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4"/>
  </p:sldMasterIdLst>
  <p:notesMasterIdLst>
    <p:notesMasterId r:id="rId11"/>
  </p:notesMasterIdLst>
  <p:handoutMasterIdLst>
    <p:handoutMasterId r:id="rId12"/>
  </p:handoutMasterIdLst>
  <p:sldIdLst>
    <p:sldId id="515" r:id="rId5"/>
    <p:sldId id="518" r:id="rId6"/>
    <p:sldId id="517" r:id="rId7"/>
    <p:sldId id="519" r:id="rId8"/>
    <p:sldId id="520" r:id="rId9"/>
    <p:sldId id="463" r:id="rId10"/>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A0000"/>
    <a:srgbClr val="FDEDEE"/>
    <a:srgbClr val="E9F2FF"/>
    <a:srgbClr val="F1E2E3"/>
    <a:srgbClr val="0833CE"/>
    <a:srgbClr val="DEE5F2"/>
    <a:srgbClr val="D4DBE7"/>
    <a:srgbClr val="C2C8D3"/>
    <a:srgbClr val="F7F9FC"/>
    <a:srgbClr val="F8F8F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6E25E649-3F16-4E02-A733-19D2CDBF48F0}">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9D7B26C5-4107-4FEC-AEDC-1716B250A1EF}" styleName="スタイル (淡色)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DCAF9ED-07DC-4A11-8D7F-57B35C25682E}" styleName="中間スタイル 1 - アクセント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69012ECD-51FC-41F1-AA8D-1B2483CD663E}" styleName="淡色スタイル 2 - アクセント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301B821-A1FF-4177-AEE7-76D212191A09}" styleName="中間スタイル 1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D113A9D2-9D6B-4929-AA2D-F23B5EE8CBE7}" styleName="テーマ スタイル 2 - アクセント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284E427A-3D55-4303-BF80-6455036E1DE7}" styleName="テーマ スタイル 1 - アクセント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6E25E649-3F16-4E02-A733-19D2CDBF48F0}" styleName="中間スタイル 3 - アクセント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199" autoAdjust="0"/>
    <p:restoredTop sz="92624" autoAdjust="0"/>
  </p:normalViewPr>
  <p:slideViewPr>
    <p:cSldViewPr snapToGrid="0" showGuides="1">
      <p:cViewPr varScale="1">
        <p:scale>
          <a:sx n="147" d="100"/>
          <a:sy n="147" d="100"/>
        </p:scale>
        <p:origin x="216" y="288"/>
      </p:cViewPr>
      <p:guideLst/>
    </p:cSldViewPr>
  </p:slideViewPr>
  <p:notesTextViewPr>
    <p:cViewPr>
      <p:scale>
        <a:sx n="1" d="1"/>
        <a:sy n="1" d="1"/>
      </p:scale>
      <p:origin x="0" y="0"/>
    </p:cViewPr>
  </p:notesTextViewPr>
  <p:sorterViewPr>
    <p:cViewPr>
      <p:scale>
        <a:sx n="100" d="100"/>
        <a:sy n="100" d="100"/>
      </p:scale>
      <p:origin x="0" y="-23958"/>
    </p:cViewPr>
  </p:sorterViewPr>
  <p:notesViewPr>
    <p:cSldViewPr snapToGrid="0" showGuides="1">
      <p:cViewPr varScale="1">
        <p:scale>
          <a:sx n="114" d="100"/>
          <a:sy n="114" d="100"/>
        </p:scale>
        <p:origin x="3056" y="17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7A86A4F-2F3A-41B4-96D7-A6BC734F24E4}" type="datetimeFigureOut">
              <a:rPr kumimoji="1" lang="ja-JP" altLang="en-US" smtClean="0"/>
              <a:t>2024/5/28</a:t>
            </a:fld>
            <a:endParaRPr kumimoji="1" lang="ja-JP" altLang="en-US"/>
          </a:p>
        </p:txBody>
      </p:sp>
      <p:sp>
        <p:nvSpPr>
          <p:cNvPr id="4" name="フッター プレースホルダー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F3DC025-AECC-46A6-BBF6-25B58FD61275}" type="slidenum">
              <a:rPr kumimoji="1" lang="ja-JP" altLang="en-US" smtClean="0"/>
              <a:t>‹#›</a:t>
            </a:fld>
            <a:endParaRPr kumimoji="1" lang="ja-JP" altLang="en-US"/>
          </a:p>
        </p:txBody>
      </p:sp>
    </p:spTree>
    <p:extLst>
      <p:ext uri="{BB962C8B-B14F-4D97-AF65-F5344CB8AC3E}">
        <p14:creationId xmlns:p14="http://schemas.microsoft.com/office/powerpoint/2010/main" val="195379975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0AA0B1D-7A51-42D9-8DFA-09F3C87A49A6}" type="datetimeFigureOut">
              <a:rPr kumimoji="1" lang="ja-JP" altLang="en-US" smtClean="0"/>
              <a:t>2024/5/28</a:t>
            </a:fld>
            <a:endParaRPr kumimoji="1" lang="ja-JP" altLang="en-US"/>
          </a:p>
        </p:txBody>
      </p:sp>
      <p:sp>
        <p:nvSpPr>
          <p:cNvPr id="4" name="スライド イメージ プレースホルダー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6EFCBF7-8B09-4221-B653-D7FD288FFF6B}" type="slidenum">
              <a:rPr kumimoji="1" lang="ja-JP" altLang="en-US" smtClean="0"/>
              <a:t>‹#›</a:t>
            </a:fld>
            <a:endParaRPr kumimoji="1" lang="ja-JP" altLang="en-US"/>
          </a:p>
        </p:txBody>
      </p:sp>
    </p:spTree>
    <p:extLst>
      <p:ext uri="{BB962C8B-B14F-4D97-AF65-F5344CB8AC3E}">
        <p14:creationId xmlns:p14="http://schemas.microsoft.com/office/powerpoint/2010/main" val="810695801"/>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表紙">
    <p:spTree>
      <p:nvGrpSpPr>
        <p:cNvPr id="1" name=""/>
        <p:cNvGrpSpPr/>
        <p:nvPr/>
      </p:nvGrpSpPr>
      <p:grpSpPr>
        <a:xfrm>
          <a:off x="0" y="0"/>
          <a:ext cx="0" cy="0"/>
          <a:chOff x="0" y="0"/>
          <a:chExt cx="0" cy="0"/>
        </a:xfrm>
      </p:grpSpPr>
      <p:pic>
        <p:nvPicPr>
          <p:cNvPr id="12" name="図 11"/>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0" y="0"/>
            <a:ext cx="12192000" cy="6858000"/>
          </a:xfrm>
          <a:prstGeom prst="rect">
            <a:avLst/>
          </a:prstGeom>
        </p:spPr>
      </p:pic>
      <p:sp>
        <p:nvSpPr>
          <p:cNvPr id="2" name="タイトル 1"/>
          <p:cNvSpPr>
            <a:spLocks noGrp="1"/>
          </p:cNvSpPr>
          <p:nvPr>
            <p:ph type="ctrTitle" hasCustomPrompt="1"/>
          </p:nvPr>
        </p:nvSpPr>
        <p:spPr>
          <a:xfrm>
            <a:off x="1056000" y="2709000"/>
            <a:ext cx="10080000" cy="720000"/>
          </a:xfrm>
          <a:prstGeom prst="rect">
            <a:avLst/>
          </a:prstGeom>
        </p:spPr>
        <p:txBody>
          <a:bodyPr lIns="0" tIns="0" rIns="0" bIns="0" anchor="t"/>
          <a:lstStyle>
            <a:lvl1pPr algn="l">
              <a:lnSpc>
                <a:spcPct val="120000"/>
              </a:lnSpc>
              <a:defRPr sz="4000" b="0"/>
            </a:lvl1pPr>
          </a:lstStyle>
          <a:p>
            <a:r>
              <a:rPr kumimoji="1" lang="ja-JP" altLang="en-US"/>
              <a:t>資料タイトル</a:t>
            </a:r>
            <a:endParaRPr kumimoji="1" lang="ja-JP" altLang="en-US" dirty="0"/>
          </a:p>
        </p:txBody>
      </p:sp>
      <p:sp>
        <p:nvSpPr>
          <p:cNvPr id="3" name="サブタイトル 2"/>
          <p:cNvSpPr>
            <a:spLocks noGrp="1"/>
          </p:cNvSpPr>
          <p:nvPr>
            <p:ph type="subTitle" idx="1" hasCustomPrompt="1"/>
          </p:nvPr>
        </p:nvSpPr>
        <p:spPr>
          <a:xfrm>
            <a:off x="1054901" y="4149000"/>
            <a:ext cx="1261100" cy="437577"/>
          </a:xfrm>
          <a:prstGeom prst="rect">
            <a:avLst/>
          </a:prstGeom>
        </p:spPr>
        <p:txBody>
          <a:bodyPr lIns="0" tIns="0" rIns="0" bIns="0" anchor="t"/>
          <a:lstStyle>
            <a:lvl1pPr marL="0" indent="0" algn="l">
              <a:lnSpc>
                <a:spcPct val="100000"/>
              </a:lnSpc>
              <a:spcBef>
                <a:spcPts val="0"/>
              </a:spcBef>
              <a:buNone/>
              <a:defRPr sz="1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en-US" altLang="ja-JP" dirty="0"/>
              <a:t>YYYY/MM/DD</a:t>
            </a:r>
            <a:endParaRPr kumimoji="1" lang="ja-JP" altLang="en-US" dirty="0"/>
          </a:p>
        </p:txBody>
      </p:sp>
      <p:sp>
        <p:nvSpPr>
          <p:cNvPr id="11" name="テキスト プレースホルダー 10"/>
          <p:cNvSpPr>
            <a:spLocks noGrp="1"/>
          </p:cNvSpPr>
          <p:nvPr>
            <p:ph type="body" sz="quarter" idx="10" hasCustomPrompt="1"/>
          </p:nvPr>
        </p:nvSpPr>
        <p:spPr>
          <a:xfrm>
            <a:off x="1050299" y="1269000"/>
            <a:ext cx="10085701" cy="405000"/>
          </a:xfrm>
          <a:prstGeom prst="rect">
            <a:avLst/>
          </a:prstGeom>
        </p:spPr>
        <p:txBody>
          <a:bodyPr lIns="0" tIns="0" rIns="0" bIns="0" anchor="t"/>
          <a:lstStyle>
            <a:lvl1pPr marL="0" indent="0">
              <a:lnSpc>
                <a:spcPct val="100000"/>
              </a:lnSpc>
              <a:spcBef>
                <a:spcPts val="0"/>
              </a:spcBef>
              <a:buNone/>
              <a:defRPr sz="2000"/>
            </a:lvl1pPr>
            <a:lvl2pPr marL="457200" indent="0">
              <a:buNone/>
              <a:defRPr/>
            </a:lvl2pPr>
            <a:lvl3pPr marL="914400" indent="0">
              <a:buNone/>
              <a:defRPr/>
            </a:lvl3pPr>
            <a:lvl4pPr marL="1371600" indent="0">
              <a:buNone/>
              <a:defRPr/>
            </a:lvl4pPr>
            <a:lvl5pPr marL="1828800" indent="0">
              <a:buNone/>
              <a:defRPr/>
            </a:lvl5pPr>
          </a:lstStyle>
          <a:p>
            <a:pPr lvl="0"/>
            <a:r>
              <a:rPr kumimoji="1" lang="ja-JP" altLang="en-US"/>
              <a:t>サブタイトル</a:t>
            </a:r>
            <a:endParaRPr kumimoji="1" lang="ja-JP" altLang="en-US" dirty="0"/>
          </a:p>
        </p:txBody>
      </p:sp>
      <p:sp>
        <p:nvSpPr>
          <p:cNvPr id="5" name="テキスト プレースホルダー 4"/>
          <p:cNvSpPr>
            <a:spLocks noGrp="1"/>
          </p:cNvSpPr>
          <p:nvPr>
            <p:ph type="body" sz="quarter" idx="11" hasCustomPrompt="1"/>
          </p:nvPr>
        </p:nvSpPr>
        <p:spPr>
          <a:xfrm>
            <a:off x="2361001" y="4149000"/>
            <a:ext cx="8775000" cy="437577"/>
          </a:xfrm>
          <a:prstGeom prst="rect">
            <a:avLst/>
          </a:prstGeom>
        </p:spPr>
        <p:txBody>
          <a:bodyPr lIns="0" tIns="0" rIns="0" bIns="0"/>
          <a:lstStyle>
            <a:lvl1pPr marL="0" indent="0">
              <a:lnSpc>
                <a:spcPct val="100000"/>
              </a:lnSpc>
              <a:spcBef>
                <a:spcPts val="0"/>
              </a:spcBef>
              <a:buNone/>
              <a:defRPr sz="1400"/>
            </a:lvl1pPr>
            <a:lvl2pPr marL="457200" indent="0">
              <a:buNone/>
              <a:defRPr sz="1400"/>
            </a:lvl2pPr>
            <a:lvl3pPr marL="914400" indent="0">
              <a:buNone/>
              <a:defRPr sz="1400"/>
            </a:lvl3pPr>
            <a:lvl4pPr marL="1371600" indent="0">
              <a:buNone/>
              <a:defRPr sz="1400"/>
            </a:lvl4pPr>
            <a:lvl5pPr marL="1828800" indent="0">
              <a:buNone/>
              <a:defRPr sz="1400"/>
            </a:lvl5pPr>
          </a:lstStyle>
          <a:p>
            <a:pPr lvl="0"/>
            <a:r>
              <a:rPr kumimoji="1" lang="ja-JP" altLang="en-US" dirty="0"/>
              <a:t>部署名・担当者名</a:t>
            </a:r>
          </a:p>
        </p:txBody>
      </p:sp>
    </p:spTree>
    <p:extLst>
      <p:ext uri="{BB962C8B-B14F-4D97-AF65-F5344CB8AC3E}">
        <p14:creationId xmlns:p14="http://schemas.microsoft.com/office/powerpoint/2010/main" val="38800346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Rounded Rectangle 2">
            <a:extLst>
              <a:ext uri="{FF2B5EF4-FFF2-40B4-BE49-F238E27FC236}">
                <a16:creationId xmlns:a16="http://schemas.microsoft.com/office/drawing/2014/main" id="{4B43663D-F33C-8640-389B-B350A0B860FB}"/>
              </a:ext>
            </a:extLst>
          </p:cNvPr>
          <p:cNvSpPr/>
          <p:nvPr userDrawn="1"/>
        </p:nvSpPr>
        <p:spPr>
          <a:xfrm>
            <a:off x="0" y="0"/>
            <a:ext cx="12192000" cy="6858000"/>
          </a:xfrm>
          <a:prstGeom prst="roundRect">
            <a:avLst>
              <a:gd name="adj" fmla="val 0"/>
            </a:avLst>
          </a:prstGeom>
          <a:solidFill>
            <a:schemeClr val="bg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t"/>
          <a:lstStyle/>
          <a:p>
            <a:pPr>
              <a:lnSpc>
                <a:spcPct val="120000"/>
              </a:lnSpc>
            </a:pPr>
            <a:endParaRPr lang="en-JP" sz="1400" b="1" dirty="0">
              <a:solidFill>
                <a:schemeClr val="tx1"/>
              </a:solidFill>
              <a:latin typeface="Yu Gothic Medium" panose="020B0400000000000000" pitchFamily="34" charset="-128"/>
              <a:ea typeface="Yu Gothic Medium" panose="020B0400000000000000" pitchFamily="34" charset="-128"/>
            </a:endParaRPr>
          </a:p>
        </p:txBody>
      </p:sp>
    </p:spTree>
    <p:extLst>
      <p:ext uri="{BB962C8B-B14F-4D97-AF65-F5344CB8AC3E}">
        <p14:creationId xmlns:p14="http://schemas.microsoft.com/office/powerpoint/2010/main" val="7797791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裏表紙">
    <p:spTree>
      <p:nvGrpSpPr>
        <p:cNvPr id="1" name=""/>
        <p:cNvGrpSpPr/>
        <p:nvPr/>
      </p:nvGrpSpPr>
      <p:grpSpPr>
        <a:xfrm>
          <a:off x="0" y="0"/>
          <a:ext cx="0" cy="0"/>
          <a:chOff x="0" y="0"/>
          <a:chExt cx="0" cy="0"/>
        </a:xfrm>
      </p:grpSpPr>
      <p:pic>
        <p:nvPicPr>
          <p:cNvPr id="4" name="図 3"/>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350158709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342288282"/>
      </p:ext>
    </p:extLst>
  </p:cSld>
  <p:clrMap bg1="lt1" tx1="dk1" bg2="lt2" tx2="dk2" accent1="accent1" accent2="accent2" accent3="accent3" accent4="accent4" accent5="accent5" accent6="accent6" hlink="hlink" folHlink="folHlink"/>
  <p:sldLayoutIdLst>
    <p:sldLayoutId id="2147483673" r:id="rId1"/>
    <p:sldLayoutId id="2147483697" r:id="rId2"/>
    <p:sldLayoutId id="2147483696" r:id="rId3"/>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3" pos="166" userDrawn="1">
          <p15:clr>
            <a:srgbClr val="F26B43"/>
          </p15:clr>
        </p15:guide>
        <p15:guide id="4" pos="7514" userDrawn="1">
          <p15:clr>
            <a:srgbClr val="F26B43"/>
          </p15:clr>
        </p15:guide>
        <p15:guide id="5" orient="horz" pos="3997" userDrawn="1">
          <p15:clr>
            <a:srgbClr val="F26B43"/>
          </p15:clr>
        </p15:guide>
        <p15:guide id="6" orient="horz" pos="436"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240229-343C-883F-4384-9A7C2089F7D9}"/>
              </a:ext>
            </a:extLst>
          </p:cNvPr>
          <p:cNvSpPr>
            <a:spLocks noGrp="1"/>
          </p:cNvSpPr>
          <p:nvPr>
            <p:ph type="ctrTitle"/>
          </p:nvPr>
        </p:nvSpPr>
        <p:spPr>
          <a:xfrm>
            <a:off x="1056000" y="2191500"/>
            <a:ext cx="10080000" cy="1455826"/>
          </a:xfrm>
        </p:spPr>
        <p:txBody>
          <a:bodyPr anchor="ctr"/>
          <a:lstStyle/>
          <a:p>
            <a:r>
              <a:rPr lang="en-JP" b="1" dirty="0">
                <a:latin typeface="Yu Gothic Medium" panose="020B0400000000000000" pitchFamily="34" charset="-128"/>
                <a:ea typeface="Yu Gothic Medium" panose="020B0400000000000000" pitchFamily="34" charset="-128"/>
              </a:rPr>
              <a:t>要件定義ワークシート</a:t>
            </a:r>
          </a:p>
        </p:txBody>
      </p:sp>
      <p:sp>
        <p:nvSpPr>
          <p:cNvPr id="3" name="Subtitle 2">
            <a:extLst>
              <a:ext uri="{FF2B5EF4-FFF2-40B4-BE49-F238E27FC236}">
                <a16:creationId xmlns:a16="http://schemas.microsoft.com/office/drawing/2014/main" id="{58356382-F548-2F5D-D30C-D4598DA54B0A}"/>
              </a:ext>
            </a:extLst>
          </p:cNvPr>
          <p:cNvSpPr>
            <a:spLocks noGrp="1"/>
          </p:cNvSpPr>
          <p:nvPr>
            <p:ph type="subTitle" idx="1"/>
          </p:nvPr>
        </p:nvSpPr>
        <p:spPr/>
        <p:txBody>
          <a:bodyPr/>
          <a:lstStyle/>
          <a:p>
            <a:r>
              <a:rPr lang="en-JP" dirty="0">
                <a:latin typeface="Yu Gothic Medium" panose="020B0400000000000000" pitchFamily="34" charset="-128"/>
                <a:ea typeface="Yu Gothic Medium" panose="020B0400000000000000" pitchFamily="34" charset="-128"/>
              </a:rPr>
              <a:t>2024/0</a:t>
            </a:r>
            <a:r>
              <a:rPr lang="en-US" dirty="0">
                <a:latin typeface="Yu Gothic Medium" panose="020B0400000000000000" pitchFamily="34" charset="-128"/>
                <a:ea typeface="Yu Gothic Medium" panose="020B0400000000000000" pitchFamily="34" charset="-128"/>
              </a:rPr>
              <a:t>5</a:t>
            </a:r>
            <a:r>
              <a:rPr lang="en-JP" dirty="0">
                <a:latin typeface="Yu Gothic Medium" panose="020B0400000000000000" pitchFamily="34" charset="-128"/>
                <a:ea typeface="Yu Gothic Medium" panose="020B0400000000000000" pitchFamily="34" charset="-128"/>
              </a:rPr>
              <a:t>/</a:t>
            </a:r>
            <a:r>
              <a:rPr lang="en-US">
                <a:latin typeface="Yu Gothic Medium" panose="020B0400000000000000" pitchFamily="34" charset="-128"/>
                <a:ea typeface="Yu Gothic Medium" panose="020B0400000000000000" pitchFamily="34" charset="-128"/>
              </a:rPr>
              <a:t>3</a:t>
            </a:r>
            <a:r>
              <a:rPr lang="en-JP">
                <a:latin typeface="Yu Gothic Medium" panose="020B0400000000000000" pitchFamily="34" charset="-128"/>
                <a:ea typeface="Yu Gothic Medium" panose="020B0400000000000000" pitchFamily="34" charset="-128"/>
              </a:rPr>
              <a:t>1</a:t>
            </a:r>
            <a:endParaRPr lang="en-JP" dirty="0">
              <a:latin typeface="Yu Gothic Medium" panose="020B0400000000000000" pitchFamily="34" charset="-128"/>
              <a:ea typeface="Yu Gothic Medium" panose="020B0400000000000000" pitchFamily="34" charset="-128"/>
            </a:endParaRPr>
          </a:p>
        </p:txBody>
      </p:sp>
      <p:sp>
        <p:nvSpPr>
          <p:cNvPr id="4" name="Text Placeholder 3">
            <a:extLst>
              <a:ext uri="{FF2B5EF4-FFF2-40B4-BE49-F238E27FC236}">
                <a16:creationId xmlns:a16="http://schemas.microsoft.com/office/drawing/2014/main" id="{F9A3368D-890B-C0B9-0115-67B589258837}"/>
              </a:ext>
            </a:extLst>
          </p:cNvPr>
          <p:cNvSpPr>
            <a:spLocks noGrp="1"/>
          </p:cNvSpPr>
          <p:nvPr>
            <p:ph type="body" sz="quarter" idx="10"/>
          </p:nvPr>
        </p:nvSpPr>
        <p:spPr/>
        <p:txBody>
          <a:bodyPr/>
          <a:lstStyle/>
          <a:p>
            <a:r>
              <a:rPr lang="en-JP" dirty="0">
                <a:latin typeface="Yu Gothic Medium" panose="020B0400000000000000" pitchFamily="34" charset="-128"/>
                <a:ea typeface="Yu Gothic Medium" panose="020B0400000000000000" pitchFamily="34" charset="-128"/>
              </a:rPr>
              <a:t>ダッシュボードデザインの実践ガイドブック</a:t>
            </a:r>
          </a:p>
        </p:txBody>
      </p:sp>
      <p:sp>
        <p:nvSpPr>
          <p:cNvPr id="5" name="Text Placeholder 4">
            <a:extLst>
              <a:ext uri="{FF2B5EF4-FFF2-40B4-BE49-F238E27FC236}">
                <a16:creationId xmlns:a16="http://schemas.microsoft.com/office/drawing/2014/main" id="{490D406E-67D6-1D9E-2234-B00B6475E949}"/>
              </a:ext>
            </a:extLst>
          </p:cNvPr>
          <p:cNvSpPr>
            <a:spLocks noGrp="1"/>
          </p:cNvSpPr>
          <p:nvPr>
            <p:ph type="body" sz="quarter" idx="11"/>
          </p:nvPr>
        </p:nvSpPr>
        <p:spPr/>
        <p:txBody>
          <a:bodyPr/>
          <a:lstStyle/>
          <a:p>
            <a:r>
              <a:rPr lang="en-JP">
                <a:latin typeface="Yu Gothic Medium" panose="020B0400000000000000" pitchFamily="34" charset="-128"/>
                <a:ea typeface="Yu Gothic Medium" panose="020B0400000000000000" pitchFamily="34" charset="-128"/>
              </a:rPr>
              <a:t>デジタル庁</a:t>
            </a:r>
            <a:endParaRPr lang="en-JP" dirty="0">
              <a:latin typeface="Yu Gothic Medium" panose="020B0400000000000000" pitchFamily="34" charset="-128"/>
              <a:ea typeface="Yu Gothic Medium" panose="020B0400000000000000" pitchFamily="34" charset="-128"/>
            </a:endParaRPr>
          </a:p>
        </p:txBody>
      </p:sp>
    </p:spTree>
    <p:extLst>
      <p:ext uri="{BB962C8B-B14F-4D97-AF65-F5344CB8AC3E}">
        <p14:creationId xmlns:p14="http://schemas.microsoft.com/office/powerpoint/2010/main" val="2892378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9CDC1A6-73C7-D620-9B66-393FA69476CD}"/>
              </a:ext>
            </a:extLst>
          </p:cNvPr>
          <p:cNvSpPr txBox="1"/>
          <p:nvPr/>
        </p:nvSpPr>
        <p:spPr>
          <a:xfrm>
            <a:off x="263525" y="692150"/>
            <a:ext cx="2776722" cy="369332"/>
          </a:xfrm>
          <a:prstGeom prst="rect">
            <a:avLst/>
          </a:prstGeom>
          <a:noFill/>
        </p:spPr>
        <p:txBody>
          <a:bodyPr wrap="none" rtlCol="0">
            <a:spAutoFit/>
          </a:bodyPr>
          <a:lstStyle/>
          <a:p>
            <a:r>
              <a:rPr lang="en-JP" b="1" dirty="0">
                <a:latin typeface="Yu Gothic" panose="020B0400000000000000" pitchFamily="34" charset="-128"/>
                <a:ea typeface="Yu Gothic" panose="020B0400000000000000" pitchFamily="34" charset="-128"/>
              </a:rPr>
              <a:t>プロジェクトの基本情報</a:t>
            </a:r>
          </a:p>
        </p:txBody>
      </p:sp>
      <p:sp>
        <p:nvSpPr>
          <p:cNvPr id="3" name="TextBox 2">
            <a:extLst>
              <a:ext uri="{FF2B5EF4-FFF2-40B4-BE49-F238E27FC236}">
                <a16:creationId xmlns:a16="http://schemas.microsoft.com/office/drawing/2014/main" id="{55AE59C4-3964-B97B-03C6-12E56E181309}"/>
              </a:ext>
            </a:extLst>
          </p:cNvPr>
          <p:cNvSpPr txBox="1"/>
          <p:nvPr/>
        </p:nvSpPr>
        <p:spPr>
          <a:xfrm>
            <a:off x="263525" y="182995"/>
            <a:ext cx="3336170" cy="369332"/>
          </a:xfrm>
          <a:prstGeom prst="rect">
            <a:avLst/>
          </a:prstGeom>
          <a:noFill/>
        </p:spPr>
        <p:txBody>
          <a:bodyPr wrap="none" rtlCol="0">
            <a:spAutoFit/>
          </a:bodyPr>
          <a:lstStyle/>
          <a:p>
            <a:r>
              <a:rPr lang="en-JP" b="1" dirty="0">
                <a:latin typeface="Yu Gothic" panose="020B0400000000000000" pitchFamily="34" charset="-128"/>
                <a:ea typeface="Yu Gothic" panose="020B0400000000000000" pitchFamily="34" charset="-128"/>
              </a:rPr>
              <a:t>要件定義ワークシート（1/2）</a:t>
            </a:r>
          </a:p>
        </p:txBody>
      </p:sp>
      <p:sp>
        <p:nvSpPr>
          <p:cNvPr id="10" name="Rounded Rectangle 9">
            <a:extLst>
              <a:ext uri="{FF2B5EF4-FFF2-40B4-BE49-F238E27FC236}">
                <a16:creationId xmlns:a16="http://schemas.microsoft.com/office/drawing/2014/main" id="{894092D4-A578-257F-7229-36A561FE2554}"/>
              </a:ext>
            </a:extLst>
          </p:cNvPr>
          <p:cNvSpPr/>
          <p:nvPr/>
        </p:nvSpPr>
        <p:spPr>
          <a:xfrm>
            <a:off x="263525" y="1553388"/>
            <a:ext cx="5700857" cy="2034543"/>
          </a:xfrm>
          <a:prstGeom prst="roundRect">
            <a:avLst>
              <a:gd name="adj" fmla="val 6190"/>
            </a:avLst>
          </a:prstGeom>
          <a:solidFill>
            <a:schemeClr val="bg1"/>
          </a:solidFill>
          <a:ln>
            <a:solidFill>
              <a:schemeClr val="bg1">
                <a:lumMod val="6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228600" indent="-228600">
              <a:lnSpc>
                <a:spcPct val="130000"/>
              </a:lnSpc>
              <a:buFont typeface="+mj-lt"/>
              <a:buAutoNum type="arabicPeriod"/>
            </a:pPr>
            <a:r>
              <a:rPr lang="en-JP" sz="1200" dirty="0">
                <a:solidFill>
                  <a:schemeClr val="accent1"/>
                </a:solidFill>
                <a:latin typeface="Yu Gothic Medium" panose="020B0400000000000000" pitchFamily="34" charset="-128"/>
                <a:ea typeface="Yu Gothic Medium" panose="020B0400000000000000" pitchFamily="34" charset="-128"/>
              </a:rPr>
              <a:t>プロダクトオーナー</a:t>
            </a:r>
          </a:p>
          <a:p>
            <a:pPr marL="228600" indent="-228600">
              <a:lnSpc>
                <a:spcPct val="130000"/>
              </a:lnSpc>
              <a:buFont typeface="+mj-lt"/>
              <a:buAutoNum type="arabicPeriod"/>
            </a:pPr>
            <a:r>
              <a:rPr lang="en-JP" sz="1200" dirty="0">
                <a:solidFill>
                  <a:schemeClr val="accent1"/>
                </a:solidFill>
                <a:latin typeface="Yu Gothic Medium" panose="020B0400000000000000" pitchFamily="34" charset="-128"/>
                <a:ea typeface="Yu Gothic Medium" panose="020B0400000000000000" pitchFamily="34" charset="-128"/>
              </a:rPr>
              <a:t>各プロジェクトリーダー</a:t>
            </a:r>
          </a:p>
          <a:p>
            <a:pPr marL="228600" indent="-228600">
              <a:lnSpc>
                <a:spcPct val="130000"/>
              </a:lnSpc>
              <a:buFont typeface="+mj-lt"/>
              <a:buAutoNum type="arabicPeriod"/>
            </a:pPr>
            <a:r>
              <a:rPr lang="en-JP" sz="1200" dirty="0">
                <a:solidFill>
                  <a:schemeClr val="accent1"/>
                </a:solidFill>
                <a:latin typeface="Yu Gothic Medium" panose="020B0400000000000000" pitchFamily="34" charset="-128"/>
                <a:ea typeface="Yu Gothic Medium" panose="020B0400000000000000" pitchFamily="34" charset="-128"/>
              </a:rPr>
              <a:t>マーケティング担当者（ダッシュボードプロトタイプのレビュワー）</a:t>
            </a:r>
          </a:p>
        </p:txBody>
      </p:sp>
      <p:sp>
        <p:nvSpPr>
          <p:cNvPr id="12" name="TextBox 11">
            <a:extLst>
              <a:ext uri="{FF2B5EF4-FFF2-40B4-BE49-F238E27FC236}">
                <a16:creationId xmlns:a16="http://schemas.microsoft.com/office/drawing/2014/main" id="{DB0285C1-D53F-770D-8366-8BCE1E941E75}"/>
              </a:ext>
            </a:extLst>
          </p:cNvPr>
          <p:cNvSpPr txBox="1"/>
          <p:nvPr/>
        </p:nvSpPr>
        <p:spPr>
          <a:xfrm>
            <a:off x="263525" y="1201305"/>
            <a:ext cx="5700857" cy="352084"/>
          </a:xfrm>
          <a:prstGeom prst="rect">
            <a:avLst/>
          </a:prstGeom>
          <a:noFill/>
        </p:spPr>
        <p:txBody>
          <a:bodyPr wrap="square">
            <a:spAutoFit/>
          </a:bodyPr>
          <a:lstStyle/>
          <a:p>
            <a:pPr>
              <a:lnSpc>
                <a:spcPct val="130000"/>
              </a:lnSpc>
            </a:pPr>
            <a:r>
              <a:rPr lang="en-JP" sz="1400" b="1" dirty="0">
                <a:solidFill>
                  <a:schemeClr val="tx1"/>
                </a:solidFill>
                <a:latin typeface="Yu Gothic Medium" panose="020B0400000000000000" pitchFamily="34" charset="-128"/>
                <a:ea typeface="Yu Gothic Medium" panose="020B0400000000000000" pitchFamily="34" charset="-128"/>
              </a:rPr>
              <a:t>関係者</a:t>
            </a:r>
            <a:r>
              <a:rPr lang="en-JP" sz="1200" dirty="0">
                <a:solidFill>
                  <a:schemeClr val="tx1"/>
                </a:solidFill>
                <a:latin typeface="Yu Gothic Medium" panose="020B0400000000000000" pitchFamily="34" charset="-128"/>
                <a:ea typeface="Yu Gothic Medium" panose="020B0400000000000000" pitchFamily="34" charset="-128"/>
              </a:rPr>
              <a:t>（ダッシュボードを見る人やレビューする人は誰か？）</a:t>
            </a:r>
            <a:endParaRPr lang="en-JP" sz="1400" dirty="0">
              <a:solidFill>
                <a:schemeClr val="tx1"/>
              </a:solidFill>
              <a:latin typeface="Yu Gothic Medium" panose="020B0400000000000000" pitchFamily="34" charset="-128"/>
              <a:ea typeface="Yu Gothic Medium" panose="020B0400000000000000" pitchFamily="34" charset="-128"/>
            </a:endParaRPr>
          </a:p>
        </p:txBody>
      </p:sp>
      <p:sp>
        <p:nvSpPr>
          <p:cNvPr id="14" name="Rounded Rectangle 13">
            <a:extLst>
              <a:ext uri="{FF2B5EF4-FFF2-40B4-BE49-F238E27FC236}">
                <a16:creationId xmlns:a16="http://schemas.microsoft.com/office/drawing/2014/main" id="{F286C86B-C396-B4D5-8A05-2A4F238B85FD}"/>
              </a:ext>
            </a:extLst>
          </p:cNvPr>
          <p:cNvSpPr/>
          <p:nvPr/>
        </p:nvSpPr>
        <p:spPr>
          <a:xfrm>
            <a:off x="263525" y="4131307"/>
            <a:ext cx="5700857" cy="2034543"/>
          </a:xfrm>
          <a:prstGeom prst="roundRect">
            <a:avLst>
              <a:gd name="adj" fmla="val 6618"/>
            </a:avLst>
          </a:prstGeom>
          <a:solidFill>
            <a:schemeClr val="bg1"/>
          </a:solidFill>
          <a:ln>
            <a:solidFill>
              <a:schemeClr val="bg1">
                <a:lumMod val="6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228600" indent="-228600">
              <a:lnSpc>
                <a:spcPct val="130000"/>
              </a:lnSpc>
              <a:buFont typeface="+mj-lt"/>
              <a:buAutoNum type="arabicPeriod"/>
            </a:pPr>
            <a:r>
              <a:rPr lang="en-JP" sz="1200" dirty="0">
                <a:solidFill>
                  <a:schemeClr val="accent1"/>
                </a:solidFill>
                <a:latin typeface="Yu Gothic Medium" panose="020B0400000000000000" pitchFamily="34" charset="-128"/>
                <a:ea typeface="Yu Gothic Medium" panose="020B0400000000000000" pitchFamily="34" charset="-128"/>
              </a:rPr>
              <a:t>マーケティング担当者はタブレットで仕事しているため、パソコンとタブレットサイズに対応する必要がある</a:t>
            </a:r>
          </a:p>
          <a:p>
            <a:pPr marL="228600" indent="-228600">
              <a:lnSpc>
                <a:spcPct val="130000"/>
              </a:lnSpc>
              <a:buFont typeface="+mj-lt"/>
              <a:buAutoNum type="arabicPeriod"/>
            </a:pPr>
            <a:r>
              <a:rPr lang="ja-JP" altLang="en-US" sz="1200">
                <a:solidFill>
                  <a:schemeClr val="accent1"/>
                </a:solidFill>
                <a:latin typeface="Yu Gothic Medium" panose="020B0400000000000000" pitchFamily="34" charset="-128"/>
                <a:ea typeface="Yu Gothic Medium" panose="020B0400000000000000" pitchFamily="34" charset="-128"/>
              </a:rPr>
              <a:t>担当者から、多くのレポートは確認しきれないため、重要な指標を多くても３枚以内でまとめてほしいと要望がある</a:t>
            </a:r>
            <a:endParaRPr lang="en-JP" sz="1200" dirty="0">
              <a:solidFill>
                <a:schemeClr val="accent1"/>
              </a:solidFill>
              <a:latin typeface="Yu Gothic Medium" panose="020B0400000000000000" pitchFamily="34" charset="-128"/>
              <a:ea typeface="Yu Gothic Medium" panose="020B0400000000000000" pitchFamily="34" charset="-128"/>
            </a:endParaRPr>
          </a:p>
        </p:txBody>
      </p:sp>
      <p:sp>
        <p:nvSpPr>
          <p:cNvPr id="16" name="TextBox 15">
            <a:extLst>
              <a:ext uri="{FF2B5EF4-FFF2-40B4-BE49-F238E27FC236}">
                <a16:creationId xmlns:a16="http://schemas.microsoft.com/office/drawing/2014/main" id="{CF7A1909-F8B3-F68B-930C-5CB499D8C437}"/>
              </a:ext>
            </a:extLst>
          </p:cNvPr>
          <p:cNvSpPr txBox="1"/>
          <p:nvPr/>
        </p:nvSpPr>
        <p:spPr>
          <a:xfrm>
            <a:off x="263525" y="3779223"/>
            <a:ext cx="5700857" cy="352084"/>
          </a:xfrm>
          <a:prstGeom prst="rect">
            <a:avLst/>
          </a:prstGeom>
          <a:noFill/>
        </p:spPr>
        <p:txBody>
          <a:bodyPr wrap="square">
            <a:spAutoFit/>
          </a:bodyPr>
          <a:lstStyle/>
          <a:p>
            <a:pPr>
              <a:lnSpc>
                <a:spcPct val="130000"/>
              </a:lnSpc>
            </a:pPr>
            <a:r>
              <a:rPr lang="en-JP" sz="1400" b="1" dirty="0">
                <a:solidFill>
                  <a:schemeClr val="tx1"/>
                </a:solidFill>
                <a:latin typeface="Yu Gothic Medium" panose="020B0400000000000000" pitchFamily="34" charset="-128"/>
                <a:ea typeface="Yu Gothic Medium" panose="020B0400000000000000" pitchFamily="34" charset="-128"/>
              </a:rPr>
              <a:t>ダッシュボードの制約</a:t>
            </a:r>
            <a:r>
              <a:rPr lang="en-JP" sz="1200" dirty="0">
                <a:solidFill>
                  <a:schemeClr val="tx1"/>
                </a:solidFill>
                <a:latin typeface="Yu Gothic Medium" panose="020B0400000000000000" pitchFamily="34" charset="-128"/>
                <a:ea typeface="Yu Gothic Medium" panose="020B0400000000000000" pitchFamily="34" charset="-128"/>
              </a:rPr>
              <a:t>（掲載媒体や画面的制約は何か？）</a:t>
            </a:r>
            <a:endParaRPr lang="en-JP" sz="1400" dirty="0">
              <a:solidFill>
                <a:schemeClr val="tx1"/>
              </a:solidFill>
              <a:latin typeface="Yu Gothic Medium" panose="020B0400000000000000" pitchFamily="34" charset="-128"/>
              <a:ea typeface="Yu Gothic Medium" panose="020B0400000000000000" pitchFamily="34" charset="-128"/>
            </a:endParaRPr>
          </a:p>
        </p:txBody>
      </p:sp>
      <p:sp>
        <p:nvSpPr>
          <p:cNvPr id="17" name="Rounded Rectangle 16">
            <a:extLst>
              <a:ext uri="{FF2B5EF4-FFF2-40B4-BE49-F238E27FC236}">
                <a16:creationId xmlns:a16="http://schemas.microsoft.com/office/drawing/2014/main" id="{72167D4C-2DFD-B642-2D86-D05C3F44D2DB}"/>
              </a:ext>
            </a:extLst>
          </p:cNvPr>
          <p:cNvSpPr/>
          <p:nvPr/>
        </p:nvSpPr>
        <p:spPr>
          <a:xfrm>
            <a:off x="6237605" y="1555722"/>
            <a:ext cx="5700857" cy="2034543"/>
          </a:xfrm>
          <a:prstGeom prst="roundRect">
            <a:avLst>
              <a:gd name="adj" fmla="val 7902"/>
            </a:avLst>
          </a:prstGeom>
          <a:solidFill>
            <a:schemeClr val="bg1"/>
          </a:solidFill>
          <a:ln>
            <a:solidFill>
              <a:schemeClr val="bg1">
                <a:lumMod val="6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228600" indent="-228600">
              <a:lnSpc>
                <a:spcPct val="130000"/>
              </a:lnSpc>
              <a:buFont typeface="+mj-lt"/>
              <a:buAutoNum type="arabicPeriod"/>
            </a:pPr>
            <a:r>
              <a:rPr lang="en-JP" sz="1200" dirty="0">
                <a:solidFill>
                  <a:schemeClr val="accent1"/>
                </a:solidFill>
                <a:latin typeface="Yu Gothic Medium" panose="020B0400000000000000" pitchFamily="34" charset="-128"/>
                <a:ea typeface="Yu Gothic Medium" panose="020B0400000000000000" pitchFamily="34" charset="-128"/>
              </a:rPr>
              <a:t>データは１週間毎で集計されるため更新頻度は週1回。</a:t>
            </a:r>
            <a:r>
              <a:rPr lang="ja-JP" altLang="en-US" sz="1200">
                <a:solidFill>
                  <a:schemeClr val="accent1"/>
                </a:solidFill>
                <a:latin typeface="Yu Gothic Medium" panose="020B0400000000000000" pitchFamily="34" charset="-128"/>
                <a:ea typeface="Yu Gothic Medium" panose="020B0400000000000000" pitchFamily="34" charset="-128"/>
              </a:rPr>
              <a:t>ただし、顧客別のデータのみ更新頻度が月に</a:t>
            </a:r>
            <a:r>
              <a:rPr lang="en-US" altLang="ja-JP" sz="1200" dirty="0">
                <a:solidFill>
                  <a:schemeClr val="accent1"/>
                </a:solidFill>
                <a:latin typeface="Yu Gothic Medium" panose="020B0400000000000000" pitchFamily="34" charset="-128"/>
                <a:ea typeface="Yu Gothic Medium" panose="020B0400000000000000" pitchFamily="34" charset="-128"/>
              </a:rPr>
              <a:t>1</a:t>
            </a:r>
            <a:r>
              <a:rPr lang="ja-JP" altLang="en-US" sz="1200">
                <a:solidFill>
                  <a:schemeClr val="accent1"/>
                </a:solidFill>
                <a:latin typeface="Yu Gothic Medium" panose="020B0400000000000000" pitchFamily="34" charset="-128"/>
                <a:ea typeface="Yu Gothic Medium" panose="020B0400000000000000" pitchFamily="34" charset="-128"/>
              </a:rPr>
              <a:t>度であり、留意する必要がある</a:t>
            </a:r>
            <a:endParaRPr lang="en-JP" sz="1200" dirty="0">
              <a:solidFill>
                <a:schemeClr val="accent1"/>
              </a:solidFill>
              <a:latin typeface="Yu Gothic Medium" panose="020B0400000000000000" pitchFamily="34" charset="-128"/>
              <a:ea typeface="Yu Gothic Medium" panose="020B0400000000000000" pitchFamily="34" charset="-128"/>
            </a:endParaRPr>
          </a:p>
          <a:p>
            <a:pPr marL="228600" indent="-228600">
              <a:lnSpc>
                <a:spcPct val="130000"/>
              </a:lnSpc>
              <a:buFont typeface="+mj-lt"/>
              <a:buAutoNum type="arabicPeriod"/>
            </a:pPr>
            <a:r>
              <a:rPr lang="ja-JP" altLang="en-US" sz="1200">
                <a:solidFill>
                  <a:schemeClr val="accent1"/>
                </a:solidFill>
                <a:latin typeface="Yu Gothic Medium" panose="020B0400000000000000" pitchFamily="34" charset="-128"/>
                <a:ea typeface="Yu Gothic Medium" panose="020B0400000000000000" pitchFamily="34" charset="-128"/>
              </a:rPr>
              <a:t>顧客業界のラベルは年次によって変わっている可能性があるので留意が必要。また、一部業界が「不明」になってしまっているパターンがある</a:t>
            </a:r>
            <a:endParaRPr lang="en-US" altLang="ja-JP" sz="1200" dirty="0">
              <a:solidFill>
                <a:schemeClr val="accent1"/>
              </a:solidFill>
              <a:latin typeface="Yu Gothic Medium" panose="020B0400000000000000" pitchFamily="34" charset="-128"/>
              <a:ea typeface="Yu Gothic Medium" panose="020B0400000000000000" pitchFamily="34" charset="-128"/>
            </a:endParaRPr>
          </a:p>
          <a:p>
            <a:pPr marL="228600" indent="-228600">
              <a:lnSpc>
                <a:spcPct val="130000"/>
              </a:lnSpc>
              <a:buFont typeface="+mj-lt"/>
              <a:buAutoNum type="arabicPeriod"/>
            </a:pPr>
            <a:r>
              <a:rPr lang="ja-JP" altLang="en-US" sz="1200">
                <a:solidFill>
                  <a:schemeClr val="accent1"/>
                </a:solidFill>
                <a:latin typeface="Yu Gothic Medium" panose="020B0400000000000000" pitchFamily="34" charset="-128"/>
                <a:ea typeface="Yu Gothic Medium" panose="020B0400000000000000" pitchFamily="34" charset="-128"/>
              </a:rPr>
              <a:t>売上はキャンセルされた場合の減少分は</a:t>
            </a:r>
            <a:r>
              <a:rPr lang="en-US" altLang="ja-JP" sz="1200" dirty="0">
                <a:solidFill>
                  <a:schemeClr val="accent1"/>
                </a:solidFill>
                <a:latin typeface="Yu Gothic Medium" panose="020B0400000000000000" pitchFamily="34" charset="-128"/>
                <a:ea typeface="Yu Gothic Medium" panose="020B0400000000000000" pitchFamily="34" charset="-128"/>
              </a:rPr>
              <a:t>30</a:t>
            </a:r>
            <a:r>
              <a:rPr lang="ja-JP" altLang="en-US" sz="1200">
                <a:solidFill>
                  <a:schemeClr val="accent1"/>
                </a:solidFill>
                <a:latin typeface="Yu Gothic Medium" panose="020B0400000000000000" pitchFamily="34" charset="-128"/>
                <a:ea typeface="Yu Gothic Medium" panose="020B0400000000000000" pitchFamily="34" charset="-128"/>
              </a:rPr>
              <a:t>日経過しないとわからないため、週次更新のデータはキャンセルを加味する前の速報値となる</a:t>
            </a:r>
            <a:endParaRPr lang="en-JP" sz="1200" dirty="0">
              <a:solidFill>
                <a:schemeClr val="accent1"/>
              </a:solidFill>
              <a:latin typeface="Yu Gothic Medium" panose="020B0400000000000000" pitchFamily="34" charset="-128"/>
              <a:ea typeface="Yu Gothic Medium" panose="020B0400000000000000" pitchFamily="34" charset="-128"/>
            </a:endParaRPr>
          </a:p>
        </p:txBody>
      </p:sp>
      <p:sp>
        <p:nvSpPr>
          <p:cNvPr id="18" name="TextBox 17">
            <a:extLst>
              <a:ext uri="{FF2B5EF4-FFF2-40B4-BE49-F238E27FC236}">
                <a16:creationId xmlns:a16="http://schemas.microsoft.com/office/drawing/2014/main" id="{914261AA-B7A0-1287-5B7E-554A906DBD1E}"/>
              </a:ext>
            </a:extLst>
          </p:cNvPr>
          <p:cNvSpPr txBox="1"/>
          <p:nvPr/>
        </p:nvSpPr>
        <p:spPr>
          <a:xfrm>
            <a:off x="6237605" y="1203639"/>
            <a:ext cx="5700857" cy="352084"/>
          </a:xfrm>
          <a:prstGeom prst="rect">
            <a:avLst/>
          </a:prstGeom>
          <a:noFill/>
        </p:spPr>
        <p:txBody>
          <a:bodyPr wrap="square">
            <a:spAutoFit/>
          </a:bodyPr>
          <a:lstStyle/>
          <a:p>
            <a:pPr>
              <a:lnSpc>
                <a:spcPct val="130000"/>
              </a:lnSpc>
            </a:pPr>
            <a:r>
              <a:rPr lang="en-JP" sz="1400" b="1" dirty="0">
                <a:solidFill>
                  <a:schemeClr val="tx1"/>
                </a:solidFill>
                <a:latin typeface="Yu Gothic Medium" panose="020B0400000000000000" pitchFamily="34" charset="-128"/>
                <a:ea typeface="Yu Gothic Medium" panose="020B0400000000000000" pitchFamily="34" charset="-128"/>
              </a:rPr>
              <a:t>データの制約</a:t>
            </a:r>
            <a:r>
              <a:rPr lang="en-JP" sz="1200" dirty="0">
                <a:solidFill>
                  <a:schemeClr val="tx1"/>
                </a:solidFill>
                <a:latin typeface="Yu Gothic Medium" panose="020B0400000000000000" pitchFamily="34" charset="-128"/>
                <a:ea typeface="Yu Gothic Medium" panose="020B0400000000000000" pitchFamily="34" charset="-128"/>
              </a:rPr>
              <a:t>（データ項目や更新頻度、分解粒度の制約は何か？）</a:t>
            </a:r>
            <a:endParaRPr lang="en-JP" sz="1400" dirty="0">
              <a:solidFill>
                <a:schemeClr val="tx1"/>
              </a:solidFill>
              <a:latin typeface="Yu Gothic Medium" panose="020B0400000000000000" pitchFamily="34" charset="-128"/>
              <a:ea typeface="Yu Gothic Medium" panose="020B0400000000000000" pitchFamily="34" charset="-128"/>
            </a:endParaRPr>
          </a:p>
        </p:txBody>
      </p:sp>
      <p:sp>
        <p:nvSpPr>
          <p:cNvPr id="21" name="Rounded Rectangle 20">
            <a:extLst>
              <a:ext uri="{FF2B5EF4-FFF2-40B4-BE49-F238E27FC236}">
                <a16:creationId xmlns:a16="http://schemas.microsoft.com/office/drawing/2014/main" id="{D5FE7266-A8EA-CA70-1A33-2194A5CE3EC7}"/>
              </a:ext>
            </a:extLst>
          </p:cNvPr>
          <p:cNvSpPr/>
          <p:nvPr/>
        </p:nvSpPr>
        <p:spPr>
          <a:xfrm>
            <a:off x="6237605" y="4131307"/>
            <a:ext cx="5700857" cy="2034543"/>
          </a:xfrm>
          <a:prstGeom prst="roundRect">
            <a:avLst>
              <a:gd name="adj" fmla="val 7902"/>
            </a:avLst>
          </a:prstGeom>
          <a:solidFill>
            <a:schemeClr val="bg1"/>
          </a:solidFill>
          <a:ln>
            <a:solidFill>
              <a:schemeClr val="bg1">
                <a:lumMod val="6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342900" indent="-342900">
              <a:lnSpc>
                <a:spcPct val="130000"/>
              </a:lnSpc>
              <a:buFont typeface="+mj-lt"/>
              <a:buAutoNum type="arabicPeriod"/>
            </a:pPr>
            <a:r>
              <a:rPr lang="en-JP" sz="1200" dirty="0">
                <a:solidFill>
                  <a:schemeClr val="accent1"/>
                </a:solidFill>
                <a:latin typeface="Yu Gothic Medium" panose="020B0400000000000000" pitchFamily="34" charset="-128"/>
                <a:ea typeface="Yu Gothic Medium" panose="020B0400000000000000" pitchFamily="34" charset="-128"/>
              </a:rPr>
              <a:t>要件整理：2月第1週〜 2月第4週</a:t>
            </a:r>
          </a:p>
          <a:p>
            <a:pPr marL="342900" indent="-342900">
              <a:lnSpc>
                <a:spcPct val="130000"/>
              </a:lnSpc>
              <a:buFont typeface="+mj-lt"/>
              <a:buAutoNum type="arabicPeriod"/>
            </a:pPr>
            <a:r>
              <a:rPr lang="en-JP" sz="1200" dirty="0">
                <a:solidFill>
                  <a:schemeClr val="accent1"/>
                </a:solidFill>
                <a:latin typeface="Yu Gothic Medium" panose="020B0400000000000000" pitchFamily="34" charset="-128"/>
                <a:ea typeface="Yu Gothic Medium" panose="020B0400000000000000" pitchFamily="34" charset="-128"/>
              </a:rPr>
              <a:t>プロトタイピング：3月第1週〜3月第4週</a:t>
            </a:r>
          </a:p>
          <a:p>
            <a:pPr marL="342900" indent="-342900">
              <a:lnSpc>
                <a:spcPct val="130000"/>
              </a:lnSpc>
              <a:buFont typeface="+mj-lt"/>
              <a:buAutoNum type="arabicPeriod"/>
            </a:pPr>
            <a:r>
              <a:rPr lang="en-JP" sz="1200" dirty="0">
                <a:solidFill>
                  <a:schemeClr val="accent1"/>
                </a:solidFill>
                <a:latin typeface="Yu Gothic Medium" panose="020B0400000000000000" pitchFamily="34" charset="-128"/>
                <a:ea typeface="Yu Gothic Medium" panose="020B0400000000000000" pitchFamily="34" charset="-128"/>
              </a:rPr>
              <a:t>実装：4月第1週〜 4月第4週</a:t>
            </a:r>
          </a:p>
          <a:p>
            <a:pPr marL="342900" indent="-342900">
              <a:lnSpc>
                <a:spcPct val="130000"/>
              </a:lnSpc>
              <a:buFont typeface="+mj-lt"/>
              <a:buAutoNum type="arabicPeriod"/>
            </a:pPr>
            <a:r>
              <a:rPr lang="en-JP" sz="1200" dirty="0">
                <a:solidFill>
                  <a:schemeClr val="accent1"/>
                </a:solidFill>
                <a:latin typeface="Yu Gothic Medium" panose="020B0400000000000000" pitchFamily="34" charset="-128"/>
                <a:ea typeface="Yu Gothic Medium" panose="020B0400000000000000" pitchFamily="34" charset="-128"/>
              </a:rPr>
              <a:t>利用開始日：5月第1週目処</a:t>
            </a:r>
          </a:p>
        </p:txBody>
      </p:sp>
      <p:sp>
        <p:nvSpPr>
          <p:cNvPr id="22" name="TextBox 21">
            <a:extLst>
              <a:ext uri="{FF2B5EF4-FFF2-40B4-BE49-F238E27FC236}">
                <a16:creationId xmlns:a16="http://schemas.microsoft.com/office/drawing/2014/main" id="{B7BA464D-A842-7A65-DEBD-99946EA7CD81}"/>
              </a:ext>
            </a:extLst>
          </p:cNvPr>
          <p:cNvSpPr txBox="1"/>
          <p:nvPr/>
        </p:nvSpPr>
        <p:spPr>
          <a:xfrm>
            <a:off x="6237605" y="3779223"/>
            <a:ext cx="5700857" cy="352084"/>
          </a:xfrm>
          <a:prstGeom prst="rect">
            <a:avLst/>
          </a:prstGeom>
          <a:noFill/>
        </p:spPr>
        <p:txBody>
          <a:bodyPr wrap="square">
            <a:spAutoFit/>
          </a:bodyPr>
          <a:lstStyle/>
          <a:p>
            <a:pPr>
              <a:lnSpc>
                <a:spcPct val="130000"/>
              </a:lnSpc>
            </a:pPr>
            <a:r>
              <a:rPr lang="en-JP" sz="1400" b="1" dirty="0">
                <a:solidFill>
                  <a:schemeClr val="tx1"/>
                </a:solidFill>
                <a:latin typeface="Yu Gothic Medium" panose="020B0400000000000000" pitchFamily="34" charset="-128"/>
                <a:ea typeface="Yu Gothic Medium" panose="020B0400000000000000" pitchFamily="34" charset="-128"/>
              </a:rPr>
              <a:t>スケジュールの整理</a:t>
            </a:r>
            <a:endParaRPr lang="en-JP" sz="1400" dirty="0">
              <a:solidFill>
                <a:schemeClr val="tx1"/>
              </a:solidFill>
              <a:latin typeface="Yu Gothic Medium" panose="020B0400000000000000" pitchFamily="34" charset="-128"/>
              <a:ea typeface="Yu Gothic Medium" panose="020B0400000000000000" pitchFamily="34" charset="-128"/>
            </a:endParaRPr>
          </a:p>
        </p:txBody>
      </p:sp>
      <p:sp>
        <p:nvSpPr>
          <p:cNvPr id="4" name="Rectangle 3">
            <a:extLst>
              <a:ext uri="{FF2B5EF4-FFF2-40B4-BE49-F238E27FC236}">
                <a16:creationId xmlns:a16="http://schemas.microsoft.com/office/drawing/2014/main" id="{AAEBD376-3B97-81AC-71D4-957B9CB5452A}"/>
              </a:ext>
            </a:extLst>
          </p:cNvPr>
          <p:cNvSpPr/>
          <p:nvPr/>
        </p:nvSpPr>
        <p:spPr>
          <a:xfrm rot="2700000">
            <a:off x="10766639" y="296577"/>
            <a:ext cx="1870761" cy="411071"/>
          </a:xfrm>
          <a:prstGeom prst="rect">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JP" sz="1400" dirty="0"/>
              <a:t>記入サンプル</a:t>
            </a:r>
          </a:p>
        </p:txBody>
      </p:sp>
    </p:spTree>
    <p:extLst>
      <p:ext uri="{BB962C8B-B14F-4D97-AF65-F5344CB8AC3E}">
        <p14:creationId xmlns:p14="http://schemas.microsoft.com/office/powerpoint/2010/main" val="22485306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7" name="Straight Arrow Connector 46">
            <a:extLst>
              <a:ext uri="{FF2B5EF4-FFF2-40B4-BE49-F238E27FC236}">
                <a16:creationId xmlns:a16="http://schemas.microsoft.com/office/drawing/2014/main" id="{14697B86-3D64-FEB0-6813-A8F02DBCE8CD}"/>
              </a:ext>
            </a:extLst>
          </p:cNvPr>
          <p:cNvCxnSpPr>
            <a:cxnSpLocks/>
          </p:cNvCxnSpPr>
          <p:nvPr/>
        </p:nvCxnSpPr>
        <p:spPr>
          <a:xfrm>
            <a:off x="2966255" y="4186469"/>
            <a:ext cx="6268551" cy="0"/>
          </a:xfrm>
          <a:prstGeom prst="straightConnector1">
            <a:avLst/>
          </a:prstGeom>
          <a:ln w="12700">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48" name="Straight Arrow Connector 47">
            <a:extLst>
              <a:ext uri="{FF2B5EF4-FFF2-40B4-BE49-F238E27FC236}">
                <a16:creationId xmlns:a16="http://schemas.microsoft.com/office/drawing/2014/main" id="{C4590F2A-C2A2-0958-6053-7856C3310958}"/>
              </a:ext>
            </a:extLst>
          </p:cNvPr>
          <p:cNvCxnSpPr>
            <a:cxnSpLocks/>
          </p:cNvCxnSpPr>
          <p:nvPr/>
        </p:nvCxnSpPr>
        <p:spPr>
          <a:xfrm>
            <a:off x="2966255" y="5646737"/>
            <a:ext cx="6268551" cy="0"/>
          </a:xfrm>
          <a:prstGeom prst="straightConnector1">
            <a:avLst/>
          </a:prstGeom>
          <a:ln w="12700">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46" name="Straight Arrow Connector 45">
            <a:extLst>
              <a:ext uri="{FF2B5EF4-FFF2-40B4-BE49-F238E27FC236}">
                <a16:creationId xmlns:a16="http://schemas.microsoft.com/office/drawing/2014/main" id="{9F9B9A00-B884-A812-D3C5-7A7639EDA92B}"/>
              </a:ext>
            </a:extLst>
          </p:cNvPr>
          <p:cNvCxnSpPr>
            <a:cxnSpLocks/>
          </p:cNvCxnSpPr>
          <p:nvPr/>
        </p:nvCxnSpPr>
        <p:spPr>
          <a:xfrm>
            <a:off x="2966255" y="2730500"/>
            <a:ext cx="6268551" cy="0"/>
          </a:xfrm>
          <a:prstGeom prst="straightConnector1">
            <a:avLst/>
          </a:prstGeom>
          <a:ln w="12700">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2" name="TextBox 1">
            <a:extLst>
              <a:ext uri="{FF2B5EF4-FFF2-40B4-BE49-F238E27FC236}">
                <a16:creationId xmlns:a16="http://schemas.microsoft.com/office/drawing/2014/main" id="{19CDC1A6-73C7-D620-9B66-393FA69476CD}"/>
              </a:ext>
            </a:extLst>
          </p:cNvPr>
          <p:cNvSpPr txBox="1"/>
          <p:nvPr/>
        </p:nvSpPr>
        <p:spPr>
          <a:xfrm>
            <a:off x="263525" y="692150"/>
            <a:ext cx="2492990" cy="369332"/>
          </a:xfrm>
          <a:prstGeom prst="rect">
            <a:avLst/>
          </a:prstGeom>
          <a:noFill/>
        </p:spPr>
        <p:txBody>
          <a:bodyPr wrap="none" rtlCol="0">
            <a:spAutoFit/>
          </a:bodyPr>
          <a:lstStyle/>
          <a:p>
            <a:r>
              <a:rPr lang="en-JP" b="1" dirty="0">
                <a:latin typeface="Yu Gothic" panose="020B0400000000000000" pitchFamily="34" charset="-128"/>
                <a:ea typeface="Yu Gothic" panose="020B0400000000000000" pitchFamily="34" charset="-128"/>
              </a:rPr>
              <a:t>ダッシュボードの目的</a:t>
            </a:r>
          </a:p>
        </p:txBody>
      </p:sp>
      <p:sp>
        <p:nvSpPr>
          <p:cNvPr id="3" name="TextBox 2">
            <a:extLst>
              <a:ext uri="{FF2B5EF4-FFF2-40B4-BE49-F238E27FC236}">
                <a16:creationId xmlns:a16="http://schemas.microsoft.com/office/drawing/2014/main" id="{55AE59C4-3964-B97B-03C6-12E56E181309}"/>
              </a:ext>
            </a:extLst>
          </p:cNvPr>
          <p:cNvSpPr txBox="1"/>
          <p:nvPr/>
        </p:nvSpPr>
        <p:spPr>
          <a:xfrm>
            <a:off x="263525" y="182995"/>
            <a:ext cx="3401893" cy="369332"/>
          </a:xfrm>
          <a:prstGeom prst="rect">
            <a:avLst/>
          </a:prstGeom>
          <a:noFill/>
        </p:spPr>
        <p:txBody>
          <a:bodyPr wrap="none" rtlCol="0">
            <a:spAutoFit/>
          </a:bodyPr>
          <a:lstStyle/>
          <a:p>
            <a:r>
              <a:rPr lang="en-JP" b="1" dirty="0">
                <a:latin typeface="Yu Gothic" panose="020B0400000000000000" pitchFamily="34" charset="-128"/>
                <a:ea typeface="Yu Gothic" panose="020B0400000000000000" pitchFamily="34" charset="-128"/>
              </a:rPr>
              <a:t>要件定義ワークシート （2/2）</a:t>
            </a:r>
          </a:p>
        </p:txBody>
      </p:sp>
      <p:sp>
        <p:nvSpPr>
          <p:cNvPr id="5" name="Rounded Rectangle 4">
            <a:extLst>
              <a:ext uri="{FF2B5EF4-FFF2-40B4-BE49-F238E27FC236}">
                <a16:creationId xmlns:a16="http://schemas.microsoft.com/office/drawing/2014/main" id="{97341F0E-A3D7-D8B0-D376-B08E9E8D9797}"/>
              </a:ext>
            </a:extLst>
          </p:cNvPr>
          <p:cNvSpPr/>
          <p:nvPr/>
        </p:nvSpPr>
        <p:spPr>
          <a:xfrm>
            <a:off x="263525" y="2031998"/>
            <a:ext cx="2702730" cy="4313239"/>
          </a:xfrm>
          <a:prstGeom prst="roundRect">
            <a:avLst>
              <a:gd name="adj" fmla="val 3819"/>
            </a:avLst>
          </a:prstGeom>
          <a:solidFill>
            <a:schemeClr val="bg1"/>
          </a:solidFill>
          <a:ln>
            <a:solidFill>
              <a:schemeClr val="bg1">
                <a:lumMod val="6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nSpc>
                <a:spcPct val="130000"/>
              </a:lnSpc>
            </a:pPr>
            <a:r>
              <a:rPr lang="en-JP" sz="1200" dirty="0">
                <a:solidFill>
                  <a:schemeClr val="accent1"/>
                </a:solidFill>
                <a:latin typeface="Yu Gothic Medium" panose="020B0400000000000000" pitchFamily="34" charset="-128"/>
                <a:ea typeface="Yu Gothic Medium" panose="020B0400000000000000" pitchFamily="34" charset="-128"/>
              </a:rPr>
              <a:t>最新の売上を適時把握し、週次の目標値が未達の場合、問題点や機会領域を発見し、打開策を検討できるようにする</a:t>
            </a:r>
          </a:p>
        </p:txBody>
      </p:sp>
      <p:sp>
        <p:nvSpPr>
          <p:cNvPr id="12" name="Rounded Rectangle 11">
            <a:extLst>
              <a:ext uri="{FF2B5EF4-FFF2-40B4-BE49-F238E27FC236}">
                <a16:creationId xmlns:a16="http://schemas.microsoft.com/office/drawing/2014/main" id="{C3E355A1-6209-32C0-CF42-E3B159A75D0C}"/>
              </a:ext>
            </a:extLst>
          </p:cNvPr>
          <p:cNvSpPr/>
          <p:nvPr/>
        </p:nvSpPr>
        <p:spPr>
          <a:xfrm>
            <a:off x="9236848" y="2032000"/>
            <a:ext cx="2691626" cy="4313238"/>
          </a:xfrm>
          <a:prstGeom prst="roundRect">
            <a:avLst>
              <a:gd name="adj" fmla="val 5418"/>
            </a:avLst>
          </a:prstGeom>
          <a:solidFill>
            <a:schemeClr val="bg1"/>
          </a:solidFill>
          <a:ln>
            <a:solidFill>
              <a:schemeClr val="bg1">
                <a:lumMod val="6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nSpc>
                <a:spcPct val="130000"/>
              </a:lnSpc>
            </a:pPr>
            <a:r>
              <a:rPr lang="en-JP" sz="1200" dirty="0">
                <a:solidFill>
                  <a:schemeClr val="accent1"/>
                </a:solidFill>
                <a:latin typeface="Yu Gothic Medium" panose="020B0400000000000000" pitchFamily="34" charset="-128"/>
                <a:ea typeface="Yu Gothic Medium" panose="020B0400000000000000" pitchFamily="34" charset="-128"/>
              </a:rPr>
              <a:t>必要とされるデータ</a:t>
            </a:r>
          </a:p>
          <a:p>
            <a:pPr marL="171450" indent="-171450">
              <a:lnSpc>
                <a:spcPct val="130000"/>
              </a:lnSpc>
              <a:buFont typeface="Arial" panose="020B0604020202020204" pitchFamily="34" charset="0"/>
              <a:buChar char="•"/>
            </a:pPr>
            <a:r>
              <a:rPr lang="en-JP" sz="1200" dirty="0">
                <a:solidFill>
                  <a:schemeClr val="accent1"/>
                </a:solidFill>
                <a:latin typeface="Yu Gothic Medium" panose="020B0400000000000000" pitchFamily="34" charset="-128"/>
                <a:ea typeface="Yu Gothic Medium" panose="020B0400000000000000" pitchFamily="34" charset="-128"/>
              </a:rPr>
              <a:t>売上データ</a:t>
            </a:r>
            <a:br>
              <a:rPr lang="en-JP" sz="1200" dirty="0">
                <a:solidFill>
                  <a:schemeClr val="accent1"/>
                </a:solidFill>
                <a:latin typeface="Yu Gothic Medium" panose="020B0400000000000000" pitchFamily="34" charset="-128"/>
                <a:ea typeface="Yu Gothic Medium" panose="020B0400000000000000" pitchFamily="34" charset="-128"/>
              </a:rPr>
            </a:br>
            <a:r>
              <a:rPr lang="en-JP" sz="1200" dirty="0">
                <a:solidFill>
                  <a:schemeClr val="accent1"/>
                </a:solidFill>
                <a:latin typeface="Yu Gothic Medium" panose="020B0400000000000000" pitchFamily="34" charset="-128"/>
                <a:ea typeface="Yu Gothic Medium" panose="020B0400000000000000" pitchFamily="34" charset="-128"/>
              </a:rPr>
              <a:t>週次での実績値と目標値の推移</a:t>
            </a:r>
            <a:br>
              <a:rPr lang="en-JP" sz="1200" dirty="0">
                <a:solidFill>
                  <a:schemeClr val="accent1"/>
                </a:solidFill>
                <a:latin typeface="Yu Gothic Medium" panose="020B0400000000000000" pitchFamily="34" charset="-128"/>
                <a:ea typeface="Yu Gothic Medium" panose="020B0400000000000000" pitchFamily="34" charset="-128"/>
              </a:rPr>
            </a:br>
            <a:r>
              <a:rPr lang="en-JP" sz="1200" dirty="0">
                <a:solidFill>
                  <a:schemeClr val="accent1"/>
                </a:solidFill>
                <a:latin typeface="Yu Gothic Medium" panose="020B0400000000000000" pitchFamily="34" charset="-128"/>
                <a:ea typeface="Yu Gothic Medium" panose="020B0400000000000000" pitchFamily="34" charset="-128"/>
              </a:rPr>
              <a:t>部門別</a:t>
            </a:r>
            <a:br>
              <a:rPr lang="en-JP" sz="1200" dirty="0">
                <a:solidFill>
                  <a:schemeClr val="accent1"/>
                </a:solidFill>
                <a:latin typeface="Yu Gothic Medium" panose="020B0400000000000000" pitchFamily="34" charset="-128"/>
                <a:ea typeface="Yu Gothic Medium" panose="020B0400000000000000" pitchFamily="34" charset="-128"/>
              </a:rPr>
            </a:br>
            <a:r>
              <a:rPr lang="en-JP" sz="1200" dirty="0">
                <a:solidFill>
                  <a:schemeClr val="accent1"/>
                </a:solidFill>
                <a:latin typeface="Yu Gothic Medium" panose="020B0400000000000000" pitchFamily="34" charset="-128"/>
                <a:ea typeface="Yu Gothic Medium" panose="020B0400000000000000" pitchFamily="34" charset="-128"/>
              </a:rPr>
              <a:t>顧客属性別</a:t>
            </a:r>
            <a:br>
              <a:rPr lang="en-JP" sz="1200" dirty="0">
                <a:solidFill>
                  <a:schemeClr val="accent1"/>
                </a:solidFill>
                <a:latin typeface="Yu Gothic Medium" panose="020B0400000000000000" pitchFamily="34" charset="-128"/>
                <a:ea typeface="Yu Gothic Medium" panose="020B0400000000000000" pitchFamily="34" charset="-128"/>
              </a:rPr>
            </a:br>
            <a:r>
              <a:rPr lang="en-JP" sz="1200" dirty="0">
                <a:solidFill>
                  <a:schemeClr val="accent1"/>
                </a:solidFill>
                <a:latin typeface="Yu Gothic Medium" panose="020B0400000000000000" pitchFamily="34" charset="-128"/>
                <a:ea typeface="Yu Gothic Medium" panose="020B0400000000000000" pitchFamily="34" charset="-128"/>
              </a:rPr>
              <a:t>対応店舗別</a:t>
            </a:r>
          </a:p>
          <a:p>
            <a:pPr marL="171450" indent="-171450">
              <a:lnSpc>
                <a:spcPct val="130000"/>
              </a:lnSpc>
              <a:buFont typeface="Arial" panose="020B0604020202020204" pitchFamily="34" charset="0"/>
              <a:buChar char="•"/>
            </a:pPr>
            <a:r>
              <a:rPr lang="en-JP" sz="1200" dirty="0">
                <a:solidFill>
                  <a:schemeClr val="accent1"/>
                </a:solidFill>
                <a:latin typeface="Yu Gothic Medium" panose="020B0400000000000000" pitchFamily="34" charset="-128"/>
                <a:ea typeface="Yu Gothic Medium" panose="020B0400000000000000" pitchFamily="34" charset="-128"/>
              </a:rPr>
              <a:t>顧客データ</a:t>
            </a:r>
            <a:br>
              <a:rPr lang="en-JP" sz="1200" dirty="0">
                <a:solidFill>
                  <a:schemeClr val="accent1"/>
                </a:solidFill>
                <a:latin typeface="Yu Gothic Medium" panose="020B0400000000000000" pitchFamily="34" charset="-128"/>
                <a:ea typeface="Yu Gothic Medium" panose="020B0400000000000000" pitchFamily="34" charset="-128"/>
              </a:rPr>
            </a:br>
            <a:r>
              <a:rPr lang="en-JP" sz="1200" dirty="0">
                <a:solidFill>
                  <a:schemeClr val="accent1"/>
                </a:solidFill>
                <a:latin typeface="Yu Gothic Medium" panose="020B0400000000000000" pitchFamily="34" charset="-128"/>
                <a:ea typeface="Yu Gothic Medium" panose="020B0400000000000000" pitchFamily="34" charset="-128"/>
              </a:rPr>
              <a:t>週次での推移</a:t>
            </a:r>
          </a:p>
          <a:p>
            <a:pPr marL="171450" indent="-171450">
              <a:lnSpc>
                <a:spcPct val="130000"/>
              </a:lnSpc>
              <a:buFont typeface="Arial" panose="020B0604020202020204" pitchFamily="34" charset="0"/>
              <a:buChar char="•"/>
            </a:pPr>
            <a:r>
              <a:rPr lang="en-JP" sz="1200" dirty="0">
                <a:solidFill>
                  <a:schemeClr val="accent1"/>
                </a:solidFill>
                <a:latin typeface="Yu Gothic Medium" panose="020B0400000000000000" pitchFamily="34" charset="-128"/>
                <a:ea typeface="Yu Gothic Medium" panose="020B0400000000000000" pitchFamily="34" charset="-128"/>
              </a:rPr>
              <a:t>対応店舗データ</a:t>
            </a:r>
            <a:br>
              <a:rPr lang="en-JP" sz="1200" dirty="0">
                <a:solidFill>
                  <a:schemeClr val="accent1"/>
                </a:solidFill>
                <a:latin typeface="Yu Gothic Medium" panose="020B0400000000000000" pitchFamily="34" charset="-128"/>
                <a:ea typeface="Yu Gothic Medium" panose="020B0400000000000000" pitchFamily="34" charset="-128"/>
              </a:rPr>
            </a:br>
            <a:r>
              <a:rPr lang="en-JP" sz="1200" dirty="0">
                <a:solidFill>
                  <a:schemeClr val="accent1"/>
                </a:solidFill>
                <a:latin typeface="Yu Gothic Medium" panose="020B0400000000000000" pitchFamily="34" charset="-128"/>
                <a:ea typeface="Yu Gothic Medium" panose="020B0400000000000000" pitchFamily="34" charset="-128"/>
              </a:rPr>
              <a:t>週次での推移</a:t>
            </a:r>
          </a:p>
          <a:p>
            <a:pPr>
              <a:lnSpc>
                <a:spcPct val="130000"/>
              </a:lnSpc>
            </a:pPr>
            <a:endParaRPr lang="en-JP" sz="1200" dirty="0">
              <a:solidFill>
                <a:schemeClr val="accent1"/>
              </a:solidFill>
              <a:latin typeface="Yu Gothic Medium" panose="020B0400000000000000" pitchFamily="34" charset="-128"/>
              <a:ea typeface="Yu Gothic Medium" panose="020B0400000000000000" pitchFamily="34" charset="-128"/>
            </a:endParaRPr>
          </a:p>
          <a:p>
            <a:pPr>
              <a:lnSpc>
                <a:spcPct val="130000"/>
              </a:lnSpc>
            </a:pPr>
            <a:r>
              <a:rPr lang="en-JP" sz="1200" dirty="0">
                <a:solidFill>
                  <a:schemeClr val="accent1"/>
                </a:solidFill>
                <a:latin typeface="Yu Gothic Medium" panose="020B0400000000000000" pitchFamily="34" charset="-128"/>
                <a:ea typeface="Yu Gothic Medium" panose="020B0400000000000000" pitchFamily="34" charset="-128"/>
              </a:rPr>
              <a:t>必要とされる機能</a:t>
            </a:r>
          </a:p>
          <a:p>
            <a:pPr marL="171450" indent="-171450">
              <a:lnSpc>
                <a:spcPct val="130000"/>
              </a:lnSpc>
              <a:buFont typeface="Arial" panose="020B0604020202020204" pitchFamily="34" charset="0"/>
              <a:buChar char="•"/>
            </a:pPr>
            <a:r>
              <a:rPr lang="en-JP" sz="1200" dirty="0">
                <a:solidFill>
                  <a:schemeClr val="accent1"/>
                </a:solidFill>
                <a:latin typeface="Yu Gothic Medium" panose="020B0400000000000000" pitchFamily="34" charset="-128"/>
                <a:ea typeface="Yu Gothic Medium" panose="020B0400000000000000" pitchFamily="34" charset="-128"/>
              </a:rPr>
              <a:t>売上や顧客数が伸びている優秀な対応店舗が見つけられる</a:t>
            </a:r>
          </a:p>
          <a:p>
            <a:pPr marL="171450" indent="-171450">
              <a:lnSpc>
                <a:spcPct val="130000"/>
              </a:lnSpc>
              <a:buFont typeface="Arial" panose="020B0604020202020204" pitchFamily="34" charset="0"/>
              <a:buChar char="•"/>
            </a:pPr>
            <a:r>
              <a:rPr lang="en-JP" sz="1200" dirty="0">
                <a:solidFill>
                  <a:schemeClr val="accent1"/>
                </a:solidFill>
                <a:latin typeface="Yu Gothic Medium" panose="020B0400000000000000" pitchFamily="34" charset="-128"/>
                <a:ea typeface="Yu Gothic Medium" panose="020B0400000000000000" pitchFamily="34" charset="-128"/>
              </a:rPr>
              <a:t>今後、開拓すべきエリアや店舗が見つけられる</a:t>
            </a:r>
          </a:p>
        </p:txBody>
      </p:sp>
      <p:sp>
        <p:nvSpPr>
          <p:cNvPr id="9" name="Rounded Rectangle 8">
            <a:extLst>
              <a:ext uri="{FF2B5EF4-FFF2-40B4-BE49-F238E27FC236}">
                <a16:creationId xmlns:a16="http://schemas.microsoft.com/office/drawing/2014/main" id="{75365100-2068-75D7-69D4-6CB3E42E302B}"/>
              </a:ext>
            </a:extLst>
          </p:cNvPr>
          <p:cNvSpPr/>
          <p:nvPr/>
        </p:nvSpPr>
        <p:spPr>
          <a:xfrm>
            <a:off x="3262864" y="2032000"/>
            <a:ext cx="2688321" cy="1397000"/>
          </a:xfrm>
          <a:prstGeom prst="roundRect">
            <a:avLst>
              <a:gd name="adj" fmla="val 8330"/>
            </a:avLst>
          </a:prstGeom>
          <a:solidFill>
            <a:schemeClr val="bg1"/>
          </a:solidFill>
          <a:ln>
            <a:solidFill>
              <a:schemeClr val="bg1">
                <a:lumMod val="6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nSpc>
                <a:spcPct val="130000"/>
              </a:lnSpc>
            </a:pPr>
            <a:r>
              <a:rPr lang="en-JP" sz="1200" dirty="0">
                <a:solidFill>
                  <a:schemeClr val="accent1"/>
                </a:solidFill>
                <a:latin typeface="Yu Gothic Medium" panose="020B0400000000000000" pitchFamily="34" charset="-128"/>
                <a:ea typeface="Yu Gothic Medium" panose="020B0400000000000000" pitchFamily="34" charset="-128"/>
              </a:rPr>
              <a:t>売上が目標通りの推移をしているか確認して、メンバーや上層部に報告できる</a:t>
            </a:r>
          </a:p>
        </p:txBody>
      </p:sp>
      <p:sp>
        <p:nvSpPr>
          <p:cNvPr id="30" name="TextBox 29">
            <a:extLst>
              <a:ext uri="{FF2B5EF4-FFF2-40B4-BE49-F238E27FC236}">
                <a16:creationId xmlns:a16="http://schemas.microsoft.com/office/drawing/2014/main" id="{A5A7F34B-C274-3E0E-BBE2-4F078DDE8744}"/>
              </a:ext>
            </a:extLst>
          </p:cNvPr>
          <p:cNvSpPr txBox="1"/>
          <p:nvPr/>
        </p:nvSpPr>
        <p:spPr>
          <a:xfrm>
            <a:off x="263525" y="6471774"/>
            <a:ext cx="10116872" cy="253916"/>
          </a:xfrm>
          <a:prstGeom prst="rect">
            <a:avLst/>
          </a:prstGeom>
          <a:noFill/>
        </p:spPr>
        <p:txBody>
          <a:bodyPr wrap="none" rtlCol="0">
            <a:spAutoFit/>
          </a:bodyPr>
          <a:lstStyle/>
          <a:p>
            <a:r>
              <a:rPr lang="en-JP" sz="1050" dirty="0">
                <a:solidFill>
                  <a:schemeClr val="tx1">
                    <a:lumMod val="50000"/>
                    <a:lumOff val="50000"/>
                  </a:schemeClr>
                </a:solidFill>
                <a:latin typeface="Yu Gothic" panose="020B0400000000000000" pitchFamily="34" charset="-128"/>
                <a:ea typeface="Yu Gothic" panose="020B0400000000000000" pitchFamily="34" charset="-128"/>
              </a:rPr>
              <a:t>※目的を達成するために必要な行動や情報（What, so What）は、複数ある場合が多いです。また、それらの項目ごとに誰が、いつ、どこで見るのかが異なります。</a:t>
            </a:r>
          </a:p>
        </p:txBody>
      </p:sp>
      <p:sp>
        <p:nvSpPr>
          <p:cNvPr id="34" name="TextBox 33">
            <a:extLst>
              <a:ext uri="{FF2B5EF4-FFF2-40B4-BE49-F238E27FC236}">
                <a16:creationId xmlns:a16="http://schemas.microsoft.com/office/drawing/2014/main" id="{D22EF5D6-816E-5042-0926-FEEB8443219B}"/>
              </a:ext>
            </a:extLst>
          </p:cNvPr>
          <p:cNvSpPr txBox="1"/>
          <p:nvPr/>
        </p:nvSpPr>
        <p:spPr>
          <a:xfrm>
            <a:off x="263526" y="1203639"/>
            <a:ext cx="2702730" cy="595035"/>
          </a:xfrm>
          <a:prstGeom prst="rect">
            <a:avLst/>
          </a:prstGeom>
          <a:noFill/>
        </p:spPr>
        <p:txBody>
          <a:bodyPr wrap="square">
            <a:spAutoFit/>
          </a:bodyPr>
          <a:lstStyle/>
          <a:p>
            <a:pPr>
              <a:lnSpc>
                <a:spcPct val="130000"/>
              </a:lnSpc>
            </a:pPr>
            <a:r>
              <a:rPr lang="en-JP" sz="1400" b="1" dirty="0">
                <a:solidFill>
                  <a:schemeClr val="tx1"/>
                </a:solidFill>
                <a:latin typeface="Yu Gothic" panose="020B0400000000000000" pitchFamily="34" charset="-128"/>
                <a:ea typeface="Yu Gothic" panose="020B0400000000000000" pitchFamily="34" charset="-128"/>
              </a:rPr>
              <a:t>Why</a:t>
            </a:r>
          </a:p>
          <a:p>
            <a:pPr>
              <a:lnSpc>
                <a:spcPct val="130000"/>
              </a:lnSpc>
            </a:pPr>
            <a:r>
              <a:rPr lang="en-JP" sz="1100" dirty="0">
                <a:solidFill>
                  <a:schemeClr val="tx1"/>
                </a:solidFill>
                <a:latin typeface="Yu Gothic Medium" panose="020B0400000000000000" pitchFamily="34" charset="-128"/>
                <a:ea typeface="Yu Gothic Medium" panose="020B0400000000000000" pitchFamily="34" charset="-128"/>
              </a:rPr>
              <a:t>ダッシュボードの目的は何か？</a:t>
            </a:r>
          </a:p>
        </p:txBody>
      </p:sp>
      <p:sp>
        <p:nvSpPr>
          <p:cNvPr id="37" name="TextBox 36">
            <a:extLst>
              <a:ext uri="{FF2B5EF4-FFF2-40B4-BE49-F238E27FC236}">
                <a16:creationId xmlns:a16="http://schemas.microsoft.com/office/drawing/2014/main" id="{5ECF2F39-371E-61AB-9160-C95D5B7E4403}"/>
              </a:ext>
            </a:extLst>
          </p:cNvPr>
          <p:cNvSpPr txBox="1"/>
          <p:nvPr/>
        </p:nvSpPr>
        <p:spPr>
          <a:xfrm>
            <a:off x="3260726" y="1203639"/>
            <a:ext cx="2702730" cy="796565"/>
          </a:xfrm>
          <a:prstGeom prst="rect">
            <a:avLst/>
          </a:prstGeom>
          <a:noFill/>
        </p:spPr>
        <p:txBody>
          <a:bodyPr wrap="square">
            <a:spAutoFit/>
          </a:bodyPr>
          <a:lstStyle/>
          <a:p>
            <a:pPr>
              <a:lnSpc>
                <a:spcPct val="130000"/>
              </a:lnSpc>
            </a:pPr>
            <a:r>
              <a:rPr lang="en-JP" sz="1400" b="1" dirty="0">
                <a:solidFill>
                  <a:schemeClr val="tx1"/>
                </a:solidFill>
                <a:latin typeface="Yu Gothic" panose="020B0400000000000000" pitchFamily="34" charset="-128"/>
                <a:ea typeface="Yu Gothic" panose="020B0400000000000000" pitchFamily="34" charset="-128"/>
              </a:rPr>
              <a:t>What, so What</a:t>
            </a:r>
          </a:p>
          <a:p>
            <a:pPr>
              <a:lnSpc>
                <a:spcPct val="130000"/>
              </a:lnSpc>
            </a:pPr>
            <a:r>
              <a:rPr lang="ja-JP" altLang="en-US" sz="1100">
                <a:solidFill>
                  <a:schemeClr val="tx1"/>
                </a:solidFill>
                <a:latin typeface="Yu Gothic Medium" panose="020B0400000000000000" pitchFamily="34" charset="-128"/>
                <a:ea typeface="Yu Gothic Medium" panose="020B0400000000000000" pitchFamily="34" charset="-128"/>
              </a:rPr>
              <a:t>どんな意思決定や行動のために、</a:t>
            </a:r>
            <a:endParaRPr lang="en-US" altLang="ja-JP" sz="1100" dirty="0">
              <a:solidFill>
                <a:schemeClr val="tx1"/>
              </a:solidFill>
              <a:latin typeface="Yu Gothic Medium" panose="020B0400000000000000" pitchFamily="34" charset="-128"/>
              <a:ea typeface="Yu Gothic Medium" panose="020B0400000000000000" pitchFamily="34" charset="-128"/>
            </a:endParaRPr>
          </a:p>
          <a:p>
            <a:pPr>
              <a:lnSpc>
                <a:spcPct val="130000"/>
              </a:lnSpc>
            </a:pPr>
            <a:r>
              <a:rPr lang="ja-JP" altLang="en-US" sz="1100">
                <a:solidFill>
                  <a:schemeClr val="tx1"/>
                </a:solidFill>
                <a:latin typeface="Yu Gothic Medium" panose="020B0400000000000000" pitchFamily="34" charset="-128"/>
                <a:ea typeface="Yu Gothic Medium" panose="020B0400000000000000" pitchFamily="34" charset="-128"/>
              </a:rPr>
              <a:t>どのような情報を知るべきか？</a:t>
            </a:r>
            <a:endParaRPr lang="en-JP" sz="1100" dirty="0">
              <a:solidFill>
                <a:schemeClr val="tx1"/>
              </a:solidFill>
              <a:latin typeface="Yu Gothic Medium" panose="020B0400000000000000" pitchFamily="34" charset="-128"/>
              <a:ea typeface="Yu Gothic Medium" panose="020B0400000000000000" pitchFamily="34" charset="-128"/>
            </a:endParaRPr>
          </a:p>
        </p:txBody>
      </p:sp>
      <p:sp>
        <p:nvSpPr>
          <p:cNvPr id="38" name="TextBox 37">
            <a:extLst>
              <a:ext uri="{FF2B5EF4-FFF2-40B4-BE49-F238E27FC236}">
                <a16:creationId xmlns:a16="http://schemas.microsoft.com/office/drawing/2014/main" id="{68544B6F-1B2B-0A40-6598-CD88EE18561E}"/>
              </a:ext>
            </a:extLst>
          </p:cNvPr>
          <p:cNvSpPr txBox="1"/>
          <p:nvPr/>
        </p:nvSpPr>
        <p:spPr>
          <a:xfrm>
            <a:off x="6247766" y="1203639"/>
            <a:ext cx="2702730" cy="595035"/>
          </a:xfrm>
          <a:prstGeom prst="rect">
            <a:avLst/>
          </a:prstGeom>
          <a:noFill/>
        </p:spPr>
        <p:txBody>
          <a:bodyPr wrap="square">
            <a:spAutoFit/>
          </a:bodyPr>
          <a:lstStyle/>
          <a:p>
            <a:pPr>
              <a:lnSpc>
                <a:spcPct val="130000"/>
              </a:lnSpc>
            </a:pPr>
            <a:r>
              <a:rPr lang="en-JP" sz="1400" b="1" dirty="0">
                <a:solidFill>
                  <a:schemeClr val="tx1"/>
                </a:solidFill>
                <a:latin typeface="Yu Gothic Medium" panose="020B0400000000000000" pitchFamily="34" charset="-128"/>
                <a:ea typeface="Yu Gothic Medium" panose="020B0400000000000000" pitchFamily="34" charset="-128"/>
              </a:rPr>
              <a:t>Who, When, Where</a:t>
            </a:r>
          </a:p>
          <a:p>
            <a:pPr>
              <a:lnSpc>
                <a:spcPct val="130000"/>
              </a:lnSpc>
            </a:pPr>
            <a:r>
              <a:rPr lang="en-JP" sz="1100" dirty="0">
                <a:solidFill>
                  <a:schemeClr val="tx1"/>
                </a:solidFill>
                <a:latin typeface="Yu Gothic Medium" panose="020B0400000000000000" pitchFamily="34" charset="-128"/>
                <a:ea typeface="Yu Gothic Medium" panose="020B0400000000000000" pitchFamily="34" charset="-128"/>
              </a:rPr>
              <a:t>誰が、いつ、どこで見るのか？</a:t>
            </a:r>
          </a:p>
        </p:txBody>
      </p:sp>
      <p:sp>
        <p:nvSpPr>
          <p:cNvPr id="39" name="TextBox 38">
            <a:extLst>
              <a:ext uri="{FF2B5EF4-FFF2-40B4-BE49-F238E27FC236}">
                <a16:creationId xmlns:a16="http://schemas.microsoft.com/office/drawing/2014/main" id="{E998F9CE-3F7E-2470-4A85-BF8378B40C47}"/>
              </a:ext>
            </a:extLst>
          </p:cNvPr>
          <p:cNvSpPr txBox="1"/>
          <p:nvPr/>
        </p:nvSpPr>
        <p:spPr>
          <a:xfrm>
            <a:off x="9234806" y="1203639"/>
            <a:ext cx="2702730" cy="796565"/>
          </a:xfrm>
          <a:prstGeom prst="rect">
            <a:avLst/>
          </a:prstGeom>
          <a:noFill/>
        </p:spPr>
        <p:txBody>
          <a:bodyPr wrap="square">
            <a:spAutoFit/>
          </a:bodyPr>
          <a:lstStyle/>
          <a:p>
            <a:pPr>
              <a:lnSpc>
                <a:spcPct val="130000"/>
              </a:lnSpc>
            </a:pPr>
            <a:r>
              <a:rPr lang="en-JP" sz="1400" b="1" dirty="0">
                <a:solidFill>
                  <a:schemeClr val="tx1"/>
                </a:solidFill>
                <a:latin typeface="Yu Gothic" panose="020B0400000000000000" pitchFamily="34" charset="-128"/>
                <a:ea typeface="Yu Gothic" panose="020B0400000000000000" pitchFamily="34" charset="-128"/>
              </a:rPr>
              <a:t>How</a:t>
            </a:r>
          </a:p>
          <a:p>
            <a:pPr>
              <a:lnSpc>
                <a:spcPct val="130000"/>
              </a:lnSpc>
            </a:pPr>
            <a:r>
              <a:rPr lang="en-JP" sz="1100" dirty="0">
                <a:solidFill>
                  <a:schemeClr val="tx1"/>
                </a:solidFill>
                <a:latin typeface="Yu Gothic Medium" panose="020B0400000000000000" pitchFamily="34" charset="-128"/>
                <a:ea typeface="Yu Gothic Medium" panose="020B0400000000000000" pitchFamily="34" charset="-128"/>
              </a:rPr>
              <a:t>求められる機能やデータ項目は何か？</a:t>
            </a:r>
          </a:p>
          <a:p>
            <a:pPr>
              <a:lnSpc>
                <a:spcPct val="130000"/>
              </a:lnSpc>
            </a:pPr>
            <a:r>
              <a:rPr lang="en-JP" sz="1100" dirty="0">
                <a:solidFill>
                  <a:schemeClr val="tx1"/>
                </a:solidFill>
                <a:latin typeface="Yu Gothic Medium" panose="020B0400000000000000" pitchFamily="34" charset="-128"/>
                <a:ea typeface="Yu Gothic Medium" panose="020B0400000000000000" pitchFamily="34" charset="-128"/>
              </a:rPr>
              <a:t>必要な更新頻度は？</a:t>
            </a:r>
          </a:p>
        </p:txBody>
      </p:sp>
      <p:sp>
        <p:nvSpPr>
          <p:cNvPr id="40" name="Rounded Rectangle 39">
            <a:extLst>
              <a:ext uri="{FF2B5EF4-FFF2-40B4-BE49-F238E27FC236}">
                <a16:creationId xmlns:a16="http://schemas.microsoft.com/office/drawing/2014/main" id="{67A174C4-617E-8699-67CD-0769A486A47F}"/>
              </a:ext>
            </a:extLst>
          </p:cNvPr>
          <p:cNvSpPr/>
          <p:nvPr/>
        </p:nvSpPr>
        <p:spPr>
          <a:xfrm>
            <a:off x="3262864" y="3487969"/>
            <a:ext cx="2688321" cy="1397000"/>
          </a:xfrm>
          <a:prstGeom prst="roundRect">
            <a:avLst>
              <a:gd name="adj" fmla="val 8330"/>
            </a:avLst>
          </a:prstGeom>
          <a:solidFill>
            <a:schemeClr val="bg1"/>
          </a:solidFill>
          <a:ln>
            <a:solidFill>
              <a:schemeClr val="bg1">
                <a:lumMod val="6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nSpc>
                <a:spcPct val="130000"/>
              </a:lnSpc>
            </a:pPr>
            <a:r>
              <a:rPr lang="ja-JP" altLang="en-US" sz="1200">
                <a:solidFill>
                  <a:schemeClr val="accent1"/>
                </a:solidFill>
                <a:latin typeface="Yu Gothic Medium" panose="020B0400000000000000" pitchFamily="34" charset="-128"/>
                <a:ea typeface="Yu Gothic Medium" panose="020B0400000000000000" pitchFamily="34" charset="-128"/>
              </a:rPr>
              <a:t>売上が未達の場合、その要因を把握できる。その情報に基づいて、取るべき打開策をデータを見ながら議論できる</a:t>
            </a:r>
          </a:p>
        </p:txBody>
      </p:sp>
      <p:sp>
        <p:nvSpPr>
          <p:cNvPr id="41" name="Rounded Rectangle 40">
            <a:extLst>
              <a:ext uri="{FF2B5EF4-FFF2-40B4-BE49-F238E27FC236}">
                <a16:creationId xmlns:a16="http://schemas.microsoft.com/office/drawing/2014/main" id="{9CFF12A8-80FE-BDC3-B79A-62C796D47962}"/>
              </a:ext>
            </a:extLst>
          </p:cNvPr>
          <p:cNvSpPr/>
          <p:nvPr/>
        </p:nvSpPr>
        <p:spPr>
          <a:xfrm>
            <a:off x="3262864" y="4948237"/>
            <a:ext cx="2688321" cy="1397000"/>
          </a:xfrm>
          <a:prstGeom prst="roundRect">
            <a:avLst>
              <a:gd name="adj" fmla="val 8330"/>
            </a:avLst>
          </a:prstGeom>
          <a:solidFill>
            <a:schemeClr val="bg1"/>
          </a:solidFill>
          <a:ln>
            <a:solidFill>
              <a:schemeClr val="bg1">
                <a:lumMod val="6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nSpc>
                <a:spcPct val="130000"/>
              </a:lnSpc>
            </a:pPr>
            <a:r>
              <a:rPr lang="en-JP" sz="1200" dirty="0">
                <a:solidFill>
                  <a:schemeClr val="accent1"/>
                </a:solidFill>
                <a:latin typeface="Yu Gothic Medium" panose="020B0400000000000000" pitchFamily="34" charset="-128"/>
                <a:ea typeface="Yu Gothic Medium" panose="020B0400000000000000" pitchFamily="34" charset="-128"/>
              </a:rPr>
              <a:t>優先的に対応すべき顧客や連携店舗を考えるために、去年からの売上の伸び率や詳細な顧客属性を把握できる</a:t>
            </a:r>
          </a:p>
        </p:txBody>
      </p:sp>
      <p:sp>
        <p:nvSpPr>
          <p:cNvPr id="42" name="Rounded Rectangle 41">
            <a:extLst>
              <a:ext uri="{FF2B5EF4-FFF2-40B4-BE49-F238E27FC236}">
                <a16:creationId xmlns:a16="http://schemas.microsoft.com/office/drawing/2014/main" id="{01FCA006-5134-9ABC-110C-BE3BB3356CF3}"/>
              </a:ext>
            </a:extLst>
          </p:cNvPr>
          <p:cNvSpPr/>
          <p:nvPr/>
        </p:nvSpPr>
        <p:spPr>
          <a:xfrm>
            <a:off x="6260064" y="2032000"/>
            <a:ext cx="2688321" cy="1397000"/>
          </a:xfrm>
          <a:prstGeom prst="roundRect">
            <a:avLst>
              <a:gd name="adj" fmla="val 8330"/>
            </a:avLst>
          </a:prstGeom>
          <a:solidFill>
            <a:schemeClr val="bg1"/>
          </a:solidFill>
          <a:ln>
            <a:solidFill>
              <a:schemeClr val="bg1">
                <a:lumMod val="6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171450" indent="-171450">
              <a:lnSpc>
                <a:spcPct val="130000"/>
              </a:lnSpc>
              <a:buFont typeface="Arial" panose="020B0604020202020204" pitchFamily="34" charset="0"/>
              <a:buChar char="•"/>
            </a:pPr>
            <a:r>
              <a:rPr lang="ja-JP" altLang="en-US" sz="1200">
                <a:solidFill>
                  <a:schemeClr val="accent1"/>
                </a:solidFill>
                <a:latin typeface="Yu Gothic Medium" panose="020B0400000000000000" pitchFamily="34" charset="-128"/>
                <a:ea typeface="Yu Gothic Medium" panose="020B0400000000000000" pitchFamily="34" charset="-128"/>
              </a:rPr>
              <a:t>執行役員等</a:t>
            </a:r>
          </a:p>
          <a:p>
            <a:pPr marL="171450" indent="-171450">
              <a:lnSpc>
                <a:spcPct val="130000"/>
              </a:lnSpc>
              <a:buFont typeface="Arial" panose="020B0604020202020204" pitchFamily="34" charset="0"/>
              <a:buChar char="•"/>
            </a:pPr>
            <a:r>
              <a:rPr lang="ja-JP" altLang="en-US" sz="1200">
                <a:solidFill>
                  <a:schemeClr val="accent1"/>
                </a:solidFill>
                <a:latin typeface="Yu Gothic Medium" panose="020B0400000000000000" pitchFamily="34" charset="-128"/>
                <a:ea typeface="Yu Gothic Medium" panose="020B0400000000000000" pitchFamily="34" charset="-128"/>
              </a:rPr>
              <a:t>隔週の経営会議での利用</a:t>
            </a:r>
          </a:p>
          <a:p>
            <a:pPr marL="171450" indent="-171450">
              <a:lnSpc>
                <a:spcPct val="130000"/>
              </a:lnSpc>
              <a:buFont typeface="Arial" panose="020B0604020202020204" pitchFamily="34" charset="0"/>
              <a:buChar char="•"/>
            </a:pPr>
            <a:r>
              <a:rPr lang="ja-JP" altLang="en-US" sz="1200">
                <a:solidFill>
                  <a:schemeClr val="accent1"/>
                </a:solidFill>
                <a:latin typeface="Yu Gothic Medium" panose="020B0400000000000000" pitchFamily="34" charset="-128"/>
                <a:ea typeface="Yu Gothic Medium" panose="020B0400000000000000" pitchFamily="34" charset="-128"/>
              </a:rPr>
              <a:t>ダッシュボードのキャプチャを示して売上状況を説明</a:t>
            </a:r>
          </a:p>
        </p:txBody>
      </p:sp>
      <p:sp>
        <p:nvSpPr>
          <p:cNvPr id="43" name="Rounded Rectangle 42">
            <a:extLst>
              <a:ext uri="{FF2B5EF4-FFF2-40B4-BE49-F238E27FC236}">
                <a16:creationId xmlns:a16="http://schemas.microsoft.com/office/drawing/2014/main" id="{8AD9D970-F14C-B7E6-D126-69940DDE879E}"/>
              </a:ext>
            </a:extLst>
          </p:cNvPr>
          <p:cNvSpPr/>
          <p:nvPr/>
        </p:nvSpPr>
        <p:spPr>
          <a:xfrm>
            <a:off x="6260064" y="3487969"/>
            <a:ext cx="2688321" cy="1397000"/>
          </a:xfrm>
          <a:prstGeom prst="roundRect">
            <a:avLst>
              <a:gd name="adj" fmla="val 8330"/>
            </a:avLst>
          </a:prstGeom>
          <a:solidFill>
            <a:schemeClr val="bg1"/>
          </a:solidFill>
          <a:ln>
            <a:solidFill>
              <a:schemeClr val="bg1">
                <a:lumMod val="6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171450" indent="-171450">
              <a:lnSpc>
                <a:spcPct val="130000"/>
              </a:lnSpc>
              <a:buFont typeface="Arial" panose="020B0604020202020204" pitchFamily="34" charset="0"/>
              <a:buChar char="•"/>
            </a:pPr>
            <a:r>
              <a:rPr lang="ja-JP" altLang="en-US" sz="1200">
                <a:solidFill>
                  <a:schemeClr val="accent1"/>
                </a:solidFill>
                <a:latin typeface="Yu Gothic Medium" panose="020B0400000000000000" pitchFamily="34" charset="-128"/>
                <a:ea typeface="Yu Gothic Medium" panose="020B0400000000000000" pitchFamily="34" charset="-128"/>
              </a:rPr>
              <a:t>プロジェクトメンバー全員</a:t>
            </a:r>
          </a:p>
          <a:p>
            <a:pPr marL="171450" indent="-171450">
              <a:lnSpc>
                <a:spcPct val="130000"/>
              </a:lnSpc>
              <a:buFont typeface="Arial" panose="020B0604020202020204" pitchFamily="34" charset="0"/>
              <a:buChar char="•"/>
            </a:pPr>
            <a:r>
              <a:rPr lang="ja-JP" altLang="en-US" sz="1200">
                <a:solidFill>
                  <a:schemeClr val="accent1"/>
                </a:solidFill>
                <a:latin typeface="Yu Gothic Medium" panose="020B0400000000000000" pitchFamily="34" charset="-128"/>
                <a:ea typeface="Yu Gothic Medium" panose="020B0400000000000000" pitchFamily="34" charset="-128"/>
              </a:rPr>
              <a:t>週に一度のチーム定例での議論に利用</a:t>
            </a:r>
          </a:p>
          <a:p>
            <a:pPr marL="171450" indent="-171450">
              <a:lnSpc>
                <a:spcPct val="130000"/>
              </a:lnSpc>
              <a:buFont typeface="Arial" panose="020B0604020202020204" pitchFamily="34" charset="0"/>
              <a:buChar char="•"/>
            </a:pPr>
            <a:r>
              <a:rPr lang="ja-JP" altLang="en-US" sz="1200">
                <a:solidFill>
                  <a:schemeClr val="accent1"/>
                </a:solidFill>
                <a:latin typeface="Yu Gothic Medium" panose="020B0400000000000000" pitchFamily="34" charset="-128"/>
                <a:ea typeface="Yu Gothic Medium" panose="020B0400000000000000" pitchFamily="34" charset="-128"/>
              </a:rPr>
              <a:t>モニターやディスプレイに映しながら見る</a:t>
            </a:r>
          </a:p>
        </p:txBody>
      </p:sp>
      <p:sp>
        <p:nvSpPr>
          <p:cNvPr id="44" name="Rounded Rectangle 43">
            <a:extLst>
              <a:ext uri="{FF2B5EF4-FFF2-40B4-BE49-F238E27FC236}">
                <a16:creationId xmlns:a16="http://schemas.microsoft.com/office/drawing/2014/main" id="{24BC1C91-0081-7F67-6758-87136345AC75}"/>
              </a:ext>
            </a:extLst>
          </p:cNvPr>
          <p:cNvSpPr/>
          <p:nvPr/>
        </p:nvSpPr>
        <p:spPr>
          <a:xfrm>
            <a:off x="6260064" y="4948237"/>
            <a:ext cx="2688321" cy="1397000"/>
          </a:xfrm>
          <a:prstGeom prst="roundRect">
            <a:avLst>
              <a:gd name="adj" fmla="val 8330"/>
            </a:avLst>
          </a:prstGeom>
          <a:solidFill>
            <a:schemeClr val="bg1"/>
          </a:solidFill>
          <a:ln>
            <a:solidFill>
              <a:schemeClr val="bg1">
                <a:lumMod val="6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171450" indent="-171450">
              <a:lnSpc>
                <a:spcPct val="130000"/>
              </a:lnSpc>
              <a:buFont typeface="Arial" panose="020B0604020202020204" pitchFamily="34" charset="0"/>
              <a:buChar char="•"/>
            </a:pPr>
            <a:r>
              <a:rPr lang="en-JP" sz="1200" dirty="0">
                <a:solidFill>
                  <a:schemeClr val="accent1"/>
                </a:solidFill>
                <a:latin typeface="Yu Gothic Medium" panose="020B0400000000000000" pitchFamily="34" charset="-128"/>
                <a:ea typeface="Yu Gothic Medium" panose="020B0400000000000000" pitchFamily="34" charset="-128"/>
              </a:rPr>
              <a:t>プロジェクトリーダー</a:t>
            </a:r>
          </a:p>
          <a:p>
            <a:pPr marL="171450" indent="-171450">
              <a:lnSpc>
                <a:spcPct val="130000"/>
              </a:lnSpc>
              <a:buFont typeface="Arial" panose="020B0604020202020204" pitchFamily="34" charset="0"/>
              <a:buChar char="•"/>
            </a:pPr>
            <a:r>
              <a:rPr lang="en-JP" sz="1200" dirty="0">
                <a:solidFill>
                  <a:schemeClr val="accent1"/>
                </a:solidFill>
                <a:latin typeface="Yu Gothic Medium" panose="020B0400000000000000" pitchFamily="34" charset="-128"/>
                <a:ea typeface="Yu Gothic Medium" panose="020B0400000000000000" pitchFamily="34" charset="-128"/>
              </a:rPr>
              <a:t>問題把握と打開策のアイディアを検討するために利用</a:t>
            </a:r>
          </a:p>
          <a:p>
            <a:pPr marL="171450" indent="-171450">
              <a:lnSpc>
                <a:spcPct val="130000"/>
              </a:lnSpc>
              <a:buFont typeface="Arial" panose="020B0604020202020204" pitchFamily="34" charset="0"/>
              <a:buChar char="•"/>
            </a:pPr>
            <a:r>
              <a:rPr lang="en-JP" sz="1200" dirty="0">
                <a:solidFill>
                  <a:schemeClr val="accent1"/>
                </a:solidFill>
                <a:latin typeface="Yu Gothic Medium" panose="020B0400000000000000" pitchFamily="34" charset="-128"/>
                <a:ea typeface="Yu Gothic Medium" panose="020B0400000000000000" pitchFamily="34" charset="-128"/>
              </a:rPr>
              <a:t>自身のラップトップで確認する</a:t>
            </a:r>
          </a:p>
        </p:txBody>
      </p:sp>
      <p:sp>
        <p:nvSpPr>
          <p:cNvPr id="6" name="Rectangle 5">
            <a:extLst>
              <a:ext uri="{FF2B5EF4-FFF2-40B4-BE49-F238E27FC236}">
                <a16:creationId xmlns:a16="http://schemas.microsoft.com/office/drawing/2014/main" id="{AEF7AB69-2E2D-8485-032F-C4EA2F54EA9F}"/>
              </a:ext>
            </a:extLst>
          </p:cNvPr>
          <p:cNvSpPr/>
          <p:nvPr/>
        </p:nvSpPr>
        <p:spPr>
          <a:xfrm rot="2700000">
            <a:off x="10766639" y="296577"/>
            <a:ext cx="1870761" cy="411071"/>
          </a:xfrm>
          <a:prstGeom prst="rect">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JP" sz="1400" dirty="0"/>
              <a:t>記入サンプル</a:t>
            </a:r>
          </a:p>
        </p:txBody>
      </p:sp>
      <p:sp>
        <p:nvSpPr>
          <p:cNvPr id="15" name="TextBox 14">
            <a:extLst>
              <a:ext uri="{FF2B5EF4-FFF2-40B4-BE49-F238E27FC236}">
                <a16:creationId xmlns:a16="http://schemas.microsoft.com/office/drawing/2014/main" id="{9EA9A6A1-D4D2-AABA-0C23-B3CF126BDA96}"/>
              </a:ext>
            </a:extLst>
          </p:cNvPr>
          <p:cNvSpPr txBox="1"/>
          <p:nvPr/>
        </p:nvSpPr>
        <p:spPr>
          <a:xfrm>
            <a:off x="12697691" y="5299364"/>
            <a:ext cx="184731" cy="369332"/>
          </a:xfrm>
          <a:prstGeom prst="rect">
            <a:avLst/>
          </a:prstGeom>
          <a:noFill/>
        </p:spPr>
        <p:txBody>
          <a:bodyPr wrap="none" rtlCol="0">
            <a:spAutoFit/>
          </a:bodyPr>
          <a:lstStyle/>
          <a:p>
            <a:endParaRPr lang="en-JP" dirty="0"/>
          </a:p>
        </p:txBody>
      </p:sp>
    </p:spTree>
    <p:extLst>
      <p:ext uri="{BB962C8B-B14F-4D97-AF65-F5344CB8AC3E}">
        <p14:creationId xmlns:p14="http://schemas.microsoft.com/office/powerpoint/2010/main" val="34027340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9CDC1A6-73C7-D620-9B66-393FA69476CD}"/>
              </a:ext>
            </a:extLst>
          </p:cNvPr>
          <p:cNvSpPr txBox="1"/>
          <p:nvPr/>
        </p:nvSpPr>
        <p:spPr>
          <a:xfrm>
            <a:off x="263525" y="692150"/>
            <a:ext cx="2776722" cy="369332"/>
          </a:xfrm>
          <a:prstGeom prst="rect">
            <a:avLst/>
          </a:prstGeom>
          <a:noFill/>
        </p:spPr>
        <p:txBody>
          <a:bodyPr wrap="none" rtlCol="0">
            <a:spAutoFit/>
          </a:bodyPr>
          <a:lstStyle/>
          <a:p>
            <a:r>
              <a:rPr lang="en-JP" b="1" dirty="0">
                <a:latin typeface="Yu Gothic" panose="020B0400000000000000" pitchFamily="34" charset="-128"/>
                <a:ea typeface="Yu Gothic" panose="020B0400000000000000" pitchFamily="34" charset="-128"/>
              </a:rPr>
              <a:t>プロジェクトの基本情報</a:t>
            </a:r>
          </a:p>
        </p:txBody>
      </p:sp>
      <p:sp>
        <p:nvSpPr>
          <p:cNvPr id="3" name="TextBox 2">
            <a:extLst>
              <a:ext uri="{FF2B5EF4-FFF2-40B4-BE49-F238E27FC236}">
                <a16:creationId xmlns:a16="http://schemas.microsoft.com/office/drawing/2014/main" id="{55AE59C4-3964-B97B-03C6-12E56E181309}"/>
              </a:ext>
            </a:extLst>
          </p:cNvPr>
          <p:cNvSpPr txBox="1"/>
          <p:nvPr/>
        </p:nvSpPr>
        <p:spPr>
          <a:xfrm>
            <a:off x="263525" y="182995"/>
            <a:ext cx="3336170" cy="369332"/>
          </a:xfrm>
          <a:prstGeom prst="rect">
            <a:avLst/>
          </a:prstGeom>
          <a:noFill/>
        </p:spPr>
        <p:txBody>
          <a:bodyPr wrap="none" rtlCol="0">
            <a:spAutoFit/>
          </a:bodyPr>
          <a:lstStyle/>
          <a:p>
            <a:r>
              <a:rPr lang="en-JP" b="1" dirty="0">
                <a:latin typeface="Yu Gothic" panose="020B0400000000000000" pitchFamily="34" charset="-128"/>
                <a:ea typeface="Yu Gothic" panose="020B0400000000000000" pitchFamily="34" charset="-128"/>
              </a:rPr>
              <a:t>要件定義ワークシート（1/2）</a:t>
            </a:r>
          </a:p>
        </p:txBody>
      </p:sp>
      <p:sp>
        <p:nvSpPr>
          <p:cNvPr id="5" name="Rounded Rectangle 4">
            <a:extLst>
              <a:ext uri="{FF2B5EF4-FFF2-40B4-BE49-F238E27FC236}">
                <a16:creationId xmlns:a16="http://schemas.microsoft.com/office/drawing/2014/main" id="{97341F0E-A3D7-D8B0-D376-B08E9E8D9797}"/>
              </a:ext>
            </a:extLst>
          </p:cNvPr>
          <p:cNvSpPr/>
          <p:nvPr/>
        </p:nvSpPr>
        <p:spPr>
          <a:xfrm>
            <a:off x="263525" y="1555723"/>
            <a:ext cx="5700857" cy="1274644"/>
          </a:xfrm>
          <a:prstGeom prst="roundRect">
            <a:avLst>
              <a:gd name="adj" fmla="val 8330"/>
            </a:avLst>
          </a:prstGeom>
          <a:solidFill>
            <a:schemeClr val="bg1"/>
          </a:solidFill>
          <a:ln>
            <a:solidFill>
              <a:schemeClr val="bg1">
                <a:lumMod val="6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nSpc>
                <a:spcPct val="130000"/>
              </a:lnSpc>
            </a:pPr>
            <a:endParaRPr lang="en-JP" sz="1200" dirty="0">
              <a:solidFill>
                <a:schemeClr val="accent1"/>
              </a:solidFill>
              <a:latin typeface="Yu Gothic Medium" panose="020B0400000000000000" pitchFamily="34" charset="-128"/>
              <a:ea typeface="Yu Gothic Medium" panose="020B0400000000000000" pitchFamily="34" charset="-128"/>
            </a:endParaRPr>
          </a:p>
        </p:txBody>
      </p:sp>
      <p:sp>
        <p:nvSpPr>
          <p:cNvPr id="9" name="TextBox 8">
            <a:extLst>
              <a:ext uri="{FF2B5EF4-FFF2-40B4-BE49-F238E27FC236}">
                <a16:creationId xmlns:a16="http://schemas.microsoft.com/office/drawing/2014/main" id="{0A224B43-516F-A1B6-EF9C-182853B6D3F0}"/>
              </a:ext>
            </a:extLst>
          </p:cNvPr>
          <p:cNvSpPr txBox="1"/>
          <p:nvPr/>
        </p:nvSpPr>
        <p:spPr>
          <a:xfrm>
            <a:off x="263525" y="1203639"/>
            <a:ext cx="5700857" cy="352084"/>
          </a:xfrm>
          <a:prstGeom prst="rect">
            <a:avLst/>
          </a:prstGeom>
          <a:noFill/>
        </p:spPr>
        <p:txBody>
          <a:bodyPr wrap="square">
            <a:spAutoFit/>
          </a:bodyPr>
          <a:lstStyle/>
          <a:p>
            <a:pPr>
              <a:lnSpc>
                <a:spcPct val="130000"/>
              </a:lnSpc>
            </a:pPr>
            <a:r>
              <a:rPr lang="en-JP" sz="1400" b="1" dirty="0">
                <a:solidFill>
                  <a:schemeClr val="tx1"/>
                </a:solidFill>
                <a:latin typeface="Yu Gothic Medium" panose="020B0400000000000000" pitchFamily="34" charset="-128"/>
                <a:ea typeface="Yu Gothic Medium" panose="020B0400000000000000" pitchFamily="34" charset="-128"/>
              </a:rPr>
              <a:t>達成すべき目標</a:t>
            </a:r>
            <a:r>
              <a:rPr lang="en-JP" sz="1200" dirty="0">
                <a:solidFill>
                  <a:schemeClr val="tx1"/>
                </a:solidFill>
                <a:latin typeface="Yu Gothic Medium" panose="020B0400000000000000" pitchFamily="34" charset="-128"/>
                <a:ea typeface="Yu Gothic Medium" panose="020B0400000000000000" pitchFamily="34" charset="-128"/>
              </a:rPr>
              <a:t>（プロジェクトが成功と言える状態は何か？）</a:t>
            </a:r>
            <a:endParaRPr lang="en-JP" sz="1800" dirty="0">
              <a:solidFill>
                <a:schemeClr val="tx1"/>
              </a:solidFill>
              <a:latin typeface="Yu Gothic Medium" panose="020B0400000000000000" pitchFamily="34" charset="-128"/>
              <a:ea typeface="Yu Gothic Medium" panose="020B0400000000000000" pitchFamily="34" charset="-128"/>
            </a:endParaRPr>
          </a:p>
        </p:txBody>
      </p:sp>
      <p:sp>
        <p:nvSpPr>
          <p:cNvPr id="10" name="Rounded Rectangle 9">
            <a:extLst>
              <a:ext uri="{FF2B5EF4-FFF2-40B4-BE49-F238E27FC236}">
                <a16:creationId xmlns:a16="http://schemas.microsoft.com/office/drawing/2014/main" id="{894092D4-A578-257F-7229-36A561FE2554}"/>
              </a:ext>
            </a:extLst>
          </p:cNvPr>
          <p:cNvSpPr/>
          <p:nvPr/>
        </p:nvSpPr>
        <p:spPr>
          <a:xfrm>
            <a:off x="263525" y="3303243"/>
            <a:ext cx="5700857" cy="1274644"/>
          </a:xfrm>
          <a:prstGeom prst="roundRect">
            <a:avLst>
              <a:gd name="adj" fmla="val 8330"/>
            </a:avLst>
          </a:prstGeom>
          <a:solidFill>
            <a:schemeClr val="bg1"/>
          </a:solidFill>
          <a:ln>
            <a:solidFill>
              <a:schemeClr val="bg1">
                <a:lumMod val="6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nSpc>
                <a:spcPct val="130000"/>
              </a:lnSpc>
            </a:pPr>
            <a:endParaRPr lang="en-JP" sz="1200" dirty="0">
              <a:solidFill>
                <a:schemeClr val="accent1"/>
              </a:solidFill>
              <a:latin typeface="Yu Gothic Medium" panose="020B0400000000000000" pitchFamily="34" charset="-128"/>
              <a:ea typeface="Yu Gothic Medium" panose="020B0400000000000000" pitchFamily="34" charset="-128"/>
            </a:endParaRPr>
          </a:p>
        </p:txBody>
      </p:sp>
      <p:sp>
        <p:nvSpPr>
          <p:cNvPr id="12" name="TextBox 11">
            <a:extLst>
              <a:ext uri="{FF2B5EF4-FFF2-40B4-BE49-F238E27FC236}">
                <a16:creationId xmlns:a16="http://schemas.microsoft.com/office/drawing/2014/main" id="{DB0285C1-D53F-770D-8366-8BCE1E941E75}"/>
              </a:ext>
            </a:extLst>
          </p:cNvPr>
          <p:cNvSpPr txBox="1"/>
          <p:nvPr/>
        </p:nvSpPr>
        <p:spPr>
          <a:xfrm>
            <a:off x="263525" y="2951159"/>
            <a:ext cx="5700857" cy="352084"/>
          </a:xfrm>
          <a:prstGeom prst="rect">
            <a:avLst/>
          </a:prstGeom>
          <a:noFill/>
        </p:spPr>
        <p:txBody>
          <a:bodyPr wrap="square">
            <a:spAutoFit/>
          </a:bodyPr>
          <a:lstStyle/>
          <a:p>
            <a:pPr>
              <a:lnSpc>
                <a:spcPct val="130000"/>
              </a:lnSpc>
            </a:pPr>
            <a:r>
              <a:rPr lang="en-JP" sz="1400" b="1" dirty="0">
                <a:solidFill>
                  <a:schemeClr val="tx1"/>
                </a:solidFill>
                <a:latin typeface="Yu Gothic Medium" panose="020B0400000000000000" pitchFamily="34" charset="-128"/>
                <a:ea typeface="Yu Gothic Medium" panose="020B0400000000000000" pitchFamily="34" charset="-128"/>
              </a:rPr>
              <a:t>関係者</a:t>
            </a:r>
            <a:r>
              <a:rPr lang="en-JP" sz="1200" dirty="0">
                <a:solidFill>
                  <a:schemeClr val="tx1"/>
                </a:solidFill>
                <a:latin typeface="Yu Gothic Medium" panose="020B0400000000000000" pitchFamily="34" charset="-128"/>
                <a:ea typeface="Yu Gothic Medium" panose="020B0400000000000000" pitchFamily="34" charset="-128"/>
              </a:rPr>
              <a:t>（意思決定者・ダッシュボードを見る人等は誰か？）</a:t>
            </a:r>
            <a:endParaRPr lang="en-JP" sz="1400" dirty="0">
              <a:solidFill>
                <a:schemeClr val="tx1"/>
              </a:solidFill>
              <a:latin typeface="Yu Gothic Medium" panose="020B0400000000000000" pitchFamily="34" charset="-128"/>
              <a:ea typeface="Yu Gothic Medium" panose="020B0400000000000000" pitchFamily="34" charset="-128"/>
            </a:endParaRPr>
          </a:p>
        </p:txBody>
      </p:sp>
      <p:sp>
        <p:nvSpPr>
          <p:cNvPr id="14" name="Rounded Rectangle 13">
            <a:extLst>
              <a:ext uri="{FF2B5EF4-FFF2-40B4-BE49-F238E27FC236}">
                <a16:creationId xmlns:a16="http://schemas.microsoft.com/office/drawing/2014/main" id="{F286C86B-C396-B4D5-8A05-2A4F238B85FD}"/>
              </a:ext>
            </a:extLst>
          </p:cNvPr>
          <p:cNvSpPr/>
          <p:nvPr/>
        </p:nvSpPr>
        <p:spPr>
          <a:xfrm>
            <a:off x="263525" y="5081243"/>
            <a:ext cx="5700857" cy="1274644"/>
          </a:xfrm>
          <a:prstGeom prst="roundRect">
            <a:avLst>
              <a:gd name="adj" fmla="val 8330"/>
            </a:avLst>
          </a:prstGeom>
          <a:solidFill>
            <a:schemeClr val="bg1"/>
          </a:solidFill>
          <a:ln>
            <a:solidFill>
              <a:schemeClr val="bg1">
                <a:lumMod val="6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nSpc>
                <a:spcPct val="130000"/>
              </a:lnSpc>
            </a:pPr>
            <a:endParaRPr lang="en-JP" sz="1200" dirty="0">
              <a:solidFill>
                <a:schemeClr val="accent1"/>
              </a:solidFill>
              <a:latin typeface="Yu Gothic Medium" panose="020B0400000000000000" pitchFamily="34" charset="-128"/>
              <a:ea typeface="Yu Gothic Medium" panose="020B0400000000000000" pitchFamily="34" charset="-128"/>
            </a:endParaRPr>
          </a:p>
        </p:txBody>
      </p:sp>
      <p:sp>
        <p:nvSpPr>
          <p:cNvPr id="16" name="TextBox 15">
            <a:extLst>
              <a:ext uri="{FF2B5EF4-FFF2-40B4-BE49-F238E27FC236}">
                <a16:creationId xmlns:a16="http://schemas.microsoft.com/office/drawing/2014/main" id="{CF7A1909-F8B3-F68B-930C-5CB499D8C437}"/>
              </a:ext>
            </a:extLst>
          </p:cNvPr>
          <p:cNvSpPr txBox="1"/>
          <p:nvPr/>
        </p:nvSpPr>
        <p:spPr>
          <a:xfrm>
            <a:off x="263525" y="4729159"/>
            <a:ext cx="5700857" cy="352084"/>
          </a:xfrm>
          <a:prstGeom prst="rect">
            <a:avLst/>
          </a:prstGeom>
          <a:noFill/>
        </p:spPr>
        <p:txBody>
          <a:bodyPr wrap="square">
            <a:spAutoFit/>
          </a:bodyPr>
          <a:lstStyle/>
          <a:p>
            <a:pPr>
              <a:lnSpc>
                <a:spcPct val="130000"/>
              </a:lnSpc>
            </a:pPr>
            <a:r>
              <a:rPr lang="en-JP" sz="1400" b="1" dirty="0">
                <a:solidFill>
                  <a:schemeClr val="tx1"/>
                </a:solidFill>
                <a:latin typeface="Yu Gothic Medium" panose="020B0400000000000000" pitchFamily="34" charset="-128"/>
                <a:ea typeface="Yu Gothic Medium" panose="020B0400000000000000" pitchFamily="34" charset="-128"/>
              </a:rPr>
              <a:t>ダッシュボードの制約</a:t>
            </a:r>
            <a:r>
              <a:rPr lang="en-JP" sz="1200" dirty="0">
                <a:solidFill>
                  <a:schemeClr val="tx1"/>
                </a:solidFill>
                <a:latin typeface="Yu Gothic Medium" panose="020B0400000000000000" pitchFamily="34" charset="-128"/>
                <a:ea typeface="Yu Gothic Medium" panose="020B0400000000000000" pitchFamily="34" charset="-128"/>
              </a:rPr>
              <a:t>（掲載媒体や画面的制約は何か？）</a:t>
            </a:r>
            <a:endParaRPr lang="en-JP" sz="1400" dirty="0">
              <a:solidFill>
                <a:schemeClr val="tx1"/>
              </a:solidFill>
              <a:latin typeface="Yu Gothic Medium" panose="020B0400000000000000" pitchFamily="34" charset="-128"/>
              <a:ea typeface="Yu Gothic Medium" panose="020B0400000000000000" pitchFamily="34" charset="-128"/>
            </a:endParaRPr>
          </a:p>
        </p:txBody>
      </p:sp>
      <p:sp>
        <p:nvSpPr>
          <p:cNvPr id="17" name="Rounded Rectangle 16">
            <a:extLst>
              <a:ext uri="{FF2B5EF4-FFF2-40B4-BE49-F238E27FC236}">
                <a16:creationId xmlns:a16="http://schemas.microsoft.com/office/drawing/2014/main" id="{72167D4C-2DFD-B642-2D86-D05C3F44D2DB}"/>
              </a:ext>
            </a:extLst>
          </p:cNvPr>
          <p:cNvSpPr/>
          <p:nvPr/>
        </p:nvSpPr>
        <p:spPr>
          <a:xfrm>
            <a:off x="6237605" y="1555723"/>
            <a:ext cx="5700857" cy="1274644"/>
          </a:xfrm>
          <a:prstGeom prst="roundRect">
            <a:avLst>
              <a:gd name="adj" fmla="val 8330"/>
            </a:avLst>
          </a:prstGeom>
          <a:solidFill>
            <a:schemeClr val="bg1"/>
          </a:solidFill>
          <a:ln>
            <a:solidFill>
              <a:schemeClr val="bg1">
                <a:lumMod val="6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nSpc>
                <a:spcPct val="130000"/>
              </a:lnSpc>
            </a:pPr>
            <a:endParaRPr lang="en-JP" sz="1200" dirty="0">
              <a:solidFill>
                <a:schemeClr val="accent1"/>
              </a:solidFill>
              <a:latin typeface="Yu Gothic Medium" panose="020B0400000000000000" pitchFamily="34" charset="-128"/>
              <a:ea typeface="Yu Gothic Medium" panose="020B0400000000000000" pitchFamily="34" charset="-128"/>
            </a:endParaRPr>
          </a:p>
        </p:txBody>
      </p:sp>
      <p:sp>
        <p:nvSpPr>
          <p:cNvPr id="18" name="TextBox 17">
            <a:extLst>
              <a:ext uri="{FF2B5EF4-FFF2-40B4-BE49-F238E27FC236}">
                <a16:creationId xmlns:a16="http://schemas.microsoft.com/office/drawing/2014/main" id="{914261AA-B7A0-1287-5B7E-554A906DBD1E}"/>
              </a:ext>
            </a:extLst>
          </p:cNvPr>
          <p:cNvSpPr txBox="1"/>
          <p:nvPr/>
        </p:nvSpPr>
        <p:spPr>
          <a:xfrm>
            <a:off x="6237605" y="1203639"/>
            <a:ext cx="5700857" cy="352084"/>
          </a:xfrm>
          <a:prstGeom prst="rect">
            <a:avLst/>
          </a:prstGeom>
          <a:noFill/>
        </p:spPr>
        <p:txBody>
          <a:bodyPr wrap="square">
            <a:spAutoFit/>
          </a:bodyPr>
          <a:lstStyle/>
          <a:p>
            <a:pPr>
              <a:lnSpc>
                <a:spcPct val="130000"/>
              </a:lnSpc>
            </a:pPr>
            <a:r>
              <a:rPr lang="en-JP" sz="1400" b="1" dirty="0">
                <a:solidFill>
                  <a:schemeClr val="tx1"/>
                </a:solidFill>
                <a:latin typeface="Yu Gothic Medium" panose="020B0400000000000000" pitchFamily="34" charset="-128"/>
                <a:ea typeface="Yu Gothic Medium" panose="020B0400000000000000" pitchFamily="34" charset="-128"/>
              </a:rPr>
              <a:t>データの制約</a:t>
            </a:r>
            <a:r>
              <a:rPr lang="en-JP" sz="1200" dirty="0">
                <a:solidFill>
                  <a:schemeClr val="tx1"/>
                </a:solidFill>
                <a:latin typeface="Yu Gothic Medium" panose="020B0400000000000000" pitchFamily="34" charset="-128"/>
                <a:ea typeface="Yu Gothic Medium" panose="020B0400000000000000" pitchFamily="34" charset="-128"/>
              </a:rPr>
              <a:t>（データ項目や更新頻度、分解粒度の制約は何か？）</a:t>
            </a:r>
            <a:endParaRPr lang="en-JP" sz="1400" dirty="0">
              <a:solidFill>
                <a:schemeClr val="tx1"/>
              </a:solidFill>
              <a:latin typeface="Yu Gothic Medium" panose="020B0400000000000000" pitchFamily="34" charset="-128"/>
              <a:ea typeface="Yu Gothic Medium" panose="020B0400000000000000" pitchFamily="34" charset="-128"/>
            </a:endParaRPr>
          </a:p>
        </p:txBody>
      </p:sp>
      <p:sp>
        <p:nvSpPr>
          <p:cNvPr id="19" name="Rounded Rectangle 18">
            <a:extLst>
              <a:ext uri="{FF2B5EF4-FFF2-40B4-BE49-F238E27FC236}">
                <a16:creationId xmlns:a16="http://schemas.microsoft.com/office/drawing/2014/main" id="{2651EEEC-5A84-BFA9-FC03-87DA9AC9C236}"/>
              </a:ext>
            </a:extLst>
          </p:cNvPr>
          <p:cNvSpPr/>
          <p:nvPr/>
        </p:nvSpPr>
        <p:spPr>
          <a:xfrm>
            <a:off x="6237605" y="3303243"/>
            <a:ext cx="5700857" cy="1274644"/>
          </a:xfrm>
          <a:prstGeom prst="roundRect">
            <a:avLst>
              <a:gd name="adj" fmla="val 8330"/>
            </a:avLst>
          </a:prstGeom>
          <a:solidFill>
            <a:schemeClr val="bg1"/>
          </a:solidFill>
          <a:ln>
            <a:solidFill>
              <a:schemeClr val="bg1">
                <a:lumMod val="6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nSpc>
                <a:spcPct val="130000"/>
              </a:lnSpc>
            </a:pPr>
            <a:endParaRPr lang="en-JP" sz="1200" dirty="0">
              <a:solidFill>
                <a:schemeClr val="accent1"/>
              </a:solidFill>
              <a:latin typeface="Yu Gothic Medium" panose="020B0400000000000000" pitchFamily="34" charset="-128"/>
              <a:ea typeface="Yu Gothic Medium" panose="020B0400000000000000" pitchFamily="34" charset="-128"/>
            </a:endParaRPr>
          </a:p>
        </p:txBody>
      </p:sp>
      <p:sp>
        <p:nvSpPr>
          <p:cNvPr id="20" name="TextBox 19">
            <a:extLst>
              <a:ext uri="{FF2B5EF4-FFF2-40B4-BE49-F238E27FC236}">
                <a16:creationId xmlns:a16="http://schemas.microsoft.com/office/drawing/2014/main" id="{DB3351D0-7E49-9880-D3C5-361F91CBDE80}"/>
              </a:ext>
            </a:extLst>
          </p:cNvPr>
          <p:cNvSpPr txBox="1"/>
          <p:nvPr/>
        </p:nvSpPr>
        <p:spPr>
          <a:xfrm>
            <a:off x="6237605" y="2951159"/>
            <a:ext cx="5700857" cy="352084"/>
          </a:xfrm>
          <a:prstGeom prst="rect">
            <a:avLst/>
          </a:prstGeom>
          <a:noFill/>
        </p:spPr>
        <p:txBody>
          <a:bodyPr wrap="square">
            <a:spAutoFit/>
          </a:bodyPr>
          <a:lstStyle/>
          <a:p>
            <a:pPr>
              <a:lnSpc>
                <a:spcPct val="130000"/>
              </a:lnSpc>
            </a:pPr>
            <a:r>
              <a:rPr lang="en-JP" sz="1400" b="1" dirty="0">
                <a:solidFill>
                  <a:schemeClr val="tx1"/>
                </a:solidFill>
                <a:latin typeface="Yu Gothic Medium" panose="020B0400000000000000" pitchFamily="34" charset="-128"/>
                <a:ea typeface="Yu Gothic Medium" panose="020B0400000000000000" pitchFamily="34" charset="-128"/>
              </a:rPr>
              <a:t>想定されるリスクと許容度</a:t>
            </a:r>
            <a:r>
              <a:rPr lang="en-JP" sz="1200" dirty="0">
                <a:solidFill>
                  <a:schemeClr val="tx1"/>
                </a:solidFill>
                <a:latin typeface="Yu Gothic Medium" panose="020B0400000000000000" pitchFamily="34" charset="-128"/>
                <a:ea typeface="Yu Gothic Medium" panose="020B0400000000000000" pitchFamily="34" charset="-128"/>
              </a:rPr>
              <a:t>（考慮すべきことは何か？）</a:t>
            </a:r>
            <a:endParaRPr lang="en-JP" sz="1400" dirty="0">
              <a:solidFill>
                <a:schemeClr val="tx1"/>
              </a:solidFill>
              <a:latin typeface="Yu Gothic Medium" panose="020B0400000000000000" pitchFamily="34" charset="-128"/>
              <a:ea typeface="Yu Gothic Medium" panose="020B0400000000000000" pitchFamily="34" charset="-128"/>
            </a:endParaRPr>
          </a:p>
        </p:txBody>
      </p:sp>
      <p:sp>
        <p:nvSpPr>
          <p:cNvPr id="21" name="Rounded Rectangle 20">
            <a:extLst>
              <a:ext uri="{FF2B5EF4-FFF2-40B4-BE49-F238E27FC236}">
                <a16:creationId xmlns:a16="http://schemas.microsoft.com/office/drawing/2014/main" id="{D5FE7266-A8EA-CA70-1A33-2194A5CE3EC7}"/>
              </a:ext>
            </a:extLst>
          </p:cNvPr>
          <p:cNvSpPr/>
          <p:nvPr/>
        </p:nvSpPr>
        <p:spPr>
          <a:xfrm>
            <a:off x="6237605" y="5081243"/>
            <a:ext cx="5700857" cy="1274644"/>
          </a:xfrm>
          <a:prstGeom prst="roundRect">
            <a:avLst>
              <a:gd name="adj" fmla="val 8330"/>
            </a:avLst>
          </a:prstGeom>
          <a:solidFill>
            <a:schemeClr val="bg1"/>
          </a:solidFill>
          <a:ln>
            <a:solidFill>
              <a:schemeClr val="bg1">
                <a:lumMod val="6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342900" indent="-342900">
              <a:lnSpc>
                <a:spcPct val="130000"/>
              </a:lnSpc>
              <a:buFont typeface="+mj-lt"/>
              <a:buAutoNum type="arabicPeriod"/>
            </a:pPr>
            <a:endParaRPr lang="en-JP" sz="1200" dirty="0">
              <a:solidFill>
                <a:schemeClr val="accent1"/>
              </a:solidFill>
              <a:latin typeface="Yu Gothic Medium" panose="020B0400000000000000" pitchFamily="34" charset="-128"/>
              <a:ea typeface="Yu Gothic Medium" panose="020B0400000000000000" pitchFamily="34" charset="-128"/>
            </a:endParaRPr>
          </a:p>
        </p:txBody>
      </p:sp>
      <p:sp>
        <p:nvSpPr>
          <p:cNvPr id="22" name="TextBox 21">
            <a:extLst>
              <a:ext uri="{FF2B5EF4-FFF2-40B4-BE49-F238E27FC236}">
                <a16:creationId xmlns:a16="http://schemas.microsoft.com/office/drawing/2014/main" id="{B7BA464D-A842-7A65-DEBD-99946EA7CD81}"/>
              </a:ext>
            </a:extLst>
          </p:cNvPr>
          <p:cNvSpPr txBox="1"/>
          <p:nvPr/>
        </p:nvSpPr>
        <p:spPr>
          <a:xfrm>
            <a:off x="6237605" y="4729159"/>
            <a:ext cx="5700857" cy="352084"/>
          </a:xfrm>
          <a:prstGeom prst="rect">
            <a:avLst/>
          </a:prstGeom>
          <a:noFill/>
        </p:spPr>
        <p:txBody>
          <a:bodyPr wrap="square">
            <a:spAutoFit/>
          </a:bodyPr>
          <a:lstStyle/>
          <a:p>
            <a:pPr>
              <a:lnSpc>
                <a:spcPct val="130000"/>
              </a:lnSpc>
            </a:pPr>
            <a:r>
              <a:rPr lang="en-JP" sz="1400" b="1" dirty="0">
                <a:solidFill>
                  <a:schemeClr val="tx1"/>
                </a:solidFill>
                <a:latin typeface="Yu Gothic Medium" panose="020B0400000000000000" pitchFamily="34" charset="-128"/>
                <a:ea typeface="Yu Gothic Medium" panose="020B0400000000000000" pitchFamily="34" charset="-128"/>
              </a:rPr>
              <a:t>スケジュールの整理</a:t>
            </a:r>
            <a:endParaRPr lang="en-JP" sz="1400" dirty="0">
              <a:solidFill>
                <a:schemeClr val="tx1"/>
              </a:solidFill>
              <a:latin typeface="Yu Gothic Medium" panose="020B0400000000000000" pitchFamily="34" charset="-128"/>
              <a:ea typeface="Yu Gothic Medium" panose="020B0400000000000000" pitchFamily="34" charset="-128"/>
            </a:endParaRPr>
          </a:p>
        </p:txBody>
      </p:sp>
    </p:spTree>
    <p:extLst>
      <p:ext uri="{BB962C8B-B14F-4D97-AF65-F5344CB8AC3E}">
        <p14:creationId xmlns:p14="http://schemas.microsoft.com/office/powerpoint/2010/main" val="37662292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7" name="Straight Arrow Connector 46">
            <a:extLst>
              <a:ext uri="{FF2B5EF4-FFF2-40B4-BE49-F238E27FC236}">
                <a16:creationId xmlns:a16="http://schemas.microsoft.com/office/drawing/2014/main" id="{14697B86-3D64-FEB0-6813-A8F02DBCE8CD}"/>
              </a:ext>
            </a:extLst>
          </p:cNvPr>
          <p:cNvCxnSpPr>
            <a:cxnSpLocks/>
          </p:cNvCxnSpPr>
          <p:nvPr/>
        </p:nvCxnSpPr>
        <p:spPr>
          <a:xfrm>
            <a:off x="2966255" y="4186469"/>
            <a:ext cx="6268551" cy="0"/>
          </a:xfrm>
          <a:prstGeom prst="straightConnector1">
            <a:avLst/>
          </a:prstGeom>
          <a:ln w="12700">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48" name="Straight Arrow Connector 47">
            <a:extLst>
              <a:ext uri="{FF2B5EF4-FFF2-40B4-BE49-F238E27FC236}">
                <a16:creationId xmlns:a16="http://schemas.microsoft.com/office/drawing/2014/main" id="{C4590F2A-C2A2-0958-6053-7856C3310958}"/>
              </a:ext>
            </a:extLst>
          </p:cNvPr>
          <p:cNvCxnSpPr>
            <a:cxnSpLocks/>
          </p:cNvCxnSpPr>
          <p:nvPr/>
        </p:nvCxnSpPr>
        <p:spPr>
          <a:xfrm>
            <a:off x="2966255" y="5646737"/>
            <a:ext cx="6268551" cy="0"/>
          </a:xfrm>
          <a:prstGeom prst="straightConnector1">
            <a:avLst/>
          </a:prstGeom>
          <a:ln w="12700">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46" name="Straight Arrow Connector 45">
            <a:extLst>
              <a:ext uri="{FF2B5EF4-FFF2-40B4-BE49-F238E27FC236}">
                <a16:creationId xmlns:a16="http://schemas.microsoft.com/office/drawing/2014/main" id="{9F9B9A00-B884-A812-D3C5-7A7639EDA92B}"/>
              </a:ext>
            </a:extLst>
          </p:cNvPr>
          <p:cNvCxnSpPr>
            <a:cxnSpLocks/>
          </p:cNvCxnSpPr>
          <p:nvPr/>
        </p:nvCxnSpPr>
        <p:spPr>
          <a:xfrm>
            <a:off x="2966255" y="2730500"/>
            <a:ext cx="6268551" cy="0"/>
          </a:xfrm>
          <a:prstGeom prst="straightConnector1">
            <a:avLst/>
          </a:prstGeom>
          <a:ln w="12700">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2" name="TextBox 1">
            <a:extLst>
              <a:ext uri="{FF2B5EF4-FFF2-40B4-BE49-F238E27FC236}">
                <a16:creationId xmlns:a16="http://schemas.microsoft.com/office/drawing/2014/main" id="{19CDC1A6-73C7-D620-9B66-393FA69476CD}"/>
              </a:ext>
            </a:extLst>
          </p:cNvPr>
          <p:cNvSpPr txBox="1"/>
          <p:nvPr/>
        </p:nvSpPr>
        <p:spPr>
          <a:xfrm>
            <a:off x="263525" y="692150"/>
            <a:ext cx="2492990" cy="369332"/>
          </a:xfrm>
          <a:prstGeom prst="rect">
            <a:avLst/>
          </a:prstGeom>
          <a:noFill/>
        </p:spPr>
        <p:txBody>
          <a:bodyPr wrap="none" rtlCol="0">
            <a:spAutoFit/>
          </a:bodyPr>
          <a:lstStyle/>
          <a:p>
            <a:r>
              <a:rPr lang="en-JP" b="1" dirty="0">
                <a:latin typeface="Yu Gothic" panose="020B0400000000000000" pitchFamily="34" charset="-128"/>
                <a:ea typeface="Yu Gothic" panose="020B0400000000000000" pitchFamily="34" charset="-128"/>
              </a:rPr>
              <a:t>ダッシュボードの目的</a:t>
            </a:r>
          </a:p>
        </p:txBody>
      </p:sp>
      <p:sp>
        <p:nvSpPr>
          <p:cNvPr id="3" name="TextBox 2">
            <a:extLst>
              <a:ext uri="{FF2B5EF4-FFF2-40B4-BE49-F238E27FC236}">
                <a16:creationId xmlns:a16="http://schemas.microsoft.com/office/drawing/2014/main" id="{55AE59C4-3964-B97B-03C6-12E56E181309}"/>
              </a:ext>
            </a:extLst>
          </p:cNvPr>
          <p:cNvSpPr txBox="1"/>
          <p:nvPr/>
        </p:nvSpPr>
        <p:spPr>
          <a:xfrm>
            <a:off x="263525" y="182995"/>
            <a:ext cx="3401893" cy="369332"/>
          </a:xfrm>
          <a:prstGeom prst="rect">
            <a:avLst/>
          </a:prstGeom>
          <a:noFill/>
        </p:spPr>
        <p:txBody>
          <a:bodyPr wrap="none" rtlCol="0">
            <a:spAutoFit/>
          </a:bodyPr>
          <a:lstStyle/>
          <a:p>
            <a:r>
              <a:rPr lang="en-JP" b="1" dirty="0">
                <a:latin typeface="Yu Gothic" panose="020B0400000000000000" pitchFamily="34" charset="-128"/>
                <a:ea typeface="Yu Gothic" panose="020B0400000000000000" pitchFamily="34" charset="-128"/>
              </a:rPr>
              <a:t>要件定義ワークシート （2/2）</a:t>
            </a:r>
          </a:p>
        </p:txBody>
      </p:sp>
      <p:sp>
        <p:nvSpPr>
          <p:cNvPr id="5" name="Rounded Rectangle 4">
            <a:extLst>
              <a:ext uri="{FF2B5EF4-FFF2-40B4-BE49-F238E27FC236}">
                <a16:creationId xmlns:a16="http://schemas.microsoft.com/office/drawing/2014/main" id="{97341F0E-A3D7-D8B0-D376-B08E9E8D9797}"/>
              </a:ext>
            </a:extLst>
          </p:cNvPr>
          <p:cNvSpPr/>
          <p:nvPr/>
        </p:nvSpPr>
        <p:spPr>
          <a:xfrm>
            <a:off x="263525" y="2031998"/>
            <a:ext cx="2702730" cy="4313239"/>
          </a:xfrm>
          <a:prstGeom prst="roundRect">
            <a:avLst>
              <a:gd name="adj" fmla="val 8330"/>
            </a:avLst>
          </a:prstGeom>
          <a:solidFill>
            <a:schemeClr val="bg1"/>
          </a:solidFill>
          <a:ln>
            <a:solidFill>
              <a:schemeClr val="bg1">
                <a:lumMod val="6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nSpc>
                <a:spcPct val="130000"/>
              </a:lnSpc>
            </a:pPr>
            <a:endParaRPr lang="en-JP" sz="1200" dirty="0">
              <a:solidFill>
                <a:schemeClr val="accent1"/>
              </a:solidFill>
              <a:latin typeface="Yu Gothic Medium" panose="020B0400000000000000" pitchFamily="34" charset="-128"/>
              <a:ea typeface="Yu Gothic Medium" panose="020B0400000000000000" pitchFamily="34" charset="-128"/>
            </a:endParaRPr>
          </a:p>
        </p:txBody>
      </p:sp>
      <p:sp>
        <p:nvSpPr>
          <p:cNvPr id="12" name="Rounded Rectangle 11">
            <a:extLst>
              <a:ext uri="{FF2B5EF4-FFF2-40B4-BE49-F238E27FC236}">
                <a16:creationId xmlns:a16="http://schemas.microsoft.com/office/drawing/2014/main" id="{C3E355A1-6209-32C0-CF42-E3B159A75D0C}"/>
              </a:ext>
            </a:extLst>
          </p:cNvPr>
          <p:cNvSpPr/>
          <p:nvPr/>
        </p:nvSpPr>
        <p:spPr>
          <a:xfrm>
            <a:off x="9236848" y="2032000"/>
            <a:ext cx="2691626" cy="4313238"/>
          </a:xfrm>
          <a:prstGeom prst="roundRect">
            <a:avLst>
              <a:gd name="adj" fmla="val 8330"/>
            </a:avLst>
          </a:prstGeom>
          <a:solidFill>
            <a:schemeClr val="bg1"/>
          </a:solidFill>
          <a:ln>
            <a:solidFill>
              <a:schemeClr val="bg1">
                <a:lumMod val="6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nSpc>
                <a:spcPct val="130000"/>
              </a:lnSpc>
            </a:pPr>
            <a:endParaRPr lang="en-JP" sz="1200" dirty="0">
              <a:solidFill>
                <a:schemeClr val="accent1"/>
              </a:solidFill>
              <a:latin typeface="Yu Gothic Medium" panose="020B0400000000000000" pitchFamily="34" charset="-128"/>
              <a:ea typeface="Yu Gothic Medium" panose="020B0400000000000000" pitchFamily="34" charset="-128"/>
            </a:endParaRPr>
          </a:p>
        </p:txBody>
      </p:sp>
      <p:sp>
        <p:nvSpPr>
          <p:cNvPr id="9" name="Rounded Rectangle 8">
            <a:extLst>
              <a:ext uri="{FF2B5EF4-FFF2-40B4-BE49-F238E27FC236}">
                <a16:creationId xmlns:a16="http://schemas.microsoft.com/office/drawing/2014/main" id="{75365100-2068-75D7-69D4-6CB3E42E302B}"/>
              </a:ext>
            </a:extLst>
          </p:cNvPr>
          <p:cNvSpPr/>
          <p:nvPr/>
        </p:nvSpPr>
        <p:spPr>
          <a:xfrm>
            <a:off x="3262864" y="2032000"/>
            <a:ext cx="2688321" cy="1397000"/>
          </a:xfrm>
          <a:prstGeom prst="roundRect">
            <a:avLst>
              <a:gd name="adj" fmla="val 8330"/>
            </a:avLst>
          </a:prstGeom>
          <a:solidFill>
            <a:schemeClr val="bg1"/>
          </a:solidFill>
          <a:ln>
            <a:solidFill>
              <a:schemeClr val="bg1">
                <a:lumMod val="6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228600" indent="-228600">
              <a:lnSpc>
                <a:spcPct val="130000"/>
              </a:lnSpc>
              <a:buFont typeface="+mj-lt"/>
              <a:buAutoNum type="arabicPeriod"/>
            </a:pPr>
            <a:endParaRPr lang="en-JP" sz="1200" dirty="0">
              <a:solidFill>
                <a:schemeClr val="accent1"/>
              </a:solidFill>
              <a:latin typeface="Yu Gothic Medium" panose="020B0400000000000000" pitchFamily="34" charset="-128"/>
              <a:ea typeface="Yu Gothic Medium" panose="020B0400000000000000" pitchFamily="34" charset="-128"/>
            </a:endParaRPr>
          </a:p>
        </p:txBody>
      </p:sp>
      <p:sp>
        <p:nvSpPr>
          <p:cNvPr id="30" name="TextBox 29">
            <a:extLst>
              <a:ext uri="{FF2B5EF4-FFF2-40B4-BE49-F238E27FC236}">
                <a16:creationId xmlns:a16="http://schemas.microsoft.com/office/drawing/2014/main" id="{A5A7F34B-C274-3E0E-BBE2-4F078DDE8744}"/>
              </a:ext>
            </a:extLst>
          </p:cNvPr>
          <p:cNvSpPr txBox="1"/>
          <p:nvPr/>
        </p:nvSpPr>
        <p:spPr>
          <a:xfrm>
            <a:off x="263525" y="6471774"/>
            <a:ext cx="10116872" cy="253916"/>
          </a:xfrm>
          <a:prstGeom prst="rect">
            <a:avLst/>
          </a:prstGeom>
          <a:noFill/>
        </p:spPr>
        <p:txBody>
          <a:bodyPr wrap="none" rtlCol="0">
            <a:spAutoFit/>
          </a:bodyPr>
          <a:lstStyle/>
          <a:p>
            <a:r>
              <a:rPr lang="en-JP" sz="1050" dirty="0">
                <a:solidFill>
                  <a:schemeClr val="tx1">
                    <a:lumMod val="50000"/>
                    <a:lumOff val="50000"/>
                  </a:schemeClr>
                </a:solidFill>
                <a:latin typeface="Yu Gothic" panose="020B0400000000000000" pitchFamily="34" charset="-128"/>
                <a:ea typeface="Yu Gothic" panose="020B0400000000000000" pitchFamily="34" charset="-128"/>
              </a:rPr>
              <a:t>※目的を達成するために必要な行動や情報（What, so What）は、複数ある場合が多いです。また、それらの項目ごとに誰が、いつ、どこで見るのかが異なります。</a:t>
            </a:r>
          </a:p>
        </p:txBody>
      </p:sp>
      <p:sp>
        <p:nvSpPr>
          <p:cNvPr id="34" name="TextBox 33">
            <a:extLst>
              <a:ext uri="{FF2B5EF4-FFF2-40B4-BE49-F238E27FC236}">
                <a16:creationId xmlns:a16="http://schemas.microsoft.com/office/drawing/2014/main" id="{D22EF5D6-816E-5042-0926-FEEB8443219B}"/>
              </a:ext>
            </a:extLst>
          </p:cNvPr>
          <p:cNvSpPr txBox="1"/>
          <p:nvPr/>
        </p:nvSpPr>
        <p:spPr>
          <a:xfrm>
            <a:off x="263526" y="1203639"/>
            <a:ext cx="2702730" cy="595035"/>
          </a:xfrm>
          <a:prstGeom prst="rect">
            <a:avLst/>
          </a:prstGeom>
          <a:noFill/>
        </p:spPr>
        <p:txBody>
          <a:bodyPr wrap="square">
            <a:spAutoFit/>
          </a:bodyPr>
          <a:lstStyle/>
          <a:p>
            <a:pPr>
              <a:lnSpc>
                <a:spcPct val="130000"/>
              </a:lnSpc>
            </a:pPr>
            <a:r>
              <a:rPr lang="en-JP" sz="1400" b="1" dirty="0">
                <a:solidFill>
                  <a:schemeClr val="tx1"/>
                </a:solidFill>
                <a:latin typeface="Yu Gothic" panose="020B0400000000000000" pitchFamily="34" charset="-128"/>
                <a:ea typeface="Yu Gothic" panose="020B0400000000000000" pitchFamily="34" charset="-128"/>
              </a:rPr>
              <a:t>Why</a:t>
            </a:r>
          </a:p>
          <a:p>
            <a:pPr>
              <a:lnSpc>
                <a:spcPct val="130000"/>
              </a:lnSpc>
            </a:pPr>
            <a:r>
              <a:rPr lang="en-JP" sz="1100" dirty="0">
                <a:solidFill>
                  <a:schemeClr val="tx1"/>
                </a:solidFill>
                <a:latin typeface="Yu Gothic Medium" panose="020B0400000000000000" pitchFamily="34" charset="-128"/>
                <a:ea typeface="Yu Gothic Medium" panose="020B0400000000000000" pitchFamily="34" charset="-128"/>
              </a:rPr>
              <a:t>ダッシュボードの目的は何か？</a:t>
            </a:r>
          </a:p>
        </p:txBody>
      </p:sp>
      <p:sp>
        <p:nvSpPr>
          <p:cNvPr id="38" name="TextBox 37">
            <a:extLst>
              <a:ext uri="{FF2B5EF4-FFF2-40B4-BE49-F238E27FC236}">
                <a16:creationId xmlns:a16="http://schemas.microsoft.com/office/drawing/2014/main" id="{68544B6F-1B2B-0A40-6598-CD88EE18561E}"/>
              </a:ext>
            </a:extLst>
          </p:cNvPr>
          <p:cNvSpPr txBox="1"/>
          <p:nvPr/>
        </p:nvSpPr>
        <p:spPr>
          <a:xfrm>
            <a:off x="6247766" y="1203639"/>
            <a:ext cx="2702730" cy="595035"/>
          </a:xfrm>
          <a:prstGeom prst="rect">
            <a:avLst/>
          </a:prstGeom>
          <a:noFill/>
        </p:spPr>
        <p:txBody>
          <a:bodyPr wrap="square">
            <a:spAutoFit/>
          </a:bodyPr>
          <a:lstStyle/>
          <a:p>
            <a:pPr>
              <a:lnSpc>
                <a:spcPct val="130000"/>
              </a:lnSpc>
            </a:pPr>
            <a:r>
              <a:rPr lang="en-JP" sz="1400" b="1" dirty="0">
                <a:solidFill>
                  <a:schemeClr val="tx1"/>
                </a:solidFill>
                <a:latin typeface="Yu Gothic Medium" panose="020B0400000000000000" pitchFamily="34" charset="-128"/>
                <a:ea typeface="Yu Gothic Medium" panose="020B0400000000000000" pitchFamily="34" charset="-128"/>
              </a:rPr>
              <a:t>Who, When, Where</a:t>
            </a:r>
          </a:p>
          <a:p>
            <a:pPr>
              <a:lnSpc>
                <a:spcPct val="130000"/>
              </a:lnSpc>
            </a:pPr>
            <a:r>
              <a:rPr lang="en-JP" sz="1100" dirty="0">
                <a:solidFill>
                  <a:schemeClr val="tx1"/>
                </a:solidFill>
                <a:latin typeface="Yu Gothic Medium" panose="020B0400000000000000" pitchFamily="34" charset="-128"/>
                <a:ea typeface="Yu Gothic Medium" panose="020B0400000000000000" pitchFamily="34" charset="-128"/>
              </a:rPr>
              <a:t>誰が、いつ、どこで見るのか？</a:t>
            </a:r>
          </a:p>
        </p:txBody>
      </p:sp>
      <p:sp>
        <p:nvSpPr>
          <p:cNvPr id="39" name="TextBox 38">
            <a:extLst>
              <a:ext uri="{FF2B5EF4-FFF2-40B4-BE49-F238E27FC236}">
                <a16:creationId xmlns:a16="http://schemas.microsoft.com/office/drawing/2014/main" id="{E998F9CE-3F7E-2470-4A85-BF8378B40C47}"/>
              </a:ext>
            </a:extLst>
          </p:cNvPr>
          <p:cNvSpPr txBox="1"/>
          <p:nvPr/>
        </p:nvSpPr>
        <p:spPr>
          <a:xfrm>
            <a:off x="9234806" y="1203639"/>
            <a:ext cx="2702730" cy="796565"/>
          </a:xfrm>
          <a:prstGeom prst="rect">
            <a:avLst/>
          </a:prstGeom>
          <a:noFill/>
        </p:spPr>
        <p:txBody>
          <a:bodyPr wrap="square">
            <a:spAutoFit/>
          </a:bodyPr>
          <a:lstStyle/>
          <a:p>
            <a:pPr>
              <a:lnSpc>
                <a:spcPct val="130000"/>
              </a:lnSpc>
            </a:pPr>
            <a:r>
              <a:rPr lang="en-JP" sz="1400" b="1" dirty="0">
                <a:solidFill>
                  <a:schemeClr val="tx1"/>
                </a:solidFill>
                <a:latin typeface="Yu Gothic" panose="020B0400000000000000" pitchFamily="34" charset="-128"/>
                <a:ea typeface="Yu Gothic" panose="020B0400000000000000" pitchFamily="34" charset="-128"/>
              </a:rPr>
              <a:t>How</a:t>
            </a:r>
          </a:p>
          <a:p>
            <a:pPr>
              <a:lnSpc>
                <a:spcPct val="130000"/>
              </a:lnSpc>
            </a:pPr>
            <a:r>
              <a:rPr lang="en-JP" sz="1100" dirty="0">
                <a:solidFill>
                  <a:schemeClr val="tx1"/>
                </a:solidFill>
                <a:latin typeface="Yu Gothic Medium" panose="020B0400000000000000" pitchFamily="34" charset="-128"/>
                <a:ea typeface="Yu Gothic Medium" panose="020B0400000000000000" pitchFamily="34" charset="-128"/>
              </a:rPr>
              <a:t>求められる機能やデータ項目は何か？</a:t>
            </a:r>
          </a:p>
          <a:p>
            <a:pPr>
              <a:lnSpc>
                <a:spcPct val="130000"/>
              </a:lnSpc>
            </a:pPr>
            <a:r>
              <a:rPr lang="en-JP" sz="1100" dirty="0">
                <a:solidFill>
                  <a:schemeClr val="tx1"/>
                </a:solidFill>
                <a:latin typeface="Yu Gothic Medium" panose="020B0400000000000000" pitchFamily="34" charset="-128"/>
                <a:ea typeface="Yu Gothic Medium" panose="020B0400000000000000" pitchFamily="34" charset="-128"/>
              </a:rPr>
              <a:t>必要な更新頻度は？</a:t>
            </a:r>
          </a:p>
        </p:txBody>
      </p:sp>
      <p:sp>
        <p:nvSpPr>
          <p:cNvPr id="40" name="Rounded Rectangle 39">
            <a:extLst>
              <a:ext uri="{FF2B5EF4-FFF2-40B4-BE49-F238E27FC236}">
                <a16:creationId xmlns:a16="http://schemas.microsoft.com/office/drawing/2014/main" id="{67A174C4-617E-8699-67CD-0769A486A47F}"/>
              </a:ext>
            </a:extLst>
          </p:cNvPr>
          <p:cNvSpPr/>
          <p:nvPr/>
        </p:nvSpPr>
        <p:spPr>
          <a:xfrm>
            <a:off x="3262864" y="3487969"/>
            <a:ext cx="2688321" cy="1397000"/>
          </a:xfrm>
          <a:prstGeom prst="roundRect">
            <a:avLst>
              <a:gd name="adj" fmla="val 8330"/>
            </a:avLst>
          </a:prstGeom>
          <a:solidFill>
            <a:schemeClr val="bg1"/>
          </a:solidFill>
          <a:ln>
            <a:solidFill>
              <a:schemeClr val="bg1">
                <a:lumMod val="6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228600" indent="-228600">
              <a:lnSpc>
                <a:spcPct val="130000"/>
              </a:lnSpc>
              <a:buFont typeface="+mj-lt"/>
              <a:buAutoNum type="arabicPeriod"/>
            </a:pPr>
            <a:endParaRPr lang="en-JP" sz="1200" dirty="0">
              <a:solidFill>
                <a:schemeClr val="accent1"/>
              </a:solidFill>
              <a:latin typeface="Yu Gothic Medium" panose="020B0400000000000000" pitchFamily="34" charset="-128"/>
              <a:ea typeface="Yu Gothic Medium" panose="020B0400000000000000" pitchFamily="34" charset="-128"/>
            </a:endParaRPr>
          </a:p>
        </p:txBody>
      </p:sp>
      <p:sp>
        <p:nvSpPr>
          <p:cNvPr id="41" name="Rounded Rectangle 40">
            <a:extLst>
              <a:ext uri="{FF2B5EF4-FFF2-40B4-BE49-F238E27FC236}">
                <a16:creationId xmlns:a16="http://schemas.microsoft.com/office/drawing/2014/main" id="{9CFF12A8-80FE-BDC3-B79A-62C796D47962}"/>
              </a:ext>
            </a:extLst>
          </p:cNvPr>
          <p:cNvSpPr/>
          <p:nvPr/>
        </p:nvSpPr>
        <p:spPr>
          <a:xfrm>
            <a:off x="3262864" y="4948237"/>
            <a:ext cx="2688321" cy="1397000"/>
          </a:xfrm>
          <a:prstGeom prst="roundRect">
            <a:avLst>
              <a:gd name="adj" fmla="val 8330"/>
            </a:avLst>
          </a:prstGeom>
          <a:solidFill>
            <a:schemeClr val="bg1"/>
          </a:solidFill>
          <a:ln>
            <a:solidFill>
              <a:schemeClr val="bg1">
                <a:lumMod val="6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228600" indent="-228600">
              <a:lnSpc>
                <a:spcPct val="130000"/>
              </a:lnSpc>
              <a:buFont typeface="+mj-lt"/>
              <a:buAutoNum type="arabicPeriod"/>
            </a:pPr>
            <a:endParaRPr lang="en-JP" sz="1200" dirty="0">
              <a:solidFill>
                <a:schemeClr val="accent1"/>
              </a:solidFill>
              <a:latin typeface="Yu Gothic Medium" panose="020B0400000000000000" pitchFamily="34" charset="-128"/>
              <a:ea typeface="Yu Gothic Medium" panose="020B0400000000000000" pitchFamily="34" charset="-128"/>
            </a:endParaRPr>
          </a:p>
        </p:txBody>
      </p:sp>
      <p:sp>
        <p:nvSpPr>
          <p:cNvPr id="42" name="Rounded Rectangle 41">
            <a:extLst>
              <a:ext uri="{FF2B5EF4-FFF2-40B4-BE49-F238E27FC236}">
                <a16:creationId xmlns:a16="http://schemas.microsoft.com/office/drawing/2014/main" id="{01FCA006-5134-9ABC-110C-BE3BB3356CF3}"/>
              </a:ext>
            </a:extLst>
          </p:cNvPr>
          <p:cNvSpPr/>
          <p:nvPr/>
        </p:nvSpPr>
        <p:spPr>
          <a:xfrm>
            <a:off x="6260064" y="2032000"/>
            <a:ext cx="2688321" cy="1397000"/>
          </a:xfrm>
          <a:prstGeom prst="roundRect">
            <a:avLst>
              <a:gd name="adj" fmla="val 8330"/>
            </a:avLst>
          </a:prstGeom>
          <a:solidFill>
            <a:schemeClr val="bg1"/>
          </a:solidFill>
          <a:ln>
            <a:solidFill>
              <a:schemeClr val="bg1">
                <a:lumMod val="6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228600" indent="-228600">
              <a:lnSpc>
                <a:spcPct val="130000"/>
              </a:lnSpc>
              <a:buFont typeface="+mj-lt"/>
              <a:buAutoNum type="arabicPeriod"/>
            </a:pPr>
            <a:endParaRPr lang="en-JP" sz="1200" dirty="0">
              <a:solidFill>
                <a:schemeClr val="accent1"/>
              </a:solidFill>
              <a:latin typeface="Yu Gothic Medium" panose="020B0400000000000000" pitchFamily="34" charset="-128"/>
              <a:ea typeface="Yu Gothic Medium" panose="020B0400000000000000" pitchFamily="34" charset="-128"/>
            </a:endParaRPr>
          </a:p>
        </p:txBody>
      </p:sp>
      <p:sp>
        <p:nvSpPr>
          <p:cNvPr id="43" name="Rounded Rectangle 42">
            <a:extLst>
              <a:ext uri="{FF2B5EF4-FFF2-40B4-BE49-F238E27FC236}">
                <a16:creationId xmlns:a16="http://schemas.microsoft.com/office/drawing/2014/main" id="{8AD9D970-F14C-B7E6-D126-69940DDE879E}"/>
              </a:ext>
            </a:extLst>
          </p:cNvPr>
          <p:cNvSpPr/>
          <p:nvPr/>
        </p:nvSpPr>
        <p:spPr>
          <a:xfrm>
            <a:off x="6260064" y="3487969"/>
            <a:ext cx="2688321" cy="1397000"/>
          </a:xfrm>
          <a:prstGeom prst="roundRect">
            <a:avLst>
              <a:gd name="adj" fmla="val 8330"/>
            </a:avLst>
          </a:prstGeom>
          <a:solidFill>
            <a:schemeClr val="bg1"/>
          </a:solidFill>
          <a:ln>
            <a:solidFill>
              <a:schemeClr val="bg1">
                <a:lumMod val="6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228600" indent="-228600">
              <a:lnSpc>
                <a:spcPct val="130000"/>
              </a:lnSpc>
              <a:buFont typeface="+mj-lt"/>
              <a:buAutoNum type="arabicPeriod"/>
            </a:pPr>
            <a:endParaRPr lang="en-JP" sz="1200" dirty="0">
              <a:solidFill>
                <a:schemeClr val="accent1"/>
              </a:solidFill>
              <a:latin typeface="Yu Gothic Medium" panose="020B0400000000000000" pitchFamily="34" charset="-128"/>
              <a:ea typeface="Yu Gothic Medium" panose="020B0400000000000000" pitchFamily="34" charset="-128"/>
            </a:endParaRPr>
          </a:p>
        </p:txBody>
      </p:sp>
      <p:sp>
        <p:nvSpPr>
          <p:cNvPr id="44" name="Rounded Rectangle 43">
            <a:extLst>
              <a:ext uri="{FF2B5EF4-FFF2-40B4-BE49-F238E27FC236}">
                <a16:creationId xmlns:a16="http://schemas.microsoft.com/office/drawing/2014/main" id="{24BC1C91-0081-7F67-6758-87136345AC75}"/>
              </a:ext>
            </a:extLst>
          </p:cNvPr>
          <p:cNvSpPr/>
          <p:nvPr/>
        </p:nvSpPr>
        <p:spPr>
          <a:xfrm>
            <a:off x="6260064" y="4948237"/>
            <a:ext cx="2688321" cy="1397000"/>
          </a:xfrm>
          <a:prstGeom prst="roundRect">
            <a:avLst>
              <a:gd name="adj" fmla="val 8330"/>
            </a:avLst>
          </a:prstGeom>
          <a:solidFill>
            <a:schemeClr val="bg1"/>
          </a:solidFill>
          <a:ln>
            <a:solidFill>
              <a:schemeClr val="bg1">
                <a:lumMod val="6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228600" indent="-228600">
              <a:lnSpc>
                <a:spcPct val="130000"/>
              </a:lnSpc>
              <a:buFont typeface="+mj-lt"/>
              <a:buAutoNum type="arabicPeriod"/>
            </a:pPr>
            <a:endParaRPr lang="en-JP" sz="1200" dirty="0">
              <a:solidFill>
                <a:schemeClr val="accent1"/>
              </a:solidFill>
              <a:latin typeface="Yu Gothic Medium" panose="020B0400000000000000" pitchFamily="34" charset="-128"/>
              <a:ea typeface="Yu Gothic Medium" panose="020B0400000000000000" pitchFamily="34" charset="-128"/>
            </a:endParaRPr>
          </a:p>
        </p:txBody>
      </p:sp>
      <p:sp>
        <p:nvSpPr>
          <p:cNvPr id="4" name="TextBox 3">
            <a:extLst>
              <a:ext uri="{FF2B5EF4-FFF2-40B4-BE49-F238E27FC236}">
                <a16:creationId xmlns:a16="http://schemas.microsoft.com/office/drawing/2014/main" id="{6A058BE4-AB66-EED5-C015-DF3831E26830}"/>
              </a:ext>
            </a:extLst>
          </p:cNvPr>
          <p:cNvSpPr txBox="1"/>
          <p:nvPr/>
        </p:nvSpPr>
        <p:spPr>
          <a:xfrm>
            <a:off x="3260726" y="1203639"/>
            <a:ext cx="2702730" cy="796565"/>
          </a:xfrm>
          <a:prstGeom prst="rect">
            <a:avLst/>
          </a:prstGeom>
          <a:noFill/>
        </p:spPr>
        <p:txBody>
          <a:bodyPr wrap="square">
            <a:spAutoFit/>
          </a:bodyPr>
          <a:lstStyle/>
          <a:p>
            <a:pPr>
              <a:lnSpc>
                <a:spcPct val="130000"/>
              </a:lnSpc>
            </a:pPr>
            <a:r>
              <a:rPr lang="en-JP" sz="1400" b="1" dirty="0">
                <a:solidFill>
                  <a:schemeClr val="tx1"/>
                </a:solidFill>
                <a:latin typeface="Yu Gothic" panose="020B0400000000000000" pitchFamily="34" charset="-128"/>
                <a:ea typeface="Yu Gothic" panose="020B0400000000000000" pitchFamily="34" charset="-128"/>
              </a:rPr>
              <a:t>What, so What</a:t>
            </a:r>
          </a:p>
          <a:p>
            <a:pPr>
              <a:lnSpc>
                <a:spcPct val="130000"/>
              </a:lnSpc>
            </a:pPr>
            <a:r>
              <a:rPr lang="ja-JP" altLang="en-US" sz="1100">
                <a:solidFill>
                  <a:schemeClr val="tx1"/>
                </a:solidFill>
                <a:latin typeface="Yu Gothic Medium" panose="020B0400000000000000" pitchFamily="34" charset="-128"/>
                <a:ea typeface="Yu Gothic Medium" panose="020B0400000000000000" pitchFamily="34" charset="-128"/>
              </a:rPr>
              <a:t>どんな意思決定や行動のために、</a:t>
            </a:r>
            <a:endParaRPr lang="en-US" altLang="ja-JP" sz="1100" dirty="0">
              <a:solidFill>
                <a:schemeClr val="tx1"/>
              </a:solidFill>
              <a:latin typeface="Yu Gothic Medium" panose="020B0400000000000000" pitchFamily="34" charset="-128"/>
              <a:ea typeface="Yu Gothic Medium" panose="020B0400000000000000" pitchFamily="34" charset="-128"/>
            </a:endParaRPr>
          </a:p>
          <a:p>
            <a:pPr>
              <a:lnSpc>
                <a:spcPct val="130000"/>
              </a:lnSpc>
            </a:pPr>
            <a:r>
              <a:rPr lang="ja-JP" altLang="en-US" sz="1100">
                <a:solidFill>
                  <a:schemeClr val="tx1"/>
                </a:solidFill>
                <a:latin typeface="Yu Gothic Medium" panose="020B0400000000000000" pitchFamily="34" charset="-128"/>
                <a:ea typeface="Yu Gothic Medium" panose="020B0400000000000000" pitchFamily="34" charset="-128"/>
              </a:rPr>
              <a:t>どのような情報を知るべきか？</a:t>
            </a:r>
            <a:endParaRPr lang="en-JP" sz="1100" dirty="0">
              <a:solidFill>
                <a:schemeClr val="tx1"/>
              </a:solidFill>
              <a:latin typeface="Yu Gothic Medium" panose="020B0400000000000000" pitchFamily="34" charset="-128"/>
              <a:ea typeface="Yu Gothic Medium" panose="020B0400000000000000" pitchFamily="34" charset="-128"/>
            </a:endParaRPr>
          </a:p>
        </p:txBody>
      </p:sp>
    </p:spTree>
    <p:extLst>
      <p:ext uri="{BB962C8B-B14F-4D97-AF65-F5344CB8AC3E}">
        <p14:creationId xmlns:p14="http://schemas.microsoft.com/office/powerpoint/2010/main" val="5977931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485744001"/>
      </p:ext>
    </p:extLst>
  </p:cSld>
  <p:clrMapOvr>
    <a:masterClrMapping/>
  </p:clrMapOvr>
</p:sld>
</file>

<file path=ppt/theme/theme1.xml><?xml version="1.0" encoding="utf-8"?>
<a:theme xmlns:a="http://schemas.openxmlformats.org/drawingml/2006/main" name="表紙・目次">
  <a:themeElements>
    <a:clrScheme name="デジタル庁ダッシュボードカラーパレット">
      <a:dk1>
        <a:srgbClr val="000000"/>
      </a:dk1>
      <a:lt1>
        <a:srgbClr val="FFFFFF"/>
      </a:lt1>
      <a:dk2>
        <a:srgbClr val="0C21BA"/>
      </a:dk2>
      <a:lt2>
        <a:srgbClr val="F7F8FB"/>
      </a:lt2>
      <a:accent1>
        <a:srgbClr val="0C21B9"/>
      </a:accent1>
      <a:accent2>
        <a:srgbClr val="2E4EE7"/>
      </a:accent2>
      <a:accent3>
        <a:srgbClr val="4F7AE9"/>
      </a:accent3>
      <a:accent4>
        <a:srgbClr val="99B0EC"/>
      </a:accent4>
      <a:accent5>
        <a:srgbClr val="CFDCF0"/>
      </a:accent5>
      <a:accent6>
        <a:srgbClr val="FEFFFF"/>
      </a:accent6>
      <a:hlink>
        <a:srgbClr val="0017B6"/>
      </a:hlink>
      <a:folHlink>
        <a:srgbClr val="954F72"/>
      </a:folHlink>
    </a:clrScheme>
    <a:fontScheme name="Font">
      <a:majorFont>
        <a:latin typeface="Noto Sans JP"/>
        <a:ea typeface="Noto Sans JP"/>
        <a:cs typeface=""/>
      </a:majorFont>
      <a:minorFont>
        <a:latin typeface="Noto Sans JP"/>
        <a:ea typeface="Noto Sans JP"/>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2" id="{C3255952-F5FE-D142-8FD9-2967F0F48248}" vid="{F834B85D-0249-B94E-B277-C496A5ADB243}"/>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06AAD8481E0AC24D85C9FE7D21D718F5" ma:contentTypeVersion="16" ma:contentTypeDescription="新しいドキュメントを作成します。" ma:contentTypeScope="" ma:versionID="09ecabfc7e57175b9932446cd7a9949f">
  <xsd:schema xmlns:xsd="http://www.w3.org/2001/XMLSchema" xmlns:xs="http://www.w3.org/2001/XMLSchema" xmlns:p="http://schemas.microsoft.com/office/2006/metadata/properties" xmlns:ns1="http://schemas.microsoft.com/sharepoint/v3" xmlns:ns2="29e4c947-8378-451c-8bbb-8dec1f71028c" xmlns:ns3="37e2bcf5-c387-4f7d-bdb7-7a3005869e8d" targetNamespace="http://schemas.microsoft.com/office/2006/metadata/properties" ma:root="true" ma:fieldsID="11fd70c7233199e896b6c8d00c910bfd" ns1:_="" ns2:_="" ns3:_="">
    <xsd:import namespace="http://schemas.microsoft.com/sharepoint/v3"/>
    <xsd:import namespace="29e4c947-8378-451c-8bbb-8dec1f71028c"/>
    <xsd:import namespace="37e2bcf5-c387-4f7d-bdb7-7a3005869e8d"/>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Tags" minOccurs="0"/>
                <xsd:element ref="ns2:MediaServiceOCR" minOccurs="0"/>
                <xsd:element ref="ns2:MediaServiceGenerationTime" minOccurs="0"/>
                <xsd:element ref="ns2:MediaServiceEventHashCode" minOccurs="0"/>
                <xsd:element ref="ns1:_ip_UnifiedCompliancePolicyProperties" minOccurs="0"/>
                <xsd:element ref="ns1:_ip_UnifiedCompliancePolicyUIAction" minOccurs="0"/>
                <xsd:element ref="ns2:lcf76f155ced4ddcb4097134ff3c332f" minOccurs="0"/>
                <xsd:element ref="ns3:TaxCatchAll" minOccurs="0"/>
                <xsd:element ref="ns2:MediaServiceDateTaken" minOccurs="0"/>
                <xsd:element ref="ns2:MediaServiceObjectDetectorVersions"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6" nillable="true" ma:displayName="統合コンプライアンス ポリシーのプロパティ" ma:hidden="true" ma:internalName="_ip_UnifiedCompliancePolicyProperties">
      <xsd:simpleType>
        <xsd:restriction base="dms:Note"/>
      </xsd:simpleType>
    </xsd:element>
    <xsd:element name="_ip_UnifiedCompliancePolicyUIAction" ma:index="17" nillable="true" ma:displayName="統合コンプライアンス ポリシーの UI アクション"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29e4c947-8378-451c-8bbb-8dec1f71028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lcf76f155ced4ddcb4097134ff3c332f" ma:index="19" nillable="true" ma:taxonomy="true" ma:internalName="lcf76f155ced4ddcb4097134ff3c332f" ma:taxonomyFieldName="MediaServiceImageTags" ma:displayName="画像タグ" ma:readOnly="false" ma:fieldId="{5cf76f15-5ced-4ddc-b409-7134ff3c332f}" ma:taxonomyMulti="true" ma:sspId="1e1c6816-2a4f-4461-93c7-8dd281d6228d" ma:termSetId="09814cd3-568e-fe90-9814-8d621ff8fb84" ma:anchorId="fba54fb3-c3e1-fe81-a776-ca4b69148c4d" ma:open="true" ma:isKeyword="false">
      <xsd:complexType>
        <xsd:sequence>
          <xsd:element ref="pc:Terms" minOccurs="0" maxOccurs="1"/>
        </xsd:sequence>
      </xsd:complexType>
    </xsd:element>
    <xsd:element name="MediaServiceDateTaken" ma:index="21" nillable="true" ma:displayName="MediaServiceDateTaken" ma:hidden="true" ma:indexed="true" ma:internalName="MediaServiceDateTaken" ma:readOnly="true">
      <xsd:simpleType>
        <xsd:restriction base="dms:Text"/>
      </xsd:simpleType>
    </xsd:element>
    <xsd:element name="MediaServiceObjectDetectorVersions" ma:index="22" nillable="true" ma:displayName="MediaServiceObjectDetectorVersions" ma:hidden="true" ma:indexed="true" ma:internalName="MediaServiceObjectDetectorVersions" ma:readOnly="true">
      <xsd:simpleType>
        <xsd:restriction base="dms:Text"/>
      </xsd:simpleType>
    </xsd:element>
    <xsd:element name="MediaLengthInSeconds" ma:index="23"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37e2bcf5-c387-4f7d-bdb7-7a3005869e8d" elementFormDefault="qualified">
    <xsd:import namespace="http://schemas.microsoft.com/office/2006/documentManagement/types"/>
    <xsd:import namespace="http://schemas.microsoft.com/office/infopath/2007/PartnerControls"/>
    <xsd:element name="SharedWithUsers" ma:index="10"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共有相手の詳細情報" ma:internalName="SharedWithDetails" ma:readOnly="true">
      <xsd:simpleType>
        <xsd:restriction base="dms:Note">
          <xsd:maxLength value="255"/>
        </xsd:restriction>
      </xsd:simpleType>
    </xsd:element>
    <xsd:element name="TaxCatchAll" ma:index="20" nillable="true" ma:displayName="Taxonomy Catch All Column" ma:hidden="true" ma:list="{622e98b9-b4e2-4f35-ae48-5fdb9f597fb8}" ma:internalName="TaxCatchAll" ma:showField="CatchAllData" ma:web="37e2bcf5-c387-4f7d-bdb7-7a3005869e8d">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lcf76f155ced4ddcb4097134ff3c332f xmlns="29e4c947-8378-451c-8bbb-8dec1f71028c">
      <Terms xmlns="http://schemas.microsoft.com/office/infopath/2007/PartnerControls"/>
    </lcf76f155ced4ddcb4097134ff3c332f>
    <TaxCatchAll xmlns="37e2bcf5-c387-4f7d-bdb7-7a3005869e8d" xsi:nil="true"/>
  </documentManagement>
</p:properties>
</file>

<file path=customXml/itemProps1.xml><?xml version="1.0" encoding="utf-8"?>
<ds:datastoreItem xmlns:ds="http://schemas.openxmlformats.org/officeDocument/2006/customXml" ds:itemID="{A3D3081F-3431-421D-B963-1B0654F950C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29e4c947-8378-451c-8bbb-8dec1f71028c"/>
    <ds:schemaRef ds:uri="37e2bcf5-c387-4f7d-bdb7-7a3005869e8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CAE6ADAD-7AE1-4451-AADC-202EF4012D2F}">
  <ds:schemaRefs>
    <ds:schemaRef ds:uri="http://schemas.microsoft.com/sharepoint/v3/contenttype/forms"/>
  </ds:schemaRefs>
</ds:datastoreItem>
</file>

<file path=customXml/itemProps3.xml><?xml version="1.0" encoding="utf-8"?>
<ds:datastoreItem xmlns:ds="http://schemas.openxmlformats.org/officeDocument/2006/customXml" ds:itemID="{C91699D9-FF03-4679-B8AC-C78337DCA166}">
  <ds:schemaRefs>
    <ds:schemaRef ds:uri="http://schemas.microsoft.com/office/2006/metadata/properties"/>
    <ds:schemaRef ds:uri="http://schemas.microsoft.com/office/infopath/2007/PartnerControls"/>
    <ds:schemaRef ds:uri="http://schemas.microsoft.com/sharepoint/v3"/>
    <ds:schemaRef ds:uri="29e4c947-8378-451c-8bbb-8dec1f71028c"/>
    <ds:schemaRef ds:uri="37e2bcf5-c387-4f7d-bdb7-7a3005869e8d"/>
  </ds:schemaRefs>
</ds:datastoreItem>
</file>

<file path=docProps/app.xml><?xml version="1.0" encoding="utf-8"?>
<Properties xmlns="http://schemas.openxmlformats.org/officeDocument/2006/extended-properties" xmlns:vt="http://schemas.openxmlformats.org/officeDocument/2006/docPropsVTypes">
  <Template>表紙・目次</Template>
  <TotalTime>6947</TotalTime>
  <Words>544</Words>
  <PresentationFormat>Widescreen</PresentationFormat>
  <Paragraphs>79</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Yu Gothic</vt:lpstr>
      <vt:lpstr>Yu Gothic</vt:lpstr>
      <vt:lpstr>Yu Gothic Medium</vt:lpstr>
      <vt:lpstr>Arial</vt:lpstr>
      <vt:lpstr>表紙・目次</vt:lpstr>
      <vt:lpstr>要件定義ワークシート</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2024-04-11T23:44:02Z</dcterms:created>
  <dcterms:modified xsi:type="dcterms:W3CDTF">2024-05-28T02:17:51Z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0x01010006AAD8481E0AC24D85C9FE7D21D718F5</vt:lpwstr>
  </property>
  <property fmtid="{D5CDD505-2E9C-101B-9397-08002B2CF9AE}" pid="3" name="MediaServiceImageTags">
    <vt:lpwstr/>
  </property>
</Properties>
</file>