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515" r:id="rId5"/>
    <p:sldId id="520" r:id="rId6"/>
    <p:sldId id="519" r:id="rId7"/>
    <p:sldId id="512" r:id="rId8"/>
    <p:sldId id="517" r:id="rId9"/>
    <p:sldId id="514" r:id="rId10"/>
    <p:sldId id="511" r:id="rId11"/>
    <p:sldId id="518" r:id="rId12"/>
    <p:sldId id="463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表紙" id="{6ECC588E-8C97-B34D-8EC5-084E0B5FDA40}">
          <p14:sldIdLst>
            <p14:sldId id="515"/>
          </p14:sldIdLst>
        </p14:section>
        <p14:section name="レイアウトテンプレート" id="{B417EFD8-CCF2-8A4E-AC61-DC3781472CE0}">
          <p14:sldIdLst>
            <p14:sldId id="520"/>
          </p14:sldIdLst>
        </p14:section>
        <p14:section name="プロトタイプサンプル" id="{CC7C0F5A-DB4D-D34C-AA94-EC809784130F}">
          <p14:sldIdLst>
            <p14:sldId id="519"/>
          </p14:sldIdLst>
        </p14:section>
        <p14:section name="チャートライブラリ" id="{C5D18833-EC6E-634D-B9C4-095785790895}">
          <p14:sldIdLst>
            <p14:sldId id="512"/>
            <p14:sldId id="517"/>
            <p14:sldId id="514"/>
            <p14:sldId id="511"/>
            <p14:sldId id="518"/>
            <p14:sldId id="4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000"/>
    <a:srgbClr val="FDEDEE"/>
    <a:srgbClr val="E9F2FF"/>
    <a:srgbClr val="F1E2E3"/>
    <a:srgbClr val="0833CE"/>
    <a:srgbClr val="DEE5F2"/>
    <a:srgbClr val="D4DBE7"/>
    <a:srgbClr val="C2C8D3"/>
    <a:srgbClr val="F7F9FC"/>
    <a:srgbClr val="F8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67" autoAdjust="0"/>
    <p:restoredTop sz="92624" autoAdjust="0"/>
  </p:normalViewPr>
  <p:slideViewPr>
    <p:cSldViewPr snapToGrid="0" showGuides="1">
      <p:cViewPr varScale="1">
        <p:scale>
          <a:sx n="128" d="100"/>
          <a:sy n="128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958"/>
    </p:cViewPr>
  </p:sorterViewPr>
  <p:notesViewPr>
    <p:cSldViewPr snapToGrid="0" showGuides="1">
      <p:cViewPr varScale="1">
        <p:scale>
          <a:sx n="114" d="100"/>
          <a:sy n="114" d="100"/>
        </p:scale>
        <p:origin x="30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利用状況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F2-F549-AC03-86A18DCC9BB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F2-F549-AC03-86A18DCC9BB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F2-F549-AC03-86A18DCC9BBD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DF2-F549-AC03-86A18DCC9B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利用中</c:v>
                </c:pt>
                <c:pt idx="1">
                  <c:v>検討中</c:v>
                </c:pt>
                <c:pt idx="2">
                  <c:v>利用していない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F2-F549-AC03-86A18DCC9B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単一棒グラフ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A-9B45-A059-BE2EE82005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20767280"/>
        <c:axId val="1439142768"/>
      </c:barChart>
      <c:catAx>
        <c:axId val="1520767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39142768"/>
        <c:crosses val="autoZero"/>
        <c:auto val="1"/>
        <c:lblAlgn val="ctr"/>
        <c:lblOffset val="100"/>
        <c:noMultiLvlLbl val="0"/>
      </c:catAx>
      <c:valAx>
        <c:axId val="143914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52076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単一ラインチャート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FB-2A42-85AD-2F74540A7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2680784"/>
        <c:axId val="742682496"/>
      </c:lineChart>
      <c:catAx>
        <c:axId val="74268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42682496"/>
        <c:crosses val="autoZero"/>
        <c:auto val="1"/>
        <c:lblAlgn val="ctr"/>
        <c:lblOffset val="100"/>
        <c:noMultiLvlLbl val="0"/>
      </c:catAx>
      <c:valAx>
        <c:axId val="74268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426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複数ラインチャート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E5-B84B-9A7B-A48A3AFE63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E5-B84B-9A7B-A48A3AFE63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E5-B84B-9A7B-A48A3AFE6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3977936"/>
        <c:axId val="794396320"/>
      </c:lineChart>
      <c:catAx>
        <c:axId val="97397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94396320"/>
        <c:crosses val="autoZero"/>
        <c:auto val="1"/>
        <c:lblAlgn val="ctr"/>
        <c:lblOffset val="100"/>
        <c:noMultiLvlLbl val="0"/>
      </c:catAx>
      <c:valAx>
        <c:axId val="79439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7397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ドーナッツチャート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C4-ED48-AEAC-7B57983BE82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C4-ED48-AEAC-7B57983BE82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C4-ED48-AEAC-7B57983BE82D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3C4-ED48-AEAC-7B57983BE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Category1</c:v>
                </c:pt>
                <c:pt idx="1">
                  <c:v>Category2</c:v>
                </c:pt>
                <c:pt idx="2">
                  <c:v>Category3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C4-ED48-AEAC-7B57983BE8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円グラフ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35-E240-A1F4-6B2F400E3EB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35-E240-A1F4-6B2F400E3EB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35-E240-A1F4-6B2F400E3EB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E35-E240-A1F4-6B2F400E3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Category1</c:v>
                </c:pt>
                <c:pt idx="1">
                  <c:v>Category2</c:v>
                </c:pt>
                <c:pt idx="2">
                  <c:v>Category3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35-E240-A1F4-6B2F400E3E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積み上げグラフ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1/5/2002</c:v>
                </c:pt>
                <c:pt idx="1">
                  <c:v>1/6/2002</c:v>
                </c:pt>
                <c:pt idx="2">
                  <c:v>1/7/2002</c:v>
                </c:pt>
                <c:pt idx="3">
                  <c:v>1/8/2002</c:v>
                </c:pt>
                <c:pt idx="4">
                  <c:v>1/9/2002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2-3A4E-90D3-F704CBB493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1/5/2002</c:v>
                </c:pt>
                <c:pt idx="1">
                  <c:v>1/6/2002</c:v>
                </c:pt>
                <c:pt idx="2">
                  <c:v>1/7/2002</c:v>
                </c:pt>
                <c:pt idx="3">
                  <c:v>1/8/2002</c:v>
                </c:pt>
                <c:pt idx="4">
                  <c:v>1/9/2002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2-3A4E-90D3-F704CBB493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1/5/2002</c:v>
                </c:pt>
                <c:pt idx="1">
                  <c:v>1/6/2002</c:v>
                </c:pt>
                <c:pt idx="2">
                  <c:v>1/7/2002</c:v>
                </c:pt>
                <c:pt idx="3">
                  <c:v>1/8/2002</c:v>
                </c:pt>
                <c:pt idx="4">
                  <c:v>1/9/2002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F2-3A4E-90D3-F704CBB49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4761808"/>
        <c:axId val="781880848"/>
      </c:areaChart>
      <c:catAx>
        <c:axId val="38476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81880848"/>
        <c:crosses val="autoZero"/>
        <c:auto val="1"/>
        <c:lblAlgn val="ctr"/>
        <c:lblOffset val="100"/>
        <c:noMultiLvlLbl val="0"/>
      </c:catAx>
      <c:valAx>
        <c:axId val="78188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384761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複合チャート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C-C748-86CE-1F9AD6CAA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974352"/>
        <c:axId val="1292395647"/>
      </c:barChart>
      <c:lineChart>
        <c:grouping val="standar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FC-C748-86CE-1F9AD6CAA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974352"/>
        <c:axId val="1292395647"/>
      </c:lineChart>
      <c:catAx>
        <c:axId val="51797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292395647"/>
        <c:crosses val="autoZero"/>
        <c:auto val="1"/>
        <c:lblAlgn val="ctr"/>
        <c:lblOffset val="100"/>
        <c:noMultiLvlLbl val="0"/>
      </c:catAx>
      <c:valAx>
        <c:axId val="1292395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1797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利用率と利用人数の月次推移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利用人数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E-7E47-917A-307882962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974352"/>
        <c:axId val="1292395647"/>
      </c:barChart>
      <c:lineChart>
        <c:grouping val="standar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利用率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25</c:v>
                </c:pt>
                <c:pt idx="1">
                  <c:v>40</c:v>
                </c:pt>
                <c:pt idx="2">
                  <c:v>55</c:v>
                </c:pt>
                <c:pt idx="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4E-7E47-917A-307882962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974352"/>
        <c:axId val="1292395647"/>
      </c:lineChart>
      <c:catAx>
        <c:axId val="51797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292395647"/>
        <c:crosses val="autoZero"/>
        <c:auto val="1"/>
        <c:lblAlgn val="ctr"/>
        <c:lblOffset val="100"/>
        <c:noMultiLvlLbl val="0"/>
      </c:catAx>
      <c:valAx>
        <c:axId val="1292395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1797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グループ棒グラフ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8-7441-85E7-E4982B0326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88-7441-85E7-E4982B0326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7"/>
        <c:axId val="756054208"/>
        <c:axId val="1437789056"/>
      </c:barChart>
      <c:catAx>
        <c:axId val="75605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37789056"/>
        <c:crosses val="autoZero"/>
        <c:auto val="1"/>
        <c:lblAlgn val="ctr"/>
        <c:lblOffset val="100"/>
        <c:noMultiLvlLbl val="0"/>
      </c:catAx>
      <c:valAx>
        <c:axId val="143778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5605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積み上げ棒グラフ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4-5A4B-9EC2-7D51DCBD13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4-5A4B-9EC2-7D51DCBD13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34-5A4B-9EC2-7D51DCBD13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100"/>
        <c:axId val="378686144"/>
        <c:axId val="1292120063"/>
      </c:barChart>
      <c:catAx>
        <c:axId val="37868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292120063"/>
        <c:crosses val="autoZero"/>
        <c:auto val="1"/>
        <c:lblAlgn val="ctr"/>
        <c:lblOffset val="100"/>
        <c:noMultiLvlLbl val="0"/>
      </c:catAx>
      <c:valAx>
        <c:axId val="1292120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37868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100%積み上げ棒グラフ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3-5F47-9AE3-2E21A2312C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3-5F47-9AE3-2E21A2312C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D3-5F47-9AE3-2E21A2312C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100"/>
        <c:axId val="1481297536"/>
        <c:axId val="1322062815"/>
      </c:barChart>
      <c:catAx>
        <c:axId val="14812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22062815"/>
        <c:crosses val="autoZero"/>
        <c:auto val="1"/>
        <c:lblAlgn val="ctr"/>
        <c:lblOffset val="100"/>
        <c:noMultiLvlLbl val="0"/>
      </c:catAx>
      <c:valAx>
        <c:axId val="1322062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8129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単一棒グラフ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9D-A843-8E3D-735E21D93F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7"/>
        <c:axId val="756054208"/>
        <c:axId val="1437789056"/>
      </c:barChart>
      <c:catAx>
        <c:axId val="75605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37789056"/>
        <c:crosses val="autoZero"/>
        <c:auto val="1"/>
        <c:lblAlgn val="ctr"/>
        <c:lblOffset val="100"/>
        <c:noMultiLvlLbl val="0"/>
      </c:catAx>
      <c:valAx>
        <c:axId val="143778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75605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グループ棒グラフ</a:t>
            </a:r>
            <a:endParaRPr lang="en-US" sz="1400" b="0" i="0" u="none" strike="noStrike" kern="1200" spc="0" baseline="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1-7243-B786-A99F5E784F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D1-7243-B786-A99F5E784F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520767280"/>
        <c:axId val="1439142768"/>
      </c:barChart>
      <c:catAx>
        <c:axId val="1520767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39142768"/>
        <c:crosses val="autoZero"/>
        <c:auto val="1"/>
        <c:lblAlgn val="ctr"/>
        <c:lblOffset val="100"/>
        <c:noMultiLvlLbl val="0"/>
      </c:catAx>
      <c:valAx>
        <c:axId val="143914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52076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積み上げ棒グラフ</a:t>
            </a:r>
            <a:endParaRPr lang="en-US" sz="1400" b="0" i="0" u="none" strike="noStrike" kern="1200" spc="0" baseline="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0-624A-BBC7-4CBACB22AD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0-624A-BBC7-4CBACB22AD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40-624A-BBC7-4CBACB22AD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687926496"/>
        <c:axId val="518350096"/>
      </c:barChart>
      <c:catAx>
        <c:axId val="168792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18350096"/>
        <c:crosses val="autoZero"/>
        <c:auto val="1"/>
        <c:lblAlgn val="ctr"/>
        <c:lblOffset val="100"/>
        <c:noMultiLvlLbl val="0"/>
      </c:catAx>
      <c:valAx>
        <c:axId val="51835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68792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100%積み上げ棒グラフ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0-744E-B8F2-657F6FAE8B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10-744E-B8F2-657F6FAE8B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0-744E-B8F2-657F6FAE8B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520551520"/>
        <c:axId val="520304048"/>
      </c:barChart>
      <c:catAx>
        <c:axId val="52055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20304048"/>
        <c:crosses val="autoZero"/>
        <c:auto val="1"/>
        <c:lblAlgn val="ctr"/>
        <c:lblOffset val="100"/>
        <c:noMultiLvlLbl val="0"/>
      </c:catAx>
      <c:valAx>
        <c:axId val="52030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2055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8F8FC"/>
    </a:solidFill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86A4F-2F3A-41B4-96D7-A6BC734F24E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C025-AECC-46A6-BBF6-25B58FD612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79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A0B1D-7A51-42D9-8DFA-09F3C87A49A6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FCBF7-8B09-4221-B653-D7FD288FF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69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056000" y="2709000"/>
            <a:ext cx="1008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120000"/>
              </a:lnSpc>
              <a:defRPr sz="4000" b="0"/>
            </a:lvl1pPr>
          </a:lstStyle>
          <a:p>
            <a:r>
              <a:rPr kumimoji="1" lang="ja-JP" altLang="en-US"/>
              <a:t>資料タイトル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054901" y="4149000"/>
            <a:ext cx="1261100" cy="437577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YYYY/MM/DD</a:t>
            </a:r>
            <a:endParaRPr kumimoji="1"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0" hasCustomPrompt="1"/>
          </p:nvPr>
        </p:nvSpPr>
        <p:spPr>
          <a:xfrm>
            <a:off x="1050299" y="1269000"/>
            <a:ext cx="10085701" cy="405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サブタイトル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2361001" y="4149000"/>
            <a:ext cx="8775000" cy="437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kumimoji="1" lang="ja-JP" altLang="en-US" dirty="0"/>
              <a:t>部署名・担当者名</a:t>
            </a:r>
          </a:p>
        </p:txBody>
      </p:sp>
    </p:spTree>
    <p:extLst>
      <p:ext uri="{BB962C8B-B14F-4D97-AF65-F5344CB8AC3E}">
        <p14:creationId xmlns:p14="http://schemas.microsoft.com/office/powerpoint/2010/main" val="388003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rectangular object with rectangles&#10;&#10;Description automatically generated">
            <a:extLst>
              <a:ext uri="{FF2B5EF4-FFF2-40B4-BE49-F238E27FC236}">
                <a16:creationId xmlns:a16="http://schemas.microsoft.com/office/drawing/2014/main" id="{760626A9-6D6F-A70E-EE5E-31EBA22A57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5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0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8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28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852" r:id="rId2"/>
    <p:sldLayoutId id="2147483851" r:id="rId3"/>
    <p:sldLayoutId id="214748369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166" userDrawn="1">
          <p15:clr>
            <a:srgbClr val="F26B43"/>
          </p15:clr>
        </p15:guide>
        <p15:guide id="4" pos="7514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6" orient="horz" pos="4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40229-343C-883F-4384-9A7C2089F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000" y="2191500"/>
            <a:ext cx="10080000" cy="1455826"/>
          </a:xfrm>
        </p:spPr>
        <p:txBody>
          <a:bodyPr/>
          <a:lstStyle/>
          <a:p>
            <a:r>
              <a:rPr lang="en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ダッシュボード</a:t>
            </a:r>
            <a:br>
              <a:rPr lang="en-JP" b="1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イメージ作成ツールキット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56382-F548-2F5D-D30C-D4598DA54B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2024/0</a:t>
            </a:r>
            <a:r>
              <a:rPr 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5</a:t>
            </a:r>
            <a:r>
              <a:rPr lang="en-JP">
                <a:latin typeface="Yu Gothic Medium" panose="020B0400000000000000" pitchFamily="34" charset="-128"/>
                <a:ea typeface="Yu Gothic Medium" panose="020B0400000000000000" pitchFamily="34" charset="-128"/>
              </a:rPr>
              <a:t>/</a:t>
            </a:r>
            <a:r>
              <a:rPr lang="en-US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3</a:t>
            </a:r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3368D-890B-C0B9-0115-67B5892588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ダッシュボードデザインの実践ガイドブック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D406E-67D6-1D9E-2234-B00B6475E9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JP">
                <a:latin typeface="Yu Gothic Medium" panose="020B0400000000000000" pitchFamily="34" charset="-128"/>
                <a:ea typeface="Yu Gothic Medium" panose="020B0400000000000000" pitchFamily="34" charset="-128"/>
              </a:rPr>
              <a:t>デジタル庁</a:t>
            </a:r>
            <a:endParaRPr lang="en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3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B9FD1-FFA6-B944-1580-2F11168237E9}"/>
              </a:ext>
            </a:extLst>
          </p:cNvPr>
          <p:cNvSpPr txBox="1"/>
          <p:nvPr/>
        </p:nvSpPr>
        <p:spPr>
          <a:xfrm>
            <a:off x="263352" y="176917"/>
            <a:ext cx="419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ダッシュボードのタイトルが入ります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73427-42CC-32EE-F112-7CDE08AD9E7D}"/>
              </a:ext>
            </a:extLst>
          </p:cNvPr>
          <p:cNvSpPr txBox="1"/>
          <p:nvPr/>
        </p:nvSpPr>
        <p:spPr>
          <a:xfrm>
            <a:off x="10532090" y="6476782"/>
            <a:ext cx="1428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JP" sz="105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00年00月時点の数値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6D8B3-E7D4-F1CA-C3BF-2A8969328B91}"/>
              </a:ext>
            </a:extLst>
          </p:cNvPr>
          <p:cNvSpPr txBox="1"/>
          <p:nvPr/>
        </p:nvSpPr>
        <p:spPr>
          <a:xfrm>
            <a:off x="9114183" y="212941"/>
            <a:ext cx="2846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JP" sz="120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名称やロゴ等が入ります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D83C4A-952F-312C-4BD2-B8F596022C55}"/>
              </a:ext>
            </a:extLst>
          </p:cNvPr>
          <p:cNvSpPr txBox="1"/>
          <p:nvPr/>
        </p:nvSpPr>
        <p:spPr>
          <a:xfrm>
            <a:off x="263352" y="6476781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105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注意事項や参考</a:t>
            </a:r>
          </a:p>
        </p:txBody>
      </p:sp>
    </p:spTree>
    <p:extLst>
      <p:ext uri="{BB962C8B-B14F-4D97-AF65-F5344CB8AC3E}">
        <p14:creationId xmlns:p14="http://schemas.microsoft.com/office/powerpoint/2010/main" val="247711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B9FD1-FFA6-B944-1580-2F11168237E9}"/>
              </a:ext>
            </a:extLst>
          </p:cNvPr>
          <p:cNvSpPr txBox="1"/>
          <p:nvPr/>
        </p:nvSpPr>
        <p:spPr>
          <a:xfrm>
            <a:off x="263352" y="176917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サービスの利用状況ダッシュボード</a:t>
            </a:r>
            <a:endParaRPr lang="en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73427-42CC-32EE-F112-7CDE08AD9E7D}"/>
              </a:ext>
            </a:extLst>
          </p:cNvPr>
          <p:cNvSpPr txBox="1"/>
          <p:nvPr/>
        </p:nvSpPr>
        <p:spPr>
          <a:xfrm>
            <a:off x="10456748" y="6476782"/>
            <a:ext cx="15039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2024</a:t>
            </a:r>
            <a:r>
              <a:rPr lang="en-JP" sz="105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r>
              <a:rPr lang="en-US" sz="105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5</a:t>
            </a:r>
            <a:r>
              <a:rPr lang="en-JP" sz="105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月時点の数値</a:t>
            </a:r>
            <a:endParaRPr lang="en-JP" sz="1050" dirty="0">
              <a:solidFill>
                <a:srgbClr val="626264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6D8B3-E7D4-F1CA-C3BF-2A8969328B91}"/>
              </a:ext>
            </a:extLst>
          </p:cNvPr>
          <p:cNvSpPr txBox="1"/>
          <p:nvPr/>
        </p:nvSpPr>
        <p:spPr>
          <a:xfrm>
            <a:off x="9114183" y="212941"/>
            <a:ext cx="2846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デジタル庁</a:t>
            </a:r>
            <a:endParaRPr lang="en-JP" sz="1200" dirty="0">
              <a:solidFill>
                <a:srgbClr val="626264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D83C4A-952F-312C-4BD2-B8F596022C55}"/>
              </a:ext>
            </a:extLst>
          </p:cNvPr>
          <p:cNvSpPr txBox="1"/>
          <p:nvPr/>
        </p:nvSpPr>
        <p:spPr>
          <a:xfrm>
            <a:off x="263352" y="6476781"/>
            <a:ext cx="21771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※2024</a:t>
            </a:r>
            <a:r>
              <a:rPr lang="ja-JP" altLang="en-US" sz="105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年</a:t>
            </a:r>
            <a:r>
              <a:rPr lang="en-US" altLang="ja-JP" sz="1050" dirty="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5</a:t>
            </a:r>
            <a:r>
              <a:rPr lang="ja-JP" altLang="en-US" sz="1050">
                <a:solidFill>
                  <a:srgbClr val="626264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月実施の〇〇調査より</a:t>
            </a:r>
            <a:endParaRPr lang="en-JP" sz="1050" dirty="0">
              <a:solidFill>
                <a:srgbClr val="626264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3D2D2090-54F3-902E-435C-66EB6704E48F}"/>
              </a:ext>
            </a:extLst>
          </p:cNvPr>
          <p:cNvGrpSpPr/>
          <p:nvPr/>
        </p:nvGrpSpPr>
        <p:grpSpPr>
          <a:xfrm>
            <a:off x="2226460" y="668708"/>
            <a:ext cx="1836719" cy="1331897"/>
            <a:chOff x="513187" y="677525"/>
            <a:chExt cx="2818515" cy="1331897"/>
          </a:xfrm>
        </p:grpSpPr>
        <p:sp>
          <p:nvSpPr>
            <p:cNvPr id="5" name="Rounded Rectangle 18">
              <a:extLst>
                <a:ext uri="{FF2B5EF4-FFF2-40B4-BE49-F238E27FC236}">
                  <a16:creationId xmlns:a16="http://schemas.microsoft.com/office/drawing/2014/main" id="{54514E88-BCBD-FC09-570B-56953DC73869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8" name="Group 19">
              <a:extLst>
                <a:ext uri="{FF2B5EF4-FFF2-40B4-BE49-F238E27FC236}">
                  <a16:creationId xmlns:a16="http://schemas.microsoft.com/office/drawing/2014/main" id="{61FE55A7-8E26-319C-3BC2-DDB3644B1968}"/>
                </a:ext>
              </a:extLst>
            </p:cNvPr>
            <p:cNvGrpSpPr/>
            <p:nvPr/>
          </p:nvGrpSpPr>
          <p:grpSpPr>
            <a:xfrm>
              <a:off x="682819" y="866419"/>
              <a:ext cx="2499934" cy="954108"/>
              <a:chOff x="1102287" y="876694"/>
              <a:chExt cx="2499934" cy="954108"/>
            </a:xfrm>
          </p:grpSpPr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20EF7667-DB09-2FC5-71FE-870D26AC8A95}"/>
                  </a:ext>
                </a:extLst>
              </p:cNvPr>
              <p:cNvSpPr txBox="1"/>
              <p:nvPr/>
            </p:nvSpPr>
            <p:spPr>
              <a:xfrm>
                <a:off x="1102287" y="876694"/>
                <a:ext cx="24999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>
                    <a:solidFill>
                      <a:schemeClr val="bg1"/>
                    </a:solidFill>
                    <a:ea typeface="Yu Gothic Medium" panose="020B0400000000000000" pitchFamily="34" charset="-128"/>
                  </a:rPr>
                  <a:t>サービスの利用率</a:t>
                </a:r>
                <a:endParaRPr lang="en-JP" sz="1400" dirty="0">
                  <a:solidFill>
                    <a:schemeClr val="bg1"/>
                  </a:solidFill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10" name="TextBox 21">
                <a:extLst>
                  <a:ext uri="{FF2B5EF4-FFF2-40B4-BE49-F238E27FC236}">
                    <a16:creationId xmlns:a16="http://schemas.microsoft.com/office/drawing/2014/main" id="{001AF8E6-1388-1B19-5AA7-7C4E8EFC65DF}"/>
                  </a:ext>
                </a:extLst>
              </p:cNvPr>
              <p:cNvSpPr txBox="1"/>
              <p:nvPr/>
            </p:nvSpPr>
            <p:spPr>
              <a:xfrm>
                <a:off x="1102287" y="1184471"/>
                <a:ext cx="2479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6</a:t>
                </a:r>
                <a:r>
                  <a:rPr lang="en-JP" sz="3600">
                    <a:solidFill>
                      <a:schemeClr val="bg1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0</a:t>
                </a:r>
                <a:r>
                  <a:rPr lang="en-JP" sz="3600" dirty="0">
                    <a:solidFill>
                      <a:schemeClr val="bg1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%</a:t>
                </a:r>
              </a:p>
            </p:txBody>
          </p:sp>
        </p:grpSp>
      </p:grpSp>
      <p:graphicFrame>
        <p:nvGraphicFramePr>
          <p:cNvPr id="25" name="Chart 15">
            <a:extLst>
              <a:ext uri="{FF2B5EF4-FFF2-40B4-BE49-F238E27FC236}">
                <a16:creationId xmlns:a16="http://schemas.microsoft.com/office/drawing/2014/main" id="{10EE857B-9CEB-6D2F-A760-6298B4DBA9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087476"/>
              </p:ext>
            </p:extLst>
          </p:nvPr>
        </p:nvGraphicFramePr>
        <p:xfrm>
          <a:off x="4189568" y="686529"/>
          <a:ext cx="3806352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1">
            <a:extLst>
              <a:ext uri="{FF2B5EF4-FFF2-40B4-BE49-F238E27FC236}">
                <a16:creationId xmlns:a16="http://schemas.microsoft.com/office/drawing/2014/main" id="{3D198C26-191D-D3F7-DE6D-CAE50D2FFD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69027"/>
              </p:ext>
            </p:extLst>
          </p:nvPr>
        </p:nvGraphicFramePr>
        <p:xfrm>
          <a:off x="2226460" y="3574400"/>
          <a:ext cx="576946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7" name="Group 7">
            <a:extLst>
              <a:ext uri="{FF2B5EF4-FFF2-40B4-BE49-F238E27FC236}">
                <a16:creationId xmlns:a16="http://schemas.microsoft.com/office/drawing/2014/main" id="{E72C8731-E214-EA8E-C3BE-87EC7872358F}"/>
              </a:ext>
            </a:extLst>
          </p:cNvPr>
          <p:cNvGrpSpPr/>
          <p:nvPr/>
        </p:nvGrpSpPr>
        <p:grpSpPr>
          <a:xfrm>
            <a:off x="2226460" y="2119487"/>
            <a:ext cx="1836719" cy="1331897"/>
            <a:chOff x="513187" y="677525"/>
            <a:chExt cx="2818515" cy="1331897"/>
          </a:xfrm>
        </p:grpSpPr>
        <p:sp>
          <p:nvSpPr>
            <p:cNvPr id="28" name="Rounded Rectangle 22">
              <a:extLst>
                <a:ext uri="{FF2B5EF4-FFF2-40B4-BE49-F238E27FC236}">
                  <a16:creationId xmlns:a16="http://schemas.microsoft.com/office/drawing/2014/main" id="{1F1A210E-8973-8BD6-A7CB-8581CD127EC3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rgbClr val="E9F2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29" name="Group 23">
              <a:extLst>
                <a:ext uri="{FF2B5EF4-FFF2-40B4-BE49-F238E27FC236}">
                  <a16:creationId xmlns:a16="http://schemas.microsoft.com/office/drawing/2014/main" id="{46F95569-F7C9-6D12-1205-2E3A0FA449FC}"/>
                </a:ext>
              </a:extLst>
            </p:cNvPr>
            <p:cNvGrpSpPr/>
            <p:nvPr/>
          </p:nvGrpSpPr>
          <p:grpSpPr>
            <a:xfrm>
              <a:off x="682819" y="866419"/>
              <a:ext cx="2479250" cy="954108"/>
              <a:chOff x="1102287" y="876694"/>
              <a:chExt cx="2479250" cy="954108"/>
            </a:xfrm>
          </p:grpSpPr>
          <p:sp>
            <p:nvSpPr>
              <p:cNvPr id="30" name="TextBox 24">
                <a:extLst>
                  <a:ext uri="{FF2B5EF4-FFF2-40B4-BE49-F238E27FC236}">
                    <a16:creationId xmlns:a16="http://schemas.microsoft.com/office/drawing/2014/main" id="{05944C50-A077-C86C-C98E-B1B167C64F33}"/>
                  </a:ext>
                </a:extLst>
              </p:cNvPr>
              <p:cNvSpPr txBox="1"/>
              <p:nvPr/>
            </p:nvSpPr>
            <p:spPr>
              <a:xfrm>
                <a:off x="1102287" y="876694"/>
                <a:ext cx="2310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>
                    <a:ea typeface="Yu Gothic Medium" panose="020B0400000000000000" pitchFamily="34" charset="-128"/>
                  </a:rPr>
                  <a:t>前月比</a:t>
                </a:r>
                <a:endParaRPr lang="en-JP" sz="1400" dirty="0"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31" name="TextBox 25">
                <a:extLst>
                  <a:ext uri="{FF2B5EF4-FFF2-40B4-BE49-F238E27FC236}">
                    <a16:creationId xmlns:a16="http://schemas.microsoft.com/office/drawing/2014/main" id="{BCDC1A9E-F641-1651-7DBC-A7316BA658FF}"/>
                  </a:ext>
                </a:extLst>
              </p:cNvPr>
              <p:cNvSpPr txBox="1"/>
              <p:nvPr/>
            </p:nvSpPr>
            <p:spPr>
              <a:xfrm>
                <a:off x="1102287" y="1184471"/>
                <a:ext cx="2479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solidFill>
                      <a:schemeClr val="tx2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＋12</a:t>
                </a:r>
              </a:p>
            </p:txBody>
          </p:sp>
        </p:grpSp>
      </p:grpSp>
      <p:graphicFrame>
        <p:nvGraphicFramePr>
          <p:cNvPr id="33" name="Table 6">
            <a:extLst>
              <a:ext uri="{FF2B5EF4-FFF2-40B4-BE49-F238E27FC236}">
                <a16:creationId xmlns:a16="http://schemas.microsoft.com/office/drawing/2014/main" id="{EB604949-6AAB-1297-D53D-C10A38818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27600"/>
              </p:ext>
            </p:extLst>
          </p:nvPr>
        </p:nvGraphicFramePr>
        <p:xfrm>
          <a:off x="8122122" y="692150"/>
          <a:ext cx="3806352" cy="565784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11671">
                  <a:extLst>
                    <a:ext uri="{9D8B030D-6E8A-4147-A177-3AD203B41FA5}">
                      <a16:colId xmlns:a16="http://schemas.microsoft.com/office/drawing/2014/main" val="3478935261"/>
                    </a:ext>
                  </a:extLst>
                </a:gridCol>
                <a:gridCol w="872359">
                  <a:extLst>
                    <a:ext uri="{9D8B030D-6E8A-4147-A177-3AD203B41FA5}">
                      <a16:colId xmlns:a16="http://schemas.microsoft.com/office/drawing/2014/main" val="3879681756"/>
                    </a:ext>
                  </a:extLst>
                </a:gridCol>
                <a:gridCol w="953288">
                  <a:extLst>
                    <a:ext uri="{9D8B030D-6E8A-4147-A177-3AD203B41FA5}">
                      <a16:colId xmlns:a16="http://schemas.microsoft.com/office/drawing/2014/main" val="56081791"/>
                    </a:ext>
                  </a:extLst>
                </a:gridCol>
                <a:gridCol w="1169034">
                  <a:extLst>
                    <a:ext uri="{9D8B030D-6E8A-4147-A177-3AD203B41FA5}">
                      <a16:colId xmlns:a16="http://schemas.microsoft.com/office/drawing/2014/main" val="1608907001"/>
                    </a:ext>
                  </a:extLst>
                </a:gridCol>
              </a:tblGrid>
              <a:tr h="435219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市区町村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利用率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前月比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利用人数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71424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30021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93379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710376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15253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5674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974154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544570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36519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99316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497207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88641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〇〇市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en-JP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7614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1CDF6EEA-5A40-06CB-9522-55EBADE3DB8A}"/>
              </a:ext>
            </a:extLst>
          </p:cNvPr>
          <p:cNvGrpSpPr/>
          <p:nvPr/>
        </p:nvGrpSpPr>
        <p:grpSpPr>
          <a:xfrm>
            <a:off x="263352" y="661670"/>
            <a:ext cx="1836719" cy="5688330"/>
            <a:chOff x="263352" y="661670"/>
            <a:chExt cx="1836719" cy="5688330"/>
          </a:xfrm>
        </p:grpSpPr>
        <p:sp>
          <p:nvSpPr>
            <p:cNvPr id="12" name="Rounded Rectangle 15">
              <a:extLst>
                <a:ext uri="{FF2B5EF4-FFF2-40B4-BE49-F238E27FC236}">
                  <a16:creationId xmlns:a16="http://schemas.microsoft.com/office/drawing/2014/main" id="{F27DB087-E33B-3F76-8430-08DDA4D2E05B}"/>
                </a:ext>
              </a:extLst>
            </p:cNvPr>
            <p:cNvSpPr/>
            <p:nvPr/>
          </p:nvSpPr>
          <p:spPr>
            <a:xfrm>
              <a:off x="263352" y="661670"/>
              <a:ext cx="1836719" cy="568833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B3329D6A-8BE6-5FCE-3373-6CFE32CAE07F}"/>
                </a:ext>
              </a:extLst>
            </p:cNvPr>
            <p:cNvSpPr txBox="1"/>
            <p:nvPr/>
          </p:nvSpPr>
          <p:spPr>
            <a:xfrm>
              <a:off x="354454" y="768613"/>
              <a:ext cx="1592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>
                  <a:ea typeface="Yu Gothic Medium" panose="020B0400000000000000" pitchFamily="34" charset="-128"/>
                </a:rPr>
                <a:t>地域で絞り込む</a:t>
              </a:r>
              <a:endParaRPr lang="en-JP" sz="1400" dirty="0">
                <a:ea typeface="Yu Gothic Medium" panose="020B0400000000000000" pitchFamily="34" charset="-128"/>
              </a:endParaRPr>
            </a:p>
          </p:txBody>
        </p:sp>
        <p:sp>
          <p:nvSpPr>
            <p:cNvPr id="14" name="TextBox 16">
              <a:extLst>
                <a:ext uri="{FF2B5EF4-FFF2-40B4-BE49-F238E27FC236}">
                  <a16:creationId xmlns:a16="http://schemas.microsoft.com/office/drawing/2014/main" id="{CB2A231F-E780-9E45-0126-B8FC99874C13}"/>
                </a:ext>
              </a:extLst>
            </p:cNvPr>
            <p:cNvSpPr txBox="1"/>
            <p:nvPr/>
          </p:nvSpPr>
          <p:spPr>
            <a:xfrm>
              <a:off x="615711" y="1167531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北海道・東北</a:t>
              </a:r>
            </a:p>
          </p:txBody>
        </p:sp>
        <p:sp>
          <p:nvSpPr>
            <p:cNvPr id="15" name="TextBox 37">
              <a:extLst>
                <a:ext uri="{FF2B5EF4-FFF2-40B4-BE49-F238E27FC236}">
                  <a16:creationId xmlns:a16="http://schemas.microsoft.com/office/drawing/2014/main" id="{6D41D211-05CF-0C13-6177-FF544F715214}"/>
                </a:ext>
              </a:extLst>
            </p:cNvPr>
            <p:cNvSpPr txBox="1"/>
            <p:nvPr/>
          </p:nvSpPr>
          <p:spPr>
            <a:xfrm>
              <a:off x="615710" y="1533760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関東</a:t>
              </a:r>
            </a:p>
          </p:txBody>
        </p:sp>
        <p:sp>
          <p:nvSpPr>
            <p:cNvPr id="16" name="TextBox 45">
              <a:extLst>
                <a:ext uri="{FF2B5EF4-FFF2-40B4-BE49-F238E27FC236}">
                  <a16:creationId xmlns:a16="http://schemas.microsoft.com/office/drawing/2014/main" id="{34F55AE7-740C-E3C0-B5AB-704E3BB09EF2}"/>
                </a:ext>
              </a:extLst>
            </p:cNvPr>
            <p:cNvSpPr txBox="1"/>
            <p:nvPr/>
          </p:nvSpPr>
          <p:spPr>
            <a:xfrm>
              <a:off x="615710" y="1899989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中部</a:t>
              </a:r>
            </a:p>
          </p:txBody>
        </p:sp>
        <p:sp>
          <p:nvSpPr>
            <p:cNvPr id="17" name="Oval 63">
              <a:extLst>
                <a:ext uri="{FF2B5EF4-FFF2-40B4-BE49-F238E27FC236}">
                  <a16:creationId xmlns:a16="http://schemas.microsoft.com/office/drawing/2014/main" id="{5D8A6309-C61F-D10F-A417-3C695CF05902}"/>
                </a:ext>
              </a:extLst>
            </p:cNvPr>
            <p:cNvSpPr/>
            <p:nvPr/>
          </p:nvSpPr>
          <p:spPr>
            <a:xfrm>
              <a:off x="423025" y="1229014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18" name="Oval 66">
              <a:extLst>
                <a:ext uri="{FF2B5EF4-FFF2-40B4-BE49-F238E27FC236}">
                  <a16:creationId xmlns:a16="http://schemas.microsoft.com/office/drawing/2014/main" id="{193BBD38-6440-273D-EA37-B529A5001DCF}"/>
                </a:ext>
              </a:extLst>
            </p:cNvPr>
            <p:cNvSpPr/>
            <p:nvPr/>
          </p:nvSpPr>
          <p:spPr>
            <a:xfrm>
              <a:off x="423025" y="1595542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19" name="Oval 69">
              <a:extLst>
                <a:ext uri="{FF2B5EF4-FFF2-40B4-BE49-F238E27FC236}">
                  <a16:creationId xmlns:a16="http://schemas.microsoft.com/office/drawing/2014/main" id="{66581FF4-24A3-0A7E-8B10-095C71E80FB9}"/>
                </a:ext>
              </a:extLst>
            </p:cNvPr>
            <p:cNvSpPr/>
            <p:nvPr/>
          </p:nvSpPr>
          <p:spPr>
            <a:xfrm>
              <a:off x="423025" y="1962070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34" name="TextBox 45">
              <a:extLst>
                <a:ext uri="{FF2B5EF4-FFF2-40B4-BE49-F238E27FC236}">
                  <a16:creationId xmlns:a16="http://schemas.microsoft.com/office/drawing/2014/main" id="{C215DBD0-20A3-F582-6F87-18C952416144}"/>
                </a:ext>
              </a:extLst>
            </p:cNvPr>
            <p:cNvSpPr txBox="1"/>
            <p:nvPr/>
          </p:nvSpPr>
          <p:spPr>
            <a:xfrm>
              <a:off x="615710" y="2266218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近畿</a:t>
              </a:r>
            </a:p>
          </p:txBody>
        </p:sp>
        <p:sp>
          <p:nvSpPr>
            <p:cNvPr id="35" name="Oval 69">
              <a:extLst>
                <a:ext uri="{FF2B5EF4-FFF2-40B4-BE49-F238E27FC236}">
                  <a16:creationId xmlns:a16="http://schemas.microsoft.com/office/drawing/2014/main" id="{E4FF9567-473E-B65B-017A-526B90EB5F3F}"/>
                </a:ext>
              </a:extLst>
            </p:cNvPr>
            <p:cNvSpPr/>
            <p:nvPr/>
          </p:nvSpPr>
          <p:spPr>
            <a:xfrm>
              <a:off x="423025" y="2328598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37" name="TextBox 16">
              <a:extLst>
                <a:ext uri="{FF2B5EF4-FFF2-40B4-BE49-F238E27FC236}">
                  <a16:creationId xmlns:a16="http://schemas.microsoft.com/office/drawing/2014/main" id="{3ECEFD87-F584-B7FC-600F-94D9B7E56BC4}"/>
                </a:ext>
              </a:extLst>
            </p:cNvPr>
            <p:cNvSpPr txBox="1"/>
            <p:nvPr/>
          </p:nvSpPr>
          <p:spPr>
            <a:xfrm>
              <a:off x="615711" y="2632447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中国・四国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A41E597-F06D-3FA6-5AE0-9384838E268B}"/>
                </a:ext>
              </a:extLst>
            </p:cNvPr>
            <p:cNvSpPr txBox="1"/>
            <p:nvPr/>
          </p:nvSpPr>
          <p:spPr>
            <a:xfrm>
              <a:off x="615710" y="2998676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九州・沖縄</a:t>
              </a:r>
            </a:p>
          </p:txBody>
        </p:sp>
        <p:sp>
          <p:nvSpPr>
            <p:cNvPr id="40" name="Oval 63">
              <a:extLst>
                <a:ext uri="{FF2B5EF4-FFF2-40B4-BE49-F238E27FC236}">
                  <a16:creationId xmlns:a16="http://schemas.microsoft.com/office/drawing/2014/main" id="{E8070943-2BD0-C4BF-1057-2F56E0BEAC43}"/>
                </a:ext>
              </a:extLst>
            </p:cNvPr>
            <p:cNvSpPr/>
            <p:nvPr/>
          </p:nvSpPr>
          <p:spPr>
            <a:xfrm>
              <a:off x="423025" y="2695126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41" name="Oval 66">
              <a:extLst>
                <a:ext uri="{FF2B5EF4-FFF2-40B4-BE49-F238E27FC236}">
                  <a16:creationId xmlns:a16="http://schemas.microsoft.com/office/drawing/2014/main" id="{261C2CFA-87AD-752B-003F-C7B000DFBEEA}"/>
                </a:ext>
              </a:extLst>
            </p:cNvPr>
            <p:cNvSpPr/>
            <p:nvPr/>
          </p:nvSpPr>
          <p:spPr>
            <a:xfrm>
              <a:off x="423025" y="3061654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1643C57-78FE-62B5-CB40-D63A0C2F0B7F}"/>
              </a:ext>
            </a:extLst>
          </p:cNvPr>
          <p:cNvSpPr/>
          <p:nvPr/>
        </p:nvSpPr>
        <p:spPr>
          <a:xfrm rot="2700000">
            <a:off x="10766639" y="296577"/>
            <a:ext cx="1870761" cy="4110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/>
              <a:t>サンプル</a:t>
            </a:r>
          </a:p>
        </p:txBody>
      </p:sp>
    </p:spTree>
    <p:extLst>
      <p:ext uri="{BB962C8B-B14F-4D97-AF65-F5344CB8AC3E}">
        <p14:creationId xmlns:p14="http://schemas.microsoft.com/office/powerpoint/2010/main" val="120779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FC1B75-507F-2EE1-65AA-622B8FE87EFF}"/>
              </a:ext>
            </a:extLst>
          </p:cNvPr>
          <p:cNvGrpSpPr/>
          <p:nvPr/>
        </p:nvGrpSpPr>
        <p:grpSpPr>
          <a:xfrm>
            <a:off x="263526" y="692150"/>
            <a:ext cx="2818515" cy="1331897"/>
            <a:chOff x="513187" y="677525"/>
            <a:chExt cx="2818515" cy="1331897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32C44B79-6964-F706-D173-44AC6E692D91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F4FC53C-A636-73B2-0C5D-0FDCB5B3D844}"/>
                </a:ext>
              </a:extLst>
            </p:cNvPr>
            <p:cNvGrpSpPr/>
            <p:nvPr/>
          </p:nvGrpSpPr>
          <p:grpSpPr>
            <a:xfrm>
              <a:off x="682819" y="866419"/>
              <a:ext cx="2479250" cy="954108"/>
              <a:chOff x="1102287" y="876694"/>
              <a:chExt cx="2479250" cy="954108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7612D3-22D2-F2D5-498E-198C6A95E4C2}"/>
                  </a:ext>
                </a:extLst>
              </p:cNvPr>
              <p:cNvSpPr txBox="1"/>
              <p:nvPr/>
            </p:nvSpPr>
            <p:spPr>
              <a:xfrm>
                <a:off x="1102287" y="876694"/>
                <a:ext cx="2310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DF79C5-2179-E7E1-DAD2-96520F6D11FE}"/>
                  </a:ext>
                </a:extLst>
              </p:cNvPr>
              <p:cNvSpPr txBox="1"/>
              <p:nvPr/>
            </p:nvSpPr>
            <p:spPr>
              <a:xfrm>
                <a:off x="1102287" y="1184471"/>
                <a:ext cx="2479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ea typeface="Yu Gothic Medium" panose="020B0400000000000000" pitchFamily="34" charset="-128"/>
                    <a:cs typeface="Arial" panose="020B0604020202020204" pitchFamily="34" charset="0"/>
                  </a:rPr>
                  <a:t>1,000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59E4FC1-F9F9-06FF-1137-3736697027FD}"/>
              </a:ext>
            </a:extLst>
          </p:cNvPr>
          <p:cNvGrpSpPr/>
          <p:nvPr/>
        </p:nvGrpSpPr>
        <p:grpSpPr>
          <a:xfrm>
            <a:off x="3339234" y="692150"/>
            <a:ext cx="2818515" cy="1331897"/>
            <a:chOff x="513187" y="677525"/>
            <a:chExt cx="2818515" cy="1331897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ECE11373-E51C-1602-3800-6F88E98BB01C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C35B9F6-8849-70F0-5669-C6CF2D2B52F6}"/>
                </a:ext>
              </a:extLst>
            </p:cNvPr>
            <p:cNvGrpSpPr/>
            <p:nvPr/>
          </p:nvGrpSpPr>
          <p:grpSpPr>
            <a:xfrm>
              <a:off x="682819" y="866419"/>
              <a:ext cx="2479250" cy="954108"/>
              <a:chOff x="1102287" y="876694"/>
              <a:chExt cx="2479250" cy="954108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C509AC7-42BC-F172-33DF-2075BC025C69}"/>
                  </a:ext>
                </a:extLst>
              </p:cNvPr>
              <p:cNvSpPr txBox="1"/>
              <p:nvPr/>
            </p:nvSpPr>
            <p:spPr>
              <a:xfrm>
                <a:off x="1102287" y="876694"/>
                <a:ext cx="2310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solidFill>
                      <a:schemeClr val="bg1"/>
                    </a:solidFill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3914AA2-595D-5742-6BEE-7EAA5D150765}"/>
                  </a:ext>
                </a:extLst>
              </p:cNvPr>
              <p:cNvSpPr txBox="1"/>
              <p:nvPr/>
            </p:nvSpPr>
            <p:spPr>
              <a:xfrm>
                <a:off x="1102287" y="1184471"/>
                <a:ext cx="2479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solidFill>
                      <a:schemeClr val="bg1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100%</a:t>
                </a: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478F6F2-A336-5779-A3CB-6E2CE8063D77}"/>
              </a:ext>
            </a:extLst>
          </p:cNvPr>
          <p:cNvGrpSpPr/>
          <p:nvPr/>
        </p:nvGrpSpPr>
        <p:grpSpPr>
          <a:xfrm>
            <a:off x="263352" y="3733732"/>
            <a:ext cx="1836719" cy="841341"/>
            <a:chOff x="513187" y="677525"/>
            <a:chExt cx="2818515" cy="1331897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DB4FC56B-6682-4A02-4692-1F82CB653C4F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6AF6F7C-40B7-663C-AD2A-107DE0F6B503}"/>
                </a:ext>
              </a:extLst>
            </p:cNvPr>
            <p:cNvGrpSpPr/>
            <p:nvPr/>
          </p:nvGrpSpPr>
          <p:grpSpPr>
            <a:xfrm>
              <a:off x="647194" y="849586"/>
              <a:ext cx="2479250" cy="1029273"/>
              <a:chOff x="1066662" y="859861"/>
              <a:chExt cx="2479250" cy="1029273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DE2030C-9AD6-9162-482D-61357DD9468A}"/>
                  </a:ext>
                </a:extLst>
              </p:cNvPr>
              <p:cNvSpPr txBox="1"/>
              <p:nvPr/>
            </p:nvSpPr>
            <p:spPr>
              <a:xfrm>
                <a:off x="1066662" y="859861"/>
                <a:ext cx="2310216" cy="487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A0025A-8352-49CD-5906-1EED8C912221}"/>
                  </a:ext>
                </a:extLst>
              </p:cNvPr>
              <p:cNvSpPr txBox="1"/>
              <p:nvPr/>
            </p:nvSpPr>
            <p:spPr>
              <a:xfrm>
                <a:off x="1066662" y="1255735"/>
                <a:ext cx="2479250" cy="633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2000" dirty="0">
                    <a:ea typeface="Yu Gothic Medium" panose="020B0400000000000000" pitchFamily="34" charset="-128"/>
                    <a:cs typeface="Arial" panose="020B0604020202020204" pitchFamily="34" charset="0"/>
                  </a:rPr>
                  <a:t>1,000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D18F6B-807A-5677-CB51-394D704C05A5}"/>
              </a:ext>
            </a:extLst>
          </p:cNvPr>
          <p:cNvGrpSpPr/>
          <p:nvPr/>
        </p:nvGrpSpPr>
        <p:grpSpPr>
          <a:xfrm>
            <a:off x="2357264" y="3737329"/>
            <a:ext cx="1836719" cy="841341"/>
            <a:chOff x="513187" y="677525"/>
            <a:chExt cx="2818515" cy="1331897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09A13FA9-5412-EE84-8BD0-CE6E61F978EB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DB68351-C93D-979A-655A-A38C4777B6D7}"/>
                </a:ext>
              </a:extLst>
            </p:cNvPr>
            <p:cNvGrpSpPr/>
            <p:nvPr/>
          </p:nvGrpSpPr>
          <p:grpSpPr>
            <a:xfrm>
              <a:off x="647194" y="849586"/>
              <a:ext cx="2479250" cy="1029272"/>
              <a:chOff x="1066662" y="859861"/>
              <a:chExt cx="2479250" cy="1029272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938C1B2-7280-64ED-7E5B-DA4D88F886FE}"/>
                  </a:ext>
                </a:extLst>
              </p:cNvPr>
              <p:cNvSpPr txBox="1"/>
              <p:nvPr/>
            </p:nvSpPr>
            <p:spPr>
              <a:xfrm>
                <a:off x="1066662" y="859861"/>
                <a:ext cx="2310216" cy="487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solidFill>
                      <a:schemeClr val="bg1"/>
                    </a:solidFill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58AD47D-3044-604E-05B8-6C196E095F51}"/>
                  </a:ext>
                </a:extLst>
              </p:cNvPr>
              <p:cNvSpPr txBox="1"/>
              <p:nvPr/>
            </p:nvSpPr>
            <p:spPr>
              <a:xfrm>
                <a:off x="1066662" y="1255735"/>
                <a:ext cx="2479250" cy="63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2000" dirty="0">
                    <a:solidFill>
                      <a:schemeClr val="bg1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100%</a:t>
                </a:r>
              </a:p>
            </p:txBody>
          </p: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A81C31B-1224-A4B6-7005-E62DE8CEDCCE}"/>
              </a:ext>
            </a:extLst>
          </p:cNvPr>
          <p:cNvSpPr txBox="1"/>
          <p:nvPr/>
        </p:nvSpPr>
        <p:spPr>
          <a:xfrm>
            <a:off x="263352" y="176917"/>
            <a:ext cx="309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チャートライブラリ（1/5）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C98E427-3C56-C46B-C1CE-E933610A2B1D}"/>
              </a:ext>
            </a:extLst>
          </p:cNvPr>
          <p:cNvGrpSpPr/>
          <p:nvPr/>
        </p:nvGrpSpPr>
        <p:grpSpPr>
          <a:xfrm>
            <a:off x="263525" y="2212941"/>
            <a:ext cx="2818515" cy="1331897"/>
            <a:chOff x="513187" y="677525"/>
            <a:chExt cx="2818515" cy="1331897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DABE109D-88CD-088A-1D07-5964762F9454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rgbClr val="E9F2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C5BDA9A-AB43-CC5C-352B-35DF0E74CD75}"/>
                </a:ext>
              </a:extLst>
            </p:cNvPr>
            <p:cNvGrpSpPr/>
            <p:nvPr/>
          </p:nvGrpSpPr>
          <p:grpSpPr>
            <a:xfrm>
              <a:off x="682819" y="866419"/>
              <a:ext cx="2479250" cy="954108"/>
              <a:chOff x="1102287" y="876694"/>
              <a:chExt cx="2479250" cy="95410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7E2999C-F738-EF35-FB4A-2F67726D0565}"/>
                  </a:ext>
                </a:extLst>
              </p:cNvPr>
              <p:cNvSpPr txBox="1"/>
              <p:nvPr/>
            </p:nvSpPr>
            <p:spPr>
              <a:xfrm>
                <a:off x="1102287" y="876694"/>
                <a:ext cx="2310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A9245A5-2145-7280-A10D-91AE7F2B8FE4}"/>
                  </a:ext>
                </a:extLst>
              </p:cNvPr>
              <p:cNvSpPr txBox="1"/>
              <p:nvPr/>
            </p:nvSpPr>
            <p:spPr>
              <a:xfrm>
                <a:off x="1102287" y="1184471"/>
                <a:ext cx="2479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solidFill>
                      <a:schemeClr val="tx2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＋100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1FDE3D-4995-B730-8407-622E94F5EC27}"/>
              </a:ext>
            </a:extLst>
          </p:cNvPr>
          <p:cNvGrpSpPr/>
          <p:nvPr/>
        </p:nvGrpSpPr>
        <p:grpSpPr>
          <a:xfrm>
            <a:off x="3339234" y="2212941"/>
            <a:ext cx="2818515" cy="1331897"/>
            <a:chOff x="513187" y="677525"/>
            <a:chExt cx="2818515" cy="1331897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5004E552-DB3E-7FC5-15A7-D77B99C5CD10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rgbClr val="FDED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4D31BDF-8738-8532-780F-85E91730AB77}"/>
                </a:ext>
              </a:extLst>
            </p:cNvPr>
            <p:cNvGrpSpPr/>
            <p:nvPr/>
          </p:nvGrpSpPr>
          <p:grpSpPr>
            <a:xfrm>
              <a:off x="682819" y="866419"/>
              <a:ext cx="2479250" cy="954108"/>
              <a:chOff x="1102287" y="876694"/>
              <a:chExt cx="2479250" cy="954108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2B8F91-09A7-D5DA-2E92-0CE06CD28F34}"/>
                  </a:ext>
                </a:extLst>
              </p:cNvPr>
              <p:cNvSpPr txBox="1"/>
              <p:nvPr/>
            </p:nvSpPr>
            <p:spPr>
              <a:xfrm>
                <a:off x="1102287" y="876694"/>
                <a:ext cx="2310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82EE6C2-F0BA-E31C-E0C2-F953307109D3}"/>
                  </a:ext>
                </a:extLst>
              </p:cNvPr>
              <p:cNvSpPr txBox="1"/>
              <p:nvPr/>
            </p:nvSpPr>
            <p:spPr>
              <a:xfrm>
                <a:off x="1102287" y="1184471"/>
                <a:ext cx="2479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solidFill>
                      <a:srgbClr val="FA0000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-100</a:t>
                </a: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3DCD0FF-E280-932A-486B-8E4C5C02D146}"/>
              </a:ext>
            </a:extLst>
          </p:cNvPr>
          <p:cNvGrpSpPr/>
          <p:nvPr/>
        </p:nvGrpSpPr>
        <p:grpSpPr>
          <a:xfrm>
            <a:off x="263352" y="4727074"/>
            <a:ext cx="1836719" cy="841341"/>
            <a:chOff x="513187" y="677525"/>
            <a:chExt cx="2818515" cy="1331897"/>
          </a:xfrm>
        </p:grpSpPr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F28278F9-68A9-AD7A-65B2-F8430F810892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rgbClr val="E9F2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A6C6847-E62C-E2B7-96C3-C79A8CA3A365}"/>
                </a:ext>
              </a:extLst>
            </p:cNvPr>
            <p:cNvGrpSpPr/>
            <p:nvPr/>
          </p:nvGrpSpPr>
          <p:grpSpPr>
            <a:xfrm>
              <a:off x="647194" y="849586"/>
              <a:ext cx="2479250" cy="1029273"/>
              <a:chOff x="1066662" y="859861"/>
              <a:chExt cx="2479250" cy="1029273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DD718B6-78AE-EEF4-C9DB-627DF90222DF}"/>
                  </a:ext>
                </a:extLst>
              </p:cNvPr>
              <p:cNvSpPr txBox="1"/>
              <p:nvPr/>
            </p:nvSpPr>
            <p:spPr>
              <a:xfrm>
                <a:off x="1066662" y="859861"/>
                <a:ext cx="2310216" cy="487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4CE1A4-F7A1-9BAF-6A6F-D2A548FABF0D}"/>
                  </a:ext>
                </a:extLst>
              </p:cNvPr>
              <p:cNvSpPr txBox="1"/>
              <p:nvPr/>
            </p:nvSpPr>
            <p:spPr>
              <a:xfrm>
                <a:off x="1066662" y="1255735"/>
                <a:ext cx="2479250" cy="633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2000" dirty="0">
                    <a:solidFill>
                      <a:schemeClr val="tx2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＋100</a:t>
                </a: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615F8FE-2ECB-9CFB-2046-2F2A50CB04EE}"/>
              </a:ext>
            </a:extLst>
          </p:cNvPr>
          <p:cNvGrpSpPr/>
          <p:nvPr/>
        </p:nvGrpSpPr>
        <p:grpSpPr>
          <a:xfrm>
            <a:off x="2357264" y="4727074"/>
            <a:ext cx="1836719" cy="841341"/>
            <a:chOff x="513187" y="677525"/>
            <a:chExt cx="2818515" cy="1331897"/>
          </a:xfrm>
        </p:grpSpPr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EE0444B4-2C7B-6A7D-A6ED-D4209FADF81E}"/>
                </a:ext>
              </a:extLst>
            </p:cNvPr>
            <p:cNvSpPr/>
            <p:nvPr/>
          </p:nvSpPr>
          <p:spPr>
            <a:xfrm>
              <a:off x="513187" y="677525"/>
              <a:ext cx="2818515" cy="1331897"/>
            </a:xfrm>
            <a:prstGeom prst="roundRect">
              <a:avLst>
                <a:gd name="adj" fmla="val 0"/>
              </a:avLst>
            </a:prstGeom>
            <a:solidFill>
              <a:srgbClr val="FDED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3D83234-0D93-B934-9AC6-F76612CA7020}"/>
                </a:ext>
              </a:extLst>
            </p:cNvPr>
            <p:cNvGrpSpPr/>
            <p:nvPr/>
          </p:nvGrpSpPr>
          <p:grpSpPr>
            <a:xfrm>
              <a:off x="647194" y="849586"/>
              <a:ext cx="2479250" cy="1029274"/>
              <a:chOff x="1066662" y="859861"/>
              <a:chExt cx="2479250" cy="1029274"/>
            </a:xfrm>
          </p:grpSpPr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42F3AA8-89C8-8644-BAAF-549F3F14BF30}"/>
                  </a:ext>
                </a:extLst>
              </p:cNvPr>
              <p:cNvSpPr txBox="1"/>
              <p:nvPr/>
            </p:nvSpPr>
            <p:spPr>
              <a:xfrm>
                <a:off x="1066662" y="859861"/>
                <a:ext cx="2310216" cy="487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1400" dirty="0">
                    <a:ea typeface="Yu Gothic Medium" panose="020B0400000000000000" pitchFamily="34" charset="-128"/>
                  </a:rPr>
                  <a:t>指標のタイトル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732CDE3-0E1F-431C-3F36-93FFE93B9D45}"/>
                  </a:ext>
                </a:extLst>
              </p:cNvPr>
              <p:cNvSpPr txBox="1"/>
              <p:nvPr/>
            </p:nvSpPr>
            <p:spPr>
              <a:xfrm>
                <a:off x="1066662" y="1255735"/>
                <a:ext cx="2479250" cy="63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2000" dirty="0">
                    <a:solidFill>
                      <a:srgbClr val="FA0000"/>
                    </a:solidFill>
                    <a:ea typeface="Yu Gothic Medium" panose="020B0400000000000000" pitchFamily="34" charset="-128"/>
                    <a:cs typeface="Arial" panose="020B0604020202020204" pitchFamily="34" charset="0"/>
                  </a:rPr>
                  <a:t>-100</a:t>
                </a:r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A85B459-6F7C-7513-9CF2-EE2D0BCDE1A1}"/>
              </a:ext>
            </a:extLst>
          </p:cNvPr>
          <p:cNvGrpSpPr/>
          <p:nvPr/>
        </p:nvGrpSpPr>
        <p:grpSpPr>
          <a:xfrm>
            <a:off x="6414941" y="713115"/>
            <a:ext cx="1836719" cy="841341"/>
            <a:chOff x="6414941" y="713115"/>
            <a:chExt cx="1836719" cy="841341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EF014A34-F482-9B17-BDA8-1C88FABE2B88}"/>
                </a:ext>
              </a:extLst>
            </p:cNvPr>
            <p:cNvSpPr/>
            <p:nvPr/>
          </p:nvSpPr>
          <p:spPr>
            <a:xfrm>
              <a:off x="6414941" y="713115"/>
              <a:ext cx="1836719" cy="841341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F3D751-0481-EB5F-5DF6-D6E274149B49}"/>
                </a:ext>
              </a:extLst>
            </p:cNvPr>
            <p:cNvSpPr txBox="1"/>
            <p:nvPr/>
          </p:nvSpPr>
          <p:spPr>
            <a:xfrm>
              <a:off x="6502267" y="821804"/>
              <a:ext cx="1592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JP" sz="1400" dirty="0">
                  <a:ea typeface="Yu Gothic Medium" panose="020B0400000000000000" pitchFamily="34" charset="-128"/>
                </a:rPr>
                <a:t>フィルター名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A65BA0E-488B-D212-C001-DF4D462E421F}"/>
                </a:ext>
              </a:extLst>
            </p:cNvPr>
            <p:cNvSpPr txBox="1"/>
            <p:nvPr/>
          </p:nvSpPr>
          <p:spPr>
            <a:xfrm>
              <a:off x="6567341" y="1135330"/>
              <a:ext cx="152773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すべて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B95FB94-1F2B-5EA8-EF3C-D35AFAB60622}"/>
              </a:ext>
            </a:extLst>
          </p:cNvPr>
          <p:cNvGrpSpPr/>
          <p:nvPr/>
        </p:nvGrpSpPr>
        <p:grpSpPr>
          <a:xfrm>
            <a:off x="8404060" y="698802"/>
            <a:ext cx="1836719" cy="841341"/>
            <a:chOff x="8404060" y="698802"/>
            <a:chExt cx="1836719" cy="841341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EA6A22E9-CD98-E26D-70DE-A82CF7914E7B}"/>
                </a:ext>
              </a:extLst>
            </p:cNvPr>
            <p:cNvSpPr/>
            <p:nvPr/>
          </p:nvSpPr>
          <p:spPr>
            <a:xfrm>
              <a:off x="8404060" y="698802"/>
              <a:ext cx="1836719" cy="841341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926984-9108-D976-F174-801538080ADD}"/>
                </a:ext>
              </a:extLst>
            </p:cNvPr>
            <p:cNvSpPr txBox="1"/>
            <p:nvPr/>
          </p:nvSpPr>
          <p:spPr>
            <a:xfrm>
              <a:off x="8491386" y="807491"/>
              <a:ext cx="1592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JP" sz="1400" dirty="0">
                  <a:ea typeface="Yu Gothic Medium" panose="020B0400000000000000" pitchFamily="34" charset="-128"/>
                </a:rPr>
                <a:t>検索する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E8D845C-AED5-E3FE-4B04-C16AD23DE28B}"/>
                </a:ext>
              </a:extLst>
            </p:cNvPr>
            <p:cNvSpPr txBox="1"/>
            <p:nvPr/>
          </p:nvSpPr>
          <p:spPr>
            <a:xfrm>
              <a:off x="8556460" y="1121017"/>
              <a:ext cx="152773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search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37635FB-FCA3-1C1C-0739-13F676D8658E}"/>
              </a:ext>
            </a:extLst>
          </p:cNvPr>
          <p:cNvGrpSpPr/>
          <p:nvPr/>
        </p:nvGrpSpPr>
        <p:grpSpPr>
          <a:xfrm>
            <a:off x="6412848" y="1711158"/>
            <a:ext cx="1836719" cy="1800392"/>
            <a:chOff x="6412848" y="1711158"/>
            <a:chExt cx="1836719" cy="1800392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10108D93-3580-EAC6-DD8A-3FA352F9F630}"/>
                </a:ext>
              </a:extLst>
            </p:cNvPr>
            <p:cNvSpPr/>
            <p:nvPr/>
          </p:nvSpPr>
          <p:spPr>
            <a:xfrm>
              <a:off x="6412848" y="1711158"/>
              <a:ext cx="1836719" cy="1800392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65CCB5F-B85E-E536-E497-9AD2EE4C4BB8}"/>
                </a:ext>
              </a:extLst>
            </p:cNvPr>
            <p:cNvSpPr txBox="1"/>
            <p:nvPr/>
          </p:nvSpPr>
          <p:spPr>
            <a:xfrm>
              <a:off x="6500174" y="1819847"/>
              <a:ext cx="1592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JP" sz="1400" dirty="0">
                  <a:ea typeface="Yu Gothic Medium" panose="020B0400000000000000" pitchFamily="34" charset="-128"/>
                </a:rPr>
                <a:t>フィルター名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A9DE69-E0D8-088A-4248-17D5CB7118BF}"/>
                </a:ext>
              </a:extLst>
            </p:cNvPr>
            <p:cNvSpPr txBox="1"/>
            <p:nvPr/>
          </p:nvSpPr>
          <p:spPr>
            <a:xfrm>
              <a:off x="6567342" y="2218765"/>
              <a:ext cx="152773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タイトルA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9DEDEAA-C81A-F560-552C-7818443B9FA4}"/>
                </a:ext>
              </a:extLst>
            </p:cNvPr>
            <p:cNvSpPr txBox="1"/>
            <p:nvPr/>
          </p:nvSpPr>
          <p:spPr>
            <a:xfrm>
              <a:off x="6567341" y="2601854"/>
              <a:ext cx="152773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タイトルB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F7CE452-4613-48F6-D5BD-7C04BE9861FB}"/>
                </a:ext>
              </a:extLst>
            </p:cNvPr>
            <p:cNvSpPr txBox="1"/>
            <p:nvPr/>
          </p:nvSpPr>
          <p:spPr>
            <a:xfrm>
              <a:off x="6567341" y="2987064"/>
              <a:ext cx="152773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タイトルC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AB71081-23A3-10B2-C28C-7DE6A597302C}"/>
              </a:ext>
            </a:extLst>
          </p:cNvPr>
          <p:cNvGrpSpPr/>
          <p:nvPr/>
        </p:nvGrpSpPr>
        <p:grpSpPr>
          <a:xfrm>
            <a:off x="8396786" y="1707080"/>
            <a:ext cx="1836719" cy="1804470"/>
            <a:chOff x="8396786" y="1707080"/>
            <a:chExt cx="1836719" cy="1804470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87AC3402-7A1C-2C36-5B27-29B4520121D1}"/>
                </a:ext>
              </a:extLst>
            </p:cNvPr>
            <p:cNvSpPr/>
            <p:nvPr/>
          </p:nvSpPr>
          <p:spPr>
            <a:xfrm>
              <a:off x="8396786" y="1707080"/>
              <a:ext cx="1836719" cy="180447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708793E-0AA4-C7BC-527F-6614A8ABC8DC}"/>
                </a:ext>
              </a:extLst>
            </p:cNvPr>
            <p:cNvSpPr txBox="1"/>
            <p:nvPr/>
          </p:nvSpPr>
          <p:spPr>
            <a:xfrm>
              <a:off x="8487888" y="1814023"/>
              <a:ext cx="1592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JP" sz="1400" dirty="0">
                  <a:ea typeface="Yu Gothic Medium" panose="020B0400000000000000" pitchFamily="34" charset="-128"/>
                </a:rPr>
                <a:t>フィルター名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F04D73-FA01-6448-E67E-1265EAF76803}"/>
                </a:ext>
              </a:extLst>
            </p:cNvPr>
            <p:cNvSpPr txBox="1"/>
            <p:nvPr/>
          </p:nvSpPr>
          <p:spPr>
            <a:xfrm>
              <a:off x="8749145" y="2212941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タイトルA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521D89-4BA8-12E7-2A7D-7CB7D50D325D}"/>
                </a:ext>
              </a:extLst>
            </p:cNvPr>
            <p:cNvSpPr txBox="1"/>
            <p:nvPr/>
          </p:nvSpPr>
          <p:spPr>
            <a:xfrm>
              <a:off x="8749144" y="2596030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タイトルB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CA4F81D-9AA5-4882-71E3-ADD15EB2146C}"/>
                </a:ext>
              </a:extLst>
            </p:cNvPr>
            <p:cNvSpPr txBox="1"/>
            <p:nvPr/>
          </p:nvSpPr>
          <p:spPr>
            <a:xfrm>
              <a:off x="8749144" y="2981240"/>
              <a:ext cx="126090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タイトルC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ACDD014-973B-56E6-79C9-9D81333073A1}"/>
                </a:ext>
              </a:extLst>
            </p:cNvPr>
            <p:cNvSpPr/>
            <p:nvPr/>
          </p:nvSpPr>
          <p:spPr>
            <a:xfrm>
              <a:off x="8556459" y="2274424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29997CC8-4131-A1FC-CA5B-9B5BA61BC762}"/>
                </a:ext>
              </a:extLst>
            </p:cNvPr>
            <p:cNvSpPr/>
            <p:nvPr/>
          </p:nvSpPr>
          <p:spPr>
            <a:xfrm>
              <a:off x="8556459" y="2658839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4AE19D9-D51D-4F8D-7CE7-0EE597491315}"/>
                </a:ext>
              </a:extLst>
            </p:cNvPr>
            <p:cNvSpPr/>
            <p:nvPr/>
          </p:nvSpPr>
          <p:spPr>
            <a:xfrm>
              <a:off x="8556459" y="3046015"/>
              <a:ext cx="161685" cy="161685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933D226-312C-D95F-5EE8-718636A88A1D}"/>
              </a:ext>
            </a:extLst>
          </p:cNvPr>
          <p:cNvGrpSpPr/>
          <p:nvPr/>
        </p:nvGrpSpPr>
        <p:grpSpPr>
          <a:xfrm>
            <a:off x="6567341" y="5336882"/>
            <a:ext cx="1682226" cy="492443"/>
            <a:chOff x="6567341" y="5336882"/>
            <a:chExt cx="1682226" cy="49244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300C618-7D61-5A12-E194-405DF2959B1D}"/>
                </a:ext>
              </a:extLst>
            </p:cNvPr>
            <p:cNvSpPr txBox="1"/>
            <p:nvPr/>
          </p:nvSpPr>
          <p:spPr>
            <a:xfrm>
              <a:off x="6567341" y="5552326"/>
              <a:ext cx="1682226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すべて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E05AE51-F146-8342-B3BB-424F17C2FCA4}"/>
                </a:ext>
              </a:extLst>
            </p:cNvPr>
            <p:cNvSpPr txBox="1"/>
            <p:nvPr/>
          </p:nvSpPr>
          <p:spPr>
            <a:xfrm>
              <a:off x="6567341" y="5336882"/>
              <a:ext cx="16822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JP" sz="800" dirty="0">
                  <a:ea typeface="Yu Gothic Medium" panose="020B0400000000000000" pitchFamily="34" charset="-128"/>
                </a:rPr>
                <a:t>フィルター名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E343690-BEB1-C975-99C6-D5C5C7A2D810}"/>
              </a:ext>
            </a:extLst>
          </p:cNvPr>
          <p:cNvGrpSpPr/>
          <p:nvPr/>
        </p:nvGrpSpPr>
        <p:grpSpPr>
          <a:xfrm>
            <a:off x="6412848" y="3733732"/>
            <a:ext cx="3818563" cy="1323462"/>
            <a:chOff x="6412848" y="3733732"/>
            <a:chExt cx="3818563" cy="1323462"/>
          </a:xfrm>
        </p:grpSpPr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140EE3D2-2041-B500-47FB-8097F30188ED}"/>
                </a:ext>
              </a:extLst>
            </p:cNvPr>
            <p:cNvSpPr/>
            <p:nvPr/>
          </p:nvSpPr>
          <p:spPr>
            <a:xfrm>
              <a:off x="6412848" y="3733732"/>
              <a:ext cx="3818563" cy="1323462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dirty="0">
                <a:ea typeface="Yu Gothic Medium" panose="020B0400000000000000" pitchFamily="34" charset="-128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99DE305-DE58-3D53-437C-22F1F8EA64E9}"/>
                </a:ext>
              </a:extLst>
            </p:cNvPr>
            <p:cNvSpPr txBox="1"/>
            <p:nvPr/>
          </p:nvSpPr>
          <p:spPr>
            <a:xfrm>
              <a:off x="6500174" y="3836230"/>
              <a:ext cx="1592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JP" sz="1400" dirty="0">
                  <a:ea typeface="Yu Gothic Medium" panose="020B0400000000000000" pitchFamily="34" charset="-128"/>
                </a:rPr>
                <a:t>フィルター名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BCC0BAD-1DD7-825C-BD5C-BFD929728E74}"/>
                </a:ext>
              </a:extLst>
            </p:cNvPr>
            <p:cNvSpPr txBox="1"/>
            <p:nvPr/>
          </p:nvSpPr>
          <p:spPr>
            <a:xfrm>
              <a:off x="6567342" y="4235148"/>
              <a:ext cx="1069798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2023/01/01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592E340-D96E-8ECA-BB9F-9FFA73DDE948}"/>
                </a:ext>
              </a:extLst>
            </p:cNvPr>
            <p:cNvSpPr txBox="1"/>
            <p:nvPr/>
          </p:nvSpPr>
          <p:spPr>
            <a:xfrm>
              <a:off x="7714668" y="4235147"/>
              <a:ext cx="1069798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JP" sz="1200" dirty="0">
                  <a:ea typeface="Yu Gothic Medium" panose="020B0400000000000000" pitchFamily="34" charset="-128"/>
                </a:rPr>
                <a:t>2024/01/01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74FD37A-C165-6DD3-9405-25CEF7ADFA2C}"/>
                </a:ext>
              </a:extLst>
            </p:cNvPr>
            <p:cNvSpPr/>
            <p:nvPr/>
          </p:nvSpPr>
          <p:spPr>
            <a:xfrm>
              <a:off x="6567341" y="4674078"/>
              <a:ext cx="161685" cy="161685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8E7D3B6-DEC1-C034-5869-C816AE72E907}"/>
                </a:ext>
              </a:extLst>
            </p:cNvPr>
            <p:cNvSpPr/>
            <p:nvPr/>
          </p:nvSpPr>
          <p:spPr>
            <a:xfrm>
              <a:off x="9919010" y="4674078"/>
              <a:ext cx="161685" cy="161685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ea typeface="Yu Gothic Medium" panose="020B0400000000000000" pitchFamily="34" charset="-128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3AC7CAA-3E0B-ABB4-328D-145705D5E860}"/>
                </a:ext>
              </a:extLst>
            </p:cNvPr>
            <p:cNvCxnSpPr>
              <a:cxnSpLocks/>
            </p:cNvCxnSpPr>
            <p:nvPr/>
          </p:nvCxnSpPr>
          <p:spPr>
            <a:xfrm>
              <a:off x="6729026" y="4754920"/>
              <a:ext cx="318998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00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0E775DC-8D8D-424F-812F-E59E117665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1589061"/>
              </p:ext>
            </p:extLst>
          </p:nvPr>
        </p:nvGraphicFramePr>
        <p:xfrm>
          <a:off x="271414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BC9F5F5-01DC-2DD3-385C-A16A8723B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6647281"/>
              </p:ext>
            </p:extLst>
          </p:nvPr>
        </p:nvGraphicFramePr>
        <p:xfrm>
          <a:off x="6160586" y="692150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6B74E69-0C35-33DF-84DF-F4C56E095E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0234110"/>
              </p:ext>
            </p:extLst>
          </p:nvPr>
        </p:nvGraphicFramePr>
        <p:xfrm>
          <a:off x="6160586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7C37195-94F7-FA36-C774-E1B8840E40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0209841"/>
              </p:ext>
            </p:extLst>
          </p:nvPr>
        </p:nvGraphicFramePr>
        <p:xfrm>
          <a:off x="263351" y="699605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B14B709-68B6-7B85-4678-84A0877F653B}"/>
              </a:ext>
            </a:extLst>
          </p:cNvPr>
          <p:cNvSpPr txBox="1"/>
          <p:nvPr/>
        </p:nvSpPr>
        <p:spPr>
          <a:xfrm>
            <a:off x="263352" y="176917"/>
            <a:ext cx="309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チャートライブラリ（2/5）</a:t>
            </a:r>
          </a:p>
        </p:txBody>
      </p:sp>
    </p:spTree>
    <p:extLst>
      <p:ext uri="{BB962C8B-B14F-4D97-AF65-F5344CB8AC3E}">
        <p14:creationId xmlns:p14="http://schemas.microsoft.com/office/powerpoint/2010/main" val="307315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E0FC20-81DB-480A-541F-26FEC9B45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136624"/>
              </p:ext>
            </p:extLst>
          </p:nvPr>
        </p:nvGraphicFramePr>
        <p:xfrm>
          <a:off x="271414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369AAFC-24DE-D5D0-36E8-EFD1FADD4D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282508"/>
              </p:ext>
            </p:extLst>
          </p:nvPr>
        </p:nvGraphicFramePr>
        <p:xfrm>
          <a:off x="6168475" y="69700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4D6193B-B7C9-3473-6686-E584667F6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3144030"/>
              </p:ext>
            </p:extLst>
          </p:nvPr>
        </p:nvGraphicFramePr>
        <p:xfrm>
          <a:off x="6160586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8BDF982-8877-F08D-233B-511ADEB83C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1575780"/>
              </p:ext>
            </p:extLst>
          </p:nvPr>
        </p:nvGraphicFramePr>
        <p:xfrm>
          <a:off x="271414" y="69700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602793C-18EA-252C-CADE-602768763C25}"/>
              </a:ext>
            </a:extLst>
          </p:cNvPr>
          <p:cNvSpPr txBox="1"/>
          <p:nvPr/>
        </p:nvSpPr>
        <p:spPr>
          <a:xfrm>
            <a:off x="263352" y="17691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" panose="020B0400000000000000" pitchFamily="34" charset="-128"/>
                <a:ea typeface="Yu Gothic" panose="020B0400000000000000" pitchFamily="34" charset="-128"/>
              </a:rPr>
              <a:t>チャートライブラリ（3/5）</a:t>
            </a:r>
          </a:p>
        </p:txBody>
      </p:sp>
    </p:spTree>
    <p:extLst>
      <p:ext uri="{BB962C8B-B14F-4D97-AF65-F5344CB8AC3E}">
        <p14:creationId xmlns:p14="http://schemas.microsoft.com/office/powerpoint/2010/main" val="288980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FD428A5-1F2B-1DB4-143F-4E95359F2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537359"/>
              </p:ext>
            </p:extLst>
          </p:nvPr>
        </p:nvGraphicFramePr>
        <p:xfrm>
          <a:off x="263352" y="692150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D113040-79F7-2164-A5CD-2B8C1753B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8059352"/>
              </p:ext>
            </p:extLst>
          </p:nvPr>
        </p:nvGraphicFramePr>
        <p:xfrm>
          <a:off x="263352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7040ED0-F974-64BC-4AA5-66602DC48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7526779"/>
              </p:ext>
            </p:extLst>
          </p:nvPr>
        </p:nvGraphicFramePr>
        <p:xfrm>
          <a:off x="6156089" y="692150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6FEB7B1-53AD-29DD-029F-2F2910132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084255"/>
              </p:ext>
            </p:extLst>
          </p:nvPr>
        </p:nvGraphicFramePr>
        <p:xfrm>
          <a:off x="6156089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E362233-2E14-05EC-4E52-B6BC67AF2901}"/>
              </a:ext>
            </a:extLst>
          </p:cNvPr>
          <p:cNvSpPr txBox="1"/>
          <p:nvPr/>
        </p:nvSpPr>
        <p:spPr>
          <a:xfrm>
            <a:off x="263352" y="17691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" panose="020B0400000000000000" pitchFamily="34" charset="-128"/>
                <a:ea typeface="Yu Gothic" panose="020B0400000000000000" pitchFamily="34" charset="-128"/>
              </a:rPr>
              <a:t>チャートライブラリ（4/5）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CBF6BF-FCAC-FD2E-D1B2-8C513283551A}"/>
              </a:ext>
            </a:extLst>
          </p:cNvPr>
          <p:cNvSpPr txBox="1"/>
          <p:nvPr/>
        </p:nvSpPr>
        <p:spPr>
          <a:xfrm>
            <a:off x="3938155" y="-19534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400637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63A54ED-5A56-C473-FE13-D6653D5B1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6384289"/>
              </p:ext>
            </p:extLst>
          </p:nvPr>
        </p:nvGraphicFramePr>
        <p:xfrm>
          <a:off x="263352" y="692150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B8382CA-AEEE-1637-588D-365EAF5C6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4420734"/>
              </p:ext>
            </p:extLst>
          </p:nvPr>
        </p:nvGraphicFramePr>
        <p:xfrm>
          <a:off x="263352" y="3569638"/>
          <a:ext cx="5760000" cy="27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FA089B-1766-E266-1D40-E51ABABCA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56770"/>
              </p:ext>
            </p:extLst>
          </p:nvPr>
        </p:nvGraphicFramePr>
        <p:xfrm>
          <a:off x="6160586" y="692150"/>
          <a:ext cx="5767888" cy="277559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41972">
                  <a:extLst>
                    <a:ext uri="{9D8B030D-6E8A-4147-A177-3AD203B41FA5}">
                      <a16:colId xmlns:a16="http://schemas.microsoft.com/office/drawing/2014/main" val="3478935261"/>
                    </a:ext>
                  </a:extLst>
                </a:gridCol>
                <a:gridCol w="1441972">
                  <a:extLst>
                    <a:ext uri="{9D8B030D-6E8A-4147-A177-3AD203B41FA5}">
                      <a16:colId xmlns:a16="http://schemas.microsoft.com/office/drawing/2014/main" val="3879681756"/>
                    </a:ext>
                  </a:extLst>
                </a:gridCol>
                <a:gridCol w="1441972">
                  <a:extLst>
                    <a:ext uri="{9D8B030D-6E8A-4147-A177-3AD203B41FA5}">
                      <a16:colId xmlns:a16="http://schemas.microsoft.com/office/drawing/2014/main" val="56081791"/>
                    </a:ext>
                  </a:extLst>
                </a:gridCol>
                <a:gridCol w="1441972">
                  <a:extLst>
                    <a:ext uri="{9D8B030D-6E8A-4147-A177-3AD203B41FA5}">
                      <a16:colId xmlns:a16="http://schemas.microsoft.com/office/drawing/2014/main" val="1608907001"/>
                    </a:ext>
                  </a:extLst>
                </a:gridCol>
              </a:tblGrid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71424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30021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93379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710376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15253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5674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F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97415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1CB315-3E1E-E362-9D6D-0B98500B1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50060"/>
              </p:ext>
            </p:extLst>
          </p:nvPr>
        </p:nvGraphicFramePr>
        <p:xfrm>
          <a:off x="6160586" y="3569638"/>
          <a:ext cx="5767888" cy="277559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41972">
                  <a:extLst>
                    <a:ext uri="{9D8B030D-6E8A-4147-A177-3AD203B41FA5}">
                      <a16:colId xmlns:a16="http://schemas.microsoft.com/office/drawing/2014/main" val="3478935261"/>
                    </a:ext>
                  </a:extLst>
                </a:gridCol>
                <a:gridCol w="1441972">
                  <a:extLst>
                    <a:ext uri="{9D8B030D-6E8A-4147-A177-3AD203B41FA5}">
                      <a16:colId xmlns:a16="http://schemas.microsoft.com/office/drawing/2014/main" val="3879681756"/>
                    </a:ext>
                  </a:extLst>
                </a:gridCol>
                <a:gridCol w="1441972">
                  <a:extLst>
                    <a:ext uri="{9D8B030D-6E8A-4147-A177-3AD203B41FA5}">
                      <a16:colId xmlns:a16="http://schemas.microsoft.com/office/drawing/2014/main" val="56081791"/>
                    </a:ext>
                  </a:extLst>
                </a:gridCol>
                <a:gridCol w="1441972">
                  <a:extLst>
                    <a:ext uri="{9D8B030D-6E8A-4147-A177-3AD203B41FA5}">
                      <a16:colId xmlns:a16="http://schemas.microsoft.com/office/drawing/2014/main" val="1608907001"/>
                    </a:ext>
                  </a:extLst>
                </a:gridCol>
              </a:tblGrid>
              <a:tr h="396514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</a:rPr>
                        <a:t>Title 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71424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30021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93379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710376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15253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5674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97415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018309-DBDC-F2A6-E9AA-E94661294B9E}"/>
              </a:ext>
            </a:extLst>
          </p:cNvPr>
          <p:cNvSpPr txBox="1"/>
          <p:nvPr/>
        </p:nvSpPr>
        <p:spPr>
          <a:xfrm>
            <a:off x="263352" y="176917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Yu Gothic" panose="020B0400000000000000" pitchFamily="34" charset="-128"/>
                <a:ea typeface="Yu Gothic" panose="020B0400000000000000" pitchFamily="34" charset="-128"/>
              </a:rPr>
              <a:t>チャートライブラリ（5/5）</a:t>
            </a:r>
          </a:p>
        </p:txBody>
      </p:sp>
    </p:spTree>
    <p:extLst>
      <p:ext uri="{BB962C8B-B14F-4D97-AF65-F5344CB8AC3E}">
        <p14:creationId xmlns:p14="http://schemas.microsoft.com/office/powerpoint/2010/main" val="189042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744001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・目次">
  <a:themeElements>
    <a:clrScheme name="デジタル庁ダッシュボードカラーパレット">
      <a:dk1>
        <a:srgbClr val="000000"/>
      </a:dk1>
      <a:lt1>
        <a:srgbClr val="FFFFFF"/>
      </a:lt1>
      <a:dk2>
        <a:srgbClr val="0C21BA"/>
      </a:dk2>
      <a:lt2>
        <a:srgbClr val="F7F8FB"/>
      </a:lt2>
      <a:accent1>
        <a:srgbClr val="0C21B9"/>
      </a:accent1>
      <a:accent2>
        <a:srgbClr val="2E4EE7"/>
      </a:accent2>
      <a:accent3>
        <a:srgbClr val="4F7AE9"/>
      </a:accent3>
      <a:accent4>
        <a:srgbClr val="99B0EC"/>
      </a:accent4>
      <a:accent5>
        <a:srgbClr val="CFDCF0"/>
      </a:accent5>
      <a:accent6>
        <a:srgbClr val="FEFFFF"/>
      </a:accent6>
      <a:hlink>
        <a:srgbClr val="0017B6"/>
      </a:hlink>
      <a:folHlink>
        <a:srgbClr val="954F72"/>
      </a:folHlink>
    </a:clrScheme>
    <a:fontScheme name="Font">
      <a:majorFont>
        <a:latin typeface="Noto Sans JP"/>
        <a:ea typeface="Noto Sans JP"/>
        <a:cs typeface=""/>
      </a:majorFont>
      <a:minorFont>
        <a:latin typeface="Noto Sans JP"/>
        <a:ea typeface="Noto Sans J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3255952-F5FE-D142-8FD9-2967F0F48248}" vid="{F834B85D-0249-B94E-B277-C496A5ADB24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8b88a4-775f-47c7-9936-c32949238c2e">
      <Terms xmlns="http://schemas.microsoft.com/office/infopath/2007/PartnerControls"/>
    </lcf76f155ced4ddcb4097134ff3c332f>
    <_Flow_SignoffStatus xmlns="518b88a4-775f-47c7-9936-c32949238c2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162C5280DEB1B4887CE73233D3BEBDF" ma:contentTypeVersion="14" ma:contentTypeDescription="新しいドキュメントを作成します。" ma:contentTypeScope="" ma:versionID="e5ccca167961112d10aaabde64466256">
  <xsd:schema xmlns:xsd="http://www.w3.org/2001/XMLSchema" xmlns:xs="http://www.w3.org/2001/XMLSchema" xmlns:p="http://schemas.microsoft.com/office/2006/metadata/properties" xmlns:ns2="518b88a4-775f-47c7-9936-c32949238c2e" xmlns:ns3="d9792869-dcb7-40cd-8d71-5d46f15bddc9" targetNamespace="http://schemas.microsoft.com/office/2006/metadata/properties" ma:root="true" ma:fieldsID="f3f68e097ece0d6653d158cc55abb8bc" ns2:_="" ns3:_="">
    <xsd:import namespace="518b88a4-775f-47c7-9936-c32949238c2e"/>
    <xsd:import namespace="d9792869-dcb7-40cd-8d71-5d46f15bdd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b88a4-775f-47c7-9936-c32949238c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6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792869-dcb7-40cd-8d71-5d46f15bdd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E6ADAD-7AE1-4451-AADC-202EF4012D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1699D9-FF03-4679-B8AC-C78337DCA16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9e4c947-8378-451c-8bbb-8dec1f71028c"/>
    <ds:schemaRef ds:uri="37e2bcf5-c387-4f7d-bdb7-7a3005869e8d"/>
    <ds:schemaRef ds:uri="518b88a4-775f-47c7-9936-c32949238c2e"/>
  </ds:schemaRefs>
</ds:datastoreItem>
</file>

<file path=customXml/itemProps3.xml><?xml version="1.0" encoding="utf-8"?>
<ds:datastoreItem xmlns:ds="http://schemas.openxmlformats.org/officeDocument/2006/customXml" ds:itemID="{63073D86-D446-4AF5-8B3C-EA2FD853A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b88a4-775f-47c7-9936-c32949238c2e"/>
    <ds:schemaRef ds:uri="d9792869-dcb7-40cd-8d71-5d46f15bdd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表紙・目次</Template>
  <TotalTime>4499</TotalTime>
  <Words>272</Words>
  <PresentationFormat>Widescreen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Yu Gothic</vt:lpstr>
      <vt:lpstr>Yu Gothic</vt:lpstr>
      <vt:lpstr>Yu Gothic Medium</vt:lpstr>
      <vt:lpstr>Arial</vt:lpstr>
      <vt:lpstr>表紙・目次</vt:lpstr>
      <vt:lpstr>ダッシュボード イメージ作成ツールキット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2024-04-11T23:44:02Z</dcterms:created>
  <dcterms:modified xsi:type="dcterms:W3CDTF">2024-05-29T21:20:09Z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0x010100A162C5280DEB1B4887CE73233D3BEBDF</vt:lpwstr>
  </property>
  <property fmtid="{D5CDD505-2E9C-101B-9397-08002B2CF9AE}" pid="3" name="MediaServiceImageTags">
    <vt:lpwstr/>
  </property>
</Properties>
</file>