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embedTrueTypeFonts="1" saveSubsetFonts="1" autoCompressPictures="0">
  <p:sldMasterIdLst>
    <p:sldMasterId id="2147483664"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6" r:id="rId20"/>
    <p:sldId id="285" r:id="rId21"/>
    <p:sldId id="275" r:id="rId22"/>
    <p:sldId id="276" r:id="rId23"/>
    <p:sldId id="277" r:id="rId24"/>
    <p:sldId id="278" r:id="rId25"/>
    <p:sldId id="279" r:id="rId26"/>
    <p:sldId id="280" r:id="rId27"/>
    <p:sldId id="281" r:id="rId28"/>
    <p:sldId id="282" r:id="rId29"/>
    <p:sldId id="283" r:id="rId30"/>
    <p:sldId id="284" r:id="rId31"/>
  </p:sldIdLst>
  <p:sldSz cx="9144000" cy="5143500" type="screen16x9"/>
  <p:notesSz cx="6858000" cy="9144000"/>
  <p:embeddedFontLst>
    <p:embeddedFont>
      <p:font typeface="M PLUS 1p" panose="020B0600070205080204" charset="-128"/>
      <p:regular r:id="rId33"/>
      <p:bold r:id="rId34"/>
    </p:embeddedFont>
    <p:embeddedFont>
      <p:font typeface="M PLUS 1p Medium" panose="020B0600070205080204" charset="-128"/>
      <p:regular r:id="rId35"/>
      <p:bold r:id="rId36"/>
    </p:embeddedFont>
    <p:embeddedFont>
      <p:font typeface="Meiryo" panose="020B0604030504040204" pitchFamily="50" charset="-128"/>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EFF52C-1FD5-4B3B-9301-011F9B1508CC}" v="3" dt="2024-05-21T05:24:45.105"/>
  </p1510:revLst>
</p1510:revInfo>
</file>

<file path=ppt/tableStyles.xml><?xml version="1.0" encoding="utf-8"?>
<a:tblStyleLst xmlns:a="http://schemas.openxmlformats.org/drawingml/2006/main" def="{66FC57B5-346F-429A-B150-DBDEA3360B91}">
  <a:tblStyle styleId="{66FC57B5-346F-429A-B150-DBDEA3360B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72"/>
    <p:restoredTop sz="94724"/>
  </p:normalViewPr>
  <p:slideViewPr>
    <p:cSldViewPr snapToGrid="0">
      <p:cViewPr varScale="1">
        <p:scale>
          <a:sx n="107" d="100"/>
          <a:sy n="107" d="100"/>
        </p:scale>
        <p:origin x="120" y="9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42a752705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42a752705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42a7527051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42a7527051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3cdf1772c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3cdf1772c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51e9e0e8bc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51e9e0e8bc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3e861fa166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3e861fa166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ac469cd7c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ac469cd7c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ac469cd7c0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ac469cd7c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3cdf1772c2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3cdf1772c2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ac469cd7c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ac469cd7c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ac469cd7c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ac469cd7c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787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9b582981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9b582981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ac469cd7c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ac469cd7c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ac469cd7c0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ac469cd7c0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ac469cd7c0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1ac469cd7c0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1ac469cd7c0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1ac469cd7c0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ac469cd7c0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1ac469cd7c0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3cdf1772c2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3cdf1772c2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ac469cd7c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1ac469cd7c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3ea361af5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3ea361af5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42a7527051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42a7527051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cdf1772c2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cdf1772c2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3d5f17743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3d5f17743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42a7527051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142a7527051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42a752705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42a752705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9b582981d6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9b582981d6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cdf1772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3cdf1772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3cdf1772c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3cdf1772c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ac469cd7c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ac469cd7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ac469cd7c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ac469cd7c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1" name="Google Shape;11;p2"/>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SzPts val="4500"/>
              <a:buNone/>
              <a:defRPr sz="4500" b="0" i="0">
                <a:latin typeface="Meiryo" panose="020B0604030504040204" pitchFamily="34" charset="-128"/>
                <a:ea typeface="Meiryo" panose="020B0604030504040204" pitchFamily="34" charset="-128"/>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2" name="Google Shape;12;p2"/>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sp>
        <p:nvSpPr>
          <p:cNvPr id="104" name="Google Shape;104;p1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05" name="Google Shape;105;p11"/>
          <p:cNvSpPr txBox="1">
            <a:spLocks noGrp="1"/>
          </p:cNvSpPr>
          <p:nvPr>
            <p:ph type="title"/>
          </p:nvPr>
        </p:nvSpPr>
        <p:spPr>
          <a:xfrm>
            <a:off x="1242000" y="828000"/>
            <a:ext cx="7200000" cy="3780000"/>
          </a:xfrm>
          <a:prstGeom prst="rect">
            <a:avLst/>
          </a:prstGeom>
        </p:spPr>
        <p:txBody>
          <a:bodyPr spcFirstLastPara="1" wrap="square" lIns="0" tIns="0" rIns="0" bIns="0" anchor="ctr" anchorCtr="0">
            <a:noAutofit/>
          </a:bodyPr>
          <a:lstStyle>
            <a:lvl1pPr lvl="0" rtl="0">
              <a:spcBef>
                <a:spcPts val="0"/>
              </a:spcBef>
              <a:spcAft>
                <a:spcPts val="0"/>
              </a:spcAft>
              <a:buSzPts val="3500"/>
              <a:buNone/>
              <a:defRPr sz="3500" b="0" i="0">
                <a:latin typeface="Meiryo" panose="020B0604030504040204" pitchFamily="34" charset="-128"/>
                <a:ea typeface="Meiryo" panose="020B0604030504040204" pitchFamily="34" charset="-128"/>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06" name="Google Shape;106;p11"/>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07" name="Google Shape;107;p11"/>
          <p:cNvSpPr txBox="1">
            <a:spLocks noGrp="1"/>
          </p:cNvSpPr>
          <p:nvPr>
            <p:ph type="subTitle" idx="1"/>
          </p:nvPr>
        </p:nvSpPr>
        <p:spPr>
          <a:xfrm>
            <a:off x="1242000" y="504000"/>
            <a:ext cx="7200000" cy="248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dirty="0"/>
          </a:p>
        </p:txBody>
      </p:sp>
      <p:sp>
        <p:nvSpPr>
          <p:cNvPr id="108" name="Google Shape;108;p11"/>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9"/>
        <p:cNvGrpSpPr/>
        <p:nvPr/>
      </p:nvGrpSpPr>
      <p:grpSpPr>
        <a:xfrm>
          <a:off x="0" y="0"/>
          <a:ext cx="0" cy="0"/>
          <a:chOff x="0" y="0"/>
          <a:chExt cx="0" cy="0"/>
        </a:xfrm>
      </p:grpSpPr>
      <p:sp>
        <p:nvSpPr>
          <p:cNvPr id="110" name="Google Shape;110;p1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11" name="Google Shape;111;p12"/>
          <p:cNvSpPr txBox="1">
            <a:spLocks noGrp="1"/>
          </p:cNvSpPr>
          <p:nvPr>
            <p:ph type="subTitle" idx="1"/>
          </p:nvPr>
        </p:nvSpPr>
        <p:spPr>
          <a:xfrm>
            <a:off x="1242426"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112" name="Google Shape;112;p12"/>
          <p:cNvSpPr txBox="1">
            <a:spLocks noGrp="1"/>
          </p:cNvSpPr>
          <p:nvPr>
            <p:ph type="title"/>
          </p:nvPr>
        </p:nvSpPr>
        <p:spPr>
          <a:xfrm>
            <a:off x="1242002" y="828000"/>
            <a:ext cx="342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dirty="0"/>
          </a:p>
        </p:txBody>
      </p:sp>
      <p:sp>
        <p:nvSpPr>
          <p:cNvPr id="113" name="Google Shape;113;p12"/>
          <p:cNvSpPr txBox="1">
            <a:spLocks noGrp="1"/>
          </p:cNvSpPr>
          <p:nvPr>
            <p:ph type="body" idx="2"/>
          </p:nvPr>
        </p:nvSpPr>
        <p:spPr>
          <a:xfrm>
            <a:off x="1242000" y="1710000"/>
            <a:ext cx="342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14" name="Google Shape;114;p12"/>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15" name="Google Shape;115;p12"/>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セクション タイトル(2行)と説明">
  <p:cSld name="SECTION_TITLE_AND_DESCRIPTION_1">
    <p:spTree>
      <p:nvGrpSpPr>
        <p:cNvPr id="1" name="Shape 116"/>
        <p:cNvGrpSpPr/>
        <p:nvPr/>
      </p:nvGrpSpPr>
      <p:grpSpPr>
        <a:xfrm>
          <a:off x="0" y="0"/>
          <a:ext cx="0" cy="0"/>
          <a:chOff x="0" y="0"/>
          <a:chExt cx="0" cy="0"/>
        </a:xfrm>
      </p:grpSpPr>
      <p:sp>
        <p:nvSpPr>
          <p:cNvPr id="117" name="Google Shape;117;p1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18" name="Google Shape;118;p13"/>
          <p:cNvSpPr txBox="1">
            <a:spLocks noGrp="1"/>
          </p:cNvSpPr>
          <p:nvPr>
            <p:ph type="subTitle" idx="1"/>
          </p:nvPr>
        </p:nvSpPr>
        <p:spPr>
          <a:xfrm>
            <a:off x="1242426"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119" name="Google Shape;119;p13"/>
          <p:cNvSpPr txBox="1">
            <a:spLocks noGrp="1"/>
          </p:cNvSpPr>
          <p:nvPr>
            <p:ph type="title"/>
          </p:nvPr>
        </p:nvSpPr>
        <p:spPr>
          <a:xfrm>
            <a:off x="1242002" y="828000"/>
            <a:ext cx="36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dirty="0"/>
          </a:p>
        </p:txBody>
      </p:sp>
      <p:sp>
        <p:nvSpPr>
          <p:cNvPr id="120" name="Google Shape;120;p13"/>
          <p:cNvSpPr txBox="1">
            <a:spLocks noGrp="1"/>
          </p:cNvSpPr>
          <p:nvPr>
            <p:ph type="body" idx="2"/>
          </p:nvPr>
        </p:nvSpPr>
        <p:spPr>
          <a:xfrm>
            <a:off x="1242000" y="1710000"/>
            <a:ext cx="360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21" name="Google Shape;121;p13"/>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22" name="Google Shape;122;p13"/>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sp>
        <p:nvSpPr>
          <p:cNvPr id="124" name="Google Shape;124;p1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25" name="Google Shape;125;p14"/>
          <p:cNvSpPr txBox="1">
            <a:spLocks noGrp="1"/>
          </p:cNvSpPr>
          <p:nvPr>
            <p:ph type="body" idx="1"/>
          </p:nvPr>
        </p:nvSpPr>
        <p:spPr>
          <a:xfrm>
            <a:off x="1242000" y="3906000"/>
            <a:ext cx="7200000" cy="720000"/>
          </a:xfrm>
          <a:prstGeom prst="rect">
            <a:avLst/>
          </a:prstGeom>
        </p:spPr>
        <p:txBody>
          <a:bodyPr spcFirstLastPara="1" wrap="square" lIns="0" tIns="0" rIns="0" bIns="0" anchor="b" anchorCtr="0">
            <a:noAutofit/>
          </a:bodyPr>
          <a:lstStyle>
            <a:lvl1pPr marL="457200" lvl="0" indent="-228600" rtl="0">
              <a:lnSpc>
                <a:spcPct val="100000"/>
              </a:lnSpc>
              <a:spcBef>
                <a:spcPts val="0"/>
              </a:spcBef>
              <a:spcAft>
                <a:spcPts val="0"/>
              </a:spcAft>
              <a:buSzPts val="1600"/>
              <a:buNone/>
              <a:defRPr b="0" i="0">
                <a:latin typeface="Meiryo" panose="020B0604030504040204" pitchFamily="34" charset="-128"/>
                <a:ea typeface="Meiryo" panose="020B0604030504040204" pitchFamily="34" charset="-128"/>
              </a:defRPr>
            </a:lvl1pPr>
          </a:lstStyle>
          <a:p>
            <a:endParaRPr dirty="0"/>
          </a:p>
        </p:txBody>
      </p:sp>
      <p:sp>
        <p:nvSpPr>
          <p:cNvPr id="126" name="Google Shape;126;p14"/>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7"/>
        <p:cNvGrpSpPr/>
        <p:nvPr/>
      </p:nvGrpSpPr>
      <p:grpSpPr>
        <a:xfrm>
          <a:off x="0" y="0"/>
          <a:ext cx="0" cy="0"/>
          <a:chOff x="0" y="0"/>
          <a:chExt cx="0" cy="0"/>
        </a:xfrm>
      </p:grpSpPr>
      <p:sp>
        <p:nvSpPr>
          <p:cNvPr id="128" name="Google Shape;128;p1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29" name="Google Shape;129;p15"/>
          <p:cNvSpPr txBox="1">
            <a:spLocks noGrp="1"/>
          </p:cNvSpPr>
          <p:nvPr>
            <p:ph type="title" hasCustomPrompt="1"/>
          </p:nvPr>
        </p:nvSpPr>
        <p:spPr>
          <a:xfrm>
            <a:off x="1242000" y="504000"/>
            <a:ext cx="7200000" cy="1607100"/>
          </a:xfrm>
          <a:prstGeom prst="rect">
            <a:avLst/>
          </a:prstGeom>
        </p:spPr>
        <p:txBody>
          <a:bodyPr spcFirstLastPara="1" wrap="square" lIns="0" tIns="0" rIns="0" bIns="0" anchor="t" anchorCtr="0">
            <a:noAutofit/>
          </a:bodyPr>
          <a:lstStyle>
            <a:lvl1pPr lvl="0" algn="ctr" rtl="0">
              <a:spcBef>
                <a:spcPts val="0"/>
              </a:spcBef>
              <a:spcAft>
                <a:spcPts val="0"/>
              </a:spcAft>
              <a:buSzPts val="12000"/>
              <a:buNone/>
              <a:defRPr sz="12000" b="0" i="0">
                <a:latin typeface="Meiryo" panose="020B0604030504040204" pitchFamily="34" charset="-128"/>
                <a:ea typeface="Meiryo" panose="020B0604030504040204" pitchFamily="34" charset="-128"/>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130" name="Google Shape;130;p15"/>
          <p:cNvSpPr txBox="1">
            <a:spLocks noGrp="1"/>
          </p:cNvSpPr>
          <p:nvPr>
            <p:ph type="body" idx="1"/>
          </p:nvPr>
        </p:nvSpPr>
        <p:spPr>
          <a:xfrm>
            <a:off x="1242000" y="2332700"/>
            <a:ext cx="7200000" cy="22923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31" name="Google Shape;131;p15"/>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sp>
        <p:nvSpPr>
          <p:cNvPr id="133" name="Google Shape;133;p1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34" name="Google Shape;134;p16"/>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タイトルスライド">
  <p:cSld name="TITLE_2">
    <p:spTree>
      <p:nvGrpSpPr>
        <p:cNvPr id="1" name="Shape 135"/>
        <p:cNvGrpSpPr/>
        <p:nvPr/>
      </p:nvGrpSpPr>
      <p:grpSpPr>
        <a:xfrm>
          <a:off x="0" y="0"/>
          <a:ext cx="0" cy="0"/>
          <a:chOff x="0" y="0"/>
          <a:chExt cx="0" cy="0"/>
        </a:xfrm>
      </p:grpSpPr>
      <p:sp>
        <p:nvSpPr>
          <p:cNvPr id="136" name="Google Shape;136;p17"/>
          <p:cNvSpPr/>
          <p:nvPr/>
        </p:nvSpPr>
        <p:spPr>
          <a:xfrm>
            <a:off x="-1257300" y="-1486725"/>
            <a:ext cx="3171900" cy="3171900"/>
          </a:xfrm>
          <a:prstGeom prst="donut">
            <a:avLst>
              <a:gd name="adj" fmla="val 97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37" name="Google Shape;137;p17"/>
          <p:cNvSpPr txBox="1">
            <a:spLocks noGrp="1"/>
          </p:cNvSpPr>
          <p:nvPr>
            <p:ph type="ctrTitle"/>
          </p:nvPr>
        </p:nvSpPr>
        <p:spPr>
          <a:xfrm>
            <a:off x="972000" y="1620000"/>
            <a:ext cx="7200000" cy="14400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200" b="0" i="0">
                <a:latin typeface="Meiryo" panose="020B0604030504040204" pitchFamily="34" charset="-128"/>
                <a:ea typeface="Meiryo" panose="020B0604030504040204" pitchFamily="34" charset="-128"/>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38" name="Google Shape;138;p17"/>
          <p:cNvSpPr txBox="1">
            <a:spLocks noGrp="1"/>
          </p:cNvSpPr>
          <p:nvPr>
            <p:ph type="subTitle" idx="1"/>
          </p:nvPr>
        </p:nvSpPr>
        <p:spPr>
          <a:xfrm>
            <a:off x="972000" y="3240000"/>
            <a:ext cx="7200000" cy="792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700"/>
              <a:buNone/>
              <a:defRPr sz="1700" b="0" i="0">
                <a:latin typeface="Meiryo" panose="020B0604030504040204" pitchFamily="34" charset="-128"/>
                <a:ea typeface="Meiryo" panose="020B0604030504040204" pitchFamily="34" charset="-128"/>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139" name="Google Shape;139;p17"/>
          <p:cNvSpPr/>
          <p:nvPr/>
        </p:nvSpPr>
        <p:spPr>
          <a:xfrm>
            <a:off x="7327075" y="423175"/>
            <a:ext cx="1157100" cy="1157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nvGrpSpPr>
          <p:cNvPr id="140" name="Google Shape;140;p17"/>
          <p:cNvGrpSpPr/>
          <p:nvPr/>
        </p:nvGrpSpPr>
        <p:grpSpPr>
          <a:xfrm>
            <a:off x="7049938" y="3060003"/>
            <a:ext cx="1333930" cy="1326729"/>
            <a:chOff x="5559125" y="380950"/>
            <a:chExt cx="941708" cy="936625"/>
          </a:xfrm>
        </p:grpSpPr>
        <p:sp>
          <p:nvSpPr>
            <p:cNvPr id="141" name="Google Shape;141;p17"/>
            <p:cNvSpPr/>
            <p:nvPr/>
          </p:nvSpPr>
          <p:spPr>
            <a:xfrm>
              <a:off x="5559125"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2" name="Google Shape;142;p17"/>
            <p:cNvSpPr/>
            <p:nvPr/>
          </p:nvSpPr>
          <p:spPr>
            <a:xfrm>
              <a:off x="5683455"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3" name="Google Shape;143;p17"/>
            <p:cNvSpPr/>
            <p:nvPr/>
          </p:nvSpPr>
          <p:spPr>
            <a:xfrm>
              <a:off x="5807785"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4" name="Google Shape;144;p17"/>
            <p:cNvSpPr/>
            <p:nvPr/>
          </p:nvSpPr>
          <p:spPr>
            <a:xfrm>
              <a:off x="593211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5" name="Google Shape;145;p17"/>
            <p:cNvSpPr/>
            <p:nvPr/>
          </p:nvSpPr>
          <p:spPr>
            <a:xfrm>
              <a:off x="605644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6" name="Google Shape;146;p17"/>
            <p:cNvSpPr/>
            <p:nvPr/>
          </p:nvSpPr>
          <p:spPr>
            <a:xfrm>
              <a:off x="618077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7" name="Google Shape;147;p17"/>
            <p:cNvSpPr/>
            <p:nvPr/>
          </p:nvSpPr>
          <p:spPr>
            <a:xfrm>
              <a:off x="630510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8" name="Google Shape;148;p17"/>
            <p:cNvSpPr/>
            <p:nvPr/>
          </p:nvSpPr>
          <p:spPr>
            <a:xfrm>
              <a:off x="6429433"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9" name="Google Shape;149;p17"/>
            <p:cNvSpPr/>
            <p:nvPr/>
          </p:nvSpPr>
          <p:spPr>
            <a:xfrm>
              <a:off x="5559125"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0" name="Google Shape;150;p17"/>
            <p:cNvSpPr/>
            <p:nvPr/>
          </p:nvSpPr>
          <p:spPr>
            <a:xfrm>
              <a:off x="5683455"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1" name="Google Shape;151;p17"/>
            <p:cNvSpPr/>
            <p:nvPr/>
          </p:nvSpPr>
          <p:spPr>
            <a:xfrm>
              <a:off x="5807785"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2" name="Google Shape;152;p17"/>
            <p:cNvSpPr/>
            <p:nvPr/>
          </p:nvSpPr>
          <p:spPr>
            <a:xfrm>
              <a:off x="593211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3" name="Google Shape;153;p17"/>
            <p:cNvSpPr/>
            <p:nvPr/>
          </p:nvSpPr>
          <p:spPr>
            <a:xfrm>
              <a:off x="605644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4" name="Google Shape;154;p17"/>
            <p:cNvSpPr/>
            <p:nvPr/>
          </p:nvSpPr>
          <p:spPr>
            <a:xfrm>
              <a:off x="618077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5" name="Google Shape;155;p17"/>
            <p:cNvSpPr/>
            <p:nvPr/>
          </p:nvSpPr>
          <p:spPr>
            <a:xfrm>
              <a:off x="630510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6" name="Google Shape;156;p17"/>
            <p:cNvSpPr/>
            <p:nvPr/>
          </p:nvSpPr>
          <p:spPr>
            <a:xfrm>
              <a:off x="6429433"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7" name="Google Shape;157;p17"/>
            <p:cNvSpPr/>
            <p:nvPr/>
          </p:nvSpPr>
          <p:spPr>
            <a:xfrm>
              <a:off x="5559125"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8" name="Google Shape;158;p17"/>
            <p:cNvSpPr/>
            <p:nvPr/>
          </p:nvSpPr>
          <p:spPr>
            <a:xfrm>
              <a:off x="5683455"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9" name="Google Shape;159;p17"/>
            <p:cNvSpPr/>
            <p:nvPr/>
          </p:nvSpPr>
          <p:spPr>
            <a:xfrm>
              <a:off x="5807785"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0" name="Google Shape;160;p17"/>
            <p:cNvSpPr/>
            <p:nvPr/>
          </p:nvSpPr>
          <p:spPr>
            <a:xfrm>
              <a:off x="593211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1" name="Google Shape;161;p17"/>
            <p:cNvSpPr/>
            <p:nvPr/>
          </p:nvSpPr>
          <p:spPr>
            <a:xfrm>
              <a:off x="605644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2" name="Google Shape;162;p17"/>
            <p:cNvSpPr/>
            <p:nvPr/>
          </p:nvSpPr>
          <p:spPr>
            <a:xfrm>
              <a:off x="618077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3" name="Google Shape;163;p17"/>
            <p:cNvSpPr/>
            <p:nvPr/>
          </p:nvSpPr>
          <p:spPr>
            <a:xfrm>
              <a:off x="630510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4" name="Google Shape;164;p17"/>
            <p:cNvSpPr/>
            <p:nvPr/>
          </p:nvSpPr>
          <p:spPr>
            <a:xfrm>
              <a:off x="6429433"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5" name="Google Shape;165;p17"/>
            <p:cNvSpPr/>
            <p:nvPr/>
          </p:nvSpPr>
          <p:spPr>
            <a:xfrm>
              <a:off x="5559125"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6" name="Google Shape;166;p17"/>
            <p:cNvSpPr/>
            <p:nvPr/>
          </p:nvSpPr>
          <p:spPr>
            <a:xfrm>
              <a:off x="5683455"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7" name="Google Shape;167;p17"/>
            <p:cNvSpPr/>
            <p:nvPr/>
          </p:nvSpPr>
          <p:spPr>
            <a:xfrm>
              <a:off x="5807785"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8" name="Google Shape;168;p17"/>
            <p:cNvSpPr/>
            <p:nvPr/>
          </p:nvSpPr>
          <p:spPr>
            <a:xfrm>
              <a:off x="593211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9" name="Google Shape;169;p17"/>
            <p:cNvSpPr/>
            <p:nvPr/>
          </p:nvSpPr>
          <p:spPr>
            <a:xfrm>
              <a:off x="605644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0" name="Google Shape;170;p17"/>
            <p:cNvSpPr/>
            <p:nvPr/>
          </p:nvSpPr>
          <p:spPr>
            <a:xfrm>
              <a:off x="618077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1" name="Google Shape;171;p17"/>
            <p:cNvSpPr/>
            <p:nvPr/>
          </p:nvSpPr>
          <p:spPr>
            <a:xfrm>
              <a:off x="630510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2" name="Google Shape;172;p17"/>
            <p:cNvSpPr/>
            <p:nvPr/>
          </p:nvSpPr>
          <p:spPr>
            <a:xfrm>
              <a:off x="6429433"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3" name="Google Shape;173;p17"/>
            <p:cNvSpPr/>
            <p:nvPr/>
          </p:nvSpPr>
          <p:spPr>
            <a:xfrm>
              <a:off x="5559125"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4" name="Google Shape;174;p17"/>
            <p:cNvSpPr/>
            <p:nvPr/>
          </p:nvSpPr>
          <p:spPr>
            <a:xfrm>
              <a:off x="5683455"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5" name="Google Shape;175;p17"/>
            <p:cNvSpPr/>
            <p:nvPr/>
          </p:nvSpPr>
          <p:spPr>
            <a:xfrm>
              <a:off x="5807785"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6" name="Google Shape;176;p17"/>
            <p:cNvSpPr/>
            <p:nvPr/>
          </p:nvSpPr>
          <p:spPr>
            <a:xfrm>
              <a:off x="593211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7" name="Google Shape;177;p17"/>
            <p:cNvSpPr/>
            <p:nvPr/>
          </p:nvSpPr>
          <p:spPr>
            <a:xfrm>
              <a:off x="605644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8" name="Google Shape;178;p17"/>
            <p:cNvSpPr/>
            <p:nvPr/>
          </p:nvSpPr>
          <p:spPr>
            <a:xfrm>
              <a:off x="618077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9" name="Google Shape;179;p17"/>
            <p:cNvSpPr/>
            <p:nvPr/>
          </p:nvSpPr>
          <p:spPr>
            <a:xfrm>
              <a:off x="630510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0" name="Google Shape;180;p17"/>
            <p:cNvSpPr/>
            <p:nvPr/>
          </p:nvSpPr>
          <p:spPr>
            <a:xfrm>
              <a:off x="6429433"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1" name="Google Shape;181;p17"/>
            <p:cNvSpPr/>
            <p:nvPr/>
          </p:nvSpPr>
          <p:spPr>
            <a:xfrm>
              <a:off x="5559125"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2" name="Google Shape;182;p17"/>
            <p:cNvSpPr/>
            <p:nvPr/>
          </p:nvSpPr>
          <p:spPr>
            <a:xfrm>
              <a:off x="5683455"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3" name="Google Shape;183;p17"/>
            <p:cNvSpPr/>
            <p:nvPr/>
          </p:nvSpPr>
          <p:spPr>
            <a:xfrm>
              <a:off x="5807785"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4" name="Google Shape;184;p17"/>
            <p:cNvSpPr/>
            <p:nvPr/>
          </p:nvSpPr>
          <p:spPr>
            <a:xfrm>
              <a:off x="593211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5" name="Google Shape;185;p17"/>
            <p:cNvSpPr/>
            <p:nvPr/>
          </p:nvSpPr>
          <p:spPr>
            <a:xfrm>
              <a:off x="605644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6" name="Google Shape;186;p17"/>
            <p:cNvSpPr/>
            <p:nvPr/>
          </p:nvSpPr>
          <p:spPr>
            <a:xfrm>
              <a:off x="618077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7" name="Google Shape;187;p17"/>
            <p:cNvSpPr/>
            <p:nvPr/>
          </p:nvSpPr>
          <p:spPr>
            <a:xfrm>
              <a:off x="630510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8" name="Google Shape;188;p17"/>
            <p:cNvSpPr/>
            <p:nvPr/>
          </p:nvSpPr>
          <p:spPr>
            <a:xfrm>
              <a:off x="6429433"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9" name="Google Shape;189;p17"/>
            <p:cNvSpPr/>
            <p:nvPr/>
          </p:nvSpPr>
          <p:spPr>
            <a:xfrm>
              <a:off x="5559125"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0" name="Google Shape;190;p17"/>
            <p:cNvSpPr/>
            <p:nvPr/>
          </p:nvSpPr>
          <p:spPr>
            <a:xfrm>
              <a:off x="5683455"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1" name="Google Shape;191;p17"/>
            <p:cNvSpPr/>
            <p:nvPr/>
          </p:nvSpPr>
          <p:spPr>
            <a:xfrm>
              <a:off x="5807785"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2" name="Google Shape;192;p17"/>
            <p:cNvSpPr/>
            <p:nvPr/>
          </p:nvSpPr>
          <p:spPr>
            <a:xfrm>
              <a:off x="593211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3" name="Google Shape;193;p17"/>
            <p:cNvSpPr/>
            <p:nvPr/>
          </p:nvSpPr>
          <p:spPr>
            <a:xfrm>
              <a:off x="605644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4" name="Google Shape;194;p17"/>
            <p:cNvSpPr/>
            <p:nvPr/>
          </p:nvSpPr>
          <p:spPr>
            <a:xfrm>
              <a:off x="618077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5" name="Google Shape;195;p17"/>
            <p:cNvSpPr/>
            <p:nvPr/>
          </p:nvSpPr>
          <p:spPr>
            <a:xfrm>
              <a:off x="630510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6" name="Google Shape;196;p17"/>
            <p:cNvSpPr/>
            <p:nvPr/>
          </p:nvSpPr>
          <p:spPr>
            <a:xfrm>
              <a:off x="6429433"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7" name="Google Shape;197;p17"/>
            <p:cNvSpPr/>
            <p:nvPr/>
          </p:nvSpPr>
          <p:spPr>
            <a:xfrm>
              <a:off x="5559125"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8" name="Google Shape;198;p17"/>
            <p:cNvSpPr/>
            <p:nvPr/>
          </p:nvSpPr>
          <p:spPr>
            <a:xfrm>
              <a:off x="5683455"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9" name="Google Shape;199;p17"/>
            <p:cNvSpPr/>
            <p:nvPr/>
          </p:nvSpPr>
          <p:spPr>
            <a:xfrm>
              <a:off x="5807785"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00" name="Google Shape;200;p17"/>
            <p:cNvSpPr/>
            <p:nvPr/>
          </p:nvSpPr>
          <p:spPr>
            <a:xfrm>
              <a:off x="593211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01" name="Google Shape;201;p17"/>
            <p:cNvSpPr/>
            <p:nvPr/>
          </p:nvSpPr>
          <p:spPr>
            <a:xfrm>
              <a:off x="605644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02" name="Google Shape;202;p17"/>
            <p:cNvSpPr/>
            <p:nvPr/>
          </p:nvSpPr>
          <p:spPr>
            <a:xfrm>
              <a:off x="618077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03" name="Google Shape;203;p17"/>
            <p:cNvSpPr/>
            <p:nvPr/>
          </p:nvSpPr>
          <p:spPr>
            <a:xfrm>
              <a:off x="630510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04" name="Google Shape;204;p17"/>
            <p:cNvSpPr/>
            <p:nvPr/>
          </p:nvSpPr>
          <p:spPr>
            <a:xfrm>
              <a:off x="6429433"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5" name="Google Shape;15;p3"/>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
        <p:nvSpPr>
          <p:cNvPr id="16" name="Google Shape;16;p3"/>
          <p:cNvSpPr txBox="1">
            <a:spLocks noGrp="1"/>
          </p:cNvSpPr>
          <p:nvPr>
            <p:ph type="body" idx="1"/>
          </p:nvPr>
        </p:nvSpPr>
        <p:spPr>
          <a:xfrm>
            <a:off x="1242000" y="1440000"/>
            <a:ext cx="720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7" name="Google Shape;17;p3"/>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 name="Google Shape;18;p3"/>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19" name="Google Shape;19;p3"/>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22" name="Google Shape;22;p4"/>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3" name="Google Shape;23;p4"/>
          <p:cNvSpPr txBox="1">
            <a:spLocks noGrp="1"/>
          </p:cNvSpPr>
          <p:nvPr>
            <p:ph type="body" idx="1"/>
          </p:nvPr>
        </p:nvSpPr>
        <p:spPr>
          <a:xfrm>
            <a:off x="1242050" y="1440000"/>
            <a:ext cx="342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24" name="Google Shape;24;p4"/>
          <p:cNvSpPr txBox="1">
            <a:spLocks noGrp="1"/>
          </p:cNvSpPr>
          <p:nvPr>
            <p:ph type="body" idx="2"/>
          </p:nvPr>
        </p:nvSpPr>
        <p:spPr>
          <a:xfrm>
            <a:off x="5021995" y="1440000"/>
            <a:ext cx="342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25" name="Google Shape;25;p4"/>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6" name="Google Shape;26;p4"/>
          <p:cNvSpPr txBox="1">
            <a:spLocks noGrp="1"/>
          </p:cNvSpPr>
          <p:nvPr>
            <p:ph type="subTitle" idx="3"/>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27" name="Google Shape;27;p4"/>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30" name="Google Shape;30;p5"/>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1" name="Google Shape;31;p5"/>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32" name="Google Shape;32;p5"/>
          <p:cNvSpPr txBox="1">
            <a:spLocks noGrp="1"/>
          </p:cNvSpPr>
          <p:nvPr>
            <p:ph type="subTitle" idx="1"/>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33" name="Google Shape;33;p5"/>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1行のみ">
  <p:cSld name="TITLE_ONLY_2">
    <p:spTree>
      <p:nvGrpSpPr>
        <p:cNvPr id="1" name="Shape 34"/>
        <p:cNvGrpSpPr/>
        <p:nvPr/>
      </p:nvGrpSpPr>
      <p:grpSpPr>
        <a:xfrm>
          <a:off x="0" y="0"/>
          <a:ext cx="0" cy="0"/>
          <a:chOff x="0" y="0"/>
          <a:chExt cx="0" cy="0"/>
        </a:xfrm>
      </p:grpSpPr>
      <p:sp>
        <p:nvSpPr>
          <p:cNvPr id="35" name="Google Shape;35;p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36" name="Google Shape;36;p6"/>
          <p:cNvSpPr txBox="1">
            <a:spLocks noGrp="1"/>
          </p:cNvSpPr>
          <p:nvPr>
            <p:ph type="title"/>
          </p:nvPr>
        </p:nvSpPr>
        <p:spPr>
          <a:xfrm>
            <a:off x="1242000" y="481675"/>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7" name="Google Shape;37;p6"/>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38" name="Google Shape;38;p6"/>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章見出しのみ">
  <p:cSld name="TITLE_ONLY_1">
    <p:spTree>
      <p:nvGrpSpPr>
        <p:cNvPr id="1" name="Shape 39"/>
        <p:cNvGrpSpPr/>
        <p:nvPr/>
      </p:nvGrpSpPr>
      <p:grpSpPr>
        <a:xfrm>
          <a:off x="0" y="0"/>
          <a:ext cx="0" cy="0"/>
          <a:chOff x="0" y="0"/>
          <a:chExt cx="0" cy="0"/>
        </a:xfrm>
      </p:grpSpPr>
      <p:sp>
        <p:nvSpPr>
          <p:cNvPr id="40" name="Google Shape;40;p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41" name="Google Shape;41;p7"/>
          <p:cNvSpPr txBox="1">
            <a:spLocks noGrp="1"/>
          </p:cNvSpPr>
          <p:nvPr>
            <p:ph type="subTitle" idx="1"/>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42" name="Google Shape;42;p7"/>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3" name="Google Shape;43;p7"/>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と本文（章見出し） ">
  <p:cSld name="TITLE_ONLY_1_1">
    <p:spTree>
      <p:nvGrpSpPr>
        <p:cNvPr id="1" name="Shape 44"/>
        <p:cNvGrpSpPr/>
        <p:nvPr/>
      </p:nvGrpSpPr>
      <p:grpSpPr>
        <a:xfrm>
          <a:off x="0" y="0"/>
          <a:ext cx="0" cy="0"/>
          <a:chOff x="0" y="0"/>
          <a:chExt cx="0" cy="0"/>
        </a:xfrm>
      </p:grpSpPr>
      <p:sp>
        <p:nvSpPr>
          <p:cNvPr id="45" name="Google Shape;45;p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46" name="Google Shape;46;p8"/>
          <p:cNvSpPr txBox="1">
            <a:spLocks noGrp="1"/>
          </p:cNvSpPr>
          <p:nvPr>
            <p:ph type="title"/>
          </p:nvPr>
        </p:nvSpPr>
        <p:spPr>
          <a:xfrm>
            <a:off x="1243350" y="828000"/>
            <a:ext cx="7200000" cy="369332"/>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47" name="Google Shape;47;p8"/>
          <p:cNvSpPr txBox="1">
            <a:spLocks noGrp="1"/>
          </p:cNvSpPr>
          <p:nvPr>
            <p:ph type="body" idx="1"/>
          </p:nvPr>
        </p:nvSpPr>
        <p:spPr>
          <a:xfrm>
            <a:off x="1243350" y="1440000"/>
            <a:ext cx="720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48" name="Google Shape;48;p8"/>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9" name="Google Shape;49;p8"/>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nvGrpSpPr>
          <p:cNvPr id="50" name="Google Shape;50;p8"/>
          <p:cNvGrpSpPr/>
          <p:nvPr/>
        </p:nvGrpSpPr>
        <p:grpSpPr>
          <a:xfrm>
            <a:off x="8262000" y="39600"/>
            <a:ext cx="835748" cy="384208"/>
            <a:chOff x="5559125" y="628157"/>
            <a:chExt cx="693049" cy="318607"/>
          </a:xfrm>
        </p:grpSpPr>
        <p:sp>
          <p:nvSpPr>
            <p:cNvPr id="51" name="Google Shape;51;p8"/>
            <p:cNvSpPr/>
            <p:nvPr/>
          </p:nvSpPr>
          <p:spPr>
            <a:xfrm>
              <a:off x="555912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2" name="Google Shape;52;p8"/>
            <p:cNvSpPr/>
            <p:nvPr/>
          </p:nvSpPr>
          <p:spPr>
            <a:xfrm>
              <a:off x="568345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3" name="Google Shape;53;p8"/>
            <p:cNvSpPr/>
            <p:nvPr/>
          </p:nvSpPr>
          <p:spPr>
            <a:xfrm>
              <a:off x="580778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4" name="Google Shape;54;p8"/>
            <p:cNvSpPr/>
            <p:nvPr/>
          </p:nvSpPr>
          <p:spPr>
            <a:xfrm>
              <a:off x="593211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5" name="Google Shape;55;p8"/>
            <p:cNvSpPr/>
            <p:nvPr/>
          </p:nvSpPr>
          <p:spPr>
            <a:xfrm>
              <a:off x="605644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6" name="Google Shape;56;p8"/>
            <p:cNvSpPr/>
            <p:nvPr/>
          </p:nvSpPr>
          <p:spPr>
            <a:xfrm>
              <a:off x="618077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7" name="Google Shape;57;p8"/>
            <p:cNvSpPr/>
            <p:nvPr/>
          </p:nvSpPr>
          <p:spPr>
            <a:xfrm>
              <a:off x="555912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8" name="Google Shape;58;p8"/>
            <p:cNvSpPr/>
            <p:nvPr/>
          </p:nvSpPr>
          <p:spPr>
            <a:xfrm>
              <a:off x="568345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9" name="Google Shape;59;p8"/>
            <p:cNvSpPr/>
            <p:nvPr/>
          </p:nvSpPr>
          <p:spPr>
            <a:xfrm>
              <a:off x="580778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0" name="Google Shape;60;p8"/>
            <p:cNvSpPr/>
            <p:nvPr/>
          </p:nvSpPr>
          <p:spPr>
            <a:xfrm>
              <a:off x="593211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1" name="Google Shape;61;p8"/>
            <p:cNvSpPr/>
            <p:nvPr/>
          </p:nvSpPr>
          <p:spPr>
            <a:xfrm>
              <a:off x="605644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2" name="Google Shape;62;p8"/>
            <p:cNvSpPr/>
            <p:nvPr/>
          </p:nvSpPr>
          <p:spPr>
            <a:xfrm>
              <a:off x="618077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3" name="Google Shape;63;p8"/>
            <p:cNvSpPr/>
            <p:nvPr/>
          </p:nvSpPr>
          <p:spPr>
            <a:xfrm>
              <a:off x="555912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4" name="Google Shape;64;p8"/>
            <p:cNvSpPr/>
            <p:nvPr/>
          </p:nvSpPr>
          <p:spPr>
            <a:xfrm>
              <a:off x="568345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5" name="Google Shape;65;p8"/>
            <p:cNvSpPr/>
            <p:nvPr/>
          </p:nvSpPr>
          <p:spPr>
            <a:xfrm>
              <a:off x="580778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6" name="Google Shape;66;p8"/>
            <p:cNvSpPr/>
            <p:nvPr/>
          </p:nvSpPr>
          <p:spPr>
            <a:xfrm>
              <a:off x="593211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7" name="Google Shape;67;p8"/>
            <p:cNvSpPr/>
            <p:nvPr/>
          </p:nvSpPr>
          <p:spPr>
            <a:xfrm>
              <a:off x="605644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8" name="Google Shape;68;p8"/>
            <p:cNvSpPr/>
            <p:nvPr/>
          </p:nvSpPr>
          <p:spPr>
            <a:xfrm>
              <a:off x="618077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sp>
        <p:nvSpPr>
          <p:cNvPr id="69" name="Google Shape;69;p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lvl1pPr lvl="0">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2行)と本文（章見出し） ">
  <p:cSld name="TITLE_ONLY_1_1_1">
    <p:spTree>
      <p:nvGrpSpPr>
        <p:cNvPr id="1" name="Shape 70"/>
        <p:cNvGrpSpPr/>
        <p:nvPr/>
      </p:nvGrpSpPr>
      <p:grpSpPr>
        <a:xfrm>
          <a:off x="0" y="0"/>
          <a:ext cx="0" cy="0"/>
          <a:chOff x="0" y="0"/>
          <a:chExt cx="0" cy="0"/>
        </a:xfrm>
      </p:grpSpPr>
      <p:sp>
        <p:nvSpPr>
          <p:cNvPr id="71" name="Google Shape;71;p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72" name="Google Shape;72;p9"/>
          <p:cNvSpPr txBox="1">
            <a:spLocks noGrp="1"/>
          </p:cNvSpPr>
          <p:nvPr>
            <p:ph type="title"/>
          </p:nvPr>
        </p:nvSpPr>
        <p:spPr>
          <a:xfrm>
            <a:off x="124335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73" name="Google Shape;73;p9"/>
          <p:cNvSpPr txBox="1">
            <a:spLocks noGrp="1"/>
          </p:cNvSpPr>
          <p:nvPr>
            <p:ph type="body" idx="1"/>
          </p:nvPr>
        </p:nvSpPr>
        <p:spPr>
          <a:xfrm>
            <a:off x="1243350" y="1800000"/>
            <a:ext cx="7200000" cy="2826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74" name="Google Shape;74;p9"/>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5" name="Google Shape;75;p9"/>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nvGrpSpPr>
          <p:cNvPr id="76" name="Google Shape;76;p9"/>
          <p:cNvGrpSpPr/>
          <p:nvPr/>
        </p:nvGrpSpPr>
        <p:grpSpPr>
          <a:xfrm>
            <a:off x="8262000" y="39600"/>
            <a:ext cx="835748" cy="384208"/>
            <a:chOff x="5559125" y="628157"/>
            <a:chExt cx="693049" cy="318607"/>
          </a:xfrm>
        </p:grpSpPr>
        <p:sp>
          <p:nvSpPr>
            <p:cNvPr id="77" name="Google Shape;77;p9"/>
            <p:cNvSpPr/>
            <p:nvPr/>
          </p:nvSpPr>
          <p:spPr>
            <a:xfrm>
              <a:off x="555912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8" name="Google Shape;78;p9"/>
            <p:cNvSpPr/>
            <p:nvPr/>
          </p:nvSpPr>
          <p:spPr>
            <a:xfrm>
              <a:off x="568345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9" name="Google Shape;79;p9"/>
            <p:cNvSpPr/>
            <p:nvPr/>
          </p:nvSpPr>
          <p:spPr>
            <a:xfrm>
              <a:off x="580778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0" name="Google Shape;80;p9"/>
            <p:cNvSpPr/>
            <p:nvPr/>
          </p:nvSpPr>
          <p:spPr>
            <a:xfrm>
              <a:off x="593211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1" name="Google Shape;81;p9"/>
            <p:cNvSpPr/>
            <p:nvPr/>
          </p:nvSpPr>
          <p:spPr>
            <a:xfrm>
              <a:off x="605644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2" name="Google Shape;82;p9"/>
            <p:cNvSpPr/>
            <p:nvPr/>
          </p:nvSpPr>
          <p:spPr>
            <a:xfrm>
              <a:off x="618077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3" name="Google Shape;83;p9"/>
            <p:cNvSpPr/>
            <p:nvPr/>
          </p:nvSpPr>
          <p:spPr>
            <a:xfrm>
              <a:off x="555912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4" name="Google Shape;84;p9"/>
            <p:cNvSpPr/>
            <p:nvPr/>
          </p:nvSpPr>
          <p:spPr>
            <a:xfrm>
              <a:off x="568345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5" name="Google Shape;85;p9"/>
            <p:cNvSpPr/>
            <p:nvPr/>
          </p:nvSpPr>
          <p:spPr>
            <a:xfrm>
              <a:off x="580778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6" name="Google Shape;86;p9"/>
            <p:cNvSpPr/>
            <p:nvPr/>
          </p:nvSpPr>
          <p:spPr>
            <a:xfrm>
              <a:off x="593211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7" name="Google Shape;87;p9"/>
            <p:cNvSpPr/>
            <p:nvPr/>
          </p:nvSpPr>
          <p:spPr>
            <a:xfrm>
              <a:off x="605644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8" name="Google Shape;88;p9"/>
            <p:cNvSpPr/>
            <p:nvPr/>
          </p:nvSpPr>
          <p:spPr>
            <a:xfrm>
              <a:off x="618077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9" name="Google Shape;89;p9"/>
            <p:cNvSpPr/>
            <p:nvPr/>
          </p:nvSpPr>
          <p:spPr>
            <a:xfrm>
              <a:off x="555912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90" name="Google Shape;90;p9"/>
            <p:cNvSpPr/>
            <p:nvPr/>
          </p:nvSpPr>
          <p:spPr>
            <a:xfrm>
              <a:off x="568345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91" name="Google Shape;91;p9"/>
            <p:cNvSpPr/>
            <p:nvPr/>
          </p:nvSpPr>
          <p:spPr>
            <a:xfrm>
              <a:off x="580778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92" name="Google Shape;92;p9"/>
            <p:cNvSpPr/>
            <p:nvPr/>
          </p:nvSpPr>
          <p:spPr>
            <a:xfrm>
              <a:off x="593211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93" name="Google Shape;93;p9"/>
            <p:cNvSpPr/>
            <p:nvPr/>
          </p:nvSpPr>
          <p:spPr>
            <a:xfrm>
              <a:off x="605644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94" name="Google Shape;94;p9"/>
            <p:cNvSpPr/>
            <p:nvPr/>
          </p:nvSpPr>
          <p:spPr>
            <a:xfrm>
              <a:off x="618077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sp>
        <p:nvSpPr>
          <p:cNvPr id="95" name="Google Shape;95;p9"/>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lvl1pPr lvl="0" rtl="0">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6"/>
        <p:cNvGrpSpPr/>
        <p:nvPr/>
      </p:nvGrpSpPr>
      <p:grpSpPr>
        <a:xfrm>
          <a:off x="0" y="0"/>
          <a:ext cx="0" cy="0"/>
          <a:chOff x="0" y="0"/>
          <a:chExt cx="0" cy="0"/>
        </a:xfrm>
      </p:grpSpPr>
      <p:sp>
        <p:nvSpPr>
          <p:cNvPr id="97" name="Google Shape;97;p1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98" name="Google Shape;98;p10"/>
          <p:cNvSpPr txBox="1">
            <a:spLocks noGrp="1"/>
          </p:cNvSpPr>
          <p:nvPr>
            <p:ph type="title"/>
          </p:nvPr>
        </p:nvSpPr>
        <p:spPr>
          <a:xfrm>
            <a:off x="1242000" y="828000"/>
            <a:ext cx="7200000" cy="369332"/>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99" name="Google Shape;99;p10"/>
          <p:cNvSpPr txBox="1">
            <a:spLocks noGrp="1"/>
          </p:cNvSpPr>
          <p:nvPr>
            <p:ph type="body" idx="1"/>
          </p:nvPr>
        </p:nvSpPr>
        <p:spPr>
          <a:xfrm>
            <a:off x="1242000" y="1440000"/>
            <a:ext cx="3600000" cy="3204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00" name="Google Shape;100;p10"/>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lvl1pPr lv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dirty="0"/>
          </a:p>
        </p:txBody>
      </p:sp>
      <p:sp>
        <p:nvSpPr>
          <p:cNvPr id="101" name="Google Shape;101;p10"/>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02" name="Google Shape;102;p10"/>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2000" y="619200"/>
            <a:ext cx="7200000" cy="40011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2600"/>
              <a:buFont typeface="M PLUS 1p"/>
              <a:buNone/>
              <a:defRPr sz="2600" b="1">
                <a:solidFill>
                  <a:schemeClr val="dk1"/>
                </a:solidFill>
                <a:latin typeface="M PLUS 1p"/>
                <a:ea typeface="M PLUS 1p"/>
                <a:cs typeface="M PLUS 1p"/>
                <a:sym typeface="M PLUS 1p"/>
              </a:defRPr>
            </a:lvl1pPr>
            <a:lvl2pPr lvl="1"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2pPr>
            <a:lvl3pPr lvl="2"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3pPr>
            <a:lvl4pPr lvl="3"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4pPr>
            <a:lvl5pPr lvl="4"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5pPr>
            <a:lvl6pPr lvl="5"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6pPr>
            <a:lvl7pPr lvl="6"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7pPr>
            <a:lvl8pPr lvl="7"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8pPr>
            <a:lvl9pPr lvl="8"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9pPr>
          </a:lstStyle>
          <a:p>
            <a:endParaRPr dirty="0"/>
          </a:p>
        </p:txBody>
      </p:sp>
      <p:sp>
        <p:nvSpPr>
          <p:cNvPr id="7" name="Google Shape;7;p1"/>
          <p:cNvSpPr txBox="1">
            <a:spLocks noGrp="1"/>
          </p:cNvSpPr>
          <p:nvPr>
            <p:ph type="body" idx="1"/>
          </p:nvPr>
        </p:nvSpPr>
        <p:spPr>
          <a:xfrm>
            <a:off x="972000" y="1440000"/>
            <a:ext cx="7200000" cy="3204000"/>
          </a:xfrm>
          <a:prstGeom prst="rect">
            <a:avLst/>
          </a:prstGeom>
          <a:noFill/>
          <a:ln>
            <a:noFill/>
          </a:ln>
        </p:spPr>
        <p:txBody>
          <a:bodyPr spcFirstLastPara="1" wrap="square" lIns="0" tIns="0" rIns="0" bIns="0" anchor="t" anchorCtr="0">
            <a:noAutofit/>
          </a:bodyPr>
          <a:lstStyle>
            <a:lvl1pPr marL="457200" lvl="0"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1pPr>
            <a:lvl2pPr marL="914400" lvl="1"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2pPr>
            <a:lvl3pPr marL="1371600" lvl="2"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3pPr>
            <a:lvl4pPr marL="1828800" lvl="3"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4pPr>
            <a:lvl5pPr marL="2286000" lvl="4"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5pPr>
            <a:lvl6pPr marL="2743200" lvl="5"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6pPr>
            <a:lvl7pPr marL="3200400" lvl="6"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7pPr>
            <a:lvl8pPr marL="3657600" lvl="7"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8pPr>
            <a:lvl9pPr marL="4114800" lvl="8"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b="0" i="0">
                <a:solidFill>
                  <a:schemeClr val="dk1"/>
                </a:solidFill>
                <a:latin typeface="Meiryo" panose="020B0604030504040204" pitchFamily="34" charset="-128"/>
                <a:ea typeface="Meiryo" panose="020B0604030504040204" pitchFamily="34" charset="-128"/>
                <a:cs typeface="M PLUS 1p"/>
                <a:sym typeface="M PLUS 1p"/>
              </a:defRPr>
            </a:lvl1pPr>
            <a:lvl2pPr lvl="1" algn="r" rtl="0">
              <a:buNone/>
              <a:defRPr sz="1000">
                <a:solidFill>
                  <a:schemeClr val="dk1"/>
                </a:solidFill>
                <a:latin typeface="M PLUS 1p"/>
                <a:ea typeface="M PLUS 1p"/>
                <a:cs typeface="M PLUS 1p"/>
                <a:sym typeface="M PLUS 1p"/>
              </a:defRPr>
            </a:lvl2pPr>
            <a:lvl3pPr lvl="2" algn="r" rtl="0">
              <a:buNone/>
              <a:defRPr sz="1000">
                <a:solidFill>
                  <a:schemeClr val="dk1"/>
                </a:solidFill>
                <a:latin typeface="M PLUS 1p"/>
                <a:ea typeface="M PLUS 1p"/>
                <a:cs typeface="M PLUS 1p"/>
                <a:sym typeface="M PLUS 1p"/>
              </a:defRPr>
            </a:lvl3pPr>
            <a:lvl4pPr lvl="3" algn="r" rtl="0">
              <a:buNone/>
              <a:defRPr sz="1000">
                <a:solidFill>
                  <a:schemeClr val="dk1"/>
                </a:solidFill>
                <a:latin typeface="M PLUS 1p"/>
                <a:ea typeface="M PLUS 1p"/>
                <a:cs typeface="M PLUS 1p"/>
                <a:sym typeface="M PLUS 1p"/>
              </a:defRPr>
            </a:lvl4pPr>
            <a:lvl5pPr lvl="4" algn="r" rtl="0">
              <a:buNone/>
              <a:defRPr sz="1000">
                <a:solidFill>
                  <a:schemeClr val="dk1"/>
                </a:solidFill>
                <a:latin typeface="M PLUS 1p"/>
                <a:ea typeface="M PLUS 1p"/>
                <a:cs typeface="M PLUS 1p"/>
                <a:sym typeface="M PLUS 1p"/>
              </a:defRPr>
            </a:lvl5pPr>
            <a:lvl6pPr lvl="5" algn="r" rtl="0">
              <a:buNone/>
              <a:defRPr sz="1000">
                <a:solidFill>
                  <a:schemeClr val="dk1"/>
                </a:solidFill>
                <a:latin typeface="M PLUS 1p"/>
                <a:ea typeface="M PLUS 1p"/>
                <a:cs typeface="M PLUS 1p"/>
                <a:sym typeface="M PLUS 1p"/>
              </a:defRPr>
            </a:lvl6pPr>
            <a:lvl7pPr lvl="6" algn="r" rtl="0">
              <a:buNone/>
              <a:defRPr sz="1000">
                <a:solidFill>
                  <a:schemeClr val="dk1"/>
                </a:solidFill>
                <a:latin typeface="M PLUS 1p"/>
                <a:ea typeface="M PLUS 1p"/>
                <a:cs typeface="M PLUS 1p"/>
                <a:sym typeface="M PLUS 1p"/>
              </a:defRPr>
            </a:lvl7pPr>
            <a:lvl8pPr lvl="7" algn="r" rtl="0">
              <a:buNone/>
              <a:defRPr sz="1000">
                <a:solidFill>
                  <a:schemeClr val="dk1"/>
                </a:solidFill>
                <a:latin typeface="M PLUS 1p"/>
                <a:ea typeface="M PLUS 1p"/>
                <a:cs typeface="M PLUS 1p"/>
                <a:sym typeface="M PLUS 1p"/>
              </a:defRPr>
            </a:lvl8pPr>
            <a:lvl9pPr lvl="8" algn="r" rtl="0">
              <a:buNone/>
              <a:defRPr sz="1000">
                <a:solidFill>
                  <a:schemeClr val="dk1"/>
                </a:solidFill>
                <a:latin typeface="M PLUS 1p"/>
                <a:ea typeface="M PLUS 1p"/>
                <a:cs typeface="M PLUS 1p"/>
                <a:sym typeface="M PLUS 1p"/>
              </a:defRPr>
            </a:lvl9pPr>
          </a:lstStyle>
          <a:p>
            <a:fld id="{00000000-1234-1234-1234-123412341234}" type="slidenum">
              <a:rPr lang="en-US" altLang="ja" smtClean="0"/>
              <a:pPr/>
              <a:t>‹#›</a:t>
            </a:fld>
            <a:endParaRPr lang="ja" alt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https://www.opendata-training.org/wp-content/uploads/material/2_support/2_new/shien_opendata_teigi.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cio.go.jp/sites/default/files/uploads/documents/opendata_nijiriyou_betten1.pdf"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digital.go.jp/resources/data_dataset/"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digital.go.jp/resources/open_data/municipal-standard-data-set-tes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form-www.digital.go.jp/resources/open_data/local_goverment_contact"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www.digital.go.jp/resources/data_local_governments/"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opendata.pref.aomori.lg.jp/" TargetMode="External"/><Relationship Id="rId5" Type="http://schemas.openxmlformats.org/officeDocument/2006/relationships/image" Target="../media/image11.png"/><Relationship Id="rId4" Type="http://schemas.openxmlformats.org/officeDocument/2006/relationships/hyperlink" Target="https://www.harp.lg.jp/opendata/"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5374.jp/"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jp/faq/#a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elaws.e-gov.go.jp/document?lawid=428AC1000000103"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cas.go.jp/jp/seisaku/digital_denen/dai2/siryou2-1.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8"/>
          <p:cNvSpPr txBox="1">
            <a:spLocks noGrp="1"/>
          </p:cNvSpPr>
          <p:nvPr>
            <p:ph type="ctrTitle"/>
          </p:nvPr>
        </p:nvSpPr>
        <p:spPr>
          <a:xfrm>
            <a:off x="972000" y="1620000"/>
            <a:ext cx="7200000" cy="6156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ja" sz="4000" b="1" dirty="0"/>
              <a:t>オープンデータ研修テキスト</a:t>
            </a:r>
            <a:endParaRPr sz="4000" b="1" dirty="0"/>
          </a:p>
        </p:txBody>
      </p:sp>
      <p:sp>
        <p:nvSpPr>
          <p:cNvPr id="210" name="Google Shape;210;p18"/>
          <p:cNvSpPr txBox="1">
            <a:spLocks noGrp="1"/>
          </p:cNvSpPr>
          <p:nvPr>
            <p:ph type="subTitle" idx="1"/>
          </p:nvPr>
        </p:nvSpPr>
        <p:spPr>
          <a:xfrm>
            <a:off x="972000" y="2520000"/>
            <a:ext cx="7200000" cy="792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ja" dirty="0"/>
              <a:t>お手軽導入編</a:t>
            </a:r>
            <a:endParaRPr dirty="0"/>
          </a:p>
        </p:txBody>
      </p:sp>
      <p:sp>
        <p:nvSpPr>
          <p:cNvPr id="211" name="Google Shape;211;p18"/>
          <p:cNvSpPr txBox="1"/>
          <p:nvPr/>
        </p:nvSpPr>
        <p:spPr>
          <a:xfrm>
            <a:off x="0" y="4631813"/>
            <a:ext cx="9144000" cy="517500"/>
          </a:xfrm>
          <a:prstGeom prst="rect">
            <a:avLst/>
          </a:prstGeom>
          <a:solidFill>
            <a:srgbClr val="E7E6E6"/>
          </a:solidFill>
          <a:ln>
            <a:noFill/>
          </a:ln>
        </p:spPr>
        <p:txBody>
          <a:bodyPr spcFirstLastPara="1" wrap="square" lIns="612000" tIns="180000" rIns="612000" bIns="180000" anchor="ctr" anchorCtr="0">
            <a:noAutofit/>
          </a:bodyPr>
          <a:lstStyle/>
          <a:p>
            <a:pPr marL="0" lvl="0" indent="0" algn="r" rtl="0">
              <a:lnSpc>
                <a:spcPct val="125000"/>
              </a:lnSpc>
              <a:spcBef>
                <a:spcPts val="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※本書は、クリエイティブ・コモンズ・ライセンス 表示 4.0 国際（CC BY 4.0）に従って利用が可能です</a:t>
            </a:r>
            <a:endParaRPr sz="1000" dirty="0">
              <a:latin typeface="Meiryo" panose="020B0604030504040204" pitchFamily="34" charset="-128"/>
              <a:ea typeface="Meiryo" panose="020B0604030504040204" pitchFamily="34" charset="-128"/>
              <a:cs typeface="M PLUS 1p"/>
              <a:sym typeface="M PLUS 1p"/>
            </a:endParaRPr>
          </a:p>
        </p:txBody>
      </p:sp>
      <p:sp>
        <p:nvSpPr>
          <p:cNvPr id="212" name="Google Shape;212;p18"/>
          <p:cNvSpPr txBox="1">
            <a:spLocks noGrp="1"/>
          </p:cNvSpPr>
          <p:nvPr>
            <p:ph type="subTitle" idx="1"/>
          </p:nvPr>
        </p:nvSpPr>
        <p:spPr>
          <a:xfrm>
            <a:off x="972000" y="3439675"/>
            <a:ext cx="7200000" cy="79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ja" sz="1500" b="1" dirty="0"/>
              <a:t>デジタル庁</a:t>
            </a:r>
            <a:endParaRPr sz="1500" b="1" dirty="0"/>
          </a:p>
        </p:txBody>
      </p:sp>
      <p:pic>
        <p:nvPicPr>
          <p:cNvPr id="213" name="Google Shape;213;p18"/>
          <p:cNvPicPr preferRelativeResize="0"/>
          <p:nvPr/>
        </p:nvPicPr>
        <p:blipFill>
          <a:blip r:embed="rId3">
            <a:alphaModFix/>
          </a:blip>
          <a:stretch>
            <a:fillRect/>
          </a:stretch>
        </p:blipFill>
        <p:spPr>
          <a:xfrm>
            <a:off x="972000" y="4733550"/>
            <a:ext cx="898200" cy="314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7"/>
          <p:cNvSpPr/>
          <p:nvPr/>
        </p:nvSpPr>
        <p:spPr>
          <a:xfrm>
            <a:off x="1241925" y="1828800"/>
            <a:ext cx="7200000" cy="2787300"/>
          </a:xfrm>
          <a:prstGeom prst="roundRect">
            <a:avLst>
              <a:gd name="adj" fmla="val 3687"/>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lnSpc>
                <a:spcPct val="125000"/>
              </a:lnSpc>
              <a:spcBef>
                <a:spcPts val="0"/>
              </a:spcBef>
              <a:spcAft>
                <a:spcPts val="0"/>
              </a:spcAft>
              <a:buNone/>
            </a:pPr>
            <a:r>
              <a:rPr lang="ja" dirty="0">
                <a:solidFill>
                  <a:schemeClr val="dk1"/>
                </a:solidFill>
                <a:latin typeface="Meiryo" panose="020B0604030504040204" pitchFamily="34" charset="-128"/>
                <a:ea typeface="Meiryo" panose="020B0604030504040204" pitchFamily="34" charset="-128"/>
                <a:cs typeface="M PLUS 1p"/>
                <a:sym typeface="M PLUS 1p"/>
              </a:rPr>
              <a:t>国、地方公共団体及び事業者が保有する官民データのうち、国民誰もがインターネット等を通じて容易に利用（加工、編集、再配布等）できるよう、次のいずれの項目にも該当する形で公開されたデータをオープンデータと定義する。</a:t>
            </a:r>
            <a:endParaRPr sz="16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endParaRPr sz="1600" dirty="0">
              <a:solidFill>
                <a:schemeClr val="dk1"/>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50000"/>
              </a:lnSpc>
              <a:spcBef>
                <a:spcPts val="0"/>
              </a:spcBef>
              <a:spcAft>
                <a:spcPts val="0"/>
              </a:spcAft>
              <a:buClr>
                <a:schemeClr val="accent1"/>
              </a:buClr>
              <a:buSzPct val="60000"/>
              <a:buFont typeface="M PLUS 1p"/>
              <a:buChar char="●"/>
            </a:pPr>
            <a:r>
              <a:rPr lang="ja" sz="1600" dirty="0">
                <a:solidFill>
                  <a:schemeClr val="dk1"/>
                </a:solidFill>
                <a:latin typeface="Meiryo" panose="020B0604030504040204" pitchFamily="34" charset="-128"/>
                <a:ea typeface="Meiryo" panose="020B0604030504040204" pitchFamily="34" charset="-128"/>
                <a:cs typeface="M PLUS 1p"/>
                <a:sym typeface="M PLUS 1p"/>
              </a:rPr>
              <a:t>営利目的、非営利目的を問わず</a:t>
            </a:r>
            <a:r>
              <a:rPr lang="ja" sz="1600" b="1" dirty="0">
                <a:solidFill>
                  <a:schemeClr val="dk1"/>
                </a:solidFill>
                <a:latin typeface="Meiryo" panose="020B0604030504040204" pitchFamily="34" charset="-128"/>
                <a:ea typeface="Meiryo" panose="020B0604030504040204" pitchFamily="34" charset="-128"/>
                <a:cs typeface="M PLUS 1p"/>
                <a:sym typeface="M PLUS 1p"/>
              </a:rPr>
              <a:t>二次利用可能なルールが適用</a:t>
            </a:r>
            <a:r>
              <a:rPr lang="ja" sz="1600">
                <a:solidFill>
                  <a:schemeClr val="dk1"/>
                </a:solidFill>
                <a:latin typeface="Meiryo" panose="020B0604030504040204" pitchFamily="34" charset="-128"/>
                <a:ea typeface="Meiryo" panose="020B0604030504040204" pitchFamily="34" charset="-128"/>
                <a:cs typeface="M PLUS 1p"/>
                <a:sym typeface="M PLUS 1p"/>
              </a:rPr>
              <a:t>されたも</a:t>
            </a:r>
            <a:r>
              <a:rPr lang="ja" altLang="en-US" sz="1600">
                <a:solidFill>
                  <a:schemeClr val="dk1"/>
                </a:solidFill>
                <a:latin typeface="Meiryo" panose="020B0604030504040204" pitchFamily="34" charset="-128"/>
                <a:ea typeface="Meiryo" panose="020B0604030504040204" pitchFamily="34" charset="-128"/>
                <a:cs typeface="M PLUS 1p"/>
                <a:sym typeface="M PLUS 1p"/>
              </a:rPr>
              <a:t>の</a:t>
            </a:r>
            <a:endParaRPr sz="1600" dirty="0">
              <a:solidFill>
                <a:schemeClr val="dk1"/>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50000"/>
              </a:lnSpc>
              <a:spcBef>
                <a:spcPts val="0"/>
              </a:spcBef>
              <a:spcAft>
                <a:spcPts val="0"/>
              </a:spcAft>
              <a:buClr>
                <a:schemeClr val="accent1"/>
              </a:buClr>
              <a:buSzPct val="60000"/>
              <a:buFont typeface="M PLUS 1p"/>
              <a:buChar char="●"/>
            </a:pPr>
            <a:r>
              <a:rPr lang="ja" sz="1600" b="1" dirty="0">
                <a:solidFill>
                  <a:schemeClr val="dk1"/>
                </a:solidFill>
                <a:latin typeface="Meiryo" panose="020B0604030504040204" pitchFamily="34" charset="-128"/>
                <a:ea typeface="Meiryo" panose="020B0604030504040204" pitchFamily="34" charset="-128"/>
                <a:cs typeface="M PLUS 1p"/>
                <a:sym typeface="M PLUS 1p"/>
              </a:rPr>
              <a:t>機械判読</a:t>
            </a:r>
            <a:r>
              <a:rPr lang="ja" sz="1600" dirty="0">
                <a:solidFill>
                  <a:schemeClr val="dk1"/>
                </a:solidFill>
                <a:latin typeface="Meiryo" panose="020B0604030504040204" pitchFamily="34" charset="-128"/>
                <a:ea typeface="Meiryo" panose="020B0604030504040204" pitchFamily="34" charset="-128"/>
                <a:cs typeface="M PLUS 1p"/>
                <a:sym typeface="M PLUS 1p"/>
              </a:rPr>
              <a:t>に適したもの</a:t>
            </a:r>
            <a:endParaRPr sz="1600" dirty="0">
              <a:solidFill>
                <a:schemeClr val="dk1"/>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50000"/>
              </a:lnSpc>
              <a:spcBef>
                <a:spcPts val="0"/>
              </a:spcBef>
              <a:spcAft>
                <a:spcPts val="0"/>
              </a:spcAft>
              <a:buClr>
                <a:schemeClr val="accent1"/>
              </a:buClr>
              <a:buSzPct val="60000"/>
              <a:buFont typeface="M PLUS 1p"/>
              <a:buChar char="●"/>
            </a:pPr>
            <a:r>
              <a:rPr lang="ja" sz="1600" b="1" dirty="0">
                <a:solidFill>
                  <a:schemeClr val="dk1"/>
                </a:solidFill>
                <a:latin typeface="Meiryo" panose="020B0604030504040204" pitchFamily="34" charset="-128"/>
                <a:ea typeface="Meiryo" panose="020B0604030504040204" pitchFamily="34" charset="-128"/>
                <a:cs typeface="M PLUS 1p"/>
                <a:sym typeface="M PLUS 1p"/>
              </a:rPr>
              <a:t>無償</a:t>
            </a:r>
            <a:r>
              <a:rPr lang="ja" sz="1600" dirty="0">
                <a:solidFill>
                  <a:schemeClr val="dk1"/>
                </a:solidFill>
                <a:latin typeface="Meiryo" panose="020B0604030504040204" pitchFamily="34" charset="-128"/>
                <a:ea typeface="Meiryo" panose="020B0604030504040204" pitchFamily="34" charset="-128"/>
                <a:cs typeface="M PLUS 1p"/>
                <a:sym typeface="M PLUS 1p"/>
              </a:rPr>
              <a:t>で利用できるもの</a:t>
            </a:r>
            <a:endParaRPr sz="1600" dirty="0">
              <a:latin typeface="Meiryo" panose="020B0604030504040204" pitchFamily="34" charset="-128"/>
              <a:ea typeface="Meiryo" panose="020B0604030504040204" pitchFamily="34" charset="-128"/>
              <a:cs typeface="M PLUS 1p Medium"/>
              <a:sym typeface="M PLUS 1p Medium"/>
            </a:endParaRPr>
          </a:p>
        </p:txBody>
      </p:sp>
      <p:sp>
        <p:nvSpPr>
          <p:cNvPr id="305" name="Google Shape;305;p27"/>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オープンデータの定義</a:t>
            </a:r>
            <a:endParaRPr b="1" dirty="0"/>
          </a:p>
        </p:txBody>
      </p:sp>
      <p:sp>
        <p:nvSpPr>
          <p:cNvPr id="306" name="Google Shape;306;p27"/>
          <p:cNvSpPr txBox="1">
            <a:spLocks noGrp="1"/>
          </p:cNvSpPr>
          <p:nvPr>
            <p:ph type="body" idx="1"/>
          </p:nvPr>
        </p:nvSpPr>
        <p:spPr>
          <a:xfrm>
            <a:off x="1243350" y="1440000"/>
            <a:ext cx="75600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「オープンデータ基本指針」において、オープンデータは以下のとおり定義されています。</a:t>
            </a:r>
            <a:endParaRPr sz="1400" dirty="0"/>
          </a:p>
        </p:txBody>
      </p:sp>
      <p:sp>
        <p:nvSpPr>
          <p:cNvPr id="307" name="Google Shape;307;p2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10</a:t>
            </a:fld>
            <a:endParaRPr dirty="0"/>
          </a:p>
        </p:txBody>
      </p:sp>
      <p:sp>
        <p:nvSpPr>
          <p:cNvPr id="308" name="Google Shape;308;p2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1. オープンデータとは</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8"/>
          <p:cNvSpPr/>
          <p:nvPr/>
        </p:nvSpPr>
        <p:spPr>
          <a:xfrm>
            <a:off x="6538350" y="3594000"/>
            <a:ext cx="1905000" cy="1004400"/>
          </a:xfrm>
          <a:prstGeom prst="roundRect">
            <a:avLst>
              <a:gd name="adj" fmla="val 7626"/>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fontAlgn="ctr">
              <a:lnSpc>
                <a:spcPct val="100000"/>
              </a:lnSpc>
              <a:spcBef>
                <a:spcPts val="200"/>
              </a:spcBef>
              <a:spcAft>
                <a:spcPts val="0"/>
              </a:spcAft>
              <a:buNone/>
            </a:pPr>
            <a:r>
              <a:rPr lang="ja" sz="1600" b="1" dirty="0">
                <a:solidFill>
                  <a:schemeClr val="dk1"/>
                </a:solidFill>
                <a:latin typeface="Meiryo" panose="020B0604030504040204" pitchFamily="34" charset="-128"/>
                <a:ea typeface="Meiryo" panose="020B0604030504040204" pitchFamily="34" charset="-128"/>
                <a:cs typeface="M PLUS 1p"/>
                <a:sym typeface="M PLUS 1p"/>
              </a:rPr>
              <a:t>オープンデータ</a:t>
            </a:r>
            <a:br>
              <a:rPr lang="ja" sz="1600" b="1" dirty="0">
                <a:solidFill>
                  <a:schemeClr val="dk1"/>
                </a:solidFill>
                <a:latin typeface="Meiryo" panose="020B0604030504040204" pitchFamily="34" charset="-128"/>
                <a:ea typeface="Meiryo" panose="020B0604030504040204" pitchFamily="34" charset="-128"/>
                <a:cs typeface="M PLUS 1p"/>
                <a:sym typeface="M PLUS 1p"/>
              </a:rPr>
            </a:br>
            <a:r>
              <a:rPr lang="ja" sz="1600" dirty="0">
                <a:solidFill>
                  <a:schemeClr val="dk1"/>
                </a:solidFill>
                <a:latin typeface="Meiryo" panose="020B0604030504040204" pitchFamily="34" charset="-128"/>
                <a:ea typeface="Meiryo" panose="020B0604030504040204" pitchFamily="34" charset="-128"/>
                <a:cs typeface="M PLUS 1p"/>
                <a:sym typeface="M PLUS 1p"/>
              </a:rPr>
              <a:t>となる</a:t>
            </a:r>
            <a:endParaRPr sz="16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314" name="Google Shape;314;p28"/>
          <p:cNvSpPr/>
          <p:nvPr/>
        </p:nvSpPr>
        <p:spPr>
          <a:xfrm>
            <a:off x="3916575" y="3594000"/>
            <a:ext cx="1905000" cy="1004400"/>
          </a:xfrm>
          <a:prstGeom prst="roundRect">
            <a:avLst>
              <a:gd name="adj" fmla="val 7626"/>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600" b="1" dirty="0">
                <a:solidFill>
                  <a:schemeClr val="dk1"/>
                </a:solidFill>
                <a:latin typeface="Meiryo" panose="020B0604030504040204" pitchFamily="34" charset="-128"/>
                <a:ea typeface="Meiryo" panose="020B0604030504040204" pitchFamily="34" charset="-128"/>
                <a:cs typeface="M PLUS 1p"/>
                <a:sym typeface="M PLUS 1p"/>
              </a:rPr>
              <a:t>自由に二次利用</a:t>
            </a:r>
            <a:br>
              <a:rPr lang="ja" sz="1600" b="1" dirty="0">
                <a:solidFill>
                  <a:schemeClr val="dk1"/>
                </a:solidFill>
                <a:latin typeface="Meiryo" panose="020B0604030504040204" pitchFamily="34" charset="-128"/>
                <a:ea typeface="Meiryo" panose="020B0604030504040204" pitchFamily="34" charset="-128"/>
                <a:cs typeface="M PLUS 1p"/>
                <a:sym typeface="M PLUS 1p"/>
              </a:rPr>
            </a:br>
            <a:r>
              <a:rPr lang="ja" sz="1600" b="1" dirty="0">
                <a:solidFill>
                  <a:schemeClr val="dk1"/>
                </a:solidFill>
                <a:latin typeface="Meiryo" panose="020B0604030504040204" pitchFamily="34" charset="-128"/>
                <a:ea typeface="Meiryo" panose="020B0604030504040204" pitchFamily="34" charset="-128"/>
                <a:cs typeface="M PLUS 1p"/>
                <a:sym typeface="M PLUS 1p"/>
              </a:rPr>
              <a:t>可能なルールを</a:t>
            </a:r>
            <a:br>
              <a:rPr lang="ja" sz="1600" b="1" dirty="0">
                <a:solidFill>
                  <a:schemeClr val="dk1"/>
                </a:solidFill>
                <a:latin typeface="Meiryo" panose="020B0604030504040204" pitchFamily="34" charset="-128"/>
                <a:ea typeface="Meiryo" panose="020B0604030504040204" pitchFamily="34" charset="-128"/>
                <a:cs typeface="M PLUS 1p"/>
                <a:sym typeface="M PLUS 1p"/>
              </a:rPr>
            </a:br>
            <a:r>
              <a:rPr lang="ja" sz="1600" b="1" dirty="0">
                <a:solidFill>
                  <a:schemeClr val="dk1"/>
                </a:solidFill>
                <a:latin typeface="Meiryo" panose="020B0604030504040204" pitchFamily="34" charset="-128"/>
                <a:ea typeface="Meiryo" panose="020B0604030504040204" pitchFamily="34" charset="-128"/>
                <a:cs typeface="M PLUS 1p"/>
                <a:sym typeface="M PLUS 1p"/>
              </a:rPr>
              <a:t>適用する</a:t>
            </a:r>
            <a:endParaRPr sz="16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315" name="Google Shape;315;p28"/>
          <p:cNvSpPr/>
          <p:nvPr/>
        </p:nvSpPr>
        <p:spPr>
          <a:xfrm>
            <a:off x="1242000" y="3594000"/>
            <a:ext cx="1905000" cy="1004400"/>
          </a:xfrm>
          <a:prstGeom prst="roundRect">
            <a:avLst>
              <a:gd name="adj" fmla="val 7626"/>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Clr>
                <a:schemeClr val="dk1"/>
              </a:buClr>
              <a:buSzPts val="1100"/>
              <a:buFont typeface="Arial"/>
              <a:buNone/>
            </a:pPr>
            <a:r>
              <a:rPr lang="ja" sz="1600" b="1" dirty="0">
                <a:solidFill>
                  <a:schemeClr val="dk1"/>
                </a:solidFill>
                <a:latin typeface="Meiryo" panose="020B0604030504040204" pitchFamily="34" charset="-128"/>
                <a:ea typeface="Meiryo" panose="020B0604030504040204" pitchFamily="34" charset="-128"/>
                <a:cs typeface="M PLUS 1p"/>
                <a:sym typeface="M PLUS 1p"/>
              </a:rPr>
              <a:t>ホームページ等で</a:t>
            </a:r>
            <a:br>
              <a:rPr lang="ja" sz="1600" b="1" dirty="0">
                <a:solidFill>
                  <a:schemeClr val="dk1"/>
                </a:solidFill>
                <a:latin typeface="Meiryo" panose="020B0604030504040204" pitchFamily="34" charset="-128"/>
                <a:ea typeface="Meiryo" panose="020B0604030504040204" pitchFamily="34" charset="-128"/>
                <a:cs typeface="M PLUS 1p"/>
                <a:sym typeface="M PLUS 1p"/>
              </a:rPr>
            </a:br>
            <a:r>
              <a:rPr lang="ja" sz="1600" b="1" dirty="0">
                <a:solidFill>
                  <a:schemeClr val="dk1"/>
                </a:solidFill>
                <a:latin typeface="Meiryo" panose="020B0604030504040204" pitchFamily="34" charset="-128"/>
                <a:ea typeface="Meiryo" panose="020B0604030504040204" pitchFamily="34" charset="-128"/>
                <a:cs typeface="M PLUS 1p"/>
                <a:sym typeface="M PLUS 1p"/>
              </a:rPr>
              <a:t>データを公開する</a:t>
            </a:r>
            <a:endParaRPr b="1" dirty="0">
              <a:latin typeface="Meiryo" panose="020B0604030504040204" pitchFamily="34" charset="-128"/>
              <a:ea typeface="Meiryo" panose="020B0604030504040204" pitchFamily="34" charset="-128"/>
              <a:cs typeface="M PLUS 1p"/>
              <a:sym typeface="M PLUS 1p"/>
            </a:endParaRPr>
          </a:p>
        </p:txBody>
      </p:sp>
      <p:sp>
        <p:nvSpPr>
          <p:cNvPr id="316" name="Google Shape;316;p28"/>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ホームページでの公開との違い</a:t>
            </a:r>
            <a:endParaRPr b="1" dirty="0"/>
          </a:p>
        </p:txBody>
      </p:sp>
      <p:sp>
        <p:nvSpPr>
          <p:cNvPr id="317" name="Google Shape;317;p2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1. オープンデータとは</a:t>
            </a:r>
            <a:endParaRPr dirty="0"/>
          </a:p>
        </p:txBody>
      </p:sp>
      <p:sp>
        <p:nvSpPr>
          <p:cNvPr id="318" name="Google Shape;318;p2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11</a:t>
            </a:fld>
            <a:endParaRPr dirty="0"/>
          </a:p>
        </p:txBody>
      </p:sp>
      <p:sp>
        <p:nvSpPr>
          <p:cNvPr id="319" name="Google Shape;319;p28"/>
          <p:cNvSpPr txBox="1">
            <a:spLocks noGrp="1"/>
          </p:cNvSpPr>
          <p:nvPr>
            <p:ph type="body" idx="1"/>
          </p:nvPr>
        </p:nvSpPr>
        <p:spPr>
          <a:xfrm>
            <a:off x="1243350" y="2076300"/>
            <a:ext cx="7200000" cy="1333698"/>
          </a:xfrm>
          <a:prstGeom prst="rect">
            <a:avLst/>
          </a:prstGeom>
        </p:spPr>
        <p:txBody>
          <a:bodyPr spcFirstLastPara="1" wrap="square" lIns="0" tIns="0" rIns="0" bIns="0" anchor="t" anchorCtr="0">
            <a:spAutoFit/>
          </a:bodyPr>
          <a:lstStyle/>
          <a:p>
            <a:pPr marL="0" lvl="0" indent="0" algn="l" rtl="0">
              <a:spcBef>
                <a:spcPts val="1000"/>
              </a:spcBef>
              <a:spcAft>
                <a:spcPts val="0"/>
              </a:spcAft>
              <a:buNone/>
            </a:pPr>
            <a:r>
              <a:rPr lang="ja" sz="1400" dirty="0"/>
              <a:t>ホームページに公開するだけでは、著作権制度の観点から、利用が制限されるデータもあります。</a:t>
            </a:r>
            <a:endParaRPr sz="1400" dirty="0"/>
          </a:p>
          <a:p>
            <a:pPr marL="0" lvl="0" indent="0" algn="l" rtl="0">
              <a:spcBef>
                <a:spcPts val="1000"/>
              </a:spcBef>
              <a:spcAft>
                <a:spcPts val="0"/>
              </a:spcAft>
              <a:buNone/>
            </a:pPr>
            <a:r>
              <a:rPr lang="ja" sz="1400" dirty="0"/>
              <a:t>オープンデータとするためには、公開したデータを誰もが自由に利用できるようルールを明確に設定すること、即ち、</a:t>
            </a:r>
            <a:r>
              <a:rPr lang="ja" sz="1400" u="sng" dirty="0"/>
              <a:t>自由に二次利用可能なルールを適用する</a:t>
            </a:r>
            <a:r>
              <a:rPr lang="ja" sz="1400" dirty="0"/>
              <a:t>ことが必要です。</a:t>
            </a:r>
            <a:endParaRPr sz="1400" dirty="0"/>
          </a:p>
        </p:txBody>
      </p:sp>
      <p:sp>
        <p:nvSpPr>
          <p:cNvPr id="320" name="Google Shape;320;p28"/>
          <p:cNvSpPr/>
          <p:nvPr/>
        </p:nvSpPr>
        <p:spPr>
          <a:xfrm>
            <a:off x="3308588" y="3872950"/>
            <a:ext cx="446400" cy="446400"/>
          </a:xfrm>
          <a:prstGeom prst="mathPlus">
            <a:avLst>
              <a:gd name="adj1" fmla="val 15576"/>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21" name="Google Shape;321;p28"/>
          <p:cNvSpPr/>
          <p:nvPr/>
        </p:nvSpPr>
        <p:spPr>
          <a:xfrm>
            <a:off x="5983163" y="3899350"/>
            <a:ext cx="393600" cy="393600"/>
          </a:xfrm>
          <a:prstGeom prst="rightArrow">
            <a:avLst>
              <a:gd name="adj1" fmla="val 35909"/>
              <a:gd name="adj2" fmla="val 5042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22" name="Google Shape;322;p28"/>
          <p:cNvSpPr/>
          <p:nvPr/>
        </p:nvSpPr>
        <p:spPr>
          <a:xfrm>
            <a:off x="1242075" y="1440000"/>
            <a:ext cx="7200000" cy="3936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dirty="0">
                <a:latin typeface="Meiryo" panose="020B0604030504040204" pitchFamily="34" charset="-128"/>
                <a:ea typeface="Meiryo" panose="020B0604030504040204" pitchFamily="34" charset="-128"/>
                <a:cs typeface="M PLUS 1p Medium"/>
                <a:sym typeface="M PLUS 1p Medium"/>
              </a:rPr>
              <a:t>ホームページにデータを公開するだけではオープンデータにはなりません。</a:t>
            </a:r>
            <a:endParaRPr dirty="0">
              <a:latin typeface="Meiryo" panose="020B0604030504040204" pitchFamily="34" charset="-128"/>
              <a:ea typeface="Meiryo" panose="020B0604030504040204" pitchFamily="34" charset="-128"/>
              <a:cs typeface="M PLUS 1p Medium"/>
              <a:sym typeface="M PLUS 1p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9"/>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648000" lvl="0" indent="-594000" algn="l" rtl="0" fontAlgn="ctr">
              <a:spcBef>
                <a:spcPts val="0"/>
              </a:spcBef>
              <a:spcAft>
                <a:spcPts val="0"/>
              </a:spcAft>
              <a:buSzPts val="4500"/>
              <a:buAutoNum type="arabicPeriod" startAt="2"/>
            </a:pPr>
            <a:r>
              <a:rPr lang="ja" b="1" dirty="0"/>
              <a:t>二次利用可能なルールの適用とは</a:t>
            </a:r>
            <a:endParaRPr b="1" dirty="0"/>
          </a:p>
        </p:txBody>
      </p:sp>
      <p:sp>
        <p:nvSpPr>
          <p:cNvPr id="328" name="Google Shape;328;p2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12</a:t>
            </a:fld>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0"/>
          <p:cNvSpPr/>
          <p:nvPr/>
        </p:nvSpPr>
        <p:spPr>
          <a:xfrm>
            <a:off x="3670854" y="2298413"/>
            <a:ext cx="2342700" cy="2326200"/>
          </a:xfrm>
          <a:prstGeom prst="roundRect">
            <a:avLst>
              <a:gd name="adj" fmla="val 3934"/>
            </a:avLst>
          </a:prstGeom>
          <a:solidFill>
            <a:schemeClr val="lt1"/>
          </a:solidFill>
          <a:ln w="19050" cap="flat" cmpd="sng">
            <a:solidFill>
              <a:schemeClr val="accent1"/>
            </a:solidFill>
            <a:prstDash val="solid"/>
            <a:round/>
            <a:headEnd type="none" w="sm" len="sm"/>
            <a:tailEnd type="none" w="sm" len="sm"/>
          </a:ln>
        </p:spPr>
        <p:txBody>
          <a:bodyPr spcFirstLastPara="1" wrap="square" lIns="90000" tIns="576000" rIns="90000" bIns="54000" anchor="t" anchorCtr="0">
            <a:noAutofit/>
          </a:bodyPr>
          <a:lstStyle/>
          <a:p>
            <a:pPr marL="0" lvl="0" indent="0" algn="l" rtl="0">
              <a:spcBef>
                <a:spcPts val="1000"/>
              </a:spcBef>
              <a:spcAft>
                <a:spcPts val="0"/>
              </a:spcAft>
              <a:buNone/>
            </a:pPr>
            <a:endParaRPr sz="1250" dirty="0">
              <a:solidFill>
                <a:schemeClr val="dk1"/>
              </a:solidFill>
              <a:latin typeface="Meiryo" panose="020B0604030504040204" pitchFamily="34" charset="-128"/>
              <a:ea typeface="Meiryo" panose="020B0604030504040204" pitchFamily="34" charset="-128"/>
              <a:cs typeface="M PLUS 1p"/>
              <a:sym typeface="M PLUS 1p"/>
            </a:endParaRPr>
          </a:p>
        </p:txBody>
      </p:sp>
      <p:pic>
        <p:nvPicPr>
          <p:cNvPr id="334" name="Google Shape;334;p30"/>
          <p:cNvPicPr preferRelativeResize="0"/>
          <p:nvPr/>
        </p:nvPicPr>
        <p:blipFill>
          <a:blip r:embed="rId3">
            <a:alphaModFix/>
          </a:blip>
          <a:stretch>
            <a:fillRect/>
          </a:stretch>
        </p:blipFill>
        <p:spPr>
          <a:xfrm>
            <a:off x="4205855" y="3684721"/>
            <a:ext cx="1272699" cy="880566"/>
          </a:xfrm>
          <a:prstGeom prst="rect">
            <a:avLst/>
          </a:prstGeom>
          <a:noFill/>
          <a:ln w="9525" cap="flat" cmpd="sng">
            <a:solidFill>
              <a:srgbClr val="999999"/>
            </a:solidFill>
            <a:prstDash val="solid"/>
            <a:round/>
            <a:headEnd type="none" w="sm" len="sm"/>
            <a:tailEnd type="none" w="sm" len="sm"/>
          </a:ln>
        </p:spPr>
      </p:pic>
      <p:sp>
        <p:nvSpPr>
          <p:cNvPr id="335" name="Google Shape;335;p30"/>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二次利用とは</a:t>
            </a:r>
            <a:endParaRPr b="1" dirty="0"/>
          </a:p>
        </p:txBody>
      </p:sp>
      <p:sp>
        <p:nvSpPr>
          <p:cNvPr id="336" name="Google Shape;336;p3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13</a:t>
            </a:fld>
            <a:endParaRPr dirty="0"/>
          </a:p>
        </p:txBody>
      </p:sp>
      <p:sp>
        <p:nvSpPr>
          <p:cNvPr id="337" name="Google Shape;337;p30"/>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二次利用可能なルールの適用とは</a:t>
            </a:r>
            <a:endParaRPr dirty="0"/>
          </a:p>
        </p:txBody>
      </p:sp>
      <p:sp>
        <p:nvSpPr>
          <p:cNvPr id="338" name="Google Shape;338;p30"/>
          <p:cNvSpPr txBox="1">
            <a:spLocks noGrp="1"/>
          </p:cNvSpPr>
          <p:nvPr>
            <p:ph type="body" idx="1"/>
          </p:nvPr>
        </p:nvSpPr>
        <p:spPr>
          <a:xfrm>
            <a:off x="1243350" y="1440000"/>
            <a:ext cx="7200000" cy="80791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ここでいう二次利用とは、元々のデータを利用して、加工・編集・再配布等をすることを指します。例えば、グラフや地図に加工・編集したり、アプリを作成して公表するといったことが挙げられます。</a:t>
            </a:r>
            <a:endParaRPr sz="1400" dirty="0"/>
          </a:p>
        </p:txBody>
      </p:sp>
      <p:sp>
        <p:nvSpPr>
          <p:cNvPr id="339" name="Google Shape;339;p30"/>
          <p:cNvSpPr/>
          <p:nvPr/>
        </p:nvSpPr>
        <p:spPr>
          <a:xfrm>
            <a:off x="1243700" y="2294250"/>
            <a:ext cx="2342700" cy="2326200"/>
          </a:xfrm>
          <a:prstGeom prst="roundRect">
            <a:avLst>
              <a:gd name="adj" fmla="val 3860"/>
            </a:avLst>
          </a:prstGeom>
          <a:solidFill>
            <a:schemeClr val="lt1"/>
          </a:solidFill>
          <a:ln w="19050" cap="flat" cmpd="sng">
            <a:solidFill>
              <a:schemeClr val="accent1"/>
            </a:solidFill>
            <a:prstDash val="solid"/>
            <a:round/>
            <a:headEnd type="none" w="sm" len="sm"/>
            <a:tailEnd type="none" w="sm" len="sm"/>
          </a:ln>
        </p:spPr>
        <p:txBody>
          <a:bodyPr spcFirstLastPara="1" wrap="square" lIns="90000" tIns="576000" rIns="90000" bIns="54000" anchor="t" anchorCtr="0">
            <a:noAutofit/>
          </a:bodyPr>
          <a:lstStyle/>
          <a:p>
            <a:pPr marL="0" lvl="0" indent="0" algn="l" rtl="0">
              <a:spcBef>
                <a:spcPts val="1000"/>
              </a:spcBef>
              <a:spcAft>
                <a:spcPts val="0"/>
              </a:spcAft>
              <a:buNone/>
            </a:pPr>
            <a:endParaRPr sz="125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340" name="Google Shape;340;p30"/>
          <p:cNvSpPr/>
          <p:nvPr/>
        </p:nvSpPr>
        <p:spPr>
          <a:xfrm>
            <a:off x="1242125" y="2294250"/>
            <a:ext cx="2342700" cy="504900"/>
          </a:xfrm>
          <a:prstGeom prst="round2SameRect">
            <a:avLst>
              <a:gd name="adj1" fmla="val 16667"/>
              <a:gd name="adj2" fmla="val 0"/>
            </a:avLst>
          </a:prstGeom>
          <a:solidFill>
            <a:schemeClr val="accent1"/>
          </a:solidFill>
          <a:ln>
            <a:noFill/>
          </a:ln>
        </p:spPr>
        <p:txBody>
          <a:bodyPr spcFirstLastPara="1" wrap="square" lIns="522000" tIns="0" rIns="0" bIns="0" anchor="ctr" anchorCtr="0">
            <a:noAutofit/>
          </a:bodyPr>
          <a:lstStyle/>
          <a:p>
            <a:pPr marL="0" lvl="0" indent="0" algn="l" rtl="0">
              <a:lnSpc>
                <a:spcPct val="100000"/>
              </a:lnSpc>
              <a:spcBef>
                <a:spcPts val="0"/>
              </a:spcBef>
              <a:spcAft>
                <a:spcPts val="0"/>
              </a:spcAft>
              <a:buNone/>
            </a:pPr>
            <a:r>
              <a:rPr lang="ja" sz="1200" dirty="0">
                <a:solidFill>
                  <a:schemeClr val="lt1"/>
                </a:solidFill>
                <a:latin typeface="Meiryo" panose="020B0604030504040204" pitchFamily="34" charset="-128"/>
                <a:ea typeface="Meiryo" panose="020B0604030504040204" pitchFamily="34" charset="-128"/>
                <a:cs typeface="M PLUS 1p"/>
                <a:sym typeface="M PLUS 1p"/>
              </a:rPr>
              <a:t>元のデータをグラフに</a:t>
            </a:r>
            <a:br>
              <a:rPr lang="ja" sz="1200" dirty="0">
                <a:solidFill>
                  <a:schemeClr val="lt1"/>
                </a:solidFill>
                <a:latin typeface="Meiryo" panose="020B0604030504040204" pitchFamily="34" charset="-128"/>
                <a:ea typeface="Meiryo" panose="020B0604030504040204" pitchFamily="34" charset="-128"/>
                <a:cs typeface="M PLUS 1p"/>
                <a:sym typeface="M PLUS 1p"/>
              </a:rPr>
            </a:br>
            <a:r>
              <a:rPr lang="ja" sz="1200" dirty="0">
                <a:solidFill>
                  <a:schemeClr val="lt1"/>
                </a:solidFill>
                <a:latin typeface="Meiryo" panose="020B0604030504040204" pitchFamily="34" charset="-128"/>
                <a:ea typeface="Meiryo" panose="020B0604030504040204" pitchFamily="34" charset="-128"/>
                <a:cs typeface="M PLUS 1p"/>
                <a:sym typeface="M PLUS 1p"/>
              </a:rPr>
              <a:t>加工し文書に使用</a:t>
            </a:r>
            <a:endParaRPr sz="1200"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341" name="Google Shape;341;p30"/>
          <p:cNvSpPr/>
          <p:nvPr/>
        </p:nvSpPr>
        <p:spPr>
          <a:xfrm>
            <a:off x="6099550" y="2294250"/>
            <a:ext cx="2342700" cy="2326200"/>
          </a:xfrm>
          <a:prstGeom prst="roundRect">
            <a:avLst>
              <a:gd name="adj" fmla="val 3533"/>
            </a:avLst>
          </a:prstGeom>
          <a:solidFill>
            <a:schemeClr val="lt1"/>
          </a:solidFill>
          <a:ln w="19050" cap="flat" cmpd="sng">
            <a:solidFill>
              <a:schemeClr val="accent1"/>
            </a:solidFill>
            <a:prstDash val="solid"/>
            <a:round/>
            <a:headEnd type="none" w="sm" len="sm"/>
            <a:tailEnd type="none" w="sm" len="sm"/>
          </a:ln>
        </p:spPr>
        <p:txBody>
          <a:bodyPr spcFirstLastPara="1" wrap="square" lIns="90000" tIns="576000" rIns="90000" bIns="54000" anchor="t" anchorCtr="0">
            <a:noAutofit/>
          </a:bodyPr>
          <a:lstStyle/>
          <a:p>
            <a:pPr marL="0" lvl="0" indent="0" algn="l" rtl="0">
              <a:spcBef>
                <a:spcPts val="1000"/>
              </a:spcBef>
              <a:spcAft>
                <a:spcPts val="0"/>
              </a:spcAft>
              <a:buNone/>
            </a:pPr>
            <a:endParaRPr sz="125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342" name="Google Shape;342;p30"/>
          <p:cNvSpPr/>
          <p:nvPr/>
        </p:nvSpPr>
        <p:spPr>
          <a:xfrm>
            <a:off x="3671625" y="2294250"/>
            <a:ext cx="2342700" cy="504900"/>
          </a:xfrm>
          <a:prstGeom prst="round2SameRect">
            <a:avLst>
              <a:gd name="adj1" fmla="val 16667"/>
              <a:gd name="adj2" fmla="val 0"/>
            </a:avLst>
          </a:prstGeom>
          <a:solidFill>
            <a:schemeClr val="accent1"/>
          </a:solidFill>
          <a:ln>
            <a:noFill/>
          </a:ln>
        </p:spPr>
        <p:txBody>
          <a:bodyPr spcFirstLastPara="1" wrap="square" lIns="522000" tIns="0" rIns="0" bIns="0" anchor="ctr" anchorCtr="0">
            <a:noAutofit/>
          </a:bodyPr>
          <a:lstStyle/>
          <a:p>
            <a:pPr marL="0" lvl="0" indent="0" algn="l" rtl="0">
              <a:lnSpc>
                <a:spcPct val="100000"/>
              </a:lnSpc>
              <a:spcBef>
                <a:spcPts val="0"/>
              </a:spcBef>
              <a:spcAft>
                <a:spcPts val="0"/>
              </a:spcAft>
              <a:buNone/>
            </a:pPr>
            <a:r>
              <a:rPr lang="ja" sz="1200" dirty="0">
                <a:solidFill>
                  <a:schemeClr val="lt1"/>
                </a:solidFill>
                <a:latin typeface="Meiryo" panose="020B0604030504040204" pitchFamily="34" charset="-128"/>
                <a:ea typeface="Meiryo" panose="020B0604030504040204" pitchFamily="34" charset="-128"/>
                <a:cs typeface="M PLUS 1p"/>
                <a:sym typeface="M PLUS 1p"/>
              </a:rPr>
              <a:t>元のデータをネット上の</a:t>
            </a:r>
            <a:endParaRPr sz="1200" dirty="0">
              <a:solidFill>
                <a:schemeClr val="lt1"/>
              </a:solidFill>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1200" dirty="0">
                <a:solidFill>
                  <a:schemeClr val="lt1"/>
                </a:solidFill>
                <a:latin typeface="Meiryo" panose="020B0604030504040204" pitchFamily="34" charset="-128"/>
                <a:ea typeface="Meiryo" panose="020B0604030504040204" pitchFamily="34" charset="-128"/>
                <a:cs typeface="M PLUS 1p"/>
                <a:sym typeface="M PLUS 1p"/>
              </a:rPr>
              <a:t>地図に編集し公表</a:t>
            </a:r>
            <a:endParaRPr sz="1200"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343" name="Google Shape;343;p30"/>
          <p:cNvSpPr/>
          <p:nvPr/>
        </p:nvSpPr>
        <p:spPr>
          <a:xfrm>
            <a:off x="6099550" y="2294250"/>
            <a:ext cx="2342700" cy="504900"/>
          </a:xfrm>
          <a:prstGeom prst="round2SameRect">
            <a:avLst>
              <a:gd name="adj1" fmla="val 16667"/>
              <a:gd name="adj2" fmla="val 0"/>
            </a:avLst>
          </a:prstGeom>
          <a:solidFill>
            <a:schemeClr val="accent1"/>
          </a:solidFill>
          <a:ln>
            <a:noFill/>
          </a:ln>
        </p:spPr>
        <p:txBody>
          <a:bodyPr spcFirstLastPara="1" wrap="square" lIns="522000" tIns="0" rIns="0" bIns="0" anchor="ctr" anchorCtr="0">
            <a:noAutofit/>
          </a:bodyPr>
          <a:lstStyle/>
          <a:p>
            <a:pPr marL="0" lvl="0" indent="0" algn="l" rtl="0">
              <a:lnSpc>
                <a:spcPct val="100000"/>
              </a:lnSpc>
              <a:spcBef>
                <a:spcPts val="0"/>
              </a:spcBef>
              <a:spcAft>
                <a:spcPts val="0"/>
              </a:spcAft>
              <a:buNone/>
            </a:pPr>
            <a:r>
              <a:rPr lang="ja" sz="1200" dirty="0">
                <a:solidFill>
                  <a:schemeClr val="lt1"/>
                </a:solidFill>
                <a:latin typeface="Meiryo" panose="020B0604030504040204" pitchFamily="34" charset="-128"/>
                <a:ea typeface="Meiryo" panose="020B0604030504040204" pitchFamily="34" charset="-128"/>
                <a:cs typeface="M PLUS 1p"/>
                <a:sym typeface="M PLUS 1p"/>
              </a:rPr>
              <a:t>元のデータを利用して</a:t>
            </a:r>
            <a:br>
              <a:rPr lang="ja" sz="1200" dirty="0">
                <a:solidFill>
                  <a:schemeClr val="lt1"/>
                </a:solidFill>
                <a:latin typeface="Meiryo" panose="020B0604030504040204" pitchFamily="34" charset="-128"/>
                <a:ea typeface="Meiryo" panose="020B0604030504040204" pitchFamily="34" charset="-128"/>
                <a:cs typeface="M PLUS 1p"/>
                <a:sym typeface="M PLUS 1p"/>
              </a:rPr>
            </a:br>
            <a:r>
              <a:rPr lang="ja" sz="1200" dirty="0">
                <a:solidFill>
                  <a:schemeClr val="lt1"/>
                </a:solidFill>
                <a:latin typeface="Meiryo" panose="020B0604030504040204" pitchFamily="34" charset="-128"/>
                <a:ea typeface="Meiryo" panose="020B0604030504040204" pitchFamily="34" charset="-128"/>
                <a:cs typeface="M PLUS 1p"/>
                <a:sym typeface="M PLUS 1p"/>
              </a:rPr>
              <a:t>アプリを作成し公表</a:t>
            </a:r>
            <a:endParaRPr sz="1200"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344" name="Google Shape;344;p30"/>
          <p:cNvSpPr txBox="1">
            <a:spLocks noGrp="1"/>
          </p:cNvSpPr>
          <p:nvPr>
            <p:ph type="body" idx="1"/>
          </p:nvPr>
        </p:nvSpPr>
        <p:spPr>
          <a:xfrm>
            <a:off x="1306800" y="2362050"/>
            <a:ext cx="393600" cy="369300"/>
          </a:xfrm>
          <a:prstGeom prst="rect">
            <a:avLst/>
          </a:prstGeom>
          <a:solidFill>
            <a:schemeClr val="lt1"/>
          </a:solidFill>
        </p:spPr>
        <p:txBody>
          <a:bodyPr spcFirstLastPara="1" wrap="square" lIns="0" tIns="0" rIns="0" bIns="0" anchor="ctr" anchorCtr="0">
            <a:noAutofit/>
          </a:bodyPr>
          <a:lstStyle/>
          <a:p>
            <a:pPr marL="0" lvl="0" indent="0" algn="ctr" rtl="0" fontAlgn="ctr">
              <a:spcBef>
                <a:spcPts val="0"/>
              </a:spcBef>
              <a:spcAft>
                <a:spcPts val="0"/>
              </a:spcAft>
              <a:buClr>
                <a:schemeClr val="dk1"/>
              </a:buClr>
              <a:buSzPts val="1100"/>
              <a:buFont typeface="Arial"/>
              <a:buNone/>
            </a:pPr>
            <a:r>
              <a:rPr lang="ja" sz="1200" b="1" dirty="0">
                <a:solidFill>
                  <a:schemeClr val="accent1"/>
                </a:solidFill>
              </a:rPr>
              <a:t>例１</a:t>
            </a:r>
            <a:endParaRPr sz="1200" b="1" dirty="0">
              <a:solidFill>
                <a:schemeClr val="accent1"/>
              </a:solidFill>
            </a:endParaRPr>
          </a:p>
        </p:txBody>
      </p:sp>
      <p:sp>
        <p:nvSpPr>
          <p:cNvPr id="345" name="Google Shape;345;p30"/>
          <p:cNvSpPr txBox="1">
            <a:spLocks noGrp="1"/>
          </p:cNvSpPr>
          <p:nvPr>
            <p:ph type="body" idx="1"/>
          </p:nvPr>
        </p:nvSpPr>
        <p:spPr>
          <a:xfrm>
            <a:off x="3736300" y="2362050"/>
            <a:ext cx="393600" cy="369300"/>
          </a:xfrm>
          <a:prstGeom prst="rect">
            <a:avLst/>
          </a:prstGeom>
          <a:solidFill>
            <a:schemeClr val="lt1"/>
          </a:solidFill>
        </p:spPr>
        <p:txBody>
          <a:bodyPr spcFirstLastPara="1" wrap="square" lIns="0" tIns="0" rIns="0" bIns="0" anchor="ctr" anchorCtr="0">
            <a:noAutofit/>
          </a:bodyPr>
          <a:lstStyle/>
          <a:p>
            <a:pPr marL="0" lvl="0" indent="0" algn="ctr" rtl="0" fontAlgn="ctr">
              <a:spcBef>
                <a:spcPts val="0"/>
              </a:spcBef>
              <a:spcAft>
                <a:spcPts val="0"/>
              </a:spcAft>
              <a:buClr>
                <a:schemeClr val="dk1"/>
              </a:buClr>
              <a:buSzPts val="1100"/>
              <a:buFont typeface="Arial"/>
              <a:buNone/>
            </a:pPr>
            <a:r>
              <a:rPr lang="ja" sz="1200" b="1" dirty="0">
                <a:solidFill>
                  <a:schemeClr val="accent1"/>
                </a:solidFill>
              </a:rPr>
              <a:t>例2</a:t>
            </a:r>
            <a:endParaRPr sz="1200" b="1" dirty="0">
              <a:solidFill>
                <a:schemeClr val="accent1"/>
              </a:solidFill>
            </a:endParaRPr>
          </a:p>
        </p:txBody>
      </p:sp>
      <p:sp>
        <p:nvSpPr>
          <p:cNvPr id="346" name="Google Shape;346;p30"/>
          <p:cNvSpPr txBox="1">
            <a:spLocks noGrp="1"/>
          </p:cNvSpPr>
          <p:nvPr>
            <p:ph type="body" idx="1"/>
          </p:nvPr>
        </p:nvSpPr>
        <p:spPr>
          <a:xfrm>
            <a:off x="6164225" y="2362050"/>
            <a:ext cx="393600" cy="369300"/>
          </a:xfrm>
          <a:prstGeom prst="rect">
            <a:avLst/>
          </a:prstGeom>
          <a:solidFill>
            <a:schemeClr val="lt1"/>
          </a:solidFill>
        </p:spPr>
        <p:txBody>
          <a:bodyPr spcFirstLastPara="1" wrap="square" lIns="0" tIns="0" rIns="0" bIns="0" anchor="ctr" anchorCtr="0">
            <a:noAutofit/>
          </a:bodyPr>
          <a:lstStyle/>
          <a:p>
            <a:pPr marL="0" lvl="0" indent="0" algn="ctr" rtl="0" fontAlgn="ctr">
              <a:spcBef>
                <a:spcPts val="0"/>
              </a:spcBef>
              <a:spcAft>
                <a:spcPts val="0"/>
              </a:spcAft>
              <a:buClr>
                <a:schemeClr val="dk1"/>
              </a:buClr>
              <a:buSzPts val="1100"/>
              <a:buFont typeface="Arial"/>
              <a:buNone/>
            </a:pPr>
            <a:r>
              <a:rPr lang="ja" sz="1200" b="1" dirty="0">
                <a:solidFill>
                  <a:schemeClr val="accent1"/>
                </a:solidFill>
              </a:rPr>
              <a:t>例3</a:t>
            </a:r>
            <a:endParaRPr sz="1200" b="1" dirty="0">
              <a:solidFill>
                <a:schemeClr val="accent1"/>
              </a:solidFill>
            </a:endParaRPr>
          </a:p>
        </p:txBody>
      </p:sp>
      <p:pic>
        <p:nvPicPr>
          <p:cNvPr id="347" name="Google Shape;347;p30"/>
          <p:cNvPicPr preferRelativeResize="0"/>
          <p:nvPr/>
        </p:nvPicPr>
        <p:blipFill>
          <a:blip r:embed="rId4">
            <a:alphaModFix/>
          </a:blip>
          <a:stretch>
            <a:fillRect/>
          </a:stretch>
        </p:blipFill>
        <p:spPr>
          <a:xfrm>
            <a:off x="4021462" y="2881790"/>
            <a:ext cx="1643026" cy="619200"/>
          </a:xfrm>
          <a:prstGeom prst="rect">
            <a:avLst/>
          </a:prstGeom>
          <a:noFill/>
          <a:ln>
            <a:noFill/>
          </a:ln>
        </p:spPr>
      </p:pic>
      <p:pic>
        <p:nvPicPr>
          <p:cNvPr id="348" name="Google Shape;348;p30"/>
          <p:cNvPicPr preferRelativeResize="0"/>
          <p:nvPr/>
        </p:nvPicPr>
        <p:blipFill>
          <a:blip r:embed="rId5">
            <a:alphaModFix/>
          </a:blip>
          <a:stretch>
            <a:fillRect/>
          </a:stretch>
        </p:blipFill>
        <p:spPr>
          <a:xfrm>
            <a:off x="1537625" y="2882675"/>
            <a:ext cx="1754851" cy="617450"/>
          </a:xfrm>
          <a:prstGeom prst="rect">
            <a:avLst/>
          </a:prstGeom>
          <a:noFill/>
          <a:ln>
            <a:noFill/>
          </a:ln>
        </p:spPr>
      </p:pic>
      <p:pic>
        <p:nvPicPr>
          <p:cNvPr id="349" name="Google Shape;349;p30"/>
          <p:cNvPicPr preferRelativeResize="0"/>
          <p:nvPr/>
        </p:nvPicPr>
        <p:blipFill>
          <a:blip r:embed="rId6">
            <a:alphaModFix/>
          </a:blip>
          <a:stretch>
            <a:fillRect/>
          </a:stretch>
        </p:blipFill>
        <p:spPr>
          <a:xfrm>
            <a:off x="1723438" y="3727599"/>
            <a:ext cx="1383225" cy="817801"/>
          </a:xfrm>
          <a:prstGeom prst="rect">
            <a:avLst/>
          </a:prstGeom>
          <a:noFill/>
          <a:ln>
            <a:noFill/>
          </a:ln>
        </p:spPr>
      </p:pic>
      <p:sp>
        <p:nvSpPr>
          <p:cNvPr id="350" name="Google Shape;350;p30"/>
          <p:cNvSpPr/>
          <p:nvPr/>
        </p:nvSpPr>
        <p:spPr>
          <a:xfrm rot="10800000">
            <a:off x="2165875" y="3528000"/>
            <a:ext cx="498300" cy="1236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51" name="Google Shape;351;p30"/>
          <p:cNvSpPr/>
          <p:nvPr/>
        </p:nvSpPr>
        <p:spPr>
          <a:xfrm rot="10800000">
            <a:off x="4593054" y="3528000"/>
            <a:ext cx="498300" cy="1236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pic>
        <p:nvPicPr>
          <p:cNvPr id="352" name="Google Shape;352;p30"/>
          <p:cNvPicPr preferRelativeResize="0"/>
          <p:nvPr/>
        </p:nvPicPr>
        <p:blipFill>
          <a:blip r:embed="rId7">
            <a:alphaModFix/>
          </a:blip>
          <a:stretch>
            <a:fillRect/>
          </a:stretch>
        </p:blipFill>
        <p:spPr>
          <a:xfrm>
            <a:off x="7033436" y="3684400"/>
            <a:ext cx="449880" cy="875699"/>
          </a:xfrm>
          <a:prstGeom prst="rect">
            <a:avLst/>
          </a:prstGeom>
          <a:noFill/>
          <a:ln>
            <a:noFill/>
          </a:ln>
        </p:spPr>
      </p:pic>
      <p:sp>
        <p:nvSpPr>
          <p:cNvPr id="353" name="Google Shape;353;p30"/>
          <p:cNvSpPr/>
          <p:nvPr/>
        </p:nvSpPr>
        <p:spPr>
          <a:xfrm rot="10800000">
            <a:off x="7021750" y="3528000"/>
            <a:ext cx="498300" cy="1236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aphicFrame>
        <p:nvGraphicFramePr>
          <p:cNvPr id="354" name="Google Shape;354;p30"/>
          <p:cNvGraphicFramePr/>
          <p:nvPr>
            <p:extLst>
              <p:ext uri="{D42A27DB-BD31-4B8C-83A1-F6EECF244321}">
                <p14:modId xmlns:p14="http://schemas.microsoft.com/office/powerpoint/2010/main" val="879275183"/>
              </p:ext>
            </p:extLst>
          </p:nvPr>
        </p:nvGraphicFramePr>
        <p:xfrm>
          <a:off x="6372000" y="2889253"/>
          <a:ext cx="1772750" cy="525150"/>
        </p:xfrm>
        <a:graphic>
          <a:graphicData uri="http://schemas.openxmlformats.org/drawingml/2006/table">
            <a:tbl>
              <a:tblPr>
                <a:noFill/>
                <a:tableStyleId>{66FC57B5-346F-429A-B150-DBDEA3360B91}</a:tableStyleId>
              </a:tblPr>
              <a:tblGrid>
                <a:gridCol w="185825">
                  <a:extLst>
                    <a:ext uri="{9D8B030D-6E8A-4147-A177-3AD203B41FA5}">
                      <a16:colId xmlns:a16="http://schemas.microsoft.com/office/drawing/2014/main" val="20000"/>
                    </a:ext>
                  </a:extLst>
                </a:gridCol>
                <a:gridCol w="437550">
                  <a:extLst>
                    <a:ext uri="{9D8B030D-6E8A-4147-A177-3AD203B41FA5}">
                      <a16:colId xmlns:a16="http://schemas.microsoft.com/office/drawing/2014/main" val="20001"/>
                    </a:ext>
                  </a:extLst>
                </a:gridCol>
                <a:gridCol w="440275">
                  <a:extLst>
                    <a:ext uri="{9D8B030D-6E8A-4147-A177-3AD203B41FA5}">
                      <a16:colId xmlns:a16="http://schemas.microsoft.com/office/drawing/2014/main" val="20002"/>
                    </a:ext>
                  </a:extLst>
                </a:gridCol>
                <a:gridCol w="354550">
                  <a:extLst>
                    <a:ext uri="{9D8B030D-6E8A-4147-A177-3AD203B41FA5}">
                      <a16:colId xmlns:a16="http://schemas.microsoft.com/office/drawing/2014/main" val="20003"/>
                    </a:ext>
                  </a:extLst>
                </a:gridCol>
                <a:gridCol w="354550">
                  <a:extLst>
                    <a:ext uri="{9D8B030D-6E8A-4147-A177-3AD203B41FA5}">
                      <a16:colId xmlns:a16="http://schemas.microsoft.com/office/drawing/2014/main" val="20004"/>
                    </a:ext>
                  </a:extLst>
                </a:gridCol>
              </a:tblGrid>
              <a:tr h="115425">
                <a:tc>
                  <a:txBody>
                    <a:bodyPr/>
                    <a:lstStyle/>
                    <a:p>
                      <a:pPr marL="0" lvl="0" indent="0" algn="ctr" rtl="0">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月</a:t>
                      </a:r>
                      <a:endParaRPr sz="600" b="0" i="0" dirty="0">
                        <a:latin typeface="Meiryo" panose="020B0604030504040204" pitchFamily="34" charset="-128"/>
                        <a:ea typeface="Meiryo" panose="020B0604030504040204" pitchFamily="34" charset="-128"/>
                        <a:cs typeface="M PLUS 1p"/>
                        <a:sym typeface="M PLUS 1p"/>
                      </a:endParaRPr>
                    </a:p>
                  </a:txBody>
                  <a:tcPr marL="0" marR="0" marT="3600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75000"/>
                        </a:lnSpc>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燃やす</a:t>
                      </a:r>
                      <a:br>
                        <a:rPr lang="ja" sz="600" b="0" i="0" dirty="0">
                          <a:latin typeface="Meiryo" panose="020B0604030504040204" pitchFamily="34" charset="-128"/>
                          <a:ea typeface="Meiryo" panose="020B0604030504040204" pitchFamily="34" charset="-128"/>
                          <a:cs typeface="M PLUS 1p"/>
                          <a:sym typeface="M PLUS 1p"/>
                        </a:rPr>
                      </a:br>
                      <a:r>
                        <a:rPr lang="ja" sz="600" b="0" i="0" dirty="0">
                          <a:latin typeface="Meiryo" panose="020B0604030504040204" pitchFamily="34" charset="-128"/>
                          <a:ea typeface="Meiryo" panose="020B0604030504040204" pitchFamily="34" charset="-128"/>
                          <a:cs typeface="M PLUS 1p"/>
                          <a:sym typeface="M PLUS 1p"/>
                        </a:rPr>
                        <a:t>ごみ</a:t>
                      </a:r>
                      <a:endParaRPr sz="600" b="0" i="0" dirty="0">
                        <a:latin typeface="Meiryo" panose="020B0604030504040204" pitchFamily="34" charset="-128"/>
                        <a:ea typeface="Meiryo" panose="020B0604030504040204" pitchFamily="34" charset="-128"/>
                        <a:cs typeface="M PLUS 1p"/>
                        <a:sym typeface="M PLUS 1p"/>
                      </a:endParaRPr>
                    </a:p>
                  </a:txBody>
                  <a:tcPr marL="0" marR="0" marT="3600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75000"/>
                        </a:lnSpc>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燃やさないごみ</a:t>
                      </a:r>
                      <a:endParaRPr sz="600" b="0" i="0" dirty="0">
                        <a:latin typeface="Meiryo" panose="020B0604030504040204" pitchFamily="34" charset="-128"/>
                        <a:ea typeface="Meiryo" panose="020B0604030504040204" pitchFamily="34" charset="-128"/>
                        <a:cs typeface="M PLUS 1p"/>
                        <a:sym typeface="M PLUS 1p"/>
                      </a:endParaRPr>
                    </a:p>
                  </a:txBody>
                  <a:tcPr marL="0" marR="0" marT="3600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資源</a:t>
                      </a:r>
                      <a:endParaRPr sz="600" b="0" i="0" dirty="0">
                        <a:latin typeface="Meiryo" panose="020B0604030504040204" pitchFamily="34" charset="-128"/>
                        <a:ea typeface="Meiryo" panose="020B0604030504040204" pitchFamily="34" charset="-128"/>
                        <a:cs typeface="M PLUS 1p"/>
                        <a:sym typeface="M PLUS 1p"/>
                      </a:endParaRPr>
                    </a:p>
                  </a:txBody>
                  <a:tcPr marL="0" marR="0" marT="3600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びん</a:t>
                      </a:r>
                      <a:endParaRPr sz="600" b="0" i="0" dirty="0">
                        <a:latin typeface="Meiryo" panose="020B0604030504040204" pitchFamily="34" charset="-128"/>
                        <a:ea typeface="Meiryo" panose="020B0604030504040204" pitchFamily="34" charset="-128"/>
                        <a:cs typeface="M PLUS 1p"/>
                        <a:sym typeface="M PLUS 1p"/>
                      </a:endParaRPr>
                    </a:p>
                  </a:txBody>
                  <a:tcPr marL="0" marR="0" marT="3600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15425">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4</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11</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2</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16</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25</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15425">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5</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9</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7</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21</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23</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15425">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6</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13</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4</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18</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fontAlgn="ctr">
                        <a:spcBef>
                          <a:spcPts val="0"/>
                        </a:spcBef>
                        <a:spcAft>
                          <a:spcPts val="0"/>
                        </a:spcAft>
                        <a:buNone/>
                      </a:pPr>
                      <a:r>
                        <a:rPr lang="ja" sz="600" b="0" i="0" dirty="0">
                          <a:latin typeface="Meiryo" panose="020B0604030504040204" pitchFamily="34" charset="-128"/>
                          <a:ea typeface="Meiryo" panose="020B0604030504040204" pitchFamily="34" charset="-128"/>
                          <a:cs typeface="M PLUS 1p"/>
                          <a:sym typeface="M PLUS 1p"/>
                        </a:rPr>
                        <a:t>27</a:t>
                      </a:r>
                      <a:endParaRPr sz="6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55" name="Google Shape;355;p30"/>
          <p:cNvSpPr txBox="1">
            <a:spLocks noGrp="1"/>
          </p:cNvSpPr>
          <p:nvPr>
            <p:ph type="body" idx="1"/>
          </p:nvPr>
        </p:nvSpPr>
        <p:spPr>
          <a:xfrm>
            <a:off x="1242000" y="4764450"/>
            <a:ext cx="7200000" cy="246300"/>
          </a:xfrm>
          <a:prstGeom prst="rect">
            <a:avLst/>
          </a:prstGeom>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t>出典(例1,例2)：「オープンデータ化支援研修」4ページ（</a:t>
            </a:r>
            <a:r>
              <a:rPr lang="ja" sz="800" u="sng" dirty="0">
                <a:solidFill>
                  <a:schemeClr val="accent1"/>
                </a:solidFill>
                <a:hlinkClick r:id="rId8">
                  <a:extLst>
                    <a:ext uri="{A12FA001-AC4F-418D-AE19-62706E023703}">
                      <ahyp:hlinkClr xmlns:ahyp="http://schemas.microsoft.com/office/drawing/2018/hyperlinkcolor" val="tx"/>
                    </a:ext>
                  </a:extLst>
                </a:hlinkClick>
              </a:rPr>
              <a:t>クリエイティブ・コモンズ・ライセンス 表示 4.0 国際</a:t>
            </a:r>
            <a:r>
              <a:rPr lang="ja" sz="800" dirty="0"/>
              <a:t>) を改変して作成</a:t>
            </a:r>
            <a:endParaRPr sz="800" dirty="0"/>
          </a:p>
          <a:p>
            <a:pPr marL="0" lvl="0" indent="0" algn="l" rtl="0">
              <a:lnSpc>
                <a:spcPct val="100000"/>
              </a:lnSpc>
              <a:spcBef>
                <a:spcPts val="0"/>
              </a:spcBef>
              <a:spcAft>
                <a:spcPts val="0"/>
              </a:spcAft>
              <a:buNone/>
            </a:pPr>
            <a:r>
              <a:rPr lang="ja" sz="800" dirty="0"/>
              <a:t>（</a:t>
            </a:r>
            <a:r>
              <a:rPr lang="ja" sz="800" u="sng" dirty="0">
                <a:solidFill>
                  <a:schemeClr val="hlink"/>
                </a:solidFill>
                <a:hlinkClick r:id="rId9"/>
              </a:rPr>
              <a:t>https://www.opendata-training.org/wp-content/uploads/material/2_support/2_new/shien_opendata_teigi.pdf</a:t>
            </a:r>
            <a:r>
              <a:rPr lang="ja" sz="800" dirty="0"/>
              <a:t>）</a:t>
            </a:r>
            <a:endParaRPr sz="800" dirty="0"/>
          </a:p>
        </p:txBody>
      </p:sp>
      <p:sp>
        <p:nvSpPr>
          <p:cNvPr id="356" name="Google Shape;356;p30"/>
          <p:cNvSpPr txBox="1">
            <a:spLocks noGrp="1"/>
          </p:cNvSpPr>
          <p:nvPr>
            <p:ph type="body" idx="1"/>
          </p:nvPr>
        </p:nvSpPr>
        <p:spPr>
          <a:xfrm>
            <a:off x="7573400" y="4252500"/>
            <a:ext cx="8160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700" dirty="0"/>
              <a:t>出典:</a:t>
            </a:r>
            <a:endParaRPr sz="700" dirty="0"/>
          </a:p>
          <a:p>
            <a:pPr marL="0" lvl="0" indent="0" algn="l" rtl="0">
              <a:spcBef>
                <a:spcPts val="0"/>
              </a:spcBef>
              <a:spcAft>
                <a:spcPts val="0"/>
              </a:spcAft>
              <a:buNone/>
            </a:pPr>
            <a:r>
              <a:rPr lang="ja" sz="700" dirty="0"/>
              <a:t>http://5374.jp/</a:t>
            </a:r>
            <a:endParaRPr sz="700" dirty="0"/>
          </a:p>
        </p:txBody>
      </p:sp>
      <p:grpSp>
        <p:nvGrpSpPr>
          <p:cNvPr id="357" name="Google Shape;357;p30"/>
          <p:cNvGrpSpPr/>
          <p:nvPr/>
        </p:nvGrpSpPr>
        <p:grpSpPr>
          <a:xfrm>
            <a:off x="4559225" y="4236050"/>
            <a:ext cx="110400" cy="110400"/>
            <a:chOff x="4945500" y="3968975"/>
            <a:chExt cx="110400" cy="110400"/>
          </a:xfrm>
        </p:grpSpPr>
        <p:sp>
          <p:nvSpPr>
            <p:cNvPr id="358" name="Google Shape;358;p30"/>
            <p:cNvSpPr/>
            <p:nvPr/>
          </p:nvSpPr>
          <p:spPr>
            <a:xfrm rot="8100000">
              <a:off x="4961667" y="3985143"/>
              <a:ext cx="78065" cy="78065"/>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59" name="Google Shape;359;p30"/>
            <p:cNvSpPr/>
            <p:nvPr/>
          </p:nvSpPr>
          <p:spPr>
            <a:xfrm>
              <a:off x="4986116" y="4009715"/>
              <a:ext cx="28800" cy="28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nvGrpSpPr>
          <p:cNvPr id="360" name="Google Shape;360;p30"/>
          <p:cNvGrpSpPr/>
          <p:nvPr/>
        </p:nvGrpSpPr>
        <p:grpSpPr>
          <a:xfrm>
            <a:off x="4645375" y="3902275"/>
            <a:ext cx="110400" cy="110400"/>
            <a:chOff x="4945500" y="3968975"/>
            <a:chExt cx="110400" cy="110400"/>
          </a:xfrm>
        </p:grpSpPr>
        <p:sp>
          <p:nvSpPr>
            <p:cNvPr id="361" name="Google Shape;361;p30"/>
            <p:cNvSpPr/>
            <p:nvPr/>
          </p:nvSpPr>
          <p:spPr>
            <a:xfrm rot="8100000">
              <a:off x="4961667" y="3985143"/>
              <a:ext cx="78065" cy="78065"/>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62" name="Google Shape;362;p30"/>
            <p:cNvSpPr/>
            <p:nvPr/>
          </p:nvSpPr>
          <p:spPr>
            <a:xfrm>
              <a:off x="4986116" y="4009715"/>
              <a:ext cx="28800" cy="28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nvGrpSpPr>
          <p:cNvPr id="363" name="Google Shape;363;p30"/>
          <p:cNvGrpSpPr/>
          <p:nvPr/>
        </p:nvGrpSpPr>
        <p:grpSpPr>
          <a:xfrm>
            <a:off x="4965625" y="4046500"/>
            <a:ext cx="110400" cy="110400"/>
            <a:chOff x="4945500" y="3968975"/>
            <a:chExt cx="110400" cy="110400"/>
          </a:xfrm>
        </p:grpSpPr>
        <p:sp>
          <p:nvSpPr>
            <p:cNvPr id="364" name="Google Shape;364;p30"/>
            <p:cNvSpPr/>
            <p:nvPr/>
          </p:nvSpPr>
          <p:spPr>
            <a:xfrm rot="8100000">
              <a:off x="4961667" y="3985143"/>
              <a:ext cx="78065" cy="78065"/>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65" name="Google Shape;365;p30"/>
            <p:cNvSpPr/>
            <p:nvPr/>
          </p:nvSpPr>
          <p:spPr>
            <a:xfrm>
              <a:off x="4986116" y="4009715"/>
              <a:ext cx="28800" cy="28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366" name="Google Shape;366;p30"/>
          <p:cNvSpPr/>
          <p:nvPr/>
        </p:nvSpPr>
        <p:spPr>
          <a:xfrm>
            <a:off x="4342350" y="4413950"/>
            <a:ext cx="999300" cy="123600"/>
          </a:xfrm>
          <a:prstGeom prst="roundRect">
            <a:avLst>
              <a:gd name="adj" fmla="val 16667"/>
            </a:avLst>
          </a:prstGeom>
          <a:solidFill>
            <a:schemeClr val="lt1"/>
          </a:solidFill>
          <a:ln w="9525" cap="flat" cmpd="sng">
            <a:solidFill>
              <a:schemeClr val="accent1"/>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r>
              <a:rPr lang="ja" sz="700" dirty="0">
                <a:latin typeface="Meiryo" panose="020B0604030504040204" pitchFamily="34" charset="-128"/>
                <a:ea typeface="Meiryo" panose="020B0604030504040204" pitchFamily="34" charset="-128"/>
                <a:cs typeface="M PLUS 1p"/>
                <a:sym typeface="M PLUS 1p"/>
              </a:rPr>
              <a:t>まもなくX避難所です</a:t>
            </a:r>
            <a:endParaRPr sz="7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1"/>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二次利用を可能にする利用許諾（ライセンス）</a:t>
            </a:r>
            <a:endParaRPr b="1" dirty="0"/>
          </a:p>
        </p:txBody>
      </p:sp>
      <p:sp>
        <p:nvSpPr>
          <p:cNvPr id="372" name="Google Shape;372;p3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14</a:t>
            </a:fld>
            <a:endParaRPr dirty="0"/>
          </a:p>
        </p:txBody>
      </p:sp>
      <p:sp>
        <p:nvSpPr>
          <p:cNvPr id="373" name="Google Shape;373;p31"/>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2. 二次利用可能なルールの適用とは</a:t>
            </a:r>
            <a:endParaRPr dirty="0"/>
          </a:p>
        </p:txBody>
      </p:sp>
      <p:sp>
        <p:nvSpPr>
          <p:cNvPr id="374" name="Google Shape;374;p31"/>
          <p:cNvSpPr txBox="1">
            <a:spLocks noGrp="1"/>
          </p:cNvSpPr>
          <p:nvPr>
            <p:ph type="body" idx="1"/>
          </p:nvPr>
        </p:nvSpPr>
        <p:spPr>
          <a:xfrm>
            <a:off x="1243350" y="1440000"/>
            <a:ext cx="7200000" cy="2282676"/>
          </a:xfrm>
          <a:prstGeom prst="rect">
            <a:avLst/>
          </a:prstGeom>
        </p:spPr>
        <p:txBody>
          <a:bodyPr spcFirstLastPara="1" wrap="square" lIns="0" tIns="0" rIns="0" bIns="0" anchor="t" anchorCtr="0">
            <a:spAutoFit/>
          </a:bodyPr>
          <a:lstStyle/>
          <a:p>
            <a:pPr marL="360000" lvl="0" indent="-234000" algn="l" rtl="0" fontAlgn="ctr">
              <a:spcBef>
                <a:spcPts val="0"/>
              </a:spcBef>
              <a:spcAft>
                <a:spcPts val="0"/>
              </a:spcAft>
              <a:buClr>
                <a:schemeClr val="accent1"/>
              </a:buClr>
              <a:buSzPct val="60000"/>
              <a:buChar char="●"/>
            </a:pPr>
            <a:r>
              <a:rPr lang="ja" dirty="0"/>
              <a:t>基本的に日本では、作成した著作物は著作権で保護されます。このため、著作物を他の人が二次利用するためには、著作者が「こういう条件で利用して良い」というルールの意思表示が必要です。</a:t>
            </a:r>
            <a:endParaRPr dirty="0"/>
          </a:p>
          <a:p>
            <a:pPr marL="360000" lvl="0" indent="-234000" algn="l" rtl="0" fontAlgn="ctr">
              <a:spcBef>
                <a:spcPts val="1000"/>
              </a:spcBef>
              <a:spcAft>
                <a:spcPts val="0"/>
              </a:spcAft>
              <a:buClr>
                <a:schemeClr val="accent1"/>
              </a:buClr>
              <a:buSzPct val="60000"/>
              <a:buChar char="●"/>
            </a:pPr>
            <a:r>
              <a:rPr lang="ja" dirty="0"/>
              <a:t>自身で独自にこのルールを作成することも可能ですが、日本政府が作成した、オープンデータにすることに特化した</a:t>
            </a:r>
            <a:r>
              <a:rPr lang="ja" b="1" u="sng" dirty="0"/>
              <a:t>利用許諾(ライセンス)</a:t>
            </a:r>
            <a:r>
              <a:rPr lang="ja" dirty="0"/>
              <a:t>があります。これを使用することで、公開データに</a:t>
            </a:r>
            <a:r>
              <a:rPr lang="ja" u="sng" dirty="0"/>
              <a:t>自由に二次利用可能なルールを適用</a:t>
            </a:r>
            <a:r>
              <a:rPr lang="ja" dirty="0"/>
              <a:t>することができます。</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15</a:t>
            </a:fld>
            <a:endParaRPr dirty="0"/>
          </a:p>
        </p:txBody>
      </p:sp>
      <p:sp>
        <p:nvSpPr>
          <p:cNvPr id="380" name="Google Shape;380;p32"/>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政府標準利用規約（第2.0版）</a:t>
            </a:r>
            <a:endParaRPr b="1" dirty="0"/>
          </a:p>
        </p:txBody>
      </p:sp>
      <p:sp>
        <p:nvSpPr>
          <p:cNvPr id="381" name="Google Shape;381;p32"/>
          <p:cNvSpPr txBox="1">
            <a:spLocks noGrp="1"/>
          </p:cNvSpPr>
          <p:nvPr>
            <p:ph type="body" idx="1"/>
          </p:nvPr>
        </p:nvSpPr>
        <p:spPr>
          <a:xfrm>
            <a:off x="1243350" y="1440000"/>
            <a:ext cx="4320000" cy="1782539"/>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利用許諾（ライセンス）の例</a:t>
            </a:r>
            <a:endParaRPr b="1" dirty="0"/>
          </a:p>
          <a:p>
            <a:pPr marL="0" lvl="0" indent="0" algn="l" rtl="0">
              <a:spcBef>
                <a:spcPts val="0"/>
              </a:spcBef>
              <a:spcAft>
                <a:spcPts val="0"/>
              </a:spcAft>
              <a:buClr>
                <a:schemeClr val="dk1"/>
              </a:buClr>
              <a:buSzPts val="1100"/>
              <a:buFont typeface="Arial"/>
              <a:buNone/>
            </a:pPr>
            <a:r>
              <a:rPr lang="ja" sz="1400" dirty="0"/>
              <a:t>2014年に作成された日本政府の府省のホームページのコンテンツの利用許諾（ライセンス）の雛形です。</a:t>
            </a:r>
            <a:endParaRPr sz="1400" dirty="0"/>
          </a:p>
          <a:p>
            <a:pPr marL="0" lvl="0" indent="0" algn="l" rtl="0">
              <a:spcBef>
                <a:spcPts val="1000"/>
              </a:spcBef>
              <a:spcAft>
                <a:spcPts val="0"/>
              </a:spcAft>
              <a:buNone/>
            </a:pPr>
            <a:r>
              <a:rPr lang="ja" sz="1400" dirty="0"/>
              <a:t>各々の地方公共団体に合わせてこの規約を更新することで、簡単にオープンデータのための利用許諾（ライセンス）が作成できます。</a:t>
            </a:r>
            <a:endParaRPr dirty="0"/>
          </a:p>
        </p:txBody>
      </p:sp>
      <p:sp>
        <p:nvSpPr>
          <p:cNvPr id="382" name="Google Shape;382;p32"/>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二次利用可能なルールの適用とは</a:t>
            </a:r>
            <a:endParaRPr dirty="0"/>
          </a:p>
        </p:txBody>
      </p:sp>
      <p:pic>
        <p:nvPicPr>
          <p:cNvPr id="383" name="Google Shape;383;p32"/>
          <p:cNvPicPr preferRelativeResize="0"/>
          <p:nvPr/>
        </p:nvPicPr>
        <p:blipFill rotWithShape="1">
          <a:blip r:embed="rId3">
            <a:alphaModFix/>
          </a:blip>
          <a:srcRect l="2899" r="-2899"/>
          <a:stretch/>
        </p:blipFill>
        <p:spPr>
          <a:xfrm>
            <a:off x="5777140" y="828000"/>
            <a:ext cx="2664860" cy="3772650"/>
          </a:xfrm>
          <a:prstGeom prst="rect">
            <a:avLst/>
          </a:prstGeom>
          <a:noFill/>
          <a:ln w="9525" cap="flat" cmpd="sng">
            <a:solidFill>
              <a:srgbClr val="999999"/>
            </a:solidFill>
            <a:prstDash val="solid"/>
            <a:round/>
            <a:headEnd type="none" w="sm" len="sm"/>
            <a:tailEnd type="none" w="sm" len="sm"/>
          </a:ln>
        </p:spPr>
      </p:pic>
      <p:sp>
        <p:nvSpPr>
          <p:cNvPr id="384" name="Google Shape;384;p32"/>
          <p:cNvSpPr txBox="1">
            <a:spLocks noGrp="1"/>
          </p:cNvSpPr>
          <p:nvPr>
            <p:ph type="body" idx="1"/>
          </p:nvPr>
        </p:nvSpPr>
        <p:spPr>
          <a:xfrm>
            <a:off x="1242000" y="4826100"/>
            <a:ext cx="7200000" cy="15388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800" dirty="0"/>
              <a:t>出典：政府標準利用規（約2.0版）（</a:t>
            </a:r>
            <a:r>
              <a:rPr lang="ja" sz="800" u="sng" dirty="0">
                <a:solidFill>
                  <a:schemeClr val="hlink"/>
                </a:solidFill>
                <a:hlinkClick r:id="rId4"/>
              </a:rPr>
              <a:t>https://cio.go.jp/sites/default/files/uploads/documents/opendata_nijiriyou_betten1.pdf</a:t>
            </a:r>
            <a:r>
              <a:rPr lang="ja" sz="800" dirty="0"/>
              <a:t>）</a:t>
            </a:r>
            <a:endParaRPr sz="800" dirty="0"/>
          </a:p>
        </p:txBody>
      </p:sp>
      <p:sp>
        <p:nvSpPr>
          <p:cNvPr id="385" name="Google Shape;385;p32"/>
          <p:cNvSpPr/>
          <p:nvPr/>
        </p:nvSpPr>
        <p:spPr>
          <a:xfrm>
            <a:off x="1242000" y="3746250"/>
            <a:ext cx="4320000" cy="869700"/>
          </a:xfrm>
          <a:prstGeom prst="roundRect">
            <a:avLst>
              <a:gd name="adj" fmla="val 4199"/>
            </a:avLst>
          </a:prstGeom>
          <a:solidFill>
            <a:srgbClr val="0070C0">
              <a:alpha val="14510"/>
            </a:srgbClr>
          </a:solidFill>
          <a:ln>
            <a:noFill/>
          </a:ln>
        </p:spPr>
        <p:txBody>
          <a:bodyPr spcFirstLastPara="1" wrap="square" lIns="91425" tIns="0" rIns="91425" bIns="0" anchor="ctr" anchorCtr="0">
            <a:noAutofit/>
          </a:bodyPr>
          <a:lstStyle/>
          <a:p>
            <a:pPr marL="0" lvl="0" indent="0" algn="l" rtl="0">
              <a:lnSpc>
                <a:spcPct val="115000"/>
              </a:lnSpc>
              <a:spcBef>
                <a:spcPts val="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初級編では</a:t>
            </a:r>
            <a:endParaRPr sz="10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15000"/>
              </a:lnSpc>
              <a:spcBef>
                <a:spcPts val="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他の利用許諾（ライセンス）の例として、国際的にメジャーな「クリエイティブ・コモンズ・ライセンス 」の紹介もしています。</a:t>
            </a:r>
            <a:endParaRPr sz="1100" dirty="0">
              <a:solidFill>
                <a:srgbClr val="323232"/>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16</a:t>
            </a:fld>
            <a:endParaRPr dirty="0"/>
          </a:p>
        </p:txBody>
      </p:sp>
      <p:sp>
        <p:nvSpPr>
          <p:cNvPr id="391" name="Google Shape;391;p33"/>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政府標準利用規約（第2.0版）</a:t>
            </a:r>
            <a:endParaRPr b="1" dirty="0"/>
          </a:p>
        </p:txBody>
      </p:sp>
      <p:sp>
        <p:nvSpPr>
          <p:cNvPr id="392" name="Google Shape;392;p33"/>
          <p:cNvSpPr txBox="1">
            <a:spLocks noGrp="1"/>
          </p:cNvSpPr>
          <p:nvPr>
            <p:ph type="body" idx="1"/>
          </p:nvPr>
        </p:nvSpPr>
        <p:spPr>
          <a:xfrm>
            <a:off x="1243350" y="1440000"/>
            <a:ext cx="4320000" cy="2321148"/>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具体的な掲載方法</a:t>
            </a:r>
            <a:endParaRPr b="1" dirty="0"/>
          </a:p>
          <a:p>
            <a:pPr marL="0" lvl="0" indent="0" algn="l" rtl="0">
              <a:spcBef>
                <a:spcPts val="0"/>
              </a:spcBef>
              <a:spcAft>
                <a:spcPts val="0"/>
              </a:spcAft>
              <a:buClr>
                <a:schemeClr val="dk1"/>
              </a:buClr>
              <a:buSzPts val="1100"/>
              <a:buFont typeface="Arial"/>
              <a:buNone/>
            </a:pPr>
            <a:r>
              <a:rPr lang="ja" sz="1400" dirty="0"/>
              <a:t>作成した政府標準利用規約（2.0版）を公開の上、オープンデータにしたい公開データにこれを適用する旨を明記します。（ホームページ全体に適用したい場合は、その旨を記載します）</a:t>
            </a:r>
            <a:endParaRPr sz="1400" dirty="0"/>
          </a:p>
          <a:p>
            <a:pPr marL="0" lvl="0" indent="0" algn="l" rtl="0">
              <a:spcBef>
                <a:spcPts val="1000"/>
              </a:spcBef>
              <a:spcAft>
                <a:spcPts val="0"/>
              </a:spcAft>
              <a:buNone/>
            </a:pPr>
            <a:r>
              <a:rPr lang="ja" sz="1400" dirty="0"/>
              <a:t>こうすることで、「自由に二次利用可能なルールの適用」が完了し、誰もが自由に公開データを二次利用できるようになります。</a:t>
            </a:r>
            <a:endParaRPr dirty="0"/>
          </a:p>
        </p:txBody>
      </p:sp>
      <p:sp>
        <p:nvSpPr>
          <p:cNvPr id="393" name="Google Shape;393;p33"/>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二次利用可能なルールの適用とは</a:t>
            </a:r>
            <a:endParaRPr dirty="0"/>
          </a:p>
        </p:txBody>
      </p:sp>
      <p:sp>
        <p:nvSpPr>
          <p:cNvPr id="394" name="Google Shape;394;p33"/>
          <p:cNvSpPr/>
          <p:nvPr/>
        </p:nvSpPr>
        <p:spPr>
          <a:xfrm>
            <a:off x="5749325" y="989200"/>
            <a:ext cx="2693100" cy="1959900"/>
          </a:xfrm>
          <a:prstGeom prst="roundRect">
            <a:avLst>
              <a:gd name="adj" fmla="val 2920"/>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95" name="Google Shape;395;p33"/>
          <p:cNvSpPr txBox="1"/>
          <p:nvPr/>
        </p:nvSpPr>
        <p:spPr>
          <a:xfrm>
            <a:off x="5839825" y="1280625"/>
            <a:ext cx="446400" cy="153888"/>
          </a:xfrm>
          <a:prstGeom prst="rect">
            <a:avLst/>
          </a:prstGeom>
          <a:noFill/>
          <a:ln>
            <a:noFill/>
          </a:ln>
        </p:spPr>
        <p:txBody>
          <a:bodyPr spcFirstLastPara="1" wrap="square" lIns="0" tIns="0" rIns="0" bIns="0" anchor="t" anchorCtr="0">
            <a:spAutoFit/>
          </a:bodyPr>
          <a:lstStyle/>
          <a:p>
            <a:pPr marL="0" lvl="0" indent="0" algn="l" rtl="0" fontAlgn="ctr">
              <a:lnSpc>
                <a:spcPct val="125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●●市</a:t>
            </a:r>
            <a:endParaRPr dirty="0">
              <a:latin typeface="Meiryo" panose="020B0604030504040204" pitchFamily="34" charset="-128"/>
              <a:ea typeface="Meiryo" panose="020B0604030504040204" pitchFamily="34" charset="-128"/>
              <a:cs typeface="M PLUS 1p"/>
              <a:sym typeface="M PLUS 1p"/>
            </a:endParaRPr>
          </a:p>
        </p:txBody>
      </p:sp>
      <p:graphicFrame>
        <p:nvGraphicFramePr>
          <p:cNvPr id="396" name="Google Shape;396;p33"/>
          <p:cNvGraphicFramePr/>
          <p:nvPr>
            <p:extLst>
              <p:ext uri="{D42A27DB-BD31-4B8C-83A1-F6EECF244321}">
                <p14:modId xmlns:p14="http://schemas.microsoft.com/office/powerpoint/2010/main" val="3044120617"/>
              </p:ext>
            </p:extLst>
          </p:nvPr>
        </p:nvGraphicFramePr>
        <p:xfrm>
          <a:off x="5777688" y="1491675"/>
          <a:ext cx="2636375" cy="182350"/>
        </p:xfrm>
        <a:graphic>
          <a:graphicData uri="http://schemas.openxmlformats.org/drawingml/2006/table">
            <a:tbl>
              <a:tblPr>
                <a:noFill/>
                <a:tableStyleId>{66FC57B5-346F-429A-B150-DBDEA3360B91}</a:tableStyleId>
              </a:tblPr>
              <a:tblGrid>
                <a:gridCol w="527275">
                  <a:extLst>
                    <a:ext uri="{9D8B030D-6E8A-4147-A177-3AD203B41FA5}">
                      <a16:colId xmlns:a16="http://schemas.microsoft.com/office/drawing/2014/main" val="20000"/>
                    </a:ext>
                  </a:extLst>
                </a:gridCol>
                <a:gridCol w="527275">
                  <a:extLst>
                    <a:ext uri="{9D8B030D-6E8A-4147-A177-3AD203B41FA5}">
                      <a16:colId xmlns:a16="http://schemas.microsoft.com/office/drawing/2014/main" val="20001"/>
                    </a:ext>
                  </a:extLst>
                </a:gridCol>
                <a:gridCol w="527275">
                  <a:extLst>
                    <a:ext uri="{9D8B030D-6E8A-4147-A177-3AD203B41FA5}">
                      <a16:colId xmlns:a16="http://schemas.microsoft.com/office/drawing/2014/main" val="20002"/>
                    </a:ext>
                  </a:extLst>
                </a:gridCol>
                <a:gridCol w="527275">
                  <a:extLst>
                    <a:ext uri="{9D8B030D-6E8A-4147-A177-3AD203B41FA5}">
                      <a16:colId xmlns:a16="http://schemas.microsoft.com/office/drawing/2014/main" val="20003"/>
                    </a:ext>
                  </a:extLst>
                </a:gridCol>
                <a:gridCol w="527275">
                  <a:extLst>
                    <a:ext uri="{9D8B030D-6E8A-4147-A177-3AD203B41FA5}">
                      <a16:colId xmlns:a16="http://schemas.microsoft.com/office/drawing/2014/main" val="20004"/>
                    </a:ext>
                  </a:extLst>
                </a:gridCol>
              </a:tblGrid>
              <a:tr h="182350">
                <a:tc>
                  <a:txBody>
                    <a:bodyPr/>
                    <a:lstStyle/>
                    <a:p>
                      <a:pPr marL="0" lvl="0" indent="0" algn="ctr" rtl="0" fontAlgn="ctr">
                        <a:lnSpc>
                          <a:spcPct val="125000"/>
                        </a:lnSpc>
                        <a:spcBef>
                          <a:spcPts val="0"/>
                        </a:spcBef>
                        <a:spcAft>
                          <a:spcPts val="0"/>
                        </a:spcAft>
                        <a:buNone/>
                      </a:pPr>
                      <a:r>
                        <a:rPr lang="ja" sz="600" b="0" i="0" dirty="0">
                          <a:solidFill>
                            <a:schemeClr val="lt1"/>
                          </a:solidFill>
                          <a:latin typeface="Meiryo" panose="020B0604030504040204" pitchFamily="34" charset="-128"/>
                          <a:ea typeface="Meiryo" panose="020B0604030504040204" pitchFamily="34" charset="-128"/>
                          <a:cs typeface="M PLUS 1p"/>
                          <a:sym typeface="M PLUS 1p"/>
                        </a:rPr>
                        <a:t>ホーム</a:t>
                      </a:r>
                      <a:endParaRPr sz="6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1"/>
                    </a:solidFill>
                  </a:tcPr>
                </a:tc>
                <a:tc>
                  <a:txBody>
                    <a:bodyPr/>
                    <a:lstStyle/>
                    <a:p>
                      <a:pPr marL="0" lvl="0" indent="0" algn="ctr" rtl="0" fontAlgn="ctr">
                        <a:lnSpc>
                          <a:spcPct val="125000"/>
                        </a:lnSpc>
                        <a:spcBef>
                          <a:spcPts val="0"/>
                        </a:spcBef>
                        <a:spcAft>
                          <a:spcPts val="0"/>
                        </a:spcAft>
                        <a:buNone/>
                      </a:pPr>
                      <a:r>
                        <a:rPr lang="ja" sz="600" b="0" i="0" dirty="0">
                          <a:solidFill>
                            <a:schemeClr val="lt1"/>
                          </a:solidFill>
                          <a:latin typeface="Meiryo" panose="020B0604030504040204" pitchFamily="34" charset="-128"/>
                          <a:ea typeface="Meiryo" panose="020B0604030504040204" pitchFamily="34" charset="-128"/>
                          <a:cs typeface="M PLUS 1p"/>
                          <a:sym typeface="M PLUS 1p"/>
                        </a:rPr>
                        <a:t>くらし</a:t>
                      </a:r>
                      <a:endParaRPr sz="6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1"/>
                    </a:solidFill>
                  </a:tcPr>
                </a:tc>
                <a:tc>
                  <a:txBody>
                    <a:bodyPr/>
                    <a:lstStyle/>
                    <a:p>
                      <a:pPr marL="0" lvl="0" indent="0" algn="ctr" rtl="0" fontAlgn="ctr">
                        <a:lnSpc>
                          <a:spcPct val="125000"/>
                        </a:lnSpc>
                        <a:spcBef>
                          <a:spcPts val="0"/>
                        </a:spcBef>
                        <a:spcAft>
                          <a:spcPts val="0"/>
                        </a:spcAft>
                        <a:buNone/>
                      </a:pPr>
                      <a:r>
                        <a:rPr lang="ja" sz="600" b="0" i="0" dirty="0">
                          <a:solidFill>
                            <a:schemeClr val="lt1"/>
                          </a:solidFill>
                          <a:latin typeface="Meiryo" panose="020B0604030504040204" pitchFamily="34" charset="-128"/>
                          <a:ea typeface="Meiryo" panose="020B0604030504040204" pitchFamily="34" charset="-128"/>
                          <a:cs typeface="M PLUS 1p"/>
                          <a:sym typeface="M PLUS 1p"/>
                        </a:rPr>
                        <a:t>子育て</a:t>
                      </a:r>
                      <a:endParaRPr sz="6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1"/>
                    </a:solidFill>
                  </a:tcPr>
                </a:tc>
                <a:tc>
                  <a:txBody>
                    <a:bodyPr/>
                    <a:lstStyle/>
                    <a:p>
                      <a:pPr marL="0" lvl="0" indent="0" algn="ctr" rtl="0" fontAlgn="ctr">
                        <a:lnSpc>
                          <a:spcPct val="125000"/>
                        </a:lnSpc>
                        <a:spcBef>
                          <a:spcPts val="0"/>
                        </a:spcBef>
                        <a:spcAft>
                          <a:spcPts val="0"/>
                        </a:spcAft>
                        <a:buNone/>
                      </a:pPr>
                      <a:r>
                        <a:rPr lang="ja" sz="600" b="0" i="0" dirty="0">
                          <a:solidFill>
                            <a:schemeClr val="lt1"/>
                          </a:solidFill>
                          <a:latin typeface="Meiryo" panose="020B0604030504040204" pitchFamily="34" charset="-128"/>
                          <a:ea typeface="Meiryo" panose="020B0604030504040204" pitchFamily="34" charset="-128"/>
                          <a:cs typeface="M PLUS 1p"/>
                          <a:sym typeface="M PLUS 1p"/>
                        </a:rPr>
                        <a:t>観光</a:t>
                      </a:r>
                      <a:endParaRPr sz="6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1"/>
                    </a:solidFill>
                  </a:tcPr>
                </a:tc>
                <a:tc>
                  <a:txBody>
                    <a:bodyPr/>
                    <a:lstStyle/>
                    <a:p>
                      <a:pPr marL="0" lvl="0" indent="0" algn="ctr" rtl="0" fontAlgn="ctr">
                        <a:lnSpc>
                          <a:spcPct val="125000"/>
                        </a:lnSpc>
                        <a:spcBef>
                          <a:spcPts val="0"/>
                        </a:spcBef>
                        <a:spcAft>
                          <a:spcPts val="0"/>
                        </a:spcAft>
                        <a:buNone/>
                      </a:pPr>
                      <a:r>
                        <a:rPr lang="ja" sz="600" b="0" i="0" dirty="0">
                          <a:solidFill>
                            <a:schemeClr val="lt1"/>
                          </a:solidFill>
                          <a:latin typeface="Meiryo" panose="020B0604030504040204" pitchFamily="34" charset="-128"/>
                          <a:ea typeface="Meiryo" panose="020B0604030504040204" pitchFamily="34" charset="-128"/>
                          <a:cs typeface="M PLUS 1p"/>
                          <a:sym typeface="M PLUS 1p"/>
                        </a:rPr>
                        <a:t>行政</a:t>
                      </a:r>
                      <a:endParaRPr sz="6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
        <p:nvSpPr>
          <p:cNvPr id="397" name="Google Shape;397;p33"/>
          <p:cNvSpPr txBox="1"/>
          <p:nvPr/>
        </p:nvSpPr>
        <p:spPr>
          <a:xfrm>
            <a:off x="5839825" y="1762050"/>
            <a:ext cx="1447200" cy="107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ja" sz="700" u="sng" dirty="0">
                <a:solidFill>
                  <a:schemeClr val="accent1"/>
                </a:solidFill>
                <a:latin typeface="Meiryo" panose="020B0604030504040204" pitchFamily="34" charset="-128"/>
                <a:ea typeface="Meiryo" panose="020B0604030504040204" pitchFamily="34" charset="-128"/>
                <a:cs typeface="M PLUS 1p"/>
                <a:sym typeface="M PLUS 1p"/>
              </a:rPr>
              <a:t>ホーム</a:t>
            </a:r>
            <a:r>
              <a:rPr lang="ja" sz="700" dirty="0">
                <a:solidFill>
                  <a:schemeClr val="dk1"/>
                </a:solidFill>
                <a:latin typeface="Meiryo" panose="020B0604030504040204" pitchFamily="34" charset="-128"/>
                <a:ea typeface="Meiryo" panose="020B0604030504040204" pitchFamily="34" charset="-128"/>
                <a:cs typeface="M PLUS 1p"/>
                <a:sym typeface="M PLUS 1p"/>
              </a:rPr>
              <a:t> &gt; オープンデータ</a:t>
            </a:r>
            <a:endParaRPr sz="1300" dirty="0">
              <a:latin typeface="Meiryo" panose="020B0604030504040204" pitchFamily="34" charset="-128"/>
              <a:ea typeface="Meiryo" panose="020B0604030504040204" pitchFamily="34" charset="-128"/>
              <a:cs typeface="M PLUS 1p"/>
              <a:sym typeface="M PLUS 1p"/>
            </a:endParaRPr>
          </a:p>
        </p:txBody>
      </p:sp>
      <p:sp>
        <p:nvSpPr>
          <p:cNvPr id="398" name="Google Shape;398;p33"/>
          <p:cNvSpPr txBox="1"/>
          <p:nvPr/>
        </p:nvSpPr>
        <p:spPr>
          <a:xfrm>
            <a:off x="5912225" y="2019038"/>
            <a:ext cx="2336400" cy="207355"/>
          </a:xfrm>
          <a:prstGeom prst="rect">
            <a:avLst/>
          </a:prstGeom>
          <a:solidFill>
            <a:srgbClr val="0070C0">
              <a:alpha val="14510"/>
            </a:srgbClr>
          </a:solidFill>
          <a:ln>
            <a:noFill/>
          </a:ln>
        </p:spPr>
        <p:txBody>
          <a:bodyPr spcFirstLastPara="1" wrap="square" lIns="72000" tIns="36000" rIns="72000" bIns="36000" anchor="t" anchorCtr="0">
            <a:spAutoFit/>
          </a:bodyPr>
          <a:lstStyle/>
          <a:p>
            <a:pPr marL="0" lvl="0" indent="0" algn="l" rtl="0" fontAlgn="ctr">
              <a:lnSpc>
                <a:spcPct val="125000"/>
              </a:lnSpc>
              <a:spcBef>
                <a:spcPts val="0"/>
              </a:spcBef>
              <a:spcAft>
                <a:spcPts val="0"/>
              </a:spcAft>
              <a:buNone/>
            </a:pPr>
            <a:r>
              <a:rPr lang="ja" sz="700" dirty="0">
                <a:solidFill>
                  <a:schemeClr val="dk1"/>
                </a:solidFill>
                <a:latin typeface="Meiryo" panose="020B0604030504040204" pitchFamily="34" charset="-128"/>
                <a:ea typeface="Meiryo" panose="020B0604030504040204" pitchFamily="34" charset="-128"/>
                <a:cs typeface="M PLUS 1p Medium"/>
                <a:sym typeface="M PLUS 1p Medium"/>
              </a:rPr>
              <a:t>●●市オープンデータ</a:t>
            </a:r>
            <a:endParaRPr sz="1300" dirty="0">
              <a:latin typeface="Meiryo" panose="020B0604030504040204" pitchFamily="34" charset="-128"/>
              <a:ea typeface="Meiryo" panose="020B0604030504040204" pitchFamily="34" charset="-128"/>
              <a:cs typeface="M PLUS 1p Medium"/>
              <a:sym typeface="M PLUS 1p Medium"/>
            </a:endParaRPr>
          </a:p>
        </p:txBody>
      </p:sp>
      <p:sp>
        <p:nvSpPr>
          <p:cNvPr id="399" name="Google Shape;399;p33"/>
          <p:cNvSpPr txBox="1"/>
          <p:nvPr/>
        </p:nvSpPr>
        <p:spPr>
          <a:xfrm>
            <a:off x="5912225" y="2292413"/>
            <a:ext cx="2336400" cy="320463"/>
          </a:xfrm>
          <a:prstGeom prst="rect">
            <a:avLst/>
          </a:prstGeom>
          <a:noFill/>
          <a:ln>
            <a:noFill/>
          </a:ln>
        </p:spPr>
        <p:txBody>
          <a:bodyPr spcFirstLastPara="1" wrap="square" lIns="36000" tIns="36000" rIns="36000" bIns="36000" anchor="t" anchorCtr="0">
            <a:spAutoFit/>
          </a:bodyPr>
          <a:lstStyle/>
          <a:p>
            <a:pPr marL="0" lvl="0" indent="0" algn="l" rtl="0">
              <a:lnSpc>
                <a:spcPct val="115000"/>
              </a:lnSpc>
              <a:spcBef>
                <a:spcPts val="0"/>
              </a:spcBef>
              <a:spcAft>
                <a:spcPts val="0"/>
              </a:spcAft>
              <a:buNone/>
            </a:pPr>
            <a:r>
              <a:rPr lang="ja" sz="700" dirty="0">
                <a:solidFill>
                  <a:schemeClr val="dk1"/>
                </a:solidFill>
                <a:latin typeface="Meiryo" panose="020B0604030504040204" pitchFamily="34" charset="-128"/>
                <a:ea typeface="Meiryo" panose="020B0604030504040204" pitchFamily="34" charset="-128"/>
                <a:cs typeface="M PLUS 1p Medium"/>
                <a:sym typeface="M PLUS 1p Medium"/>
              </a:rPr>
              <a:t>本ホームページで公開されているデータは、以下の利用規約に基づき、オープンデータとして利用できます。</a:t>
            </a:r>
            <a:endParaRPr sz="1300" dirty="0">
              <a:latin typeface="Meiryo" panose="020B0604030504040204" pitchFamily="34" charset="-128"/>
              <a:ea typeface="Meiryo" panose="020B0604030504040204" pitchFamily="34" charset="-128"/>
              <a:cs typeface="M PLUS 1p Medium"/>
              <a:sym typeface="M PLUS 1p Medium"/>
            </a:endParaRPr>
          </a:p>
        </p:txBody>
      </p:sp>
      <p:sp>
        <p:nvSpPr>
          <p:cNvPr id="400" name="Google Shape;400;p33"/>
          <p:cNvSpPr/>
          <p:nvPr/>
        </p:nvSpPr>
        <p:spPr>
          <a:xfrm>
            <a:off x="5912225" y="2019038"/>
            <a:ext cx="36000" cy="180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01" name="Google Shape;401;p33"/>
          <p:cNvSpPr txBox="1"/>
          <p:nvPr/>
        </p:nvSpPr>
        <p:spPr>
          <a:xfrm>
            <a:off x="5948225" y="2705438"/>
            <a:ext cx="2336400" cy="107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ja" sz="700" u="sng" dirty="0">
                <a:solidFill>
                  <a:schemeClr val="accent1"/>
                </a:solidFill>
                <a:latin typeface="Meiryo" panose="020B0604030504040204" pitchFamily="34" charset="-128"/>
                <a:ea typeface="Meiryo" panose="020B0604030504040204" pitchFamily="34" charset="-128"/>
                <a:cs typeface="M PLUS 1p"/>
                <a:sym typeface="M PLUS 1p"/>
              </a:rPr>
              <a:t>●●市オープンデータ利用規約（PDF:XXXKB）</a:t>
            </a:r>
            <a:endParaRPr sz="1300" u="sng" dirty="0">
              <a:solidFill>
                <a:schemeClr val="accent1"/>
              </a:solidFill>
              <a:latin typeface="Meiryo" panose="020B0604030504040204" pitchFamily="34" charset="-128"/>
              <a:ea typeface="Meiryo" panose="020B0604030504040204" pitchFamily="34" charset="-128"/>
              <a:cs typeface="M PLUS 1p"/>
              <a:sym typeface="M PLUS 1p"/>
            </a:endParaRPr>
          </a:p>
        </p:txBody>
      </p:sp>
      <p:sp>
        <p:nvSpPr>
          <p:cNvPr id="402" name="Google Shape;402;p33"/>
          <p:cNvSpPr/>
          <p:nvPr/>
        </p:nvSpPr>
        <p:spPr>
          <a:xfrm>
            <a:off x="5749325" y="989200"/>
            <a:ext cx="2692800" cy="203400"/>
          </a:xfrm>
          <a:prstGeom prst="round2SameRect">
            <a:avLst>
              <a:gd name="adj1" fmla="val 26243"/>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03" name="Google Shape;403;p33"/>
          <p:cNvSpPr/>
          <p:nvPr/>
        </p:nvSpPr>
        <p:spPr>
          <a:xfrm>
            <a:off x="8136723" y="1068554"/>
            <a:ext cx="57600" cy="57600"/>
          </a:xfrm>
          <a:prstGeom prst="ellipse">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04" name="Google Shape;404;p33"/>
          <p:cNvSpPr/>
          <p:nvPr/>
        </p:nvSpPr>
        <p:spPr>
          <a:xfrm>
            <a:off x="8218903" y="1068554"/>
            <a:ext cx="57600" cy="57600"/>
          </a:xfrm>
          <a:prstGeom prst="ellipse">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05" name="Google Shape;405;p33"/>
          <p:cNvSpPr/>
          <p:nvPr/>
        </p:nvSpPr>
        <p:spPr>
          <a:xfrm>
            <a:off x="8301083" y="1068554"/>
            <a:ext cx="57600" cy="57600"/>
          </a:xfrm>
          <a:prstGeom prst="ellipse">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06" name="Google Shape;406;p33"/>
          <p:cNvSpPr/>
          <p:nvPr/>
        </p:nvSpPr>
        <p:spPr>
          <a:xfrm>
            <a:off x="7582575" y="1280925"/>
            <a:ext cx="776100" cy="122400"/>
          </a:xfrm>
          <a:prstGeom prst="roundRect">
            <a:avLst>
              <a:gd name="adj"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07" name="Google Shape;407;p33"/>
          <p:cNvSpPr/>
          <p:nvPr/>
        </p:nvSpPr>
        <p:spPr>
          <a:xfrm>
            <a:off x="6832262" y="3092550"/>
            <a:ext cx="1232100" cy="1523400"/>
          </a:xfrm>
          <a:prstGeom prst="snip1Rect">
            <a:avLst>
              <a:gd name="adj" fmla="val 16667"/>
            </a:avLst>
          </a:prstGeom>
          <a:solidFill>
            <a:schemeClr val="lt1"/>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08" name="Google Shape;408;p33"/>
          <p:cNvSpPr/>
          <p:nvPr/>
        </p:nvSpPr>
        <p:spPr>
          <a:xfrm>
            <a:off x="7867423" y="3092550"/>
            <a:ext cx="197700" cy="197700"/>
          </a:xfrm>
          <a:prstGeom prst="rtTriangle">
            <a:avLst/>
          </a:prstGeom>
          <a:solidFill>
            <a:srgbClr val="9E9E9E"/>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09" name="Google Shape;409;p33"/>
          <p:cNvSpPr txBox="1"/>
          <p:nvPr/>
        </p:nvSpPr>
        <p:spPr>
          <a:xfrm>
            <a:off x="6941259" y="3265297"/>
            <a:ext cx="1056000" cy="212366"/>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ja" sz="600" dirty="0">
                <a:solidFill>
                  <a:schemeClr val="dk1"/>
                </a:solidFill>
                <a:latin typeface="Meiryo" panose="020B0604030504040204" pitchFamily="34" charset="-128"/>
                <a:ea typeface="Meiryo" panose="020B0604030504040204" pitchFamily="34" charset="-128"/>
                <a:cs typeface="M PLUS 1p Medium"/>
                <a:sym typeface="M PLUS 1p Medium"/>
              </a:rPr>
              <a:t>●●市</a:t>
            </a:r>
            <a:br>
              <a:rPr lang="ja" sz="600" dirty="0">
                <a:solidFill>
                  <a:schemeClr val="dk1"/>
                </a:solidFill>
                <a:latin typeface="Meiryo" panose="020B0604030504040204" pitchFamily="34" charset="-128"/>
                <a:ea typeface="Meiryo" panose="020B0604030504040204" pitchFamily="34" charset="-128"/>
                <a:cs typeface="M PLUS 1p Medium"/>
                <a:sym typeface="M PLUS 1p Medium"/>
              </a:rPr>
            </a:br>
            <a:r>
              <a:rPr lang="ja" sz="600" dirty="0">
                <a:solidFill>
                  <a:schemeClr val="dk1"/>
                </a:solidFill>
                <a:latin typeface="Meiryo" panose="020B0604030504040204" pitchFamily="34" charset="-128"/>
                <a:ea typeface="Meiryo" panose="020B0604030504040204" pitchFamily="34" charset="-128"/>
                <a:cs typeface="M PLUS 1p Medium"/>
                <a:sym typeface="M PLUS 1p Medium"/>
              </a:rPr>
              <a:t>オープンデータ利用規約</a:t>
            </a:r>
            <a:endParaRPr sz="1200" dirty="0">
              <a:latin typeface="Meiryo" panose="020B0604030504040204" pitchFamily="34" charset="-128"/>
              <a:ea typeface="Meiryo" panose="020B0604030504040204" pitchFamily="34" charset="-128"/>
              <a:cs typeface="M PLUS 1p Medium"/>
              <a:sym typeface="M PLUS 1p Medium"/>
            </a:endParaRPr>
          </a:p>
        </p:txBody>
      </p:sp>
      <p:sp>
        <p:nvSpPr>
          <p:cNvPr id="410" name="Google Shape;410;p33"/>
          <p:cNvSpPr/>
          <p:nvPr/>
        </p:nvSpPr>
        <p:spPr>
          <a:xfrm>
            <a:off x="6958408" y="3662354"/>
            <a:ext cx="979800" cy="60300"/>
          </a:xfrm>
          <a:prstGeom prst="roundRect">
            <a:avLst>
              <a:gd name="adj" fmla="val 50000"/>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1" name="Google Shape;411;p33"/>
          <p:cNvSpPr/>
          <p:nvPr/>
        </p:nvSpPr>
        <p:spPr>
          <a:xfrm>
            <a:off x="6958408" y="3789490"/>
            <a:ext cx="979800" cy="60300"/>
          </a:xfrm>
          <a:prstGeom prst="roundRect">
            <a:avLst>
              <a:gd name="adj" fmla="val 50000"/>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2" name="Google Shape;412;p33"/>
          <p:cNvSpPr/>
          <p:nvPr/>
        </p:nvSpPr>
        <p:spPr>
          <a:xfrm>
            <a:off x="6958408" y="3916625"/>
            <a:ext cx="979800" cy="60300"/>
          </a:xfrm>
          <a:prstGeom prst="roundRect">
            <a:avLst>
              <a:gd name="adj" fmla="val 50000"/>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3" name="Google Shape;413;p33"/>
          <p:cNvSpPr/>
          <p:nvPr/>
        </p:nvSpPr>
        <p:spPr>
          <a:xfrm>
            <a:off x="6958408" y="4043760"/>
            <a:ext cx="979800" cy="60300"/>
          </a:xfrm>
          <a:prstGeom prst="roundRect">
            <a:avLst>
              <a:gd name="adj" fmla="val 50000"/>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4" name="Google Shape;414;p33"/>
          <p:cNvSpPr/>
          <p:nvPr/>
        </p:nvSpPr>
        <p:spPr>
          <a:xfrm>
            <a:off x="6958408" y="4170896"/>
            <a:ext cx="979800" cy="60300"/>
          </a:xfrm>
          <a:prstGeom prst="roundRect">
            <a:avLst>
              <a:gd name="adj" fmla="val 50000"/>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5" name="Google Shape;415;p33"/>
          <p:cNvSpPr/>
          <p:nvPr/>
        </p:nvSpPr>
        <p:spPr>
          <a:xfrm>
            <a:off x="6958408" y="4298031"/>
            <a:ext cx="979800" cy="60300"/>
          </a:xfrm>
          <a:prstGeom prst="roundRect">
            <a:avLst>
              <a:gd name="adj" fmla="val 50000"/>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6" name="Google Shape;416;p33"/>
          <p:cNvSpPr/>
          <p:nvPr/>
        </p:nvSpPr>
        <p:spPr>
          <a:xfrm>
            <a:off x="6958408" y="4425166"/>
            <a:ext cx="979800" cy="60300"/>
          </a:xfrm>
          <a:prstGeom prst="roundRect">
            <a:avLst>
              <a:gd name="adj" fmla="val 50000"/>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7" name="Google Shape;417;p33"/>
          <p:cNvSpPr/>
          <p:nvPr/>
        </p:nvSpPr>
        <p:spPr>
          <a:xfrm rot="5400000">
            <a:off x="5973900" y="3104250"/>
            <a:ext cx="1212900" cy="762600"/>
          </a:xfrm>
          <a:prstGeom prst="bentUpArrow">
            <a:avLst>
              <a:gd name="adj1" fmla="val 16359"/>
              <a:gd name="adj2" fmla="val 21462"/>
              <a:gd name="adj3" fmla="val 2971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4"/>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648000" lvl="0" indent="-594000" algn="l" rtl="0">
              <a:spcBef>
                <a:spcPts val="0"/>
              </a:spcBef>
              <a:spcAft>
                <a:spcPts val="0"/>
              </a:spcAft>
              <a:buSzPts val="4500"/>
              <a:buAutoNum type="arabicPeriod" startAt="3"/>
            </a:pPr>
            <a:r>
              <a:rPr lang="ja" b="1" dirty="0"/>
              <a:t>オープンデータとして</a:t>
            </a:r>
            <a:br>
              <a:rPr lang="ja" b="1" dirty="0"/>
            </a:br>
            <a:r>
              <a:rPr lang="ja" b="1" dirty="0"/>
              <a:t>データを公開しよう</a:t>
            </a:r>
            <a:endParaRPr b="1" dirty="0"/>
          </a:p>
        </p:txBody>
      </p:sp>
      <p:sp>
        <p:nvSpPr>
          <p:cNvPr id="423" name="Google Shape;423;p3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17</a:t>
            </a:fld>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18</a:t>
            </a:fld>
            <a:endParaRPr dirty="0"/>
          </a:p>
        </p:txBody>
      </p:sp>
      <p:sp>
        <p:nvSpPr>
          <p:cNvPr id="429" name="Google Shape;429;p35"/>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公開ステップ</a:t>
            </a:r>
            <a:endParaRPr b="1" dirty="0"/>
          </a:p>
        </p:txBody>
      </p:sp>
      <p:sp>
        <p:nvSpPr>
          <p:cNvPr id="430" name="Google Shape;430;p35"/>
          <p:cNvSpPr txBox="1">
            <a:spLocks noGrp="1"/>
          </p:cNvSpPr>
          <p:nvPr>
            <p:ph type="body" idx="1"/>
          </p:nvPr>
        </p:nvSpPr>
        <p:spPr>
          <a:xfrm>
            <a:off x="1243350" y="1440000"/>
            <a:ext cx="7200000" cy="307777"/>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dirty="0"/>
              <a:t>オープンデータとしてデータを公開するステップは以下のとおりです。</a:t>
            </a:r>
            <a:endParaRPr dirty="0"/>
          </a:p>
        </p:txBody>
      </p:sp>
      <p:sp>
        <p:nvSpPr>
          <p:cNvPr id="431" name="Google Shape;431;p35"/>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オープンデータとしてデータを公開しよう</a:t>
            </a:r>
            <a:endParaRPr dirty="0"/>
          </a:p>
        </p:txBody>
      </p:sp>
      <p:sp>
        <p:nvSpPr>
          <p:cNvPr id="432" name="Google Shape;432;p35"/>
          <p:cNvSpPr/>
          <p:nvPr/>
        </p:nvSpPr>
        <p:spPr>
          <a:xfrm>
            <a:off x="1685553" y="2576113"/>
            <a:ext cx="1220700" cy="12207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33" name="Google Shape;433;p35"/>
          <p:cNvSpPr/>
          <p:nvPr/>
        </p:nvSpPr>
        <p:spPr>
          <a:xfrm>
            <a:off x="4231884" y="2576113"/>
            <a:ext cx="1220700" cy="12207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nvGrpSpPr>
          <p:cNvPr id="434" name="Google Shape;434;p35"/>
          <p:cNvGrpSpPr/>
          <p:nvPr/>
        </p:nvGrpSpPr>
        <p:grpSpPr>
          <a:xfrm>
            <a:off x="4466744" y="2833954"/>
            <a:ext cx="750229" cy="704836"/>
            <a:chOff x="4487775" y="2853461"/>
            <a:chExt cx="708900" cy="666008"/>
          </a:xfrm>
        </p:grpSpPr>
        <p:sp>
          <p:nvSpPr>
            <p:cNvPr id="435" name="Google Shape;435;p35"/>
            <p:cNvSpPr/>
            <p:nvPr/>
          </p:nvSpPr>
          <p:spPr>
            <a:xfrm>
              <a:off x="4487775" y="2853468"/>
              <a:ext cx="708900" cy="666000"/>
            </a:xfrm>
            <a:prstGeom prst="roundRect">
              <a:avLst>
                <a:gd name="adj" fmla="val 9878"/>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36" name="Google Shape;436;p35"/>
            <p:cNvSpPr/>
            <p:nvPr/>
          </p:nvSpPr>
          <p:spPr>
            <a:xfrm>
              <a:off x="4487775" y="2853461"/>
              <a:ext cx="708900" cy="136800"/>
            </a:xfrm>
            <a:prstGeom prst="round2SameRect">
              <a:avLst>
                <a:gd name="adj1" fmla="val 45779"/>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37" name="Google Shape;437;p35"/>
            <p:cNvSpPr/>
            <p:nvPr/>
          </p:nvSpPr>
          <p:spPr>
            <a:xfrm>
              <a:off x="4977436" y="2893663"/>
              <a:ext cx="46800" cy="4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38" name="Google Shape;438;p35"/>
            <p:cNvSpPr/>
            <p:nvPr/>
          </p:nvSpPr>
          <p:spPr>
            <a:xfrm>
              <a:off x="5044882" y="2893663"/>
              <a:ext cx="46800" cy="4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39" name="Google Shape;439;p35"/>
            <p:cNvSpPr/>
            <p:nvPr/>
          </p:nvSpPr>
          <p:spPr>
            <a:xfrm>
              <a:off x="5112328" y="2893663"/>
              <a:ext cx="46800" cy="4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nvGrpSpPr>
            <p:cNvPr id="440" name="Google Shape;440;p35"/>
            <p:cNvGrpSpPr/>
            <p:nvPr/>
          </p:nvGrpSpPr>
          <p:grpSpPr>
            <a:xfrm>
              <a:off x="4732425" y="3119450"/>
              <a:ext cx="219600" cy="271500"/>
              <a:chOff x="4732425" y="3114675"/>
              <a:chExt cx="219600" cy="271500"/>
            </a:xfrm>
          </p:grpSpPr>
          <p:sp>
            <p:nvSpPr>
              <p:cNvPr id="441" name="Google Shape;441;p35"/>
              <p:cNvSpPr/>
              <p:nvPr/>
            </p:nvSpPr>
            <p:spPr>
              <a:xfrm>
                <a:off x="4732425" y="3114675"/>
                <a:ext cx="219600" cy="271500"/>
              </a:xfrm>
              <a:prstGeom prst="snip1Rect">
                <a:avLst>
                  <a:gd name="adj" fmla="val 27811"/>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sp>
            <p:nvSpPr>
              <p:cNvPr id="442" name="Google Shape;442;p35"/>
              <p:cNvSpPr/>
              <p:nvPr/>
            </p:nvSpPr>
            <p:spPr>
              <a:xfrm>
                <a:off x="4884783" y="3114675"/>
                <a:ext cx="67200" cy="67200"/>
              </a:xfrm>
              <a:prstGeom prst="rtTriangl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grpSp>
      </p:grpSp>
      <p:grpSp>
        <p:nvGrpSpPr>
          <p:cNvPr id="443" name="Google Shape;443;p35"/>
          <p:cNvGrpSpPr/>
          <p:nvPr/>
        </p:nvGrpSpPr>
        <p:grpSpPr>
          <a:xfrm>
            <a:off x="2035140" y="2834754"/>
            <a:ext cx="568625" cy="703240"/>
            <a:chOff x="2041525" y="2826050"/>
            <a:chExt cx="537300" cy="664500"/>
          </a:xfrm>
        </p:grpSpPr>
        <p:sp>
          <p:nvSpPr>
            <p:cNvPr id="444" name="Google Shape;444;p35"/>
            <p:cNvSpPr/>
            <p:nvPr/>
          </p:nvSpPr>
          <p:spPr>
            <a:xfrm>
              <a:off x="2041525" y="2826050"/>
              <a:ext cx="537300" cy="664500"/>
            </a:xfrm>
            <a:prstGeom prst="snip1Rect">
              <a:avLst>
                <a:gd name="adj" fmla="val 27811"/>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sp>
          <p:nvSpPr>
            <p:cNvPr id="445" name="Google Shape;445;p35"/>
            <p:cNvSpPr/>
            <p:nvPr/>
          </p:nvSpPr>
          <p:spPr>
            <a:xfrm>
              <a:off x="2414425" y="2826050"/>
              <a:ext cx="164400" cy="164400"/>
            </a:xfrm>
            <a:prstGeom prst="rtTriangl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cxnSp>
          <p:nvCxnSpPr>
            <p:cNvPr id="446" name="Google Shape;446;p35"/>
            <p:cNvCxnSpPr/>
            <p:nvPr/>
          </p:nvCxnSpPr>
          <p:spPr>
            <a:xfrm>
              <a:off x="2117575" y="3205483"/>
              <a:ext cx="385200" cy="0"/>
            </a:xfrm>
            <a:prstGeom prst="straightConnector1">
              <a:avLst/>
            </a:prstGeom>
            <a:noFill/>
            <a:ln w="19050" cap="flat" cmpd="sng">
              <a:solidFill>
                <a:schemeClr val="accent1"/>
              </a:solidFill>
              <a:prstDash val="solid"/>
              <a:round/>
              <a:headEnd type="none" w="med" len="med"/>
              <a:tailEnd type="none" w="med" len="med"/>
            </a:ln>
          </p:spPr>
        </p:cxnSp>
        <p:cxnSp>
          <p:nvCxnSpPr>
            <p:cNvPr id="447" name="Google Shape;447;p35"/>
            <p:cNvCxnSpPr/>
            <p:nvPr/>
          </p:nvCxnSpPr>
          <p:spPr>
            <a:xfrm>
              <a:off x="2117575" y="3294617"/>
              <a:ext cx="385200" cy="0"/>
            </a:xfrm>
            <a:prstGeom prst="straightConnector1">
              <a:avLst/>
            </a:prstGeom>
            <a:noFill/>
            <a:ln w="19050" cap="flat" cmpd="sng">
              <a:solidFill>
                <a:schemeClr val="accent1"/>
              </a:solidFill>
              <a:prstDash val="solid"/>
              <a:round/>
              <a:headEnd type="none" w="med" len="med"/>
              <a:tailEnd type="none" w="med" len="med"/>
            </a:ln>
          </p:spPr>
        </p:cxnSp>
        <p:cxnSp>
          <p:nvCxnSpPr>
            <p:cNvPr id="448" name="Google Shape;448;p35"/>
            <p:cNvCxnSpPr/>
            <p:nvPr/>
          </p:nvCxnSpPr>
          <p:spPr>
            <a:xfrm>
              <a:off x="2245975" y="3114675"/>
              <a:ext cx="0" cy="271500"/>
            </a:xfrm>
            <a:prstGeom prst="straightConnector1">
              <a:avLst/>
            </a:prstGeom>
            <a:noFill/>
            <a:ln w="19050" cap="flat" cmpd="sng">
              <a:solidFill>
                <a:schemeClr val="accent1"/>
              </a:solidFill>
              <a:prstDash val="solid"/>
              <a:round/>
              <a:headEnd type="none" w="med" len="med"/>
              <a:tailEnd type="none" w="med" len="med"/>
            </a:ln>
          </p:spPr>
        </p:cxnSp>
        <p:cxnSp>
          <p:nvCxnSpPr>
            <p:cNvPr id="449" name="Google Shape;449;p35"/>
            <p:cNvCxnSpPr/>
            <p:nvPr/>
          </p:nvCxnSpPr>
          <p:spPr>
            <a:xfrm>
              <a:off x="2374375" y="3114675"/>
              <a:ext cx="0" cy="271500"/>
            </a:xfrm>
            <a:prstGeom prst="straightConnector1">
              <a:avLst/>
            </a:prstGeom>
            <a:noFill/>
            <a:ln w="19050" cap="flat" cmpd="sng">
              <a:solidFill>
                <a:schemeClr val="accent1"/>
              </a:solidFill>
              <a:prstDash val="solid"/>
              <a:round/>
              <a:headEnd type="none" w="med" len="med"/>
              <a:tailEnd type="none" w="med" len="med"/>
            </a:ln>
          </p:spPr>
        </p:cxnSp>
        <p:sp>
          <p:nvSpPr>
            <p:cNvPr id="450" name="Google Shape;450;p35"/>
            <p:cNvSpPr/>
            <p:nvPr/>
          </p:nvSpPr>
          <p:spPr>
            <a:xfrm>
              <a:off x="2119325" y="3119450"/>
              <a:ext cx="385200" cy="2715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451" name="Google Shape;451;p35"/>
          <p:cNvSpPr/>
          <p:nvPr/>
        </p:nvSpPr>
        <p:spPr>
          <a:xfrm>
            <a:off x="6778197" y="2576113"/>
            <a:ext cx="1220700" cy="12207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nvGrpSpPr>
          <p:cNvPr id="452" name="Google Shape;452;p35"/>
          <p:cNvGrpSpPr/>
          <p:nvPr/>
        </p:nvGrpSpPr>
        <p:grpSpPr>
          <a:xfrm>
            <a:off x="7012944" y="2833954"/>
            <a:ext cx="750229" cy="704836"/>
            <a:chOff x="7033875" y="2853461"/>
            <a:chExt cx="708900" cy="666008"/>
          </a:xfrm>
        </p:grpSpPr>
        <p:sp>
          <p:nvSpPr>
            <p:cNvPr id="453" name="Google Shape;453;p35"/>
            <p:cNvSpPr/>
            <p:nvPr/>
          </p:nvSpPr>
          <p:spPr>
            <a:xfrm>
              <a:off x="7033875" y="2853468"/>
              <a:ext cx="708900" cy="666000"/>
            </a:xfrm>
            <a:prstGeom prst="roundRect">
              <a:avLst>
                <a:gd name="adj" fmla="val 9878"/>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54" name="Google Shape;454;p35"/>
            <p:cNvSpPr/>
            <p:nvPr/>
          </p:nvSpPr>
          <p:spPr>
            <a:xfrm>
              <a:off x="7033875" y="2853461"/>
              <a:ext cx="708900" cy="136800"/>
            </a:xfrm>
            <a:prstGeom prst="round2SameRect">
              <a:avLst>
                <a:gd name="adj1" fmla="val 45779"/>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55" name="Google Shape;455;p35"/>
            <p:cNvSpPr/>
            <p:nvPr/>
          </p:nvSpPr>
          <p:spPr>
            <a:xfrm>
              <a:off x="7523536" y="2893663"/>
              <a:ext cx="46800" cy="4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56" name="Google Shape;456;p35"/>
            <p:cNvSpPr/>
            <p:nvPr/>
          </p:nvSpPr>
          <p:spPr>
            <a:xfrm>
              <a:off x="7590982" y="2893663"/>
              <a:ext cx="46800" cy="4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57" name="Google Shape;457;p35"/>
            <p:cNvSpPr/>
            <p:nvPr/>
          </p:nvSpPr>
          <p:spPr>
            <a:xfrm>
              <a:off x="7658428" y="2893663"/>
              <a:ext cx="46800" cy="4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58" name="Google Shape;458;p35"/>
            <p:cNvSpPr/>
            <p:nvPr/>
          </p:nvSpPr>
          <p:spPr>
            <a:xfrm>
              <a:off x="7127930" y="3114663"/>
              <a:ext cx="305400" cy="6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59" name="Google Shape;459;p35"/>
            <p:cNvSpPr/>
            <p:nvPr/>
          </p:nvSpPr>
          <p:spPr>
            <a:xfrm>
              <a:off x="7127923" y="3225050"/>
              <a:ext cx="393600" cy="6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60" name="Google Shape;460;p35"/>
            <p:cNvSpPr/>
            <p:nvPr/>
          </p:nvSpPr>
          <p:spPr>
            <a:xfrm>
              <a:off x="7127926" y="3335425"/>
              <a:ext cx="537300" cy="6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61" name="Google Shape;461;p35"/>
            <p:cNvSpPr/>
            <p:nvPr/>
          </p:nvSpPr>
          <p:spPr>
            <a:xfrm rot="2700000">
              <a:off x="7524715" y="3052316"/>
              <a:ext cx="61572" cy="268293"/>
            </a:xfrm>
            <a:prstGeom prst="flowChartOffpageConnector">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462" name="Google Shape;462;p35"/>
          <p:cNvSpPr txBox="1">
            <a:spLocks noGrp="1"/>
          </p:cNvSpPr>
          <p:nvPr>
            <p:ph type="body" idx="1"/>
          </p:nvPr>
        </p:nvSpPr>
        <p:spPr>
          <a:xfrm>
            <a:off x="1695888" y="2193900"/>
            <a:ext cx="1200000" cy="292500"/>
          </a:xfrm>
          <a:prstGeom prst="rect">
            <a:avLst/>
          </a:prstGeom>
        </p:spPr>
        <p:txBody>
          <a:bodyPr spcFirstLastPara="1" wrap="square" lIns="0" tIns="0" rIns="0" bIns="0" anchor="t" anchorCtr="0">
            <a:spAutoFit/>
          </a:bodyPr>
          <a:lstStyle/>
          <a:p>
            <a:pPr marL="0" lvl="0" indent="0" algn="ctr" rtl="0">
              <a:lnSpc>
                <a:spcPct val="100000"/>
              </a:lnSpc>
              <a:spcBef>
                <a:spcPts val="0"/>
              </a:spcBef>
              <a:spcAft>
                <a:spcPts val="0"/>
              </a:spcAft>
              <a:buNone/>
            </a:pPr>
            <a:r>
              <a:rPr lang="ja" sz="1700" b="1" dirty="0">
                <a:solidFill>
                  <a:schemeClr val="accent1"/>
                </a:solidFill>
              </a:rPr>
              <a:t>ステップ </a:t>
            </a:r>
            <a:r>
              <a:rPr lang="ja" sz="1900" b="1" dirty="0">
                <a:solidFill>
                  <a:schemeClr val="accent1"/>
                </a:solidFill>
              </a:rPr>
              <a:t>1</a:t>
            </a:r>
            <a:endParaRPr b="1" dirty="0"/>
          </a:p>
        </p:txBody>
      </p:sp>
      <p:sp>
        <p:nvSpPr>
          <p:cNvPr id="463" name="Google Shape;463;p35"/>
          <p:cNvSpPr txBox="1">
            <a:spLocks noGrp="1"/>
          </p:cNvSpPr>
          <p:nvPr>
            <p:ph type="body" idx="1"/>
          </p:nvPr>
        </p:nvSpPr>
        <p:spPr>
          <a:xfrm>
            <a:off x="4241850" y="2193900"/>
            <a:ext cx="1200000" cy="292500"/>
          </a:xfrm>
          <a:prstGeom prst="rect">
            <a:avLst/>
          </a:prstGeom>
        </p:spPr>
        <p:txBody>
          <a:bodyPr spcFirstLastPara="1" wrap="square" lIns="0" tIns="0" rIns="0" bIns="0" anchor="t" anchorCtr="0">
            <a:spAutoFit/>
          </a:bodyPr>
          <a:lstStyle/>
          <a:p>
            <a:pPr marL="0" lvl="0" indent="0" algn="ctr" rtl="0">
              <a:lnSpc>
                <a:spcPct val="100000"/>
              </a:lnSpc>
              <a:spcBef>
                <a:spcPts val="0"/>
              </a:spcBef>
              <a:spcAft>
                <a:spcPts val="0"/>
              </a:spcAft>
              <a:buNone/>
            </a:pPr>
            <a:r>
              <a:rPr lang="ja" sz="1700" b="1" dirty="0">
                <a:solidFill>
                  <a:schemeClr val="accent1"/>
                </a:solidFill>
              </a:rPr>
              <a:t>ステップ </a:t>
            </a:r>
            <a:r>
              <a:rPr lang="ja" sz="1900" b="1" dirty="0">
                <a:solidFill>
                  <a:schemeClr val="accent1"/>
                </a:solidFill>
              </a:rPr>
              <a:t>2</a:t>
            </a:r>
            <a:endParaRPr b="1" dirty="0"/>
          </a:p>
        </p:txBody>
      </p:sp>
      <p:sp>
        <p:nvSpPr>
          <p:cNvPr id="464" name="Google Shape;464;p35"/>
          <p:cNvSpPr txBox="1">
            <a:spLocks noGrp="1"/>
          </p:cNvSpPr>
          <p:nvPr>
            <p:ph type="body" idx="1"/>
          </p:nvPr>
        </p:nvSpPr>
        <p:spPr>
          <a:xfrm>
            <a:off x="6787800" y="2193900"/>
            <a:ext cx="1200000" cy="292500"/>
          </a:xfrm>
          <a:prstGeom prst="rect">
            <a:avLst/>
          </a:prstGeom>
        </p:spPr>
        <p:txBody>
          <a:bodyPr spcFirstLastPara="1" wrap="square" lIns="0" tIns="0" rIns="0" bIns="0" anchor="t" anchorCtr="0">
            <a:spAutoFit/>
          </a:bodyPr>
          <a:lstStyle/>
          <a:p>
            <a:pPr marL="0" lvl="0" indent="0" algn="ctr" rtl="0">
              <a:lnSpc>
                <a:spcPct val="100000"/>
              </a:lnSpc>
              <a:spcBef>
                <a:spcPts val="0"/>
              </a:spcBef>
              <a:spcAft>
                <a:spcPts val="0"/>
              </a:spcAft>
              <a:buNone/>
            </a:pPr>
            <a:r>
              <a:rPr lang="ja" sz="1700" b="1" dirty="0">
                <a:solidFill>
                  <a:schemeClr val="accent1"/>
                </a:solidFill>
              </a:rPr>
              <a:t>ステップ </a:t>
            </a:r>
            <a:r>
              <a:rPr lang="ja" sz="1900" b="1" dirty="0">
                <a:solidFill>
                  <a:schemeClr val="accent1"/>
                </a:solidFill>
              </a:rPr>
              <a:t>3</a:t>
            </a:r>
            <a:endParaRPr b="1" dirty="0"/>
          </a:p>
        </p:txBody>
      </p:sp>
      <p:sp>
        <p:nvSpPr>
          <p:cNvPr id="465" name="Google Shape;465;p35"/>
          <p:cNvSpPr txBox="1">
            <a:spLocks noGrp="1"/>
          </p:cNvSpPr>
          <p:nvPr>
            <p:ph type="body" idx="1"/>
          </p:nvPr>
        </p:nvSpPr>
        <p:spPr>
          <a:xfrm>
            <a:off x="1239463" y="3927600"/>
            <a:ext cx="2160000" cy="231000"/>
          </a:xfrm>
          <a:prstGeom prst="rect">
            <a:avLst/>
          </a:prstGeom>
        </p:spPr>
        <p:txBody>
          <a:bodyPr spcFirstLastPara="1" wrap="square" lIns="0" tIns="0" rIns="0" bIns="0" anchor="t" anchorCtr="0">
            <a:spAutoFit/>
          </a:bodyPr>
          <a:lstStyle/>
          <a:p>
            <a:pPr marL="0" lvl="0" indent="0" algn="ctr" rtl="0">
              <a:lnSpc>
                <a:spcPct val="100000"/>
              </a:lnSpc>
              <a:spcBef>
                <a:spcPts val="0"/>
              </a:spcBef>
              <a:spcAft>
                <a:spcPts val="0"/>
              </a:spcAft>
              <a:buNone/>
            </a:pPr>
            <a:r>
              <a:rPr lang="ja" sz="1500" b="1" dirty="0"/>
              <a:t>データを準備する</a:t>
            </a:r>
            <a:endParaRPr sz="1700" b="1" dirty="0">
              <a:solidFill>
                <a:schemeClr val="accent1"/>
              </a:solidFill>
            </a:endParaRPr>
          </a:p>
        </p:txBody>
      </p:sp>
      <p:sp>
        <p:nvSpPr>
          <p:cNvPr id="466" name="Google Shape;466;p35"/>
          <p:cNvSpPr txBox="1">
            <a:spLocks noGrp="1"/>
          </p:cNvSpPr>
          <p:nvPr>
            <p:ph type="body" idx="1"/>
          </p:nvPr>
        </p:nvSpPr>
        <p:spPr>
          <a:xfrm>
            <a:off x="3761850" y="3927600"/>
            <a:ext cx="2160000" cy="231000"/>
          </a:xfrm>
          <a:prstGeom prst="rect">
            <a:avLst/>
          </a:prstGeom>
        </p:spPr>
        <p:txBody>
          <a:bodyPr spcFirstLastPara="1" wrap="square" lIns="0" tIns="0" rIns="0" bIns="0" anchor="t" anchorCtr="0">
            <a:spAutoFit/>
          </a:bodyPr>
          <a:lstStyle/>
          <a:p>
            <a:pPr marL="0" lvl="0" indent="0" algn="ctr" rtl="0">
              <a:lnSpc>
                <a:spcPct val="100000"/>
              </a:lnSpc>
              <a:spcBef>
                <a:spcPts val="0"/>
              </a:spcBef>
              <a:spcAft>
                <a:spcPts val="0"/>
              </a:spcAft>
              <a:buNone/>
            </a:pPr>
            <a:r>
              <a:rPr lang="ja" sz="1500" b="1" dirty="0"/>
              <a:t>データを公開する</a:t>
            </a:r>
            <a:endParaRPr sz="1700" b="1" dirty="0">
              <a:solidFill>
                <a:schemeClr val="accent1"/>
              </a:solidFill>
            </a:endParaRPr>
          </a:p>
        </p:txBody>
      </p:sp>
      <p:sp>
        <p:nvSpPr>
          <p:cNvPr id="467" name="Google Shape;467;p35"/>
          <p:cNvSpPr txBox="1">
            <a:spLocks noGrp="1"/>
          </p:cNvSpPr>
          <p:nvPr>
            <p:ph type="body" idx="1"/>
          </p:nvPr>
        </p:nvSpPr>
        <p:spPr>
          <a:xfrm>
            <a:off x="6308550" y="3927600"/>
            <a:ext cx="2160000" cy="438600"/>
          </a:xfrm>
          <a:prstGeom prst="rect">
            <a:avLst/>
          </a:prstGeom>
        </p:spPr>
        <p:txBody>
          <a:bodyPr spcFirstLastPara="1" wrap="square" lIns="0" tIns="0" rIns="0" bIns="0" anchor="t" anchorCtr="0">
            <a:spAutoFit/>
          </a:bodyPr>
          <a:lstStyle/>
          <a:p>
            <a:pPr marL="0" lvl="0" indent="0" algn="ctr" rtl="0">
              <a:lnSpc>
                <a:spcPct val="100000"/>
              </a:lnSpc>
              <a:spcBef>
                <a:spcPts val="0"/>
              </a:spcBef>
              <a:spcAft>
                <a:spcPts val="0"/>
              </a:spcAft>
              <a:buNone/>
            </a:pPr>
            <a:r>
              <a:rPr lang="ja" sz="1700" b="1" dirty="0"/>
              <a:t>利用許諾を明記する</a:t>
            </a:r>
            <a:endParaRPr sz="1700" b="1" dirty="0"/>
          </a:p>
          <a:p>
            <a:pPr marL="0" lvl="0" indent="0" algn="l" rtl="0">
              <a:lnSpc>
                <a:spcPct val="100000"/>
              </a:lnSpc>
              <a:spcBef>
                <a:spcPts val="0"/>
              </a:spcBef>
              <a:spcAft>
                <a:spcPts val="0"/>
              </a:spcAft>
              <a:buNone/>
            </a:pPr>
            <a:r>
              <a:rPr lang="ja" sz="1150" b="1" dirty="0"/>
              <a:t>（ライセンス）</a:t>
            </a:r>
            <a:endParaRPr sz="1700" b="1" dirty="0">
              <a:solidFill>
                <a:schemeClr val="accen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6"/>
          <p:cNvSpPr/>
          <p:nvPr/>
        </p:nvSpPr>
        <p:spPr>
          <a:xfrm>
            <a:off x="5466875" y="546250"/>
            <a:ext cx="2975100" cy="2765262"/>
          </a:xfrm>
          <a:prstGeom prst="roundRect">
            <a:avLst>
              <a:gd name="adj" fmla="val 1582"/>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54000" rIns="91425" bIns="54000" anchor="t" anchorCtr="0">
            <a:noAutofit/>
          </a:bodyPr>
          <a:lstStyle/>
          <a:p>
            <a:pPr marL="0" lvl="0" indent="0" algn="l" rtl="0">
              <a:lnSpc>
                <a:spcPct val="125000"/>
              </a:lnSpc>
              <a:spcBef>
                <a:spcPts val="0"/>
              </a:spcBef>
              <a:spcAft>
                <a:spcPts val="0"/>
              </a:spcAft>
              <a:buNone/>
            </a:pPr>
            <a:endParaRPr sz="115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473" name="Google Shape;473;p36"/>
          <p:cNvSpPr/>
          <p:nvPr/>
        </p:nvSpPr>
        <p:spPr>
          <a:xfrm>
            <a:off x="5464875" y="546250"/>
            <a:ext cx="2975100" cy="517657"/>
          </a:xfrm>
          <a:prstGeom prst="round2SameRect">
            <a:avLst>
              <a:gd name="adj1" fmla="val 13148"/>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JP" altLang="en-US" sz="1100">
                <a:solidFill>
                  <a:schemeClr val="lt1"/>
                </a:solidFill>
                <a:latin typeface="Meiryo" panose="020B0604030504040204" pitchFamily="34" charset="-128"/>
                <a:ea typeface="Meiryo" panose="020B0604030504040204" pitchFamily="34" charset="-128"/>
                <a:cs typeface="M PLUS 1p"/>
                <a:sym typeface="M PLUS 1p"/>
              </a:rPr>
              <a:t>自治体標準オープンデータセット</a:t>
            </a:r>
            <a:endParaRPr lang="en-US" altLang="ja-JP" sz="1100" dirty="0">
              <a:solidFill>
                <a:schemeClr val="lt1"/>
              </a:solidFill>
              <a:latin typeface="Meiryo" panose="020B0604030504040204" pitchFamily="34" charset="-128"/>
              <a:ea typeface="Meiryo" panose="020B0604030504040204" pitchFamily="34" charset="-128"/>
              <a:cs typeface="M PLUS 1p"/>
              <a:sym typeface="M PLUS 1p"/>
            </a:endParaRPr>
          </a:p>
          <a:p>
            <a:pPr marL="0" lvl="0" indent="0" algn="l" rtl="0">
              <a:lnSpc>
                <a:spcPct val="115000"/>
              </a:lnSpc>
              <a:spcBef>
                <a:spcPts val="0"/>
              </a:spcBef>
              <a:spcAft>
                <a:spcPts val="0"/>
              </a:spcAft>
              <a:buNone/>
            </a:pPr>
            <a:r>
              <a:rPr lang="en-US" sz="1100" dirty="0">
                <a:solidFill>
                  <a:schemeClr val="lt1"/>
                </a:solidFill>
                <a:latin typeface="Meiryo" panose="020B0604030504040204" pitchFamily="34" charset="-128"/>
                <a:ea typeface="Meiryo" panose="020B0604030504040204" pitchFamily="34" charset="-128"/>
                <a:cs typeface="M PLUS 1p"/>
                <a:sym typeface="M PLUS 1p"/>
              </a:rPr>
              <a:t>(</a:t>
            </a:r>
            <a:r>
              <a:rPr lang="ja-JP" altLang="en-US" sz="1100">
                <a:solidFill>
                  <a:schemeClr val="lt1"/>
                </a:solidFill>
                <a:latin typeface="Meiryo" panose="020B0604030504040204" pitchFamily="34" charset="-128"/>
                <a:ea typeface="Meiryo" panose="020B0604030504040204" pitchFamily="34" charset="-128"/>
                <a:cs typeface="M PLUS 1p"/>
                <a:sym typeface="M PLUS 1p"/>
              </a:rPr>
              <a:t>初めて取り組む基礎自治体</a:t>
            </a:r>
            <a:r>
              <a:rPr lang="en-US" altLang="ja-JP" sz="1100" dirty="0">
                <a:solidFill>
                  <a:schemeClr val="lt1"/>
                </a:solidFill>
                <a:latin typeface="Meiryo" panose="020B0604030504040204" pitchFamily="34" charset="-128"/>
                <a:ea typeface="Meiryo" panose="020B0604030504040204" pitchFamily="34" charset="-128"/>
                <a:cs typeface="M PLUS 1p"/>
                <a:sym typeface="M PLUS 1p"/>
              </a:rPr>
              <a:t>)</a:t>
            </a:r>
            <a:endParaRPr sz="1100" dirty="0">
              <a:solidFill>
                <a:schemeClr val="lt1"/>
              </a:solidFill>
              <a:latin typeface="Meiryo" panose="020B0604030504040204" pitchFamily="34" charset="-128"/>
              <a:ea typeface="Meiryo" panose="020B0604030504040204" pitchFamily="34" charset="-128"/>
              <a:cs typeface="M PLUS 1p"/>
              <a:sym typeface="M PLUS 1p"/>
            </a:endParaRPr>
          </a:p>
        </p:txBody>
      </p:sp>
      <p:graphicFrame>
        <p:nvGraphicFramePr>
          <p:cNvPr id="474" name="Google Shape;474;p36"/>
          <p:cNvGraphicFramePr/>
          <p:nvPr>
            <p:extLst>
              <p:ext uri="{D42A27DB-BD31-4B8C-83A1-F6EECF244321}">
                <p14:modId xmlns:p14="http://schemas.microsoft.com/office/powerpoint/2010/main" val="3662078060"/>
              </p:ext>
            </p:extLst>
          </p:nvPr>
        </p:nvGraphicFramePr>
        <p:xfrm>
          <a:off x="5566888" y="1256181"/>
          <a:ext cx="2771075" cy="1744000"/>
        </p:xfrm>
        <a:graphic>
          <a:graphicData uri="http://schemas.openxmlformats.org/drawingml/2006/table">
            <a:tbl>
              <a:tblPr>
                <a:noFill/>
              </a:tblPr>
              <a:tblGrid>
                <a:gridCol w="337450">
                  <a:extLst>
                    <a:ext uri="{9D8B030D-6E8A-4147-A177-3AD203B41FA5}">
                      <a16:colId xmlns:a16="http://schemas.microsoft.com/office/drawing/2014/main" val="20000"/>
                    </a:ext>
                  </a:extLst>
                </a:gridCol>
                <a:gridCol w="2433625">
                  <a:extLst>
                    <a:ext uri="{9D8B030D-6E8A-4147-A177-3AD203B41FA5}">
                      <a16:colId xmlns:a16="http://schemas.microsoft.com/office/drawing/2014/main" val="20001"/>
                    </a:ext>
                  </a:extLst>
                </a:gridCol>
              </a:tblGrid>
              <a:tr h="218000">
                <a:tc>
                  <a:txBody>
                    <a:bodyPr/>
                    <a:lstStyle/>
                    <a:p>
                      <a:pPr marL="0" lvl="0" indent="0" algn="r" rtl="0" fontAlgn="ctr">
                        <a:spcBef>
                          <a:spcPts val="0"/>
                        </a:spcBef>
                        <a:spcAft>
                          <a:spcPts val="0"/>
                        </a:spcAft>
                        <a:buNone/>
                      </a:pPr>
                      <a:r>
                        <a:rPr lang="ja" sz="1150" b="1" i="0" dirty="0">
                          <a:latin typeface="Meiryo" panose="020B0604030504040204" pitchFamily="34" charset="-128"/>
                          <a:ea typeface="Meiryo" panose="020B0604030504040204" pitchFamily="34" charset="-128"/>
                          <a:cs typeface="M PLUS 1p"/>
                          <a:sym typeface="M PLUS 1p"/>
                        </a:rPr>
                        <a:t>1.</a:t>
                      </a:r>
                      <a:endParaRPr sz="1150" b="1"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6"/>
                    </a:solidFill>
                  </a:tcPr>
                </a:tc>
                <a:tc>
                  <a:txBody>
                    <a:bodyPr/>
                    <a:lstStyle/>
                    <a:p>
                      <a:pPr marL="0" lvl="0" indent="0" algn="l" rtl="0" fontAlgn="ctr">
                        <a:spcBef>
                          <a:spcPts val="0"/>
                        </a:spcBef>
                        <a:spcAft>
                          <a:spcPts val="0"/>
                        </a:spcAft>
                        <a:buNone/>
                      </a:pPr>
                      <a:r>
                        <a:rPr lang="ja" sz="1150" b="1" i="0" dirty="0">
                          <a:latin typeface="Meiryo" panose="020B0604030504040204" pitchFamily="34" charset="-128"/>
                          <a:ea typeface="Meiryo" panose="020B0604030504040204" pitchFamily="34" charset="-128"/>
                          <a:cs typeface="M PLUS 1p"/>
                          <a:sym typeface="M PLUS 1p"/>
                        </a:rPr>
                        <a:t>公共施設一覧</a:t>
                      </a:r>
                      <a:endParaRPr sz="1150" b="1"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2.</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lgn="ctr">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JP" altLang="en-US" sz="1150" b="0" i="0">
                          <a:latin typeface="Meiryo" panose="020B0604030504040204" pitchFamily="34" charset="-128"/>
                          <a:ea typeface="Meiryo" panose="020B0604030504040204" pitchFamily="34" charset="-128"/>
                          <a:cs typeface="M PLUS 1p"/>
                          <a:sym typeface="M PLUS 1p"/>
                        </a:rPr>
                        <a:t>文化財一覧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lgn="ctr">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1"/>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3.</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JP" altLang="en-US" sz="1150" b="0" i="0">
                          <a:latin typeface="Meiryo" panose="020B0604030504040204" pitchFamily="34" charset="-128"/>
                          <a:ea typeface="Meiryo" panose="020B0604030504040204" pitchFamily="34" charset="-128"/>
                          <a:cs typeface="M PLUS 1p"/>
                          <a:sym typeface="M PLUS 1p"/>
                        </a:rPr>
                        <a:t>指定緊急避難場所一覧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2"/>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4.</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JP" altLang="en-US" sz="1150" b="0" i="0">
                          <a:latin typeface="Meiryo" panose="020B0604030504040204" pitchFamily="34" charset="-128"/>
                          <a:ea typeface="Meiryo" panose="020B0604030504040204" pitchFamily="34" charset="-128"/>
                          <a:cs typeface="M PLUS 1p"/>
                          <a:sym typeface="M PLUS 1p"/>
                        </a:rPr>
                        <a:t>地域・年齢別人口</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3"/>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5.</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JP" altLang="en-US" sz="1150" b="0" i="0">
                          <a:latin typeface="Meiryo" panose="020B0604030504040204" pitchFamily="34" charset="-128"/>
                          <a:ea typeface="Meiryo" panose="020B0604030504040204" pitchFamily="34" charset="-128"/>
                          <a:cs typeface="M PLUS 1p"/>
                          <a:sym typeface="M PLUS 1p"/>
                        </a:rPr>
                        <a:t>子育て施設一覧</a:t>
                      </a:r>
                      <a:endParaRPr lang="ja-JP" altLang="en-US"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4"/>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6.</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JP" altLang="en-US" sz="1150" b="0" i="0">
                          <a:latin typeface="Meiryo" panose="020B0604030504040204" pitchFamily="34" charset="-128"/>
                          <a:ea typeface="Meiryo" panose="020B0604030504040204" pitchFamily="34" charset="-128"/>
                          <a:cs typeface="M PLUS 1p"/>
                          <a:sym typeface="M PLUS 1p"/>
                        </a:rPr>
                        <a:t>オープンデータ一覧</a:t>
                      </a:r>
                      <a:endParaRPr lang="ja-JP" altLang="en-US"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5"/>
                  </a:ext>
                </a:extLst>
              </a:tr>
              <a:tr h="218000">
                <a:tc>
                  <a:txBody>
                    <a:bodyPr/>
                    <a:lstStyle/>
                    <a:p>
                      <a:pPr marL="0" lvl="0" indent="0" algn="r" rtl="0" fontAlgn="ctr">
                        <a:spcBef>
                          <a:spcPts val="0"/>
                        </a:spcBef>
                        <a:spcAft>
                          <a:spcPts val="0"/>
                        </a:spcAft>
                        <a:buNone/>
                      </a:pPr>
                      <a:r>
                        <a:rPr lang="en-US" altLang="ja" sz="1150" b="0" i="0" dirty="0">
                          <a:latin typeface="Meiryo" panose="020B0604030504040204" pitchFamily="34" charset="-128"/>
                          <a:ea typeface="Meiryo" panose="020B0604030504040204" pitchFamily="34" charset="-128"/>
                          <a:cs typeface="M PLUS 1p"/>
                          <a:sym typeface="M PLUS 1p"/>
                        </a:rPr>
                        <a:t>2</a:t>
                      </a:r>
                      <a:r>
                        <a:rPr lang="en-US" altLang="ja-JP" sz="1150" b="0" i="0" dirty="0">
                          <a:latin typeface="Meiryo" panose="020B0604030504040204" pitchFamily="34" charset="-128"/>
                          <a:ea typeface="Meiryo" panose="020B0604030504040204" pitchFamily="34" charset="-128"/>
                          <a:cs typeface="M PLUS 1p"/>
                          <a:sym typeface="M PLUS 1p"/>
                        </a:rPr>
                        <a:t>1</a:t>
                      </a:r>
                      <a:r>
                        <a:rPr lang="ja" sz="1150" b="0" i="0" dirty="0">
                          <a:latin typeface="Meiryo" panose="020B0604030504040204" pitchFamily="34" charset="-128"/>
                          <a:ea typeface="Meiryo" panose="020B0604030504040204" pitchFamily="34" charset="-128"/>
                          <a:cs typeface="M PLUS 1p"/>
                          <a:sym typeface="M PLUS 1p"/>
                        </a:rPr>
                        <a:t>.</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JP" altLang="en-US" sz="1150" b="0" i="0">
                          <a:latin typeface="Meiryo" panose="020B0604030504040204" pitchFamily="34" charset="-128"/>
                          <a:ea typeface="Meiryo" panose="020B0604030504040204" pitchFamily="34" charset="-128"/>
                          <a:cs typeface="M PLUS 1p"/>
                          <a:sym typeface="M PLUS 1p"/>
                        </a:rPr>
                        <a:t>標準的なバス情報フォーマット</a:t>
                      </a:r>
                      <a:endParaRPr lang="ja-JP" altLang="en-US"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6"/>
                  </a:ext>
                </a:extLst>
              </a:tr>
              <a:tr h="218000">
                <a:tc>
                  <a:txBody>
                    <a:bodyPr/>
                    <a:lstStyle/>
                    <a:p>
                      <a:pPr marL="0" lvl="0" indent="0" algn="r" rtl="0" fontAlgn="ctr">
                        <a:spcBef>
                          <a:spcPts val="0"/>
                        </a:spcBef>
                        <a:spcAft>
                          <a:spcPts val="0"/>
                        </a:spcAft>
                        <a:buNone/>
                      </a:pPr>
                      <a:r>
                        <a:rPr lang="en-US" altLang="ja" sz="1150" b="0" i="0" dirty="0">
                          <a:latin typeface="Meiryo" panose="020B0604030504040204" pitchFamily="34" charset="-128"/>
                          <a:ea typeface="Meiryo" panose="020B0604030504040204" pitchFamily="34" charset="-128"/>
                          <a:cs typeface="M PLUS 1p"/>
                          <a:sym typeface="M PLUS 1p"/>
                        </a:rPr>
                        <a:t>2</a:t>
                      </a:r>
                      <a:r>
                        <a:rPr lang="en-US" altLang="ja-JP" sz="1150" b="0" i="0" dirty="0">
                          <a:latin typeface="Meiryo" panose="020B0604030504040204" pitchFamily="34" charset="-128"/>
                          <a:ea typeface="Meiryo" panose="020B0604030504040204" pitchFamily="34" charset="-128"/>
                          <a:cs typeface="M PLUS 1p"/>
                          <a:sym typeface="M PLUS 1p"/>
                        </a:rPr>
                        <a:t>2</a:t>
                      </a:r>
                      <a:r>
                        <a:rPr lang="ja" sz="1150" b="0" i="0" dirty="0">
                          <a:latin typeface="Meiryo" panose="020B0604030504040204" pitchFamily="34" charset="-128"/>
                          <a:ea typeface="Meiryo" panose="020B0604030504040204" pitchFamily="34" charset="-128"/>
                          <a:cs typeface="M PLUS 1p"/>
                          <a:sym typeface="M PLUS 1p"/>
                        </a:rPr>
                        <a:t>.</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JP" altLang="en-US" sz="1150" b="0" i="0" dirty="0">
                          <a:latin typeface="Meiryo" panose="020B0604030504040204" pitchFamily="34" charset="-128"/>
                          <a:ea typeface="Meiryo" panose="020B0604030504040204" pitchFamily="34" charset="-128"/>
                          <a:cs typeface="M PLUS 1p"/>
                          <a:sym typeface="M PLUS 1p"/>
                        </a:rPr>
                        <a:t>支援制度（給付金）情報</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475" name="Google Shape;475;p3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19</a:t>
            </a:fld>
            <a:endParaRPr dirty="0"/>
          </a:p>
        </p:txBody>
      </p:sp>
      <p:sp>
        <p:nvSpPr>
          <p:cNvPr id="476" name="Google Shape;476;p36"/>
          <p:cNvSpPr txBox="1">
            <a:spLocks noGrp="1"/>
          </p:cNvSpPr>
          <p:nvPr>
            <p:ph type="title"/>
          </p:nvPr>
        </p:nvSpPr>
        <p:spPr>
          <a:xfrm>
            <a:off x="1243350" y="828000"/>
            <a:ext cx="3996000" cy="369332"/>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ステップ1 データを準備する</a:t>
            </a:r>
            <a:endParaRPr b="1" dirty="0"/>
          </a:p>
        </p:txBody>
      </p:sp>
      <p:sp>
        <p:nvSpPr>
          <p:cNvPr id="477" name="Google Shape;477;p36"/>
          <p:cNvSpPr txBox="1">
            <a:spLocks noGrp="1"/>
          </p:cNvSpPr>
          <p:nvPr>
            <p:ph type="body" idx="1"/>
          </p:nvPr>
        </p:nvSpPr>
        <p:spPr>
          <a:xfrm>
            <a:off x="1243350" y="1440000"/>
            <a:ext cx="3960000" cy="242374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JP" altLang="en-US" b="1"/>
              <a:t>自治体標準オープン</a:t>
            </a:r>
            <a:r>
              <a:rPr lang="ja" b="1" dirty="0"/>
              <a:t>データセット</a:t>
            </a:r>
            <a:r>
              <a:rPr lang="ja" sz="1400" baseline="30000" dirty="0"/>
              <a:t>※</a:t>
            </a:r>
            <a:endParaRPr dirty="0"/>
          </a:p>
          <a:p>
            <a:pPr marL="0" lvl="0" indent="0" algn="l" rtl="0">
              <a:spcBef>
                <a:spcPts val="0"/>
              </a:spcBef>
              <a:spcAft>
                <a:spcPts val="0"/>
              </a:spcAft>
              <a:buNone/>
            </a:pPr>
            <a:r>
              <a:rPr lang="ja-JP" altLang="en-US" sz="1400"/>
              <a:t>自治体標準オープン</a:t>
            </a:r>
            <a:r>
              <a:rPr lang="ja" sz="1400" dirty="0"/>
              <a:t>データセットとは、オープンデータの公開とその利活用を促進することを目的とし、政府として</a:t>
            </a:r>
            <a:r>
              <a:rPr lang="ja" sz="1400" b="1" dirty="0"/>
              <a:t>公開を推奨するデータ種類</a:t>
            </a:r>
            <a:r>
              <a:rPr lang="ja" sz="1400" dirty="0"/>
              <a:t>と、そのデータの作成にあたって準拠すべき</a:t>
            </a:r>
            <a:r>
              <a:rPr lang="ja" sz="1400" b="1" dirty="0"/>
              <a:t>ルールやフォーマット等</a:t>
            </a:r>
            <a:r>
              <a:rPr lang="ja" sz="1400" dirty="0"/>
              <a:t>を取りまとめたものです。</a:t>
            </a:r>
            <a:br>
              <a:rPr lang="ja" sz="800" dirty="0"/>
            </a:br>
            <a:br>
              <a:rPr lang="ja" sz="800" dirty="0"/>
            </a:br>
            <a:r>
              <a:rPr lang="ja" sz="1000" dirty="0"/>
              <a:t>◎詳細はデジタル庁ホームページ参照</a:t>
            </a:r>
            <a:br>
              <a:rPr lang="ja" sz="800" dirty="0"/>
            </a:br>
            <a:r>
              <a:rPr lang="en" altLang="ja" sz="1100" u="sng" dirty="0">
                <a:solidFill>
                  <a:schemeClr val="accent1"/>
                </a:solidFill>
              </a:rPr>
              <a:t>https://</a:t>
            </a:r>
            <a:r>
              <a:rPr lang="en" altLang="ja" sz="1100" u="sng" dirty="0" err="1">
                <a:solidFill>
                  <a:schemeClr val="accent1"/>
                </a:solidFill>
              </a:rPr>
              <a:t>www.digital.go.jp</a:t>
            </a:r>
            <a:r>
              <a:rPr lang="en" altLang="ja" sz="1100" u="sng" dirty="0">
                <a:solidFill>
                  <a:schemeClr val="accent1"/>
                </a:solidFill>
              </a:rPr>
              <a:t>/resources/</a:t>
            </a:r>
            <a:r>
              <a:rPr lang="en" altLang="ja" sz="1100" u="sng" dirty="0" err="1">
                <a:solidFill>
                  <a:schemeClr val="accent1"/>
                </a:solidFill>
              </a:rPr>
              <a:t>open_data</a:t>
            </a:r>
            <a:r>
              <a:rPr lang="en" altLang="ja" sz="1100" u="sng" dirty="0">
                <a:solidFill>
                  <a:schemeClr val="accent1"/>
                </a:solidFill>
              </a:rPr>
              <a:t>/municipal-standard-data-set-test/</a:t>
            </a:r>
            <a:endParaRPr dirty="0"/>
          </a:p>
        </p:txBody>
      </p:sp>
      <p:sp>
        <p:nvSpPr>
          <p:cNvPr id="478" name="Google Shape;478;p3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オープンデータとしてデータを公開しよう</a:t>
            </a:r>
            <a:endParaRPr dirty="0"/>
          </a:p>
        </p:txBody>
      </p:sp>
      <p:sp>
        <p:nvSpPr>
          <p:cNvPr id="479" name="Google Shape;479;p36"/>
          <p:cNvSpPr/>
          <p:nvPr/>
        </p:nvSpPr>
        <p:spPr>
          <a:xfrm>
            <a:off x="5466875" y="3453019"/>
            <a:ext cx="2975100" cy="486000"/>
          </a:xfrm>
          <a:prstGeom prst="roundRect">
            <a:avLst>
              <a:gd name="adj" fmla="val 8549"/>
            </a:avLst>
          </a:prstGeom>
          <a:solidFill>
            <a:schemeClr val="accent6"/>
          </a:solidFill>
          <a:ln>
            <a:noFill/>
          </a:ln>
        </p:spPr>
        <p:txBody>
          <a:bodyPr spcFirstLastPara="1" wrap="square" lIns="18000" tIns="54000" rIns="18000" bIns="54000" anchor="ctr" anchorCtr="0">
            <a:noAutofit/>
          </a:bodyPr>
          <a:lstStyle/>
          <a:p>
            <a:pPr marL="0" lvl="0" indent="0" algn="ctr" rtl="0" fontAlgn="ctr">
              <a:spcBef>
                <a:spcPts val="200"/>
              </a:spcBef>
              <a:spcAft>
                <a:spcPts val="0"/>
              </a:spcAft>
              <a:buNone/>
            </a:pPr>
            <a:r>
              <a:rPr lang="ja" sz="1300" b="1" dirty="0">
                <a:solidFill>
                  <a:schemeClr val="dk1"/>
                </a:solidFill>
                <a:latin typeface="Meiryo" panose="020B0604030504040204" pitchFamily="34" charset="-128"/>
                <a:ea typeface="Meiryo" panose="020B0604030504040204" pitchFamily="34" charset="-128"/>
                <a:cs typeface="M PLUS 1p"/>
                <a:sym typeface="M PLUS 1p"/>
              </a:rPr>
              <a:t>まずは公共施設一覧から始めましょう</a:t>
            </a:r>
            <a:endParaRPr sz="1300" b="1"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fontAlgn="ctr">
              <a:spcBef>
                <a:spcPts val="200"/>
              </a:spcBef>
              <a:spcAft>
                <a:spcPts val="0"/>
              </a:spcAft>
              <a:buNone/>
            </a:pPr>
            <a:r>
              <a:rPr lang="ja" sz="1100" dirty="0">
                <a:solidFill>
                  <a:schemeClr val="dk1"/>
                </a:solidFill>
                <a:latin typeface="Meiryo" panose="020B0604030504040204" pitchFamily="34" charset="-128"/>
                <a:ea typeface="Meiryo" panose="020B0604030504040204" pitchFamily="34" charset="-128"/>
                <a:cs typeface="M PLUS 1p"/>
                <a:sym typeface="M PLUS 1p"/>
              </a:rPr>
              <a:t>（庁舎、公民館、図書館、体育館等）</a:t>
            </a:r>
            <a:endParaRPr sz="1100" dirty="0">
              <a:solidFill>
                <a:schemeClr val="dk1"/>
              </a:solidFill>
              <a:latin typeface="Meiryo" panose="020B0604030504040204" pitchFamily="34" charset="-128"/>
              <a:ea typeface="Meiryo" panose="020B0604030504040204" pitchFamily="34" charset="-128"/>
              <a:cs typeface="M PLUS 1p"/>
              <a:sym typeface="M PLUS 1p"/>
            </a:endParaRPr>
          </a:p>
        </p:txBody>
      </p:sp>
      <p:cxnSp>
        <p:nvCxnSpPr>
          <p:cNvPr id="480" name="Google Shape;480;p36"/>
          <p:cNvCxnSpPr>
            <a:cxnSpLocks/>
          </p:cNvCxnSpPr>
          <p:nvPr/>
        </p:nvCxnSpPr>
        <p:spPr>
          <a:xfrm rot="16200000" flipH="1">
            <a:off x="6574892" y="1750952"/>
            <a:ext cx="2079598" cy="1324535"/>
          </a:xfrm>
          <a:prstGeom prst="bentConnector3">
            <a:avLst>
              <a:gd name="adj1" fmla="val 775"/>
            </a:avLst>
          </a:prstGeom>
          <a:noFill/>
          <a:ln w="28575" cap="flat" cmpd="sng">
            <a:solidFill>
              <a:schemeClr val="dk2"/>
            </a:solidFill>
            <a:prstDash val="solid"/>
            <a:round/>
            <a:headEnd type="none" w="med" len="med"/>
            <a:tailEnd type="none" w="med" len="med"/>
          </a:ln>
        </p:spPr>
      </p:cxnSp>
      <p:sp>
        <p:nvSpPr>
          <p:cNvPr id="481" name="Google Shape;481;p36"/>
          <p:cNvSpPr txBox="1">
            <a:spLocks noGrp="1"/>
          </p:cNvSpPr>
          <p:nvPr>
            <p:ph type="body" idx="1"/>
          </p:nvPr>
        </p:nvSpPr>
        <p:spPr>
          <a:xfrm>
            <a:off x="1242000" y="4007350"/>
            <a:ext cx="3960000" cy="538609"/>
          </a:xfrm>
          <a:prstGeom prst="rect">
            <a:avLst/>
          </a:prstGeom>
        </p:spPr>
        <p:txBody>
          <a:bodyPr spcFirstLastPara="1" wrap="square" lIns="0" tIns="0" rIns="0" bIns="0" anchor="t" anchorCtr="0">
            <a:spAutoFit/>
          </a:bodyPr>
          <a:lstStyle/>
          <a:p>
            <a:pPr marL="0" lvl="0" indent="0" algn="l" rtl="0">
              <a:spcAft>
                <a:spcPts val="0"/>
              </a:spcAft>
              <a:buNone/>
            </a:pPr>
            <a:r>
              <a:rPr lang="ja" sz="1400" dirty="0"/>
              <a:t>まずは取り組みやすい</a:t>
            </a:r>
            <a:r>
              <a:rPr lang="ja" altLang="en-US" sz="1400" dirty="0"/>
              <a:t>、</a:t>
            </a:r>
            <a:r>
              <a:rPr lang="ja-JP" altLang="en-US" sz="1400"/>
              <a:t>初めて取り組む基礎自治体向けの</a:t>
            </a:r>
            <a:r>
              <a:rPr lang="ja" sz="1400" b="1" dirty="0"/>
              <a:t>公共施設一覧</a:t>
            </a:r>
            <a:r>
              <a:rPr lang="ja" sz="1400" dirty="0"/>
              <a:t>から始めるのがお勧めです。</a:t>
            </a:r>
            <a:endParaRPr sz="1400" dirty="0"/>
          </a:p>
        </p:txBody>
      </p:sp>
      <p:sp>
        <p:nvSpPr>
          <p:cNvPr id="14" name="Google Shape;481;p36">
            <a:extLst>
              <a:ext uri="{FF2B5EF4-FFF2-40B4-BE49-F238E27FC236}">
                <a16:creationId xmlns:a16="http://schemas.microsoft.com/office/drawing/2014/main" id="{58E08B82-BE9B-2FAF-8884-1D9391AB8212}"/>
              </a:ext>
            </a:extLst>
          </p:cNvPr>
          <p:cNvSpPr txBox="1">
            <a:spLocks/>
          </p:cNvSpPr>
          <p:nvPr/>
        </p:nvSpPr>
        <p:spPr>
          <a:xfrm>
            <a:off x="5566888" y="4007350"/>
            <a:ext cx="2771075" cy="5770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30200" algn="l" rtl="0">
              <a:lnSpc>
                <a:spcPct val="125000"/>
              </a:lnSpc>
              <a:spcBef>
                <a:spcPts val="0"/>
              </a:spcBef>
              <a:spcAft>
                <a:spcPts val="0"/>
              </a:spcAft>
              <a:buClr>
                <a:schemeClr val="dk1"/>
              </a:buClr>
              <a:buSzPts val="1600"/>
              <a:buFont typeface="M PLUS 1p"/>
              <a:buChar char="●"/>
              <a:defRPr sz="1600" b="0" i="0" u="none" strike="noStrike" cap="none">
                <a:solidFill>
                  <a:schemeClr val="dk1"/>
                </a:solidFill>
                <a:latin typeface="Meiryo" panose="020B0604030504040204" pitchFamily="34" charset="-128"/>
                <a:ea typeface="Meiryo" panose="020B0604030504040204" pitchFamily="34" charset="-128"/>
                <a:cs typeface="M PLUS 1p"/>
                <a:sym typeface="M PLUS 1p"/>
              </a:defRPr>
            </a:lvl1pPr>
            <a:lvl2pPr marL="914400" marR="0" lvl="1" indent="-330200" algn="l" rtl="0">
              <a:lnSpc>
                <a:spcPct val="125000"/>
              </a:lnSpc>
              <a:spcBef>
                <a:spcPts val="0"/>
              </a:spcBef>
              <a:spcAft>
                <a:spcPts val="0"/>
              </a:spcAft>
              <a:buClr>
                <a:schemeClr val="dk1"/>
              </a:buClr>
              <a:buSzPts val="1600"/>
              <a:buFont typeface="M PLUS 1p"/>
              <a:buChar char="○"/>
              <a:defRPr sz="1600" b="0" i="0" u="none" strike="noStrike" cap="none">
                <a:solidFill>
                  <a:schemeClr val="dk1"/>
                </a:solidFill>
                <a:latin typeface="M PLUS 1p"/>
                <a:ea typeface="M PLUS 1p"/>
                <a:cs typeface="M PLUS 1p"/>
                <a:sym typeface="M PLUS 1p"/>
              </a:defRPr>
            </a:lvl2pPr>
            <a:lvl3pPr marL="1371600" marR="0" lvl="2" indent="-330200" algn="l" rtl="0">
              <a:lnSpc>
                <a:spcPct val="125000"/>
              </a:lnSpc>
              <a:spcBef>
                <a:spcPts val="0"/>
              </a:spcBef>
              <a:spcAft>
                <a:spcPts val="0"/>
              </a:spcAft>
              <a:buClr>
                <a:schemeClr val="dk1"/>
              </a:buClr>
              <a:buSzPts val="1600"/>
              <a:buFont typeface="M PLUS 1p"/>
              <a:buChar char="■"/>
              <a:defRPr sz="1600" b="0" i="0" u="none" strike="noStrike" cap="none">
                <a:solidFill>
                  <a:schemeClr val="dk1"/>
                </a:solidFill>
                <a:latin typeface="M PLUS 1p"/>
                <a:ea typeface="M PLUS 1p"/>
                <a:cs typeface="M PLUS 1p"/>
                <a:sym typeface="M PLUS 1p"/>
              </a:defRPr>
            </a:lvl3pPr>
            <a:lvl4pPr marL="1828800" marR="0" lvl="3" indent="-330200" algn="l" rtl="0">
              <a:lnSpc>
                <a:spcPct val="125000"/>
              </a:lnSpc>
              <a:spcBef>
                <a:spcPts val="0"/>
              </a:spcBef>
              <a:spcAft>
                <a:spcPts val="0"/>
              </a:spcAft>
              <a:buClr>
                <a:schemeClr val="dk1"/>
              </a:buClr>
              <a:buSzPts val="1600"/>
              <a:buFont typeface="M PLUS 1p"/>
              <a:buChar char="●"/>
              <a:defRPr sz="1600" b="0" i="0" u="none" strike="noStrike" cap="none">
                <a:solidFill>
                  <a:schemeClr val="dk1"/>
                </a:solidFill>
                <a:latin typeface="M PLUS 1p"/>
                <a:ea typeface="M PLUS 1p"/>
                <a:cs typeface="M PLUS 1p"/>
                <a:sym typeface="M PLUS 1p"/>
              </a:defRPr>
            </a:lvl4pPr>
            <a:lvl5pPr marL="2286000" marR="0" lvl="4" indent="-330200" algn="l" rtl="0">
              <a:lnSpc>
                <a:spcPct val="125000"/>
              </a:lnSpc>
              <a:spcBef>
                <a:spcPts val="0"/>
              </a:spcBef>
              <a:spcAft>
                <a:spcPts val="0"/>
              </a:spcAft>
              <a:buClr>
                <a:schemeClr val="dk1"/>
              </a:buClr>
              <a:buSzPts val="1600"/>
              <a:buFont typeface="M PLUS 1p"/>
              <a:buChar char="○"/>
              <a:defRPr sz="1600" b="0" i="0" u="none" strike="noStrike" cap="none">
                <a:solidFill>
                  <a:schemeClr val="dk1"/>
                </a:solidFill>
                <a:latin typeface="M PLUS 1p"/>
                <a:ea typeface="M PLUS 1p"/>
                <a:cs typeface="M PLUS 1p"/>
                <a:sym typeface="M PLUS 1p"/>
              </a:defRPr>
            </a:lvl5pPr>
            <a:lvl6pPr marL="2743200" marR="0" lvl="5" indent="-330200" algn="l" rtl="0">
              <a:lnSpc>
                <a:spcPct val="125000"/>
              </a:lnSpc>
              <a:spcBef>
                <a:spcPts val="0"/>
              </a:spcBef>
              <a:spcAft>
                <a:spcPts val="0"/>
              </a:spcAft>
              <a:buClr>
                <a:schemeClr val="dk1"/>
              </a:buClr>
              <a:buSzPts val="1600"/>
              <a:buFont typeface="M PLUS 1p"/>
              <a:buChar char="■"/>
              <a:defRPr sz="1600" b="0" i="0" u="none" strike="noStrike" cap="none">
                <a:solidFill>
                  <a:schemeClr val="dk1"/>
                </a:solidFill>
                <a:latin typeface="M PLUS 1p"/>
                <a:ea typeface="M PLUS 1p"/>
                <a:cs typeface="M PLUS 1p"/>
                <a:sym typeface="M PLUS 1p"/>
              </a:defRPr>
            </a:lvl6pPr>
            <a:lvl7pPr marL="3200400" marR="0" lvl="6" indent="-330200" algn="l" rtl="0">
              <a:lnSpc>
                <a:spcPct val="125000"/>
              </a:lnSpc>
              <a:spcBef>
                <a:spcPts val="0"/>
              </a:spcBef>
              <a:spcAft>
                <a:spcPts val="0"/>
              </a:spcAft>
              <a:buClr>
                <a:schemeClr val="dk1"/>
              </a:buClr>
              <a:buSzPts val="1600"/>
              <a:buFont typeface="M PLUS 1p"/>
              <a:buChar char="●"/>
              <a:defRPr sz="1600" b="0" i="0" u="none" strike="noStrike" cap="none">
                <a:solidFill>
                  <a:schemeClr val="dk1"/>
                </a:solidFill>
                <a:latin typeface="M PLUS 1p"/>
                <a:ea typeface="M PLUS 1p"/>
                <a:cs typeface="M PLUS 1p"/>
                <a:sym typeface="M PLUS 1p"/>
              </a:defRPr>
            </a:lvl7pPr>
            <a:lvl8pPr marL="3657600" marR="0" lvl="7" indent="-330200" algn="l" rtl="0">
              <a:lnSpc>
                <a:spcPct val="125000"/>
              </a:lnSpc>
              <a:spcBef>
                <a:spcPts val="0"/>
              </a:spcBef>
              <a:spcAft>
                <a:spcPts val="0"/>
              </a:spcAft>
              <a:buClr>
                <a:schemeClr val="dk1"/>
              </a:buClr>
              <a:buSzPts val="1600"/>
              <a:buFont typeface="M PLUS 1p"/>
              <a:buChar char="○"/>
              <a:defRPr sz="1600" b="0" i="0" u="none" strike="noStrike" cap="none">
                <a:solidFill>
                  <a:schemeClr val="dk1"/>
                </a:solidFill>
                <a:latin typeface="M PLUS 1p"/>
                <a:ea typeface="M PLUS 1p"/>
                <a:cs typeface="M PLUS 1p"/>
                <a:sym typeface="M PLUS 1p"/>
              </a:defRPr>
            </a:lvl8pPr>
            <a:lvl9pPr marL="4114800" marR="0" lvl="8" indent="-330200" algn="l" rtl="0">
              <a:lnSpc>
                <a:spcPct val="125000"/>
              </a:lnSpc>
              <a:spcBef>
                <a:spcPts val="0"/>
              </a:spcBef>
              <a:spcAft>
                <a:spcPts val="0"/>
              </a:spcAft>
              <a:buClr>
                <a:schemeClr val="dk1"/>
              </a:buClr>
              <a:buSzPts val="1600"/>
              <a:buFont typeface="M PLUS 1p"/>
              <a:buChar char="■"/>
              <a:defRPr sz="1600" b="0" i="0" u="none" strike="noStrike" cap="none">
                <a:solidFill>
                  <a:schemeClr val="dk1"/>
                </a:solidFill>
                <a:latin typeface="M PLUS 1p"/>
                <a:ea typeface="M PLUS 1p"/>
                <a:cs typeface="M PLUS 1p"/>
                <a:sym typeface="M PLUS 1p"/>
              </a:defRPr>
            </a:lvl9pPr>
          </a:lstStyle>
          <a:p>
            <a:pPr marL="0" indent="0">
              <a:buFont typeface="M PLUS 1p"/>
              <a:buNone/>
            </a:pPr>
            <a:r>
              <a:rPr lang="ja-JP" altLang="en-US" sz="500"/>
              <a:t>自治体標準オープンデータセットは、提供元の団体を</a:t>
            </a:r>
            <a:r>
              <a:rPr lang="en-US" altLang="ja-JP" sz="500" dirty="0"/>
              <a:t>6</a:t>
            </a:r>
            <a:r>
              <a:rPr lang="ja-JP" altLang="en-US" sz="500"/>
              <a:t>種類</a:t>
            </a:r>
            <a:r>
              <a:rPr lang="en-US" altLang="ja-JP" sz="500" dirty="0"/>
              <a:t>(</a:t>
            </a:r>
            <a:r>
              <a:rPr lang="ja-JP" altLang="en-US" sz="500"/>
              <a:t>初めて取り組む基礎自治体・基礎自治体・一部事務組合等・都道府県・国・⺠間</a:t>
            </a:r>
            <a:r>
              <a:rPr lang="en-US" altLang="ja-JP" sz="500" dirty="0"/>
              <a:t>)</a:t>
            </a:r>
            <a:r>
              <a:rPr lang="ja-JP" altLang="en-US" sz="500"/>
              <a:t>に区分し、それぞれに公開を推奨するデータセットを記載しました。例えばオープンデータにはじめて取り組む自治体がまずどのデータセットから取り組んだらよいのかを、よりわかりやすいものとすることを目指しました。併せて、国や都道府県が実施する調査やアンケートで提出しているデータは、データの鮮度や網羅性を考慮しながらも、原則として調査主体が公開する方向にできないか、課題のとりまとめを進めています。</a:t>
            </a:r>
            <a:endParaRPr lang="ja-JP" altLang="en-US" sz="500" dirty="0"/>
          </a:p>
        </p:txBody>
      </p:sp>
    </p:spTree>
    <p:extLst>
      <p:ext uri="{BB962C8B-B14F-4D97-AF65-F5344CB8AC3E}">
        <p14:creationId xmlns:p14="http://schemas.microsoft.com/office/powerpoint/2010/main" val="385716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9"/>
          <p:cNvSpPr txBox="1">
            <a:spLocks noGrp="1"/>
          </p:cNvSpPr>
          <p:nvPr>
            <p:ph type="title"/>
          </p:nvPr>
        </p:nvSpPr>
        <p:spPr>
          <a:xfrm>
            <a:off x="1242000" y="4824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改版履歴</a:t>
            </a:r>
            <a:endParaRPr b="1" dirty="0"/>
          </a:p>
        </p:txBody>
      </p:sp>
      <p:sp>
        <p:nvSpPr>
          <p:cNvPr id="219" name="Google Shape;219;p1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a:t>
            </a:fld>
            <a:endParaRPr dirty="0"/>
          </a:p>
        </p:txBody>
      </p:sp>
      <p:graphicFrame>
        <p:nvGraphicFramePr>
          <p:cNvPr id="220" name="Google Shape;220;p19"/>
          <p:cNvGraphicFramePr/>
          <p:nvPr>
            <p:extLst>
              <p:ext uri="{D42A27DB-BD31-4B8C-83A1-F6EECF244321}">
                <p14:modId xmlns:p14="http://schemas.microsoft.com/office/powerpoint/2010/main" val="4215968422"/>
              </p:ext>
            </p:extLst>
          </p:nvPr>
        </p:nvGraphicFramePr>
        <p:xfrm>
          <a:off x="1242000" y="1440000"/>
          <a:ext cx="7200000" cy="3059250"/>
        </p:xfrm>
        <a:graphic>
          <a:graphicData uri="http://schemas.openxmlformats.org/drawingml/2006/table">
            <a:tbl>
              <a:tblPr>
                <a:noFill/>
                <a:tableStyleId>{66FC57B5-346F-429A-B150-DBDEA3360B91}</a:tableStyleId>
              </a:tblPr>
              <a:tblGrid>
                <a:gridCol w="928700">
                  <a:extLst>
                    <a:ext uri="{9D8B030D-6E8A-4147-A177-3AD203B41FA5}">
                      <a16:colId xmlns:a16="http://schemas.microsoft.com/office/drawing/2014/main" val="20000"/>
                    </a:ext>
                  </a:extLst>
                </a:gridCol>
                <a:gridCol w="1323950">
                  <a:extLst>
                    <a:ext uri="{9D8B030D-6E8A-4147-A177-3AD203B41FA5}">
                      <a16:colId xmlns:a16="http://schemas.microsoft.com/office/drawing/2014/main" val="20001"/>
                    </a:ext>
                  </a:extLst>
                </a:gridCol>
                <a:gridCol w="4947350">
                  <a:extLst>
                    <a:ext uri="{9D8B030D-6E8A-4147-A177-3AD203B41FA5}">
                      <a16:colId xmlns:a16="http://schemas.microsoft.com/office/drawing/2014/main" val="20002"/>
                    </a:ext>
                  </a:extLst>
                </a:gridCol>
              </a:tblGrid>
              <a:tr h="343250">
                <a:tc>
                  <a:txBody>
                    <a:bodyPr/>
                    <a:lstStyle/>
                    <a:p>
                      <a:pPr marL="0" lvl="0" indent="0" algn="l" rtl="0" fontAlgn="ctr">
                        <a:lnSpc>
                          <a:spcPct val="100000"/>
                        </a:lnSpc>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版数</a:t>
                      </a:r>
                      <a:endParaRPr sz="11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solidFill>
                      <a:srgbClr val="E7E6E6"/>
                    </a:solidFill>
                  </a:tcPr>
                </a:tc>
                <a:tc>
                  <a:txBody>
                    <a:bodyPr/>
                    <a:lstStyle/>
                    <a:p>
                      <a:pPr marL="0" lvl="0" indent="0" algn="l" rtl="0" fontAlgn="ctr">
                        <a:lnSpc>
                          <a:spcPct val="100000"/>
                        </a:lnSpc>
                        <a:spcBef>
                          <a:spcPts val="0"/>
                        </a:spcBef>
                        <a:spcAft>
                          <a:spcPts val="0"/>
                        </a:spcAft>
                        <a:buClr>
                          <a:srgbClr val="000000"/>
                        </a:buClr>
                        <a:buSzPts val="1100"/>
                        <a:buFont typeface="Arial"/>
                        <a:buNone/>
                      </a:pPr>
                      <a:r>
                        <a:rPr lang="ja" sz="1100" b="0" i="0" dirty="0">
                          <a:solidFill>
                            <a:srgbClr val="000000"/>
                          </a:solidFill>
                          <a:latin typeface="Meiryo" panose="020B0604030504040204" pitchFamily="34" charset="-128"/>
                          <a:ea typeface="Meiryo" panose="020B0604030504040204" pitchFamily="34" charset="-128"/>
                          <a:cs typeface="M PLUS 1p"/>
                          <a:sym typeface="M PLUS 1p"/>
                        </a:rPr>
                        <a:t>日付</a:t>
                      </a:r>
                      <a:endParaRPr sz="11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solidFill>
                      <a:srgbClr val="E7E6E6"/>
                    </a:solidFill>
                  </a:tcPr>
                </a:tc>
                <a:tc>
                  <a:txBody>
                    <a:bodyPr/>
                    <a:lstStyle/>
                    <a:p>
                      <a:pPr marL="0" lvl="0" indent="0" algn="l" rtl="0" fontAlgn="ctr">
                        <a:lnSpc>
                          <a:spcPct val="100000"/>
                        </a:lnSpc>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内容</a:t>
                      </a:r>
                      <a:endParaRPr sz="11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solidFill>
                      <a:srgbClr val="E7E6E6"/>
                    </a:solidFill>
                  </a:tcPr>
                </a:tc>
                <a:extLst>
                  <a:ext uri="{0D108BD9-81ED-4DB2-BD59-A6C34878D82A}">
                    <a16:rowId xmlns:a16="http://schemas.microsoft.com/office/drawing/2014/main" val="10000"/>
                  </a:ext>
                </a:extLst>
              </a:tr>
              <a:tr h="388000">
                <a:tc>
                  <a:txBody>
                    <a:bodyPr/>
                    <a:lstStyle/>
                    <a:p>
                      <a:pPr marL="0" lvl="0" indent="0" algn="l">
                        <a:spcBef>
                          <a:spcPts val="0"/>
                        </a:spcBef>
                        <a:spcAft>
                          <a:spcPts val="0"/>
                        </a:spcAft>
                        <a:buNone/>
                      </a:pPr>
                      <a:r>
                        <a:rPr lang="en-US" altLang="ja" sz="1000" b="0" i="0" u="none" strike="noStrike" noProof="0" dirty="0">
                          <a:solidFill>
                            <a:schemeClr val="tx1"/>
                          </a:solidFill>
                          <a:latin typeface="Meiryo"/>
                          <a:ea typeface="Meiryo"/>
                        </a:rPr>
                        <a:t>1</a:t>
                      </a:r>
                      <a:r>
                        <a:rPr lang="en-US" altLang="ja" sz="1000" b="0" i="0" u="none" strike="noStrike" noProof="0" dirty="0">
                          <a:solidFill>
                            <a:schemeClr val="tx1"/>
                          </a:solidFill>
                          <a:latin typeface="Meiryo"/>
                        </a:rPr>
                        <a:t>.0</a:t>
                      </a:r>
                      <a:r>
                        <a:rPr lang="ja" sz="1000" b="0" i="0" u="none" strike="noStrike" noProof="0" dirty="0">
                          <a:solidFill>
                            <a:schemeClr val="tx1"/>
                          </a:solidFill>
                          <a:latin typeface="Meiryo"/>
                          <a:ea typeface="Meiryo"/>
                        </a:rPr>
                        <a:t>版</a:t>
                      </a:r>
                      <a:endParaRPr lang="en-US" altLang="ja" sz="1000" dirty="0">
                        <a:latin typeface="Meiryo"/>
                        <a:ea typeface="Meiryo"/>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a:spcBef>
                          <a:spcPts val="0"/>
                        </a:spcBef>
                        <a:spcAft>
                          <a:spcPts val="0"/>
                        </a:spcAft>
                        <a:buNone/>
                      </a:pPr>
                      <a:r>
                        <a:rPr lang="ja" sz="1000" b="0" i="0" u="none" strike="noStrike" noProof="0" dirty="0">
                          <a:solidFill>
                            <a:schemeClr val="tx1"/>
                          </a:solidFill>
                          <a:latin typeface="Meiryo"/>
                          <a:ea typeface="Meiryo"/>
                        </a:rPr>
                        <a:t>202</a:t>
                      </a:r>
                      <a:r>
                        <a:rPr lang="en-US" altLang="ja" sz="1000" b="0" i="0" u="none" strike="noStrike" noProof="0" dirty="0">
                          <a:solidFill>
                            <a:schemeClr val="tx1"/>
                          </a:solidFill>
                          <a:latin typeface="Meiryo"/>
                          <a:ea typeface="Meiryo"/>
                        </a:rPr>
                        <a:t>3</a:t>
                      </a:r>
                      <a:r>
                        <a:rPr lang="ja" sz="1000" b="0" i="0" u="none" strike="noStrike" noProof="0" dirty="0">
                          <a:solidFill>
                            <a:schemeClr val="tx1"/>
                          </a:solidFill>
                          <a:latin typeface="Meiryo"/>
                          <a:ea typeface="Meiryo"/>
                        </a:rPr>
                        <a:t>年</a:t>
                      </a:r>
                      <a:r>
                        <a:rPr lang="en-US" altLang="ja" sz="1000" b="0" i="0" u="none" strike="noStrike" noProof="0" dirty="0">
                          <a:solidFill>
                            <a:schemeClr val="tx1"/>
                          </a:solidFill>
                          <a:latin typeface="Meiryo"/>
                        </a:rPr>
                        <a:t>1</a:t>
                      </a:r>
                      <a:r>
                        <a:rPr lang="ja" sz="1000" b="0" i="0" u="none" strike="noStrike" noProof="0" dirty="0">
                          <a:solidFill>
                            <a:schemeClr val="tx1"/>
                          </a:solidFill>
                          <a:latin typeface="Meiryo"/>
                          <a:ea typeface="Meiryo"/>
                        </a:rPr>
                        <a:t>月</a:t>
                      </a:r>
                      <a:endParaRPr lang="en-US" altLang="ja" sz="1000" dirty="0">
                        <a:latin typeface="Meiryo"/>
                        <a:ea typeface="Meiryo"/>
                        <a:sym typeface="M PLUS 1p"/>
                      </a:endParaRPr>
                    </a:p>
                  </a:txBody>
                  <a:tcPr marL="54000" marR="54000" marT="54000" marB="54000" anchor="ctr"/>
                </a:tc>
                <a:tc>
                  <a:txBody>
                    <a:bodyPr/>
                    <a:lstStyle/>
                    <a:p>
                      <a:pPr marL="0" lvl="0" indent="0" algn="l">
                        <a:spcBef>
                          <a:spcPts val="0"/>
                        </a:spcBef>
                        <a:spcAft>
                          <a:spcPts val="0"/>
                        </a:spcAft>
                        <a:buNone/>
                      </a:pPr>
                      <a:r>
                        <a:rPr lang="ja-JP" altLang="en-US" sz="1000" b="0" i="0" u="none" strike="noStrike" noProof="0">
                          <a:solidFill>
                            <a:schemeClr val="tx1"/>
                          </a:solidFill>
                          <a:latin typeface="Meiryo"/>
                          <a:ea typeface="Meiryo"/>
                        </a:rPr>
                        <a:t>初版</a:t>
                      </a:r>
                      <a:endParaRPr lang="en-US" altLang="ja" sz="1000" dirty="0">
                        <a:latin typeface="Meiryo"/>
                        <a:ea typeface="Meiryo"/>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1"/>
                  </a:ext>
                </a:extLst>
              </a:tr>
              <a:tr h="388000">
                <a:tc>
                  <a:txBody>
                    <a:bodyPr/>
                    <a:lstStyle/>
                    <a:p>
                      <a:pPr marL="0" lvl="0" indent="0" algn="l" rtl="0" fontAlgn="ctr">
                        <a:spcBef>
                          <a:spcPts val="0"/>
                        </a:spcBef>
                        <a:spcAft>
                          <a:spcPts val="0"/>
                        </a:spcAft>
                        <a:buNone/>
                      </a:pPr>
                      <a:r>
                        <a:rPr lang="en-US" sz="1000" b="0" i="0" dirty="0">
                          <a:latin typeface="Meiryo" panose="020B0604030504040204" pitchFamily="34" charset="-128"/>
                          <a:ea typeface="Meiryo" panose="020B0604030504040204" pitchFamily="34" charset="-128"/>
                          <a:cs typeface="M PLUS 1p"/>
                          <a:sym typeface="M PLUS 1p"/>
                        </a:rPr>
                        <a:t>1.1</a:t>
                      </a:r>
                      <a:r>
                        <a:rPr lang="ja-JP" altLang="en-US" sz="1000" b="0" i="0" dirty="0">
                          <a:latin typeface="Meiryo" panose="020B0604030504040204" pitchFamily="34" charset="-128"/>
                          <a:ea typeface="Meiryo" panose="020B0604030504040204" pitchFamily="34" charset="-128"/>
                          <a:cs typeface="M PLUS 1p"/>
                          <a:sym typeface="M PLUS 1p"/>
                        </a:rPr>
                        <a:t>版</a:t>
                      </a: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r>
                        <a:rPr lang="en-US" sz="1000" b="0" i="0" dirty="0">
                          <a:latin typeface="Meiryo" panose="020B0604030504040204" pitchFamily="34" charset="-128"/>
                          <a:ea typeface="Meiryo" panose="020B0604030504040204" pitchFamily="34" charset="-128"/>
                          <a:cs typeface="M PLUS 1p"/>
                          <a:sym typeface="M PLUS 1p"/>
                        </a:rPr>
                        <a:t>2024</a:t>
                      </a:r>
                      <a:r>
                        <a:rPr lang="ja-JP" altLang="en-US" sz="1000" b="0" i="0" dirty="0">
                          <a:latin typeface="Meiryo" panose="020B0604030504040204" pitchFamily="34" charset="-128"/>
                          <a:ea typeface="Meiryo" panose="020B0604030504040204" pitchFamily="34" charset="-128"/>
                          <a:cs typeface="M PLUS 1p"/>
                          <a:sym typeface="M PLUS 1p"/>
                        </a:rPr>
                        <a:t>年</a:t>
                      </a:r>
                      <a:r>
                        <a:rPr lang="en-US" altLang="ja-JP" sz="1000" b="0" i="0" dirty="0">
                          <a:latin typeface="Meiryo" panose="020B0604030504040204" pitchFamily="34" charset="-128"/>
                          <a:ea typeface="Meiryo" panose="020B0604030504040204" pitchFamily="34" charset="-128"/>
                          <a:cs typeface="M PLUS 1p"/>
                          <a:sym typeface="M PLUS 1p"/>
                        </a:rPr>
                        <a:t>5</a:t>
                      </a:r>
                      <a:r>
                        <a:rPr lang="ja-JP" altLang="en-US" sz="1000" b="0" i="0" dirty="0">
                          <a:latin typeface="Meiryo" panose="020B0604030504040204" pitchFamily="34" charset="-128"/>
                          <a:ea typeface="Meiryo" panose="020B0604030504040204" pitchFamily="34" charset="-128"/>
                          <a:cs typeface="M PLUS 1p"/>
                          <a:sym typeface="M PLUS 1p"/>
                        </a:rPr>
                        <a:t>月</a:t>
                      </a: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r>
                        <a:rPr lang="ja-JP" altLang="en-US" sz="1000" b="0" i="0" dirty="0">
                          <a:latin typeface="Meiryo" panose="020B0604030504040204" pitchFamily="34" charset="-128"/>
                          <a:ea typeface="Meiryo" panose="020B0604030504040204" pitchFamily="34" charset="-128"/>
                          <a:cs typeface="M PLUS 1p"/>
                          <a:sym typeface="M PLUS 1p"/>
                        </a:rPr>
                        <a:t>「推奨データセット」を「自治体標準オープンデータセット」に修正</a:t>
                      </a: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2"/>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4"/>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5"/>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6"/>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7"/>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471"/>
        <p:cNvGrpSpPr/>
        <p:nvPr/>
      </p:nvGrpSpPr>
      <p:grpSpPr>
        <a:xfrm>
          <a:off x="0" y="0"/>
          <a:ext cx="0" cy="0"/>
          <a:chOff x="0" y="0"/>
          <a:chExt cx="0" cy="0"/>
        </a:xfrm>
      </p:grpSpPr>
      <p:sp>
        <p:nvSpPr>
          <p:cNvPr id="472" name="Google Shape;472;p36"/>
          <p:cNvSpPr/>
          <p:nvPr/>
        </p:nvSpPr>
        <p:spPr>
          <a:xfrm>
            <a:off x="5466875" y="546250"/>
            <a:ext cx="2975100" cy="3461100"/>
          </a:xfrm>
          <a:prstGeom prst="roundRect">
            <a:avLst>
              <a:gd name="adj" fmla="val 1582"/>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54000" rIns="91425" bIns="54000" anchor="t" anchorCtr="0">
            <a:noAutofit/>
          </a:bodyPr>
          <a:lstStyle/>
          <a:p>
            <a:pPr marL="0" lvl="0" indent="0" algn="l" rtl="0">
              <a:lnSpc>
                <a:spcPct val="125000"/>
              </a:lnSpc>
              <a:spcBef>
                <a:spcPts val="0"/>
              </a:spcBef>
              <a:spcAft>
                <a:spcPts val="0"/>
              </a:spcAft>
              <a:buNone/>
            </a:pPr>
            <a:endParaRPr sz="115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473" name="Google Shape;473;p36"/>
          <p:cNvSpPr/>
          <p:nvPr/>
        </p:nvSpPr>
        <p:spPr>
          <a:xfrm>
            <a:off x="5464875" y="546250"/>
            <a:ext cx="2975100" cy="248700"/>
          </a:xfrm>
          <a:prstGeom prst="round2Same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 sz="1100" dirty="0">
                <a:solidFill>
                  <a:schemeClr val="lt1"/>
                </a:solidFill>
                <a:latin typeface="Meiryo" panose="020B0604030504040204" pitchFamily="34" charset="-128"/>
                <a:ea typeface="Meiryo" panose="020B0604030504040204" pitchFamily="34" charset="-128"/>
                <a:cs typeface="M PLUS 1p"/>
                <a:sym typeface="M PLUS 1p"/>
              </a:rPr>
              <a:t>推奨データセット 基本編一覧</a:t>
            </a:r>
            <a:endParaRPr sz="1100" dirty="0">
              <a:solidFill>
                <a:schemeClr val="lt1"/>
              </a:solidFill>
              <a:latin typeface="Meiryo" panose="020B0604030504040204" pitchFamily="34" charset="-128"/>
              <a:ea typeface="Meiryo" panose="020B0604030504040204" pitchFamily="34" charset="-128"/>
              <a:cs typeface="M PLUS 1p"/>
              <a:sym typeface="M PLUS 1p"/>
            </a:endParaRPr>
          </a:p>
        </p:txBody>
      </p:sp>
      <p:graphicFrame>
        <p:nvGraphicFramePr>
          <p:cNvPr id="474" name="Google Shape;474;p36"/>
          <p:cNvGraphicFramePr/>
          <p:nvPr>
            <p:extLst>
              <p:ext uri="{D42A27DB-BD31-4B8C-83A1-F6EECF244321}">
                <p14:modId xmlns:p14="http://schemas.microsoft.com/office/powerpoint/2010/main" val="2936425744"/>
              </p:ext>
            </p:extLst>
          </p:nvPr>
        </p:nvGraphicFramePr>
        <p:xfrm>
          <a:off x="5566888" y="874800"/>
          <a:ext cx="2771075" cy="3052000"/>
        </p:xfrm>
        <a:graphic>
          <a:graphicData uri="http://schemas.openxmlformats.org/drawingml/2006/table">
            <a:tbl>
              <a:tblPr>
                <a:noFill/>
              </a:tblPr>
              <a:tblGrid>
                <a:gridCol w="337450">
                  <a:extLst>
                    <a:ext uri="{9D8B030D-6E8A-4147-A177-3AD203B41FA5}">
                      <a16:colId xmlns:a16="http://schemas.microsoft.com/office/drawing/2014/main" val="20000"/>
                    </a:ext>
                  </a:extLst>
                </a:gridCol>
                <a:gridCol w="2433625">
                  <a:extLst>
                    <a:ext uri="{9D8B030D-6E8A-4147-A177-3AD203B41FA5}">
                      <a16:colId xmlns:a16="http://schemas.microsoft.com/office/drawing/2014/main" val="20001"/>
                    </a:ext>
                  </a:extLst>
                </a:gridCol>
              </a:tblGrid>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1.</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AED設置箇所一覧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0"/>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2.</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介護サービス事業所一覧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1"/>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3.</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医療機関一覧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2"/>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4.</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文化財一覧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3"/>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5.</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観光施設一覧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4"/>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6.</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イベント一覧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5"/>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7.</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公衆無線LANアクセスポイント一覧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6"/>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8.</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公衆トイレ一覧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7"/>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9.</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消防水利施設一覧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8"/>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10.</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指定緊急避難場所一覧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9"/>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11.</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地域・年齢別人口</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10"/>
                  </a:ext>
                </a:extLst>
              </a:tr>
              <a:tr h="218000">
                <a:tc>
                  <a:txBody>
                    <a:bodyPr/>
                    <a:lstStyle/>
                    <a:p>
                      <a:pPr marL="0" lvl="0" indent="0" algn="r" rtl="0" fontAlgn="ctr">
                        <a:spcBef>
                          <a:spcPts val="0"/>
                        </a:spcBef>
                        <a:spcAft>
                          <a:spcPts val="0"/>
                        </a:spcAft>
                        <a:buNone/>
                      </a:pPr>
                      <a:r>
                        <a:rPr lang="ja" sz="1150" b="1" i="0" dirty="0">
                          <a:latin typeface="Meiryo" panose="020B0604030504040204" pitchFamily="34" charset="-128"/>
                          <a:ea typeface="Meiryo" panose="020B0604030504040204" pitchFamily="34" charset="-128"/>
                          <a:cs typeface="M PLUS 1p"/>
                          <a:sym typeface="M PLUS 1p"/>
                        </a:rPr>
                        <a:t>12.</a:t>
                      </a:r>
                      <a:endParaRPr sz="1150" b="1"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6"/>
                    </a:solidFill>
                  </a:tcPr>
                </a:tc>
                <a:tc>
                  <a:txBody>
                    <a:bodyPr/>
                    <a:lstStyle/>
                    <a:p>
                      <a:pPr marL="0" lvl="0" indent="0" algn="l" rtl="0" fontAlgn="ctr">
                        <a:spcBef>
                          <a:spcPts val="0"/>
                        </a:spcBef>
                        <a:spcAft>
                          <a:spcPts val="0"/>
                        </a:spcAft>
                        <a:buNone/>
                      </a:pPr>
                      <a:r>
                        <a:rPr lang="ja" sz="1150" b="1" i="0" dirty="0">
                          <a:latin typeface="Meiryo" panose="020B0604030504040204" pitchFamily="34" charset="-128"/>
                          <a:ea typeface="Meiryo" panose="020B0604030504040204" pitchFamily="34" charset="-128"/>
                          <a:cs typeface="M PLUS 1p"/>
                          <a:sym typeface="M PLUS 1p"/>
                        </a:rPr>
                        <a:t>公共施設一覧</a:t>
                      </a:r>
                      <a:endParaRPr sz="1150" b="1"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6"/>
                    </a:solidFill>
                  </a:tcPr>
                </a:tc>
                <a:extLst>
                  <a:ext uri="{0D108BD9-81ED-4DB2-BD59-A6C34878D82A}">
                    <a16:rowId xmlns:a16="http://schemas.microsoft.com/office/drawing/2014/main" val="10011"/>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13.</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子育て施設一覧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12"/>
                  </a:ext>
                </a:extLst>
              </a:tr>
              <a:tr h="218000">
                <a:tc>
                  <a:txBody>
                    <a:bodyPr/>
                    <a:lstStyle/>
                    <a:p>
                      <a:pPr marL="0" lvl="0" indent="0" algn="r"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14.</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l" rtl="0" fontAlgn="ctr">
                        <a:spcBef>
                          <a:spcPts val="0"/>
                        </a:spcBef>
                        <a:spcAft>
                          <a:spcPts val="0"/>
                        </a:spcAft>
                        <a:buNone/>
                      </a:pPr>
                      <a:r>
                        <a:rPr lang="ja" sz="1150" b="0" i="0" dirty="0">
                          <a:latin typeface="Meiryo" panose="020B0604030504040204" pitchFamily="34" charset="-128"/>
                          <a:ea typeface="Meiryo" panose="020B0604030504040204" pitchFamily="34" charset="-128"/>
                          <a:cs typeface="M PLUS 1p"/>
                          <a:sym typeface="M PLUS 1p"/>
                        </a:rPr>
                        <a:t>オープンデータ一覧</a:t>
                      </a:r>
                      <a:endParaRPr sz="1150" b="0" i="0" dirty="0">
                        <a:latin typeface="Meiryo" panose="020B0604030504040204" pitchFamily="34" charset="-128"/>
                        <a:ea typeface="Meiryo" panose="020B0604030504040204" pitchFamily="34" charset="-128"/>
                        <a:cs typeface="M PLUS 1p"/>
                        <a:sym typeface="M PLUS 1p"/>
                      </a:endParaRPr>
                    </a:p>
                  </a:txBody>
                  <a:tcPr marL="36000" marR="36000" marT="0" marB="0"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
        <p:nvSpPr>
          <p:cNvPr id="475" name="Google Shape;475;p3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20</a:t>
            </a:fld>
            <a:endParaRPr dirty="0"/>
          </a:p>
        </p:txBody>
      </p:sp>
      <p:sp>
        <p:nvSpPr>
          <p:cNvPr id="476" name="Google Shape;476;p36"/>
          <p:cNvSpPr txBox="1">
            <a:spLocks noGrp="1"/>
          </p:cNvSpPr>
          <p:nvPr>
            <p:ph type="title"/>
          </p:nvPr>
        </p:nvSpPr>
        <p:spPr>
          <a:xfrm>
            <a:off x="1243350" y="828000"/>
            <a:ext cx="3996000" cy="369332"/>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ステップ1 データを準備する</a:t>
            </a:r>
            <a:endParaRPr b="1" dirty="0"/>
          </a:p>
        </p:txBody>
      </p:sp>
      <p:sp>
        <p:nvSpPr>
          <p:cNvPr id="477" name="Google Shape;477;p36"/>
          <p:cNvSpPr txBox="1">
            <a:spLocks noGrp="1"/>
          </p:cNvSpPr>
          <p:nvPr>
            <p:ph type="body" idx="1"/>
          </p:nvPr>
        </p:nvSpPr>
        <p:spPr>
          <a:xfrm>
            <a:off x="1243350" y="1440000"/>
            <a:ext cx="3960000" cy="2212144"/>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推奨データセット</a:t>
            </a:r>
            <a:r>
              <a:rPr lang="ja" sz="1400" baseline="30000" dirty="0"/>
              <a:t>※</a:t>
            </a:r>
            <a:endParaRPr dirty="0"/>
          </a:p>
          <a:p>
            <a:pPr marL="0" lvl="0" indent="0" algn="l" rtl="0">
              <a:spcBef>
                <a:spcPts val="0"/>
              </a:spcBef>
              <a:spcAft>
                <a:spcPts val="0"/>
              </a:spcAft>
              <a:buNone/>
            </a:pPr>
            <a:r>
              <a:rPr lang="ja" sz="1400" dirty="0"/>
              <a:t>推奨データセットとは、オープンデータの公開とその利活用を促進することを目的とし、政府として</a:t>
            </a:r>
            <a:r>
              <a:rPr lang="ja" sz="1400" b="1" dirty="0"/>
              <a:t>公開を推奨するデータ種類</a:t>
            </a:r>
            <a:r>
              <a:rPr lang="ja" sz="1400" dirty="0"/>
              <a:t>と、そのデータの作成にあたって準拠すべき</a:t>
            </a:r>
            <a:r>
              <a:rPr lang="ja" sz="1400" b="1" dirty="0"/>
              <a:t>ルールやフォーマット等</a:t>
            </a:r>
            <a:r>
              <a:rPr lang="ja" sz="1400" dirty="0"/>
              <a:t>を取りまとめたものです。</a:t>
            </a:r>
            <a:br>
              <a:rPr lang="ja" sz="800" dirty="0"/>
            </a:br>
            <a:br>
              <a:rPr lang="ja" sz="800" dirty="0"/>
            </a:br>
            <a:r>
              <a:rPr lang="ja" sz="1000" dirty="0"/>
              <a:t>◎詳細はデジタル庁ホームページ参照</a:t>
            </a:r>
            <a:br>
              <a:rPr lang="ja" sz="800" dirty="0"/>
            </a:br>
            <a:r>
              <a:rPr lang="ja" sz="1100" u="sng" dirty="0">
                <a:solidFill>
                  <a:schemeClr val="accent1"/>
                </a:solidFill>
                <a:hlinkClick r:id="rId3">
                  <a:extLst>
                    <a:ext uri="{A12FA001-AC4F-418D-AE19-62706E023703}">
                      <ahyp:hlinkClr xmlns:ahyp="http://schemas.microsoft.com/office/drawing/2018/hyperlinkcolor" val="tx"/>
                    </a:ext>
                  </a:extLst>
                </a:hlinkClick>
              </a:rPr>
              <a:t>https://www.digital.go.jp/resources/data_dataset/</a:t>
            </a:r>
            <a:endParaRPr dirty="0"/>
          </a:p>
        </p:txBody>
      </p:sp>
      <p:sp>
        <p:nvSpPr>
          <p:cNvPr id="478" name="Google Shape;478;p3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オープンデータとしてデータを公開しよう</a:t>
            </a:r>
            <a:endParaRPr dirty="0"/>
          </a:p>
        </p:txBody>
      </p:sp>
      <p:sp>
        <p:nvSpPr>
          <p:cNvPr id="479" name="Google Shape;479;p36"/>
          <p:cNvSpPr/>
          <p:nvPr/>
        </p:nvSpPr>
        <p:spPr>
          <a:xfrm>
            <a:off x="5466875" y="4088400"/>
            <a:ext cx="2975100" cy="486000"/>
          </a:xfrm>
          <a:prstGeom prst="roundRect">
            <a:avLst>
              <a:gd name="adj" fmla="val 8549"/>
            </a:avLst>
          </a:prstGeom>
          <a:solidFill>
            <a:schemeClr val="accent6"/>
          </a:solidFill>
          <a:ln>
            <a:noFill/>
          </a:ln>
        </p:spPr>
        <p:txBody>
          <a:bodyPr spcFirstLastPara="1" wrap="square" lIns="18000" tIns="54000" rIns="18000" bIns="54000" anchor="ctr" anchorCtr="0">
            <a:noAutofit/>
          </a:bodyPr>
          <a:lstStyle/>
          <a:p>
            <a:pPr marL="0" lvl="0" indent="0" algn="ctr" rtl="0" fontAlgn="ctr">
              <a:spcBef>
                <a:spcPts val="200"/>
              </a:spcBef>
              <a:spcAft>
                <a:spcPts val="0"/>
              </a:spcAft>
              <a:buNone/>
            </a:pPr>
            <a:r>
              <a:rPr lang="ja" sz="1300" b="1" dirty="0">
                <a:solidFill>
                  <a:schemeClr val="dk1"/>
                </a:solidFill>
                <a:latin typeface="Meiryo" panose="020B0604030504040204" pitchFamily="34" charset="-128"/>
                <a:ea typeface="Meiryo" panose="020B0604030504040204" pitchFamily="34" charset="-128"/>
                <a:cs typeface="M PLUS 1p"/>
                <a:sym typeface="M PLUS 1p"/>
              </a:rPr>
              <a:t>まずは公共施設一覧から始めましょう</a:t>
            </a:r>
            <a:endParaRPr sz="1300" b="1"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fontAlgn="ctr">
              <a:spcBef>
                <a:spcPts val="200"/>
              </a:spcBef>
              <a:spcAft>
                <a:spcPts val="0"/>
              </a:spcAft>
              <a:buNone/>
            </a:pPr>
            <a:r>
              <a:rPr lang="ja" sz="1100" dirty="0">
                <a:solidFill>
                  <a:schemeClr val="dk1"/>
                </a:solidFill>
                <a:latin typeface="Meiryo" panose="020B0604030504040204" pitchFamily="34" charset="-128"/>
                <a:ea typeface="Meiryo" panose="020B0604030504040204" pitchFamily="34" charset="-128"/>
                <a:cs typeface="M PLUS 1p"/>
                <a:sym typeface="M PLUS 1p"/>
              </a:rPr>
              <a:t>（庁舎、公民館、図書館、体育館等）</a:t>
            </a:r>
            <a:endParaRPr sz="1100" dirty="0">
              <a:solidFill>
                <a:schemeClr val="dk1"/>
              </a:solidFill>
              <a:latin typeface="Meiryo" panose="020B0604030504040204" pitchFamily="34" charset="-128"/>
              <a:ea typeface="Meiryo" panose="020B0604030504040204" pitchFamily="34" charset="-128"/>
              <a:cs typeface="M PLUS 1p"/>
              <a:sym typeface="M PLUS 1p"/>
            </a:endParaRPr>
          </a:p>
        </p:txBody>
      </p:sp>
      <p:cxnSp>
        <p:nvCxnSpPr>
          <p:cNvPr id="480" name="Google Shape;480;p36"/>
          <p:cNvCxnSpPr/>
          <p:nvPr/>
        </p:nvCxnSpPr>
        <p:spPr>
          <a:xfrm>
            <a:off x="6878300" y="3368125"/>
            <a:ext cx="750600" cy="720300"/>
          </a:xfrm>
          <a:prstGeom prst="bentConnector3">
            <a:avLst>
              <a:gd name="adj1" fmla="val 98664"/>
            </a:avLst>
          </a:prstGeom>
          <a:noFill/>
          <a:ln w="28575" cap="flat" cmpd="sng">
            <a:solidFill>
              <a:schemeClr val="dk2"/>
            </a:solidFill>
            <a:prstDash val="solid"/>
            <a:round/>
            <a:headEnd type="none" w="med" len="med"/>
            <a:tailEnd type="none" w="med" len="med"/>
          </a:ln>
        </p:spPr>
      </p:cxnSp>
      <p:sp>
        <p:nvSpPr>
          <p:cNvPr id="481" name="Google Shape;481;p36"/>
          <p:cNvSpPr txBox="1">
            <a:spLocks noGrp="1"/>
          </p:cNvSpPr>
          <p:nvPr>
            <p:ph type="body" idx="1"/>
          </p:nvPr>
        </p:nvSpPr>
        <p:spPr>
          <a:xfrm>
            <a:off x="1242000" y="3820200"/>
            <a:ext cx="3960000" cy="807913"/>
          </a:xfrm>
          <a:prstGeom prst="rect">
            <a:avLst/>
          </a:prstGeom>
        </p:spPr>
        <p:txBody>
          <a:bodyPr spcFirstLastPara="1" wrap="square" lIns="0" tIns="0" rIns="0" bIns="0" anchor="t" anchorCtr="0">
            <a:spAutoFit/>
          </a:bodyPr>
          <a:lstStyle/>
          <a:p>
            <a:pPr marL="0" lvl="0" indent="0" algn="l" rtl="0">
              <a:spcAft>
                <a:spcPts val="0"/>
              </a:spcAft>
              <a:buNone/>
            </a:pPr>
            <a:r>
              <a:rPr lang="ja" sz="1400" dirty="0"/>
              <a:t>基本編と応用編が存在しますが、まずは取り組みやすい基本編の</a:t>
            </a:r>
            <a:r>
              <a:rPr lang="ja" sz="1400" b="1" dirty="0"/>
              <a:t>公共施設一覧</a:t>
            </a:r>
            <a:r>
              <a:rPr lang="ja" sz="1400" dirty="0"/>
              <a:t>から始めるのがお勧めです。</a:t>
            </a:r>
            <a:endParaRPr sz="1400" dirty="0"/>
          </a:p>
        </p:txBody>
      </p:sp>
      <p:sp>
        <p:nvSpPr>
          <p:cNvPr id="482" name="Google Shape;482;p36"/>
          <p:cNvSpPr txBox="1"/>
          <p:nvPr/>
        </p:nvSpPr>
        <p:spPr>
          <a:xfrm>
            <a:off x="1242000" y="4764450"/>
            <a:ext cx="7200000" cy="246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※「推奨データセット」は、デジタル庁にて「自治体標準データセット」として見直しを行うことが検討されています。詳しくは下記リンクを参照のこと。</a:t>
            </a:r>
            <a:br>
              <a:rPr lang="ja" sz="800" dirty="0">
                <a:solidFill>
                  <a:schemeClr val="dk1"/>
                </a:solidFill>
                <a:latin typeface="Meiryo" panose="020B0604030504040204" pitchFamily="34" charset="-128"/>
                <a:ea typeface="Meiryo" panose="020B0604030504040204" pitchFamily="34" charset="-128"/>
                <a:cs typeface="M PLUS 1p"/>
                <a:sym typeface="M PLUS 1p"/>
              </a:rPr>
            </a:b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https://www.digital.go.jp/resources/open_data/municipal-standard-data-set-test/</a:t>
            </a:r>
            <a:endParaRPr sz="15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21</a:t>
            </a:fld>
            <a:endParaRPr dirty="0"/>
          </a:p>
        </p:txBody>
      </p:sp>
      <p:sp>
        <p:nvSpPr>
          <p:cNvPr id="487" name="Google Shape;487;p37"/>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ステップ1 データを準備する</a:t>
            </a:r>
            <a:endParaRPr b="1" dirty="0"/>
          </a:p>
        </p:txBody>
      </p:sp>
      <p:sp>
        <p:nvSpPr>
          <p:cNvPr id="488" name="Google Shape;488;p37"/>
          <p:cNvSpPr txBox="1">
            <a:spLocks noGrp="1"/>
          </p:cNvSpPr>
          <p:nvPr>
            <p:ph type="body" idx="1"/>
          </p:nvPr>
        </p:nvSpPr>
        <p:spPr>
          <a:xfrm>
            <a:off x="1243350" y="1440000"/>
            <a:ext cx="7200000" cy="677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1100"/>
              <a:buFont typeface="Arial"/>
              <a:buNone/>
            </a:pPr>
            <a:r>
              <a:rPr lang="ja" b="1" dirty="0"/>
              <a:t>データの形式</a:t>
            </a:r>
            <a:endParaRPr b="1" dirty="0"/>
          </a:p>
          <a:p>
            <a:pPr marL="0" lvl="0" indent="0" algn="l" rtl="0">
              <a:lnSpc>
                <a:spcPct val="100000"/>
              </a:lnSpc>
              <a:spcBef>
                <a:spcPts val="0"/>
              </a:spcBef>
              <a:spcAft>
                <a:spcPts val="0"/>
              </a:spcAft>
              <a:buNone/>
            </a:pPr>
            <a:r>
              <a:rPr lang="ja" sz="1400" dirty="0"/>
              <a:t>データの代表的な形式に以下3種類があります。より望ましいのは、ExcelやCSVといった二次利用のしやすい形式です。</a:t>
            </a:r>
            <a:endParaRPr dirty="0"/>
          </a:p>
        </p:txBody>
      </p:sp>
      <p:sp>
        <p:nvSpPr>
          <p:cNvPr id="489" name="Google Shape;489;p3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オープンデータとしてデータを公開しよう</a:t>
            </a:r>
            <a:endParaRPr dirty="0"/>
          </a:p>
        </p:txBody>
      </p:sp>
      <p:sp>
        <p:nvSpPr>
          <p:cNvPr id="490" name="Google Shape;490;p37"/>
          <p:cNvSpPr/>
          <p:nvPr/>
        </p:nvSpPr>
        <p:spPr>
          <a:xfrm>
            <a:off x="1243700" y="2294250"/>
            <a:ext cx="2342700" cy="2326200"/>
          </a:xfrm>
          <a:prstGeom prst="roundRect">
            <a:avLst>
              <a:gd name="adj" fmla="val 3860"/>
            </a:avLst>
          </a:prstGeom>
          <a:solidFill>
            <a:srgbClr val="0070C0">
              <a:alpha val="14510"/>
            </a:srgbClr>
          </a:solidFill>
          <a:ln>
            <a:noFill/>
          </a:ln>
        </p:spPr>
        <p:txBody>
          <a:bodyPr spcFirstLastPara="1" wrap="square" lIns="90000" tIns="576000" rIns="90000" bIns="54000" anchor="t" anchorCtr="0">
            <a:noAutofit/>
          </a:bodyPr>
          <a:lstStyle/>
          <a:p>
            <a:pPr marL="0" lvl="0" indent="0" algn="l" rtl="0">
              <a:spcBef>
                <a:spcPts val="0"/>
              </a:spcBef>
              <a:spcAft>
                <a:spcPts val="0"/>
              </a:spcAft>
              <a:buNone/>
            </a:pPr>
            <a:r>
              <a:rPr lang="ja" sz="1250" dirty="0">
                <a:solidFill>
                  <a:schemeClr val="dk1"/>
                </a:solidFill>
                <a:latin typeface="Meiryo" panose="020B0604030504040204" pitchFamily="34" charset="-128"/>
                <a:ea typeface="Meiryo" panose="020B0604030504040204" pitchFamily="34" charset="-128"/>
                <a:cs typeface="M PLUS 1p"/>
                <a:sym typeface="M PLUS 1p"/>
              </a:rPr>
              <a:t>「Portable Document Format」の略で、Adobe社が開発したデータ形式</a:t>
            </a:r>
            <a:endParaRPr sz="125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spcBef>
                <a:spcPts val="1000"/>
              </a:spcBef>
              <a:spcAft>
                <a:spcPts val="0"/>
              </a:spcAft>
              <a:buNone/>
            </a:pPr>
            <a:r>
              <a:rPr lang="ja" sz="1250" dirty="0">
                <a:solidFill>
                  <a:schemeClr val="dk1"/>
                </a:solidFill>
                <a:latin typeface="Meiryo" panose="020B0604030504040204" pitchFamily="34" charset="-128"/>
                <a:ea typeface="Meiryo" panose="020B0604030504040204" pitchFamily="34" charset="-128"/>
                <a:cs typeface="M PLUS 1p"/>
                <a:sym typeface="M PLUS 1p"/>
              </a:rPr>
              <a:t>印刷イメージを閲覧できる一方、プログラムでデータを読むには適していないため、二次利用はしにくい</a:t>
            </a:r>
            <a:endParaRPr sz="125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491" name="Google Shape;491;p37"/>
          <p:cNvSpPr/>
          <p:nvPr/>
        </p:nvSpPr>
        <p:spPr>
          <a:xfrm>
            <a:off x="1242125" y="2294250"/>
            <a:ext cx="2342700" cy="504900"/>
          </a:xfrm>
          <a:prstGeom prst="round2Same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ja" sz="1300" b="1" dirty="0">
                <a:solidFill>
                  <a:schemeClr val="lt1"/>
                </a:solidFill>
                <a:latin typeface="Meiryo" panose="020B0604030504040204" pitchFamily="34" charset="-128"/>
                <a:ea typeface="Meiryo" panose="020B0604030504040204" pitchFamily="34" charset="-128"/>
                <a:cs typeface="M PLUS 1p"/>
                <a:sym typeface="M PLUS 1p"/>
              </a:rPr>
              <a:t>PDF</a:t>
            </a:r>
            <a:br>
              <a:rPr lang="ja" sz="1100" dirty="0">
                <a:solidFill>
                  <a:schemeClr val="lt1"/>
                </a:solidFill>
                <a:latin typeface="Meiryo" panose="020B0604030504040204" pitchFamily="34" charset="-128"/>
                <a:ea typeface="Meiryo" panose="020B0604030504040204" pitchFamily="34" charset="-128"/>
                <a:cs typeface="M PLUS 1p"/>
                <a:sym typeface="M PLUS 1p"/>
              </a:rPr>
            </a:br>
            <a:r>
              <a:rPr lang="ja" sz="1100" dirty="0">
                <a:solidFill>
                  <a:schemeClr val="lt1"/>
                </a:solidFill>
                <a:latin typeface="Meiryo" panose="020B0604030504040204" pitchFamily="34" charset="-128"/>
                <a:ea typeface="Meiryo" panose="020B0604030504040204" pitchFamily="34" charset="-128"/>
                <a:cs typeface="M PLUS 1p"/>
                <a:sym typeface="M PLUS 1p"/>
              </a:rPr>
              <a:t>ファイル拡張子： .pdf</a:t>
            </a:r>
            <a:endParaRPr sz="1100"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492" name="Google Shape;492;p37"/>
          <p:cNvSpPr/>
          <p:nvPr/>
        </p:nvSpPr>
        <p:spPr>
          <a:xfrm>
            <a:off x="3670854" y="2294250"/>
            <a:ext cx="2342700" cy="2326200"/>
          </a:xfrm>
          <a:prstGeom prst="roundRect">
            <a:avLst>
              <a:gd name="adj" fmla="val 3934"/>
            </a:avLst>
          </a:prstGeom>
          <a:solidFill>
            <a:srgbClr val="0070C0">
              <a:alpha val="14510"/>
            </a:srgbClr>
          </a:solidFill>
          <a:ln>
            <a:noFill/>
          </a:ln>
        </p:spPr>
        <p:txBody>
          <a:bodyPr spcFirstLastPara="1" wrap="square" lIns="90000" tIns="576000" rIns="90000" bIns="54000" anchor="t" anchorCtr="0">
            <a:noAutofit/>
          </a:bodyPr>
          <a:lstStyle/>
          <a:p>
            <a:pPr marL="0" lvl="0" indent="0" algn="l" rtl="0">
              <a:spcBef>
                <a:spcPts val="0"/>
              </a:spcBef>
              <a:spcAft>
                <a:spcPts val="0"/>
              </a:spcAft>
              <a:buNone/>
            </a:pPr>
            <a:r>
              <a:rPr lang="ja" sz="1250" dirty="0">
                <a:solidFill>
                  <a:schemeClr val="dk1"/>
                </a:solidFill>
                <a:latin typeface="Meiryo" panose="020B0604030504040204" pitchFamily="34" charset="-128"/>
                <a:ea typeface="Meiryo" panose="020B0604030504040204" pitchFamily="34" charset="-128"/>
                <a:cs typeface="M PLUS 1p"/>
                <a:sym typeface="M PLUS 1p"/>
              </a:rPr>
              <a:t>Microsoftの表計算ソフト</a:t>
            </a:r>
            <a:br>
              <a:rPr lang="ja" sz="1250" dirty="0">
                <a:solidFill>
                  <a:schemeClr val="dk1"/>
                </a:solidFill>
                <a:latin typeface="Meiryo" panose="020B0604030504040204" pitchFamily="34" charset="-128"/>
                <a:ea typeface="Meiryo" panose="020B0604030504040204" pitchFamily="34" charset="-128"/>
                <a:cs typeface="M PLUS 1p"/>
                <a:sym typeface="M PLUS 1p"/>
              </a:rPr>
            </a:br>
            <a:r>
              <a:rPr lang="ja" sz="1250" dirty="0">
                <a:solidFill>
                  <a:schemeClr val="dk1"/>
                </a:solidFill>
                <a:latin typeface="Meiryo" panose="020B0604030504040204" pitchFamily="34" charset="-128"/>
                <a:ea typeface="Meiryo" panose="020B0604030504040204" pitchFamily="34" charset="-128"/>
                <a:cs typeface="M PLUS 1p"/>
                <a:sym typeface="M PLUS 1p"/>
              </a:rPr>
              <a:t>「Microsoft Excel」のデータ形式</a:t>
            </a:r>
            <a:endParaRPr sz="125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spcBef>
                <a:spcPts val="1000"/>
              </a:spcBef>
              <a:spcAft>
                <a:spcPts val="0"/>
              </a:spcAft>
              <a:buNone/>
            </a:pPr>
            <a:r>
              <a:rPr lang="ja" sz="1250" dirty="0">
                <a:solidFill>
                  <a:schemeClr val="dk1"/>
                </a:solidFill>
                <a:latin typeface="Meiryo" panose="020B0604030504040204" pitchFamily="34" charset="-128"/>
                <a:ea typeface="Meiryo" panose="020B0604030504040204" pitchFamily="34" charset="-128"/>
                <a:cs typeface="M PLUS 1p"/>
                <a:sym typeface="M PLUS 1p"/>
              </a:rPr>
              <a:t>行列でデータを持つ形式のため、ある程度二次利用はし易い</a:t>
            </a:r>
            <a:endParaRPr sz="125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493" name="Google Shape;493;p37"/>
          <p:cNvSpPr/>
          <p:nvPr/>
        </p:nvSpPr>
        <p:spPr>
          <a:xfrm>
            <a:off x="3669279" y="2294250"/>
            <a:ext cx="2342700" cy="504900"/>
          </a:xfrm>
          <a:prstGeom prst="round2SameRect">
            <a:avLst>
              <a:gd name="adj1" fmla="val 16667"/>
              <a:gd name="adj2" fmla="val 0"/>
            </a:avLst>
          </a:prstGeom>
          <a:solidFill>
            <a:schemeClr val="accent1"/>
          </a:solidFill>
          <a:ln>
            <a:noFill/>
          </a:ln>
        </p:spPr>
        <p:txBody>
          <a:bodyPr spcFirstLastPara="1" wrap="square" lIns="91425" tIns="91425" rIns="18000" bIns="91425" anchor="ctr" anchorCtr="0">
            <a:noAutofit/>
          </a:bodyPr>
          <a:lstStyle/>
          <a:p>
            <a:pPr marL="0" lvl="0" indent="0" algn="l" rtl="0">
              <a:lnSpc>
                <a:spcPct val="100000"/>
              </a:lnSpc>
              <a:spcBef>
                <a:spcPts val="0"/>
              </a:spcBef>
              <a:spcAft>
                <a:spcPts val="0"/>
              </a:spcAft>
              <a:buNone/>
            </a:pPr>
            <a:r>
              <a:rPr lang="ja" sz="1300" b="1" dirty="0">
                <a:solidFill>
                  <a:schemeClr val="lt1"/>
                </a:solidFill>
                <a:latin typeface="Meiryo" panose="020B0604030504040204" pitchFamily="34" charset="-128"/>
                <a:ea typeface="Meiryo" panose="020B0604030504040204" pitchFamily="34" charset="-128"/>
                <a:cs typeface="M PLUS 1p"/>
                <a:sym typeface="M PLUS 1p"/>
              </a:rPr>
              <a:t>Excel</a:t>
            </a:r>
            <a:br>
              <a:rPr lang="ja" sz="1100" dirty="0">
                <a:solidFill>
                  <a:schemeClr val="lt1"/>
                </a:solidFill>
                <a:latin typeface="Meiryo" panose="020B0604030504040204" pitchFamily="34" charset="-128"/>
                <a:ea typeface="Meiryo" panose="020B0604030504040204" pitchFamily="34" charset="-128"/>
                <a:cs typeface="M PLUS 1p"/>
                <a:sym typeface="M PLUS 1p"/>
              </a:rPr>
            </a:br>
            <a:r>
              <a:rPr lang="ja" sz="1100" dirty="0">
                <a:solidFill>
                  <a:schemeClr val="lt1"/>
                </a:solidFill>
                <a:latin typeface="Meiryo" panose="020B0604030504040204" pitchFamily="34" charset="-128"/>
                <a:ea typeface="Meiryo" panose="020B0604030504040204" pitchFamily="34" charset="-128"/>
                <a:cs typeface="M PLUS 1p"/>
                <a:sym typeface="M PLUS 1p"/>
              </a:rPr>
              <a:t>ファイル拡張子：.xls/.xlsx</a:t>
            </a:r>
            <a:endParaRPr sz="1100"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494" name="Google Shape;494;p37"/>
          <p:cNvSpPr/>
          <p:nvPr/>
        </p:nvSpPr>
        <p:spPr>
          <a:xfrm>
            <a:off x="6099550" y="2294250"/>
            <a:ext cx="2342700" cy="2326200"/>
          </a:xfrm>
          <a:prstGeom prst="roundRect">
            <a:avLst>
              <a:gd name="adj" fmla="val 3533"/>
            </a:avLst>
          </a:prstGeom>
          <a:solidFill>
            <a:srgbClr val="0070C0">
              <a:alpha val="14510"/>
            </a:srgbClr>
          </a:solidFill>
          <a:ln>
            <a:noFill/>
          </a:ln>
        </p:spPr>
        <p:txBody>
          <a:bodyPr spcFirstLastPara="1" wrap="square" lIns="90000" tIns="576000" rIns="90000" bIns="54000" anchor="t" anchorCtr="0">
            <a:noAutofit/>
          </a:bodyPr>
          <a:lstStyle/>
          <a:p>
            <a:pPr marL="0" lvl="0" indent="0" algn="l" rtl="0">
              <a:spcBef>
                <a:spcPts val="0"/>
              </a:spcBef>
              <a:spcAft>
                <a:spcPts val="0"/>
              </a:spcAft>
              <a:buNone/>
            </a:pPr>
            <a:r>
              <a:rPr lang="ja" sz="1250" dirty="0">
                <a:solidFill>
                  <a:schemeClr val="dk1"/>
                </a:solidFill>
                <a:latin typeface="Meiryo" panose="020B0604030504040204" pitchFamily="34" charset="-128"/>
                <a:ea typeface="Meiryo" panose="020B0604030504040204" pitchFamily="34" charset="-128"/>
                <a:cs typeface="M PLUS 1p"/>
                <a:sym typeface="M PLUS 1p"/>
              </a:rPr>
              <a:t>「Comma-Separated Values」 の略で、項目がカンマ “,”で区切られた形式</a:t>
            </a:r>
            <a:endParaRPr sz="125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spcBef>
                <a:spcPts val="1000"/>
              </a:spcBef>
              <a:spcAft>
                <a:spcPts val="0"/>
              </a:spcAft>
              <a:buNone/>
            </a:pPr>
            <a:r>
              <a:rPr lang="ja" sz="1250" dirty="0">
                <a:solidFill>
                  <a:schemeClr val="dk1"/>
                </a:solidFill>
                <a:latin typeface="Meiryo" panose="020B0604030504040204" pitchFamily="34" charset="-128"/>
                <a:ea typeface="Meiryo" panose="020B0604030504040204" pitchFamily="34" charset="-128"/>
                <a:cs typeface="M PLUS 1p"/>
                <a:sym typeface="M PLUS 1p"/>
              </a:rPr>
              <a:t>特定のアプリケーションを必要としない形式のため、二次利用し易い</a:t>
            </a:r>
            <a:endParaRPr sz="125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spcBef>
                <a:spcPts val="1000"/>
              </a:spcBef>
              <a:spcAft>
                <a:spcPts val="0"/>
              </a:spcAft>
              <a:buNone/>
            </a:pPr>
            <a:r>
              <a:rPr lang="ja" sz="1250" dirty="0">
                <a:solidFill>
                  <a:schemeClr val="dk1"/>
                </a:solidFill>
                <a:latin typeface="Meiryo" panose="020B0604030504040204" pitchFamily="34" charset="-128"/>
                <a:ea typeface="Meiryo" panose="020B0604030504040204" pitchFamily="34" charset="-128"/>
                <a:cs typeface="M PLUS 1p"/>
                <a:sym typeface="M PLUS 1p"/>
              </a:rPr>
              <a:t>Excelから変換して作成可能</a:t>
            </a:r>
            <a:endParaRPr sz="125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495" name="Google Shape;495;p37"/>
          <p:cNvSpPr/>
          <p:nvPr/>
        </p:nvSpPr>
        <p:spPr>
          <a:xfrm>
            <a:off x="6097975" y="2294250"/>
            <a:ext cx="2342700" cy="504900"/>
          </a:xfrm>
          <a:prstGeom prst="round2Same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ja" sz="1300" b="1" dirty="0">
                <a:solidFill>
                  <a:schemeClr val="lt1"/>
                </a:solidFill>
                <a:latin typeface="Meiryo" panose="020B0604030504040204" pitchFamily="34" charset="-128"/>
                <a:ea typeface="Meiryo" panose="020B0604030504040204" pitchFamily="34" charset="-128"/>
                <a:cs typeface="M PLUS 1p"/>
                <a:sym typeface="M PLUS 1p"/>
              </a:rPr>
              <a:t>CSV</a:t>
            </a:r>
            <a:r>
              <a:rPr lang="ja" sz="1300" baseline="30000" dirty="0">
                <a:solidFill>
                  <a:schemeClr val="lt1"/>
                </a:solidFill>
                <a:latin typeface="Meiryo" panose="020B0604030504040204" pitchFamily="34" charset="-128"/>
                <a:ea typeface="Meiryo" panose="020B0604030504040204" pitchFamily="34" charset="-128"/>
                <a:cs typeface="M PLUS 1p"/>
                <a:sym typeface="M PLUS 1p"/>
              </a:rPr>
              <a:t>※</a:t>
            </a:r>
            <a:br>
              <a:rPr lang="ja" sz="1100" dirty="0">
                <a:solidFill>
                  <a:schemeClr val="lt1"/>
                </a:solidFill>
                <a:latin typeface="Meiryo" panose="020B0604030504040204" pitchFamily="34" charset="-128"/>
                <a:ea typeface="Meiryo" panose="020B0604030504040204" pitchFamily="34" charset="-128"/>
                <a:cs typeface="M PLUS 1p"/>
                <a:sym typeface="M PLUS 1p"/>
              </a:rPr>
            </a:br>
            <a:r>
              <a:rPr lang="ja" sz="1100" dirty="0">
                <a:solidFill>
                  <a:schemeClr val="lt1"/>
                </a:solidFill>
                <a:latin typeface="Meiryo" panose="020B0604030504040204" pitchFamily="34" charset="-128"/>
                <a:ea typeface="Meiryo" panose="020B0604030504040204" pitchFamily="34" charset="-128"/>
                <a:cs typeface="M PLUS 1p"/>
                <a:sym typeface="M PLUS 1p"/>
              </a:rPr>
              <a:t>ファイル拡張子：.csv</a:t>
            </a:r>
            <a:endParaRPr sz="1100"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496" name="Google Shape;496;p37"/>
          <p:cNvSpPr txBox="1">
            <a:spLocks noGrp="1"/>
          </p:cNvSpPr>
          <p:nvPr>
            <p:ph type="body" idx="1"/>
          </p:nvPr>
        </p:nvSpPr>
        <p:spPr>
          <a:xfrm>
            <a:off x="1242000" y="4826100"/>
            <a:ext cx="7200000" cy="15388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800" dirty="0"/>
              <a:t>※CSV作成の際の留意点については、中級編で解説しています。</a:t>
            </a:r>
            <a:endParaRPr sz="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22</a:t>
            </a:fld>
            <a:endParaRPr dirty="0"/>
          </a:p>
        </p:txBody>
      </p:sp>
      <p:sp>
        <p:nvSpPr>
          <p:cNvPr id="502" name="Google Shape;502;p38"/>
          <p:cNvSpPr txBox="1">
            <a:spLocks noGrp="1"/>
          </p:cNvSpPr>
          <p:nvPr>
            <p:ph type="title"/>
          </p:nvPr>
        </p:nvSpPr>
        <p:spPr>
          <a:xfrm>
            <a:off x="1243350" y="828000"/>
            <a:ext cx="7200000" cy="73890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ステップ2 データを公開する</a:t>
            </a:r>
            <a:endParaRPr b="1" dirty="0"/>
          </a:p>
          <a:p>
            <a:pPr marL="0" lvl="0" indent="0" algn="l" rtl="0">
              <a:spcBef>
                <a:spcPts val="0"/>
              </a:spcBef>
              <a:spcAft>
                <a:spcPts val="0"/>
              </a:spcAft>
              <a:buNone/>
            </a:pPr>
            <a:r>
              <a:rPr lang="ja" b="1" dirty="0"/>
              <a:t>ステップ3 利用許諾（ライセンス）を明記する</a:t>
            </a:r>
            <a:endParaRPr b="1" dirty="0"/>
          </a:p>
        </p:txBody>
      </p:sp>
      <p:sp>
        <p:nvSpPr>
          <p:cNvPr id="503" name="Google Shape;503;p3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オープンデータとしてデータを公開しよう</a:t>
            </a:r>
            <a:endParaRPr dirty="0"/>
          </a:p>
        </p:txBody>
      </p:sp>
      <p:sp>
        <p:nvSpPr>
          <p:cNvPr id="504" name="Google Shape;504;p38"/>
          <p:cNvSpPr/>
          <p:nvPr/>
        </p:nvSpPr>
        <p:spPr>
          <a:xfrm>
            <a:off x="3495875" y="1832855"/>
            <a:ext cx="2693100" cy="2734800"/>
          </a:xfrm>
          <a:prstGeom prst="roundRect">
            <a:avLst>
              <a:gd name="adj" fmla="val 2920"/>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05" name="Google Shape;505;p38"/>
          <p:cNvSpPr txBox="1"/>
          <p:nvPr/>
        </p:nvSpPr>
        <p:spPr>
          <a:xfrm>
            <a:off x="3586375" y="2124263"/>
            <a:ext cx="4464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●●市</a:t>
            </a:r>
            <a:endParaRPr dirty="0">
              <a:latin typeface="Meiryo" panose="020B0604030504040204" pitchFamily="34" charset="-128"/>
              <a:ea typeface="Meiryo" panose="020B0604030504040204" pitchFamily="34" charset="-128"/>
              <a:cs typeface="M PLUS 1p"/>
              <a:sym typeface="M PLUS 1p"/>
            </a:endParaRPr>
          </a:p>
        </p:txBody>
      </p:sp>
      <p:graphicFrame>
        <p:nvGraphicFramePr>
          <p:cNvPr id="506" name="Google Shape;506;p38"/>
          <p:cNvGraphicFramePr/>
          <p:nvPr>
            <p:extLst>
              <p:ext uri="{D42A27DB-BD31-4B8C-83A1-F6EECF244321}">
                <p14:modId xmlns:p14="http://schemas.microsoft.com/office/powerpoint/2010/main" val="1822599826"/>
              </p:ext>
            </p:extLst>
          </p:nvPr>
        </p:nvGraphicFramePr>
        <p:xfrm>
          <a:off x="3524238" y="2335313"/>
          <a:ext cx="2636375" cy="182350"/>
        </p:xfrm>
        <a:graphic>
          <a:graphicData uri="http://schemas.openxmlformats.org/drawingml/2006/table">
            <a:tbl>
              <a:tblPr>
                <a:noFill/>
                <a:tableStyleId>{66FC57B5-346F-429A-B150-DBDEA3360B91}</a:tableStyleId>
              </a:tblPr>
              <a:tblGrid>
                <a:gridCol w="527275">
                  <a:extLst>
                    <a:ext uri="{9D8B030D-6E8A-4147-A177-3AD203B41FA5}">
                      <a16:colId xmlns:a16="http://schemas.microsoft.com/office/drawing/2014/main" val="20000"/>
                    </a:ext>
                  </a:extLst>
                </a:gridCol>
                <a:gridCol w="527275">
                  <a:extLst>
                    <a:ext uri="{9D8B030D-6E8A-4147-A177-3AD203B41FA5}">
                      <a16:colId xmlns:a16="http://schemas.microsoft.com/office/drawing/2014/main" val="20001"/>
                    </a:ext>
                  </a:extLst>
                </a:gridCol>
                <a:gridCol w="527275">
                  <a:extLst>
                    <a:ext uri="{9D8B030D-6E8A-4147-A177-3AD203B41FA5}">
                      <a16:colId xmlns:a16="http://schemas.microsoft.com/office/drawing/2014/main" val="20002"/>
                    </a:ext>
                  </a:extLst>
                </a:gridCol>
                <a:gridCol w="527275">
                  <a:extLst>
                    <a:ext uri="{9D8B030D-6E8A-4147-A177-3AD203B41FA5}">
                      <a16:colId xmlns:a16="http://schemas.microsoft.com/office/drawing/2014/main" val="20003"/>
                    </a:ext>
                  </a:extLst>
                </a:gridCol>
                <a:gridCol w="527275">
                  <a:extLst>
                    <a:ext uri="{9D8B030D-6E8A-4147-A177-3AD203B41FA5}">
                      <a16:colId xmlns:a16="http://schemas.microsoft.com/office/drawing/2014/main" val="20004"/>
                    </a:ext>
                  </a:extLst>
                </a:gridCol>
              </a:tblGrid>
              <a:tr h="182350">
                <a:tc>
                  <a:txBody>
                    <a:bodyPr/>
                    <a:lstStyle/>
                    <a:p>
                      <a:pPr marL="0" lvl="0" indent="0" algn="ctr" rtl="0">
                        <a:lnSpc>
                          <a:spcPct val="125000"/>
                        </a:lnSpc>
                        <a:spcBef>
                          <a:spcPts val="0"/>
                        </a:spcBef>
                        <a:spcAft>
                          <a:spcPts val="0"/>
                        </a:spcAft>
                        <a:buNone/>
                      </a:pPr>
                      <a:r>
                        <a:rPr lang="ja" sz="600" b="0" i="0" dirty="0">
                          <a:solidFill>
                            <a:schemeClr val="lt1"/>
                          </a:solidFill>
                          <a:latin typeface="Meiryo" panose="020B0604030504040204" pitchFamily="34" charset="-128"/>
                          <a:ea typeface="Meiryo" panose="020B0604030504040204" pitchFamily="34" charset="-128"/>
                          <a:cs typeface="M PLUS 1p"/>
                          <a:sym typeface="M PLUS 1p"/>
                        </a:rPr>
                        <a:t>ホーム</a:t>
                      </a:r>
                      <a:endParaRPr sz="6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1"/>
                    </a:solidFill>
                  </a:tcPr>
                </a:tc>
                <a:tc>
                  <a:txBody>
                    <a:bodyPr/>
                    <a:lstStyle/>
                    <a:p>
                      <a:pPr marL="0" lvl="0" indent="0" algn="ctr" rtl="0">
                        <a:lnSpc>
                          <a:spcPct val="125000"/>
                        </a:lnSpc>
                        <a:spcBef>
                          <a:spcPts val="0"/>
                        </a:spcBef>
                        <a:spcAft>
                          <a:spcPts val="0"/>
                        </a:spcAft>
                        <a:buNone/>
                      </a:pPr>
                      <a:r>
                        <a:rPr lang="ja" sz="600" b="0" i="0" dirty="0">
                          <a:solidFill>
                            <a:schemeClr val="lt1"/>
                          </a:solidFill>
                          <a:latin typeface="Meiryo" panose="020B0604030504040204" pitchFamily="34" charset="-128"/>
                          <a:ea typeface="Meiryo" panose="020B0604030504040204" pitchFamily="34" charset="-128"/>
                          <a:cs typeface="M PLUS 1p"/>
                          <a:sym typeface="M PLUS 1p"/>
                        </a:rPr>
                        <a:t>くらし</a:t>
                      </a:r>
                      <a:endParaRPr sz="6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1"/>
                    </a:solidFill>
                  </a:tcPr>
                </a:tc>
                <a:tc>
                  <a:txBody>
                    <a:bodyPr/>
                    <a:lstStyle/>
                    <a:p>
                      <a:pPr marL="0" lvl="0" indent="0" algn="ctr" rtl="0">
                        <a:lnSpc>
                          <a:spcPct val="125000"/>
                        </a:lnSpc>
                        <a:spcBef>
                          <a:spcPts val="0"/>
                        </a:spcBef>
                        <a:spcAft>
                          <a:spcPts val="0"/>
                        </a:spcAft>
                        <a:buNone/>
                      </a:pPr>
                      <a:r>
                        <a:rPr lang="ja" sz="600" b="0" i="0" dirty="0">
                          <a:solidFill>
                            <a:schemeClr val="lt1"/>
                          </a:solidFill>
                          <a:latin typeface="Meiryo" panose="020B0604030504040204" pitchFamily="34" charset="-128"/>
                          <a:ea typeface="Meiryo" panose="020B0604030504040204" pitchFamily="34" charset="-128"/>
                          <a:cs typeface="M PLUS 1p"/>
                          <a:sym typeface="M PLUS 1p"/>
                        </a:rPr>
                        <a:t>子育て</a:t>
                      </a:r>
                      <a:endParaRPr sz="6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1"/>
                    </a:solidFill>
                  </a:tcPr>
                </a:tc>
                <a:tc>
                  <a:txBody>
                    <a:bodyPr/>
                    <a:lstStyle/>
                    <a:p>
                      <a:pPr marL="0" lvl="0" indent="0" algn="ctr" rtl="0">
                        <a:lnSpc>
                          <a:spcPct val="125000"/>
                        </a:lnSpc>
                        <a:spcBef>
                          <a:spcPts val="0"/>
                        </a:spcBef>
                        <a:spcAft>
                          <a:spcPts val="0"/>
                        </a:spcAft>
                        <a:buNone/>
                      </a:pPr>
                      <a:r>
                        <a:rPr lang="ja" sz="600" b="0" i="0" dirty="0">
                          <a:solidFill>
                            <a:schemeClr val="lt1"/>
                          </a:solidFill>
                          <a:latin typeface="Meiryo" panose="020B0604030504040204" pitchFamily="34" charset="-128"/>
                          <a:ea typeface="Meiryo" panose="020B0604030504040204" pitchFamily="34" charset="-128"/>
                          <a:cs typeface="M PLUS 1p"/>
                          <a:sym typeface="M PLUS 1p"/>
                        </a:rPr>
                        <a:t>観光</a:t>
                      </a:r>
                      <a:endParaRPr sz="6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1"/>
                    </a:solidFill>
                  </a:tcPr>
                </a:tc>
                <a:tc>
                  <a:txBody>
                    <a:bodyPr/>
                    <a:lstStyle/>
                    <a:p>
                      <a:pPr marL="0" lvl="0" indent="0" algn="ctr" rtl="0">
                        <a:lnSpc>
                          <a:spcPct val="125000"/>
                        </a:lnSpc>
                        <a:spcBef>
                          <a:spcPts val="0"/>
                        </a:spcBef>
                        <a:spcAft>
                          <a:spcPts val="0"/>
                        </a:spcAft>
                        <a:buNone/>
                      </a:pPr>
                      <a:r>
                        <a:rPr lang="ja" sz="600" b="0" i="0" dirty="0">
                          <a:solidFill>
                            <a:schemeClr val="lt1"/>
                          </a:solidFill>
                          <a:latin typeface="Meiryo" panose="020B0604030504040204" pitchFamily="34" charset="-128"/>
                          <a:ea typeface="Meiryo" panose="020B0604030504040204" pitchFamily="34" charset="-128"/>
                          <a:cs typeface="M PLUS 1p"/>
                          <a:sym typeface="M PLUS 1p"/>
                        </a:rPr>
                        <a:t>行政</a:t>
                      </a:r>
                      <a:endParaRPr sz="6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sp>
        <p:nvSpPr>
          <p:cNvPr id="507" name="Google Shape;507;p38"/>
          <p:cNvSpPr txBox="1"/>
          <p:nvPr/>
        </p:nvSpPr>
        <p:spPr>
          <a:xfrm>
            <a:off x="3586375" y="2605688"/>
            <a:ext cx="1447200" cy="107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ja" sz="700" u="sng" dirty="0">
                <a:solidFill>
                  <a:schemeClr val="accent1"/>
                </a:solidFill>
                <a:latin typeface="Meiryo" panose="020B0604030504040204" pitchFamily="34" charset="-128"/>
                <a:ea typeface="Meiryo" panose="020B0604030504040204" pitchFamily="34" charset="-128"/>
                <a:cs typeface="M PLUS 1p"/>
                <a:sym typeface="M PLUS 1p"/>
              </a:rPr>
              <a:t>ホーム</a:t>
            </a:r>
            <a:r>
              <a:rPr lang="ja" sz="700" dirty="0">
                <a:solidFill>
                  <a:schemeClr val="dk1"/>
                </a:solidFill>
                <a:latin typeface="Meiryo" panose="020B0604030504040204" pitchFamily="34" charset="-128"/>
                <a:ea typeface="Meiryo" panose="020B0604030504040204" pitchFamily="34" charset="-128"/>
                <a:cs typeface="M PLUS 1p"/>
                <a:sym typeface="M PLUS 1p"/>
              </a:rPr>
              <a:t> &gt; オープンデータ</a:t>
            </a:r>
            <a:endParaRPr sz="1300" dirty="0">
              <a:latin typeface="Meiryo" panose="020B0604030504040204" pitchFamily="34" charset="-128"/>
              <a:ea typeface="Meiryo" panose="020B0604030504040204" pitchFamily="34" charset="-128"/>
              <a:cs typeface="M PLUS 1p"/>
              <a:sym typeface="M PLUS 1p"/>
            </a:endParaRPr>
          </a:p>
        </p:txBody>
      </p:sp>
      <p:sp>
        <p:nvSpPr>
          <p:cNvPr id="508" name="Google Shape;508;p38"/>
          <p:cNvSpPr txBox="1"/>
          <p:nvPr/>
        </p:nvSpPr>
        <p:spPr>
          <a:xfrm>
            <a:off x="3658775" y="2816750"/>
            <a:ext cx="2336400" cy="207355"/>
          </a:xfrm>
          <a:prstGeom prst="rect">
            <a:avLst/>
          </a:prstGeom>
          <a:solidFill>
            <a:srgbClr val="0070C0">
              <a:alpha val="14510"/>
            </a:srgbClr>
          </a:solidFill>
          <a:ln>
            <a:noFill/>
          </a:ln>
        </p:spPr>
        <p:txBody>
          <a:bodyPr spcFirstLastPara="1" wrap="square" lIns="72000" tIns="36000" rIns="72000" bIns="36000" anchor="t" anchorCtr="0">
            <a:spAutoFit/>
          </a:bodyPr>
          <a:lstStyle/>
          <a:p>
            <a:pPr marL="0" lvl="0" indent="0" algn="l" rtl="0">
              <a:lnSpc>
                <a:spcPct val="125000"/>
              </a:lnSpc>
              <a:spcBef>
                <a:spcPts val="0"/>
              </a:spcBef>
              <a:spcAft>
                <a:spcPts val="0"/>
              </a:spcAft>
              <a:buNone/>
            </a:pPr>
            <a:r>
              <a:rPr lang="ja" sz="700" dirty="0">
                <a:solidFill>
                  <a:schemeClr val="dk1"/>
                </a:solidFill>
                <a:latin typeface="Meiryo" panose="020B0604030504040204" pitchFamily="34" charset="-128"/>
                <a:ea typeface="Meiryo" panose="020B0604030504040204" pitchFamily="34" charset="-128"/>
                <a:cs typeface="M PLUS 1p Medium"/>
                <a:sym typeface="M PLUS 1p Medium"/>
              </a:rPr>
              <a:t>●●市オープンデータ</a:t>
            </a:r>
            <a:endParaRPr sz="1300" dirty="0">
              <a:latin typeface="Meiryo" panose="020B0604030504040204" pitchFamily="34" charset="-128"/>
              <a:ea typeface="Meiryo" panose="020B0604030504040204" pitchFamily="34" charset="-128"/>
              <a:cs typeface="M PLUS 1p Medium"/>
              <a:sym typeface="M PLUS 1p Medium"/>
            </a:endParaRPr>
          </a:p>
        </p:txBody>
      </p:sp>
      <p:sp>
        <p:nvSpPr>
          <p:cNvPr id="509" name="Google Shape;509;p38"/>
          <p:cNvSpPr txBox="1"/>
          <p:nvPr/>
        </p:nvSpPr>
        <p:spPr>
          <a:xfrm>
            <a:off x="3658775" y="3070475"/>
            <a:ext cx="2336400" cy="320463"/>
          </a:xfrm>
          <a:prstGeom prst="rect">
            <a:avLst/>
          </a:prstGeom>
          <a:noFill/>
          <a:ln>
            <a:noFill/>
          </a:ln>
        </p:spPr>
        <p:txBody>
          <a:bodyPr spcFirstLastPara="1" wrap="square" lIns="36000" tIns="36000" rIns="36000" bIns="36000" anchor="t" anchorCtr="0">
            <a:spAutoFit/>
          </a:bodyPr>
          <a:lstStyle/>
          <a:p>
            <a:pPr marL="0" lvl="0" indent="0" algn="l" rtl="0">
              <a:lnSpc>
                <a:spcPct val="115000"/>
              </a:lnSpc>
              <a:spcBef>
                <a:spcPts val="0"/>
              </a:spcBef>
              <a:spcAft>
                <a:spcPts val="0"/>
              </a:spcAft>
              <a:buNone/>
            </a:pPr>
            <a:r>
              <a:rPr lang="ja" sz="700" dirty="0">
                <a:solidFill>
                  <a:schemeClr val="dk1"/>
                </a:solidFill>
                <a:latin typeface="Meiryo" panose="020B0604030504040204" pitchFamily="34" charset="-128"/>
                <a:ea typeface="Meiryo" panose="020B0604030504040204" pitchFamily="34" charset="-128"/>
                <a:cs typeface="M PLUS 1p Medium"/>
                <a:sym typeface="M PLUS 1p Medium"/>
              </a:rPr>
              <a:t>本ホームページで公開されているデータは、以下の利用規約に基づき、オープンデータとして利用できます。</a:t>
            </a:r>
            <a:endParaRPr sz="1300" dirty="0">
              <a:latin typeface="Meiryo" panose="020B0604030504040204" pitchFamily="34" charset="-128"/>
              <a:ea typeface="Meiryo" panose="020B0604030504040204" pitchFamily="34" charset="-128"/>
              <a:cs typeface="M PLUS 1p Medium"/>
              <a:sym typeface="M PLUS 1p Medium"/>
            </a:endParaRPr>
          </a:p>
        </p:txBody>
      </p:sp>
      <p:sp>
        <p:nvSpPr>
          <p:cNvPr id="510" name="Google Shape;510;p38"/>
          <p:cNvSpPr/>
          <p:nvPr/>
        </p:nvSpPr>
        <p:spPr>
          <a:xfrm>
            <a:off x="3658775" y="2816750"/>
            <a:ext cx="36000" cy="180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11" name="Google Shape;511;p38"/>
          <p:cNvSpPr txBox="1"/>
          <p:nvPr/>
        </p:nvSpPr>
        <p:spPr>
          <a:xfrm>
            <a:off x="3694775" y="3422250"/>
            <a:ext cx="2336400" cy="107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ja" sz="700" u="sng" dirty="0">
                <a:solidFill>
                  <a:schemeClr val="accent1"/>
                </a:solidFill>
                <a:latin typeface="Meiryo" panose="020B0604030504040204" pitchFamily="34" charset="-128"/>
                <a:ea typeface="Meiryo" panose="020B0604030504040204" pitchFamily="34" charset="-128"/>
                <a:cs typeface="M PLUS 1p"/>
                <a:sym typeface="M PLUS 1p"/>
              </a:rPr>
              <a:t>●●市オープンデータ利用規約（PDF:XXXKB）</a:t>
            </a:r>
            <a:endParaRPr sz="1300" u="sng" dirty="0">
              <a:solidFill>
                <a:schemeClr val="accent1"/>
              </a:solidFill>
              <a:latin typeface="Meiryo" panose="020B0604030504040204" pitchFamily="34" charset="-128"/>
              <a:ea typeface="Meiryo" panose="020B0604030504040204" pitchFamily="34" charset="-128"/>
              <a:cs typeface="M PLUS 1p"/>
              <a:sym typeface="M PLUS 1p"/>
            </a:endParaRPr>
          </a:p>
        </p:txBody>
      </p:sp>
      <p:sp>
        <p:nvSpPr>
          <p:cNvPr id="512" name="Google Shape;512;p38"/>
          <p:cNvSpPr/>
          <p:nvPr/>
        </p:nvSpPr>
        <p:spPr>
          <a:xfrm>
            <a:off x="3495875" y="1832838"/>
            <a:ext cx="2692800" cy="203400"/>
          </a:xfrm>
          <a:prstGeom prst="round2SameRect">
            <a:avLst>
              <a:gd name="adj1" fmla="val 26243"/>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13" name="Google Shape;513;p38"/>
          <p:cNvSpPr/>
          <p:nvPr/>
        </p:nvSpPr>
        <p:spPr>
          <a:xfrm>
            <a:off x="5883273" y="1912191"/>
            <a:ext cx="57600" cy="57600"/>
          </a:xfrm>
          <a:prstGeom prst="ellipse">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14" name="Google Shape;514;p38"/>
          <p:cNvSpPr/>
          <p:nvPr/>
        </p:nvSpPr>
        <p:spPr>
          <a:xfrm>
            <a:off x="5965453" y="1912191"/>
            <a:ext cx="57600" cy="57600"/>
          </a:xfrm>
          <a:prstGeom prst="ellipse">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15" name="Google Shape;515;p38"/>
          <p:cNvSpPr/>
          <p:nvPr/>
        </p:nvSpPr>
        <p:spPr>
          <a:xfrm>
            <a:off x="6047633" y="1912191"/>
            <a:ext cx="57600" cy="57600"/>
          </a:xfrm>
          <a:prstGeom prst="ellipse">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16" name="Google Shape;516;p38"/>
          <p:cNvSpPr/>
          <p:nvPr/>
        </p:nvSpPr>
        <p:spPr>
          <a:xfrm>
            <a:off x="5329125" y="2124563"/>
            <a:ext cx="776100" cy="122400"/>
          </a:xfrm>
          <a:prstGeom prst="roundRect">
            <a:avLst>
              <a:gd name="adj"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aphicFrame>
        <p:nvGraphicFramePr>
          <p:cNvPr id="517" name="Google Shape;517;p38"/>
          <p:cNvGraphicFramePr/>
          <p:nvPr>
            <p:extLst>
              <p:ext uri="{D42A27DB-BD31-4B8C-83A1-F6EECF244321}">
                <p14:modId xmlns:p14="http://schemas.microsoft.com/office/powerpoint/2010/main" val="4065729765"/>
              </p:ext>
            </p:extLst>
          </p:nvPr>
        </p:nvGraphicFramePr>
        <p:xfrm>
          <a:off x="3658738" y="3688113"/>
          <a:ext cx="2336400" cy="684200"/>
        </p:xfrm>
        <a:graphic>
          <a:graphicData uri="http://schemas.openxmlformats.org/drawingml/2006/table">
            <a:tbl>
              <a:tblPr>
                <a:noFill/>
                <a:tableStyleId>{66FC57B5-346F-429A-B150-DBDEA3360B91}</a:tableStyleId>
              </a:tblPr>
              <a:tblGrid>
                <a:gridCol w="235875">
                  <a:extLst>
                    <a:ext uri="{9D8B030D-6E8A-4147-A177-3AD203B41FA5}">
                      <a16:colId xmlns:a16="http://schemas.microsoft.com/office/drawing/2014/main" val="20000"/>
                    </a:ext>
                  </a:extLst>
                </a:gridCol>
                <a:gridCol w="1690800">
                  <a:extLst>
                    <a:ext uri="{9D8B030D-6E8A-4147-A177-3AD203B41FA5}">
                      <a16:colId xmlns:a16="http://schemas.microsoft.com/office/drawing/2014/main" val="20001"/>
                    </a:ext>
                  </a:extLst>
                </a:gridCol>
                <a:gridCol w="409725">
                  <a:extLst>
                    <a:ext uri="{9D8B030D-6E8A-4147-A177-3AD203B41FA5}">
                      <a16:colId xmlns:a16="http://schemas.microsoft.com/office/drawing/2014/main" val="20002"/>
                    </a:ext>
                  </a:extLst>
                </a:gridCol>
              </a:tblGrid>
              <a:tr h="171050">
                <a:tc>
                  <a:txBody>
                    <a:bodyPr/>
                    <a:lstStyle/>
                    <a:p>
                      <a:pPr marL="0" lvl="0" indent="0" algn="ctr" rtl="0" fontAlgn="ctr">
                        <a:spcBef>
                          <a:spcPts val="0"/>
                        </a:spcBef>
                        <a:spcAft>
                          <a:spcPts val="0"/>
                        </a:spcAft>
                        <a:buNone/>
                      </a:pPr>
                      <a:r>
                        <a:rPr lang="ja" sz="600" b="0" i="0" dirty="0">
                          <a:solidFill>
                            <a:schemeClr val="dk1"/>
                          </a:solidFill>
                          <a:latin typeface="Meiryo" panose="020B0604030504040204" pitchFamily="34" charset="-128"/>
                          <a:ea typeface="Meiryo" panose="020B0604030504040204" pitchFamily="34" charset="-128"/>
                          <a:cs typeface="M PLUS 1p"/>
                          <a:sym typeface="M PLUS 1p"/>
                        </a:rPr>
                        <a:t>No.</a:t>
                      </a:r>
                      <a:endParaRPr sz="6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l" rtl="0" fontAlgn="ctr">
                        <a:spcBef>
                          <a:spcPts val="0"/>
                        </a:spcBef>
                        <a:spcAft>
                          <a:spcPts val="0"/>
                        </a:spcAft>
                        <a:buNone/>
                      </a:pPr>
                      <a:r>
                        <a:rPr lang="ja" sz="600" b="0" i="0" dirty="0">
                          <a:solidFill>
                            <a:schemeClr val="dk1"/>
                          </a:solidFill>
                          <a:latin typeface="Meiryo" panose="020B0604030504040204" pitchFamily="34" charset="-128"/>
                          <a:ea typeface="Meiryo" panose="020B0604030504040204" pitchFamily="34" charset="-128"/>
                          <a:cs typeface="M PLUS 1p"/>
                          <a:sym typeface="M PLUS 1p"/>
                        </a:rPr>
                        <a:t>項目名</a:t>
                      </a:r>
                      <a:endParaRPr sz="600" b="0" i="0" dirty="0">
                        <a:solidFill>
                          <a:schemeClr val="dk1"/>
                        </a:solidFill>
                        <a:latin typeface="Meiryo" panose="020B0604030504040204" pitchFamily="34" charset="-128"/>
                        <a:ea typeface="Meiryo" panose="020B0604030504040204" pitchFamily="34" charset="-128"/>
                        <a:cs typeface="M PLUS 1p"/>
                        <a:sym typeface="M PLUS 1p"/>
                      </a:endParaRPr>
                    </a:p>
                  </a:txBody>
                  <a:tcPr marL="7200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600" b="0" i="0" dirty="0">
                          <a:solidFill>
                            <a:schemeClr val="dk1"/>
                          </a:solidFill>
                          <a:latin typeface="Meiryo" panose="020B0604030504040204" pitchFamily="34" charset="-128"/>
                          <a:ea typeface="Meiryo" panose="020B0604030504040204" pitchFamily="34" charset="-128"/>
                          <a:cs typeface="M PLUS 1p"/>
                          <a:sym typeface="M PLUS 1p"/>
                        </a:rPr>
                        <a:t>形式</a:t>
                      </a:r>
                      <a:endParaRPr sz="6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171050">
                <a:tc>
                  <a:txBody>
                    <a:bodyPr/>
                    <a:lstStyle/>
                    <a:p>
                      <a:pPr marL="0" lvl="0" indent="0" algn="ctr" rtl="0" fontAlgn="ctr">
                        <a:spcBef>
                          <a:spcPts val="0"/>
                        </a:spcBef>
                        <a:spcAft>
                          <a:spcPts val="0"/>
                        </a:spcAft>
                        <a:buNone/>
                      </a:pPr>
                      <a:r>
                        <a:rPr lang="ja" sz="600" b="0" i="0" dirty="0">
                          <a:solidFill>
                            <a:schemeClr val="dk1"/>
                          </a:solidFill>
                          <a:latin typeface="Meiryo" panose="020B0604030504040204" pitchFamily="34" charset="-128"/>
                          <a:ea typeface="Meiryo" panose="020B0604030504040204" pitchFamily="34" charset="-128"/>
                          <a:cs typeface="M PLUS 1p"/>
                          <a:sym typeface="M PLUS 1p"/>
                        </a:rPr>
                        <a:t>1</a:t>
                      </a:r>
                      <a:endParaRPr sz="6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fontAlgn="ctr">
                        <a:spcBef>
                          <a:spcPts val="0"/>
                        </a:spcBef>
                        <a:spcAft>
                          <a:spcPts val="0"/>
                        </a:spcAft>
                        <a:buNone/>
                      </a:pPr>
                      <a:r>
                        <a:rPr lang="ja" sz="600" b="0" i="0" u="sng" dirty="0">
                          <a:solidFill>
                            <a:schemeClr val="accent1"/>
                          </a:solidFill>
                          <a:latin typeface="Meiryo" panose="020B0604030504040204" pitchFamily="34" charset="-128"/>
                          <a:ea typeface="Meiryo" panose="020B0604030504040204" pitchFamily="34" charset="-128"/>
                          <a:cs typeface="M PLUS 1p"/>
                          <a:sym typeface="M PLUS 1p"/>
                        </a:rPr>
                        <a:t>指定避難所一覧（XXKB）</a:t>
                      </a:r>
                      <a:endParaRPr sz="600" b="0" i="0" u="sng" dirty="0">
                        <a:solidFill>
                          <a:schemeClr val="accent1"/>
                        </a:solidFill>
                        <a:latin typeface="Meiryo" panose="020B0604030504040204" pitchFamily="34" charset="-128"/>
                        <a:ea typeface="Meiryo" panose="020B0604030504040204" pitchFamily="34" charset="-128"/>
                        <a:cs typeface="M PLUS 1p"/>
                        <a:sym typeface="M PLUS 1p"/>
                      </a:endParaRPr>
                    </a:p>
                  </a:txBody>
                  <a:tcPr marL="7200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r>
                        <a:rPr lang="ja" sz="600" b="0" i="0" dirty="0">
                          <a:solidFill>
                            <a:schemeClr val="dk1"/>
                          </a:solidFill>
                          <a:latin typeface="Meiryo" panose="020B0604030504040204" pitchFamily="34" charset="-128"/>
                          <a:ea typeface="Meiryo" panose="020B0604030504040204" pitchFamily="34" charset="-128"/>
                          <a:cs typeface="M PLUS 1p"/>
                          <a:sym typeface="M PLUS 1p"/>
                        </a:rPr>
                        <a:t>csv</a:t>
                      </a:r>
                      <a:endParaRPr sz="6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71050">
                <a:tc>
                  <a:txBody>
                    <a:bodyPr/>
                    <a:lstStyle/>
                    <a:p>
                      <a:pPr marL="0" lvl="0" indent="0" algn="ctr" rtl="0" fontAlgn="ctr">
                        <a:spcBef>
                          <a:spcPts val="0"/>
                        </a:spcBef>
                        <a:spcAft>
                          <a:spcPts val="0"/>
                        </a:spcAft>
                        <a:buNone/>
                      </a:pPr>
                      <a:r>
                        <a:rPr lang="ja" sz="600" b="0" i="0" dirty="0">
                          <a:solidFill>
                            <a:schemeClr val="dk1"/>
                          </a:solidFill>
                          <a:latin typeface="Meiryo" panose="020B0604030504040204" pitchFamily="34" charset="-128"/>
                          <a:ea typeface="Meiryo" panose="020B0604030504040204" pitchFamily="34" charset="-128"/>
                          <a:cs typeface="M PLUS 1p"/>
                          <a:sym typeface="M PLUS 1p"/>
                        </a:rPr>
                        <a:t>2</a:t>
                      </a:r>
                      <a:endParaRPr sz="6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fontAlgn="ctr">
                        <a:spcBef>
                          <a:spcPts val="0"/>
                        </a:spcBef>
                        <a:spcAft>
                          <a:spcPts val="0"/>
                        </a:spcAft>
                        <a:buClr>
                          <a:schemeClr val="dk1"/>
                        </a:buClr>
                        <a:buSzPts val="1100"/>
                        <a:buFont typeface="Arial"/>
                        <a:buNone/>
                      </a:pPr>
                      <a:r>
                        <a:rPr lang="ja" sz="600" b="0" i="0" u="sng" dirty="0">
                          <a:solidFill>
                            <a:schemeClr val="accent1"/>
                          </a:solidFill>
                          <a:latin typeface="Meiryo" panose="020B0604030504040204" pitchFamily="34" charset="-128"/>
                          <a:ea typeface="Meiryo" panose="020B0604030504040204" pitchFamily="34" charset="-128"/>
                          <a:cs typeface="M PLUS 1p"/>
                          <a:sym typeface="M PLUS 1p"/>
                        </a:rPr>
                        <a:t>指定緊急避難所一覧（XXKB）</a:t>
                      </a:r>
                      <a:endParaRPr sz="600" b="0" i="0" dirty="0">
                        <a:solidFill>
                          <a:schemeClr val="dk1"/>
                        </a:solidFill>
                        <a:latin typeface="Meiryo" panose="020B0604030504040204" pitchFamily="34" charset="-128"/>
                        <a:ea typeface="Meiryo" panose="020B0604030504040204" pitchFamily="34" charset="-128"/>
                        <a:cs typeface="M PLUS 1p"/>
                        <a:sym typeface="M PLUS 1p"/>
                      </a:endParaRPr>
                    </a:p>
                  </a:txBody>
                  <a:tcPr marL="7200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r>
                        <a:rPr lang="ja" sz="600" b="0" i="0" dirty="0">
                          <a:solidFill>
                            <a:schemeClr val="dk1"/>
                          </a:solidFill>
                          <a:latin typeface="Meiryo" panose="020B0604030504040204" pitchFamily="34" charset="-128"/>
                          <a:ea typeface="Meiryo" panose="020B0604030504040204" pitchFamily="34" charset="-128"/>
                          <a:cs typeface="M PLUS 1p"/>
                          <a:sym typeface="M PLUS 1p"/>
                        </a:rPr>
                        <a:t>csv</a:t>
                      </a:r>
                      <a:endParaRPr sz="6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71050">
                <a:tc>
                  <a:txBody>
                    <a:bodyPr/>
                    <a:lstStyle/>
                    <a:p>
                      <a:pPr marL="0" lvl="0" indent="0" algn="ctr" rtl="0" fontAlgn="ctr">
                        <a:spcBef>
                          <a:spcPts val="0"/>
                        </a:spcBef>
                        <a:spcAft>
                          <a:spcPts val="0"/>
                        </a:spcAft>
                        <a:buNone/>
                      </a:pPr>
                      <a:r>
                        <a:rPr lang="ja" sz="600" b="0" i="0" dirty="0">
                          <a:solidFill>
                            <a:schemeClr val="dk1"/>
                          </a:solidFill>
                          <a:latin typeface="Meiryo" panose="020B0604030504040204" pitchFamily="34" charset="-128"/>
                          <a:ea typeface="Meiryo" panose="020B0604030504040204" pitchFamily="34" charset="-128"/>
                          <a:cs typeface="M PLUS 1p"/>
                          <a:sym typeface="M PLUS 1p"/>
                        </a:rPr>
                        <a:t>3</a:t>
                      </a:r>
                      <a:endParaRPr sz="6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fontAlgn="ctr">
                        <a:spcBef>
                          <a:spcPts val="0"/>
                        </a:spcBef>
                        <a:spcAft>
                          <a:spcPts val="0"/>
                        </a:spcAft>
                        <a:buClr>
                          <a:schemeClr val="dk1"/>
                        </a:buClr>
                        <a:buSzPts val="1100"/>
                        <a:buFont typeface="Arial"/>
                        <a:buNone/>
                      </a:pPr>
                      <a:r>
                        <a:rPr lang="ja" sz="600" b="0" i="0" u="sng" dirty="0">
                          <a:solidFill>
                            <a:schemeClr val="accent1"/>
                          </a:solidFill>
                          <a:latin typeface="Meiryo" panose="020B0604030504040204" pitchFamily="34" charset="-128"/>
                          <a:ea typeface="Meiryo" panose="020B0604030504040204" pitchFamily="34" charset="-128"/>
                          <a:cs typeface="M PLUS 1p"/>
                          <a:sym typeface="M PLUS 1p"/>
                        </a:rPr>
                        <a:t>指定福祉避難所一覧（XXKB）</a:t>
                      </a:r>
                      <a:endParaRPr sz="600" b="0" i="0" dirty="0">
                        <a:solidFill>
                          <a:schemeClr val="dk1"/>
                        </a:solidFill>
                        <a:latin typeface="Meiryo" panose="020B0604030504040204" pitchFamily="34" charset="-128"/>
                        <a:ea typeface="Meiryo" panose="020B0604030504040204" pitchFamily="34" charset="-128"/>
                        <a:cs typeface="M PLUS 1p"/>
                        <a:sym typeface="M PLUS 1p"/>
                      </a:endParaRPr>
                    </a:p>
                  </a:txBody>
                  <a:tcPr marL="7200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r>
                        <a:rPr lang="ja" sz="600" b="0" i="0" dirty="0">
                          <a:solidFill>
                            <a:schemeClr val="dk1"/>
                          </a:solidFill>
                          <a:latin typeface="Meiryo" panose="020B0604030504040204" pitchFamily="34" charset="-128"/>
                          <a:ea typeface="Meiryo" panose="020B0604030504040204" pitchFamily="34" charset="-128"/>
                          <a:cs typeface="M PLUS 1p"/>
                          <a:sym typeface="M PLUS 1p"/>
                        </a:rPr>
                        <a:t>csv</a:t>
                      </a:r>
                      <a:endParaRPr sz="6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518" name="Google Shape;518;p38"/>
          <p:cNvSpPr/>
          <p:nvPr/>
        </p:nvSpPr>
        <p:spPr>
          <a:xfrm rot="5400000">
            <a:off x="2912925" y="3565600"/>
            <a:ext cx="620400" cy="733500"/>
          </a:xfrm>
          <a:prstGeom prst="bentUpArrow">
            <a:avLst>
              <a:gd name="adj1" fmla="val 16359"/>
              <a:gd name="adj2" fmla="val 28165"/>
              <a:gd name="adj3" fmla="val 3798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19" name="Google Shape;519;p38"/>
          <p:cNvSpPr/>
          <p:nvPr/>
        </p:nvSpPr>
        <p:spPr>
          <a:xfrm>
            <a:off x="1242875" y="2262125"/>
            <a:ext cx="2031900" cy="1363800"/>
          </a:xfrm>
          <a:prstGeom prst="roundRect">
            <a:avLst>
              <a:gd name="adj" fmla="val 8549"/>
            </a:avLst>
          </a:prstGeom>
          <a:solidFill>
            <a:schemeClr val="lt1"/>
          </a:solidFill>
          <a:ln w="19050" cap="flat" cmpd="sng">
            <a:solidFill>
              <a:schemeClr val="accent1"/>
            </a:solidFill>
            <a:prstDash val="solid"/>
            <a:round/>
            <a:headEnd type="none" w="sm" len="sm"/>
            <a:tailEnd type="none" w="sm" len="sm"/>
          </a:ln>
        </p:spPr>
        <p:txBody>
          <a:bodyPr spcFirstLastPara="1" wrap="square" lIns="72000" tIns="54000" rIns="72000" bIns="54000" anchor="ctr" anchorCtr="0">
            <a:noAutofit/>
          </a:bodyPr>
          <a:lstStyle/>
          <a:p>
            <a:pPr marL="0" lvl="0" indent="0" algn="l" rtl="0">
              <a:spcBef>
                <a:spcPts val="0"/>
              </a:spcBef>
              <a:spcAft>
                <a:spcPts val="0"/>
              </a:spcAft>
              <a:buNone/>
            </a:pPr>
            <a:r>
              <a:rPr lang="ja" sz="1500" b="1" dirty="0">
                <a:solidFill>
                  <a:schemeClr val="dk1"/>
                </a:solidFill>
                <a:latin typeface="Meiryo" panose="020B0604030504040204" pitchFamily="34" charset="-128"/>
                <a:ea typeface="Meiryo" panose="020B0604030504040204" pitchFamily="34" charset="-128"/>
                <a:cs typeface="M PLUS 1p"/>
                <a:sym typeface="M PLUS 1p"/>
              </a:rPr>
              <a:t>ステップ2 </a:t>
            </a:r>
            <a:endParaRPr sz="1500" b="1"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spcBef>
                <a:spcPts val="1000"/>
              </a:spcBef>
              <a:spcAft>
                <a:spcPts val="0"/>
              </a:spcAft>
              <a:buNone/>
            </a:pPr>
            <a:r>
              <a:rPr lang="ja" sz="1300" dirty="0">
                <a:solidFill>
                  <a:schemeClr val="dk1"/>
                </a:solidFill>
                <a:latin typeface="Meiryo" panose="020B0604030504040204" pitchFamily="34" charset="-128"/>
                <a:ea typeface="Meiryo" panose="020B0604030504040204" pitchFamily="34" charset="-128"/>
                <a:cs typeface="M PLUS 1p"/>
                <a:sym typeface="M PLUS 1p"/>
              </a:rPr>
              <a:t>地方公共団体ホームページにデータのダウンロードリンクを貼る等でデータを公開します。</a:t>
            </a:r>
            <a:endParaRPr sz="13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20" name="Google Shape;520;p38"/>
          <p:cNvSpPr/>
          <p:nvPr/>
        </p:nvSpPr>
        <p:spPr>
          <a:xfrm>
            <a:off x="5852675" y="3296425"/>
            <a:ext cx="627300" cy="346800"/>
          </a:xfrm>
          <a:prstGeom prst="leftArrow">
            <a:avLst>
              <a:gd name="adj1" fmla="val 29080"/>
              <a:gd name="adj2" fmla="val 6735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21" name="Google Shape;521;p38"/>
          <p:cNvSpPr/>
          <p:nvPr/>
        </p:nvSpPr>
        <p:spPr>
          <a:xfrm>
            <a:off x="6410075" y="3203850"/>
            <a:ext cx="2031900" cy="1363800"/>
          </a:xfrm>
          <a:prstGeom prst="roundRect">
            <a:avLst>
              <a:gd name="adj" fmla="val 8549"/>
            </a:avLst>
          </a:prstGeom>
          <a:solidFill>
            <a:schemeClr val="lt1"/>
          </a:solidFill>
          <a:ln w="19050" cap="flat" cmpd="sng">
            <a:solidFill>
              <a:schemeClr val="accent1"/>
            </a:solidFill>
            <a:prstDash val="solid"/>
            <a:round/>
            <a:headEnd type="none" w="sm" len="sm"/>
            <a:tailEnd type="none" w="sm" len="sm"/>
          </a:ln>
        </p:spPr>
        <p:txBody>
          <a:bodyPr spcFirstLastPara="1" wrap="square" lIns="72000" tIns="54000" rIns="72000" bIns="54000" anchor="ctr" anchorCtr="0">
            <a:noAutofit/>
          </a:bodyPr>
          <a:lstStyle/>
          <a:p>
            <a:pPr marL="0" lvl="0" indent="0" algn="l" rtl="0">
              <a:lnSpc>
                <a:spcPct val="125000"/>
              </a:lnSpc>
              <a:spcBef>
                <a:spcPts val="0"/>
              </a:spcBef>
              <a:spcAft>
                <a:spcPts val="0"/>
              </a:spcAft>
              <a:buClr>
                <a:schemeClr val="dk1"/>
              </a:buClr>
              <a:buSzPts val="1100"/>
              <a:buFont typeface="Arial"/>
              <a:buNone/>
            </a:pPr>
            <a:r>
              <a:rPr lang="ja" sz="1500" b="1" dirty="0">
                <a:solidFill>
                  <a:schemeClr val="dk1"/>
                </a:solidFill>
                <a:latin typeface="Meiryo" panose="020B0604030504040204" pitchFamily="34" charset="-128"/>
                <a:ea typeface="Meiryo" panose="020B0604030504040204" pitchFamily="34" charset="-128"/>
                <a:cs typeface="M PLUS 1p"/>
                <a:sym typeface="M PLUS 1p"/>
              </a:rPr>
              <a:t>ステップ3 </a:t>
            </a:r>
            <a:endParaRPr sz="1500" b="1"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sz="1300" dirty="0">
                <a:solidFill>
                  <a:schemeClr val="dk1"/>
                </a:solidFill>
                <a:latin typeface="Meiryo" panose="020B0604030504040204" pitchFamily="34" charset="-128"/>
                <a:ea typeface="Meiryo" panose="020B0604030504040204" pitchFamily="34" charset="-128"/>
                <a:cs typeface="M PLUS 1p"/>
                <a:sym typeface="M PLUS 1p"/>
              </a:rPr>
              <a:t>15ページのとおり、利用許諾（ライセンス）を明記します。</a:t>
            </a:r>
            <a:endParaRPr sz="1300"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23</a:t>
            </a:fld>
            <a:endParaRPr dirty="0"/>
          </a:p>
        </p:txBody>
      </p:sp>
      <p:sp>
        <p:nvSpPr>
          <p:cNvPr id="527" name="Google Shape;527;p39"/>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データを公開したら</a:t>
            </a:r>
            <a:endParaRPr b="1" dirty="0"/>
          </a:p>
        </p:txBody>
      </p:sp>
      <p:sp>
        <p:nvSpPr>
          <p:cNvPr id="528" name="Google Shape;528;p39"/>
          <p:cNvSpPr txBox="1">
            <a:spLocks noGrp="1"/>
          </p:cNvSpPr>
          <p:nvPr>
            <p:ph type="body" idx="1"/>
          </p:nvPr>
        </p:nvSpPr>
        <p:spPr>
          <a:xfrm>
            <a:off x="1243350" y="1440000"/>
            <a:ext cx="4320000" cy="1544012"/>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オープンデータとしてデータを一つ以上公開したら、政府でオープンデータ推進施策を取りまとめているデジタル庁の「オープンデータ取組済自治体連絡フォーム」から、ぜひ公開した旨を申請しましょう。</a:t>
            </a:r>
            <a:endParaRPr sz="1400" dirty="0"/>
          </a:p>
          <a:p>
            <a:pPr marL="0" lvl="0" indent="0" algn="l" rtl="0" latinLnBrk="1">
              <a:lnSpc>
                <a:spcPct val="100000"/>
              </a:lnSpc>
              <a:spcBef>
                <a:spcPts val="1000"/>
              </a:spcBef>
              <a:spcAft>
                <a:spcPts val="0"/>
              </a:spcAft>
              <a:buNone/>
            </a:pPr>
            <a:r>
              <a:rPr lang="ja" sz="1100" u="sng" dirty="0">
                <a:solidFill>
                  <a:schemeClr val="accent1"/>
                </a:solidFill>
                <a:hlinkClick r:id="rId3">
                  <a:extLst>
                    <a:ext uri="{A12FA001-AC4F-418D-AE19-62706E023703}">
                      <ahyp:hlinkClr xmlns:ahyp="http://schemas.microsoft.com/office/drawing/2018/hyperlinkcolor" val="tx"/>
                    </a:ext>
                  </a:extLst>
                </a:hlinkClick>
              </a:rPr>
              <a:t>https://form-www.digital.go.jp/resources/open_data/local_goverment_contact</a:t>
            </a:r>
            <a:endParaRPr dirty="0"/>
          </a:p>
        </p:txBody>
      </p:sp>
      <p:sp>
        <p:nvSpPr>
          <p:cNvPr id="529" name="Google Shape;529;p39"/>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オープンデータとしてデータを公開しよう</a:t>
            </a:r>
            <a:endParaRPr dirty="0"/>
          </a:p>
        </p:txBody>
      </p:sp>
      <p:sp>
        <p:nvSpPr>
          <p:cNvPr id="530" name="Google Shape;530;p39"/>
          <p:cNvSpPr txBox="1"/>
          <p:nvPr/>
        </p:nvSpPr>
        <p:spPr>
          <a:xfrm>
            <a:off x="1242000" y="3394725"/>
            <a:ext cx="4320000" cy="1147750"/>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dirty="0">
                <a:solidFill>
                  <a:srgbClr val="000000"/>
                </a:solidFill>
                <a:latin typeface="Meiryo" panose="020B0604030504040204" pitchFamily="34" charset="-128"/>
                <a:ea typeface="Meiryo" panose="020B0604030504040204" pitchFamily="34" charset="-128"/>
                <a:cs typeface="M PLUS 1p"/>
                <a:sym typeface="M PLUS 1p"/>
              </a:rPr>
              <a:t>デジタル庁では、「オープンデータ取組済自治体一覧」を定期的に公開して</a:t>
            </a:r>
            <a:r>
              <a:rPr lang="ja" dirty="0">
                <a:latin typeface="Meiryo" panose="020B0604030504040204" pitchFamily="34" charset="-128"/>
                <a:ea typeface="Meiryo" panose="020B0604030504040204" pitchFamily="34" charset="-128"/>
                <a:cs typeface="M PLUS 1p"/>
                <a:sym typeface="M PLUS 1p"/>
              </a:rPr>
              <a:t>おり、上記申請をすることでこの一覧に地方公共団体名が掲載されます。</a:t>
            </a:r>
            <a:endParaRPr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1000"/>
              </a:spcBef>
              <a:spcAft>
                <a:spcPts val="0"/>
              </a:spcAft>
              <a:buNone/>
            </a:pPr>
            <a:r>
              <a:rPr lang="ja" sz="1100" u="sng" dirty="0">
                <a:solidFill>
                  <a:srgbClr val="1E50B5"/>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https://www.digital.go.jp/resources/data_local_governments/</a:t>
            </a:r>
            <a:endParaRPr sz="16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531" name="Google Shape;531;p39"/>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出典：デジタル庁Webサイト（</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3">
                  <a:extLst>
                    <a:ext uri="{A12FA001-AC4F-418D-AE19-62706E023703}">
                      <ahyp:hlinkClr xmlns:ahyp="http://schemas.microsoft.com/office/drawing/2018/hyperlinkcolor" val="tx"/>
                    </a:ext>
                  </a:extLst>
                </a:hlinkClick>
              </a:rPr>
              <a:t>https://form-www.digital.go.jp/resources/open_data/local_goverment_contact</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pic>
        <p:nvPicPr>
          <p:cNvPr id="532" name="Google Shape;532;p39"/>
          <p:cNvPicPr preferRelativeResize="0"/>
          <p:nvPr/>
        </p:nvPicPr>
        <p:blipFill rotWithShape="1">
          <a:blip r:embed="rId5">
            <a:alphaModFix/>
          </a:blip>
          <a:srcRect l="1662" r="1662" b="754"/>
          <a:stretch/>
        </p:blipFill>
        <p:spPr>
          <a:xfrm>
            <a:off x="5778000" y="828000"/>
            <a:ext cx="2664001" cy="3772800"/>
          </a:xfrm>
          <a:prstGeom prst="rect">
            <a:avLst/>
          </a:prstGeom>
          <a:noFill/>
          <a:ln w="9525" cap="flat" cmpd="sng">
            <a:solidFill>
              <a:srgbClr val="999999"/>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4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24</a:t>
            </a:fld>
            <a:endParaRPr dirty="0"/>
          </a:p>
        </p:txBody>
      </p:sp>
      <p:sp>
        <p:nvSpPr>
          <p:cNvPr id="538" name="Google Shape;538;p40"/>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その他のデータ公開方法（参考）</a:t>
            </a:r>
            <a:endParaRPr b="1" dirty="0"/>
          </a:p>
        </p:txBody>
      </p:sp>
      <p:sp>
        <p:nvSpPr>
          <p:cNvPr id="539" name="Google Shape;539;p40"/>
          <p:cNvSpPr txBox="1">
            <a:spLocks noGrp="1"/>
          </p:cNvSpPr>
          <p:nvPr>
            <p:ph type="body" idx="1"/>
          </p:nvPr>
        </p:nvSpPr>
        <p:spPr>
          <a:xfrm>
            <a:off x="1243350" y="1440000"/>
            <a:ext cx="7200000" cy="1077218"/>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ホームページ以外でのデータ公開の方法も様々存在します。</a:t>
            </a:r>
            <a:endParaRPr sz="1400" dirty="0"/>
          </a:p>
          <a:p>
            <a:pPr marL="0" lvl="0" indent="0" algn="l" rtl="0">
              <a:spcBef>
                <a:spcPts val="0"/>
              </a:spcBef>
              <a:spcAft>
                <a:spcPts val="0"/>
              </a:spcAft>
              <a:buClr>
                <a:schemeClr val="dk1"/>
              </a:buClr>
              <a:buSzPts val="1100"/>
              <a:buFont typeface="Arial"/>
              <a:buNone/>
            </a:pPr>
            <a:r>
              <a:rPr lang="ja" sz="1400" b="1" dirty="0"/>
              <a:t>都道府県</a:t>
            </a:r>
            <a:r>
              <a:rPr lang="ja" sz="1400" dirty="0"/>
              <a:t>が既に運営する</a:t>
            </a:r>
            <a:r>
              <a:rPr lang="ja" sz="1400" b="1" dirty="0"/>
              <a:t>カタログサイト</a:t>
            </a:r>
            <a:r>
              <a:rPr lang="ja" sz="1400" dirty="0"/>
              <a:t>（オープンデータに特化したWebサイト）に公開する方法もありますし、</a:t>
            </a:r>
            <a:r>
              <a:rPr lang="ja" sz="1400" b="1" dirty="0"/>
              <a:t>地方公共団体独自</a:t>
            </a:r>
            <a:r>
              <a:rPr lang="ja" sz="1400" dirty="0"/>
              <a:t>でカタログサイトを開設することも可能です。</a:t>
            </a:r>
            <a:endParaRPr sz="1400" dirty="0"/>
          </a:p>
          <a:p>
            <a:pPr marL="0" lvl="0" indent="0" algn="l" rtl="0">
              <a:spcBef>
                <a:spcPts val="0"/>
              </a:spcBef>
              <a:spcAft>
                <a:spcPts val="0"/>
              </a:spcAft>
              <a:buNone/>
            </a:pPr>
            <a:r>
              <a:rPr lang="ja" sz="1400" dirty="0"/>
              <a:t>また、民間が運営するカタログサイト（巻末参照）に公開をするという方法もあります。</a:t>
            </a:r>
            <a:endParaRPr dirty="0"/>
          </a:p>
        </p:txBody>
      </p:sp>
      <p:sp>
        <p:nvSpPr>
          <p:cNvPr id="540" name="Google Shape;540;p40"/>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オープンデータとしてデータを公開しよう</a:t>
            </a:r>
            <a:endParaRPr dirty="0"/>
          </a:p>
        </p:txBody>
      </p:sp>
      <p:sp>
        <p:nvSpPr>
          <p:cNvPr id="541" name="Google Shape;541;p40"/>
          <p:cNvSpPr/>
          <p:nvPr/>
        </p:nvSpPr>
        <p:spPr>
          <a:xfrm>
            <a:off x="1242950" y="2571750"/>
            <a:ext cx="3501000" cy="2046300"/>
          </a:xfrm>
          <a:prstGeom prst="roundRect">
            <a:avLst>
              <a:gd name="adj" fmla="val 3860"/>
            </a:avLst>
          </a:prstGeom>
          <a:solidFill>
            <a:schemeClr val="lt1"/>
          </a:solidFill>
          <a:ln w="19050" cap="flat" cmpd="sng">
            <a:solidFill>
              <a:schemeClr val="accent1"/>
            </a:solidFill>
            <a:prstDash val="solid"/>
            <a:round/>
            <a:headEnd type="none" w="sm" len="sm"/>
            <a:tailEnd type="none" w="sm" len="sm"/>
          </a:ln>
        </p:spPr>
        <p:txBody>
          <a:bodyPr spcFirstLastPara="1" wrap="square" lIns="90000" tIns="576000" rIns="90000" bIns="54000" anchor="t" anchorCtr="0">
            <a:noAutofit/>
          </a:bodyPr>
          <a:lstStyle/>
          <a:p>
            <a:pPr marL="0" lvl="0" indent="0" algn="l" rtl="0">
              <a:spcBef>
                <a:spcPts val="1000"/>
              </a:spcBef>
              <a:spcAft>
                <a:spcPts val="0"/>
              </a:spcAft>
              <a:buNone/>
            </a:pPr>
            <a:endParaRPr sz="125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42" name="Google Shape;542;p40"/>
          <p:cNvSpPr/>
          <p:nvPr/>
        </p:nvSpPr>
        <p:spPr>
          <a:xfrm>
            <a:off x="1242950" y="2571750"/>
            <a:ext cx="3501000" cy="320400"/>
          </a:xfrm>
          <a:prstGeom prst="round2SameRect">
            <a:avLst>
              <a:gd name="adj1" fmla="val 16667"/>
              <a:gd name="adj2" fmla="val 0"/>
            </a:avLst>
          </a:prstGeom>
          <a:solidFill>
            <a:schemeClr val="accent1"/>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ja" sz="1300" dirty="0">
                <a:solidFill>
                  <a:schemeClr val="lt1"/>
                </a:solidFill>
                <a:latin typeface="Meiryo" panose="020B0604030504040204" pitchFamily="34" charset="-128"/>
                <a:ea typeface="Meiryo" panose="020B0604030504040204" pitchFamily="34" charset="-128"/>
                <a:cs typeface="M PLUS 1p"/>
                <a:sym typeface="M PLUS 1p"/>
              </a:rPr>
              <a:t>都道府県カタログサイト</a:t>
            </a:r>
            <a:endParaRPr sz="1100"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543" name="Google Shape;543;p40"/>
          <p:cNvSpPr/>
          <p:nvPr/>
        </p:nvSpPr>
        <p:spPr>
          <a:xfrm>
            <a:off x="4938650" y="2571750"/>
            <a:ext cx="3503400" cy="2046300"/>
          </a:xfrm>
          <a:prstGeom prst="roundRect">
            <a:avLst>
              <a:gd name="adj" fmla="val 3533"/>
            </a:avLst>
          </a:prstGeom>
          <a:solidFill>
            <a:schemeClr val="lt1"/>
          </a:solidFill>
          <a:ln w="19050" cap="flat" cmpd="sng">
            <a:solidFill>
              <a:schemeClr val="accent1"/>
            </a:solidFill>
            <a:prstDash val="solid"/>
            <a:round/>
            <a:headEnd type="none" w="sm" len="sm"/>
            <a:tailEnd type="none" w="sm" len="sm"/>
          </a:ln>
        </p:spPr>
        <p:txBody>
          <a:bodyPr spcFirstLastPara="1" wrap="square" lIns="90000" tIns="576000" rIns="90000" bIns="54000" anchor="t" anchorCtr="0">
            <a:noAutofit/>
          </a:bodyPr>
          <a:lstStyle/>
          <a:p>
            <a:pPr marL="0" lvl="0" indent="0" algn="l" rtl="0">
              <a:spcBef>
                <a:spcPts val="1000"/>
              </a:spcBef>
              <a:spcAft>
                <a:spcPts val="0"/>
              </a:spcAft>
              <a:buNone/>
            </a:pPr>
            <a:endParaRPr sz="125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44" name="Google Shape;544;p40"/>
          <p:cNvSpPr/>
          <p:nvPr/>
        </p:nvSpPr>
        <p:spPr>
          <a:xfrm>
            <a:off x="4936298" y="2571750"/>
            <a:ext cx="3503400" cy="320400"/>
          </a:xfrm>
          <a:prstGeom prst="round2SameRect">
            <a:avLst>
              <a:gd name="adj1" fmla="val 16667"/>
              <a:gd name="adj2" fmla="val 0"/>
            </a:avLst>
          </a:prstGeom>
          <a:solidFill>
            <a:schemeClr val="accent1"/>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ja" sz="1300" dirty="0">
                <a:solidFill>
                  <a:schemeClr val="lt1"/>
                </a:solidFill>
                <a:latin typeface="Meiryo" panose="020B0604030504040204" pitchFamily="34" charset="-128"/>
                <a:ea typeface="Meiryo" panose="020B0604030504040204" pitchFamily="34" charset="-128"/>
                <a:cs typeface="M PLUS 1p"/>
                <a:sym typeface="M PLUS 1p"/>
              </a:rPr>
              <a:t>地方公共団体独自のカタログサイト</a:t>
            </a:r>
            <a:endParaRPr sz="1100" dirty="0">
              <a:solidFill>
                <a:schemeClr val="lt1"/>
              </a:solidFill>
              <a:latin typeface="Meiryo" panose="020B0604030504040204" pitchFamily="34" charset="-128"/>
              <a:ea typeface="Meiryo" panose="020B0604030504040204" pitchFamily="34" charset="-128"/>
              <a:cs typeface="M PLUS 1p"/>
              <a:sym typeface="M PLUS 1p"/>
            </a:endParaRPr>
          </a:p>
        </p:txBody>
      </p:sp>
      <p:pic>
        <p:nvPicPr>
          <p:cNvPr id="545" name="Google Shape;545;p40"/>
          <p:cNvPicPr preferRelativeResize="0"/>
          <p:nvPr/>
        </p:nvPicPr>
        <p:blipFill>
          <a:blip r:embed="rId3">
            <a:alphaModFix/>
          </a:blip>
          <a:stretch>
            <a:fillRect/>
          </a:stretch>
        </p:blipFill>
        <p:spPr>
          <a:xfrm>
            <a:off x="2383613" y="2972776"/>
            <a:ext cx="1219680" cy="396000"/>
          </a:xfrm>
          <a:prstGeom prst="rect">
            <a:avLst/>
          </a:prstGeom>
          <a:noFill/>
          <a:ln>
            <a:noFill/>
          </a:ln>
        </p:spPr>
      </p:pic>
      <p:sp>
        <p:nvSpPr>
          <p:cNvPr id="546" name="Google Shape;546;p40"/>
          <p:cNvSpPr txBox="1"/>
          <p:nvPr/>
        </p:nvSpPr>
        <p:spPr>
          <a:xfrm>
            <a:off x="1724153" y="3449363"/>
            <a:ext cx="2538600" cy="246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出典:北海道庁「北海道オープンデータポータル」</a:t>
            </a:r>
            <a:endParaRPr sz="800" dirty="0">
              <a:latin typeface="Meiryo" panose="020B0604030504040204" pitchFamily="34" charset="-128"/>
              <a:ea typeface="Meiryo" panose="020B0604030504040204" pitchFamily="34" charset="-128"/>
              <a:cs typeface="M PLUS 1p"/>
              <a:sym typeface="M PLUS 1p"/>
            </a:endParaRPr>
          </a:p>
          <a:p>
            <a:pPr marL="0" lvl="0" indent="0" algn="ctr" rtl="0">
              <a:spcBef>
                <a:spcPts val="0"/>
              </a:spcBef>
              <a:spcAft>
                <a:spcPts val="0"/>
              </a:spcAft>
              <a:buNone/>
            </a:pPr>
            <a:r>
              <a:rPr lang="ja" sz="800" dirty="0">
                <a:solidFill>
                  <a:schemeClr val="dk1"/>
                </a:solidFill>
                <a:uFill>
                  <a:noFill/>
                </a:u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https://www.harp.lg.jp/opendata/</a:t>
            </a:r>
            <a:endParaRPr sz="800" dirty="0">
              <a:solidFill>
                <a:schemeClr val="dk1"/>
              </a:solidFill>
              <a:latin typeface="Meiryo" panose="020B0604030504040204" pitchFamily="34" charset="-128"/>
              <a:ea typeface="Meiryo" panose="020B0604030504040204" pitchFamily="34" charset="-128"/>
              <a:cs typeface="M PLUS 1p"/>
              <a:sym typeface="M PLUS 1p"/>
            </a:endParaRPr>
          </a:p>
        </p:txBody>
      </p:sp>
      <p:pic>
        <p:nvPicPr>
          <p:cNvPr id="547" name="Google Shape;547;p40"/>
          <p:cNvPicPr preferRelativeResize="0"/>
          <p:nvPr/>
        </p:nvPicPr>
        <p:blipFill>
          <a:blip r:embed="rId5">
            <a:alphaModFix/>
          </a:blip>
          <a:stretch>
            <a:fillRect/>
          </a:stretch>
        </p:blipFill>
        <p:spPr>
          <a:xfrm>
            <a:off x="2047013" y="3842550"/>
            <a:ext cx="1892880" cy="396000"/>
          </a:xfrm>
          <a:prstGeom prst="rect">
            <a:avLst/>
          </a:prstGeom>
          <a:noFill/>
          <a:ln>
            <a:noFill/>
          </a:ln>
        </p:spPr>
      </p:pic>
      <p:sp>
        <p:nvSpPr>
          <p:cNvPr id="548" name="Google Shape;548;p40"/>
          <p:cNvSpPr txBox="1"/>
          <p:nvPr/>
        </p:nvSpPr>
        <p:spPr>
          <a:xfrm>
            <a:off x="1816103" y="4298825"/>
            <a:ext cx="2354700" cy="246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出典:青森県「青い森オープンデータカタログ」</a:t>
            </a:r>
            <a:r>
              <a:rPr lang="ja" sz="800" dirty="0">
                <a:solidFill>
                  <a:schemeClr val="dk1"/>
                </a:solidFill>
                <a:uFill>
                  <a:noFill/>
                </a:uFill>
                <a:latin typeface="Meiryo" panose="020B0604030504040204" pitchFamily="34" charset="-128"/>
                <a:ea typeface="Meiryo" panose="020B0604030504040204" pitchFamily="34" charset="-128"/>
                <a:cs typeface="M PLUS 1p"/>
                <a:sym typeface="M PLUS 1p"/>
                <a:hlinkClick r:id="rId6">
                  <a:extLst>
                    <a:ext uri="{A12FA001-AC4F-418D-AE19-62706E023703}">
                      <ahyp:hlinkClr xmlns:ahyp="http://schemas.microsoft.com/office/drawing/2018/hyperlinkcolor" val="tx"/>
                    </a:ext>
                  </a:extLst>
                </a:hlinkClick>
              </a:rPr>
              <a:t>https://opendata.pref.aomori.lg.jp/</a:t>
            </a:r>
            <a:endParaRPr sz="800" dirty="0">
              <a:solidFill>
                <a:schemeClr val="dk1"/>
              </a:solidFill>
              <a:latin typeface="Meiryo" panose="020B0604030504040204" pitchFamily="34" charset="-128"/>
              <a:ea typeface="Meiryo" panose="020B0604030504040204" pitchFamily="34" charset="-128"/>
              <a:cs typeface="M PLUS 1p"/>
              <a:sym typeface="M PLUS 1p"/>
            </a:endParaRPr>
          </a:p>
        </p:txBody>
      </p:sp>
      <p:pic>
        <p:nvPicPr>
          <p:cNvPr id="549" name="Google Shape;549;p40"/>
          <p:cNvPicPr preferRelativeResize="0"/>
          <p:nvPr/>
        </p:nvPicPr>
        <p:blipFill>
          <a:blip r:embed="rId7">
            <a:alphaModFix/>
          </a:blip>
          <a:stretch>
            <a:fillRect/>
          </a:stretch>
        </p:blipFill>
        <p:spPr>
          <a:xfrm>
            <a:off x="6480781" y="2972775"/>
            <a:ext cx="419143" cy="396000"/>
          </a:xfrm>
          <a:prstGeom prst="rect">
            <a:avLst/>
          </a:prstGeom>
          <a:noFill/>
          <a:ln>
            <a:noFill/>
          </a:ln>
        </p:spPr>
      </p:pic>
      <p:pic>
        <p:nvPicPr>
          <p:cNvPr id="550" name="Google Shape;550;p40"/>
          <p:cNvPicPr preferRelativeResize="0"/>
          <p:nvPr/>
        </p:nvPicPr>
        <p:blipFill rotWithShape="1">
          <a:blip r:embed="rId8">
            <a:alphaModFix/>
          </a:blip>
          <a:srcRect l="22025" t="20385" r="24357" b="14001"/>
          <a:stretch/>
        </p:blipFill>
        <p:spPr>
          <a:xfrm>
            <a:off x="6177984" y="3842550"/>
            <a:ext cx="1024737" cy="396000"/>
          </a:xfrm>
          <a:prstGeom prst="rect">
            <a:avLst/>
          </a:prstGeom>
          <a:noFill/>
          <a:ln>
            <a:noFill/>
          </a:ln>
        </p:spPr>
      </p:pic>
      <p:sp>
        <p:nvSpPr>
          <p:cNvPr id="551" name="Google Shape;551;p40"/>
          <p:cNvSpPr txBox="1"/>
          <p:nvPr/>
        </p:nvSpPr>
        <p:spPr>
          <a:xfrm>
            <a:off x="5700203" y="4298825"/>
            <a:ext cx="1980300" cy="246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出典：鯖江市「データシティ鯖江」</a:t>
            </a:r>
            <a:endParaRPr sz="8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https://data.city.sabae.lg.jp/</a:t>
            </a:r>
            <a:endParaRPr sz="800" dirty="0">
              <a:latin typeface="Meiryo" panose="020B0604030504040204" pitchFamily="34" charset="-128"/>
              <a:ea typeface="Meiryo" panose="020B0604030504040204" pitchFamily="34" charset="-128"/>
              <a:cs typeface="M PLUS 1p"/>
              <a:sym typeface="M PLUS 1p"/>
            </a:endParaRPr>
          </a:p>
        </p:txBody>
      </p:sp>
      <p:sp>
        <p:nvSpPr>
          <p:cNvPr id="552" name="Google Shape;552;p40"/>
          <p:cNvSpPr txBox="1"/>
          <p:nvPr/>
        </p:nvSpPr>
        <p:spPr>
          <a:xfrm>
            <a:off x="5246003" y="3449363"/>
            <a:ext cx="2888700" cy="246300"/>
          </a:xfrm>
          <a:prstGeom prst="rect">
            <a:avLst/>
          </a:prstGeom>
          <a:noFill/>
          <a:ln>
            <a:noFill/>
          </a:ln>
        </p:spPr>
        <p:txBody>
          <a:bodyPr spcFirstLastPara="1" wrap="square" lIns="0" tIns="0" rIns="0" bIns="0" anchor="t" anchorCtr="0">
            <a:spAutoFit/>
          </a:bodyPr>
          <a:lstStyle/>
          <a:p>
            <a:pPr marL="0" lvl="0" indent="0" algn="ctr" rtl="0" latinLnBrk="1">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出典：福岡市オープンデータ</a:t>
            </a:r>
            <a:br>
              <a:rPr lang="en-US" altLang="ja" sz="800" dirty="0">
                <a:solidFill>
                  <a:schemeClr val="dk1"/>
                </a:solidFill>
                <a:latin typeface="Meiryo" panose="020B0604030504040204" pitchFamily="34" charset="-128"/>
                <a:ea typeface="Meiryo" panose="020B0604030504040204" pitchFamily="34" charset="-128"/>
                <a:cs typeface="M PLUS 1p"/>
                <a:sym typeface="M PLUS 1p"/>
              </a:rPr>
            </a:br>
            <a:r>
              <a:rPr lang="ja" sz="800" dirty="0">
                <a:solidFill>
                  <a:schemeClr val="dk1"/>
                </a:solidFill>
                <a:latin typeface="Meiryo" panose="020B0604030504040204" pitchFamily="34" charset="-128"/>
                <a:ea typeface="Meiryo" panose="020B0604030504040204" pitchFamily="34" charset="-128"/>
                <a:cs typeface="M PLUS 1p"/>
                <a:sym typeface="M PLUS 1p"/>
              </a:rPr>
              <a:t>https://www.open-governmentdata.org/fukuoka-city/</a:t>
            </a:r>
            <a:endParaRPr sz="8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1"/>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648000" lvl="0" indent="-594000" algn="l" rtl="0">
              <a:spcBef>
                <a:spcPts val="0"/>
              </a:spcBef>
              <a:spcAft>
                <a:spcPts val="0"/>
              </a:spcAft>
              <a:buSzPts val="4500"/>
              <a:buAutoNum type="arabicPeriod" startAt="4"/>
            </a:pPr>
            <a:r>
              <a:rPr lang="ja" b="1" dirty="0"/>
              <a:t>オープンデータは</a:t>
            </a:r>
            <a:br>
              <a:rPr lang="ja" b="1" dirty="0"/>
            </a:br>
            <a:r>
              <a:rPr lang="ja" b="1" dirty="0"/>
              <a:t>どう使われるか</a:t>
            </a:r>
            <a:endParaRPr b="1" dirty="0"/>
          </a:p>
        </p:txBody>
      </p:sp>
      <p:sp>
        <p:nvSpPr>
          <p:cNvPr id="558" name="Google Shape;558;p4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25</a:t>
            </a:fld>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26</a:t>
            </a:fld>
            <a:endParaRPr dirty="0"/>
          </a:p>
        </p:txBody>
      </p:sp>
      <p:sp>
        <p:nvSpPr>
          <p:cNvPr id="564" name="Google Shape;564;p42"/>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例えばゴミ収集データを市民が活用</a:t>
            </a:r>
            <a:endParaRPr b="1" dirty="0"/>
          </a:p>
        </p:txBody>
      </p:sp>
      <p:sp>
        <p:nvSpPr>
          <p:cNvPr id="565" name="Google Shape;565;p42"/>
          <p:cNvSpPr txBox="1">
            <a:spLocks noGrp="1"/>
          </p:cNvSpPr>
          <p:nvPr>
            <p:ph type="body" idx="1"/>
          </p:nvPr>
        </p:nvSpPr>
        <p:spPr>
          <a:xfrm>
            <a:off x="1243350" y="1440000"/>
            <a:ext cx="4320000" cy="2590453"/>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5374.jp（ゴミナシ）</a:t>
            </a:r>
            <a:endParaRPr sz="1400" b="1" dirty="0"/>
          </a:p>
          <a:p>
            <a:pPr marL="0" lvl="0" indent="0" algn="l" rtl="0">
              <a:spcBef>
                <a:spcPts val="0"/>
              </a:spcBef>
              <a:spcAft>
                <a:spcPts val="0"/>
              </a:spcAft>
              <a:buClr>
                <a:schemeClr val="dk1"/>
              </a:buClr>
              <a:buSzPts val="1100"/>
              <a:buFont typeface="Arial"/>
              <a:buNone/>
            </a:pPr>
            <a:r>
              <a:rPr lang="ja" sz="1400" dirty="0"/>
              <a:t>地方公共団体のごみ収集のオープンデータを活用し、自分の住む地域の、ごみの分別と収集日がすぐにわかるアプリを市民団体が作成した事例です。</a:t>
            </a:r>
            <a:br>
              <a:rPr lang="ja" sz="1400" dirty="0"/>
            </a:br>
            <a:r>
              <a:rPr lang="ja" sz="1400" dirty="0"/>
              <a:t>現在は、北海道から沖縄まで130都市以上に拡大しています。</a:t>
            </a:r>
            <a:endParaRPr sz="1400" dirty="0"/>
          </a:p>
          <a:p>
            <a:pPr marL="0" lvl="0" indent="0" algn="l" rtl="0">
              <a:spcBef>
                <a:spcPts val="1000"/>
              </a:spcBef>
              <a:spcAft>
                <a:spcPts val="0"/>
              </a:spcAft>
              <a:buNone/>
            </a:pPr>
            <a:r>
              <a:rPr lang="ja" sz="1400" dirty="0"/>
              <a:t>このようにオープンデータを公開すれば、市民が自ら、データを活用して地域課題の解決に参画することも可能となります。</a:t>
            </a:r>
            <a:endParaRPr dirty="0"/>
          </a:p>
        </p:txBody>
      </p:sp>
      <p:sp>
        <p:nvSpPr>
          <p:cNvPr id="566" name="Google Shape;566;p42"/>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4. オープンデータはどう使われるか</a:t>
            </a:r>
            <a:endParaRPr dirty="0"/>
          </a:p>
        </p:txBody>
      </p:sp>
      <p:pic>
        <p:nvPicPr>
          <p:cNvPr id="567" name="Google Shape;567;p42"/>
          <p:cNvPicPr preferRelativeResize="0"/>
          <p:nvPr/>
        </p:nvPicPr>
        <p:blipFill rotWithShape="1">
          <a:blip r:embed="rId3">
            <a:alphaModFix/>
          </a:blip>
          <a:srcRect l="26017" r="26022"/>
          <a:stretch/>
        </p:blipFill>
        <p:spPr>
          <a:xfrm>
            <a:off x="5775575" y="1676850"/>
            <a:ext cx="2666849" cy="2687744"/>
          </a:xfrm>
          <a:prstGeom prst="rect">
            <a:avLst/>
          </a:prstGeom>
          <a:noFill/>
          <a:ln>
            <a:noFill/>
          </a:ln>
        </p:spPr>
      </p:pic>
      <p:sp>
        <p:nvSpPr>
          <p:cNvPr id="568" name="Google Shape;568;p42"/>
          <p:cNvSpPr txBox="1">
            <a:spLocks noGrp="1"/>
          </p:cNvSpPr>
          <p:nvPr>
            <p:ph type="body" idx="1"/>
          </p:nvPr>
        </p:nvSpPr>
        <p:spPr>
          <a:xfrm>
            <a:off x="1242000" y="4826100"/>
            <a:ext cx="7200000" cy="15388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800" dirty="0"/>
              <a:t>出典：5374.jpサイト（</a:t>
            </a:r>
            <a:r>
              <a:rPr lang="ja" sz="800" u="sng" dirty="0">
                <a:solidFill>
                  <a:schemeClr val="hlink"/>
                </a:solidFill>
                <a:hlinkClick r:id="rId4"/>
              </a:rPr>
              <a:t>http://5374.jp/</a:t>
            </a:r>
            <a:r>
              <a:rPr lang="ja" sz="800" dirty="0"/>
              <a:t>）</a:t>
            </a:r>
            <a:endParaRPr sz="800" dirty="0"/>
          </a:p>
        </p:txBody>
      </p:sp>
      <p:sp>
        <p:nvSpPr>
          <p:cNvPr id="569" name="Google Shape;569;p42"/>
          <p:cNvSpPr/>
          <p:nvPr/>
        </p:nvSpPr>
        <p:spPr>
          <a:xfrm>
            <a:off x="1242000" y="4052700"/>
            <a:ext cx="4320000" cy="529500"/>
          </a:xfrm>
          <a:prstGeom prst="roundRect">
            <a:avLst>
              <a:gd name="adj" fmla="val 4199"/>
            </a:avLst>
          </a:prstGeom>
          <a:solidFill>
            <a:srgbClr val="0070C0">
              <a:alpha val="14510"/>
            </a:srgbClr>
          </a:solidFill>
          <a:ln>
            <a:noFill/>
          </a:ln>
        </p:spPr>
        <p:txBody>
          <a:bodyPr spcFirstLastPara="1" wrap="square" lIns="91425" tIns="0" rIns="91425"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初級編では</a:t>
            </a:r>
            <a:endParaRPr sz="10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15000"/>
              </a:lnSpc>
              <a:spcBef>
                <a:spcPts val="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活用事例を複数取り上げていますので合わせてご参照ください。</a:t>
            </a:r>
            <a:endParaRPr sz="1000"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3"/>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b="1" dirty="0"/>
              <a:t>まとめ</a:t>
            </a:r>
            <a:endParaRPr b="1" dirty="0"/>
          </a:p>
        </p:txBody>
      </p:sp>
      <p:sp>
        <p:nvSpPr>
          <p:cNvPr id="575" name="Google Shape;575;p4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27</a:t>
            </a:fld>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4"/>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お手軽導入編のまとめ</a:t>
            </a:r>
            <a:endParaRPr dirty="0"/>
          </a:p>
        </p:txBody>
      </p:sp>
      <p:sp>
        <p:nvSpPr>
          <p:cNvPr id="581" name="Google Shape;581;p4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28</a:t>
            </a:fld>
            <a:endParaRPr dirty="0"/>
          </a:p>
        </p:txBody>
      </p:sp>
      <p:sp>
        <p:nvSpPr>
          <p:cNvPr id="582" name="Google Shape;582;p44"/>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本書のポイント</a:t>
            </a:r>
            <a:endParaRPr b="1" dirty="0"/>
          </a:p>
        </p:txBody>
      </p:sp>
      <p:sp>
        <p:nvSpPr>
          <p:cNvPr id="583" name="Google Shape;583;p44"/>
          <p:cNvSpPr txBox="1">
            <a:spLocks noGrp="1"/>
          </p:cNvSpPr>
          <p:nvPr>
            <p:ph type="body" idx="1"/>
          </p:nvPr>
        </p:nvSpPr>
        <p:spPr>
          <a:xfrm>
            <a:off x="1609875" y="1486800"/>
            <a:ext cx="6831900" cy="2629181"/>
          </a:xfrm>
          <a:prstGeom prst="rect">
            <a:avLst/>
          </a:prstGeom>
        </p:spPr>
        <p:txBody>
          <a:bodyPr spcFirstLastPara="1" wrap="square" lIns="0" tIns="0" rIns="0" bIns="0" anchor="t" anchorCtr="0">
            <a:spAutoFit/>
          </a:bodyPr>
          <a:lstStyle/>
          <a:p>
            <a:pPr marL="0" lvl="0" indent="0" algn="l" rtl="0">
              <a:lnSpc>
                <a:spcPct val="115000"/>
              </a:lnSpc>
              <a:spcAft>
                <a:spcPts val="0"/>
              </a:spcAft>
              <a:buNone/>
            </a:pPr>
            <a:r>
              <a:rPr lang="ja" sz="1500" b="1" dirty="0"/>
              <a:t>オープンデータは法律で義務付けられています。</a:t>
            </a:r>
            <a:endParaRPr sz="1500" b="1" dirty="0"/>
          </a:p>
          <a:p>
            <a:pPr marL="0" lvl="0" indent="0" algn="l" rtl="0">
              <a:lnSpc>
                <a:spcPct val="115000"/>
              </a:lnSpc>
              <a:spcBef>
                <a:spcPts val="700"/>
              </a:spcBef>
              <a:spcAft>
                <a:spcPts val="0"/>
              </a:spcAft>
              <a:buNone/>
            </a:pPr>
            <a:r>
              <a:rPr lang="ja" sz="1500" dirty="0"/>
              <a:t>オープンデータは、データの公開だけでなく</a:t>
            </a:r>
            <a:r>
              <a:rPr lang="ja" sz="1500" b="1" dirty="0"/>
              <a:t>自由に二次利用可能なルールを適用</a:t>
            </a:r>
            <a:r>
              <a:rPr lang="ja" sz="1500" dirty="0"/>
              <a:t>することが必要なため、「政府標準規約（2.0版）」等の利用許諾（ライセンス）を活用しましょう。</a:t>
            </a:r>
            <a:endParaRPr sz="1500" dirty="0"/>
          </a:p>
          <a:p>
            <a:pPr marL="0" lvl="0" indent="0" algn="l" rtl="0">
              <a:lnSpc>
                <a:spcPct val="115000"/>
              </a:lnSpc>
              <a:spcBef>
                <a:spcPts val="700"/>
              </a:spcBef>
              <a:spcAft>
                <a:spcPts val="0"/>
              </a:spcAft>
              <a:buNone/>
            </a:pPr>
            <a:r>
              <a:rPr lang="ja" sz="1500" dirty="0"/>
              <a:t>オープンデータとしてデータを公開するには、まずは、以下のステップで進めましょう。</a:t>
            </a:r>
            <a:endParaRPr sz="1500" dirty="0"/>
          </a:p>
          <a:p>
            <a:pPr marL="360000" lvl="0" indent="-234000" algn="l" rtl="0" fontAlgn="ctr">
              <a:lnSpc>
                <a:spcPct val="115000"/>
              </a:lnSpc>
              <a:spcBef>
                <a:spcPts val="200"/>
              </a:spcBef>
              <a:spcAft>
                <a:spcPts val="0"/>
              </a:spcAft>
              <a:buClr>
                <a:schemeClr val="accent1"/>
              </a:buClr>
              <a:buSzPct val="60000"/>
              <a:buChar char="●"/>
            </a:pPr>
            <a:r>
              <a:rPr lang="ja" sz="1300" dirty="0"/>
              <a:t>ステップ1：データを準備する</a:t>
            </a:r>
            <a:endParaRPr sz="1300" dirty="0"/>
          </a:p>
          <a:p>
            <a:pPr marL="360000" lvl="0" indent="-234000" algn="l" rtl="0" fontAlgn="ctr">
              <a:lnSpc>
                <a:spcPct val="115000"/>
              </a:lnSpc>
              <a:spcBef>
                <a:spcPts val="200"/>
              </a:spcBef>
              <a:spcAft>
                <a:spcPts val="0"/>
              </a:spcAft>
              <a:buClr>
                <a:schemeClr val="accent1"/>
              </a:buClr>
              <a:buSzPct val="60000"/>
              <a:buChar char="●"/>
            </a:pPr>
            <a:r>
              <a:rPr lang="ja" sz="1300" dirty="0"/>
              <a:t>ステップ2：ホームページにデータを公開する</a:t>
            </a:r>
            <a:endParaRPr sz="1300" dirty="0"/>
          </a:p>
          <a:p>
            <a:pPr marL="360000" lvl="0" indent="-234000" algn="l" rtl="0" fontAlgn="ctr">
              <a:lnSpc>
                <a:spcPct val="115000"/>
              </a:lnSpc>
              <a:spcBef>
                <a:spcPts val="200"/>
              </a:spcBef>
              <a:spcAft>
                <a:spcPts val="0"/>
              </a:spcAft>
              <a:buClr>
                <a:schemeClr val="accent1"/>
              </a:buClr>
              <a:buSzPct val="60000"/>
              <a:buChar char="●"/>
            </a:pPr>
            <a:r>
              <a:rPr lang="ja" sz="1300" dirty="0"/>
              <a:t>ステップ3：利用許諾（ライセンス）を明記する</a:t>
            </a:r>
            <a:endParaRPr sz="1300" dirty="0"/>
          </a:p>
        </p:txBody>
      </p:sp>
      <p:sp>
        <p:nvSpPr>
          <p:cNvPr id="584" name="Google Shape;584;p44"/>
          <p:cNvSpPr/>
          <p:nvPr/>
        </p:nvSpPr>
        <p:spPr>
          <a:xfrm>
            <a:off x="1242075" y="4115172"/>
            <a:ext cx="7200000" cy="5043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dirty="0">
                <a:latin typeface="Meiryo" panose="020B0604030504040204" pitchFamily="34" charset="-128"/>
                <a:ea typeface="Meiryo" panose="020B0604030504040204" pitchFamily="34" charset="-128"/>
                <a:cs typeface="M PLUS 1p Medium"/>
                <a:sym typeface="M PLUS 1p Medium"/>
              </a:rPr>
              <a:t>オープンデータは法律で義務付けられていますので、</a:t>
            </a:r>
            <a:br>
              <a:rPr lang="ja" dirty="0">
                <a:latin typeface="Meiryo" panose="020B0604030504040204" pitchFamily="34" charset="-128"/>
                <a:ea typeface="Meiryo" panose="020B0604030504040204" pitchFamily="34" charset="-128"/>
                <a:cs typeface="M PLUS 1p Medium"/>
                <a:sym typeface="M PLUS 1p Medium"/>
              </a:rPr>
            </a:br>
            <a:r>
              <a:rPr lang="ja" dirty="0">
                <a:latin typeface="Meiryo" panose="020B0604030504040204" pitchFamily="34" charset="-128"/>
                <a:ea typeface="Meiryo" panose="020B0604030504040204" pitchFamily="34" charset="-128"/>
                <a:cs typeface="M PLUS 1p Medium"/>
                <a:sym typeface="M PLUS 1p Medium"/>
              </a:rPr>
              <a:t>まずは1つでもオープンデータとしてデータを公開してみましょう！</a:t>
            </a:r>
            <a:endParaRPr dirty="0">
              <a:latin typeface="Meiryo" panose="020B0604030504040204" pitchFamily="34" charset="-128"/>
              <a:ea typeface="Meiryo" panose="020B0604030504040204" pitchFamily="34" charset="-128"/>
              <a:cs typeface="M PLUS 1p Medium"/>
              <a:sym typeface="M PLUS 1p Medium"/>
            </a:endParaRPr>
          </a:p>
        </p:txBody>
      </p:sp>
      <p:sp>
        <p:nvSpPr>
          <p:cNvPr id="2" name="Google Shape;463;p37">
            <a:extLst>
              <a:ext uri="{FF2B5EF4-FFF2-40B4-BE49-F238E27FC236}">
                <a16:creationId xmlns:a16="http://schemas.microsoft.com/office/drawing/2014/main" id="{E8DB3C36-9EC5-ECD3-FAE6-D2952B2C4B63}"/>
              </a:ext>
            </a:extLst>
          </p:cNvPr>
          <p:cNvSpPr/>
          <p:nvPr/>
        </p:nvSpPr>
        <p:spPr>
          <a:xfrm rot="2700000">
            <a:off x="1308001" y="1464063"/>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 name="Google Shape;463;p37">
            <a:extLst>
              <a:ext uri="{FF2B5EF4-FFF2-40B4-BE49-F238E27FC236}">
                <a16:creationId xmlns:a16="http://schemas.microsoft.com/office/drawing/2014/main" id="{B92F2C2D-F889-2229-15C1-E40C348A9045}"/>
              </a:ext>
            </a:extLst>
          </p:cNvPr>
          <p:cNvSpPr/>
          <p:nvPr/>
        </p:nvSpPr>
        <p:spPr>
          <a:xfrm rot="2700000">
            <a:off x="1308002" y="1822281"/>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 name="Google Shape;463;p37">
            <a:extLst>
              <a:ext uri="{FF2B5EF4-FFF2-40B4-BE49-F238E27FC236}">
                <a16:creationId xmlns:a16="http://schemas.microsoft.com/office/drawing/2014/main" id="{48CB5955-F172-33EC-2F8E-B81E353D4500}"/>
              </a:ext>
            </a:extLst>
          </p:cNvPr>
          <p:cNvSpPr/>
          <p:nvPr/>
        </p:nvSpPr>
        <p:spPr>
          <a:xfrm rot="2700000">
            <a:off x="1308003" y="2698974"/>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592" name="Google Shape;592;p45"/>
          <p:cNvGrpSpPr/>
          <p:nvPr/>
        </p:nvGrpSpPr>
        <p:grpSpPr>
          <a:xfrm>
            <a:off x="1242000" y="1755838"/>
            <a:ext cx="7200000" cy="528300"/>
            <a:chOff x="1242000" y="1755838"/>
            <a:chExt cx="7200000" cy="528300"/>
          </a:xfrm>
        </p:grpSpPr>
        <p:sp>
          <p:nvSpPr>
            <p:cNvPr id="593" name="Google Shape;593;p45"/>
            <p:cNvSpPr/>
            <p:nvPr/>
          </p:nvSpPr>
          <p:spPr>
            <a:xfrm>
              <a:off x="1242000" y="1755838"/>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chemeClr val="dk1"/>
                  </a:solidFill>
                  <a:latin typeface="Meiryo" panose="020B0604030504040204" pitchFamily="34" charset="-128"/>
                  <a:ea typeface="Meiryo" panose="020B0604030504040204" pitchFamily="34" charset="-128"/>
                  <a:cs typeface="M PLUS 1p"/>
                  <a:sym typeface="M PLUS 1p"/>
                </a:rPr>
                <a:t>オープンデータに取り組む背景・意義</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94" name="Google Shape;594;p45"/>
            <p:cNvSpPr/>
            <p:nvPr/>
          </p:nvSpPr>
          <p:spPr>
            <a:xfrm>
              <a:off x="1285875" y="1792125"/>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1</a:t>
              </a:r>
              <a:endParaRPr sz="1600" b="1" dirty="0">
                <a:latin typeface="Meiryo" panose="020B0604030504040204" pitchFamily="34" charset="-128"/>
                <a:ea typeface="Meiryo" panose="020B0604030504040204" pitchFamily="34" charset="-128"/>
                <a:cs typeface="M PLUS 1p"/>
                <a:sym typeface="M PLUS 1p"/>
              </a:endParaRPr>
            </a:p>
          </p:txBody>
        </p:sp>
      </p:grpSp>
      <p:sp>
        <p:nvSpPr>
          <p:cNvPr id="595" name="Google Shape;595;p45"/>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お手軽導入編のまとめ</a:t>
            </a:r>
            <a:endParaRPr dirty="0"/>
          </a:p>
        </p:txBody>
      </p:sp>
      <p:sp>
        <p:nvSpPr>
          <p:cNvPr id="596" name="Google Shape;596;p4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29</a:t>
            </a:fld>
            <a:endParaRPr dirty="0"/>
          </a:p>
        </p:txBody>
      </p:sp>
      <p:sp>
        <p:nvSpPr>
          <p:cNvPr id="597" name="Google Shape;597;p45"/>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初級編では</a:t>
            </a:r>
            <a:endParaRPr b="1" dirty="0"/>
          </a:p>
        </p:txBody>
      </p:sp>
      <p:sp>
        <p:nvSpPr>
          <p:cNvPr id="598" name="Google Shape;598;p45"/>
          <p:cNvSpPr txBox="1"/>
          <p:nvPr/>
        </p:nvSpPr>
        <p:spPr>
          <a:xfrm>
            <a:off x="1243350" y="1440000"/>
            <a:ext cx="72000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初級編では以下について詳しく解説しています。</a:t>
            </a:r>
            <a:endParaRPr dirty="0">
              <a:latin typeface="Meiryo" panose="020B0604030504040204" pitchFamily="34" charset="-128"/>
              <a:ea typeface="Meiryo" panose="020B0604030504040204" pitchFamily="34" charset="-128"/>
              <a:cs typeface="M PLUS 1p"/>
              <a:sym typeface="M PLUS 1p"/>
            </a:endParaRPr>
          </a:p>
        </p:txBody>
      </p:sp>
      <p:grpSp>
        <p:nvGrpSpPr>
          <p:cNvPr id="599" name="Google Shape;599;p45"/>
          <p:cNvGrpSpPr/>
          <p:nvPr/>
        </p:nvGrpSpPr>
        <p:grpSpPr>
          <a:xfrm>
            <a:off x="1242000" y="2329888"/>
            <a:ext cx="7200000" cy="528300"/>
            <a:chOff x="1242000" y="2360513"/>
            <a:chExt cx="7200000" cy="528300"/>
          </a:xfrm>
        </p:grpSpPr>
        <p:sp>
          <p:nvSpPr>
            <p:cNvPr id="600" name="Google Shape;600;p45"/>
            <p:cNvSpPr/>
            <p:nvPr/>
          </p:nvSpPr>
          <p:spPr>
            <a:xfrm>
              <a:off x="1242000" y="236051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chemeClr val="dk1"/>
                  </a:solidFill>
                  <a:latin typeface="Meiryo" panose="020B0604030504040204" pitchFamily="34" charset="-128"/>
                  <a:ea typeface="Meiryo" panose="020B0604030504040204" pitchFamily="34" charset="-128"/>
                  <a:cs typeface="M PLUS 1p"/>
                  <a:sym typeface="M PLUS 1p"/>
                </a:rPr>
                <a:t>オープンデータのライセンス</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601" name="Google Shape;601;p45"/>
            <p:cNvSpPr/>
            <p:nvPr/>
          </p:nvSpPr>
          <p:spPr>
            <a:xfrm>
              <a:off x="1285875" y="2396800"/>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2</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602" name="Google Shape;602;p45"/>
          <p:cNvGrpSpPr/>
          <p:nvPr/>
        </p:nvGrpSpPr>
        <p:grpSpPr>
          <a:xfrm>
            <a:off x="1242000" y="2903938"/>
            <a:ext cx="7200000" cy="528300"/>
            <a:chOff x="1242000" y="2951013"/>
            <a:chExt cx="7200000" cy="528300"/>
          </a:xfrm>
        </p:grpSpPr>
        <p:sp>
          <p:nvSpPr>
            <p:cNvPr id="603" name="Google Shape;603;p45"/>
            <p:cNvSpPr/>
            <p:nvPr/>
          </p:nvSpPr>
          <p:spPr>
            <a:xfrm>
              <a:off x="1242000" y="295101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chemeClr val="dk1"/>
                  </a:solidFill>
                  <a:latin typeface="Meiryo" panose="020B0604030504040204" pitchFamily="34" charset="-128"/>
                  <a:ea typeface="Meiryo" panose="020B0604030504040204" pitchFamily="34" charset="-128"/>
                  <a:cs typeface="M PLUS 1p"/>
                  <a:sym typeface="M PLUS 1p"/>
                </a:rPr>
                <a:t>地方公共団体の取組状況と継続の課題</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604" name="Google Shape;604;p45"/>
            <p:cNvSpPr/>
            <p:nvPr/>
          </p:nvSpPr>
          <p:spPr>
            <a:xfrm>
              <a:off x="1285875" y="2987300"/>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3</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605" name="Google Shape;605;p45"/>
          <p:cNvGrpSpPr/>
          <p:nvPr/>
        </p:nvGrpSpPr>
        <p:grpSpPr>
          <a:xfrm>
            <a:off x="1242000" y="3477988"/>
            <a:ext cx="7200000" cy="528300"/>
            <a:chOff x="1242000" y="3542363"/>
            <a:chExt cx="7200000" cy="528300"/>
          </a:xfrm>
        </p:grpSpPr>
        <p:sp>
          <p:nvSpPr>
            <p:cNvPr id="606" name="Google Shape;606;p45"/>
            <p:cNvSpPr/>
            <p:nvPr/>
          </p:nvSpPr>
          <p:spPr>
            <a:xfrm>
              <a:off x="1242000" y="354236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chemeClr val="dk1"/>
                  </a:solidFill>
                  <a:latin typeface="Meiryo" panose="020B0604030504040204" pitchFamily="34" charset="-128"/>
                  <a:ea typeface="Meiryo" panose="020B0604030504040204" pitchFamily="34" charset="-128"/>
                  <a:cs typeface="M PLUS 1p"/>
                  <a:sym typeface="M PLUS 1p"/>
                </a:rPr>
                <a:t>オープンデータ取組・活用事例</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607" name="Google Shape;607;p45"/>
            <p:cNvSpPr/>
            <p:nvPr/>
          </p:nvSpPr>
          <p:spPr>
            <a:xfrm>
              <a:off x="1285875" y="3578650"/>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4</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608" name="Google Shape;608;p45"/>
          <p:cNvGrpSpPr/>
          <p:nvPr/>
        </p:nvGrpSpPr>
        <p:grpSpPr>
          <a:xfrm>
            <a:off x="1242000" y="4052038"/>
            <a:ext cx="7200000" cy="528300"/>
            <a:chOff x="1242000" y="4052038"/>
            <a:chExt cx="7200000" cy="528300"/>
          </a:xfrm>
        </p:grpSpPr>
        <p:sp>
          <p:nvSpPr>
            <p:cNvPr id="609" name="Google Shape;609;p45"/>
            <p:cNvSpPr/>
            <p:nvPr/>
          </p:nvSpPr>
          <p:spPr>
            <a:xfrm>
              <a:off x="1242000" y="4052038"/>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chemeClr val="dk1"/>
                  </a:solidFill>
                  <a:latin typeface="Meiryo" panose="020B0604030504040204" pitchFamily="34" charset="-128"/>
                  <a:ea typeface="Meiryo" panose="020B0604030504040204" pitchFamily="34" charset="-128"/>
                  <a:cs typeface="M PLUS 1p"/>
                  <a:sym typeface="M PLUS 1p"/>
                </a:rPr>
                <a:t>支援制度</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610" name="Google Shape;610;p45"/>
            <p:cNvSpPr/>
            <p:nvPr/>
          </p:nvSpPr>
          <p:spPr>
            <a:xfrm>
              <a:off x="1285875" y="4088325"/>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5</a:t>
              </a:r>
              <a:endParaRPr sz="1600" b="1" dirty="0">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txBox="1">
            <a:spLocks noGrp="1"/>
          </p:cNvSpPr>
          <p:nvPr>
            <p:ph type="title"/>
          </p:nvPr>
        </p:nvSpPr>
        <p:spPr>
          <a:xfrm>
            <a:off x="1242000" y="4824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目次</a:t>
            </a:r>
            <a:endParaRPr b="1" dirty="0"/>
          </a:p>
        </p:txBody>
      </p:sp>
      <p:sp>
        <p:nvSpPr>
          <p:cNvPr id="226" name="Google Shape;226;p2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a:t>
            </a:fld>
            <a:endParaRPr dirty="0"/>
          </a:p>
        </p:txBody>
      </p:sp>
      <p:sp>
        <p:nvSpPr>
          <p:cNvPr id="227" name="Google Shape;227;p20"/>
          <p:cNvSpPr txBox="1">
            <a:spLocks noGrp="1"/>
          </p:cNvSpPr>
          <p:nvPr>
            <p:ph type="body" idx="4294967295"/>
          </p:nvPr>
        </p:nvSpPr>
        <p:spPr>
          <a:xfrm>
            <a:off x="1242000" y="1350000"/>
            <a:ext cx="6480000" cy="3393237"/>
          </a:xfrm>
          <a:prstGeom prst="rect">
            <a:avLst/>
          </a:prstGeom>
        </p:spPr>
        <p:txBody>
          <a:bodyPr spcFirstLastPara="1" wrap="square" lIns="0" tIns="0" rIns="0" bIns="0" anchor="t" anchorCtr="0">
            <a:spAutoFit/>
          </a:bodyPr>
          <a:lstStyle/>
          <a:p>
            <a:pPr marL="0" lvl="0" indent="0" algn="l" rtl="0">
              <a:lnSpc>
                <a:spcPct val="150000"/>
              </a:lnSpc>
              <a:spcBef>
                <a:spcPts val="0"/>
              </a:spcBef>
              <a:spcAft>
                <a:spcPts val="0"/>
              </a:spcAft>
              <a:buNone/>
            </a:pPr>
            <a:r>
              <a:rPr lang="ja" sz="2100" b="1" dirty="0">
                <a:latin typeface="Meiryo" panose="020B0604030504040204" pitchFamily="34" charset="-128"/>
                <a:ea typeface="Meiryo" panose="020B0604030504040204" pitchFamily="34" charset="-128"/>
              </a:rPr>
              <a:t>はじめに</a:t>
            </a:r>
            <a:endParaRPr sz="2100" b="1" dirty="0">
              <a:latin typeface="Meiryo" panose="020B0604030504040204" pitchFamily="34" charset="-128"/>
              <a:ea typeface="Meiryo" panose="020B0604030504040204" pitchFamily="34" charset="-128"/>
            </a:endParaRPr>
          </a:p>
          <a:p>
            <a:pPr marL="0" lvl="0" indent="0" algn="l" rtl="0">
              <a:lnSpc>
                <a:spcPct val="150000"/>
              </a:lnSpc>
              <a:spcBef>
                <a:spcPts val="0"/>
              </a:spcBef>
              <a:spcAft>
                <a:spcPts val="0"/>
              </a:spcAft>
              <a:buNone/>
            </a:pPr>
            <a:r>
              <a:rPr lang="ja" sz="2100" b="1" dirty="0">
                <a:latin typeface="Meiryo" panose="020B0604030504040204" pitchFamily="34" charset="-128"/>
                <a:ea typeface="Meiryo" panose="020B0604030504040204" pitchFamily="34" charset="-128"/>
              </a:rPr>
              <a:t>1. オープンデータとは</a:t>
            </a:r>
            <a:endParaRPr sz="2100" b="1" dirty="0">
              <a:latin typeface="Meiryo" panose="020B0604030504040204" pitchFamily="34" charset="-128"/>
              <a:ea typeface="Meiryo" panose="020B0604030504040204" pitchFamily="34" charset="-128"/>
            </a:endParaRPr>
          </a:p>
          <a:p>
            <a:pPr marL="0" lvl="0" indent="0" algn="l" rtl="0">
              <a:lnSpc>
                <a:spcPct val="150000"/>
              </a:lnSpc>
              <a:spcBef>
                <a:spcPts val="0"/>
              </a:spcBef>
              <a:spcAft>
                <a:spcPts val="0"/>
              </a:spcAft>
              <a:buNone/>
            </a:pPr>
            <a:r>
              <a:rPr lang="ja" sz="2100" b="1" dirty="0">
                <a:latin typeface="Meiryo" panose="020B0604030504040204" pitchFamily="34" charset="-128"/>
                <a:ea typeface="Meiryo" panose="020B0604030504040204" pitchFamily="34" charset="-128"/>
              </a:rPr>
              <a:t>2. 二次利用可能なルールの適用とは</a:t>
            </a:r>
            <a:endParaRPr sz="2100" b="1" dirty="0">
              <a:latin typeface="Meiryo" panose="020B0604030504040204" pitchFamily="34" charset="-128"/>
              <a:ea typeface="Meiryo" panose="020B0604030504040204" pitchFamily="34" charset="-128"/>
            </a:endParaRPr>
          </a:p>
          <a:p>
            <a:pPr marL="0" lvl="0" indent="0" algn="l" rtl="0">
              <a:lnSpc>
                <a:spcPct val="150000"/>
              </a:lnSpc>
              <a:spcBef>
                <a:spcPts val="0"/>
              </a:spcBef>
              <a:spcAft>
                <a:spcPts val="0"/>
              </a:spcAft>
              <a:buNone/>
            </a:pPr>
            <a:r>
              <a:rPr lang="ja" sz="2100" b="1" dirty="0">
                <a:latin typeface="Meiryo" panose="020B0604030504040204" pitchFamily="34" charset="-128"/>
                <a:ea typeface="Meiryo" panose="020B0604030504040204" pitchFamily="34" charset="-128"/>
              </a:rPr>
              <a:t>3. オープンデータとしてデータを公開しよう</a:t>
            </a:r>
            <a:endParaRPr sz="2100" b="1" dirty="0">
              <a:latin typeface="Meiryo" panose="020B0604030504040204" pitchFamily="34" charset="-128"/>
              <a:ea typeface="Meiryo" panose="020B0604030504040204" pitchFamily="34" charset="-128"/>
            </a:endParaRPr>
          </a:p>
          <a:p>
            <a:pPr marL="0" lvl="0" indent="0" algn="l" rtl="0">
              <a:lnSpc>
                <a:spcPct val="150000"/>
              </a:lnSpc>
              <a:spcBef>
                <a:spcPts val="0"/>
              </a:spcBef>
              <a:spcAft>
                <a:spcPts val="0"/>
              </a:spcAft>
              <a:buNone/>
            </a:pPr>
            <a:r>
              <a:rPr lang="ja" sz="2100" b="1" dirty="0">
                <a:latin typeface="Meiryo" panose="020B0604030504040204" pitchFamily="34" charset="-128"/>
                <a:ea typeface="Meiryo" panose="020B0604030504040204" pitchFamily="34" charset="-128"/>
              </a:rPr>
              <a:t>4. オープンデータはどう使われるか</a:t>
            </a:r>
            <a:endParaRPr sz="2100" b="1" dirty="0">
              <a:latin typeface="Meiryo" panose="020B0604030504040204" pitchFamily="34" charset="-128"/>
              <a:ea typeface="Meiryo" panose="020B0604030504040204" pitchFamily="34" charset="-128"/>
            </a:endParaRPr>
          </a:p>
          <a:p>
            <a:pPr marL="0" lvl="0" indent="0" algn="l" rtl="0">
              <a:lnSpc>
                <a:spcPct val="150000"/>
              </a:lnSpc>
              <a:spcBef>
                <a:spcPts val="0"/>
              </a:spcBef>
              <a:spcAft>
                <a:spcPts val="0"/>
              </a:spcAft>
              <a:buNone/>
            </a:pPr>
            <a:r>
              <a:rPr lang="ja" sz="2100" b="1" dirty="0">
                <a:latin typeface="Meiryo" panose="020B0604030504040204" pitchFamily="34" charset="-128"/>
                <a:ea typeface="Meiryo" panose="020B0604030504040204" pitchFamily="34" charset="-128"/>
              </a:rPr>
              <a:t>まとめ</a:t>
            </a:r>
            <a:endParaRPr sz="2100" b="1" dirty="0">
              <a:latin typeface="Meiryo" panose="020B0604030504040204" pitchFamily="34" charset="-128"/>
              <a:ea typeface="Meiryo" panose="020B0604030504040204" pitchFamily="34" charset="-128"/>
            </a:endParaRPr>
          </a:p>
          <a:p>
            <a:pPr marL="0" lvl="0" indent="0" algn="l" rtl="0">
              <a:lnSpc>
                <a:spcPct val="150000"/>
              </a:lnSpc>
              <a:spcBef>
                <a:spcPts val="0"/>
              </a:spcBef>
              <a:spcAft>
                <a:spcPts val="0"/>
              </a:spcAft>
              <a:buNone/>
            </a:pPr>
            <a:r>
              <a:rPr lang="ja" sz="2100" b="1" dirty="0">
                <a:latin typeface="Meiryo" panose="020B0604030504040204" pitchFamily="34" charset="-128"/>
                <a:ea typeface="Meiryo" panose="020B0604030504040204" pitchFamily="34" charset="-128"/>
              </a:rPr>
              <a:t>参考資料</a:t>
            </a:r>
            <a:endParaRPr sz="2100" b="1" dirty="0">
              <a:latin typeface="Meiryo" panose="020B0604030504040204" pitchFamily="34" charset="-128"/>
              <a:ea typeface="Meiryo" panose="020B0604030504040204" pitchFamily="34" charset="-128"/>
            </a:endParaRPr>
          </a:p>
        </p:txBody>
      </p:sp>
      <p:cxnSp>
        <p:nvCxnSpPr>
          <p:cNvPr id="228" name="Google Shape;228;p20"/>
          <p:cNvCxnSpPr/>
          <p:nvPr/>
        </p:nvCxnSpPr>
        <p:spPr>
          <a:xfrm>
            <a:off x="2389500" y="1585675"/>
            <a:ext cx="4905000" cy="0"/>
          </a:xfrm>
          <a:prstGeom prst="straightConnector1">
            <a:avLst/>
          </a:prstGeom>
          <a:noFill/>
          <a:ln w="19050" cap="flat" cmpd="sng">
            <a:solidFill>
              <a:schemeClr val="dk2"/>
            </a:solidFill>
            <a:prstDash val="dot"/>
            <a:round/>
            <a:headEnd type="none" w="med" len="med"/>
            <a:tailEnd type="none" w="med" len="med"/>
          </a:ln>
        </p:spPr>
      </p:cxnSp>
      <p:sp>
        <p:nvSpPr>
          <p:cNvPr id="229" name="Google Shape;229;p20"/>
          <p:cNvSpPr txBox="1">
            <a:spLocks noGrp="1"/>
          </p:cNvSpPr>
          <p:nvPr>
            <p:ph type="body" idx="4294967295"/>
          </p:nvPr>
        </p:nvSpPr>
        <p:spPr>
          <a:xfrm>
            <a:off x="7452625" y="1350000"/>
            <a:ext cx="989400" cy="3393237"/>
          </a:xfrm>
          <a:prstGeom prst="rect">
            <a:avLst/>
          </a:prstGeom>
        </p:spPr>
        <p:txBody>
          <a:bodyPr spcFirstLastPara="1" wrap="square" lIns="0" tIns="0" rIns="0" bIns="0" anchor="t" anchorCtr="0">
            <a:spAutoFit/>
          </a:bodyPr>
          <a:lstStyle/>
          <a:p>
            <a:pPr marL="0" lvl="0" indent="0" algn="r" rtl="0" latinLnBrk="1">
              <a:lnSpc>
                <a:spcPct val="150000"/>
              </a:lnSpc>
              <a:spcBef>
                <a:spcPts val="0"/>
              </a:spcBef>
              <a:spcAft>
                <a:spcPts val="0"/>
              </a:spcAft>
              <a:buNone/>
            </a:pPr>
            <a:r>
              <a:rPr lang="ja" sz="2100" dirty="0">
                <a:latin typeface="Meiryo" panose="020B0604030504040204" pitchFamily="34" charset="-128"/>
                <a:ea typeface="Meiryo" panose="020B0604030504040204" pitchFamily="34" charset="-128"/>
              </a:rPr>
              <a:t>P04-05</a:t>
            </a:r>
            <a:endParaRPr sz="2100" dirty="0">
              <a:latin typeface="Meiryo" panose="020B0604030504040204" pitchFamily="34" charset="-128"/>
              <a:ea typeface="Meiryo" panose="020B0604030504040204" pitchFamily="34" charset="-128"/>
            </a:endParaRPr>
          </a:p>
          <a:p>
            <a:pPr marL="0" lvl="0" indent="0" algn="r" rtl="0" latinLnBrk="1">
              <a:lnSpc>
                <a:spcPct val="150000"/>
              </a:lnSpc>
              <a:spcBef>
                <a:spcPts val="0"/>
              </a:spcBef>
              <a:spcAft>
                <a:spcPts val="0"/>
              </a:spcAft>
              <a:buClr>
                <a:schemeClr val="dk1"/>
              </a:buClr>
              <a:buSzPts val="1100"/>
              <a:buFont typeface="Arial"/>
              <a:buNone/>
            </a:pPr>
            <a:r>
              <a:rPr lang="ja" sz="2100" dirty="0">
                <a:latin typeface="Meiryo" panose="020B0604030504040204" pitchFamily="34" charset="-128"/>
                <a:ea typeface="Meiryo" panose="020B0604030504040204" pitchFamily="34" charset="-128"/>
              </a:rPr>
              <a:t>P06-11</a:t>
            </a:r>
            <a:endParaRPr sz="2100" dirty="0">
              <a:latin typeface="Meiryo" panose="020B0604030504040204" pitchFamily="34" charset="-128"/>
              <a:ea typeface="Meiryo" panose="020B0604030504040204" pitchFamily="34" charset="-128"/>
            </a:endParaRPr>
          </a:p>
          <a:p>
            <a:pPr marL="0" lvl="0" indent="0" algn="r" rtl="0" latinLnBrk="1">
              <a:lnSpc>
                <a:spcPct val="150000"/>
              </a:lnSpc>
              <a:spcBef>
                <a:spcPts val="0"/>
              </a:spcBef>
              <a:spcAft>
                <a:spcPts val="0"/>
              </a:spcAft>
              <a:buClr>
                <a:schemeClr val="dk1"/>
              </a:buClr>
              <a:buSzPts val="1100"/>
              <a:buFont typeface="Arial"/>
              <a:buNone/>
            </a:pPr>
            <a:r>
              <a:rPr lang="ja" sz="2100" dirty="0">
                <a:latin typeface="Meiryo" panose="020B0604030504040204" pitchFamily="34" charset="-128"/>
                <a:ea typeface="Meiryo" panose="020B0604030504040204" pitchFamily="34" charset="-128"/>
              </a:rPr>
              <a:t>P12-16</a:t>
            </a:r>
            <a:endParaRPr sz="2100" dirty="0">
              <a:latin typeface="Meiryo" panose="020B0604030504040204" pitchFamily="34" charset="-128"/>
              <a:ea typeface="Meiryo" panose="020B0604030504040204" pitchFamily="34" charset="-128"/>
            </a:endParaRPr>
          </a:p>
          <a:p>
            <a:pPr marL="0" lvl="0" indent="0" algn="r" rtl="0" latinLnBrk="1">
              <a:lnSpc>
                <a:spcPct val="150000"/>
              </a:lnSpc>
              <a:spcBef>
                <a:spcPts val="0"/>
              </a:spcBef>
              <a:spcAft>
                <a:spcPts val="0"/>
              </a:spcAft>
              <a:buClr>
                <a:schemeClr val="dk1"/>
              </a:buClr>
              <a:buSzPts val="1100"/>
              <a:buFont typeface="Arial"/>
              <a:buNone/>
            </a:pPr>
            <a:r>
              <a:rPr lang="ja" sz="2100" dirty="0">
                <a:latin typeface="Meiryo" panose="020B0604030504040204" pitchFamily="34" charset="-128"/>
                <a:ea typeface="Meiryo" panose="020B0604030504040204" pitchFamily="34" charset="-128"/>
              </a:rPr>
              <a:t>P17-23</a:t>
            </a:r>
            <a:endParaRPr sz="2100" dirty="0">
              <a:latin typeface="Meiryo" panose="020B0604030504040204" pitchFamily="34" charset="-128"/>
              <a:ea typeface="Meiryo" panose="020B0604030504040204" pitchFamily="34" charset="-128"/>
            </a:endParaRPr>
          </a:p>
          <a:p>
            <a:pPr marL="0" lvl="0" indent="0" algn="r" rtl="0" latinLnBrk="1">
              <a:lnSpc>
                <a:spcPct val="150000"/>
              </a:lnSpc>
              <a:spcBef>
                <a:spcPts val="0"/>
              </a:spcBef>
              <a:spcAft>
                <a:spcPts val="0"/>
              </a:spcAft>
              <a:buClr>
                <a:schemeClr val="dk1"/>
              </a:buClr>
              <a:buSzPts val="1100"/>
              <a:buFont typeface="Arial"/>
              <a:buNone/>
            </a:pPr>
            <a:r>
              <a:rPr lang="ja" sz="2100" dirty="0">
                <a:latin typeface="Meiryo" panose="020B0604030504040204" pitchFamily="34" charset="-128"/>
                <a:ea typeface="Meiryo" panose="020B0604030504040204" pitchFamily="34" charset="-128"/>
              </a:rPr>
              <a:t>P24-25</a:t>
            </a:r>
            <a:endParaRPr sz="2100" dirty="0">
              <a:latin typeface="Meiryo" panose="020B0604030504040204" pitchFamily="34" charset="-128"/>
              <a:ea typeface="Meiryo" panose="020B0604030504040204" pitchFamily="34" charset="-128"/>
            </a:endParaRPr>
          </a:p>
          <a:p>
            <a:pPr marL="0" lvl="0" indent="0" algn="r" rtl="0" latinLnBrk="1">
              <a:lnSpc>
                <a:spcPct val="150000"/>
              </a:lnSpc>
              <a:spcBef>
                <a:spcPts val="0"/>
              </a:spcBef>
              <a:spcAft>
                <a:spcPts val="0"/>
              </a:spcAft>
              <a:buNone/>
            </a:pPr>
            <a:r>
              <a:rPr lang="ja" sz="2100" dirty="0">
                <a:latin typeface="Meiryo" panose="020B0604030504040204" pitchFamily="34" charset="-128"/>
                <a:ea typeface="Meiryo" panose="020B0604030504040204" pitchFamily="34" charset="-128"/>
              </a:rPr>
              <a:t>P26-28P29</a:t>
            </a:r>
            <a:r>
              <a:rPr lang="ja" sz="2100" dirty="0">
                <a:solidFill>
                  <a:schemeClr val="lt1"/>
                </a:solidFill>
                <a:latin typeface="Meiryo" panose="020B0604030504040204" pitchFamily="34" charset="-128"/>
                <a:ea typeface="Meiryo" panose="020B0604030504040204" pitchFamily="34" charset="-128"/>
              </a:rPr>
              <a:t>-27 </a:t>
            </a:r>
            <a:endParaRPr sz="2100" dirty="0">
              <a:solidFill>
                <a:schemeClr val="lt1"/>
              </a:solidFill>
              <a:latin typeface="Meiryo" panose="020B0604030504040204" pitchFamily="34" charset="-128"/>
              <a:ea typeface="Meiryo" panose="020B0604030504040204" pitchFamily="34" charset="-128"/>
            </a:endParaRPr>
          </a:p>
        </p:txBody>
      </p:sp>
      <p:cxnSp>
        <p:nvCxnSpPr>
          <p:cNvPr id="230" name="Google Shape;230;p20"/>
          <p:cNvCxnSpPr/>
          <p:nvPr/>
        </p:nvCxnSpPr>
        <p:spPr>
          <a:xfrm>
            <a:off x="4143875" y="2050800"/>
            <a:ext cx="3150600" cy="0"/>
          </a:xfrm>
          <a:prstGeom prst="straightConnector1">
            <a:avLst/>
          </a:prstGeom>
          <a:noFill/>
          <a:ln w="19050" cap="flat" cmpd="sng">
            <a:solidFill>
              <a:schemeClr val="dk2"/>
            </a:solidFill>
            <a:prstDash val="dot"/>
            <a:round/>
            <a:headEnd type="none" w="med" len="med"/>
            <a:tailEnd type="none" w="med" len="med"/>
          </a:ln>
        </p:spPr>
      </p:cxnSp>
      <p:cxnSp>
        <p:nvCxnSpPr>
          <p:cNvPr id="231" name="Google Shape;231;p20"/>
          <p:cNvCxnSpPr/>
          <p:nvPr/>
        </p:nvCxnSpPr>
        <p:spPr>
          <a:xfrm>
            <a:off x="5771825" y="2571750"/>
            <a:ext cx="1522800" cy="0"/>
          </a:xfrm>
          <a:prstGeom prst="straightConnector1">
            <a:avLst/>
          </a:prstGeom>
          <a:noFill/>
          <a:ln w="19050" cap="flat" cmpd="sng">
            <a:solidFill>
              <a:schemeClr val="dk2"/>
            </a:solidFill>
            <a:prstDash val="dot"/>
            <a:round/>
            <a:headEnd type="none" w="med" len="med"/>
            <a:tailEnd type="none" w="med" len="med"/>
          </a:ln>
        </p:spPr>
      </p:cxnSp>
      <p:cxnSp>
        <p:nvCxnSpPr>
          <p:cNvPr id="232" name="Google Shape;232;p20"/>
          <p:cNvCxnSpPr/>
          <p:nvPr/>
        </p:nvCxnSpPr>
        <p:spPr>
          <a:xfrm>
            <a:off x="6793700" y="3036875"/>
            <a:ext cx="500700" cy="0"/>
          </a:xfrm>
          <a:prstGeom prst="straightConnector1">
            <a:avLst/>
          </a:prstGeom>
          <a:noFill/>
          <a:ln w="19050" cap="flat" cmpd="sng">
            <a:solidFill>
              <a:schemeClr val="dk2"/>
            </a:solidFill>
            <a:prstDash val="dot"/>
            <a:round/>
            <a:headEnd type="none" w="med" len="med"/>
            <a:tailEnd type="none" w="med" len="med"/>
          </a:ln>
        </p:spPr>
      </p:cxnSp>
      <p:cxnSp>
        <p:nvCxnSpPr>
          <p:cNvPr id="233" name="Google Shape;233;p20"/>
          <p:cNvCxnSpPr/>
          <p:nvPr/>
        </p:nvCxnSpPr>
        <p:spPr>
          <a:xfrm>
            <a:off x="5687250" y="3502000"/>
            <a:ext cx="1607400" cy="0"/>
          </a:xfrm>
          <a:prstGeom prst="straightConnector1">
            <a:avLst/>
          </a:prstGeom>
          <a:noFill/>
          <a:ln w="19050" cap="flat" cmpd="sng">
            <a:solidFill>
              <a:schemeClr val="dk2"/>
            </a:solidFill>
            <a:prstDash val="dot"/>
            <a:round/>
            <a:headEnd type="none" w="med" len="med"/>
            <a:tailEnd type="none" w="med" len="med"/>
          </a:ln>
        </p:spPr>
      </p:cxnSp>
      <p:cxnSp>
        <p:nvCxnSpPr>
          <p:cNvPr id="234" name="Google Shape;234;p20"/>
          <p:cNvCxnSpPr/>
          <p:nvPr/>
        </p:nvCxnSpPr>
        <p:spPr>
          <a:xfrm>
            <a:off x="2156500" y="3988275"/>
            <a:ext cx="5138100" cy="0"/>
          </a:xfrm>
          <a:prstGeom prst="straightConnector1">
            <a:avLst/>
          </a:prstGeom>
          <a:noFill/>
          <a:ln w="19050" cap="flat" cmpd="sng">
            <a:solidFill>
              <a:schemeClr val="dk2"/>
            </a:solidFill>
            <a:prstDash val="dot"/>
            <a:round/>
            <a:headEnd type="none" w="med" len="med"/>
            <a:tailEnd type="none" w="med" len="med"/>
          </a:ln>
        </p:spPr>
      </p:cxnSp>
      <p:cxnSp>
        <p:nvCxnSpPr>
          <p:cNvPr id="235" name="Google Shape;235;p20"/>
          <p:cNvCxnSpPr/>
          <p:nvPr/>
        </p:nvCxnSpPr>
        <p:spPr>
          <a:xfrm>
            <a:off x="2432450" y="4472875"/>
            <a:ext cx="4854300" cy="0"/>
          </a:xfrm>
          <a:prstGeom prst="straightConnector1">
            <a:avLst/>
          </a:prstGeom>
          <a:noFill/>
          <a:ln w="19050" cap="flat" cmpd="sng">
            <a:solidFill>
              <a:schemeClr val="dk2"/>
            </a:solidFill>
            <a:prstDash val="dot"/>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4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参考資料</a:t>
            </a:r>
            <a:endParaRPr dirty="0"/>
          </a:p>
        </p:txBody>
      </p:sp>
      <p:sp>
        <p:nvSpPr>
          <p:cNvPr id="616" name="Google Shape;616;p4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30</a:t>
            </a:fld>
            <a:endParaRPr dirty="0"/>
          </a:p>
        </p:txBody>
      </p:sp>
      <p:sp>
        <p:nvSpPr>
          <p:cNvPr id="617" name="Google Shape;617;p46"/>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民間カタログサイト例</a:t>
            </a:r>
            <a:endParaRPr b="1" dirty="0"/>
          </a:p>
        </p:txBody>
      </p:sp>
      <p:sp>
        <p:nvSpPr>
          <p:cNvPr id="618" name="Google Shape;618;p46"/>
          <p:cNvSpPr txBox="1"/>
          <p:nvPr/>
        </p:nvSpPr>
        <p:spPr>
          <a:xfrm>
            <a:off x="1243350" y="1440000"/>
            <a:ext cx="7200000" cy="431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民間SaaS型カタログサイトの例です。有償・無償問わず、Webサイトの検索によりヒットしたサービスを掲載していますので、詳細は各運営団体にお問い合わせください。</a:t>
            </a:r>
            <a:endParaRPr dirty="0">
              <a:latin typeface="Meiryo" panose="020B0604030504040204" pitchFamily="34" charset="-128"/>
              <a:ea typeface="Meiryo" panose="020B0604030504040204" pitchFamily="34" charset="-128"/>
              <a:cs typeface="M PLUS 1p"/>
              <a:sym typeface="M PLUS 1p"/>
            </a:endParaRPr>
          </a:p>
        </p:txBody>
      </p:sp>
      <p:graphicFrame>
        <p:nvGraphicFramePr>
          <p:cNvPr id="619" name="Google Shape;619;p46"/>
          <p:cNvGraphicFramePr/>
          <p:nvPr>
            <p:extLst>
              <p:ext uri="{D42A27DB-BD31-4B8C-83A1-F6EECF244321}">
                <p14:modId xmlns:p14="http://schemas.microsoft.com/office/powerpoint/2010/main" val="179399068"/>
              </p:ext>
            </p:extLst>
          </p:nvPr>
        </p:nvGraphicFramePr>
        <p:xfrm>
          <a:off x="1242000" y="1995475"/>
          <a:ext cx="7200000" cy="2728256"/>
        </p:xfrm>
        <a:graphic>
          <a:graphicData uri="http://schemas.openxmlformats.org/drawingml/2006/table">
            <a:tbl>
              <a:tblPr>
                <a:noFill/>
                <a:tableStyleId>{66FC57B5-346F-429A-B150-DBDEA3360B91}</a:tableStyleId>
              </a:tblPr>
              <a:tblGrid>
                <a:gridCol w="2400000">
                  <a:extLst>
                    <a:ext uri="{9D8B030D-6E8A-4147-A177-3AD203B41FA5}">
                      <a16:colId xmlns:a16="http://schemas.microsoft.com/office/drawing/2014/main" val="20000"/>
                    </a:ext>
                  </a:extLst>
                </a:gridCol>
                <a:gridCol w="2233425">
                  <a:extLst>
                    <a:ext uri="{9D8B030D-6E8A-4147-A177-3AD203B41FA5}">
                      <a16:colId xmlns:a16="http://schemas.microsoft.com/office/drawing/2014/main" val="20001"/>
                    </a:ext>
                  </a:extLst>
                </a:gridCol>
                <a:gridCol w="2566575">
                  <a:extLst>
                    <a:ext uri="{9D8B030D-6E8A-4147-A177-3AD203B41FA5}">
                      <a16:colId xmlns:a16="http://schemas.microsoft.com/office/drawing/2014/main" val="20002"/>
                    </a:ext>
                  </a:extLst>
                </a:gridCol>
              </a:tblGrid>
              <a:tr h="356949">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運営団体</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7E6E6"/>
                    </a:solidFil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サービス名</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solidFill>
                      <a:prstDash val="solid"/>
                      <a:round/>
                      <a:headEnd type="none" w="sm" len="sm"/>
                      <a:tailEnd type="none" w="sm" len="sm"/>
                    </a:lnL>
                    <a:solidFill>
                      <a:srgbClr val="E7E6E6"/>
                    </a:solidFil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URL</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R w="9525" cap="flat" cmpd="sng">
                      <a:solidFill>
                        <a:srgbClr val="9E9E9E">
                          <a:alpha val="0"/>
                        </a:srgbClr>
                      </a:solidFill>
                      <a:prstDash val="solid"/>
                      <a:round/>
                      <a:headEnd type="none" w="sm" len="sm"/>
                      <a:tailEnd type="none" w="sm" len="sm"/>
                    </a:lnR>
                    <a:solidFill>
                      <a:srgbClr val="E7E6E6"/>
                    </a:solidFill>
                  </a:tcPr>
                </a:tc>
                <a:extLst>
                  <a:ext uri="{0D108BD9-81ED-4DB2-BD59-A6C34878D82A}">
                    <a16:rowId xmlns:a16="http://schemas.microsoft.com/office/drawing/2014/main" val="10000"/>
                  </a:ext>
                </a:extLst>
              </a:tr>
              <a:tr h="379405">
                <a:tc>
                  <a:txBody>
                    <a:bodyPr/>
                    <a:lstStyle/>
                    <a:p>
                      <a:pPr marL="0" lvl="0" indent="0" algn="l" rtl="0" fontAlgn="ctr">
                        <a:lnSpc>
                          <a:spcPct val="125000"/>
                        </a:lnSpc>
                        <a:spcBef>
                          <a:spcPts val="0"/>
                        </a:spcBef>
                        <a:spcAft>
                          <a:spcPts val="0"/>
                        </a:spcAft>
                        <a:buClr>
                          <a:schemeClr val="dk1"/>
                        </a:buClr>
                        <a:buSzPts val="1100"/>
                        <a:buFont typeface="Arial"/>
                        <a:buNone/>
                      </a:pPr>
                      <a:r>
                        <a:rPr lang="ja" sz="1100" b="0" i="0" dirty="0">
                          <a:solidFill>
                            <a:schemeClr val="dk1"/>
                          </a:solidFill>
                          <a:latin typeface="Meiryo" panose="020B0604030504040204" pitchFamily="34" charset="-128"/>
                          <a:ea typeface="Meiryo" panose="020B0604030504040204" pitchFamily="34" charset="-128"/>
                          <a:cs typeface="M PLUS 1p"/>
                          <a:sym typeface="M PLUS 1p"/>
                        </a:rPr>
                        <a:t>インフォ・ラウンジ株式会社</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LinkData.org</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fontAlgn="ctr">
                        <a:lnSpc>
                          <a:spcPct val="125000"/>
                        </a:lnSpc>
                        <a:spcBef>
                          <a:spcPts val="0"/>
                        </a:spcBef>
                        <a:spcAft>
                          <a:spcPts val="0"/>
                        </a:spcAft>
                        <a:buClr>
                          <a:schemeClr val="dk1"/>
                        </a:buClr>
                        <a:buSzPts val="1100"/>
                        <a:buFont typeface="Arial"/>
                        <a:buNone/>
                      </a:pPr>
                      <a:r>
                        <a:rPr lang="ja" sz="1100" b="0" i="0" dirty="0">
                          <a:solidFill>
                            <a:schemeClr val="dk1"/>
                          </a:solidFill>
                          <a:latin typeface="Meiryo" panose="020B0604030504040204" pitchFamily="34" charset="-128"/>
                          <a:ea typeface="Meiryo" panose="020B0604030504040204" pitchFamily="34" charset="-128"/>
                          <a:cs typeface="M PLUS 1p"/>
                          <a:sym typeface="M PLUS 1p"/>
                        </a:rPr>
                        <a:t>http://ja.linkdata.org/</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63059">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esri</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ArcGIS Hub</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tcPr>
                </a:tc>
                <a:tc>
                  <a:txBody>
                    <a:bodyPr/>
                    <a:lstStyle/>
                    <a:p>
                      <a:pPr marL="0" lvl="0" indent="0" algn="l" rtl="0" fontAlgn="ctr" latinLnBrk="1">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https://www.esri.com/ja-jp/arcgis/products/arcgis-hub/overview</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356949">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データクレイドル</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data eye</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https://dataeye.jp</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356949">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B Inc</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odp</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https://odp.jig.jp</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R w="9525" cap="flat" cmpd="sng">
                      <a:solidFill>
                        <a:srgbClr val="9E9E9E">
                          <a:alpha val="0"/>
                        </a:srgbClr>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582015">
                <a:tc>
                  <a:txBody>
                    <a:bodyPr/>
                    <a:lstStyle/>
                    <a:p>
                      <a:pPr marL="0" lvl="0" indent="0" algn="l" rtl="0" fontAlgn="ctr">
                        <a:lnSpc>
                          <a:spcPct val="125000"/>
                        </a:lnSpc>
                        <a:spcBef>
                          <a:spcPts val="0"/>
                        </a:spcBef>
                        <a:spcAft>
                          <a:spcPts val="0"/>
                        </a:spcAft>
                        <a:buClr>
                          <a:schemeClr val="dk1"/>
                        </a:buClr>
                        <a:buSzPts val="1100"/>
                        <a:buFont typeface="Arial"/>
                        <a:buNone/>
                      </a:pPr>
                      <a:r>
                        <a:rPr lang="ja" sz="1100" b="0" i="0" dirty="0">
                          <a:latin typeface="Meiryo" panose="020B0604030504040204" pitchFamily="34" charset="-128"/>
                          <a:ea typeface="Meiryo" panose="020B0604030504040204" pitchFamily="34" charset="-128"/>
                          <a:cs typeface="M PLUS 1p"/>
                          <a:sym typeface="M PLUS 1p"/>
                        </a:rPr>
                        <a:t>ビッグデータ&amp;オープンデータ・</a:t>
                      </a:r>
                      <a:br>
                        <a:rPr lang="ja" sz="1100" b="0" i="0" dirty="0">
                          <a:latin typeface="Meiryo" panose="020B0604030504040204" pitchFamily="34" charset="-128"/>
                          <a:ea typeface="Meiryo" panose="020B0604030504040204" pitchFamily="34" charset="-128"/>
                          <a:cs typeface="M PLUS 1p"/>
                          <a:sym typeface="M PLUS 1p"/>
                        </a:rPr>
                      </a:br>
                      <a:r>
                        <a:rPr lang="ja" sz="1100" b="0" i="0" dirty="0">
                          <a:latin typeface="Meiryo" panose="020B0604030504040204" pitchFamily="34" charset="-128"/>
                          <a:ea typeface="Meiryo" panose="020B0604030504040204" pitchFamily="34" charset="-128"/>
                          <a:cs typeface="M PLUS 1p"/>
                          <a:sym typeface="M PLUS 1p"/>
                        </a:rPr>
                        <a:t>イニシアティブ九州</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BODIKオープンデータカタログサイト</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fontAlgn="ctr">
                        <a:lnSpc>
                          <a:spcPct val="125000"/>
                        </a:lnSpc>
                        <a:spcBef>
                          <a:spcPts val="0"/>
                        </a:spcBef>
                        <a:spcAft>
                          <a:spcPts val="0"/>
                        </a:spcAft>
                        <a:buClr>
                          <a:schemeClr val="dk1"/>
                        </a:buClr>
                        <a:buSzPts val="1100"/>
                        <a:buFont typeface="Arial"/>
                        <a:buNone/>
                      </a:pPr>
                      <a:r>
                        <a:rPr lang="ja" sz="1100" b="0" i="0" dirty="0">
                          <a:solidFill>
                            <a:schemeClr val="dk1"/>
                          </a:solidFill>
                          <a:latin typeface="Meiryo" panose="020B0604030504040204" pitchFamily="34" charset="-128"/>
                          <a:ea typeface="Meiryo" panose="020B0604030504040204" pitchFamily="34" charset="-128"/>
                          <a:cs typeface="M PLUS 1p"/>
                          <a:sym typeface="M PLUS 1p"/>
                        </a:rPr>
                        <a:t>https://odcs.bodik.jp/</a:t>
                      </a:r>
                      <a:endParaRPr sz="1100" b="0" i="0" dirty="0">
                        <a:latin typeface="Meiryo" panose="020B0604030504040204" pitchFamily="34" charset="-128"/>
                        <a:ea typeface="Meiryo" panose="020B0604030504040204" pitchFamily="34" charset="-128"/>
                        <a:cs typeface="M PLUS 1p"/>
                        <a:sym typeface="M PLUS 1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20" name="Google Shape;620;p46"/>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※運営会社五十音順。</a:t>
            </a:r>
            <a:endParaRPr sz="8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a:t>
            </a:fld>
            <a:endParaRPr dirty="0"/>
          </a:p>
        </p:txBody>
      </p:sp>
      <p:sp>
        <p:nvSpPr>
          <p:cNvPr id="241" name="Google Shape;241;p21"/>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本書の位置づけ</a:t>
            </a:r>
            <a:endParaRPr b="1" dirty="0"/>
          </a:p>
        </p:txBody>
      </p:sp>
      <p:sp>
        <p:nvSpPr>
          <p:cNvPr id="242" name="Google Shape;242;p21"/>
          <p:cNvSpPr txBox="1">
            <a:spLocks noGrp="1"/>
          </p:cNvSpPr>
          <p:nvPr>
            <p:ph type="body" idx="1"/>
          </p:nvPr>
        </p:nvSpPr>
        <p:spPr>
          <a:xfrm>
            <a:off x="1242000" y="1440000"/>
            <a:ext cx="7200000" cy="2853345"/>
          </a:xfrm>
          <a:prstGeom prst="rect">
            <a:avLst/>
          </a:prstGeom>
        </p:spPr>
        <p:txBody>
          <a:bodyPr spcFirstLastPara="1" wrap="square" lIns="0" tIns="0" rIns="0" bIns="0" anchor="t" anchorCtr="0">
            <a:spAutoFit/>
          </a:bodyPr>
          <a:lstStyle/>
          <a:p>
            <a:pPr marL="360000" lvl="0" indent="-234000" algn="l" rtl="0" fontAlgn="ctr">
              <a:spcBef>
                <a:spcPts val="0"/>
              </a:spcBef>
              <a:spcAft>
                <a:spcPts val="0"/>
              </a:spcAft>
              <a:buClr>
                <a:schemeClr val="accent1"/>
              </a:buClr>
              <a:buSzPct val="60000"/>
              <a:buChar char="●"/>
            </a:pPr>
            <a:r>
              <a:rPr lang="ja" sz="1500" dirty="0"/>
              <a:t>本書は、オープンデータへの取組が未実施の地方公共団体の職員もしくはオープンデータに初めて取り組む職員に向けて、オープンデータの制度上の位置づけを理解の上、まず取組に踏み出す際に必要な事項を解説したテキストです。</a:t>
            </a:r>
            <a:endParaRPr sz="1500" dirty="0"/>
          </a:p>
          <a:p>
            <a:pPr marL="360000" lvl="0" indent="-234000" algn="l" rtl="0" fontAlgn="ctr">
              <a:spcBef>
                <a:spcPts val="1000"/>
              </a:spcBef>
              <a:spcAft>
                <a:spcPts val="0"/>
              </a:spcAft>
              <a:buClr>
                <a:schemeClr val="accent1"/>
              </a:buClr>
              <a:buSzPct val="60000"/>
              <a:buChar char="●"/>
            </a:pPr>
            <a:r>
              <a:rPr lang="ja" sz="1500" dirty="0"/>
              <a:t>本書は、クリエイティブ・コモンズ・ライセンス 表示 4.0 国際（CC BY 4.0）に従ってご利用が可能です。</a:t>
            </a:r>
            <a:endParaRPr sz="1500" dirty="0"/>
          </a:p>
          <a:p>
            <a:pPr marL="360000" lvl="0" indent="-234000" algn="l" rtl="0" fontAlgn="ctr">
              <a:spcBef>
                <a:spcPts val="1000"/>
              </a:spcBef>
              <a:spcAft>
                <a:spcPts val="0"/>
              </a:spcAft>
              <a:buClr>
                <a:schemeClr val="accent1"/>
              </a:buClr>
              <a:buSzPct val="60000"/>
              <a:buChar char="●"/>
            </a:pPr>
            <a:r>
              <a:rPr lang="ja" sz="1500" dirty="0"/>
              <a:t>本書の内容を二次利用する場合は、下のガイドに従ってクレジット表記をしてください。初級編にはクレジット表記の例も掲載していますので参考にしてください。</a:t>
            </a:r>
            <a:br>
              <a:rPr lang="ja" sz="1500" dirty="0"/>
            </a:br>
            <a:r>
              <a:rPr lang="ja" sz="1500" u="sng" dirty="0">
                <a:solidFill>
                  <a:schemeClr val="accent1"/>
                </a:solidFill>
                <a:highlight>
                  <a:srgbClr val="FFFFFF"/>
                </a:highlight>
                <a:hlinkClick r:id="rId3">
                  <a:extLst>
                    <a:ext uri="{A12FA001-AC4F-418D-AE19-62706E023703}">
                      <ahyp:hlinkClr xmlns:ahyp="http://schemas.microsoft.com/office/drawing/2018/hyperlinkcolor" val="tx"/>
                    </a:ext>
                  </a:extLst>
                </a:hlinkClick>
              </a:rPr>
              <a:t>https://creativecommons.jp/faq/#a7</a:t>
            </a:r>
            <a:endParaRPr sz="1500" u="sng" dirty="0">
              <a:solidFill>
                <a:schemeClr val="accent1"/>
              </a:solidFill>
            </a:endParaRPr>
          </a:p>
        </p:txBody>
      </p:sp>
      <p:sp>
        <p:nvSpPr>
          <p:cNvPr id="243" name="Google Shape;243;p21"/>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はじめに</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5</a:t>
            </a:fld>
            <a:endParaRPr dirty="0"/>
          </a:p>
        </p:txBody>
      </p:sp>
      <p:sp>
        <p:nvSpPr>
          <p:cNvPr id="249" name="Google Shape;249;p22"/>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本書の位置づけ</a:t>
            </a:r>
            <a:endParaRPr b="1" dirty="0"/>
          </a:p>
        </p:txBody>
      </p:sp>
      <p:sp>
        <p:nvSpPr>
          <p:cNvPr id="250" name="Google Shape;250;p22"/>
          <p:cNvSpPr txBox="1">
            <a:spLocks noGrp="1"/>
          </p:cNvSpPr>
          <p:nvPr>
            <p:ph type="body" idx="1"/>
          </p:nvPr>
        </p:nvSpPr>
        <p:spPr>
          <a:xfrm>
            <a:off x="1242000" y="1440000"/>
            <a:ext cx="72000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本書は、全4編の「オープンデータ研修」テキストの内、以下のとおりの位置づけです。</a:t>
            </a:r>
            <a:endParaRPr sz="1400" dirty="0"/>
          </a:p>
        </p:txBody>
      </p:sp>
      <p:sp>
        <p:nvSpPr>
          <p:cNvPr id="251" name="Google Shape;251;p22"/>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はじめに</a:t>
            </a:r>
            <a:endParaRPr dirty="0"/>
          </a:p>
        </p:txBody>
      </p:sp>
      <p:graphicFrame>
        <p:nvGraphicFramePr>
          <p:cNvPr id="252" name="Google Shape;252;p22"/>
          <p:cNvGraphicFramePr/>
          <p:nvPr>
            <p:extLst>
              <p:ext uri="{D42A27DB-BD31-4B8C-83A1-F6EECF244321}">
                <p14:modId xmlns:p14="http://schemas.microsoft.com/office/powerpoint/2010/main" val="2251014491"/>
              </p:ext>
            </p:extLst>
          </p:nvPr>
        </p:nvGraphicFramePr>
        <p:xfrm>
          <a:off x="1242000" y="1763052"/>
          <a:ext cx="7200000" cy="2850995"/>
        </p:xfrm>
        <a:graphic>
          <a:graphicData uri="http://schemas.openxmlformats.org/drawingml/2006/table">
            <a:tbl>
              <a:tblPr>
                <a:noFill/>
                <a:tableStyleId>{66FC57B5-346F-429A-B150-DBDEA3360B91}</a:tableStyleId>
              </a:tblPr>
              <a:tblGrid>
                <a:gridCol w="1102325">
                  <a:extLst>
                    <a:ext uri="{9D8B030D-6E8A-4147-A177-3AD203B41FA5}">
                      <a16:colId xmlns:a16="http://schemas.microsoft.com/office/drawing/2014/main" val="20000"/>
                    </a:ext>
                  </a:extLst>
                </a:gridCol>
                <a:gridCol w="2247225">
                  <a:extLst>
                    <a:ext uri="{9D8B030D-6E8A-4147-A177-3AD203B41FA5}">
                      <a16:colId xmlns:a16="http://schemas.microsoft.com/office/drawing/2014/main" val="20001"/>
                    </a:ext>
                  </a:extLst>
                </a:gridCol>
                <a:gridCol w="3850450">
                  <a:extLst>
                    <a:ext uri="{9D8B030D-6E8A-4147-A177-3AD203B41FA5}">
                      <a16:colId xmlns:a16="http://schemas.microsoft.com/office/drawing/2014/main" val="20002"/>
                    </a:ext>
                  </a:extLst>
                </a:gridCol>
              </a:tblGrid>
              <a:tr h="272425">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種類</a:t>
                      </a:r>
                      <a:endParaRPr sz="1100" b="0" i="0" dirty="0">
                        <a:latin typeface="Meiryo" panose="020B0604030504040204" pitchFamily="34" charset="-128"/>
                        <a:ea typeface="Meiryo" panose="020B0604030504040204" pitchFamily="34" charset="-128"/>
                        <a:cs typeface="M PLUS 1p"/>
                        <a:sym typeface="M PLUS 1p"/>
                      </a:endParaRPr>
                    </a:p>
                  </a:txBody>
                  <a:tcPr marL="54000" marR="91425" marT="54000" marB="54000" anchor="ctr">
                    <a:lnL w="9525" cap="flat" cmpd="sng">
                      <a:solidFill>
                        <a:srgbClr val="9E9E9E">
                          <a:alpha val="0"/>
                        </a:srgbClr>
                      </a:solidFill>
                      <a:prstDash val="solid"/>
                      <a:round/>
                      <a:headEnd type="none" w="sm" len="sm"/>
                      <a:tailEnd type="none" w="sm" len="sm"/>
                    </a:lnL>
                    <a:solidFill>
                      <a:srgbClr val="E7E6E6"/>
                    </a:solidFil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対象</a:t>
                      </a:r>
                      <a:endParaRPr sz="1100" b="0" i="0" dirty="0">
                        <a:latin typeface="Meiryo" panose="020B0604030504040204" pitchFamily="34" charset="-128"/>
                        <a:ea typeface="Meiryo" panose="020B0604030504040204" pitchFamily="34" charset="-128"/>
                        <a:cs typeface="M PLUS 1p"/>
                        <a:sym typeface="M PLUS 1p"/>
                      </a:endParaRPr>
                    </a:p>
                  </a:txBody>
                  <a:tcPr marL="54000" marR="91425" marT="54000" marB="54000" anchor="ctr">
                    <a:solidFill>
                      <a:srgbClr val="E7E6E6"/>
                    </a:solidFil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概要</a:t>
                      </a:r>
                      <a:endParaRPr sz="1100" b="0" i="0" dirty="0">
                        <a:latin typeface="Meiryo" panose="020B0604030504040204" pitchFamily="34" charset="-128"/>
                        <a:ea typeface="Meiryo" panose="020B0604030504040204" pitchFamily="34" charset="-128"/>
                        <a:cs typeface="M PLUS 1p"/>
                        <a:sym typeface="M PLUS 1p"/>
                      </a:endParaRPr>
                    </a:p>
                  </a:txBody>
                  <a:tcPr marL="54000" marR="91425" marT="54000" marB="54000" anchor="ctr">
                    <a:lnR w="9525" cap="flat" cmpd="sng">
                      <a:solidFill>
                        <a:srgbClr val="9E9E9E">
                          <a:alpha val="0"/>
                        </a:srgbClr>
                      </a:solidFill>
                      <a:prstDash val="solid"/>
                      <a:round/>
                      <a:headEnd type="none" w="sm" len="sm"/>
                      <a:tailEnd type="none" w="sm" len="sm"/>
                    </a:lnR>
                    <a:solidFill>
                      <a:srgbClr val="E7E6E6"/>
                    </a:solidFill>
                  </a:tcPr>
                </a:tc>
                <a:extLst>
                  <a:ext uri="{0D108BD9-81ED-4DB2-BD59-A6C34878D82A}">
                    <a16:rowId xmlns:a16="http://schemas.microsoft.com/office/drawing/2014/main" val="10000"/>
                  </a:ext>
                </a:extLst>
              </a:tr>
              <a:tr h="653500">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お手軽導入編</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オープンデータに未取組の</a:t>
                      </a:r>
                      <a:r>
                        <a:rPr lang="ja" sz="1000" b="0" i="0" dirty="0">
                          <a:latin typeface="Meiryo" panose="020B0604030504040204" pitchFamily="34" charset="-128"/>
                          <a:ea typeface="Meiryo" panose="020B0604030504040204" pitchFamily="34" charset="-128"/>
                          <a:cs typeface="M PLUS 1p"/>
                          <a:sym typeface="M PLUS 1p"/>
                        </a:rPr>
                        <a:t>地方公共団体</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の職員もしくはオープンデータを初めて担当する</a:t>
                      </a:r>
                      <a:r>
                        <a:rPr lang="ja" sz="1000" b="0" i="0" dirty="0">
                          <a:latin typeface="Meiryo" panose="020B0604030504040204" pitchFamily="34" charset="-128"/>
                          <a:ea typeface="Meiryo" panose="020B0604030504040204" pitchFamily="34" charset="-128"/>
                          <a:cs typeface="M PLUS 1p"/>
                          <a:sym typeface="M PLUS 1p"/>
                        </a:rPr>
                        <a:t>職員</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オープンデータの制度上の位置づけを理解した上で、オープンデータへの取組をまずやってみる手順を</a:t>
                      </a:r>
                      <a:r>
                        <a:rPr lang="ja" sz="1000" b="0" i="0" dirty="0">
                          <a:latin typeface="Meiryo" panose="020B0604030504040204" pitchFamily="34" charset="-128"/>
                          <a:ea typeface="Meiryo" panose="020B0604030504040204" pitchFamily="34" charset="-128"/>
                          <a:cs typeface="M PLUS 1p"/>
                          <a:sym typeface="M PLUS 1p"/>
                        </a:rPr>
                        <a:t>解説したテキスト</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1"/>
                  </a:ext>
                </a:extLst>
              </a:tr>
              <a:tr h="653500">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初級編</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取組はしているものの、データセットが増えない、更新が無い</a:t>
                      </a:r>
                      <a:r>
                        <a:rPr lang="ja" sz="1000" b="0" i="0" dirty="0">
                          <a:latin typeface="Meiryo" panose="020B0604030504040204" pitchFamily="34" charset="-128"/>
                          <a:ea typeface="Meiryo" panose="020B0604030504040204" pitchFamily="34" charset="-128"/>
                          <a:cs typeface="M PLUS 1p"/>
                          <a:sym typeface="M PLUS 1p"/>
                        </a:rPr>
                        <a:t>等</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の</a:t>
                      </a:r>
                      <a:r>
                        <a:rPr lang="ja" sz="1000" b="0" i="0" dirty="0">
                          <a:latin typeface="Meiryo" panose="020B0604030504040204" pitchFamily="34" charset="-128"/>
                          <a:ea typeface="Meiryo" panose="020B0604030504040204" pitchFamily="34" charset="-128"/>
                          <a:cs typeface="M PLUS 1p"/>
                          <a:sym typeface="M PLUS 1p"/>
                        </a:rPr>
                        <a:t>継続に課題を抱える</a:t>
                      </a:r>
                      <a:r>
                        <a:rPr lang="ja" sz="1000" b="0" i="0" dirty="0">
                          <a:solidFill>
                            <a:schemeClr val="dk1"/>
                          </a:solidFill>
                          <a:latin typeface="Meiryo" panose="020B0604030504040204" pitchFamily="34" charset="-128"/>
                          <a:ea typeface="Meiryo" panose="020B0604030504040204" pitchFamily="34" charset="-128"/>
                          <a:cs typeface="M PLUS 1p"/>
                          <a:sym typeface="M PLUS 1p"/>
                        </a:rPr>
                        <a:t>地方公共団体</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の職員</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オープンデータの</a:t>
                      </a:r>
                      <a:r>
                        <a:rPr lang="ja" sz="1000" b="0" i="0" dirty="0">
                          <a:latin typeface="Meiryo" panose="020B0604030504040204" pitchFamily="34" charset="-128"/>
                          <a:ea typeface="Meiryo" panose="020B0604030504040204" pitchFamily="34" charset="-128"/>
                          <a:cs typeface="M PLUS 1p"/>
                          <a:sym typeface="M PLUS 1p"/>
                        </a:rPr>
                        <a:t>背景</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や</a:t>
                      </a:r>
                      <a:r>
                        <a:rPr lang="ja" sz="1000" b="0" i="0" dirty="0">
                          <a:latin typeface="Meiryo" panose="020B0604030504040204" pitchFamily="34" charset="-128"/>
                          <a:ea typeface="Meiryo" panose="020B0604030504040204" pitchFamily="34" charset="-128"/>
                          <a:cs typeface="M PLUS 1p"/>
                          <a:sym typeface="M PLUS 1p"/>
                        </a:rPr>
                        <a:t>概念</a:t>
                      </a:r>
                      <a:r>
                        <a:rPr lang="ja" sz="1000" b="0" i="0" dirty="0">
                          <a:solidFill>
                            <a:srgbClr val="000000"/>
                          </a:solidFill>
                          <a:latin typeface="Meiryo" panose="020B0604030504040204" pitchFamily="34" charset="-128"/>
                          <a:ea typeface="Meiryo" panose="020B0604030504040204" pitchFamily="34" charset="-128"/>
                          <a:cs typeface="M PLUS 1p"/>
                          <a:sym typeface="M PLUS 1p"/>
                        </a:rPr>
                        <a:t>、取り組む上での課題</a:t>
                      </a:r>
                      <a:r>
                        <a:rPr lang="ja" sz="1000" b="0" i="0" dirty="0">
                          <a:latin typeface="Meiryo" panose="020B0604030504040204" pitchFamily="34" charset="-128"/>
                          <a:ea typeface="Meiryo" panose="020B0604030504040204" pitchFamily="34" charset="-128"/>
                          <a:cs typeface="M PLUS 1p"/>
                          <a:sym typeface="M PLUS 1p"/>
                        </a:rPr>
                        <a:t>や好事例等を</a:t>
                      </a:r>
                      <a:r>
                        <a:rPr lang="ja" sz="1000" b="0" i="0" dirty="0">
                          <a:solidFill>
                            <a:srgbClr val="000000"/>
                          </a:solidFill>
                          <a:latin typeface="Meiryo" panose="020B0604030504040204" pitchFamily="34" charset="-128"/>
                          <a:ea typeface="Meiryo" panose="020B0604030504040204" pitchFamily="34" charset="-128"/>
                          <a:cs typeface="M PLUS 1p"/>
                          <a:sym typeface="M PLUS 1p"/>
                        </a:rPr>
                        <a:t>理解</a:t>
                      </a:r>
                      <a:r>
                        <a:rPr lang="ja" sz="1000" b="0" i="0" dirty="0">
                          <a:latin typeface="Meiryo" panose="020B0604030504040204" pitchFamily="34" charset="-128"/>
                          <a:ea typeface="Meiryo" panose="020B0604030504040204" pitchFamily="34" charset="-128"/>
                          <a:cs typeface="M PLUS 1p"/>
                          <a:sym typeface="M PLUS 1p"/>
                        </a:rPr>
                        <a:t>の上、</a:t>
                      </a:r>
                      <a:r>
                        <a:rPr lang="ja" sz="1000" b="0" i="0" dirty="0">
                          <a:solidFill>
                            <a:schemeClr val="dk1"/>
                          </a:solidFill>
                          <a:latin typeface="Meiryo" panose="020B0604030504040204" pitchFamily="34" charset="-128"/>
                          <a:ea typeface="Meiryo" panose="020B0604030504040204" pitchFamily="34" charset="-128"/>
                          <a:cs typeface="M PLUS 1p"/>
                          <a:sym typeface="M PLUS 1p"/>
                        </a:rPr>
                        <a:t>データセット増加やデータ更新を全庁的に継続していく</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ための基本的な</a:t>
                      </a:r>
                      <a:r>
                        <a:rPr lang="ja" sz="1000" b="0" i="0" dirty="0">
                          <a:latin typeface="Meiryo" panose="020B0604030504040204" pitchFamily="34" charset="-128"/>
                          <a:ea typeface="Meiryo" panose="020B0604030504040204" pitchFamily="34" charset="-128"/>
                          <a:cs typeface="M PLUS 1p"/>
                          <a:sym typeface="M PLUS 1p"/>
                        </a:rPr>
                        <a:t>知識</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を網羅した入門テキスト</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2"/>
                  </a:ext>
                </a:extLst>
              </a:tr>
              <a:tr h="462950">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中級編</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既に取組をしていて</a:t>
                      </a:r>
                      <a:r>
                        <a:rPr lang="ja" sz="1000" b="0" i="0" dirty="0">
                          <a:latin typeface="Meiryo" panose="020B0604030504040204" pitchFamily="34" charset="-128"/>
                          <a:ea typeface="Meiryo" panose="020B0604030504040204" pitchFamily="34" charset="-128"/>
                          <a:cs typeface="M PLUS 1p"/>
                          <a:sym typeface="M PLUS 1p"/>
                        </a:rPr>
                        <a:t>、更にオープンデータの</a:t>
                      </a:r>
                      <a:r>
                        <a:rPr lang="ja" sz="1000" b="0" i="0" dirty="0">
                          <a:solidFill>
                            <a:srgbClr val="000000"/>
                          </a:solidFill>
                          <a:latin typeface="Meiryo" panose="020B0604030504040204" pitchFamily="34" charset="-128"/>
                          <a:ea typeface="Meiryo" panose="020B0604030504040204" pitchFamily="34" charset="-128"/>
                          <a:cs typeface="M PLUS 1p"/>
                          <a:sym typeface="M PLUS 1p"/>
                        </a:rPr>
                        <a:t>利活用を進めたい</a:t>
                      </a:r>
                      <a:r>
                        <a:rPr lang="ja" sz="1000" b="0" i="0" dirty="0">
                          <a:solidFill>
                            <a:schemeClr val="dk1"/>
                          </a:solidFill>
                          <a:latin typeface="Meiryo" panose="020B0604030504040204" pitchFamily="34" charset="-128"/>
                          <a:ea typeface="Meiryo" panose="020B0604030504040204" pitchFamily="34" charset="-128"/>
                          <a:cs typeface="M PLUS 1p"/>
                          <a:sym typeface="M PLUS 1p"/>
                        </a:rPr>
                        <a:t>地方公共団体</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latin typeface="Meiryo" panose="020B0604030504040204" pitchFamily="34" charset="-128"/>
                          <a:ea typeface="Meiryo" panose="020B0604030504040204" pitchFamily="34" charset="-128"/>
                          <a:cs typeface="M PLUS 1p"/>
                          <a:sym typeface="M PLUS 1p"/>
                        </a:rPr>
                        <a:t>日本の目指す未来社会とオープンデータの関連を理解するとともに、更に</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オープンデータの利活用を促進</a:t>
                      </a:r>
                      <a:r>
                        <a:rPr lang="ja" sz="1000" b="0" i="0" dirty="0">
                          <a:latin typeface="Meiryo" panose="020B0604030504040204" pitchFamily="34" charset="-128"/>
                          <a:ea typeface="Meiryo" panose="020B0604030504040204" pitchFamily="34" charset="-128"/>
                          <a:cs typeface="M PLUS 1p"/>
                          <a:sym typeface="M PLUS 1p"/>
                        </a:rPr>
                        <a:t>するために必要なデータに関する基礎知識等を理解する</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テキスト</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634575">
                <a:tc>
                  <a:txBody>
                    <a:bodyPr/>
                    <a:lstStyle/>
                    <a:p>
                      <a:pPr marL="0" lvl="0" indent="0" algn="l" rtl="0" fontAlgn="ctr">
                        <a:lnSpc>
                          <a:spcPct val="115000"/>
                        </a:lnSpc>
                        <a:spcBef>
                          <a:spcPts val="1200"/>
                        </a:spcBef>
                        <a:spcAft>
                          <a:spcPts val="1200"/>
                        </a:spcAft>
                        <a:buClr>
                          <a:schemeClr val="dk1"/>
                        </a:buClr>
                        <a:buSzPts val="1100"/>
                        <a:buFont typeface="Arial"/>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ワークショップカタログ集</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利活用の方法として具体的なワークショップを実施したい</a:t>
                      </a:r>
                      <a:r>
                        <a:rPr lang="ja" sz="1000" b="0" i="0" dirty="0">
                          <a:solidFill>
                            <a:schemeClr val="dk1"/>
                          </a:solidFill>
                          <a:latin typeface="Meiryo" panose="020B0604030504040204" pitchFamily="34" charset="-128"/>
                          <a:ea typeface="Meiryo" panose="020B0604030504040204" pitchFamily="34" charset="-128"/>
                          <a:cs typeface="M PLUS 1p"/>
                          <a:sym typeface="M PLUS 1p"/>
                        </a:rPr>
                        <a:t>地方公共団体</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latin typeface="Meiryo" panose="020B0604030504040204" pitchFamily="34" charset="-128"/>
                          <a:ea typeface="Meiryo" panose="020B0604030504040204" pitchFamily="34" charset="-128"/>
                          <a:cs typeface="M PLUS 1p"/>
                          <a:sym typeface="M PLUS 1p"/>
                        </a:rPr>
                        <a:t>オープンデータサポート団体等の</a:t>
                      </a:r>
                      <a:r>
                        <a:rPr lang="ja" sz="1000" b="0" i="0" dirty="0">
                          <a:solidFill>
                            <a:srgbClr val="000000"/>
                          </a:solidFill>
                          <a:latin typeface="Meiryo" panose="020B0604030504040204" pitchFamily="34" charset="-128"/>
                          <a:ea typeface="Meiryo" panose="020B0604030504040204" pitchFamily="34" charset="-128"/>
                          <a:cs typeface="M PLUS 1p"/>
                          <a:sym typeface="M PLUS 1p"/>
                        </a:rPr>
                        <a:t>外部と協働しながらオープンデータの利活用を進めていく</a:t>
                      </a:r>
                      <a:r>
                        <a:rPr lang="ja" sz="1000" b="0" i="0" dirty="0">
                          <a:latin typeface="Meiryo" panose="020B0604030504040204" pitchFamily="34" charset="-128"/>
                          <a:ea typeface="Meiryo" panose="020B0604030504040204" pitchFamily="34" charset="-128"/>
                          <a:cs typeface="M PLUS 1p"/>
                          <a:sym typeface="M PLUS 1p"/>
                        </a:rPr>
                        <a:t>にあたり、ワークショップ事例を知るためのカタログ集</a:t>
                      </a:r>
                      <a:endParaRPr sz="1000" b="0" i="0" dirty="0">
                        <a:solidFill>
                          <a:srgbClr val="000000"/>
                        </a:solidFill>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4"/>
                  </a:ext>
                </a:extLst>
              </a:tr>
            </a:tbl>
          </a:graphicData>
        </a:graphic>
      </p:graphicFrame>
      <p:sp>
        <p:nvSpPr>
          <p:cNvPr id="253" name="Google Shape;253;p22"/>
          <p:cNvSpPr/>
          <p:nvPr/>
        </p:nvSpPr>
        <p:spPr>
          <a:xfrm>
            <a:off x="1242000" y="2038700"/>
            <a:ext cx="7200000" cy="653700"/>
          </a:xfrm>
          <a:prstGeom prst="rect">
            <a:avLst/>
          </a:prstGeom>
          <a:noFill/>
          <a:ln w="28575" cap="flat" cmpd="sng">
            <a:solidFill>
              <a:srgbClr val="FFD7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3"/>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648000" lvl="0" indent="-594000" algn="l" rtl="0">
              <a:spcBef>
                <a:spcPts val="0"/>
              </a:spcBef>
              <a:spcAft>
                <a:spcPts val="0"/>
              </a:spcAft>
              <a:buSzPts val="4500"/>
              <a:buAutoNum type="arabicPeriod"/>
            </a:pPr>
            <a:r>
              <a:rPr lang="ja" b="1" dirty="0"/>
              <a:t>オープンデータとは</a:t>
            </a:r>
            <a:endParaRPr b="1" dirty="0"/>
          </a:p>
        </p:txBody>
      </p:sp>
      <p:sp>
        <p:nvSpPr>
          <p:cNvPr id="259" name="Google Shape;259;p2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6</a:t>
            </a:fld>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4"/>
          <p:cNvSpPr/>
          <p:nvPr/>
        </p:nvSpPr>
        <p:spPr>
          <a:xfrm>
            <a:off x="1244900" y="2693550"/>
            <a:ext cx="7200000" cy="1922400"/>
          </a:xfrm>
          <a:prstGeom prst="roundRect">
            <a:avLst>
              <a:gd name="adj" fmla="val 4199"/>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54000" rIns="91425" bIns="54000" anchor="b" anchorCtr="0">
            <a:noAutofit/>
          </a:bodyPr>
          <a:lstStyle/>
          <a:p>
            <a:pPr marL="0" lvl="0" indent="0" algn="l" rtl="0">
              <a:lnSpc>
                <a:spcPct val="115000"/>
              </a:lnSpc>
              <a:spcBef>
                <a:spcPts val="0"/>
              </a:spcBef>
              <a:spcAft>
                <a:spcPts val="0"/>
              </a:spcAft>
              <a:buClr>
                <a:schemeClr val="dk1"/>
              </a:buClr>
              <a:buSzPts val="1100"/>
              <a:buFont typeface="Arial"/>
              <a:buNone/>
            </a:pPr>
            <a:r>
              <a:rPr lang="ja" sz="1100" b="1" dirty="0">
                <a:solidFill>
                  <a:srgbClr val="323232"/>
                </a:solidFill>
                <a:latin typeface="Meiryo" panose="020B0604030504040204" pitchFamily="34" charset="-128"/>
                <a:ea typeface="Meiryo" panose="020B0604030504040204" pitchFamily="34" charset="-128"/>
                <a:cs typeface="M PLUS 1p"/>
                <a:sym typeface="M PLUS 1p"/>
              </a:rPr>
              <a:t>（国及び地方公共団体等が保有する官民データの容易な利用等）</a:t>
            </a:r>
            <a:endParaRPr sz="1100" b="1" dirty="0">
              <a:solidFill>
                <a:srgbClr val="323232"/>
              </a:solidFill>
              <a:latin typeface="Meiryo" panose="020B0604030504040204" pitchFamily="34" charset="-128"/>
              <a:ea typeface="Meiryo" panose="020B0604030504040204" pitchFamily="34" charset="-128"/>
              <a:cs typeface="M PLUS 1p"/>
              <a:sym typeface="M PLUS 1p"/>
            </a:endParaRPr>
          </a:p>
          <a:p>
            <a:pPr marL="176400" lvl="0" indent="-151199" algn="l" rtl="0">
              <a:lnSpc>
                <a:spcPct val="115000"/>
              </a:lnSpc>
              <a:spcBef>
                <a:spcPts val="0"/>
              </a:spcBef>
              <a:spcAft>
                <a:spcPts val="0"/>
              </a:spcAft>
              <a:buClr>
                <a:schemeClr val="dk1"/>
              </a:buClr>
              <a:buSzPts val="1100"/>
              <a:buFont typeface="Arial"/>
              <a:buNone/>
            </a:pPr>
            <a:r>
              <a:rPr lang="ja" sz="1100" b="1" dirty="0">
                <a:solidFill>
                  <a:srgbClr val="323232"/>
                </a:solidFill>
                <a:latin typeface="Meiryo" panose="020B0604030504040204" pitchFamily="34" charset="-128"/>
                <a:ea typeface="Meiryo" panose="020B0604030504040204" pitchFamily="34" charset="-128"/>
                <a:cs typeface="M PLUS 1p"/>
                <a:sym typeface="M PLUS 1p"/>
              </a:rPr>
              <a:t>第十一条</a:t>
            </a:r>
            <a:r>
              <a:rPr lang="ja" sz="1100" dirty="0">
                <a:solidFill>
                  <a:srgbClr val="323232"/>
                </a:solidFill>
                <a:latin typeface="Meiryo" panose="020B0604030504040204" pitchFamily="34" charset="-128"/>
                <a:ea typeface="Meiryo" panose="020B0604030504040204" pitchFamily="34" charset="-128"/>
                <a:cs typeface="M PLUS 1p"/>
                <a:sym typeface="M PLUS 1p"/>
              </a:rPr>
              <a:t>　国及び地方公共団体は、自らが保有する官民データについて、個人及び法人の権利利益、国の安全等が害されることのないようにしつつ、国民がインターネットその他の高度情報通信ネットワークを通じて容易に利用できるよう、必要な措置を講ずるものとする。</a:t>
            </a:r>
            <a:endParaRPr sz="1100" dirty="0">
              <a:solidFill>
                <a:srgbClr val="323232"/>
              </a:solidFill>
              <a:latin typeface="Meiryo" panose="020B0604030504040204" pitchFamily="34" charset="-128"/>
              <a:ea typeface="Meiryo" panose="020B0604030504040204" pitchFamily="34" charset="-128"/>
              <a:cs typeface="M PLUS 1p"/>
              <a:sym typeface="M PLUS 1p"/>
            </a:endParaRPr>
          </a:p>
          <a:p>
            <a:pPr marL="177800" lvl="0" indent="-152400" algn="l" rtl="0">
              <a:lnSpc>
                <a:spcPct val="115000"/>
              </a:lnSpc>
              <a:spcBef>
                <a:spcPts val="0"/>
              </a:spcBef>
              <a:spcAft>
                <a:spcPts val="0"/>
              </a:spcAft>
              <a:buNone/>
            </a:pPr>
            <a:r>
              <a:rPr lang="ja" sz="1100" b="1" dirty="0">
                <a:solidFill>
                  <a:srgbClr val="323232"/>
                </a:solidFill>
                <a:latin typeface="Meiryo" panose="020B0604030504040204" pitchFamily="34" charset="-128"/>
                <a:ea typeface="Meiryo" panose="020B0604030504040204" pitchFamily="34" charset="-128"/>
                <a:cs typeface="M PLUS 1p"/>
                <a:sym typeface="M PLUS 1p"/>
              </a:rPr>
              <a:t>２</a:t>
            </a:r>
            <a:r>
              <a:rPr lang="ja" sz="1100" dirty="0">
                <a:solidFill>
                  <a:srgbClr val="323232"/>
                </a:solidFill>
                <a:latin typeface="Meiryo" panose="020B0604030504040204" pitchFamily="34" charset="-128"/>
                <a:ea typeface="Meiryo" panose="020B0604030504040204" pitchFamily="34" charset="-128"/>
                <a:cs typeface="M PLUS 1p"/>
                <a:sym typeface="M PLUS 1p"/>
              </a:rPr>
              <a:t>　事業者は、自らが保有する官民データであって公益の増進に資するものについて、個人及び法人の権利利益、国の安全等が害されることのないようにしつつ、国民がインターネットその他の高度情報通信ネットワークを通じて容易に利用できるよう、必要な措置を講ずるよう努めるものとする。</a:t>
            </a:r>
            <a:endParaRPr dirty="0">
              <a:latin typeface="Meiryo" panose="020B0604030504040204" pitchFamily="34" charset="-128"/>
              <a:ea typeface="Meiryo" panose="020B0604030504040204" pitchFamily="34" charset="-128"/>
            </a:endParaRPr>
          </a:p>
        </p:txBody>
      </p:sp>
      <p:sp>
        <p:nvSpPr>
          <p:cNvPr id="265" name="Google Shape;265;p24"/>
          <p:cNvSpPr/>
          <p:nvPr/>
        </p:nvSpPr>
        <p:spPr>
          <a:xfrm>
            <a:off x="1242000" y="2693550"/>
            <a:ext cx="7200000" cy="369300"/>
          </a:xfrm>
          <a:prstGeom prst="round2Same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 dirty="0">
                <a:solidFill>
                  <a:schemeClr val="lt1"/>
                </a:solidFill>
                <a:latin typeface="Meiryo" panose="020B0604030504040204" pitchFamily="34" charset="-128"/>
                <a:ea typeface="Meiryo" panose="020B0604030504040204" pitchFamily="34" charset="-128"/>
                <a:cs typeface="M PLUS 1p"/>
                <a:sym typeface="M PLUS 1p"/>
              </a:rPr>
              <a:t>官民データ活用推進基本法 第11条 抜粋</a:t>
            </a:r>
            <a:endParaRPr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266" name="Google Shape;266;p24"/>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法律や国の計画でのオープンデータの位置づけ</a:t>
            </a:r>
            <a:endParaRPr sz="1500" b="1" dirty="0"/>
          </a:p>
        </p:txBody>
      </p:sp>
      <p:sp>
        <p:nvSpPr>
          <p:cNvPr id="267" name="Google Shape;267;p24"/>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オープンデータとは</a:t>
            </a:r>
            <a:endParaRPr dirty="0"/>
          </a:p>
        </p:txBody>
      </p:sp>
      <p:sp>
        <p:nvSpPr>
          <p:cNvPr id="268" name="Google Shape;268;p2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7</a:t>
            </a:fld>
            <a:endParaRPr dirty="0"/>
          </a:p>
        </p:txBody>
      </p:sp>
      <p:sp>
        <p:nvSpPr>
          <p:cNvPr id="269" name="Google Shape;269;p24"/>
          <p:cNvSpPr txBox="1">
            <a:spLocks noGrp="1"/>
          </p:cNvSpPr>
          <p:nvPr>
            <p:ph type="body" idx="1"/>
          </p:nvPr>
        </p:nvSpPr>
        <p:spPr>
          <a:xfrm>
            <a:off x="1243350" y="1440000"/>
            <a:ext cx="7200000" cy="111569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官民データ活用推進基本法</a:t>
            </a:r>
            <a:endParaRPr b="1" dirty="0"/>
          </a:p>
          <a:p>
            <a:pPr marL="0" lvl="0" indent="0" algn="l" rtl="0">
              <a:spcBef>
                <a:spcPts val="0"/>
              </a:spcBef>
              <a:spcAft>
                <a:spcPts val="0"/>
              </a:spcAft>
              <a:buNone/>
            </a:pPr>
            <a:r>
              <a:rPr lang="ja" sz="1400" dirty="0"/>
              <a:t>「官民データ活用推進基本法」（平成28年12月14日に公布・施行）第11条において、国及び地方公共団体が保有する官民データについて国民がインターネット等を通じて容易に利用できるよう措置を講じること、即ち</a:t>
            </a:r>
            <a:r>
              <a:rPr lang="ja" sz="1400" b="1" u="sng" dirty="0"/>
              <a:t>オープンデータへの取組が義務付けられました</a:t>
            </a:r>
            <a:r>
              <a:rPr lang="ja" sz="1400" dirty="0"/>
              <a:t>。</a:t>
            </a:r>
            <a:endParaRPr sz="1400" dirty="0"/>
          </a:p>
        </p:txBody>
      </p:sp>
      <p:sp>
        <p:nvSpPr>
          <p:cNvPr id="270" name="Google Shape;270;p24"/>
          <p:cNvSpPr txBox="1">
            <a:spLocks noGrp="1"/>
          </p:cNvSpPr>
          <p:nvPr>
            <p:ph type="body" idx="1"/>
          </p:nvPr>
        </p:nvSpPr>
        <p:spPr>
          <a:xfrm>
            <a:off x="1242000" y="4826100"/>
            <a:ext cx="7200000" cy="15388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800" dirty="0"/>
              <a:t>官民データ活用推進基本法（</a:t>
            </a:r>
            <a:r>
              <a:rPr lang="ja" sz="800" u="sng" dirty="0">
                <a:solidFill>
                  <a:schemeClr val="hlink"/>
                </a:solidFill>
                <a:hlinkClick r:id="rId3"/>
              </a:rPr>
              <a:t>https://elaws.e-gov.go.jp/document?lawid=428AC1000000103</a:t>
            </a:r>
            <a:r>
              <a:rPr lang="ja" sz="800" dirty="0"/>
              <a:t>）</a:t>
            </a:r>
            <a:endParaRPr sz="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8</a:t>
            </a:fld>
            <a:endParaRPr dirty="0"/>
          </a:p>
        </p:txBody>
      </p:sp>
      <p:sp>
        <p:nvSpPr>
          <p:cNvPr id="276" name="Google Shape;276;p25"/>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法律や国の計画でのオープンデータの位置づけ</a:t>
            </a:r>
            <a:endParaRPr b="1" dirty="0"/>
          </a:p>
        </p:txBody>
      </p:sp>
      <p:sp>
        <p:nvSpPr>
          <p:cNvPr id="277" name="Google Shape;277;p25"/>
          <p:cNvSpPr txBox="1">
            <a:spLocks noGrp="1"/>
          </p:cNvSpPr>
          <p:nvPr>
            <p:ph type="body" idx="1"/>
          </p:nvPr>
        </p:nvSpPr>
        <p:spPr>
          <a:xfrm>
            <a:off x="1243350" y="1440000"/>
            <a:ext cx="3960000" cy="2731517"/>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デジタル田園都市国家構想</a:t>
            </a:r>
            <a:endParaRPr b="1" dirty="0"/>
          </a:p>
          <a:p>
            <a:pPr marL="0" lvl="0" indent="0" algn="l" rtl="0">
              <a:spcBef>
                <a:spcPts val="0"/>
              </a:spcBef>
              <a:spcAft>
                <a:spcPts val="0"/>
              </a:spcAft>
              <a:buClr>
                <a:schemeClr val="dk1"/>
              </a:buClr>
              <a:buSzPts val="1100"/>
              <a:buFont typeface="Arial"/>
              <a:buNone/>
            </a:pPr>
            <a:r>
              <a:rPr lang="ja" sz="1400" dirty="0"/>
              <a:t>国は近年、デジタルの力を全面的に活用し、地域の個性と豊かさを生かしつつ、都市部と同等以上の生産性・利便性も兼ね備えた「デジタル田園都市国家構想」の実現を目指しています。</a:t>
            </a:r>
            <a:endParaRPr sz="1400" dirty="0"/>
          </a:p>
          <a:p>
            <a:pPr marL="0" lvl="0" indent="0" algn="l" rtl="0">
              <a:spcBef>
                <a:spcPts val="0"/>
              </a:spcBef>
              <a:spcAft>
                <a:spcPts val="0"/>
              </a:spcAft>
              <a:buNone/>
            </a:pPr>
            <a:r>
              <a:rPr lang="ja" sz="1400" dirty="0"/>
              <a:t>この構想において、データ連携基盤と各種サービス実装にあたっては、データに関する政府相互運用性フレームワーク（GIF）等に準拠したデータの活用と</a:t>
            </a:r>
            <a:r>
              <a:rPr lang="ja" sz="1400" b="1" dirty="0"/>
              <a:t>オープンデータ化</a:t>
            </a:r>
            <a:r>
              <a:rPr lang="ja" sz="1400" dirty="0"/>
              <a:t>が、共通要件とされています。</a:t>
            </a:r>
            <a:endParaRPr dirty="0"/>
          </a:p>
        </p:txBody>
      </p:sp>
      <p:sp>
        <p:nvSpPr>
          <p:cNvPr id="278" name="Google Shape;278;p25"/>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オープンデータとは</a:t>
            </a:r>
            <a:endParaRPr dirty="0"/>
          </a:p>
        </p:txBody>
      </p:sp>
      <p:sp>
        <p:nvSpPr>
          <p:cNvPr id="279" name="Google Shape;279;p25"/>
          <p:cNvSpPr/>
          <p:nvPr/>
        </p:nvSpPr>
        <p:spPr>
          <a:xfrm>
            <a:off x="1242075" y="4186400"/>
            <a:ext cx="7200000" cy="3936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dirty="0">
                <a:latin typeface="Meiryo" panose="020B0604030504040204" pitchFamily="34" charset="-128"/>
                <a:ea typeface="Meiryo" panose="020B0604030504040204" pitchFamily="34" charset="-128"/>
                <a:cs typeface="M PLUS 1p Medium"/>
                <a:sym typeface="M PLUS 1p Medium"/>
              </a:rPr>
              <a:t>オープンデータは、デジタル田園都市国家構想においても重要な位置づけです。</a:t>
            </a:r>
            <a:endParaRPr dirty="0">
              <a:latin typeface="Meiryo" panose="020B0604030504040204" pitchFamily="34" charset="-128"/>
              <a:ea typeface="Meiryo" panose="020B0604030504040204" pitchFamily="34" charset="-128"/>
              <a:cs typeface="M PLUS 1p Medium"/>
              <a:sym typeface="M PLUS 1p Medium"/>
            </a:endParaRPr>
          </a:p>
        </p:txBody>
      </p:sp>
      <p:pic>
        <p:nvPicPr>
          <p:cNvPr id="280" name="Google Shape;280;p25"/>
          <p:cNvPicPr preferRelativeResize="0"/>
          <p:nvPr/>
        </p:nvPicPr>
        <p:blipFill>
          <a:blip r:embed="rId3">
            <a:alphaModFix/>
          </a:blip>
          <a:stretch>
            <a:fillRect/>
          </a:stretch>
        </p:blipFill>
        <p:spPr>
          <a:xfrm>
            <a:off x="5471950" y="1364613"/>
            <a:ext cx="2970125" cy="2673425"/>
          </a:xfrm>
          <a:prstGeom prst="rect">
            <a:avLst/>
          </a:prstGeom>
          <a:noFill/>
          <a:ln>
            <a:noFill/>
          </a:ln>
        </p:spPr>
      </p:pic>
      <p:sp>
        <p:nvSpPr>
          <p:cNvPr id="281" name="Google Shape;281;p25"/>
          <p:cNvSpPr txBox="1">
            <a:spLocks noGrp="1"/>
          </p:cNvSpPr>
          <p:nvPr>
            <p:ph type="body" idx="1"/>
          </p:nvPr>
        </p:nvSpPr>
        <p:spPr>
          <a:xfrm>
            <a:off x="1242000" y="4826100"/>
            <a:ext cx="7295400" cy="15388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800" dirty="0"/>
              <a:t>出典：デジタル庁「デジタル田園都市国家が目指す将来像について」2ページ（</a:t>
            </a:r>
            <a:r>
              <a:rPr lang="ja" sz="800" u="sng" dirty="0">
                <a:solidFill>
                  <a:schemeClr val="hlink"/>
                </a:solidFill>
                <a:hlinkClick r:id="rId4"/>
              </a:rPr>
              <a:t>https://www.cas.go.jp/jp/seisaku/digital_denen/dai2/siryou2-1.pdf</a:t>
            </a:r>
            <a:r>
              <a:rPr lang="ja" sz="800" dirty="0"/>
              <a:t>）</a:t>
            </a:r>
            <a:endParaRPr sz="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9</a:t>
            </a:fld>
            <a:endParaRPr dirty="0"/>
          </a:p>
        </p:txBody>
      </p:sp>
      <p:sp>
        <p:nvSpPr>
          <p:cNvPr id="287" name="Google Shape;287;p26"/>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オープンデータに取り組む意義</a:t>
            </a:r>
            <a:endParaRPr b="1" dirty="0"/>
          </a:p>
        </p:txBody>
      </p:sp>
      <p:sp>
        <p:nvSpPr>
          <p:cNvPr id="288" name="Google Shape;288;p26"/>
          <p:cNvSpPr txBox="1">
            <a:spLocks noGrp="1"/>
          </p:cNvSpPr>
          <p:nvPr>
            <p:ph type="body" idx="1"/>
          </p:nvPr>
        </p:nvSpPr>
        <p:spPr>
          <a:xfrm>
            <a:off x="1243350" y="1440000"/>
            <a:ext cx="7200000" cy="80791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国においてはオープンデータに取り組む意義を、「オープンデータ基本指針」(平成29年</a:t>
            </a:r>
            <a:br>
              <a:rPr lang="ja" sz="1400" dirty="0"/>
            </a:br>
            <a:r>
              <a:rPr lang="ja" sz="1400" dirty="0"/>
              <a:t>5月30日 高度情報通信ネットワーク社会推進戦略本部・官民データ活用推進戦略会議決定。令和3年6月15日改定)にて、以下のとおり整理しています。</a:t>
            </a:r>
            <a:endParaRPr dirty="0"/>
          </a:p>
        </p:txBody>
      </p:sp>
      <p:sp>
        <p:nvSpPr>
          <p:cNvPr id="289" name="Google Shape;289;p2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オープンデータとは</a:t>
            </a:r>
            <a:endParaRPr dirty="0"/>
          </a:p>
        </p:txBody>
      </p:sp>
      <p:sp>
        <p:nvSpPr>
          <p:cNvPr id="290" name="Google Shape;290;p26"/>
          <p:cNvSpPr txBox="1">
            <a:spLocks noGrp="1"/>
          </p:cNvSpPr>
          <p:nvPr>
            <p:ph type="body" idx="1"/>
          </p:nvPr>
        </p:nvSpPr>
        <p:spPr>
          <a:xfrm>
            <a:off x="1242000" y="4341600"/>
            <a:ext cx="7200000" cy="269304"/>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これらは前述のデジタル田園都市国家構想とも密接に関連しています。</a:t>
            </a:r>
            <a:endParaRPr sz="1400" dirty="0"/>
          </a:p>
        </p:txBody>
      </p:sp>
      <p:grpSp>
        <p:nvGrpSpPr>
          <p:cNvPr id="291" name="Google Shape;291;p26"/>
          <p:cNvGrpSpPr/>
          <p:nvPr/>
        </p:nvGrpSpPr>
        <p:grpSpPr>
          <a:xfrm>
            <a:off x="1242000" y="2354575"/>
            <a:ext cx="7200000" cy="528300"/>
            <a:chOff x="1242000" y="1755838"/>
            <a:chExt cx="7200000" cy="528300"/>
          </a:xfrm>
        </p:grpSpPr>
        <p:sp>
          <p:nvSpPr>
            <p:cNvPr id="292" name="Google Shape;292;p26"/>
            <p:cNvSpPr/>
            <p:nvPr/>
          </p:nvSpPr>
          <p:spPr>
            <a:xfrm>
              <a:off x="1242000" y="1755838"/>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chemeClr val="dk1"/>
                  </a:solidFill>
                  <a:latin typeface="Meiryo" panose="020B0604030504040204" pitchFamily="34" charset="-128"/>
                  <a:ea typeface="Meiryo" panose="020B0604030504040204" pitchFamily="34" charset="-128"/>
                  <a:cs typeface="M PLUS 1p"/>
                  <a:sym typeface="M PLUS 1p"/>
                </a:rPr>
                <a:t>国民参加・官民協働の推進を通じた諸課題の解決、経済の活性化</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293" name="Google Shape;293;p26"/>
            <p:cNvSpPr/>
            <p:nvPr/>
          </p:nvSpPr>
          <p:spPr>
            <a:xfrm>
              <a:off x="1285875" y="1792125"/>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1</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294" name="Google Shape;294;p26"/>
          <p:cNvGrpSpPr/>
          <p:nvPr/>
        </p:nvGrpSpPr>
        <p:grpSpPr>
          <a:xfrm>
            <a:off x="1242000" y="3003738"/>
            <a:ext cx="7200000" cy="528300"/>
            <a:chOff x="1242000" y="2360513"/>
            <a:chExt cx="7200000" cy="528300"/>
          </a:xfrm>
        </p:grpSpPr>
        <p:sp>
          <p:nvSpPr>
            <p:cNvPr id="295" name="Google Shape;295;p26"/>
            <p:cNvSpPr/>
            <p:nvPr/>
          </p:nvSpPr>
          <p:spPr>
            <a:xfrm>
              <a:off x="1242000" y="236051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chemeClr val="dk1"/>
                  </a:solidFill>
                  <a:latin typeface="Meiryo" panose="020B0604030504040204" pitchFamily="34" charset="-128"/>
                  <a:ea typeface="Meiryo" panose="020B0604030504040204" pitchFamily="34" charset="-128"/>
                  <a:cs typeface="M PLUS 1p"/>
                  <a:sym typeface="M PLUS 1p"/>
                </a:rPr>
                <a:t>行政の高度化・効率化</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296" name="Google Shape;296;p26"/>
            <p:cNvSpPr/>
            <p:nvPr/>
          </p:nvSpPr>
          <p:spPr>
            <a:xfrm>
              <a:off x="1285875" y="2396800"/>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2</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297" name="Google Shape;297;p26"/>
          <p:cNvGrpSpPr/>
          <p:nvPr/>
        </p:nvGrpSpPr>
        <p:grpSpPr>
          <a:xfrm>
            <a:off x="1242000" y="3652900"/>
            <a:ext cx="7200000" cy="528300"/>
            <a:chOff x="1242000" y="2951013"/>
            <a:chExt cx="7200000" cy="528300"/>
          </a:xfrm>
        </p:grpSpPr>
        <p:sp>
          <p:nvSpPr>
            <p:cNvPr id="298" name="Google Shape;298;p26"/>
            <p:cNvSpPr/>
            <p:nvPr/>
          </p:nvSpPr>
          <p:spPr>
            <a:xfrm>
              <a:off x="1242000" y="295101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chemeClr val="dk1"/>
                  </a:solidFill>
                  <a:latin typeface="Meiryo" panose="020B0604030504040204" pitchFamily="34" charset="-128"/>
                  <a:ea typeface="Meiryo" panose="020B0604030504040204" pitchFamily="34" charset="-128"/>
                  <a:cs typeface="M PLUS 1p"/>
                  <a:sym typeface="M PLUS 1p"/>
                </a:rPr>
                <a:t>透明性・信頼性の向上</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299" name="Google Shape;299;p26"/>
            <p:cNvSpPr/>
            <p:nvPr/>
          </p:nvSpPr>
          <p:spPr>
            <a:xfrm>
              <a:off x="1285875" y="2987300"/>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3</a:t>
              </a:r>
              <a:endParaRPr sz="1600" b="1" dirty="0">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theme/theme1.xml><?xml version="1.0" encoding="utf-8"?>
<a:theme xmlns:a="http://schemas.openxmlformats.org/drawingml/2006/main" name="OD研修テキスト用">
  <a:themeElements>
    <a:clrScheme name="Simple Light">
      <a:dk1>
        <a:srgbClr val="000000"/>
      </a:dk1>
      <a:lt1>
        <a:srgbClr val="FFFFFF"/>
      </a:lt1>
      <a:dk2>
        <a:srgbClr val="595959"/>
      </a:dk2>
      <a:lt2>
        <a:srgbClr val="CDCDCD"/>
      </a:lt2>
      <a:accent1>
        <a:srgbClr val="1E50B5"/>
      </a:accent1>
      <a:accent2>
        <a:srgbClr val="212121"/>
      </a:accent2>
      <a:accent3>
        <a:srgbClr val="78909C"/>
      </a:accent3>
      <a:accent4>
        <a:srgbClr val="FFAB40"/>
      </a:accent4>
      <a:accent5>
        <a:srgbClr val="0097A7"/>
      </a:accent5>
      <a:accent6>
        <a:srgbClr val="FFD737"/>
      </a:accent6>
      <a:hlink>
        <a:srgbClr val="1E50B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30E2F3A16F92B4AB9E792CF74957C4D" ma:contentTypeVersion="15" ma:contentTypeDescription="新しいドキュメントを作成します。" ma:contentTypeScope="" ma:versionID="9f5a88e0fef0b9e1f5056bed59f5647a">
  <xsd:schema xmlns:xsd="http://www.w3.org/2001/XMLSchema" xmlns:xs="http://www.w3.org/2001/XMLSchema" xmlns:p="http://schemas.microsoft.com/office/2006/metadata/properties" xmlns:ns2="01154edc-d128-4cc9-8ba8-0a52feda84e1" xmlns:ns3="ed9888db-c08f-4880-8c8f-9300fabbe8b3" targetNamespace="http://schemas.microsoft.com/office/2006/metadata/properties" ma:root="true" ma:fieldsID="054ca590bad00db364bc8b88c562c58b" ns2:_="" ns3:_="">
    <xsd:import namespace="01154edc-d128-4cc9-8ba8-0a52feda84e1"/>
    <xsd:import namespace="ed9888db-c08f-4880-8c8f-9300fabbe8b3"/>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54edc-d128-4cc9-8ba8-0a52feda8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9888db-c08f-4880-8c8f-9300fabbe8b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1d3383e-2f59-4ab9-837f-b7921ffc7fe5}" ma:internalName="TaxCatchAll" ma:showField="CatchAllData" ma:web="ed9888db-c08f-4880-8c8f-9300fabbe8b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154edc-d128-4cc9-8ba8-0a52feda84e1">
      <Terms xmlns="http://schemas.microsoft.com/office/infopath/2007/PartnerControls"/>
    </lcf76f155ced4ddcb4097134ff3c332f>
    <TaxCatchAll xmlns="ed9888db-c08f-4880-8c8f-9300fabbe8b3" xsi:nil="true"/>
  </documentManagement>
</p:properties>
</file>

<file path=customXml/itemProps1.xml><?xml version="1.0" encoding="utf-8"?>
<ds:datastoreItem xmlns:ds="http://schemas.openxmlformats.org/officeDocument/2006/customXml" ds:itemID="{68139D61-FA3F-4989-88BD-A71DFD2EB309}"/>
</file>

<file path=customXml/itemProps2.xml><?xml version="1.0" encoding="utf-8"?>
<ds:datastoreItem xmlns:ds="http://schemas.openxmlformats.org/officeDocument/2006/customXml" ds:itemID="{4BB43C1A-E53B-4BFB-B626-ABB1FBBECEDD}"/>
</file>

<file path=customXml/itemProps3.xml><?xml version="1.0" encoding="utf-8"?>
<ds:datastoreItem xmlns:ds="http://schemas.openxmlformats.org/officeDocument/2006/customXml" ds:itemID="{AB0A34F7-523C-4D32-A0AC-564D4554358F}"/>
</file>

<file path=docProps/app.xml><?xml version="1.0" encoding="utf-8"?>
<Properties xmlns="http://schemas.openxmlformats.org/officeDocument/2006/extended-properties" xmlns:vt="http://schemas.openxmlformats.org/officeDocument/2006/docPropsVTypes">
  <TotalTime>0</TotalTime>
  <Words>3668</Words>
  <Application>Microsoft Office PowerPoint</Application>
  <PresentationFormat>画面に合わせる (16:9)</PresentationFormat>
  <Paragraphs>379</Paragraphs>
  <Slides>30</Slides>
  <Notes>30</Notes>
  <HiddenSlides>1</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30</vt:i4>
      </vt:variant>
    </vt:vector>
  </HeadingPairs>
  <TitlesOfParts>
    <vt:vector size="35" baseType="lpstr">
      <vt:lpstr>Meiryo</vt:lpstr>
      <vt:lpstr>M PLUS 1p</vt:lpstr>
      <vt:lpstr>Arial</vt:lpstr>
      <vt:lpstr>M PLUS 1p Medium</vt:lpstr>
      <vt:lpstr>OD研修テキスト用</vt:lpstr>
      <vt:lpstr>オープンデータ研修テキスト</vt:lpstr>
      <vt:lpstr>改版履歴</vt:lpstr>
      <vt:lpstr>目次</vt:lpstr>
      <vt:lpstr>本書の位置づけ</vt:lpstr>
      <vt:lpstr>本書の位置づけ</vt:lpstr>
      <vt:lpstr>オープンデータとは</vt:lpstr>
      <vt:lpstr>法律や国の計画でのオープンデータの位置づけ</vt:lpstr>
      <vt:lpstr>法律や国の計画でのオープンデータの位置づけ</vt:lpstr>
      <vt:lpstr>オープンデータに取り組む意義</vt:lpstr>
      <vt:lpstr>オープンデータの定義</vt:lpstr>
      <vt:lpstr>ホームページでの公開との違い</vt:lpstr>
      <vt:lpstr>二次利用可能なルールの適用とは</vt:lpstr>
      <vt:lpstr>二次利用とは</vt:lpstr>
      <vt:lpstr>二次利用を可能にする利用許諾（ライセンス）</vt:lpstr>
      <vt:lpstr>政府標準利用規約（第2.0版）</vt:lpstr>
      <vt:lpstr>政府標準利用規約（第2.0版）</vt:lpstr>
      <vt:lpstr>オープンデータとして データを公開しよう</vt:lpstr>
      <vt:lpstr>公開ステップ</vt:lpstr>
      <vt:lpstr>ステップ1 データを準備する</vt:lpstr>
      <vt:lpstr>ステップ1 データを準備する</vt:lpstr>
      <vt:lpstr>ステップ1 データを準備する</vt:lpstr>
      <vt:lpstr>ステップ2 データを公開する ステップ3 利用許諾（ライセンス）を明記する</vt:lpstr>
      <vt:lpstr>データを公開したら</vt:lpstr>
      <vt:lpstr>その他のデータ公開方法（参考）</vt:lpstr>
      <vt:lpstr>オープンデータは どう使われるか</vt:lpstr>
      <vt:lpstr>例えばゴミ収集データを市民が活用</vt:lpstr>
      <vt:lpstr>まとめ</vt:lpstr>
      <vt:lpstr>本書のポイント</vt:lpstr>
      <vt:lpstr>初級編では</vt:lpstr>
      <vt:lpstr>民間カタログサイト例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2024-05-21T05:24:51Z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0x010100F30E2F3A16F92B4AB9E792CF74957C4D</vt:lpwstr>
  </property>
</Properties>
</file>