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666"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5143500" type="screen16x9"/>
  <p:notesSz cx="6858000" cy="9144000"/>
  <p:embeddedFontLst>
    <p:embeddedFont>
      <p:font typeface="M PLUS 1p" panose="020B0600070205080204" charset="-128"/>
      <p:regular r:id="rId52"/>
      <p:bold r:id="rId53"/>
    </p:embeddedFont>
    <p:embeddedFont>
      <p:font typeface="M PLUS 1p Medium" panose="020B0600070205080204" charset="-128"/>
      <p:regular r:id="rId54"/>
      <p:bold r:id="rId55"/>
    </p:embeddedFont>
    <p:embeddedFont>
      <p:font typeface="Meiryo" panose="020B0604030504040204" pitchFamily="50" charset="-128"/>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6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683A98-779B-4B5D-A24D-1CC997DB53E1}" v="3" dt="2024-05-21T05:25:04.489"/>
  </p1510:revLst>
</p1510:revInfo>
</file>

<file path=ppt/tableStyles.xml><?xml version="1.0" encoding="utf-8"?>
<a:tblStyleLst xmlns:a="http://schemas.openxmlformats.org/drawingml/2006/main" def="{3D54184B-FBDD-42CB-AEF2-02F8DF4F0C70}">
  <a:tblStyle styleId="{3D54184B-FBDD-42CB-AEF2-02F8DF4F0C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0"/>
    <p:restoredTop sz="94694"/>
  </p:normalViewPr>
  <p:slideViewPr>
    <p:cSldViewPr snapToGrid="0">
      <p:cViewPr varScale="1">
        <p:scale>
          <a:sx n="95" d="100"/>
          <a:sy n="95" d="100"/>
        </p:scale>
        <p:origin x="126" y="954"/>
      </p:cViewPr>
      <p:guideLst>
        <p:guide orient="horz" pos="1620"/>
        <p:guide pos="6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presProps" Target="presProp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a2b46049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a2b46049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3df91e0919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3df91e091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202124"/>
              </a:solidFill>
              <a:highlight>
                <a:schemeClr val="lt1"/>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53de62fa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53de62fa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rgbClr val="202124"/>
              </a:solidFill>
              <a:highlight>
                <a:schemeClr val="lt1"/>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3df91e091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3df91e091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rgbClr val="202124"/>
              </a:solidFill>
              <a:highlight>
                <a:schemeClr val="lt1"/>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113ac4c5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6113ac4c5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cdf17730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cdf17730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42a0b297c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42a0b297c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42a0b297c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42a0b297c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de91ee8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5de91ee8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a2b460493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a2b460493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9b3a834ce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9b3a834ce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4b6c5b4eef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4b6c5b4ee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b460493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b460493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a2b460493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a2b460493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a2b460493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a2b460493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a128da927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a128da927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3e1418994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3e1418994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a2b460493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a2b460493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a2b4604930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a2b460493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a2b460493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a2b460493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a2b460493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a2b460493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dc9dd59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dc9dd59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a2b460493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a2b460493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831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3e02860454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3e02860454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3cdf17730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3cdf17730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3cdf177300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3cdf177300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3cdf177300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3cdf177300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a2b46049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a2b46049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a2b4604930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a2b460493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3cdf17730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3cdf17730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a2b460493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a2b460493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a2b460493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a2b460493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c9dd59e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c9dd59e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a2b4604930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a2b4604930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a2b460493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a2b460493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a2b4604930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a2b4604930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a2b460493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a2b4604930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3e1418994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3e1418994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3e141899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3e141899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3cdf177300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3cdf177300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3e1418994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3e1418994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a2b4604930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a2b4604930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64d2370a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64d2370a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9b3a834c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9b3a834c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3cdf1773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3cdf1773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df4c537d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df4c537d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2a0b297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42a0b297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3cdf17730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3cdf17730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 name="Google Shape;11;p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4500"/>
              <a:buNone/>
              <a:defRPr sz="4500" b="0" i="0">
                <a:latin typeface="Meiryo" panose="020B0604030504040204" pitchFamily="34" charset="-128"/>
                <a:ea typeface="Meiryo" panose="020B0604030504040204" pitchFamily="34" charset="-128"/>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2" name="Google Shape;12;p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1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6" name="Google Shape;106;p11"/>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07" name="Google Shape;107;p11"/>
          <p:cNvSpPr txBox="1">
            <a:spLocks noGrp="1"/>
          </p:cNvSpPr>
          <p:nvPr>
            <p:ph type="title"/>
          </p:nvPr>
        </p:nvSpPr>
        <p:spPr>
          <a:xfrm>
            <a:off x="1242002" y="828000"/>
            <a:ext cx="342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08" name="Google Shape;108;p11"/>
          <p:cNvSpPr txBox="1">
            <a:spLocks noGrp="1"/>
          </p:cNvSpPr>
          <p:nvPr>
            <p:ph type="body" idx="2"/>
          </p:nvPr>
        </p:nvSpPr>
        <p:spPr>
          <a:xfrm>
            <a:off x="1242000" y="171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09" name="Google Shape;109;p11"/>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0" name="Google Shape;110;p11"/>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セクション タイトル(2行)と説明">
  <p:cSld name="SECTION_TITLE_AND_DESCRIPTION_1">
    <p:spTree>
      <p:nvGrpSpPr>
        <p:cNvPr id="1" name="Shape 111"/>
        <p:cNvGrpSpPr/>
        <p:nvPr/>
      </p:nvGrpSpPr>
      <p:grpSpPr>
        <a:xfrm>
          <a:off x="0" y="0"/>
          <a:ext cx="0" cy="0"/>
          <a:chOff x="0" y="0"/>
          <a:chExt cx="0" cy="0"/>
        </a:xfrm>
      </p:grpSpPr>
      <p:sp>
        <p:nvSpPr>
          <p:cNvPr id="112" name="Google Shape;112;p1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3" name="Google Shape;113;p12"/>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14" name="Google Shape;114;p12"/>
          <p:cNvSpPr txBox="1">
            <a:spLocks noGrp="1"/>
          </p:cNvSpPr>
          <p:nvPr>
            <p:ph type="title"/>
          </p:nvPr>
        </p:nvSpPr>
        <p:spPr>
          <a:xfrm>
            <a:off x="1242002" y="828000"/>
            <a:ext cx="36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15" name="Google Shape;115;p12"/>
          <p:cNvSpPr txBox="1">
            <a:spLocks noGrp="1"/>
          </p:cNvSpPr>
          <p:nvPr>
            <p:ph type="body" idx="2"/>
          </p:nvPr>
        </p:nvSpPr>
        <p:spPr>
          <a:xfrm>
            <a:off x="1242000" y="1710000"/>
            <a:ext cx="36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16" name="Google Shape;116;p1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7" name="Google Shape;117;p12"/>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Google Shape;119;p1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0" name="Google Shape;120;p13"/>
          <p:cNvSpPr txBox="1">
            <a:spLocks noGrp="1"/>
          </p:cNvSpPr>
          <p:nvPr>
            <p:ph type="body" idx="1"/>
          </p:nvPr>
        </p:nvSpPr>
        <p:spPr>
          <a:xfrm>
            <a:off x="1242000" y="3906000"/>
            <a:ext cx="7200000" cy="720000"/>
          </a:xfrm>
          <a:prstGeom prst="rect">
            <a:avLst/>
          </a:prstGeom>
        </p:spPr>
        <p:txBody>
          <a:bodyPr spcFirstLastPara="1" wrap="square" lIns="0" tIns="0" rIns="0" bIns="0" anchor="b" anchorCtr="0">
            <a:noAutofit/>
          </a:bodyPr>
          <a:lstStyle>
            <a:lvl1pPr marL="457200" lvl="0" indent="-228600" rtl="0">
              <a:lnSpc>
                <a:spcPct val="100000"/>
              </a:lnSpc>
              <a:spcBef>
                <a:spcPts val="0"/>
              </a:spcBef>
              <a:spcAft>
                <a:spcPts val="0"/>
              </a:spcAft>
              <a:buSzPts val="1600"/>
              <a:buNone/>
              <a:defRPr b="0" i="0">
                <a:latin typeface="Meiryo" panose="020B0604030504040204" pitchFamily="34" charset="-128"/>
                <a:ea typeface="Meiryo" panose="020B0604030504040204" pitchFamily="34" charset="-128"/>
              </a:defRPr>
            </a:lvl1pPr>
          </a:lstStyle>
          <a:p>
            <a:endParaRPr dirty="0"/>
          </a:p>
        </p:txBody>
      </p:sp>
      <p:sp>
        <p:nvSpPr>
          <p:cNvPr id="121" name="Google Shape;121;p1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sp>
        <p:nvSpPr>
          <p:cNvPr id="123" name="Google Shape;123;p1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4" name="Google Shape;124;p14"/>
          <p:cNvSpPr txBox="1">
            <a:spLocks noGrp="1"/>
          </p:cNvSpPr>
          <p:nvPr>
            <p:ph type="title" hasCustomPrompt="1"/>
          </p:nvPr>
        </p:nvSpPr>
        <p:spPr>
          <a:xfrm>
            <a:off x="1242000" y="504000"/>
            <a:ext cx="7200000" cy="16071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12000" b="0" i="0">
                <a:latin typeface="Meiryo" panose="020B0604030504040204" pitchFamily="34" charset="-128"/>
                <a:ea typeface="Meiryo" panose="020B0604030504040204" pitchFamily="34" charset="-128"/>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25" name="Google Shape;125;p14"/>
          <p:cNvSpPr txBox="1">
            <a:spLocks noGrp="1"/>
          </p:cNvSpPr>
          <p:nvPr>
            <p:ph type="body" idx="1"/>
          </p:nvPr>
        </p:nvSpPr>
        <p:spPr>
          <a:xfrm>
            <a:off x="1242000" y="2332700"/>
            <a:ext cx="7200000" cy="2292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26" name="Google Shape;126;p1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9" name="Google Shape;129;p1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スライド">
  <p:cSld name="TITLE_2">
    <p:spTree>
      <p:nvGrpSpPr>
        <p:cNvPr id="1" name="Shape 130"/>
        <p:cNvGrpSpPr/>
        <p:nvPr/>
      </p:nvGrpSpPr>
      <p:grpSpPr>
        <a:xfrm>
          <a:off x="0" y="0"/>
          <a:ext cx="0" cy="0"/>
          <a:chOff x="0" y="0"/>
          <a:chExt cx="0" cy="0"/>
        </a:xfrm>
      </p:grpSpPr>
      <p:sp>
        <p:nvSpPr>
          <p:cNvPr id="131" name="Google Shape;131;p16"/>
          <p:cNvSpPr/>
          <p:nvPr/>
        </p:nvSpPr>
        <p:spPr>
          <a:xfrm>
            <a:off x="-1257300" y="-1486725"/>
            <a:ext cx="3171900" cy="3171900"/>
          </a:xfrm>
          <a:prstGeom prst="donut">
            <a:avLst>
              <a:gd name="adj" fmla="val 97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2" name="Google Shape;132;p16"/>
          <p:cNvSpPr txBox="1">
            <a:spLocks noGrp="1"/>
          </p:cNvSpPr>
          <p:nvPr>
            <p:ph type="ctrTitle"/>
          </p:nvPr>
        </p:nvSpPr>
        <p:spPr>
          <a:xfrm>
            <a:off x="972000" y="1620000"/>
            <a:ext cx="7200000" cy="14400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b="0" i="0">
                <a:latin typeface="Meiryo" panose="020B0604030504040204" pitchFamily="34" charset="-128"/>
                <a:ea typeface="Meiryo" panose="020B0604030504040204" pitchFamily="34" charset="-128"/>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33" name="Google Shape;133;p16"/>
          <p:cNvSpPr txBox="1">
            <a:spLocks noGrp="1"/>
          </p:cNvSpPr>
          <p:nvPr>
            <p:ph type="subTitle" idx="1"/>
          </p:nvPr>
        </p:nvSpPr>
        <p:spPr>
          <a:xfrm>
            <a:off x="972000" y="3240000"/>
            <a:ext cx="7200000" cy="79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700"/>
              <a:buNone/>
              <a:defRPr sz="1700" b="0" i="0">
                <a:latin typeface="Meiryo" panose="020B0604030504040204" pitchFamily="34" charset="-128"/>
                <a:ea typeface="Meiryo" panose="020B0604030504040204" pitchFamily="34" charset="-128"/>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34" name="Google Shape;134;p16"/>
          <p:cNvSpPr/>
          <p:nvPr/>
        </p:nvSpPr>
        <p:spPr>
          <a:xfrm>
            <a:off x="7327075" y="423175"/>
            <a:ext cx="1157100" cy="1157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135" name="Google Shape;135;p16"/>
          <p:cNvGrpSpPr/>
          <p:nvPr/>
        </p:nvGrpSpPr>
        <p:grpSpPr>
          <a:xfrm>
            <a:off x="7049938" y="3060003"/>
            <a:ext cx="1333930" cy="1326729"/>
            <a:chOff x="5559125" y="380950"/>
            <a:chExt cx="941708" cy="936625"/>
          </a:xfrm>
        </p:grpSpPr>
        <p:sp>
          <p:nvSpPr>
            <p:cNvPr id="136" name="Google Shape;136;p16"/>
            <p:cNvSpPr/>
            <p:nvPr/>
          </p:nvSpPr>
          <p:spPr>
            <a:xfrm>
              <a:off x="555912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7" name="Google Shape;137;p16"/>
            <p:cNvSpPr/>
            <p:nvPr/>
          </p:nvSpPr>
          <p:spPr>
            <a:xfrm>
              <a:off x="568345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8" name="Google Shape;138;p16"/>
            <p:cNvSpPr/>
            <p:nvPr/>
          </p:nvSpPr>
          <p:spPr>
            <a:xfrm>
              <a:off x="580778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9" name="Google Shape;139;p16"/>
            <p:cNvSpPr/>
            <p:nvPr/>
          </p:nvSpPr>
          <p:spPr>
            <a:xfrm>
              <a:off x="593211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0" name="Google Shape;140;p16"/>
            <p:cNvSpPr/>
            <p:nvPr/>
          </p:nvSpPr>
          <p:spPr>
            <a:xfrm>
              <a:off x="605644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1" name="Google Shape;141;p16"/>
            <p:cNvSpPr/>
            <p:nvPr/>
          </p:nvSpPr>
          <p:spPr>
            <a:xfrm>
              <a:off x="618077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2" name="Google Shape;142;p16"/>
            <p:cNvSpPr/>
            <p:nvPr/>
          </p:nvSpPr>
          <p:spPr>
            <a:xfrm>
              <a:off x="630510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3" name="Google Shape;143;p16"/>
            <p:cNvSpPr/>
            <p:nvPr/>
          </p:nvSpPr>
          <p:spPr>
            <a:xfrm>
              <a:off x="6429433"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4" name="Google Shape;144;p16"/>
            <p:cNvSpPr/>
            <p:nvPr/>
          </p:nvSpPr>
          <p:spPr>
            <a:xfrm>
              <a:off x="555912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5" name="Google Shape;145;p16"/>
            <p:cNvSpPr/>
            <p:nvPr/>
          </p:nvSpPr>
          <p:spPr>
            <a:xfrm>
              <a:off x="568345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6" name="Google Shape;146;p16"/>
            <p:cNvSpPr/>
            <p:nvPr/>
          </p:nvSpPr>
          <p:spPr>
            <a:xfrm>
              <a:off x="580778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7" name="Google Shape;147;p16"/>
            <p:cNvSpPr/>
            <p:nvPr/>
          </p:nvSpPr>
          <p:spPr>
            <a:xfrm>
              <a:off x="593211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8" name="Google Shape;148;p16"/>
            <p:cNvSpPr/>
            <p:nvPr/>
          </p:nvSpPr>
          <p:spPr>
            <a:xfrm>
              <a:off x="605644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9" name="Google Shape;149;p16"/>
            <p:cNvSpPr/>
            <p:nvPr/>
          </p:nvSpPr>
          <p:spPr>
            <a:xfrm>
              <a:off x="618077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0" name="Google Shape;150;p16"/>
            <p:cNvSpPr/>
            <p:nvPr/>
          </p:nvSpPr>
          <p:spPr>
            <a:xfrm>
              <a:off x="630510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1" name="Google Shape;151;p16"/>
            <p:cNvSpPr/>
            <p:nvPr/>
          </p:nvSpPr>
          <p:spPr>
            <a:xfrm>
              <a:off x="6429433"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2" name="Google Shape;152;p16"/>
            <p:cNvSpPr/>
            <p:nvPr/>
          </p:nvSpPr>
          <p:spPr>
            <a:xfrm>
              <a:off x="555912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3" name="Google Shape;153;p16"/>
            <p:cNvSpPr/>
            <p:nvPr/>
          </p:nvSpPr>
          <p:spPr>
            <a:xfrm>
              <a:off x="568345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4" name="Google Shape;154;p16"/>
            <p:cNvSpPr/>
            <p:nvPr/>
          </p:nvSpPr>
          <p:spPr>
            <a:xfrm>
              <a:off x="580778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5" name="Google Shape;155;p16"/>
            <p:cNvSpPr/>
            <p:nvPr/>
          </p:nvSpPr>
          <p:spPr>
            <a:xfrm>
              <a:off x="593211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6" name="Google Shape;156;p16"/>
            <p:cNvSpPr/>
            <p:nvPr/>
          </p:nvSpPr>
          <p:spPr>
            <a:xfrm>
              <a:off x="605644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7" name="Google Shape;157;p16"/>
            <p:cNvSpPr/>
            <p:nvPr/>
          </p:nvSpPr>
          <p:spPr>
            <a:xfrm>
              <a:off x="618077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8" name="Google Shape;158;p16"/>
            <p:cNvSpPr/>
            <p:nvPr/>
          </p:nvSpPr>
          <p:spPr>
            <a:xfrm>
              <a:off x="630510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9" name="Google Shape;159;p16"/>
            <p:cNvSpPr/>
            <p:nvPr/>
          </p:nvSpPr>
          <p:spPr>
            <a:xfrm>
              <a:off x="6429433"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0" name="Google Shape;160;p16"/>
            <p:cNvSpPr/>
            <p:nvPr/>
          </p:nvSpPr>
          <p:spPr>
            <a:xfrm>
              <a:off x="555912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1" name="Google Shape;161;p16"/>
            <p:cNvSpPr/>
            <p:nvPr/>
          </p:nvSpPr>
          <p:spPr>
            <a:xfrm>
              <a:off x="568345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2" name="Google Shape;162;p16"/>
            <p:cNvSpPr/>
            <p:nvPr/>
          </p:nvSpPr>
          <p:spPr>
            <a:xfrm>
              <a:off x="580778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3" name="Google Shape;163;p16"/>
            <p:cNvSpPr/>
            <p:nvPr/>
          </p:nvSpPr>
          <p:spPr>
            <a:xfrm>
              <a:off x="593211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4" name="Google Shape;164;p16"/>
            <p:cNvSpPr/>
            <p:nvPr/>
          </p:nvSpPr>
          <p:spPr>
            <a:xfrm>
              <a:off x="605644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5" name="Google Shape;165;p16"/>
            <p:cNvSpPr/>
            <p:nvPr/>
          </p:nvSpPr>
          <p:spPr>
            <a:xfrm>
              <a:off x="618077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6" name="Google Shape;166;p16"/>
            <p:cNvSpPr/>
            <p:nvPr/>
          </p:nvSpPr>
          <p:spPr>
            <a:xfrm>
              <a:off x="630510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7" name="Google Shape;167;p16"/>
            <p:cNvSpPr/>
            <p:nvPr/>
          </p:nvSpPr>
          <p:spPr>
            <a:xfrm>
              <a:off x="6429433"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8" name="Google Shape;168;p16"/>
            <p:cNvSpPr/>
            <p:nvPr/>
          </p:nvSpPr>
          <p:spPr>
            <a:xfrm>
              <a:off x="555912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9" name="Google Shape;169;p16"/>
            <p:cNvSpPr/>
            <p:nvPr/>
          </p:nvSpPr>
          <p:spPr>
            <a:xfrm>
              <a:off x="568345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0" name="Google Shape;170;p16"/>
            <p:cNvSpPr/>
            <p:nvPr/>
          </p:nvSpPr>
          <p:spPr>
            <a:xfrm>
              <a:off x="580778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1" name="Google Shape;171;p16"/>
            <p:cNvSpPr/>
            <p:nvPr/>
          </p:nvSpPr>
          <p:spPr>
            <a:xfrm>
              <a:off x="593211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2" name="Google Shape;172;p16"/>
            <p:cNvSpPr/>
            <p:nvPr/>
          </p:nvSpPr>
          <p:spPr>
            <a:xfrm>
              <a:off x="605644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3" name="Google Shape;173;p16"/>
            <p:cNvSpPr/>
            <p:nvPr/>
          </p:nvSpPr>
          <p:spPr>
            <a:xfrm>
              <a:off x="618077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4" name="Google Shape;174;p16"/>
            <p:cNvSpPr/>
            <p:nvPr/>
          </p:nvSpPr>
          <p:spPr>
            <a:xfrm>
              <a:off x="630510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5" name="Google Shape;175;p16"/>
            <p:cNvSpPr/>
            <p:nvPr/>
          </p:nvSpPr>
          <p:spPr>
            <a:xfrm>
              <a:off x="6429433"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6" name="Google Shape;176;p16"/>
            <p:cNvSpPr/>
            <p:nvPr/>
          </p:nvSpPr>
          <p:spPr>
            <a:xfrm>
              <a:off x="555912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7" name="Google Shape;177;p16"/>
            <p:cNvSpPr/>
            <p:nvPr/>
          </p:nvSpPr>
          <p:spPr>
            <a:xfrm>
              <a:off x="568345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8" name="Google Shape;178;p16"/>
            <p:cNvSpPr/>
            <p:nvPr/>
          </p:nvSpPr>
          <p:spPr>
            <a:xfrm>
              <a:off x="580778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9" name="Google Shape;179;p16"/>
            <p:cNvSpPr/>
            <p:nvPr/>
          </p:nvSpPr>
          <p:spPr>
            <a:xfrm>
              <a:off x="593211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0" name="Google Shape;180;p16"/>
            <p:cNvSpPr/>
            <p:nvPr/>
          </p:nvSpPr>
          <p:spPr>
            <a:xfrm>
              <a:off x="605644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1" name="Google Shape;181;p16"/>
            <p:cNvSpPr/>
            <p:nvPr/>
          </p:nvSpPr>
          <p:spPr>
            <a:xfrm>
              <a:off x="618077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2" name="Google Shape;182;p16"/>
            <p:cNvSpPr/>
            <p:nvPr/>
          </p:nvSpPr>
          <p:spPr>
            <a:xfrm>
              <a:off x="630510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3" name="Google Shape;183;p16"/>
            <p:cNvSpPr/>
            <p:nvPr/>
          </p:nvSpPr>
          <p:spPr>
            <a:xfrm>
              <a:off x="6429433"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4" name="Google Shape;184;p16"/>
            <p:cNvSpPr/>
            <p:nvPr/>
          </p:nvSpPr>
          <p:spPr>
            <a:xfrm>
              <a:off x="555912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5" name="Google Shape;185;p16"/>
            <p:cNvSpPr/>
            <p:nvPr/>
          </p:nvSpPr>
          <p:spPr>
            <a:xfrm>
              <a:off x="568345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6" name="Google Shape;186;p16"/>
            <p:cNvSpPr/>
            <p:nvPr/>
          </p:nvSpPr>
          <p:spPr>
            <a:xfrm>
              <a:off x="580778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7" name="Google Shape;187;p16"/>
            <p:cNvSpPr/>
            <p:nvPr/>
          </p:nvSpPr>
          <p:spPr>
            <a:xfrm>
              <a:off x="593211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8" name="Google Shape;188;p16"/>
            <p:cNvSpPr/>
            <p:nvPr/>
          </p:nvSpPr>
          <p:spPr>
            <a:xfrm>
              <a:off x="605644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9" name="Google Shape;189;p16"/>
            <p:cNvSpPr/>
            <p:nvPr/>
          </p:nvSpPr>
          <p:spPr>
            <a:xfrm>
              <a:off x="618077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0" name="Google Shape;190;p16"/>
            <p:cNvSpPr/>
            <p:nvPr/>
          </p:nvSpPr>
          <p:spPr>
            <a:xfrm>
              <a:off x="630510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1" name="Google Shape;191;p16"/>
            <p:cNvSpPr/>
            <p:nvPr/>
          </p:nvSpPr>
          <p:spPr>
            <a:xfrm>
              <a:off x="6429433"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2" name="Google Shape;192;p16"/>
            <p:cNvSpPr/>
            <p:nvPr/>
          </p:nvSpPr>
          <p:spPr>
            <a:xfrm>
              <a:off x="555912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3" name="Google Shape;193;p16"/>
            <p:cNvSpPr/>
            <p:nvPr/>
          </p:nvSpPr>
          <p:spPr>
            <a:xfrm>
              <a:off x="568345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4" name="Google Shape;194;p16"/>
            <p:cNvSpPr/>
            <p:nvPr/>
          </p:nvSpPr>
          <p:spPr>
            <a:xfrm>
              <a:off x="580778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5" name="Google Shape;195;p16"/>
            <p:cNvSpPr/>
            <p:nvPr/>
          </p:nvSpPr>
          <p:spPr>
            <a:xfrm>
              <a:off x="593211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6" name="Google Shape;196;p16"/>
            <p:cNvSpPr/>
            <p:nvPr/>
          </p:nvSpPr>
          <p:spPr>
            <a:xfrm>
              <a:off x="605644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7" name="Google Shape;197;p16"/>
            <p:cNvSpPr/>
            <p:nvPr/>
          </p:nvSpPr>
          <p:spPr>
            <a:xfrm>
              <a:off x="618077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8" name="Google Shape;198;p16"/>
            <p:cNvSpPr/>
            <p:nvPr/>
          </p:nvSpPr>
          <p:spPr>
            <a:xfrm>
              <a:off x="630510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9" name="Google Shape;199;p16"/>
            <p:cNvSpPr/>
            <p:nvPr/>
          </p:nvSpPr>
          <p:spPr>
            <a:xfrm>
              <a:off x="6429433"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要点 1">
  <p:cSld name="MAIN_POINT_1">
    <p:spTree>
      <p:nvGrpSpPr>
        <p:cNvPr id="1" name="Shape 200"/>
        <p:cNvGrpSpPr/>
        <p:nvPr/>
      </p:nvGrpSpPr>
      <p:grpSpPr>
        <a:xfrm>
          <a:off x="0" y="0"/>
          <a:ext cx="0" cy="0"/>
          <a:chOff x="0" y="0"/>
          <a:chExt cx="0" cy="0"/>
        </a:xfrm>
      </p:grpSpPr>
      <p:sp>
        <p:nvSpPr>
          <p:cNvPr id="201" name="Google Shape;201;p1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2" name="Google Shape;202;p17"/>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lvl1pPr lvl="0" rtl="0">
              <a:spcBef>
                <a:spcPts val="0"/>
              </a:spcBef>
              <a:spcAft>
                <a:spcPts val="0"/>
              </a:spcAft>
              <a:buSzPts val="4500"/>
              <a:buNone/>
              <a:defRPr sz="4500" b="0" i="0">
                <a:latin typeface="Meiryo" panose="020B0604030504040204" pitchFamily="34" charset="-128"/>
                <a:ea typeface="Meiryo" panose="020B0604030504040204" pitchFamily="34" charset="-128"/>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203" name="Google Shape;203;p1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のみ（章見出し）">
  <p:cSld name="TITLE_ONLY_1_2">
    <p:spTree>
      <p:nvGrpSpPr>
        <p:cNvPr id="1" name="Shape 204"/>
        <p:cNvGrpSpPr/>
        <p:nvPr/>
      </p:nvGrpSpPr>
      <p:grpSpPr>
        <a:xfrm>
          <a:off x="0" y="0"/>
          <a:ext cx="0" cy="0"/>
          <a:chOff x="0" y="0"/>
          <a:chExt cx="0" cy="0"/>
        </a:xfrm>
      </p:grpSpPr>
      <p:sp>
        <p:nvSpPr>
          <p:cNvPr id="205" name="Google Shape;205;p1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6" name="Google Shape;206;p18"/>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7" name="Google Shape;207;p18"/>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08" name="Google Shape;208;p1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9" name="Google Shape;209;p1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1行のみ">
  <p:cSld name="TITLE_ONLY_2">
    <p:spTree>
      <p:nvGrpSpPr>
        <p:cNvPr id="1" name="Shape 210"/>
        <p:cNvGrpSpPr/>
        <p:nvPr/>
      </p:nvGrpSpPr>
      <p:grpSpPr>
        <a:xfrm>
          <a:off x="0" y="0"/>
          <a:ext cx="0" cy="0"/>
          <a:chOff x="0" y="0"/>
          <a:chExt cx="0" cy="0"/>
        </a:xfrm>
      </p:grpSpPr>
      <p:sp>
        <p:nvSpPr>
          <p:cNvPr id="211" name="Google Shape;211;p1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12" name="Google Shape;212;p19"/>
          <p:cNvSpPr txBox="1">
            <a:spLocks noGrp="1"/>
          </p:cNvSpPr>
          <p:nvPr>
            <p:ph type="title"/>
          </p:nvPr>
        </p:nvSpPr>
        <p:spPr>
          <a:xfrm>
            <a:off x="1242000" y="481675"/>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13" name="Google Shape;213;p19"/>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14" name="Google Shape;214;p19"/>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5" name="Google Shape;15;p3"/>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6" name="Google Shape;16;p3"/>
          <p:cNvSpPr txBox="1">
            <a:spLocks noGrp="1"/>
          </p:cNvSpPr>
          <p:nvPr>
            <p:ph type="body" idx="1"/>
          </p:nvPr>
        </p:nvSpPr>
        <p:spPr>
          <a:xfrm>
            <a:off x="124200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7" name="Google Shape;17;p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 name="Google Shape;18;p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9" name="Google Shape;19;p3"/>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2" name="Google Shape;22;p4"/>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1242050"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4" name="Google Shape;24;p4"/>
          <p:cNvSpPr txBox="1">
            <a:spLocks noGrp="1"/>
          </p:cNvSpPr>
          <p:nvPr>
            <p:ph type="body" idx="2"/>
          </p:nvPr>
        </p:nvSpPr>
        <p:spPr>
          <a:xfrm>
            <a:off x="5021995"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5" name="Google Shape;25;p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6" name="Google Shape;26;p4"/>
          <p:cNvSpPr txBox="1">
            <a:spLocks noGrp="1"/>
          </p:cNvSpPr>
          <p:nvPr>
            <p:ph type="subTitle" idx="3"/>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7" name="Google Shape;27;p4"/>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0" name="Google Shape;30;p5"/>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2" name="Google Shape;32;p5"/>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3" name="Google Shape;33;p5"/>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章見出しのみ">
  <p:cSld name="TITLE_ONLY_1">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6" name="Google Shape;36;p6"/>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7" name="Google Shape;37;p6"/>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8" name="Google Shape;38;p6"/>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本文（章見出し） ">
  <p:cSld name="TITLE_ONLY_1_1">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41" name="Google Shape;41;p7"/>
          <p:cNvSpPr txBox="1">
            <a:spLocks noGrp="1"/>
          </p:cNvSpPr>
          <p:nvPr>
            <p:ph type="title"/>
          </p:nvPr>
        </p:nvSpPr>
        <p:spPr>
          <a:xfrm>
            <a:off x="124335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2" name="Google Shape;42;p7"/>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43" name="Google Shape;43;p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4" name="Google Shape;44;p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45" name="Google Shape;45;p7"/>
          <p:cNvGrpSpPr/>
          <p:nvPr/>
        </p:nvGrpSpPr>
        <p:grpSpPr>
          <a:xfrm>
            <a:off x="8262000" y="39600"/>
            <a:ext cx="835748" cy="384208"/>
            <a:chOff x="5559125" y="628157"/>
            <a:chExt cx="693049" cy="318607"/>
          </a:xfrm>
        </p:grpSpPr>
        <p:sp>
          <p:nvSpPr>
            <p:cNvPr id="46" name="Google Shape;46;p7"/>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7" name="Google Shape;47;p7"/>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8" name="Google Shape;48;p7"/>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9" name="Google Shape;49;p7"/>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0" name="Google Shape;50;p7"/>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1" name="Google Shape;51;p7"/>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2" name="Google Shape;52;p7"/>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3" name="Google Shape;53;p7"/>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4" name="Google Shape;54;p7"/>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5" name="Google Shape;55;p7"/>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6" name="Google Shape;56;p7"/>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7" name="Google Shape;57;p7"/>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8" name="Google Shape;58;p7"/>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9" name="Google Shape;59;p7"/>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0" name="Google Shape;60;p7"/>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1" name="Google Shape;61;p7"/>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2" name="Google Shape;62;p7"/>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3" name="Google Shape;63;p7"/>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64" name="Google Shape;64;p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2行)と本文（章見出し） ">
  <p:cSld name="TITLE_ONLY_1_1_1">
    <p:spTree>
      <p:nvGrpSpPr>
        <p:cNvPr id="1" name="Shape 65"/>
        <p:cNvGrpSpPr/>
        <p:nvPr/>
      </p:nvGrpSpPr>
      <p:grpSpPr>
        <a:xfrm>
          <a:off x="0" y="0"/>
          <a:ext cx="0" cy="0"/>
          <a:chOff x="0" y="0"/>
          <a:chExt cx="0" cy="0"/>
        </a:xfrm>
      </p:grpSpPr>
      <p:sp>
        <p:nvSpPr>
          <p:cNvPr id="66" name="Google Shape;66;p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67" name="Google Shape;67;p8"/>
          <p:cNvSpPr txBox="1">
            <a:spLocks noGrp="1"/>
          </p:cNvSpPr>
          <p:nvPr>
            <p:ph type="title"/>
          </p:nvPr>
        </p:nvSpPr>
        <p:spPr>
          <a:xfrm>
            <a:off x="124335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8" name="Google Shape;68;p8"/>
          <p:cNvSpPr txBox="1">
            <a:spLocks noGrp="1"/>
          </p:cNvSpPr>
          <p:nvPr>
            <p:ph type="body" idx="1"/>
          </p:nvPr>
        </p:nvSpPr>
        <p:spPr>
          <a:xfrm>
            <a:off x="1243350" y="1800000"/>
            <a:ext cx="7200000" cy="2826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69" name="Google Shape;69;p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0" name="Google Shape;70;p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71" name="Google Shape;71;p8"/>
          <p:cNvGrpSpPr/>
          <p:nvPr/>
        </p:nvGrpSpPr>
        <p:grpSpPr>
          <a:xfrm>
            <a:off x="8262000" y="39600"/>
            <a:ext cx="835748" cy="384208"/>
            <a:chOff x="5559125" y="628157"/>
            <a:chExt cx="693049" cy="318607"/>
          </a:xfrm>
        </p:grpSpPr>
        <p:sp>
          <p:nvSpPr>
            <p:cNvPr id="72" name="Google Shape;72;p8"/>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3" name="Google Shape;73;p8"/>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4" name="Google Shape;74;p8"/>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5" name="Google Shape;75;p8"/>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6" name="Google Shape;76;p8"/>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7" name="Google Shape;77;p8"/>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8" name="Google Shape;78;p8"/>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9" name="Google Shape;79;p8"/>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0" name="Google Shape;80;p8"/>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1" name="Google Shape;81;p8"/>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2" name="Google Shape;82;p8"/>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3" name="Google Shape;83;p8"/>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4" name="Google Shape;84;p8"/>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5" name="Google Shape;85;p8"/>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6" name="Google Shape;86;p8"/>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7" name="Google Shape;87;p8"/>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8" name="Google Shape;88;p8"/>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9" name="Google Shape;89;p8"/>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90" name="Google Shape;90;p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rt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93" name="Google Shape;93;p9"/>
          <p:cNvSpPr txBox="1">
            <a:spLocks noGrp="1"/>
          </p:cNvSpPr>
          <p:nvPr>
            <p:ph type="title"/>
          </p:nvPr>
        </p:nvSpPr>
        <p:spPr>
          <a:xfrm>
            <a:off x="124200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4" name="Google Shape;94;p9"/>
          <p:cNvSpPr txBox="1">
            <a:spLocks noGrp="1"/>
          </p:cNvSpPr>
          <p:nvPr>
            <p:ph type="body" idx="1"/>
          </p:nvPr>
        </p:nvSpPr>
        <p:spPr>
          <a:xfrm>
            <a:off x="1242000" y="1440000"/>
            <a:ext cx="3600000" cy="3204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95" name="Google Shape;95;p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dirty="0"/>
          </a:p>
        </p:txBody>
      </p:sp>
      <p:sp>
        <p:nvSpPr>
          <p:cNvPr id="96" name="Google Shape;96;p9"/>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7" name="Google Shape;97;p9"/>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0" name="Google Shape;100;p10"/>
          <p:cNvSpPr txBox="1">
            <a:spLocks noGrp="1"/>
          </p:cNvSpPr>
          <p:nvPr>
            <p:ph type="title"/>
          </p:nvPr>
        </p:nvSpPr>
        <p:spPr>
          <a:xfrm>
            <a:off x="1242000" y="828000"/>
            <a:ext cx="7200000" cy="37800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sz="3500" b="0" i="0">
                <a:latin typeface="Meiryo" panose="020B0604030504040204" pitchFamily="34" charset="-128"/>
                <a:ea typeface="Meiryo" panose="020B0604030504040204" pitchFamily="34" charset="-128"/>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01" name="Google Shape;101;p10"/>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02" name="Google Shape;102;p10"/>
          <p:cNvSpPr txBox="1">
            <a:spLocks noGrp="1"/>
          </p:cNvSpPr>
          <p:nvPr>
            <p:ph type="subTitle" idx="1"/>
          </p:nvPr>
        </p:nvSpPr>
        <p:spPr>
          <a:xfrm>
            <a:off x="1242000" y="504000"/>
            <a:ext cx="7200000" cy="24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dirty="0"/>
          </a:p>
        </p:txBody>
      </p:sp>
      <p:sp>
        <p:nvSpPr>
          <p:cNvPr id="103" name="Google Shape;103;p10"/>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2000" y="619200"/>
            <a:ext cx="7200000" cy="40011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600"/>
              <a:buFont typeface="M PLUS 1p"/>
              <a:buNone/>
              <a:defRPr sz="2600" b="1">
                <a:solidFill>
                  <a:schemeClr val="dk1"/>
                </a:solidFill>
                <a:latin typeface="M PLUS 1p"/>
                <a:ea typeface="M PLUS 1p"/>
                <a:cs typeface="M PLUS 1p"/>
                <a:sym typeface="M PLUS 1p"/>
              </a:defRPr>
            </a:lvl1pPr>
            <a:lvl2pPr lvl="1"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2pPr>
            <a:lvl3pPr lvl="2"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3pPr>
            <a:lvl4pPr lvl="3"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4pPr>
            <a:lvl5pPr lvl="4"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5pPr>
            <a:lvl6pPr lvl="5"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6pPr>
            <a:lvl7pPr lvl="6"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7pPr>
            <a:lvl8pPr lvl="7"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8pPr>
            <a:lvl9pPr lvl="8"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9pPr>
          </a:lstStyle>
          <a:p>
            <a:endParaRPr dirty="0"/>
          </a:p>
        </p:txBody>
      </p:sp>
      <p:sp>
        <p:nvSpPr>
          <p:cNvPr id="7" name="Google Shape;7;p1"/>
          <p:cNvSpPr txBox="1">
            <a:spLocks noGrp="1"/>
          </p:cNvSpPr>
          <p:nvPr>
            <p:ph type="body" idx="1"/>
          </p:nvPr>
        </p:nvSpPr>
        <p:spPr>
          <a:xfrm>
            <a:off x="972000" y="1440000"/>
            <a:ext cx="7200000" cy="3204000"/>
          </a:xfrm>
          <a:prstGeom prst="rect">
            <a:avLst/>
          </a:prstGeom>
          <a:noFill/>
          <a:ln>
            <a:noFill/>
          </a:ln>
        </p:spPr>
        <p:txBody>
          <a:bodyPr spcFirstLastPara="1" wrap="square" lIns="0" tIns="0" rIns="0" bIns="0" anchor="t" anchorCtr="0">
            <a:noAutofit/>
          </a:bodyPr>
          <a:lstStyle>
            <a:lvl1pPr marL="457200" lvl="0"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1pPr>
            <a:lvl2pPr marL="914400" lvl="1"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2pPr>
            <a:lvl3pPr marL="1371600" lvl="2"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3pPr>
            <a:lvl4pPr marL="1828800" lvl="3"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4pPr>
            <a:lvl5pPr marL="2286000" lvl="4"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5pPr>
            <a:lvl6pPr marL="2743200" lvl="5"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6pPr>
            <a:lvl7pPr marL="3200400" lvl="6"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7pPr>
            <a:lvl8pPr marL="3657600" lvl="7"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8pPr>
            <a:lvl9pPr marL="4114800" lvl="8"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b="0" i="0">
                <a:solidFill>
                  <a:schemeClr val="dk1"/>
                </a:solidFill>
                <a:latin typeface="Meiryo" panose="020B0604030504040204" pitchFamily="34" charset="-128"/>
                <a:ea typeface="Meiryo" panose="020B0604030504040204" pitchFamily="34" charset="-128"/>
                <a:cs typeface="M PLUS 1p"/>
                <a:sym typeface="M PLUS 1p"/>
              </a:defRPr>
            </a:lvl1pPr>
            <a:lvl2pPr lvl="1" algn="r" rtl="0">
              <a:buNone/>
              <a:defRPr sz="1000">
                <a:solidFill>
                  <a:schemeClr val="dk1"/>
                </a:solidFill>
                <a:latin typeface="M PLUS 1p"/>
                <a:ea typeface="M PLUS 1p"/>
                <a:cs typeface="M PLUS 1p"/>
                <a:sym typeface="M PLUS 1p"/>
              </a:defRPr>
            </a:lvl2pPr>
            <a:lvl3pPr lvl="2" algn="r" rtl="0">
              <a:buNone/>
              <a:defRPr sz="1000">
                <a:solidFill>
                  <a:schemeClr val="dk1"/>
                </a:solidFill>
                <a:latin typeface="M PLUS 1p"/>
                <a:ea typeface="M PLUS 1p"/>
                <a:cs typeface="M PLUS 1p"/>
                <a:sym typeface="M PLUS 1p"/>
              </a:defRPr>
            </a:lvl3pPr>
            <a:lvl4pPr lvl="3" algn="r" rtl="0">
              <a:buNone/>
              <a:defRPr sz="1000">
                <a:solidFill>
                  <a:schemeClr val="dk1"/>
                </a:solidFill>
                <a:latin typeface="M PLUS 1p"/>
                <a:ea typeface="M PLUS 1p"/>
                <a:cs typeface="M PLUS 1p"/>
                <a:sym typeface="M PLUS 1p"/>
              </a:defRPr>
            </a:lvl4pPr>
            <a:lvl5pPr lvl="4" algn="r" rtl="0">
              <a:buNone/>
              <a:defRPr sz="1000">
                <a:solidFill>
                  <a:schemeClr val="dk1"/>
                </a:solidFill>
                <a:latin typeface="M PLUS 1p"/>
                <a:ea typeface="M PLUS 1p"/>
                <a:cs typeface="M PLUS 1p"/>
                <a:sym typeface="M PLUS 1p"/>
              </a:defRPr>
            </a:lvl5pPr>
            <a:lvl6pPr lvl="5" algn="r" rtl="0">
              <a:buNone/>
              <a:defRPr sz="1000">
                <a:solidFill>
                  <a:schemeClr val="dk1"/>
                </a:solidFill>
                <a:latin typeface="M PLUS 1p"/>
                <a:ea typeface="M PLUS 1p"/>
                <a:cs typeface="M PLUS 1p"/>
                <a:sym typeface="M PLUS 1p"/>
              </a:defRPr>
            </a:lvl6pPr>
            <a:lvl7pPr lvl="6" algn="r" rtl="0">
              <a:buNone/>
              <a:defRPr sz="1000">
                <a:solidFill>
                  <a:schemeClr val="dk1"/>
                </a:solidFill>
                <a:latin typeface="M PLUS 1p"/>
                <a:ea typeface="M PLUS 1p"/>
                <a:cs typeface="M PLUS 1p"/>
                <a:sym typeface="M PLUS 1p"/>
              </a:defRPr>
            </a:lvl7pPr>
            <a:lvl8pPr lvl="7" algn="r" rtl="0">
              <a:buNone/>
              <a:defRPr sz="1000">
                <a:solidFill>
                  <a:schemeClr val="dk1"/>
                </a:solidFill>
                <a:latin typeface="M PLUS 1p"/>
                <a:ea typeface="M PLUS 1p"/>
                <a:cs typeface="M PLUS 1p"/>
                <a:sym typeface="M PLUS 1p"/>
              </a:defRPr>
            </a:lvl8pPr>
            <a:lvl9pPr lvl="8" algn="r" rtl="0">
              <a:buNone/>
              <a:defRPr sz="1000">
                <a:solidFill>
                  <a:schemeClr val="dk1"/>
                </a:solidFill>
                <a:latin typeface="M PLUS 1p"/>
                <a:ea typeface="M PLUS 1p"/>
                <a:cs typeface="M PLUS 1p"/>
                <a:sym typeface="M PLUS 1p"/>
              </a:defRPr>
            </a:lvl9pPr>
          </a:lstStyle>
          <a:p>
            <a:fld id="{00000000-1234-1234-1234-123412341234}" type="slidenum">
              <a:rPr lang="en-US" altLang="ja" smtClean="0"/>
              <a:pPr/>
              <a:t>‹#›</a:t>
            </a:fld>
            <a:endParaRPr lang="ja" alt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cio.go.jp/sites/default/files/uploads/documents/opendata_nijiriyou_betten1.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creativecommons.jp/sciencecommons/aboutcc0/"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creativecommons.jp/licenses/" TargetMode="External"/><Relationship Id="rId5" Type="http://schemas.openxmlformats.org/officeDocument/2006/relationships/hyperlink" Target="https://creativecommons.org/licenses/by/4.0/deed.ja"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hyperlink" Target="https://creativecommons.jp/sciencecommons/aboutcc0/"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hyperlink" Target="https://creativecommons.jp/licenses/" TargetMode="External"/><Relationship Id="rId5" Type="http://schemas.openxmlformats.org/officeDocument/2006/relationships/image" Target="../media/image3.png"/><Relationship Id="rId10" Type="http://schemas.openxmlformats.org/officeDocument/2006/relationships/hyperlink" Target="https://creativecommons.org/licenses/by/4.0/deed.ja" TargetMode="External"/><Relationship Id="rId4" Type="http://schemas.openxmlformats.org/officeDocument/2006/relationships/image" Target="../media/image5.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jp/faq/#a7"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form-www.digital.go.jp/resources/open_data/local_goverment_contact" TargetMode="External"/><Relationship Id="rId4" Type="http://schemas.openxmlformats.org/officeDocument/2006/relationships/hyperlink" Target="https://www.digital.go.jp/resources/data_local_governmen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www.digital.go.jp/resources/data_local_governmen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digital.go.jp/resources/data_local_governmen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www.digital.go.jp/resources/data_local_government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https://open-imagedata.city.kanazawa.ishikawa.j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ww.sagalibdb.j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shizuokashi-road.appspot.com/index_pub.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creativecommons.org/licenses/by/4.0/deed.j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home.csis.u-tokyo.ac.jp/~nishizawa/gtfs/map.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hyperlink" Target="https://info.tokyo-digitaltwin.metro.tokyo.lg.jp/kentoukai02/" TargetMode="External"/><Relationship Id="rId4" Type="http://schemas.openxmlformats.org/officeDocument/2006/relationships/hyperlink" Target="https://creativecommons.org/licenses/by/4.0/deed.j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5374.jp/"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ontent.zaim.net/benefits"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jp/faq/#a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ko-yo.net/"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www.tsumura.co.jp/ir/files/pdf/20190510c.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https://creativecommons.org/licenses/by/4.0/deed.ja"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hyperlink" Target="https://www.digital.go.jp/resources/data_case_study/" TargetMode="Externa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form-www.digital.go.jp/resources/open_data/evangelist_contac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www.soumu.go.jp/menu_seisaku/ictseisaku/ictriyou/manager.html"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elaws.e-gov.go.jp/document?lawid=428AC1000000103"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0"/>
          <p:cNvSpPr txBox="1">
            <a:spLocks noGrp="1"/>
          </p:cNvSpPr>
          <p:nvPr>
            <p:ph type="ctrTitle"/>
          </p:nvPr>
        </p:nvSpPr>
        <p:spPr>
          <a:xfrm>
            <a:off x="972000" y="1620000"/>
            <a:ext cx="7200000" cy="615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ja" sz="4000" b="1" dirty="0"/>
              <a:t>オープンデータ研修テキスト</a:t>
            </a:r>
            <a:endParaRPr sz="4000" b="1" dirty="0"/>
          </a:p>
        </p:txBody>
      </p:sp>
      <p:sp>
        <p:nvSpPr>
          <p:cNvPr id="220" name="Google Shape;220;p20"/>
          <p:cNvSpPr txBox="1"/>
          <p:nvPr/>
        </p:nvSpPr>
        <p:spPr>
          <a:xfrm>
            <a:off x="972000" y="2520000"/>
            <a:ext cx="7200000" cy="792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ja" sz="1700" dirty="0">
                <a:latin typeface="Meiryo" panose="020B0604030504040204" pitchFamily="34" charset="-128"/>
                <a:ea typeface="Meiryo" panose="020B0604030504040204" pitchFamily="34" charset="-128"/>
                <a:cs typeface="M PLUS 1p"/>
                <a:sym typeface="M PLUS 1p"/>
              </a:rPr>
              <a:t>初級編</a:t>
            </a:r>
            <a:endParaRPr sz="1700" dirty="0">
              <a:latin typeface="Meiryo" panose="020B0604030504040204" pitchFamily="34" charset="-128"/>
              <a:ea typeface="Meiryo" panose="020B0604030504040204" pitchFamily="34" charset="-128"/>
              <a:cs typeface="M PLUS 1p"/>
              <a:sym typeface="M PLUS 1p"/>
            </a:endParaRPr>
          </a:p>
        </p:txBody>
      </p:sp>
      <p:sp>
        <p:nvSpPr>
          <p:cNvPr id="221" name="Google Shape;221;p20"/>
          <p:cNvSpPr txBox="1"/>
          <p:nvPr/>
        </p:nvSpPr>
        <p:spPr>
          <a:xfrm>
            <a:off x="972000" y="3439675"/>
            <a:ext cx="7200000" cy="792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ja" sz="1500" b="1" dirty="0">
                <a:solidFill>
                  <a:srgbClr val="000000"/>
                </a:solidFill>
                <a:latin typeface="Meiryo" panose="020B0604030504040204" pitchFamily="34" charset="-128"/>
                <a:ea typeface="Meiryo" panose="020B0604030504040204" pitchFamily="34" charset="-128"/>
                <a:cs typeface="M PLUS 1p"/>
                <a:sym typeface="M PLUS 1p"/>
              </a:rPr>
              <a:t>デジタル庁</a:t>
            </a:r>
            <a:endParaRPr sz="15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22" name="Google Shape;222;p20"/>
          <p:cNvSpPr txBox="1"/>
          <p:nvPr/>
        </p:nvSpPr>
        <p:spPr>
          <a:xfrm>
            <a:off x="0" y="4631813"/>
            <a:ext cx="9144000" cy="517500"/>
          </a:xfrm>
          <a:prstGeom prst="rect">
            <a:avLst/>
          </a:prstGeom>
          <a:solidFill>
            <a:srgbClr val="E7E6E6"/>
          </a:solidFill>
          <a:ln>
            <a:noFill/>
          </a:ln>
        </p:spPr>
        <p:txBody>
          <a:bodyPr spcFirstLastPara="1" wrap="square" lIns="612000" tIns="180000" rIns="612000" bIns="180000" anchor="ctr" anchorCtr="0">
            <a:noAutofit/>
          </a:bodyPr>
          <a:lstStyle/>
          <a:p>
            <a:pPr marL="0" lvl="0" indent="0" algn="r" rtl="0">
              <a:lnSpc>
                <a:spcPct val="125000"/>
              </a:lnSpc>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4.0）に従って利用が可能です</a:t>
            </a:r>
            <a:endParaRPr sz="1000" dirty="0">
              <a:latin typeface="Meiryo" panose="020B0604030504040204" pitchFamily="34" charset="-128"/>
              <a:ea typeface="Meiryo" panose="020B0604030504040204" pitchFamily="34" charset="-128"/>
              <a:cs typeface="M PLUS 1p"/>
              <a:sym typeface="M PLUS 1p"/>
            </a:endParaRPr>
          </a:p>
        </p:txBody>
      </p:sp>
      <p:pic>
        <p:nvPicPr>
          <p:cNvPr id="223" name="Google Shape;223;p20"/>
          <p:cNvPicPr preferRelativeResize="0"/>
          <p:nvPr/>
        </p:nvPicPr>
        <p:blipFill>
          <a:blip r:embed="rId3">
            <a:alphaModFix/>
          </a:blip>
          <a:stretch>
            <a:fillRect/>
          </a:stretch>
        </p:blipFill>
        <p:spPr>
          <a:xfrm>
            <a:off x="972000" y="4733550"/>
            <a:ext cx="898200" cy="3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10</a:t>
            </a:fld>
            <a:endParaRPr dirty="0"/>
          </a:p>
        </p:txBody>
      </p:sp>
      <p:sp>
        <p:nvSpPr>
          <p:cNvPr id="309" name="Google Shape;309;p2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オープンデータに取り組む意義</a:t>
            </a:r>
            <a:endParaRPr b="1" dirty="0"/>
          </a:p>
        </p:txBody>
      </p:sp>
      <p:sp>
        <p:nvSpPr>
          <p:cNvPr id="310" name="Google Shape;310;p29"/>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国においてはオープンデータに取り組む意義を、</a:t>
            </a:r>
            <a:r>
              <a:rPr lang="ja" sz="1400" b="1" dirty="0"/>
              <a:t>「オープンデータ基本指針」</a:t>
            </a:r>
            <a:r>
              <a:rPr lang="ja" sz="1400" dirty="0"/>
              <a:t>(平成29年5月30日 高度情報通信ネットワーク社会推進戦略本部・官民データ活用推進戦略会議決定。令和3年6月15日改定)にて、以下のとおり整理しています。</a:t>
            </a:r>
            <a:endParaRPr dirty="0"/>
          </a:p>
        </p:txBody>
      </p:sp>
      <p:sp>
        <p:nvSpPr>
          <p:cNvPr id="311" name="Google Shape;311;p2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オープンデータに取り組む背景・意義</a:t>
            </a:r>
            <a:endParaRPr dirty="0"/>
          </a:p>
        </p:txBody>
      </p:sp>
      <p:grpSp>
        <p:nvGrpSpPr>
          <p:cNvPr id="312" name="Google Shape;312;p29"/>
          <p:cNvGrpSpPr/>
          <p:nvPr/>
        </p:nvGrpSpPr>
        <p:grpSpPr>
          <a:xfrm>
            <a:off x="1242000" y="2354575"/>
            <a:ext cx="7200000" cy="528300"/>
            <a:chOff x="1242000" y="1755838"/>
            <a:chExt cx="7200000" cy="528300"/>
          </a:xfrm>
        </p:grpSpPr>
        <p:sp>
          <p:nvSpPr>
            <p:cNvPr id="313" name="Google Shape;313;p29"/>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1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国民参加・官民協働の推進を通じた諸課題の解決、経済の活性化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14" name="Google Shape;314;p29"/>
            <p:cNvSpPr/>
            <p:nvPr/>
          </p:nvSpPr>
          <p:spPr>
            <a:xfrm>
              <a:off x="1285875" y="1792125"/>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1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315" name="Google Shape;315;p29"/>
          <p:cNvGrpSpPr/>
          <p:nvPr/>
        </p:nvGrpSpPr>
        <p:grpSpPr>
          <a:xfrm>
            <a:off x="1242000" y="3003738"/>
            <a:ext cx="7200000" cy="528300"/>
            <a:chOff x="1242000" y="2360513"/>
            <a:chExt cx="7200000" cy="528300"/>
          </a:xfrm>
        </p:grpSpPr>
        <p:sp>
          <p:nvSpPr>
            <p:cNvPr id="316" name="Google Shape;316;p29"/>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1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行政の高度化・効率化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17" name="Google Shape;317;p29"/>
            <p:cNvSpPr/>
            <p:nvPr/>
          </p:nvSpPr>
          <p:spPr>
            <a:xfrm>
              <a:off x="1285875" y="2396800"/>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1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318" name="Google Shape;318;p29"/>
          <p:cNvGrpSpPr/>
          <p:nvPr/>
        </p:nvGrpSpPr>
        <p:grpSpPr>
          <a:xfrm>
            <a:off x="1242000" y="3652900"/>
            <a:ext cx="7200000" cy="528300"/>
            <a:chOff x="1242000" y="2951013"/>
            <a:chExt cx="7200000" cy="528300"/>
          </a:xfrm>
        </p:grpSpPr>
        <p:sp>
          <p:nvSpPr>
            <p:cNvPr id="319" name="Google Shape;319;p29"/>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1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透明性・信頼性の向上</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20" name="Google Shape;320;p29"/>
            <p:cNvSpPr/>
            <p:nvPr/>
          </p:nvSpPr>
          <p:spPr>
            <a:xfrm>
              <a:off x="1285875" y="2987300"/>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1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オープンデータに取り組む意義</a:t>
            </a:r>
            <a:endParaRPr b="1" dirty="0"/>
          </a:p>
        </p:txBody>
      </p:sp>
      <p:sp>
        <p:nvSpPr>
          <p:cNvPr id="326" name="Google Shape;326;p3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11</a:t>
            </a:fld>
            <a:endParaRPr dirty="0"/>
          </a:p>
        </p:txBody>
      </p:sp>
      <p:sp>
        <p:nvSpPr>
          <p:cNvPr id="327" name="Google Shape;327;p3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オープンデータに取り組む背景・意義</a:t>
            </a:r>
            <a:endParaRPr dirty="0"/>
          </a:p>
        </p:txBody>
      </p:sp>
      <p:sp>
        <p:nvSpPr>
          <p:cNvPr id="328" name="Google Shape;328;p30"/>
          <p:cNvSpPr txBox="1"/>
          <p:nvPr/>
        </p:nvSpPr>
        <p:spPr>
          <a:xfrm>
            <a:off x="1242000" y="2110575"/>
            <a:ext cx="7200000" cy="2539157"/>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市民・民間団体・NPO・企業・教育機関等の</a:t>
            </a:r>
            <a:r>
              <a:rPr lang="ja" b="1" dirty="0">
                <a:latin typeface="Meiryo" panose="020B0604030504040204" pitchFamily="34" charset="-128"/>
                <a:ea typeface="Meiryo" panose="020B0604030504040204" pitchFamily="34" charset="-128"/>
                <a:cs typeface="M PLUS 1p"/>
                <a:sym typeface="M PLUS 1p"/>
              </a:rPr>
              <a:t>広範な主体</a:t>
            </a:r>
            <a:r>
              <a:rPr lang="ja" dirty="0">
                <a:latin typeface="Meiryo" panose="020B0604030504040204" pitchFamily="34" charset="-128"/>
                <a:ea typeface="Meiryo" panose="020B0604030504040204" pitchFamily="34" charset="-128"/>
                <a:cs typeface="M PLUS 1p"/>
                <a:sym typeface="M PLUS 1p"/>
              </a:rPr>
              <a:t>によってオープンデータの活用がされることで、創意工夫を活かした</a:t>
            </a:r>
            <a:r>
              <a:rPr lang="ja" b="1" dirty="0">
                <a:latin typeface="Meiryo" panose="020B0604030504040204" pitchFamily="34" charset="-128"/>
                <a:ea typeface="Meiryo" panose="020B0604030504040204" pitchFamily="34" charset="-128"/>
                <a:cs typeface="M PLUS 1p"/>
                <a:sym typeface="M PLUS 1p"/>
              </a:rPr>
              <a:t>多様なサービスの提供や、官民の協働</a:t>
            </a:r>
            <a:r>
              <a:rPr lang="ja" dirty="0">
                <a:latin typeface="Meiryo" panose="020B0604030504040204" pitchFamily="34" charset="-128"/>
                <a:ea typeface="Meiryo" panose="020B0604030504040204" pitchFamily="34" charset="-128"/>
                <a:cs typeface="M PLUS 1p"/>
                <a:sym typeface="M PLUS 1p"/>
              </a:rPr>
              <a:t>による公共サービスの提供や改善が促進されます。</a:t>
            </a:r>
            <a:endParaRPr dirty="0">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結果、</a:t>
            </a:r>
            <a:r>
              <a:rPr lang="ja" b="1" dirty="0">
                <a:latin typeface="Meiryo" panose="020B0604030504040204" pitchFamily="34" charset="-128"/>
                <a:ea typeface="Meiryo" panose="020B0604030504040204" pitchFamily="34" charset="-128"/>
                <a:cs typeface="M PLUS 1p"/>
                <a:sym typeface="M PLUS 1p"/>
              </a:rPr>
              <a:t>地方公共団体や地域が直面する諸課題の解決</a:t>
            </a:r>
            <a:r>
              <a:rPr lang="ja" dirty="0">
                <a:latin typeface="Meiryo" panose="020B0604030504040204" pitchFamily="34" charset="-128"/>
                <a:ea typeface="Meiryo" panose="020B0604030504040204" pitchFamily="34" charset="-128"/>
                <a:cs typeface="M PLUS 1p"/>
                <a:sym typeface="M PLUS 1p"/>
              </a:rPr>
              <a:t>につながることが期待されます。</a:t>
            </a:r>
            <a:endParaRPr dirty="0">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例えば全国の</a:t>
            </a:r>
            <a:r>
              <a:rPr lang="ja" b="1" dirty="0">
                <a:solidFill>
                  <a:schemeClr val="dk1"/>
                </a:solidFill>
                <a:latin typeface="Meiryo" panose="020B0604030504040204" pitchFamily="34" charset="-128"/>
                <a:ea typeface="Meiryo" panose="020B0604030504040204" pitchFamily="34" charset="-128"/>
                <a:cs typeface="M PLUS 1p"/>
                <a:sym typeface="M PLUS 1p"/>
              </a:rPr>
              <a:t>シビックテック</a:t>
            </a:r>
            <a:r>
              <a:rPr lang="ja" baseline="30000" dirty="0">
                <a:solidFill>
                  <a:schemeClr val="dk1"/>
                </a:solidFill>
                <a:latin typeface="Meiryo" panose="020B0604030504040204" pitchFamily="34" charset="-128"/>
                <a:ea typeface="Meiryo" panose="020B0604030504040204" pitchFamily="34" charset="-128"/>
                <a:cs typeface="M PLUS 1p"/>
                <a:sym typeface="M PLUS 1p"/>
              </a:rPr>
              <a:t>※</a:t>
            </a:r>
            <a:r>
              <a:rPr lang="ja" dirty="0">
                <a:solidFill>
                  <a:schemeClr val="dk1"/>
                </a:solidFill>
                <a:latin typeface="Meiryo" panose="020B0604030504040204" pitchFamily="34" charset="-128"/>
                <a:ea typeface="Meiryo" panose="020B0604030504040204" pitchFamily="34" charset="-128"/>
                <a:cs typeface="M PLUS 1p"/>
                <a:sym typeface="M PLUS 1p"/>
              </a:rPr>
              <a:t>活動では、地域課題の解決につながる様々なアプリやサービス開発事例が出ています。</a:t>
            </a:r>
            <a:endParaRPr dirty="0">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ベンチャー企業等による新サービスやビジネスの創出が促され、</a:t>
            </a:r>
            <a:r>
              <a:rPr lang="ja" b="1" dirty="0">
                <a:latin typeface="Meiryo" panose="020B0604030504040204" pitchFamily="34" charset="-128"/>
                <a:ea typeface="Meiryo" panose="020B0604030504040204" pitchFamily="34" charset="-128"/>
                <a:cs typeface="M PLUS 1p"/>
                <a:sym typeface="M PLUS 1p"/>
              </a:rPr>
              <a:t>経済活性化</a:t>
            </a:r>
            <a:r>
              <a:rPr lang="ja" dirty="0">
                <a:latin typeface="Meiryo" panose="020B0604030504040204" pitchFamily="34" charset="-128"/>
                <a:ea typeface="Meiryo" panose="020B0604030504040204" pitchFamily="34" charset="-128"/>
                <a:cs typeface="M PLUS 1p"/>
                <a:sym typeface="M PLUS 1p"/>
              </a:rPr>
              <a:t>にもつながります。</a:t>
            </a:r>
            <a:endParaRPr dirty="0">
              <a:latin typeface="Meiryo" panose="020B0604030504040204" pitchFamily="34" charset="-128"/>
              <a:ea typeface="Meiryo" panose="020B0604030504040204" pitchFamily="34" charset="-128"/>
              <a:cs typeface="M PLUS 1p"/>
              <a:sym typeface="M PLUS 1p"/>
            </a:endParaRPr>
          </a:p>
        </p:txBody>
      </p:sp>
      <p:sp>
        <p:nvSpPr>
          <p:cNvPr id="329" name="Google Shape;329;p30"/>
          <p:cNvSpPr txBox="1"/>
          <p:nvPr/>
        </p:nvSpPr>
        <p:spPr>
          <a:xfrm>
            <a:off x="1242000" y="4738650"/>
            <a:ext cx="7200000" cy="283154"/>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※シビックテック：シビック（Civic：市民）とテック（Tech：テクノロジー）をかけあわせた造語。市民がIT等のテクノロジーを活用して、行政サービス</a:t>
            </a:r>
            <a:br>
              <a:rPr 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dirty="0">
                <a:solidFill>
                  <a:schemeClr val="dk1"/>
                </a:solidFill>
                <a:latin typeface="Meiryo" panose="020B0604030504040204" pitchFamily="34" charset="-128"/>
                <a:ea typeface="Meiryo" panose="020B0604030504040204" pitchFamily="34" charset="-128"/>
                <a:cs typeface="M PLUS 1p"/>
                <a:sym typeface="M PLUS 1p"/>
              </a:rPr>
              <a:t>　の問題や、地域課題を解決する取組を指す。</a:t>
            </a:r>
            <a:endParaRPr sz="800" dirty="0">
              <a:latin typeface="Meiryo" panose="020B0604030504040204" pitchFamily="34" charset="-128"/>
              <a:ea typeface="Meiryo" panose="020B0604030504040204" pitchFamily="34" charset="-128"/>
              <a:cs typeface="M PLUS 1p"/>
              <a:sym typeface="M PLUS 1p"/>
            </a:endParaRPr>
          </a:p>
        </p:txBody>
      </p:sp>
      <p:grpSp>
        <p:nvGrpSpPr>
          <p:cNvPr id="330" name="Google Shape;330;p30"/>
          <p:cNvGrpSpPr/>
          <p:nvPr/>
        </p:nvGrpSpPr>
        <p:grpSpPr>
          <a:xfrm>
            <a:off x="1242000" y="1440000"/>
            <a:ext cx="7200000" cy="528300"/>
            <a:chOff x="1242000" y="1755838"/>
            <a:chExt cx="7200000" cy="528300"/>
          </a:xfrm>
        </p:grpSpPr>
        <p:sp>
          <p:nvSpPr>
            <p:cNvPr id="331" name="Google Shape;331;p30"/>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国民参加・官民協働の推進を通じた諸課題の解決、経済の活性化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32" name="Google Shape;332;p30"/>
            <p:cNvSpPr/>
            <p:nvPr/>
          </p:nvSpPr>
          <p:spPr>
            <a:xfrm>
              <a:off x="1285875" y="1792125"/>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オープンデータに取り組む意義</a:t>
            </a:r>
            <a:endParaRPr b="1" dirty="0"/>
          </a:p>
        </p:txBody>
      </p:sp>
      <p:sp>
        <p:nvSpPr>
          <p:cNvPr id="338" name="Google Shape;338;p3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12</a:t>
            </a:fld>
            <a:endParaRPr dirty="0"/>
          </a:p>
        </p:txBody>
      </p:sp>
      <p:sp>
        <p:nvSpPr>
          <p:cNvPr id="339" name="Google Shape;339;p3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オープンデータに取り組む背景・意義</a:t>
            </a:r>
            <a:endParaRPr dirty="0"/>
          </a:p>
        </p:txBody>
      </p:sp>
      <p:sp>
        <p:nvSpPr>
          <p:cNvPr id="340" name="Google Shape;340;p31"/>
          <p:cNvSpPr txBox="1"/>
          <p:nvPr/>
        </p:nvSpPr>
        <p:spPr>
          <a:xfrm>
            <a:off x="1243350" y="2109600"/>
            <a:ext cx="7200000" cy="2680221"/>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オープンなデータということはデータを作成することも重要です。オープンデータの取組に合わせて、紙ベースで管理していたデータを電子化・一元管理したり、業務の流れを見直したりすることで、業務の高度化・効率化につなげることができます。</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合わせて、データ活用により得られた客観的な情報に基づいた政策や施策の企画及び立案を行うこと（</a:t>
            </a:r>
            <a:r>
              <a:rPr lang="ja" b="1" dirty="0">
                <a:solidFill>
                  <a:schemeClr val="dk1"/>
                </a:solidFill>
                <a:latin typeface="Meiryo" panose="020B0604030504040204" pitchFamily="34" charset="-128"/>
                <a:ea typeface="Meiryo" panose="020B0604030504040204" pitchFamily="34" charset="-128"/>
                <a:cs typeface="M PLUS 1p"/>
                <a:sym typeface="M PLUS 1p"/>
              </a:rPr>
              <a:t>EBPM：Evidence Based Policy Making 証拠に基づく政策立案</a:t>
            </a:r>
            <a:r>
              <a:rPr lang="ja" dirty="0">
                <a:solidFill>
                  <a:schemeClr val="dk1"/>
                </a:solidFill>
                <a:latin typeface="Meiryo" panose="020B0604030504040204" pitchFamily="34" charset="-128"/>
                <a:ea typeface="Meiryo" panose="020B0604030504040204" pitchFamily="34" charset="-128"/>
                <a:cs typeface="M PLUS 1p"/>
                <a:sym typeface="M PLUS 1p"/>
              </a:rPr>
              <a:t>）で、効果的かつ効率的な行政の推進につながります。 </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これらは「</a:t>
            </a:r>
            <a:r>
              <a:rPr lang="ja" b="1" dirty="0">
                <a:solidFill>
                  <a:schemeClr val="dk1"/>
                </a:solidFill>
                <a:latin typeface="Meiryo" panose="020B0604030504040204" pitchFamily="34" charset="-128"/>
                <a:ea typeface="Meiryo" panose="020B0604030504040204" pitchFamily="34" charset="-128"/>
                <a:cs typeface="M PLUS 1p"/>
                <a:sym typeface="M PLUS 1p"/>
              </a:rPr>
              <a:t>自治体DX推進計画</a:t>
            </a:r>
            <a:r>
              <a:rPr lang="ja" dirty="0">
                <a:solidFill>
                  <a:schemeClr val="dk1"/>
                </a:solidFill>
                <a:latin typeface="Meiryo" panose="020B0604030504040204" pitchFamily="34" charset="-128"/>
                <a:ea typeface="Meiryo" panose="020B0604030504040204" pitchFamily="34" charset="-128"/>
                <a:cs typeface="M PLUS 1p"/>
                <a:sym typeface="M PLUS 1p"/>
              </a:rPr>
              <a:t>」（令和2年12月25日策定）で地方公共団体に求められている、デジタル技術やデータを活用した住民の利便性向上や、業務効率化を図り人的資源を行政サービスの更なる向上に繋げること等とも密接に関連します。</a:t>
            </a: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341" name="Google Shape;341;p31"/>
          <p:cNvGrpSpPr/>
          <p:nvPr/>
        </p:nvGrpSpPr>
        <p:grpSpPr>
          <a:xfrm>
            <a:off x="1242000" y="1440000"/>
            <a:ext cx="7200000" cy="528300"/>
            <a:chOff x="1242000" y="2360513"/>
            <a:chExt cx="7200000" cy="528300"/>
          </a:xfrm>
        </p:grpSpPr>
        <p:sp>
          <p:nvSpPr>
            <p:cNvPr id="342" name="Google Shape;342;p31"/>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行政の高度化・効率化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43" name="Google Shape;343;p31"/>
            <p:cNvSpPr/>
            <p:nvPr/>
          </p:nvSpPr>
          <p:spPr>
            <a:xfrm>
              <a:off x="1285875" y="2396800"/>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オープンデータに取り組む意義</a:t>
            </a:r>
            <a:endParaRPr b="1" dirty="0"/>
          </a:p>
        </p:txBody>
      </p:sp>
      <p:sp>
        <p:nvSpPr>
          <p:cNvPr id="349" name="Google Shape;349;p3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13</a:t>
            </a:fld>
            <a:endParaRPr dirty="0"/>
          </a:p>
        </p:txBody>
      </p:sp>
      <p:sp>
        <p:nvSpPr>
          <p:cNvPr id="350" name="Google Shape;350;p3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オープンデータに取り組む背景・意義</a:t>
            </a:r>
            <a:endParaRPr dirty="0"/>
          </a:p>
        </p:txBody>
      </p:sp>
      <p:sp>
        <p:nvSpPr>
          <p:cNvPr id="351" name="Google Shape;351;p32"/>
          <p:cNvSpPr txBox="1"/>
          <p:nvPr/>
        </p:nvSpPr>
        <p:spPr>
          <a:xfrm>
            <a:off x="1243350" y="2109600"/>
            <a:ext cx="7200000" cy="807913"/>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政策立案等に用いられた公共データが公開されることで、市民が誰でも政策等に関して十分な分析、判断を行うことが可能になり、行政の</a:t>
            </a:r>
            <a:r>
              <a:rPr lang="ja" b="1" dirty="0">
                <a:solidFill>
                  <a:schemeClr val="dk1"/>
                </a:solidFill>
                <a:latin typeface="Meiryo" panose="020B0604030504040204" pitchFamily="34" charset="-128"/>
                <a:ea typeface="Meiryo" panose="020B0604030504040204" pitchFamily="34" charset="-128"/>
                <a:cs typeface="M PLUS 1p"/>
                <a:sym typeface="M PLUS 1p"/>
              </a:rPr>
              <a:t>透明性</a:t>
            </a:r>
            <a:r>
              <a:rPr lang="ja" dirty="0">
                <a:solidFill>
                  <a:schemeClr val="dk1"/>
                </a:solidFill>
                <a:latin typeface="Meiryo" panose="020B0604030504040204" pitchFamily="34" charset="-128"/>
                <a:ea typeface="Meiryo" panose="020B0604030504040204" pitchFamily="34" charset="-128"/>
                <a:cs typeface="M PLUS 1p"/>
                <a:sym typeface="M PLUS 1p"/>
              </a:rPr>
              <a:t>が高まるため、行政に対する市民の</a:t>
            </a:r>
            <a:r>
              <a:rPr lang="ja" b="1" dirty="0">
                <a:solidFill>
                  <a:schemeClr val="dk1"/>
                </a:solidFill>
                <a:latin typeface="Meiryo" panose="020B0604030504040204" pitchFamily="34" charset="-128"/>
                <a:ea typeface="Meiryo" panose="020B0604030504040204" pitchFamily="34" charset="-128"/>
                <a:cs typeface="M PLUS 1p"/>
                <a:sym typeface="M PLUS 1p"/>
              </a:rPr>
              <a:t>信頼</a:t>
            </a:r>
            <a:r>
              <a:rPr lang="ja" dirty="0">
                <a:solidFill>
                  <a:schemeClr val="dk1"/>
                </a:solidFill>
                <a:latin typeface="Meiryo" panose="020B0604030504040204" pitchFamily="34" charset="-128"/>
                <a:ea typeface="Meiryo" panose="020B0604030504040204" pitchFamily="34" charset="-128"/>
                <a:cs typeface="M PLUS 1p"/>
                <a:sym typeface="M PLUS 1p"/>
              </a:rPr>
              <a:t>が向上します。</a:t>
            </a:r>
            <a:endParaRPr sz="1600"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352" name="Google Shape;352;p32"/>
          <p:cNvGrpSpPr/>
          <p:nvPr/>
        </p:nvGrpSpPr>
        <p:grpSpPr>
          <a:xfrm>
            <a:off x="1242000" y="1440000"/>
            <a:ext cx="7200000" cy="528300"/>
            <a:chOff x="1242000" y="2951013"/>
            <a:chExt cx="7200000" cy="528300"/>
          </a:xfrm>
        </p:grpSpPr>
        <p:sp>
          <p:nvSpPr>
            <p:cNvPr id="353" name="Google Shape;353;p32"/>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rgbClr val="000000"/>
                  </a:solidFill>
                  <a:latin typeface="Meiryo" panose="020B0604030504040204" pitchFamily="34" charset="-128"/>
                  <a:ea typeface="Meiryo" panose="020B0604030504040204" pitchFamily="34" charset="-128"/>
                  <a:cs typeface="M PLUS 1p"/>
                  <a:sym typeface="M PLUS 1p"/>
                </a:rPr>
                <a:t>透明性・信頼性の向上</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54" name="Google Shape;354;p32"/>
            <p:cNvSpPr/>
            <p:nvPr/>
          </p:nvSpPr>
          <p:spPr>
            <a:xfrm>
              <a:off x="1285875" y="2987300"/>
              <a:ext cx="455700" cy="455700"/>
            </a:xfrm>
            <a:prstGeom prst="roundRect">
              <a:avLst>
                <a:gd name="adj" fmla="val 16667"/>
              </a:avLst>
            </a:prstGeom>
            <a:solidFill>
              <a:srgbClr val="1E50B5"/>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rgbClr val="FFFFFF"/>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cxnSp>
        <p:nvCxnSpPr>
          <p:cNvPr id="359" name="Google Shape;359;p33"/>
          <p:cNvCxnSpPr/>
          <p:nvPr/>
        </p:nvCxnSpPr>
        <p:spPr>
          <a:xfrm rot="5400000">
            <a:off x="2996400" y="2648800"/>
            <a:ext cx="147300" cy="1064400"/>
          </a:xfrm>
          <a:prstGeom prst="straightConnector1">
            <a:avLst/>
          </a:prstGeom>
          <a:noFill/>
          <a:ln w="19050" cap="flat" cmpd="sng">
            <a:solidFill>
              <a:schemeClr val="dk2"/>
            </a:solidFill>
            <a:prstDash val="solid"/>
            <a:round/>
            <a:headEnd type="none" w="med" len="med"/>
            <a:tailEnd type="none" w="med" len="med"/>
          </a:ln>
        </p:spPr>
      </p:cxnSp>
      <p:cxnSp>
        <p:nvCxnSpPr>
          <p:cNvPr id="360" name="Google Shape;360;p33"/>
          <p:cNvCxnSpPr/>
          <p:nvPr/>
        </p:nvCxnSpPr>
        <p:spPr>
          <a:xfrm rot="5400000">
            <a:off x="2451300" y="3341074"/>
            <a:ext cx="173100" cy="0"/>
          </a:xfrm>
          <a:prstGeom prst="straightConnector1">
            <a:avLst/>
          </a:prstGeom>
          <a:noFill/>
          <a:ln w="19050" cap="flat" cmpd="sng">
            <a:solidFill>
              <a:schemeClr val="dk2"/>
            </a:solidFill>
            <a:prstDash val="solid"/>
            <a:round/>
            <a:headEnd type="none" w="med" len="med"/>
            <a:tailEnd type="none" w="med" len="med"/>
          </a:ln>
        </p:spPr>
      </p:cxnSp>
      <p:cxnSp>
        <p:nvCxnSpPr>
          <p:cNvPr id="361" name="Google Shape;361;p33"/>
          <p:cNvCxnSpPr/>
          <p:nvPr/>
        </p:nvCxnSpPr>
        <p:spPr>
          <a:xfrm rot="-5400000" flipH="1">
            <a:off x="6540300" y="2648800"/>
            <a:ext cx="147300" cy="1064400"/>
          </a:xfrm>
          <a:prstGeom prst="straightConnector1">
            <a:avLst/>
          </a:prstGeom>
          <a:noFill/>
          <a:ln w="19050" cap="flat" cmpd="sng">
            <a:solidFill>
              <a:schemeClr val="dk2"/>
            </a:solidFill>
            <a:prstDash val="solid"/>
            <a:round/>
            <a:headEnd type="none" w="med" len="med"/>
            <a:tailEnd type="none" w="med" len="med"/>
          </a:ln>
        </p:spPr>
      </p:cxnSp>
      <p:cxnSp>
        <p:nvCxnSpPr>
          <p:cNvPr id="362" name="Google Shape;362;p33"/>
          <p:cNvCxnSpPr/>
          <p:nvPr/>
        </p:nvCxnSpPr>
        <p:spPr>
          <a:xfrm rot="5400000">
            <a:off x="7059450" y="3341074"/>
            <a:ext cx="173100" cy="0"/>
          </a:xfrm>
          <a:prstGeom prst="straightConnector1">
            <a:avLst/>
          </a:prstGeom>
          <a:noFill/>
          <a:ln w="19050" cap="flat" cmpd="sng">
            <a:solidFill>
              <a:schemeClr val="dk2"/>
            </a:solidFill>
            <a:prstDash val="solid"/>
            <a:round/>
            <a:headEnd type="none" w="med" len="med"/>
            <a:tailEnd type="none" w="med" len="med"/>
          </a:ln>
        </p:spPr>
      </p:cxnSp>
      <p:sp>
        <p:nvSpPr>
          <p:cNvPr id="363" name="Google Shape;363;p33"/>
          <p:cNvSpPr txBox="1"/>
          <p:nvPr/>
        </p:nvSpPr>
        <p:spPr>
          <a:xfrm>
            <a:off x="1242000" y="3420300"/>
            <a:ext cx="2591700" cy="1211400"/>
          </a:xfrm>
          <a:prstGeom prst="rect">
            <a:avLst/>
          </a:prstGeom>
          <a:solidFill>
            <a:srgbClr val="F3F3F3"/>
          </a:solidFill>
          <a:ln>
            <a:noFill/>
          </a:ln>
        </p:spPr>
        <p:txBody>
          <a:bodyPr spcFirstLastPara="1" wrap="square" lIns="18000" tIns="18000" rIns="54000" bIns="18000" anchor="ctr" anchorCtr="0">
            <a:noAutofit/>
          </a:bodyPr>
          <a:lstStyle/>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地方公共団体・地域課題の解決に多様な主体が参画するきっかけとなる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多様な協働で良い行政サービスを提供できる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行政の信頼感を高めることができる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行政の高度化・効率化につながる</a:t>
            </a:r>
            <a:endParaRPr sz="1000" dirty="0">
              <a:latin typeface="Meiryo" panose="020B0604030504040204" pitchFamily="34" charset="-128"/>
              <a:ea typeface="Meiryo" panose="020B0604030504040204" pitchFamily="34" charset="-128"/>
              <a:cs typeface="M PLUS 1p"/>
              <a:sym typeface="M PLUS 1p"/>
            </a:endParaRPr>
          </a:p>
        </p:txBody>
      </p:sp>
      <p:sp>
        <p:nvSpPr>
          <p:cNvPr id="364" name="Google Shape;364;p33"/>
          <p:cNvSpPr txBox="1"/>
          <p:nvPr/>
        </p:nvSpPr>
        <p:spPr>
          <a:xfrm>
            <a:off x="5850000" y="3427500"/>
            <a:ext cx="2592000" cy="1213200"/>
          </a:xfrm>
          <a:prstGeom prst="rect">
            <a:avLst/>
          </a:prstGeom>
          <a:solidFill>
            <a:srgbClr val="F3F3F3"/>
          </a:solidFill>
          <a:ln>
            <a:noFill/>
          </a:ln>
        </p:spPr>
        <p:txBody>
          <a:bodyPr spcFirstLastPara="1" wrap="square" lIns="18000" tIns="18000" rIns="54000" bIns="18000" anchor="ctr" anchorCtr="0">
            <a:noAutofit/>
          </a:bodyPr>
          <a:lstStyle/>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データを使って新たなサービスを創出できる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官民連携の機会が増え、新たな領域を開拓できる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多くの情報を自由に利用できることで、分析が容易になり新たな視野が広がる</a:t>
            </a:r>
            <a:endParaRPr sz="1000" dirty="0">
              <a:latin typeface="Meiryo" panose="020B0604030504040204" pitchFamily="34" charset="-128"/>
              <a:ea typeface="Meiryo" panose="020B0604030504040204" pitchFamily="34" charset="-128"/>
              <a:cs typeface="M PLUS 1p"/>
              <a:sym typeface="M PLUS 1p"/>
            </a:endParaRPr>
          </a:p>
        </p:txBody>
      </p:sp>
      <p:sp>
        <p:nvSpPr>
          <p:cNvPr id="365" name="Google Shape;365;p33"/>
          <p:cNvSpPr/>
          <p:nvPr/>
        </p:nvSpPr>
        <p:spPr>
          <a:xfrm>
            <a:off x="4069438" y="1869588"/>
            <a:ext cx="1545000" cy="1491300"/>
          </a:xfrm>
          <a:prstGeom prst="ellipse">
            <a:avLst/>
          </a:prstGeom>
          <a:noFill/>
          <a:ln w="76200" cap="flat" cmpd="sng">
            <a:solidFill>
              <a:srgbClr val="DAEAF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66" name="Google Shape;366;p33"/>
          <p:cNvSpPr txBox="1"/>
          <p:nvPr/>
        </p:nvSpPr>
        <p:spPr>
          <a:xfrm>
            <a:off x="4210738" y="2412063"/>
            <a:ext cx="1262400" cy="600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300" b="1" dirty="0">
                <a:latin typeface="Meiryo" panose="020B0604030504040204" pitchFamily="34" charset="-128"/>
                <a:ea typeface="Meiryo" panose="020B0604030504040204" pitchFamily="34" charset="-128"/>
                <a:cs typeface="M PLUS 1p"/>
                <a:sym typeface="M PLUS 1p"/>
              </a:rPr>
              <a:t>オープンデータから生まれる</a:t>
            </a:r>
            <a:br>
              <a:rPr lang="ja" sz="1300" b="1" dirty="0">
                <a:latin typeface="Meiryo" panose="020B0604030504040204" pitchFamily="34" charset="-128"/>
                <a:ea typeface="Meiryo" panose="020B0604030504040204" pitchFamily="34" charset="-128"/>
                <a:cs typeface="M PLUS 1p"/>
                <a:sym typeface="M PLUS 1p"/>
              </a:rPr>
            </a:br>
            <a:r>
              <a:rPr lang="ja" sz="1300" b="1" dirty="0">
                <a:latin typeface="Meiryo" panose="020B0604030504040204" pitchFamily="34" charset="-128"/>
                <a:ea typeface="Meiryo" panose="020B0604030504040204" pitchFamily="34" charset="-128"/>
                <a:cs typeface="M PLUS 1p"/>
                <a:sym typeface="M PLUS 1p"/>
              </a:rPr>
              <a:t>好循環</a:t>
            </a:r>
            <a:endParaRPr sz="1300" b="1" dirty="0">
              <a:latin typeface="Meiryo" panose="020B0604030504040204" pitchFamily="34" charset="-128"/>
              <a:ea typeface="Meiryo" panose="020B0604030504040204" pitchFamily="34" charset="-128"/>
              <a:cs typeface="M PLUS 1p"/>
              <a:sym typeface="M PLUS 1p"/>
            </a:endParaRPr>
          </a:p>
        </p:txBody>
      </p:sp>
      <p:sp>
        <p:nvSpPr>
          <p:cNvPr id="367" name="Google Shape;367;p3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14</a:t>
            </a:fld>
            <a:endParaRPr dirty="0"/>
          </a:p>
        </p:txBody>
      </p:sp>
      <p:sp>
        <p:nvSpPr>
          <p:cNvPr id="368" name="Google Shape;368;p3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オープンデータは「三方良し」の仕組み</a:t>
            </a:r>
            <a:endParaRPr b="1" dirty="0"/>
          </a:p>
        </p:txBody>
      </p:sp>
      <p:sp>
        <p:nvSpPr>
          <p:cNvPr id="369" name="Google Shape;369;p33"/>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25000"/>
              </a:lnSpc>
              <a:spcBef>
                <a:spcPts val="0"/>
              </a:spcBef>
              <a:spcAft>
                <a:spcPts val="0"/>
              </a:spcAft>
              <a:buClr>
                <a:schemeClr val="dk1"/>
              </a:buClr>
              <a:buSzPts val="1100"/>
              <a:buFont typeface="Arial"/>
              <a:buNone/>
            </a:pPr>
            <a:r>
              <a:rPr lang="ja" dirty="0"/>
              <a:t>1. オープンデータに取り組む背景・意義</a:t>
            </a:r>
            <a:endParaRPr dirty="0"/>
          </a:p>
        </p:txBody>
      </p:sp>
      <p:sp>
        <p:nvSpPr>
          <p:cNvPr id="370" name="Google Shape;370;p33"/>
          <p:cNvSpPr txBox="1"/>
          <p:nvPr/>
        </p:nvSpPr>
        <p:spPr>
          <a:xfrm>
            <a:off x="1242000" y="1440000"/>
            <a:ext cx="2716200" cy="1615827"/>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オープンデータは、行政にとっても、市民にとっても、団体（企業・民間団体・教育機関等）にとっても好循環が生まれる</a:t>
            </a:r>
            <a:br>
              <a:rPr lang="ja" dirty="0">
                <a:latin typeface="Meiryo" panose="020B0604030504040204" pitchFamily="34" charset="-128"/>
                <a:ea typeface="Meiryo" panose="020B0604030504040204" pitchFamily="34" charset="-128"/>
                <a:cs typeface="M PLUS 1p"/>
                <a:sym typeface="M PLUS 1p"/>
              </a:rPr>
            </a:br>
            <a:r>
              <a:rPr lang="ja" dirty="0">
                <a:latin typeface="Meiryo" panose="020B0604030504040204" pitchFamily="34" charset="-128"/>
                <a:ea typeface="Meiryo" panose="020B0604030504040204" pitchFamily="34" charset="-128"/>
                <a:cs typeface="M PLUS 1p"/>
                <a:sym typeface="M PLUS 1p"/>
              </a:rPr>
              <a:t>「三方良し」の仕組みと</a:t>
            </a:r>
            <a:br>
              <a:rPr lang="ja" dirty="0">
                <a:latin typeface="Meiryo" panose="020B0604030504040204" pitchFamily="34" charset="-128"/>
                <a:ea typeface="Meiryo" panose="020B0604030504040204" pitchFamily="34" charset="-128"/>
                <a:cs typeface="M PLUS 1p"/>
                <a:sym typeface="M PLUS 1p"/>
              </a:rPr>
            </a:br>
            <a:r>
              <a:rPr lang="ja" dirty="0">
                <a:latin typeface="Meiryo" panose="020B0604030504040204" pitchFamily="34" charset="-128"/>
                <a:ea typeface="Meiryo" panose="020B0604030504040204" pitchFamily="34" charset="-128"/>
                <a:cs typeface="M PLUS 1p"/>
                <a:sym typeface="M PLUS 1p"/>
              </a:rPr>
              <a:t>言えます。</a:t>
            </a:r>
            <a:endParaRPr dirty="0">
              <a:latin typeface="Meiryo" panose="020B0604030504040204" pitchFamily="34" charset="-128"/>
              <a:ea typeface="Meiryo" panose="020B0604030504040204" pitchFamily="34" charset="-128"/>
              <a:cs typeface="M PLUS 1p"/>
              <a:sym typeface="M PLUS 1p"/>
            </a:endParaRPr>
          </a:p>
        </p:txBody>
      </p:sp>
      <p:cxnSp>
        <p:nvCxnSpPr>
          <p:cNvPr id="371" name="Google Shape;371;p33"/>
          <p:cNvCxnSpPr/>
          <p:nvPr/>
        </p:nvCxnSpPr>
        <p:spPr>
          <a:xfrm rot="10800000" flipH="1">
            <a:off x="5108975" y="1647000"/>
            <a:ext cx="412200" cy="222600"/>
          </a:xfrm>
          <a:prstGeom prst="straightConnector1">
            <a:avLst/>
          </a:prstGeom>
          <a:noFill/>
          <a:ln w="19050" cap="flat" cmpd="sng">
            <a:solidFill>
              <a:schemeClr val="dk2"/>
            </a:solidFill>
            <a:prstDash val="solid"/>
            <a:round/>
            <a:headEnd type="none" w="med" len="med"/>
            <a:tailEnd type="none" w="med" len="med"/>
          </a:ln>
        </p:spPr>
      </p:cxnSp>
      <p:cxnSp>
        <p:nvCxnSpPr>
          <p:cNvPr id="372" name="Google Shape;372;p33"/>
          <p:cNvCxnSpPr/>
          <p:nvPr/>
        </p:nvCxnSpPr>
        <p:spPr>
          <a:xfrm>
            <a:off x="5521175" y="1646999"/>
            <a:ext cx="362400" cy="0"/>
          </a:xfrm>
          <a:prstGeom prst="straightConnector1">
            <a:avLst/>
          </a:prstGeom>
          <a:noFill/>
          <a:ln w="19050" cap="flat" cmpd="sng">
            <a:solidFill>
              <a:schemeClr val="dk2"/>
            </a:solidFill>
            <a:prstDash val="solid"/>
            <a:round/>
            <a:headEnd type="none" w="med" len="med"/>
            <a:tailEnd type="none" w="med" len="med"/>
          </a:ln>
        </p:spPr>
      </p:cxnSp>
      <p:sp>
        <p:nvSpPr>
          <p:cNvPr id="373" name="Google Shape;373;p33"/>
          <p:cNvSpPr txBox="1"/>
          <p:nvPr/>
        </p:nvSpPr>
        <p:spPr>
          <a:xfrm>
            <a:off x="5850000" y="1435499"/>
            <a:ext cx="2592000" cy="1136100"/>
          </a:xfrm>
          <a:prstGeom prst="rect">
            <a:avLst/>
          </a:prstGeom>
          <a:solidFill>
            <a:srgbClr val="F3F3F3"/>
          </a:solidFill>
          <a:ln>
            <a:noFill/>
          </a:ln>
        </p:spPr>
        <p:txBody>
          <a:bodyPr spcFirstLastPara="1" wrap="square" lIns="18000" tIns="18000" rIns="54000" bIns="18000" anchor="ctr" anchorCtr="0">
            <a:noAutofit/>
          </a:bodyPr>
          <a:lstStyle/>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データを使ってまちづくりに参画できる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行政の政策を自ら検証できる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latin typeface="Meiryo" panose="020B0604030504040204" pitchFamily="34" charset="-128"/>
                <a:ea typeface="Meiryo" panose="020B0604030504040204" pitchFamily="34" charset="-128"/>
                <a:cs typeface="M PLUS 1p"/>
                <a:sym typeface="M PLUS 1p"/>
              </a:rPr>
              <a:t>新たに生まれる良い行政サービスを受けられる</a:t>
            </a:r>
            <a:endParaRPr sz="1000" dirty="0">
              <a:latin typeface="Meiryo" panose="020B0604030504040204" pitchFamily="34" charset="-128"/>
              <a:ea typeface="Meiryo" panose="020B0604030504040204" pitchFamily="34" charset="-128"/>
              <a:cs typeface="M PLUS 1p"/>
              <a:sym typeface="M PLUS 1p"/>
            </a:endParaRPr>
          </a:p>
          <a:p>
            <a:pPr marL="252000" lvl="0" indent="-162000" algn="l" rtl="0" fontAlgn="ctr">
              <a:spcBef>
                <a:spcPts val="0"/>
              </a:spcBef>
              <a:spcAft>
                <a:spcPts val="0"/>
              </a:spcAft>
              <a:buClr>
                <a:schemeClr val="accent1"/>
              </a:buClr>
              <a:buSzPct val="60000"/>
              <a:buFont typeface="M PLUS 1p"/>
              <a:buChar char="●"/>
            </a:pPr>
            <a:r>
              <a:rPr lang="ja" sz="1000" dirty="0">
                <a:solidFill>
                  <a:schemeClr val="dk1"/>
                </a:solidFill>
                <a:latin typeface="Meiryo" panose="020B0604030504040204" pitchFamily="34" charset="-128"/>
                <a:ea typeface="Meiryo" panose="020B0604030504040204" pitchFamily="34" charset="-128"/>
                <a:cs typeface="M PLUS 1p"/>
                <a:sym typeface="M PLUS 1p"/>
              </a:rPr>
              <a:t>行政への信頼感が高まる</a:t>
            </a:r>
            <a:endParaRPr sz="1000" dirty="0">
              <a:latin typeface="Meiryo" panose="020B0604030504040204" pitchFamily="34" charset="-128"/>
              <a:ea typeface="Meiryo" panose="020B0604030504040204" pitchFamily="34" charset="-128"/>
              <a:cs typeface="M PLUS 1p"/>
              <a:sym typeface="M PLUS 1p"/>
            </a:endParaRPr>
          </a:p>
        </p:txBody>
      </p:sp>
      <p:sp>
        <p:nvSpPr>
          <p:cNvPr id="374" name="Google Shape;374;p33"/>
          <p:cNvSpPr/>
          <p:nvPr/>
        </p:nvSpPr>
        <p:spPr>
          <a:xfrm>
            <a:off x="4430608" y="1483499"/>
            <a:ext cx="822600" cy="822600"/>
          </a:xfrm>
          <a:prstGeom prst="ellipse">
            <a:avLst/>
          </a:prstGeom>
          <a:solidFill>
            <a:schemeClr val="accent1"/>
          </a:solidFill>
          <a:ln>
            <a:noFill/>
          </a:ln>
        </p:spPr>
        <p:txBody>
          <a:bodyPr spcFirstLastPara="1" wrap="square" lIns="0" tIns="0" rIns="0" bIns="0" anchor="ctr" anchorCtr="0">
            <a:noAutofit/>
          </a:bodyPr>
          <a:lstStyle/>
          <a:p>
            <a:pPr marL="0" lvl="0" indent="0" algn="ctr" rtl="0" fontAlgn="ctr">
              <a:spcBef>
                <a:spcPts val="0"/>
              </a:spcBef>
              <a:spcAft>
                <a:spcPts val="0"/>
              </a:spcAft>
              <a:buNone/>
            </a:pPr>
            <a:r>
              <a:rPr lang="ja" sz="1300" dirty="0">
                <a:solidFill>
                  <a:schemeClr val="lt1"/>
                </a:solidFill>
                <a:latin typeface="Meiryo" panose="020B0604030504040204" pitchFamily="34" charset="-128"/>
                <a:ea typeface="Meiryo" panose="020B0604030504040204" pitchFamily="34" charset="-128"/>
                <a:cs typeface="M PLUS 1p"/>
                <a:sym typeface="M PLUS 1p"/>
              </a:rPr>
              <a:t>市民</a:t>
            </a:r>
            <a:endParaRPr sz="13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375" name="Google Shape;375;p33"/>
          <p:cNvSpPr/>
          <p:nvPr/>
        </p:nvSpPr>
        <p:spPr>
          <a:xfrm>
            <a:off x="3526350" y="2704530"/>
            <a:ext cx="865200" cy="863700"/>
          </a:xfrm>
          <a:prstGeom prst="ellipse">
            <a:avLst/>
          </a:prstGeom>
          <a:solidFill>
            <a:schemeClr val="accent1"/>
          </a:solidFill>
          <a:ln>
            <a:noFill/>
          </a:ln>
        </p:spPr>
        <p:txBody>
          <a:bodyPr spcFirstLastPara="1" wrap="square" lIns="0" tIns="0" rIns="0" bIns="0" anchor="ctr" anchorCtr="0">
            <a:noAutofit/>
          </a:bodyPr>
          <a:lstStyle/>
          <a:p>
            <a:pPr marL="0" lvl="0" indent="0" algn="ctr" rtl="0" fontAlgn="ctr">
              <a:spcBef>
                <a:spcPts val="0"/>
              </a:spcBef>
              <a:spcAft>
                <a:spcPts val="0"/>
              </a:spcAft>
              <a:buNone/>
            </a:pPr>
            <a:r>
              <a:rPr lang="ja" sz="1300" dirty="0">
                <a:solidFill>
                  <a:schemeClr val="lt1"/>
                </a:solidFill>
                <a:latin typeface="Meiryo" panose="020B0604030504040204" pitchFamily="34" charset="-128"/>
                <a:ea typeface="Meiryo" panose="020B0604030504040204" pitchFamily="34" charset="-128"/>
                <a:cs typeface="M PLUS 1p"/>
                <a:sym typeface="M PLUS 1p"/>
              </a:rPr>
              <a:t>行政</a:t>
            </a:r>
            <a:endParaRPr sz="13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376" name="Google Shape;376;p33"/>
          <p:cNvSpPr/>
          <p:nvPr/>
        </p:nvSpPr>
        <p:spPr>
          <a:xfrm>
            <a:off x="5292278" y="2707870"/>
            <a:ext cx="865200" cy="863700"/>
          </a:xfrm>
          <a:prstGeom prst="ellipse">
            <a:avLst/>
          </a:prstGeom>
          <a:solidFill>
            <a:schemeClr val="accent1"/>
          </a:solidFill>
          <a:ln>
            <a:noFill/>
          </a:ln>
        </p:spPr>
        <p:txBody>
          <a:bodyPr spcFirstLastPara="1" wrap="square" lIns="0" tIns="0" rIns="0" bIns="0" anchor="ctr" anchorCtr="0">
            <a:noAutofit/>
          </a:bodyPr>
          <a:lstStyle/>
          <a:p>
            <a:pPr marL="0" lvl="0" indent="0" algn="ctr" rtl="0" fontAlgn="ctr">
              <a:spcBef>
                <a:spcPts val="0"/>
              </a:spcBef>
              <a:spcAft>
                <a:spcPts val="0"/>
              </a:spcAft>
              <a:buNone/>
            </a:pPr>
            <a:r>
              <a:rPr lang="ja" sz="1000" dirty="0">
                <a:solidFill>
                  <a:schemeClr val="lt1"/>
                </a:solidFill>
                <a:latin typeface="Meiryo" panose="020B0604030504040204" pitchFamily="34" charset="-128"/>
                <a:ea typeface="Meiryo" panose="020B0604030504040204" pitchFamily="34" charset="-128"/>
                <a:cs typeface="M PLUS 1p"/>
                <a:sym typeface="M PLUS 1p"/>
              </a:rPr>
              <a:t>企業</a:t>
            </a:r>
            <a:br>
              <a:rPr lang="ja" sz="1000" dirty="0">
                <a:solidFill>
                  <a:schemeClr val="lt1"/>
                </a:solidFill>
                <a:latin typeface="Meiryo" panose="020B0604030504040204" pitchFamily="34" charset="-128"/>
                <a:ea typeface="Meiryo" panose="020B0604030504040204" pitchFamily="34" charset="-128"/>
                <a:cs typeface="M PLUS 1p"/>
                <a:sym typeface="M PLUS 1p"/>
              </a:rPr>
            </a:br>
            <a:r>
              <a:rPr lang="ja" sz="1000" dirty="0">
                <a:solidFill>
                  <a:schemeClr val="lt1"/>
                </a:solidFill>
                <a:latin typeface="Meiryo" panose="020B0604030504040204" pitchFamily="34" charset="-128"/>
                <a:ea typeface="Meiryo" panose="020B0604030504040204" pitchFamily="34" charset="-128"/>
                <a:cs typeface="M PLUS 1p"/>
                <a:sym typeface="M PLUS 1p"/>
              </a:rPr>
              <a:t>民間団体</a:t>
            </a:r>
            <a:endParaRPr sz="1000" dirty="0">
              <a:solidFill>
                <a:schemeClr val="lt1"/>
              </a:solidFill>
              <a:latin typeface="Meiryo" panose="020B0604030504040204" pitchFamily="34" charset="-128"/>
              <a:ea typeface="Meiryo" panose="020B0604030504040204" pitchFamily="34" charset="-128"/>
              <a:cs typeface="M PLUS 1p"/>
              <a:sym typeface="M PLUS 1p"/>
            </a:endParaRPr>
          </a:p>
          <a:p>
            <a:pPr marL="0" lvl="0" indent="0" algn="ctr" rtl="0" fontAlgn="ctr">
              <a:spcBef>
                <a:spcPts val="0"/>
              </a:spcBef>
              <a:spcAft>
                <a:spcPts val="0"/>
              </a:spcAft>
              <a:buNone/>
            </a:pPr>
            <a:r>
              <a:rPr lang="ja" sz="1000" dirty="0">
                <a:solidFill>
                  <a:schemeClr val="lt1"/>
                </a:solidFill>
                <a:latin typeface="Meiryo" panose="020B0604030504040204" pitchFamily="34" charset="-128"/>
                <a:ea typeface="Meiryo" panose="020B0604030504040204" pitchFamily="34" charset="-128"/>
                <a:cs typeface="M PLUS 1p"/>
                <a:sym typeface="M PLUS 1p"/>
              </a:rPr>
              <a:t>教育機関等</a:t>
            </a:r>
            <a:endParaRPr sz="1000" dirty="0">
              <a:solidFill>
                <a:schemeClr val="lt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4"/>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648000" lvl="0" indent="-594000" algn="l" rtl="0">
              <a:lnSpc>
                <a:spcPct val="114000"/>
              </a:lnSpc>
              <a:spcBef>
                <a:spcPts val="0"/>
              </a:spcBef>
              <a:spcAft>
                <a:spcPts val="0"/>
              </a:spcAft>
              <a:buSzPts val="4500"/>
              <a:buAutoNum type="arabicPeriod" startAt="2"/>
            </a:pPr>
            <a:r>
              <a:rPr lang="ja" b="1" dirty="0"/>
              <a:t>オープンデータの</a:t>
            </a:r>
            <a:br>
              <a:rPr lang="ja" b="1" dirty="0"/>
            </a:br>
            <a:r>
              <a:rPr lang="ja" b="1" dirty="0"/>
              <a:t>ライセンス</a:t>
            </a:r>
            <a:endParaRPr b="1" dirty="0"/>
          </a:p>
        </p:txBody>
      </p:sp>
      <p:sp>
        <p:nvSpPr>
          <p:cNvPr id="382" name="Google Shape;382;p3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オープンデータの定義</a:t>
            </a:r>
            <a:endParaRPr b="1" dirty="0"/>
          </a:p>
        </p:txBody>
      </p:sp>
      <p:sp>
        <p:nvSpPr>
          <p:cNvPr id="388" name="Google Shape;388;p35"/>
          <p:cNvSpPr txBox="1">
            <a:spLocks noGrp="1"/>
          </p:cNvSpPr>
          <p:nvPr>
            <p:ph type="body" idx="1"/>
          </p:nvPr>
        </p:nvSpPr>
        <p:spPr>
          <a:xfrm>
            <a:off x="1243350" y="1440000"/>
            <a:ext cx="73572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「オープンデータ基本指針」において、オープンデータは以下のとおり定義されています。</a:t>
            </a:r>
            <a:endParaRPr sz="1400" dirty="0"/>
          </a:p>
        </p:txBody>
      </p:sp>
      <p:sp>
        <p:nvSpPr>
          <p:cNvPr id="389" name="Google Shape;389;p3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16</a:t>
            </a:fld>
            <a:endParaRPr dirty="0"/>
          </a:p>
        </p:txBody>
      </p:sp>
      <p:sp>
        <p:nvSpPr>
          <p:cNvPr id="390" name="Google Shape;390;p3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オープンデータのライセンス</a:t>
            </a:r>
            <a:endParaRPr dirty="0"/>
          </a:p>
        </p:txBody>
      </p:sp>
      <p:sp>
        <p:nvSpPr>
          <p:cNvPr id="391" name="Google Shape;391;p35"/>
          <p:cNvSpPr/>
          <p:nvPr/>
        </p:nvSpPr>
        <p:spPr>
          <a:xfrm>
            <a:off x="1241925" y="1828800"/>
            <a:ext cx="7200000" cy="2787300"/>
          </a:xfrm>
          <a:prstGeom prst="roundRect">
            <a:avLst>
              <a:gd name="adj" fmla="val 3687"/>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lnSpc>
                <a:spcPct val="125000"/>
              </a:lnSpc>
              <a:spcBef>
                <a:spcPts val="0"/>
              </a:spcBef>
              <a:spcAft>
                <a:spcPts val="0"/>
              </a:spcAft>
              <a:buNone/>
            </a:pPr>
            <a:r>
              <a:rPr lang="ja" dirty="0">
                <a:solidFill>
                  <a:srgbClr val="000000"/>
                </a:solidFill>
                <a:latin typeface="Meiryo" panose="020B0604030504040204" pitchFamily="34" charset="-128"/>
                <a:ea typeface="Meiryo" panose="020B0604030504040204" pitchFamily="34" charset="-128"/>
                <a:cs typeface="M PLUS 1p"/>
                <a:sym typeface="M PLUS 1p"/>
              </a:rPr>
              <a:t>国、地方公共団体及び事業者が保有する官民データのうち、国民誰もがインターネット等を通じて容易に利用（加工、編集、再配布等）できるよう、次のいずれの項目にも該当する形で公開されたデータをオープンデータと定義する。</a:t>
            </a:r>
            <a:endParaRPr sz="16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endParaRPr sz="16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rgbClr val="1E50B5"/>
              </a:buClr>
              <a:buSzPct val="60000"/>
              <a:buFont typeface="M PLUS 1p"/>
              <a:buChar char="●"/>
            </a:pPr>
            <a:r>
              <a:rPr lang="ja" sz="1600" dirty="0">
                <a:solidFill>
                  <a:srgbClr val="000000"/>
                </a:solidFill>
                <a:latin typeface="Meiryo" panose="020B0604030504040204" pitchFamily="34" charset="-128"/>
                <a:ea typeface="Meiryo" panose="020B0604030504040204" pitchFamily="34" charset="-128"/>
                <a:cs typeface="M PLUS 1p"/>
                <a:sym typeface="M PLUS 1p"/>
              </a:rPr>
              <a:t>営利目的、非営利目的を問わず</a:t>
            </a:r>
            <a:r>
              <a:rPr lang="ja" sz="1600" b="1" dirty="0">
                <a:solidFill>
                  <a:srgbClr val="000000"/>
                </a:solidFill>
                <a:latin typeface="Meiryo" panose="020B0604030504040204" pitchFamily="34" charset="-128"/>
                <a:ea typeface="Meiryo" panose="020B0604030504040204" pitchFamily="34" charset="-128"/>
                <a:cs typeface="M PLUS 1p"/>
                <a:sym typeface="M PLUS 1p"/>
              </a:rPr>
              <a:t>二次利用可能なルールが適用</a:t>
            </a:r>
            <a:r>
              <a:rPr lang="ja" sz="1600" dirty="0">
                <a:solidFill>
                  <a:srgbClr val="000000"/>
                </a:solidFill>
                <a:latin typeface="Meiryo" panose="020B0604030504040204" pitchFamily="34" charset="-128"/>
                <a:ea typeface="Meiryo" panose="020B0604030504040204" pitchFamily="34" charset="-128"/>
                <a:cs typeface="M PLUS 1p"/>
                <a:sym typeface="M PLUS 1p"/>
              </a:rPr>
              <a:t>されたも</a:t>
            </a:r>
            <a:r>
              <a:rPr lang="ja" altLang="en-US" sz="1600" dirty="0">
                <a:solidFill>
                  <a:srgbClr val="000000"/>
                </a:solidFill>
                <a:latin typeface="Meiryo" panose="020B0604030504040204" pitchFamily="34" charset="-128"/>
                <a:ea typeface="Meiryo" panose="020B0604030504040204" pitchFamily="34" charset="-128"/>
                <a:cs typeface="M PLUS 1p"/>
                <a:sym typeface="M PLUS 1p"/>
              </a:rPr>
              <a:t>の</a:t>
            </a:r>
            <a:endParaRPr sz="16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rgbClr val="1E50B5"/>
              </a:buClr>
              <a:buSzPct val="60000"/>
              <a:buFont typeface="M PLUS 1p"/>
              <a:buChar char="●"/>
            </a:pPr>
            <a:r>
              <a:rPr lang="ja" sz="1600" b="1" dirty="0">
                <a:solidFill>
                  <a:srgbClr val="000000"/>
                </a:solidFill>
                <a:latin typeface="Meiryo" panose="020B0604030504040204" pitchFamily="34" charset="-128"/>
                <a:ea typeface="Meiryo" panose="020B0604030504040204" pitchFamily="34" charset="-128"/>
                <a:cs typeface="M PLUS 1p"/>
                <a:sym typeface="M PLUS 1p"/>
              </a:rPr>
              <a:t>機械判読</a:t>
            </a:r>
            <a:r>
              <a:rPr lang="ja" sz="1600" dirty="0">
                <a:solidFill>
                  <a:srgbClr val="000000"/>
                </a:solidFill>
                <a:latin typeface="Meiryo" panose="020B0604030504040204" pitchFamily="34" charset="-128"/>
                <a:ea typeface="Meiryo" panose="020B0604030504040204" pitchFamily="34" charset="-128"/>
                <a:cs typeface="M PLUS 1p"/>
                <a:sym typeface="M PLUS 1p"/>
              </a:rPr>
              <a:t>に適したもの</a:t>
            </a:r>
            <a:endParaRPr sz="16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50000"/>
              </a:lnSpc>
              <a:spcBef>
                <a:spcPts val="0"/>
              </a:spcBef>
              <a:spcAft>
                <a:spcPts val="0"/>
              </a:spcAft>
              <a:buClr>
                <a:srgbClr val="1E50B5"/>
              </a:buClr>
              <a:buSzPct val="60000"/>
              <a:buFont typeface="M PLUS 1p"/>
              <a:buChar char="●"/>
            </a:pPr>
            <a:r>
              <a:rPr lang="ja" sz="1600" b="1" dirty="0">
                <a:solidFill>
                  <a:srgbClr val="000000"/>
                </a:solidFill>
                <a:latin typeface="Meiryo" panose="020B0604030504040204" pitchFamily="34" charset="-128"/>
                <a:ea typeface="Meiryo" panose="020B0604030504040204" pitchFamily="34" charset="-128"/>
                <a:cs typeface="M PLUS 1p"/>
                <a:sym typeface="M PLUS 1p"/>
              </a:rPr>
              <a:t>無償</a:t>
            </a:r>
            <a:r>
              <a:rPr lang="ja" sz="1600" dirty="0">
                <a:solidFill>
                  <a:srgbClr val="000000"/>
                </a:solidFill>
                <a:latin typeface="Meiryo" panose="020B0604030504040204" pitchFamily="34" charset="-128"/>
                <a:ea typeface="Meiryo" panose="020B0604030504040204" pitchFamily="34" charset="-128"/>
                <a:cs typeface="M PLUS 1p"/>
                <a:sym typeface="M PLUS 1p"/>
              </a:rPr>
              <a:t>で利用できるもの</a:t>
            </a:r>
            <a:endParaRPr sz="1600" dirty="0">
              <a:latin typeface="Meiryo" panose="020B0604030504040204" pitchFamily="34" charset="-128"/>
              <a:ea typeface="Meiryo" panose="020B0604030504040204" pitchFamily="34" charset="-128"/>
              <a:cs typeface="M PLUS 1p Medium"/>
              <a:sym typeface="M PLUS 1p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二次利用可能なルールとライセンス</a:t>
            </a:r>
            <a:endParaRPr b="1" dirty="0"/>
          </a:p>
        </p:txBody>
      </p:sp>
      <p:sp>
        <p:nvSpPr>
          <p:cNvPr id="397" name="Google Shape;397;p3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17</a:t>
            </a:fld>
            <a:endParaRPr dirty="0"/>
          </a:p>
        </p:txBody>
      </p:sp>
      <p:sp>
        <p:nvSpPr>
          <p:cNvPr id="398" name="Google Shape;398;p3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2. オープンデータのライセンス</a:t>
            </a:r>
            <a:endParaRPr dirty="0"/>
          </a:p>
        </p:txBody>
      </p:sp>
      <p:sp>
        <p:nvSpPr>
          <p:cNvPr id="399" name="Google Shape;399;p36"/>
          <p:cNvSpPr txBox="1">
            <a:spLocks noGrp="1"/>
          </p:cNvSpPr>
          <p:nvPr>
            <p:ph type="body" idx="1"/>
          </p:nvPr>
        </p:nvSpPr>
        <p:spPr>
          <a:xfrm>
            <a:off x="1243350" y="2350434"/>
            <a:ext cx="7200000" cy="120545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独自にこのルールを作成することも可能ですが、オープンデータに適用できるメジャーな</a:t>
            </a:r>
            <a:r>
              <a:rPr lang="ja" sz="1400" u="sng" dirty="0"/>
              <a:t>利用許諾(ライセンス)に</a:t>
            </a:r>
            <a:r>
              <a:rPr lang="ja" sz="1400" dirty="0"/>
              <a:t>、例えば以下があります。</a:t>
            </a:r>
            <a:endParaRPr sz="1400" dirty="0"/>
          </a:p>
          <a:p>
            <a:pPr marL="360000" lvl="0" indent="-234000" algn="l" rtl="0" fontAlgn="ctr">
              <a:spcBef>
                <a:spcPts val="400"/>
              </a:spcBef>
              <a:spcAft>
                <a:spcPts val="0"/>
              </a:spcAft>
              <a:buClr>
                <a:schemeClr val="accent1"/>
              </a:buClr>
              <a:buSzPct val="60000"/>
              <a:buChar char="●"/>
            </a:pPr>
            <a:r>
              <a:rPr lang="ja" b="1" dirty="0"/>
              <a:t>政府標準利用規約（2.0版）　</a:t>
            </a:r>
            <a:endParaRPr b="1" dirty="0"/>
          </a:p>
          <a:p>
            <a:pPr marL="360000" lvl="0" indent="-234000" algn="l" rtl="0" fontAlgn="ctr">
              <a:spcBef>
                <a:spcPts val="0"/>
              </a:spcBef>
              <a:spcAft>
                <a:spcPts val="0"/>
              </a:spcAft>
              <a:buClr>
                <a:schemeClr val="accent1"/>
              </a:buClr>
              <a:buSzPct val="60000"/>
              <a:buChar char="●"/>
            </a:pPr>
            <a:r>
              <a:rPr lang="ja" b="1" dirty="0"/>
              <a:t>クリエイティブ・コモンズ・ライセンス</a:t>
            </a:r>
            <a:r>
              <a:rPr lang="ja" sz="1400" baseline="30000" dirty="0"/>
              <a:t>※2</a:t>
            </a:r>
            <a:endParaRPr dirty="0"/>
          </a:p>
        </p:txBody>
      </p:sp>
      <p:sp>
        <p:nvSpPr>
          <p:cNvPr id="400" name="Google Shape;400;p36"/>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基本的に日本では、作成した著作物は著作権で保護されます</a:t>
            </a:r>
            <a:r>
              <a:rPr lang="ja" sz="1400" baseline="30000" dirty="0"/>
              <a:t>※1</a:t>
            </a:r>
            <a:r>
              <a:rPr lang="ja" sz="1400" dirty="0"/>
              <a:t>。このため、著作物を他の人が二次利用するためには、著作者が「こういう条件で利用して良い」というルールの意思表示が必要です。</a:t>
            </a:r>
            <a:endParaRPr sz="1400" dirty="0"/>
          </a:p>
        </p:txBody>
      </p:sp>
      <p:sp>
        <p:nvSpPr>
          <p:cNvPr id="401" name="Google Shape;401;p36"/>
          <p:cNvSpPr/>
          <p:nvPr/>
        </p:nvSpPr>
        <p:spPr>
          <a:xfrm>
            <a:off x="1242075" y="3658413"/>
            <a:ext cx="7200000" cy="3936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300" dirty="0">
                <a:latin typeface="Meiryo" panose="020B0604030504040204" pitchFamily="34" charset="-128"/>
                <a:ea typeface="Meiryo" panose="020B0604030504040204" pitchFamily="34" charset="-128"/>
                <a:cs typeface="M PLUS 1p Medium"/>
                <a:sym typeface="M PLUS 1p Medium"/>
              </a:rPr>
              <a:t>これらを使用することで、公開データに二次利用可能なルールを適用することができます。</a:t>
            </a:r>
            <a:endParaRPr sz="1300" dirty="0">
              <a:latin typeface="Meiryo" panose="020B0604030504040204" pitchFamily="34" charset="-128"/>
              <a:ea typeface="Meiryo" panose="020B0604030504040204" pitchFamily="34" charset="-128"/>
              <a:cs typeface="M PLUS 1p Medium"/>
              <a:sym typeface="M PLUS 1p Medium"/>
            </a:endParaRPr>
          </a:p>
        </p:txBody>
      </p:sp>
      <p:sp>
        <p:nvSpPr>
          <p:cNvPr id="402" name="Google Shape;402;p36"/>
          <p:cNvSpPr txBox="1"/>
          <p:nvPr/>
        </p:nvSpPr>
        <p:spPr>
          <a:xfrm>
            <a:off x="1243350" y="4281897"/>
            <a:ext cx="7200000" cy="666849"/>
          </a:xfrm>
          <a:prstGeom prst="rect">
            <a:avLst/>
          </a:prstGeom>
          <a:noFill/>
          <a:ln>
            <a:noFill/>
          </a:ln>
        </p:spPr>
        <p:txBody>
          <a:bodyPr spcFirstLastPara="1" wrap="square" lIns="0" tIns="0" rIns="0" bIns="0" anchor="t" anchorCtr="0">
            <a:spAutoFit/>
          </a:bodyPr>
          <a:lstStyle/>
          <a:p>
            <a:pPr marL="179999" lvl="0" indent="-180975" algn="l" rtl="0">
              <a:lnSpc>
                <a:spcPct val="100000"/>
              </a:lnSpc>
              <a:spcBef>
                <a:spcPts val="20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※1	単なる事実や数値データは、それ自体としては著作物には該当せず、著作権の保護対象にはなりません。ただし、これらデータが著作物に該当するかどうかを利用者が一つ一つ判断することは現実的に困難です。二次利用を促進する観点から、こういったデータであっても、明確に二次利用可能な利用許諾（ライセンス）を明記することで、利用者は安心してそのデータを利活用することができます。</a:t>
            </a:r>
            <a:endParaRPr sz="800" dirty="0">
              <a:solidFill>
                <a:schemeClr val="dk1"/>
              </a:solidFill>
              <a:latin typeface="Meiryo" panose="020B0604030504040204" pitchFamily="34" charset="-128"/>
              <a:ea typeface="Meiryo" panose="020B0604030504040204" pitchFamily="34" charset="-128"/>
              <a:cs typeface="M PLUS 1p"/>
              <a:sym typeface="M PLUS 1p"/>
            </a:endParaRPr>
          </a:p>
          <a:p>
            <a:pPr marL="179999" lvl="0" indent="-179999" algn="l" rtl="0">
              <a:lnSpc>
                <a:spcPct val="100000"/>
              </a:lnSpc>
              <a:spcBef>
                <a:spcPts val="20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※2	クリエイティブ・コモンズ・ライセンスは権利の主張内容によって種類が複数存在します（詳細後述）。これらの内、オープンデータに適用できるものは後述の3種類（CC0、CC BY、CC BY-SA）です。</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7"/>
          <p:cNvSpPr txBox="1"/>
          <p:nvPr/>
        </p:nvSpPr>
        <p:spPr>
          <a:xfrm>
            <a:off x="1242000" y="1440000"/>
            <a:ext cx="7200000" cy="1346522"/>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政府標準利用規約（2.0版）やクリエイティブ・コモンズ・ライセンスは、著作権を保持したままデータを流通させることができます。</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これらは著作権者に確認することなしに、誰にでも予め自由な二次利用が許諾されているライセンスです。なお、その許諾の範囲や利用ルールはライセンスの種類により異なります</a:t>
            </a:r>
            <a:r>
              <a:rPr lang="ja" baseline="30000" dirty="0">
                <a:solidFill>
                  <a:schemeClr val="dk1"/>
                </a:solidFill>
                <a:latin typeface="Meiryo" panose="020B0604030504040204" pitchFamily="34" charset="-128"/>
                <a:ea typeface="Meiryo" panose="020B0604030504040204" pitchFamily="34" charset="-128"/>
                <a:cs typeface="M PLUS 1p"/>
                <a:sym typeface="M PLUS 1p"/>
              </a:rPr>
              <a:t>※1</a:t>
            </a:r>
            <a:r>
              <a:rPr lang="ja" dirty="0">
                <a:solidFill>
                  <a:schemeClr val="dk1"/>
                </a:solidFill>
                <a:latin typeface="Meiryo" panose="020B0604030504040204" pitchFamily="34" charset="-128"/>
                <a:ea typeface="Meiryo" panose="020B0604030504040204" pitchFamily="34" charset="-128"/>
                <a:cs typeface="M PLUS 1p"/>
                <a:sym typeface="M PLUS 1p"/>
              </a:rPr>
              <a:t>。</a:t>
            </a: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08" name="Google Shape;408;p37"/>
          <p:cNvSpPr/>
          <p:nvPr/>
        </p:nvSpPr>
        <p:spPr>
          <a:xfrm rot="10800000">
            <a:off x="4861596" y="3011865"/>
            <a:ext cx="287100" cy="248400"/>
          </a:xfrm>
          <a:prstGeom prst="triangle">
            <a:avLst>
              <a:gd name="adj" fmla="val 50000"/>
            </a:avLst>
          </a:prstGeom>
          <a:solidFill>
            <a:srgbClr val="DAE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9" name="Google Shape;409;p37"/>
          <p:cNvSpPr/>
          <p:nvPr/>
        </p:nvSpPr>
        <p:spPr>
          <a:xfrm>
            <a:off x="6514775" y="2846042"/>
            <a:ext cx="1905000" cy="8451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Clr>
                <a:schemeClr val="dk1"/>
              </a:buClr>
              <a:buSzPts val="1100"/>
              <a:buFont typeface="Arial"/>
              <a:buNone/>
            </a:pPr>
            <a:r>
              <a:rPr lang="ja" b="1" dirty="0">
                <a:latin typeface="Meiryo" panose="020B0604030504040204" pitchFamily="34" charset="-128"/>
                <a:ea typeface="Meiryo" panose="020B0604030504040204" pitchFamily="34" charset="-128"/>
                <a:cs typeface="M PLUS 1p"/>
                <a:sym typeface="M PLUS 1p"/>
              </a:rPr>
              <a:t>全ての権利を放棄</a:t>
            </a:r>
            <a:endParaRPr b="1"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Clr>
                <a:schemeClr val="dk1"/>
              </a:buClr>
              <a:buSzPts val="1100"/>
              <a:buFont typeface="Arial"/>
              <a:buNone/>
            </a:pPr>
            <a:r>
              <a:rPr lang="ja" b="1" dirty="0">
                <a:latin typeface="Meiryo" panose="020B0604030504040204" pitchFamily="34" charset="-128"/>
                <a:ea typeface="Meiryo" panose="020B0604030504040204" pitchFamily="34" charset="-128"/>
                <a:cs typeface="M PLUS 1p"/>
                <a:sym typeface="M PLUS 1p"/>
              </a:rPr>
              <a:t>パブリックドメイン</a:t>
            </a:r>
            <a:endParaRPr b="1"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Clr>
                <a:schemeClr val="dk1"/>
              </a:buClr>
              <a:buSzPts val="1100"/>
              <a:buFont typeface="Arial"/>
              <a:buNone/>
            </a:pPr>
            <a:r>
              <a:rPr lang="ja" sz="1600" b="1" dirty="0">
                <a:latin typeface="Meiryo" panose="020B0604030504040204" pitchFamily="34" charset="-128"/>
                <a:ea typeface="Meiryo" panose="020B0604030504040204" pitchFamily="34" charset="-128"/>
                <a:cs typeface="M PLUS 1p"/>
                <a:sym typeface="M PLUS 1p"/>
              </a:rPr>
              <a:t>（PD）</a:t>
            </a:r>
            <a:r>
              <a:rPr lang="ja" baseline="30000" dirty="0">
                <a:solidFill>
                  <a:schemeClr val="dk1"/>
                </a:solidFill>
                <a:latin typeface="Meiryo" panose="020B0604030504040204" pitchFamily="34" charset="-128"/>
                <a:ea typeface="Meiryo" panose="020B0604030504040204" pitchFamily="34" charset="-128"/>
                <a:cs typeface="M PLUS 1p"/>
                <a:sym typeface="M PLUS 1p"/>
              </a:rPr>
              <a:t>※2</a:t>
            </a:r>
            <a:endParaRPr sz="800" baseline="30000" dirty="0">
              <a:latin typeface="Meiryo" panose="020B0604030504040204" pitchFamily="34" charset="-128"/>
              <a:ea typeface="Meiryo" panose="020B0604030504040204" pitchFamily="34" charset="-128"/>
              <a:cs typeface="M PLUS 1p"/>
              <a:sym typeface="M PLUS 1p"/>
            </a:endParaRPr>
          </a:p>
        </p:txBody>
      </p:sp>
      <p:sp>
        <p:nvSpPr>
          <p:cNvPr id="410" name="Google Shape;410;p37"/>
          <p:cNvSpPr/>
          <p:nvPr/>
        </p:nvSpPr>
        <p:spPr>
          <a:xfrm>
            <a:off x="3691896" y="2515725"/>
            <a:ext cx="2626500" cy="596100"/>
          </a:xfrm>
          <a:prstGeom prst="roundRect">
            <a:avLst>
              <a:gd name="adj" fmla="val 7626"/>
            </a:avLst>
          </a:prstGeom>
          <a:solidFill>
            <a:srgbClr val="DAEAF6"/>
          </a:solidFill>
          <a:ln>
            <a:noFill/>
          </a:ln>
        </p:spPr>
        <p:txBody>
          <a:bodyPr spcFirstLastPara="1" wrap="square" lIns="36000" tIns="0" rIns="36000" bIns="0" anchor="ctr" anchorCtr="0">
            <a:noAutofit/>
          </a:bodyPr>
          <a:lstStyle/>
          <a:p>
            <a:pPr marL="0" lvl="0" indent="0" algn="ctr" rtl="0" fontAlgn="ctr">
              <a:lnSpc>
                <a:spcPct val="100000"/>
              </a:lnSpc>
              <a:spcBef>
                <a:spcPts val="200"/>
              </a:spcBef>
              <a:spcAft>
                <a:spcPts val="0"/>
              </a:spcAft>
              <a:buNone/>
            </a:pPr>
            <a:r>
              <a:rPr lang="ja" sz="900" dirty="0">
                <a:latin typeface="Meiryo" panose="020B0604030504040204" pitchFamily="34" charset="-128"/>
                <a:ea typeface="Meiryo" panose="020B0604030504040204" pitchFamily="34" charset="-128"/>
                <a:cs typeface="M PLUS 1p"/>
                <a:sym typeface="M PLUS 1p"/>
              </a:rPr>
              <a:t>政府標準利用規約（2.0版）やクリエイティブ・コモンズ・ライセンスの</a:t>
            </a:r>
            <a:r>
              <a:rPr lang="ja" sz="900" dirty="0">
                <a:solidFill>
                  <a:schemeClr val="dk1"/>
                </a:solidFill>
                <a:latin typeface="Meiryo" panose="020B0604030504040204" pitchFamily="34" charset="-128"/>
                <a:ea typeface="Meiryo" panose="020B0604030504040204" pitchFamily="34" charset="-128"/>
                <a:cs typeface="M PLUS 1p"/>
                <a:sym typeface="M PLUS 1p"/>
              </a:rPr>
              <a:t>種類により</a:t>
            </a:r>
            <a:br>
              <a:rPr lang="ja" sz="900" dirty="0">
                <a:solidFill>
                  <a:schemeClr val="dk1"/>
                </a:solidFill>
                <a:latin typeface="Meiryo" panose="020B0604030504040204" pitchFamily="34" charset="-128"/>
                <a:ea typeface="Meiryo" panose="020B0604030504040204" pitchFamily="34" charset="-128"/>
                <a:cs typeface="M PLUS 1p"/>
                <a:sym typeface="M PLUS 1p"/>
              </a:rPr>
            </a:br>
            <a:r>
              <a:rPr lang="ja" sz="900" dirty="0">
                <a:latin typeface="Meiryo" panose="020B0604030504040204" pitchFamily="34" charset="-128"/>
                <a:ea typeface="Meiryo" panose="020B0604030504040204" pitchFamily="34" charset="-128"/>
                <a:cs typeface="M PLUS 1p"/>
                <a:sym typeface="M PLUS 1p"/>
              </a:rPr>
              <a:t>許諾の範囲や利用ルールは異なる</a:t>
            </a:r>
            <a:endParaRPr sz="900" dirty="0">
              <a:latin typeface="Meiryo" panose="020B0604030504040204" pitchFamily="34" charset="-128"/>
              <a:ea typeface="Meiryo" panose="020B0604030504040204" pitchFamily="34" charset="-128"/>
              <a:cs typeface="M PLUS 1p"/>
              <a:sym typeface="M PLUS 1p"/>
            </a:endParaRPr>
          </a:p>
        </p:txBody>
      </p:sp>
      <p:sp>
        <p:nvSpPr>
          <p:cNvPr id="411" name="Google Shape;411;p37"/>
          <p:cNvSpPr/>
          <p:nvPr/>
        </p:nvSpPr>
        <p:spPr>
          <a:xfrm>
            <a:off x="1599350" y="2846042"/>
            <a:ext cx="1905000" cy="8451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Clr>
                <a:schemeClr val="dk1"/>
              </a:buClr>
              <a:buSzPts val="1100"/>
              <a:buFont typeface="Arial"/>
              <a:buNone/>
            </a:pPr>
            <a:r>
              <a:rPr lang="ja" sz="1600" b="1" dirty="0">
                <a:latin typeface="Meiryo" panose="020B0604030504040204" pitchFamily="34" charset="-128"/>
                <a:ea typeface="Meiryo" panose="020B0604030504040204" pitchFamily="34" charset="-128"/>
                <a:cs typeface="M PLUS 1p"/>
                <a:sym typeface="M PLUS 1p"/>
              </a:rPr>
              <a:t>全ての権利を主張</a:t>
            </a:r>
            <a:endParaRPr sz="1600" b="1" dirty="0">
              <a:latin typeface="Meiryo" panose="020B0604030504040204" pitchFamily="34" charset="-128"/>
              <a:ea typeface="Meiryo" panose="020B0604030504040204" pitchFamily="34" charset="-128"/>
              <a:cs typeface="M PLUS 1p"/>
              <a:sym typeface="M PLUS 1p"/>
            </a:endParaRPr>
          </a:p>
        </p:txBody>
      </p:sp>
      <p:sp>
        <p:nvSpPr>
          <p:cNvPr id="412" name="Google Shape;412;p3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18</a:t>
            </a:fld>
            <a:endParaRPr dirty="0"/>
          </a:p>
        </p:txBody>
      </p:sp>
      <p:sp>
        <p:nvSpPr>
          <p:cNvPr id="413" name="Google Shape;413;p3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オープンデータに適したライセンスの考え方</a:t>
            </a:r>
            <a:endParaRPr b="1" dirty="0"/>
          </a:p>
        </p:txBody>
      </p:sp>
      <p:sp>
        <p:nvSpPr>
          <p:cNvPr id="414" name="Google Shape;414;p3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2. オープンデータのライセンス</a:t>
            </a:r>
            <a:endParaRPr dirty="0"/>
          </a:p>
        </p:txBody>
      </p:sp>
      <p:sp>
        <p:nvSpPr>
          <p:cNvPr id="415" name="Google Shape;415;p37"/>
          <p:cNvSpPr txBox="1"/>
          <p:nvPr/>
        </p:nvSpPr>
        <p:spPr>
          <a:xfrm>
            <a:off x="1242000" y="4702950"/>
            <a:ext cx="7200000" cy="369300"/>
          </a:xfrm>
          <a:prstGeom prst="rect">
            <a:avLst/>
          </a:prstGeom>
          <a:noFill/>
          <a:ln>
            <a:noFill/>
          </a:ln>
        </p:spPr>
        <p:txBody>
          <a:bodyPr spcFirstLastPara="1" wrap="square" lIns="0" tIns="0" rIns="0" bIns="0" anchor="t" anchorCtr="0">
            <a:spAutoFit/>
          </a:bodyPr>
          <a:lstStyle/>
          <a:p>
            <a:pPr marL="179705" lvl="0" indent="-179705" algn="l" rtl="0">
              <a:spcBef>
                <a:spcPts val="0"/>
              </a:spcBef>
              <a:spcAft>
                <a:spcPts val="0"/>
              </a:spcAft>
              <a:buClr>
                <a:schemeClr val="dk1"/>
              </a:buClr>
              <a:buSzPts val="1100"/>
              <a:buFont typeface="Arial"/>
              <a:buNone/>
            </a:pPr>
            <a:r>
              <a:rPr lang="ja" sz="800" dirty="0">
                <a:solidFill>
                  <a:schemeClr val="dk1"/>
                </a:solidFill>
                <a:latin typeface="Meiryo" panose="020B0604030504040204" pitchFamily="34" charset="-128"/>
                <a:ea typeface="Meiryo" panose="020B0604030504040204" pitchFamily="34" charset="-128"/>
                <a:cs typeface="M PLUS 1p"/>
                <a:sym typeface="M PLUS 1p"/>
              </a:rPr>
              <a:t>※1	なお、後述の「CC0」は、全ての権利を各国の法令に反しない範囲で放棄するための枠組みです。</a:t>
            </a:r>
            <a:endParaRPr lang="en-US" sz="800" dirty="0">
              <a:solidFill>
                <a:schemeClr val="dk1"/>
              </a:solidFill>
              <a:latin typeface="Meiryo" panose="020B0604030504040204" pitchFamily="34" charset="-128"/>
              <a:ea typeface="Meiryo" panose="020B0604030504040204" pitchFamily="34" charset="-128"/>
              <a:cs typeface="M PLUS 1p"/>
            </a:endParaRPr>
          </a:p>
          <a:p>
            <a:pPr marL="179705" marR="0" lvl="0" indent="-179705" algn="l" rtl="0">
              <a:spcBef>
                <a:spcPts val="0"/>
              </a:spcBef>
              <a:spcAft>
                <a:spcPts val="0"/>
              </a:spcAft>
              <a:buSzPts val="1100"/>
              <a:buNone/>
            </a:pPr>
            <a:r>
              <a:rPr lang="ja" sz="800" dirty="0">
                <a:solidFill>
                  <a:schemeClr val="dk1"/>
                </a:solidFill>
                <a:latin typeface="Meiryo"/>
                <a:ea typeface="Meiryo"/>
                <a:cs typeface="M PLUS 1p"/>
                <a:sym typeface="M PLUS 1p"/>
              </a:rPr>
              <a:t>※2	パブリックドメイン：知的創作物についての著作権をはじめとする知的財産権（知的所有権）が発生していない状態、</a:t>
            </a:r>
            <a:br>
              <a:rPr lang="ja" sz="800" dirty="0">
                <a:latin typeface="Meiryo" panose="020B0604030504040204" pitchFamily="34" charset="-128"/>
                <a:ea typeface="Meiryo" panose="020B0604030504040204" pitchFamily="34" charset="-128"/>
                <a:cs typeface="M PLUS 1p"/>
              </a:rPr>
            </a:br>
            <a:r>
              <a:rPr lang="ja" sz="800" dirty="0">
                <a:solidFill>
                  <a:schemeClr val="dk1"/>
                </a:solidFill>
                <a:latin typeface="Meiryo"/>
                <a:ea typeface="Meiryo"/>
                <a:cs typeface="M PLUS 1p"/>
                <a:sym typeface="M PLUS 1p"/>
              </a:rPr>
              <a:t>または、著作権保護期間の満了や権利放棄</a:t>
            </a:r>
            <a:r>
              <a:rPr lang="ja-JP" altLang="en-US" sz="800" dirty="0">
                <a:solidFill>
                  <a:schemeClr val="tx1"/>
                </a:solidFill>
                <a:latin typeface="Meiryo"/>
                <a:ea typeface="Meiryo"/>
                <a:cs typeface="M PLUS 1p"/>
                <a:sym typeface="M PLUS 1p"/>
              </a:rPr>
              <a:t>宣言</a:t>
            </a:r>
            <a:r>
              <a:rPr lang="ja" sz="800" dirty="0">
                <a:solidFill>
                  <a:schemeClr val="dk1"/>
                </a:solidFill>
                <a:latin typeface="Meiryo"/>
                <a:ea typeface="Meiryo"/>
                <a:cs typeface="M PLUS 1p"/>
                <a:sym typeface="M PLUS 1p"/>
              </a:rPr>
              <a:t>等により</a:t>
            </a:r>
            <a:r>
              <a:rPr lang="ja-JP" altLang="en-US" sz="800" dirty="0">
                <a:solidFill>
                  <a:schemeClr val="tx1"/>
                </a:solidFill>
                <a:latin typeface="Meiryo"/>
                <a:ea typeface="Meiryo"/>
                <a:cs typeface="M PLUS 1p"/>
                <a:sym typeface="M PLUS 1p"/>
              </a:rPr>
              <a:t>、</a:t>
            </a:r>
            <a:r>
              <a:rPr lang="ja" sz="800" dirty="0">
                <a:solidFill>
                  <a:schemeClr val="dk1"/>
                </a:solidFill>
                <a:latin typeface="Meiryo"/>
                <a:ea typeface="Meiryo"/>
                <a:cs typeface="M PLUS 1p"/>
                <a:sym typeface="M PLUS 1p"/>
              </a:rPr>
              <a:t>公有財産として誰でも自由に利用ができる状態です。</a:t>
            </a:r>
            <a:endParaRPr sz="800" dirty="0">
              <a:solidFill>
                <a:schemeClr val="dk1"/>
              </a:solidFill>
              <a:latin typeface="Meiryo"/>
              <a:ea typeface="Meiryo"/>
              <a:cs typeface="M PLUS 1p"/>
            </a:endParaRPr>
          </a:p>
        </p:txBody>
      </p:sp>
      <p:sp>
        <p:nvSpPr>
          <p:cNvPr id="416" name="Google Shape;416;p37"/>
          <p:cNvSpPr/>
          <p:nvPr/>
        </p:nvSpPr>
        <p:spPr>
          <a:xfrm>
            <a:off x="3519013" y="3199066"/>
            <a:ext cx="2981100" cy="248400"/>
          </a:xfrm>
          <a:prstGeom prst="leftRightArrow">
            <a:avLst>
              <a:gd name="adj1" fmla="val 35588"/>
              <a:gd name="adj2" fmla="val 7326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7" name="Google Shape;417;p37"/>
          <p:cNvSpPr txBox="1"/>
          <p:nvPr/>
        </p:nvSpPr>
        <p:spPr>
          <a:xfrm>
            <a:off x="1242000" y="3819950"/>
            <a:ext cx="7200000" cy="807913"/>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利用者は、</a:t>
            </a:r>
            <a:r>
              <a:rPr lang="ja" b="1" u="sng" dirty="0">
                <a:solidFill>
                  <a:schemeClr val="dk1"/>
                </a:solidFill>
                <a:latin typeface="Meiryo" panose="020B0604030504040204" pitchFamily="34" charset="-128"/>
                <a:ea typeface="Meiryo" panose="020B0604030504040204" pitchFamily="34" charset="-128"/>
                <a:cs typeface="M PLUS 1p"/>
                <a:sym typeface="M PLUS 1p"/>
              </a:rPr>
              <a:t>定められたルール</a:t>
            </a:r>
            <a:r>
              <a:rPr lang="ja" u="sng" dirty="0">
                <a:solidFill>
                  <a:schemeClr val="dk1"/>
                </a:solidFill>
                <a:latin typeface="Meiryo" panose="020B0604030504040204" pitchFamily="34" charset="-128"/>
                <a:ea typeface="Meiryo" panose="020B0604030504040204" pitchFamily="34" charset="-128"/>
                <a:cs typeface="M PLUS 1p"/>
                <a:sym typeface="M PLUS 1p"/>
              </a:rPr>
              <a:t>（例：原作者のクレジットを表記する等）</a:t>
            </a:r>
            <a:r>
              <a:rPr lang="ja" b="1" u="sng" dirty="0">
                <a:solidFill>
                  <a:schemeClr val="dk1"/>
                </a:solidFill>
                <a:latin typeface="Meiryo" panose="020B0604030504040204" pitchFamily="34" charset="-128"/>
                <a:ea typeface="Meiryo" panose="020B0604030504040204" pitchFamily="34" charset="-128"/>
                <a:cs typeface="M PLUS 1p"/>
                <a:sym typeface="M PLUS 1p"/>
              </a:rPr>
              <a:t>を守れば、自由に二次利用ができ、著作物の主張された権利も保護される</a:t>
            </a:r>
            <a:r>
              <a:rPr lang="ja" dirty="0">
                <a:solidFill>
                  <a:schemeClr val="dk1"/>
                </a:solidFill>
                <a:latin typeface="Meiryo" panose="020B0604030504040204" pitchFamily="34" charset="-128"/>
                <a:ea typeface="Meiryo" panose="020B0604030504040204" pitchFamily="34" charset="-128"/>
                <a:cs typeface="M PLUS 1p"/>
                <a:sym typeface="M PLUS 1p"/>
              </a:rPr>
              <a:t>ため、これらはオープンデータに適したライセンスと言えます。</a:t>
            </a: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19</a:t>
            </a:fld>
            <a:endParaRPr dirty="0"/>
          </a:p>
        </p:txBody>
      </p:sp>
      <p:sp>
        <p:nvSpPr>
          <p:cNvPr id="423" name="Google Shape;423;p38"/>
          <p:cNvSpPr txBox="1">
            <a:spLocks noGrp="1"/>
          </p:cNvSpPr>
          <p:nvPr>
            <p:ph type="title"/>
          </p:nvPr>
        </p:nvSpPr>
        <p:spPr>
          <a:xfrm>
            <a:off x="1243350" y="828000"/>
            <a:ext cx="432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政府標準利用規約（第2.0版）</a:t>
            </a:r>
            <a:endParaRPr b="1" dirty="0"/>
          </a:p>
        </p:txBody>
      </p:sp>
      <p:sp>
        <p:nvSpPr>
          <p:cNvPr id="424" name="Google Shape;424;p38"/>
          <p:cNvSpPr txBox="1">
            <a:spLocks noGrp="1"/>
          </p:cNvSpPr>
          <p:nvPr>
            <p:ph type="body" idx="1"/>
          </p:nvPr>
        </p:nvSpPr>
        <p:spPr>
          <a:xfrm>
            <a:off x="1243350" y="1440000"/>
            <a:ext cx="4320000" cy="2769989"/>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日本政府で作成されたライセンス</a:t>
            </a:r>
            <a:endParaRPr b="1" dirty="0"/>
          </a:p>
          <a:p>
            <a:pPr marL="360000" lvl="0" indent="-234000" algn="l" rtl="0" fontAlgn="ctr">
              <a:spcBef>
                <a:spcPts val="400"/>
              </a:spcBef>
              <a:spcAft>
                <a:spcPts val="0"/>
              </a:spcAft>
              <a:buClr>
                <a:schemeClr val="accent1"/>
              </a:buClr>
              <a:buSzPct val="60000"/>
              <a:buChar char="●"/>
            </a:pPr>
            <a:r>
              <a:rPr lang="ja" sz="1400" dirty="0"/>
              <a:t>2014年に作成された日本政府の府省のホームページのコンテンツのライセンスの雛形です。</a:t>
            </a:r>
            <a:endParaRPr sz="1400" dirty="0"/>
          </a:p>
          <a:p>
            <a:pPr marL="360000" lvl="0" indent="-234000" algn="l" rtl="0" fontAlgn="ctr">
              <a:spcBef>
                <a:spcPts val="1000"/>
              </a:spcBef>
              <a:spcAft>
                <a:spcPts val="0"/>
              </a:spcAft>
              <a:buClr>
                <a:schemeClr val="accent1"/>
              </a:buClr>
              <a:buSzPct val="60000"/>
              <a:buChar char="●"/>
            </a:pPr>
            <a:r>
              <a:rPr lang="ja" sz="1400" dirty="0"/>
              <a:t>各々の地方公共団体に合わせてこの規約を更新することで、オープンデータのためのライセンスを作成できます。</a:t>
            </a:r>
            <a:endParaRPr sz="1400" dirty="0"/>
          </a:p>
          <a:p>
            <a:pPr marL="360000" lvl="0" indent="-234000" algn="l" rtl="0" fontAlgn="ctr">
              <a:spcBef>
                <a:spcPts val="1000"/>
              </a:spcBef>
              <a:spcAft>
                <a:spcPts val="0"/>
              </a:spcAft>
              <a:buClr>
                <a:schemeClr val="accent1"/>
              </a:buClr>
              <a:buSzPct val="60000"/>
              <a:buChar char="●"/>
            </a:pPr>
            <a:r>
              <a:rPr lang="ja" sz="1400" dirty="0"/>
              <a:t>後述の「クリエイティブ・コモンズ・ライセンス 表示 4.0 国際（CC BY 4.0）」と互換性を持ちます。</a:t>
            </a:r>
            <a:endParaRPr dirty="0"/>
          </a:p>
        </p:txBody>
      </p:sp>
      <p:sp>
        <p:nvSpPr>
          <p:cNvPr id="425" name="Google Shape;425;p3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オープンデータのライセンス</a:t>
            </a:r>
            <a:endParaRPr dirty="0"/>
          </a:p>
        </p:txBody>
      </p:sp>
      <p:pic>
        <p:nvPicPr>
          <p:cNvPr id="426" name="Google Shape;426;p38"/>
          <p:cNvPicPr preferRelativeResize="0"/>
          <p:nvPr/>
        </p:nvPicPr>
        <p:blipFill rotWithShape="1">
          <a:blip r:embed="rId3">
            <a:alphaModFix/>
          </a:blip>
          <a:srcRect l="2899" r="-2899"/>
          <a:stretch/>
        </p:blipFill>
        <p:spPr>
          <a:xfrm>
            <a:off x="5777141" y="828000"/>
            <a:ext cx="2664860" cy="3772650"/>
          </a:xfrm>
          <a:prstGeom prst="rect">
            <a:avLst/>
          </a:prstGeom>
          <a:noFill/>
          <a:ln w="9525" cap="flat" cmpd="sng">
            <a:solidFill>
              <a:srgbClr val="999999"/>
            </a:solidFill>
            <a:prstDash val="solid"/>
            <a:round/>
            <a:headEnd type="none" w="sm" len="sm"/>
            <a:tailEnd type="none" w="sm" len="sm"/>
          </a:ln>
        </p:spPr>
      </p:pic>
      <p:sp>
        <p:nvSpPr>
          <p:cNvPr id="427" name="Google Shape;427;p38"/>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：政府標準利用規約（2.0版）（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https://cio.go.jp/sites/default/files/uploads/documents/opendata_nijiriyou_betten1.pdf</a:t>
            </a:r>
            <a:r>
              <a:rPr lang="ja" sz="800" dirty="0">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1"/>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改版履歴</a:t>
            </a:r>
            <a:endParaRPr b="1" dirty="0"/>
          </a:p>
        </p:txBody>
      </p:sp>
      <p:sp>
        <p:nvSpPr>
          <p:cNvPr id="229" name="Google Shape;229;p2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a:t>
            </a:fld>
            <a:endParaRPr dirty="0"/>
          </a:p>
        </p:txBody>
      </p:sp>
      <p:graphicFrame>
        <p:nvGraphicFramePr>
          <p:cNvPr id="230" name="Google Shape;230;p21"/>
          <p:cNvGraphicFramePr/>
          <p:nvPr>
            <p:extLst>
              <p:ext uri="{D42A27DB-BD31-4B8C-83A1-F6EECF244321}">
                <p14:modId xmlns:p14="http://schemas.microsoft.com/office/powerpoint/2010/main" val="1216627379"/>
              </p:ext>
            </p:extLst>
          </p:nvPr>
        </p:nvGraphicFramePr>
        <p:xfrm>
          <a:off x="1242000" y="1440000"/>
          <a:ext cx="7200000" cy="3059250"/>
        </p:xfrm>
        <a:graphic>
          <a:graphicData uri="http://schemas.openxmlformats.org/drawingml/2006/table">
            <a:tbl>
              <a:tblPr>
                <a:noFill/>
                <a:tableStyleId>{3D54184B-FBDD-42CB-AEF2-02F8DF4F0C70}</a:tableStyleId>
              </a:tblPr>
              <a:tblGrid>
                <a:gridCol w="928700">
                  <a:extLst>
                    <a:ext uri="{9D8B030D-6E8A-4147-A177-3AD203B41FA5}">
                      <a16:colId xmlns:a16="http://schemas.microsoft.com/office/drawing/2014/main" val="20000"/>
                    </a:ext>
                  </a:extLst>
                </a:gridCol>
                <a:gridCol w="1323950">
                  <a:extLst>
                    <a:ext uri="{9D8B030D-6E8A-4147-A177-3AD203B41FA5}">
                      <a16:colId xmlns:a16="http://schemas.microsoft.com/office/drawing/2014/main" val="20001"/>
                    </a:ext>
                  </a:extLst>
                </a:gridCol>
                <a:gridCol w="4947350">
                  <a:extLst>
                    <a:ext uri="{9D8B030D-6E8A-4147-A177-3AD203B41FA5}">
                      <a16:colId xmlns:a16="http://schemas.microsoft.com/office/drawing/2014/main" val="20002"/>
                    </a:ext>
                  </a:extLst>
                </a:gridCol>
              </a:tblGrid>
              <a:tr h="343250">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版数</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Clr>
                          <a:srgbClr val="000000"/>
                        </a:buClr>
                        <a:buSzPts val="1100"/>
                        <a:buFont typeface="Arial"/>
                        <a:buNone/>
                      </a:pPr>
                      <a:r>
                        <a:rPr lang="ja" sz="1100" b="0" i="0" dirty="0">
                          <a:solidFill>
                            <a:srgbClr val="000000"/>
                          </a:solidFill>
                          <a:latin typeface="Meiryo" panose="020B0604030504040204" pitchFamily="34" charset="-128"/>
                          <a:ea typeface="Meiryo" panose="020B0604030504040204" pitchFamily="34" charset="-128"/>
                          <a:cs typeface="M PLUS 1p"/>
                          <a:sym typeface="M PLUS 1p"/>
                        </a:rPr>
                        <a:t>日付</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内容</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388000">
                <a:tc>
                  <a:txBody>
                    <a:bodyPr/>
                    <a:lstStyle/>
                    <a:p>
                      <a:pPr marL="0" lvl="0" indent="0" algn="l" rtl="0" fontAlgn="ctr">
                        <a:spcBef>
                          <a:spcPts val="0"/>
                        </a:spcBef>
                        <a:spcAft>
                          <a:spcPts val="0"/>
                        </a:spcAft>
                        <a:buNone/>
                      </a:pPr>
                      <a:r>
                        <a:rPr lang="en-US" altLang="ja" sz="1000" b="0" i="0" dirty="0">
                          <a:solidFill>
                            <a:schemeClr val="tx1"/>
                          </a:solidFill>
                          <a:latin typeface="Meiryo"/>
                          <a:ea typeface="Meiryo"/>
                          <a:cs typeface="M PLUS 1p"/>
                          <a:sym typeface="M PLUS 1p"/>
                        </a:rPr>
                        <a:t>1.0</a:t>
                      </a:r>
                      <a:r>
                        <a:rPr lang="ja" sz="1000" b="0" i="0" dirty="0">
                          <a:solidFill>
                            <a:schemeClr val="tx1"/>
                          </a:solidFill>
                          <a:latin typeface="Meiryo"/>
                          <a:ea typeface="Meiryo"/>
                          <a:cs typeface="M PLUS 1p"/>
                          <a:sym typeface="M PLUS 1p"/>
                        </a:rPr>
                        <a:t>版</a:t>
                      </a:r>
                      <a:endParaRPr sz="1000" b="0" i="0" dirty="0">
                        <a:solidFill>
                          <a:schemeClr val="tx1"/>
                        </a:solidFill>
                        <a:latin typeface="Meiryo"/>
                        <a:ea typeface="Meiryo"/>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a:spcBef>
                          <a:spcPts val="0"/>
                        </a:spcBef>
                        <a:spcAft>
                          <a:spcPts val="0"/>
                        </a:spcAft>
                        <a:buNone/>
                      </a:pPr>
                      <a:r>
                        <a:rPr lang="ja" sz="1000" b="0" i="0" u="none" strike="noStrike" noProof="0" dirty="0">
                          <a:solidFill>
                            <a:schemeClr val="tx1"/>
                          </a:solidFill>
                          <a:latin typeface="Meiryo"/>
                          <a:ea typeface="Meiryo"/>
                        </a:rPr>
                        <a:t>202</a:t>
                      </a:r>
                      <a:r>
                        <a:rPr lang="en-US" altLang="ja" sz="1000" b="0" i="0" u="none" strike="noStrike" noProof="0" dirty="0">
                          <a:solidFill>
                            <a:schemeClr val="tx1"/>
                          </a:solidFill>
                          <a:latin typeface="Meiryo"/>
                          <a:ea typeface="Meiryo"/>
                        </a:rPr>
                        <a:t>3</a:t>
                      </a:r>
                      <a:r>
                        <a:rPr lang="ja" sz="1000" b="0" i="0" u="none" strike="noStrike" noProof="0" dirty="0">
                          <a:solidFill>
                            <a:schemeClr val="tx1"/>
                          </a:solidFill>
                          <a:latin typeface="Meiryo"/>
                          <a:ea typeface="Meiryo"/>
                        </a:rPr>
                        <a:t>年</a:t>
                      </a:r>
                      <a:r>
                        <a:rPr lang="en-US" altLang="ja" sz="1000" b="0" i="0" u="none" strike="noStrike" noProof="0">
                          <a:solidFill>
                            <a:schemeClr val="tx1"/>
                          </a:solidFill>
                          <a:latin typeface="Meiryo"/>
                        </a:rPr>
                        <a:t>1</a:t>
                      </a:r>
                      <a:r>
                        <a:rPr lang="ja" sz="1000" b="0" i="0" u="none" strike="noStrike" noProof="0">
                          <a:solidFill>
                            <a:schemeClr val="tx1"/>
                          </a:solidFill>
                          <a:latin typeface="Meiryo"/>
                          <a:ea typeface="Meiryo"/>
                        </a:rPr>
                        <a:t>月</a:t>
                      </a:r>
                      <a:endParaRPr lang="en-US" altLang="ja" sz="1000" dirty="0">
                        <a:latin typeface="Meiryo"/>
                        <a:ea typeface="Meiryo"/>
                        <a:sym typeface="M PLUS 1p"/>
                      </a:endParaRPr>
                    </a:p>
                  </a:txBody>
                  <a:tcPr marL="54000" marR="54000" marT="54000" marB="54000" anchor="ctr"/>
                </a:tc>
                <a:tc>
                  <a:txBody>
                    <a:bodyPr/>
                    <a:lstStyle/>
                    <a:p>
                      <a:pPr marL="0" lvl="0" indent="0" algn="l" rtl="0" fontAlgn="ctr">
                        <a:spcBef>
                          <a:spcPts val="0"/>
                        </a:spcBef>
                        <a:spcAft>
                          <a:spcPts val="0"/>
                        </a:spcAft>
                        <a:buNone/>
                      </a:pPr>
                      <a:r>
                        <a:rPr lang="ja-JP" altLang="en-US" sz="1000" b="0" i="0" dirty="0">
                          <a:solidFill>
                            <a:schemeClr val="tx1"/>
                          </a:solidFill>
                          <a:latin typeface="Meiryo"/>
                          <a:ea typeface="Meiryo"/>
                          <a:cs typeface="M PLUS 1p"/>
                          <a:sym typeface="M PLUS 1p"/>
                        </a:rPr>
                        <a:t>初版</a:t>
                      </a:r>
                      <a:endParaRPr sz="1000" b="0" i="0" dirty="0">
                        <a:solidFill>
                          <a:schemeClr val="tx1"/>
                        </a:solidFill>
                        <a:latin typeface="Meiryo"/>
                        <a:ea typeface="Meiryo"/>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8000">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1.1</a:t>
                      </a:r>
                      <a:r>
                        <a:rPr lang="ja-JP" altLang="en-US" sz="1000" b="0" i="0" dirty="0">
                          <a:latin typeface="Meiryo" panose="020B0604030504040204" pitchFamily="34" charset="-128"/>
                          <a:ea typeface="Meiryo" panose="020B0604030504040204" pitchFamily="34" charset="-128"/>
                          <a:cs typeface="M PLUS 1p"/>
                          <a:sym typeface="M PLUS 1p"/>
                        </a:rPr>
                        <a:t>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2024</a:t>
                      </a:r>
                      <a:r>
                        <a:rPr lang="ja-JP" altLang="en-US" sz="1000" b="0" i="0" dirty="0">
                          <a:latin typeface="Meiryo" panose="020B0604030504040204" pitchFamily="34" charset="-128"/>
                          <a:ea typeface="Meiryo" panose="020B0604030504040204" pitchFamily="34" charset="-128"/>
                          <a:cs typeface="M PLUS 1p"/>
                          <a:sym typeface="M PLUS 1p"/>
                        </a:rPr>
                        <a:t>年</a:t>
                      </a:r>
                      <a:r>
                        <a:rPr lang="en-US" altLang="ja-JP" sz="1000" b="0" i="0" dirty="0">
                          <a:latin typeface="Meiryo" panose="020B0604030504040204" pitchFamily="34" charset="-128"/>
                          <a:ea typeface="Meiryo" panose="020B0604030504040204" pitchFamily="34" charset="-128"/>
                          <a:cs typeface="M PLUS 1p"/>
                          <a:sym typeface="M PLUS 1p"/>
                        </a:rPr>
                        <a:t>5</a:t>
                      </a:r>
                      <a:r>
                        <a:rPr lang="ja-JP" altLang="en-US" sz="1000" b="0" i="0">
                          <a:latin typeface="Meiryo" panose="020B0604030504040204" pitchFamily="34" charset="-128"/>
                          <a:ea typeface="Meiryo" panose="020B0604030504040204" pitchFamily="34" charset="-128"/>
                          <a:cs typeface="M PLUS 1p"/>
                          <a:sym typeface="M PLUS 1p"/>
                        </a:rPr>
                        <a:t>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ja-JP" altLang="en-US" sz="1000" b="0" i="0" dirty="0">
                          <a:latin typeface="Meiryo" panose="020B0604030504040204" pitchFamily="34" charset="-128"/>
                          <a:ea typeface="Meiryo" panose="020B0604030504040204" pitchFamily="34" charset="-128"/>
                          <a:cs typeface="M PLUS 1p"/>
                          <a:sym typeface="M PLUS 1p"/>
                        </a:rPr>
                        <a:t>「推奨データセット」を「自治体標準オープンデータセット」に修正</a:t>
                      </a: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5"/>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6"/>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graphicFrame>
        <p:nvGraphicFramePr>
          <p:cNvPr id="432" name="Google Shape;432;p39"/>
          <p:cNvGraphicFramePr/>
          <p:nvPr>
            <p:extLst>
              <p:ext uri="{D42A27DB-BD31-4B8C-83A1-F6EECF244321}">
                <p14:modId xmlns:p14="http://schemas.microsoft.com/office/powerpoint/2010/main" val="908527763"/>
              </p:ext>
            </p:extLst>
          </p:nvPr>
        </p:nvGraphicFramePr>
        <p:xfrm>
          <a:off x="1242000" y="2672425"/>
          <a:ext cx="7200000" cy="1916022"/>
        </p:xfrm>
        <a:graphic>
          <a:graphicData uri="http://schemas.openxmlformats.org/drawingml/2006/table">
            <a:tbl>
              <a:tblPr>
                <a:noFill/>
                <a:tableStyleId>{3D54184B-FBDD-42CB-AEF2-02F8DF4F0C70}</a:tableStyleId>
              </a:tblPr>
              <a:tblGrid>
                <a:gridCol w="1203775">
                  <a:extLst>
                    <a:ext uri="{9D8B030D-6E8A-4147-A177-3AD203B41FA5}">
                      <a16:colId xmlns:a16="http://schemas.microsoft.com/office/drawing/2014/main" val="20000"/>
                    </a:ext>
                  </a:extLst>
                </a:gridCol>
                <a:gridCol w="5996225">
                  <a:extLst>
                    <a:ext uri="{9D8B030D-6E8A-4147-A177-3AD203B41FA5}">
                      <a16:colId xmlns:a16="http://schemas.microsoft.com/office/drawing/2014/main" val="20001"/>
                    </a:ext>
                  </a:extLst>
                </a:gridCol>
              </a:tblGrid>
              <a:tr h="381000">
                <a:tc>
                  <a:txBody>
                    <a:bodyPr/>
                    <a:lstStyle/>
                    <a:p>
                      <a:pPr marL="0" lvl="0" indent="0" algn="l" rtl="0" fontAlgn="ctr">
                        <a:spcBef>
                          <a:spcPts val="0"/>
                        </a:spcBef>
                        <a:spcAft>
                          <a:spcPts val="0"/>
                        </a:spcAft>
                        <a:buNone/>
                      </a:pP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lnSpc>
                          <a:spcPct val="115000"/>
                        </a:lnSpc>
                        <a:spcBef>
                          <a:spcPts val="0"/>
                        </a:spcBef>
                        <a:spcAft>
                          <a:spcPts val="0"/>
                        </a:spcAft>
                        <a:buNone/>
                      </a:pPr>
                      <a:r>
                        <a:rPr lang="ja" sz="1300" b="1" i="0" dirty="0">
                          <a:solidFill>
                            <a:schemeClr val="dk1"/>
                          </a:solidFill>
                          <a:latin typeface="Meiryo" panose="020B0604030504040204" pitchFamily="34" charset="-128"/>
                          <a:ea typeface="Meiryo" panose="020B0604030504040204" pitchFamily="34" charset="-128"/>
                          <a:cs typeface="M PLUS 1p"/>
                          <a:sym typeface="M PLUS 1p"/>
                        </a:rPr>
                        <a:t>CC0</a:t>
                      </a:r>
                      <a:endParaRPr sz="1200" b="1" i="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fontAlgn="ctr">
                        <a:lnSpc>
                          <a:spcPct val="11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著作権を放棄し、作品を完全にパブリック・ドメインに置く。他のCCライセンスが限定された権利を主張するのに対し、CC0はいかなる権利も保有しないことを可能にする。</a:t>
                      </a: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fontAlgn="ctr">
                        <a:spcBef>
                          <a:spcPts val="0"/>
                        </a:spcBef>
                        <a:spcAft>
                          <a:spcPts val="0"/>
                        </a:spcAft>
                        <a:buNone/>
                      </a:pP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lnSpc>
                          <a:spcPct val="115000"/>
                        </a:lnSpc>
                        <a:spcBef>
                          <a:spcPts val="0"/>
                        </a:spcBef>
                        <a:spcAft>
                          <a:spcPts val="0"/>
                        </a:spcAft>
                        <a:buClr>
                          <a:schemeClr val="dk1"/>
                        </a:buClr>
                        <a:buSzPts val="1100"/>
                        <a:buFont typeface="Arial"/>
                        <a:buNone/>
                      </a:pPr>
                      <a:r>
                        <a:rPr lang="ja" sz="1200" b="1" i="0" dirty="0">
                          <a:solidFill>
                            <a:schemeClr val="dk1"/>
                          </a:solidFill>
                          <a:latin typeface="Meiryo" panose="020B0604030504040204" pitchFamily="34" charset="-128"/>
                          <a:ea typeface="Meiryo" panose="020B0604030504040204" pitchFamily="34" charset="-128"/>
                          <a:cs typeface="M PLUS 1p"/>
                          <a:sym typeface="M PLUS 1p"/>
                        </a:rPr>
                        <a:t>クリエイティブ・コモンズ・ライセンス 表示 4.0 国際 (CC BY 4.0)</a:t>
                      </a:r>
                      <a:br>
                        <a:rPr lang="ja" sz="1200" b="1" i="0" dirty="0">
                          <a:solidFill>
                            <a:schemeClr val="dk1"/>
                          </a:solidFill>
                          <a:latin typeface="Meiryo" panose="020B0604030504040204" pitchFamily="34" charset="-128"/>
                          <a:ea typeface="Meiryo" panose="020B0604030504040204" pitchFamily="34" charset="-128"/>
                          <a:cs typeface="M PLUS 1p"/>
                          <a:sym typeface="M PLUS 1p"/>
                        </a:rPr>
                      </a:br>
                      <a:r>
                        <a:rPr lang="ja" sz="1000" b="0" i="0" dirty="0">
                          <a:solidFill>
                            <a:schemeClr val="dk1"/>
                          </a:solidFill>
                          <a:latin typeface="Meiryo" panose="020B0604030504040204" pitchFamily="34" charset="-128"/>
                          <a:ea typeface="Meiryo" panose="020B0604030504040204" pitchFamily="34" charset="-128"/>
                          <a:cs typeface="M PLUS 1p"/>
                          <a:sym typeface="M PLUS 1p"/>
                        </a:rPr>
                        <a:t>原作者のクレジット（氏名、作品タイトル等）を表示することを主な条件とし、改変はもちろん、営利目的での二次利用も許可される。</a:t>
                      </a: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fontAlgn="ctr">
                        <a:spcBef>
                          <a:spcPts val="0"/>
                        </a:spcBef>
                        <a:spcAft>
                          <a:spcPts val="0"/>
                        </a:spcAft>
                        <a:buNone/>
                      </a:pP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fontAlgn="ctr">
                        <a:lnSpc>
                          <a:spcPct val="115000"/>
                        </a:lnSpc>
                        <a:spcBef>
                          <a:spcPts val="0"/>
                        </a:spcBef>
                        <a:spcAft>
                          <a:spcPts val="0"/>
                        </a:spcAft>
                        <a:buClr>
                          <a:schemeClr val="dk1"/>
                        </a:buClr>
                        <a:buSzPts val="1100"/>
                        <a:buFont typeface="Arial"/>
                        <a:buNone/>
                      </a:pPr>
                      <a:r>
                        <a:rPr lang="ja" sz="1200" b="1" i="0" dirty="0">
                          <a:solidFill>
                            <a:schemeClr val="dk1"/>
                          </a:solidFill>
                          <a:latin typeface="Meiryo" panose="020B0604030504040204" pitchFamily="34" charset="-128"/>
                          <a:ea typeface="Meiryo" panose="020B0604030504040204" pitchFamily="34" charset="-128"/>
                          <a:cs typeface="M PLUS 1p"/>
                          <a:sym typeface="M PLUS 1p"/>
                        </a:rPr>
                        <a:t>クリエイティブ・コモンズ・ライセンス 表示 - 継承 4.0 国際 (CC BY-SA 4.0) </a:t>
                      </a:r>
                      <a:br>
                        <a:rPr lang="ja" sz="1300" b="0" i="0" dirty="0">
                          <a:solidFill>
                            <a:schemeClr val="dk1"/>
                          </a:solidFill>
                          <a:latin typeface="Meiryo" panose="020B0604030504040204" pitchFamily="34" charset="-128"/>
                          <a:ea typeface="Meiryo" panose="020B0604030504040204" pitchFamily="34" charset="-128"/>
                          <a:cs typeface="M PLUS 1p"/>
                          <a:sym typeface="M PLUS 1p"/>
                        </a:rPr>
                      </a:br>
                      <a:r>
                        <a:rPr lang="ja" sz="1000" b="0" i="0" dirty="0">
                          <a:solidFill>
                            <a:schemeClr val="dk1"/>
                          </a:solidFill>
                          <a:latin typeface="Meiryo" panose="020B0604030504040204" pitchFamily="34" charset="-128"/>
                          <a:ea typeface="Meiryo" panose="020B0604030504040204" pitchFamily="34" charset="-128"/>
                          <a:cs typeface="M PLUS 1p"/>
                          <a:sym typeface="M PLUS 1p"/>
                        </a:rPr>
                        <a:t>原作者のクレジット（氏名、作品タイトル等）を表示し、改変した場合には元の作品と同じCCライセンス（このライセンス）で公開することを主な条件に、営利目的での二次利用も許可。</a:t>
                      </a:r>
                      <a:endParaRPr b="0" i="0" dirty="0">
                        <a:latin typeface="Meiryo" panose="020B0604030504040204" pitchFamily="34" charset="-128"/>
                        <a:ea typeface="Meiryo" panose="020B0604030504040204" pitchFamily="34" charset="-128"/>
                        <a:cs typeface="M PLUS 1p"/>
                        <a:sym typeface="M PLUS 1p"/>
                      </a:endParaRPr>
                    </a:p>
                  </a:txBody>
                  <a:tcPr marL="0" marR="0" marT="36000" marB="360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33" name="Google Shape;433;p3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20</a:t>
            </a:fld>
            <a:endParaRPr dirty="0"/>
          </a:p>
        </p:txBody>
      </p:sp>
      <p:sp>
        <p:nvSpPr>
          <p:cNvPr id="434" name="Google Shape;434;p3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クリエイティブ・コモンズ・ライセンス</a:t>
            </a:r>
            <a:endParaRPr b="1" dirty="0"/>
          </a:p>
        </p:txBody>
      </p:sp>
      <p:sp>
        <p:nvSpPr>
          <p:cNvPr id="435" name="Google Shape;435;p3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2. オープンデータのライセンス</a:t>
            </a:r>
            <a:endParaRPr dirty="0"/>
          </a:p>
        </p:txBody>
      </p:sp>
      <p:sp>
        <p:nvSpPr>
          <p:cNvPr id="436" name="Google Shape;436;p39"/>
          <p:cNvSpPr txBox="1">
            <a:spLocks noGrp="1"/>
          </p:cNvSpPr>
          <p:nvPr>
            <p:ph type="body" idx="1"/>
          </p:nvPr>
        </p:nvSpPr>
        <p:spPr>
          <a:xfrm>
            <a:off x="1242425"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国際的にメジャーなライセンス</a:t>
            </a:r>
            <a:endParaRPr b="1" dirty="0"/>
          </a:p>
          <a:p>
            <a:pPr marL="0" lvl="0" indent="0" algn="l" rtl="0">
              <a:spcBef>
                <a:spcPts val="0"/>
              </a:spcBef>
              <a:spcAft>
                <a:spcPts val="0"/>
              </a:spcAft>
              <a:buNone/>
            </a:pPr>
            <a:r>
              <a:rPr lang="ja" sz="1400" dirty="0"/>
              <a:t>2002年、米国の非営利団体クリエイティブ・コモンズによって、バージョン1.0が作成されました（2022年8月現在の最新はバージョン4.0）。クリエイティブ・コモンズ・ライセンスは複数種類あるため、オープンデータに適した下の3つのいずれかを選択します。</a:t>
            </a:r>
            <a:endParaRPr sz="1200" dirty="0"/>
          </a:p>
        </p:txBody>
      </p:sp>
      <p:pic>
        <p:nvPicPr>
          <p:cNvPr id="437" name="Google Shape;437;p39"/>
          <p:cNvPicPr preferRelativeResize="0"/>
          <p:nvPr/>
        </p:nvPicPr>
        <p:blipFill>
          <a:blip r:embed="rId3">
            <a:alphaModFix/>
          </a:blip>
          <a:stretch>
            <a:fillRect/>
          </a:stretch>
        </p:blipFill>
        <p:spPr>
          <a:xfrm>
            <a:off x="1242000" y="3459485"/>
            <a:ext cx="1064265" cy="372120"/>
          </a:xfrm>
          <a:prstGeom prst="rect">
            <a:avLst/>
          </a:prstGeom>
          <a:noFill/>
          <a:ln>
            <a:noFill/>
          </a:ln>
        </p:spPr>
      </p:pic>
      <p:pic>
        <p:nvPicPr>
          <p:cNvPr id="438" name="Google Shape;438;p39"/>
          <p:cNvPicPr preferRelativeResize="0"/>
          <p:nvPr/>
        </p:nvPicPr>
        <p:blipFill>
          <a:blip r:embed="rId4">
            <a:alphaModFix/>
          </a:blip>
          <a:stretch>
            <a:fillRect/>
          </a:stretch>
        </p:blipFill>
        <p:spPr>
          <a:xfrm>
            <a:off x="1242000" y="4103599"/>
            <a:ext cx="1064265" cy="372116"/>
          </a:xfrm>
          <a:prstGeom prst="rect">
            <a:avLst/>
          </a:prstGeom>
          <a:noFill/>
          <a:ln>
            <a:noFill/>
          </a:ln>
        </p:spPr>
      </p:pic>
      <p:sp>
        <p:nvSpPr>
          <p:cNvPr id="439" name="Google Shape;439;p39"/>
          <p:cNvSpPr txBox="1"/>
          <p:nvPr/>
        </p:nvSpPr>
        <p:spPr>
          <a:xfrm>
            <a:off x="1242000" y="4764450"/>
            <a:ext cx="72654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出典：「クリエイティブ・コモンズ・ライセンスとは」「CC0について」（©クリエイティブ・コモンズ・ジャパン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5">
                  <a:extLst>
                    <a:ext uri="{A12FA001-AC4F-418D-AE19-62706E023703}">
                      <ahyp:hlinkClr xmlns:ahyp="http://schemas.microsoft.com/office/drawing/2018/hyperlinkcolor" val="tx"/>
                    </a:ext>
                  </a:extLst>
                </a:hlinkClick>
              </a:rPr>
              <a:t>CC BY 4.0</a:t>
            </a:r>
            <a:r>
              <a:rPr lang="ja" sz="800" dirty="0">
                <a:latin typeface="Meiryo" panose="020B0604030504040204" pitchFamily="34" charset="-128"/>
                <a:ea typeface="Meiryo" panose="020B0604030504040204" pitchFamily="34" charset="-128"/>
                <a:cs typeface="M PLUS 1p"/>
                <a:sym typeface="M PLUS 1p"/>
              </a:rPr>
              <a:t>） を改変して作成</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6">
                  <a:extLst>
                    <a:ext uri="{A12FA001-AC4F-418D-AE19-62706E023703}">
                      <ahyp:hlinkClr xmlns:ahyp="http://schemas.microsoft.com/office/drawing/2018/hyperlinkcolor" val="tx"/>
                    </a:ext>
                  </a:extLst>
                </a:hlinkClick>
              </a:rPr>
              <a:t>https://creativecommons.jp/licenses/</a:t>
            </a:r>
            <a:r>
              <a:rPr lang="ja" sz="800" dirty="0">
                <a:latin typeface="Meiryo" panose="020B0604030504040204" pitchFamily="34" charset="-128"/>
                <a:ea typeface="Meiryo" panose="020B0604030504040204" pitchFamily="34" charset="-128"/>
                <a:cs typeface="M PLUS 1p"/>
                <a:sym typeface="M PLUS 1p"/>
              </a:rPr>
              <a:t> ,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7">
                  <a:extLst>
                    <a:ext uri="{A12FA001-AC4F-418D-AE19-62706E023703}">
                      <ahyp:hlinkClr xmlns:ahyp="http://schemas.microsoft.com/office/drawing/2018/hyperlinkcolor" val="tx"/>
                    </a:ext>
                  </a:extLst>
                </a:hlinkClick>
              </a:rPr>
              <a:t>https://creativecommons.jp/sciencecommons/aboutcc0/</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440" name="Google Shape;440;p39"/>
          <p:cNvPicPr preferRelativeResize="0"/>
          <p:nvPr/>
        </p:nvPicPr>
        <p:blipFill>
          <a:blip r:embed="rId8">
            <a:alphaModFix/>
          </a:blip>
          <a:stretch>
            <a:fillRect/>
          </a:stretch>
        </p:blipFill>
        <p:spPr>
          <a:xfrm>
            <a:off x="1242000" y="2812481"/>
            <a:ext cx="1064275" cy="3750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21</a:t>
            </a:fld>
            <a:endParaRPr dirty="0"/>
          </a:p>
        </p:txBody>
      </p:sp>
      <p:sp>
        <p:nvSpPr>
          <p:cNvPr id="446" name="Google Shape;446;p4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クリエイティブ・コモンズ・ライセンスの種類</a:t>
            </a:r>
            <a:endParaRPr b="1" dirty="0"/>
          </a:p>
        </p:txBody>
      </p:sp>
      <p:sp>
        <p:nvSpPr>
          <p:cNvPr id="447" name="Google Shape;447;p40"/>
          <p:cNvSpPr txBox="1">
            <a:spLocks noGrp="1"/>
          </p:cNvSpPr>
          <p:nvPr>
            <p:ph type="body" idx="1"/>
          </p:nvPr>
        </p:nvSpPr>
        <p:spPr>
          <a:xfrm>
            <a:off x="124335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ライセンスの種類は以下のとおりです。このうちオープンデータに適したものは前頁の説明のとおり3種類です。</a:t>
            </a:r>
            <a:endParaRPr dirty="0"/>
          </a:p>
        </p:txBody>
      </p:sp>
      <p:sp>
        <p:nvSpPr>
          <p:cNvPr id="448" name="Google Shape;448;p4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オープンデータのライセンス</a:t>
            </a:r>
            <a:endParaRPr dirty="0"/>
          </a:p>
        </p:txBody>
      </p:sp>
      <p:sp>
        <p:nvSpPr>
          <p:cNvPr id="449" name="Google Shape;449;p40"/>
          <p:cNvSpPr/>
          <p:nvPr/>
        </p:nvSpPr>
        <p:spPr>
          <a:xfrm>
            <a:off x="3304125" y="3203925"/>
            <a:ext cx="2249700" cy="417900"/>
          </a:xfrm>
          <a:prstGeom prst="roundRect">
            <a:avLst>
              <a:gd name="adj" fmla="val 9681"/>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50" name="Google Shape;450;p40"/>
          <p:cNvSpPr/>
          <p:nvPr/>
        </p:nvSpPr>
        <p:spPr>
          <a:xfrm>
            <a:off x="3304125" y="3694151"/>
            <a:ext cx="2249700" cy="417900"/>
          </a:xfrm>
          <a:prstGeom prst="roundRect">
            <a:avLst>
              <a:gd name="adj" fmla="val 9681"/>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aphicFrame>
        <p:nvGraphicFramePr>
          <p:cNvPr id="451" name="Google Shape;451;p40"/>
          <p:cNvGraphicFramePr/>
          <p:nvPr>
            <p:extLst>
              <p:ext uri="{D42A27DB-BD31-4B8C-83A1-F6EECF244321}">
                <p14:modId xmlns:p14="http://schemas.microsoft.com/office/powerpoint/2010/main" val="1520623073"/>
              </p:ext>
            </p:extLst>
          </p:nvPr>
        </p:nvGraphicFramePr>
        <p:xfrm>
          <a:off x="1217537" y="2054927"/>
          <a:ext cx="7199950" cy="481275"/>
        </p:xfrm>
        <a:graphic>
          <a:graphicData uri="http://schemas.openxmlformats.org/drawingml/2006/table">
            <a:tbl>
              <a:tblPr>
                <a:noFill/>
                <a:tableStyleId>{3D54184B-FBDD-42CB-AEF2-02F8DF4F0C70}</a:tableStyleId>
              </a:tblPr>
              <a:tblGrid>
                <a:gridCol w="1880900">
                  <a:extLst>
                    <a:ext uri="{9D8B030D-6E8A-4147-A177-3AD203B41FA5}">
                      <a16:colId xmlns:a16="http://schemas.microsoft.com/office/drawing/2014/main" val="20000"/>
                    </a:ext>
                  </a:extLst>
                </a:gridCol>
                <a:gridCol w="5319050">
                  <a:extLst>
                    <a:ext uri="{9D8B030D-6E8A-4147-A177-3AD203B41FA5}">
                      <a16:colId xmlns:a16="http://schemas.microsoft.com/office/drawing/2014/main" val="20001"/>
                    </a:ext>
                  </a:extLst>
                </a:gridCol>
              </a:tblGrid>
              <a:tr h="481275">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いかなる権利も保持しない</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7E6E6"/>
                    </a:solidFill>
                  </a:tcPr>
                </a:tc>
                <a:tc>
                  <a:txBody>
                    <a:bodyPr/>
                    <a:lstStyle/>
                    <a:p>
                      <a:pPr marL="0" lvl="0" indent="0" algn="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CC0　</a:t>
                      </a:r>
                      <a:r>
                        <a:rPr lang="ja" sz="1100" b="0" i="0" dirty="0">
                          <a:latin typeface="Meiryo" panose="020B0604030504040204" pitchFamily="34" charset="-128"/>
                          <a:ea typeface="Meiryo" panose="020B0604030504040204" pitchFamily="34" charset="-128"/>
                          <a:cs typeface="M PLUS 1p"/>
                          <a:sym typeface="M PLUS 1p"/>
                        </a:rPr>
                        <a:t> </a:t>
                      </a:r>
                      <a:endParaRPr sz="1100" b="0" i="0" dirty="0">
                        <a:latin typeface="Meiryo" panose="020B0604030504040204" pitchFamily="34" charset="-128"/>
                        <a:ea typeface="Meiryo" panose="020B0604030504040204" pitchFamily="34" charset="-128"/>
                        <a:cs typeface="M PLUS 1p"/>
                        <a:sym typeface="M PLUS 1p"/>
                      </a:endParaRPr>
                    </a:p>
                  </a:txBody>
                  <a:tcPr marL="0" marR="1944000" marT="0" marB="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52" name="Google Shape;452;p40"/>
          <p:cNvSpPr/>
          <p:nvPr/>
        </p:nvSpPr>
        <p:spPr>
          <a:xfrm>
            <a:off x="4823075" y="2086615"/>
            <a:ext cx="1973700" cy="417900"/>
          </a:xfrm>
          <a:prstGeom prst="roundRect">
            <a:avLst>
              <a:gd name="adj" fmla="val 9681"/>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aphicFrame>
        <p:nvGraphicFramePr>
          <p:cNvPr id="453" name="Google Shape;453;p40"/>
          <p:cNvGraphicFramePr/>
          <p:nvPr>
            <p:extLst>
              <p:ext uri="{D42A27DB-BD31-4B8C-83A1-F6EECF244321}">
                <p14:modId xmlns:p14="http://schemas.microsoft.com/office/powerpoint/2010/main" val="2437618612"/>
              </p:ext>
            </p:extLst>
          </p:nvPr>
        </p:nvGraphicFramePr>
        <p:xfrm>
          <a:off x="1216800" y="2672716"/>
          <a:ext cx="7201400" cy="1958875"/>
        </p:xfrm>
        <a:graphic>
          <a:graphicData uri="http://schemas.openxmlformats.org/drawingml/2006/table">
            <a:tbl>
              <a:tblPr>
                <a:noFill/>
                <a:tableStyleId>{3D54184B-FBDD-42CB-AEF2-02F8DF4F0C70}</a:tableStyleId>
              </a:tblPr>
              <a:tblGrid>
                <a:gridCol w="1882350">
                  <a:extLst>
                    <a:ext uri="{9D8B030D-6E8A-4147-A177-3AD203B41FA5}">
                      <a16:colId xmlns:a16="http://schemas.microsoft.com/office/drawing/2014/main" val="20000"/>
                    </a:ext>
                  </a:extLst>
                </a:gridCol>
                <a:gridCol w="2659525">
                  <a:extLst>
                    <a:ext uri="{9D8B030D-6E8A-4147-A177-3AD203B41FA5}">
                      <a16:colId xmlns:a16="http://schemas.microsoft.com/office/drawing/2014/main" val="20001"/>
                    </a:ext>
                  </a:extLst>
                </a:gridCol>
                <a:gridCol w="2659525">
                  <a:extLst>
                    <a:ext uri="{9D8B030D-6E8A-4147-A177-3AD203B41FA5}">
                      <a16:colId xmlns:a16="http://schemas.microsoft.com/office/drawing/2014/main" val="20002"/>
                    </a:ext>
                  </a:extLst>
                </a:gridCol>
              </a:tblGrid>
              <a:tr h="493825">
                <a:tc>
                  <a:txBody>
                    <a:bodyPr/>
                    <a:lstStyle/>
                    <a:p>
                      <a:pPr marL="0" lvl="0" indent="0" algn="ctr"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7E6E6"/>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許可する</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7E6E6"/>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許可しない</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7E6E6"/>
                    </a:solidFill>
                  </a:tcPr>
                </a:tc>
                <a:extLst>
                  <a:ext uri="{0D108BD9-81ED-4DB2-BD59-A6C34878D82A}">
                    <a16:rowId xmlns:a16="http://schemas.microsoft.com/office/drawing/2014/main" val="10000"/>
                  </a:ext>
                </a:extLst>
              </a:tr>
              <a:tr h="488350">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許可する</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表示</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表示-非営利</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BY-NC）</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8350">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許可するが</a:t>
                      </a:r>
                      <a:endParaRPr sz="1000" b="0" i="0"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ライセンスの条件は継承</a:t>
                      </a:r>
                      <a:endParaRPr sz="1000" b="0" i="0"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（SA）</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表示-継承</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BY-SA）</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非営利-継承</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BY-NC-SA）</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8350">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許可しない</a:t>
                      </a:r>
                      <a:endParaRPr sz="1000" b="0" i="0"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（ND）</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表示-改変禁止</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BY-ND）</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899999" lvl="0" indent="0" algn="ctr" rtl="0" fontAlgn="ctr">
                        <a:spcBef>
                          <a:spcPts val="0"/>
                        </a:spcBef>
                        <a:spcAft>
                          <a:spcPts val="0"/>
                        </a:spcAft>
                        <a:buNone/>
                      </a:pPr>
                      <a:r>
                        <a:rPr lang="ja" sz="1100" b="1" i="0" dirty="0">
                          <a:latin typeface="Meiryo" panose="020B0604030504040204" pitchFamily="34" charset="-128"/>
                          <a:ea typeface="Meiryo" panose="020B0604030504040204" pitchFamily="34" charset="-128"/>
                          <a:cs typeface="M PLUS 1p"/>
                          <a:sym typeface="M PLUS 1p"/>
                        </a:rPr>
                        <a:t>表示-非営利-改変禁止</a:t>
                      </a:r>
                      <a:br>
                        <a:rPr lang="ja" sz="900" b="0" i="0" dirty="0">
                          <a:latin typeface="Meiryo" panose="020B0604030504040204" pitchFamily="34" charset="-128"/>
                          <a:ea typeface="Meiryo" panose="020B0604030504040204" pitchFamily="34" charset="-128"/>
                          <a:cs typeface="M PLUS 1p"/>
                          <a:sym typeface="M PLUS 1p"/>
                        </a:rPr>
                      </a:br>
                      <a:r>
                        <a:rPr lang="ja" sz="900" b="0" i="0" dirty="0">
                          <a:latin typeface="Meiryo" panose="020B0604030504040204" pitchFamily="34" charset="-128"/>
                          <a:ea typeface="Meiryo" panose="020B0604030504040204" pitchFamily="34" charset="-128"/>
                          <a:cs typeface="M PLUS 1p"/>
                          <a:sym typeface="M PLUS 1p"/>
                        </a:rPr>
                        <a:t>（CC BY-NC-ND）</a:t>
                      </a:r>
                      <a:endParaRPr sz="9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54" name="Google Shape;454;p40"/>
          <p:cNvPicPr preferRelativeResize="0"/>
          <p:nvPr/>
        </p:nvPicPr>
        <p:blipFill>
          <a:blip r:embed="rId3">
            <a:alphaModFix/>
          </a:blip>
          <a:stretch>
            <a:fillRect/>
          </a:stretch>
        </p:blipFill>
        <p:spPr>
          <a:xfrm>
            <a:off x="3376801" y="3257460"/>
            <a:ext cx="817259" cy="285025"/>
          </a:xfrm>
          <a:prstGeom prst="rect">
            <a:avLst/>
          </a:prstGeom>
          <a:noFill/>
          <a:ln>
            <a:noFill/>
          </a:ln>
        </p:spPr>
      </p:pic>
      <p:pic>
        <p:nvPicPr>
          <p:cNvPr id="455" name="Google Shape;455;p40"/>
          <p:cNvPicPr preferRelativeResize="0"/>
          <p:nvPr/>
        </p:nvPicPr>
        <p:blipFill>
          <a:blip r:embed="rId4">
            <a:alphaModFix/>
          </a:blip>
          <a:stretch>
            <a:fillRect/>
          </a:stretch>
        </p:blipFill>
        <p:spPr>
          <a:xfrm>
            <a:off x="5930827" y="3247945"/>
            <a:ext cx="817250" cy="283354"/>
          </a:xfrm>
          <a:prstGeom prst="rect">
            <a:avLst/>
          </a:prstGeom>
          <a:noFill/>
          <a:ln>
            <a:noFill/>
          </a:ln>
        </p:spPr>
      </p:pic>
      <p:pic>
        <p:nvPicPr>
          <p:cNvPr id="456" name="Google Shape;456;p40"/>
          <p:cNvPicPr preferRelativeResize="0"/>
          <p:nvPr/>
        </p:nvPicPr>
        <p:blipFill>
          <a:blip r:embed="rId5">
            <a:alphaModFix/>
          </a:blip>
          <a:stretch>
            <a:fillRect/>
          </a:stretch>
        </p:blipFill>
        <p:spPr>
          <a:xfrm>
            <a:off x="3376800" y="3760585"/>
            <a:ext cx="817250" cy="285036"/>
          </a:xfrm>
          <a:prstGeom prst="rect">
            <a:avLst/>
          </a:prstGeom>
          <a:noFill/>
          <a:ln>
            <a:noFill/>
          </a:ln>
        </p:spPr>
      </p:pic>
      <p:pic>
        <p:nvPicPr>
          <p:cNvPr id="457" name="Google Shape;457;p40"/>
          <p:cNvPicPr preferRelativeResize="0"/>
          <p:nvPr/>
        </p:nvPicPr>
        <p:blipFill>
          <a:blip r:embed="rId6">
            <a:alphaModFix/>
          </a:blip>
          <a:stretch>
            <a:fillRect/>
          </a:stretch>
        </p:blipFill>
        <p:spPr>
          <a:xfrm>
            <a:off x="5925933" y="3755837"/>
            <a:ext cx="822143" cy="285050"/>
          </a:xfrm>
          <a:prstGeom prst="rect">
            <a:avLst/>
          </a:prstGeom>
          <a:noFill/>
          <a:ln>
            <a:noFill/>
          </a:ln>
        </p:spPr>
      </p:pic>
      <p:pic>
        <p:nvPicPr>
          <p:cNvPr id="458" name="Google Shape;458;p40"/>
          <p:cNvPicPr preferRelativeResize="0"/>
          <p:nvPr/>
        </p:nvPicPr>
        <p:blipFill>
          <a:blip r:embed="rId7">
            <a:alphaModFix/>
          </a:blip>
          <a:stretch>
            <a:fillRect/>
          </a:stretch>
        </p:blipFill>
        <p:spPr>
          <a:xfrm>
            <a:off x="5930826" y="4265406"/>
            <a:ext cx="817250" cy="283354"/>
          </a:xfrm>
          <a:prstGeom prst="rect">
            <a:avLst/>
          </a:prstGeom>
          <a:noFill/>
          <a:ln>
            <a:noFill/>
          </a:ln>
        </p:spPr>
      </p:pic>
      <p:pic>
        <p:nvPicPr>
          <p:cNvPr id="459" name="Google Shape;459;p40"/>
          <p:cNvPicPr preferRelativeResize="0"/>
          <p:nvPr/>
        </p:nvPicPr>
        <p:blipFill>
          <a:blip r:embed="rId8">
            <a:alphaModFix/>
          </a:blip>
          <a:stretch>
            <a:fillRect/>
          </a:stretch>
        </p:blipFill>
        <p:spPr>
          <a:xfrm>
            <a:off x="3376800" y="4263721"/>
            <a:ext cx="817250" cy="285036"/>
          </a:xfrm>
          <a:prstGeom prst="rect">
            <a:avLst/>
          </a:prstGeom>
          <a:noFill/>
          <a:ln>
            <a:noFill/>
          </a:ln>
        </p:spPr>
      </p:pic>
      <p:pic>
        <p:nvPicPr>
          <p:cNvPr id="460" name="Google Shape;460;p40"/>
          <p:cNvPicPr preferRelativeResize="0"/>
          <p:nvPr/>
        </p:nvPicPr>
        <p:blipFill>
          <a:blip r:embed="rId9">
            <a:alphaModFix/>
          </a:blip>
          <a:stretch>
            <a:fillRect/>
          </a:stretch>
        </p:blipFill>
        <p:spPr>
          <a:xfrm>
            <a:off x="5036812" y="2156245"/>
            <a:ext cx="808970" cy="285050"/>
          </a:xfrm>
          <a:prstGeom prst="rect">
            <a:avLst/>
          </a:prstGeom>
          <a:noFill/>
          <a:ln>
            <a:noFill/>
          </a:ln>
        </p:spPr>
      </p:pic>
      <p:sp>
        <p:nvSpPr>
          <p:cNvPr id="461" name="Google Shape;461;p4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「クリエイティブ・コモンズ・ライセンスとは」「CC0について」（©クリエイティブ・コモンズ・ジャパン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10">
                  <a:extLst>
                    <a:ext uri="{A12FA001-AC4F-418D-AE19-62706E023703}">
                      <ahyp:hlinkClr xmlns:ahyp="http://schemas.microsoft.com/office/drawing/2018/hyperlinkcolor" val="tx"/>
                    </a:ext>
                  </a:extLst>
                </a:hlinkClick>
              </a:rPr>
              <a:t>CC BY 4.0</a:t>
            </a:r>
            <a:r>
              <a:rPr lang="ja" sz="800" dirty="0">
                <a:latin typeface="Meiryo" panose="020B0604030504040204" pitchFamily="34" charset="-128"/>
                <a:ea typeface="Meiryo" panose="020B0604030504040204" pitchFamily="34" charset="-128"/>
                <a:cs typeface="M PLUS 1p"/>
                <a:sym typeface="M PLUS 1p"/>
              </a:rPr>
              <a:t>） を改変して作成</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11">
                  <a:extLst>
                    <a:ext uri="{A12FA001-AC4F-418D-AE19-62706E023703}">
                      <ahyp:hlinkClr xmlns:ahyp="http://schemas.microsoft.com/office/drawing/2018/hyperlinkcolor" val="tx"/>
                    </a:ext>
                  </a:extLst>
                </a:hlinkClick>
              </a:rPr>
              <a:t>https://creativecommons.jp/licenses/</a:t>
            </a:r>
            <a:r>
              <a:rPr lang="ja" sz="800" dirty="0">
                <a:latin typeface="Meiryo" panose="020B0604030504040204" pitchFamily="34" charset="-128"/>
                <a:ea typeface="Meiryo" panose="020B0604030504040204" pitchFamily="34" charset="-128"/>
                <a:cs typeface="M PLUS 1p"/>
                <a:sym typeface="M PLUS 1p"/>
              </a:rPr>
              <a:t> ,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12">
                  <a:extLst>
                    <a:ext uri="{A12FA001-AC4F-418D-AE19-62706E023703}">
                      <ahyp:hlinkClr xmlns:ahyp="http://schemas.microsoft.com/office/drawing/2018/hyperlinkcolor" val="tx"/>
                    </a:ext>
                  </a:extLst>
                </a:hlinkClick>
              </a:rPr>
              <a:t>https://creativecommons.jp/sciencecommons/aboutcc0/</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462" name="Google Shape;462;p40"/>
          <p:cNvSpPr txBox="1"/>
          <p:nvPr/>
        </p:nvSpPr>
        <p:spPr>
          <a:xfrm>
            <a:off x="1560200" y="2728725"/>
            <a:ext cx="1458300" cy="246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作品の商用利用を</a:t>
            </a:r>
            <a:br>
              <a:rPr 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dirty="0">
                <a:solidFill>
                  <a:schemeClr val="dk1"/>
                </a:solidFill>
                <a:latin typeface="Meiryo" panose="020B0604030504040204" pitchFamily="34" charset="-128"/>
                <a:ea typeface="Meiryo" panose="020B0604030504040204" pitchFamily="34" charset="-128"/>
                <a:cs typeface="M PLUS 1p"/>
                <a:sym typeface="M PLUS 1p"/>
              </a:rPr>
              <a:t>許可するか</a:t>
            </a:r>
            <a:endParaRPr sz="800" dirty="0">
              <a:latin typeface="Meiryo" panose="020B0604030504040204" pitchFamily="34" charset="-128"/>
              <a:ea typeface="Meiryo" panose="020B0604030504040204" pitchFamily="34" charset="-128"/>
              <a:cs typeface="M PLUS 1p"/>
              <a:sym typeface="M PLUS 1p"/>
            </a:endParaRPr>
          </a:p>
        </p:txBody>
      </p:sp>
      <p:sp>
        <p:nvSpPr>
          <p:cNvPr id="463" name="Google Shape;463;p40"/>
          <p:cNvSpPr txBox="1"/>
          <p:nvPr/>
        </p:nvSpPr>
        <p:spPr>
          <a:xfrm>
            <a:off x="1311050" y="2965500"/>
            <a:ext cx="13317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改変を許可するか</a:t>
            </a:r>
            <a:endParaRPr sz="800" dirty="0">
              <a:latin typeface="Meiryo" panose="020B0604030504040204" pitchFamily="34" charset="-128"/>
              <a:ea typeface="Meiryo" panose="020B0604030504040204" pitchFamily="34" charset="-128"/>
              <a:cs typeface="M PLUS 1p"/>
              <a:sym typeface="M PLUS 1p"/>
            </a:endParaRPr>
          </a:p>
        </p:txBody>
      </p:sp>
      <p:cxnSp>
        <p:nvCxnSpPr>
          <p:cNvPr id="464" name="Google Shape;464;p40"/>
          <p:cNvCxnSpPr/>
          <p:nvPr/>
        </p:nvCxnSpPr>
        <p:spPr>
          <a:xfrm>
            <a:off x="1214500" y="2672325"/>
            <a:ext cx="1885800" cy="494100"/>
          </a:xfrm>
          <a:prstGeom prst="straightConnector1">
            <a:avLst/>
          </a:prstGeom>
          <a:noFill/>
          <a:ln w="9525" cap="flat" cmpd="sng">
            <a:solidFill>
              <a:srgbClr val="9E9E9E"/>
            </a:solidFill>
            <a:prstDash val="solid"/>
            <a:round/>
            <a:headEnd type="none" w="med" len="med"/>
            <a:tailEnd type="none" w="med" len="med"/>
          </a:ln>
        </p:spPr>
      </p:cxnSp>
      <p:cxnSp>
        <p:nvCxnSpPr>
          <p:cNvPr id="465" name="Google Shape;465;p40"/>
          <p:cNvCxnSpPr/>
          <p:nvPr/>
        </p:nvCxnSpPr>
        <p:spPr>
          <a:xfrm>
            <a:off x="3209625" y="3099681"/>
            <a:ext cx="0" cy="804300"/>
          </a:xfrm>
          <a:prstGeom prst="straightConnector1">
            <a:avLst/>
          </a:prstGeom>
          <a:noFill/>
          <a:ln w="19050" cap="flat" cmpd="sng">
            <a:solidFill>
              <a:schemeClr val="dk2"/>
            </a:solidFill>
            <a:prstDash val="solid"/>
            <a:round/>
            <a:headEnd type="none" w="med" len="med"/>
            <a:tailEnd type="none" w="med" len="med"/>
          </a:ln>
        </p:spPr>
      </p:cxnSp>
      <p:cxnSp>
        <p:nvCxnSpPr>
          <p:cNvPr id="466" name="Google Shape;466;p40"/>
          <p:cNvCxnSpPr/>
          <p:nvPr/>
        </p:nvCxnSpPr>
        <p:spPr>
          <a:xfrm>
            <a:off x="3209625" y="3903101"/>
            <a:ext cx="80700" cy="0"/>
          </a:xfrm>
          <a:prstGeom prst="straightConnector1">
            <a:avLst/>
          </a:prstGeom>
          <a:noFill/>
          <a:ln w="19050" cap="flat" cmpd="sng">
            <a:solidFill>
              <a:schemeClr val="dk2"/>
            </a:solidFill>
            <a:prstDash val="solid"/>
            <a:round/>
            <a:headEnd type="none" w="med" len="med"/>
            <a:tailEnd type="none" w="med" len="med"/>
          </a:ln>
        </p:spPr>
      </p:cxnSp>
      <p:cxnSp>
        <p:nvCxnSpPr>
          <p:cNvPr id="467" name="Google Shape;467;p40"/>
          <p:cNvCxnSpPr/>
          <p:nvPr/>
        </p:nvCxnSpPr>
        <p:spPr>
          <a:xfrm>
            <a:off x="3209625" y="3412875"/>
            <a:ext cx="80700" cy="0"/>
          </a:xfrm>
          <a:prstGeom prst="straightConnector1">
            <a:avLst/>
          </a:prstGeom>
          <a:noFill/>
          <a:ln w="19050" cap="flat" cmpd="sng">
            <a:solidFill>
              <a:schemeClr val="dk2"/>
            </a:solidFill>
            <a:prstDash val="solid"/>
            <a:round/>
            <a:headEnd type="none" w="med" len="med"/>
            <a:tailEnd type="none" w="med" len="med"/>
          </a:ln>
        </p:spPr>
      </p:cxnSp>
      <p:cxnSp>
        <p:nvCxnSpPr>
          <p:cNvPr id="468" name="Google Shape;468;p40"/>
          <p:cNvCxnSpPr/>
          <p:nvPr/>
        </p:nvCxnSpPr>
        <p:spPr>
          <a:xfrm rot="10800000" flipH="1">
            <a:off x="3209625" y="2158813"/>
            <a:ext cx="938700" cy="938700"/>
          </a:xfrm>
          <a:prstGeom prst="straightConnector1">
            <a:avLst/>
          </a:prstGeom>
          <a:noFill/>
          <a:ln w="19050" cap="flat" cmpd="sng">
            <a:solidFill>
              <a:schemeClr val="dk2"/>
            </a:solidFill>
            <a:prstDash val="solid"/>
            <a:round/>
            <a:headEnd type="none" w="med" len="med"/>
            <a:tailEnd type="none" w="med" len="med"/>
          </a:ln>
        </p:spPr>
      </p:cxnSp>
      <p:sp>
        <p:nvSpPr>
          <p:cNvPr id="469" name="Google Shape;469;p40"/>
          <p:cNvSpPr/>
          <p:nvPr/>
        </p:nvSpPr>
        <p:spPr>
          <a:xfrm>
            <a:off x="3218500" y="2322275"/>
            <a:ext cx="1458300" cy="435600"/>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fontAlgn="ctr">
              <a:spcBef>
                <a:spcPts val="200"/>
              </a:spcBef>
              <a:spcAft>
                <a:spcPts val="0"/>
              </a:spcAft>
              <a:buNone/>
            </a:pPr>
            <a:r>
              <a:rPr lang="ja" sz="1000" dirty="0">
                <a:latin typeface="Meiryo" panose="020B0604030504040204" pitchFamily="34" charset="-128"/>
                <a:ea typeface="Meiryo" panose="020B0604030504040204" pitchFamily="34" charset="-128"/>
                <a:cs typeface="M PLUS 1p"/>
                <a:sym typeface="M PLUS 1p"/>
              </a:rPr>
              <a:t>オープンデータでは</a:t>
            </a:r>
            <a:endParaRPr sz="1000"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Clr>
                <a:schemeClr val="dk1"/>
              </a:buClr>
              <a:buSzPts val="1100"/>
              <a:buFont typeface="Arial"/>
              <a:buNone/>
            </a:pPr>
            <a:r>
              <a:rPr lang="ja" sz="1000" dirty="0">
                <a:latin typeface="Meiryo" panose="020B0604030504040204" pitchFamily="34" charset="-128"/>
                <a:ea typeface="Meiryo" panose="020B0604030504040204" pitchFamily="34" charset="-128"/>
                <a:cs typeface="M PLUS 1p"/>
                <a:sym typeface="M PLUS 1p"/>
              </a:rPr>
              <a:t>この３種類を使用する</a:t>
            </a:r>
            <a:endParaRPr sz="1000" dirty="0">
              <a:latin typeface="Meiryo" panose="020B0604030504040204" pitchFamily="34" charset="-128"/>
              <a:ea typeface="Meiryo" panose="020B0604030504040204" pitchFamily="34" charset="-128"/>
              <a:cs typeface="M PLUS 1p"/>
              <a:sym typeface="M PLUS 1p"/>
            </a:endParaRPr>
          </a:p>
        </p:txBody>
      </p:sp>
      <p:cxnSp>
        <p:nvCxnSpPr>
          <p:cNvPr id="470" name="Google Shape;470;p40"/>
          <p:cNvCxnSpPr/>
          <p:nvPr/>
        </p:nvCxnSpPr>
        <p:spPr>
          <a:xfrm>
            <a:off x="4148325" y="2165213"/>
            <a:ext cx="6690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22</a:t>
            </a:fld>
            <a:endParaRPr dirty="0"/>
          </a:p>
        </p:txBody>
      </p:sp>
      <p:sp>
        <p:nvSpPr>
          <p:cNvPr id="476" name="Google Shape;476;p4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クレジット表記の方法</a:t>
            </a:r>
            <a:endParaRPr b="1" dirty="0"/>
          </a:p>
        </p:txBody>
      </p:sp>
      <p:sp>
        <p:nvSpPr>
          <p:cNvPr id="477" name="Google Shape;477;p41"/>
          <p:cNvSpPr txBox="1">
            <a:spLocks noGrp="1"/>
          </p:cNvSpPr>
          <p:nvPr>
            <p:ph type="body" idx="1"/>
          </p:nvPr>
        </p:nvSpPr>
        <p:spPr>
          <a:xfrm>
            <a:off x="1243350" y="1440000"/>
            <a:ext cx="7200000" cy="107721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を二次利用する際は、前述のとおり、そのライセンスに応じたルールがあります。二次利用物に対して「クレジット表記をする」ことは、一般的なルールの一つであり、本書が適用している「クリエイティブ・コモンズ・ライセンス 表示 4.0 国際 」でもルールとなっています。以下に、クレジット表記の方法を解説します。</a:t>
            </a:r>
            <a:endParaRPr dirty="0"/>
          </a:p>
        </p:txBody>
      </p:sp>
      <p:sp>
        <p:nvSpPr>
          <p:cNvPr id="478" name="Google Shape;478;p4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オープンデータのライセンス</a:t>
            </a:r>
            <a:endParaRPr dirty="0"/>
          </a:p>
        </p:txBody>
      </p:sp>
      <p:sp>
        <p:nvSpPr>
          <p:cNvPr id="479" name="Google Shape;479;p41"/>
          <p:cNvSpPr/>
          <p:nvPr/>
        </p:nvSpPr>
        <p:spPr>
          <a:xfrm>
            <a:off x="1242000" y="2852657"/>
            <a:ext cx="7200000" cy="346200"/>
          </a:xfrm>
          <a:prstGeom prst="roundRect">
            <a:avLst>
              <a:gd name="adj" fmla="val 10416"/>
            </a:avLst>
          </a:prstGeom>
          <a:solidFill>
            <a:srgbClr val="DAEAF6"/>
          </a:solidFill>
          <a:ln>
            <a:noFill/>
          </a:ln>
        </p:spPr>
        <p:txBody>
          <a:bodyPr spcFirstLastPara="1" wrap="square" lIns="90000" tIns="0" rIns="90000" bIns="0" anchor="ctr" anchorCtr="0">
            <a:noAutofit/>
          </a:bodyPr>
          <a:lstStyle/>
          <a:p>
            <a:pPr marL="0" lvl="0" indent="0" algn="l" rtl="0" fontAlgn="ctr">
              <a:spcBef>
                <a:spcPts val="200"/>
              </a:spcBef>
              <a:spcAft>
                <a:spcPts val="0"/>
              </a:spcAft>
              <a:buClr>
                <a:schemeClr val="dk1"/>
              </a:buClr>
              <a:buSzPts val="1100"/>
              <a:buFont typeface="Arial"/>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タイトル © 著作権権利者名 </a:t>
            </a:r>
            <a:r>
              <a:rPr lang="ja" sz="1000" u="sng" dirty="0">
                <a:solidFill>
                  <a:schemeClr val="dk1"/>
                </a:solidFill>
                <a:latin typeface="Meiryo" panose="020B0604030504040204" pitchFamily="34" charset="-128"/>
                <a:ea typeface="Meiryo" panose="020B0604030504040204" pitchFamily="34" charset="-128"/>
                <a:cs typeface="M PLUS 1p"/>
                <a:sym typeface="M PLUS 1p"/>
              </a:rPr>
              <a:t>クリエイティブ・コモンズ・ライセンス（表示 4.0 国際）</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80" name="Google Shape;480;p41"/>
          <p:cNvSpPr txBox="1">
            <a:spLocks noGrp="1"/>
          </p:cNvSpPr>
          <p:nvPr>
            <p:ph type="body" idx="1"/>
          </p:nvPr>
        </p:nvSpPr>
        <p:spPr>
          <a:xfrm>
            <a:off x="1242000" y="2617201"/>
            <a:ext cx="7200000" cy="200055"/>
          </a:xfrm>
          <a:prstGeom prst="rect">
            <a:avLst/>
          </a:prstGeom>
        </p:spPr>
        <p:txBody>
          <a:bodyPr spcFirstLastPara="1" wrap="square" lIns="0" tIns="0" rIns="0" bIns="0" anchor="ctr" anchorCtr="0">
            <a:spAutoFit/>
          </a:bodyPr>
          <a:lstStyle/>
          <a:p>
            <a:pPr marL="0" lvl="0" indent="0" algn="l" rtl="0" fontAlgn="ctr">
              <a:lnSpc>
                <a:spcPct val="100000"/>
              </a:lnSpc>
              <a:spcAft>
                <a:spcPts val="0"/>
              </a:spcAft>
              <a:buNone/>
            </a:pPr>
            <a:r>
              <a:rPr lang="ja" sz="1300" b="1" dirty="0"/>
              <a:t>内容をそのまま利用する場合（以下を二次利用物に付記する）</a:t>
            </a:r>
            <a:endParaRPr sz="1300" b="1" dirty="0"/>
          </a:p>
        </p:txBody>
      </p:sp>
      <p:sp>
        <p:nvSpPr>
          <p:cNvPr id="481" name="Google Shape;481;p41"/>
          <p:cNvSpPr txBox="1"/>
          <p:nvPr/>
        </p:nvSpPr>
        <p:spPr>
          <a:xfrm>
            <a:off x="1242000" y="3376630"/>
            <a:ext cx="7200000" cy="200055"/>
          </a:xfrm>
          <a:prstGeom prst="rect">
            <a:avLst/>
          </a:prstGeom>
          <a:noFill/>
          <a:ln>
            <a:noFill/>
          </a:ln>
        </p:spPr>
        <p:txBody>
          <a:bodyPr spcFirstLastPara="1" wrap="square" lIns="0" tIns="0" rIns="0" bIns="0" anchor="ctr" anchorCtr="0">
            <a:spAutoFit/>
          </a:bodyPr>
          <a:lstStyle/>
          <a:p>
            <a:pPr marL="0" lvl="0" indent="0" algn="l" rtl="0" fontAlgn="ctr">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内容を改変して利用する場合（以下を二次利用物に付記する）</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82" name="Google Shape;482;p41"/>
          <p:cNvSpPr txBox="1"/>
          <p:nvPr/>
        </p:nvSpPr>
        <p:spPr>
          <a:xfrm>
            <a:off x="1242000" y="4018250"/>
            <a:ext cx="7200000" cy="769441"/>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000" dirty="0">
                <a:solidFill>
                  <a:schemeClr val="dk1"/>
                </a:solidFill>
                <a:latin typeface="Meiryo"/>
                <a:ea typeface="Meiryo"/>
                <a:cs typeface="M PLUS 1p"/>
                <a:sym typeface="M PLUS 1p"/>
              </a:rPr>
              <a:t>いずれ</a:t>
            </a:r>
            <a:r>
              <a:rPr lang="ja-JP" altLang="en-US" sz="1000" dirty="0">
                <a:solidFill>
                  <a:schemeClr val="tx1"/>
                </a:solidFill>
                <a:latin typeface="Meiryo"/>
                <a:ea typeface="Meiryo"/>
                <a:cs typeface="M PLUS 1p"/>
                <a:sym typeface="M PLUS 1p"/>
              </a:rPr>
              <a:t>の</a:t>
            </a:r>
            <a:r>
              <a:rPr lang="ja" sz="1000" dirty="0">
                <a:solidFill>
                  <a:schemeClr val="dk1"/>
                </a:solidFill>
                <a:latin typeface="Meiryo"/>
                <a:ea typeface="Meiryo"/>
                <a:cs typeface="M PLUS 1p"/>
                <a:sym typeface="M PLUS 1p"/>
              </a:rPr>
              <a:t>場合でも、Webで使用する場合は下線部に該当コモンズ証へのハイパーリンク https://creativecommons.org/licenses/by/4.0/</a:t>
            </a:r>
            <a:br>
              <a:rPr lang="ja" sz="1000" dirty="0">
                <a:latin typeface="Meiryo" panose="020B0604030504040204" pitchFamily="34" charset="-128"/>
                <a:ea typeface="Meiryo" panose="020B0604030504040204" pitchFamily="34" charset="-128"/>
                <a:cs typeface="M PLUS 1p"/>
              </a:rPr>
            </a:br>
            <a:r>
              <a:rPr lang="ja" sz="1000" dirty="0">
                <a:solidFill>
                  <a:schemeClr val="dk1"/>
                </a:solidFill>
                <a:latin typeface="Meiryo"/>
                <a:ea typeface="Meiryo"/>
                <a:cs typeface="M PLUS 1p"/>
                <a:sym typeface="M PLUS 1p"/>
              </a:rPr>
              <a:t>紙媒体で使用する場合は、末尾にURL【https://creativecommons.org/licenses/by/4.0/】を記載すること</a:t>
            </a:r>
            <a:r>
              <a:rPr lang="ja-JP" altLang="en-US" sz="1000" dirty="0">
                <a:solidFill>
                  <a:schemeClr val="tx1"/>
                </a:solidFill>
                <a:latin typeface="Meiryo"/>
                <a:ea typeface="Meiryo"/>
                <a:cs typeface="M PLUS 1p"/>
                <a:sym typeface="M PLUS 1p"/>
              </a:rPr>
              <a:t>等</a:t>
            </a:r>
            <a:r>
              <a:rPr lang="ja" sz="1000" dirty="0">
                <a:solidFill>
                  <a:schemeClr val="dk1"/>
                </a:solidFill>
                <a:latin typeface="Meiryo"/>
                <a:ea typeface="Meiryo"/>
                <a:cs typeface="M PLUS 1p"/>
                <a:sym typeface="M PLUS 1p"/>
              </a:rPr>
              <a:t>で、その情報を利用する方が容易にコモンズ証を確認できるようにする必要があります。</a:t>
            </a:r>
            <a:endParaRPr sz="1000" dirty="0">
              <a:solidFill>
                <a:schemeClr val="dk1"/>
              </a:solidFill>
              <a:latin typeface="Meiryo"/>
              <a:ea typeface="Meiryo"/>
              <a:cs typeface="M PLUS 1p"/>
              <a:sym typeface="M PLUS 1p"/>
            </a:endParaRPr>
          </a:p>
        </p:txBody>
      </p:sp>
      <p:sp>
        <p:nvSpPr>
          <p:cNvPr id="483" name="Google Shape;483;p41"/>
          <p:cNvSpPr/>
          <p:nvPr/>
        </p:nvSpPr>
        <p:spPr>
          <a:xfrm>
            <a:off x="1242000" y="3587915"/>
            <a:ext cx="7200000" cy="346200"/>
          </a:xfrm>
          <a:prstGeom prst="roundRect">
            <a:avLst>
              <a:gd name="adj" fmla="val 10416"/>
            </a:avLst>
          </a:prstGeom>
          <a:solidFill>
            <a:srgbClr val="DAEAF6"/>
          </a:solidFill>
          <a:ln>
            <a:noFill/>
          </a:ln>
        </p:spPr>
        <p:txBody>
          <a:bodyPr spcFirstLastPara="1" wrap="square" lIns="90000" tIns="0" rIns="90000" bIns="0" anchor="ctr" anchorCtr="0">
            <a:noAutofit/>
          </a:bodyPr>
          <a:lstStyle/>
          <a:p>
            <a:pPr marL="0" lvl="0" indent="0" algn="l" rtl="0" fontAlgn="ctr">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タイトル © 著作権権利者名 </a:t>
            </a:r>
            <a:r>
              <a:rPr lang="ja" sz="1000" u="sng" dirty="0">
                <a:solidFill>
                  <a:schemeClr val="dk1"/>
                </a:solidFill>
                <a:latin typeface="Meiryo" panose="020B0604030504040204" pitchFamily="34" charset="-128"/>
                <a:ea typeface="Meiryo" panose="020B0604030504040204" pitchFamily="34" charset="-128"/>
                <a:cs typeface="M PLUS 1p"/>
                <a:sym typeface="M PLUS 1p"/>
              </a:rPr>
              <a:t>クリエイティブ・コモンズ・ライセンス（表示 4.0 国際）</a:t>
            </a:r>
            <a:r>
              <a:rPr lang="ja" sz="1000" dirty="0">
                <a:solidFill>
                  <a:schemeClr val="dk1"/>
                </a:solidFill>
                <a:latin typeface="Meiryo" panose="020B0604030504040204" pitchFamily="34" charset="-128"/>
                <a:ea typeface="Meiryo" panose="020B0604030504040204" pitchFamily="34" charset="-128"/>
                <a:cs typeface="M PLUS 1p"/>
                <a:sym typeface="M PLUS 1p"/>
              </a:rPr>
              <a:t>  を改変して作成</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23</a:t>
            </a:fld>
            <a:endParaRPr dirty="0"/>
          </a:p>
        </p:txBody>
      </p:sp>
      <p:sp>
        <p:nvSpPr>
          <p:cNvPr id="489" name="Google Shape;489;p4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クレジット表記の方法（例）</a:t>
            </a:r>
            <a:endParaRPr b="1" dirty="0"/>
          </a:p>
        </p:txBody>
      </p:sp>
      <p:sp>
        <p:nvSpPr>
          <p:cNvPr id="490" name="Google Shape;490;p42"/>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本研修テキストを二次利用する際のクレジット表記例は、以下のとおりとなります。</a:t>
            </a:r>
            <a:br>
              <a:rPr lang="ja" sz="1400" dirty="0"/>
            </a:br>
            <a:r>
              <a:rPr lang="ja" sz="1400" dirty="0"/>
              <a:t>クリエイティブ・コモンズ・ジャパンのFAQ（</a:t>
            </a:r>
            <a:r>
              <a:rPr lang="ja" sz="1400" u="sng" dirty="0">
                <a:solidFill>
                  <a:schemeClr val="accent1"/>
                </a:solidFill>
                <a:highlight>
                  <a:schemeClr val="lt1"/>
                </a:highlight>
                <a:hlinkClick r:id="rId3">
                  <a:extLst>
                    <a:ext uri="{A12FA001-AC4F-418D-AE19-62706E023703}">
                      <ahyp:hlinkClr xmlns:ahyp="http://schemas.microsoft.com/office/drawing/2018/hyperlinkcolor" val="tx"/>
                    </a:ext>
                  </a:extLst>
                </a:hlinkClick>
              </a:rPr>
              <a:t>https://creativecommons.jp/faq/#a7</a:t>
            </a:r>
            <a:r>
              <a:rPr lang="ja" sz="1400" dirty="0"/>
              <a:t>）も適宜ご参照ください。</a:t>
            </a:r>
            <a:endParaRPr dirty="0"/>
          </a:p>
        </p:txBody>
      </p:sp>
      <p:sp>
        <p:nvSpPr>
          <p:cNvPr id="491" name="Google Shape;491;p4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オープンデータのライセンス</a:t>
            </a:r>
            <a:endParaRPr dirty="0"/>
          </a:p>
        </p:txBody>
      </p:sp>
      <p:sp>
        <p:nvSpPr>
          <p:cNvPr id="492" name="Google Shape;492;p42"/>
          <p:cNvSpPr txBox="1"/>
          <p:nvPr/>
        </p:nvSpPr>
        <p:spPr>
          <a:xfrm>
            <a:off x="1242000" y="4164363"/>
            <a:ext cx="72000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※下線部に https://creativecommons.org/licenses/by/4.0/　へのハイパーリンクを貼る。</a:t>
            </a:r>
            <a:endParaRPr sz="1000" dirty="0">
              <a:latin typeface="Meiryo" panose="020B0604030504040204" pitchFamily="34" charset="-128"/>
              <a:ea typeface="Meiryo" panose="020B0604030504040204" pitchFamily="34" charset="-128"/>
              <a:cs typeface="M PLUS 1p"/>
              <a:sym typeface="M PLUS 1p"/>
            </a:endParaRPr>
          </a:p>
        </p:txBody>
      </p:sp>
      <p:sp>
        <p:nvSpPr>
          <p:cNvPr id="493" name="Google Shape;493;p42"/>
          <p:cNvSpPr txBox="1">
            <a:spLocks noGrp="1"/>
          </p:cNvSpPr>
          <p:nvPr>
            <p:ph type="body" idx="1"/>
          </p:nvPr>
        </p:nvSpPr>
        <p:spPr>
          <a:xfrm>
            <a:off x="1242000" y="2550809"/>
            <a:ext cx="7200000" cy="201600"/>
          </a:xfrm>
          <a:prstGeom prst="rect">
            <a:avLst/>
          </a:prstGeom>
        </p:spPr>
        <p:txBody>
          <a:bodyPr spcFirstLastPara="1" wrap="square" lIns="0" tIns="0" rIns="0" bIns="0" anchor="ctr" anchorCtr="0">
            <a:spAutoFit/>
          </a:bodyPr>
          <a:lstStyle/>
          <a:p>
            <a:pPr marL="0" lvl="0" indent="0" algn="l" rtl="0" fontAlgn="ctr">
              <a:lnSpc>
                <a:spcPct val="100000"/>
              </a:lnSpc>
              <a:spcAft>
                <a:spcPts val="0"/>
              </a:spcAft>
              <a:buNone/>
            </a:pPr>
            <a:r>
              <a:rPr lang="ja" sz="1300" b="1" dirty="0"/>
              <a:t>内容をそのまま、紙媒体で利用する場合（以下を二次利用物に付記する）</a:t>
            </a:r>
            <a:endParaRPr sz="1300" b="1" dirty="0"/>
          </a:p>
        </p:txBody>
      </p:sp>
      <p:sp>
        <p:nvSpPr>
          <p:cNvPr id="494" name="Google Shape;494;p42"/>
          <p:cNvSpPr/>
          <p:nvPr/>
        </p:nvSpPr>
        <p:spPr>
          <a:xfrm>
            <a:off x="1242000" y="2777227"/>
            <a:ext cx="7200000" cy="438900"/>
          </a:xfrm>
          <a:prstGeom prst="roundRect">
            <a:avLst>
              <a:gd name="adj" fmla="val 10416"/>
            </a:avLst>
          </a:prstGeom>
          <a:solidFill>
            <a:srgbClr val="DAEAF6"/>
          </a:solidFill>
          <a:ln>
            <a:noFill/>
          </a:ln>
        </p:spPr>
        <p:txBody>
          <a:bodyPr spcFirstLastPara="1" wrap="square" lIns="90000" tIns="0" rIns="90000" bIns="0" anchor="ctr" anchorCtr="0">
            <a:noAutofit/>
          </a:bodyPr>
          <a:lstStyle/>
          <a:p>
            <a:pPr marL="0" lvl="0" indent="0" algn="l" rtl="0" fontAlgn="ctr">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オープンデータ研修テキスト 初級編 © デジタル庁 クリエイティブ・コモンズ・ライセンス（表示 4.0 国際）</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fontAlgn="ctr">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 【https://creativecommons.org/licenses/by/4.0/】</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5" name="Google Shape;495;p42"/>
          <p:cNvSpPr txBox="1">
            <a:spLocks noGrp="1"/>
          </p:cNvSpPr>
          <p:nvPr>
            <p:ph type="body" idx="1"/>
          </p:nvPr>
        </p:nvSpPr>
        <p:spPr>
          <a:xfrm>
            <a:off x="1242000" y="3448587"/>
            <a:ext cx="7200000" cy="201600"/>
          </a:xfrm>
          <a:prstGeom prst="rect">
            <a:avLst/>
          </a:prstGeom>
        </p:spPr>
        <p:txBody>
          <a:bodyPr spcFirstLastPara="1" wrap="square" lIns="0" tIns="0" rIns="0" bIns="0" anchor="ctr" anchorCtr="0">
            <a:spAutoFit/>
          </a:bodyPr>
          <a:lstStyle/>
          <a:p>
            <a:pPr marL="0" lvl="0" indent="0" algn="l" rtl="0" fontAlgn="ctr">
              <a:lnSpc>
                <a:spcPct val="100000"/>
              </a:lnSpc>
              <a:spcAft>
                <a:spcPts val="0"/>
              </a:spcAft>
              <a:buNone/>
            </a:pPr>
            <a:r>
              <a:rPr lang="ja" sz="1300" b="1" dirty="0"/>
              <a:t>内容を改変し、Webで利用する場合（以下を二次利用物に付記する）</a:t>
            </a:r>
            <a:endParaRPr sz="1300" b="1" dirty="0"/>
          </a:p>
        </p:txBody>
      </p:sp>
      <p:sp>
        <p:nvSpPr>
          <p:cNvPr id="496" name="Google Shape;496;p42"/>
          <p:cNvSpPr/>
          <p:nvPr/>
        </p:nvSpPr>
        <p:spPr>
          <a:xfrm>
            <a:off x="1242000" y="3675005"/>
            <a:ext cx="7200000" cy="438900"/>
          </a:xfrm>
          <a:prstGeom prst="roundRect">
            <a:avLst>
              <a:gd name="adj" fmla="val 10416"/>
            </a:avLst>
          </a:prstGeom>
          <a:solidFill>
            <a:srgbClr val="DAEAF6"/>
          </a:solidFill>
          <a:ln>
            <a:noFill/>
          </a:ln>
        </p:spPr>
        <p:txBody>
          <a:bodyPr spcFirstLastPara="1" wrap="square" lIns="90000" tIns="0" rIns="90000" bIns="0" anchor="ctr" anchorCtr="0">
            <a:noAutofit/>
          </a:bodyPr>
          <a:lstStyle/>
          <a:p>
            <a:pPr marL="0" lvl="0" indent="0" algn="l" rtl="0" fontAlgn="ctr">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オープンデータ研修テキスト 初級編 © デジタル庁 </a:t>
            </a:r>
            <a:r>
              <a:rPr lang="ja" sz="1000" u="sng" dirty="0">
                <a:solidFill>
                  <a:schemeClr val="dk1"/>
                </a:solidFill>
                <a:latin typeface="Meiryo" panose="020B0604030504040204" pitchFamily="34" charset="-128"/>
                <a:ea typeface="Meiryo" panose="020B0604030504040204" pitchFamily="34" charset="-128"/>
                <a:cs typeface="M PLUS 1p"/>
                <a:sym typeface="M PLUS 1p"/>
              </a:rPr>
              <a:t>クリエイティブ・コモンズ・ライセンス（表示4.0 国際）</a:t>
            </a:r>
            <a:r>
              <a:rPr lang="ja" sz="1000" dirty="0">
                <a:solidFill>
                  <a:schemeClr val="dk1"/>
                </a:solidFill>
                <a:latin typeface="Meiryo" panose="020B0604030504040204" pitchFamily="34" charset="-128"/>
                <a:ea typeface="Meiryo" panose="020B0604030504040204" pitchFamily="34" charset="-128"/>
                <a:cs typeface="M PLUS 1p"/>
                <a:sym typeface="M PLUS 1p"/>
              </a:rPr>
              <a:t> を</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fontAlgn="ctr">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改変して作成</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3"/>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648000" lvl="0" indent="-594000" algn="l" rtl="0">
              <a:lnSpc>
                <a:spcPct val="114000"/>
              </a:lnSpc>
              <a:spcBef>
                <a:spcPts val="0"/>
              </a:spcBef>
              <a:spcAft>
                <a:spcPts val="0"/>
              </a:spcAft>
              <a:buSzPts val="4500"/>
              <a:buAutoNum type="arabicPeriod" startAt="3"/>
            </a:pPr>
            <a:r>
              <a:rPr lang="ja" b="1" dirty="0"/>
              <a:t>地方公共団体の</a:t>
            </a:r>
            <a:br>
              <a:rPr lang="ja" b="1" dirty="0"/>
            </a:br>
            <a:r>
              <a:rPr lang="ja" b="1" dirty="0"/>
              <a:t>取組状況と継続の課題</a:t>
            </a:r>
            <a:endParaRPr b="1" dirty="0"/>
          </a:p>
        </p:txBody>
      </p:sp>
      <p:sp>
        <p:nvSpPr>
          <p:cNvPr id="502" name="Google Shape;502;p4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44"/>
          <p:cNvPicPr preferRelativeResize="0"/>
          <p:nvPr/>
        </p:nvPicPr>
        <p:blipFill>
          <a:blip r:embed="rId3">
            <a:alphaModFix/>
          </a:blip>
          <a:stretch>
            <a:fillRect/>
          </a:stretch>
        </p:blipFill>
        <p:spPr>
          <a:xfrm>
            <a:off x="5760440" y="1440000"/>
            <a:ext cx="2682908" cy="3146952"/>
          </a:xfrm>
          <a:prstGeom prst="rect">
            <a:avLst/>
          </a:prstGeom>
          <a:noFill/>
          <a:ln w="9525" cap="flat" cmpd="sng">
            <a:solidFill>
              <a:srgbClr val="9E9E9E"/>
            </a:solidFill>
            <a:prstDash val="solid"/>
            <a:round/>
            <a:headEnd type="none" w="sm" len="sm"/>
            <a:tailEnd type="none" w="sm" len="sm"/>
          </a:ln>
        </p:spPr>
      </p:pic>
      <p:sp>
        <p:nvSpPr>
          <p:cNvPr id="508" name="Google Shape;508;p4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25</a:t>
            </a:fld>
            <a:endParaRPr dirty="0"/>
          </a:p>
        </p:txBody>
      </p:sp>
      <p:sp>
        <p:nvSpPr>
          <p:cNvPr id="509" name="Google Shape;509;p4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「オープンデータ取組済自治体」の一覧</a:t>
            </a:r>
            <a:endParaRPr b="1" dirty="0"/>
          </a:p>
        </p:txBody>
      </p:sp>
      <p:sp>
        <p:nvSpPr>
          <p:cNvPr id="510" name="Google Shape;510;p44"/>
          <p:cNvSpPr txBox="1">
            <a:spLocks noGrp="1"/>
          </p:cNvSpPr>
          <p:nvPr>
            <p:ph type="body" idx="1"/>
          </p:nvPr>
        </p:nvSpPr>
        <p:spPr>
          <a:xfrm>
            <a:off x="1243350" y="1440000"/>
            <a:ext cx="4320000" cy="145552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政府でオープンデータ推進施策を取りまとめているデジタル庁では、「オープンデータ取組済自治体一覧」を定期的に公開しています。</a:t>
            </a:r>
            <a:endParaRPr sz="1400" dirty="0"/>
          </a:p>
          <a:p>
            <a:pPr marL="0" lvl="0" indent="0" algn="l" rtl="0">
              <a:spcBef>
                <a:spcPts val="1000"/>
              </a:spcBef>
              <a:spcAft>
                <a:spcPts val="0"/>
              </a:spcAft>
              <a:buNone/>
            </a:pPr>
            <a:r>
              <a:rPr lang="ja" sz="1100" u="sng" dirty="0">
                <a:solidFill>
                  <a:schemeClr val="accent1"/>
                </a:solidFill>
                <a:hlinkClick r:id="rId4">
                  <a:extLst>
                    <a:ext uri="{A12FA001-AC4F-418D-AE19-62706E023703}">
                      <ahyp:hlinkClr xmlns:ahyp="http://schemas.microsoft.com/office/drawing/2018/hyperlinkcolor" val="tx"/>
                    </a:ext>
                  </a:extLst>
                </a:hlinkClick>
              </a:rPr>
              <a:t>https://www.digital.go.jp/resources/data_local_governments/</a:t>
            </a:r>
            <a:br>
              <a:rPr lang="ja" dirty="0"/>
            </a:br>
            <a:endParaRPr dirty="0"/>
          </a:p>
        </p:txBody>
      </p:sp>
      <p:sp>
        <p:nvSpPr>
          <p:cNvPr id="511" name="Google Shape;511;p4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sp>
        <p:nvSpPr>
          <p:cNvPr id="512" name="Google Shape;512;p44"/>
          <p:cNvSpPr txBox="1">
            <a:spLocks noGrp="1"/>
          </p:cNvSpPr>
          <p:nvPr>
            <p:ph type="body" idx="1"/>
          </p:nvPr>
        </p:nvSpPr>
        <p:spPr>
          <a:xfrm>
            <a:off x="1243350" y="3000250"/>
            <a:ext cx="4320000" cy="154401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「オープンデータ取組済自治体」として一覧に載るためには、オープンデータを一つ以上公開の上、デジタル庁の「オープンデータ取組済自治体連絡フォーム」から申請をする必要があります。</a:t>
            </a:r>
            <a:endParaRPr lang="en" sz="1400" dirty="0"/>
          </a:p>
          <a:p>
            <a:pPr marL="0" lvl="0" indent="0" algn="l" rtl="0" latinLnBrk="1">
              <a:lnSpc>
                <a:spcPct val="100000"/>
              </a:lnSpc>
              <a:spcBef>
                <a:spcPts val="1000"/>
              </a:spcBef>
              <a:spcAft>
                <a:spcPts val="0"/>
              </a:spcAft>
              <a:buNone/>
            </a:pPr>
            <a:r>
              <a:rPr lang="en" altLang="ja" sz="1100" u="sng" dirty="0">
                <a:solidFill>
                  <a:schemeClr val="accent1"/>
                </a:solidFill>
                <a:hlinkClick r:id="rId5">
                  <a:extLst>
                    <a:ext uri="{A12FA001-AC4F-418D-AE19-62706E023703}">
                      <ahyp:hlinkClr xmlns:ahyp="http://schemas.microsoft.com/office/drawing/2018/hyperlinkcolor" val="tx"/>
                    </a:ext>
                  </a:extLst>
                </a:hlinkClick>
              </a:rPr>
              <a:t>https://form-www.digital.go.jp/resources/open_data/local_goverment_contact</a:t>
            </a:r>
            <a:endParaRPr lang="en" sz="1500" dirty="0"/>
          </a:p>
        </p:txBody>
      </p:sp>
      <p:sp>
        <p:nvSpPr>
          <p:cNvPr id="513" name="Google Shape;513;p44"/>
          <p:cNvSpPr txBox="1"/>
          <p:nvPr/>
        </p:nvSpPr>
        <p:spPr>
          <a:xfrm>
            <a:off x="5158750" y="4572000"/>
            <a:ext cx="33165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endParaRPr sz="600" dirty="0">
              <a:latin typeface="Meiryo" panose="020B0604030504040204" pitchFamily="34" charset="-128"/>
              <a:ea typeface="Meiryo" panose="020B0604030504040204" pitchFamily="34" charset="-128"/>
              <a:cs typeface="M PLUS 1p"/>
              <a:sym typeface="M PLUS 1p"/>
            </a:endParaRPr>
          </a:p>
        </p:txBody>
      </p:sp>
      <p:sp>
        <p:nvSpPr>
          <p:cNvPr id="514" name="Google Shape;514;p44"/>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出典：デジタル庁Webサイト（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https://www.digital.go.jp/resources/data_local_governments/</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26</a:t>
            </a:fld>
            <a:endParaRPr dirty="0"/>
          </a:p>
        </p:txBody>
      </p:sp>
      <p:sp>
        <p:nvSpPr>
          <p:cNvPr id="520" name="Google Shape;520;p4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オープンデータに取り組む地方公共団体数の推移</a:t>
            </a:r>
            <a:endParaRPr b="1" dirty="0"/>
          </a:p>
        </p:txBody>
      </p:sp>
      <p:sp>
        <p:nvSpPr>
          <p:cNvPr id="521" name="Google Shape;521;p45"/>
          <p:cNvSpPr txBox="1">
            <a:spLocks noGrp="1"/>
          </p:cNvSpPr>
          <p:nvPr>
            <p:ph type="body" idx="1"/>
          </p:nvPr>
        </p:nvSpPr>
        <p:spPr>
          <a:xfrm>
            <a:off x="1243350" y="1440000"/>
            <a:ext cx="7200000" cy="846386"/>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地方公共団体のオープンデータ取組済</a:t>
            </a:r>
            <a:r>
              <a:rPr lang="ja" sz="1400" baseline="30000" dirty="0"/>
              <a:t>※</a:t>
            </a:r>
            <a:r>
              <a:rPr lang="ja" sz="1400" dirty="0"/>
              <a:t>数の推移は以下のとおりです。</a:t>
            </a:r>
            <a:endParaRPr sz="1400" dirty="0"/>
          </a:p>
          <a:p>
            <a:pPr marL="0" lvl="0" indent="0" algn="l" rtl="0">
              <a:spcBef>
                <a:spcPts val="0"/>
              </a:spcBef>
              <a:spcAft>
                <a:spcPts val="0"/>
              </a:spcAft>
              <a:buNone/>
            </a:pPr>
            <a:r>
              <a:rPr lang="ja" sz="1400" dirty="0"/>
              <a:t>令和4年6月28日時点の取組率は、</a:t>
            </a:r>
            <a:r>
              <a:rPr lang="ja" sz="1400" b="1" dirty="0"/>
              <a:t>約71％（1,270/1,788地方公共団体）</a:t>
            </a:r>
            <a:r>
              <a:rPr lang="ja" sz="1400" dirty="0"/>
              <a:t>です。</a:t>
            </a:r>
            <a:br>
              <a:rPr lang="ja" dirty="0"/>
            </a:br>
            <a:r>
              <a:rPr lang="ja" sz="800" dirty="0"/>
              <a:t>※自らのホームページにおいて「オープンデータとしての利用規約を適用し、データを公開」又は「オープンデータであることを表示し、データの公開先を提示」を行っている都道府県及び市区町村。</a:t>
            </a:r>
            <a:endParaRPr dirty="0"/>
          </a:p>
        </p:txBody>
      </p:sp>
      <p:sp>
        <p:nvSpPr>
          <p:cNvPr id="522" name="Google Shape;522;p4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pic>
        <p:nvPicPr>
          <p:cNvPr id="523" name="Google Shape;523;p45"/>
          <p:cNvPicPr preferRelativeResize="0"/>
          <p:nvPr/>
        </p:nvPicPr>
        <p:blipFill rotWithShape="1">
          <a:blip r:embed="rId3">
            <a:alphaModFix/>
          </a:blip>
          <a:srcRect l="1530" t="40679" r="994" b="8375"/>
          <a:stretch/>
        </p:blipFill>
        <p:spPr>
          <a:xfrm>
            <a:off x="1711575" y="2338400"/>
            <a:ext cx="6260849" cy="2283900"/>
          </a:xfrm>
          <a:prstGeom prst="rect">
            <a:avLst/>
          </a:prstGeom>
          <a:noFill/>
          <a:ln w="9525" cap="flat" cmpd="sng">
            <a:solidFill>
              <a:srgbClr val="9E9E9E"/>
            </a:solidFill>
            <a:prstDash val="solid"/>
            <a:round/>
            <a:headEnd type="none" w="sm" len="sm"/>
            <a:tailEnd type="none" w="sm" len="sm"/>
          </a:ln>
        </p:spPr>
      </p:pic>
      <p:sp>
        <p:nvSpPr>
          <p:cNvPr id="524" name="Google Shape;524;p45"/>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出典：デジタル庁「地方公共団体におけるオープンデータの取組状況」（</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https://www.digital.go.jp/resources/data_local_governments/</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27</a:t>
            </a:fld>
            <a:endParaRPr dirty="0"/>
          </a:p>
        </p:txBody>
      </p:sp>
      <p:sp>
        <p:nvSpPr>
          <p:cNvPr id="530" name="Google Shape;530;p4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都道府県別の市区町村オープンデータ取組率</a:t>
            </a:r>
            <a:endParaRPr b="1" dirty="0"/>
          </a:p>
        </p:txBody>
      </p:sp>
      <p:sp>
        <p:nvSpPr>
          <p:cNvPr id="531" name="Google Shape;531;p4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pic>
        <p:nvPicPr>
          <p:cNvPr id="532" name="Google Shape;532;p46"/>
          <p:cNvPicPr preferRelativeResize="0"/>
          <p:nvPr/>
        </p:nvPicPr>
        <p:blipFill rotWithShape="1">
          <a:blip r:embed="rId3">
            <a:alphaModFix/>
          </a:blip>
          <a:srcRect l="3932" t="9707" r="2662" b="1395"/>
          <a:stretch/>
        </p:blipFill>
        <p:spPr>
          <a:xfrm>
            <a:off x="2327188" y="1316575"/>
            <a:ext cx="5029625" cy="3301126"/>
          </a:xfrm>
          <a:prstGeom prst="rect">
            <a:avLst/>
          </a:prstGeom>
          <a:noFill/>
          <a:ln w="9525" cap="flat" cmpd="sng">
            <a:solidFill>
              <a:srgbClr val="9E9E9E"/>
            </a:solidFill>
            <a:prstDash val="solid"/>
            <a:round/>
            <a:headEnd type="none" w="sm" len="sm"/>
            <a:tailEnd type="none" w="sm" len="sm"/>
          </a:ln>
        </p:spPr>
      </p:pic>
      <p:sp>
        <p:nvSpPr>
          <p:cNvPr id="533" name="Google Shape;533;p46"/>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出典：デジタル庁「地方公共団体におけるオープンデータの取組状況」（</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https://www.digital.go.jp/resources/data_local_governments/</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28</a:t>
            </a:fld>
            <a:endParaRPr dirty="0"/>
          </a:p>
        </p:txBody>
      </p:sp>
      <p:sp>
        <p:nvSpPr>
          <p:cNvPr id="539" name="Google Shape;539;p47"/>
          <p:cNvSpPr txBox="1">
            <a:spLocks noGrp="1"/>
          </p:cNvSpPr>
          <p:nvPr>
            <p:ph type="title"/>
          </p:nvPr>
        </p:nvSpPr>
        <p:spPr>
          <a:xfrm>
            <a:off x="1243350" y="828000"/>
            <a:ext cx="7200000" cy="738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市区町村の人口規模別オープンデータ取組率・人口カバー率</a:t>
            </a:r>
            <a:endParaRPr b="1" dirty="0"/>
          </a:p>
        </p:txBody>
      </p:sp>
      <p:sp>
        <p:nvSpPr>
          <p:cNvPr id="540" name="Google Shape;540;p4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pic>
        <p:nvPicPr>
          <p:cNvPr id="541" name="Google Shape;541;p47"/>
          <p:cNvPicPr preferRelativeResize="0"/>
          <p:nvPr/>
        </p:nvPicPr>
        <p:blipFill rotWithShape="1">
          <a:blip r:embed="rId3">
            <a:alphaModFix/>
          </a:blip>
          <a:srcRect l="1653" t="13911" r="2192"/>
          <a:stretch/>
        </p:blipFill>
        <p:spPr>
          <a:xfrm>
            <a:off x="2434600" y="1622425"/>
            <a:ext cx="4817500" cy="2980074"/>
          </a:xfrm>
          <a:prstGeom prst="rect">
            <a:avLst/>
          </a:prstGeom>
          <a:noFill/>
          <a:ln w="9525" cap="flat" cmpd="sng">
            <a:solidFill>
              <a:srgbClr val="9E9E9E"/>
            </a:solidFill>
            <a:prstDash val="solid"/>
            <a:round/>
            <a:headEnd type="none" w="sm" len="sm"/>
            <a:tailEnd type="none" w="sm" len="sm"/>
          </a:ln>
        </p:spPr>
      </p:pic>
      <p:sp>
        <p:nvSpPr>
          <p:cNvPr id="542" name="Google Shape;542;p47"/>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出典：デジタル庁「地方公共団体におけるオープンデータの取組状況」（</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https://www.digital.go.jp/resources/data_local_governments/</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29</a:t>
            </a:fld>
            <a:endParaRPr dirty="0"/>
          </a:p>
        </p:txBody>
      </p:sp>
      <p:sp>
        <p:nvSpPr>
          <p:cNvPr id="548" name="Google Shape;548;p4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継続の課題と対応</a:t>
            </a:r>
            <a:endParaRPr b="1" dirty="0"/>
          </a:p>
        </p:txBody>
      </p:sp>
      <p:sp>
        <p:nvSpPr>
          <p:cNvPr id="549" name="Google Shape;549;p48"/>
          <p:cNvSpPr txBox="1">
            <a:spLocks noGrp="1"/>
          </p:cNvSpPr>
          <p:nvPr>
            <p:ph type="body" idx="1"/>
          </p:nvPr>
        </p:nvSpPr>
        <p:spPr>
          <a:xfrm>
            <a:off x="124335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オープンデータの継続に関するよくある課題と、対応ポイントは以下のとおりです。</a:t>
            </a:r>
            <a:endParaRPr dirty="0"/>
          </a:p>
        </p:txBody>
      </p:sp>
      <p:sp>
        <p:nvSpPr>
          <p:cNvPr id="550" name="Google Shape;550;p4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sp>
        <p:nvSpPr>
          <p:cNvPr id="551" name="Google Shape;551;p48"/>
          <p:cNvSpPr/>
          <p:nvPr/>
        </p:nvSpPr>
        <p:spPr>
          <a:xfrm>
            <a:off x="1642675" y="1785600"/>
            <a:ext cx="2736900" cy="393600"/>
          </a:xfrm>
          <a:prstGeom prst="roundRect">
            <a:avLst>
              <a:gd name="adj" fmla="val 50000"/>
            </a:avLst>
          </a:prstGeom>
          <a:solidFill>
            <a:srgbClr val="DAEAF6"/>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Clr>
                <a:schemeClr val="dk1"/>
              </a:buClr>
              <a:buSzPts val="1100"/>
              <a:buFont typeface="Arial"/>
              <a:buNone/>
            </a:pPr>
            <a:r>
              <a:rPr lang="ja" sz="900" dirty="0">
                <a:solidFill>
                  <a:schemeClr val="dk1"/>
                </a:solidFill>
                <a:latin typeface="Meiryo" panose="020B0604030504040204" pitchFamily="34" charset="-128"/>
                <a:ea typeface="Meiryo" panose="020B0604030504040204" pitchFamily="34" charset="-128"/>
                <a:cs typeface="M PLUS 1p"/>
                <a:sym typeface="M PLUS 1p"/>
              </a:rPr>
              <a:t>課題</a:t>
            </a:r>
            <a:endParaRPr sz="9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Clr>
                <a:schemeClr val="dk1"/>
              </a:buClr>
              <a:buSzPts val="1100"/>
              <a:buFont typeface="Arial"/>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データセットが増えない</a:t>
            </a:r>
            <a:endParaRPr sz="1200" b="1" dirty="0">
              <a:latin typeface="Meiryo" panose="020B0604030504040204" pitchFamily="34" charset="-128"/>
              <a:ea typeface="Meiryo" panose="020B0604030504040204" pitchFamily="34" charset="-128"/>
              <a:cs typeface="M PLUS 1p"/>
              <a:sym typeface="M PLUS 1p"/>
            </a:endParaRPr>
          </a:p>
        </p:txBody>
      </p:sp>
      <p:sp>
        <p:nvSpPr>
          <p:cNvPr id="552" name="Google Shape;552;p48"/>
          <p:cNvSpPr/>
          <p:nvPr/>
        </p:nvSpPr>
        <p:spPr>
          <a:xfrm>
            <a:off x="5325876" y="1785600"/>
            <a:ext cx="2736900" cy="393600"/>
          </a:xfrm>
          <a:prstGeom prst="roundRect">
            <a:avLst>
              <a:gd name="adj" fmla="val 50000"/>
            </a:avLst>
          </a:prstGeom>
          <a:solidFill>
            <a:srgbClr val="DAEAF6"/>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Clr>
                <a:schemeClr val="dk1"/>
              </a:buClr>
              <a:buSzPts val="1100"/>
              <a:buFont typeface="Arial"/>
              <a:buNone/>
            </a:pPr>
            <a:r>
              <a:rPr lang="ja" sz="900" dirty="0">
                <a:solidFill>
                  <a:schemeClr val="dk1"/>
                </a:solidFill>
                <a:latin typeface="Meiryo" panose="020B0604030504040204" pitchFamily="34" charset="-128"/>
                <a:ea typeface="Meiryo" panose="020B0604030504040204" pitchFamily="34" charset="-128"/>
                <a:cs typeface="M PLUS 1p"/>
                <a:sym typeface="M PLUS 1p"/>
              </a:rPr>
              <a:t>課題</a:t>
            </a:r>
            <a:endParaRPr sz="9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Clr>
                <a:schemeClr val="dk1"/>
              </a:buClr>
              <a:buSzPts val="1100"/>
              <a:buFont typeface="Arial"/>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データが更新されない</a:t>
            </a:r>
            <a:endParaRPr sz="1200" b="1" dirty="0">
              <a:latin typeface="Meiryo" panose="020B0604030504040204" pitchFamily="34" charset="-128"/>
              <a:ea typeface="Meiryo" panose="020B0604030504040204" pitchFamily="34" charset="-128"/>
              <a:cs typeface="M PLUS 1p"/>
              <a:sym typeface="M PLUS 1p"/>
            </a:endParaRPr>
          </a:p>
        </p:txBody>
      </p:sp>
      <p:sp>
        <p:nvSpPr>
          <p:cNvPr id="553" name="Google Shape;553;p48"/>
          <p:cNvSpPr/>
          <p:nvPr/>
        </p:nvSpPr>
        <p:spPr>
          <a:xfrm>
            <a:off x="2797984" y="2149200"/>
            <a:ext cx="426300" cy="393600"/>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4" name="Google Shape;554;p48"/>
          <p:cNvSpPr/>
          <p:nvPr/>
        </p:nvSpPr>
        <p:spPr>
          <a:xfrm>
            <a:off x="6481189" y="2149200"/>
            <a:ext cx="426300" cy="393600"/>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5" name="Google Shape;555;p48"/>
          <p:cNvSpPr/>
          <p:nvPr/>
        </p:nvSpPr>
        <p:spPr>
          <a:xfrm rot="-3094711">
            <a:off x="4529913" y="1821791"/>
            <a:ext cx="405509" cy="995738"/>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6" name="Google Shape;556;p48"/>
          <p:cNvSpPr/>
          <p:nvPr/>
        </p:nvSpPr>
        <p:spPr>
          <a:xfrm>
            <a:off x="1252725" y="2489650"/>
            <a:ext cx="3516900" cy="2106900"/>
          </a:xfrm>
          <a:prstGeom prst="roundRect">
            <a:avLst>
              <a:gd name="adj" fmla="val 3860"/>
            </a:avLst>
          </a:prstGeom>
          <a:solidFill>
            <a:srgbClr val="FFFFFF"/>
          </a:solidFill>
          <a:ln w="19050" cap="flat" cmpd="sng">
            <a:solidFill>
              <a:srgbClr val="1E50B5"/>
            </a:solidFill>
            <a:prstDash val="solid"/>
            <a:round/>
            <a:headEnd type="none" w="sm" len="sm"/>
            <a:tailEnd type="none" w="sm" len="sm"/>
          </a:ln>
        </p:spPr>
        <p:txBody>
          <a:bodyPr spcFirstLastPara="1" wrap="square" lIns="90000" tIns="684000" rIns="90000" bIns="54000" anchor="t" anchorCtr="0">
            <a:noAutofit/>
          </a:bodyPr>
          <a:lstStyle/>
          <a:p>
            <a:pPr marL="0" lvl="0" indent="0" algn="ctr" rtl="0">
              <a:lnSpc>
                <a:spcPct val="100000"/>
              </a:lnSpc>
              <a:spcBef>
                <a:spcPts val="400"/>
              </a:spcBef>
              <a:spcAft>
                <a:spcPts val="0"/>
              </a:spcAft>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対応ポイント</a:t>
            </a:r>
            <a:endParaRPr sz="1200" b="1"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JP" altLang="en-US" sz="1200">
                <a:solidFill>
                  <a:schemeClr val="dk1"/>
                </a:solidFill>
                <a:latin typeface="Meiryo" panose="020B0604030504040204" pitchFamily="34" charset="-128"/>
                <a:ea typeface="Meiryo" panose="020B0604030504040204" pitchFamily="34" charset="-128"/>
                <a:cs typeface="M PLUS 1p"/>
                <a:sym typeface="M PLUS 1p"/>
              </a:rPr>
              <a:t>自治体標準オープン</a:t>
            </a:r>
            <a:r>
              <a:rPr lang="ja" sz="1200" dirty="0">
                <a:solidFill>
                  <a:schemeClr val="dk1"/>
                </a:solidFill>
                <a:latin typeface="Meiryo" panose="020B0604030504040204" pitchFamily="34" charset="-128"/>
                <a:ea typeface="Meiryo" panose="020B0604030504040204" pitchFamily="34" charset="-128"/>
                <a:cs typeface="M PLUS 1p"/>
                <a:sym typeface="M PLUS 1p"/>
              </a:rPr>
              <a:t>データセット内で新たに公開できるデータの検討</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第5章の支援制度の活用</a:t>
            </a:r>
            <a:endParaRPr sz="1050" dirty="0">
              <a:latin typeface="Meiryo" panose="020B0604030504040204" pitchFamily="34" charset="-128"/>
              <a:ea typeface="Meiryo" panose="020B0604030504040204" pitchFamily="34" charset="-128"/>
              <a:cs typeface="M PLUS 1p"/>
              <a:sym typeface="M PLUS 1p"/>
            </a:endParaRPr>
          </a:p>
        </p:txBody>
      </p:sp>
      <p:sp>
        <p:nvSpPr>
          <p:cNvPr id="557" name="Google Shape;557;p48"/>
          <p:cNvSpPr/>
          <p:nvPr/>
        </p:nvSpPr>
        <p:spPr>
          <a:xfrm>
            <a:off x="1252725" y="2489650"/>
            <a:ext cx="3516900" cy="631500"/>
          </a:xfrm>
          <a:prstGeom prst="round2SameRect">
            <a:avLst>
              <a:gd name="adj1" fmla="val 16667"/>
              <a:gd name="adj2" fmla="val 0"/>
            </a:avLst>
          </a:prstGeom>
          <a:solidFill>
            <a:srgbClr val="1E50B5"/>
          </a:solidFill>
          <a:ln>
            <a:noFill/>
          </a:ln>
        </p:spPr>
        <p:txBody>
          <a:bodyPr spcFirstLastPara="1" wrap="square" lIns="90000" tIns="0" rIns="90000" bIns="0" anchor="ctr" anchorCtr="0">
            <a:noAutofit/>
          </a:bodyPr>
          <a:lstStyle/>
          <a:p>
            <a:pPr marL="0" lvl="0" indent="0" algn="ctr" rtl="0">
              <a:lnSpc>
                <a:spcPct val="115000"/>
              </a:lnSpc>
              <a:spcBef>
                <a:spcPts val="0"/>
              </a:spcBef>
              <a:spcAft>
                <a:spcPts val="0"/>
              </a:spcAft>
              <a:buNone/>
            </a:pPr>
            <a:r>
              <a:rPr lang="ja" sz="900" dirty="0">
                <a:solidFill>
                  <a:schemeClr val="lt1"/>
                </a:solidFill>
                <a:latin typeface="Meiryo" panose="020B0604030504040204" pitchFamily="34" charset="-128"/>
                <a:ea typeface="Meiryo" panose="020B0604030504040204" pitchFamily="34" charset="-128"/>
                <a:cs typeface="M PLUS 1p"/>
                <a:sym typeface="M PLUS 1p"/>
              </a:rPr>
              <a:t>背景</a:t>
            </a:r>
            <a:endParaRPr sz="1200" dirty="0">
              <a:solidFill>
                <a:srgbClr val="FFFFFF"/>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None/>
            </a:pPr>
            <a:r>
              <a:rPr lang="ja" sz="1200" dirty="0">
                <a:solidFill>
                  <a:srgbClr val="FFFFFF"/>
                </a:solidFill>
                <a:latin typeface="Meiryo" panose="020B0604030504040204" pitchFamily="34" charset="-128"/>
                <a:ea typeface="Meiryo" panose="020B0604030504040204" pitchFamily="34" charset="-128"/>
                <a:cs typeface="M PLUS 1p"/>
                <a:sym typeface="M PLUS 1p"/>
              </a:rPr>
              <a:t>どのデータを公開すればよいか分からない</a:t>
            </a:r>
            <a:endParaRPr sz="12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58" name="Google Shape;558;p48"/>
          <p:cNvSpPr/>
          <p:nvPr/>
        </p:nvSpPr>
        <p:spPr>
          <a:xfrm>
            <a:off x="4935928" y="2489650"/>
            <a:ext cx="3516900" cy="2106900"/>
          </a:xfrm>
          <a:prstGeom prst="roundRect">
            <a:avLst>
              <a:gd name="adj" fmla="val 3860"/>
            </a:avLst>
          </a:prstGeom>
          <a:solidFill>
            <a:srgbClr val="FFFFFF"/>
          </a:solidFill>
          <a:ln w="19050" cap="flat" cmpd="sng">
            <a:solidFill>
              <a:srgbClr val="1E50B5"/>
            </a:solidFill>
            <a:prstDash val="solid"/>
            <a:round/>
            <a:headEnd type="none" w="sm" len="sm"/>
            <a:tailEnd type="none" w="sm" len="sm"/>
          </a:ln>
        </p:spPr>
        <p:txBody>
          <a:bodyPr spcFirstLastPara="1" wrap="square" lIns="90000" tIns="684000" rIns="90000" bIns="54000" anchor="t" anchorCtr="0">
            <a:noAutofit/>
          </a:bodyPr>
          <a:lstStyle/>
          <a:p>
            <a:pPr marL="0" lvl="0" indent="0" algn="ctr" rtl="0">
              <a:lnSpc>
                <a:spcPct val="100000"/>
              </a:lnSpc>
              <a:spcBef>
                <a:spcPts val="400"/>
              </a:spcBef>
              <a:spcAft>
                <a:spcPts val="0"/>
              </a:spcAft>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対応ポイント</a:t>
            </a:r>
            <a:endParaRPr sz="1200" b="1"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第1章で背景や、地域課題解決・行政の透明化等の意義を理解</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第4章でオープンデータの取組・活用事例や、それによる効果を理解</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第5章の支援制度の活用</a:t>
            </a:r>
            <a:endParaRPr sz="12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59" name="Google Shape;559;p48"/>
          <p:cNvSpPr/>
          <p:nvPr/>
        </p:nvSpPr>
        <p:spPr>
          <a:xfrm>
            <a:off x="4935926" y="2489650"/>
            <a:ext cx="3516900" cy="631500"/>
          </a:xfrm>
          <a:prstGeom prst="round2SameRect">
            <a:avLst>
              <a:gd name="adj1" fmla="val 16667"/>
              <a:gd name="adj2" fmla="val 0"/>
            </a:avLst>
          </a:prstGeom>
          <a:solidFill>
            <a:srgbClr val="1E50B5"/>
          </a:solidFill>
          <a:ln>
            <a:noFill/>
          </a:ln>
        </p:spPr>
        <p:txBody>
          <a:bodyPr spcFirstLastPara="1" wrap="square" lIns="90000" tIns="0" rIns="90000" bIns="0" anchor="ctr" anchorCtr="0">
            <a:noAutofit/>
          </a:bodyPr>
          <a:lstStyle/>
          <a:p>
            <a:pPr marL="0" lvl="0" indent="0" algn="ctr" rtl="0">
              <a:lnSpc>
                <a:spcPct val="115000"/>
              </a:lnSpc>
              <a:spcBef>
                <a:spcPts val="0"/>
              </a:spcBef>
              <a:spcAft>
                <a:spcPts val="0"/>
              </a:spcAft>
              <a:buNone/>
            </a:pPr>
            <a:r>
              <a:rPr lang="ja" sz="900" dirty="0">
                <a:solidFill>
                  <a:schemeClr val="lt1"/>
                </a:solidFill>
                <a:latin typeface="Meiryo" panose="020B0604030504040204" pitchFamily="34" charset="-128"/>
                <a:ea typeface="Meiryo" panose="020B0604030504040204" pitchFamily="34" charset="-128"/>
                <a:cs typeface="M PLUS 1p"/>
                <a:sym typeface="M PLUS 1p"/>
              </a:rPr>
              <a:t>背景</a:t>
            </a:r>
            <a:endParaRPr sz="900" dirty="0">
              <a:solidFill>
                <a:schemeClr val="lt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None/>
            </a:pPr>
            <a:r>
              <a:rPr lang="ja" sz="1200" dirty="0">
                <a:solidFill>
                  <a:srgbClr val="FFFFFF"/>
                </a:solidFill>
                <a:latin typeface="Meiryo" panose="020B0604030504040204" pitchFamily="34" charset="-128"/>
                <a:ea typeface="Meiryo" panose="020B0604030504040204" pitchFamily="34" charset="-128"/>
                <a:cs typeface="M PLUS 1p"/>
                <a:sym typeface="M PLUS 1p"/>
              </a:rPr>
              <a:t>意義や効果を示しにくく、</a:t>
            </a:r>
            <a:br>
              <a:rPr lang="ja" sz="1200" dirty="0">
                <a:solidFill>
                  <a:srgbClr val="FFFFFF"/>
                </a:solidFill>
                <a:latin typeface="Meiryo" panose="020B0604030504040204" pitchFamily="34" charset="-128"/>
                <a:ea typeface="Meiryo" panose="020B0604030504040204" pitchFamily="34" charset="-128"/>
                <a:cs typeface="M PLUS 1p"/>
                <a:sym typeface="M PLUS 1p"/>
              </a:rPr>
            </a:br>
            <a:r>
              <a:rPr lang="ja" sz="1200" dirty="0">
                <a:solidFill>
                  <a:srgbClr val="FFFFFF"/>
                </a:solidFill>
                <a:latin typeface="Meiryo" panose="020B0604030504040204" pitchFamily="34" charset="-128"/>
                <a:ea typeface="Meiryo" panose="020B0604030504040204" pitchFamily="34" charset="-128"/>
                <a:cs typeface="M PLUS 1p"/>
                <a:sym typeface="M PLUS 1p"/>
              </a:rPr>
              <a:t>原課の理解が進まない、人員を割けない</a:t>
            </a:r>
            <a:endParaRPr sz="1200" dirty="0">
              <a:solidFill>
                <a:srgbClr val="FFFFFF"/>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2"/>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目次</a:t>
            </a:r>
            <a:endParaRPr b="1" dirty="0"/>
          </a:p>
        </p:txBody>
      </p:sp>
      <p:sp>
        <p:nvSpPr>
          <p:cNvPr id="236" name="Google Shape;236;p2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a:t>
            </a:fld>
            <a:endParaRPr dirty="0"/>
          </a:p>
        </p:txBody>
      </p:sp>
      <p:sp>
        <p:nvSpPr>
          <p:cNvPr id="237" name="Google Shape;237;p22"/>
          <p:cNvSpPr txBox="1"/>
          <p:nvPr/>
        </p:nvSpPr>
        <p:spPr>
          <a:xfrm>
            <a:off x="1242000" y="1332000"/>
            <a:ext cx="6480000" cy="3393237"/>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はじめに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1. オープンデータに取り組む背景・意義</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2. オープンデータのライセンス</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3. 地方公共団体の取組状況と継続の課題</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4. オープンデータ取組・活用事例</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5. 支援制度</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50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まとめ</a:t>
            </a:r>
            <a:endParaRPr sz="2100" b="1" dirty="0">
              <a:latin typeface="Meiryo" panose="020B0604030504040204" pitchFamily="34" charset="-128"/>
              <a:ea typeface="Meiryo" panose="020B0604030504040204" pitchFamily="34" charset="-128"/>
              <a:cs typeface="M PLUS 1p"/>
              <a:sym typeface="M PLUS 1p"/>
            </a:endParaRPr>
          </a:p>
        </p:txBody>
      </p:sp>
      <p:cxnSp>
        <p:nvCxnSpPr>
          <p:cNvPr id="238" name="Google Shape;238;p22"/>
          <p:cNvCxnSpPr/>
          <p:nvPr/>
        </p:nvCxnSpPr>
        <p:spPr>
          <a:xfrm>
            <a:off x="2389500" y="1584250"/>
            <a:ext cx="4905000" cy="0"/>
          </a:xfrm>
          <a:prstGeom prst="straightConnector1">
            <a:avLst/>
          </a:prstGeom>
          <a:noFill/>
          <a:ln w="19050" cap="flat" cmpd="sng">
            <a:solidFill>
              <a:srgbClr val="595959"/>
            </a:solidFill>
            <a:prstDash val="dot"/>
            <a:round/>
            <a:headEnd type="none" w="med" len="med"/>
            <a:tailEnd type="none" w="med" len="med"/>
          </a:ln>
        </p:spPr>
      </p:cxnSp>
      <p:sp>
        <p:nvSpPr>
          <p:cNvPr id="239" name="Google Shape;239;p22"/>
          <p:cNvSpPr txBox="1"/>
          <p:nvPr/>
        </p:nvSpPr>
        <p:spPr>
          <a:xfrm>
            <a:off x="7452625" y="1332000"/>
            <a:ext cx="989400" cy="3393237"/>
          </a:xfrm>
          <a:prstGeom prst="rect">
            <a:avLst/>
          </a:prstGeom>
          <a:noFill/>
          <a:ln>
            <a:noFill/>
          </a:ln>
        </p:spPr>
        <p:txBody>
          <a:bodyPr spcFirstLastPara="1" wrap="square" lIns="0" tIns="0" rIns="0" bIns="0" anchor="t" anchorCtr="0">
            <a:spAutoFit/>
          </a:bodyPr>
          <a:lstStyle/>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P0</a:t>
            </a:r>
            <a:r>
              <a:rPr lang="ja" sz="2100" dirty="0">
                <a:latin typeface="Meiryo" panose="020B0604030504040204" pitchFamily="34" charset="-128"/>
                <a:ea typeface="Meiryo" panose="020B0604030504040204" pitchFamily="34" charset="-128"/>
                <a:cs typeface="M PLUS 1p"/>
                <a:sym typeface="M PLUS 1p"/>
              </a:rPr>
              <a:t>4</a:t>
            </a:r>
            <a:r>
              <a:rPr lang="ja" sz="2100" dirty="0">
                <a:solidFill>
                  <a:srgbClr val="000000"/>
                </a:solidFill>
                <a:latin typeface="Meiryo" panose="020B0604030504040204" pitchFamily="34" charset="-128"/>
                <a:ea typeface="Meiryo" panose="020B0604030504040204" pitchFamily="34" charset="-128"/>
                <a:cs typeface="M PLUS 1p"/>
                <a:sym typeface="M PLUS 1p"/>
              </a:rPr>
              <a:t>-0</a:t>
            </a:r>
            <a:r>
              <a:rPr lang="ja" sz="2100" dirty="0">
                <a:latin typeface="Meiryo" panose="020B0604030504040204" pitchFamily="34" charset="-128"/>
                <a:ea typeface="Meiryo" panose="020B0604030504040204" pitchFamily="34" charset="-128"/>
                <a:cs typeface="M PLUS 1p"/>
                <a:sym typeface="M PLUS 1p"/>
              </a:rPr>
              <a:t>5</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P0</a:t>
            </a:r>
            <a:r>
              <a:rPr lang="ja" sz="2100" dirty="0">
                <a:latin typeface="Meiryo" panose="020B0604030504040204" pitchFamily="34" charset="-128"/>
                <a:ea typeface="Meiryo" panose="020B0604030504040204" pitchFamily="34" charset="-128"/>
                <a:cs typeface="M PLUS 1p"/>
                <a:sym typeface="M PLUS 1p"/>
              </a:rPr>
              <a:t>6</a:t>
            </a:r>
            <a:r>
              <a:rPr lang="ja" sz="2100" dirty="0">
                <a:solidFill>
                  <a:srgbClr val="000000"/>
                </a:solidFill>
                <a:latin typeface="Meiryo" panose="020B0604030504040204" pitchFamily="34" charset="-128"/>
                <a:ea typeface="Meiryo" panose="020B0604030504040204" pitchFamily="34" charset="-128"/>
                <a:cs typeface="M PLUS 1p"/>
                <a:sym typeface="M PLUS 1p"/>
              </a:rPr>
              <a:t>-1</a:t>
            </a:r>
            <a:r>
              <a:rPr lang="ja" sz="2100" dirty="0">
                <a:latin typeface="Meiryo" panose="020B0604030504040204" pitchFamily="34" charset="-128"/>
                <a:ea typeface="Meiryo" panose="020B0604030504040204" pitchFamily="34" charset="-128"/>
                <a:cs typeface="M PLUS 1p"/>
                <a:sym typeface="M PLUS 1p"/>
              </a:rPr>
              <a:t>4</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P1</a:t>
            </a:r>
            <a:r>
              <a:rPr lang="ja" sz="2100" dirty="0">
                <a:latin typeface="Meiryo" panose="020B0604030504040204" pitchFamily="34" charset="-128"/>
                <a:ea typeface="Meiryo" panose="020B0604030504040204" pitchFamily="34" charset="-128"/>
                <a:cs typeface="M PLUS 1p"/>
                <a:sym typeface="M PLUS 1p"/>
              </a:rPr>
              <a:t>5</a:t>
            </a:r>
            <a:r>
              <a:rPr lang="ja" sz="2100" dirty="0">
                <a:solidFill>
                  <a:srgbClr val="000000"/>
                </a:solidFill>
                <a:latin typeface="Meiryo" panose="020B0604030504040204" pitchFamily="34" charset="-128"/>
                <a:ea typeface="Meiryo" panose="020B0604030504040204" pitchFamily="34" charset="-128"/>
                <a:cs typeface="M PLUS 1p"/>
                <a:sym typeface="M PLUS 1p"/>
              </a:rPr>
              <a:t>-</a:t>
            </a:r>
            <a:r>
              <a:rPr lang="ja" sz="2100" dirty="0">
                <a:latin typeface="Meiryo" panose="020B0604030504040204" pitchFamily="34" charset="-128"/>
                <a:ea typeface="Meiryo" panose="020B0604030504040204" pitchFamily="34" charset="-128"/>
                <a:cs typeface="M PLUS 1p"/>
                <a:sym typeface="M PLUS 1p"/>
              </a:rPr>
              <a:t>23</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a:t>
            </a:r>
            <a:r>
              <a:rPr lang="ja" sz="2100" dirty="0">
                <a:latin typeface="Meiryo" panose="020B0604030504040204" pitchFamily="34" charset="-128"/>
                <a:ea typeface="Meiryo" panose="020B0604030504040204" pitchFamily="34" charset="-128"/>
                <a:cs typeface="M PLUS 1p"/>
                <a:sym typeface="M PLUS 1p"/>
              </a:rPr>
              <a:t>24</a:t>
            </a:r>
            <a:r>
              <a:rPr lang="ja" sz="2100" dirty="0">
                <a:solidFill>
                  <a:srgbClr val="000000"/>
                </a:solidFill>
                <a:latin typeface="Meiryo" panose="020B0604030504040204" pitchFamily="34" charset="-128"/>
                <a:ea typeface="Meiryo" panose="020B0604030504040204" pitchFamily="34" charset="-128"/>
                <a:cs typeface="M PLUS 1p"/>
                <a:sym typeface="M PLUS 1p"/>
              </a:rPr>
              <a:t>-2</a:t>
            </a:r>
            <a:r>
              <a:rPr lang="ja" sz="2100" dirty="0">
                <a:latin typeface="Meiryo" panose="020B0604030504040204" pitchFamily="34" charset="-128"/>
                <a:ea typeface="Meiryo" panose="020B0604030504040204" pitchFamily="34" charset="-128"/>
                <a:cs typeface="M PLUS 1p"/>
                <a:sym typeface="M PLUS 1p"/>
              </a:rPr>
              <a:t>9</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a:t>
            </a:r>
            <a:r>
              <a:rPr lang="ja" sz="2100" dirty="0">
                <a:latin typeface="Meiryo" panose="020B0604030504040204" pitchFamily="34" charset="-128"/>
                <a:ea typeface="Meiryo" panose="020B0604030504040204" pitchFamily="34" charset="-128"/>
                <a:cs typeface="M PLUS 1p"/>
                <a:sym typeface="M PLUS 1p"/>
              </a:rPr>
              <a:t>30</a:t>
            </a:r>
            <a:r>
              <a:rPr lang="ja" sz="2100" dirty="0">
                <a:solidFill>
                  <a:srgbClr val="000000"/>
                </a:solidFill>
                <a:latin typeface="Meiryo" panose="020B0604030504040204" pitchFamily="34" charset="-128"/>
                <a:ea typeface="Meiryo" panose="020B0604030504040204" pitchFamily="34" charset="-128"/>
                <a:cs typeface="M PLUS 1p"/>
                <a:sym typeface="M PLUS 1p"/>
              </a:rPr>
              <a:t>-</a:t>
            </a:r>
            <a:r>
              <a:rPr lang="ja" sz="2100" dirty="0">
                <a:latin typeface="Meiryo" panose="020B0604030504040204" pitchFamily="34" charset="-128"/>
                <a:ea typeface="Meiryo" panose="020B0604030504040204" pitchFamily="34" charset="-128"/>
                <a:cs typeface="M PLUS 1p"/>
                <a:sym typeface="M PLUS 1p"/>
              </a:rPr>
              <a:t>42</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rgbClr val="000000"/>
                </a:solidFill>
                <a:latin typeface="Meiryo" panose="020B0604030504040204" pitchFamily="34" charset="-128"/>
                <a:ea typeface="Meiryo" panose="020B0604030504040204" pitchFamily="34" charset="-128"/>
                <a:cs typeface="M PLUS 1p"/>
                <a:sym typeface="M PLUS 1p"/>
              </a:rPr>
              <a:t>P</a:t>
            </a:r>
            <a:r>
              <a:rPr lang="ja" sz="2100" dirty="0">
                <a:latin typeface="Meiryo" panose="020B0604030504040204" pitchFamily="34" charset="-128"/>
                <a:ea typeface="Meiryo" panose="020B0604030504040204" pitchFamily="34" charset="-128"/>
                <a:cs typeface="M PLUS 1p"/>
                <a:sym typeface="M PLUS 1p"/>
              </a:rPr>
              <a:t>43</a:t>
            </a:r>
            <a:r>
              <a:rPr lang="ja" sz="2100" dirty="0">
                <a:solidFill>
                  <a:srgbClr val="000000"/>
                </a:solidFill>
                <a:latin typeface="Meiryo" panose="020B0604030504040204" pitchFamily="34" charset="-128"/>
                <a:ea typeface="Meiryo" panose="020B0604030504040204" pitchFamily="34" charset="-128"/>
                <a:cs typeface="M PLUS 1p"/>
                <a:sym typeface="M PLUS 1p"/>
              </a:rPr>
              <a:t>-</a:t>
            </a:r>
            <a:r>
              <a:rPr lang="ja" sz="2100" dirty="0">
                <a:latin typeface="Meiryo" panose="020B0604030504040204" pitchFamily="34" charset="-128"/>
                <a:ea typeface="Meiryo" panose="020B0604030504040204" pitchFamily="34" charset="-128"/>
                <a:cs typeface="M PLUS 1p"/>
                <a:sym typeface="M PLUS 1p"/>
              </a:rPr>
              <a:t>45</a:t>
            </a:r>
            <a:endParaRPr sz="2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r" rtl="0">
              <a:lnSpc>
                <a:spcPct val="150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P46-48</a:t>
            </a:r>
            <a:endParaRPr sz="2100" dirty="0">
              <a:latin typeface="Meiryo" panose="020B0604030504040204" pitchFamily="34" charset="-128"/>
              <a:ea typeface="Meiryo" panose="020B0604030504040204" pitchFamily="34" charset="-128"/>
              <a:cs typeface="M PLUS 1p"/>
              <a:sym typeface="M PLUS 1p"/>
            </a:endParaRPr>
          </a:p>
        </p:txBody>
      </p:sp>
      <p:cxnSp>
        <p:nvCxnSpPr>
          <p:cNvPr id="240" name="Google Shape;240;p22"/>
          <p:cNvCxnSpPr/>
          <p:nvPr/>
        </p:nvCxnSpPr>
        <p:spPr>
          <a:xfrm>
            <a:off x="6289800" y="2049375"/>
            <a:ext cx="1004700" cy="0"/>
          </a:xfrm>
          <a:prstGeom prst="straightConnector1">
            <a:avLst/>
          </a:prstGeom>
          <a:noFill/>
          <a:ln w="19050" cap="flat" cmpd="sng">
            <a:solidFill>
              <a:srgbClr val="595959"/>
            </a:solidFill>
            <a:prstDash val="dot"/>
            <a:round/>
            <a:headEnd type="none" w="med" len="med"/>
            <a:tailEnd type="none" w="med" len="med"/>
          </a:ln>
        </p:spPr>
      </p:cxnSp>
      <p:cxnSp>
        <p:nvCxnSpPr>
          <p:cNvPr id="241" name="Google Shape;241;p22"/>
          <p:cNvCxnSpPr/>
          <p:nvPr/>
        </p:nvCxnSpPr>
        <p:spPr>
          <a:xfrm>
            <a:off x="5211550" y="2570325"/>
            <a:ext cx="2083200" cy="0"/>
          </a:xfrm>
          <a:prstGeom prst="straightConnector1">
            <a:avLst/>
          </a:prstGeom>
          <a:noFill/>
          <a:ln w="19050" cap="flat" cmpd="sng">
            <a:solidFill>
              <a:srgbClr val="595959"/>
            </a:solidFill>
            <a:prstDash val="dot"/>
            <a:round/>
            <a:headEnd type="none" w="med" len="med"/>
            <a:tailEnd type="none" w="med" len="med"/>
          </a:ln>
        </p:spPr>
      </p:cxnSp>
      <p:cxnSp>
        <p:nvCxnSpPr>
          <p:cNvPr id="242" name="Google Shape;242;p22"/>
          <p:cNvCxnSpPr>
            <a:cxnSpLocks/>
          </p:cNvCxnSpPr>
          <p:nvPr/>
        </p:nvCxnSpPr>
        <p:spPr>
          <a:xfrm>
            <a:off x="6289800" y="3035450"/>
            <a:ext cx="1004775" cy="0"/>
          </a:xfrm>
          <a:prstGeom prst="straightConnector1">
            <a:avLst/>
          </a:prstGeom>
          <a:noFill/>
          <a:ln w="19050" cap="flat" cmpd="sng">
            <a:solidFill>
              <a:srgbClr val="595959"/>
            </a:solidFill>
            <a:prstDash val="dot"/>
            <a:round/>
            <a:headEnd type="none" w="med" len="med"/>
            <a:tailEnd type="none" w="med" len="med"/>
          </a:ln>
        </p:spPr>
      </p:cxnSp>
      <p:cxnSp>
        <p:nvCxnSpPr>
          <p:cNvPr id="243" name="Google Shape;243;p22"/>
          <p:cNvCxnSpPr/>
          <p:nvPr/>
        </p:nvCxnSpPr>
        <p:spPr>
          <a:xfrm>
            <a:off x="5465250" y="3500575"/>
            <a:ext cx="1829400" cy="0"/>
          </a:xfrm>
          <a:prstGeom prst="straightConnector1">
            <a:avLst/>
          </a:prstGeom>
          <a:noFill/>
          <a:ln w="19050" cap="flat" cmpd="sng">
            <a:solidFill>
              <a:srgbClr val="595959"/>
            </a:solidFill>
            <a:prstDash val="dot"/>
            <a:round/>
            <a:headEnd type="none" w="med" len="med"/>
            <a:tailEnd type="none" w="med" len="med"/>
          </a:ln>
        </p:spPr>
      </p:cxnSp>
      <p:cxnSp>
        <p:nvCxnSpPr>
          <p:cNvPr id="244" name="Google Shape;244;p22"/>
          <p:cNvCxnSpPr/>
          <p:nvPr/>
        </p:nvCxnSpPr>
        <p:spPr>
          <a:xfrm>
            <a:off x="2822475" y="3986850"/>
            <a:ext cx="4472100" cy="0"/>
          </a:xfrm>
          <a:prstGeom prst="straightConnector1">
            <a:avLst/>
          </a:prstGeom>
          <a:noFill/>
          <a:ln w="19050" cap="flat" cmpd="sng">
            <a:solidFill>
              <a:srgbClr val="595959"/>
            </a:solidFill>
            <a:prstDash val="dot"/>
            <a:round/>
            <a:headEnd type="none" w="med" len="med"/>
            <a:tailEnd type="none" w="med" len="med"/>
          </a:ln>
        </p:spPr>
      </p:cxnSp>
      <p:cxnSp>
        <p:nvCxnSpPr>
          <p:cNvPr id="245" name="Google Shape;245;p22"/>
          <p:cNvCxnSpPr/>
          <p:nvPr/>
        </p:nvCxnSpPr>
        <p:spPr>
          <a:xfrm>
            <a:off x="2156500" y="4473125"/>
            <a:ext cx="5138100" cy="0"/>
          </a:xfrm>
          <a:prstGeom prst="straightConnector1">
            <a:avLst/>
          </a:prstGeom>
          <a:noFill/>
          <a:ln w="19050" cap="flat" cmpd="sng">
            <a:solidFill>
              <a:srgbClr val="595959"/>
            </a:solidFill>
            <a:prstDash val="dot"/>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46"/>
        <p:cNvGrpSpPr/>
        <p:nvPr/>
      </p:nvGrpSpPr>
      <p:grpSpPr>
        <a:xfrm>
          <a:off x="0" y="0"/>
          <a:ext cx="0" cy="0"/>
          <a:chOff x="0" y="0"/>
          <a:chExt cx="0" cy="0"/>
        </a:xfrm>
      </p:grpSpPr>
      <p:sp>
        <p:nvSpPr>
          <p:cNvPr id="547" name="Google Shape;547;p4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30</a:t>
            </a:fld>
            <a:endParaRPr dirty="0"/>
          </a:p>
        </p:txBody>
      </p:sp>
      <p:sp>
        <p:nvSpPr>
          <p:cNvPr id="548" name="Google Shape;548;p4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継続の課題と対応</a:t>
            </a:r>
            <a:endParaRPr b="1" dirty="0"/>
          </a:p>
        </p:txBody>
      </p:sp>
      <p:sp>
        <p:nvSpPr>
          <p:cNvPr id="549" name="Google Shape;549;p48"/>
          <p:cNvSpPr txBox="1">
            <a:spLocks noGrp="1"/>
          </p:cNvSpPr>
          <p:nvPr>
            <p:ph type="body" idx="1"/>
          </p:nvPr>
        </p:nvSpPr>
        <p:spPr>
          <a:xfrm>
            <a:off x="124335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オープンデータの継続に関するよくある課題と、対応ポイントは以下のとおりです。</a:t>
            </a:r>
            <a:endParaRPr dirty="0"/>
          </a:p>
        </p:txBody>
      </p:sp>
      <p:sp>
        <p:nvSpPr>
          <p:cNvPr id="550" name="Google Shape;550;p4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地方公共団体の取組状況と継続の課題</a:t>
            </a:r>
            <a:endParaRPr dirty="0"/>
          </a:p>
        </p:txBody>
      </p:sp>
      <p:sp>
        <p:nvSpPr>
          <p:cNvPr id="551" name="Google Shape;551;p48"/>
          <p:cNvSpPr/>
          <p:nvPr/>
        </p:nvSpPr>
        <p:spPr>
          <a:xfrm>
            <a:off x="1642675" y="1785600"/>
            <a:ext cx="2736900" cy="393600"/>
          </a:xfrm>
          <a:prstGeom prst="roundRect">
            <a:avLst>
              <a:gd name="adj" fmla="val 50000"/>
            </a:avLst>
          </a:prstGeom>
          <a:solidFill>
            <a:srgbClr val="DAEAF6"/>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Clr>
                <a:schemeClr val="dk1"/>
              </a:buClr>
              <a:buSzPts val="1100"/>
              <a:buFont typeface="Arial"/>
              <a:buNone/>
            </a:pPr>
            <a:r>
              <a:rPr lang="ja" sz="900" dirty="0">
                <a:solidFill>
                  <a:schemeClr val="dk1"/>
                </a:solidFill>
                <a:latin typeface="Meiryo" panose="020B0604030504040204" pitchFamily="34" charset="-128"/>
                <a:ea typeface="Meiryo" panose="020B0604030504040204" pitchFamily="34" charset="-128"/>
                <a:cs typeface="M PLUS 1p"/>
                <a:sym typeface="M PLUS 1p"/>
              </a:rPr>
              <a:t>課題</a:t>
            </a:r>
            <a:endParaRPr sz="9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Clr>
                <a:schemeClr val="dk1"/>
              </a:buClr>
              <a:buSzPts val="1100"/>
              <a:buFont typeface="Arial"/>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データセットが増えない</a:t>
            </a:r>
            <a:endParaRPr sz="1200" b="1" dirty="0">
              <a:latin typeface="Meiryo" panose="020B0604030504040204" pitchFamily="34" charset="-128"/>
              <a:ea typeface="Meiryo" panose="020B0604030504040204" pitchFamily="34" charset="-128"/>
              <a:cs typeface="M PLUS 1p"/>
              <a:sym typeface="M PLUS 1p"/>
            </a:endParaRPr>
          </a:p>
        </p:txBody>
      </p:sp>
      <p:sp>
        <p:nvSpPr>
          <p:cNvPr id="552" name="Google Shape;552;p48"/>
          <p:cNvSpPr/>
          <p:nvPr/>
        </p:nvSpPr>
        <p:spPr>
          <a:xfrm>
            <a:off x="5325876" y="1785600"/>
            <a:ext cx="2736900" cy="393600"/>
          </a:xfrm>
          <a:prstGeom prst="roundRect">
            <a:avLst>
              <a:gd name="adj" fmla="val 50000"/>
            </a:avLst>
          </a:prstGeom>
          <a:solidFill>
            <a:srgbClr val="DAEAF6"/>
          </a:solidFill>
          <a:ln>
            <a:noFill/>
          </a:ln>
        </p:spPr>
        <p:txBody>
          <a:bodyPr spcFirstLastPara="1" wrap="square" lIns="36000" tIns="36000" rIns="36000" bIns="36000" anchor="ctr" anchorCtr="0">
            <a:noAutofit/>
          </a:bodyPr>
          <a:lstStyle/>
          <a:p>
            <a:pPr marL="0" lvl="0" indent="0" algn="ctr" rtl="0">
              <a:lnSpc>
                <a:spcPct val="115000"/>
              </a:lnSpc>
              <a:spcBef>
                <a:spcPts val="0"/>
              </a:spcBef>
              <a:spcAft>
                <a:spcPts val="0"/>
              </a:spcAft>
              <a:buClr>
                <a:schemeClr val="dk1"/>
              </a:buClr>
              <a:buSzPts val="1100"/>
              <a:buFont typeface="Arial"/>
              <a:buNone/>
            </a:pPr>
            <a:r>
              <a:rPr lang="ja" sz="900" dirty="0">
                <a:solidFill>
                  <a:schemeClr val="dk1"/>
                </a:solidFill>
                <a:latin typeface="Meiryo" panose="020B0604030504040204" pitchFamily="34" charset="-128"/>
                <a:ea typeface="Meiryo" panose="020B0604030504040204" pitchFamily="34" charset="-128"/>
                <a:cs typeface="M PLUS 1p"/>
                <a:sym typeface="M PLUS 1p"/>
              </a:rPr>
              <a:t>課題</a:t>
            </a:r>
            <a:endParaRPr sz="9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Clr>
                <a:schemeClr val="dk1"/>
              </a:buClr>
              <a:buSzPts val="1100"/>
              <a:buFont typeface="Arial"/>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データが更新されない</a:t>
            </a:r>
            <a:endParaRPr sz="1200" b="1" dirty="0">
              <a:latin typeface="Meiryo" panose="020B0604030504040204" pitchFamily="34" charset="-128"/>
              <a:ea typeface="Meiryo" panose="020B0604030504040204" pitchFamily="34" charset="-128"/>
              <a:cs typeface="M PLUS 1p"/>
              <a:sym typeface="M PLUS 1p"/>
            </a:endParaRPr>
          </a:p>
        </p:txBody>
      </p:sp>
      <p:sp>
        <p:nvSpPr>
          <p:cNvPr id="553" name="Google Shape;553;p48"/>
          <p:cNvSpPr/>
          <p:nvPr/>
        </p:nvSpPr>
        <p:spPr>
          <a:xfrm>
            <a:off x="2797984" y="2149200"/>
            <a:ext cx="426300" cy="393600"/>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4" name="Google Shape;554;p48"/>
          <p:cNvSpPr/>
          <p:nvPr/>
        </p:nvSpPr>
        <p:spPr>
          <a:xfrm>
            <a:off x="6481189" y="2149200"/>
            <a:ext cx="426300" cy="393600"/>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5" name="Google Shape;555;p48"/>
          <p:cNvSpPr/>
          <p:nvPr/>
        </p:nvSpPr>
        <p:spPr>
          <a:xfrm rot="-3094711">
            <a:off x="4529913" y="1821791"/>
            <a:ext cx="405509" cy="995738"/>
          </a:xfrm>
          <a:prstGeom prst="upArrow">
            <a:avLst>
              <a:gd name="adj1" fmla="val 34883"/>
              <a:gd name="adj2" fmla="val 558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6" name="Google Shape;556;p48"/>
          <p:cNvSpPr/>
          <p:nvPr/>
        </p:nvSpPr>
        <p:spPr>
          <a:xfrm>
            <a:off x="1252725" y="2489650"/>
            <a:ext cx="3516900" cy="2106900"/>
          </a:xfrm>
          <a:prstGeom prst="roundRect">
            <a:avLst>
              <a:gd name="adj" fmla="val 3860"/>
            </a:avLst>
          </a:prstGeom>
          <a:solidFill>
            <a:srgbClr val="FFFFFF"/>
          </a:solidFill>
          <a:ln w="19050" cap="flat" cmpd="sng">
            <a:solidFill>
              <a:srgbClr val="1E50B5"/>
            </a:solidFill>
            <a:prstDash val="solid"/>
            <a:round/>
            <a:headEnd type="none" w="sm" len="sm"/>
            <a:tailEnd type="none" w="sm" len="sm"/>
          </a:ln>
        </p:spPr>
        <p:txBody>
          <a:bodyPr spcFirstLastPara="1" wrap="square" lIns="90000" tIns="684000" rIns="90000" bIns="54000" anchor="t" anchorCtr="0">
            <a:noAutofit/>
          </a:bodyPr>
          <a:lstStyle/>
          <a:p>
            <a:pPr marL="0" lvl="0" indent="0" algn="ctr" rtl="0">
              <a:lnSpc>
                <a:spcPct val="100000"/>
              </a:lnSpc>
              <a:spcBef>
                <a:spcPts val="400"/>
              </a:spcBef>
              <a:spcAft>
                <a:spcPts val="0"/>
              </a:spcAft>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対応ポイント</a:t>
            </a:r>
            <a:endParaRPr sz="1200" b="1"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推奨データセット内で新たに公開できるデータの検討</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第5章の支援制度の活用</a:t>
            </a:r>
            <a:endParaRPr sz="1050" dirty="0">
              <a:latin typeface="Meiryo" panose="020B0604030504040204" pitchFamily="34" charset="-128"/>
              <a:ea typeface="Meiryo" panose="020B0604030504040204" pitchFamily="34" charset="-128"/>
              <a:cs typeface="M PLUS 1p"/>
              <a:sym typeface="M PLUS 1p"/>
            </a:endParaRPr>
          </a:p>
        </p:txBody>
      </p:sp>
      <p:sp>
        <p:nvSpPr>
          <p:cNvPr id="557" name="Google Shape;557;p48"/>
          <p:cNvSpPr/>
          <p:nvPr/>
        </p:nvSpPr>
        <p:spPr>
          <a:xfrm>
            <a:off x="1252725" y="2489650"/>
            <a:ext cx="3516900" cy="631500"/>
          </a:xfrm>
          <a:prstGeom prst="round2SameRect">
            <a:avLst>
              <a:gd name="adj1" fmla="val 16667"/>
              <a:gd name="adj2" fmla="val 0"/>
            </a:avLst>
          </a:prstGeom>
          <a:solidFill>
            <a:srgbClr val="1E50B5"/>
          </a:solidFill>
          <a:ln>
            <a:noFill/>
          </a:ln>
        </p:spPr>
        <p:txBody>
          <a:bodyPr spcFirstLastPara="1" wrap="square" lIns="90000" tIns="0" rIns="90000" bIns="0" anchor="ctr" anchorCtr="0">
            <a:noAutofit/>
          </a:bodyPr>
          <a:lstStyle/>
          <a:p>
            <a:pPr marL="0" lvl="0" indent="0" algn="ctr" rtl="0">
              <a:lnSpc>
                <a:spcPct val="115000"/>
              </a:lnSpc>
              <a:spcBef>
                <a:spcPts val="0"/>
              </a:spcBef>
              <a:spcAft>
                <a:spcPts val="0"/>
              </a:spcAft>
              <a:buNone/>
            </a:pPr>
            <a:r>
              <a:rPr lang="ja" sz="900" dirty="0">
                <a:solidFill>
                  <a:schemeClr val="lt1"/>
                </a:solidFill>
                <a:latin typeface="Meiryo" panose="020B0604030504040204" pitchFamily="34" charset="-128"/>
                <a:ea typeface="Meiryo" panose="020B0604030504040204" pitchFamily="34" charset="-128"/>
                <a:cs typeface="M PLUS 1p"/>
                <a:sym typeface="M PLUS 1p"/>
              </a:rPr>
              <a:t>背景</a:t>
            </a:r>
            <a:endParaRPr sz="1200" dirty="0">
              <a:solidFill>
                <a:srgbClr val="FFFFFF"/>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None/>
            </a:pPr>
            <a:r>
              <a:rPr lang="ja" sz="1200" dirty="0">
                <a:solidFill>
                  <a:srgbClr val="FFFFFF"/>
                </a:solidFill>
                <a:latin typeface="Meiryo" panose="020B0604030504040204" pitchFamily="34" charset="-128"/>
                <a:ea typeface="Meiryo" panose="020B0604030504040204" pitchFamily="34" charset="-128"/>
                <a:cs typeface="M PLUS 1p"/>
                <a:sym typeface="M PLUS 1p"/>
              </a:rPr>
              <a:t>どのデータを公開すればよいか分からない</a:t>
            </a:r>
            <a:endParaRPr sz="12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58" name="Google Shape;558;p48"/>
          <p:cNvSpPr/>
          <p:nvPr/>
        </p:nvSpPr>
        <p:spPr>
          <a:xfrm>
            <a:off x="4935928" y="2489650"/>
            <a:ext cx="3516900" cy="2106900"/>
          </a:xfrm>
          <a:prstGeom prst="roundRect">
            <a:avLst>
              <a:gd name="adj" fmla="val 3860"/>
            </a:avLst>
          </a:prstGeom>
          <a:solidFill>
            <a:srgbClr val="FFFFFF"/>
          </a:solidFill>
          <a:ln w="19050" cap="flat" cmpd="sng">
            <a:solidFill>
              <a:srgbClr val="1E50B5"/>
            </a:solidFill>
            <a:prstDash val="solid"/>
            <a:round/>
            <a:headEnd type="none" w="sm" len="sm"/>
            <a:tailEnd type="none" w="sm" len="sm"/>
          </a:ln>
        </p:spPr>
        <p:txBody>
          <a:bodyPr spcFirstLastPara="1" wrap="square" lIns="90000" tIns="684000" rIns="90000" bIns="54000" anchor="t" anchorCtr="0">
            <a:noAutofit/>
          </a:bodyPr>
          <a:lstStyle/>
          <a:p>
            <a:pPr marL="0" lvl="0" indent="0" algn="ctr" rtl="0">
              <a:lnSpc>
                <a:spcPct val="100000"/>
              </a:lnSpc>
              <a:spcBef>
                <a:spcPts val="400"/>
              </a:spcBef>
              <a:spcAft>
                <a:spcPts val="0"/>
              </a:spcAft>
              <a:buNone/>
            </a:pPr>
            <a:r>
              <a:rPr lang="ja" sz="1200" b="1" dirty="0">
                <a:solidFill>
                  <a:schemeClr val="dk1"/>
                </a:solidFill>
                <a:latin typeface="Meiryo" panose="020B0604030504040204" pitchFamily="34" charset="-128"/>
                <a:ea typeface="Meiryo" panose="020B0604030504040204" pitchFamily="34" charset="-128"/>
                <a:cs typeface="M PLUS 1p"/>
                <a:sym typeface="M PLUS 1p"/>
              </a:rPr>
              <a:t>対応ポイント</a:t>
            </a:r>
            <a:endParaRPr sz="1200" b="1"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第1章で背景や、地域課題解決・行政の透明化等の意義を理解</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第4章でオープンデータの取組・活用事例や、それによる効果を理解</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270000" lvl="0" indent="-234000" algn="l" rtl="0" fontAlgn="ctr">
              <a:lnSpc>
                <a:spcPct val="100000"/>
              </a:lnSpc>
              <a:spcBef>
                <a:spcPts val="400"/>
              </a:spcBef>
              <a:spcAft>
                <a:spcPts val="0"/>
              </a:spcAft>
              <a:buClr>
                <a:schemeClr val="accent1"/>
              </a:buClr>
              <a:buSzPct val="60000"/>
              <a:buFont typeface="M PLUS 1p"/>
              <a:buChar char="●"/>
            </a:pPr>
            <a:r>
              <a:rPr lang="ja" sz="1200" dirty="0">
                <a:solidFill>
                  <a:schemeClr val="dk1"/>
                </a:solidFill>
                <a:latin typeface="Meiryo" panose="020B0604030504040204" pitchFamily="34" charset="-128"/>
                <a:ea typeface="Meiryo" panose="020B0604030504040204" pitchFamily="34" charset="-128"/>
                <a:cs typeface="M PLUS 1p"/>
                <a:sym typeface="M PLUS 1p"/>
              </a:rPr>
              <a:t>第5章の支援制度の活用</a:t>
            </a:r>
            <a:endParaRPr sz="12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59" name="Google Shape;559;p48"/>
          <p:cNvSpPr/>
          <p:nvPr/>
        </p:nvSpPr>
        <p:spPr>
          <a:xfrm>
            <a:off x="4935926" y="2489650"/>
            <a:ext cx="3516900" cy="631500"/>
          </a:xfrm>
          <a:prstGeom prst="round2SameRect">
            <a:avLst>
              <a:gd name="adj1" fmla="val 16667"/>
              <a:gd name="adj2" fmla="val 0"/>
            </a:avLst>
          </a:prstGeom>
          <a:solidFill>
            <a:srgbClr val="1E50B5"/>
          </a:solidFill>
          <a:ln>
            <a:noFill/>
          </a:ln>
        </p:spPr>
        <p:txBody>
          <a:bodyPr spcFirstLastPara="1" wrap="square" lIns="90000" tIns="0" rIns="90000" bIns="0" anchor="ctr" anchorCtr="0">
            <a:noAutofit/>
          </a:bodyPr>
          <a:lstStyle/>
          <a:p>
            <a:pPr marL="0" lvl="0" indent="0" algn="ctr" rtl="0">
              <a:lnSpc>
                <a:spcPct val="115000"/>
              </a:lnSpc>
              <a:spcBef>
                <a:spcPts val="0"/>
              </a:spcBef>
              <a:spcAft>
                <a:spcPts val="0"/>
              </a:spcAft>
              <a:buNone/>
            </a:pPr>
            <a:r>
              <a:rPr lang="ja" sz="900" dirty="0">
                <a:solidFill>
                  <a:schemeClr val="lt1"/>
                </a:solidFill>
                <a:latin typeface="Meiryo" panose="020B0604030504040204" pitchFamily="34" charset="-128"/>
                <a:ea typeface="Meiryo" panose="020B0604030504040204" pitchFamily="34" charset="-128"/>
                <a:cs typeface="M PLUS 1p"/>
                <a:sym typeface="M PLUS 1p"/>
              </a:rPr>
              <a:t>背景</a:t>
            </a:r>
            <a:endParaRPr sz="900" dirty="0">
              <a:solidFill>
                <a:schemeClr val="lt1"/>
              </a:solidFill>
              <a:latin typeface="Meiryo" panose="020B0604030504040204" pitchFamily="34" charset="-128"/>
              <a:ea typeface="Meiryo" panose="020B0604030504040204" pitchFamily="34" charset="-128"/>
              <a:cs typeface="M PLUS 1p"/>
              <a:sym typeface="M PLUS 1p"/>
            </a:endParaRPr>
          </a:p>
          <a:p>
            <a:pPr marL="0" lvl="0" indent="0" algn="ctr" rtl="0">
              <a:lnSpc>
                <a:spcPct val="115000"/>
              </a:lnSpc>
              <a:spcBef>
                <a:spcPts val="0"/>
              </a:spcBef>
              <a:spcAft>
                <a:spcPts val="0"/>
              </a:spcAft>
              <a:buNone/>
            </a:pPr>
            <a:r>
              <a:rPr lang="ja" sz="1200" dirty="0">
                <a:solidFill>
                  <a:srgbClr val="FFFFFF"/>
                </a:solidFill>
                <a:latin typeface="Meiryo" panose="020B0604030504040204" pitchFamily="34" charset="-128"/>
                <a:ea typeface="Meiryo" panose="020B0604030504040204" pitchFamily="34" charset="-128"/>
                <a:cs typeface="M PLUS 1p"/>
                <a:sym typeface="M PLUS 1p"/>
              </a:rPr>
              <a:t>意義や効果を示しにくく、</a:t>
            </a:r>
            <a:br>
              <a:rPr lang="ja" sz="1200" dirty="0">
                <a:solidFill>
                  <a:srgbClr val="FFFFFF"/>
                </a:solidFill>
                <a:latin typeface="Meiryo" panose="020B0604030504040204" pitchFamily="34" charset="-128"/>
                <a:ea typeface="Meiryo" panose="020B0604030504040204" pitchFamily="34" charset="-128"/>
                <a:cs typeface="M PLUS 1p"/>
                <a:sym typeface="M PLUS 1p"/>
              </a:rPr>
            </a:br>
            <a:r>
              <a:rPr lang="ja" sz="1200" dirty="0">
                <a:solidFill>
                  <a:srgbClr val="FFFFFF"/>
                </a:solidFill>
                <a:latin typeface="Meiryo" panose="020B0604030504040204" pitchFamily="34" charset="-128"/>
                <a:ea typeface="Meiryo" panose="020B0604030504040204" pitchFamily="34" charset="-128"/>
                <a:cs typeface="M PLUS 1p"/>
                <a:sym typeface="M PLUS 1p"/>
              </a:rPr>
              <a:t>原課の理解が進まない、人員を割けない</a:t>
            </a:r>
            <a:endParaRPr sz="1200" dirty="0">
              <a:solidFill>
                <a:srgbClr val="FFFFFF"/>
              </a:solidFill>
              <a:latin typeface="Meiryo" panose="020B0604030504040204" pitchFamily="34" charset="-128"/>
              <a:ea typeface="Meiryo" panose="020B0604030504040204" pitchFamily="34" charset="-128"/>
              <a:cs typeface="M PLUS 1p"/>
              <a:sym typeface="M PLUS 1p"/>
            </a:endParaRPr>
          </a:p>
        </p:txBody>
      </p:sp>
    </p:spTree>
    <p:extLst>
      <p:ext uri="{BB962C8B-B14F-4D97-AF65-F5344CB8AC3E}">
        <p14:creationId xmlns:p14="http://schemas.microsoft.com/office/powerpoint/2010/main" val="2570497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9"/>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648000" lvl="0" indent="-594000" algn="l" rtl="0">
              <a:lnSpc>
                <a:spcPct val="114000"/>
              </a:lnSpc>
              <a:spcBef>
                <a:spcPts val="0"/>
              </a:spcBef>
              <a:spcAft>
                <a:spcPts val="0"/>
              </a:spcAft>
              <a:buSzPts val="4500"/>
              <a:buAutoNum type="arabicPeriod" startAt="4"/>
            </a:pPr>
            <a:r>
              <a:rPr lang="ja" b="1" dirty="0"/>
              <a:t>オープンデータ</a:t>
            </a:r>
            <a:br>
              <a:rPr lang="ja" b="1" dirty="0"/>
            </a:br>
            <a:r>
              <a:rPr lang="ja" b="1" dirty="0"/>
              <a:t>取組・活用事例</a:t>
            </a:r>
            <a:endParaRPr b="1" dirty="0"/>
          </a:p>
        </p:txBody>
      </p:sp>
      <p:sp>
        <p:nvSpPr>
          <p:cNvPr id="565" name="Google Shape;565;p4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32</a:t>
            </a:fld>
            <a:endParaRPr dirty="0"/>
          </a:p>
        </p:txBody>
      </p:sp>
      <p:sp>
        <p:nvSpPr>
          <p:cNvPr id="571" name="Google Shape;571;p5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先進地方公共団体の取組事例</a:t>
            </a:r>
            <a:endParaRPr b="1" dirty="0"/>
          </a:p>
        </p:txBody>
      </p:sp>
      <p:sp>
        <p:nvSpPr>
          <p:cNvPr id="572" name="Google Shape;572;p5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4. オープンデータ取組・活用事例</a:t>
            </a:r>
            <a:endParaRPr dirty="0"/>
          </a:p>
        </p:txBody>
      </p:sp>
      <p:pic>
        <p:nvPicPr>
          <p:cNvPr id="573" name="Google Shape;573;p50"/>
          <p:cNvPicPr preferRelativeResize="0"/>
          <p:nvPr/>
        </p:nvPicPr>
        <p:blipFill>
          <a:blip r:embed="rId3">
            <a:alphaModFix/>
          </a:blip>
          <a:stretch>
            <a:fillRect/>
          </a:stretch>
        </p:blipFill>
        <p:spPr>
          <a:xfrm>
            <a:off x="4718050" y="1440012"/>
            <a:ext cx="3252450" cy="2125525"/>
          </a:xfrm>
          <a:prstGeom prst="rect">
            <a:avLst/>
          </a:prstGeom>
          <a:noFill/>
          <a:ln w="9525" cap="flat" cmpd="sng">
            <a:solidFill>
              <a:srgbClr val="B7B7B7"/>
            </a:solidFill>
            <a:prstDash val="solid"/>
            <a:round/>
            <a:headEnd type="none" w="sm" len="sm"/>
            <a:tailEnd type="none" w="sm" len="sm"/>
          </a:ln>
        </p:spPr>
      </p:pic>
      <p:sp>
        <p:nvSpPr>
          <p:cNvPr id="574" name="Google Shape;574;p50"/>
          <p:cNvSpPr txBox="1"/>
          <p:nvPr/>
        </p:nvSpPr>
        <p:spPr>
          <a:xfrm>
            <a:off x="1243350" y="1440000"/>
            <a:ext cx="3240000" cy="165429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金沢市画像オープンデータ</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金沢市の風景・施設等の画像データを提供するサイト。</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観光セクションが保有する写真、古地図や古写真等の歴史的資料もオープンデータ化が進んでいます。</a:t>
            </a:r>
            <a:endParaRPr dirty="0">
              <a:latin typeface="Meiryo" panose="020B0604030504040204" pitchFamily="34" charset="-128"/>
              <a:ea typeface="Meiryo" panose="020B0604030504040204" pitchFamily="34" charset="-128"/>
            </a:endParaRPr>
          </a:p>
        </p:txBody>
      </p:sp>
      <p:sp>
        <p:nvSpPr>
          <p:cNvPr id="575" name="Google Shape;575;p50"/>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出典：金沢市画像オープンデータサイト（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https://open-imagedata.city.kanazawa.ishikawa.jp/</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graphicFrame>
        <p:nvGraphicFramePr>
          <p:cNvPr id="576" name="Google Shape;576;p50"/>
          <p:cNvGraphicFramePr/>
          <p:nvPr>
            <p:extLst>
              <p:ext uri="{D42A27DB-BD31-4B8C-83A1-F6EECF244321}">
                <p14:modId xmlns:p14="http://schemas.microsoft.com/office/powerpoint/2010/main" val="2070679424"/>
              </p:ext>
            </p:extLst>
          </p:nvPr>
        </p:nvGraphicFramePr>
        <p:xfrm>
          <a:off x="124200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JP" altLang="en-US" sz="1000" b="0" i="0">
                          <a:solidFill>
                            <a:schemeClr val="lt1"/>
                          </a:solidFill>
                          <a:latin typeface="Meiryo" panose="020B0604030504040204" pitchFamily="34" charset="-128"/>
                          <a:ea typeface="Meiryo" panose="020B0604030504040204" pitchFamily="34" charset="-128"/>
                          <a:cs typeface="M PLUS 1p"/>
                          <a:sym typeface="M PLUS 1p"/>
                        </a:rPr>
                        <a:t>提供データ</a:t>
                      </a:r>
                      <a:endParaRPr lang="ja-JP" altLang="en-US"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00000"/>
                        </a:lnSpc>
                        <a:spcBef>
                          <a:spcPts val="0"/>
                        </a:spcBef>
                        <a:spcAft>
                          <a:spcPts val="0"/>
                        </a:spcAft>
                        <a:buNone/>
                      </a:pPr>
                      <a:r>
                        <a:rPr lang="ja" sz="1000" b="0" i="0" dirty="0">
                          <a:solidFill>
                            <a:srgbClr val="333333"/>
                          </a:solidFill>
                          <a:latin typeface="Meiryo" panose="020B0604030504040204" pitchFamily="34" charset="-128"/>
                          <a:ea typeface="Meiryo" panose="020B0604030504040204" pitchFamily="34" charset="-128"/>
                          <a:cs typeface="M PLUS 1p"/>
                          <a:sym typeface="M PLUS 1p"/>
                        </a:rPr>
                        <a:t>風景・施設・史料等の画像データ及びメタデータ</a:t>
                      </a:r>
                      <a:endParaRPr sz="1000" b="0" i="0" dirty="0">
                        <a:latin typeface="Meiryo" panose="020B0604030504040204" pitchFamily="34" charset="-128"/>
                        <a:ea typeface="Meiryo" panose="020B0604030504040204" pitchFamily="34" charset="-128"/>
                        <a:cs typeface="M PLUS 1p"/>
                        <a:sym typeface="M PLUS 1p"/>
                      </a:endParaRPr>
                    </a:p>
                  </a:txBody>
                  <a:tcPr marL="108000" marR="0" marT="3600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JP" altLang="en-US" sz="1000" b="0" i="0">
                          <a:solidFill>
                            <a:schemeClr val="lt1"/>
                          </a:solidFill>
                          <a:latin typeface="Meiryo" panose="020B0604030504040204" pitchFamily="34" charset="-128"/>
                          <a:ea typeface="Meiryo" panose="020B0604030504040204" pitchFamily="34" charset="-128"/>
                          <a:cs typeface="M PLUS 1p"/>
                          <a:sym typeface="M PLUS 1p"/>
                        </a:rPr>
                        <a:t>データ形式</a:t>
                      </a:r>
                      <a:endParaRPr lang="ja-JP" altLang="en-US"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jpg、csv等</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577" name="Google Shape;577;p50"/>
          <p:cNvGraphicFramePr/>
          <p:nvPr>
            <p:extLst>
              <p:ext uri="{D42A27DB-BD31-4B8C-83A1-F6EECF244321}">
                <p14:modId xmlns:p14="http://schemas.microsoft.com/office/powerpoint/2010/main" val="4264948367"/>
              </p:ext>
            </p:extLst>
          </p:nvPr>
        </p:nvGraphicFramePr>
        <p:xfrm>
          <a:off x="489240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JP" altLang="en-US" sz="1000" b="0" i="0">
                          <a:solidFill>
                            <a:schemeClr val="lt1"/>
                          </a:solidFill>
                          <a:latin typeface="Meiryo" panose="020B0604030504040204" pitchFamily="34" charset="-128"/>
                          <a:ea typeface="Meiryo" panose="020B0604030504040204" pitchFamily="34" charset="-128"/>
                          <a:cs typeface="M PLUS 1p"/>
                          <a:sym typeface="M PLUS 1p"/>
                        </a:rPr>
                        <a:t>地域</a:t>
                      </a:r>
                      <a:endParaRPr lang="ja-JP" altLang="en-US"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JP" altLang="en-US" sz="1000" b="0" i="0">
                          <a:solidFill>
                            <a:schemeClr val="dk1"/>
                          </a:solidFill>
                          <a:latin typeface="Meiryo" panose="020B0604030504040204" pitchFamily="34" charset="-128"/>
                          <a:ea typeface="Meiryo" panose="020B0604030504040204" pitchFamily="34" charset="-128"/>
                          <a:cs typeface="M PLUS 1p"/>
                          <a:sym typeface="M PLUS 1p"/>
                        </a:rPr>
                        <a:t>金沢市</a:t>
                      </a:r>
                      <a:endParaRPr lang="ja-JP" altLang="en-US"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地域振興</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pic>
        <p:nvPicPr>
          <p:cNvPr id="578" name="Google Shape;578;p50"/>
          <p:cNvPicPr preferRelativeResize="0"/>
          <p:nvPr/>
        </p:nvPicPr>
        <p:blipFill rotWithShape="1">
          <a:blip r:embed="rId5">
            <a:alphaModFix/>
          </a:blip>
          <a:srcRect l="20856" r="20160"/>
          <a:stretch/>
        </p:blipFill>
        <p:spPr>
          <a:xfrm>
            <a:off x="6222450" y="2079175"/>
            <a:ext cx="2219552" cy="1600799"/>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33</a:t>
            </a:fld>
            <a:endParaRPr dirty="0"/>
          </a:p>
        </p:txBody>
      </p:sp>
      <p:sp>
        <p:nvSpPr>
          <p:cNvPr id="584" name="Google Shape;584;p5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先進地方公共団体の取組事例</a:t>
            </a:r>
            <a:endParaRPr b="1" dirty="0"/>
          </a:p>
        </p:txBody>
      </p:sp>
      <p:sp>
        <p:nvSpPr>
          <p:cNvPr id="585" name="Google Shape;585;p5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4. オープンデータ取組・活用事例</a:t>
            </a:r>
            <a:endParaRPr dirty="0"/>
          </a:p>
        </p:txBody>
      </p:sp>
      <p:pic>
        <p:nvPicPr>
          <p:cNvPr id="586" name="Google Shape;586;p51"/>
          <p:cNvPicPr preferRelativeResize="0"/>
          <p:nvPr/>
        </p:nvPicPr>
        <p:blipFill>
          <a:blip r:embed="rId3">
            <a:alphaModFix/>
          </a:blip>
          <a:stretch>
            <a:fillRect/>
          </a:stretch>
        </p:blipFill>
        <p:spPr>
          <a:xfrm>
            <a:off x="4674450" y="1440000"/>
            <a:ext cx="3768899" cy="1740893"/>
          </a:xfrm>
          <a:prstGeom prst="rect">
            <a:avLst/>
          </a:prstGeom>
          <a:noFill/>
          <a:ln w="9525" cap="flat" cmpd="sng">
            <a:solidFill>
              <a:srgbClr val="B7B7B7"/>
            </a:solidFill>
            <a:prstDash val="solid"/>
            <a:round/>
            <a:headEnd type="none" w="sm" len="sm"/>
            <a:tailEnd type="none" w="sm" len="sm"/>
          </a:ln>
        </p:spPr>
      </p:pic>
      <p:sp>
        <p:nvSpPr>
          <p:cNvPr id="587" name="Google Shape;587;p51"/>
          <p:cNvSpPr txBox="1"/>
          <p:nvPr/>
        </p:nvSpPr>
        <p:spPr>
          <a:xfrm>
            <a:off x="1243350" y="1440000"/>
            <a:ext cx="3240000" cy="1384995"/>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佐賀県立図書館データベース</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佐賀県立図書館が所蔵する資料等により制作した各種データベースのサイト。</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28000点の古地図、古写真等をパブリックドメインで公開しています。</a:t>
            </a: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88" name="Google Shape;588;p51"/>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出典：佐賀県立図書館データベースサイト（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https://www.sagalibdb.jp/</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graphicFrame>
        <p:nvGraphicFramePr>
          <p:cNvPr id="589" name="Google Shape;589;p51"/>
          <p:cNvGraphicFramePr/>
          <p:nvPr>
            <p:extLst>
              <p:ext uri="{D42A27DB-BD31-4B8C-83A1-F6EECF244321}">
                <p14:modId xmlns:p14="http://schemas.microsoft.com/office/powerpoint/2010/main" val="3119646273"/>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提供データ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00000"/>
                        </a:lnSpc>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歴史資料の画像、民謡の音声データ、</a:t>
                      </a:r>
                      <a:r>
                        <a:rPr lang="ja" sz="1000" b="0" i="0" dirty="0">
                          <a:solidFill>
                            <a:srgbClr val="212529"/>
                          </a:solidFill>
                          <a:latin typeface="Meiryo" panose="020B0604030504040204" pitchFamily="34" charset="-128"/>
                          <a:ea typeface="Meiryo" panose="020B0604030504040204" pitchFamily="34" charset="-128"/>
                          <a:cs typeface="M PLUS 1p"/>
                          <a:sym typeface="M PLUS 1p"/>
                        </a:rPr>
                        <a:t>史誌の目次や人名・地名の索引情報等</a:t>
                      </a:r>
                      <a:endParaRPr sz="1000" b="0" i="0" dirty="0">
                        <a:latin typeface="Meiryo" panose="020B0604030504040204" pitchFamily="34" charset="-128"/>
                        <a:ea typeface="Meiryo" panose="020B0604030504040204" pitchFamily="34" charset="-128"/>
                        <a:cs typeface="M PLUS 1p"/>
                        <a:sym typeface="M PLUS 1p"/>
                      </a:endParaRPr>
                    </a:p>
                  </a:txBody>
                  <a:tcPr marL="108000" marR="0" marT="3600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データ形式</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jpg、pdf、mp3等</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590" name="Google Shape;590;p51"/>
          <p:cNvGraphicFramePr/>
          <p:nvPr>
            <p:extLst>
              <p:ext uri="{D42A27DB-BD31-4B8C-83A1-F6EECF244321}">
                <p14:modId xmlns:p14="http://schemas.microsoft.com/office/powerpoint/2010/main" val="1394354781"/>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佐賀県</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地域振興</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34</a:t>
            </a:fld>
            <a:endParaRPr dirty="0"/>
          </a:p>
        </p:txBody>
      </p:sp>
      <p:sp>
        <p:nvSpPr>
          <p:cNvPr id="596" name="Google Shape;596;p5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先進地方公共団体の取組事例</a:t>
            </a:r>
            <a:endParaRPr b="1" dirty="0"/>
          </a:p>
        </p:txBody>
      </p:sp>
      <p:sp>
        <p:nvSpPr>
          <p:cNvPr id="597" name="Google Shape;597;p5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4. オープンデータ取組・活用事例　</a:t>
            </a:r>
            <a:endParaRPr dirty="0"/>
          </a:p>
        </p:txBody>
      </p:sp>
      <p:pic>
        <p:nvPicPr>
          <p:cNvPr id="598" name="Google Shape;598;p52"/>
          <p:cNvPicPr preferRelativeResize="0"/>
          <p:nvPr/>
        </p:nvPicPr>
        <p:blipFill>
          <a:blip r:embed="rId3">
            <a:alphaModFix/>
          </a:blip>
          <a:stretch>
            <a:fillRect/>
          </a:stretch>
        </p:blipFill>
        <p:spPr>
          <a:xfrm>
            <a:off x="4674150" y="1439995"/>
            <a:ext cx="3769201" cy="1777742"/>
          </a:xfrm>
          <a:prstGeom prst="rect">
            <a:avLst/>
          </a:prstGeom>
          <a:noFill/>
          <a:ln w="9525" cap="flat" cmpd="sng">
            <a:solidFill>
              <a:srgbClr val="B7B7B7"/>
            </a:solidFill>
            <a:prstDash val="solid"/>
            <a:round/>
            <a:headEnd type="none" w="sm" len="sm"/>
            <a:tailEnd type="none" w="sm" len="sm"/>
          </a:ln>
        </p:spPr>
      </p:pic>
      <p:sp>
        <p:nvSpPr>
          <p:cNvPr id="599" name="Google Shape;599;p52"/>
          <p:cNvSpPr txBox="1"/>
          <p:nvPr/>
        </p:nvSpPr>
        <p:spPr>
          <a:xfrm>
            <a:off x="1241998" y="1440000"/>
            <a:ext cx="3309000" cy="2282676"/>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静岡市道路通行規制情報</a:t>
            </a:r>
            <a:br>
              <a:rPr lang="ja" sz="1600" b="1" dirty="0">
                <a:solidFill>
                  <a:schemeClr val="dk1"/>
                </a:solidFill>
                <a:latin typeface="Meiryo" panose="020B0604030504040204" pitchFamily="34" charset="-128"/>
                <a:ea typeface="Meiryo" panose="020B0604030504040204" pitchFamily="34" charset="-128"/>
                <a:cs typeface="M PLUS 1p"/>
                <a:sym typeface="M PLUS 1p"/>
              </a:rPr>
            </a:br>
            <a:r>
              <a:rPr lang="ja" sz="1600" b="1" dirty="0">
                <a:solidFill>
                  <a:schemeClr val="dk1"/>
                </a:solidFill>
                <a:latin typeface="Meiryo" panose="020B0604030504040204" pitchFamily="34" charset="-128"/>
                <a:ea typeface="Meiryo" panose="020B0604030504040204" pitchFamily="34" charset="-128"/>
                <a:cs typeface="M PLUS 1p"/>
                <a:sym typeface="M PLUS 1p"/>
              </a:rPr>
              <a:t>しずみちinfo</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40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通行規制データのリアルタイム・オープン化の事例。</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県道 ・市道の幹線道路を対象に、災害や道路工事による通行止め等の規制情報を、インターネットを通じて手軽に確認できる仕組みになっています。</a:t>
            </a: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00" name="Google Shape;600;p52"/>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出典：静岡市道路通行規制情報 しずみちinfoサイト（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https://shizuokashi-road.appspot.com/index_pub.html</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graphicFrame>
        <p:nvGraphicFramePr>
          <p:cNvPr id="601" name="Google Shape;601;p52"/>
          <p:cNvGraphicFramePr/>
          <p:nvPr>
            <p:extLst>
              <p:ext uri="{D42A27DB-BD31-4B8C-83A1-F6EECF244321}">
                <p14:modId xmlns:p14="http://schemas.microsoft.com/office/powerpoint/2010/main" val="2917563026"/>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提供データ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道路通行規制情報等</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データ形式</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GeoJson、 Shape</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02" name="Google Shape;602;p52"/>
          <p:cNvGraphicFramePr/>
          <p:nvPr>
            <p:extLst>
              <p:ext uri="{D42A27DB-BD31-4B8C-83A1-F6EECF244321}">
                <p14:modId xmlns:p14="http://schemas.microsoft.com/office/powerpoint/2010/main" val="3555927033"/>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静岡市</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防災・減災</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35</a:t>
            </a:fld>
            <a:endParaRPr dirty="0"/>
          </a:p>
        </p:txBody>
      </p:sp>
      <p:sp>
        <p:nvSpPr>
          <p:cNvPr id="608" name="Google Shape;608;p53"/>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官民協働による取組事例</a:t>
            </a:r>
            <a:endParaRPr b="1" dirty="0"/>
          </a:p>
        </p:txBody>
      </p:sp>
      <p:sp>
        <p:nvSpPr>
          <p:cNvPr id="609" name="Google Shape;609;p53"/>
          <p:cNvSpPr txBox="1">
            <a:spLocks noGrp="1"/>
          </p:cNvSpPr>
          <p:nvPr>
            <p:ph type="body" idx="1"/>
          </p:nvPr>
        </p:nvSpPr>
        <p:spPr>
          <a:xfrm>
            <a:off x="1243350" y="1440000"/>
            <a:ext cx="4064400" cy="2360774"/>
          </a:xfrm>
          <a:prstGeom prst="rect">
            <a:avLst/>
          </a:prstGeom>
        </p:spPr>
        <p:txBody>
          <a:bodyPr spcFirstLastPara="1" wrap="square" lIns="0" tIns="0" rIns="0" bIns="0" anchor="t" anchorCtr="0">
            <a:spAutoFit/>
          </a:bodyPr>
          <a:lstStyle/>
          <a:p>
            <a:pPr marL="0" lvl="0" indent="0" algn="l" rtl="0">
              <a:lnSpc>
                <a:spcPct val="115000"/>
              </a:lnSpc>
              <a:spcAft>
                <a:spcPts val="0"/>
              </a:spcAft>
              <a:buClr>
                <a:schemeClr val="dk1"/>
              </a:buClr>
              <a:buSzPts val="1100"/>
              <a:buFont typeface="Arial"/>
              <a:buNone/>
            </a:pPr>
            <a:r>
              <a:rPr lang="ja" b="1" dirty="0"/>
              <a:t>ウィキペディアタウン</a:t>
            </a:r>
            <a:br>
              <a:rPr lang="ja" b="1" dirty="0"/>
            </a:br>
            <a:r>
              <a:rPr lang="ja" sz="1100" b="1" dirty="0"/>
              <a:t>まちを調べ、まちをアーカイブする取組</a:t>
            </a:r>
            <a:endParaRPr sz="1300" b="1" dirty="0"/>
          </a:p>
          <a:p>
            <a:pPr marL="0" lvl="0" indent="0" algn="l" rtl="0">
              <a:lnSpc>
                <a:spcPct val="115000"/>
              </a:lnSpc>
              <a:spcBef>
                <a:spcPts val="400"/>
              </a:spcBef>
              <a:spcAft>
                <a:spcPts val="0"/>
              </a:spcAft>
              <a:buClr>
                <a:schemeClr val="dk1"/>
              </a:buClr>
              <a:buSzPts val="1100"/>
              <a:buFont typeface="Arial"/>
              <a:buNone/>
            </a:pPr>
            <a:r>
              <a:rPr lang="ja" sz="1150" dirty="0"/>
              <a:t>地域の文化財等の情報を「ウィキペディア</a:t>
            </a:r>
            <a:r>
              <a:rPr lang="ja" sz="1150" baseline="30000" dirty="0"/>
              <a:t>※</a:t>
            </a:r>
            <a:r>
              <a:rPr lang="ja" sz="1150" dirty="0"/>
              <a:t>」に掲載し、さらに掲載記事へのアクセスの容易さを実現したまちのことを指していましたが、日本では、ウィキペディアを編集するイベント（エディタソン）を「ウィキペディアタウン」と呼ぶことが定着しつつあります。</a:t>
            </a:r>
            <a:br>
              <a:rPr lang="ja" sz="1150" dirty="0"/>
            </a:br>
            <a:r>
              <a:rPr lang="ja" sz="1150" dirty="0"/>
              <a:t>ウィキペディアに掲載することで、地域の情報がオープンデータとなり、容易にアクセスできるようになります。</a:t>
            </a:r>
            <a:endParaRPr sz="1150" dirty="0"/>
          </a:p>
          <a:p>
            <a:pPr marL="0" lvl="0" indent="0" algn="l" rtl="0">
              <a:lnSpc>
                <a:spcPct val="115000"/>
              </a:lnSpc>
              <a:spcBef>
                <a:spcPts val="0"/>
              </a:spcBef>
              <a:spcAft>
                <a:spcPts val="0"/>
              </a:spcAft>
              <a:buNone/>
            </a:pPr>
            <a:r>
              <a:rPr lang="ja" sz="1150" dirty="0"/>
              <a:t>情報を調べるため、図書館等で開催されることも多く、官民協働の取組として挙げられることも多いです。</a:t>
            </a:r>
            <a:endParaRPr dirty="0"/>
          </a:p>
        </p:txBody>
      </p:sp>
      <p:sp>
        <p:nvSpPr>
          <p:cNvPr id="610" name="Google Shape;610;p53"/>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611" name="Google Shape;611;p53"/>
          <p:cNvPicPr preferRelativeResize="0"/>
          <p:nvPr/>
        </p:nvPicPr>
        <p:blipFill rotWithShape="1">
          <a:blip r:embed="rId3">
            <a:alphaModFix/>
          </a:blip>
          <a:srcRect t="18916"/>
          <a:stretch/>
        </p:blipFill>
        <p:spPr>
          <a:xfrm>
            <a:off x="5452850" y="1440001"/>
            <a:ext cx="2989148" cy="1817825"/>
          </a:xfrm>
          <a:prstGeom prst="rect">
            <a:avLst/>
          </a:prstGeom>
          <a:noFill/>
          <a:ln>
            <a:noFill/>
          </a:ln>
        </p:spPr>
      </p:pic>
      <p:graphicFrame>
        <p:nvGraphicFramePr>
          <p:cNvPr id="612" name="Google Shape;612;p53"/>
          <p:cNvGraphicFramePr/>
          <p:nvPr>
            <p:extLst>
              <p:ext uri="{D42A27DB-BD31-4B8C-83A1-F6EECF244321}">
                <p14:modId xmlns:p14="http://schemas.microsoft.com/office/powerpoint/2010/main" val="1268026732"/>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全国</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地域活性化</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13" name="Google Shape;613;p53"/>
          <p:cNvGraphicFramePr/>
          <p:nvPr>
            <p:extLst>
              <p:ext uri="{D42A27DB-BD31-4B8C-83A1-F6EECF244321}">
                <p14:modId xmlns:p14="http://schemas.microsoft.com/office/powerpoint/2010/main" val="1564722554"/>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提供データ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地域の文化財や歴史等の情報</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データ形式</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XML、SQL、テキスト等</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14" name="Google Shape;614;p53"/>
          <p:cNvSpPr txBox="1"/>
          <p:nvPr/>
        </p:nvSpPr>
        <p:spPr>
          <a:xfrm>
            <a:off x="1242000" y="4779900"/>
            <a:ext cx="72000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※フリーなオンライン百科事典、それも質・量ともに史上最大の百科事典を、共同作業で創り上げることを目的とするプロジェクト、およびその成果である百科事典本体です。</a:t>
            </a:r>
            <a:br>
              <a:rPr lang="ja" sz="700" dirty="0">
                <a:latin typeface="Meiryo" panose="020B0604030504040204" pitchFamily="34" charset="-128"/>
                <a:ea typeface="Meiryo" panose="020B0604030504040204" pitchFamily="34" charset="-128"/>
                <a:cs typeface="M PLUS 1p"/>
                <a:sym typeface="M PLUS 1p"/>
              </a:rPr>
            </a:br>
            <a:r>
              <a:rPr lang="ja" sz="700" dirty="0">
                <a:latin typeface="Meiryo" panose="020B0604030504040204" pitchFamily="34" charset="-128"/>
                <a:ea typeface="Meiryo" panose="020B0604030504040204" pitchFamily="34" charset="-128"/>
                <a:cs typeface="M PLUS 1p"/>
                <a:sym typeface="M PLUS 1p"/>
              </a:rPr>
              <a:t>出典：「ハウモリウィキペディアタウンレポート」 © ハウモリ</a:t>
            </a:r>
            <a:r>
              <a:rPr lang="ja" sz="700" dirty="0">
                <a:solidFill>
                  <a:schemeClr val="dk1"/>
                </a:solidFill>
                <a:latin typeface="Meiryo" panose="020B0604030504040204" pitchFamily="34" charset="-128"/>
                <a:ea typeface="Meiryo" panose="020B0604030504040204" pitchFamily="34" charset="-128"/>
                <a:cs typeface="M PLUS 1p"/>
                <a:sym typeface="M PLUS 1p"/>
              </a:rPr>
              <a:t>  </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クリエイティブ・コモンズ・ライセンス（表示 4.0 国際</a:t>
            </a:r>
            <a:r>
              <a:rPr lang="ja" sz="700" dirty="0">
                <a:latin typeface="Meiryo" panose="020B0604030504040204" pitchFamily="34" charset="-128"/>
                <a:ea typeface="Meiryo" panose="020B0604030504040204" pitchFamily="34" charset="-128"/>
                <a:cs typeface="M PLUS 1p"/>
                <a:sym typeface="M PLUS 1p"/>
              </a:rPr>
              <a:t>）</a:t>
            </a:r>
            <a:endParaRPr sz="7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36</a:t>
            </a:fld>
            <a:endParaRPr dirty="0"/>
          </a:p>
        </p:txBody>
      </p:sp>
      <p:sp>
        <p:nvSpPr>
          <p:cNvPr id="620" name="Google Shape;620;p5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官民協働による取組事例</a:t>
            </a:r>
            <a:endParaRPr b="1" dirty="0"/>
          </a:p>
        </p:txBody>
      </p:sp>
      <p:sp>
        <p:nvSpPr>
          <p:cNvPr id="621" name="Google Shape;621;p54"/>
          <p:cNvSpPr txBox="1">
            <a:spLocks noGrp="1"/>
          </p:cNvSpPr>
          <p:nvPr>
            <p:ph type="body" idx="1"/>
          </p:nvPr>
        </p:nvSpPr>
        <p:spPr>
          <a:xfrm>
            <a:off x="1242000" y="1440000"/>
            <a:ext cx="3834000" cy="210955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GTFS-JP 標準的なバス情報フォーマット</a:t>
            </a:r>
            <a:endParaRPr sz="1300" b="1" dirty="0"/>
          </a:p>
          <a:p>
            <a:pPr marL="0" lvl="0" indent="0" algn="l" rtl="0">
              <a:spcBef>
                <a:spcPts val="400"/>
              </a:spcBef>
              <a:spcAft>
                <a:spcPts val="0"/>
              </a:spcAft>
              <a:buClr>
                <a:schemeClr val="dk1"/>
              </a:buClr>
              <a:buSzPts val="1100"/>
              <a:buFont typeface="Arial"/>
              <a:buNone/>
            </a:pPr>
            <a:r>
              <a:rPr lang="ja" sz="1300" dirty="0"/>
              <a:t>バス交通の利便性向上のため、バス時刻・経路情報等の「標準的なバス情報フォーマット（GTFS-JP）」を策定する取組が、国土交通省により2016年から進められています。</a:t>
            </a:r>
            <a:endParaRPr sz="1300" dirty="0"/>
          </a:p>
          <a:p>
            <a:pPr marL="0" lvl="0" indent="0" algn="l" rtl="0">
              <a:spcBef>
                <a:spcPts val="0"/>
              </a:spcBef>
              <a:spcAft>
                <a:spcPts val="0"/>
              </a:spcAft>
              <a:buNone/>
            </a:pPr>
            <a:r>
              <a:rPr lang="ja" sz="1300" dirty="0"/>
              <a:t>2022年7月時点、532のバス事業者・地方公共団体が、オープンデータとして標準形式であるGTFS-JPで情報を公開しています。</a:t>
            </a:r>
            <a:endParaRPr dirty="0"/>
          </a:p>
        </p:txBody>
      </p:sp>
      <p:sp>
        <p:nvSpPr>
          <p:cNvPr id="622" name="Google Shape;622;p5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623" name="Google Shape;623;p54"/>
          <p:cNvPicPr preferRelativeResize="0"/>
          <p:nvPr/>
        </p:nvPicPr>
        <p:blipFill>
          <a:blip r:embed="rId3">
            <a:alphaModFix/>
          </a:blip>
          <a:stretch>
            <a:fillRect/>
          </a:stretch>
        </p:blipFill>
        <p:spPr>
          <a:xfrm>
            <a:off x="5454009" y="1440000"/>
            <a:ext cx="2988001" cy="1979066"/>
          </a:xfrm>
          <a:prstGeom prst="rect">
            <a:avLst/>
          </a:prstGeom>
          <a:noFill/>
          <a:ln w="9525" cap="flat" cmpd="sng">
            <a:solidFill>
              <a:srgbClr val="B7B7B7"/>
            </a:solidFill>
            <a:prstDash val="solid"/>
            <a:round/>
            <a:headEnd type="none" w="sm" len="sm"/>
            <a:tailEnd type="none" w="sm" len="sm"/>
          </a:ln>
        </p:spPr>
      </p:pic>
      <p:graphicFrame>
        <p:nvGraphicFramePr>
          <p:cNvPr id="624" name="Google Shape;624;p54"/>
          <p:cNvGraphicFramePr/>
          <p:nvPr>
            <p:extLst>
              <p:ext uri="{D42A27DB-BD31-4B8C-83A1-F6EECF244321}">
                <p14:modId xmlns:p14="http://schemas.microsoft.com/office/powerpoint/2010/main" val="333272122"/>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全国</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バス交通の利便性向上・利用促進</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25" name="Google Shape;625;p54"/>
          <p:cNvGraphicFramePr/>
          <p:nvPr>
            <p:extLst>
              <p:ext uri="{D42A27DB-BD31-4B8C-83A1-F6EECF244321}">
                <p14:modId xmlns:p14="http://schemas.microsoft.com/office/powerpoint/2010/main" val="1020907615"/>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提供データ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バス時刻や経路情報</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データ形式</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GTFS-JP</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26" name="Google Shape;626;p54"/>
          <p:cNvSpPr txBox="1"/>
          <p:nvPr/>
        </p:nvSpPr>
        <p:spPr>
          <a:xfrm>
            <a:off x="1242000" y="4779900"/>
            <a:ext cx="72000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データ：嶋田鉄兵氏（旭川工業高等専門学校）、マップ作成：一般社団法人日本バス情報協会</a:t>
            </a:r>
            <a:endParaRPr sz="7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出典：標準的なバス情報フォーマット（GTFS-JP）による公共交通オープンデータマップのアーカイブページ（</a:t>
            </a: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4"/>
              </a:rPr>
              <a:t>https://home.csis.u-tokyo.ac.jp/~nishizawa/gtfs/map.html</a:t>
            </a:r>
            <a:r>
              <a:rPr lang="ja" sz="700" dirty="0">
                <a:latin typeface="Meiryo" panose="020B0604030504040204" pitchFamily="34" charset="-128"/>
                <a:ea typeface="Meiryo" panose="020B0604030504040204" pitchFamily="34" charset="-128"/>
                <a:cs typeface="M PLUS 1p"/>
                <a:sym typeface="M PLUS 1p"/>
              </a:rPr>
              <a:t>）</a:t>
            </a:r>
            <a:endParaRPr sz="700" dirty="0">
              <a:latin typeface="Meiryo" panose="020B0604030504040204" pitchFamily="34" charset="-128"/>
              <a:ea typeface="Meiryo" panose="020B0604030504040204" pitchFamily="34" charset="-128"/>
              <a:cs typeface="M PLUS 1p"/>
              <a:sym typeface="M PLUS 1p"/>
            </a:endParaRPr>
          </a:p>
        </p:txBody>
      </p:sp>
      <p:sp>
        <p:nvSpPr>
          <p:cNvPr id="627" name="Google Shape;627;p54"/>
          <p:cNvSpPr txBox="1"/>
          <p:nvPr/>
        </p:nvSpPr>
        <p:spPr>
          <a:xfrm>
            <a:off x="1242000" y="3613863"/>
            <a:ext cx="7200000" cy="13465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2019年にはバスの位置情報等のリアルタイムデータに関する「動的バス情報フォーマット（GTFSリアルタイム）ガイドライン」も国土交通省で策定されています。</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37</a:t>
            </a:fld>
            <a:endParaRPr dirty="0"/>
          </a:p>
        </p:txBody>
      </p:sp>
      <p:sp>
        <p:nvSpPr>
          <p:cNvPr id="633" name="Google Shape;633;p5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市民による活用事例</a:t>
            </a:r>
            <a:endParaRPr b="1" dirty="0"/>
          </a:p>
        </p:txBody>
      </p:sp>
      <p:sp>
        <p:nvSpPr>
          <p:cNvPr id="634" name="Google Shape;634;p5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635" name="Google Shape;635;p55" descr="グラフィカル ユーザー インターフェイス&#10;&#10;自動的に生成された説明"/>
          <p:cNvPicPr preferRelativeResize="0"/>
          <p:nvPr/>
        </p:nvPicPr>
        <p:blipFill rotWithShape="1">
          <a:blip r:embed="rId3">
            <a:alphaModFix/>
          </a:blip>
          <a:srcRect t="18340" b="6521"/>
          <a:stretch/>
        </p:blipFill>
        <p:spPr>
          <a:xfrm>
            <a:off x="4836148" y="1440002"/>
            <a:ext cx="3607202" cy="1517722"/>
          </a:xfrm>
          <a:prstGeom prst="rect">
            <a:avLst/>
          </a:prstGeom>
          <a:noFill/>
          <a:ln>
            <a:noFill/>
          </a:ln>
        </p:spPr>
      </p:pic>
      <p:sp>
        <p:nvSpPr>
          <p:cNvPr id="636" name="Google Shape;636;p55"/>
          <p:cNvSpPr txBox="1"/>
          <p:nvPr/>
        </p:nvSpPr>
        <p:spPr>
          <a:xfrm>
            <a:off x="1242000" y="1440000"/>
            <a:ext cx="3492000" cy="216084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500" b="1" dirty="0">
                <a:solidFill>
                  <a:schemeClr val="dk1"/>
                </a:solidFill>
                <a:latin typeface="Meiryo" panose="020B0604030504040204" pitchFamily="34" charset="-128"/>
                <a:ea typeface="Meiryo" panose="020B0604030504040204" pitchFamily="34" charset="-128"/>
                <a:cs typeface="M PLUS 1p"/>
                <a:sym typeface="M PLUS 1p"/>
              </a:rPr>
              <a:t>静岡県「VIRTUAL SHIZUOKA構想」</a:t>
            </a:r>
            <a:br>
              <a:rPr lang="ja" sz="1500" b="1" dirty="0">
                <a:solidFill>
                  <a:schemeClr val="dk1"/>
                </a:solidFill>
                <a:latin typeface="Meiryo" panose="020B0604030504040204" pitchFamily="34" charset="-128"/>
                <a:ea typeface="Meiryo" panose="020B0604030504040204" pitchFamily="34" charset="-128"/>
                <a:cs typeface="M PLUS 1p"/>
                <a:sym typeface="M PLUS 1p"/>
              </a:rPr>
            </a:br>
            <a:r>
              <a:rPr lang="ja" sz="1500" b="1" dirty="0">
                <a:solidFill>
                  <a:schemeClr val="dk1"/>
                </a:solidFill>
                <a:latin typeface="Meiryo" panose="020B0604030504040204" pitchFamily="34" charset="-128"/>
                <a:ea typeface="Meiryo" panose="020B0604030504040204" pitchFamily="34" charset="-128"/>
                <a:cs typeface="M PLUS 1p"/>
                <a:sym typeface="M PLUS 1p"/>
              </a:rPr>
              <a:t>盛り土の特定にデータを活用</a:t>
            </a:r>
            <a:endParaRPr sz="15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40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2021年熱海市土砂災害時、発災後24時間以内に、研究者や技術者による有志チームがオープンデータを解析して盛り土を特定し、復旧に役立てた事例。</a:t>
            </a:r>
            <a:endParaRPr sz="1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静岡県「VIRTUAL SHIZUOKA構想」の3次元点群オープンデータが活用されました。</a:t>
            </a:r>
            <a:endParaRPr sz="1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40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データは日頃の備えがあるとインシデント発生時にも活かせます。</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graphicFrame>
        <p:nvGraphicFramePr>
          <p:cNvPr id="637" name="Google Shape;637;p55"/>
          <p:cNvGraphicFramePr/>
          <p:nvPr>
            <p:extLst>
              <p:ext uri="{D42A27DB-BD31-4B8C-83A1-F6EECF244321}">
                <p14:modId xmlns:p14="http://schemas.microsoft.com/office/powerpoint/2010/main" val="4229941997"/>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静岡県</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災害復旧の迅速化</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38" name="Google Shape;638;p55"/>
          <p:cNvGraphicFramePr/>
          <p:nvPr>
            <p:extLst>
              <p:ext uri="{D42A27DB-BD31-4B8C-83A1-F6EECF244321}">
                <p14:modId xmlns:p14="http://schemas.microsoft.com/office/powerpoint/2010/main" val="176149960"/>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３次元点群データ</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市民（研究者や技術者による有志）</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39" name="Google Shape;639;p55"/>
          <p:cNvSpPr txBox="1"/>
          <p:nvPr/>
        </p:nvSpPr>
        <p:spPr>
          <a:xfrm>
            <a:off x="1242000" y="4779900"/>
            <a:ext cx="72000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出典：「静岡県が目指す「VIRTUAL SHIZUOKA構想」とは？」© 杉本直也  </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クリエイティブ・コモンズ・ライセンス（表示 4.0 国際</a:t>
            </a:r>
            <a:r>
              <a:rPr lang="ja" sz="700" dirty="0">
                <a:latin typeface="Meiryo" panose="020B0604030504040204" pitchFamily="34" charset="-128"/>
                <a:ea typeface="Meiryo" panose="020B0604030504040204" pitchFamily="34" charset="-128"/>
                <a:cs typeface="M PLUS 1p"/>
                <a:sym typeface="M PLUS 1p"/>
              </a:rPr>
              <a:t>）</a:t>
            </a:r>
            <a:br>
              <a:rPr lang="ja" sz="700" dirty="0">
                <a:latin typeface="Meiryo" panose="020B0604030504040204" pitchFamily="34" charset="-128"/>
                <a:ea typeface="Meiryo" panose="020B0604030504040204" pitchFamily="34" charset="-128"/>
                <a:cs typeface="M PLUS 1p"/>
                <a:sym typeface="M PLUS 1p"/>
              </a:rPr>
            </a:br>
            <a:r>
              <a:rPr lang="ja" sz="700" dirty="0">
                <a:latin typeface="Meiryo" panose="020B0604030504040204" pitchFamily="34" charset="-128"/>
                <a:ea typeface="Meiryo" panose="020B0604030504040204" pitchFamily="34" charset="-128"/>
                <a:cs typeface="M PLUS 1p"/>
                <a:sym typeface="M PLUS 1p"/>
              </a:rPr>
              <a:t> （</a:t>
            </a: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5"/>
              </a:rPr>
              <a:t>https://info.tokyo-digitaltwin.metro.tokyo.lg.jp/kentoukai02/</a:t>
            </a:r>
            <a:r>
              <a:rPr lang="ja" sz="700" dirty="0">
                <a:latin typeface="Meiryo" panose="020B0604030504040204" pitchFamily="34" charset="-128"/>
                <a:ea typeface="Meiryo" panose="020B0604030504040204" pitchFamily="34" charset="-128"/>
                <a:cs typeface="M PLUS 1p"/>
                <a:sym typeface="M PLUS 1p"/>
              </a:rPr>
              <a:t>）</a:t>
            </a:r>
            <a:endParaRPr sz="700" dirty="0">
              <a:solidFill>
                <a:schemeClr val="accent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38</a:t>
            </a:fld>
            <a:endParaRPr dirty="0"/>
          </a:p>
        </p:txBody>
      </p:sp>
      <p:sp>
        <p:nvSpPr>
          <p:cNvPr id="645" name="Google Shape;645;p5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市民による活用事例</a:t>
            </a:r>
            <a:endParaRPr b="1" dirty="0"/>
          </a:p>
        </p:txBody>
      </p:sp>
      <p:sp>
        <p:nvSpPr>
          <p:cNvPr id="646" name="Google Shape;646;p56"/>
          <p:cNvSpPr txBox="1">
            <a:spLocks noGrp="1"/>
          </p:cNvSpPr>
          <p:nvPr>
            <p:ph type="body" idx="1"/>
          </p:nvPr>
        </p:nvSpPr>
        <p:spPr>
          <a:xfrm>
            <a:off x="1243350" y="1440000"/>
            <a:ext cx="3902400" cy="2176878"/>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5374（ゴミナシ）.jp</a:t>
            </a:r>
            <a:endParaRPr sz="1300" b="1" dirty="0"/>
          </a:p>
          <a:p>
            <a:pPr marL="0" lvl="0" indent="0" algn="l" rtl="0">
              <a:spcBef>
                <a:spcPts val="0"/>
              </a:spcBef>
              <a:spcAft>
                <a:spcPts val="0"/>
              </a:spcAft>
              <a:buClr>
                <a:schemeClr val="dk1"/>
              </a:buClr>
              <a:buSzPts val="1100"/>
              <a:buFont typeface="Arial"/>
              <a:buNone/>
            </a:pPr>
            <a:r>
              <a:rPr lang="ja" sz="1050" b="1" dirty="0"/>
              <a:t>自分の住む地域の、ごみの分別と収集日がすぐにわかるアプリ</a:t>
            </a:r>
            <a:endParaRPr sz="1050" b="1" dirty="0"/>
          </a:p>
          <a:p>
            <a:pPr marL="0" lvl="0" indent="0" algn="l" rtl="0">
              <a:spcBef>
                <a:spcPts val="400"/>
              </a:spcBef>
              <a:spcAft>
                <a:spcPts val="0"/>
              </a:spcAft>
              <a:buClr>
                <a:schemeClr val="dk1"/>
              </a:buClr>
              <a:buSzPts val="1100"/>
              <a:buFont typeface="Arial"/>
              <a:buNone/>
            </a:pPr>
            <a:r>
              <a:rPr lang="ja" sz="1200" dirty="0"/>
              <a:t>地域のごみ問題の解決にあたり、まずはごみの分別と収集日が誰でもすぐ分かるよう、シビックテックコミュニティである（一社）コード・フォー・カナザワが開発。</a:t>
            </a:r>
            <a:br>
              <a:rPr lang="ja" sz="1200" dirty="0"/>
            </a:br>
            <a:r>
              <a:rPr lang="ja" sz="1200" dirty="0"/>
              <a:t>地方公共団体のごみ収集情報のオープンデータが活用されています。</a:t>
            </a:r>
            <a:endParaRPr sz="1200" dirty="0"/>
          </a:p>
          <a:p>
            <a:pPr marL="0" lvl="0" indent="0" algn="l" rtl="0">
              <a:spcBef>
                <a:spcPts val="0"/>
              </a:spcBef>
              <a:spcAft>
                <a:spcPts val="0"/>
              </a:spcAft>
              <a:buNone/>
            </a:pPr>
            <a:r>
              <a:rPr lang="ja" sz="1200" dirty="0"/>
              <a:t>公式サイトではソースコードが公開されているので、誰でも自分のまちの5374.jpを作成できます。</a:t>
            </a:r>
            <a:endParaRPr dirty="0"/>
          </a:p>
        </p:txBody>
      </p:sp>
      <p:sp>
        <p:nvSpPr>
          <p:cNvPr id="647" name="Google Shape;647;p5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648" name="Google Shape;648;p56"/>
          <p:cNvPicPr preferRelativeResize="0"/>
          <p:nvPr/>
        </p:nvPicPr>
        <p:blipFill rotWithShape="1">
          <a:blip r:embed="rId3">
            <a:alphaModFix/>
          </a:blip>
          <a:srcRect l="15804" r="15804"/>
          <a:stretch/>
        </p:blipFill>
        <p:spPr>
          <a:xfrm>
            <a:off x="5290380" y="1440000"/>
            <a:ext cx="3151621" cy="2227549"/>
          </a:xfrm>
          <a:prstGeom prst="rect">
            <a:avLst/>
          </a:prstGeom>
          <a:noFill/>
          <a:ln>
            <a:noFill/>
          </a:ln>
        </p:spPr>
      </p:pic>
      <p:graphicFrame>
        <p:nvGraphicFramePr>
          <p:cNvPr id="649" name="Google Shape;649;p56"/>
          <p:cNvGraphicFramePr/>
          <p:nvPr>
            <p:extLst>
              <p:ext uri="{D42A27DB-BD31-4B8C-83A1-F6EECF244321}">
                <p14:modId xmlns:p14="http://schemas.microsoft.com/office/powerpoint/2010/main" val="662036030"/>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00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金沢市。現在は、北海道から沖縄まで</a:t>
                      </a:r>
                      <a:br>
                        <a:rPr lang="ja" sz="1000" b="0" i="0" dirty="0">
                          <a:solidFill>
                            <a:schemeClr val="dk1"/>
                          </a:solidFill>
                          <a:latin typeface="Meiryo" panose="020B0604030504040204" pitchFamily="34" charset="-128"/>
                          <a:ea typeface="Meiryo" panose="020B0604030504040204" pitchFamily="34" charset="-128"/>
                          <a:cs typeface="M PLUS 1p"/>
                          <a:sym typeface="M PLUS 1p"/>
                        </a:rPr>
                      </a:br>
                      <a:r>
                        <a:rPr lang="ja" sz="1000" b="0" i="0" dirty="0">
                          <a:solidFill>
                            <a:schemeClr val="dk1"/>
                          </a:solidFill>
                          <a:latin typeface="Meiryo" panose="020B0604030504040204" pitchFamily="34" charset="-128"/>
                          <a:ea typeface="Meiryo" panose="020B0604030504040204" pitchFamily="34" charset="-128"/>
                          <a:cs typeface="M PLUS 1p"/>
                          <a:sym typeface="M PLUS 1p"/>
                        </a:rPr>
                        <a:t>130都市以上に拡大</a:t>
                      </a:r>
                      <a:endParaRPr sz="1000" b="0" i="0" dirty="0">
                        <a:latin typeface="Meiryo" panose="020B0604030504040204" pitchFamily="34" charset="-128"/>
                        <a:ea typeface="Meiryo" panose="020B0604030504040204" pitchFamily="34" charset="-128"/>
                        <a:cs typeface="M PLUS 1p"/>
                        <a:sym typeface="M PLUS 1p"/>
                      </a:endParaRPr>
                    </a:p>
                  </a:txBody>
                  <a:tcPr marL="108000" marR="0" marT="3600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地域のごみ問題の解決</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50" name="Google Shape;650;p56"/>
          <p:cNvGraphicFramePr/>
          <p:nvPr>
            <p:extLst>
              <p:ext uri="{D42A27DB-BD31-4B8C-83A1-F6EECF244321}">
                <p14:modId xmlns:p14="http://schemas.microsoft.com/office/powerpoint/2010/main" val="3337522872"/>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ごみ収集情報</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市民（シビックテックコミュニティ）</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51" name="Google Shape;651;p56"/>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出典：5374.jpサイト（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http://5374.jp/</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39</a:t>
            </a:fld>
            <a:endParaRPr dirty="0"/>
          </a:p>
        </p:txBody>
      </p:sp>
      <p:sp>
        <p:nvSpPr>
          <p:cNvPr id="657" name="Google Shape;657;p5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企業による活用事例</a:t>
            </a:r>
            <a:endParaRPr b="1" dirty="0"/>
          </a:p>
        </p:txBody>
      </p:sp>
      <p:sp>
        <p:nvSpPr>
          <p:cNvPr id="658" name="Google Shape;658;p57"/>
          <p:cNvSpPr txBox="1">
            <a:spLocks noGrp="1"/>
          </p:cNvSpPr>
          <p:nvPr>
            <p:ph type="body" idx="1"/>
          </p:nvPr>
        </p:nvSpPr>
        <p:spPr>
          <a:xfrm>
            <a:off x="1243350" y="1440000"/>
            <a:ext cx="3787200" cy="221535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「わたしの給付金」サービス</a:t>
            </a:r>
            <a:br>
              <a:rPr lang="ja" sz="1300" b="1" dirty="0"/>
            </a:br>
            <a:r>
              <a:rPr lang="ja" sz="1250" b="1" dirty="0"/>
              <a:t>もらえる可能性がある給付金等が分かる</a:t>
            </a:r>
            <a:endParaRPr sz="1250" b="1" dirty="0"/>
          </a:p>
          <a:p>
            <a:pPr marL="0" lvl="0" indent="0" algn="l" rtl="0">
              <a:spcBef>
                <a:spcPts val="400"/>
              </a:spcBef>
              <a:spcAft>
                <a:spcPts val="0"/>
              </a:spcAft>
              <a:buClr>
                <a:schemeClr val="dk1"/>
              </a:buClr>
              <a:buSzPts val="1100"/>
              <a:buFont typeface="Arial"/>
              <a:buNone/>
            </a:pPr>
            <a:r>
              <a:rPr lang="ja" sz="1200" dirty="0"/>
              <a:t>給付金受給の機会損失を防ぐため、オンライン家計簿Zaimが「わたしの給付金」サービスとして、もらえる可能性がある給付金や手当・控除を、居住地域や</a:t>
            </a:r>
            <a:r>
              <a:rPr lang="ja" sz="1200" dirty="0">
                <a:highlight>
                  <a:schemeClr val="lt1"/>
                </a:highlight>
                <a:latin typeface="Meiryo" panose="020B0604030504040204" pitchFamily="34" charset="-128"/>
                <a:ea typeface="Meiryo" panose="020B0604030504040204" pitchFamily="34" charset="-128"/>
                <a:cs typeface="Arial"/>
                <a:sym typeface="Arial"/>
              </a:rPr>
              <a:t>家計の状況等</a:t>
            </a:r>
            <a:r>
              <a:rPr lang="ja" sz="1200" dirty="0"/>
              <a:t>のユーザ情報に合わせて自動抽出する機能を提供。</a:t>
            </a:r>
            <a:endParaRPr sz="1200" dirty="0"/>
          </a:p>
          <a:p>
            <a:pPr marL="0" lvl="0" indent="0" algn="l" rtl="0">
              <a:spcBef>
                <a:spcPts val="0"/>
              </a:spcBef>
              <a:spcAft>
                <a:spcPts val="0"/>
              </a:spcAft>
              <a:buNone/>
            </a:pPr>
            <a:r>
              <a:rPr lang="ja" sz="1200" dirty="0"/>
              <a:t>地方公共団体の給付金情報のオープンデータが活用されています。</a:t>
            </a:r>
            <a:endParaRPr dirty="0"/>
          </a:p>
        </p:txBody>
      </p:sp>
      <p:sp>
        <p:nvSpPr>
          <p:cNvPr id="659" name="Google Shape;659;p5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graphicFrame>
        <p:nvGraphicFramePr>
          <p:cNvPr id="660" name="Google Shape;660;p57"/>
          <p:cNvGraphicFramePr/>
          <p:nvPr>
            <p:extLst>
              <p:ext uri="{D42A27DB-BD31-4B8C-83A1-F6EECF244321}">
                <p14:modId xmlns:p14="http://schemas.microsoft.com/office/powerpoint/2010/main" val="923601841"/>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全国</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給付金情報の伝達・企業の新サービス開発</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61" name="Google Shape;661;p57"/>
          <p:cNvGraphicFramePr/>
          <p:nvPr>
            <p:extLst>
              <p:ext uri="{D42A27DB-BD31-4B8C-83A1-F6EECF244321}">
                <p14:modId xmlns:p14="http://schemas.microsoft.com/office/powerpoint/2010/main" val="3284930807"/>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給付金情報</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62" name="Google Shape;662;p57"/>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出典：Zaim公式サイト（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https://content.zaim.net/benefits</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663" name="Google Shape;663;p57"/>
          <p:cNvPicPr preferRelativeResize="0"/>
          <p:nvPr/>
        </p:nvPicPr>
        <p:blipFill rotWithShape="1">
          <a:blip r:embed="rId4">
            <a:alphaModFix/>
          </a:blip>
          <a:srcRect l="10042" r="7842"/>
          <a:stretch/>
        </p:blipFill>
        <p:spPr>
          <a:xfrm>
            <a:off x="5157825" y="1356450"/>
            <a:ext cx="3217689" cy="2374088"/>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a:t>
            </a:fld>
            <a:endParaRPr dirty="0"/>
          </a:p>
        </p:txBody>
      </p:sp>
      <p:sp>
        <p:nvSpPr>
          <p:cNvPr id="251" name="Google Shape;251;p2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52" name="Google Shape;252;p2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sp>
        <p:nvSpPr>
          <p:cNvPr id="253" name="Google Shape;253;p23"/>
          <p:cNvSpPr txBox="1"/>
          <p:nvPr/>
        </p:nvSpPr>
        <p:spPr>
          <a:xfrm>
            <a:off x="1242000" y="1440000"/>
            <a:ext cx="7200000" cy="3141886"/>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a:t>
            </a:r>
            <a:r>
              <a:rPr lang="ja" sz="1500" dirty="0">
                <a:latin typeface="Meiryo" panose="020B0604030504040204" pitchFamily="34" charset="-128"/>
                <a:ea typeface="Meiryo" panose="020B0604030504040204" pitchFamily="34" charset="-128"/>
                <a:cs typeface="M PLUS 1p"/>
                <a:sym typeface="M PLUS 1p"/>
              </a:rPr>
              <a:t>オープンデータの</a:t>
            </a:r>
            <a:r>
              <a:rPr lang="ja" sz="1500" dirty="0">
                <a:solidFill>
                  <a:srgbClr val="000000"/>
                </a:solidFill>
                <a:latin typeface="Meiryo" panose="020B0604030504040204" pitchFamily="34" charset="-128"/>
                <a:ea typeface="Meiryo" panose="020B0604030504040204" pitchFamily="34" charset="-128"/>
                <a:cs typeface="M PLUS 1p"/>
                <a:sym typeface="M PLUS 1p"/>
              </a:rPr>
              <a:t>取組はしているものの、データセット数が増えない、更新が無い</a:t>
            </a:r>
            <a:r>
              <a:rPr lang="ja" sz="1500" dirty="0">
                <a:latin typeface="Meiryo" panose="020B0604030504040204" pitchFamily="34" charset="-128"/>
                <a:ea typeface="Meiryo" panose="020B0604030504040204" pitchFamily="34" charset="-128"/>
                <a:cs typeface="M PLUS 1p"/>
                <a:sym typeface="M PLUS 1p"/>
              </a:rPr>
              <a:t>等</a:t>
            </a:r>
            <a:r>
              <a:rPr lang="ja" sz="1500" dirty="0">
                <a:solidFill>
                  <a:srgbClr val="000000"/>
                </a:solidFill>
                <a:latin typeface="Meiryo" panose="020B0604030504040204" pitchFamily="34" charset="-128"/>
                <a:ea typeface="Meiryo" panose="020B0604030504040204" pitchFamily="34" charset="-128"/>
                <a:cs typeface="M PLUS 1p"/>
                <a:sym typeface="M PLUS 1p"/>
              </a:rPr>
              <a:t>の</a:t>
            </a:r>
            <a:r>
              <a:rPr lang="ja" sz="1500" dirty="0">
                <a:latin typeface="Meiryo" panose="020B0604030504040204" pitchFamily="34" charset="-128"/>
                <a:ea typeface="Meiryo" panose="020B0604030504040204" pitchFamily="34" charset="-128"/>
                <a:cs typeface="M PLUS 1p"/>
                <a:sym typeface="M PLUS 1p"/>
              </a:rPr>
              <a:t>継続に課題を抱える地方公共団体</a:t>
            </a:r>
            <a:r>
              <a:rPr lang="ja" sz="1500" dirty="0">
                <a:solidFill>
                  <a:srgbClr val="000000"/>
                </a:solidFill>
                <a:latin typeface="Meiryo" panose="020B0604030504040204" pitchFamily="34" charset="-128"/>
                <a:ea typeface="Meiryo" panose="020B0604030504040204" pitchFamily="34" charset="-128"/>
                <a:cs typeface="M PLUS 1p"/>
                <a:sym typeface="M PLUS 1p"/>
              </a:rPr>
              <a:t>に向けて、</a:t>
            </a:r>
            <a:r>
              <a:rPr lang="ja" sz="1500" dirty="0">
                <a:solidFill>
                  <a:schemeClr val="dk1"/>
                </a:solidFill>
                <a:latin typeface="Meiryo" panose="020B0604030504040204" pitchFamily="34" charset="-128"/>
                <a:ea typeface="Meiryo" panose="020B0604030504040204" pitchFamily="34" charset="-128"/>
                <a:cs typeface="M PLUS 1p"/>
                <a:sym typeface="M PLUS 1p"/>
              </a:rPr>
              <a:t>オープンデータの背景や概念、取り組む上での課題や好事例等を理解の上、全庁的に取組を継続していくための基本的な知識を網羅した入門テキスト</a:t>
            </a:r>
            <a:r>
              <a:rPr lang="ja" sz="1500" dirty="0">
                <a:solidFill>
                  <a:srgbClr val="000000"/>
                </a:solidFill>
                <a:latin typeface="Meiryo" panose="020B0604030504040204" pitchFamily="34" charset="-128"/>
                <a:ea typeface="Meiryo" panose="020B0604030504040204" pitchFamily="34" charset="-128"/>
                <a:cs typeface="M PLUS 1p"/>
                <a:sym typeface="M PLUS 1p"/>
              </a:rPr>
              <a:t>です。</a:t>
            </a:r>
            <a:endParaRPr sz="1500" dirty="0">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4.0）に従ってご利用が可能です。</a:t>
            </a:r>
            <a:endParaRPr sz="15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1000"/>
              </a:spcBef>
              <a:spcAft>
                <a:spcPts val="0"/>
              </a:spcAft>
              <a:buClr>
                <a:srgbClr val="1E50B5"/>
              </a:buClr>
              <a:buSzPct val="60000"/>
              <a:buFont typeface="M PLUS 1p"/>
              <a:buChar char="●"/>
            </a:pPr>
            <a:r>
              <a:rPr lang="ja" sz="1500" dirty="0">
                <a:solidFill>
                  <a:schemeClr val="dk1"/>
                </a:solidFill>
                <a:latin typeface="Meiryo" panose="020B0604030504040204" pitchFamily="34" charset="-128"/>
                <a:ea typeface="Meiryo" panose="020B0604030504040204" pitchFamily="34" charset="-128"/>
                <a:cs typeface="M PLUS 1p"/>
                <a:sym typeface="M PLUS 1p"/>
              </a:rPr>
              <a:t>本書の内容を二次利用する場合は、下のガイドに従ってクレジット表記をしてください。例を「2.オープンデータのライセンス」章の「クレジット表記方法」頁に掲載していますので、参考にしてください。</a:t>
            </a:r>
            <a:br>
              <a:rPr lang="ja" sz="1500" dirty="0">
                <a:solidFill>
                  <a:schemeClr val="dk1"/>
                </a:solidFill>
                <a:latin typeface="Meiryo" panose="020B0604030504040204" pitchFamily="34" charset="-128"/>
                <a:ea typeface="Meiryo" panose="020B0604030504040204" pitchFamily="34" charset="-128"/>
                <a:cs typeface="M PLUS 1p"/>
                <a:sym typeface="M PLUS 1p"/>
              </a:rPr>
            </a:br>
            <a:r>
              <a:rPr lang="ja" sz="15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https://creativecommons.jp/faq/#a7</a:t>
            </a:r>
            <a:endParaRPr sz="15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40</a:t>
            </a:fld>
            <a:endParaRPr dirty="0"/>
          </a:p>
        </p:txBody>
      </p:sp>
      <p:sp>
        <p:nvSpPr>
          <p:cNvPr id="669" name="Google Shape;669;p5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企業による活用事例</a:t>
            </a:r>
            <a:endParaRPr b="1" dirty="0"/>
          </a:p>
        </p:txBody>
      </p:sp>
      <p:sp>
        <p:nvSpPr>
          <p:cNvPr id="670" name="Google Shape;670;p58"/>
          <p:cNvSpPr txBox="1">
            <a:spLocks noGrp="1"/>
          </p:cNvSpPr>
          <p:nvPr>
            <p:ph type="body" idx="1"/>
          </p:nvPr>
        </p:nvSpPr>
        <p:spPr>
          <a:xfrm>
            <a:off x="1243350" y="1440000"/>
            <a:ext cx="3600000" cy="2378856"/>
          </a:xfrm>
          <a:prstGeom prst="rect">
            <a:avLst/>
          </a:prstGeom>
        </p:spPr>
        <p:txBody>
          <a:bodyPr spcFirstLastPara="1" wrap="square" lIns="0" tIns="0" rIns="0" bIns="0" anchor="t" anchorCtr="0">
            <a:spAutoFit/>
          </a:bodyPr>
          <a:lstStyle/>
          <a:p>
            <a:pPr marL="0" lvl="0" indent="0" algn="l" rtl="0">
              <a:spcAft>
                <a:spcPts val="0"/>
              </a:spcAft>
              <a:buClr>
                <a:schemeClr val="dk1"/>
              </a:buClr>
              <a:buSzPts val="1100"/>
              <a:buFont typeface="Arial"/>
              <a:buNone/>
            </a:pPr>
            <a:r>
              <a:rPr lang="ja" b="1" dirty="0"/>
              <a:t>「いこーよ」</a:t>
            </a:r>
            <a:br>
              <a:rPr lang="ja" b="1" dirty="0"/>
            </a:br>
            <a:r>
              <a:rPr lang="ja" sz="1400" b="1" dirty="0"/>
              <a:t>国内最大級の子どもとお出かけ情報サイト</a:t>
            </a:r>
            <a:endParaRPr sz="1300" b="1" dirty="0"/>
          </a:p>
          <a:p>
            <a:pPr marL="0" lvl="0" indent="0" algn="l" rtl="0">
              <a:spcBef>
                <a:spcPts val="400"/>
              </a:spcBef>
              <a:spcAft>
                <a:spcPts val="0"/>
              </a:spcAft>
              <a:buClr>
                <a:schemeClr val="dk1"/>
              </a:buClr>
              <a:buSzPts val="1100"/>
              <a:buFont typeface="Arial"/>
              <a:buNone/>
            </a:pPr>
            <a:r>
              <a:rPr lang="ja" sz="1300" dirty="0"/>
              <a:t>各地方公共団体における子育て環境の向上と、子どもが健やかに成長することができる地域の活性化を目指し、アクトインディ株式会社が企画・運営している国内最大級の子育て世帯向けのおでかけ情報発信サイト。</a:t>
            </a:r>
            <a:endParaRPr sz="1300" dirty="0"/>
          </a:p>
          <a:p>
            <a:pPr marL="0" lvl="0" indent="0" algn="l" rtl="0">
              <a:spcBef>
                <a:spcPts val="0"/>
              </a:spcBef>
              <a:spcAft>
                <a:spcPts val="0"/>
              </a:spcAft>
              <a:buNone/>
            </a:pPr>
            <a:r>
              <a:rPr lang="ja" sz="1300" dirty="0"/>
              <a:t>地方公共団体の子ども向けの施設やイベント等のオープンデータが活用されています。</a:t>
            </a:r>
            <a:endParaRPr dirty="0"/>
          </a:p>
        </p:txBody>
      </p:sp>
      <p:sp>
        <p:nvSpPr>
          <p:cNvPr id="671" name="Google Shape;671;p5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graphicFrame>
        <p:nvGraphicFramePr>
          <p:cNvPr id="673" name="Google Shape;673;p58"/>
          <p:cNvGraphicFramePr/>
          <p:nvPr>
            <p:extLst>
              <p:ext uri="{D42A27DB-BD31-4B8C-83A1-F6EECF244321}">
                <p14:modId xmlns:p14="http://schemas.microsoft.com/office/powerpoint/2010/main" val="3362843652"/>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全国</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子育て支援・地域活性化</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74" name="Google Shape;674;p58"/>
          <p:cNvGraphicFramePr/>
          <p:nvPr>
            <p:extLst>
              <p:ext uri="{D42A27DB-BD31-4B8C-83A1-F6EECF244321}">
                <p14:modId xmlns:p14="http://schemas.microsoft.com/office/powerpoint/2010/main" val="2799063506"/>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施設情報・イベント情報</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75" name="Google Shape;675;p58"/>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出典：「いこーよ」サイト（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https://iko-yo.net/</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4" name="図 3" descr="ロゴ, 会社名&#10;&#10;自動的に生成された説明">
            <a:extLst>
              <a:ext uri="{FF2B5EF4-FFF2-40B4-BE49-F238E27FC236}">
                <a16:creationId xmlns:a16="http://schemas.microsoft.com/office/drawing/2014/main" id="{1D6E3E5D-CB99-C1DB-C280-D358B2F42590}"/>
              </a:ext>
            </a:extLst>
          </p:cNvPr>
          <p:cNvPicPr>
            <a:picLocks noChangeAspect="1"/>
          </p:cNvPicPr>
          <p:nvPr/>
        </p:nvPicPr>
        <p:blipFill>
          <a:blip r:embed="rId4"/>
          <a:stretch>
            <a:fillRect/>
          </a:stretch>
        </p:blipFill>
        <p:spPr>
          <a:xfrm>
            <a:off x="5215888" y="1761144"/>
            <a:ext cx="3226112" cy="9493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41</a:t>
            </a:fld>
            <a:endParaRPr dirty="0"/>
          </a:p>
        </p:txBody>
      </p:sp>
      <p:sp>
        <p:nvSpPr>
          <p:cNvPr id="681" name="Google Shape;681;p5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企業による活用事例</a:t>
            </a:r>
            <a:endParaRPr b="1" dirty="0"/>
          </a:p>
        </p:txBody>
      </p:sp>
      <p:sp>
        <p:nvSpPr>
          <p:cNvPr id="682" name="Google Shape;682;p59"/>
          <p:cNvSpPr txBox="1">
            <a:spLocks noGrp="1"/>
          </p:cNvSpPr>
          <p:nvPr>
            <p:ph type="body" idx="1"/>
          </p:nvPr>
        </p:nvSpPr>
        <p:spPr>
          <a:xfrm>
            <a:off x="1243350" y="1440000"/>
            <a:ext cx="3420000" cy="1609415"/>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成長戦略策定、分析に活用</a:t>
            </a:r>
            <a:endParaRPr sz="1300" b="1" dirty="0"/>
          </a:p>
          <a:p>
            <a:pPr marL="0" lvl="0" indent="0" algn="l" rtl="0">
              <a:spcBef>
                <a:spcPts val="400"/>
              </a:spcBef>
              <a:spcAft>
                <a:spcPts val="0"/>
              </a:spcAft>
              <a:buNone/>
            </a:pPr>
            <a:r>
              <a:rPr lang="ja" sz="1300" dirty="0"/>
              <a:t>株式会社ツムラでは成長戦略作成・分析のために、厚生労働省のオープンデータを活用。</a:t>
            </a:r>
            <a:br>
              <a:rPr lang="ja" sz="1300" dirty="0"/>
            </a:br>
            <a:r>
              <a:rPr lang="ja" sz="1300" dirty="0"/>
              <a:t>国民の医療の動向や健康状態が分析できる、厚生労働省のNDB</a:t>
            </a:r>
            <a:r>
              <a:rPr lang="ja" sz="1300" baseline="30000" dirty="0"/>
              <a:t>※</a:t>
            </a:r>
            <a:r>
              <a:rPr lang="ja" sz="1300" dirty="0"/>
              <a:t>オープンデータを活用しています。</a:t>
            </a:r>
            <a:endParaRPr dirty="0"/>
          </a:p>
        </p:txBody>
      </p:sp>
      <p:sp>
        <p:nvSpPr>
          <p:cNvPr id="683" name="Google Shape;683;p5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684" name="Google Shape;684;p59"/>
          <p:cNvPicPr preferRelativeResize="0"/>
          <p:nvPr/>
        </p:nvPicPr>
        <p:blipFill rotWithShape="1">
          <a:blip r:embed="rId3">
            <a:alphaModFix/>
          </a:blip>
          <a:srcRect l="-1398" t="-1398" r="-1408" b="-1408"/>
          <a:stretch/>
        </p:blipFill>
        <p:spPr>
          <a:xfrm>
            <a:off x="4822850" y="1330150"/>
            <a:ext cx="3619149" cy="2376351"/>
          </a:xfrm>
          <a:prstGeom prst="rect">
            <a:avLst/>
          </a:prstGeom>
          <a:noFill/>
          <a:ln w="9525" cap="flat" cmpd="sng">
            <a:solidFill>
              <a:srgbClr val="B7B7B7"/>
            </a:solidFill>
            <a:prstDash val="solid"/>
            <a:round/>
            <a:headEnd type="none" w="sm" len="sm"/>
            <a:tailEnd type="none" w="sm" len="sm"/>
          </a:ln>
        </p:spPr>
      </p:pic>
      <p:graphicFrame>
        <p:nvGraphicFramePr>
          <p:cNvPr id="685" name="Google Shape;685;p59"/>
          <p:cNvGraphicFramePr/>
          <p:nvPr>
            <p:extLst>
              <p:ext uri="{D42A27DB-BD31-4B8C-83A1-F6EECF244321}">
                <p14:modId xmlns:p14="http://schemas.microsoft.com/office/powerpoint/2010/main" val="899563179"/>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企業の戦略分析</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686" name="Google Shape;686;p59"/>
          <p:cNvGraphicFramePr/>
          <p:nvPr>
            <p:extLst>
              <p:ext uri="{D42A27DB-BD31-4B8C-83A1-F6EECF244321}">
                <p14:modId xmlns:p14="http://schemas.microsoft.com/office/powerpoint/2010/main" val="762255747"/>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厚生労働省NDBオープンデータ</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687" name="Google Shape;687;p59"/>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出典：ツムラ公式サイト 第3期中期経営計画資料（</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https://www.tsumura.co.jp/ir/files/pdf/20190510c.pdf</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688" name="Google Shape;688;p59"/>
          <p:cNvSpPr txBox="1"/>
          <p:nvPr/>
        </p:nvSpPr>
        <p:spPr>
          <a:xfrm>
            <a:off x="1242000" y="3464088"/>
            <a:ext cx="3420000" cy="269304"/>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※NDB（National Database）は、医療機関から保険者に発行しているレセプト(診療報酬明細書)と特定検診及び保健指導の結果から構成されたデータベースのこと。</a:t>
            </a:r>
            <a:endParaRPr sz="7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42</a:t>
            </a:fld>
            <a:endParaRPr dirty="0"/>
          </a:p>
        </p:txBody>
      </p:sp>
      <p:sp>
        <p:nvSpPr>
          <p:cNvPr id="694" name="Google Shape;694;p6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企業による活用事例</a:t>
            </a:r>
            <a:endParaRPr b="1" dirty="0"/>
          </a:p>
        </p:txBody>
      </p:sp>
      <p:sp>
        <p:nvSpPr>
          <p:cNvPr id="695" name="Google Shape;695;p60"/>
          <p:cNvSpPr txBox="1">
            <a:spLocks noGrp="1"/>
          </p:cNvSpPr>
          <p:nvPr>
            <p:ph type="body" idx="1"/>
          </p:nvPr>
        </p:nvSpPr>
        <p:spPr>
          <a:xfrm>
            <a:off x="1243350" y="1440000"/>
            <a:ext cx="3420000" cy="1987724"/>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九谷焼で住宅装飾</a:t>
            </a:r>
            <a:endParaRPr sz="1300" b="1" dirty="0"/>
          </a:p>
          <a:p>
            <a:pPr marL="0" lvl="0" indent="0" algn="l" rtl="0">
              <a:spcBef>
                <a:spcPts val="400"/>
              </a:spcBef>
              <a:spcAft>
                <a:spcPts val="0"/>
              </a:spcAft>
              <a:buClr>
                <a:schemeClr val="dk1"/>
              </a:buClr>
              <a:buSzPts val="1100"/>
              <a:buFont typeface="Arial"/>
              <a:buNone/>
            </a:pPr>
            <a:r>
              <a:rPr lang="ja" sz="1300" dirty="0"/>
              <a:t>建築会社が住宅装飾にあたり、能美市立九谷焼資料館の九谷焼画像のオープンデータを活用し、内装のデザインやしつらえに用いた事例。</a:t>
            </a:r>
            <a:endParaRPr sz="1300" dirty="0"/>
          </a:p>
          <a:p>
            <a:pPr marL="0" lvl="0" indent="0" algn="l" rtl="0">
              <a:spcBef>
                <a:spcPts val="1000"/>
              </a:spcBef>
              <a:spcAft>
                <a:spcPts val="0"/>
              </a:spcAft>
              <a:buNone/>
            </a:pPr>
            <a:r>
              <a:rPr lang="ja" sz="1300" dirty="0"/>
              <a:t>こういったオープンデータの商用利用の事例も存在します。</a:t>
            </a:r>
            <a:endParaRPr dirty="0"/>
          </a:p>
        </p:txBody>
      </p:sp>
      <p:sp>
        <p:nvSpPr>
          <p:cNvPr id="696" name="Google Shape;696;p6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grpSp>
        <p:nvGrpSpPr>
          <p:cNvPr id="697" name="Google Shape;697;p60"/>
          <p:cNvGrpSpPr/>
          <p:nvPr/>
        </p:nvGrpSpPr>
        <p:grpSpPr>
          <a:xfrm>
            <a:off x="4793474" y="1440000"/>
            <a:ext cx="3648088" cy="2046471"/>
            <a:chOff x="0" y="0"/>
            <a:chExt cx="8640664" cy="3792570"/>
          </a:xfrm>
        </p:grpSpPr>
        <p:pic>
          <p:nvPicPr>
            <p:cNvPr id="698" name="Google Shape;698;p60" descr="IMG_9703.jpg"/>
            <p:cNvPicPr preferRelativeResize="0"/>
            <p:nvPr/>
          </p:nvPicPr>
          <p:blipFill rotWithShape="1">
            <a:blip r:embed="rId3">
              <a:alphaModFix/>
            </a:blip>
            <a:srcRect/>
            <a:stretch/>
          </p:blipFill>
          <p:spPr>
            <a:xfrm>
              <a:off x="2898645" y="0"/>
              <a:ext cx="2844428" cy="3792570"/>
            </a:xfrm>
            <a:prstGeom prst="rect">
              <a:avLst/>
            </a:prstGeom>
            <a:noFill/>
            <a:ln>
              <a:noFill/>
            </a:ln>
          </p:spPr>
        </p:pic>
        <p:pic>
          <p:nvPicPr>
            <p:cNvPr id="699" name="Google Shape;699;p60" descr="IMG_9729.jpg"/>
            <p:cNvPicPr preferRelativeResize="0"/>
            <p:nvPr/>
          </p:nvPicPr>
          <p:blipFill rotWithShape="1">
            <a:blip r:embed="rId4">
              <a:alphaModFix/>
            </a:blip>
            <a:srcRect/>
            <a:stretch/>
          </p:blipFill>
          <p:spPr>
            <a:xfrm>
              <a:off x="5797291" y="0"/>
              <a:ext cx="2843373" cy="3791163"/>
            </a:xfrm>
            <a:prstGeom prst="rect">
              <a:avLst/>
            </a:prstGeom>
            <a:noFill/>
            <a:ln>
              <a:noFill/>
            </a:ln>
          </p:spPr>
        </p:pic>
        <p:pic>
          <p:nvPicPr>
            <p:cNvPr id="700" name="Google Shape;700;p60" descr="IMG_9708.jpg"/>
            <p:cNvPicPr preferRelativeResize="0"/>
            <p:nvPr/>
          </p:nvPicPr>
          <p:blipFill rotWithShape="1">
            <a:blip r:embed="rId5">
              <a:alphaModFix/>
            </a:blip>
            <a:srcRect/>
            <a:stretch/>
          </p:blipFill>
          <p:spPr>
            <a:xfrm>
              <a:off x="0" y="0"/>
              <a:ext cx="2844428" cy="3792570"/>
            </a:xfrm>
            <a:prstGeom prst="rect">
              <a:avLst/>
            </a:prstGeom>
            <a:noFill/>
            <a:ln>
              <a:noFill/>
            </a:ln>
          </p:spPr>
        </p:pic>
      </p:grpSp>
      <p:graphicFrame>
        <p:nvGraphicFramePr>
          <p:cNvPr id="701" name="Google Shape;701;p60"/>
          <p:cNvGraphicFramePr/>
          <p:nvPr>
            <p:extLst>
              <p:ext uri="{D42A27DB-BD31-4B8C-83A1-F6EECF244321}">
                <p14:modId xmlns:p14="http://schemas.microsoft.com/office/powerpoint/2010/main" val="3252171745"/>
              </p:ext>
            </p:extLst>
          </p:nvPr>
        </p:nvGraphicFramePr>
        <p:xfrm>
          <a:off x="4891875"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地域</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石川県</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主な狙い</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企業の新サービス開発</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aphicFrame>
        <p:nvGraphicFramePr>
          <p:cNvPr id="702" name="Google Shape;702;p60"/>
          <p:cNvGraphicFramePr/>
          <p:nvPr>
            <p:extLst>
              <p:ext uri="{D42A27DB-BD31-4B8C-83A1-F6EECF244321}">
                <p14:modId xmlns:p14="http://schemas.microsoft.com/office/powerpoint/2010/main" val="4274158116"/>
              </p:ext>
            </p:extLst>
          </p:nvPr>
        </p:nvGraphicFramePr>
        <p:xfrm>
          <a:off x="1243350" y="3886639"/>
          <a:ext cx="3550125" cy="699600"/>
        </p:xfrm>
        <a:graphic>
          <a:graphicData uri="http://schemas.openxmlformats.org/drawingml/2006/table">
            <a:tbl>
              <a:tblPr>
                <a:noFill/>
                <a:tableStyleId>{3D54184B-FBDD-42CB-AEF2-02F8DF4F0C70}</a:tableStyleId>
              </a:tblPr>
              <a:tblGrid>
                <a:gridCol w="923400">
                  <a:extLst>
                    <a:ext uri="{9D8B030D-6E8A-4147-A177-3AD203B41FA5}">
                      <a16:colId xmlns:a16="http://schemas.microsoft.com/office/drawing/2014/main" val="20000"/>
                    </a:ext>
                  </a:extLst>
                </a:gridCol>
                <a:gridCol w="2626725">
                  <a:extLst>
                    <a:ext uri="{9D8B030D-6E8A-4147-A177-3AD203B41FA5}">
                      <a16:colId xmlns:a16="http://schemas.microsoft.com/office/drawing/2014/main" val="20001"/>
                    </a:ext>
                  </a:extLst>
                </a:gridCol>
              </a:tblGrid>
              <a:tr h="341500">
                <a:tc>
                  <a:txBody>
                    <a:bodyPr/>
                    <a:lstStyle/>
                    <a:p>
                      <a:pPr marL="0" lvl="0" indent="0" algn="ctr" rtl="0" fontAlgn="ctr">
                        <a:lnSpc>
                          <a:spcPct val="125000"/>
                        </a:lnSpc>
                        <a:spcBef>
                          <a:spcPts val="0"/>
                        </a:spcBef>
                        <a:spcAft>
                          <a:spcPts val="0"/>
                        </a:spcAft>
                        <a:buNone/>
                      </a:pPr>
                      <a:r>
                        <a:rPr lang="ja" sz="1000" b="0" i="0" dirty="0">
                          <a:solidFill>
                            <a:schemeClr val="lt1"/>
                          </a:solidFill>
                          <a:latin typeface="Meiryo" panose="020B0604030504040204" pitchFamily="34" charset="-128"/>
                          <a:ea typeface="Meiryo" panose="020B0604030504040204" pitchFamily="34" charset="-128"/>
                          <a:cs typeface="M PLUS 1p"/>
                          <a:sym typeface="M PLUS 1p"/>
                        </a:rPr>
                        <a:t>使用データ</a:t>
                      </a:r>
                      <a:endParaRPr sz="100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九谷焼画像データ</a:t>
                      </a:r>
                      <a:endParaRPr sz="1000" b="0" i="0" dirty="0">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58100">
                <a:tc>
                  <a:txBody>
                    <a:bodyPr/>
                    <a:lstStyle/>
                    <a:p>
                      <a:pPr marL="0" lvl="0" indent="0" algn="ctr" rtl="0" fontAlgn="ctr">
                        <a:lnSpc>
                          <a:spcPct val="125000"/>
                        </a:lnSpc>
                        <a:spcBef>
                          <a:spcPts val="0"/>
                        </a:spcBef>
                        <a:spcAft>
                          <a:spcPts val="0"/>
                        </a:spcAft>
                        <a:buNone/>
                      </a:pPr>
                      <a:r>
                        <a:rPr lang="ja" sz="950" b="0" i="0" dirty="0">
                          <a:solidFill>
                            <a:schemeClr val="lt1"/>
                          </a:solidFill>
                          <a:latin typeface="Meiryo" panose="020B0604030504040204" pitchFamily="34" charset="-128"/>
                          <a:ea typeface="Meiryo" panose="020B0604030504040204" pitchFamily="34" charset="-128"/>
                          <a:cs typeface="M PLUS 1p"/>
                          <a:sym typeface="M PLUS 1p"/>
                        </a:rPr>
                        <a:t>データ活用主体</a:t>
                      </a:r>
                      <a:endParaRPr sz="950" b="0" i="0" dirty="0">
                        <a:solidFill>
                          <a:schemeClr val="lt1"/>
                        </a:solidFill>
                        <a:latin typeface="Meiryo" panose="020B0604030504040204" pitchFamily="34" charset="-128"/>
                        <a:ea typeface="Meiryo" panose="020B0604030504040204" pitchFamily="34" charset="-128"/>
                        <a:cs typeface="M PLUS 1p"/>
                        <a:sym typeface="M PLUS 1p"/>
                      </a:endParaRPr>
                    </a:p>
                  </a:txBody>
                  <a:tcPr marL="0" marR="0" marT="0" marB="0" anchor="ctr">
                    <a:lnL w="28575" cap="flat" cmpd="sng">
                      <a:solidFill>
                        <a:schemeClr val="lt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1"/>
                    </a:solidFill>
                  </a:tcPr>
                </a:tc>
                <a:tc>
                  <a:txBody>
                    <a:bodyPr/>
                    <a:lstStyle/>
                    <a:p>
                      <a:pPr marL="0" lvl="0" indent="0" algn="l" rtl="0" fontAlgn="ctr">
                        <a:lnSpc>
                          <a:spcPct val="125000"/>
                        </a:lnSpc>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企業</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108000" marR="0" marT="0" marB="0" anchor="ctr">
                    <a:lnL w="28575" cap="flat" cmpd="sng">
                      <a:solidFill>
                        <a:schemeClr val="lt1">
                          <a:alpha val="0"/>
                        </a:schemeClr>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703" name="Google Shape;703;p6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出典：「シビックテックコミュニティとシビックテックビジネス - CIVIC TECH FORUM 2018 登壇資料 -」© 福島 健一郎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6">
                  <a:extLst>
                    <a:ext uri="{A12FA001-AC4F-418D-AE19-62706E023703}">
                      <ahyp:hlinkClr xmlns:ahyp="http://schemas.microsoft.com/office/drawing/2018/hyperlinkcolor" val="tx"/>
                    </a:ext>
                  </a:extLst>
                </a:hlinkClick>
              </a:rPr>
              <a:t>クリエイティブ・コモンズ・ライセンス（表示 4.0 国際</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43</a:t>
            </a:fld>
            <a:endParaRPr dirty="0"/>
          </a:p>
        </p:txBody>
      </p:sp>
      <p:sp>
        <p:nvSpPr>
          <p:cNvPr id="709" name="Google Shape;709;p6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オープンデータ100も参考に</a:t>
            </a:r>
            <a:endParaRPr b="1" dirty="0"/>
          </a:p>
        </p:txBody>
      </p:sp>
      <p:sp>
        <p:nvSpPr>
          <p:cNvPr id="710" name="Google Shape;710;p61"/>
          <p:cNvSpPr txBox="1">
            <a:spLocks noGrp="1"/>
          </p:cNvSpPr>
          <p:nvPr>
            <p:ph type="body" idx="1"/>
          </p:nvPr>
        </p:nvSpPr>
        <p:spPr>
          <a:xfrm>
            <a:off x="1243350" y="1440000"/>
            <a:ext cx="7200000" cy="107721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デジタル庁では、</a:t>
            </a:r>
            <a:r>
              <a:rPr lang="ja" sz="1400" b="1" dirty="0"/>
              <a:t>「オープンデータ100」</a:t>
            </a:r>
            <a:r>
              <a:rPr lang="ja" sz="1400" dirty="0"/>
              <a:t>としてオープンデータの取組の参考になるよう、様々な事業者や地方公共団体等によるオープンデータの利活用事例、アクティビティ（全国各地の特筆すべき継続的なイベント・プロジェクト等）を公開していますので、本書の事例と合わせて適宜参照してください。</a:t>
            </a:r>
            <a:endParaRPr dirty="0"/>
          </a:p>
        </p:txBody>
      </p:sp>
      <p:sp>
        <p:nvSpPr>
          <p:cNvPr id="711" name="Google Shape;711;p6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4. オープンデータ取組・活用事例</a:t>
            </a:r>
            <a:endParaRPr dirty="0"/>
          </a:p>
        </p:txBody>
      </p:sp>
      <p:pic>
        <p:nvPicPr>
          <p:cNvPr id="712" name="Google Shape;712;p61"/>
          <p:cNvPicPr preferRelativeResize="0"/>
          <p:nvPr/>
        </p:nvPicPr>
        <p:blipFill>
          <a:blip r:embed="rId3">
            <a:alphaModFix/>
          </a:blip>
          <a:stretch>
            <a:fillRect/>
          </a:stretch>
        </p:blipFill>
        <p:spPr>
          <a:xfrm>
            <a:off x="5011611" y="2646975"/>
            <a:ext cx="2805915" cy="1949425"/>
          </a:xfrm>
          <a:prstGeom prst="rect">
            <a:avLst/>
          </a:prstGeom>
          <a:noFill/>
          <a:ln w="9525" cap="flat" cmpd="sng">
            <a:solidFill>
              <a:srgbClr val="B7B7B7"/>
            </a:solidFill>
            <a:prstDash val="solid"/>
            <a:round/>
            <a:headEnd type="none" w="sm" len="sm"/>
            <a:tailEnd type="none" w="sm" len="sm"/>
          </a:ln>
        </p:spPr>
      </p:pic>
      <p:pic>
        <p:nvPicPr>
          <p:cNvPr id="713" name="Google Shape;713;p61"/>
          <p:cNvPicPr preferRelativeResize="0"/>
          <p:nvPr/>
        </p:nvPicPr>
        <p:blipFill>
          <a:blip r:embed="rId4">
            <a:alphaModFix/>
          </a:blip>
          <a:stretch>
            <a:fillRect/>
          </a:stretch>
        </p:blipFill>
        <p:spPr>
          <a:xfrm>
            <a:off x="1866475" y="2648012"/>
            <a:ext cx="2805921" cy="1947367"/>
          </a:xfrm>
          <a:prstGeom prst="rect">
            <a:avLst/>
          </a:prstGeom>
          <a:noFill/>
          <a:ln w="9525" cap="flat" cmpd="sng">
            <a:solidFill>
              <a:srgbClr val="B7B7B7"/>
            </a:solidFill>
            <a:prstDash val="solid"/>
            <a:round/>
            <a:headEnd type="none" w="sm" len="sm"/>
            <a:tailEnd type="none" w="sm" len="sm"/>
          </a:ln>
        </p:spPr>
      </p:pic>
      <p:sp>
        <p:nvSpPr>
          <p:cNvPr id="714" name="Google Shape;714;p61"/>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出典：デジタル庁「オープンデータ100」資料（</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5">
                  <a:extLst>
                    <a:ext uri="{A12FA001-AC4F-418D-AE19-62706E023703}">
                      <ahyp:hlinkClr xmlns:ahyp="http://schemas.microsoft.com/office/drawing/2018/hyperlinkcolor" val="tx"/>
                    </a:ext>
                  </a:extLst>
                </a:hlinkClick>
              </a:rPr>
              <a:t>https://www.digital.go.jp/resources/data_case_study/</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2"/>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648000" lvl="0" indent="-594000" algn="l" rtl="0">
              <a:lnSpc>
                <a:spcPct val="114000"/>
              </a:lnSpc>
              <a:spcBef>
                <a:spcPts val="0"/>
              </a:spcBef>
              <a:spcAft>
                <a:spcPts val="0"/>
              </a:spcAft>
              <a:buSzPts val="4500"/>
              <a:buAutoNum type="arabicPeriod" startAt="5"/>
            </a:pPr>
            <a:r>
              <a:rPr lang="ja" b="1" dirty="0"/>
              <a:t>支援制度</a:t>
            </a:r>
            <a:endParaRPr b="1" dirty="0"/>
          </a:p>
        </p:txBody>
      </p:sp>
      <p:sp>
        <p:nvSpPr>
          <p:cNvPr id="720" name="Google Shape;720;p6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45</a:t>
            </a:fld>
            <a:endParaRPr dirty="0"/>
          </a:p>
        </p:txBody>
      </p:sp>
      <p:sp>
        <p:nvSpPr>
          <p:cNvPr id="726" name="Google Shape;726;p63"/>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オープンデータ伝道師</a:t>
            </a:r>
            <a:endParaRPr sz="1600" b="1" dirty="0"/>
          </a:p>
        </p:txBody>
      </p:sp>
      <p:sp>
        <p:nvSpPr>
          <p:cNvPr id="727" name="Google Shape;727;p63"/>
          <p:cNvSpPr txBox="1">
            <a:spLocks noGrp="1"/>
          </p:cNvSpPr>
          <p:nvPr>
            <p:ph type="body" idx="1"/>
          </p:nvPr>
        </p:nvSpPr>
        <p:spPr>
          <a:xfrm>
            <a:off x="1243350" y="1440000"/>
            <a:ext cx="4320000" cy="2308324"/>
          </a:xfrm>
          <a:prstGeom prst="rect">
            <a:avLst/>
          </a:prstGeom>
        </p:spPr>
        <p:txBody>
          <a:bodyPr spcFirstLastPara="1" wrap="square" lIns="0" tIns="0" rIns="0" bIns="0" anchor="t" anchorCtr="0">
            <a:spAutoFit/>
          </a:bodyPr>
          <a:lstStyle/>
          <a:p>
            <a:pPr marL="0" lvl="0" indent="0" algn="l" rtl="0">
              <a:lnSpc>
                <a:spcPct val="125000"/>
              </a:lnSpc>
              <a:spcBef>
                <a:spcPts val="1200"/>
              </a:spcBef>
              <a:spcAft>
                <a:spcPts val="0"/>
              </a:spcAft>
              <a:buNone/>
            </a:pPr>
            <a:r>
              <a:rPr lang="ja" dirty="0">
                <a:solidFill>
                  <a:srgbClr val="222222"/>
                </a:solidFill>
              </a:rPr>
              <a:t>デジタル庁では、オープンデータに造詣が深い有識者を</a:t>
            </a:r>
            <a:r>
              <a:rPr lang="ja" b="1" dirty="0">
                <a:solidFill>
                  <a:srgbClr val="222222"/>
                </a:solidFill>
              </a:rPr>
              <a:t>「オープンデータ伝道師」</a:t>
            </a:r>
            <a:r>
              <a:rPr lang="ja" dirty="0">
                <a:solidFill>
                  <a:srgbClr val="222222"/>
                </a:solidFill>
              </a:rPr>
              <a:t>として、地方公共団体が主催するセミナー、研修会等へ派遣しています。</a:t>
            </a:r>
            <a:endParaRPr dirty="0">
              <a:solidFill>
                <a:srgbClr val="222222"/>
              </a:solidFill>
            </a:endParaRPr>
          </a:p>
          <a:p>
            <a:pPr marL="0" lvl="0" indent="0" algn="l" rtl="0">
              <a:lnSpc>
                <a:spcPct val="125000"/>
              </a:lnSpc>
              <a:spcBef>
                <a:spcPts val="1200"/>
              </a:spcBef>
              <a:spcAft>
                <a:spcPts val="1200"/>
              </a:spcAft>
              <a:buNone/>
            </a:pPr>
            <a:r>
              <a:rPr lang="ja" dirty="0">
                <a:solidFill>
                  <a:srgbClr val="222222"/>
                </a:solidFill>
              </a:rPr>
              <a:t>2022年4月1日時点、22名のオープンデータ伝道師が在籍しています。</a:t>
            </a:r>
            <a:endParaRPr sz="1000" dirty="0"/>
          </a:p>
        </p:txBody>
      </p:sp>
      <p:sp>
        <p:nvSpPr>
          <p:cNvPr id="728" name="Google Shape;728;p63"/>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5. 支援制度</a:t>
            </a:r>
            <a:endParaRPr dirty="0"/>
          </a:p>
        </p:txBody>
      </p:sp>
      <p:pic>
        <p:nvPicPr>
          <p:cNvPr id="731" name="Google Shape;731;p63"/>
          <p:cNvPicPr preferRelativeResize="0"/>
          <p:nvPr/>
        </p:nvPicPr>
        <p:blipFill rotWithShape="1">
          <a:blip r:embed="rId3">
            <a:alphaModFix/>
          </a:blip>
          <a:srcRect l="7454" r="7446" b="29947"/>
          <a:stretch/>
        </p:blipFill>
        <p:spPr>
          <a:xfrm>
            <a:off x="5761350" y="1440000"/>
            <a:ext cx="2682000" cy="2575227"/>
          </a:xfrm>
          <a:prstGeom prst="rect">
            <a:avLst/>
          </a:prstGeom>
          <a:noFill/>
          <a:ln w="9525" cap="flat" cmpd="sng">
            <a:solidFill>
              <a:srgbClr val="B7B7B7"/>
            </a:solidFill>
            <a:prstDash val="solid"/>
            <a:round/>
            <a:headEnd type="none" w="sm" len="sm"/>
            <a:tailEnd type="none" w="sm" len="sm"/>
          </a:ln>
        </p:spPr>
      </p:pic>
      <p:sp>
        <p:nvSpPr>
          <p:cNvPr id="732" name="Google Shape;732;p63"/>
          <p:cNvSpPr/>
          <p:nvPr/>
        </p:nvSpPr>
        <p:spPr>
          <a:xfrm>
            <a:off x="1242075" y="4226400"/>
            <a:ext cx="7200000" cy="393600"/>
          </a:xfrm>
          <a:prstGeom prst="roundRect">
            <a:avLst>
              <a:gd name="adj" fmla="val 50000"/>
            </a:avLst>
          </a:prstGeom>
          <a:solidFill>
            <a:srgbClr val="FFD737"/>
          </a:solidFill>
          <a:ln>
            <a:noFill/>
          </a:ln>
        </p:spPr>
        <p:txBody>
          <a:bodyPr spcFirstLastPara="1" wrap="square" lIns="18000" tIns="91425" rIns="18000"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Medium"/>
                <a:sym typeface="M PLUS 1p Medium"/>
              </a:rPr>
              <a:t>派遣を希望する地方公共団体は、デジタル庁サイトに掲載の指定のフォームよりお申し込みください。</a:t>
            </a:r>
            <a:endParaRPr sz="1200" dirty="0">
              <a:latin typeface="Meiryo" panose="020B0604030504040204" pitchFamily="34" charset="-128"/>
              <a:ea typeface="Meiryo" panose="020B0604030504040204" pitchFamily="34" charset="-128"/>
              <a:cs typeface="M PLUS 1p Medium"/>
              <a:sym typeface="M PLUS 1p Medium"/>
            </a:endParaRPr>
          </a:p>
        </p:txBody>
      </p:sp>
      <p:sp>
        <p:nvSpPr>
          <p:cNvPr id="733" name="Google Shape;733;p63"/>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デジタル庁サイト（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https://form-www.digital.go.jp/resources/open_data/evangelist_contact</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64"/>
          <p:cNvPicPr preferRelativeResize="0"/>
          <p:nvPr/>
        </p:nvPicPr>
        <p:blipFill>
          <a:blip r:embed="rId3">
            <a:alphaModFix/>
          </a:blip>
          <a:stretch>
            <a:fillRect/>
          </a:stretch>
        </p:blipFill>
        <p:spPr>
          <a:xfrm>
            <a:off x="5364775" y="1409200"/>
            <a:ext cx="3078573" cy="2609755"/>
          </a:xfrm>
          <a:prstGeom prst="rect">
            <a:avLst/>
          </a:prstGeom>
          <a:noFill/>
          <a:ln w="9525" cap="flat" cmpd="sng">
            <a:solidFill>
              <a:srgbClr val="B7B7B7"/>
            </a:solidFill>
            <a:prstDash val="solid"/>
            <a:round/>
            <a:headEnd type="none" w="sm" len="sm"/>
            <a:tailEnd type="none" w="sm" len="sm"/>
          </a:ln>
        </p:spPr>
      </p:pic>
      <p:sp>
        <p:nvSpPr>
          <p:cNvPr id="739" name="Google Shape;739;p6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46</a:t>
            </a:fld>
            <a:endParaRPr dirty="0"/>
          </a:p>
        </p:txBody>
      </p:sp>
      <p:sp>
        <p:nvSpPr>
          <p:cNvPr id="740" name="Google Shape;740;p6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地域情報化アドバイザー</a:t>
            </a:r>
            <a:endParaRPr sz="1600" b="1" dirty="0"/>
          </a:p>
        </p:txBody>
      </p:sp>
      <p:sp>
        <p:nvSpPr>
          <p:cNvPr id="741" name="Google Shape;741;p64"/>
          <p:cNvSpPr txBox="1">
            <a:spLocks noGrp="1"/>
          </p:cNvSpPr>
          <p:nvPr>
            <p:ph type="body" idx="1"/>
          </p:nvPr>
        </p:nvSpPr>
        <p:spPr>
          <a:xfrm>
            <a:off x="1243350" y="1440000"/>
            <a:ext cx="3950400" cy="2821285"/>
          </a:xfrm>
          <a:prstGeom prst="rect">
            <a:avLst/>
          </a:prstGeom>
        </p:spPr>
        <p:txBody>
          <a:bodyPr spcFirstLastPara="1" wrap="square" lIns="0" tIns="0" rIns="0" bIns="0" anchor="t" anchorCtr="0">
            <a:spAutoFit/>
          </a:bodyPr>
          <a:lstStyle/>
          <a:p>
            <a:pPr marL="0" lvl="0" indent="0" algn="l" rtl="0">
              <a:spcAft>
                <a:spcPts val="0"/>
              </a:spcAft>
              <a:buNone/>
            </a:pPr>
            <a:r>
              <a:rPr lang="ja" sz="1400" dirty="0"/>
              <a:t>総務省では、情報通信技術（ICT）やデータ活用を通じた地域課題解決に精通した専門家に</a:t>
            </a:r>
            <a:r>
              <a:rPr lang="ja" sz="1400" b="1" dirty="0"/>
              <a:t>「地域情報化アドバイザー」</a:t>
            </a:r>
            <a:r>
              <a:rPr lang="ja" sz="1400" dirty="0"/>
              <a:t>を委嘱し、地方公共団体等からの求めに応じて派遣することで、ICT利活用に関する助言等を行う事業を実施しています。</a:t>
            </a:r>
            <a:br>
              <a:rPr lang="ja" sz="1400" dirty="0"/>
            </a:br>
            <a:r>
              <a:rPr lang="ja" sz="1400" dirty="0"/>
              <a:t>地域情報化アドバイザーには、ICT利活用に合わせて、オープンデータに関する助言を行う専門家も在籍します。</a:t>
            </a:r>
            <a:endParaRPr sz="1400" dirty="0"/>
          </a:p>
          <a:p>
            <a:pPr marL="0" lvl="0" indent="0" algn="l" rtl="0">
              <a:spcBef>
                <a:spcPts val="500"/>
              </a:spcBef>
              <a:spcAft>
                <a:spcPts val="0"/>
              </a:spcAft>
              <a:buNone/>
            </a:pPr>
            <a:r>
              <a:rPr lang="ja" sz="1400" dirty="0">
                <a:solidFill>
                  <a:srgbClr val="222222"/>
                </a:solidFill>
              </a:rPr>
              <a:t>2022年4月1日時点、204名の地域情報化アドバイザーが在籍しています。</a:t>
            </a:r>
            <a:endParaRPr sz="1400" dirty="0">
              <a:solidFill>
                <a:srgbClr val="222222"/>
              </a:solidFill>
            </a:endParaRPr>
          </a:p>
        </p:txBody>
      </p:sp>
      <p:sp>
        <p:nvSpPr>
          <p:cNvPr id="742" name="Google Shape;742;p6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5. 支援制度</a:t>
            </a:r>
            <a:endParaRPr dirty="0"/>
          </a:p>
        </p:txBody>
      </p:sp>
      <p:sp>
        <p:nvSpPr>
          <p:cNvPr id="743" name="Google Shape;743;p64"/>
          <p:cNvSpPr/>
          <p:nvPr/>
        </p:nvSpPr>
        <p:spPr>
          <a:xfrm>
            <a:off x="1242075" y="4226463"/>
            <a:ext cx="7200000" cy="3936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dirty="0">
                <a:latin typeface="Meiryo" panose="020B0604030504040204" pitchFamily="34" charset="-128"/>
                <a:ea typeface="Meiryo" panose="020B0604030504040204" pitchFamily="34" charset="-128"/>
                <a:cs typeface="M PLUS 1p Medium"/>
                <a:sym typeface="M PLUS 1p Medium"/>
              </a:rPr>
              <a:t>申し込み方法等詳細は総務省サイトをご参照ください</a:t>
            </a:r>
            <a:endParaRPr dirty="0">
              <a:latin typeface="Meiryo" panose="020B0604030504040204" pitchFamily="34" charset="-128"/>
              <a:ea typeface="Meiryo" panose="020B0604030504040204" pitchFamily="34" charset="-128"/>
              <a:cs typeface="M PLUS 1p Medium"/>
              <a:sym typeface="M PLUS 1p Medium"/>
            </a:endParaRPr>
          </a:p>
        </p:txBody>
      </p:sp>
      <p:sp>
        <p:nvSpPr>
          <p:cNvPr id="744" name="Google Shape;744;p64"/>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出典：総務省サイト（</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https://www.soumu.go.jp/menu_seisaku/ictseisaku/ictriyou/manager.html</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5"/>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まとめ</a:t>
            </a:r>
            <a:endParaRPr b="1" dirty="0"/>
          </a:p>
        </p:txBody>
      </p:sp>
      <p:sp>
        <p:nvSpPr>
          <p:cNvPr id="750" name="Google Shape;750;p6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47</a:t>
            </a:fld>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48</a:t>
            </a:fld>
            <a:endParaRPr dirty="0"/>
          </a:p>
        </p:txBody>
      </p:sp>
      <p:sp>
        <p:nvSpPr>
          <p:cNvPr id="756" name="Google Shape;756;p6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本書のポイント</a:t>
            </a:r>
            <a:endParaRPr b="1" dirty="0"/>
          </a:p>
        </p:txBody>
      </p:sp>
      <p:sp>
        <p:nvSpPr>
          <p:cNvPr id="757" name="Google Shape;757;p66"/>
          <p:cNvSpPr txBox="1">
            <a:spLocks noGrp="1"/>
          </p:cNvSpPr>
          <p:nvPr>
            <p:ph type="body" idx="1"/>
          </p:nvPr>
        </p:nvSpPr>
        <p:spPr>
          <a:xfrm>
            <a:off x="1609200" y="1486800"/>
            <a:ext cx="6832800" cy="2539157"/>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dirty="0"/>
              <a:t>なぜオープンデータに取り組まなければならないか、オープンガバメントやオープンバイデフォルトの観点を踏まえ、背景や意義を学びました。</a:t>
            </a:r>
            <a:endParaRPr dirty="0"/>
          </a:p>
          <a:p>
            <a:pPr marL="0" lvl="0" indent="0" algn="l" rtl="0">
              <a:spcBef>
                <a:spcPts val="1000"/>
              </a:spcBef>
              <a:spcAft>
                <a:spcPts val="0"/>
              </a:spcAft>
              <a:buClr>
                <a:schemeClr val="dk1"/>
              </a:buClr>
              <a:buSzPts val="1100"/>
              <a:buFont typeface="Arial"/>
              <a:buNone/>
            </a:pPr>
            <a:r>
              <a:rPr lang="ja" dirty="0"/>
              <a:t>データをオープンデータとして公開し、様々な主体で利活用していくことが、地域課題の解決や行政の透明性にもつながります。</a:t>
            </a:r>
            <a:endParaRPr dirty="0"/>
          </a:p>
          <a:p>
            <a:pPr marL="0" lvl="0" indent="0" algn="l" rtl="0">
              <a:spcBef>
                <a:spcPts val="1000"/>
              </a:spcBef>
              <a:spcAft>
                <a:spcPts val="0"/>
              </a:spcAft>
              <a:buClr>
                <a:schemeClr val="dk1"/>
              </a:buClr>
              <a:buSzPts val="1100"/>
              <a:buFont typeface="Arial"/>
              <a:buNone/>
            </a:pPr>
            <a:r>
              <a:rPr lang="ja" dirty="0"/>
              <a:t>取組継続のヒントとなる、先行地方公共団体の事例や活用事例のノウハウも様々あります。</a:t>
            </a:r>
            <a:endParaRPr dirty="0"/>
          </a:p>
          <a:p>
            <a:pPr marL="0" lvl="0" indent="0" algn="l" rtl="0">
              <a:spcBef>
                <a:spcPts val="1000"/>
              </a:spcBef>
              <a:spcAft>
                <a:spcPts val="0"/>
              </a:spcAft>
              <a:buNone/>
            </a:pPr>
            <a:r>
              <a:rPr lang="ja" dirty="0"/>
              <a:t>オープンデータ伝道師の派遣等、政府の支援制度も充実しています。</a:t>
            </a:r>
            <a:endParaRPr dirty="0"/>
          </a:p>
        </p:txBody>
      </p:sp>
      <p:sp>
        <p:nvSpPr>
          <p:cNvPr id="758" name="Google Shape;758;p6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初級編のまとめ</a:t>
            </a:r>
            <a:endParaRPr dirty="0"/>
          </a:p>
        </p:txBody>
      </p:sp>
      <p:sp>
        <p:nvSpPr>
          <p:cNvPr id="763" name="Google Shape;763;p66"/>
          <p:cNvSpPr/>
          <p:nvPr/>
        </p:nvSpPr>
        <p:spPr>
          <a:xfrm>
            <a:off x="1242075" y="4226400"/>
            <a:ext cx="7200000" cy="3936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dirty="0">
                <a:latin typeface="Meiryo" panose="020B0604030504040204" pitchFamily="34" charset="-128"/>
                <a:ea typeface="Meiryo" panose="020B0604030504040204" pitchFamily="34" charset="-128"/>
                <a:cs typeface="M PLUS 1p Medium"/>
                <a:sym typeface="M PLUS 1p Medium"/>
              </a:rPr>
              <a:t>取り組みやすい環境は整っていますので、ぜひ継続して推進していきましょう！</a:t>
            </a:r>
            <a:endParaRPr dirty="0">
              <a:latin typeface="Meiryo" panose="020B0604030504040204" pitchFamily="34" charset="-128"/>
              <a:ea typeface="Meiryo" panose="020B0604030504040204" pitchFamily="34" charset="-128"/>
              <a:cs typeface="M PLUS 1p Medium"/>
              <a:sym typeface="M PLUS 1p Medium"/>
            </a:endParaRPr>
          </a:p>
        </p:txBody>
      </p:sp>
      <p:sp>
        <p:nvSpPr>
          <p:cNvPr id="2" name="Google Shape;463;p37">
            <a:extLst>
              <a:ext uri="{FF2B5EF4-FFF2-40B4-BE49-F238E27FC236}">
                <a16:creationId xmlns:a16="http://schemas.microsoft.com/office/drawing/2014/main" id="{54D33F1F-0962-3C34-9782-D5FDAF5562A6}"/>
              </a:ext>
            </a:extLst>
          </p:cNvPr>
          <p:cNvSpPr/>
          <p:nvPr/>
        </p:nvSpPr>
        <p:spPr>
          <a:xfrm rot="2700000">
            <a:off x="1308001" y="1464063"/>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DF26461C-F003-3B20-D55C-36E704C45705}"/>
              </a:ext>
            </a:extLst>
          </p:cNvPr>
          <p:cNvSpPr/>
          <p:nvPr/>
        </p:nvSpPr>
        <p:spPr>
          <a:xfrm rot="2700000">
            <a:off x="1308001" y="2222053"/>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6B60FE30-1DFD-47DE-9D1C-88B2BE465799}"/>
              </a:ext>
            </a:extLst>
          </p:cNvPr>
          <p:cNvSpPr/>
          <p:nvPr/>
        </p:nvSpPr>
        <p:spPr>
          <a:xfrm rot="2700000">
            <a:off x="1308001" y="2949964"/>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 name="Google Shape;463;p37">
            <a:extLst>
              <a:ext uri="{FF2B5EF4-FFF2-40B4-BE49-F238E27FC236}">
                <a16:creationId xmlns:a16="http://schemas.microsoft.com/office/drawing/2014/main" id="{5B9044EE-B40D-FDFA-9A2D-169D3B914AEF}"/>
              </a:ext>
            </a:extLst>
          </p:cNvPr>
          <p:cNvSpPr/>
          <p:nvPr/>
        </p:nvSpPr>
        <p:spPr>
          <a:xfrm rot="2700000">
            <a:off x="1308001" y="3689906"/>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pSp>
        <p:nvGrpSpPr>
          <p:cNvPr id="768" name="Google Shape;768;p67"/>
          <p:cNvGrpSpPr/>
          <p:nvPr/>
        </p:nvGrpSpPr>
        <p:grpSpPr>
          <a:xfrm>
            <a:off x="1242000" y="2060638"/>
            <a:ext cx="7200000" cy="528300"/>
            <a:chOff x="1242000" y="1755838"/>
            <a:chExt cx="7200000" cy="528300"/>
          </a:xfrm>
        </p:grpSpPr>
        <p:sp>
          <p:nvSpPr>
            <p:cNvPr id="769" name="Google Shape;769;p67"/>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これからの日本が目指す未来社会</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70" name="Google Shape;770;p67"/>
            <p:cNvSpPr/>
            <p:nvPr/>
          </p:nvSpPr>
          <p:spPr>
            <a:xfrm>
              <a:off x="1285875" y="17921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sp>
        <p:nvSpPr>
          <p:cNvPr id="771" name="Google Shape;771;p6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初級編のまとめ</a:t>
            </a:r>
            <a:endParaRPr dirty="0"/>
          </a:p>
        </p:txBody>
      </p:sp>
      <p:sp>
        <p:nvSpPr>
          <p:cNvPr id="772" name="Google Shape;772;p6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49</a:t>
            </a:fld>
            <a:endParaRPr dirty="0"/>
          </a:p>
        </p:txBody>
      </p:sp>
      <p:sp>
        <p:nvSpPr>
          <p:cNvPr id="773" name="Google Shape;773;p6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中級編では</a:t>
            </a:r>
            <a:endParaRPr b="1" dirty="0"/>
          </a:p>
        </p:txBody>
      </p:sp>
      <p:sp>
        <p:nvSpPr>
          <p:cNvPr id="774" name="Google Shape;774;p67"/>
          <p:cNvSpPr txBox="1"/>
          <p:nvPr/>
        </p:nvSpPr>
        <p:spPr>
          <a:xfrm>
            <a:off x="1243350" y="1440000"/>
            <a:ext cx="72000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中級編では以下について詳しく解説しています。</a:t>
            </a:r>
            <a:endParaRPr dirty="0">
              <a:latin typeface="Meiryo" panose="020B0604030504040204" pitchFamily="34" charset="-128"/>
              <a:ea typeface="Meiryo" panose="020B0604030504040204" pitchFamily="34" charset="-128"/>
              <a:cs typeface="M PLUS 1p"/>
              <a:sym typeface="M PLUS 1p"/>
            </a:endParaRPr>
          </a:p>
        </p:txBody>
      </p:sp>
      <p:grpSp>
        <p:nvGrpSpPr>
          <p:cNvPr id="775" name="Google Shape;775;p67"/>
          <p:cNvGrpSpPr/>
          <p:nvPr/>
        </p:nvGrpSpPr>
        <p:grpSpPr>
          <a:xfrm>
            <a:off x="1242000" y="2741238"/>
            <a:ext cx="7200000" cy="528300"/>
            <a:chOff x="1242000" y="2467063"/>
            <a:chExt cx="7200000" cy="528300"/>
          </a:xfrm>
        </p:grpSpPr>
        <p:sp>
          <p:nvSpPr>
            <p:cNvPr id="776" name="Google Shape;776;p67"/>
            <p:cNvSpPr/>
            <p:nvPr/>
          </p:nvSpPr>
          <p:spPr>
            <a:xfrm>
              <a:off x="1242000" y="246706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オープンデータに取り組む意義</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77" name="Google Shape;777;p67"/>
            <p:cNvSpPr/>
            <p:nvPr/>
          </p:nvSpPr>
          <p:spPr>
            <a:xfrm>
              <a:off x="1285875" y="2503351"/>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78" name="Google Shape;778;p67"/>
          <p:cNvGrpSpPr/>
          <p:nvPr/>
        </p:nvGrpSpPr>
        <p:grpSpPr>
          <a:xfrm>
            <a:off x="1242000" y="3437338"/>
            <a:ext cx="7200000" cy="528300"/>
            <a:chOff x="1242000" y="2951013"/>
            <a:chExt cx="7200000" cy="528300"/>
          </a:xfrm>
        </p:grpSpPr>
        <p:sp>
          <p:nvSpPr>
            <p:cNvPr id="779" name="Google Shape;779;p67"/>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700" b="1" dirty="0">
                  <a:solidFill>
                    <a:schemeClr val="dk1"/>
                  </a:solidFill>
                  <a:latin typeface="Meiryo" panose="020B0604030504040204" pitchFamily="34" charset="-128"/>
                  <a:ea typeface="Meiryo" panose="020B0604030504040204" pitchFamily="34" charset="-128"/>
                  <a:cs typeface="M PLUS 1p"/>
                  <a:sym typeface="M PLUS 1p"/>
                </a:rPr>
                <a:t>より利活用されるデータの公開のために</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80" name="Google Shape;780;p67"/>
            <p:cNvSpPr/>
            <p:nvPr/>
          </p:nvSpPr>
          <p:spPr>
            <a:xfrm>
              <a:off x="1285875" y="29873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5</a:t>
            </a:fld>
            <a:endParaRPr dirty="0"/>
          </a:p>
        </p:txBody>
      </p:sp>
      <p:sp>
        <p:nvSpPr>
          <p:cNvPr id="259" name="Google Shape;259;p24"/>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60" name="Google Shape;260;p24"/>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本書は、全4編の「オープンデータ研修」テキストの内、以下のとおりの位置づけです。</a:t>
            </a:r>
            <a:endParaRPr sz="1400" dirty="0"/>
          </a:p>
        </p:txBody>
      </p:sp>
      <p:sp>
        <p:nvSpPr>
          <p:cNvPr id="261" name="Google Shape;261;p24"/>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graphicFrame>
        <p:nvGraphicFramePr>
          <p:cNvPr id="262" name="Google Shape;262;p24"/>
          <p:cNvGraphicFramePr/>
          <p:nvPr>
            <p:extLst>
              <p:ext uri="{D42A27DB-BD31-4B8C-83A1-F6EECF244321}">
                <p14:modId xmlns:p14="http://schemas.microsoft.com/office/powerpoint/2010/main" val="3686038037"/>
              </p:ext>
            </p:extLst>
          </p:nvPr>
        </p:nvGraphicFramePr>
        <p:xfrm>
          <a:off x="1242000" y="1763052"/>
          <a:ext cx="7200000" cy="2850995"/>
        </p:xfrm>
        <a:graphic>
          <a:graphicData uri="http://schemas.openxmlformats.org/drawingml/2006/table">
            <a:tbl>
              <a:tblPr>
                <a:noFill/>
                <a:tableStyleId>{3D54184B-FBDD-42CB-AEF2-02F8DF4F0C70}</a:tableStyleId>
              </a:tblPr>
              <a:tblGrid>
                <a:gridCol w="1109925">
                  <a:extLst>
                    <a:ext uri="{9D8B030D-6E8A-4147-A177-3AD203B41FA5}">
                      <a16:colId xmlns:a16="http://schemas.microsoft.com/office/drawing/2014/main" val="20000"/>
                    </a:ext>
                  </a:extLst>
                </a:gridCol>
                <a:gridCol w="2239625">
                  <a:extLst>
                    <a:ext uri="{9D8B030D-6E8A-4147-A177-3AD203B41FA5}">
                      <a16:colId xmlns:a16="http://schemas.microsoft.com/office/drawing/2014/main" val="20001"/>
                    </a:ext>
                  </a:extLst>
                </a:gridCol>
                <a:gridCol w="3850450">
                  <a:extLst>
                    <a:ext uri="{9D8B030D-6E8A-4147-A177-3AD203B41FA5}">
                      <a16:colId xmlns:a16="http://schemas.microsoft.com/office/drawing/2014/main" val="20002"/>
                    </a:ext>
                  </a:extLst>
                </a:gridCol>
              </a:tblGrid>
              <a:tr h="272425">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種類</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対象</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概要</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65350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お手軽導入編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オープンデータに未取組の</a:t>
                      </a:r>
                      <a:r>
                        <a:rPr lang="ja" sz="1000" b="0" i="0" dirty="0">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の職員もしくはオープンデータを初めて担当する</a:t>
                      </a:r>
                      <a:r>
                        <a:rPr lang="ja" sz="1000" b="0" i="0" dirty="0">
                          <a:latin typeface="Meiryo" panose="020B0604030504040204" pitchFamily="34" charset="-128"/>
                          <a:ea typeface="Meiryo" panose="020B0604030504040204" pitchFamily="34" charset="-128"/>
                          <a:cs typeface="M PLUS 1p"/>
                          <a:sym typeface="M PLUS 1p"/>
                        </a:rPr>
                        <a:t>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オープンデータの制度上の位置づけを理解した上で、オープンデータへの取組をまずやってみる手順を</a:t>
                      </a:r>
                      <a:r>
                        <a:rPr lang="ja" sz="1000" b="0" i="0" dirty="0">
                          <a:latin typeface="Meiryo" panose="020B0604030504040204" pitchFamily="34" charset="-128"/>
                          <a:ea typeface="Meiryo" panose="020B0604030504040204" pitchFamily="34" charset="-128"/>
                          <a:cs typeface="M PLUS 1p"/>
                          <a:sym typeface="M PLUS 1p"/>
                        </a:rPr>
                        <a:t>解説したテキスト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65350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初級編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取組はしているものの、データセットが増えない、更新が無い</a:t>
                      </a:r>
                      <a:r>
                        <a:rPr lang="ja" sz="1000" b="0" i="0" dirty="0">
                          <a:latin typeface="Meiryo" panose="020B0604030504040204" pitchFamily="34" charset="-128"/>
                          <a:ea typeface="Meiryo" panose="020B0604030504040204" pitchFamily="34" charset="-128"/>
                          <a:cs typeface="M PLUS 1p"/>
                          <a:sym typeface="M PLUS 1p"/>
                        </a:rPr>
                        <a:t>等</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a:t>
                      </a:r>
                      <a:r>
                        <a:rPr lang="ja" sz="1000" b="0" i="0" dirty="0">
                          <a:latin typeface="Meiryo" panose="020B0604030504040204" pitchFamily="34" charset="-128"/>
                          <a:ea typeface="Meiryo" panose="020B0604030504040204" pitchFamily="34" charset="-128"/>
                          <a:cs typeface="M PLUS 1p"/>
                          <a:sym typeface="M PLUS 1p"/>
                        </a:rPr>
                        <a:t>継続に課題を抱える</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a:t>
                      </a:r>
                      <a:r>
                        <a:rPr lang="ja" sz="1000" b="0" i="0" dirty="0">
                          <a:latin typeface="Meiryo" panose="020B0604030504040204" pitchFamily="34" charset="-128"/>
                          <a:ea typeface="Meiryo" panose="020B0604030504040204" pitchFamily="34" charset="-128"/>
                          <a:cs typeface="M PLUS 1p"/>
                          <a:sym typeface="M PLUS 1p"/>
                        </a:rPr>
                        <a:t>背景</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や</a:t>
                      </a:r>
                      <a:r>
                        <a:rPr lang="ja" sz="1000" b="0" i="0" dirty="0">
                          <a:latin typeface="Meiryo" panose="020B0604030504040204" pitchFamily="34" charset="-128"/>
                          <a:ea typeface="Meiryo" panose="020B0604030504040204" pitchFamily="34" charset="-128"/>
                          <a:cs typeface="M PLUS 1p"/>
                          <a:sym typeface="M PLUS 1p"/>
                        </a:rPr>
                        <a:t>概念</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、取り組む上での課題</a:t>
                      </a:r>
                      <a:r>
                        <a:rPr lang="ja" sz="1000" b="0" i="0" dirty="0">
                          <a:latin typeface="Meiryo" panose="020B0604030504040204" pitchFamily="34" charset="-128"/>
                          <a:ea typeface="Meiryo" panose="020B0604030504040204" pitchFamily="34" charset="-128"/>
                          <a:cs typeface="M PLUS 1p"/>
                          <a:sym typeface="M PLUS 1p"/>
                        </a:rPr>
                        <a:t>や好事例等を</a:t>
                      </a:r>
                      <a:r>
                        <a:rPr lang="ja" sz="1000" b="0" i="0" dirty="0">
                          <a:solidFill>
                            <a:srgbClr val="000000"/>
                          </a:solidFill>
                          <a:latin typeface="Meiryo" panose="020B0604030504040204" pitchFamily="34" charset="-128"/>
                          <a:ea typeface="Meiryo" panose="020B0604030504040204" pitchFamily="34" charset="-128"/>
                          <a:cs typeface="M PLUS 1p"/>
                          <a:sym typeface="M PLUS 1p"/>
                        </a:rPr>
                        <a:t>理解</a:t>
                      </a:r>
                      <a:r>
                        <a:rPr lang="ja" sz="1000" b="0" i="0" dirty="0">
                          <a:latin typeface="Meiryo" panose="020B0604030504040204" pitchFamily="34" charset="-128"/>
                          <a:ea typeface="Meiryo" panose="020B0604030504040204" pitchFamily="34" charset="-128"/>
                          <a:cs typeface="M PLUS 1p"/>
                          <a:sym typeface="M PLUS 1p"/>
                        </a:rPr>
                        <a:t>の上、</a:t>
                      </a:r>
                      <a:r>
                        <a:rPr lang="ja" sz="1000" b="0" i="0" dirty="0">
                          <a:solidFill>
                            <a:schemeClr val="dk1"/>
                          </a:solidFill>
                          <a:latin typeface="Meiryo" panose="020B0604030504040204" pitchFamily="34" charset="-128"/>
                          <a:ea typeface="Meiryo" panose="020B0604030504040204" pitchFamily="34" charset="-128"/>
                          <a:cs typeface="M PLUS 1p"/>
                          <a:sym typeface="M PLUS 1p"/>
                        </a:rPr>
                        <a:t>データセット増加やデータ更新を全庁的に継続していく</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ための基本的な</a:t>
                      </a:r>
                      <a:r>
                        <a:rPr lang="ja" sz="1000" b="0" i="0" dirty="0">
                          <a:latin typeface="Meiryo" panose="020B0604030504040204" pitchFamily="34" charset="-128"/>
                          <a:ea typeface="Meiryo" panose="020B0604030504040204" pitchFamily="34" charset="-128"/>
                          <a:cs typeface="M PLUS 1p"/>
                          <a:sym typeface="M PLUS 1p"/>
                        </a:rPr>
                        <a:t>知識</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を網羅した入門テキスト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462950">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中級編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既に取組をしていて</a:t>
                      </a:r>
                      <a:r>
                        <a:rPr lang="ja" sz="1000" b="0" i="0" dirty="0">
                          <a:latin typeface="Meiryo" panose="020B0604030504040204" pitchFamily="34" charset="-128"/>
                          <a:ea typeface="Meiryo" panose="020B0604030504040204" pitchFamily="34" charset="-128"/>
                          <a:cs typeface="M PLUS 1p"/>
                          <a:sym typeface="M PLUS 1p"/>
                        </a:rPr>
                        <a:t>、更にオープンデータの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利活用を進めたい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オープンデータの利活用を促進</a:t>
                      </a:r>
                      <a:r>
                        <a:rPr lang="ja" sz="1000" b="0" i="0" dirty="0">
                          <a:latin typeface="Meiryo" panose="020B0604030504040204" pitchFamily="34" charset="-128"/>
                          <a:ea typeface="Meiryo" panose="020B0604030504040204" pitchFamily="34" charset="-128"/>
                          <a:cs typeface="M PLUS 1p"/>
                          <a:sym typeface="M PLUS 1p"/>
                        </a:rPr>
                        <a:t>するために必要なデータに関する基礎知識等を理解する</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634575">
                <a:tc>
                  <a:txBody>
                    <a:bodyPr/>
                    <a:lstStyle/>
                    <a:p>
                      <a:pPr marL="0" lvl="0" indent="0" algn="l" rtl="0" fontAlgn="ctr">
                        <a:lnSpc>
                          <a:spcPct val="115000"/>
                        </a:lnSpc>
                        <a:spcBef>
                          <a:spcPts val="1200"/>
                        </a:spcBef>
                        <a:spcAft>
                          <a:spcPts val="120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ワークショップカタログ集</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利活用の方法として具体的なワークショップを実施したい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fontAlgn="ctr">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オープンデータサポート団体等の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外部と協働しながらオープンデータの利活用を進めていく</a:t>
                      </a:r>
                      <a:r>
                        <a:rPr lang="ja" sz="1000" b="0" i="0" dirty="0">
                          <a:latin typeface="Meiryo" panose="020B0604030504040204" pitchFamily="34" charset="-128"/>
                          <a:ea typeface="Meiryo" panose="020B0604030504040204" pitchFamily="34" charset="-128"/>
                          <a:cs typeface="M PLUS 1p"/>
                          <a:sym typeface="M PLUS 1p"/>
                        </a:rPr>
                        <a:t>にあたり、ワークショップ事例を知るためのカタログ集</a:t>
                      </a:r>
                      <a:endParaRPr sz="1000" b="0" i="0" dirty="0">
                        <a:solidFill>
                          <a:srgbClr val="000000"/>
                        </a:solidFill>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bl>
          </a:graphicData>
        </a:graphic>
      </p:graphicFrame>
      <p:sp>
        <p:nvSpPr>
          <p:cNvPr id="263" name="Google Shape;263;p24"/>
          <p:cNvSpPr/>
          <p:nvPr/>
        </p:nvSpPr>
        <p:spPr>
          <a:xfrm>
            <a:off x="1242000" y="2692200"/>
            <a:ext cx="7200000" cy="653400"/>
          </a:xfrm>
          <a:prstGeom prst="rect">
            <a:avLst/>
          </a:prstGeom>
          <a:noFill/>
          <a:ln w="28575" cap="flat" cmpd="sng">
            <a:solidFill>
              <a:srgbClr val="FFD7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6</a:t>
            </a:fld>
            <a:endParaRPr dirty="0"/>
          </a:p>
        </p:txBody>
      </p:sp>
      <p:sp>
        <p:nvSpPr>
          <p:cNvPr id="270" name="Google Shape;270;p25"/>
          <p:cNvSpPr txBox="1">
            <a:spLocks noGrp="1"/>
          </p:cNvSpPr>
          <p:nvPr>
            <p:ph type="title"/>
          </p:nvPr>
        </p:nvSpPr>
        <p:spPr>
          <a:xfrm>
            <a:off x="1242000" y="510250"/>
            <a:ext cx="7200000" cy="4109400"/>
          </a:xfrm>
          <a:prstGeom prst="rect">
            <a:avLst/>
          </a:prstGeom>
        </p:spPr>
        <p:txBody>
          <a:bodyPr spcFirstLastPara="1" wrap="square" lIns="0" tIns="0" rIns="0" bIns="0" anchor="ctr" anchorCtr="0">
            <a:noAutofit/>
          </a:bodyPr>
          <a:lstStyle/>
          <a:p>
            <a:pPr marL="648000" lvl="0" indent="-594000" algn="l" rtl="0">
              <a:lnSpc>
                <a:spcPct val="114000"/>
              </a:lnSpc>
              <a:spcBef>
                <a:spcPts val="0"/>
              </a:spcBef>
              <a:spcAft>
                <a:spcPts val="0"/>
              </a:spcAft>
              <a:buSzPts val="4500"/>
              <a:buAutoNum type="arabicPeriod"/>
            </a:pPr>
            <a:r>
              <a:rPr lang="ja" b="1" dirty="0"/>
              <a:t>オープンデータに</a:t>
            </a:r>
            <a:br>
              <a:rPr lang="ja" b="1" dirty="0"/>
            </a:br>
            <a:r>
              <a:rPr lang="ja" b="1" dirty="0"/>
              <a:t>取り組む背景・意義</a:t>
            </a:r>
            <a:endParaRP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オープンデータへの取組は義務付けられている</a:t>
            </a:r>
            <a:endParaRPr sz="1500" b="1" dirty="0"/>
          </a:p>
        </p:txBody>
      </p:sp>
      <p:sp>
        <p:nvSpPr>
          <p:cNvPr id="276" name="Google Shape;276;p2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オープンデータに取り組む背景・意義</a:t>
            </a:r>
            <a:endParaRPr dirty="0"/>
          </a:p>
        </p:txBody>
      </p:sp>
      <p:sp>
        <p:nvSpPr>
          <p:cNvPr id="277" name="Google Shape;277;p2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7</a:t>
            </a:fld>
            <a:endParaRPr dirty="0"/>
          </a:p>
        </p:txBody>
      </p:sp>
      <p:sp>
        <p:nvSpPr>
          <p:cNvPr id="278" name="Google Shape;278;p26"/>
          <p:cNvSpPr/>
          <p:nvPr/>
        </p:nvSpPr>
        <p:spPr>
          <a:xfrm>
            <a:off x="1244900" y="2693550"/>
            <a:ext cx="7200000" cy="1922400"/>
          </a:xfrm>
          <a:prstGeom prst="roundRect">
            <a:avLst>
              <a:gd name="adj" fmla="val 4199"/>
            </a:avLst>
          </a:prstGeom>
          <a:solidFill>
            <a:srgbClr val="FFFFFF"/>
          </a:solidFill>
          <a:ln w="19050" cap="flat" cmpd="sng">
            <a:solidFill>
              <a:srgbClr val="1E50B5"/>
            </a:solidFill>
            <a:prstDash val="solid"/>
            <a:round/>
            <a:headEnd type="none" w="sm" len="sm"/>
            <a:tailEnd type="none" w="sm" len="sm"/>
          </a:ln>
        </p:spPr>
        <p:txBody>
          <a:bodyPr spcFirstLastPara="1" wrap="square" lIns="91425" tIns="54000" rIns="91425" bIns="54000" anchor="b" anchorCtr="0">
            <a:noAutofit/>
          </a:bodyPr>
          <a:lstStyle/>
          <a:p>
            <a:pPr marL="0" lvl="0" indent="0" algn="l" rtl="0">
              <a:lnSpc>
                <a:spcPct val="115000"/>
              </a:lnSpc>
              <a:spcBef>
                <a:spcPts val="0"/>
              </a:spcBef>
              <a:spcAft>
                <a:spcPts val="0"/>
              </a:spcAft>
              <a:buClr>
                <a:srgbClr val="000000"/>
              </a:buClr>
              <a:buSzPts val="1100"/>
              <a:buFont typeface="Arial"/>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（国及び地方公共団体等が保有する官民データの容易な利用等）</a:t>
            </a:r>
            <a:endParaRPr sz="1100" b="1" dirty="0">
              <a:solidFill>
                <a:srgbClr val="323232"/>
              </a:solidFill>
              <a:latin typeface="Meiryo" panose="020B0604030504040204" pitchFamily="34" charset="-128"/>
              <a:ea typeface="Meiryo" panose="020B0604030504040204" pitchFamily="34" charset="-128"/>
              <a:cs typeface="M PLUS 1p"/>
              <a:sym typeface="M PLUS 1p"/>
            </a:endParaRPr>
          </a:p>
          <a:p>
            <a:pPr marL="176400" lvl="0" indent="-151199" algn="l" rtl="0">
              <a:lnSpc>
                <a:spcPct val="115000"/>
              </a:lnSpc>
              <a:spcBef>
                <a:spcPts val="0"/>
              </a:spcBef>
              <a:spcAft>
                <a:spcPts val="0"/>
              </a:spcAft>
              <a:buClr>
                <a:srgbClr val="000000"/>
              </a:buClr>
              <a:buSzPts val="1100"/>
              <a:buFont typeface="Arial"/>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第十一条</a:t>
            </a:r>
            <a:r>
              <a:rPr lang="ja" sz="1100" dirty="0">
                <a:solidFill>
                  <a:srgbClr val="323232"/>
                </a:solidFill>
                <a:latin typeface="Meiryo" panose="020B0604030504040204" pitchFamily="34" charset="-128"/>
                <a:ea typeface="Meiryo" panose="020B0604030504040204" pitchFamily="34" charset="-128"/>
                <a:cs typeface="M PLUS 1p"/>
                <a:sym typeface="M PLUS 1p"/>
              </a:rPr>
              <a:t>　国及び地方公共団体は、自らが保有する官民データについて、個人及び法人の権利利益、国の安全等が害されることのないようにしつつ、国民がインターネットその他の高度情報通信ネットワークを通じて容易に利用できるよう、必要な措置を講ずるものとする。</a:t>
            </a:r>
            <a:endParaRPr sz="1100" dirty="0">
              <a:solidFill>
                <a:srgbClr val="323232"/>
              </a:solidFill>
              <a:latin typeface="Meiryo" panose="020B0604030504040204" pitchFamily="34" charset="-128"/>
              <a:ea typeface="Meiryo" panose="020B0604030504040204" pitchFamily="34" charset="-128"/>
              <a:cs typeface="M PLUS 1p"/>
              <a:sym typeface="M PLUS 1p"/>
            </a:endParaRPr>
          </a:p>
          <a:p>
            <a:pPr marL="177800" lvl="0" indent="-152400" algn="l" rtl="0">
              <a:lnSpc>
                <a:spcPct val="115000"/>
              </a:lnSpc>
              <a:spcBef>
                <a:spcPts val="0"/>
              </a:spcBef>
              <a:spcAft>
                <a:spcPts val="0"/>
              </a:spcAft>
              <a:buNone/>
            </a:pPr>
            <a:r>
              <a:rPr lang="ja" sz="1100" b="1" dirty="0">
                <a:solidFill>
                  <a:srgbClr val="323232"/>
                </a:solidFill>
                <a:latin typeface="Meiryo" panose="020B0604030504040204" pitchFamily="34" charset="-128"/>
                <a:ea typeface="Meiryo" panose="020B0604030504040204" pitchFamily="34" charset="-128"/>
                <a:cs typeface="M PLUS 1p"/>
                <a:sym typeface="M PLUS 1p"/>
              </a:rPr>
              <a:t>２</a:t>
            </a:r>
            <a:r>
              <a:rPr lang="ja" sz="1100" dirty="0">
                <a:solidFill>
                  <a:srgbClr val="323232"/>
                </a:solidFill>
                <a:latin typeface="Meiryo" panose="020B0604030504040204" pitchFamily="34" charset="-128"/>
                <a:ea typeface="Meiryo" panose="020B0604030504040204" pitchFamily="34" charset="-128"/>
                <a:cs typeface="M PLUS 1p"/>
                <a:sym typeface="M PLUS 1p"/>
              </a:rPr>
              <a:t>　事業者は、自らが保有する官民データであって公益の増進に資するものについて、個人及び法人の権利利益、国の安全等が害されることのないようにしつつ、国民がインターネットその他の高度情報通信ネットワークを通じて容易に利用できるよう、必要な措置を講ずるよう努めるものとする。</a:t>
            </a:r>
            <a:endParaRPr dirty="0">
              <a:latin typeface="Meiryo" panose="020B0604030504040204" pitchFamily="34" charset="-128"/>
              <a:ea typeface="Meiryo" panose="020B0604030504040204" pitchFamily="34" charset="-128"/>
            </a:endParaRPr>
          </a:p>
        </p:txBody>
      </p:sp>
      <p:sp>
        <p:nvSpPr>
          <p:cNvPr id="279" name="Google Shape;279;p26"/>
          <p:cNvSpPr/>
          <p:nvPr/>
        </p:nvSpPr>
        <p:spPr>
          <a:xfrm>
            <a:off x="1242000" y="2693550"/>
            <a:ext cx="7200000" cy="369300"/>
          </a:xfrm>
          <a:prstGeom prst="round2SameRect">
            <a:avLst>
              <a:gd name="adj1" fmla="val 16667"/>
              <a:gd name="adj2" fmla="val 0"/>
            </a:avLst>
          </a:prstGeom>
          <a:solidFill>
            <a:srgbClr val="1E50B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 dirty="0">
                <a:solidFill>
                  <a:srgbClr val="FFFFFF"/>
                </a:solidFill>
                <a:latin typeface="Meiryo" panose="020B0604030504040204" pitchFamily="34" charset="-128"/>
                <a:ea typeface="Meiryo" panose="020B0604030504040204" pitchFamily="34" charset="-128"/>
                <a:cs typeface="M PLUS 1p"/>
                <a:sym typeface="M PLUS 1p"/>
              </a:rPr>
              <a:t>官民データ活用推進基本法 第11条 抜粋</a:t>
            </a:r>
            <a:endParaRPr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280" name="Google Shape;280;p26"/>
          <p:cNvSpPr txBox="1"/>
          <p:nvPr/>
        </p:nvSpPr>
        <p:spPr>
          <a:xfrm>
            <a:off x="1243350" y="1440000"/>
            <a:ext cx="7200000" cy="111569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solidFill>
                  <a:srgbClr val="000000"/>
                </a:solidFill>
                <a:latin typeface="Meiryo" panose="020B0604030504040204" pitchFamily="34" charset="-128"/>
                <a:ea typeface="Meiryo" panose="020B0604030504040204" pitchFamily="34" charset="-128"/>
                <a:cs typeface="M PLUS 1p"/>
                <a:sym typeface="M PLUS 1p"/>
              </a:rPr>
              <a:t>官民データ活用推進基本法</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rgbClr val="000000"/>
                </a:solidFill>
                <a:latin typeface="Meiryo" panose="020B0604030504040204" pitchFamily="34" charset="-128"/>
                <a:ea typeface="Meiryo" panose="020B0604030504040204" pitchFamily="34" charset="-128"/>
                <a:cs typeface="M PLUS 1p"/>
                <a:sym typeface="M PLUS 1p"/>
              </a:rPr>
              <a:t>「官民データ活用推進基本法」（平成28年12月14日に公布・施行）第11条において、国及び地方公共団体が保有する官民データについて国民がインターネット等を通じて容易に利用できるよう措置を講じること、即ち</a:t>
            </a:r>
            <a:r>
              <a:rPr lang="ja" b="1" u="sng" dirty="0">
                <a:solidFill>
                  <a:srgbClr val="000000"/>
                </a:solidFill>
                <a:latin typeface="Meiryo" panose="020B0604030504040204" pitchFamily="34" charset="-128"/>
                <a:ea typeface="Meiryo" panose="020B0604030504040204" pitchFamily="34" charset="-128"/>
                <a:cs typeface="M PLUS 1p"/>
                <a:sym typeface="M PLUS 1p"/>
              </a:rPr>
              <a:t>オープンデータへの取組が義務付けられました</a:t>
            </a:r>
            <a:r>
              <a:rPr lang="ja" dirty="0">
                <a:solidFill>
                  <a:srgbClr val="000000"/>
                </a:solidFill>
                <a:latin typeface="Meiryo" panose="020B0604030504040204" pitchFamily="34" charset="-128"/>
                <a:ea typeface="Meiryo" panose="020B0604030504040204" pitchFamily="34" charset="-128"/>
                <a:cs typeface="M PLUS 1p"/>
                <a:sym typeface="M PLUS 1p"/>
              </a:rPr>
              <a:t>。</a:t>
            </a:r>
            <a:endParaRPr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81" name="Google Shape;281;p26"/>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官民データ活用推進基本法</a:t>
            </a:r>
            <a:r>
              <a:rPr lang="ja" sz="800" dirty="0">
                <a:latin typeface="Meiryo" panose="020B0604030504040204" pitchFamily="34" charset="-128"/>
                <a:ea typeface="Meiryo" panose="020B0604030504040204" pitchFamily="34" charset="-128"/>
                <a:cs typeface="M PLUS 1p"/>
                <a:sym typeface="M PLUS 1p"/>
              </a:rPr>
              <a:t>（</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https://elaws.e-gov.go.jp/document?lawid=428AC1000000103</a:t>
            </a:r>
            <a:r>
              <a:rPr lang="ja" sz="800" dirty="0">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p:nvPr/>
        </p:nvSpPr>
        <p:spPr>
          <a:xfrm>
            <a:off x="6342274" y="2133112"/>
            <a:ext cx="1472100" cy="1456200"/>
          </a:xfrm>
          <a:prstGeom prst="ellipse">
            <a:avLst/>
          </a:prstGeom>
          <a:solidFill>
            <a:srgbClr val="DAEAF6"/>
          </a:solidFill>
          <a:ln>
            <a:noFill/>
          </a:ln>
        </p:spPr>
        <p:txBody>
          <a:bodyPr spcFirstLastPara="1" wrap="square" lIns="0" tIns="180000" rIns="0" bIns="0" anchor="t" anchorCtr="0">
            <a:noAutofit/>
          </a:bodyPr>
          <a:lstStyle/>
          <a:p>
            <a:pPr marL="0" lvl="0" indent="0" algn="ctr" rtl="0">
              <a:spcBef>
                <a:spcPts val="0"/>
              </a:spcBef>
              <a:spcAft>
                <a:spcPts val="0"/>
              </a:spcAft>
              <a:buClr>
                <a:schemeClr val="dk1"/>
              </a:buClr>
              <a:buSzPts val="1100"/>
              <a:buFont typeface="Arial"/>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透明性</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Clr>
                <a:schemeClr val="dk1"/>
              </a:buClr>
              <a:buSzPts val="1100"/>
              <a:buFont typeface="Arial"/>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Transparency</a:t>
            </a:r>
            <a:endParaRPr sz="1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87" name="Google Shape;287;p27"/>
          <p:cNvSpPr/>
          <p:nvPr/>
        </p:nvSpPr>
        <p:spPr>
          <a:xfrm>
            <a:off x="5705286" y="3118239"/>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Clr>
                <a:schemeClr val="dk1"/>
              </a:buClr>
              <a:buSzPts val="1100"/>
              <a:buFont typeface="Arial"/>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国民参加</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Participation</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88" name="Google Shape;288;p27"/>
          <p:cNvSpPr/>
          <p:nvPr/>
        </p:nvSpPr>
        <p:spPr>
          <a:xfrm>
            <a:off x="6979263" y="3118239"/>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協業</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Collaboration</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89" name="Google Shape;289;p2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8</a:t>
            </a:fld>
            <a:endParaRPr dirty="0"/>
          </a:p>
        </p:txBody>
      </p:sp>
      <p:sp>
        <p:nvSpPr>
          <p:cNvPr id="290" name="Google Shape;290;p2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オープンガバメント</a:t>
            </a:r>
            <a:endParaRPr sz="1600" b="1" dirty="0"/>
          </a:p>
        </p:txBody>
      </p:sp>
      <p:sp>
        <p:nvSpPr>
          <p:cNvPr id="291" name="Google Shape;291;p27"/>
          <p:cNvSpPr txBox="1">
            <a:spLocks noGrp="1"/>
          </p:cNvSpPr>
          <p:nvPr>
            <p:ph type="body" idx="1"/>
          </p:nvPr>
        </p:nvSpPr>
        <p:spPr>
          <a:xfrm>
            <a:off x="1248608" y="2089870"/>
            <a:ext cx="4356000" cy="2537233"/>
          </a:xfrm>
          <a:prstGeom prst="rect">
            <a:avLst/>
          </a:prstGeom>
        </p:spPr>
        <p:txBody>
          <a:bodyPr spcFirstLastPara="1" wrap="square" lIns="0" tIns="0" rIns="0" bIns="0" anchor="t" anchorCtr="0">
            <a:spAutoFit/>
          </a:bodyPr>
          <a:lstStyle/>
          <a:p>
            <a:pPr marL="359410" lvl="0" indent="-233680" algn="l" rtl="0" fontAlgn="ctr">
              <a:lnSpc>
                <a:spcPct val="114000"/>
              </a:lnSpc>
              <a:spcBef>
                <a:spcPts val="0"/>
              </a:spcBef>
              <a:spcAft>
                <a:spcPts val="0"/>
              </a:spcAft>
              <a:buClr>
                <a:schemeClr val="accent1"/>
              </a:buClr>
              <a:buSzPct val="60000"/>
              <a:buChar char="●"/>
            </a:pPr>
            <a:r>
              <a:rPr lang="ja" sz="1300" dirty="0">
                <a:latin typeface="Meiryo"/>
                <a:ea typeface="Meiryo"/>
              </a:rPr>
              <a:t>「透明性（Transparency）」・「国民参加（Participation）」・「協業（C</a:t>
            </a:r>
            <a:r>
              <a:rPr lang="en-US" altLang="ja" sz="1300" dirty="0">
                <a:solidFill>
                  <a:schemeClr val="tx1"/>
                </a:solidFill>
                <a:latin typeface="Meiryo"/>
                <a:ea typeface="Meiryo"/>
              </a:rPr>
              <a:t>o</a:t>
            </a:r>
            <a:r>
              <a:rPr lang="ja" sz="1300" dirty="0">
                <a:solidFill>
                  <a:schemeClr val="tx1"/>
                </a:solidFill>
                <a:latin typeface="Meiryo"/>
                <a:ea typeface="Meiryo"/>
              </a:rPr>
              <a:t>ll</a:t>
            </a:r>
            <a:r>
              <a:rPr lang="ja" sz="1300" dirty="0">
                <a:latin typeface="Meiryo"/>
                <a:ea typeface="Meiryo"/>
              </a:rPr>
              <a:t>aboration）」の3原則に基づき、</a:t>
            </a:r>
            <a:r>
              <a:rPr lang="ja" sz="1300" b="1" u="sng" dirty="0">
                <a:latin typeface="Meiryo"/>
                <a:ea typeface="Meiryo"/>
              </a:rPr>
              <a:t>「開かれた政府」</a:t>
            </a:r>
            <a:r>
              <a:rPr lang="ja" sz="1300" dirty="0">
                <a:latin typeface="Meiryo"/>
                <a:ea typeface="Meiryo"/>
              </a:rPr>
              <a:t>を築く取組です。</a:t>
            </a:r>
            <a:endParaRPr lang="en-US" sz="1300" dirty="0">
              <a:latin typeface="Meiryo"/>
              <a:ea typeface="Meiryo"/>
            </a:endParaRPr>
          </a:p>
          <a:p>
            <a:pPr marL="359410" lvl="0" indent="-233680" algn="l" rtl="0" fontAlgn="ctr">
              <a:lnSpc>
                <a:spcPct val="114000"/>
              </a:lnSpc>
              <a:spcBef>
                <a:spcPts val="1000"/>
              </a:spcBef>
              <a:spcAft>
                <a:spcPts val="0"/>
              </a:spcAft>
              <a:buClr>
                <a:schemeClr val="accent1"/>
              </a:buClr>
              <a:buSzPct val="60000"/>
              <a:buChar char="●"/>
            </a:pPr>
            <a:r>
              <a:rPr lang="ja" sz="1300" dirty="0"/>
              <a:t>2009年1月に米国オバマ大統領が発出した「透明性とオープンガバメント（Transparency &amp; Open Government）」と題する覚書を契機に、このオープンガバメントの取組が世界的に加速しました。</a:t>
            </a:r>
            <a:endParaRPr sz="1300" dirty="0"/>
          </a:p>
          <a:p>
            <a:pPr marL="359410" lvl="0" indent="-233680" algn="l" rtl="0" fontAlgn="ctr">
              <a:lnSpc>
                <a:spcPct val="114000"/>
              </a:lnSpc>
              <a:spcBef>
                <a:spcPts val="1000"/>
              </a:spcBef>
              <a:spcAft>
                <a:spcPts val="0"/>
              </a:spcAft>
              <a:buClr>
                <a:schemeClr val="accent1"/>
              </a:buClr>
              <a:buSzPct val="60000"/>
              <a:buChar char="●"/>
            </a:pPr>
            <a:r>
              <a:rPr lang="ja" sz="1300" dirty="0"/>
              <a:t>オープンガバメントでは政府の持つデータを積極的に開示することが基礎となるため、この取組と合わせてオープンデータも推進されてきた背景があります。</a:t>
            </a:r>
            <a:endParaRPr sz="1300" dirty="0"/>
          </a:p>
        </p:txBody>
      </p:sp>
      <p:sp>
        <p:nvSpPr>
          <p:cNvPr id="292" name="Google Shape;292;p2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オープンデータに取り組む背景・意義</a:t>
            </a:r>
            <a:endParaRPr dirty="0"/>
          </a:p>
        </p:txBody>
      </p:sp>
      <p:sp>
        <p:nvSpPr>
          <p:cNvPr id="293" name="Google Shape;293;p27"/>
          <p:cNvSpPr txBox="1"/>
          <p:nvPr/>
        </p:nvSpPr>
        <p:spPr>
          <a:xfrm>
            <a:off x="1248608" y="1440000"/>
            <a:ext cx="7200000" cy="53860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オープンデータの背景には、</a:t>
            </a:r>
            <a:r>
              <a:rPr lang="ja" b="1" dirty="0">
                <a:solidFill>
                  <a:schemeClr val="dk1"/>
                </a:solidFill>
                <a:latin typeface="Meiryo" panose="020B0604030504040204" pitchFamily="34" charset="-128"/>
                <a:ea typeface="Meiryo" panose="020B0604030504040204" pitchFamily="34" charset="-128"/>
                <a:cs typeface="M PLUS 1p"/>
                <a:sym typeface="M PLUS 1p"/>
              </a:rPr>
              <a:t>「オープンガバメント」</a:t>
            </a:r>
            <a:r>
              <a:rPr lang="ja" dirty="0">
                <a:solidFill>
                  <a:schemeClr val="dk1"/>
                </a:solidFill>
                <a:latin typeface="Meiryo" panose="020B0604030504040204" pitchFamily="34" charset="-128"/>
                <a:ea typeface="Meiryo" panose="020B0604030504040204" pitchFamily="34" charset="-128"/>
                <a:cs typeface="M PLUS 1p"/>
                <a:sym typeface="M PLUS 1p"/>
              </a:rPr>
              <a:t>を推進するという世界的な流れがあります。</a:t>
            </a:r>
            <a:endParaRPr dirty="0">
              <a:latin typeface="Meiryo" panose="020B0604030504040204" pitchFamily="34" charset="-128"/>
              <a:ea typeface="Meiryo" panose="020B0604030504040204" pitchFamily="34" charset="-128"/>
            </a:endParaRPr>
          </a:p>
        </p:txBody>
      </p:sp>
      <p:sp>
        <p:nvSpPr>
          <p:cNvPr id="294" name="Google Shape;294;p27"/>
          <p:cNvSpPr txBox="1"/>
          <p:nvPr/>
        </p:nvSpPr>
        <p:spPr>
          <a:xfrm>
            <a:off x="6049783" y="3290645"/>
            <a:ext cx="20571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オープンガバメント</a:t>
            </a:r>
            <a:endParaRPr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9</a:t>
            </a:fld>
            <a:endParaRPr dirty="0"/>
          </a:p>
        </p:txBody>
      </p:sp>
      <p:sp>
        <p:nvSpPr>
          <p:cNvPr id="300" name="Google Shape;300;p2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オープンバイデフォルト </a:t>
            </a:r>
            <a:endParaRPr sz="1600" b="1" dirty="0"/>
          </a:p>
        </p:txBody>
      </p:sp>
      <p:sp>
        <p:nvSpPr>
          <p:cNvPr id="301" name="Google Shape;301;p28"/>
          <p:cNvSpPr txBox="1">
            <a:spLocks noGrp="1"/>
          </p:cNvSpPr>
          <p:nvPr>
            <p:ph type="body" idx="1"/>
          </p:nvPr>
        </p:nvSpPr>
        <p:spPr>
          <a:xfrm>
            <a:off x="1242000" y="1440000"/>
            <a:ext cx="7200000" cy="20133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税金で生み出された行政のデータは公共財であるという認識に立ち、行政の保有するデータのうち、個人情報や安全保障、権利侵害等に係るもの以外は</a:t>
            </a:r>
            <a:r>
              <a:rPr lang="ja" sz="1400" u="sng" dirty="0"/>
              <a:t>全て公開することを原則とする</a:t>
            </a:r>
            <a:r>
              <a:rPr lang="ja" sz="1400" dirty="0"/>
              <a:t>という考え方は、</a:t>
            </a:r>
            <a:r>
              <a:rPr lang="ja" sz="1400" b="1" dirty="0"/>
              <a:t>オープンバイデフォルト（Open by Default）</a:t>
            </a:r>
            <a:r>
              <a:rPr lang="ja" sz="1400" dirty="0"/>
              <a:t>と呼ばれます。</a:t>
            </a:r>
            <a:endParaRPr sz="1400" dirty="0"/>
          </a:p>
          <a:p>
            <a:pPr marL="0" lvl="0" indent="0" algn="l" rtl="0">
              <a:spcBef>
                <a:spcPts val="1000"/>
              </a:spcBef>
              <a:spcAft>
                <a:spcPts val="0"/>
              </a:spcAft>
              <a:buNone/>
            </a:pPr>
            <a:r>
              <a:rPr lang="ja" sz="1400" dirty="0"/>
              <a:t>前頁のオープンガバメントの流れと相まって、この考え方は世界中に広まっており、日本の</a:t>
            </a:r>
            <a:r>
              <a:rPr lang="ja" sz="1400" b="1" dirty="0"/>
              <a:t>「オープンデータ基本指針」</a:t>
            </a:r>
            <a:r>
              <a:rPr lang="ja" sz="1400" dirty="0"/>
              <a:t>(平成29年5月30日 高度情報通信ネットワーク社会推進戦略本部・官民データ活用推進戦略会議決定。令和3年6月15日改定)にも、以下のとおり原則が謳われています。</a:t>
            </a:r>
            <a:endParaRPr sz="1400" dirty="0"/>
          </a:p>
        </p:txBody>
      </p:sp>
      <p:sp>
        <p:nvSpPr>
          <p:cNvPr id="302" name="Google Shape;302;p2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1. オープンデータに取り組む背景・意義</a:t>
            </a:r>
            <a:endParaRPr dirty="0"/>
          </a:p>
        </p:txBody>
      </p:sp>
      <p:sp>
        <p:nvSpPr>
          <p:cNvPr id="303" name="Google Shape;303;p28"/>
          <p:cNvSpPr/>
          <p:nvPr/>
        </p:nvSpPr>
        <p:spPr>
          <a:xfrm>
            <a:off x="1244900" y="3604275"/>
            <a:ext cx="7200000" cy="1011600"/>
          </a:xfrm>
          <a:prstGeom prst="roundRect">
            <a:avLst>
              <a:gd name="adj" fmla="val 4199"/>
            </a:avLst>
          </a:prstGeom>
          <a:solidFill>
            <a:srgbClr val="0070C0">
              <a:alpha val="14510"/>
            </a:srgbClr>
          </a:solidFill>
          <a:ln>
            <a:noFill/>
          </a:ln>
        </p:spPr>
        <p:txBody>
          <a:bodyPr spcFirstLastPara="1" wrap="square" lIns="91425" tIns="54000" rIns="91425" bIns="54000" anchor="ctr" anchorCtr="0">
            <a:noAutofit/>
          </a:bodyPr>
          <a:lstStyle/>
          <a:p>
            <a:pPr marL="0" lvl="0" indent="0" algn="l" rtl="0">
              <a:lnSpc>
                <a:spcPct val="125000"/>
              </a:lnSpc>
              <a:spcBef>
                <a:spcPts val="0"/>
              </a:spcBef>
              <a:spcAft>
                <a:spcPts val="0"/>
              </a:spcAft>
              <a:buClr>
                <a:schemeClr val="dk1"/>
              </a:buClr>
              <a:buSzPts val="1100"/>
              <a:buFont typeface="Arial"/>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3.オープンデータに関する基本的ルール</a:t>
            </a:r>
            <a:endParaRPr sz="12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公共データは国民共有の財産であるとの認識に立ち、政策（法令、予算を含む） の企画・立案の根拠となったデータを含め、</a:t>
            </a:r>
            <a:r>
              <a:rPr lang="ja" sz="1200" u="sng" dirty="0">
                <a:solidFill>
                  <a:schemeClr val="dk1"/>
                </a:solidFill>
                <a:latin typeface="Meiryo" panose="020B0604030504040204" pitchFamily="34" charset="-128"/>
                <a:ea typeface="Meiryo" panose="020B0604030504040204" pitchFamily="34" charset="-128"/>
                <a:cs typeface="M PLUS 1p"/>
                <a:sym typeface="M PLUS 1p"/>
              </a:rPr>
              <a:t>各府省庁が保有するデータはすべて オープンデータとして公開することを原則とする</a:t>
            </a:r>
            <a:r>
              <a:rPr lang="ja" sz="1200" dirty="0">
                <a:solidFill>
                  <a:schemeClr val="dk1"/>
                </a:solidFill>
                <a:latin typeface="Meiryo" panose="020B0604030504040204" pitchFamily="34" charset="-128"/>
                <a:ea typeface="Meiryo" panose="020B0604030504040204" pitchFamily="34" charset="-128"/>
                <a:cs typeface="M PLUS 1p"/>
                <a:sym typeface="M PLUS 1p"/>
              </a:rPr>
              <a:t>。</a:t>
            </a:r>
            <a:endParaRPr sz="1100" dirty="0">
              <a:solidFill>
                <a:srgbClr val="323232"/>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theme/theme1.xml><?xml version="1.0" encoding="utf-8"?>
<a:theme xmlns:a="http://schemas.openxmlformats.org/drawingml/2006/main" name="OD研修テキスト用">
  <a:themeElements>
    <a:clrScheme name="Simple Light">
      <a:dk1>
        <a:srgbClr val="000000"/>
      </a:dk1>
      <a:lt1>
        <a:srgbClr val="FFFFFF"/>
      </a:lt1>
      <a:dk2>
        <a:srgbClr val="595959"/>
      </a:dk2>
      <a:lt2>
        <a:srgbClr val="CDCDCD"/>
      </a:lt2>
      <a:accent1>
        <a:srgbClr val="1E50B5"/>
      </a:accent1>
      <a:accent2>
        <a:srgbClr val="212121"/>
      </a:accent2>
      <a:accent3>
        <a:srgbClr val="78909C"/>
      </a:accent3>
      <a:accent4>
        <a:srgbClr val="FFAB40"/>
      </a:accent4>
      <a:accent5>
        <a:srgbClr val="0097A7"/>
      </a:accent5>
      <a:accent6>
        <a:srgbClr val="FFD737"/>
      </a:accent6>
      <a:hlink>
        <a:srgbClr val="1E50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30E2F3A16F92B4AB9E792CF74957C4D" ma:contentTypeVersion="15" ma:contentTypeDescription="新しいドキュメントを作成します。" ma:contentTypeScope="" ma:versionID="9f5a88e0fef0b9e1f5056bed59f5647a">
  <xsd:schema xmlns:xsd="http://www.w3.org/2001/XMLSchema" xmlns:xs="http://www.w3.org/2001/XMLSchema" xmlns:p="http://schemas.microsoft.com/office/2006/metadata/properties" xmlns:ns2="01154edc-d128-4cc9-8ba8-0a52feda84e1" xmlns:ns3="ed9888db-c08f-4880-8c8f-9300fabbe8b3" targetNamespace="http://schemas.microsoft.com/office/2006/metadata/properties" ma:root="true" ma:fieldsID="054ca590bad00db364bc8b88c562c58b" ns2:_="" ns3:_="">
    <xsd:import namespace="01154edc-d128-4cc9-8ba8-0a52feda84e1"/>
    <xsd:import namespace="ed9888db-c08f-4880-8c8f-9300fabbe8b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4edc-d128-4cc9-8ba8-0a52feda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9888db-c08f-4880-8c8f-9300fabbe8b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d3383e-2f59-4ab9-837f-b7921ffc7fe5}" ma:internalName="TaxCatchAll" ma:showField="CatchAllData" ma:web="ed9888db-c08f-4880-8c8f-9300fabbe8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154edc-d128-4cc9-8ba8-0a52feda84e1">
      <Terms xmlns="http://schemas.microsoft.com/office/infopath/2007/PartnerControls"/>
    </lcf76f155ced4ddcb4097134ff3c332f>
    <TaxCatchAll xmlns="ed9888db-c08f-4880-8c8f-9300fabbe8b3" xsi:nil="true"/>
  </documentManagement>
</p:properties>
</file>

<file path=customXml/itemProps1.xml><?xml version="1.0" encoding="utf-8"?>
<ds:datastoreItem xmlns:ds="http://schemas.openxmlformats.org/officeDocument/2006/customXml" ds:itemID="{6FE9ED3D-01BA-4E6D-BF4C-75BDC214DD03}"/>
</file>

<file path=customXml/itemProps2.xml><?xml version="1.0" encoding="utf-8"?>
<ds:datastoreItem xmlns:ds="http://schemas.openxmlformats.org/officeDocument/2006/customXml" ds:itemID="{31B95F0A-9AF9-4440-BEA9-D3156A0768E0}"/>
</file>

<file path=customXml/itemProps3.xml><?xml version="1.0" encoding="utf-8"?>
<ds:datastoreItem xmlns:ds="http://schemas.openxmlformats.org/officeDocument/2006/customXml" ds:itemID="{9BC2DFCE-9F47-4A8D-9D52-92A9EDA15CE4}"/>
</file>

<file path=docProps/app.xml><?xml version="1.0" encoding="utf-8"?>
<Properties xmlns="http://schemas.openxmlformats.org/officeDocument/2006/extended-properties" xmlns:vt="http://schemas.openxmlformats.org/officeDocument/2006/docPropsVTypes">
  <TotalTime>0</TotalTime>
  <Words>6327</Words>
  <Application>Microsoft Office PowerPoint</Application>
  <PresentationFormat>画面に合わせる (16:9)</PresentationFormat>
  <Paragraphs>514</Paragraphs>
  <Slides>49</Slides>
  <Notes>49</Notes>
  <HiddenSlides>1</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49</vt:i4>
      </vt:variant>
    </vt:vector>
  </HeadingPairs>
  <TitlesOfParts>
    <vt:vector size="54" baseType="lpstr">
      <vt:lpstr>M PLUS 1p Medium</vt:lpstr>
      <vt:lpstr>M PLUS 1p</vt:lpstr>
      <vt:lpstr>Meiryo</vt:lpstr>
      <vt:lpstr>Arial</vt:lpstr>
      <vt:lpstr>OD研修テキスト用</vt:lpstr>
      <vt:lpstr>オープンデータ研修テキスト</vt:lpstr>
      <vt:lpstr>改版履歴</vt:lpstr>
      <vt:lpstr>目次</vt:lpstr>
      <vt:lpstr>本書の位置づけ</vt:lpstr>
      <vt:lpstr>本書の位置づけ</vt:lpstr>
      <vt:lpstr>オープンデータに 取り組む背景・意義</vt:lpstr>
      <vt:lpstr>オープンデータへの取組は義務付けられている</vt:lpstr>
      <vt:lpstr>オープンガバメント</vt:lpstr>
      <vt:lpstr>オープンバイデフォルト </vt:lpstr>
      <vt:lpstr>オープンデータに取り組む意義</vt:lpstr>
      <vt:lpstr>オープンデータに取り組む意義</vt:lpstr>
      <vt:lpstr>オープンデータに取り組む意義</vt:lpstr>
      <vt:lpstr>オープンデータに取り組む意義</vt:lpstr>
      <vt:lpstr>オープンデータは「三方良し」の仕組み</vt:lpstr>
      <vt:lpstr>オープンデータの ライセンス</vt:lpstr>
      <vt:lpstr>オープンデータの定義</vt:lpstr>
      <vt:lpstr>二次利用可能なルールとライセンス</vt:lpstr>
      <vt:lpstr>オープンデータに適したライセンスの考え方</vt:lpstr>
      <vt:lpstr>政府標準利用規約（第2.0版）</vt:lpstr>
      <vt:lpstr>クリエイティブ・コモンズ・ライセンス</vt:lpstr>
      <vt:lpstr>クリエイティブ・コモンズ・ライセンスの種類</vt:lpstr>
      <vt:lpstr>クレジット表記の方法</vt:lpstr>
      <vt:lpstr>クレジット表記の方法（例）</vt:lpstr>
      <vt:lpstr>地方公共団体の 取組状況と継続の課題</vt:lpstr>
      <vt:lpstr>「オープンデータ取組済自治体」の一覧</vt:lpstr>
      <vt:lpstr>オープンデータに取り組む地方公共団体数の推移</vt:lpstr>
      <vt:lpstr>都道府県別の市区町村オープンデータ取組率</vt:lpstr>
      <vt:lpstr>市区町村の人口規模別オープンデータ取組率・人口カバー率</vt:lpstr>
      <vt:lpstr>継続の課題と対応</vt:lpstr>
      <vt:lpstr>継続の課題と対応</vt:lpstr>
      <vt:lpstr>オープンデータ 取組・活用事例</vt:lpstr>
      <vt:lpstr>先進地方公共団体の取組事例</vt:lpstr>
      <vt:lpstr>先進地方公共団体の取組事例</vt:lpstr>
      <vt:lpstr>先進地方公共団体の取組事例</vt:lpstr>
      <vt:lpstr>官民協働による取組事例</vt:lpstr>
      <vt:lpstr>官民協働による取組事例</vt:lpstr>
      <vt:lpstr>市民による活用事例</vt:lpstr>
      <vt:lpstr>市民による活用事例</vt:lpstr>
      <vt:lpstr>企業による活用事例</vt:lpstr>
      <vt:lpstr>企業による活用事例</vt:lpstr>
      <vt:lpstr>企業による活用事例</vt:lpstr>
      <vt:lpstr>企業による活用事例</vt:lpstr>
      <vt:lpstr>オープンデータ100も参考に</vt:lpstr>
      <vt:lpstr>支援制度</vt:lpstr>
      <vt:lpstr>オープンデータ伝道師</vt:lpstr>
      <vt:lpstr>地域情報化アドバイザー</vt:lpstr>
      <vt:lpstr>まとめ</vt:lpstr>
      <vt:lpstr>本書のポイント</vt:lpstr>
      <vt:lpstr>中級編では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2024-05-21T05:25:07Z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0x010100F30E2F3A16F92B4AB9E792CF74957C4D</vt:lpwstr>
  </property>
</Properties>
</file>