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257" r:id="rId2"/>
    <p:sldId id="256" r:id="rId3"/>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007"/>
    <a:srgbClr val="4FD962"/>
    <a:srgbClr val="6633FF"/>
    <a:srgbClr val="663399"/>
    <a:srgbClr val="6633CC"/>
    <a:srgbClr val="6600FF"/>
    <a:srgbClr val="9933FF"/>
    <a:srgbClr val="CC6666"/>
    <a:srgbClr val="FF3333"/>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200" y="60"/>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localhost/Users/meg/Desktop/%E7%89%B9%E7%A0%94/%E7%89%B9%E7%A0%94OD/%E3%81%95%E3%81%A3%E3%81%BB%E3%82%9A%E3%82%8D%E4%BF%9D%E8%82%B2%E5%9C%92%E3%83%9E%E3%83%83%E3%83%95%E3%82%9A/%E3%82%B9%E3%82%AF%E3%83%AA%E3%83%BC%E3%83%B3%E3%82%B7%E3%83%A7%E3%83%83%E3%83%88%202016-02-03%2011.56.59.png" TargetMode="External"/><Relationship Id="rId7" Type="http://schemas.openxmlformats.org/officeDocument/2006/relationships/image" Target="file://localhost/Users/meg/Desktop/%E7%89%B9%E7%A0%94/%E7%89%B9%E7%A0%94OD/%E3%82%A2%E3%82%A4%E3%82%B3%E3%83%B3/%E3%81%B2%E3%82%89%E3%82%81%E3%81%8D.p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file://localhost/Users/meg/Desktop/%E7%89%B9%E7%A0%94/%E7%89%B9%E7%A0%94OD/%E3%82%A2%E3%82%A4%E3%82%B3%E3%83%B3/%E3%83%8F%E3%83%86%E3%83%8A.pn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file://localhost/Users/meg/Desktop/%E7%89%B9%E7%A0%94/%E7%89%B9%E7%A0%94OD/%E3%81%95%E3%81%A3%E3%81%BB%E3%82%9A%E3%82%8D%E4%BF%9D%E8%82%B2%E5%9C%92%E3%83%9E%E3%83%83%E3%83%95%E3%82%9A/bs141115561576.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0" y="6577577"/>
            <a:ext cx="9906000" cy="280423"/>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65" name="正方形/長方形 64"/>
          <p:cNvSpPr/>
          <p:nvPr/>
        </p:nvSpPr>
        <p:spPr>
          <a:xfrm>
            <a:off x="5292" y="0"/>
            <a:ext cx="9906000" cy="1252759"/>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43" name="タイトル 1"/>
          <p:cNvSpPr txBox="1">
            <a:spLocks/>
          </p:cNvSpPr>
          <p:nvPr/>
        </p:nvSpPr>
        <p:spPr>
          <a:xfrm>
            <a:off x="57563" y="-26855"/>
            <a:ext cx="6770749"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あせらず、なやまず。パパママまっぷ　</a:t>
            </a:r>
            <a:endParaRPr kumimoji="1" lang="ja-JP" altLang="en-US" sz="1400" dirty="0">
              <a:solidFill>
                <a:srgbClr val="FFFFFF"/>
              </a:solidFill>
              <a:latin typeface="小塚ゴシック Pr6N R"/>
              <a:ea typeface="小塚ゴシック Pr6N R"/>
              <a:cs typeface="小塚ゴシック Pr6N R"/>
            </a:endParaRPr>
          </a:p>
        </p:txBody>
      </p:sp>
      <p:grpSp>
        <p:nvGrpSpPr>
          <p:cNvPr id="90" name="図形グループ 89"/>
          <p:cNvGrpSpPr/>
          <p:nvPr/>
        </p:nvGrpSpPr>
        <p:grpSpPr>
          <a:xfrm>
            <a:off x="6255233" y="250008"/>
            <a:ext cx="752743" cy="752743"/>
            <a:chOff x="6255233" y="281179"/>
            <a:chExt cx="752743" cy="752743"/>
          </a:xfrm>
        </p:grpSpPr>
        <p:sp>
          <p:nvSpPr>
            <p:cNvPr id="91" name="角丸四角形 90"/>
            <p:cNvSpPr/>
            <p:nvPr/>
          </p:nvSpPr>
          <p:spPr>
            <a:xfrm>
              <a:off x="6255233"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6308439" y="334385"/>
              <a:ext cx="646331" cy="646331"/>
            </a:xfrm>
            <a:prstGeom prst="rect">
              <a:avLst/>
            </a:prstGeom>
            <a:noFill/>
          </p:spPr>
          <p:txBody>
            <a:bodyPr wrap="none" rtlCol="0">
              <a:spAutoFit/>
            </a:bodyPr>
            <a:lstStyle/>
            <a:p>
              <a:r>
                <a:rPr kumimoji="1" lang="ja-JP" altLang="en-US" dirty="0" smtClean="0">
                  <a:solidFill>
                    <a:srgbClr val="CCFFCC"/>
                  </a:solidFill>
                  <a:latin typeface="小塚ゴシック Pr6N M"/>
                  <a:ea typeface="小塚ゴシック Pr6N M"/>
                  <a:cs typeface="小塚ゴシック Pr6N M"/>
                </a:rPr>
                <a:t>防災</a:t>
              </a:r>
              <a:endParaRPr kumimoji="1" lang="en-US" altLang="ja-JP" dirty="0" smtClean="0">
                <a:solidFill>
                  <a:srgbClr val="CCFFCC"/>
                </a:solidFill>
                <a:latin typeface="小塚ゴシック Pr6N M"/>
                <a:ea typeface="小塚ゴシック Pr6N M"/>
                <a:cs typeface="小塚ゴシック Pr6N M"/>
              </a:endParaRPr>
            </a:p>
            <a:p>
              <a:r>
                <a:rPr lang="ja-JP" altLang="en-US" dirty="0" smtClean="0">
                  <a:solidFill>
                    <a:srgbClr val="CCFFCC"/>
                  </a:solidFill>
                  <a:latin typeface="小塚ゴシック Pr6N M"/>
                  <a:ea typeface="小塚ゴシック Pr6N M"/>
                  <a:cs typeface="小塚ゴシック Pr6N M"/>
                </a:rPr>
                <a:t>減災</a:t>
              </a:r>
              <a:endParaRPr kumimoji="1" lang="ja-JP" altLang="en-US" dirty="0">
                <a:solidFill>
                  <a:srgbClr val="CCFFCC"/>
                </a:solidFill>
                <a:latin typeface="小塚ゴシック Pr6N M"/>
                <a:ea typeface="小塚ゴシック Pr6N M"/>
                <a:cs typeface="小塚ゴシック Pr6N M"/>
              </a:endParaRPr>
            </a:p>
          </p:txBody>
        </p:sp>
      </p:grpSp>
      <p:grpSp>
        <p:nvGrpSpPr>
          <p:cNvPr id="93" name="図形グループ 92"/>
          <p:cNvGrpSpPr/>
          <p:nvPr/>
        </p:nvGrpSpPr>
        <p:grpSpPr>
          <a:xfrm>
            <a:off x="8089329" y="250008"/>
            <a:ext cx="752743" cy="752743"/>
            <a:chOff x="8060984" y="281179"/>
            <a:chExt cx="752743" cy="752743"/>
          </a:xfrm>
        </p:grpSpPr>
        <p:sp>
          <p:nvSpPr>
            <p:cNvPr id="94" name="角丸四角形 93"/>
            <p:cNvSpPr/>
            <p:nvPr/>
          </p:nvSpPr>
          <p:spPr>
            <a:xfrm>
              <a:off x="8060984"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5" name="テキスト ボックス 94"/>
            <p:cNvSpPr txBox="1"/>
            <p:nvPr/>
          </p:nvSpPr>
          <p:spPr>
            <a:xfrm>
              <a:off x="8114190" y="334385"/>
              <a:ext cx="646331" cy="646331"/>
            </a:xfrm>
            <a:prstGeom prst="rect">
              <a:avLst/>
            </a:prstGeom>
            <a:noFill/>
          </p:spPr>
          <p:txBody>
            <a:bodyPr wrap="none" rtlCol="0">
              <a:spAutoFit/>
            </a:bodyPr>
            <a:lstStyle/>
            <a:p>
              <a:r>
                <a:rPr lang="ja-JP" altLang="en-US" dirty="0" smtClean="0">
                  <a:solidFill>
                    <a:srgbClr val="CCFFCC"/>
                  </a:solidFill>
                  <a:latin typeface="小塚ゴシック Pr6N M"/>
                  <a:ea typeface="小塚ゴシック Pr6N M"/>
                  <a:cs typeface="小塚ゴシック Pr6N M"/>
                </a:rPr>
                <a:t>産業</a:t>
              </a:r>
              <a:endParaRPr lang="en-US" altLang="ja-JP" dirty="0" smtClean="0">
                <a:solidFill>
                  <a:srgbClr val="CCFFCC"/>
                </a:solidFill>
                <a:latin typeface="小塚ゴシック Pr6N M"/>
                <a:ea typeface="小塚ゴシック Pr6N M"/>
                <a:cs typeface="小塚ゴシック Pr6N M"/>
              </a:endParaRPr>
            </a:p>
            <a:p>
              <a:r>
                <a:rPr lang="ja-JP" altLang="en-US" dirty="0" smtClean="0">
                  <a:solidFill>
                    <a:srgbClr val="CCFFCC"/>
                  </a:solidFill>
                  <a:latin typeface="小塚ゴシック Pr6N M"/>
                  <a:ea typeface="小塚ゴシック Pr6N M"/>
                  <a:cs typeface="小塚ゴシック Pr6N M"/>
                </a:rPr>
                <a:t>創出</a:t>
              </a:r>
              <a:endParaRPr kumimoji="1" lang="en-US" altLang="ja-JP" dirty="0" smtClean="0">
                <a:solidFill>
                  <a:srgbClr val="CCFFCC"/>
                </a:solidFill>
                <a:latin typeface="小塚ゴシック Pr6N M"/>
                <a:ea typeface="小塚ゴシック Pr6N M"/>
                <a:cs typeface="小塚ゴシック Pr6N M"/>
              </a:endParaRPr>
            </a:p>
          </p:txBody>
        </p:sp>
      </p:grpSp>
      <p:grpSp>
        <p:nvGrpSpPr>
          <p:cNvPr id="96" name="図形グループ 95"/>
          <p:cNvGrpSpPr/>
          <p:nvPr/>
        </p:nvGrpSpPr>
        <p:grpSpPr>
          <a:xfrm>
            <a:off x="7172281" y="250008"/>
            <a:ext cx="752743" cy="752743"/>
            <a:chOff x="7154801" y="281179"/>
            <a:chExt cx="752743" cy="752743"/>
          </a:xfrm>
        </p:grpSpPr>
        <p:sp>
          <p:nvSpPr>
            <p:cNvPr id="97" name="角丸四角形 96"/>
            <p:cNvSpPr/>
            <p:nvPr/>
          </p:nvSpPr>
          <p:spPr>
            <a:xfrm>
              <a:off x="7154801" y="281179"/>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8" name="テキスト ボックス 97"/>
            <p:cNvSpPr txBox="1"/>
            <p:nvPr/>
          </p:nvSpPr>
          <p:spPr>
            <a:xfrm>
              <a:off x="7208007" y="334385"/>
              <a:ext cx="646331" cy="646331"/>
            </a:xfrm>
            <a:prstGeom prst="rect">
              <a:avLst/>
            </a:prstGeom>
            <a:noFill/>
          </p:spPr>
          <p:txBody>
            <a:bodyPr wrap="none" rtlCol="0">
              <a:spAutoFit/>
            </a:bodyPr>
            <a:lstStyle/>
            <a:p>
              <a:r>
                <a:rPr lang="ja-JP" altLang="en-US" dirty="0" smtClean="0">
                  <a:solidFill>
                    <a:srgbClr val="4FD962"/>
                  </a:solidFill>
                  <a:latin typeface="小塚ゴシック Pr6N M"/>
                  <a:ea typeface="小塚ゴシック Pr6N M"/>
                  <a:cs typeface="小塚ゴシック Pr6N M"/>
                </a:rPr>
                <a:t>少子</a:t>
              </a:r>
              <a:endParaRPr lang="en-US" altLang="ja-JP" dirty="0" smtClean="0">
                <a:solidFill>
                  <a:srgbClr val="4FD962"/>
                </a:solidFill>
                <a:latin typeface="小塚ゴシック Pr6N M"/>
                <a:ea typeface="小塚ゴシック Pr6N M"/>
                <a:cs typeface="小塚ゴシック Pr6N M"/>
              </a:endParaRPr>
            </a:p>
            <a:p>
              <a:r>
                <a:rPr lang="ja-JP" altLang="en-US" dirty="0" smtClean="0">
                  <a:solidFill>
                    <a:srgbClr val="4FD962"/>
                  </a:solidFill>
                  <a:latin typeface="小塚ゴシック Pr6N M"/>
                  <a:ea typeface="小塚ゴシック Pr6N M"/>
                  <a:cs typeface="小塚ゴシック Pr6N M"/>
                </a:rPr>
                <a:t>高齢</a:t>
              </a:r>
              <a:endParaRPr lang="en-US" altLang="ja-JP" dirty="0" smtClean="0">
                <a:solidFill>
                  <a:srgbClr val="4FD962"/>
                </a:solidFill>
                <a:latin typeface="小塚ゴシック Pr6N M"/>
                <a:ea typeface="小塚ゴシック Pr6N M"/>
                <a:cs typeface="小塚ゴシック Pr6N M"/>
              </a:endParaRPr>
            </a:p>
          </p:txBody>
        </p:sp>
      </p:grpSp>
      <p:sp>
        <p:nvSpPr>
          <p:cNvPr id="99" name="角丸四角形 98"/>
          <p:cNvSpPr/>
          <p:nvPr/>
        </p:nvSpPr>
        <p:spPr>
          <a:xfrm>
            <a:off x="9006672" y="250008"/>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0" name="テキスト ボックス 99"/>
          <p:cNvSpPr txBox="1"/>
          <p:nvPr/>
        </p:nvSpPr>
        <p:spPr>
          <a:xfrm>
            <a:off x="9059584" y="259585"/>
            <a:ext cx="684803" cy="738664"/>
          </a:xfrm>
          <a:prstGeom prst="rect">
            <a:avLst/>
          </a:prstGeom>
          <a:noFill/>
        </p:spPr>
        <p:txBody>
          <a:bodyPr wrap="none" rtlCol="0">
            <a:spAutoFit/>
          </a:bodyPr>
          <a:lstStyle/>
          <a:p>
            <a:r>
              <a:rPr lang="ja-JP" altLang="en-US" sz="1400" dirty="0" smtClean="0">
                <a:solidFill>
                  <a:srgbClr val="CCFFCC"/>
                </a:solidFill>
                <a:latin typeface="小塚ゴシック Pr6N M"/>
                <a:ea typeface="小塚ゴシック Pr6N M"/>
                <a:cs typeface="小塚ゴシック Pr6N M"/>
              </a:rPr>
              <a:t>防犯</a:t>
            </a:r>
            <a:endParaRPr lang="en-US" altLang="ja-JP" sz="1400" dirty="0" smtClean="0">
              <a:solidFill>
                <a:srgbClr val="CCFFCC"/>
              </a:solidFill>
              <a:latin typeface="小塚ゴシック Pr6N M"/>
              <a:ea typeface="小塚ゴシック Pr6N M"/>
              <a:cs typeface="小塚ゴシック Pr6N M"/>
            </a:endParaRPr>
          </a:p>
          <a:p>
            <a:r>
              <a:rPr lang="ja-JP" altLang="en-US" sz="1400" dirty="0" smtClean="0">
                <a:solidFill>
                  <a:srgbClr val="CCFFCC"/>
                </a:solidFill>
                <a:latin typeface="小塚ゴシック Pr6N M"/>
                <a:ea typeface="小塚ゴシック Pr6N M"/>
                <a:cs typeface="小塚ゴシック Pr6N M"/>
              </a:rPr>
              <a:t>医療</a:t>
            </a:r>
            <a:endParaRPr lang="en-US" altLang="ja-JP" sz="1400" dirty="0" smtClean="0">
              <a:solidFill>
                <a:srgbClr val="CCFFCC"/>
              </a:solidFill>
              <a:latin typeface="小塚ゴシック Pr6N M"/>
              <a:ea typeface="小塚ゴシック Pr6N M"/>
              <a:cs typeface="小塚ゴシック Pr6N M"/>
            </a:endParaRPr>
          </a:p>
          <a:p>
            <a:r>
              <a:rPr lang="ja-JP" altLang="en-US" sz="1400" dirty="0" smtClean="0">
                <a:solidFill>
                  <a:srgbClr val="CCFFCC"/>
                </a:solidFill>
                <a:latin typeface="小塚ゴシック Pr6N M"/>
                <a:ea typeface="小塚ゴシック Pr6N M"/>
                <a:cs typeface="小塚ゴシック Pr6N M"/>
              </a:rPr>
              <a:t>教育</a:t>
            </a:r>
            <a:r>
              <a:rPr lang="ja-JP" altLang="en-US" sz="1000" dirty="0" smtClean="0">
                <a:solidFill>
                  <a:srgbClr val="CCFFCC"/>
                </a:solidFill>
                <a:latin typeface="小塚ゴシック Pr6N M"/>
                <a:ea typeface="小塚ゴシック Pr6N M"/>
                <a:cs typeface="小塚ゴシック Pr6N M"/>
              </a:rPr>
              <a:t>等</a:t>
            </a:r>
            <a:endParaRPr lang="en-US" altLang="ja-JP" dirty="0" smtClean="0">
              <a:solidFill>
                <a:srgbClr val="CCFFCC"/>
              </a:solidFill>
              <a:latin typeface="小塚ゴシック Pr6N M"/>
              <a:ea typeface="小塚ゴシック Pr6N M"/>
              <a:cs typeface="小塚ゴシック Pr6N M"/>
            </a:endParaRPr>
          </a:p>
        </p:txBody>
      </p:sp>
      <p:cxnSp>
        <p:nvCxnSpPr>
          <p:cNvPr id="105" name="直線コネクタ 104"/>
          <p:cNvCxnSpPr/>
          <p:nvPr/>
        </p:nvCxnSpPr>
        <p:spPr>
          <a:xfrm flipH="1">
            <a:off x="4372" y="1405574"/>
            <a:ext cx="9901628"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107" name="タイトル 1"/>
          <p:cNvSpPr txBox="1">
            <a:spLocks/>
          </p:cNvSpPr>
          <p:nvPr/>
        </p:nvSpPr>
        <p:spPr>
          <a:xfrm>
            <a:off x="-350" y="1496340"/>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dirty="0" smtClean="0">
                <a:solidFill>
                  <a:srgbClr val="308007"/>
                </a:solidFill>
                <a:latin typeface="小塚ゴシック Pr6N R"/>
                <a:ea typeface="小塚ゴシック Pr6N R"/>
                <a:cs typeface="小塚ゴシック Pr6N R"/>
              </a:rPr>
              <a:t>それぞれの家庭の事情に合わせて、子どもの預け先を見つけるのはとっても大変。</a:t>
            </a:r>
            <a:endParaRPr lang="en-US" altLang="ja-JP" sz="1600" dirty="0" smtClean="0">
              <a:solidFill>
                <a:srgbClr val="308007"/>
              </a:solidFill>
              <a:latin typeface="小塚ゴシック Pr6N R"/>
              <a:ea typeface="小塚ゴシック Pr6N R"/>
              <a:cs typeface="小塚ゴシック Pr6N R"/>
            </a:endParaRPr>
          </a:p>
          <a:p>
            <a:pPr algn="l"/>
            <a:r>
              <a:rPr lang="ja-JP" altLang="en-US" sz="1600" dirty="0" smtClean="0">
                <a:solidFill>
                  <a:srgbClr val="308007"/>
                </a:solidFill>
                <a:latin typeface="小塚ゴシック Pr6N R"/>
                <a:ea typeface="小塚ゴシック Pr6N R"/>
                <a:cs typeface="小塚ゴシック Pr6N R"/>
              </a:rPr>
              <a:t>パパママの負担を軽くする、子育てに寄り添うマップアプリ</a:t>
            </a:r>
            <a:r>
              <a:rPr lang="ja-JP" altLang="en-US" sz="1600" dirty="0">
                <a:solidFill>
                  <a:srgbClr val="308007"/>
                </a:solidFill>
                <a:latin typeface="小塚ゴシック Pr6N R"/>
                <a:ea typeface="小塚ゴシック Pr6N R"/>
                <a:cs typeface="小塚ゴシック Pr6N R"/>
              </a:rPr>
              <a:t>。（</a:t>
            </a:r>
            <a:r>
              <a:rPr lang="en-US" altLang="ja-JP" sz="1600" dirty="0">
                <a:solidFill>
                  <a:srgbClr val="308007"/>
                </a:solidFill>
                <a:latin typeface="小塚ゴシック Pr6N R"/>
                <a:ea typeface="小塚ゴシック Pr6N R"/>
                <a:cs typeface="小塚ゴシック Pr6N R"/>
              </a:rPr>
              <a:t>2014</a:t>
            </a:r>
            <a:r>
              <a:rPr lang="ja-JP" altLang="en-US" sz="1600" dirty="0">
                <a:solidFill>
                  <a:srgbClr val="308007"/>
                </a:solidFill>
                <a:latin typeface="小塚ゴシック Pr6N R"/>
                <a:ea typeface="小塚ゴシック Pr6N R"/>
                <a:cs typeface="小塚ゴシック Pr6N R"/>
              </a:rPr>
              <a:t>年</a:t>
            </a:r>
            <a:r>
              <a:rPr lang="en-US" altLang="ja-JP" sz="1600" dirty="0">
                <a:solidFill>
                  <a:srgbClr val="308007"/>
                </a:solidFill>
                <a:latin typeface="小塚ゴシック Pr6N R"/>
                <a:ea typeface="小塚ゴシック Pr6N R"/>
                <a:cs typeface="小塚ゴシック Pr6N R"/>
              </a:rPr>
              <a:t>10</a:t>
            </a:r>
            <a:r>
              <a:rPr lang="ja-JP" altLang="en-US" sz="1600" dirty="0">
                <a:solidFill>
                  <a:srgbClr val="308007"/>
                </a:solidFill>
                <a:latin typeface="小塚ゴシック Pr6N R"/>
                <a:ea typeface="小塚ゴシック Pr6N R"/>
                <a:cs typeface="小塚ゴシック Pr6N R"/>
              </a:rPr>
              <a:t>月サービス開始）</a:t>
            </a:r>
            <a:endParaRPr lang="en-US" altLang="ja-JP" sz="1600" dirty="0">
              <a:solidFill>
                <a:srgbClr val="308007"/>
              </a:solidFill>
              <a:latin typeface="小塚ゴシック Pr6N R"/>
              <a:ea typeface="小塚ゴシック Pr6N R"/>
              <a:cs typeface="小塚ゴシック Pr6N R"/>
            </a:endParaRPr>
          </a:p>
        </p:txBody>
      </p:sp>
      <p:cxnSp>
        <p:nvCxnSpPr>
          <p:cNvPr id="108" name="直線コネクタ 107"/>
          <p:cNvCxnSpPr/>
          <p:nvPr/>
        </p:nvCxnSpPr>
        <p:spPr>
          <a:xfrm flipH="1">
            <a:off x="-348" y="2077445"/>
            <a:ext cx="9911640"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8" name="角丸四角形 37"/>
          <p:cNvSpPr/>
          <p:nvPr/>
        </p:nvSpPr>
        <p:spPr>
          <a:xfrm>
            <a:off x="146048" y="2256089"/>
            <a:ext cx="4653122" cy="50624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smtClean="0">
                <a:latin typeface="フォントポにほんご"/>
                <a:ea typeface="フォントポにほんご"/>
                <a:cs typeface="フォントポにほんご"/>
              </a:rPr>
              <a:t>認可保育園、認可外保育園、幼稚園が異なる色のアイコンで</a:t>
            </a:r>
            <a:endParaRPr lang="en-US" altLang="ja-JP" sz="1100" dirty="0" smtClean="0">
              <a:latin typeface="フォントポにほんご"/>
              <a:ea typeface="フォントポにほんご"/>
              <a:cs typeface="フォントポにほんご"/>
            </a:endParaRPr>
          </a:p>
          <a:p>
            <a:pPr algn="ctr"/>
            <a:r>
              <a:rPr kumimoji="1" lang="ja-JP" altLang="en-US" sz="1100" dirty="0" smtClean="0">
                <a:latin typeface="フォントポにほんご"/>
                <a:ea typeface="フォントポにほんご"/>
                <a:cs typeface="フォントポにほんご"/>
              </a:rPr>
              <a:t>マップ上に表示される</a:t>
            </a:r>
            <a:endParaRPr kumimoji="1" lang="en-US" altLang="ja-JP" sz="1100" dirty="0" smtClean="0">
              <a:latin typeface="フォントポにほんご"/>
              <a:ea typeface="フォントポにほんご"/>
              <a:cs typeface="フォントポにほんご"/>
            </a:endParaRPr>
          </a:p>
        </p:txBody>
      </p:sp>
      <p:sp>
        <p:nvSpPr>
          <p:cNvPr id="46" name="タイトル 1"/>
          <p:cNvSpPr txBox="1">
            <a:spLocks/>
          </p:cNvSpPr>
          <p:nvPr/>
        </p:nvSpPr>
        <p:spPr>
          <a:xfrm>
            <a:off x="45112" y="223283"/>
            <a:ext cx="5005180"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smtClean="0">
                <a:solidFill>
                  <a:schemeClr val="bg1"/>
                </a:solidFill>
                <a:latin typeface="小塚ゴシック Pro M"/>
                <a:ea typeface="小塚ゴシック Pro M"/>
                <a:cs typeface="小塚ゴシック Pro M"/>
              </a:rPr>
              <a:t>さっぽろ保育園マップ</a:t>
            </a:r>
            <a:endParaRPr lang="ja-JP" altLang="en-US" sz="3600" dirty="0">
              <a:solidFill>
                <a:schemeClr val="bg1"/>
              </a:solidFill>
              <a:latin typeface="小塚ゴシック Pro M"/>
              <a:ea typeface="小塚ゴシック Pro M"/>
              <a:cs typeface="小塚ゴシック Pro M"/>
            </a:endParaRPr>
          </a:p>
        </p:txBody>
      </p:sp>
      <p:pic>
        <p:nvPicPr>
          <p:cNvPr id="2" name="スクリーンショット 2016-02-03 11.56.59.png" descr="/Users/meg/Desktop/特研/特研OD/さっぽろ保育園マップ/スクリーンショット 2016-02-03 11.56.59.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5292" y="2897887"/>
            <a:ext cx="4897087" cy="2911662"/>
          </a:xfrm>
          <a:prstGeom prst="rect">
            <a:avLst/>
          </a:prstGeom>
        </p:spPr>
      </p:pic>
      <p:sp>
        <p:nvSpPr>
          <p:cNvPr id="52"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a:t>
            </a:r>
            <a:r>
              <a:rPr lang="en-US" altLang="ja-JP" sz="1400" dirty="0" smtClean="0">
                <a:solidFill>
                  <a:srgbClr val="FFFFFF"/>
                </a:solidFill>
                <a:latin typeface="小塚ゴシック Pr6N R"/>
                <a:ea typeface="小塚ゴシック Pr6N R"/>
                <a:cs typeface="小塚ゴシック Pr6N R"/>
              </a:rPr>
              <a:t>Code</a:t>
            </a:r>
            <a:r>
              <a:rPr lang="ja-JP" altLang="en-US" sz="1400" dirty="0" smtClean="0">
                <a:solidFill>
                  <a:srgbClr val="FFFFFF"/>
                </a:solidFill>
                <a:latin typeface="小塚ゴシック Pr6N R"/>
                <a:ea typeface="小塚ゴシック Pr6N R"/>
                <a:cs typeface="小塚ゴシック Pr6N R"/>
              </a:rPr>
              <a:t> </a:t>
            </a:r>
            <a:r>
              <a:rPr lang="en-US" altLang="ja-JP" sz="1400" dirty="0" smtClean="0">
                <a:solidFill>
                  <a:srgbClr val="FFFFFF"/>
                </a:solidFill>
                <a:latin typeface="小塚ゴシック Pr6N R"/>
                <a:ea typeface="小塚ゴシック Pr6N R"/>
                <a:cs typeface="小塚ゴシック Pr6N R"/>
              </a:rPr>
              <a:t>for</a:t>
            </a:r>
            <a:r>
              <a:rPr lang="ja-JP" altLang="en-US" sz="1400" dirty="0" smtClean="0">
                <a:solidFill>
                  <a:srgbClr val="FFFFFF"/>
                </a:solidFill>
                <a:latin typeface="小塚ゴシック Pr6N R"/>
                <a:ea typeface="小塚ゴシック Pr6N R"/>
                <a:cs typeface="小塚ゴシック Pr6N R"/>
              </a:rPr>
              <a:t> </a:t>
            </a:r>
            <a:r>
              <a:rPr lang="en-US" altLang="ja-JP" sz="1400" dirty="0" smtClean="0">
                <a:solidFill>
                  <a:srgbClr val="FFFFFF"/>
                </a:solidFill>
                <a:latin typeface="小塚ゴシック Pr6N R"/>
                <a:ea typeface="小塚ゴシック Pr6N R"/>
                <a:cs typeface="小塚ゴシック Pr6N R"/>
              </a:rPr>
              <a:t>Sapporo</a:t>
            </a:r>
            <a:r>
              <a:rPr lang="en-US" altLang="en-US" sz="1400" dirty="0">
                <a:solidFill>
                  <a:srgbClr val="FFFFFF"/>
                </a:solidFill>
                <a:latin typeface="小塚ゴシック Pr6N R"/>
                <a:ea typeface="小塚ゴシック Pr6N R"/>
                <a:cs typeface="小塚ゴシック Pr6N R"/>
              </a:rPr>
              <a:t> </a:t>
            </a:r>
            <a:r>
              <a:rPr lang="ja-JP" altLang="en-US" sz="1400" dirty="0" smtClean="0">
                <a:solidFill>
                  <a:srgbClr val="FFFFFF"/>
                </a:solidFill>
                <a:latin typeface="小塚ゴシック Pr6N R"/>
                <a:ea typeface="小塚ゴシック Pr6N R"/>
                <a:cs typeface="小塚ゴシック Pr6N R"/>
              </a:rPr>
              <a:t>パパママまっぷチーム</a:t>
            </a:r>
            <a:endParaRPr kumimoji="1" lang="ja-JP" altLang="en-US" sz="1400" dirty="0">
              <a:solidFill>
                <a:srgbClr val="FFFFFF"/>
              </a:solidFill>
              <a:latin typeface="小塚ゴシック Pr6N R"/>
              <a:ea typeface="小塚ゴシック Pr6N R"/>
              <a:cs typeface="小塚ゴシック Pr6N R"/>
            </a:endParaRPr>
          </a:p>
        </p:txBody>
      </p:sp>
      <p:sp>
        <p:nvSpPr>
          <p:cNvPr id="53" name="角丸四角形 52"/>
          <p:cNvSpPr/>
          <p:nvPr/>
        </p:nvSpPr>
        <p:spPr>
          <a:xfrm>
            <a:off x="5052210" y="4549425"/>
            <a:ext cx="4743817" cy="1864775"/>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4" name="片側の 2 つの角を丸めた四角形 53"/>
          <p:cNvSpPr/>
          <p:nvPr/>
        </p:nvSpPr>
        <p:spPr>
          <a:xfrm>
            <a:off x="5052210" y="4549425"/>
            <a:ext cx="4743817" cy="503242"/>
          </a:xfrm>
          <a:prstGeom prst="round2SameRect">
            <a:avLst>
              <a:gd name="adj1" fmla="val 40827"/>
              <a:gd name="adj2" fmla="val 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下矢印 54"/>
          <p:cNvSpPr/>
          <p:nvPr/>
        </p:nvSpPr>
        <p:spPr>
          <a:xfrm>
            <a:off x="7270969" y="4211662"/>
            <a:ext cx="302462" cy="317426"/>
          </a:xfrm>
          <a:prstGeom prst="downArrow">
            <a:avLst>
              <a:gd name="adj1" fmla="val 30686"/>
              <a:gd name="adj2" fmla="val 5000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6" name="ハテナ.png" descr="/Users/meg/Desktop/特研/特研OD/アイコン/ハテナ.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8990691" y="3277448"/>
            <a:ext cx="915309" cy="915309"/>
          </a:xfrm>
          <a:prstGeom prst="rect">
            <a:avLst/>
          </a:prstGeom>
        </p:spPr>
      </p:pic>
      <p:sp>
        <p:nvSpPr>
          <p:cNvPr id="57" name="テキスト ボックス 56"/>
          <p:cNvSpPr txBox="1"/>
          <p:nvPr/>
        </p:nvSpPr>
        <p:spPr>
          <a:xfrm>
            <a:off x="5166303" y="2393001"/>
            <a:ext cx="4135286" cy="369332"/>
          </a:xfrm>
          <a:prstGeom prst="rect">
            <a:avLst/>
          </a:prstGeom>
          <a:noFill/>
        </p:spPr>
        <p:txBody>
          <a:bodyPr wrap="none" rtlCol="0">
            <a:spAutoFit/>
          </a:bodyPr>
          <a:lstStyle/>
          <a:p>
            <a:r>
              <a:rPr lang="ja-JP" altLang="en-US" dirty="0" smtClean="0">
                <a:solidFill>
                  <a:srgbClr val="308007"/>
                </a:solidFill>
                <a:latin typeface="小塚ゴシック Pr6N M"/>
                <a:ea typeface="小塚ゴシック Pr6N M"/>
                <a:cs typeface="小塚ゴシック Pr6N M"/>
              </a:rPr>
              <a:t>さっぽろ保育園マップ</a:t>
            </a:r>
            <a:r>
              <a:rPr kumimoji="1" lang="en-US" altLang="ja-JP" dirty="0" smtClean="0">
                <a:solidFill>
                  <a:srgbClr val="308007"/>
                </a:solidFill>
                <a:latin typeface="小塚ゴシック Pr6N M"/>
                <a:ea typeface="小塚ゴシック Pr6N M"/>
                <a:cs typeface="小塚ゴシック Pr6N M"/>
              </a:rPr>
              <a:t> </a:t>
            </a:r>
            <a:r>
              <a:rPr kumimoji="1" lang="ja-JP" altLang="en-US" sz="1600" dirty="0" smtClean="0">
                <a:solidFill>
                  <a:srgbClr val="308007"/>
                </a:solidFill>
                <a:latin typeface="小塚ゴシック Pr6N M"/>
                <a:ea typeface="小塚ゴシック Pr6N M"/>
                <a:cs typeface="小塚ゴシック Pr6N M"/>
              </a:rPr>
              <a:t>誕生の</a:t>
            </a:r>
            <a:r>
              <a:rPr kumimoji="1" lang="en-US" altLang="ja-JP" dirty="0" smtClean="0">
                <a:solidFill>
                  <a:srgbClr val="308007"/>
                </a:solidFill>
                <a:latin typeface="小塚ゴシック Pr6N M"/>
                <a:ea typeface="小塚ゴシック Pr6N M"/>
                <a:cs typeface="小塚ゴシック Pr6N M"/>
              </a:rPr>
              <a:t> </a:t>
            </a:r>
            <a:r>
              <a:rPr kumimoji="1" lang="ja-JP" altLang="en-US" dirty="0" smtClean="0">
                <a:solidFill>
                  <a:srgbClr val="308007"/>
                </a:solidFill>
                <a:latin typeface="小塚ゴシック Pr6N M"/>
                <a:ea typeface="小塚ゴシック Pr6N M"/>
                <a:cs typeface="小塚ゴシック Pr6N M"/>
              </a:rPr>
              <a:t>キッカケ</a:t>
            </a:r>
            <a:endParaRPr kumimoji="1" lang="ja-JP" altLang="en-US" dirty="0">
              <a:solidFill>
                <a:srgbClr val="308007"/>
              </a:solidFill>
              <a:latin typeface="小塚ゴシック Pr6N M"/>
              <a:ea typeface="小塚ゴシック Pr6N M"/>
              <a:cs typeface="小塚ゴシック Pr6N M"/>
            </a:endParaRPr>
          </a:p>
        </p:txBody>
      </p:sp>
      <p:sp>
        <p:nvSpPr>
          <p:cNvPr id="58" name="テキスト ボックス 57"/>
          <p:cNvSpPr txBox="1"/>
          <p:nvPr/>
        </p:nvSpPr>
        <p:spPr>
          <a:xfrm>
            <a:off x="5069983" y="2817369"/>
            <a:ext cx="4724125" cy="1015663"/>
          </a:xfrm>
          <a:prstGeom prst="rect">
            <a:avLst/>
          </a:prstGeom>
          <a:noFill/>
        </p:spPr>
        <p:txBody>
          <a:bodyPr wrap="square" rtlCol="0">
            <a:spAutoFit/>
          </a:bodyPr>
          <a:lstStyle/>
          <a:p>
            <a:pPr marL="171450" indent="-171450">
              <a:buFont typeface="Wingdings" charset="2"/>
              <a:buChar char="l"/>
            </a:pPr>
            <a:r>
              <a:rPr lang="ja-JP" altLang="en-US" sz="1200" dirty="0" smtClean="0">
                <a:latin typeface="小塚ゴシック Pr6N L"/>
                <a:ea typeface="小塚ゴシック Pr6N L"/>
                <a:cs typeface="小塚ゴシック Pr6N L"/>
              </a:rPr>
              <a:t>保育</a:t>
            </a:r>
            <a:r>
              <a:rPr lang="ja-JP" altLang="en-US" sz="1200" dirty="0">
                <a:latin typeface="小塚ゴシック Pr6N L"/>
                <a:ea typeface="小塚ゴシック Pr6N L"/>
                <a:cs typeface="小塚ゴシック Pr6N L"/>
              </a:rPr>
              <a:t>園や幼稚園は</a:t>
            </a:r>
            <a:r>
              <a:rPr lang="ja-JP" altLang="en-US" sz="1200" dirty="0" smtClean="0">
                <a:latin typeface="小塚ゴシック Pr6N L"/>
                <a:ea typeface="小塚ゴシック Pr6N L"/>
                <a:cs typeface="小塚ゴシック Pr6N L"/>
              </a:rPr>
              <a:t>管轄が</a:t>
            </a:r>
            <a:r>
              <a:rPr lang="ja-JP" altLang="en-US" sz="1200" dirty="0">
                <a:latin typeface="小塚ゴシック Pr6N L"/>
                <a:ea typeface="小塚ゴシック Pr6N L"/>
                <a:cs typeface="小塚ゴシック Pr6N L"/>
              </a:rPr>
              <a:t>厚生労働省、文部科学省、</a:t>
            </a:r>
            <a:r>
              <a:rPr lang="en-US" altLang="ja-JP" sz="1200" dirty="0">
                <a:latin typeface="小塚ゴシック Pr6N L"/>
                <a:ea typeface="小塚ゴシック Pr6N L"/>
                <a:cs typeface="小塚ゴシック Pr6N L"/>
              </a:rPr>
              <a:t/>
            </a:r>
            <a:br>
              <a:rPr lang="en-US" altLang="ja-JP" sz="1200" dirty="0">
                <a:latin typeface="小塚ゴシック Pr6N L"/>
                <a:ea typeface="小塚ゴシック Pr6N L"/>
                <a:cs typeface="小塚ゴシック Pr6N L"/>
              </a:rPr>
            </a:br>
            <a:r>
              <a:rPr lang="ja-JP" altLang="en-US" sz="1200" dirty="0">
                <a:latin typeface="小塚ゴシック Pr6N L"/>
                <a:ea typeface="小塚ゴシック Pr6N L"/>
                <a:cs typeface="小塚ゴシック Pr6N L"/>
              </a:rPr>
              <a:t>各自治体とそれぞれ異なるため、一元化された情報が</a:t>
            </a:r>
            <a:r>
              <a:rPr lang="ja-JP" altLang="en-US" sz="1200" dirty="0" smtClean="0">
                <a:latin typeface="小塚ゴシック Pr6N L"/>
                <a:ea typeface="小塚ゴシック Pr6N L"/>
                <a:cs typeface="小塚ゴシック Pr6N L"/>
              </a:rPr>
              <a:t>なかった</a:t>
            </a:r>
            <a:endParaRPr lang="en-US" altLang="ja-JP" sz="1200" dirty="0" smtClean="0">
              <a:latin typeface="小塚ゴシック Pr6N L"/>
              <a:ea typeface="小塚ゴシック Pr6N L"/>
              <a:cs typeface="小塚ゴシック Pr6N L"/>
            </a:endParaRPr>
          </a:p>
          <a:p>
            <a:pPr marL="171450" indent="-171450">
              <a:buFont typeface="Wingdings" charset="2"/>
              <a:buChar char="l"/>
            </a:pPr>
            <a:endParaRPr lang="en-US" altLang="ja-JP" sz="1200" dirty="0">
              <a:latin typeface="小塚ゴシック Pr6N L"/>
              <a:ea typeface="小塚ゴシック Pr6N L"/>
              <a:cs typeface="小塚ゴシック Pr6N L"/>
            </a:endParaRPr>
          </a:p>
          <a:p>
            <a:pPr marL="171450" indent="-171450">
              <a:buFont typeface="Wingdings" charset="2"/>
              <a:buChar char="l"/>
            </a:pPr>
            <a:r>
              <a:rPr lang="ja-JP" altLang="en-US" sz="1200" dirty="0" smtClean="0">
                <a:latin typeface="小塚ゴシック Pr6N L"/>
                <a:ea typeface="小塚ゴシック Pr6N L"/>
                <a:cs typeface="小塚ゴシック Pr6N L"/>
              </a:rPr>
              <a:t>分散した公開情報から申し込みたい預け先を探したり</a:t>
            </a:r>
            <a:endParaRPr lang="en-US" altLang="ja-JP" sz="1200" dirty="0" smtClean="0">
              <a:latin typeface="小塚ゴシック Pr6N L"/>
              <a:ea typeface="小塚ゴシック Pr6N L"/>
              <a:cs typeface="小塚ゴシック Pr6N L"/>
            </a:endParaRPr>
          </a:p>
          <a:p>
            <a:r>
              <a:rPr lang="ja-JP" altLang="en-US" sz="1200" dirty="0" smtClean="0">
                <a:latin typeface="小塚ゴシック Pr6N L"/>
                <a:ea typeface="小塚ゴシック Pr6N L"/>
                <a:cs typeface="小塚ゴシック Pr6N L"/>
              </a:rPr>
              <a:t>　調べたりすることは大変だった</a:t>
            </a:r>
            <a:endParaRPr lang="en-US" altLang="ja-JP" sz="1200" dirty="0" smtClean="0">
              <a:latin typeface="小塚ゴシック Pr6N L"/>
              <a:ea typeface="小塚ゴシック Pr6N L"/>
              <a:cs typeface="小塚ゴシック Pr6N L"/>
            </a:endParaRPr>
          </a:p>
        </p:txBody>
      </p:sp>
      <p:pic>
        <p:nvPicPr>
          <p:cNvPr id="59" name="ひらめき.png" descr="/Users/meg/Desktop/特研/特研OD/アイコン/ひらめき.png"/>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a:xfrm>
            <a:off x="8990691" y="5387291"/>
            <a:ext cx="915309" cy="915309"/>
          </a:xfrm>
          <a:prstGeom prst="rect">
            <a:avLst/>
          </a:prstGeom>
          <a:noFill/>
        </p:spPr>
      </p:pic>
      <p:sp>
        <p:nvSpPr>
          <p:cNvPr id="60" name="テキスト ボックス 59"/>
          <p:cNvSpPr txBox="1"/>
          <p:nvPr/>
        </p:nvSpPr>
        <p:spPr>
          <a:xfrm>
            <a:off x="5166303" y="4624945"/>
            <a:ext cx="4366118" cy="369332"/>
          </a:xfrm>
          <a:prstGeom prst="rect">
            <a:avLst/>
          </a:prstGeom>
          <a:noFill/>
        </p:spPr>
        <p:txBody>
          <a:bodyPr wrap="none" rtlCol="0">
            <a:spAutoFit/>
          </a:bodyPr>
          <a:lstStyle/>
          <a:p>
            <a:r>
              <a:rPr lang="ja-JP" altLang="en-US" dirty="0" smtClean="0">
                <a:solidFill>
                  <a:schemeClr val="bg1"/>
                </a:solidFill>
                <a:latin typeface="小塚ゴシック Pr6N M"/>
                <a:ea typeface="小塚ゴシック Pr6N M"/>
                <a:cs typeface="小塚ゴシック Pr6N M"/>
              </a:rPr>
              <a:t>さっぽろ保育園マップ</a:t>
            </a:r>
            <a:r>
              <a:rPr kumimoji="1" lang="en-US" altLang="ja-JP" dirty="0" smtClean="0">
                <a:solidFill>
                  <a:schemeClr val="bg1"/>
                </a:solidFill>
                <a:latin typeface="小塚ゴシック Pr6N M"/>
                <a:ea typeface="小塚ゴシック Pr6N M"/>
                <a:cs typeface="小塚ゴシック Pr6N M"/>
              </a:rPr>
              <a:t> </a:t>
            </a:r>
            <a:r>
              <a:rPr lang="ja-JP" altLang="en-US" sz="1600" dirty="0" smtClean="0">
                <a:solidFill>
                  <a:schemeClr val="bg1"/>
                </a:solidFill>
                <a:latin typeface="小塚ゴシック Pr6N M"/>
                <a:ea typeface="小塚ゴシック Pr6N M"/>
                <a:cs typeface="小塚ゴシック Pr6N M"/>
              </a:rPr>
              <a:t>でこう</a:t>
            </a:r>
            <a:r>
              <a:rPr kumimoji="1" lang="en-US" altLang="ja-JP" dirty="0" smtClean="0">
                <a:solidFill>
                  <a:schemeClr val="bg1"/>
                </a:solidFill>
                <a:latin typeface="小塚ゴシック Pr6N M"/>
                <a:ea typeface="小塚ゴシック Pr6N M"/>
                <a:cs typeface="小塚ゴシック Pr6N M"/>
              </a:rPr>
              <a:t> </a:t>
            </a:r>
            <a:r>
              <a:rPr lang="ja-JP" altLang="en-US" dirty="0" smtClean="0">
                <a:solidFill>
                  <a:schemeClr val="bg1"/>
                </a:solidFill>
                <a:latin typeface="小塚ゴシック Pr6N M"/>
                <a:ea typeface="小塚ゴシック Pr6N M"/>
                <a:cs typeface="小塚ゴシック Pr6N M"/>
              </a:rPr>
              <a:t>変わった！</a:t>
            </a:r>
            <a:endParaRPr kumimoji="1" lang="ja-JP" altLang="en-US" dirty="0">
              <a:solidFill>
                <a:schemeClr val="bg1"/>
              </a:solidFill>
              <a:latin typeface="小塚ゴシック Pr6N M"/>
              <a:ea typeface="小塚ゴシック Pr6N M"/>
              <a:cs typeface="小塚ゴシック Pr6N M"/>
            </a:endParaRPr>
          </a:p>
        </p:txBody>
      </p:sp>
      <p:sp>
        <p:nvSpPr>
          <p:cNvPr id="61" name="テキスト ボックス 60"/>
          <p:cNvSpPr txBox="1"/>
          <p:nvPr/>
        </p:nvSpPr>
        <p:spPr>
          <a:xfrm>
            <a:off x="5069983" y="5129075"/>
            <a:ext cx="4600940" cy="1200329"/>
          </a:xfrm>
          <a:prstGeom prst="rect">
            <a:avLst/>
          </a:prstGeom>
          <a:noFill/>
        </p:spPr>
        <p:txBody>
          <a:bodyPr wrap="none" rtlCol="0">
            <a:spAutoFit/>
          </a:bodyPr>
          <a:lstStyle/>
          <a:p>
            <a:pPr marL="171450" indent="-171450">
              <a:buFont typeface="Wingdings" charset="2"/>
              <a:buChar char="l"/>
            </a:pPr>
            <a:r>
              <a:rPr lang="ja-JP" altLang="en-US" sz="1200" dirty="0" smtClean="0">
                <a:latin typeface="小塚ゴシック Pr6N L"/>
                <a:ea typeface="小塚ゴシック Pr6N L"/>
                <a:cs typeface="小塚ゴシック Pr6N L"/>
              </a:rPr>
              <a:t>アプリ運営者</a:t>
            </a:r>
            <a:r>
              <a:rPr lang="ja-JP" altLang="en-US" sz="1200" dirty="0">
                <a:latin typeface="小塚ゴシック Pr6N L"/>
                <a:ea typeface="小塚ゴシック Pr6N L"/>
                <a:cs typeface="小塚ゴシック Pr6N L"/>
              </a:rPr>
              <a:t>が</a:t>
            </a:r>
            <a:r>
              <a:rPr lang="ja-JP" altLang="en-US" sz="1200" dirty="0" smtClean="0">
                <a:latin typeface="小塚ゴシック Pr6N L"/>
                <a:ea typeface="小塚ゴシック Pr6N L"/>
                <a:cs typeface="小塚ゴシック Pr6N L"/>
              </a:rPr>
              <a:t>各省、各自治体の</a:t>
            </a:r>
            <a:r>
              <a:rPr lang="ja-JP" altLang="en-US" sz="1200" dirty="0">
                <a:latin typeface="小塚ゴシック Pr6N L"/>
                <a:ea typeface="小塚ゴシック Pr6N L"/>
                <a:cs typeface="小塚ゴシック Pr6N L"/>
              </a:rPr>
              <a:t>情報をまとめて公開することで、</a:t>
            </a:r>
            <a:r>
              <a:rPr lang="en-US" altLang="ja-JP" sz="1200" dirty="0">
                <a:latin typeface="小塚ゴシック Pr6N L"/>
                <a:ea typeface="小塚ゴシック Pr6N L"/>
                <a:cs typeface="小塚ゴシック Pr6N L"/>
              </a:rPr>
              <a:t/>
            </a:r>
            <a:br>
              <a:rPr lang="en-US" altLang="ja-JP" sz="1200" dirty="0">
                <a:latin typeface="小塚ゴシック Pr6N L"/>
                <a:ea typeface="小塚ゴシック Pr6N L"/>
                <a:cs typeface="小塚ゴシック Pr6N L"/>
              </a:rPr>
            </a:br>
            <a:r>
              <a:rPr lang="ja-JP" altLang="en-US" sz="1200" dirty="0" smtClean="0">
                <a:latin typeface="小塚ゴシック Pr6N L"/>
                <a:ea typeface="小塚ゴシック Pr6N L"/>
                <a:cs typeface="小塚ゴシック Pr6N L"/>
              </a:rPr>
              <a:t>一目で必要な情報がマップ上でわかるようになった</a:t>
            </a:r>
            <a:endParaRPr lang="en-US" altLang="ja-JP" sz="1200" dirty="0" smtClean="0">
              <a:latin typeface="小塚ゴシック Pr6N L"/>
              <a:ea typeface="小塚ゴシック Pr6N L"/>
              <a:cs typeface="小塚ゴシック Pr6N L"/>
            </a:endParaRPr>
          </a:p>
          <a:p>
            <a:pPr marL="171450" indent="-171450">
              <a:buFont typeface="Wingdings" charset="2"/>
              <a:buChar char="l"/>
            </a:pPr>
            <a:r>
              <a:rPr lang="ja-JP" altLang="en-US" sz="1200" dirty="0" smtClean="0">
                <a:latin typeface="小塚ゴシック Pr6N L"/>
                <a:ea typeface="小塚ゴシック Pr6N L"/>
                <a:cs typeface="小塚ゴシック Pr6N L"/>
              </a:rPr>
              <a:t>ユーザ数：</a:t>
            </a:r>
            <a:r>
              <a:rPr lang="en-US" altLang="ja-JP" sz="1200" dirty="0" smtClean="0">
                <a:latin typeface="小塚ゴシック Pr6N L"/>
                <a:ea typeface="小塚ゴシック Pr6N L"/>
                <a:cs typeface="小塚ゴシック Pr6N L"/>
              </a:rPr>
              <a:t>9,000</a:t>
            </a:r>
            <a:r>
              <a:rPr lang="ja-JP" altLang="en-US" sz="1200" dirty="0" smtClean="0">
                <a:latin typeface="小塚ゴシック Pr6N L"/>
                <a:ea typeface="小塚ゴシック Pr6N L"/>
                <a:cs typeface="小塚ゴシック Pr6N L"/>
              </a:rPr>
              <a:t>人弱（累計）</a:t>
            </a:r>
            <a:endParaRPr lang="en-US" altLang="ja-JP" sz="1200" dirty="0">
              <a:latin typeface="小塚ゴシック Pr6N L"/>
              <a:ea typeface="小塚ゴシック Pr6N L"/>
              <a:cs typeface="小塚ゴシック Pr6N L"/>
            </a:endParaRPr>
          </a:p>
          <a:p>
            <a:pPr marL="171450" indent="-171450">
              <a:buFont typeface="Wingdings" charset="2"/>
              <a:buChar char="l"/>
            </a:pPr>
            <a:r>
              <a:rPr lang="ja-JP" altLang="en-US" sz="1200" dirty="0" smtClean="0">
                <a:latin typeface="小塚ゴシック Pr6N L"/>
                <a:ea typeface="小塚ゴシック Pr6N L"/>
                <a:cs typeface="小塚ゴシック Pr6N L"/>
              </a:rPr>
              <a:t>保育園の所在地だけでなく開園時間や空き情報も</a:t>
            </a:r>
            <a:r>
              <a:rPr lang="en-US" altLang="ja-JP" sz="1200" dirty="0" smtClean="0">
                <a:latin typeface="小塚ゴシック Pr6N L"/>
                <a:ea typeface="小塚ゴシック Pr6N L"/>
                <a:cs typeface="小塚ゴシック Pr6N L"/>
              </a:rPr>
              <a:t/>
            </a:r>
            <a:br>
              <a:rPr lang="en-US" altLang="ja-JP" sz="1200" dirty="0" smtClean="0">
                <a:latin typeface="小塚ゴシック Pr6N L"/>
                <a:ea typeface="小塚ゴシック Pr6N L"/>
                <a:cs typeface="小塚ゴシック Pr6N L"/>
              </a:rPr>
            </a:br>
            <a:r>
              <a:rPr lang="ja-JP" altLang="en-US" sz="1200" dirty="0" smtClean="0">
                <a:latin typeface="小塚ゴシック Pr6N L"/>
                <a:ea typeface="小塚ゴシック Pr6N L"/>
                <a:cs typeface="小塚ゴシック Pr6N L"/>
              </a:rPr>
              <a:t>マップ上で確認できるため、親の負担軽減に繋がった</a:t>
            </a:r>
            <a:endParaRPr lang="en-US" altLang="ja-JP" sz="1200" dirty="0" smtClean="0">
              <a:latin typeface="小塚ゴシック Pr6N L"/>
              <a:ea typeface="小塚ゴシック Pr6N L"/>
              <a:cs typeface="小塚ゴシック Pr6N L"/>
            </a:endParaRPr>
          </a:p>
          <a:p>
            <a:pPr marL="171450" indent="-171450">
              <a:buFont typeface="Wingdings" charset="2"/>
              <a:buChar char="l"/>
            </a:pPr>
            <a:r>
              <a:rPr lang="ja-JP" altLang="en-US" sz="1200" dirty="0">
                <a:latin typeface="小塚ゴシック Pr6N L"/>
                <a:ea typeface="小塚ゴシック Pr6N L"/>
                <a:cs typeface="小塚ゴシック Pr6N L"/>
              </a:rPr>
              <a:t>現在</a:t>
            </a:r>
            <a:r>
              <a:rPr lang="ja-JP" altLang="en-US" sz="1200" dirty="0" smtClean="0">
                <a:latin typeface="小塚ゴシック Pr6N L"/>
                <a:ea typeface="小塚ゴシック Pr6N L"/>
                <a:cs typeface="小塚ゴシック Pr6N L"/>
              </a:rPr>
              <a:t>までにこの仕組を</a:t>
            </a:r>
            <a:r>
              <a:rPr lang="en-US" altLang="ja-JP" sz="1200" dirty="0" smtClean="0">
                <a:latin typeface="小塚ゴシック Pr6N L"/>
                <a:ea typeface="小塚ゴシック Pr6N L"/>
                <a:cs typeface="小塚ゴシック Pr6N L"/>
              </a:rPr>
              <a:t>12</a:t>
            </a:r>
            <a:r>
              <a:rPr lang="ja-JP" altLang="en-US" sz="1200" dirty="0" smtClean="0">
                <a:latin typeface="小塚ゴシック Pr6N L"/>
                <a:ea typeface="小塚ゴシック Pr6N L"/>
                <a:cs typeface="小塚ゴシック Pr6N L"/>
              </a:rPr>
              <a:t>地域に横展開</a:t>
            </a:r>
            <a:endParaRPr lang="en-US" altLang="ja-JP" sz="1200" dirty="0">
              <a:latin typeface="小塚ゴシック Pr6N L"/>
              <a:ea typeface="小塚ゴシック Pr6N L"/>
              <a:cs typeface="小塚ゴシック Pr6N L"/>
            </a:endParaRPr>
          </a:p>
        </p:txBody>
      </p:sp>
      <p:sp>
        <p:nvSpPr>
          <p:cNvPr id="62" name="角丸四角形 61"/>
          <p:cNvSpPr/>
          <p:nvPr/>
        </p:nvSpPr>
        <p:spPr>
          <a:xfrm>
            <a:off x="5050292" y="2327966"/>
            <a:ext cx="4743817" cy="1840961"/>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3" name="角丸四角形 62"/>
          <p:cNvSpPr/>
          <p:nvPr/>
        </p:nvSpPr>
        <p:spPr>
          <a:xfrm>
            <a:off x="801415" y="5913671"/>
            <a:ext cx="3342388" cy="50624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smtClean="0">
                <a:latin typeface="フォントポにほんご"/>
                <a:ea typeface="フォントポにほんご"/>
                <a:cs typeface="フォントポにほんご"/>
              </a:rPr>
              <a:t>アイコンをクリックすると</a:t>
            </a:r>
            <a:endParaRPr lang="en-US" altLang="ja-JP" sz="1100" dirty="0" smtClean="0">
              <a:latin typeface="フォントポにほんご"/>
              <a:ea typeface="フォントポにほんご"/>
              <a:cs typeface="フォントポにほんご"/>
            </a:endParaRPr>
          </a:p>
          <a:p>
            <a:pPr algn="ctr"/>
            <a:r>
              <a:rPr lang="ja-JP" altLang="en-US" sz="1100" dirty="0" smtClean="0">
                <a:latin typeface="フォントポにほんご"/>
                <a:ea typeface="フォントポにほんご"/>
                <a:cs typeface="フォントポにほんご"/>
              </a:rPr>
              <a:t>開園時間や空き情報などを確認できる</a:t>
            </a:r>
            <a:endParaRPr lang="en-US" altLang="ja-JP" sz="1100" dirty="0" smtClean="0">
              <a:latin typeface="フォントポにほんご"/>
              <a:ea typeface="フォントポにほんご"/>
              <a:cs typeface="フォントポにほんご"/>
            </a:endParaRPr>
          </a:p>
        </p:txBody>
      </p:sp>
    </p:spTree>
    <p:extLst>
      <p:ext uri="{BB962C8B-B14F-4D97-AF65-F5344CB8AC3E}">
        <p14:creationId xmlns:p14="http://schemas.microsoft.com/office/powerpoint/2010/main" val="1050403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46"/>
          <p:cNvSpPr txBox="1"/>
          <p:nvPr/>
        </p:nvSpPr>
        <p:spPr>
          <a:xfrm>
            <a:off x="-28030" y="2054818"/>
            <a:ext cx="4981030" cy="4164217"/>
          </a:xfrm>
          <a:prstGeom prst="rect">
            <a:avLst/>
          </a:prstGeom>
          <a:noFill/>
        </p:spPr>
        <p:txBody>
          <a:bodyPr wrap="square" rtlCol="0">
            <a:spAutoFit/>
          </a:bodyPr>
          <a:lstStyle/>
          <a:p>
            <a:pPr>
              <a:lnSpc>
                <a:spcPct val="120000"/>
              </a:lnSpc>
            </a:pPr>
            <a:r>
              <a:rPr lang="ja-JP" altLang="en-US" sz="1050" dirty="0">
                <a:latin typeface="小塚ゴシック Pr6N L"/>
                <a:ea typeface="小塚ゴシック Pr6N L"/>
                <a:cs typeface="小塚ゴシック Pr6N L"/>
              </a:rPr>
              <a:t>　</a:t>
            </a:r>
            <a:r>
              <a:rPr lang="ja-JP" altLang="en-US" sz="1050" dirty="0" smtClean="0">
                <a:latin typeface="小塚ゴシック Pr6N L"/>
                <a:ea typeface="小塚ゴシック Pr6N L"/>
                <a:cs typeface="小塚ゴシック Pr6N L"/>
              </a:rPr>
              <a:t>子どもを持つ親にとって、保育園や幼稚園</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探しは骨の折れる作業である。県や市が公開し</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ているリストから探そうとしても、自宅や職場、</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祖父母宅との距離は把握しにくいし、開園時</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間に延長保育の有無など、考慮しなければな</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らない点はたくさんある。しかもじっくりパ</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ソコンと向き合おうとしても、その間に子ど</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もが泣き始めてしまえば一時中断である。</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こんなパパやママの悩みを解決しようとでき</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たのが、このさっぽろ保育園マップである。</a:t>
            </a:r>
            <a:endParaRPr lang="en-US" altLang="ja-JP" sz="1050" dirty="0" smtClean="0">
              <a:latin typeface="小塚ゴシック Pr6N L"/>
              <a:ea typeface="小塚ゴシック Pr6N L"/>
              <a:cs typeface="小塚ゴシック Pr6N L"/>
            </a:endParaRPr>
          </a:p>
          <a:p>
            <a:pPr>
              <a:lnSpc>
                <a:spcPct val="120000"/>
              </a:lnSpc>
            </a:pPr>
            <a:r>
              <a:rPr lang="ja-JP" altLang="ja-JP" sz="1050" dirty="0">
                <a:latin typeface="小塚ゴシック Pr6N L"/>
                <a:ea typeface="小塚ゴシック Pr6N L"/>
                <a:cs typeface="小塚ゴシック Pr6N L"/>
              </a:rPr>
              <a:t>　</a:t>
            </a:r>
            <a:r>
              <a:rPr lang="ja-JP" altLang="en-US" sz="1050" dirty="0" smtClean="0">
                <a:latin typeface="小塚ゴシック Pr6N L"/>
                <a:ea typeface="小塚ゴシック Pr6N L"/>
                <a:cs typeface="小塚ゴシック Pr6N L"/>
              </a:rPr>
              <a:t>このアプリ上では、地図上に認可・認可外</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保育園や幼稚園が表示されるだけでなく、円</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マークをクリックすればある場所から一定距</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離にある保育園・幼稚園を見つけることができる。さらに地図上のアイコンをクリックすれば、その保育園の詳細を確認できる。まさに子どもを持つ親の悩みに</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データを駆使することによって答えている。</a:t>
            </a:r>
            <a:endParaRPr lang="en-US" altLang="ja-JP" sz="1050" dirty="0" smtClean="0">
              <a:latin typeface="小塚ゴシック Pr6N L"/>
              <a:ea typeface="小塚ゴシック Pr6N L"/>
              <a:cs typeface="小塚ゴシック Pr6N L"/>
            </a:endParaRPr>
          </a:p>
          <a:p>
            <a:pPr>
              <a:lnSpc>
                <a:spcPct val="120000"/>
              </a:lnSpc>
            </a:pPr>
            <a:endParaRPr lang="en-US" altLang="ja-JP" sz="1050" dirty="0" smtClean="0">
              <a:latin typeface="小塚ゴシック Pr6N L"/>
              <a:ea typeface="小塚ゴシック Pr6N L"/>
              <a:cs typeface="小塚ゴシック Pr6N L"/>
            </a:endParaRPr>
          </a:p>
          <a:p>
            <a:pPr>
              <a:lnSpc>
                <a:spcPct val="120000"/>
              </a:lnSpc>
            </a:pPr>
            <a:r>
              <a:rPr lang="ja-JP" altLang="ja-JP" sz="1050" dirty="0">
                <a:latin typeface="小塚ゴシック Pr6N L"/>
                <a:ea typeface="小塚ゴシック Pr6N L"/>
                <a:cs typeface="小塚ゴシック Pr6N L"/>
              </a:rPr>
              <a:t>　</a:t>
            </a:r>
            <a:r>
              <a:rPr lang="ja-JP" altLang="en-US" sz="1050" dirty="0" smtClean="0">
                <a:latin typeface="小塚ゴシック Pr6N L"/>
                <a:ea typeface="小塚ゴシック Pr6N L"/>
                <a:cs typeface="小塚ゴシック Pr6N L"/>
              </a:rPr>
              <a:t>さらにこのアプリのソースは</a:t>
            </a:r>
            <a:r>
              <a:rPr lang="en-US" altLang="ja-JP" sz="1050" dirty="0" smtClean="0">
                <a:latin typeface="小塚ゴシック Pr6N L"/>
                <a:ea typeface="小塚ゴシック Pr6N L"/>
                <a:cs typeface="小塚ゴシック Pr6N L"/>
              </a:rPr>
              <a:t>Web</a:t>
            </a:r>
            <a:r>
              <a:rPr lang="ja-JP" altLang="en-US" sz="1050" dirty="0" smtClean="0">
                <a:latin typeface="小塚ゴシック Pr6N L"/>
                <a:ea typeface="小塚ゴシック Pr6N L"/>
                <a:cs typeface="小塚ゴシック Pr6N L"/>
              </a:rPr>
              <a:t>上で公開されている。保育施設情報を用意さえすれば、どの地域でもマップを作成することが可能ということである。すでに東京や横浜市金沢区、沖縄などでもマップが作成されている。データを標準化し、それらを誰もが活用できるようになることで便利になる人が増えてゆくことを示した好例である。</a:t>
            </a:r>
            <a:endParaRPr lang="ja-JP" altLang="en-US" sz="1050" dirty="0">
              <a:latin typeface="小塚ゴシック Pr6N L"/>
              <a:ea typeface="小塚ゴシック Pr6N L"/>
              <a:cs typeface="小塚ゴシック Pr6N L"/>
            </a:endParaRPr>
          </a:p>
        </p:txBody>
      </p:sp>
      <p:pic>
        <p:nvPicPr>
          <p:cNvPr id="5" name="図 4" descr="アイディア.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3596" y="1292394"/>
            <a:ext cx="643434" cy="643434"/>
          </a:xfrm>
          <a:prstGeom prst="rect">
            <a:avLst/>
          </a:prstGeom>
        </p:spPr>
      </p:pic>
      <p:pic>
        <p:nvPicPr>
          <p:cNvPr id="8" name="図 7" descr="受賞.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6573" y="2841696"/>
            <a:ext cx="643434" cy="643434"/>
          </a:xfrm>
          <a:prstGeom prst="rect">
            <a:avLst/>
          </a:prstGeom>
        </p:spPr>
      </p:pic>
      <p:pic>
        <p:nvPicPr>
          <p:cNvPr id="10" name="図 9" descr="チーム.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3596" y="2333781"/>
            <a:ext cx="643434" cy="643434"/>
          </a:xfrm>
          <a:prstGeom prst="rect">
            <a:avLst/>
          </a:prstGeom>
        </p:spPr>
      </p:pic>
      <p:pic>
        <p:nvPicPr>
          <p:cNvPr id="11" name="図 10" descr="パソコン作業.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667" y="1745423"/>
            <a:ext cx="643434" cy="643434"/>
          </a:xfrm>
          <a:prstGeom prst="rect">
            <a:avLst/>
          </a:prstGeom>
        </p:spPr>
      </p:pic>
      <p:pic>
        <p:nvPicPr>
          <p:cNvPr id="33" name="図 32" descr="マーカー.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596" y="3334378"/>
            <a:ext cx="643434" cy="643434"/>
          </a:xfrm>
          <a:prstGeom prst="rect">
            <a:avLst/>
          </a:prstGeom>
        </p:spPr>
      </p:pic>
      <p:sp>
        <p:nvSpPr>
          <p:cNvPr id="40" name="正方形/長方形 39"/>
          <p:cNvSpPr/>
          <p:nvPr/>
        </p:nvSpPr>
        <p:spPr>
          <a:xfrm>
            <a:off x="6046963" y="1499638"/>
            <a:ext cx="3116631"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solidFill>
                  <a:schemeClr val="tx1"/>
                </a:solidFill>
                <a:latin typeface="小塚ゴシック Pr6N L"/>
                <a:ea typeface="小塚ゴシック Pr6N L"/>
                <a:cs typeface="小塚ゴシック Pr6N L"/>
              </a:rPr>
              <a:t>　保育施設・国土数値・地図情報</a:t>
            </a:r>
            <a:endParaRPr lang="en-US" altLang="ja-JP" sz="1200" dirty="0" smtClean="0">
              <a:solidFill>
                <a:schemeClr val="tx1"/>
              </a:solidFill>
              <a:latin typeface="小塚ゴシック Pr6N L"/>
              <a:ea typeface="小塚ゴシック Pr6N L"/>
              <a:cs typeface="小塚ゴシック Pr6N L"/>
            </a:endParaRPr>
          </a:p>
        </p:txBody>
      </p:sp>
      <p:sp>
        <p:nvSpPr>
          <p:cNvPr id="57" name="正方形/長方形 56"/>
          <p:cNvSpPr/>
          <p:nvPr/>
        </p:nvSpPr>
        <p:spPr>
          <a:xfrm>
            <a:off x="6342965" y="2982689"/>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solidFill>
                  <a:schemeClr val="tx1"/>
                </a:solidFill>
                <a:latin typeface="小塚ゴシック Pr6N L"/>
                <a:ea typeface="小塚ゴシック Pr6N L"/>
                <a:cs typeface="小塚ゴシック Pr6N L"/>
              </a:rPr>
              <a:t>　　アーバンデータチャレンジ</a:t>
            </a:r>
            <a:r>
              <a:rPr lang="en-US" altLang="ja-JP" sz="1200" dirty="0" smtClean="0">
                <a:solidFill>
                  <a:schemeClr val="tx1"/>
                </a:solidFill>
                <a:latin typeface="小塚ゴシック Pr6N L"/>
                <a:ea typeface="小塚ゴシック Pr6N L"/>
                <a:cs typeface="小塚ゴシック Pr6N L"/>
              </a:rPr>
              <a:t>2014−</a:t>
            </a:r>
            <a:r>
              <a:rPr lang="ja-JP" altLang="en-US" sz="1200" dirty="0" smtClean="0">
                <a:solidFill>
                  <a:schemeClr val="tx1"/>
                </a:solidFill>
                <a:latin typeface="小塚ゴシック Pr6N L"/>
                <a:ea typeface="小塚ゴシック Pr6N L"/>
                <a:cs typeface="小塚ゴシック Pr6N L"/>
              </a:rPr>
              <a:t>金賞</a:t>
            </a:r>
            <a:endParaRPr lang="en-US" altLang="ja-JP" sz="1200" dirty="0" smtClean="0">
              <a:solidFill>
                <a:schemeClr val="tx1"/>
              </a:solidFill>
              <a:latin typeface="小塚ゴシック Pr6N L"/>
              <a:ea typeface="小塚ゴシック Pr6N L"/>
              <a:cs typeface="小塚ゴシック Pr6N L"/>
            </a:endParaRPr>
          </a:p>
        </p:txBody>
      </p:sp>
      <p:sp>
        <p:nvSpPr>
          <p:cNvPr id="58" name="角丸四角形 57"/>
          <p:cNvSpPr/>
          <p:nvPr/>
        </p:nvSpPr>
        <p:spPr>
          <a:xfrm>
            <a:off x="5690007" y="2977215"/>
            <a:ext cx="950821"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latin typeface="フォントポにほんご"/>
                <a:ea typeface="フォントポにほんご"/>
                <a:cs typeface="フォントポにほんご"/>
              </a:rPr>
              <a:t>受賞歴</a:t>
            </a:r>
            <a:endParaRPr kumimoji="1" lang="ja-JP" altLang="en-US" sz="1400" dirty="0">
              <a:latin typeface="フォントポにほんご"/>
              <a:ea typeface="フォントポにほんご"/>
              <a:cs typeface="フォントポにほんご"/>
            </a:endParaRPr>
          </a:p>
        </p:txBody>
      </p:sp>
      <p:sp>
        <p:nvSpPr>
          <p:cNvPr id="61" name="正方形/長方形 60"/>
          <p:cNvSpPr/>
          <p:nvPr/>
        </p:nvSpPr>
        <p:spPr>
          <a:xfrm>
            <a:off x="5749101" y="3485130"/>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smtClean="0">
                <a:solidFill>
                  <a:schemeClr val="tx1"/>
                </a:solidFill>
                <a:latin typeface="小塚ゴシック Pr6N L"/>
                <a:ea typeface="小塚ゴシック Pr6N L"/>
                <a:cs typeface="小塚ゴシック Pr6N L"/>
              </a:rPr>
              <a:t>札幌市</a:t>
            </a:r>
            <a:endParaRPr kumimoji="1" lang="ja-JP" altLang="en-US" sz="1200" dirty="0">
              <a:solidFill>
                <a:schemeClr val="tx1"/>
              </a:solidFill>
              <a:latin typeface="小塚ゴシック Pr6N L"/>
              <a:ea typeface="小塚ゴシック Pr6N L"/>
              <a:cs typeface="小塚ゴシック Pr6N L"/>
            </a:endParaRPr>
          </a:p>
        </p:txBody>
      </p:sp>
      <p:sp>
        <p:nvSpPr>
          <p:cNvPr id="62" name="角丸四角形 61"/>
          <p:cNvSpPr/>
          <p:nvPr/>
        </p:nvSpPr>
        <p:spPr>
          <a:xfrm>
            <a:off x="5096143" y="3479656"/>
            <a:ext cx="950821"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sp>
        <p:nvSpPr>
          <p:cNvPr id="65" name="テキスト ボックス 64"/>
          <p:cNvSpPr txBox="1"/>
          <p:nvPr/>
        </p:nvSpPr>
        <p:spPr>
          <a:xfrm>
            <a:off x="-60296" y="1386706"/>
            <a:ext cx="4867790" cy="615553"/>
          </a:xfrm>
          <a:prstGeom prst="rect">
            <a:avLst/>
          </a:prstGeom>
          <a:noFill/>
        </p:spPr>
        <p:txBody>
          <a:bodyPr wrap="square" rtlCol="0">
            <a:spAutoFit/>
          </a:bodyPr>
          <a:lstStyle/>
          <a:p>
            <a:pPr>
              <a:spcBef>
                <a:spcPct val="0"/>
              </a:spcBef>
            </a:pPr>
            <a:r>
              <a:rPr lang="ja-JP" altLang="en-US" b="1" dirty="0" smtClean="0">
                <a:solidFill>
                  <a:srgbClr val="FF0000"/>
                </a:solidFill>
                <a:effectLst>
                  <a:outerShdw blurRad="38100" dist="38100" dir="2700000" algn="tl">
                    <a:srgbClr val="000000">
                      <a:alpha val="43137"/>
                    </a:srgbClr>
                  </a:outerShdw>
                </a:effectLst>
                <a:latin typeface="小塚ゴシック Pro M"/>
                <a:ea typeface="小塚ゴシック Pro M"/>
                <a:cs typeface="小塚ゴシック Pro M"/>
              </a:rPr>
              <a:t> </a:t>
            </a:r>
            <a:r>
              <a:rPr lang="ja-JP" altLang="en-US" sz="1600" dirty="0">
                <a:solidFill>
                  <a:srgbClr val="308007"/>
                </a:solidFill>
                <a:latin typeface="小塚ゴシック Pr6N R"/>
                <a:ea typeface="小塚ゴシック Pr6N R"/>
                <a:cs typeface="小塚ゴシック Pr6N R"/>
              </a:rPr>
              <a:t>分散化したデータを一元的かつ容易に閲覧できる</a:t>
            </a:r>
            <a:endParaRPr lang="en-US" altLang="ja-JP" sz="1600" dirty="0">
              <a:solidFill>
                <a:srgbClr val="308007"/>
              </a:solidFill>
              <a:latin typeface="小塚ゴシック Pr6N R"/>
              <a:ea typeface="小塚ゴシック Pr6N R"/>
              <a:cs typeface="小塚ゴシック Pr6N R"/>
            </a:endParaRPr>
          </a:p>
          <a:p>
            <a:pPr>
              <a:spcBef>
                <a:spcPct val="0"/>
              </a:spcBef>
            </a:pPr>
            <a:r>
              <a:rPr lang="ja-JP" altLang="en-US" sz="1600" dirty="0">
                <a:solidFill>
                  <a:srgbClr val="308007"/>
                </a:solidFill>
                <a:latin typeface="小塚ゴシック Pr6N R"/>
                <a:ea typeface="小塚ゴシック Pr6N R"/>
                <a:cs typeface="小塚ゴシック Pr6N R"/>
              </a:rPr>
              <a:t>インタフェースづくりがポイント</a:t>
            </a:r>
            <a:endParaRPr lang="en-US" altLang="ja-JP" sz="1600" dirty="0">
              <a:solidFill>
                <a:srgbClr val="308007"/>
              </a:solidFill>
              <a:latin typeface="小塚ゴシック Pr6N R"/>
              <a:ea typeface="小塚ゴシック Pr6N R"/>
              <a:cs typeface="小塚ゴシック Pr6N R"/>
            </a:endParaRPr>
          </a:p>
        </p:txBody>
      </p:sp>
      <p:cxnSp>
        <p:nvCxnSpPr>
          <p:cNvPr id="67" name="直線コネクタ 66"/>
          <p:cNvCxnSpPr/>
          <p:nvPr/>
        </p:nvCxnSpPr>
        <p:spPr>
          <a:xfrm flipH="1">
            <a:off x="10565" y="1405574"/>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H="1">
            <a:off x="10565" y="2038988"/>
            <a:ext cx="494243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28143"/>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5084282" y="4080778"/>
            <a:ext cx="4711409" cy="2347365"/>
          </a:xfrm>
          <a:prstGeom prst="roundRect">
            <a:avLst>
              <a:gd name="adj" fmla="val 9905"/>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6" name="図 75" descr="拡声器.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4548" y="4091278"/>
            <a:ext cx="903101" cy="903101"/>
          </a:xfrm>
          <a:prstGeom prst="rect">
            <a:avLst/>
          </a:prstGeom>
        </p:spPr>
      </p:pic>
      <p:sp>
        <p:nvSpPr>
          <p:cNvPr id="41" name="テキスト ボックス 40"/>
          <p:cNvSpPr txBox="1"/>
          <p:nvPr/>
        </p:nvSpPr>
        <p:spPr>
          <a:xfrm>
            <a:off x="5964177" y="4093549"/>
            <a:ext cx="3774877" cy="553998"/>
          </a:xfrm>
          <a:prstGeom prst="rect">
            <a:avLst/>
          </a:prstGeom>
          <a:noFill/>
        </p:spPr>
        <p:txBody>
          <a:bodyPr vert="horz" wrap="square" rtlCol="0">
            <a:spAutoFit/>
          </a:bodyPr>
          <a:lstStyle/>
          <a:p>
            <a:r>
              <a:rPr lang="en-US" altLang="en-US" sz="3000" dirty="0" smtClean="0">
                <a:solidFill>
                  <a:srgbClr val="008000"/>
                </a:solidFill>
                <a:latin typeface="フォントポにほんご"/>
                <a:ea typeface="フォントポにほんご"/>
                <a:cs typeface="フォントポにほんご"/>
              </a:rPr>
              <a:t>Code for </a:t>
            </a:r>
            <a:r>
              <a:rPr lang="en-US" altLang="ja-JP" sz="3000" dirty="0" smtClean="0">
                <a:solidFill>
                  <a:srgbClr val="008000"/>
                </a:solidFill>
                <a:latin typeface="フォントポにほんご"/>
                <a:ea typeface="フォントポにほんご"/>
                <a:cs typeface="フォントポにほんご"/>
              </a:rPr>
              <a:t>○○</a:t>
            </a:r>
            <a:r>
              <a:rPr lang="ja-JP" altLang="en-US" sz="3000" dirty="0" smtClean="0">
                <a:solidFill>
                  <a:srgbClr val="008000"/>
                </a:solidFill>
                <a:latin typeface="フォントポにほんご"/>
                <a:ea typeface="フォントポにほんご"/>
                <a:cs typeface="フォントポにほんご"/>
              </a:rPr>
              <a:t>って？</a:t>
            </a:r>
            <a:endParaRPr lang="en-US" altLang="ja-JP" sz="3000" dirty="0" smtClean="0">
              <a:solidFill>
                <a:srgbClr val="008000"/>
              </a:solidFill>
              <a:latin typeface="フォントポにほんご"/>
              <a:ea typeface="フォントポにほんご"/>
              <a:cs typeface="フォントポにほんご"/>
            </a:endParaRPr>
          </a:p>
        </p:txBody>
      </p:sp>
      <p:sp>
        <p:nvSpPr>
          <p:cNvPr id="44" name="テキスト ボックス 43"/>
          <p:cNvSpPr txBox="1"/>
          <p:nvPr/>
        </p:nvSpPr>
        <p:spPr>
          <a:xfrm>
            <a:off x="5102903" y="5022615"/>
            <a:ext cx="4808389" cy="1250342"/>
          </a:xfrm>
          <a:prstGeom prst="rect">
            <a:avLst/>
          </a:prstGeom>
          <a:noFill/>
        </p:spPr>
        <p:txBody>
          <a:bodyPr wrap="square" rtlCol="0">
            <a:spAutoFit/>
          </a:bodyPr>
          <a:lstStyle/>
          <a:p>
            <a:pPr>
              <a:lnSpc>
                <a:spcPct val="120000"/>
              </a:lnSpc>
            </a:pPr>
            <a:r>
              <a:rPr lang="ja-JP" altLang="ja-JP" sz="1050" dirty="0">
                <a:latin typeface="小塚ゴシック Pr6N L"/>
                <a:ea typeface="小塚ゴシック Pr6N L"/>
                <a:cs typeface="小塚ゴシック Pr6N L"/>
              </a:rPr>
              <a:t>　</a:t>
            </a:r>
            <a:r>
              <a:rPr lang="ja-JP" altLang="en-US" sz="1050" dirty="0" smtClean="0">
                <a:latin typeface="小塚ゴシック Pr6N L"/>
                <a:ea typeface="小塚ゴシック Pr6N L"/>
                <a:cs typeface="小塚ゴシック Pr6N L"/>
              </a:rPr>
              <a:t>さっぽろ保育園マップを作成したチーム、</a:t>
            </a:r>
            <a:r>
              <a:rPr lang="en-US" altLang="ja-JP" sz="1050" dirty="0" smtClean="0">
                <a:latin typeface="小塚ゴシック Pr6N L"/>
                <a:ea typeface="小塚ゴシック Pr6N L"/>
                <a:cs typeface="小塚ゴシック Pr6N L"/>
              </a:rPr>
              <a:t>Code for Sapporo</a:t>
            </a:r>
            <a:r>
              <a:rPr lang="ja-JP" altLang="en-US" sz="1050" dirty="0" smtClean="0">
                <a:latin typeface="小塚ゴシック Pr6N L"/>
                <a:ea typeface="小塚ゴシック Pr6N L"/>
                <a:cs typeface="小塚ゴシック Pr6N L"/>
              </a:rPr>
              <a:t>。オープンデ</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ータ活用事例を見ていると、この</a:t>
            </a:r>
            <a:r>
              <a:rPr lang="en-US" altLang="ja-JP" sz="1050" dirty="0" smtClean="0">
                <a:latin typeface="小塚ゴシック Pr6N L"/>
                <a:ea typeface="小塚ゴシック Pr6N L"/>
                <a:cs typeface="小塚ゴシック Pr6N L"/>
              </a:rPr>
              <a:t>”Code for”</a:t>
            </a:r>
            <a:r>
              <a:rPr lang="ja-JP" altLang="en-US" sz="1050" dirty="0" smtClean="0">
                <a:latin typeface="小塚ゴシック Pr6N L"/>
                <a:ea typeface="小塚ゴシック Pr6N L"/>
                <a:cs typeface="小塚ゴシック Pr6N L"/>
              </a:rPr>
              <a:t>を頭につけているチームをよく</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目にする。これは米国の</a:t>
            </a:r>
            <a:r>
              <a:rPr lang="en-US" altLang="ja-JP" sz="1050" dirty="0" smtClean="0">
                <a:latin typeface="小塚ゴシック Pr6N L"/>
                <a:ea typeface="小塚ゴシック Pr6N L"/>
                <a:cs typeface="小塚ゴシック Pr6N L"/>
              </a:rPr>
              <a:t>Code</a:t>
            </a:r>
            <a:r>
              <a:rPr lang="ja-JP" altLang="en-US" sz="1050" dirty="0" smtClean="0">
                <a:latin typeface="小塚ゴシック Pr6N L"/>
                <a:ea typeface="小塚ゴシック Pr6N L"/>
                <a:cs typeface="小塚ゴシック Pr6N L"/>
              </a:rPr>
              <a:t> </a:t>
            </a:r>
            <a:r>
              <a:rPr lang="en-US" altLang="ja-JP" sz="1050" dirty="0" smtClean="0">
                <a:latin typeface="小塚ゴシック Pr6N L"/>
                <a:ea typeface="小塚ゴシック Pr6N L"/>
                <a:cs typeface="小塚ゴシック Pr6N L"/>
              </a:rPr>
              <a:t>for</a:t>
            </a:r>
            <a:r>
              <a:rPr lang="ja-JP" altLang="en-US" sz="1050" dirty="0" smtClean="0">
                <a:latin typeface="小塚ゴシック Pr6N L"/>
                <a:ea typeface="小塚ゴシック Pr6N L"/>
                <a:cs typeface="小塚ゴシック Pr6N L"/>
              </a:rPr>
              <a:t> </a:t>
            </a:r>
            <a:r>
              <a:rPr lang="en-US" altLang="ja-JP" sz="1050" dirty="0" smtClean="0">
                <a:latin typeface="小塚ゴシック Pr6N L"/>
                <a:ea typeface="小塚ゴシック Pr6N L"/>
                <a:cs typeface="小塚ゴシック Pr6N L"/>
              </a:rPr>
              <a:t>America</a:t>
            </a:r>
            <a:r>
              <a:rPr lang="ja-JP" altLang="en-US" sz="1050" dirty="0" smtClean="0">
                <a:latin typeface="小塚ゴシック Pr6N L"/>
                <a:ea typeface="小塚ゴシック Pr6N L"/>
                <a:cs typeface="小塚ゴシック Pr6N L"/>
              </a:rPr>
              <a:t>という団体をモデルにしており、</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地域の課題をアイディアとテクノロジーで解決する市民参加型の非営利団体</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のことである。国内でも札幌だけでなく、金沢や鯖江などすでにいくつかの</a:t>
            </a:r>
            <a:endParaRPr lang="en-US" altLang="ja-JP" sz="1050" dirty="0" smtClean="0">
              <a:latin typeface="小塚ゴシック Pr6N L"/>
              <a:ea typeface="小塚ゴシック Pr6N L"/>
              <a:cs typeface="小塚ゴシック Pr6N L"/>
            </a:endParaRPr>
          </a:p>
          <a:p>
            <a:pPr>
              <a:lnSpc>
                <a:spcPct val="120000"/>
              </a:lnSpc>
            </a:pPr>
            <a:r>
              <a:rPr lang="en-US" altLang="ja-JP" sz="1050" dirty="0" smtClean="0">
                <a:latin typeface="小塚ゴシック Pr6N L"/>
                <a:ea typeface="小塚ゴシック Pr6N L"/>
                <a:cs typeface="小塚ゴシック Pr6N L"/>
              </a:rPr>
              <a:t>“Code for”</a:t>
            </a:r>
            <a:r>
              <a:rPr lang="ja-JP" altLang="en-US" sz="1050" dirty="0" smtClean="0">
                <a:latin typeface="小塚ゴシック Pr6N L"/>
                <a:ea typeface="小塚ゴシック Pr6N L"/>
                <a:cs typeface="小塚ゴシック Pr6N L"/>
              </a:rPr>
              <a:t>が発足・活動している。今後の展開に注目が集まりそうだ。</a:t>
            </a:r>
            <a:endParaRPr lang="en-US" altLang="ja-JP" sz="1050" dirty="0" smtClean="0">
              <a:latin typeface="小塚ゴシック Pr6N L"/>
              <a:ea typeface="小塚ゴシック Pr6N L"/>
              <a:cs typeface="小塚ゴシック Pr6N L"/>
            </a:endParaRPr>
          </a:p>
        </p:txBody>
      </p:sp>
      <p:sp>
        <p:nvSpPr>
          <p:cNvPr id="34" name="角丸四角形 33"/>
          <p:cNvSpPr/>
          <p:nvPr/>
        </p:nvSpPr>
        <p:spPr>
          <a:xfrm>
            <a:off x="5114549" y="1494164"/>
            <a:ext cx="1228416"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35" name="正方形/長方形 34"/>
          <p:cNvSpPr/>
          <p:nvPr/>
        </p:nvSpPr>
        <p:spPr>
          <a:xfrm>
            <a:off x="6342965" y="1989141"/>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　　　</a:t>
            </a:r>
            <a:r>
              <a:rPr lang="ja-JP" altLang="en-US" sz="1200" dirty="0" smtClean="0">
                <a:solidFill>
                  <a:schemeClr val="tx1"/>
                </a:solidFill>
                <a:latin typeface="小塚ゴシック Pr6N L"/>
                <a:ea typeface="小塚ゴシック Pr6N L"/>
                <a:cs typeface="小塚ゴシック Pr6N L"/>
              </a:rPr>
              <a:t>　</a:t>
            </a:r>
            <a:r>
              <a:rPr lang="en-US" altLang="ja-JP" sz="1200" dirty="0" smtClean="0">
                <a:solidFill>
                  <a:schemeClr val="tx1"/>
                </a:solidFill>
                <a:latin typeface="小塚ゴシック Pr6N L"/>
                <a:ea typeface="小塚ゴシック Pr6N L"/>
                <a:cs typeface="小塚ゴシック Pr6N L"/>
              </a:rPr>
              <a:t>PDF</a:t>
            </a:r>
            <a:r>
              <a:rPr lang="ja-JP" altLang="en-US" sz="1200" dirty="0" smtClean="0">
                <a:solidFill>
                  <a:schemeClr val="tx1"/>
                </a:solidFill>
                <a:latin typeface="小塚ゴシック Pr6N L"/>
                <a:ea typeface="小塚ゴシック Pr6N L"/>
                <a:cs typeface="小塚ゴシック Pr6N L"/>
              </a:rPr>
              <a:t>、</a:t>
            </a:r>
            <a:r>
              <a:rPr lang="en-US" altLang="ja-JP" sz="1200" dirty="0" smtClean="0">
                <a:solidFill>
                  <a:schemeClr val="tx1"/>
                </a:solidFill>
                <a:latin typeface="小塚ゴシック Pr6N L"/>
                <a:ea typeface="小塚ゴシック Pr6N L"/>
                <a:cs typeface="小塚ゴシック Pr6N L"/>
              </a:rPr>
              <a:t>Excel</a:t>
            </a:r>
            <a:r>
              <a:rPr lang="ja-JP" altLang="en-US" sz="1200" dirty="0" smtClean="0">
                <a:solidFill>
                  <a:schemeClr val="tx1"/>
                </a:solidFill>
                <a:latin typeface="小塚ゴシック Pr6N L"/>
                <a:ea typeface="小塚ゴシック Pr6N L"/>
                <a:cs typeface="小塚ゴシック Pr6N L"/>
              </a:rPr>
              <a:t>、</a:t>
            </a:r>
            <a:r>
              <a:rPr lang="ja-JP" altLang="ja-JP" sz="1200" dirty="0" smtClean="0">
                <a:solidFill>
                  <a:schemeClr val="tx1"/>
                </a:solidFill>
                <a:latin typeface="小塚ゴシック Pr6N L"/>
                <a:ea typeface="小塚ゴシック Pr6N L"/>
                <a:cs typeface="小塚ゴシック Pr6N L"/>
              </a:rPr>
              <a:t>W</a:t>
            </a:r>
            <a:r>
              <a:rPr lang="en-US" altLang="ja-JP" sz="1200" dirty="0" err="1" smtClean="0">
                <a:solidFill>
                  <a:schemeClr val="tx1"/>
                </a:solidFill>
                <a:latin typeface="小塚ゴシック Pr6N L"/>
                <a:ea typeface="小塚ゴシック Pr6N L"/>
                <a:cs typeface="小塚ゴシック Pr6N L"/>
              </a:rPr>
              <a:t>ebAPI</a:t>
            </a:r>
            <a:r>
              <a:rPr lang="ja-JP" altLang="en-US" sz="1200" dirty="0" smtClean="0">
                <a:solidFill>
                  <a:schemeClr val="tx1"/>
                </a:solidFill>
                <a:latin typeface="小塚ゴシック Pr6N L"/>
                <a:ea typeface="小塚ゴシック Pr6N L"/>
                <a:cs typeface="小塚ゴシック Pr6N L"/>
              </a:rPr>
              <a:t>（地図）</a:t>
            </a:r>
            <a:endParaRPr lang="en-US" altLang="ja-JP" sz="1200" dirty="0" smtClean="0">
              <a:solidFill>
                <a:schemeClr val="tx1"/>
              </a:solidFill>
              <a:latin typeface="小塚ゴシック Pr6N L"/>
              <a:ea typeface="小塚ゴシック Pr6N L"/>
              <a:cs typeface="小塚ゴシック Pr6N L"/>
            </a:endParaRPr>
          </a:p>
        </p:txBody>
      </p:sp>
      <p:sp>
        <p:nvSpPr>
          <p:cNvPr id="36" name="角丸四角形 35"/>
          <p:cNvSpPr/>
          <p:nvPr/>
        </p:nvSpPr>
        <p:spPr>
          <a:xfrm>
            <a:off x="5690006" y="1983667"/>
            <a:ext cx="1274749"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39" name="正方形/長方形 38"/>
          <p:cNvSpPr/>
          <p:nvPr/>
        </p:nvSpPr>
        <p:spPr>
          <a:xfrm>
            <a:off x="0" y="6577577"/>
            <a:ext cx="9906000" cy="280423"/>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42" name="正方形/長方形 41"/>
          <p:cNvSpPr/>
          <p:nvPr/>
        </p:nvSpPr>
        <p:spPr>
          <a:xfrm>
            <a:off x="5292" y="0"/>
            <a:ext cx="9906000" cy="1252759"/>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grpSp>
        <p:nvGrpSpPr>
          <p:cNvPr id="51" name="図形グループ 50"/>
          <p:cNvGrpSpPr/>
          <p:nvPr/>
        </p:nvGrpSpPr>
        <p:grpSpPr>
          <a:xfrm>
            <a:off x="6255233" y="250008"/>
            <a:ext cx="752743" cy="752743"/>
            <a:chOff x="6255233" y="281179"/>
            <a:chExt cx="752743" cy="752743"/>
          </a:xfrm>
        </p:grpSpPr>
        <p:sp>
          <p:nvSpPr>
            <p:cNvPr id="52" name="角丸四角形 51"/>
            <p:cNvSpPr/>
            <p:nvPr/>
          </p:nvSpPr>
          <p:spPr>
            <a:xfrm>
              <a:off x="6255233"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6308439" y="334385"/>
              <a:ext cx="646331" cy="646331"/>
            </a:xfrm>
            <a:prstGeom prst="rect">
              <a:avLst/>
            </a:prstGeom>
            <a:noFill/>
          </p:spPr>
          <p:txBody>
            <a:bodyPr wrap="none" rtlCol="0">
              <a:spAutoFit/>
            </a:bodyPr>
            <a:lstStyle/>
            <a:p>
              <a:r>
                <a:rPr kumimoji="1" lang="ja-JP" altLang="en-US" dirty="0" smtClean="0">
                  <a:solidFill>
                    <a:srgbClr val="CCFFCC"/>
                  </a:solidFill>
                  <a:latin typeface="小塚ゴシック Pr6N M"/>
                  <a:ea typeface="小塚ゴシック Pr6N M"/>
                  <a:cs typeface="小塚ゴシック Pr6N M"/>
                </a:rPr>
                <a:t>防災</a:t>
              </a:r>
              <a:endParaRPr kumimoji="1" lang="en-US" altLang="ja-JP" dirty="0" smtClean="0">
                <a:solidFill>
                  <a:srgbClr val="CCFFCC"/>
                </a:solidFill>
                <a:latin typeface="小塚ゴシック Pr6N M"/>
                <a:ea typeface="小塚ゴシック Pr6N M"/>
                <a:cs typeface="小塚ゴシック Pr6N M"/>
              </a:endParaRPr>
            </a:p>
            <a:p>
              <a:r>
                <a:rPr lang="ja-JP" altLang="en-US" dirty="0" smtClean="0">
                  <a:solidFill>
                    <a:srgbClr val="CCFFCC"/>
                  </a:solidFill>
                  <a:latin typeface="小塚ゴシック Pr6N M"/>
                  <a:ea typeface="小塚ゴシック Pr6N M"/>
                  <a:cs typeface="小塚ゴシック Pr6N M"/>
                </a:rPr>
                <a:t>減災</a:t>
              </a:r>
              <a:endParaRPr kumimoji="1" lang="ja-JP" altLang="en-US" dirty="0">
                <a:solidFill>
                  <a:srgbClr val="CCFFCC"/>
                </a:solidFill>
                <a:latin typeface="小塚ゴシック Pr6N M"/>
                <a:ea typeface="小塚ゴシック Pr6N M"/>
                <a:cs typeface="小塚ゴシック Pr6N M"/>
              </a:endParaRPr>
            </a:p>
          </p:txBody>
        </p:sp>
      </p:grpSp>
      <p:grpSp>
        <p:nvGrpSpPr>
          <p:cNvPr id="54" name="図形グループ 53"/>
          <p:cNvGrpSpPr/>
          <p:nvPr/>
        </p:nvGrpSpPr>
        <p:grpSpPr>
          <a:xfrm>
            <a:off x="8089329" y="250008"/>
            <a:ext cx="752743" cy="752743"/>
            <a:chOff x="8060984" y="281179"/>
            <a:chExt cx="752743" cy="752743"/>
          </a:xfrm>
        </p:grpSpPr>
        <p:sp>
          <p:nvSpPr>
            <p:cNvPr id="55" name="角丸四角形 54"/>
            <p:cNvSpPr/>
            <p:nvPr/>
          </p:nvSpPr>
          <p:spPr>
            <a:xfrm>
              <a:off x="8060984"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8114190" y="334385"/>
              <a:ext cx="646331" cy="646331"/>
            </a:xfrm>
            <a:prstGeom prst="rect">
              <a:avLst/>
            </a:prstGeom>
            <a:noFill/>
          </p:spPr>
          <p:txBody>
            <a:bodyPr wrap="none" rtlCol="0">
              <a:spAutoFit/>
            </a:bodyPr>
            <a:lstStyle/>
            <a:p>
              <a:r>
                <a:rPr lang="ja-JP" altLang="en-US" dirty="0" smtClean="0">
                  <a:solidFill>
                    <a:srgbClr val="CCFFCC"/>
                  </a:solidFill>
                  <a:latin typeface="小塚ゴシック Pr6N M"/>
                  <a:ea typeface="小塚ゴシック Pr6N M"/>
                  <a:cs typeface="小塚ゴシック Pr6N M"/>
                </a:rPr>
                <a:t>産業</a:t>
              </a:r>
              <a:endParaRPr lang="en-US" altLang="ja-JP" dirty="0" smtClean="0">
                <a:solidFill>
                  <a:srgbClr val="CCFFCC"/>
                </a:solidFill>
                <a:latin typeface="小塚ゴシック Pr6N M"/>
                <a:ea typeface="小塚ゴシック Pr6N M"/>
                <a:cs typeface="小塚ゴシック Pr6N M"/>
              </a:endParaRPr>
            </a:p>
            <a:p>
              <a:r>
                <a:rPr lang="ja-JP" altLang="en-US" dirty="0" smtClean="0">
                  <a:solidFill>
                    <a:srgbClr val="CCFFCC"/>
                  </a:solidFill>
                  <a:latin typeface="小塚ゴシック Pr6N M"/>
                  <a:ea typeface="小塚ゴシック Pr6N M"/>
                  <a:cs typeface="小塚ゴシック Pr6N M"/>
                </a:rPr>
                <a:t>創出</a:t>
              </a:r>
              <a:endParaRPr kumimoji="1" lang="en-US" altLang="ja-JP" dirty="0" smtClean="0">
                <a:solidFill>
                  <a:srgbClr val="CCFFCC"/>
                </a:solidFill>
                <a:latin typeface="小塚ゴシック Pr6N M"/>
                <a:ea typeface="小塚ゴシック Pr6N M"/>
                <a:cs typeface="小塚ゴシック Pr6N M"/>
              </a:endParaRPr>
            </a:p>
          </p:txBody>
        </p:sp>
      </p:grpSp>
      <p:grpSp>
        <p:nvGrpSpPr>
          <p:cNvPr id="59" name="図形グループ 58"/>
          <p:cNvGrpSpPr/>
          <p:nvPr/>
        </p:nvGrpSpPr>
        <p:grpSpPr>
          <a:xfrm>
            <a:off x="7172281" y="250008"/>
            <a:ext cx="752743" cy="752743"/>
            <a:chOff x="7154801" y="281179"/>
            <a:chExt cx="752743" cy="752743"/>
          </a:xfrm>
        </p:grpSpPr>
        <p:sp>
          <p:nvSpPr>
            <p:cNvPr id="60" name="角丸四角形 59"/>
            <p:cNvSpPr/>
            <p:nvPr/>
          </p:nvSpPr>
          <p:spPr>
            <a:xfrm>
              <a:off x="7154801" y="281179"/>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4" name="テキスト ボックス 63"/>
            <p:cNvSpPr txBox="1"/>
            <p:nvPr/>
          </p:nvSpPr>
          <p:spPr>
            <a:xfrm>
              <a:off x="7208007" y="334385"/>
              <a:ext cx="646331" cy="646331"/>
            </a:xfrm>
            <a:prstGeom prst="rect">
              <a:avLst/>
            </a:prstGeom>
            <a:noFill/>
          </p:spPr>
          <p:txBody>
            <a:bodyPr wrap="none" rtlCol="0">
              <a:spAutoFit/>
            </a:bodyPr>
            <a:lstStyle/>
            <a:p>
              <a:r>
                <a:rPr lang="ja-JP" altLang="en-US" dirty="0" smtClean="0">
                  <a:solidFill>
                    <a:srgbClr val="4FD962"/>
                  </a:solidFill>
                  <a:latin typeface="小塚ゴシック Pr6N M"/>
                  <a:ea typeface="小塚ゴシック Pr6N M"/>
                  <a:cs typeface="小塚ゴシック Pr6N M"/>
                </a:rPr>
                <a:t>少子</a:t>
              </a:r>
              <a:endParaRPr lang="en-US" altLang="ja-JP" dirty="0" smtClean="0">
                <a:solidFill>
                  <a:srgbClr val="4FD962"/>
                </a:solidFill>
                <a:latin typeface="小塚ゴシック Pr6N M"/>
                <a:ea typeface="小塚ゴシック Pr6N M"/>
                <a:cs typeface="小塚ゴシック Pr6N M"/>
              </a:endParaRPr>
            </a:p>
            <a:p>
              <a:r>
                <a:rPr lang="ja-JP" altLang="en-US" dirty="0" smtClean="0">
                  <a:solidFill>
                    <a:srgbClr val="4FD962"/>
                  </a:solidFill>
                  <a:latin typeface="小塚ゴシック Pr6N M"/>
                  <a:ea typeface="小塚ゴシック Pr6N M"/>
                  <a:cs typeface="小塚ゴシック Pr6N M"/>
                </a:rPr>
                <a:t>高齢</a:t>
              </a:r>
              <a:endParaRPr lang="en-US" altLang="ja-JP" dirty="0" smtClean="0">
                <a:solidFill>
                  <a:srgbClr val="4FD962"/>
                </a:solidFill>
                <a:latin typeface="小塚ゴシック Pr6N M"/>
                <a:ea typeface="小塚ゴシック Pr6N M"/>
                <a:cs typeface="小塚ゴシック Pr6N M"/>
              </a:endParaRPr>
            </a:p>
          </p:txBody>
        </p:sp>
      </p:grpSp>
      <p:sp>
        <p:nvSpPr>
          <p:cNvPr id="66" name="角丸四角形 65"/>
          <p:cNvSpPr/>
          <p:nvPr/>
        </p:nvSpPr>
        <p:spPr>
          <a:xfrm>
            <a:off x="9006672" y="250008"/>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9059584" y="259585"/>
            <a:ext cx="684803" cy="738664"/>
          </a:xfrm>
          <a:prstGeom prst="rect">
            <a:avLst/>
          </a:prstGeom>
          <a:noFill/>
        </p:spPr>
        <p:txBody>
          <a:bodyPr wrap="none" rtlCol="0">
            <a:spAutoFit/>
          </a:bodyPr>
          <a:lstStyle/>
          <a:p>
            <a:r>
              <a:rPr lang="ja-JP" altLang="en-US" sz="1400" dirty="0" smtClean="0">
                <a:solidFill>
                  <a:srgbClr val="CCFFCC"/>
                </a:solidFill>
                <a:latin typeface="小塚ゴシック Pr6N M"/>
                <a:ea typeface="小塚ゴシック Pr6N M"/>
                <a:cs typeface="小塚ゴシック Pr6N M"/>
              </a:rPr>
              <a:t>防犯</a:t>
            </a:r>
            <a:endParaRPr lang="en-US" altLang="ja-JP" sz="1400" dirty="0" smtClean="0">
              <a:solidFill>
                <a:srgbClr val="CCFFCC"/>
              </a:solidFill>
              <a:latin typeface="小塚ゴシック Pr6N M"/>
              <a:ea typeface="小塚ゴシック Pr6N M"/>
              <a:cs typeface="小塚ゴシック Pr6N M"/>
            </a:endParaRPr>
          </a:p>
          <a:p>
            <a:r>
              <a:rPr lang="ja-JP" altLang="en-US" sz="1400" dirty="0" smtClean="0">
                <a:solidFill>
                  <a:srgbClr val="CCFFCC"/>
                </a:solidFill>
                <a:latin typeface="小塚ゴシック Pr6N M"/>
                <a:ea typeface="小塚ゴシック Pr6N M"/>
                <a:cs typeface="小塚ゴシック Pr6N M"/>
              </a:rPr>
              <a:t>医療</a:t>
            </a:r>
            <a:endParaRPr lang="en-US" altLang="ja-JP" sz="1400" dirty="0" smtClean="0">
              <a:solidFill>
                <a:srgbClr val="CCFFCC"/>
              </a:solidFill>
              <a:latin typeface="小塚ゴシック Pr6N M"/>
              <a:ea typeface="小塚ゴシック Pr6N M"/>
              <a:cs typeface="小塚ゴシック Pr6N M"/>
            </a:endParaRPr>
          </a:p>
          <a:p>
            <a:r>
              <a:rPr lang="ja-JP" altLang="en-US" sz="1400" dirty="0" smtClean="0">
                <a:solidFill>
                  <a:srgbClr val="CCFFCC"/>
                </a:solidFill>
                <a:latin typeface="小塚ゴシック Pr6N M"/>
                <a:ea typeface="小塚ゴシック Pr6N M"/>
                <a:cs typeface="小塚ゴシック Pr6N M"/>
              </a:rPr>
              <a:t>教育</a:t>
            </a:r>
            <a:r>
              <a:rPr lang="ja-JP" altLang="en-US" sz="1000" dirty="0" smtClean="0">
                <a:solidFill>
                  <a:srgbClr val="CCFFCC"/>
                </a:solidFill>
                <a:latin typeface="小塚ゴシック Pr6N M"/>
                <a:ea typeface="小塚ゴシック Pr6N M"/>
                <a:cs typeface="小塚ゴシック Pr6N M"/>
              </a:rPr>
              <a:t>等</a:t>
            </a:r>
            <a:endParaRPr lang="en-US" altLang="ja-JP" dirty="0" smtClean="0">
              <a:solidFill>
                <a:srgbClr val="CCFFCC"/>
              </a:solidFill>
              <a:latin typeface="小塚ゴシック Pr6N M"/>
              <a:ea typeface="小塚ゴシック Pr6N M"/>
              <a:cs typeface="小塚ゴシック Pr6N M"/>
            </a:endParaRPr>
          </a:p>
        </p:txBody>
      </p:sp>
      <p:sp>
        <p:nvSpPr>
          <p:cNvPr id="70" name="正方形/長方形 69"/>
          <p:cNvSpPr/>
          <p:nvPr/>
        </p:nvSpPr>
        <p:spPr>
          <a:xfrm>
            <a:off x="6095243" y="2485379"/>
            <a:ext cx="3049947"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smtClean="0">
                <a:solidFill>
                  <a:schemeClr val="tx1"/>
                </a:solidFill>
                <a:latin typeface="小塚ゴシック Pr6N L"/>
                <a:ea typeface="小塚ゴシック Pr6N L"/>
                <a:cs typeface="小塚ゴシック Pr6N L"/>
              </a:rPr>
              <a:t>　　</a:t>
            </a:r>
            <a:r>
              <a:rPr lang="en-US" altLang="ja-JP" sz="1100" dirty="0" smtClean="0">
                <a:solidFill>
                  <a:schemeClr val="tx1"/>
                </a:solidFill>
                <a:latin typeface="小塚ゴシック Pr6N L"/>
                <a:ea typeface="小塚ゴシック Pr6N L"/>
                <a:cs typeface="小塚ゴシック Pr6N L"/>
              </a:rPr>
              <a:t>Web</a:t>
            </a:r>
            <a:r>
              <a:rPr lang="ja-JP" altLang="en-US" sz="1100" smtClean="0">
                <a:solidFill>
                  <a:schemeClr val="tx1"/>
                </a:solidFill>
                <a:latin typeface="小塚ゴシック Pr6N L"/>
                <a:ea typeface="小塚ゴシック Pr6N L"/>
                <a:cs typeface="小塚ゴシック Pr6N L"/>
              </a:rPr>
              <a:t>アプリ</a:t>
            </a:r>
            <a:r>
              <a:rPr lang="ja-JP" altLang="en-US" sz="1100" dirty="0" smtClean="0">
                <a:solidFill>
                  <a:schemeClr val="tx1"/>
                </a:solidFill>
                <a:latin typeface="小塚ゴシック Pr6N L"/>
                <a:ea typeface="小塚ゴシック Pr6N L"/>
                <a:cs typeface="小塚ゴシック Pr6N L"/>
              </a:rPr>
              <a:t>・スマートフォンアプリ</a:t>
            </a:r>
            <a:endParaRPr kumimoji="1" lang="ja-JP" altLang="en-US" sz="1100" dirty="0">
              <a:solidFill>
                <a:schemeClr val="tx1"/>
              </a:solidFill>
              <a:latin typeface="小塚ゴシック Pr6N L"/>
              <a:ea typeface="小塚ゴシック Pr6N L"/>
              <a:cs typeface="小塚ゴシック Pr6N L"/>
            </a:endParaRPr>
          </a:p>
        </p:txBody>
      </p:sp>
      <p:sp>
        <p:nvSpPr>
          <p:cNvPr id="71" name="角丸四角形 70"/>
          <p:cNvSpPr/>
          <p:nvPr/>
        </p:nvSpPr>
        <p:spPr>
          <a:xfrm>
            <a:off x="5096142" y="2479905"/>
            <a:ext cx="1246823" cy="361791"/>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提供形態</a:t>
            </a:r>
            <a:endParaRPr kumimoji="1" lang="ja-JP" altLang="en-US" sz="1400" dirty="0">
              <a:latin typeface="フォントポにほんご"/>
              <a:ea typeface="フォントポにほんご"/>
              <a:cs typeface="フォントポにほんご"/>
            </a:endParaRPr>
          </a:p>
        </p:txBody>
      </p:sp>
      <p:sp>
        <p:nvSpPr>
          <p:cNvPr id="45" name="タイトル 1"/>
          <p:cNvSpPr txBox="1">
            <a:spLocks/>
          </p:cNvSpPr>
          <p:nvPr/>
        </p:nvSpPr>
        <p:spPr>
          <a:xfrm>
            <a:off x="57563" y="-26855"/>
            <a:ext cx="6770749"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あせらず、なやまず。パパママまっぷ　</a:t>
            </a:r>
            <a:endParaRPr kumimoji="1" lang="ja-JP" altLang="en-US" sz="1400" dirty="0">
              <a:solidFill>
                <a:srgbClr val="FFFFFF"/>
              </a:solidFill>
              <a:latin typeface="小塚ゴシック Pr6N R"/>
              <a:ea typeface="小塚ゴシック Pr6N R"/>
              <a:cs typeface="小塚ゴシック Pr6N R"/>
            </a:endParaRPr>
          </a:p>
        </p:txBody>
      </p:sp>
      <p:sp>
        <p:nvSpPr>
          <p:cNvPr id="48" name="タイトル 1"/>
          <p:cNvSpPr txBox="1">
            <a:spLocks/>
          </p:cNvSpPr>
          <p:nvPr/>
        </p:nvSpPr>
        <p:spPr>
          <a:xfrm>
            <a:off x="45112" y="223283"/>
            <a:ext cx="5005180"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smtClean="0">
                <a:solidFill>
                  <a:schemeClr val="bg1"/>
                </a:solidFill>
                <a:latin typeface="小塚ゴシック Pro M"/>
                <a:ea typeface="小塚ゴシック Pro M"/>
                <a:cs typeface="小塚ゴシック Pro M"/>
              </a:rPr>
              <a:t>さっぽろ保育園マップ</a:t>
            </a:r>
            <a:endParaRPr lang="ja-JP" altLang="en-US" sz="3600" dirty="0">
              <a:solidFill>
                <a:schemeClr val="bg1"/>
              </a:solidFill>
              <a:latin typeface="小塚ゴシック Pro M"/>
              <a:ea typeface="小塚ゴシック Pro M"/>
              <a:cs typeface="小塚ゴシック Pro M"/>
            </a:endParaRPr>
          </a:p>
        </p:txBody>
      </p:sp>
      <p:sp>
        <p:nvSpPr>
          <p:cNvPr id="49"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a:t>
            </a:r>
            <a:r>
              <a:rPr lang="en-US" altLang="ja-JP" sz="1400" dirty="0" smtClean="0">
                <a:solidFill>
                  <a:srgbClr val="FFFFFF"/>
                </a:solidFill>
                <a:latin typeface="小塚ゴシック Pr6N R"/>
                <a:ea typeface="小塚ゴシック Pr6N R"/>
                <a:cs typeface="小塚ゴシック Pr6N R"/>
              </a:rPr>
              <a:t>Code</a:t>
            </a:r>
            <a:r>
              <a:rPr lang="ja-JP" altLang="en-US" sz="1400" dirty="0" smtClean="0">
                <a:solidFill>
                  <a:srgbClr val="FFFFFF"/>
                </a:solidFill>
                <a:latin typeface="小塚ゴシック Pr6N R"/>
                <a:ea typeface="小塚ゴシック Pr6N R"/>
                <a:cs typeface="小塚ゴシック Pr6N R"/>
              </a:rPr>
              <a:t> </a:t>
            </a:r>
            <a:r>
              <a:rPr lang="en-US" altLang="ja-JP" sz="1400" dirty="0" smtClean="0">
                <a:solidFill>
                  <a:srgbClr val="FFFFFF"/>
                </a:solidFill>
                <a:latin typeface="小塚ゴシック Pr6N R"/>
                <a:ea typeface="小塚ゴシック Pr6N R"/>
                <a:cs typeface="小塚ゴシック Pr6N R"/>
              </a:rPr>
              <a:t>for</a:t>
            </a:r>
            <a:r>
              <a:rPr lang="ja-JP" altLang="en-US" sz="1400" dirty="0" smtClean="0">
                <a:solidFill>
                  <a:srgbClr val="FFFFFF"/>
                </a:solidFill>
                <a:latin typeface="小塚ゴシック Pr6N R"/>
                <a:ea typeface="小塚ゴシック Pr6N R"/>
                <a:cs typeface="小塚ゴシック Pr6N R"/>
              </a:rPr>
              <a:t> </a:t>
            </a:r>
            <a:r>
              <a:rPr lang="en-US" altLang="ja-JP" sz="1400" dirty="0" smtClean="0">
                <a:solidFill>
                  <a:srgbClr val="FFFFFF"/>
                </a:solidFill>
                <a:latin typeface="小塚ゴシック Pr6N R"/>
                <a:ea typeface="小塚ゴシック Pr6N R"/>
                <a:cs typeface="小塚ゴシック Pr6N R"/>
              </a:rPr>
              <a:t>Sapporo</a:t>
            </a:r>
            <a:r>
              <a:rPr lang="en-US" altLang="en-US" sz="1400" dirty="0">
                <a:solidFill>
                  <a:srgbClr val="FFFFFF"/>
                </a:solidFill>
                <a:latin typeface="小塚ゴシック Pr6N R"/>
                <a:ea typeface="小塚ゴシック Pr6N R"/>
                <a:cs typeface="小塚ゴシック Pr6N R"/>
              </a:rPr>
              <a:t> </a:t>
            </a:r>
            <a:r>
              <a:rPr lang="ja-JP" altLang="en-US" sz="1400" dirty="0" smtClean="0">
                <a:solidFill>
                  <a:srgbClr val="FFFFFF"/>
                </a:solidFill>
                <a:latin typeface="小塚ゴシック Pr6N R"/>
                <a:ea typeface="小塚ゴシック Pr6N R"/>
                <a:cs typeface="小塚ゴシック Pr6N R"/>
              </a:rPr>
              <a:t>パパママまっぷチーム</a:t>
            </a:r>
            <a:endParaRPr kumimoji="1" lang="ja-JP" altLang="en-US" sz="1400" dirty="0">
              <a:solidFill>
                <a:srgbClr val="FFFFFF"/>
              </a:solidFill>
              <a:latin typeface="小塚ゴシック Pr6N R"/>
              <a:ea typeface="小塚ゴシック Pr6N R"/>
              <a:cs typeface="小塚ゴシック Pr6N R"/>
            </a:endParaRPr>
          </a:p>
        </p:txBody>
      </p:sp>
      <p:pic>
        <p:nvPicPr>
          <p:cNvPr id="2" name="bs141115561576.jpg" descr="/Users/meg/Desktop/特研/特研OD/さっぽろ保育園マップ/bs141115561576.jpg"/>
          <p:cNvPicPr>
            <a:picLocks noChangeAspect="1"/>
          </p:cNvPicPr>
          <p:nvPr/>
        </p:nvPicPr>
        <p:blipFill rotWithShape="1">
          <a:blip r:embed="rId8" r:link="rId9">
            <a:extLst>
              <a:ext uri="{28A0092B-C50C-407E-A947-70E740481C1C}">
                <a14:useLocalDpi xmlns:a14="http://schemas.microsoft.com/office/drawing/2010/main" val="0"/>
              </a:ext>
            </a:extLst>
          </a:blip>
          <a:srcRect l="-2168"/>
          <a:stretch/>
        </p:blipFill>
        <p:spPr>
          <a:xfrm>
            <a:off x="2747832" y="2106092"/>
            <a:ext cx="2139696" cy="2456571"/>
          </a:xfrm>
          <a:prstGeom prst="rect">
            <a:avLst/>
          </a:prstGeom>
        </p:spPr>
      </p:pic>
    </p:spTree>
    <p:extLst>
      <p:ext uri="{BB962C8B-B14F-4D97-AF65-F5344CB8AC3E}">
        <p14:creationId xmlns:p14="http://schemas.microsoft.com/office/powerpoint/2010/main" val="1176099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197</Words>
  <Application>Microsoft Office PowerPoint</Application>
  <PresentationFormat>A4 210 x 297 mm</PresentationFormat>
  <Paragraphs>76</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ＭＳ Ｐゴシック</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ホワイト</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2018-02-21T08:07:46Z</dcterms:created>
  <dcterms:modified xsi:type="dcterms:W3CDTF">2018-02-21T08:07:50Z</dcterms:modified>
</cp:coreProperties>
</file>