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48" r:id="rId1"/>
  </p:sldMasterIdLst>
  <p:notesMasterIdLst>
    <p:notesMasterId r:id="rId4"/>
  </p:notesMasterIdLst>
  <p:sldIdLst>
    <p:sldId id="257" r:id="rId2"/>
    <p:sldId id="256" r:id="rId3"/>
  </p:sldIdLst>
  <p:sldSz cx="9906000" cy="6858000" type="A4"/>
  <p:notesSz cx="7104063" cy="10234613"/>
  <p:defaultTex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12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作成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8007"/>
    <a:srgbClr val="00D861"/>
    <a:srgbClr val="4ED762"/>
    <a:srgbClr val="00B050"/>
    <a:srgbClr val="518F6B"/>
    <a:srgbClr val="B22F46"/>
    <a:srgbClr val="CCFFCC"/>
    <a:srgbClr val="6633FF"/>
    <a:srgbClr val="663399"/>
    <a:srgbClr val="6633C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7350" autoAdjust="0"/>
  </p:normalViewPr>
  <p:slideViewPr>
    <p:cSldViewPr snapToGrid="0" snapToObjects="1">
      <p:cViewPr varScale="1">
        <p:scale>
          <a:sx n="73" d="100"/>
          <a:sy n="73" d="100"/>
        </p:scale>
        <p:origin x="906" y="51"/>
      </p:cViewPr>
      <p:guideLst>
        <p:guide orient="horz" pos="2160"/>
        <p:guide pos="312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kumimoji="1" lang="ja-JP" altLang="en-US"/>
          </a:p>
        </p:txBody>
      </p:sp>
      <p:sp>
        <p:nvSpPr>
          <p:cNvPr id="3" name="日付プレースホルダー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AE1EE628-056E-4D19-B2AD-2D92AC0F1ABD}" type="datetimeFigureOut">
              <a:rPr kumimoji="1" lang="ja-JP" altLang="en-US" smtClean="0"/>
              <a:t>2022/3/26</a:t>
            </a:fld>
            <a:endParaRPr kumimoji="1" lang="ja-JP" altLang="en-US"/>
          </a:p>
        </p:txBody>
      </p:sp>
      <p:sp>
        <p:nvSpPr>
          <p:cNvPr id="4" name="スライド イメージ プレースホルダー 3"/>
          <p:cNvSpPr>
            <a:spLocks noGrp="1" noRot="1" noChangeAspect="1"/>
          </p:cNvSpPr>
          <p:nvPr>
            <p:ph type="sldImg" idx="2"/>
          </p:nvPr>
        </p:nvSpPr>
        <p:spPr>
          <a:xfrm>
            <a:off x="1057275" y="1279525"/>
            <a:ext cx="4989513" cy="3454400"/>
          </a:xfrm>
          <a:prstGeom prst="rect">
            <a:avLst/>
          </a:prstGeom>
          <a:noFill/>
          <a:ln w="12700">
            <a:solidFill>
              <a:prstClr val="black"/>
            </a:solidFill>
          </a:ln>
        </p:spPr>
        <p:txBody>
          <a:bodyPr vert="horz" lIns="99075" tIns="49538" rIns="99075" bIns="49538" rtlCol="0" anchor="ctr"/>
          <a:lstStyle/>
          <a:p>
            <a:endParaRPr lang="ja-JP" altLang="en-US"/>
          </a:p>
        </p:txBody>
      </p:sp>
      <p:sp>
        <p:nvSpPr>
          <p:cNvPr id="5" name="ノート プレースホルダー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DF87361B-7005-42B9-A640-988E4CF2BBE9}" type="slidenum">
              <a:rPr kumimoji="1" lang="ja-JP" altLang="en-US" smtClean="0"/>
              <a:t>‹#›</a:t>
            </a:fld>
            <a:endParaRPr kumimoji="1" lang="ja-JP" altLang="en-US"/>
          </a:p>
        </p:txBody>
      </p:sp>
    </p:spTree>
    <p:extLst>
      <p:ext uri="{BB962C8B-B14F-4D97-AF65-F5344CB8AC3E}">
        <p14:creationId xmlns:p14="http://schemas.microsoft.com/office/powerpoint/2010/main" val="22067693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DF87361B-7005-42B9-A640-988E4CF2BBE9}" type="slidenum">
              <a:rPr kumimoji="1" lang="ja-JP" altLang="en-US" smtClean="0"/>
              <a:t>1</a:t>
            </a:fld>
            <a:endParaRPr kumimoji="1" lang="ja-JP" altLang="en-US"/>
          </a:p>
        </p:txBody>
      </p:sp>
    </p:spTree>
    <p:extLst>
      <p:ext uri="{BB962C8B-B14F-4D97-AF65-F5344CB8AC3E}">
        <p14:creationId xmlns:p14="http://schemas.microsoft.com/office/powerpoint/2010/main" val="17956102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2456878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22402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780337" y="274639"/>
            <a:ext cx="2414588"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536575" y="274639"/>
            <a:ext cx="7078663"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4398745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8118103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3220220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536575"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5448300" y="1600201"/>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829566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4638"/>
            <a:ext cx="8915400" cy="1143000"/>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3239883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197321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973972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872971" y="273051"/>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441984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AC1CA040-FF31-2246-8E1D-7AE78751E0CD}" type="datetimeFigureOut">
              <a:rPr kumimoji="1" lang="ja-JP" altLang="en-US" smtClean="0"/>
              <a:t>2022/3/26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971563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C1CA040-FF31-2246-8E1D-7AE78751E0CD}" type="datetimeFigureOut">
              <a:rPr kumimoji="1" lang="ja-JP" altLang="en-US" smtClean="0"/>
              <a:t>2022/3/26</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33FF8B-D2A1-4D4F-9C09-FEF387B2820C}" type="slidenum">
              <a:rPr kumimoji="1" lang="ja-JP" altLang="en-US" smtClean="0"/>
              <a:t>‹#›</a:t>
            </a:fld>
            <a:endParaRPr kumimoji="1" lang="ja-JP" altLang="en-US"/>
          </a:p>
        </p:txBody>
      </p:sp>
    </p:spTree>
    <p:extLst>
      <p:ext uri="{BB962C8B-B14F-4D97-AF65-F5344CB8AC3E}">
        <p14:creationId xmlns:p14="http://schemas.microsoft.com/office/powerpoint/2010/main" val="1842213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file://localhost/Users/meg/Desktop/%E7%89%B9%E7%A0%94/%E7%89%B9%E7%A0%94OD/%E3%82%A2%E3%82%A4%E3%82%B3%E3%83%B3/%E3%81%B2%E3%82%89%E3%82%81%E3%81%8D.png" TargetMode="External"/><Relationship Id="rId5" Type="http://schemas.openxmlformats.org/officeDocument/2006/relationships/image" Target="../media/image2.png"/><Relationship Id="rId4" Type="http://schemas.openxmlformats.org/officeDocument/2006/relationships/image" Target="file://localhost/Users/meg/Desktop/%E7%89%B9%E7%A0%94/%E7%89%B9%E7%A0%94OD/%E3%82%A2%E3%82%A4%E3%82%B3%E3%83%B3/%E3%83%8F%E3%83%86%E3%83%8A.png"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a:extLst>
              <a:ext uri="{FF2B5EF4-FFF2-40B4-BE49-F238E27FC236}">
                <a16:creationId xmlns:a16="http://schemas.microsoft.com/office/drawing/2014/main" id="{55F7FCD4-2CFE-4EBF-847F-54EF09DA70E5}"/>
              </a:ext>
            </a:extLst>
          </p:cNvPr>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32" name="正方形/長方形 31">
            <a:extLst>
              <a:ext uri="{FF2B5EF4-FFF2-40B4-BE49-F238E27FC236}">
                <a16:creationId xmlns:a16="http://schemas.microsoft.com/office/drawing/2014/main" id="{AB5550C3-1CA0-4F33-9B46-A5B711E9FF42}"/>
              </a:ext>
            </a:extLst>
          </p:cNvPr>
          <p:cNvSpPr/>
          <p:nvPr/>
        </p:nvSpPr>
        <p:spPr>
          <a:xfrm>
            <a:off x="-350"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sysClr val="window" lastClr="FFFFFF"/>
              </a:solidFill>
              <a:effectLst/>
              <a:uLnTx/>
              <a:uFillTx/>
              <a:latin typeface="Corbel"/>
              <a:ea typeface="ヒラギノ角ゴ Pro W3"/>
              <a:cs typeface="+mn-cs"/>
            </a:endParaRPr>
          </a:p>
        </p:txBody>
      </p:sp>
      <p:sp>
        <p:nvSpPr>
          <p:cNvPr id="42" name="タイトル 1"/>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ためまっぷ</a:t>
            </a:r>
          </a:p>
        </p:txBody>
      </p:sp>
      <p:sp>
        <p:nvSpPr>
          <p:cNvPr id="43" name="タイトル 1"/>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1400" dirty="0">
                <a:solidFill>
                  <a:srgbClr val="FFFFFF"/>
                </a:solidFill>
                <a:latin typeface="小塚ゴシック Pr6N R"/>
                <a:ea typeface="小塚ゴシック Pr6N R"/>
                <a:cs typeface="小塚ゴシック Pr6N R"/>
              </a:rPr>
              <a:t>人をつなげることでまちづくり・地域づくりを行う</a:t>
            </a:r>
          </a:p>
        </p:txBody>
      </p:sp>
      <p:sp>
        <p:nvSpPr>
          <p:cNvPr id="44" name="タイトル 1"/>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ためま株式会社</a:t>
            </a:r>
          </a:p>
        </p:txBody>
      </p:sp>
      <p:grpSp>
        <p:nvGrpSpPr>
          <p:cNvPr id="53" name="図形グループ 52"/>
          <p:cNvGrpSpPr/>
          <p:nvPr/>
        </p:nvGrpSpPr>
        <p:grpSpPr>
          <a:xfrm>
            <a:off x="6255233" y="250008"/>
            <a:ext cx="752743" cy="752743"/>
            <a:chOff x="6255233" y="281179"/>
            <a:chExt cx="752743" cy="752743"/>
          </a:xfrm>
        </p:grpSpPr>
        <p:sp>
          <p:nvSpPr>
            <p:cNvPr id="54" name="角丸四角形 53"/>
            <p:cNvSpPr/>
            <p:nvPr/>
          </p:nvSpPr>
          <p:spPr>
            <a:xfrm>
              <a:off x="6255233"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テキスト ボックス 56"/>
            <p:cNvSpPr txBox="1"/>
            <p:nvPr/>
          </p:nvSpPr>
          <p:spPr>
            <a:xfrm>
              <a:off x="6308439" y="334385"/>
              <a:ext cx="646331" cy="646331"/>
            </a:xfrm>
            <a:prstGeom prst="rect">
              <a:avLst/>
            </a:prstGeom>
            <a:noFill/>
          </p:spPr>
          <p:txBody>
            <a:bodyPr wrap="none" rtlCol="0">
              <a:spAutoFit/>
            </a:bodyPr>
            <a:lstStyle/>
            <a:p>
              <a:r>
                <a:rPr kumimoji="1" lang="ja-JP" altLang="en-US" dirty="0">
                  <a:solidFill>
                    <a:srgbClr val="00B050"/>
                  </a:solidFill>
                  <a:latin typeface="小塚ゴシック Pr6N M"/>
                  <a:ea typeface="小塚ゴシック Pr6N M"/>
                  <a:cs typeface="小塚ゴシック Pr6N M"/>
                </a:rPr>
                <a:t>防災</a:t>
              </a:r>
              <a:endParaRPr kumimoji="1" lang="en-US" altLang="ja-JP" dirty="0">
                <a:solidFill>
                  <a:srgbClr val="00B050"/>
                </a:solidFill>
                <a:latin typeface="小塚ゴシック Pr6N M"/>
                <a:ea typeface="小塚ゴシック Pr6N M"/>
                <a:cs typeface="小塚ゴシック Pr6N M"/>
              </a:endParaRPr>
            </a:p>
            <a:p>
              <a:r>
                <a:rPr lang="ja-JP" altLang="en-US" dirty="0">
                  <a:solidFill>
                    <a:srgbClr val="00B050"/>
                  </a:solidFill>
                  <a:latin typeface="小塚ゴシック Pr6N M"/>
                  <a:ea typeface="小塚ゴシック Pr6N M"/>
                  <a:cs typeface="小塚ゴシック Pr6N M"/>
                </a:rPr>
                <a:t>減災</a:t>
              </a:r>
              <a:endParaRPr kumimoji="1" lang="ja-JP" altLang="en-US" dirty="0">
                <a:solidFill>
                  <a:srgbClr val="00B050"/>
                </a:solidFill>
                <a:latin typeface="小塚ゴシック Pr6N M"/>
                <a:ea typeface="小塚ゴシック Pr6N M"/>
                <a:cs typeface="小塚ゴシック Pr6N M"/>
              </a:endParaRPr>
            </a:p>
          </p:txBody>
        </p:sp>
      </p:grpSp>
      <p:grpSp>
        <p:nvGrpSpPr>
          <p:cNvPr id="58" name="図形グループ 57"/>
          <p:cNvGrpSpPr/>
          <p:nvPr/>
        </p:nvGrpSpPr>
        <p:grpSpPr>
          <a:xfrm>
            <a:off x="8089329" y="250008"/>
            <a:ext cx="752743" cy="752743"/>
            <a:chOff x="8060984" y="281179"/>
            <a:chExt cx="752743" cy="752743"/>
          </a:xfrm>
          <a:noFill/>
        </p:grpSpPr>
        <p:sp>
          <p:nvSpPr>
            <p:cNvPr id="86" name="角丸四角形 85"/>
            <p:cNvSpPr/>
            <p:nvPr/>
          </p:nvSpPr>
          <p:spPr>
            <a:xfrm>
              <a:off x="8060984" y="281179"/>
              <a:ext cx="752743" cy="752743"/>
            </a:xfrm>
            <a:prstGeom prst="roundRect">
              <a:avLst/>
            </a:prstGeom>
            <a:grp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87" name="テキスト ボックス 86"/>
            <p:cNvSpPr txBox="1"/>
            <p:nvPr/>
          </p:nvSpPr>
          <p:spPr>
            <a:xfrm>
              <a:off x="8114190" y="334385"/>
              <a:ext cx="646331" cy="646331"/>
            </a:xfrm>
            <a:prstGeom prst="rect">
              <a:avLst/>
            </a:prstGeom>
            <a:grpFill/>
          </p:spPr>
          <p:txBody>
            <a:bodyPr wrap="none" rtlCol="0">
              <a:spAutoFit/>
            </a:bodyPr>
            <a:lstStyle/>
            <a:p>
              <a:r>
                <a:rPr lang="ja-JP" altLang="en-US" dirty="0">
                  <a:solidFill>
                    <a:srgbClr val="CCFFCC"/>
                  </a:solidFill>
                  <a:latin typeface="小塚ゴシック Pr6N M"/>
                  <a:ea typeface="小塚ゴシック Pr6N M"/>
                  <a:cs typeface="小塚ゴシック Pr6N M"/>
                </a:rPr>
                <a:t>産業</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創出</a:t>
              </a:r>
              <a:endParaRPr kumimoji="1" lang="en-US" altLang="ja-JP" dirty="0">
                <a:solidFill>
                  <a:srgbClr val="CCFFCC"/>
                </a:solidFill>
                <a:latin typeface="小塚ゴシック Pr6N M"/>
                <a:ea typeface="小塚ゴシック Pr6N M"/>
                <a:cs typeface="小塚ゴシック Pr6N M"/>
              </a:endParaRPr>
            </a:p>
          </p:txBody>
        </p:sp>
      </p:grpSp>
      <p:sp>
        <p:nvSpPr>
          <p:cNvPr id="91" name="角丸四角形 90"/>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2" name="テキスト ボックス 91"/>
          <p:cNvSpPr txBox="1"/>
          <p:nvPr/>
        </p:nvSpPr>
        <p:spPr>
          <a:xfrm>
            <a:off x="9059584" y="259585"/>
            <a:ext cx="684803" cy="738664"/>
          </a:xfrm>
          <a:prstGeom prst="rect">
            <a:avLst/>
          </a:prstGeom>
          <a:noFill/>
        </p:spPr>
        <p:txBody>
          <a:bodyPr wrap="none" rtlCol="0">
            <a:spAutoFit/>
          </a:bodyPr>
          <a:lstStyle/>
          <a:p>
            <a:r>
              <a:rPr lang="ja-JP" altLang="en-US" sz="1400" dirty="0">
                <a:solidFill>
                  <a:srgbClr val="CCFFCC"/>
                </a:solidFill>
                <a:latin typeface="小塚ゴシック Pr6N M"/>
                <a:ea typeface="小塚ゴシック Pr6N M"/>
                <a:cs typeface="小塚ゴシック Pr6N M"/>
              </a:rPr>
              <a:t>防犯</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医療</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教育</a:t>
            </a:r>
            <a:r>
              <a:rPr lang="ja-JP" altLang="en-US" sz="1000" dirty="0">
                <a:solidFill>
                  <a:srgbClr val="CCFFCC"/>
                </a:solidFill>
                <a:latin typeface="小塚ゴシック Pr6N M"/>
                <a:ea typeface="小塚ゴシック Pr6N M"/>
                <a:cs typeface="小塚ゴシック Pr6N M"/>
              </a:rPr>
              <a:t>等</a:t>
            </a:r>
            <a:endParaRPr lang="en-US" altLang="ja-JP" dirty="0">
              <a:solidFill>
                <a:srgbClr val="CCFFCC"/>
              </a:solidFill>
              <a:latin typeface="小塚ゴシック Pr6N M"/>
              <a:ea typeface="小塚ゴシック Pr6N M"/>
              <a:cs typeface="小塚ゴシック Pr6N M"/>
            </a:endParaRPr>
          </a:p>
        </p:txBody>
      </p:sp>
      <p:sp>
        <p:nvSpPr>
          <p:cNvPr id="97" name="角丸四角形 96"/>
          <p:cNvSpPr/>
          <p:nvPr/>
        </p:nvSpPr>
        <p:spPr>
          <a:xfrm>
            <a:off x="5052210" y="4442481"/>
            <a:ext cx="4743817" cy="1982613"/>
          </a:xfrm>
          <a:prstGeom prst="roundRect">
            <a:avLst>
              <a:gd name="adj" fmla="val 10424"/>
            </a:avLst>
          </a:prstGeom>
          <a:noFill/>
          <a:ln>
            <a:solidFill>
              <a:srgbClr val="518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8" name="片側の 2 つの角を丸めた四角形 97"/>
          <p:cNvSpPr/>
          <p:nvPr/>
        </p:nvSpPr>
        <p:spPr>
          <a:xfrm>
            <a:off x="5052210" y="4442481"/>
            <a:ext cx="4743817" cy="503242"/>
          </a:xfrm>
          <a:prstGeom prst="round2SameRect">
            <a:avLst>
              <a:gd name="adj1" fmla="val 40827"/>
              <a:gd name="adj2" fmla="val 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99" name="下矢印 98"/>
          <p:cNvSpPr/>
          <p:nvPr/>
        </p:nvSpPr>
        <p:spPr>
          <a:xfrm>
            <a:off x="7241356" y="3996116"/>
            <a:ext cx="377535" cy="396213"/>
          </a:xfrm>
          <a:prstGeom prst="downArrow">
            <a:avLst>
              <a:gd name="adj1" fmla="val 30686"/>
              <a:gd name="adj2" fmla="val 50000"/>
            </a:avLst>
          </a:prstGeom>
          <a:solidFill>
            <a:srgbClr val="518F6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100" name="ハテナ.png" descr="/Users/meg/Desktop/特研/特研OD/アイコン/ハテナ.png"/>
          <p:cNvPicPr>
            <a:picLocks noChangeAspect="1"/>
          </p:cNvPicPr>
          <p:nvPr/>
        </p:nvPicPr>
        <p:blipFill>
          <a:blip r:embed="rId3" r:link="rId4">
            <a:extLst>
              <a:ext uri="{28A0092B-C50C-407E-A947-70E740481C1C}">
                <a14:useLocalDpi xmlns:a14="http://schemas.microsoft.com/office/drawing/2010/main" val="0"/>
              </a:ext>
            </a:extLst>
          </a:blip>
          <a:stretch>
            <a:fillRect/>
          </a:stretch>
        </p:blipFill>
        <p:spPr>
          <a:xfrm>
            <a:off x="9066983" y="3204730"/>
            <a:ext cx="915309" cy="915309"/>
          </a:xfrm>
          <a:prstGeom prst="rect">
            <a:avLst/>
          </a:prstGeom>
        </p:spPr>
      </p:pic>
      <p:sp>
        <p:nvSpPr>
          <p:cNvPr id="101" name="テキスト ボックス 100"/>
          <p:cNvSpPr txBox="1"/>
          <p:nvPr/>
        </p:nvSpPr>
        <p:spPr>
          <a:xfrm>
            <a:off x="5217611" y="2409264"/>
            <a:ext cx="2983509" cy="369332"/>
          </a:xfrm>
          <a:prstGeom prst="rect">
            <a:avLst/>
          </a:prstGeom>
          <a:noFill/>
          <a:ln>
            <a:solidFill>
              <a:srgbClr val="518F6B"/>
            </a:solidFill>
          </a:ln>
        </p:spPr>
        <p:txBody>
          <a:bodyPr wrap="none" rtlCol="0">
            <a:spAutoFit/>
          </a:bodyPr>
          <a:lstStyle/>
          <a:p>
            <a:r>
              <a:rPr kumimoji="1" lang="ja-JP" altLang="en-US" dirty="0">
                <a:solidFill>
                  <a:srgbClr val="308007"/>
                </a:solidFill>
                <a:latin typeface="小塚ゴシック Pr6N M"/>
                <a:ea typeface="小塚ゴシック Pr6N M"/>
                <a:cs typeface="小塚ゴシック Pr6N M"/>
              </a:rPr>
              <a:t>ためまっぷ</a:t>
            </a:r>
            <a:r>
              <a:rPr kumimoji="1" lang="en-US" altLang="ja-JP" dirty="0">
                <a:solidFill>
                  <a:srgbClr val="308007"/>
                </a:solidFill>
                <a:latin typeface="小塚ゴシック Pr6N M"/>
                <a:ea typeface="小塚ゴシック Pr6N M"/>
                <a:cs typeface="小塚ゴシック Pr6N M"/>
              </a:rPr>
              <a:t> </a:t>
            </a:r>
            <a:r>
              <a:rPr kumimoji="1" lang="ja-JP" altLang="en-US" sz="1600" dirty="0">
                <a:solidFill>
                  <a:srgbClr val="308007"/>
                </a:solidFill>
                <a:latin typeface="小塚ゴシック Pr6N M"/>
                <a:ea typeface="小塚ゴシック Pr6N M"/>
                <a:cs typeface="小塚ゴシック Pr6N M"/>
              </a:rPr>
              <a:t>誕生の</a:t>
            </a:r>
            <a:r>
              <a:rPr kumimoji="1" lang="en-US" altLang="ja-JP" dirty="0">
                <a:solidFill>
                  <a:srgbClr val="308007"/>
                </a:solidFill>
                <a:latin typeface="小塚ゴシック Pr6N M"/>
                <a:ea typeface="小塚ゴシック Pr6N M"/>
                <a:cs typeface="小塚ゴシック Pr6N M"/>
              </a:rPr>
              <a:t> </a:t>
            </a:r>
            <a:r>
              <a:rPr kumimoji="1" lang="ja-JP" altLang="en-US" dirty="0">
                <a:solidFill>
                  <a:srgbClr val="308007"/>
                </a:solidFill>
                <a:latin typeface="小塚ゴシック Pr6N M"/>
                <a:ea typeface="小塚ゴシック Pr6N M"/>
                <a:cs typeface="小塚ゴシック Pr6N M"/>
              </a:rPr>
              <a:t>キッカケ</a:t>
            </a:r>
          </a:p>
        </p:txBody>
      </p:sp>
      <p:sp>
        <p:nvSpPr>
          <p:cNvPr id="102" name="テキスト ボックス 101"/>
          <p:cNvSpPr txBox="1"/>
          <p:nvPr/>
        </p:nvSpPr>
        <p:spPr>
          <a:xfrm>
            <a:off x="5069983" y="2829653"/>
            <a:ext cx="4395749" cy="1384995"/>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代表の子育て時に気軽に行ける場が見つけられない孤立の体験から、次の世代に同じ経験をさせたくない思いから。</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様々な</a:t>
            </a:r>
            <a:r>
              <a:rPr lang="en-US" altLang="ja-JP" sz="1200" dirty="0">
                <a:latin typeface="小塚ゴシック Pr6N L"/>
                <a:ea typeface="小塚ゴシック Pr6N L"/>
                <a:cs typeface="小塚ゴシック Pr6N L"/>
              </a:rPr>
              <a:t>IT</a:t>
            </a:r>
            <a:r>
              <a:rPr lang="ja-JP" altLang="en-US" sz="1200" dirty="0">
                <a:latin typeface="小塚ゴシック Pr6N L"/>
                <a:ea typeface="小塚ゴシック Pr6N L"/>
                <a:cs typeface="小塚ゴシック Pr6N L"/>
              </a:rPr>
              <a:t>サービスはあるが、</a:t>
            </a:r>
            <a:r>
              <a:rPr lang="en-US" altLang="ja-JP" sz="1200" dirty="0">
                <a:latin typeface="小塚ゴシック Pr6N L"/>
                <a:ea typeface="小塚ゴシック Pr6N L"/>
                <a:cs typeface="小塚ゴシック Pr6N L"/>
              </a:rPr>
              <a:t> 7</a:t>
            </a:r>
            <a:r>
              <a:rPr lang="ja-JP" altLang="en-US" sz="1200" dirty="0">
                <a:latin typeface="小塚ゴシック Pr6N L"/>
                <a:ea typeface="小塚ゴシック Pr6N L"/>
                <a:cs typeface="小塚ゴシック Pr6N L"/>
              </a:rPr>
              <a:t>割の人は近所で行われる</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地域活動・イベントの存在すら知らない。</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近所の人のつながりで、子どもの成長、育児負担減、</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生きがい、健康寿命に関わる機会損失が減る今と未来を</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つくりたい。</a:t>
            </a:r>
            <a:endParaRPr lang="en-US" altLang="ja-JP" sz="1200" dirty="0">
              <a:latin typeface="小塚ゴシック Pr6N L"/>
              <a:ea typeface="小塚ゴシック Pr6N L"/>
              <a:cs typeface="小塚ゴシック Pr6N L"/>
            </a:endParaRPr>
          </a:p>
        </p:txBody>
      </p:sp>
      <p:pic>
        <p:nvPicPr>
          <p:cNvPr id="103" name="ひらめき.png" descr="/Users/meg/Desktop/特研/特研OD/アイコン/ひらめき.png"/>
          <p:cNvPicPr>
            <a:picLocks noChangeAspect="1"/>
          </p:cNvPicPr>
          <p:nvPr/>
        </p:nvPicPr>
        <p:blipFill>
          <a:blip r:embed="rId5" r:link="rId6">
            <a:extLst>
              <a:ext uri="{28A0092B-C50C-407E-A947-70E740481C1C}">
                <a14:useLocalDpi xmlns:a14="http://schemas.microsoft.com/office/drawing/2010/main" val="0"/>
              </a:ext>
            </a:extLst>
          </a:blip>
          <a:stretch>
            <a:fillRect/>
          </a:stretch>
        </p:blipFill>
        <p:spPr>
          <a:xfrm>
            <a:off x="9090963" y="5390367"/>
            <a:ext cx="915309" cy="915309"/>
          </a:xfrm>
          <a:prstGeom prst="rect">
            <a:avLst/>
          </a:prstGeom>
          <a:noFill/>
        </p:spPr>
      </p:pic>
      <p:sp>
        <p:nvSpPr>
          <p:cNvPr id="104" name="テキスト ボックス 103"/>
          <p:cNvSpPr txBox="1"/>
          <p:nvPr/>
        </p:nvSpPr>
        <p:spPr>
          <a:xfrm>
            <a:off x="5166303" y="4518001"/>
            <a:ext cx="3214341" cy="369332"/>
          </a:xfrm>
          <a:prstGeom prst="rect">
            <a:avLst/>
          </a:prstGeom>
          <a:noFill/>
        </p:spPr>
        <p:txBody>
          <a:bodyPr wrap="none" rtlCol="0">
            <a:spAutoFit/>
          </a:bodyPr>
          <a:lstStyle/>
          <a:p>
            <a:r>
              <a:rPr kumimoji="1" lang="ja-JP" altLang="en-US" dirty="0">
                <a:solidFill>
                  <a:schemeClr val="bg1"/>
                </a:solidFill>
                <a:latin typeface="小塚ゴシック Pr6N M"/>
                <a:ea typeface="小塚ゴシック Pr6N M"/>
                <a:cs typeface="小塚ゴシック Pr6N M"/>
              </a:rPr>
              <a:t>ためまっぷ</a:t>
            </a:r>
            <a:r>
              <a:rPr kumimoji="1" lang="en-US" altLang="ja-JP" dirty="0">
                <a:solidFill>
                  <a:schemeClr val="bg1"/>
                </a:solidFill>
                <a:latin typeface="小塚ゴシック Pr6N M"/>
                <a:ea typeface="小塚ゴシック Pr6N M"/>
                <a:cs typeface="小塚ゴシック Pr6N M"/>
              </a:rPr>
              <a:t> </a:t>
            </a:r>
            <a:r>
              <a:rPr lang="ja-JP" altLang="en-US" sz="1600" dirty="0">
                <a:solidFill>
                  <a:schemeClr val="bg1"/>
                </a:solidFill>
                <a:latin typeface="小塚ゴシック Pr6N M"/>
                <a:ea typeface="小塚ゴシック Pr6N M"/>
                <a:cs typeface="小塚ゴシック Pr6N M"/>
              </a:rPr>
              <a:t>でこう</a:t>
            </a:r>
            <a:r>
              <a:rPr kumimoji="1" lang="en-US" altLang="ja-JP" dirty="0">
                <a:solidFill>
                  <a:schemeClr val="bg1"/>
                </a:solidFill>
                <a:latin typeface="小塚ゴシック Pr6N M"/>
                <a:ea typeface="小塚ゴシック Pr6N M"/>
                <a:cs typeface="小塚ゴシック Pr6N M"/>
              </a:rPr>
              <a:t> </a:t>
            </a:r>
            <a:r>
              <a:rPr lang="ja-JP" altLang="en-US" dirty="0">
                <a:solidFill>
                  <a:schemeClr val="bg1"/>
                </a:solidFill>
                <a:latin typeface="小塚ゴシック Pr6N M"/>
                <a:ea typeface="小塚ゴシック Pr6N M"/>
                <a:cs typeface="小塚ゴシック Pr6N M"/>
              </a:rPr>
              <a:t>変わった！</a:t>
            </a:r>
            <a:endParaRPr kumimoji="1" lang="ja-JP" altLang="en-US" dirty="0">
              <a:solidFill>
                <a:schemeClr val="bg1"/>
              </a:solidFill>
              <a:latin typeface="小塚ゴシック Pr6N M"/>
              <a:ea typeface="小塚ゴシック Pr6N M"/>
              <a:cs typeface="小塚ゴシック Pr6N M"/>
            </a:endParaRPr>
          </a:p>
        </p:txBody>
      </p:sp>
      <p:sp>
        <p:nvSpPr>
          <p:cNvPr id="105" name="テキスト ボックス 104"/>
          <p:cNvSpPr txBox="1"/>
          <p:nvPr/>
        </p:nvSpPr>
        <p:spPr>
          <a:xfrm>
            <a:off x="5069983" y="4982707"/>
            <a:ext cx="4519927" cy="1446550"/>
          </a:xfrm>
          <a:prstGeom prst="rect">
            <a:avLst/>
          </a:prstGeom>
          <a:noFill/>
        </p:spPr>
        <p:txBody>
          <a:bodyPr wrap="square" rtlCol="0">
            <a:spAutoFit/>
          </a:bodyPr>
          <a:lstStyle/>
          <a:p>
            <a:pPr marL="171450" indent="-171450">
              <a:buFont typeface="Wingdings" charset="2"/>
              <a:buChar char="l"/>
            </a:pPr>
            <a:r>
              <a:rPr lang="ja-JP" altLang="en-US" sz="1200" dirty="0">
                <a:latin typeface="小塚ゴシック Pr6N L"/>
                <a:ea typeface="小塚ゴシック Pr6N L"/>
                <a:cs typeface="小塚ゴシック Pr6N L"/>
              </a:rPr>
              <a:t>導入から</a:t>
            </a:r>
            <a:r>
              <a:rPr lang="en-US" altLang="ja-JP" sz="1200" dirty="0">
                <a:latin typeface="小塚ゴシック Pr6N L"/>
                <a:ea typeface="小塚ゴシック Pr6N L"/>
                <a:cs typeface="小塚ゴシック Pr6N L"/>
              </a:rPr>
              <a:t>1</a:t>
            </a:r>
            <a:r>
              <a:rPr lang="ja-JP" altLang="en-US" sz="1200" dirty="0">
                <a:latin typeface="小塚ゴシック Pr6N L"/>
                <a:ea typeface="小塚ゴシック Pr6N L"/>
                <a:cs typeface="小塚ゴシック Pr6N L"/>
              </a:rPr>
              <a:t>年半を経過して、複数の母親から</a:t>
            </a:r>
            <a:endParaRPr lang="en-US" altLang="ja-JP" sz="1200" dirty="0">
              <a:latin typeface="小塚ゴシック Pr6N L"/>
              <a:ea typeface="小塚ゴシック Pr6N L"/>
              <a:cs typeface="小塚ゴシック Pr6N L"/>
            </a:endParaRPr>
          </a:p>
          <a:p>
            <a:r>
              <a:rPr lang="ja-JP" altLang="en-US" sz="1200" dirty="0">
                <a:latin typeface="小塚ゴシック Pr6N L"/>
                <a:ea typeface="小塚ゴシック Pr6N L"/>
                <a:cs typeface="小塚ゴシック Pr6N L"/>
              </a:rPr>
              <a:t>　　　 </a:t>
            </a:r>
            <a:r>
              <a:rPr lang="ja-JP" altLang="en-US" sz="1200" b="1" dirty="0">
                <a:solidFill>
                  <a:srgbClr val="FF0000"/>
                </a:solidFill>
                <a:latin typeface="小塚ゴシック Pr6N L"/>
                <a:ea typeface="小塚ゴシック Pr6N L"/>
                <a:cs typeface="小塚ゴシック Pr6N L"/>
              </a:rPr>
              <a:t>「サービスのない場所に引っ越したくない」</a:t>
            </a:r>
            <a:r>
              <a:rPr lang="ja-JP" altLang="en-US" sz="1200" dirty="0">
                <a:latin typeface="小塚ゴシック Pr6N L"/>
                <a:ea typeface="小塚ゴシック Pr6N L"/>
                <a:cs typeface="小塚ゴシック Pr6N L"/>
              </a:rPr>
              <a:t>の声</a:t>
            </a:r>
            <a:endParaRPr lang="en-US" altLang="ja-JP" sz="1200" dirty="0">
              <a:latin typeface="小塚ゴシック Pr6N L"/>
              <a:ea typeface="小塚ゴシック Pr6N L"/>
              <a:cs typeface="小塚ゴシック Pr6N L"/>
            </a:endParaRPr>
          </a:p>
          <a:p>
            <a:pPr marL="171450" indent="-171450">
              <a:buFont typeface="Wingdings" charset="2"/>
              <a:buChar char="l"/>
            </a:pPr>
            <a:r>
              <a:rPr lang="en-US" altLang="ja-JP" sz="1200" dirty="0">
                <a:latin typeface="小塚ゴシック Pr6N L"/>
                <a:ea typeface="小塚ゴシック Pr6N L"/>
                <a:cs typeface="小塚ゴシック Pr6N L"/>
              </a:rPr>
              <a:t>70</a:t>
            </a:r>
            <a:r>
              <a:rPr lang="ja-JP" altLang="en-US" sz="1200" dirty="0">
                <a:latin typeface="小塚ゴシック Pr6N L"/>
                <a:ea typeface="小塚ゴシック Pr6N L"/>
                <a:cs typeface="小塚ゴシック Pr6N L"/>
              </a:rPr>
              <a:t>代前後の主催団体に、</a:t>
            </a:r>
            <a:r>
              <a:rPr lang="en-US" altLang="ja-JP" sz="1200" dirty="0">
                <a:latin typeface="小塚ゴシック Pr6N L"/>
                <a:ea typeface="小塚ゴシック Pr6N L"/>
                <a:cs typeface="小塚ゴシック Pr6N L"/>
              </a:rPr>
              <a:t>20</a:t>
            </a:r>
            <a:r>
              <a:rPr lang="ja-JP" altLang="en-US" sz="1200" dirty="0">
                <a:latin typeface="小塚ゴシック Pr6N L"/>
                <a:ea typeface="小塚ゴシック Pr6N L"/>
                <a:cs typeface="小塚ゴシック Pr6N L"/>
              </a:rPr>
              <a:t>～</a:t>
            </a:r>
            <a:r>
              <a:rPr lang="en-US" altLang="ja-JP" sz="1200" dirty="0">
                <a:latin typeface="小塚ゴシック Pr6N L"/>
                <a:ea typeface="小塚ゴシック Pr6N L"/>
                <a:cs typeface="小塚ゴシック Pr6N L"/>
              </a:rPr>
              <a:t>30</a:t>
            </a:r>
            <a:r>
              <a:rPr lang="ja-JP" altLang="en-US" sz="1200" dirty="0">
                <a:latin typeface="小塚ゴシック Pr6N L"/>
                <a:ea typeface="小塚ゴシック Pr6N L"/>
                <a:cs typeface="小塚ゴシック Pr6N L"/>
              </a:rPr>
              <a:t>代の育児世代参加が</a:t>
            </a:r>
            <a:r>
              <a:rPr lang="en-US" altLang="ja-JP" sz="1200" b="1" dirty="0">
                <a:solidFill>
                  <a:srgbClr val="FF0000"/>
                </a:solidFill>
                <a:latin typeface="小塚ゴシック Pr6N L"/>
                <a:ea typeface="小塚ゴシック Pr6N L"/>
                <a:cs typeface="小塚ゴシック Pr6N L"/>
              </a:rPr>
              <a:t>1.5</a:t>
            </a:r>
            <a:r>
              <a:rPr lang="ja-JP" altLang="en-US" sz="1200" b="1" dirty="0">
                <a:solidFill>
                  <a:srgbClr val="FF0000"/>
                </a:solidFill>
                <a:latin typeface="小塚ゴシック Pr6N L"/>
                <a:ea typeface="小塚ゴシック Pr6N L"/>
                <a:cs typeface="小塚ゴシック Pr6N L"/>
              </a:rPr>
              <a:t>倍</a:t>
            </a:r>
            <a:endParaRPr lang="en-US" altLang="ja-JP" sz="1200" b="1" dirty="0">
              <a:solidFill>
                <a:srgbClr val="FF0000"/>
              </a:solidFill>
              <a:latin typeface="小塚ゴシック Pr6N L"/>
              <a:ea typeface="小塚ゴシック Pr6N L"/>
              <a:cs typeface="小塚ゴシック Pr6N L"/>
            </a:endParaRPr>
          </a:p>
          <a:p>
            <a:pPr marL="171450" indent="-171450">
              <a:buFont typeface="Wingdings" charset="2"/>
              <a:buChar char="l"/>
            </a:pPr>
            <a:r>
              <a:rPr lang="ja-JP" altLang="en-US" sz="1200" dirty="0">
                <a:latin typeface="小塚ゴシック Pr6N L"/>
                <a:ea typeface="小塚ゴシック Pr6N L"/>
                <a:cs typeface="小塚ゴシック Pr6N L"/>
              </a:rPr>
              <a:t>様々なアプリ、</a:t>
            </a:r>
            <a:r>
              <a:rPr lang="en-US" altLang="ja-JP" sz="1200" dirty="0">
                <a:latin typeface="小塚ゴシック Pr6N L"/>
                <a:ea typeface="小塚ゴシック Pr6N L"/>
                <a:cs typeface="小塚ゴシック Pr6N L"/>
              </a:rPr>
              <a:t>SNS</a:t>
            </a:r>
            <a:r>
              <a:rPr lang="ja-JP" altLang="en-US" sz="1200" dirty="0">
                <a:latin typeface="小塚ゴシック Pr6N L"/>
                <a:ea typeface="小塚ゴシック Pr6N L"/>
                <a:cs typeface="小塚ゴシック Pr6N L"/>
              </a:rPr>
              <a:t>を使うデジタル世代の満足度が</a:t>
            </a:r>
            <a:r>
              <a:rPr lang="en-US" altLang="ja-JP" sz="1200" b="1" dirty="0">
                <a:solidFill>
                  <a:srgbClr val="FF0000"/>
                </a:solidFill>
                <a:latin typeface="小塚ゴシック Pr6N L"/>
                <a:ea typeface="小塚ゴシック Pr6N L"/>
                <a:cs typeface="小塚ゴシック Pr6N L"/>
              </a:rPr>
              <a:t>98%</a:t>
            </a:r>
          </a:p>
          <a:p>
            <a:r>
              <a:rPr lang="ja-JP" altLang="en-US" sz="1200" dirty="0">
                <a:latin typeface="小塚ゴシック Pr6N L"/>
                <a:ea typeface="小塚ゴシック Pr6N L"/>
                <a:cs typeface="小塚ゴシック Pr6N L"/>
              </a:rPr>
              <a:t>　　</a:t>
            </a:r>
            <a:r>
              <a:rPr lang="en-US" altLang="ja-JP" sz="1200" dirty="0">
                <a:latin typeface="小塚ゴシック Pr6N L"/>
                <a:ea typeface="小塚ゴシック Pr6N L"/>
                <a:cs typeface="小塚ゴシック Pr6N L"/>
              </a:rPr>
              <a:t>※</a:t>
            </a:r>
            <a:r>
              <a:rPr lang="ja-JP" altLang="en-US" sz="1200" dirty="0">
                <a:latin typeface="小塚ゴシック Pr6N L"/>
                <a:ea typeface="小塚ゴシック Pr6N L"/>
                <a:cs typeface="小塚ゴシック Pr6N L"/>
              </a:rPr>
              <a:t>神戸市長田区との開発実証</a:t>
            </a:r>
            <a:r>
              <a:rPr lang="en-US" altLang="ja-JP" sz="1200" dirty="0">
                <a:latin typeface="小塚ゴシック Pr6N L"/>
                <a:ea typeface="小塚ゴシック Pr6N L"/>
                <a:cs typeface="小塚ゴシック Pr6N L"/>
              </a:rPr>
              <a:t>(2018</a:t>
            </a:r>
            <a:r>
              <a:rPr lang="ja-JP" altLang="en-US" sz="1200" dirty="0">
                <a:latin typeface="小塚ゴシック Pr6N L"/>
                <a:ea typeface="小塚ゴシック Pr6N L"/>
                <a:cs typeface="小塚ゴシック Pr6N L"/>
              </a:rPr>
              <a:t>年</a:t>
            </a:r>
            <a:r>
              <a:rPr lang="en-US" altLang="ja-JP" sz="1200" dirty="0">
                <a:latin typeface="小塚ゴシック Pr6N L"/>
                <a:ea typeface="小塚ゴシック Pr6N L"/>
                <a:cs typeface="小塚ゴシック Pr6N L"/>
              </a:rPr>
              <a:t>)</a:t>
            </a:r>
            <a:r>
              <a:rPr lang="ja-JP" altLang="en-US" sz="1200" dirty="0">
                <a:latin typeface="小塚ゴシック Pr6N L"/>
                <a:ea typeface="小塚ゴシック Pr6N L"/>
                <a:cs typeface="小塚ゴシック Pr6N L"/>
              </a:rPr>
              <a:t>と本格導入にて</a:t>
            </a:r>
            <a:endParaRPr lang="en-US" altLang="ja-JP" sz="1200" dirty="0">
              <a:latin typeface="小塚ゴシック Pr6N L"/>
              <a:ea typeface="小塚ゴシック Pr6N L"/>
              <a:cs typeface="小塚ゴシック Pr6N L"/>
            </a:endParaRPr>
          </a:p>
          <a:p>
            <a:pPr marL="171450" indent="-171450">
              <a:spcBef>
                <a:spcPts val="600"/>
              </a:spcBef>
              <a:buFont typeface="Wingdings" panose="05000000000000000000" pitchFamily="2" charset="2"/>
              <a:buChar char="l"/>
            </a:pPr>
            <a:r>
              <a:rPr lang="ja-JP" altLang="en-US" sz="1150" dirty="0">
                <a:latin typeface="小塚ゴシック Pr6N L"/>
                <a:ea typeface="小塚ゴシック Pr6N L"/>
                <a:cs typeface="小塚ゴシック Pr6N L"/>
              </a:rPr>
              <a:t>現在、東北から九州まで導入</a:t>
            </a:r>
            <a:r>
              <a:rPr lang="en-US" altLang="ja-JP" sz="1150" dirty="0">
                <a:latin typeface="小塚ゴシック Pr6N L"/>
                <a:ea typeface="小塚ゴシック Pr6N L"/>
                <a:cs typeface="小塚ゴシック Pr6N L"/>
              </a:rPr>
              <a:t>8</a:t>
            </a:r>
            <a:r>
              <a:rPr lang="ja-JP" altLang="en-US" sz="1150" dirty="0">
                <a:latin typeface="小塚ゴシック Pr6N L"/>
                <a:ea typeface="小塚ゴシック Pr6N L"/>
                <a:cs typeface="小塚ゴシック Pr6N L"/>
              </a:rPr>
              <a:t>団体、実証検討中</a:t>
            </a:r>
            <a:r>
              <a:rPr lang="en-US" altLang="ja-JP" sz="1150" dirty="0">
                <a:latin typeface="小塚ゴシック Pr6N L"/>
                <a:ea typeface="小塚ゴシック Pr6N L"/>
                <a:cs typeface="小塚ゴシック Pr6N L"/>
              </a:rPr>
              <a:t>20</a:t>
            </a:r>
            <a:r>
              <a:rPr lang="ja-JP" altLang="en-US" sz="1150" dirty="0">
                <a:latin typeface="小塚ゴシック Pr6N L"/>
                <a:ea typeface="小塚ゴシック Pr6N L"/>
                <a:cs typeface="小塚ゴシック Pr6N L"/>
              </a:rPr>
              <a:t>団体</a:t>
            </a:r>
            <a:endParaRPr lang="en-US" altLang="ja-JP" sz="1150" dirty="0">
              <a:latin typeface="小塚ゴシック Pr6N L"/>
              <a:ea typeface="小塚ゴシック Pr6N L"/>
              <a:cs typeface="小塚ゴシック Pr6N L"/>
            </a:endParaRPr>
          </a:p>
          <a:p>
            <a:r>
              <a:rPr lang="ja-JP" altLang="en-US" sz="1150" dirty="0">
                <a:latin typeface="小塚ゴシック Pr6N L"/>
                <a:ea typeface="小塚ゴシック Pr6N L"/>
                <a:cs typeface="小塚ゴシック Pr6N L"/>
              </a:rPr>
              <a:t>　以上。育児、地域共生を中心に関係人口の要望にお応えする。</a:t>
            </a:r>
            <a:endParaRPr lang="en-US" altLang="ja-JP" sz="1150" dirty="0">
              <a:latin typeface="小塚ゴシック Pr6N L"/>
              <a:ea typeface="小塚ゴシック Pr6N L"/>
              <a:cs typeface="小塚ゴシック Pr6N L"/>
            </a:endParaRPr>
          </a:p>
        </p:txBody>
      </p:sp>
      <p:sp>
        <p:nvSpPr>
          <p:cNvPr id="35" name="タイトル 1"/>
          <p:cNvSpPr txBox="1">
            <a:spLocks/>
          </p:cNvSpPr>
          <p:nvPr/>
        </p:nvSpPr>
        <p:spPr>
          <a:xfrm>
            <a:off x="-350" y="1342875"/>
            <a:ext cx="9911641" cy="768982"/>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ja-JP" altLang="en-US" sz="1600" dirty="0">
                <a:solidFill>
                  <a:srgbClr val="308007"/>
                </a:solidFill>
                <a:latin typeface="小塚ゴシック Pr6N R"/>
                <a:ea typeface="小塚ゴシック Pr6N R"/>
                <a:cs typeface="小塚ゴシック Pr6N R"/>
              </a:rPr>
              <a:t>「ここで生きててよかった」と誰もがそう思える社会へ。自治体版でスマホ世代の地域参加が</a:t>
            </a:r>
            <a:r>
              <a:rPr lang="en-US" altLang="ja-JP" sz="1600" dirty="0">
                <a:solidFill>
                  <a:srgbClr val="308007"/>
                </a:solidFill>
                <a:latin typeface="小塚ゴシック Pr6N R"/>
                <a:ea typeface="小塚ゴシック Pr6N R"/>
                <a:cs typeface="小塚ゴシック Pr6N R"/>
              </a:rPr>
              <a:t>1.5</a:t>
            </a:r>
            <a:r>
              <a:rPr lang="ja-JP" altLang="en-US" sz="1600" dirty="0">
                <a:solidFill>
                  <a:srgbClr val="308007"/>
                </a:solidFill>
                <a:latin typeface="小塚ゴシック Pr6N R"/>
                <a:ea typeface="小塚ゴシック Pr6N R"/>
                <a:cs typeface="小塚ゴシック Pr6N R"/>
              </a:rPr>
              <a:t>倍に。</a:t>
            </a:r>
            <a:endParaRPr lang="en-US" altLang="ja-JP" sz="1600" dirty="0">
              <a:solidFill>
                <a:srgbClr val="308007"/>
              </a:solidFill>
              <a:latin typeface="小塚ゴシック Pr6N R"/>
              <a:ea typeface="小塚ゴシック Pr6N R"/>
              <a:cs typeface="小塚ゴシック Pr6N R"/>
            </a:endParaRPr>
          </a:p>
          <a:p>
            <a:pPr algn="l"/>
            <a:r>
              <a:rPr lang="ja-JP" altLang="en-US" sz="1600" dirty="0">
                <a:solidFill>
                  <a:srgbClr val="308007"/>
                </a:solidFill>
                <a:latin typeface="小塚ゴシック Pr6N R"/>
                <a:ea typeface="小塚ゴシック Pr6N R"/>
                <a:cs typeface="小塚ゴシック Pr6N R"/>
              </a:rPr>
              <a:t>町内会や公民館の地域活動チラシの簡単投稿、閲覧が地図連動できる特許取得全国サービス。</a:t>
            </a:r>
            <a:endParaRPr lang="en-US" altLang="ja-JP" sz="1600" dirty="0">
              <a:solidFill>
                <a:srgbClr val="308007"/>
              </a:solidFill>
              <a:latin typeface="小塚ゴシック Pr6N R"/>
              <a:ea typeface="小塚ゴシック Pr6N R"/>
              <a:cs typeface="小塚ゴシック Pr6N R"/>
            </a:endParaRPr>
          </a:p>
          <a:p>
            <a:pPr algn="l"/>
            <a:r>
              <a:rPr lang="en-US" altLang="ja-JP" sz="1600" dirty="0">
                <a:solidFill>
                  <a:srgbClr val="B22F46"/>
                </a:solidFill>
                <a:latin typeface="小塚ゴシック Pr6N R"/>
                <a:ea typeface="小塚ゴシック Pr6N R"/>
                <a:cs typeface="小塚ゴシック Pr6N R"/>
              </a:rPr>
              <a:t>(2014</a:t>
            </a:r>
            <a:r>
              <a:rPr lang="ja-JP" altLang="en-US" sz="1600" dirty="0">
                <a:solidFill>
                  <a:srgbClr val="B22F46"/>
                </a:solidFill>
                <a:latin typeface="小塚ゴシック Pr6N R"/>
                <a:ea typeface="小塚ゴシック Pr6N R"/>
                <a:cs typeface="小塚ゴシック Pr6N R"/>
              </a:rPr>
              <a:t>年 サービス開始</a:t>
            </a:r>
            <a:r>
              <a:rPr lang="en-US" altLang="ja-JP" sz="1600" dirty="0">
                <a:solidFill>
                  <a:srgbClr val="B22F46"/>
                </a:solidFill>
                <a:latin typeface="小塚ゴシック Pr6N R"/>
                <a:ea typeface="小塚ゴシック Pr6N R"/>
                <a:cs typeface="小塚ゴシック Pr6N R"/>
              </a:rPr>
              <a:t>)</a:t>
            </a:r>
          </a:p>
        </p:txBody>
      </p:sp>
      <p:cxnSp>
        <p:nvCxnSpPr>
          <p:cNvPr id="36" name="直線コネクタ 35"/>
          <p:cNvCxnSpPr/>
          <p:nvPr/>
        </p:nvCxnSpPr>
        <p:spPr>
          <a:xfrm flipH="1">
            <a:off x="4372" y="1342874"/>
            <a:ext cx="9901628" cy="0"/>
          </a:xfrm>
          <a:prstGeom prst="line">
            <a:avLst/>
          </a:prstGeom>
          <a:ln w="6350">
            <a:solidFill>
              <a:srgbClr val="518F6B"/>
            </a:solidFill>
          </a:ln>
          <a:effectLst/>
        </p:spPr>
        <p:style>
          <a:lnRef idx="2">
            <a:schemeClr val="accent1"/>
          </a:lnRef>
          <a:fillRef idx="0">
            <a:schemeClr val="accent1"/>
          </a:fillRef>
          <a:effectRef idx="1">
            <a:schemeClr val="accent1"/>
          </a:effectRef>
          <a:fontRef idx="minor">
            <a:schemeClr val="tx1"/>
          </a:fontRef>
        </p:style>
      </p:cxnSp>
      <p:cxnSp>
        <p:nvCxnSpPr>
          <p:cNvPr id="37" name="直線コネクタ 36"/>
          <p:cNvCxnSpPr/>
          <p:nvPr/>
        </p:nvCxnSpPr>
        <p:spPr>
          <a:xfrm flipH="1">
            <a:off x="-348" y="2111857"/>
            <a:ext cx="9911640" cy="0"/>
          </a:xfrm>
          <a:prstGeom prst="line">
            <a:avLst/>
          </a:prstGeom>
          <a:ln w="6350">
            <a:solidFill>
              <a:srgbClr val="518F6B"/>
            </a:solidFill>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5050292" y="2327966"/>
            <a:ext cx="4743817" cy="1840961"/>
          </a:xfrm>
          <a:prstGeom prst="roundRect">
            <a:avLst>
              <a:gd name="adj" fmla="val 10424"/>
            </a:avLst>
          </a:prstGeom>
          <a:noFill/>
          <a:ln>
            <a:solidFill>
              <a:srgbClr val="518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39" name="図形グループ 87">
            <a:extLst>
              <a:ext uri="{FF2B5EF4-FFF2-40B4-BE49-F238E27FC236}">
                <a16:creationId xmlns:a16="http://schemas.microsoft.com/office/drawing/2014/main" id="{A5BDD1F9-6997-470C-B0FE-B53CA36BBDBA}"/>
              </a:ext>
            </a:extLst>
          </p:cNvPr>
          <p:cNvGrpSpPr/>
          <p:nvPr/>
        </p:nvGrpSpPr>
        <p:grpSpPr>
          <a:xfrm>
            <a:off x="7172281" y="250008"/>
            <a:ext cx="752743" cy="752743"/>
            <a:chOff x="7154801" y="281179"/>
            <a:chExt cx="752743" cy="752743"/>
          </a:xfrm>
          <a:solidFill>
            <a:schemeClr val="bg1"/>
          </a:solidFill>
        </p:grpSpPr>
        <p:sp>
          <p:nvSpPr>
            <p:cNvPr id="40" name="角丸四角形 88">
              <a:extLst>
                <a:ext uri="{FF2B5EF4-FFF2-40B4-BE49-F238E27FC236}">
                  <a16:creationId xmlns:a16="http://schemas.microsoft.com/office/drawing/2014/main" id="{0EBBDEF3-DB1E-4926-B61D-A235DB8839E1}"/>
                </a:ext>
              </a:extLst>
            </p:cNvPr>
            <p:cNvSpPr/>
            <p:nvPr/>
          </p:nvSpPr>
          <p:spPr>
            <a:xfrm>
              <a:off x="7154801"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92D050"/>
                </a:solidFill>
              </a:endParaRPr>
            </a:p>
          </p:txBody>
        </p:sp>
        <p:sp>
          <p:nvSpPr>
            <p:cNvPr id="41" name="テキスト ボックス 40">
              <a:extLst>
                <a:ext uri="{FF2B5EF4-FFF2-40B4-BE49-F238E27FC236}">
                  <a16:creationId xmlns:a16="http://schemas.microsoft.com/office/drawing/2014/main" id="{19C918C3-B8F2-4A3F-A1C2-58442DC2FC80}"/>
                </a:ext>
              </a:extLst>
            </p:cNvPr>
            <p:cNvSpPr txBox="1"/>
            <p:nvPr/>
          </p:nvSpPr>
          <p:spPr>
            <a:xfrm>
              <a:off x="7208007" y="334385"/>
              <a:ext cx="646331" cy="646331"/>
            </a:xfrm>
            <a:prstGeom prst="rect">
              <a:avLst/>
            </a:prstGeom>
            <a:grpFill/>
            <a:ln>
              <a:solidFill>
                <a:schemeClr val="bg1"/>
              </a:solidFill>
            </a:ln>
          </p:spPr>
          <p:txBody>
            <a:bodyPr wrap="none" rtlCol="0">
              <a:spAutoFit/>
            </a:bodyPr>
            <a:lstStyle/>
            <a:p>
              <a:r>
                <a:rPr lang="ja-JP" altLang="en-US" dirty="0">
                  <a:solidFill>
                    <a:srgbClr val="00B050"/>
                  </a:solidFill>
                  <a:latin typeface="小塚ゴシック Pr6N M"/>
                  <a:ea typeface="小塚ゴシック Pr6N M"/>
                  <a:cs typeface="小塚ゴシック Pr6N M"/>
                </a:rPr>
                <a:t>少子</a:t>
              </a:r>
              <a:endParaRPr lang="en-US" altLang="ja-JP" dirty="0">
                <a:solidFill>
                  <a:srgbClr val="00B050"/>
                </a:solidFill>
                <a:latin typeface="小塚ゴシック Pr6N M"/>
                <a:ea typeface="小塚ゴシック Pr6N M"/>
                <a:cs typeface="小塚ゴシック Pr6N M"/>
              </a:endParaRPr>
            </a:p>
            <a:p>
              <a:r>
                <a:rPr lang="ja-JP" altLang="en-US" dirty="0">
                  <a:solidFill>
                    <a:srgbClr val="00B050"/>
                  </a:solidFill>
                  <a:latin typeface="小塚ゴシック Pr6N M"/>
                  <a:ea typeface="小塚ゴシック Pr6N M"/>
                  <a:cs typeface="小塚ゴシック Pr6N M"/>
                </a:rPr>
                <a:t>高齢</a:t>
              </a:r>
              <a:endParaRPr lang="en-US" altLang="ja-JP" dirty="0">
                <a:solidFill>
                  <a:srgbClr val="00B050"/>
                </a:solidFill>
                <a:latin typeface="小塚ゴシック Pr6N M"/>
                <a:ea typeface="小塚ゴシック Pr6N M"/>
                <a:cs typeface="小塚ゴシック Pr6N M"/>
              </a:endParaRPr>
            </a:p>
          </p:txBody>
        </p:sp>
      </p:grpSp>
      <p:pic>
        <p:nvPicPr>
          <p:cNvPr id="8" name="図 7" descr="スクリーンショットの画面&#10;&#10;自動的に生成された説明">
            <a:extLst>
              <a:ext uri="{FF2B5EF4-FFF2-40B4-BE49-F238E27FC236}">
                <a16:creationId xmlns:a16="http://schemas.microsoft.com/office/drawing/2014/main" id="{31C06347-3F69-4016-B6F3-AF747DF0C6CF}"/>
              </a:ext>
            </a:extLst>
          </p:cNvPr>
          <p:cNvPicPr>
            <a:picLocks noChangeAspect="1"/>
          </p:cNvPicPr>
          <p:nvPr/>
        </p:nvPicPr>
        <p:blipFill>
          <a:blip r:embed="rId7"/>
          <a:stretch>
            <a:fillRect/>
          </a:stretch>
        </p:blipFill>
        <p:spPr>
          <a:xfrm>
            <a:off x="589986" y="2291995"/>
            <a:ext cx="4019888" cy="4152651"/>
          </a:xfrm>
          <a:prstGeom prst="rect">
            <a:avLst/>
          </a:prstGeom>
        </p:spPr>
      </p:pic>
      <p:sp>
        <p:nvSpPr>
          <p:cNvPr id="33"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令和２年３月２日版</a:t>
            </a:r>
          </a:p>
        </p:txBody>
      </p:sp>
    </p:spTree>
    <p:extLst>
      <p:ext uri="{BB962C8B-B14F-4D97-AF65-F5344CB8AC3E}">
        <p14:creationId xmlns:p14="http://schemas.microsoft.com/office/powerpoint/2010/main" val="10504038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正方形/長方形 46">
            <a:extLst>
              <a:ext uri="{FF2B5EF4-FFF2-40B4-BE49-F238E27FC236}">
                <a16:creationId xmlns:a16="http://schemas.microsoft.com/office/drawing/2014/main" id="{20CE1B16-2B24-49EB-B3B6-F8EA9BE4836D}"/>
              </a:ext>
            </a:extLst>
          </p:cNvPr>
          <p:cNvSpPr/>
          <p:nvPr/>
        </p:nvSpPr>
        <p:spPr>
          <a:xfrm>
            <a:off x="5292" y="0"/>
            <a:ext cx="9906000" cy="1252759"/>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74" name="正方形/長方形 73"/>
          <p:cNvSpPr/>
          <p:nvPr/>
        </p:nvSpPr>
        <p:spPr>
          <a:xfrm>
            <a:off x="6219551" y="2892404"/>
            <a:ext cx="3519503" cy="551964"/>
          </a:xfrm>
          <a:prstGeom prst="rect">
            <a:avLst/>
          </a:prstGeom>
          <a:solidFill>
            <a:schemeClr val="bg1"/>
          </a:solid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nSpc>
                <a:spcPts val="1000"/>
              </a:lnSpc>
            </a:pPr>
            <a:r>
              <a:rPr lang="ja-JP" altLang="en-US" sz="1000" dirty="0">
                <a:solidFill>
                  <a:schemeClr val="tx1"/>
                </a:solidFill>
                <a:latin typeface="小塚ゴシック Pr6N L"/>
                <a:ea typeface="小塚ゴシック Pr6N L"/>
                <a:cs typeface="小塚ゴシック Pr6N L"/>
              </a:rPr>
              <a:t>　　</a:t>
            </a:r>
            <a:r>
              <a:rPr lang="en-US" altLang="ja-JP" sz="1000" dirty="0">
                <a:solidFill>
                  <a:schemeClr val="tx1"/>
                </a:solidFill>
                <a:latin typeface="小塚ゴシック Pr6N L"/>
                <a:ea typeface="小塚ゴシック Pr6N L"/>
                <a:cs typeface="小塚ゴシック Pr6N L"/>
              </a:rPr>
              <a:t>2017</a:t>
            </a:r>
            <a:r>
              <a:rPr lang="ja-JP" altLang="en-US" sz="1000" dirty="0">
                <a:solidFill>
                  <a:schemeClr val="tx1"/>
                </a:solidFill>
                <a:latin typeface="小塚ゴシック Pr6N L"/>
                <a:ea typeface="小塚ゴシック Pr6N L"/>
                <a:cs typeface="小塚ゴシック Pr6N L"/>
              </a:rPr>
              <a:t>年  広島県知事賞・県民活動表彰</a:t>
            </a:r>
          </a:p>
          <a:p>
            <a:pPr>
              <a:lnSpc>
                <a:spcPts val="1000"/>
              </a:lnSpc>
            </a:pPr>
            <a:r>
              <a:rPr lang="ja-JP" altLang="en-US" sz="1000" dirty="0">
                <a:solidFill>
                  <a:schemeClr val="tx1"/>
                </a:solidFill>
                <a:latin typeface="小塚ゴシック Pr6N L"/>
                <a:ea typeface="小塚ゴシック Pr6N L"/>
                <a:cs typeface="小塚ゴシック Pr6N L"/>
              </a:rPr>
              <a:t>　　</a:t>
            </a:r>
            <a:r>
              <a:rPr lang="en-US" altLang="ja-JP" sz="1000" dirty="0">
                <a:solidFill>
                  <a:schemeClr val="tx1"/>
                </a:solidFill>
                <a:latin typeface="小塚ゴシック Pr6N L"/>
                <a:ea typeface="小塚ゴシック Pr6N L"/>
                <a:cs typeface="小塚ゴシック Pr6N L"/>
              </a:rPr>
              <a:t>2018</a:t>
            </a:r>
            <a:r>
              <a:rPr lang="ja-JP" altLang="en-US" sz="1000" dirty="0">
                <a:solidFill>
                  <a:schemeClr val="tx1"/>
                </a:solidFill>
                <a:latin typeface="小塚ゴシック Pr6N L"/>
                <a:ea typeface="小塚ゴシック Pr6N L"/>
                <a:cs typeface="小塚ゴシック Pr6N L"/>
              </a:rPr>
              <a:t>年  地域力創造アドバイザー認定</a:t>
            </a:r>
          </a:p>
          <a:p>
            <a:pPr>
              <a:lnSpc>
                <a:spcPts val="1000"/>
              </a:lnSpc>
            </a:pPr>
            <a:r>
              <a:rPr lang="ja-JP" altLang="en-US" sz="1000" dirty="0">
                <a:solidFill>
                  <a:schemeClr val="tx1"/>
                </a:solidFill>
                <a:latin typeface="小塚ゴシック Pr6N L"/>
                <a:ea typeface="小塚ゴシック Pr6N L"/>
                <a:cs typeface="小塚ゴシック Pr6N L"/>
              </a:rPr>
              <a:t>　　</a:t>
            </a:r>
            <a:r>
              <a:rPr lang="en-US" altLang="ja-JP" sz="1000" dirty="0">
                <a:solidFill>
                  <a:schemeClr val="tx1"/>
                </a:solidFill>
                <a:latin typeface="小塚ゴシック Pr6N L"/>
                <a:ea typeface="小塚ゴシック Pr6N L"/>
                <a:cs typeface="小塚ゴシック Pr6N L"/>
              </a:rPr>
              <a:t>2019</a:t>
            </a:r>
            <a:r>
              <a:rPr lang="ja-JP" altLang="en-US" sz="1000" dirty="0">
                <a:solidFill>
                  <a:schemeClr val="tx1"/>
                </a:solidFill>
                <a:latin typeface="小塚ゴシック Pr6N L"/>
                <a:ea typeface="小塚ゴシック Pr6N L"/>
                <a:cs typeface="小塚ゴシック Pr6N L"/>
              </a:rPr>
              <a:t>年  情報通信月間 中国総合通信局長表彰</a:t>
            </a:r>
          </a:p>
          <a:p>
            <a:pPr>
              <a:lnSpc>
                <a:spcPts val="1000"/>
              </a:lnSpc>
            </a:pPr>
            <a:r>
              <a:rPr lang="ja-JP" altLang="en-US" sz="1000" dirty="0">
                <a:solidFill>
                  <a:schemeClr val="tx1"/>
                </a:solidFill>
                <a:latin typeface="小塚ゴシック Pr6N L"/>
                <a:ea typeface="小塚ゴシック Pr6N L"/>
                <a:cs typeface="小塚ゴシック Pr6N L"/>
              </a:rPr>
              <a:t>　　</a:t>
            </a:r>
            <a:r>
              <a:rPr lang="en-US" altLang="ja-JP" sz="1000" dirty="0">
                <a:solidFill>
                  <a:schemeClr val="tx1"/>
                </a:solidFill>
                <a:latin typeface="小塚ゴシック Pr6N L"/>
                <a:ea typeface="小塚ゴシック Pr6N L"/>
                <a:cs typeface="小塚ゴシック Pr6N L"/>
              </a:rPr>
              <a:t>2020</a:t>
            </a:r>
            <a:r>
              <a:rPr lang="ja-JP" altLang="en-US" sz="1000" dirty="0">
                <a:solidFill>
                  <a:schemeClr val="tx1"/>
                </a:solidFill>
                <a:latin typeface="小塚ゴシック Pr6N L"/>
                <a:ea typeface="小塚ゴシック Pr6N L"/>
                <a:cs typeface="小塚ゴシック Pr6N L"/>
              </a:rPr>
              <a:t>年  広島県アクセラレータープログラム大賞　他</a:t>
            </a:r>
            <a:endParaRPr kumimoji="1" lang="ja-JP" altLang="en-US" sz="1000" dirty="0">
              <a:solidFill>
                <a:schemeClr val="tx1"/>
              </a:solidFill>
              <a:latin typeface="小塚ゴシック Pr6N L"/>
              <a:ea typeface="小塚ゴシック Pr6N L"/>
              <a:cs typeface="小塚ゴシック Pr6N L"/>
            </a:endParaRPr>
          </a:p>
        </p:txBody>
      </p:sp>
      <p:pic>
        <p:nvPicPr>
          <p:cNvPr id="5" name="図 4" descr="アイディア.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63596" y="1292394"/>
            <a:ext cx="643434" cy="643434"/>
          </a:xfrm>
          <a:prstGeom prst="rect">
            <a:avLst/>
          </a:prstGeom>
        </p:spPr>
      </p:pic>
      <p:pic>
        <p:nvPicPr>
          <p:cNvPr id="8" name="図 7" descr="受賞.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6573" y="2841696"/>
            <a:ext cx="643434" cy="643434"/>
          </a:xfrm>
          <a:prstGeom prst="rect">
            <a:avLst/>
          </a:prstGeom>
        </p:spPr>
      </p:pic>
      <p:pic>
        <p:nvPicPr>
          <p:cNvPr id="10" name="図 9" descr="チーム.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63596" y="2333781"/>
            <a:ext cx="643434" cy="643434"/>
          </a:xfrm>
          <a:prstGeom prst="rect">
            <a:avLst/>
          </a:prstGeom>
        </p:spPr>
      </p:pic>
      <p:pic>
        <p:nvPicPr>
          <p:cNvPr id="11" name="図 10" descr="パソコン作業.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05667" y="1745423"/>
            <a:ext cx="643434" cy="643434"/>
          </a:xfrm>
          <a:prstGeom prst="rect">
            <a:avLst/>
          </a:prstGeom>
        </p:spPr>
      </p:pic>
      <p:pic>
        <p:nvPicPr>
          <p:cNvPr id="33" name="図 32" descr="マーカー.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63596" y="3334378"/>
            <a:ext cx="643434" cy="643434"/>
          </a:xfrm>
          <a:prstGeom prst="rect">
            <a:avLst/>
          </a:prstGeom>
        </p:spPr>
      </p:pic>
      <p:sp>
        <p:nvSpPr>
          <p:cNvPr id="40" name="正方形/長方形 39"/>
          <p:cNvSpPr/>
          <p:nvPr/>
        </p:nvSpPr>
        <p:spPr>
          <a:xfrm>
            <a:off x="6178963" y="1405574"/>
            <a:ext cx="2984631" cy="521963"/>
          </a:xfrm>
          <a:prstGeom prst="rect">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100" dirty="0">
                <a:solidFill>
                  <a:schemeClr val="tx1"/>
                </a:solidFill>
                <a:latin typeface="小塚ゴシック Pr6N L"/>
                <a:ea typeface="小塚ゴシック Pr6N L"/>
                <a:cs typeface="小塚ゴシック Pr6N L"/>
              </a:rPr>
              <a:t>公共施設に集まる地域活動チラシ、データ</a:t>
            </a:r>
            <a:endParaRPr lang="en-US" altLang="ja-JP" sz="1100" dirty="0">
              <a:solidFill>
                <a:schemeClr val="tx1"/>
              </a:solidFill>
              <a:latin typeface="小塚ゴシック Pr6N L"/>
              <a:ea typeface="小塚ゴシック Pr6N L"/>
              <a:cs typeface="小塚ゴシック Pr6N L"/>
            </a:endParaRPr>
          </a:p>
          <a:p>
            <a:pPr algn="ctr"/>
            <a:r>
              <a:rPr lang="ja-JP" altLang="en-US" sz="1100" dirty="0">
                <a:solidFill>
                  <a:schemeClr val="tx1"/>
                </a:solidFill>
                <a:latin typeface="小塚ゴシック Pr6N L"/>
                <a:ea typeface="小塚ゴシック Pr6N L"/>
                <a:cs typeface="小塚ゴシック Pr6N L"/>
              </a:rPr>
              <a:t>　　（神戸、広島、宮城、東京、大分、他）　　</a:t>
            </a:r>
            <a:endParaRPr lang="en-US" altLang="ja-JP" sz="1100" dirty="0">
              <a:solidFill>
                <a:schemeClr val="tx1"/>
              </a:solidFill>
              <a:latin typeface="小塚ゴシック Pr6N L"/>
              <a:ea typeface="小塚ゴシック Pr6N L"/>
              <a:cs typeface="小塚ゴシック Pr6N L"/>
            </a:endParaRPr>
          </a:p>
          <a:p>
            <a:pPr algn="ctr"/>
            <a:r>
              <a:rPr lang="en-US" altLang="ja-JP" sz="1100" dirty="0">
                <a:solidFill>
                  <a:schemeClr val="tx1"/>
                </a:solidFill>
                <a:latin typeface="小塚ゴシック Pr6N L"/>
                <a:ea typeface="小塚ゴシック Pr6N L"/>
                <a:cs typeface="小塚ゴシック Pr6N L"/>
              </a:rPr>
              <a:t>AED </a:t>
            </a:r>
            <a:r>
              <a:rPr lang="ja-JP" altLang="en-US" sz="1100" dirty="0">
                <a:solidFill>
                  <a:schemeClr val="tx1"/>
                </a:solidFill>
                <a:latin typeface="小塚ゴシック Pr6N L"/>
                <a:ea typeface="小塚ゴシック Pr6N L"/>
                <a:cs typeface="小塚ゴシック Pr6N L"/>
              </a:rPr>
              <a:t>データセット </a:t>
            </a:r>
            <a:r>
              <a:rPr lang="en-US" altLang="ja-JP" sz="1100" dirty="0">
                <a:solidFill>
                  <a:schemeClr val="tx1"/>
                </a:solidFill>
                <a:latin typeface="小塚ゴシック Pr6N L"/>
                <a:ea typeface="小塚ゴシック Pr6N L"/>
                <a:cs typeface="小塚ゴシック Pr6N L"/>
              </a:rPr>
              <a:t>G</a:t>
            </a:r>
            <a:r>
              <a:rPr lang="ja-JP" altLang="en-US" sz="1100" dirty="0">
                <a:solidFill>
                  <a:schemeClr val="tx1"/>
                </a:solidFill>
                <a:latin typeface="小塚ゴシック Pr6N L"/>
                <a:ea typeface="小塚ゴシック Pr6N L"/>
                <a:cs typeface="小塚ゴシック Pr6N L"/>
              </a:rPr>
              <a:t>空間情報センター</a:t>
            </a:r>
            <a:r>
              <a:rPr lang="en-US" altLang="ja-JP" sz="1100" dirty="0">
                <a:solidFill>
                  <a:schemeClr val="tx1"/>
                </a:solidFill>
                <a:latin typeface="小塚ゴシック Pr6N L"/>
                <a:ea typeface="小塚ゴシック Pr6N L"/>
                <a:cs typeface="小塚ゴシック Pr6N L"/>
              </a:rPr>
              <a:t>(</a:t>
            </a:r>
            <a:r>
              <a:rPr lang="ja-JP" altLang="en-US" sz="1100" dirty="0">
                <a:solidFill>
                  <a:schemeClr val="tx1"/>
                </a:solidFill>
                <a:latin typeface="小塚ゴシック Pr6N L"/>
                <a:ea typeface="小塚ゴシック Pr6N L"/>
                <a:cs typeface="小塚ゴシック Pr6N L"/>
              </a:rPr>
              <a:t>広島</a:t>
            </a:r>
            <a:r>
              <a:rPr lang="en-US" altLang="ja-JP" sz="1100" dirty="0">
                <a:solidFill>
                  <a:schemeClr val="tx1"/>
                </a:solidFill>
                <a:latin typeface="小塚ゴシック Pr6N L"/>
                <a:ea typeface="小塚ゴシック Pr6N L"/>
                <a:cs typeface="小塚ゴシック Pr6N L"/>
              </a:rPr>
              <a:t>)</a:t>
            </a:r>
          </a:p>
        </p:txBody>
      </p:sp>
      <p:sp>
        <p:nvSpPr>
          <p:cNvPr id="58" name="角丸四角形 57"/>
          <p:cNvSpPr/>
          <p:nvPr/>
        </p:nvSpPr>
        <p:spPr>
          <a:xfrm>
            <a:off x="5592609" y="2977215"/>
            <a:ext cx="950821" cy="357163"/>
          </a:xfrm>
          <a:prstGeom prst="roundRect">
            <a:avLst>
              <a:gd name="adj"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sz="1400" dirty="0">
                <a:latin typeface="フォントポにほんご"/>
                <a:ea typeface="フォントポにほんご"/>
                <a:cs typeface="フォントポにほんご"/>
              </a:rPr>
              <a:t>受賞歴</a:t>
            </a:r>
          </a:p>
        </p:txBody>
      </p:sp>
      <p:sp>
        <p:nvSpPr>
          <p:cNvPr id="61" name="正方形/長方形 60"/>
          <p:cNvSpPr/>
          <p:nvPr/>
        </p:nvSpPr>
        <p:spPr>
          <a:xfrm>
            <a:off x="5749101" y="3485130"/>
            <a:ext cx="3396089" cy="351689"/>
          </a:xfrm>
          <a:prstGeom prst="rect">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200" dirty="0">
                <a:solidFill>
                  <a:schemeClr val="tx1"/>
                </a:solidFill>
                <a:latin typeface="小塚ゴシック Pr6N L"/>
                <a:ea typeface="小塚ゴシック Pr6N L"/>
                <a:cs typeface="小塚ゴシック Pr6N L"/>
              </a:rPr>
              <a:t>　　全国対象　ご要望で提供エリアが拡大中</a:t>
            </a:r>
            <a:endParaRPr kumimoji="1" lang="ja-JP" altLang="en-US" sz="1200" dirty="0">
              <a:solidFill>
                <a:schemeClr val="tx1"/>
              </a:solidFill>
              <a:latin typeface="小塚ゴシック Pr6N L"/>
              <a:ea typeface="小塚ゴシック Pr6N L"/>
              <a:cs typeface="小塚ゴシック Pr6N L"/>
            </a:endParaRPr>
          </a:p>
        </p:txBody>
      </p:sp>
      <p:sp>
        <p:nvSpPr>
          <p:cNvPr id="62" name="角丸四角形 61"/>
          <p:cNvSpPr/>
          <p:nvPr/>
        </p:nvSpPr>
        <p:spPr>
          <a:xfrm>
            <a:off x="5096143" y="3482831"/>
            <a:ext cx="950821" cy="357163"/>
          </a:xfrm>
          <a:prstGeom prst="roundRect">
            <a:avLst>
              <a:gd name="adj"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地域</a:t>
            </a:r>
            <a:endParaRPr kumimoji="1" lang="ja-JP" altLang="en-US" sz="1400" dirty="0">
              <a:latin typeface="フォントポにほんご"/>
              <a:ea typeface="フォントポにほんご"/>
              <a:cs typeface="フォントポにほんご"/>
            </a:endParaRPr>
          </a:p>
        </p:txBody>
      </p:sp>
      <p:sp>
        <p:nvSpPr>
          <p:cNvPr id="65" name="テキスト ボックス 64"/>
          <p:cNvSpPr txBox="1"/>
          <p:nvPr/>
        </p:nvSpPr>
        <p:spPr>
          <a:xfrm>
            <a:off x="10124" y="1435408"/>
            <a:ext cx="4801314" cy="707886"/>
          </a:xfrm>
          <a:prstGeom prst="rect">
            <a:avLst/>
          </a:prstGeom>
          <a:noFill/>
        </p:spPr>
        <p:txBody>
          <a:bodyPr wrap="none" rtlCol="0">
            <a:spAutoFit/>
          </a:bodyPr>
          <a:lstStyle/>
          <a:p>
            <a:r>
              <a:rPr kumimoji="1" lang="ja-JP" altLang="en-US" sz="2000" dirty="0">
                <a:solidFill>
                  <a:srgbClr val="308007"/>
                </a:solidFill>
                <a:latin typeface="小塚ゴシック Pro M"/>
                <a:ea typeface="小塚ゴシック Pro M"/>
                <a:cs typeface="小塚ゴシック Pro M"/>
              </a:rPr>
              <a:t>住民に情報が届かない、を解決</a:t>
            </a:r>
            <a:endParaRPr kumimoji="1" lang="en-US" altLang="ja-JP" sz="2000" dirty="0">
              <a:solidFill>
                <a:srgbClr val="308007"/>
              </a:solidFill>
              <a:latin typeface="小塚ゴシック Pro M"/>
              <a:ea typeface="小塚ゴシック Pro M"/>
              <a:cs typeface="小塚ゴシック Pro M"/>
            </a:endParaRPr>
          </a:p>
          <a:p>
            <a:r>
              <a:rPr kumimoji="1" lang="ja-JP" altLang="en-US" sz="2000" dirty="0">
                <a:solidFill>
                  <a:srgbClr val="308007"/>
                </a:solidFill>
                <a:latin typeface="小塚ゴシック Pro M"/>
                <a:ea typeface="小塚ゴシック Pro M"/>
                <a:cs typeface="小塚ゴシック Pro M"/>
              </a:rPr>
              <a:t>住民の主体的な活動と、参加交流に特化</a:t>
            </a:r>
          </a:p>
        </p:txBody>
      </p:sp>
      <p:cxnSp>
        <p:nvCxnSpPr>
          <p:cNvPr id="67" name="直線コネクタ 66"/>
          <p:cNvCxnSpPr/>
          <p:nvPr/>
        </p:nvCxnSpPr>
        <p:spPr>
          <a:xfrm flipH="1">
            <a:off x="10565" y="1405574"/>
            <a:ext cx="4922375" cy="0"/>
          </a:xfrm>
          <a:prstGeom prst="line">
            <a:avLst/>
          </a:prstGeom>
          <a:ln w="6350">
            <a:solidFill>
              <a:srgbClr val="518F6B"/>
            </a:solidFill>
          </a:ln>
          <a:effectLst/>
        </p:spPr>
        <p:style>
          <a:lnRef idx="2">
            <a:schemeClr val="accent1"/>
          </a:lnRef>
          <a:fillRef idx="0">
            <a:schemeClr val="accent1"/>
          </a:fillRef>
          <a:effectRef idx="1">
            <a:schemeClr val="accent1"/>
          </a:effectRef>
          <a:fontRef idx="minor">
            <a:schemeClr val="tx1"/>
          </a:fontRef>
        </p:style>
      </p:cxnSp>
      <p:cxnSp>
        <p:nvCxnSpPr>
          <p:cNvPr id="68" name="直線コネクタ 67"/>
          <p:cNvCxnSpPr/>
          <p:nvPr/>
        </p:nvCxnSpPr>
        <p:spPr>
          <a:xfrm flipH="1">
            <a:off x="10565" y="2174254"/>
            <a:ext cx="4942435" cy="0"/>
          </a:xfrm>
          <a:prstGeom prst="line">
            <a:avLst/>
          </a:prstGeom>
          <a:ln w="6350">
            <a:solidFill>
              <a:srgbClr val="518F6B"/>
            </a:solidFill>
          </a:ln>
          <a:effectLst/>
        </p:spPr>
        <p:style>
          <a:lnRef idx="2">
            <a:schemeClr val="accent1"/>
          </a:lnRef>
          <a:fillRef idx="0">
            <a:schemeClr val="accent1"/>
          </a:fillRef>
          <a:effectRef idx="1">
            <a:schemeClr val="accent1"/>
          </a:effectRef>
          <a:fontRef idx="minor">
            <a:schemeClr val="tx1"/>
          </a:fontRef>
        </p:style>
      </p:cxnSp>
      <p:cxnSp>
        <p:nvCxnSpPr>
          <p:cNvPr id="72" name="直線コネクタ 71"/>
          <p:cNvCxnSpPr/>
          <p:nvPr/>
        </p:nvCxnSpPr>
        <p:spPr>
          <a:xfrm flipH="1">
            <a:off x="10565" y="6428143"/>
            <a:ext cx="4922375" cy="0"/>
          </a:xfrm>
          <a:prstGeom prst="line">
            <a:avLst/>
          </a:prstGeom>
          <a:ln w="6350">
            <a:solidFill>
              <a:srgbClr val="518F6B"/>
            </a:solidFill>
          </a:ln>
          <a:effectLst/>
        </p:spPr>
        <p:style>
          <a:lnRef idx="2">
            <a:schemeClr val="accent1"/>
          </a:lnRef>
          <a:fillRef idx="0">
            <a:schemeClr val="accent1"/>
          </a:fillRef>
          <a:effectRef idx="1">
            <a:schemeClr val="accent1"/>
          </a:effectRef>
          <a:fontRef idx="minor">
            <a:schemeClr val="tx1"/>
          </a:fontRef>
        </p:style>
      </p:cxnSp>
      <p:sp>
        <p:nvSpPr>
          <p:cNvPr id="75" name="角丸四角形 74"/>
          <p:cNvSpPr/>
          <p:nvPr/>
        </p:nvSpPr>
        <p:spPr>
          <a:xfrm>
            <a:off x="5084282" y="4080778"/>
            <a:ext cx="4711409" cy="2347365"/>
          </a:xfrm>
          <a:prstGeom prst="roundRect">
            <a:avLst>
              <a:gd name="adj" fmla="val 9905"/>
            </a:avLst>
          </a:prstGeom>
          <a:noFill/>
          <a:ln>
            <a:solidFill>
              <a:srgbClr val="518F6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pic>
        <p:nvPicPr>
          <p:cNvPr id="76" name="図 75" descr="拡声器.png"/>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5114548" y="4182532"/>
            <a:ext cx="903101" cy="811847"/>
          </a:xfrm>
          <a:prstGeom prst="rect">
            <a:avLst/>
          </a:prstGeom>
        </p:spPr>
      </p:pic>
      <p:sp>
        <p:nvSpPr>
          <p:cNvPr id="41" name="テキスト ボックス 40"/>
          <p:cNvSpPr txBox="1"/>
          <p:nvPr/>
        </p:nvSpPr>
        <p:spPr>
          <a:xfrm>
            <a:off x="5964177" y="4074661"/>
            <a:ext cx="3831514" cy="1015663"/>
          </a:xfrm>
          <a:prstGeom prst="rect">
            <a:avLst/>
          </a:prstGeom>
          <a:noFill/>
        </p:spPr>
        <p:txBody>
          <a:bodyPr vert="horz" wrap="square" rtlCol="0">
            <a:spAutoFit/>
          </a:bodyPr>
          <a:lstStyle/>
          <a:p>
            <a:r>
              <a:rPr lang="ja-JP" altLang="en-US" sz="2000" dirty="0">
                <a:solidFill>
                  <a:srgbClr val="308007"/>
                </a:solidFill>
                <a:latin typeface="フォントポにほんご"/>
                <a:ea typeface="フォントポにほんご"/>
                <a:cs typeface="フォントポにほんご"/>
              </a:rPr>
              <a:t>人間らしい生き方を再定義して</a:t>
            </a:r>
            <a:endParaRPr lang="en-US" altLang="ja-JP" sz="2000" dirty="0">
              <a:solidFill>
                <a:srgbClr val="308007"/>
              </a:solidFill>
              <a:latin typeface="フォントポにほんご"/>
              <a:ea typeface="フォントポにほんご"/>
              <a:cs typeface="フォントポにほんご"/>
            </a:endParaRPr>
          </a:p>
          <a:p>
            <a:r>
              <a:rPr lang="ja-JP" altLang="en-US" sz="2000" dirty="0">
                <a:solidFill>
                  <a:srgbClr val="308007"/>
                </a:solidFill>
                <a:latin typeface="フォントポにほんご"/>
                <a:ea typeface="フォントポにほんご"/>
                <a:cs typeface="フォントポにほんご"/>
              </a:rPr>
              <a:t>最大化する。</a:t>
            </a:r>
            <a:r>
              <a:rPr lang="en-US" altLang="ja-JP" sz="2000" dirty="0">
                <a:solidFill>
                  <a:srgbClr val="308007"/>
                </a:solidFill>
                <a:latin typeface="フォントポにほんご"/>
                <a:ea typeface="フォントポにほんご"/>
                <a:cs typeface="フォントポにほんご"/>
              </a:rPr>
              <a:t>5G</a:t>
            </a:r>
            <a:r>
              <a:rPr lang="ja-JP" altLang="en-US" sz="2000" dirty="0">
                <a:solidFill>
                  <a:srgbClr val="308007"/>
                </a:solidFill>
                <a:latin typeface="フォントポにほんご"/>
                <a:ea typeface="フォントポにほんご"/>
                <a:cs typeface="フォントポにほんご"/>
              </a:rPr>
              <a:t>化で得られない地域の人のつながりを生み出す。</a:t>
            </a:r>
            <a:endParaRPr lang="en-US" altLang="ja-JP" sz="2000" dirty="0">
              <a:solidFill>
                <a:srgbClr val="308007"/>
              </a:solidFill>
              <a:latin typeface="フォントポにほんご"/>
              <a:ea typeface="フォントポにほんご"/>
              <a:cs typeface="フォントポにほんご"/>
            </a:endParaRPr>
          </a:p>
        </p:txBody>
      </p:sp>
      <p:sp>
        <p:nvSpPr>
          <p:cNvPr id="44" name="テキスト ボックス 43"/>
          <p:cNvSpPr txBox="1"/>
          <p:nvPr/>
        </p:nvSpPr>
        <p:spPr>
          <a:xfrm>
            <a:off x="5071928" y="5034490"/>
            <a:ext cx="4801314" cy="1434047"/>
          </a:xfrm>
          <a:prstGeom prst="rect">
            <a:avLst/>
          </a:prstGeom>
          <a:noFill/>
        </p:spPr>
        <p:txBody>
          <a:bodyPr wrap="none" rtlCol="0">
            <a:spAutoFit/>
          </a:bodyPr>
          <a:lstStyle/>
          <a:p>
            <a:pPr marL="171450" indent="-171450">
              <a:lnSpc>
                <a:spcPct val="120000"/>
              </a:lnSpc>
              <a:buFont typeface="Wingdings" panose="05000000000000000000" pitchFamily="2" charset="2"/>
              <a:buChar char="l"/>
            </a:pPr>
            <a:r>
              <a:rPr lang="ja-JP" altLang="en-US" sz="1050" dirty="0">
                <a:latin typeface="小塚ゴシック Pr6N L"/>
                <a:ea typeface="小塚ゴシック Pr6N L"/>
                <a:cs typeface="小塚ゴシック Pr6N L"/>
              </a:rPr>
              <a:t>シンプルだけど今までなかった。活動支援と地域の孤立を減らす。</a:t>
            </a:r>
            <a:endParaRPr lang="en-US" altLang="ja-JP" sz="1050" dirty="0">
              <a:latin typeface="小塚ゴシック Pr6N L"/>
              <a:ea typeface="小塚ゴシック Pr6N L"/>
              <a:cs typeface="小塚ゴシック Pr6N L"/>
            </a:endParaRPr>
          </a:p>
          <a:p>
            <a:pPr marL="171450" indent="-171450">
              <a:lnSpc>
                <a:spcPct val="120000"/>
              </a:lnSpc>
              <a:buFont typeface="Wingdings" panose="05000000000000000000" pitchFamily="2" charset="2"/>
              <a:buChar char="l"/>
            </a:pPr>
            <a:r>
              <a:rPr lang="ja-JP" altLang="en-US" sz="1050" dirty="0">
                <a:latin typeface="小塚ゴシック Pr6N L"/>
                <a:ea typeface="小塚ゴシック Pr6N L"/>
                <a:cs typeface="小塚ゴシック Pr6N L"/>
              </a:rPr>
              <a:t>使っている紙のチラシを載せるだけなので</a:t>
            </a:r>
            <a:r>
              <a:rPr lang="en-US" altLang="ja-JP" sz="1050" dirty="0">
                <a:latin typeface="小塚ゴシック Pr6N L"/>
                <a:ea typeface="小塚ゴシック Pr6N L"/>
                <a:cs typeface="小塚ゴシック Pr6N L"/>
              </a:rPr>
              <a:t>70</a:t>
            </a:r>
            <a:r>
              <a:rPr lang="ja-JP" altLang="en-US" sz="1050" dirty="0">
                <a:latin typeface="小塚ゴシック Pr6N L"/>
                <a:ea typeface="小塚ゴシック Pr6N L"/>
                <a:cs typeface="小塚ゴシック Pr6N L"/>
              </a:rPr>
              <a:t>、</a:t>
            </a:r>
            <a:r>
              <a:rPr lang="en-US" altLang="ja-JP" sz="1050" dirty="0">
                <a:latin typeface="小塚ゴシック Pr6N L"/>
                <a:ea typeface="小塚ゴシック Pr6N L"/>
                <a:cs typeface="小塚ゴシック Pr6N L"/>
              </a:rPr>
              <a:t>80</a:t>
            </a:r>
            <a:r>
              <a:rPr lang="ja-JP" altLang="en-US" sz="1050" dirty="0">
                <a:latin typeface="小塚ゴシック Pr6N L"/>
                <a:ea typeface="小塚ゴシック Pr6N L"/>
                <a:cs typeface="小塚ゴシック Pr6N L"/>
              </a:rPr>
              <a:t>代の方々も発信中。</a:t>
            </a:r>
            <a:endParaRPr lang="en-US" altLang="ja-JP" sz="1050" dirty="0">
              <a:latin typeface="小塚ゴシック Pr6N L"/>
              <a:ea typeface="小塚ゴシック Pr6N L"/>
              <a:cs typeface="小塚ゴシック Pr6N L"/>
            </a:endParaRPr>
          </a:p>
          <a:p>
            <a:pPr marL="171450" indent="-171450">
              <a:lnSpc>
                <a:spcPct val="120000"/>
              </a:lnSpc>
              <a:buFont typeface="Wingdings" panose="05000000000000000000" pitchFamily="2" charset="2"/>
              <a:buChar char="l"/>
            </a:pPr>
            <a:r>
              <a:rPr lang="en-US" altLang="ja-JP" sz="1050" dirty="0">
                <a:latin typeface="小塚ゴシック Pr6N L"/>
                <a:ea typeface="小塚ゴシック Pr6N L"/>
                <a:cs typeface="小塚ゴシック Pr6N L"/>
              </a:rPr>
              <a:t>SNS</a:t>
            </a:r>
            <a:r>
              <a:rPr lang="ja-JP" altLang="en-US" sz="1050" dirty="0">
                <a:latin typeface="小塚ゴシック Pr6N L"/>
                <a:ea typeface="小塚ゴシック Pr6N L"/>
                <a:cs typeface="小塚ゴシック Pr6N L"/>
              </a:rPr>
              <a:t>のように記事を書き続ける労力や投稿作業が集中するのを解消し、</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　発信の内容が特定の人に偏らない活動団体自身のフラットな発信手法。</a:t>
            </a:r>
            <a:endParaRPr lang="en-US" altLang="ja-JP" sz="1050" dirty="0">
              <a:latin typeface="小塚ゴシック Pr6N L"/>
              <a:ea typeface="小塚ゴシック Pr6N L"/>
              <a:cs typeface="小塚ゴシック Pr6N L"/>
            </a:endParaRPr>
          </a:p>
          <a:p>
            <a:pPr marL="171450" indent="-171450">
              <a:lnSpc>
                <a:spcPct val="120000"/>
              </a:lnSpc>
              <a:buFont typeface="Wingdings" panose="05000000000000000000" pitchFamily="2" charset="2"/>
              <a:buChar char="l"/>
            </a:pPr>
            <a:r>
              <a:rPr lang="ja-JP" altLang="en-US" sz="1050" dirty="0">
                <a:latin typeface="小塚ゴシック Pr6N L"/>
                <a:ea typeface="小塚ゴシック Pr6N L"/>
                <a:cs typeface="小塚ゴシック Pr6N L"/>
              </a:rPr>
              <a:t>日常からの地域の人のつながりで、有事に手を引いて逃げる関係づくり。</a:t>
            </a:r>
            <a:endParaRPr lang="en-US" altLang="ja-JP" sz="1050" dirty="0">
              <a:latin typeface="小塚ゴシック Pr6N L"/>
              <a:ea typeface="小塚ゴシック Pr6N L"/>
              <a:cs typeface="小塚ゴシック Pr6N L"/>
            </a:endParaRPr>
          </a:p>
          <a:p>
            <a:pPr marL="171450" indent="-171450">
              <a:lnSpc>
                <a:spcPct val="120000"/>
              </a:lnSpc>
              <a:buFont typeface="Wingdings" panose="05000000000000000000" pitchFamily="2" charset="2"/>
              <a:buChar char="l"/>
            </a:pPr>
            <a:r>
              <a:rPr lang="ja-JP" altLang="en-US" sz="1050" dirty="0">
                <a:latin typeface="小塚ゴシック Pr6N L"/>
                <a:ea typeface="小塚ゴシック Pr6N L"/>
                <a:cs typeface="小塚ゴシック Pr6N L"/>
              </a:rPr>
              <a:t>自治体等の地域団体が提供して活動者と参加住民との応援の</a:t>
            </a:r>
            <a:r>
              <a:rPr lang="en-US" altLang="ja-JP" sz="1050" dirty="0">
                <a:latin typeface="小塚ゴシック Pr6N L"/>
                <a:ea typeface="小塚ゴシック Pr6N L"/>
                <a:cs typeface="小塚ゴシック Pr6N L"/>
              </a:rPr>
              <a:t>3</a:t>
            </a:r>
            <a:r>
              <a:rPr lang="ja-JP" altLang="en-US" sz="1050" dirty="0">
                <a:latin typeface="小塚ゴシック Pr6N L"/>
                <a:ea typeface="小塚ゴシック Pr6N L"/>
                <a:cs typeface="小塚ゴシック Pr6N L"/>
              </a:rPr>
              <a:t>者循環で</a:t>
            </a:r>
            <a:endParaRPr lang="en-US" altLang="ja-JP" sz="1050" dirty="0">
              <a:latin typeface="小塚ゴシック Pr6N L"/>
              <a:ea typeface="小塚ゴシック Pr6N L"/>
              <a:cs typeface="小塚ゴシック Pr6N L"/>
            </a:endParaRPr>
          </a:p>
          <a:p>
            <a:pPr>
              <a:lnSpc>
                <a:spcPct val="120000"/>
              </a:lnSpc>
            </a:pPr>
            <a:r>
              <a:rPr lang="ja-JP" altLang="en-US" sz="1050" dirty="0">
                <a:latin typeface="小塚ゴシック Pr6N L"/>
                <a:ea typeface="小塚ゴシック Pr6N L"/>
                <a:cs typeface="小塚ゴシック Pr6N L"/>
              </a:rPr>
              <a:t>　地域エコシステムが生まれ、結果商店街への流入も高めています。</a:t>
            </a:r>
            <a:endParaRPr lang="en-US" altLang="ja-JP" sz="1050" dirty="0">
              <a:latin typeface="小塚ゴシック Pr6N L"/>
              <a:ea typeface="小塚ゴシック Pr6N L"/>
              <a:cs typeface="小塚ゴシック Pr6N L"/>
            </a:endParaRPr>
          </a:p>
        </p:txBody>
      </p:sp>
      <p:sp>
        <p:nvSpPr>
          <p:cNvPr id="34" name="角丸四角形 33"/>
          <p:cNvSpPr/>
          <p:nvPr/>
        </p:nvSpPr>
        <p:spPr>
          <a:xfrm>
            <a:off x="5114549" y="1494164"/>
            <a:ext cx="1228416" cy="357163"/>
          </a:xfrm>
          <a:prstGeom prst="roundRect">
            <a:avLst>
              <a:gd name="adj"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使用データ</a:t>
            </a:r>
            <a:endParaRPr kumimoji="1" lang="ja-JP" altLang="en-US" sz="1400" dirty="0">
              <a:latin typeface="フォントポにほんご"/>
              <a:ea typeface="フォントポにほんご"/>
              <a:cs typeface="フォントポにほんご"/>
            </a:endParaRPr>
          </a:p>
        </p:txBody>
      </p:sp>
      <p:sp>
        <p:nvSpPr>
          <p:cNvPr id="35" name="正方形/長方形 34"/>
          <p:cNvSpPr/>
          <p:nvPr/>
        </p:nvSpPr>
        <p:spPr>
          <a:xfrm>
            <a:off x="6342965" y="1989141"/>
            <a:ext cx="3396089" cy="351689"/>
          </a:xfrm>
          <a:prstGeom prst="rect">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r>
              <a:rPr lang="ja-JP" altLang="en-US" sz="1200" dirty="0">
                <a:solidFill>
                  <a:schemeClr val="tx1"/>
                </a:solidFill>
                <a:latin typeface="小塚ゴシック Pr6N L"/>
                <a:ea typeface="小塚ゴシック Pr6N L"/>
                <a:cs typeface="小塚ゴシック Pr6N L"/>
              </a:rPr>
              <a:t>　　　　　チラシ</a:t>
            </a:r>
            <a:r>
              <a:rPr lang="en-US" altLang="ja-JP" sz="1200" dirty="0">
                <a:solidFill>
                  <a:schemeClr val="tx1"/>
                </a:solidFill>
                <a:latin typeface="小塚ゴシック Pr6N L"/>
                <a:ea typeface="小塚ゴシック Pr6N L"/>
                <a:cs typeface="小塚ゴシック Pr6N L"/>
              </a:rPr>
              <a:t>(</a:t>
            </a:r>
            <a:r>
              <a:rPr lang="ja-JP" altLang="en-US" sz="1200" dirty="0">
                <a:solidFill>
                  <a:schemeClr val="tx1"/>
                </a:solidFill>
                <a:latin typeface="小塚ゴシック Pr6N L"/>
                <a:ea typeface="小塚ゴシック Pr6N L"/>
                <a:cs typeface="小塚ゴシック Pr6N L"/>
              </a:rPr>
              <a:t>画像</a:t>
            </a:r>
            <a:r>
              <a:rPr lang="en-US" altLang="ja-JP" sz="1200" dirty="0">
                <a:solidFill>
                  <a:schemeClr val="tx1"/>
                </a:solidFill>
                <a:latin typeface="小塚ゴシック Pr6N L"/>
                <a:ea typeface="小塚ゴシック Pr6N L"/>
                <a:cs typeface="小塚ゴシック Pr6N L"/>
              </a:rPr>
              <a:t>)</a:t>
            </a:r>
            <a:r>
              <a:rPr lang="ja-JP" altLang="en-US" sz="1200" dirty="0">
                <a:solidFill>
                  <a:schemeClr val="tx1"/>
                </a:solidFill>
                <a:latin typeface="小塚ゴシック Pr6N L"/>
                <a:ea typeface="小塚ゴシック Pr6N L"/>
                <a:cs typeface="小塚ゴシック Pr6N L"/>
              </a:rPr>
              <a:t>、</a:t>
            </a:r>
            <a:r>
              <a:rPr lang="en-US" altLang="ja-JP" sz="1200" dirty="0">
                <a:solidFill>
                  <a:schemeClr val="tx1"/>
                </a:solidFill>
                <a:latin typeface="小塚ゴシック Pr6N L"/>
                <a:ea typeface="小塚ゴシック Pr6N L"/>
                <a:cs typeface="小塚ゴシック Pr6N L"/>
              </a:rPr>
              <a:t>PDF</a:t>
            </a:r>
            <a:r>
              <a:rPr lang="ja-JP" altLang="en-US" sz="1200" dirty="0">
                <a:solidFill>
                  <a:schemeClr val="tx1"/>
                </a:solidFill>
                <a:latin typeface="小塚ゴシック Pr6N L"/>
                <a:ea typeface="小塚ゴシック Pr6N L"/>
                <a:cs typeface="小塚ゴシック Pr6N L"/>
              </a:rPr>
              <a:t>、</a:t>
            </a:r>
            <a:r>
              <a:rPr lang="en-US" altLang="ja-JP" sz="1200" dirty="0">
                <a:solidFill>
                  <a:schemeClr val="tx1"/>
                </a:solidFill>
                <a:latin typeface="小塚ゴシック Pr6N L"/>
                <a:ea typeface="小塚ゴシック Pr6N L"/>
                <a:cs typeface="小塚ゴシック Pr6N L"/>
              </a:rPr>
              <a:t> JSON(AED)</a:t>
            </a:r>
          </a:p>
        </p:txBody>
      </p:sp>
      <p:sp>
        <p:nvSpPr>
          <p:cNvPr id="36" name="角丸四角形 35"/>
          <p:cNvSpPr/>
          <p:nvPr/>
        </p:nvSpPr>
        <p:spPr>
          <a:xfrm>
            <a:off x="5690006" y="1986842"/>
            <a:ext cx="1274749" cy="357163"/>
          </a:xfrm>
          <a:prstGeom prst="roundRect">
            <a:avLst>
              <a:gd name="adj"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データ形式</a:t>
            </a:r>
            <a:endParaRPr kumimoji="1" lang="ja-JP" altLang="en-US" sz="1400" dirty="0">
              <a:latin typeface="フォントポにほんご"/>
              <a:ea typeface="フォントポにほんご"/>
              <a:cs typeface="フォントポにほんご"/>
            </a:endParaRPr>
          </a:p>
        </p:txBody>
      </p:sp>
      <p:sp>
        <p:nvSpPr>
          <p:cNvPr id="64" name="角丸四角形 63"/>
          <p:cNvSpPr/>
          <p:nvPr/>
        </p:nvSpPr>
        <p:spPr>
          <a:xfrm>
            <a:off x="9006672" y="250008"/>
            <a:ext cx="752743" cy="752743"/>
          </a:xfrm>
          <a:prstGeom prst="roundRect">
            <a:avLst/>
          </a:prstGeom>
          <a:no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6" name="テキスト ボックス 65"/>
          <p:cNvSpPr txBox="1"/>
          <p:nvPr/>
        </p:nvSpPr>
        <p:spPr>
          <a:xfrm>
            <a:off x="9059584" y="259585"/>
            <a:ext cx="684803" cy="738664"/>
          </a:xfrm>
          <a:prstGeom prst="rect">
            <a:avLst/>
          </a:prstGeom>
          <a:noFill/>
        </p:spPr>
        <p:txBody>
          <a:bodyPr wrap="none" rtlCol="0">
            <a:spAutoFit/>
          </a:bodyPr>
          <a:lstStyle/>
          <a:p>
            <a:r>
              <a:rPr lang="ja-JP" altLang="en-US" sz="1400" dirty="0">
                <a:solidFill>
                  <a:srgbClr val="CCFFCC"/>
                </a:solidFill>
                <a:latin typeface="小塚ゴシック Pr6N M"/>
                <a:ea typeface="小塚ゴシック Pr6N M"/>
                <a:cs typeface="小塚ゴシック Pr6N M"/>
              </a:rPr>
              <a:t>防犯</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医療</a:t>
            </a:r>
            <a:endParaRPr lang="en-US" altLang="ja-JP" sz="1400" dirty="0">
              <a:solidFill>
                <a:srgbClr val="CCFFCC"/>
              </a:solidFill>
              <a:latin typeface="小塚ゴシック Pr6N M"/>
              <a:ea typeface="小塚ゴシック Pr6N M"/>
              <a:cs typeface="小塚ゴシック Pr6N M"/>
            </a:endParaRPr>
          </a:p>
          <a:p>
            <a:r>
              <a:rPr lang="ja-JP" altLang="en-US" sz="1400" dirty="0">
                <a:solidFill>
                  <a:srgbClr val="CCFFCC"/>
                </a:solidFill>
                <a:latin typeface="小塚ゴシック Pr6N M"/>
                <a:ea typeface="小塚ゴシック Pr6N M"/>
                <a:cs typeface="小塚ゴシック Pr6N M"/>
              </a:rPr>
              <a:t>教育</a:t>
            </a:r>
            <a:r>
              <a:rPr lang="ja-JP" altLang="en-US" sz="1000" dirty="0">
                <a:solidFill>
                  <a:srgbClr val="CCFFCC"/>
                </a:solidFill>
                <a:latin typeface="小塚ゴシック Pr6N M"/>
                <a:ea typeface="小塚ゴシック Pr6N M"/>
                <a:cs typeface="小塚ゴシック Pr6N M"/>
              </a:rPr>
              <a:t>等</a:t>
            </a:r>
            <a:endParaRPr lang="en-US" altLang="ja-JP" dirty="0">
              <a:solidFill>
                <a:srgbClr val="CCFFCC"/>
              </a:solidFill>
              <a:latin typeface="小塚ゴシック Pr6N M"/>
              <a:ea typeface="小塚ゴシック Pr6N M"/>
              <a:cs typeface="小塚ゴシック Pr6N M"/>
            </a:endParaRPr>
          </a:p>
        </p:txBody>
      </p:sp>
      <p:sp>
        <p:nvSpPr>
          <p:cNvPr id="69" name="正方形/長方形 68"/>
          <p:cNvSpPr/>
          <p:nvPr/>
        </p:nvSpPr>
        <p:spPr>
          <a:xfrm>
            <a:off x="6095243" y="2485379"/>
            <a:ext cx="3049947" cy="351689"/>
          </a:xfrm>
          <a:prstGeom prst="rect">
            <a:avLst/>
          </a:prstGeom>
          <a:noFill/>
          <a:ln>
            <a:solidFill>
              <a:srgbClr val="30800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lnSpc>
                <a:spcPts val="1300"/>
              </a:lnSpc>
            </a:pPr>
            <a:r>
              <a:rPr kumimoji="1" lang="en-US" altLang="ja-JP" sz="1200" dirty="0">
                <a:solidFill>
                  <a:schemeClr val="tx1"/>
                </a:solidFill>
                <a:latin typeface="小塚ゴシック Pr6N L"/>
                <a:ea typeface="小塚ゴシック Pr6N L"/>
                <a:cs typeface="小塚ゴシック Pr6N L"/>
              </a:rPr>
              <a:t>WEB</a:t>
            </a:r>
            <a:r>
              <a:rPr kumimoji="1" lang="ja-JP" altLang="en-US" sz="1200" dirty="0">
                <a:solidFill>
                  <a:schemeClr val="tx1"/>
                </a:solidFill>
                <a:latin typeface="小塚ゴシック Pr6N L"/>
                <a:ea typeface="小塚ゴシック Pr6N L"/>
                <a:cs typeface="小塚ゴシック Pr6N L"/>
              </a:rPr>
              <a:t>アプリ（</a:t>
            </a:r>
            <a:r>
              <a:rPr lang="ja-JP" altLang="en-US" sz="1200" dirty="0">
                <a:solidFill>
                  <a:schemeClr val="tx1"/>
                </a:solidFill>
                <a:latin typeface="小塚ゴシック Pr6N L"/>
                <a:ea typeface="小塚ゴシック Pr6N L"/>
                <a:cs typeface="小塚ゴシック Pr6N L"/>
              </a:rPr>
              <a:t>スマホ・</a:t>
            </a:r>
            <a:r>
              <a:rPr lang="en-US" altLang="ja-JP" sz="1200" dirty="0">
                <a:solidFill>
                  <a:schemeClr val="tx1"/>
                </a:solidFill>
                <a:latin typeface="小塚ゴシック Pr6N L"/>
                <a:ea typeface="小塚ゴシック Pr6N L"/>
                <a:cs typeface="小塚ゴシック Pr6N L"/>
              </a:rPr>
              <a:t>PC</a:t>
            </a:r>
            <a:r>
              <a:rPr kumimoji="1" lang="ja-JP" altLang="en-US" sz="1200" dirty="0">
                <a:solidFill>
                  <a:schemeClr val="tx1"/>
                </a:solidFill>
                <a:latin typeface="小塚ゴシック Pr6N L"/>
                <a:ea typeface="小塚ゴシック Pr6N L"/>
                <a:cs typeface="小塚ゴシック Pr6N L"/>
              </a:rPr>
              <a:t>）</a:t>
            </a:r>
            <a:endParaRPr kumimoji="1" lang="en-US" altLang="ja-JP" sz="1200" dirty="0">
              <a:solidFill>
                <a:schemeClr val="tx1"/>
              </a:solidFill>
              <a:latin typeface="小塚ゴシック Pr6N L"/>
              <a:ea typeface="小塚ゴシック Pr6N L"/>
              <a:cs typeface="小塚ゴシック Pr6N L"/>
            </a:endParaRPr>
          </a:p>
          <a:p>
            <a:pPr algn="ctr">
              <a:lnSpc>
                <a:spcPts val="1300"/>
              </a:lnSpc>
            </a:pPr>
            <a:r>
              <a:rPr lang="ja-JP" altLang="en-US" sz="1200" dirty="0">
                <a:solidFill>
                  <a:schemeClr val="tx1"/>
                </a:solidFill>
                <a:latin typeface="小塚ゴシック Pr6N L"/>
                <a:ea typeface="小塚ゴシック Pr6N L"/>
                <a:cs typeface="小塚ゴシック Pr6N L"/>
              </a:rPr>
              <a:t>イベント詳細の近隣</a:t>
            </a:r>
            <a:r>
              <a:rPr kumimoji="1" lang="en-US" altLang="ja-JP" sz="1200" dirty="0">
                <a:solidFill>
                  <a:schemeClr val="tx1"/>
                </a:solidFill>
                <a:latin typeface="小塚ゴシック Pr6N L"/>
                <a:ea typeface="小塚ゴシック Pr6N L"/>
                <a:cs typeface="小塚ゴシック Pr6N L"/>
              </a:rPr>
              <a:t>AED</a:t>
            </a:r>
            <a:r>
              <a:rPr kumimoji="1" lang="ja-JP" altLang="en-US" sz="1200" dirty="0">
                <a:solidFill>
                  <a:schemeClr val="tx1"/>
                </a:solidFill>
                <a:latin typeface="小塚ゴシック Pr6N L"/>
                <a:ea typeface="小塚ゴシック Pr6N L"/>
                <a:cs typeface="小塚ゴシック Pr6N L"/>
              </a:rPr>
              <a:t>情報を表示</a:t>
            </a:r>
          </a:p>
        </p:txBody>
      </p:sp>
      <p:sp>
        <p:nvSpPr>
          <p:cNvPr id="70" name="角丸四角形 69"/>
          <p:cNvSpPr/>
          <p:nvPr/>
        </p:nvSpPr>
        <p:spPr>
          <a:xfrm>
            <a:off x="5096142" y="2483080"/>
            <a:ext cx="1246823" cy="361791"/>
          </a:xfrm>
          <a:prstGeom prst="roundRect">
            <a:avLst>
              <a:gd name="adj" fmla="val 50000"/>
            </a:avLst>
          </a:prstGeom>
          <a:solidFill>
            <a:srgbClr val="30800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ja-JP" altLang="en-US" sz="1400" dirty="0">
                <a:latin typeface="フォントポにほんご"/>
                <a:ea typeface="フォントポにほんご"/>
                <a:cs typeface="フォントポにほんご"/>
              </a:rPr>
              <a:t>提供形態</a:t>
            </a:r>
            <a:endParaRPr kumimoji="1" lang="ja-JP" altLang="en-US" sz="1400" dirty="0">
              <a:latin typeface="フォントポにほんご"/>
              <a:ea typeface="フォントポにほんご"/>
              <a:cs typeface="フォントポにほんご"/>
            </a:endParaRPr>
          </a:p>
        </p:txBody>
      </p:sp>
      <p:sp>
        <p:nvSpPr>
          <p:cNvPr id="4" name="テキスト ボックス 3"/>
          <p:cNvSpPr txBox="1"/>
          <p:nvPr/>
        </p:nvSpPr>
        <p:spPr>
          <a:xfrm>
            <a:off x="7312526" y="3101474"/>
            <a:ext cx="184666" cy="369332"/>
          </a:xfrm>
          <a:prstGeom prst="rect">
            <a:avLst/>
          </a:prstGeom>
          <a:noFill/>
        </p:spPr>
        <p:txBody>
          <a:bodyPr wrap="none" rtlCol="0">
            <a:spAutoFit/>
          </a:bodyPr>
          <a:lstStyle/>
          <a:p>
            <a:endParaRPr kumimoji="1" lang="ja-JP" altLang="en-US" dirty="0"/>
          </a:p>
        </p:txBody>
      </p:sp>
      <p:grpSp>
        <p:nvGrpSpPr>
          <p:cNvPr id="45" name="図形グループ 57">
            <a:extLst>
              <a:ext uri="{FF2B5EF4-FFF2-40B4-BE49-F238E27FC236}">
                <a16:creationId xmlns:a16="http://schemas.microsoft.com/office/drawing/2014/main" id="{B61A788D-CC60-4D9C-AB2C-61F5A7FBE223}"/>
              </a:ext>
            </a:extLst>
          </p:cNvPr>
          <p:cNvGrpSpPr/>
          <p:nvPr/>
        </p:nvGrpSpPr>
        <p:grpSpPr>
          <a:xfrm>
            <a:off x="8089329" y="250008"/>
            <a:ext cx="752743" cy="752743"/>
            <a:chOff x="8060984" y="281179"/>
            <a:chExt cx="752743" cy="752743"/>
          </a:xfrm>
          <a:noFill/>
        </p:grpSpPr>
        <p:sp>
          <p:nvSpPr>
            <p:cNvPr id="71" name="角丸四角形 85">
              <a:extLst>
                <a:ext uri="{FF2B5EF4-FFF2-40B4-BE49-F238E27FC236}">
                  <a16:creationId xmlns:a16="http://schemas.microsoft.com/office/drawing/2014/main" id="{350C2381-3CBA-45C1-AABE-7135D80F4DA1}"/>
                </a:ext>
              </a:extLst>
            </p:cNvPr>
            <p:cNvSpPr/>
            <p:nvPr/>
          </p:nvSpPr>
          <p:spPr>
            <a:xfrm>
              <a:off x="8060984" y="281179"/>
              <a:ext cx="752743" cy="752743"/>
            </a:xfrm>
            <a:prstGeom prst="roundRect">
              <a:avLst/>
            </a:prstGeom>
            <a:grpFill/>
            <a:ln w="38100">
              <a:solidFill>
                <a:srgbClr val="CCFFC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3" name="テキスト ボックス 72">
              <a:extLst>
                <a:ext uri="{FF2B5EF4-FFF2-40B4-BE49-F238E27FC236}">
                  <a16:creationId xmlns:a16="http://schemas.microsoft.com/office/drawing/2014/main" id="{8C1E70D4-262E-41CC-842E-E97EBA9E29A5}"/>
                </a:ext>
              </a:extLst>
            </p:cNvPr>
            <p:cNvSpPr txBox="1"/>
            <p:nvPr/>
          </p:nvSpPr>
          <p:spPr>
            <a:xfrm>
              <a:off x="8114190" y="334385"/>
              <a:ext cx="646331" cy="646331"/>
            </a:xfrm>
            <a:prstGeom prst="rect">
              <a:avLst/>
            </a:prstGeom>
            <a:grpFill/>
          </p:spPr>
          <p:txBody>
            <a:bodyPr wrap="none" rtlCol="0">
              <a:spAutoFit/>
            </a:bodyPr>
            <a:lstStyle/>
            <a:p>
              <a:r>
                <a:rPr lang="ja-JP" altLang="en-US" dirty="0">
                  <a:solidFill>
                    <a:srgbClr val="CCFFCC"/>
                  </a:solidFill>
                  <a:latin typeface="小塚ゴシック Pr6N M"/>
                  <a:ea typeface="小塚ゴシック Pr6N M"/>
                  <a:cs typeface="小塚ゴシック Pr6N M"/>
                </a:rPr>
                <a:t>産業</a:t>
              </a:r>
              <a:endParaRPr lang="en-US" altLang="ja-JP" dirty="0">
                <a:solidFill>
                  <a:srgbClr val="CCFFCC"/>
                </a:solidFill>
                <a:latin typeface="小塚ゴシック Pr6N M"/>
                <a:ea typeface="小塚ゴシック Pr6N M"/>
                <a:cs typeface="小塚ゴシック Pr6N M"/>
              </a:endParaRPr>
            </a:p>
            <a:p>
              <a:r>
                <a:rPr lang="ja-JP" altLang="en-US" dirty="0">
                  <a:solidFill>
                    <a:srgbClr val="CCFFCC"/>
                  </a:solidFill>
                  <a:latin typeface="小塚ゴシック Pr6N M"/>
                  <a:ea typeface="小塚ゴシック Pr6N M"/>
                  <a:cs typeface="小塚ゴシック Pr6N M"/>
                </a:rPr>
                <a:t>創出</a:t>
              </a:r>
              <a:endParaRPr kumimoji="1" lang="en-US" altLang="ja-JP" dirty="0">
                <a:solidFill>
                  <a:srgbClr val="CCFFCC"/>
                </a:solidFill>
                <a:latin typeface="小塚ゴシック Pr6N M"/>
                <a:ea typeface="小塚ゴシック Pr6N M"/>
                <a:cs typeface="小塚ゴシック Pr6N M"/>
              </a:endParaRPr>
            </a:p>
          </p:txBody>
        </p:sp>
      </p:grpSp>
      <p:grpSp>
        <p:nvGrpSpPr>
          <p:cNvPr id="78" name="図形グループ 52">
            <a:extLst>
              <a:ext uri="{FF2B5EF4-FFF2-40B4-BE49-F238E27FC236}">
                <a16:creationId xmlns:a16="http://schemas.microsoft.com/office/drawing/2014/main" id="{E89A1841-F8D1-4CEC-9291-9FEC7C4434C6}"/>
              </a:ext>
            </a:extLst>
          </p:cNvPr>
          <p:cNvGrpSpPr/>
          <p:nvPr/>
        </p:nvGrpSpPr>
        <p:grpSpPr>
          <a:xfrm>
            <a:off x="6255233" y="250008"/>
            <a:ext cx="752743" cy="752743"/>
            <a:chOff x="6255233" y="281179"/>
            <a:chExt cx="752743" cy="752743"/>
          </a:xfrm>
        </p:grpSpPr>
        <p:sp>
          <p:nvSpPr>
            <p:cNvPr id="79" name="角丸四角形 53">
              <a:extLst>
                <a:ext uri="{FF2B5EF4-FFF2-40B4-BE49-F238E27FC236}">
                  <a16:creationId xmlns:a16="http://schemas.microsoft.com/office/drawing/2014/main" id="{31AF5496-067A-470A-A374-9C86505CA9EA}"/>
                </a:ext>
              </a:extLst>
            </p:cNvPr>
            <p:cNvSpPr/>
            <p:nvPr/>
          </p:nvSpPr>
          <p:spPr>
            <a:xfrm>
              <a:off x="6255233" y="281179"/>
              <a:ext cx="752743" cy="752743"/>
            </a:xfrm>
            <a:prstGeom prst="roundRect">
              <a:avLst/>
            </a:prstGeom>
            <a:solidFill>
              <a:schemeClr val="bg1"/>
            </a:solid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80" name="テキスト ボックス 79">
              <a:extLst>
                <a:ext uri="{FF2B5EF4-FFF2-40B4-BE49-F238E27FC236}">
                  <a16:creationId xmlns:a16="http://schemas.microsoft.com/office/drawing/2014/main" id="{6E461781-EB64-4926-9376-05EC3D7F9877}"/>
                </a:ext>
              </a:extLst>
            </p:cNvPr>
            <p:cNvSpPr txBox="1"/>
            <p:nvPr/>
          </p:nvSpPr>
          <p:spPr>
            <a:xfrm>
              <a:off x="6308439" y="334385"/>
              <a:ext cx="646331" cy="646331"/>
            </a:xfrm>
            <a:prstGeom prst="rect">
              <a:avLst/>
            </a:prstGeom>
            <a:noFill/>
          </p:spPr>
          <p:txBody>
            <a:bodyPr wrap="none" rtlCol="0">
              <a:spAutoFit/>
            </a:bodyPr>
            <a:lstStyle/>
            <a:p>
              <a:r>
                <a:rPr kumimoji="1" lang="ja-JP" altLang="en-US" dirty="0">
                  <a:solidFill>
                    <a:srgbClr val="00B050"/>
                  </a:solidFill>
                  <a:latin typeface="小塚ゴシック Pr6N M"/>
                  <a:ea typeface="小塚ゴシック Pr6N M"/>
                  <a:cs typeface="小塚ゴシック Pr6N M"/>
                </a:rPr>
                <a:t>防災</a:t>
              </a:r>
              <a:endParaRPr kumimoji="1" lang="en-US" altLang="ja-JP" dirty="0">
                <a:solidFill>
                  <a:srgbClr val="00B050"/>
                </a:solidFill>
                <a:latin typeface="小塚ゴシック Pr6N M"/>
                <a:ea typeface="小塚ゴシック Pr6N M"/>
                <a:cs typeface="小塚ゴシック Pr6N M"/>
              </a:endParaRPr>
            </a:p>
            <a:p>
              <a:r>
                <a:rPr lang="ja-JP" altLang="en-US" dirty="0">
                  <a:solidFill>
                    <a:srgbClr val="00B050"/>
                  </a:solidFill>
                  <a:latin typeface="小塚ゴシック Pr6N M"/>
                  <a:ea typeface="小塚ゴシック Pr6N M"/>
                  <a:cs typeface="小塚ゴシック Pr6N M"/>
                </a:rPr>
                <a:t>減災</a:t>
              </a:r>
              <a:endParaRPr kumimoji="1" lang="ja-JP" altLang="en-US" dirty="0">
                <a:solidFill>
                  <a:srgbClr val="00B050"/>
                </a:solidFill>
                <a:latin typeface="小塚ゴシック Pr6N M"/>
                <a:ea typeface="小塚ゴシック Pr6N M"/>
                <a:cs typeface="小塚ゴシック Pr6N M"/>
              </a:endParaRPr>
            </a:p>
          </p:txBody>
        </p:sp>
      </p:grpSp>
      <p:grpSp>
        <p:nvGrpSpPr>
          <p:cNvPr id="81" name="図形グループ 87">
            <a:extLst>
              <a:ext uri="{FF2B5EF4-FFF2-40B4-BE49-F238E27FC236}">
                <a16:creationId xmlns:a16="http://schemas.microsoft.com/office/drawing/2014/main" id="{E86A1D05-57B2-4FE6-843F-763E869D77D8}"/>
              </a:ext>
            </a:extLst>
          </p:cNvPr>
          <p:cNvGrpSpPr/>
          <p:nvPr/>
        </p:nvGrpSpPr>
        <p:grpSpPr>
          <a:xfrm>
            <a:off x="7172281" y="250008"/>
            <a:ext cx="752743" cy="752743"/>
            <a:chOff x="7154801" y="281179"/>
            <a:chExt cx="752743" cy="752743"/>
          </a:xfrm>
          <a:solidFill>
            <a:schemeClr val="bg1"/>
          </a:solidFill>
        </p:grpSpPr>
        <p:sp>
          <p:nvSpPr>
            <p:cNvPr id="82" name="角丸四角形 88">
              <a:extLst>
                <a:ext uri="{FF2B5EF4-FFF2-40B4-BE49-F238E27FC236}">
                  <a16:creationId xmlns:a16="http://schemas.microsoft.com/office/drawing/2014/main" id="{A0CADA44-4E0F-4530-AFF2-69E49ECBB940}"/>
                </a:ext>
              </a:extLst>
            </p:cNvPr>
            <p:cNvSpPr/>
            <p:nvPr/>
          </p:nvSpPr>
          <p:spPr>
            <a:xfrm>
              <a:off x="7154801" y="281179"/>
              <a:ext cx="752743" cy="752743"/>
            </a:xfrm>
            <a:prstGeom prst="roundRect">
              <a:avLst/>
            </a:prstGeom>
            <a:grpFill/>
            <a:ln w="38100">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rgbClr val="92D050"/>
                </a:solidFill>
              </a:endParaRPr>
            </a:p>
          </p:txBody>
        </p:sp>
        <p:sp>
          <p:nvSpPr>
            <p:cNvPr id="83" name="テキスト ボックス 82">
              <a:extLst>
                <a:ext uri="{FF2B5EF4-FFF2-40B4-BE49-F238E27FC236}">
                  <a16:creationId xmlns:a16="http://schemas.microsoft.com/office/drawing/2014/main" id="{30E6607D-5AFF-4859-9B8A-87A5447CFAFE}"/>
                </a:ext>
              </a:extLst>
            </p:cNvPr>
            <p:cNvSpPr txBox="1"/>
            <p:nvPr/>
          </p:nvSpPr>
          <p:spPr>
            <a:xfrm>
              <a:off x="7208007" y="334385"/>
              <a:ext cx="646331" cy="646331"/>
            </a:xfrm>
            <a:prstGeom prst="rect">
              <a:avLst/>
            </a:prstGeom>
            <a:grpFill/>
            <a:ln>
              <a:solidFill>
                <a:schemeClr val="bg1"/>
              </a:solidFill>
            </a:ln>
          </p:spPr>
          <p:txBody>
            <a:bodyPr wrap="none" rtlCol="0">
              <a:spAutoFit/>
            </a:bodyPr>
            <a:lstStyle/>
            <a:p>
              <a:r>
                <a:rPr lang="ja-JP" altLang="en-US" dirty="0">
                  <a:solidFill>
                    <a:srgbClr val="00B050"/>
                  </a:solidFill>
                  <a:latin typeface="小塚ゴシック Pr6N M"/>
                  <a:ea typeface="小塚ゴシック Pr6N M"/>
                  <a:cs typeface="小塚ゴシック Pr6N M"/>
                </a:rPr>
                <a:t>少子</a:t>
              </a:r>
              <a:endParaRPr lang="en-US" altLang="ja-JP" dirty="0">
                <a:solidFill>
                  <a:srgbClr val="00B050"/>
                </a:solidFill>
                <a:latin typeface="小塚ゴシック Pr6N M"/>
                <a:ea typeface="小塚ゴシック Pr6N M"/>
                <a:cs typeface="小塚ゴシック Pr6N M"/>
              </a:endParaRPr>
            </a:p>
            <a:p>
              <a:r>
                <a:rPr lang="ja-JP" altLang="en-US" dirty="0">
                  <a:solidFill>
                    <a:srgbClr val="00B050"/>
                  </a:solidFill>
                  <a:latin typeface="小塚ゴシック Pr6N M"/>
                  <a:ea typeface="小塚ゴシック Pr6N M"/>
                  <a:cs typeface="小塚ゴシック Pr6N M"/>
                </a:rPr>
                <a:t>高齢</a:t>
              </a:r>
              <a:endParaRPr lang="en-US" altLang="ja-JP" dirty="0">
                <a:solidFill>
                  <a:srgbClr val="00B050"/>
                </a:solidFill>
                <a:latin typeface="小塚ゴシック Pr6N M"/>
                <a:ea typeface="小塚ゴシック Pr6N M"/>
                <a:cs typeface="小塚ゴシック Pr6N M"/>
              </a:endParaRPr>
            </a:p>
          </p:txBody>
        </p:sp>
      </p:grpSp>
      <p:pic>
        <p:nvPicPr>
          <p:cNvPr id="50" name="図 49" descr="スクリーンショットの画面&#10;&#10;自動的に生成された説明">
            <a:extLst>
              <a:ext uri="{FF2B5EF4-FFF2-40B4-BE49-F238E27FC236}">
                <a16:creationId xmlns:a16="http://schemas.microsoft.com/office/drawing/2014/main" id="{03B0DC16-491F-4406-941F-0C82D7420E86}"/>
              </a:ext>
            </a:extLst>
          </p:cNvPr>
          <p:cNvPicPr>
            <a:picLocks noChangeAspect="1"/>
          </p:cNvPicPr>
          <p:nvPr/>
        </p:nvPicPr>
        <p:blipFill rotWithShape="1">
          <a:blip r:embed="rId8"/>
          <a:srcRect l="-70" t="3" b="48288"/>
          <a:stretch/>
        </p:blipFill>
        <p:spPr>
          <a:xfrm>
            <a:off x="31236" y="2329514"/>
            <a:ext cx="4362379" cy="1267988"/>
          </a:xfrm>
          <a:prstGeom prst="rect">
            <a:avLst/>
          </a:prstGeom>
        </p:spPr>
      </p:pic>
      <p:pic>
        <p:nvPicPr>
          <p:cNvPr id="3" name="図 2" descr="スクリーンショットの画面&#10;&#10;自動的に生成された説明">
            <a:extLst>
              <a:ext uri="{FF2B5EF4-FFF2-40B4-BE49-F238E27FC236}">
                <a16:creationId xmlns:a16="http://schemas.microsoft.com/office/drawing/2014/main" id="{20D40033-672F-48A8-9E5A-504B8EA1AA4F}"/>
              </a:ext>
            </a:extLst>
          </p:cNvPr>
          <p:cNvPicPr>
            <a:picLocks noChangeAspect="1"/>
          </p:cNvPicPr>
          <p:nvPr/>
        </p:nvPicPr>
        <p:blipFill rotWithShape="1">
          <a:blip r:embed="rId9"/>
          <a:srcRect b="2651"/>
          <a:stretch/>
        </p:blipFill>
        <p:spPr>
          <a:xfrm>
            <a:off x="10565" y="3985481"/>
            <a:ext cx="4362379" cy="2388786"/>
          </a:xfrm>
          <a:prstGeom prst="rect">
            <a:avLst/>
          </a:prstGeom>
        </p:spPr>
      </p:pic>
      <p:sp>
        <p:nvSpPr>
          <p:cNvPr id="51" name="タイトル 1">
            <a:extLst>
              <a:ext uri="{FF2B5EF4-FFF2-40B4-BE49-F238E27FC236}">
                <a16:creationId xmlns:a16="http://schemas.microsoft.com/office/drawing/2014/main" id="{8AC2954D-F8D9-4418-AF4A-4B23F2E22CD4}"/>
              </a:ext>
            </a:extLst>
          </p:cNvPr>
          <p:cNvSpPr txBox="1">
            <a:spLocks/>
          </p:cNvSpPr>
          <p:nvPr/>
        </p:nvSpPr>
        <p:spPr>
          <a:xfrm>
            <a:off x="45112" y="223283"/>
            <a:ext cx="4749931" cy="7445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kumimoji="1" sz="4400" kern="1200">
                <a:solidFill>
                  <a:schemeClr val="tx1"/>
                </a:solidFill>
                <a:latin typeface="+mj-lt"/>
                <a:ea typeface="+mj-ea"/>
                <a:cs typeface="+mj-cs"/>
              </a:defRPr>
            </a:lvl1pPr>
          </a:lstStyle>
          <a:p>
            <a:pPr algn="l"/>
            <a:r>
              <a:rPr lang="ja-JP" altLang="en-US" sz="4000" dirty="0">
                <a:solidFill>
                  <a:schemeClr val="bg1"/>
                </a:solidFill>
                <a:latin typeface="小塚ゴシック Pro M"/>
                <a:ea typeface="小塚ゴシック Pro M"/>
                <a:cs typeface="小塚ゴシック Pro M"/>
              </a:rPr>
              <a:t>ためまっぷ</a:t>
            </a:r>
          </a:p>
        </p:txBody>
      </p:sp>
      <p:sp>
        <p:nvSpPr>
          <p:cNvPr id="52" name="タイトル 1">
            <a:extLst>
              <a:ext uri="{FF2B5EF4-FFF2-40B4-BE49-F238E27FC236}">
                <a16:creationId xmlns:a16="http://schemas.microsoft.com/office/drawing/2014/main" id="{CCAD6C43-0B38-4F05-B479-8D0A36A164BB}"/>
              </a:ext>
            </a:extLst>
          </p:cNvPr>
          <p:cNvSpPr txBox="1">
            <a:spLocks/>
          </p:cNvSpPr>
          <p:nvPr/>
        </p:nvSpPr>
        <p:spPr>
          <a:xfrm>
            <a:off x="57563" y="-26855"/>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kumimoji="1" lang="ja-JP" altLang="en-US" sz="1400" dirty="0">
                <a:solidFill>
                  <a:srgbClr val="FFFFFF"/>
                </a:solidFill>
                <a:latin typeface="小塚ゴシック Pr6N R"/>
                <a:ea typeface="小塚ゴシック Pr6N R"/>
                <a:cs typeface="小塚ゴシック Pr6N R"/>
              </a:rPr>
              <a:t>人をつなげることでまちづくり・地域づくりを行う</a:t>
            </a:r>
          </a:p>
        </p:txBody>
      </p:sp>
      <p:sp>
        <p:nvSpPr>
          <p:cNvPr id="53" name="タイトル 1">
            <a:extLst>
              <a:ext uri="{FF2B5EF4-FFF2-40B4-BE49-F238E27FC236}">
                <a16:creationId xmlns:a16="http://schemas.microsoft.com/office/drawing/2014/main" id="{34D674EB-7D86-4DC0-9F82-0B129034076D}"/>
              </a:ext>
            </a:extLst>
          </p:cNvPr>
          <p:cNvSpPr txBox="1">
            <a:spLocks/>
          </p:cNvSpPr>
          <p:nvPr/>
        </p:nvSpPr>
        <p:spPr>
          <a:xfrm>
            <a:off x="57563" y="827741"/>
            <a:ext cx="4749931" cy="42501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altLang="ja-JP" sz="1400" dirty="0">
                <a:solidFill>
                  <a:srgbClr val="FFFFFF"/>
                </a:solidFill>
                <a:latin typeface="小塚ゴシック Pr6N R"/>
                <a:ea typeface="小塚ゴシック Pr6N R"/>
                <a:cs typeface="小塚ゴシック Pr6N R"/>
              </a:rPr>
              <a:t>By</a:t>
            </a:r>
            <a:r>
              <a:rPr lang="ja-JP" altLang="en-US" sz="1400" dirty="0">
                <a:solidFill>
                  <a:srgbClr val="FFFFFF"/>
                </a:solidFill>
                <a:latin typeface="小塚ゴシック Pr6N R"/>
                <a:ea typeface="小塚ゴシック Pr6N R"/>
                <a:cs typeface="小塚ゴシック Pr6N R"/>
              </a:rPr>
              <a:t> ためま株式会社</a:t>
            </a:r>
          </a:p>
        </p:txBody>
      </p:sp>
      <p:sp>
        <p:nvSpPr>
          <p:cNvPr id="6" name="正方形/長方形 5">
            <a:extLst>
              <a:ext uri="{FF2B5EF4-FFF2-40B4-BE49-F238E27FC236}">
                <a16:creationId xmlns:a16="http://schemas.microsoft.com/office/drawing/2014/main" id="{5771E0B3-5B38-428C-92D6-B145501047AE}"/>
              </a:ext>
            </a:extLst>
          </p:cNvPr>
          <p:cNvSpPr/>
          <p:nvPr/>
        </p:nvSpPr>
        <p:spPr>
          <a:xfrm>
            <a:off x="49292" y="3536541"/>
            <a:ext cx="4673075" cy="477054"/>
          </a:xfrm>
          <a:prstGeom prst="rect">
            <a:avLst/>
          </a:prstGeom>
        </p:spPr>
        <p:txBody>
          <a:bodyPr wrap="none">
            <a:spAutoFit/>
          </a:bodyPr>
          <a:lstStyle/>
          <a:p>
            <a:pPr algn="ctr"/>
            <a:r>
              <a:rPr lang="ja-JP" altLang="en-US" sz="1400" dirty="0">
                <a:solidFill>
                  <a:srgbClr val="308007"/>
                </a:solidFill>
                <a:latin typeface="小塚ゴシック Pro M"/>
                <a:ea typeface="小塚ゴシック Pro M"/>
                <a:cs typeface="小塚ゴシック Pro M"/>
              </a:rPr>
              <a:t>暴風警報・インフル流行時の中止連絡が自宅でできる！</a:t>
            </a:r>
            <a:endParaRPr lang="en-US" altLang="ja-JP" sz="1400" dirty="0">
              <a:solidFill>
                <a:srgbClr val="308007"/>
              </a:solidFill>
              <a:latin typeface="小塚ゴシック Pro M"/>
              <a:ea typeface="小塚ゴシック Pro M"/>
              <a:cs typeface="小塚ゴシック Pro M"/>
            </a:endParaRPr>
          </a:p>
          <a:p>
            <a:pPr algn="ctr"/>
            <a:r>
              <a:rPr lang="ja-JP" altLang="en-US" sz="1100" dirty="0">
                <a:solidFill>
                  <a:srgbClr val="308007"/>
                </a:solidFill>
                <a:latin typeface="小塚ゴシック Pro M"/>
                <a:ea typeface="小塚ゴシック Pro M"/>
                <a:cs typeface="小塚ゴシック Pro M"/>
              </a:rPr>
              <a:t>自治体が選任した主催団体が自らリアルタイムで発信・更新</a:t>
            </a:r>
            <a:endParaRPr lang="en-US" altLang="ja-JP" sz="1100" dirty="0">
              <a:solidFill>
                <a:srgbClr val="308007"/>
              </a:solidFill>
              <a:latin typeface="小塚ゴシック Pro M"/>
              <a:ea typeface="小塚ゴシック Pro M"/>
              <a:cs typeface="小塚ゴシック Pro M"/>
            </a:endParaRPr>
          </a:p>
        </p:txBody>
      </p:sp>
      <p:sp>
        <p:nvSpPr>
          <p:cNvPr id="48" name="正方形/長方形 47">
            <a:extLst>
              <a:ext uri="{FF2B5EF4-FFF2-40B4-BE49-F238E27FC236}">
                <a16:creationId xmlns:a16="http://schemas.microsoft.com/office/drawing/2014/main" id="{88231A89-8043-454D-BF20-28D41EE8F90A}"/>
              </a:ext>
            </a:extLst>
          </p:cNvPr>
          <p:cNvSpPr/>
          <p:nvPr/>
        </p:nvSpPr>
        <p:spPr>
          <a:xfrm>
            <a:off x="0" y="6577577"/>
            <a:ext cx="9906000" cy="280423"/>
          </a:xfrm>
          <a:prstGeom prst="rect">
            <a:avLst/>
          </a:prstGeom>
          <a:solidFill>
            <a:srgbClr val="00D861"/>
          </a:solidFill>
          <a:ln w="9525" cap="flat" cmpd="sng" algn="ctr">
            <a:solidFill>
              <a:srgbClr val="00FF6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sysClr val="window" lastClr="FFFFFF"/>
              </a:solidFill>
              <a:effectLst/>
              <a:uLnTx/>
              <a:uFillTx/>
              <a:latin typeface="Corbel"/>
              <a:ea typeface="ヒラギノ角ゴ Pro W3"/>
              <a:cs typeface="+mn-cs"/>
            </a:endParaRPr>
          </a:p>
        </p:txBody>
      </p:sp>
      <p:sp>
        <p:nvSpPr>
          <p:cNvPr id="46" name="テキスト ボックス 39"/>
          <p:cNvSpPr txBox="1"/>
          <p:nvPr/>
        </p:nvSpPr>
        <p:spPr>
          <a:xfrm>
            <a:off x="7179387" y="-39358"/>
            <a:ext cx="2664081" cy="307777"/>
          </a:xfrm>
          <a:prstGeom prst="rect">
            <a:avLst/>
          </a:prstGeom>
          <a:noFill/>
        </p:spPr>
        <p:txBody>
          <a:bodyPr wrap="square" rtlCol="0">
            <a:spAutoFit/>
          </a:bodyPr>
          <a:lst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a:lstStyle>
          <a:p>
            <a:pPr algn="r"/>
            <a:r>
              <a:rPr lang="ja-JP" altLang="en-US" sz="1400" dirty="0">
                <a:latin typeface="+mn-ea"/>
              </a:rPr>
              <a:t>令和２年３月２日版</a:t>
            </a:r>
          </a:p>
        </p:txBody>
      </p:sp>
    </p:spTree>
    <p:extLst>
      <p:ext uri="{BB962C8B-B14F-4D97-AF65-F5344CB8AC3E}">
        <p14:creationId xmlns:p14="http://schemas.microsoft.com/office/powerpoint/2010/main" val="1176099422"/>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610</Words>
  <Application>Microsoft Office PowerPoint</Application>
  <PresentationFormat>A4 210 x 297 mm</PresentationFormat>
  <Paragraphs>74</Paragraphs>
  <Slides>2</Slides>
  <Notes>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vt:i4>
      </vt:variant>
    </vt:vector>
  </HeadingPairs>
  <TitlesOfParts>
    <vt:vector size="14" baseType="lpstr">
      <vt:lpstr>ＭＳ Ｐゴシック</vt:lpstr>
      <vt:lpstr>フォントポにほんご</vt:lpstr>
      <vt:lpstr>小塚ゴシック Pr6N L</vt:lpstr>
      <vt:lpstr>小塚ゴシック Pr6N M</vt:lpstr>
      <vt:lpstr>小塚ゴシック Pr6N R</vt:lpstr>
      <vt:lpstr>小塚ゴシック Pro M</vt:lpstr>
      <vt:lpstr>游ゴシック</vt:lpstr>
      <vt:lpstr>Arial</vt:lpstr>
      <vt:lpstr>Calibri</vt:lpstr>
      <vt:lpstr>Corbel</vt:lpstr>
      <vt:lpstr>Wingdings</vt:lpstr>
      <vt:lpstr>ホワイト</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2022-03-26T14:25:50Z</dcterms:created>
  <dcterms:modified xsi:type="dcterms:W3CDTF">2022-03-26T14:25:59Z</dcterms:modified>
</cp:coreProperties>
</file>