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59"/>
  </p:notesMasterIdLst>
  <p:handoutMasterIdLst>
    <p:handoutMasterId r:id="rId60"/>
  </p:handoutMasterIdLst>
  <p:sldIdLst>
    <p:sldId id="266" r:id="rId5"/>
    <p:sldId id="2146848203" r:id="rId6"/>
    <p:sldId id="2076138337" r:id="rId7"/>
    <p:sldId id="2146848215" r:id="rId8"/>
    <p:sldId id="2146848216" r:id="rId9"/>
    <p:sldId id="2146848219" r:id="rId10"/>
    <p:sldId id="2146848217" r:id="rId11"/>
    <p:sldId id="2146848218" r:id="rId12"/>
    <p:sldId id="2146848221" r:id="rId13"/>
    <p:sldId id="2146848222" r:id="rId14"/>
    <p:sldId id="2146848223" r:id="rId15"/>
    <p:sldId id="2146848224" r:id="rId16"/>
    <p:sldId id="2146848220" r:id="rId17"/>
    <p:sldId id="2146848227" r:id="rId18"/>
    <p:sldId id="2146848228" r:id="rId19"/>
    <p:sldId id="2146848229" r:id="rId20"/>
    <p:sldId id="2146848232" r:id="rId21"/>
    <p:sldId id="2146848230" r:id="rId22"/>
    <p:sldId id="2146848231" r:id="rId23"/>
    <p:sldId id="2146848233" r:id="rId24"/>
    <p:sldId id="2146848225" r:id="rId25"/>
    <p:sldId id="2146848234" r:id="rId26"/>
    <p:sldId id="2146848235" r:id="rId27"/>
    <p:sldId id="2146848236" r:id="rId28"/>
    <p:sldId id="2146848226" r:id="rId29"/>
    <p:sldId id="2146848239" r:id="rId30"/>
    <p:sldId id="2146848238" r:id="rId31"/>
    <p:sldId id="2146848237" r:id="rId32"/>
    <p:sldId id="2146848241" r:id="rId33"/>
    <p:sldId id="2146848242" r:id="rId34"/>
    <p:sldId id="2146848243" r:id="rId35"/>
    <p:sldId id="2146848244" r:id="rId36"/>
    <p:sldId id="2146848245" r:id="rId37"/>
    <p:sldId id="2146848246" r:id="rId38"/>
    <p:sldId id="2146848240" r:id="rId39"/>
    <p:sldId id="2146848247" r:id="rId40"/>
    <p:sldId id="2146848248" r:id="rId41"/>
    <p:sldId id="2146848249" r:id="rId42"/>
    <p:sldId id="2146848251" r:id="rId43"/>
    <p:sldId id="2146848252" r:id="rId44"/>
    <p:sldId id="2146848250" r:id="rId45"/>
    <p:sldId id="2146848270" r:id="rId46"/>
    <p:sldId id="2146848254" r:id="rId47"/>
    <p:sldId id="2146848269" r:id="rId48"/>
    <p:sldId id="2146848256" r:id="rId49"/>
    <p:sldId id="2146848267" r:id="rId50"/>
    <p:sldId id="2146848266" r:id="rId51"/>
    <p:sldId id="2146848260" r:id="rId52"/>
    <p:sldId id="2146848261" r:id="rId53"/>
    <p:sldId id="2146848263" r:id="rId54"/>
    <p:sldId id="2146848262" r:id="rId55"/>
    <p:sldId id="2146848264" r:id="rId56"/>
    <p:sldId id="2146848265" r:id="rId57"/>
    <p:sldId id="2146848202" r:id="rId5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02AEF4D-E03F-452F-B3BB-7EAF906F3F35}">
          <p14:sldIdLst>
            <p14:sldId id="266"/>
            <p14:sldId id="2146848203"/>
            <p14:sldId id="2076138337"/>
            <p14:sldId id="2146848215"/>
            <p14:sldId id="2146848216"/>
            <p14:sldId id="2146848219"/>
            <p14:sldId id="2146848217"/>
            <p14:sldId id="2146848218"/>
            <p14:sldId id="2146848221"/>
            <p14:sldId id="2146848222"/>
            <p14:sldId id="2146848223"/>
            <p14:sldId id="2146848224"/>
            <p14:sldId id="2146848220"/>
            <p14:sldId id="2146848227"/>
            <p14:sldId id="2146848228"/>
            <p14:sldId id="2146848229"/>
            <p14:sldId id="2146848232"/>
            <p14:sldId id="2146848230"/>
            <p14:sldId id="2146848231"/>
            <p14:sldId id="2146848233"/>
            <p14:sldId id="2146848225"/>
            <p14:sldId id="2146848234"/>
            <p14:sldId id="2146848235"/>
            <p14:sldId id="2146848236"/>
            <p14:sldId id="2146848226"/>
            <p14:sldId id="2146848239"/>
            <p14:sldId id="2146848238"/>
            <p14:sldId id="2146848237"/>
            <p14:sldId id="2146848241"/>
            <p14:sldId id="2146848242"/>
            <p14:sldId id="2146848243"/>
            <p14:sldId id="2146848244"/>
            <p14:sldId id="2146848245"/>
            <p14:sldId id="2146848246"/>
            <p14:sldId id="2146848240"/>
            <p14:sldId id="2146848247"/>
            <p14:sldId id="2146848248"/>
            <p14:sldId id="2146848249"/>
            <p14:sldId id="2146848251"/>
            <p14:sldId id="2146848252"/>
            <p14:sldId id="2146848250"/>
            <p14:sldId id="2146848270"/>
            <p14:sldId id="2146848254"/>
            <p14:sldId id="2146848269"/>
            <p14:sldId id="2146848256"/>
            <p14:sldId id="2146848267"/>
            <p14:sldId id="2146848266"/>
            <p14:sldId id="2146848260"/>
            <p14:sldId id="2146848261"/>
            <p14:sldId id="2146848263"/>
            <p14:sldId id="2146848262"/>
            <p14:sldId id="2146848264"/>
            <p14:sldId id="2146848265"/>
            <p14:sldId id="2146848202"/>
          </p14:sldIdLst>
        </p14:section>
      </p14:sectionLst>
    </p:ext>
    <p:ext uri="{EFAFB233-063F-42B5-8137-9DF3F51BA10A}">
      <p15:sldGuideLst xmlns:p15="http://schemas.microsoft.com/office/powerpoint/2012/main">
        <p15:guide id="1" orient="horz" pos="618"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8ED"/>
    <a:srgbClr val="E6E6E6"/>
    <a:srgbClr val="C5EBFF"/>
    <a:srgbClr val="0091DA"/>
    <a:srgbClr val="EAAA00"/>
    <a:srgbClr val="43B02A"/>
    <a:srgbClr val="ED214C"/>
    <a:srgbClr val="00338D"/>
    <a:srgbClr val="8C4FFF"/>
    <a:srgbClr val="FD34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7258C-CA04-403C-9E11-8521DAA72354}" v="47" dt="2024-09-04T09:34:24.195"/>
    <p1510:client id="{08129204-F2C6-43D4-BAF0-4F88AFEE1ED2}" v="4" dt="2024-09-05T05:35:15.104"/>
    <p1510:client id="{70214509-B66D-42ED-95B0-C258411FD643}" v="35" dt="2024-09-04T09:31:50.119"/>
    <p1510:client id="{94DBADA6-DC64-4727-ADA6-19B70288496E}" v="1" dt="2024-09-05T09:02:21.057"/>
    <p1510:client id="{A3E2527A-591D-43C5-8F1B-F85BB874A327}" v="4" dt="2024-09-05T08:20:57.786"/>
    <p1510:client id="{D2427D9D-C927-4D11-BCA5-E0AC47A88361}" v="929" dt="2024-09-04T11:04:48.54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 y="902"/>
      </p:cViewPr>
      <p:guideLst>
        <p:guide orient="horz" pos="618"/>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8/10/relationships/authors" Target="authors.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4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b="1"/>
              <a:t>移行手法ごとの課題数</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tx>
            <c:strRef>
              <c:f>Sheet1!$B$1</c:f>
              <c:strCache>
                <c:ptCount val="1"/>
                <c:pt idx="0">
                  <c:v>移行パターンごとの課題数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ECE-4FCA-BB31-987FBAA093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ECE-4FCA-BB31-987FBAA0938D}"/>
              </c:ext>
            </c:extLst>
          </c:dPt>
          <c:dLbls>
            <c:dLbl>
              <c:idx val="0"/>
              <c:dLblPos val="bestFit"/>
              <c:showLegendKey val="0"/>
              <c:showVal val="1"/>
              <c:showCatName val="1"/>
              <c:showSerName val="0"/>
              <c:showPercent val="0"/>
              <c:showBubbleSize val="0"/>
              <c:extLst>
                <c:ext xmlns:c15="http://schemas.microsoft.com/office/drawing/2012/chart" uri="{CE6537A1-D6FC-4f65-9D91-7224C49458BB}">
                  <c15:layout>
                    <c:manualLayout>
                      <c:w val="0.23297796808550231"/>
                      <c:h val="0.42069228244720763"/>
                    </c:manualLayout>
                  </c15:layout>
                </c:ext>
                <c:ext xmlns:c16="http://schemas.microsoft.com/office/drawing/2014/chart" uri="{C3380CC4-5D6E-409C-BE32-E72D297353CC}">
                  <c16:uniqueId val="{00000001-EECE-4FCA-BB31-987FBAA0938D}"/>
                </c:ext>
              </c:extLst>
            </c:dLbl>
            <c:dLbl>
              <c:idx val="1"/>
              <c:layout>
                <c:manualLayout>
                  <c:x val="-0.14446425885152414"/>
                  <c:y val="-0.1729446481802002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ECE-4FCA-BB31-987FBAA0938D}"/>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2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パッケージシステムのバージョンアップ</c:v>
                </c:pt>
                <c:pt idx="1">
                  <c:v>再構築</c:v>
                </c:pt>
              </c:strCache>
            </c:strRef>
          </c:cat>
          <c:val>
            <c:numRef>
              <c:f>Sheet1!$B$2:$B$3</c:f>
              <c:numCache>
                <c:formatCode>General</c:formatCode>
                <c:ptCount val="2"/>
                <c:pt idx="0">
                  <c:v>1</c:v>
                </c:pt>
                <c:pt idx="1">
                  <c:v>7</c:v>
                </c:pt>
              </c:numCache>
            </c:numRef>
          </c:val>
          <c:extLst>
            <c:ext xmlns:c16="http://schemas.microsoft.com/office/drawing/2014/chart" uri="{C3380CC4-5D6E-409C-BE32-E72D297353CC}">
              <c16:uniqueId val="{00000004-EECE-4FCA-BB31-987FBAA0938D}"/>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4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t>移行パターンごとの課題数</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42257439510089478"/>
          <c:y val="0.33439910481238883"/>
          <c:w val="0.15485120979821046"/>
          <c:h val="0.38449305015941249"/>
        </c:manualLayout>
      </c:layout>
      <c:pieChart>
        <c:varyColors val="1"/>
        <c:ser>
          <c:idx val="0"/>
          <c:order val="0"/>
          <c:tx>
            <c:strRef>
              <c:f>Sheet1!$B$1</c:f>
              <c:strCache>
                <c:ptCount val="1"/>
                <c:pt idx="0">
                  <c:v>移行パターンごとの課題数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40B-417C-8BF3-14D757D80F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40B-417C-8BF3-14D757D80FF2}"/>
              </c:ext>
            </c:extLst>
          </c:dPt>
          <c:dLbls>
            <c:dLbl>
              <c:idx val="0"/>
              <c:tx>
                <c:rich>
                  <a:bodyPr rot="0" spcFirstLastPara="1" vertOverflow="clip" horzOverflow="clip" vert="horz" wrap="square" lIns="36576" tIns="18288" rIns="36576" bIns="18288" anchor="ctr" anchorCtr="1">
                    <a:spAutoFit/>
                  </a:bodyPr>
                  <a:lstStyle/>
                  <a:p>
                    <a:pPr>
                      <a:defRPr sz="12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fld id="{CF7E7EAD-09B9-4AF5-98AF-7DCA21F116D9}" type="CATEGORYNAME">
                      <a:rPr lang="en-US" altLang="ja-JP" smtClean="0"/>
                      <a:pPr>
                        <a:defRPr/>
                      </a:pPr>
                      <a:t>[分類名]</a:t>
                    </a:fld>
                    <a:r>
                      <a:rPr lang="en-US" altLang="ja-JP" baseline="0"/>
                      <a:t>, </a:t>
                    </a:r>
                    <a:fld id="{63AA995C-2B01-4D41-A363-165D7DF1D35C}" type="VALUE">
                      <a:rPr lang="en-US" altLang="ja-JP" baseline="0"/>
                      <a:pPr>
                        <a:defRPr/>
                      </a:pPr>
                      <a:t>[値]</a:t>
                    </a:fld>
                    <a:endParaRPr lang="en-US" altLang="ja-JP" baseline="0"/>
                  </a:p>
                </c:rich>
              </c:tx>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30376310228529046"/>
                      <c:h val="0.21689465178783207"/>
                    </c:manualLayout>
                  </c15:layout>
                  <c15:dlblFieldTable/>
                  <c15:showDataLabelsRange val="0"/>
                </c:ext>
                <c:ext xmlns:c16="http://schemas.microsoft.com/office/drawing/2014/chart" uri="{C3380CC4-5D6E-409C-BE32-E72D297353CC}">
                  <c16:uniqueId val="{00000001-740B-417C-8BF3-14D757D80FF2}"/>
                </c:ext>
              </c:extLst>
            </c:dLbl>
            <c:dLbl>
              <c:idx val="1"/>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31886633757445698"/>
                      <c:h val="0.21689465178783207"/>
                    </c:manualLayout>
                  </c15:layout>
                </c:ext>
                <c:ext xmlns:c16="http://schemas.microsoft.com/office/drawing/2014/chart" uri="{C3380CC4-5D6E-409C-BE32-E72D297353CC}">
                  <c16:uniqueId val="{00000003-740B-417C-8BF3-14D757D80FF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0"/>
            <c:showBubbleSize val="0"/>
            <c:showLeaderLines val="0"/>
            <c:extLst>
              <c:ext xmlns:c15="http://schemas.microsoft.com/office/drawing/2012/chart" uri="{CE6537A1-D6FC-4f65-9D91-7224C49458BB}"/>
            </c:extLst>
          </c:dLbls>
          <c:cat>
            <c:strRef>
              <c:f>Sheet1!$A$2:$A$3</c:f>
              <c:strCache>
                <c:ptCount val="2"/>
                <c:pt idx="0">
                  <c:v>Replatform(R1)</c:v>
                </c:pt>
                <c:pt idx="1">
                  <c:v>Rebuild（R2)</c:v>
                </c:pt>
              </c:strCache>
            </c:strRef>
          </c:cat>
          <c:val>
            <c:numRef>
              <c:f>Sheet1!$B$2:$B$3</c:f>
              <c:numCache>
                <c:formatCode>General</c:formatCode>
                <c:ptCount val="2"/>
                <c:pt idx="0">
                  <c:v>3</c:v>
                </c:pt>
                <c:pt idx="1">
                  <c:v>5</c:v>
                </c:pt>
              </c:numCache>
            </c:numRef>
          </c:val>
          <c:extLst>
            <c:ext xmlns:c16="http://schemas.microsoft.com/office/drawing/2014/chart" uri="{C3380CC4-5D6E-409C-BE32-E72D297353CC}">
              <c16:uniqueId val="{00000004-740B-417C-8BF3-14D757D80FF2}"/>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t>分類</a:t>
            </a:r>
          </a:p>
        </c:rich>
      </c:tx>
      <c:layout>
        <c:manualLayout>
          <c:xMode val="edge"/>
          <c:yMode val="edge"/>
          <c:x val="0.46346153846153848"/>
          <c:y val="5.4558772040992111E-2"/>
        </c:manualLayout>
      </c:layout>
      <c:overlay val="0"/>
      <c:spPr>
        <a:noFill/>
        <a:ln>
          <a:noFill/>
        </a:ln>
        <a:effectLst/>
      </c:spPr>
      <c:txPr>
        <a:bodyPr rot="0" spcFirstLastPara="1" vertOverflow="ellipsis" vert="horz" wrap="square" anchor="ctr" anchorCtr="1"/>
        <a:lstStyle/>
        <a:p>
          <a:pPr>
            <a:defRPr lang="ja-JP"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B23-4E21-B2A2-BFCF8473EC6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B23-4E21-B2A2-BFCF8473EC6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B23-4E21-B2A2-BFCF8473EC6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B23-4E21-B2A2-BFCF8473EC6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B23-4E21-B2A2-BFCF8473EC65}"/>
              </c:ext>
            </c:extLst>
          </c:dPt>
          <c:dLbls>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Sheet1!$A$2:$A$6</c:f>
              <c:strCache>
                <c:ptCount val="5"/>
                <c:pt idx="0">
                  <c:v>データ移行</c:v>
                </c:pt>
                <c:pt idx="2">
                  <c:v>仕様確認</c:v>
                </c:pt>
                <c:pt idx="3">
                  <c:v>AWS</c:v>
                </c:pt>
                <c:pt idx="4">
                  <c:v>運用</c:v>
                </c:pt>
              </c:strCache>
            </c:strRef>
          </c:cat>
          <c:val>
            <c:numRef>
              <c:f>Sheet1!$B$2:$B$6</c:f>
              <c:numCache>
                <c:formatCode>General</c:formatCode>
                <c:ptCount val="5"/>
                <c:pt idx="0">
                  <c:v>2</c:v>
                </c:pt>
                <c:pt idx="2">
                  <c:v>1</c:v>
                </c:pt>
                <c:pt idx="3">
                  <c:v>4</c:v>
                </c:pt>
                <c:pt idx="4">
                  <c:v>1</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分類</c:v>
                      </c:pt>
                    </c:strCache>
                  </c:strRef>
                </c15:tx>
              </c15:filteredSeriesTitle>
            </c:ext>
            <c:ext xmlns:c16="http://schemas.microsoft.com/office/drawing/2014/chart" uri="{C3380CC4-5D6E-409C-BE32-E72D297353CC}">
              <c16:uniqueId val="{0000000A-5B23-4E21-B2A2-BFCF8473EC65}"/>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t>リスクが顕在化すると想定される工程</a:t>
            </a:r>
          </a:p>
        </c:rich>
      </c:tx>
      <c:layout>
        <c:manualLayout>
          <c:xMode val="edge"/>
          <c:yMode val="edge"/>
          <c:x val="0.33634657275105462"/>
          <c:y val="1.3953000362008947E-2"/>
        </c:manualLayout>
      </c:layout>
      <c:overlay val="0"/>
      <c:spPr>
        <a:noFill/>
        <a:ln>
          <a:noFill/>
        </a:ln>
        <a:effectLst/>
      </c:spPr>
      <c:txPr>
        <a:bodyPr rot="0" spcFirstLastPara="1" vertOverflow="ellipsis" vert="horz" wrap="square" anchor="ctr" anchorCtr="1"/>
        <a:lstStyle/>
        <a:p>
          <a:pPr>
            <a:defRPr lang="ja-JP"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tx>
            <c:strRef>
              <c:f>Sheet1!$B$1</c:f>
              <c:strCache>
                <c:ptCount val="1"/>
                <c:pt idx="0">
                  <c:v>リスクが顕在化すると想定される工程</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6C-45E7-B293-52CDC8DCD78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6C-45E7-B293-52CDC8DCD78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6C-45E7-B293-52CDC8DCD78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6C-45E7-B293-52CDC8DCD78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6C-45E7-B293-52CDC8DCD78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D6C-45E7-B293-52CDC8DCD78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D6C-45E7-B293-52CDC8DCD78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D6C-45E7-B293-52CDC8DCD783}"/>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D6C-45E7-B293-52CDC8DCD783}"/>
              </c:ext>
            </c:extLst>
          </c:dPt>
          <c:dLbls>
            <c:dLbl>
              <c:idx val="0"/>
              <c:layout>
                <c:manualLayout>
                  <c:x val="5.4818232561853114E-2"/>
                  <c:y val="5.718285626706703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D6C-45E7-B293-52CDC8DCD783}"/>
                </c:ext>
              </c:extLst>
            </c:dLbl>
            <c:dLbl>
              <c:idx val="1"/>
              <c:layout>
                <c:manualLayout>
                  <c:x val="4.5267502424365731E-2"/>
                  <c:y val="5.93002515385379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D6C-45E7-B293-52CDC8DCD783}"/>
                </c:ext>
              </c:extLst>
            </c:dLbl>
            <c:dLbl>
              <c:idx val="2"/>
              <c:layout>
                <c:manualLayout>
                  <c:x val="3.7722918686971536E-2"/>
                  <c:y val="-5.581200144803578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D6C-45E7-B293-52CDC8DCD783}"/>
                </c:ext>
              </c:extLst>
            </c:dLbl>
            <c:dLbl>
              <c:idx val="3"/>
              <c:layout>
                <c:manualLayout>
                  <c:x val="0.12524009004074552"/>
                  <c:y val="-0.1321335401014174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D6C-45E7-B293-52CDC8DCD783}"/>
                </c:ext>
              </c:extLst>
            </c:dLbl>
            <c:dLbl>
              <c:idx val="4"/>
              <c:layout>
                <c:manualLayout>
                  <c:x val="-5.1303169414281292E-2"/>
                  <c:y val="-6.976500181004473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D6C-45E7-B293-52CDC8DCD783}"/>
                </c:ext>
              </c:extLst>
            </c:dLbl>
            <c:dLbl>
              <c:idx val="5"/>
              <c:layout>
                <c:manualLayout>
                  <c:x val="-0.12976684028318211"/>
                  <c:y val="3.837075099552460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ED6C-45E7-B293-52CDC8DCD783}"/>
                </c:ext>
              </c:extLst>
            </c:dLbl>
            <c:dLbl>
              <c:idx val="6"/>
              <c:layout>
                <c:manualLayout>
                  <c:x val="-6.6392336889069939E-2"/>
                  <c:y val="6.976500181004473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ED6C-45E7-B293-52CDC8DCD783}"/>
                </c:ext>
              </c:extLst>
            </c:dLbl>
            <c:dLbl>
              <c:idx val="7"/>
              <c:layout>
                <c:manualLayout>
                  <c:x val="-7.54458373739431E-2"/>
                  <c:y val="3.488250090502236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ED6C-45E7-B293-52CDC8DCD783}"/>
                </c:ext>
              </c:extLst>
            </c:dLbl>
            <c:dLbl>
              <c:idx val="8"/>
              <c:layout>
                <c:manualLayout>
                  <c:x val="-0.12040466533295852"/>
                  <c:y val="3.096000487805682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ED6C-45E7-B293-52CDC8DCD783}"/>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Sheet1!$A$2:$A$10</c:f>
              <c:strCache>
                <c:ptCount val="9"/>
                <c:pt idx="0">
                  <c:v>調達</c:v>
                </c:pt>
                <c:pt idx="1">
                  <c:v>業務設計</c:v>
                </c:pt>
                <c:pt idx="2">
                  <c:v>要件定義</c:v>
                </c:pt>
                <c:pt idx="3">
                  <c:v>システム設計</c:v>
                </c:pt>
                <c:pt idx="4">
                  <c:v>移行設計</c:v>
                </c:pt>
                <c:pt idx="5">
                  <c:v>運用設計</c:v>
                </c:pt>
                <c:pt idx="6">
                  <c:v>実装・単体テスト</c:v>
                </c:pt>
                <c:pt idx="7">
                  <c:v>結合・総合テスト</c:v>
                </c:pt>
                <c:pt idx="8">
                  <c:v>サービス・業務運営</c:v>
                </c:pt>
              </c:strCache>
            </c:strRef>
          </c:cat>
          <c:val>
            <c:numRef>
              <c:f>Sheet1!$B$2:$B$10</c:f>
              <c:numCache>
                <c:formatCode>General</c:formatCode>
                <c:ptCount val="9"/>
                <c:pt idx="0">
                  <c:v>4</c:v>
                </c:pt>
                <c:pt idx="1">
                  <c:v>3</c:v>
                </c:pt>
                <c:pt idx="2">
                  <c:v>6</c:v>
                </c:pt>
                <c:pt idx="3">
                  <c:v>4</c:v>
                </c:pt>
                <c:pt idx="4">
                  <c:v>4</c:v>
                </c:pt>
                <c:pt idx="5">
                  <c:v>2</c:v>
                </c:pt>
                <c:pt idx="6">
                  <c:v>2</c:v>
                </c:pt>
                <c:pt idx="7">
                  <c:v>3</c:v>
                </c:pt>
                <c:pt idx="8">
                  <c:v>5</c:v>
                </c:pt>
              </c:numCache>
            </c:numRef>
          </c:val>
          <c:extLst>
            <c:ext xmlns:c16="http://schemas.microsoft.com/office/drawing/2014/chart" uri="{C3380CC4-5D6E-409C-BE32-E72D297353CC}">
              <c16:uniqueId val="{00000012-ED6C-45E7-B293-52CDC8DCD783}"/>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t>影響度の大小</a:t>
            </a:r>
          </a:p>
        </c:rich>
      </c:tx>
      <c:overlay val="0"/>
      <c:spPr>
        <a:noFill/>
        <a:ln>
          <a:noFill/>
        </a:ln>
        <a:effectLst/>
      </c:spPr>
      <c:txPr>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B2-4FA1-8B6C-C819C6164F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B2-4FA1-8B6C-C819C6164FF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B2-4FA1-8B6C-C819C6164FFD}"/>
              </c:ext>
            </c:extLst>
          </c:dPt>
          <c:dLbls>
            <c:dLbl>
              <c:idx val="0"/>
              <c:layout>
                <c:manualLayout>
                  <c:x val="1.4201540414431117E-2"/>
                  <c:y val="3.4401486765383626E-2"/>
                </c:manualLayout>
              </c:layout>
              <c:tx>
                <c:rich>
                  <a:bodyPr/>
                  <a:lstStyle/>
                  <a:p>
                    <a:fld id="{641758E2-4519-4476-854C-8C6F79187A79}" type="CATEGORYNAME">
                      <a:rPr lang="ja-JP" altLang="en-US"/>
                      <a:pPr/>
                      <a:t>[分類名]</a:t>
                    </a:fld>
                    <a:r>
                      <a:rPr lang="en-US" altLang="ja-JP" baseline="0"/>
                      <a:t>,</a:t>
                    </a:r>
                  </a:p>
                  <a:p>
                    <a:r>
                      <a:rPr lang="en-US" altLang="ja-JP" baseline="0"/>
                      <a:t> </a:t>
                    </a:r>
                    <a:fld id="{A7F68C91-54D9-492B-B674-FE799D9AD148}" type="VALUE">
                      <a:rPr lang="en-US" altLang="ja-JP" baseline="0" smtClean="0"/>
                      <a:pPr/>
                      <a:t>[値]</a:t>
                    </a:fld>
                    <a:r>
                      <a:rPr lang="ja-JP" altLang="en-US" baseline="0"/>
                      <a:t>件</a:t>
                    </a:r>
                  </a:p>
                </c:rich>
              </c:tx>
              <c:showLegendKey val="0"/>
              <c:showVal val="0"/>
              <c:showCatName val="0"/>
              <c:showSerName val="0"/>
              <c:showPercent val="0"/>
              <c:showBubbleSize val="0"/>
              <c:extLst>
                <c:ext xmlns:c15="http://schemas.microsoft.com/office/drawing/2012/chart" uri="{CE6537A1-D6FC-4f65-9D91-7224C49458BB}">
                  <c15:layout>
                    <c:manualLayout>
                      <c:w val="0.25105946810031754"/>
                      <c:h val="0.22681120216936837"/>
                    </c:manualLayout>
                  </c15:layout>
                  <c15:dlblFieldTable/>
                  <c15:showDataLabelsRange val="0"/>
                </c:ext>
                <c:ext xmlns:c16="http://schemas.microsoft.com/office/drawing/2014/chart" uri="{C3380CC4-5D6E-409C-BE32-E72D297353CC}">
                  <c16:uniqueId val="{00000001-E1B2-4FA1-8B6C-C819C6164FFD}"/>
                </c:ext>
              </c:extLst>
            </c:dLbl>
            <c:dLbl>
              <c:idx val="1"/>
              <c:layout>
                <c:manualLayout>
                  <c:x val="5.2127005082664105E-3"/>
                  <c:y val="4.2412387039894216E-2"/>
                </c:manualLayout>
              </c:layout>
              <c:tx>
                <c:rich>
                  <a:bodyPr/>
                  <a:lstStyle/>
                  <a:p>
                    <a:fld id="{E8CC65AA-CB51-468C-9592-DAEA616F25E2}" type="CATEGORYNAME">
                      <a:rPr lang="ja-JP" altLang="en-US"/>
                      <a:pPr/>
                      <a:t>[分類名]</a:t>
                    </a:fld>
                    <a:r>
                      <a:rPr lang="en-US" altLang="ja-JP" baseline="0"/>
                      <a:t>, </a:t>
                    </a:r>
                  </a:p>
                  <a:p>
                    <a:fld id="{0A07E75F-AA18-4EF2-9C45-AC624BE4CFF7}" type="VALUE">
                      <a:rPr lang="en-US" altLang="ja-JP" baseline="0" smtClean="0"/>
                      <a:pPr/>
                      <a:t>[値]</a:t>
                    </a:fld>
                    <a:r>
                      <a:rPr lang="ja-JP" altLang="en-US" baseline="0"/>
                      <a:t>件</a:t>
                    </a:r>
                  </a:p>
                </c:rich>
              </c:tx>
              <c:dLblPos val="bestFit"/>
              <c:showLegendKey val="0"/>
              <c:showVal val="1"/>
              <c:showCatName val="1"/>
              <c:showSerName val="0"/>
              <c:showPercent val="0"/>
              <c:showBubbleSize val="0"/>
              <c:extLst>
                <c:ext xmlns:c15="http://schemas.microsoft.com/office/drawing/2012/chart" uri="{CE6537A1-D6FC-4f65-9D91-7224C49458BB}">
                  <c15:layout>
                    <c:manualLayout>
                      <c:w val="0.26764920789305185"/>
                      <c:h val="0.23953486818816333"/>
                    </c:manualLayout>
                  </c15:layout>
                  <c15:dlblFieldTable/>
                  <c15:showDataLabelsRange val="0"/>
                </c:ext>
                <c:ext xmlns:c16="http://schemas.microsoft.com/office/drawing/2014/chart" uri="{C3380CC4-5D6E-409C-BE32-E72D297353CC}">
                  <c16:uniqueId val="{00000003-E1B2-4FA1-8B6C-C819C6164FFD}"/>
                </c:ext>
              </c:extLst>
            </c:dLbl>
            <c:dLbl>
              <c:idx val="2"/>
              <c:layout>
                <c:manualLayout>
                  <c:x val="-0.13224597325962531"/>
                  <c:y val="1.2093118686868696E-2"/>
                </c:manualLayout>
              </c:layout>
              <c:tx>
                <c:rich>
                  <a:bodyPr/>
                  <a:lstStyle/>
                  <a:p>
                    <a:fld id="{5DFF150F-FEB6-4BCB-818B-14977AFA53D4}" type="CATEGORYNAME">
                      <a:rPr lang="ja-JP" altLang="en-US"/>
                      <a:pPr/>
                      <a:t>[分類名]</a:t>
                    </a:fld>
                    <a:r>
                      <a:rPr lang="en-US" altLang="ja-JP" baseline="0"/>
                      <a:t>, </a:t>
                    </a:r>
                    <a:fld id="{17EC6DBC-E8F9-4355-A1A2-762084518E3E}" type="VALUE">
                      <a:rPr lang="en-US" altLang="ja-JP" baseline="0" smtClean="0"/>
                      <a:pPr/>
                      <a:t>[値]</a:t>
                    </a:fld>
                    <a:r>
                      <a:rPr lang="ja-JP" altLang="en-US" baseline="0"/>
                      <a:t>件</a:t>
                    </a:r>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1B2-4FA1-8B6C-C819C6164FFD}"/>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Sheet1!$A$2:$A$4</c:f>
              <c:strCache>
                <c:ptCount val="3"/>
                <c:pt idx="0">
                  <c:v>影響度大</c:v>
                </c:pt>
                <c:pt idx="1">
                  <c:v>影響度中</c:v>
                </c:pt>
                <c:pt idx="2">
                  <c:v>影響度小</c:v>
                </c:pt>
              </c:strCache>
            </c:strRef>
          </c:cat>
          <c:val>
            <c:numRef>
              <c:f>Sheet1!$B$2:$B$4</c:f>
              <c:numCache>
                <c:formatCode>General</c:formatCode>
                <c:ptCount val="3"/>
                <c:pt idx="0">
                  <c:v>19</c:v>
                </c:pt>
                <c:pt idx="1">
                  <c:v>11</c:v>
                </c:pt>
                <c:pt idx="2">
                  <c:v>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影響度の大小</c:v>
                      </c:pt>
                    </c:strCache>
                  </c:strRef>
                </c15:tx>
              </c15:filteredSeriesTitle>
            </c:ext>
            <c:ext xmlns:c16="http://schemas.microsoft.com/office/drawing/2014/chart" uri="{C3380CC4-5D6E-409C-BE32-E72D297353CC}">
              <c16:uniqueId val="{00000006-E1B2-4FA1-8B6C-C819C6164FF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ysClr val="windowText" lastClr="000000"/>
      </a:solid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latin typeface="Meiryo UI" panose="020B0604030504040204" pitchFamily="50" charset="-128"/>
                <a:ea typeface="Meiryo UI" panose="020B0604030504040204" pitchFamily="50" charset="-128"/>
              </a:rPr>
              <a:t>発生確率ごとにおける影響度</a:t>
            </a:r>
          </a:p>
        </c:rich>
      </c:tx>
      <c:overlay val="0"/>
      <c:spPr>
        <a:noFill/>
        <a:ln>
          <a:noFill/>
        </a:ln>
        <a:effectLst/>
      </c:spPr>
      <c:txPr>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影響度大</c:v>
                </c:pt>
              </c:strCache>
              <c:extLst xmlns:c15="http://schemas.microsoft.com/office/drawing/2012/chart"/>
            </c:strRef>
          </c:tx>
          <c:spPr>
            <a:solidFill>
              <a:schemeClr val="accent1"/>
            </a:solidFill>
            <a:ln>
              <a:noFill/>
            </a:ln>
            <a:effectLst/>
          </c:spPr>
          <c:invertIfNegative val="0"/>
          <c:cat>
            <c:strRef>
              <c:f>Sheet1!$A$2:$A$4</c:f>
              <c:strCache>
                <c:ptCount val="3"/>
                <c:pt idx="0">
                  <c:v>発生確率高</c:v>
                </c:pt>
                <c:pt idx="1">
                  <c:v>発生確率中</c:v>
                </c:pt>
                <c:pt idx="2">
                  <c:v>発生確率低</c:v>
                </c:pt>
              </c:strCache>
              <c:extLst xmlns:c15="http://schemas.microsoft.com/office/drawing/2012/chart"/>
            </c:strRef>
          </c:cat>
          <c:val>
            <c:numRef>
              <c:f>Sheet1!$B$2:$B$4</c:f>
              <c:numCache>
                <c:formatCode>General</c:formatCode>
                <c:ptCount val="3"/>
                <c:pt idx="0">
                  <c:v>5</c:v>
                </c:pt>
                <c:pt idx="1">
                  <c:v>7</c:v>
                </c:pt>
                <c:pt idx="2">
                  <c:v>7</c:v>
                </c:pt>
              </c:numCache>
            </c:numRef>
          </c:val>
          <c:extLst>
            <c:ext xmlns:c16="http://schemas.microsoft.com/office/drawing/2014/chart" uri="{C3380CC4-5D6E-409C-BE32-E72D297353CC}">
              <c16:uniqueId val="{00000000-714E-4B49-83EA-D2F5A9D7418D}"/>
            </c:ext>
          </c:extLst>
        </c:ser>
        <c:ser>
          <c:idx val="1"/>
          <c:order val="1"/>
          <c:tx>
            <c:strRef>
              <c:f>Sheet1!$C$1</c:f>
              <c:strCache>
                <c:ptCount val="1"/>
                <c:pt idx="0">
                  <c:v>影響度中</c:v>
                </c:pt>
              </c:strCache>
              <c:extLst xmlns:c15="http://schemas.microsoft.com/office/drawing/2012/chart"/>
            </c:strRef>
          </c:tx>
          <c:spPr>
            <a:solidFill>
              <a:schemeClr val="accent2"/>
            </a:solidFill>
            <a:ln>
              <a:noFill/>
            </a:ln>
            <a:effectLst/>
          </c:spPr>
          <c:invertIfNegative val="0"/>
          <c:cat>
            <c:strRef>
              <c:f>Sheet1!$A$2:$A$4</c:f>
              <c:strCache>
                <c:ptCount val="3"/>
                <c:pt idx="0">
                  <c:v>発生確率高</c:v>
                </c:pt>
                <c:pt idx="1">
                  <c:v>発生確率中</c:v>
                </c:pt>
                <c:pt idx="2">
                  <c:v>発生確率低</c:v>
                </c:pt>
              </c:strCache>
              <c:extLst xmlns:c15="http://schemas.microsoft.com/office/drawing/2012/chart"/>
            </c:strRef>
          </c:cat>
          <c:val>
            <c:numRef>
              <c:f>Sheet1!$C$2:$C$4</c:f>
              <c:numCache>
                <c:formatCode>General</c:formatCode>
                <c:ptCount val="3"/>
                <c:pt idx="0">
                  <c:v>3</c:v>
                </c:pt>
                <c:pt idx="1">
                  <c:v>8</c:v>
                </c:pt>
                <c:pt idx="2">
                  <c:v>0</c:v>
                </c:pt>
              </c:numCache>
            </c:numRef>
          </c:val>
          <c:extLst>
            <c:ext xmlns:c16="http://schemas.microsoft.com/office/drawing/2014/chart" uri="{C3380CC4-5D6E-409C-BE32-E72D297353CC}">
              <c16:uniqueId val="{00000001-714E-4B49-83EA-D2F5A9D7418D}"/>
            </c:ext>
          </c:extLst>
        </c:ser>
        <c:ser>
          <c:idx val="2"/>
          <c:order val="2"/>
          <c:tx>
            <c:strRef>
              <c:f>Sheet1!$D$1</c:f>
              <c:strCache>
                <c:ptCount val="1"/>
                <c:pt idx="0">
                  <c:v>影響度小</c:v>
                </c:pt>
              </c:strCache>
              <c:extLst xmlns:c15="http://schemas.microsoft.com/office/drawing/2012/chart"/>
            </c:strRef>
          </c:tx>
          <c:spPr>
            <a:solidFill>
              <a:schemeClr val="accent3"/>
            </a:solidFill>
            <a:ln>
              <a:noFill/>
            </a:ln>
            <a:effectLst/>
          </c:spPr>
          <c:invertIfNegative val="0"/>
          <c:cat>
            <c:strRef>
              <c:f>Sheet1!$A$2:$A$4</c:f>
              <c:strCache>
                <c:ptCount val="3"/>
                <c:pt idx="0">
                  <c:v>発生確率高</c:v>
                </c:pt>
                <c:pt idx="1">
                  <c:v>発生確率中</c:v>
                </c:pt>
                <c:pt idx="2">
                  <c:v>発生確率低</c:v>
                </c:pt>
              </c:strCache>
              <c:extLst xmlns:c15="http://schemas.microsoft.com/office/drawing/2012/chart"/>
            </c:strRef>
          </c:cat>
          <c:val>
            <c:numRef>
              <c:f>Sheet1!$D$2:$D$4</c:f>
              <c:numCache>
                <c:formatCode>General</c:formatCode>
                <c:ptCount val="3"/>
                <c:pt idx="0">
                  <c:v>0</c:v>
                </c:pt>
                <c:pt idx="1">
                  <c:v>1</c:v>
                </c:pt>
                <c:pt idx="2">
                  <c:v>2</c:v>
                </c:pt>
              </c:numCache>
            </c:numRef>
          </c:val>
          <c:extLst>
            <c:ext xmlns:c16="http://schemas.microsoft.com/office/drawing/2014/chart" uri="{C3380CC4-5D6E-409C-BE32-E72D297353CC}">
              <c16:uniqueId val="{00000002-714E-4B49-83EA-D2F5A9D7418D}"/>
            </c:ext>
          </c:extLst>
        </c:ser>
        <c:dLbls>
          <c:showLegendKey val="0"/>
          <c:showVal val="0"/>
          <c:showCatName val="0"/>
          <c:showSerName val="0"/>
          <c:showPercent val="0"/>
          <c:showBubbleSize val="0"/>
        </c:dLbls>
        <c:gapWidth val="150"/>
        <c:overlap val="100"/>
        <c:axId val="1393535440"/>
        <c:axId val="1393537240"/>
      </c:barChart>
      <c:catAx>
        <c:axId val="1393535440"/>
        <c:scaling>
          <c:orientation val="minMax"/>
        </c:scaling>
        <c:delete val="0"/>
        <c:axPos val="b"/>
        <c:title>
          <c:overlay val="0"/>
          <c:spPr>
            <a:noFill/>
            <a:ln>
              <a:noFill/>
            </a:ln>
            <a:effectLst/>
          </c:spPr>
          <c:txPr>
            <a:bodyPr rot="0" spcFirstLastPara="1" vertOverflow="ellipsis" vert="horz" wrap="square" anchor="ctr" anchorCtr="1"/>
            <a:lstStyle/>
            <a:p>
              <a:pPr>
                <a:defRPr lang="ja-JP"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93537240"/>
        <c:crosses val="autoZero"/>
        <c:auto val="1"/>
        <c:lblAlgn val="ctr"/>
        <c:lblOffset val="100"/>
        <c:noMultiLvlLbl val="0"/>
      </c:catAx>
      <c:valAx>
        <c:axId val="1393537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lang="ja-JP" sz="1330" b="0" i="0" u="none" strike="noStrike" kern="1200" baseline="0">
                    <a:solidFill>
                      <a:schemeClr val="tx1">
                        <a:lumMod val="65000"/>
                        <a:lumOff val="35000"/>
                      </a:schemeClr>
                    </a:solidFill>
                    <a:latin typeface="+mn-lt"/>
                    <a:ea typeface="+mn-ea"/>
                    <a:cs typeface="+mn-cs"/>
                  </a:defRPr>
                </a:pPr>
                <a:r>
                  <a:rPr lang="ja-JP" altLang="en-US"/>
                  <a:t>リスクの件数（件）</a:t>
                </a:r>
              </a:p>
            </c:rich>
          </c:tx>
          <c:overlay val="0"/>
          <c:spPr>
            <a:noFill/>
            <a:ln>
              <a:noFill/>
            </a:ln>
            <a:effectLst/>
          </c:spPr>
          <c:txPr>
            <a:bodyPr rot="0" spcFirstLastPara="1" vertOverflow="ellipsis" vert="eaVert" wrap="square" anchor="ctr" anchorCtr="1"/>
            <a:lstStyle/>
            <a:p>
              <a:pPr>
                <a:defRPr lang="ja-JP"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197" b="0" i="0" u="none" strike="noStrike" kern="1200" baseline="0">
                <a:solidFill>
                  <a:schemeClr val="tx1">
                    <a:lumMod val="65000"/>
                    <a:lumOff val="35000"/>
                  </a:schemeClr>
                </a:solidFill>
                <a:latin typeface="+mn-lt"/>
                <a:ea typeface="+mn-ea"/>
                <a:cs typeface="+mn-cs"/>
              </a:defRPr>
            </a:pPr>
            <a:endParaRPr lang="ja-JP"/>
          </a:p>
        </c:txPr>
        <c:crossAx val="1393535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a:t>恒久対策と暫定対策</a:t>
            </a:r>
          </a:p>
        </c:rich>
      </c:tx>
      <c:layout>
        <c:manualLayout>
          <c:xMode val="edge"/>
          <c:yMode val="edge"/>
          <c:x val="0.39196725540577493"/>
          <c:y val="6.0465652176811088E-2"/>
        </c:manualLayout>
      </c:layout>
      <c:overlay val="0"/>
      <c:spPr>
        <a:noFill/>
        <a:ln>
          <a:noFill/>
        </a:ln>
        <a:effectLst/>
      </c:spPr>
      <c:txPr>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C6-43BF-BA91-6DCD8AA9D2E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C6-43BF-BA91-6DCD8AA9D2EA}"/>
              </c:ext>
            </c:extLst>
          </c:dPt>
          <c:dLbls>
            <c:dLbl>
              <c:idx val="1"/>
              <c:layout>
                <c:manualLayout>
                  <c:x val="-3.8649464572650692E-2"/>
                  <c:y val="6.34889347856516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2C6-43BF-BA91-6DCD8AA9D2EA}"/>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恒久対策</c:v>
                </c:pt>
                <c:pt idx="1">
                  <c:v>暫定対策</c:v>
                </c:pt>
              </c:strCache>
              <c:extLst xmlns:c15="http://schemas.microsoft.com/office/drawing/2012/chart"/>
            </c:strRef>
          </c:cat>
          <c:val>
            <c:numRef>
              <c:f>Sheet1!$B$2:$B$3</c:f>
              <c:numCache>
                <c:formatCode>General</c:formatCode>
                <c:ptCount val="2"/>
                <c:pt idx="0">
                  <c:v>26</c:v>
                </c:pt>
                <c:pt idx="1">
                  <c:v>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恒久対策と暫定対策</c:v>
                      </c:pt>
                    </c:strCache>
                  </c:strRef>
                </c15:tx>
              </c15:filteredSeriesTitle>
            </c:ext>
            <c:ext xmlns:c16="http://schemas.microsoft.com/office/drawing/2014/chart" uri="{C3380CC4-5D6E-409C-BE32-E72D297353CC}">
              <c16:uniqueId val="{00000004-72C6-43BF-BA91-6DCD8AA9D2EA}"/>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dirty="0"/>
              <a:t>本稼働を迎えるベンダー</a:t>
            </a:r>
          </a:p>
        </c:rich>
      </c:tx>
      <c:overlay val="0"/>
      <c:spPr>
        <a:noFill/>
        <a:ln>
          <a:noFill/>
        </a:ln>
        <a:effectLst/>
      </c:spPr>
      <c:txPr>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24B-4F9B-B8EB-89696CE2C2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24B-4F9B-B8EB-89696CE2C29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24B-4F9B-B8EB-89696CE2C29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24B-4F9B-B8EB-89696CE2C294}"/>
              </c:ext>
            </c:extLst>
          </c:dPt>
          <c:dLbls>
            <c:dLbl>
              <c:idx val="0"/>
              <c:layout>
                <c:manualLayout>
                  <c:x val="-0.23609522111557177"/>
                  <c:y val="6.046566657088968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24B-4F9B-B8EB-89696CE2C294}"/>
                </c:ext>
              </c:extLst>
            </c:dLbl>
            <c:dLbl>
              <c:idx val="1"/>
              <c:layout>
                <c:manualLayout>
                  <c:x val="0.11093630871695541"/>
                  <c:y val="4.83725332567117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24B-4F9B-B8EB-89696CE2C294}"/>
                </c:ext>
              </c:extLst>
            </c:dLbl>
            <c:dLbl>
              <c:idx val="2"/>
              <c:layout>
                <c:manualLayout>
                  <c:x val="-8.5335622089965701E-2"/>
                  <c:y val="1.20931333141779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24B-4F9B-B8EB-89696CE2C294}"/>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回避</c:v>
                </c:pt>
                <c:pt idx="1">
                  <c:v>転嫁</c:v>
                </c:pt>
                <c:pt idx="2">
                  <c:v>軽減</c:v>
                </c:pt>
                <c:pt idx="3">
                  <c:v>受容</c:v>
                </c:pt>
              </c:strCache>
            </c:strRef>
          </c:cat>
          <c:val>
            <c:numRef>
              <c:f>Sheet1!$B$2:$B$5</c:f>
              <c:numCache>
                <c:formatCode>General</c:formatCode>
                <c:ptCount val="4"/>
                <c:pt idx="0">
                  <c:v>0</c:v>
                </c:pt>
                <c:pt idx="1">
                  <c:v>1</c:v>
                </c:pt>
                <c:pt idx="2">
                  <c:v>6</c:v>
                </c:pt>
                <c:pt idx="3">
                  <c:v>4</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本稼働を迎える事業者</c:v>
                      </c:pt>
                    </c:strCache>
                  </c:strRef>
                </c15:tx>
              </c15:filteredSeriesTitle>
            </c:ext>
            <c:ext xmlns:c16="http://schemas.microsoft.com/office/drawing/2014/chart" uri="{C3380CC4-5D6E-409C-BE32-E72D297353CC}">
              <c16:uniqueId val="{00000008-624B-4F9B-B8EB-89696CE2C294}"/>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600" b="1" dirty="0"/>
              <a:t>本稼働を迎えないベンダー</a:t>
            </a:r>
          </a:p>
        </c:rich>
      </c:tx>
      <c:overlay val="0"/>
      <c:spPr>
        <a:noFill/>
        <a:ln>
          <a:noFill/>
        </a:ln>
        <a:effectLst/>
      </c:spPr>
      <c:txPr>
        <a:bodyPr rot="0" spcFirstLastPara="1" vertOverflow="ellipsis" vert="horz" wrap="square" anchor="ctr" anchorCtr="1"/>
        <a:lstStyle/>
        <a:p>
          <a:pPr>
            <a:defRPr lang="ja-JP" sz="1862"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B89-48D1-87C0-228F48D690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B89-48D1-87C0-228F48D690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B89-48D1-87C0-228F48D690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B89-48D1-87C0-228F48D6905B}"/>
              </c:ext>
            </c:extLst>
          </c:dPt>
          <c:dLbls>
            <c:dLbl>
              <c:idx val="1"/>
              <c:layout>
                <c:manualLayout>
                  <c:x val="3.7334529099118472E-3"/>
                  <c:y val="-2.720954995690035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B89-48D1-87C0-228F48D6905B}"/>
                </c:ext>
              </c:extLst>
            </c:dLbl>
            <c:dLbl>
              <c:idx val="2"/>
              <c:layout>
                <c:manualLayout>
                  <c:x val="-0.16749513373341615"/>
                  <c:y val="-0.1632572997414021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B89-48D1-87C0-228F48D6905B}"/>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lang="ja-JP" sz="1197"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回避</c:v>
                </c:pt>
                <c:pt idx="1">
                  <c:v>転嫁</c:v>
                </c:pt>
                <c:pt idx="2">
                  <c:v>軽減</c:v>
                </c:pt>
                <c:pt idx="3">
                  <c:v>受容</c:v>
                </c:pt>
              </c:strCache>
            </c:strRef>
          </c:cat>
          <c:val>
            <c:numRef>
              <c:f>Sheet1!$B$2:$B$5</c:f>
              <c:numCache>
                <c:formatCode>General</c:formatCode>
                <c:ptCount val="4"/>
                <c:pt idx="0">
                  <c:v>6</c:v>
                </c:pt>
                <c:pt idx="1">
                  <c:v>2</c:v>
                </c:pt>
                <c:pt idx="2">
                  <c:v>8</c:v>
                </c:pt>
                <c:pt idx="3">
                  <c:v>6</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本稼働を迎えない事業者</c:v>
                      </c:pt>
                    </c:strCache>
                  </c:strRef>
                </c15:tx>
              </c15:filteredSeriesTitle>
            </c:ext>
            <c:ext xmlns:c16="http://schemas.microsoft.com/office/drawing/2014/chart" uri="{C3380CC4-5D6E-409C-BE32-E72D297353CC}">
              <c16:uniqueId val="{00000008-AB89-48D1-87C0-228F48D6905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10</a:t>
            </a:fld>
            <a:endParaRPr kumimoji="1" lang="ja-JP" altLang="en-US"/>
          </a:p>
        </p:txBody>
      </p:sp>
    </p:spTree>
    <p:extLst>
      <p:ext uri="{BB962C8B-B14F-4D97-AF65-F5344CB8AC3E}">
        <p14:creationId xmlns:p14="http://schemas.microsoft.com/office/powerpoint/2010/main" val="22288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11</a:t>
            </a:fld>
            <a:endParaRPr kumimoji="1" lang="ja-JP" altLang="en-US"/>
          </a:p>
        </p:txBody>
      </p:sp>
    </p:spTree>
    <p:extLst>
      <p:ext uri="{BB962C8B-B14F-4D97-AF65-F5344CB8AC3E}">
        <p14:creationId xmlns:p14="http://schemas.microsoft.com/office/powerpoint/2010/main" val="208883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12</a:t>
            </a:fld>
            <a:endParaRPr kumimoji="1" lang="ja-JP" altLang="en-US"/>
          </a:p>
        </p:txBody>
      </p:sp>
    </p:spTree>
    <p:extLst>
      <p:ext uri="{BB962C8B-B14F-4D97-AF65-F5344CB8AC3E}">
        <p14:creationId xmlns:p14="http://schemas.microsoft.com/office/powerpoint/2010/main" val="71003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41</a:t>
            </a:fld>
            <a:endParaRPr kumimoji="1" lang="ja-JP" altLang="en-US"/>
          </a:p>
        </p:txBody>
      </p:sp>
    </p:spTree>
    <p:extLst>
      <p:ext uri="{BB962C8B-B14F-4D97-AF65-F5344CB8AC3E}">
        <p14:creationId xmlns:p14="http://schemas.microsoft.com/office/powerpoint/2010/main" val="4126707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E969D58-0200-4E0D-8C47-F0B8749FCF3F}" type="slidenum">
              <a:rPr kumimoji="1" lang="ja-JP" altLang="en-US" smtClean="0"/>
              <a:t>47</a:t>
            </a:fld>
            <a:endParaRPr kumimoji="1" lang="ja-JP" altLang="en-US"/>
          </a:p>
        </p:txBody>
      </p:sp>
    </p:spTree>
    <p:extLst>
      <p:ext uri="{BB962C8B-B14F-4D97-AF65-F5344CB8AC3E}">
        <p14:creationId xmlns:p14="http://schemas.microsoft.com/office/powerpoint/2010/main" val="2487616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451575"/>
            <a:ext cx="8928100" cy="723600"/>
          </a:xfrm>
        </p:spPr>
        <p:txBody>
          <a:body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62886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中面 A">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458F28F1-0700-4685-99AA-8163302DA1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
            <a:ext cx="9906000" cy="391011"/>
          </a:xfrm>
          <a:prstGeom prst="rect">
            <a:avLst/>
          </a:prstGeom>
        </p:spPr>
      </p:pic>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16929" y="6564368"/>
            <a:ext cx="907232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16247" y="1257354"/>
            <a:ext cx="907282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出所">
            <a:extLst>
              <a:ext uri="{FF2B5EF4-FFF2-40B4-BE49-F238E27FC236}">
                <a16:creationId xmlns:a16="http://schemas.microsoft.com/office/drawing/2014/main" id="{0CB5E31F-0A27-4B9A-B63A-A565F2BA2026}"/>
              </a:ext>
            </a:extLst>
          </p:cNvPr>
          <p:cNvSpPr>
            <a:spLocks noGrp="1"/>
          </p:cNvSpPr>
          <p:nvPr>
            <p:ph type="body" sz="quarter" idx="20" hasCustomPrompt="1"/>
          </p:nvPr>
        </p:nvSpPr>
        <p:spPr>
          <a:xfrm>
            <a:off x="498611" y="6310882"/>
            <a:ext cx="8905550" cy="122852"/>
          </a:xfrm>
        </p:spPr>
        <p:txBody>
          <a:bodyPr anchor="b" anchorCtr="0"/>
          <a:lstStyle>
            <a:lvl1pPr marL="191598" indent="-191598" fontAlgn="ctr">
              <a:lnSpc>
                <a:spcPct val="110000"/>
              </a:lnSpc>
              <a:spcAft>
                <a:spcPts val="0"/>
              </a:spcAft>
              <a:buNone/>
              <a:defRPr sz="608" b="0">
                <a:solidFill>
                  <a:srgbClr val="000000"/>
                </a:solidFill>
              </a:defRPr>
            </a:lvl1pPr>
          </a:lstStyle>
          <a:p>
            <a:pPr lvl="0"/>
            <a:r>
              <a:rPr kumimoji="1" lang="ja-JP" altLang="en-US"/>
              <a:t>出所）</a:t>
            </a:r>
          </a:p>
        </p:txBody>
      </p:sp>
      <p:sp>
        <p:nvSpPr>
          <p:cNvPr id="6" name="テキスト プレースホルダー">
            <a:extLst>
              <a:ext uri="{FF2B5EF4-FFF2-40B4-BE49-F238E27FC236}">
                <a16:creationId xmlns:a16="http://schemas.microsoft.com/office/drawing/2014/main" id="{F6B95884-5A9B-49CB-837C-C8E92488E1EF}"/>
              </a:ext>
            </a:extLst>
          </p:cNvPr>
          <p:cNvSpPr>
            <a:spLocks noGrp="1"/>
          </p:cNvSpPr>
          <p:nvPr>
            <p:ph type="body" sz="quarter" idx="15" hasCustomPrompt="1"/>
          </p:nvPr>
        </p:nvSpPr>
        <p:spPr>
          <a:xfrm>
            <a:off x="500081" y="1556089"/>
            <a:ext cx="8905841" cy="1377084"/>
          </a:xfrm>
          <a:prstGeom prst="rect">
            <a:avLst/>
          </a:prstGeom>
        </p:spPr>
        <p:txBody>
          <a:bodyPr/>
          <a:lstStyle>
            <a:lvl1pPr marL="191598" indent="-191598">
              <a:spcAft>
                <a:spcPts val="456"/>
              </a:spcAft>
              <a:buClr>
                <a:srgbClr val="003B83"/>
              </a:buClr>
              <a:buFont typeface="Wingdings" panose="05000000000000000000" pitchFamily="2" charset="2"/>
              <a:buChar char="l"/>
              <a:defRPr b="1" baseline="0">
                <a:solidFill>
                  <a:srgbClr val="000000"/>
                </a:solidFill>
              </a:defRPr>
            </a:lvl1pPr>
            <a:lvl2pPr marL="191598">
              <a:spcAft>
                <a:spcPts val="456"/>
              </a:spcAft>
              <a:defRPr baseline="0"/>
            </a:lvl2pPr>
            <a:lvl3pPr marL="301082">
              <a:spcAft>
                <a:spcPts val="456"/>
              </a:spcAft>
              <a:defRPr baseline="0"/>
            </a:lvl3pPr>
            <a:lvl4pPr marL="410567" indent="-109485">
              <a:spcBef>
                <a:spcPts val="0"/>
              </a:spcBef>
              <a:defRPr baseline="0"/>
            </a:lvl4pPr>
            <a:lvl5pPr marL="492680">
              <a:defRPr baseline="0"/>
            </a:lvl5p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00314" y="766990"/>
            <a:ext cx="8538655" cy="442011"/>
          </a:xfrm>
          <a:prstGeom prst="rect">
            <a:avLst/>
          </a:prstGeom>
        </p:spPr>
        <p:txBody>
          <a:bodyPr bIns="108000" anchor="b" anchorCtr="0">
            <a:noAutofit/>
          </a:bodyPr>
          <a:lstStyle>
            <a:lvl1pPr marL="0" indent="0" fontAlgn="base">
              <a:lnSpc>
                <a:spcPct val="110000"/>
              </a:lnSpc>
              <a:spcAft>
                <a:spcPts val="0"/>
              </a:spcAft>
              <a:buNone/>
              <a:defRPr sz="1977" b="1" spc="76"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00227" y="327222"/>
            <a:ext cx="8538655" cy="195951"/>
          </a:xfrm>
        </p:spPr>
        <p:txBody>
          <a:bodyPr anchor="t" anchorCtr="0">
            <a:noAutofit/>
          </a:bodyPr>
          <a:lstStyle>
            <a:lvl1pPr fontAlgn="ctr">
              <a:lnSpc>
                <a:spcPct val="100000"/>
              </a:lnSpc>
              <a:defRPr sz="1064"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9" name="Page_num">
            <a:extLst>
              <a:ext uri="{FF2B5EF4-FFF2-40B4-BE49-F238E27FC236}">
                <a16:creationId xmlns:a16="http://schemas.microsoft.com/office/drawing/2014/main" id="{CA4BF186-2590-4137-8B41-D5F59B01202C}"/>
              </a:ext>
            </a:extLst>
          </p:cNvPr>
          <p:cNvSpPr txBox="1"/>
          <p:nvPr userDrawn="1"/>
        </p:nvSpPr>
        <p:spPr>
          <a:xfrm>
            <a:off x="4619460" y="6613356"/>
            <a:ext cx="667082" cy="979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495" baseline="0" smtClean="0">
                <a:solidFill>
                  <a:srgbClr val="595757"/>
                </a:solidFill>
                <a:latin typeface="+mn-lt"/>
                <a:ea typeface="+mn-ea"/>
                <a:sym typeface="Arial"/>
              </a:rPr>
              <a:pPr lvl="0" algn="ctr" fontAlgn="ctr"/>
              <a:t>‹#›</a:t>
            </a:fld>
            <a:endParaRPr lang="ja-JP" altLang="en-US" sz="495" baseline="0">
              <a:solidFill>
                <a:srgbClr val="595757"/>
              </a:solidFill>
              <a:latin typeface="+mn-lt"/>
              <a:ea typeface="+mn-ea"/>
              <a:sym typeface="Arial"/>
            </a:endParaRPr>
          </a:p>
        </p:txBody>
      </p:sp>
    </p:spTree>
    <p:extLst>
      <p:ext uri="{BB962C8B-B14F-4D97-AF65-F5344CB8AC3E}">
        <p14:creationId xmlns:p14="http://schemas.microsoft.com/office/powerpoint/2010/main" val="3826011322"/>
      </p:ext>
    </p:extLst>
  </p:cSld>
  <p:clrMapOvr>
    <a:masterClrMapping/>
  </p:clrMapOvr>
  <p:extLst>
    <p:ext uri="{DCECCB84-F9BA-43D5-87BE-67443E8EF086}">
      <p15:sldGuideLst xmlns:p15="http://schemas.microsoft.com/office/powerpoint/2012/main">
        <p15:guide id="7" orient="horz" pos="1762" userDrawn="1">
          <p15:clr>
            <a:srgbClr val="FBAE40"/>
          </p15:clr>
        </p15:guide>
        <p15:guide id="9" pos="4726" userDrawn="1">
          <p15:clr>
            <a:srgbClr val="FBAE40"/>
          </p15:clr>
        </p15:guide>
        <p15:guide id="10" pos="508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 id="2147483661" r:id="rId7"/>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2385355"/>
            <a:ext cx="8513618" cy="923330"/>
          </a:xfrm>
        </p:spPr>
        <p:txBody>
          <a:bodyPr/>
          <a:lstStyle/>
          <a:p>
            <a:r>
              <a:rPr lang="ja-JP" altLang="en-US" sz="1800" dirty="0">
                <a:latin typeface="Meiryo UI" panose="020B0604030504040204" pitchFamily="50" charset="-128"/>
                <a:ea typeface="Meiryo UI" panose="020B0604030504040204" pitchFamily="50" charset="-128"/>
              </a:rPr>
              <a:t>令和５年度　ガバメントクラウドの先行事業（基幹業務システム）における調査研究</a:t>
            </a:r>
            <a:br>
              <a:rPr lang="en-US" altLang="ja-JP" sz="1800" dirty="0">
                <a:latin typeface="Meiryo UI" panose="020B0604030504040204" pitchFamily="50" charset="-128"/>
                <a:ea typeface="Meiryo UI" panose="020B0604030504040204" pitchFamily="50" charset="-128"/>
              </a:rPr>
            </a:b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標準準拠システムのシフト検証 検証結果</a:t>
            </a:r>
          </a:p>
        </p:txBody>
      </p:sp>
      <p:sp>
        <p:nvSpPr>
          <p:cNvPr id="3" name="字幕 2">
            <a:extLst>
              <a:ext uri="{FF2B5EF4-FFF2-40B4-BE49-F238E27FC236}">
                <a16:creationId xmlns:a16="http://schemas.microsoft.com/office/drawing/2014/main" id="{D5576C37-0878-49BE-8778-D98965F5F63E}"/>
              </a:ext>
            </a:extLst>
          </p:cNvPr>
          <p:cNvSpPr>
            <a:spLocks noGrp="1"/>
          </p:cNvSpPr>
          <p:nvPr>
            <p:ph type="subTitle" idx="1"/>
          </p:nvPr>
        </p:nvSpPr>
        <p:spPr>
          <a:xfrm>
            <a:off x="1236550" y="3549316"/>
            <a:ext cx="7597565" cy="959074"/>
          </a:xfrm>
        </p:spPr>
        <p:txBody>
          <a:bodyPr vert="horz" lIns="91440" tIns="45720" rIns="91440" bIns="45720" rtlCol="0" anchor="b">
            <a:normAutofit/>
          </a:bodyPr>
          <a:lstStyle/>
          <a:p>
            <a:r>
              <a:rPr lang="ja-JP" altLang="en-US"/>
              <a:t>令和６年９月</a:t>
            </a:r>
          </a:p>
        </p:txBody>
      </p:sp>
    </p:spTree>
    <p:extLst>
      <p:ext uri="{BB962C8B-B14F-4D97-AF65-F5344CB8AC3E}">
        <p14:creationId xmlns:p14="http://schemas.microsoft.com/office/powerpoint/2010/main" val="197113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10</a:t>
            </a:fld>
            <a:endParaRPr lang="ja-JP" altLang="en-US"/>
          </a:p>
        </p:txBody>
      </p:sp>
      <p:sp>
        <p:nvSpPr>
          <p:cNvPr id="10" name="テキスト プレースホルダー 15">
            <a:extLst>
              <a:ext uri="{FF2B5EF4-FFF2-40B4-BE49-F238E27FC236}">
                <a16:creationId xmlns:a16="http://schemas.microsoft.com/office/drawing/2014/main" id="{7031267B-7154-0C54-3CC8-C4CED75CA28F}"/>
              </a:ext>
            </a:extLst>
          </p:cNvPr>
          <p:cNvSpPr txBox="1">
            <a:spLocks/>
          </p:cNvSpPr>
          <p:nvPr/>
        </p:nvSpPr>
        <p:spPr>
          <a:xfrm>
            <a:off x="761010" y="965125"/>
            <a:ext cx="8176794" cy="5484322"/>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r>
              <a:rPr lang="ja-JP" altLang="en-US" sz="1600" b="0" dirty="0">
                <a:latin typeface="Meiryo UI"/>
                <a:ea typeface="Meiryo UI"/>
              </a:rPr>
              <a:t>シフトの移行パターンの分類ごとの整理は次のとおりである。なお、メリット・課題については、ベンダーの想定に基づき、移行前に提出された移行取組ヒアリングシートへの記載内容である。</a:t>
            </a:r>
            <a:endParaRPr lang="en-US" altLang="ja-JP" sz="1600" b="0" dirty="0">
              <a:latin typeface="Meiryo UI"/>
              <a:ea typeface="Meiryo UI"/>
            </a:endParaRPr>
          </a:p>
          <a:p>
            <a:pPr marL="527050" lvl="2" indent="-316230">
              <a:buFont typeface="+mj-ea"/>
              <a:buAutoNum type="circleNumDbPlain"/>
            </a:pPr>
            <a:r>
              <a:rPr lang="en-US" altLang="ja-JP" sz="1600" b="1" dirty="0" err="1">
                <a:latin typeface="Meiryo UI"/>
                <a:ea typeface="Meiryo UI"/>
              </a:rPr>
              <a:t>Replatform</a:t>
            </a:r>
            <a:endParaRPr lang="en-US" altLang="ja-JP" sz="1600" b="1" dirty="0">
              <a:highlight>
                <a:srgbClr val="00FF00"/>
              </a:highlight>
              <a:latin typeface="Meiryo UI"/>
              <a:ea typeface="Meiryo UI"/>
            </a:endParaRPr>
          </a:p>
          <a:p>
            <a:pPr marL="737235" lvl="4" indent="-285750">
              <a:buFont typeface="Wingdings" panose="05000000000000000000" pitchFamily="2" charset="2"/>
              <a:buChar char="Ø"/>
            </a:pPr>
            <a:r>
              <a:rPr lang="ja-JP" altLang="en-US" sz="1600" spc="101" dirty="0">
                <a:latin typeface="Meiryo UI"/>
                <a:ea typeface="Meiryo UI"/>
              </a:rPr>
              <a:t>採用ベンダー</a:t>
            </a:r>
            <a:r>
              <a:rPr lang="ja-JP" altLang="en-US" sz="1600" dirty="0">
                <a:latin typeface="Meiryo UI"/>
                <a:ea typeface="Meiryo UI"/>
              </a:rPr>
              <a:t>　</a:t>
            </a:r>
            <a:r>
              <a:rPr lang="ja-JP" altLang="en-US" sz="1600" spc="101" dirty="0">
                <a:latin typeface="Meiryo UI"/>
                <a:ea typeface="Meiryo UI"/>
              </a:rPr>
              <a:t>：</a:t>
            </a:r>
            <a:r>
              <a:rPr lang="en-US" altLang="ja-JP" sz="1600" spc="101" dirty="0">
                <a:latin typeface="Meiryo UI"/>
                <a:ea typeface="Meiryo UI"/>
              </a:rPr>
              <a:t>4</a:t>
            </a:r>
            <a:r>
              <a:rPr lang="ja-JP" altLang="en-US" sz="1600" spc="101" dirty="0">
                <a:latin typeface="Meiryo UI"/>
                <a:ea typeface="Meiryo UI"/>
              </a:rPr>
              <a:t>社中</a:t>
            </a:r>
            <a:r>
              <a:rPr lang="en-US" altLang="ja-JP" sz="1600" spc="101" dirty="0">
                <a:latin typeface="Meiryo UI"/>
                <a:ea typeface="Meiryo UI"/>
              </a:rPr>
              <a:t>2</a:t>
            </a:r>
            <a:r>
              <a:rPr lang="ja-JP" altLang="en-US" sz="1600" spc="101" dirty="0">
                <a:latin typeface="Meiryo UI"/>
                <a:ea typeface="Meiryo UI"/>
              </a:rPr>
              <a:t>社</a:t>
            </a:r>
            <a:endParaRPr lang="en-US" altLang="ja-JP" sz="1600" spc="101"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回答された主なメリット：移行のための期間短縮や工数削減</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回答された主な課題：モダンアプリケーション化が困難であり、</a:t>
            </a:r>
            <a:r>
              <a:rPr lang="en-US" altLang="ja-JP" sz="1600" dirty="0">
                <a:latin typeface="Meiryo UI"/>
                <a:ea typeface="Meiryo UI"/>
              </a:rPr>
              <a:t>CSP</a:t>
            </a:r>
            <a:r>
              <a:rPr lang="ja-JP" altLang="en-US" sz="1600" dirty="0">
                <a:latin typeface="Meiryo UI"/>
                <a:ea typeface="Meiryo UI"/>
              </a:rPr>
              <a:t>のサービスをフルに活用できない。</a:t>
            </a:r>
            <a:endParaRPr lang="en-US" altLang="ja-JP" sz="1600" dirty="0">
              <a:latin typeface="Meiryo UI"/>
              <a:ea typeface="Meiryo UI"/>
            </a:endParaRPr>
          </a:p>
          <a:p>
            <a:pPr marL="527050" lvl="2" indent="-316230">
              <a:buFont typeface="+mj-ea"/>
              <a:buAutoNum type="circleNumDbPlain" startAt="2"/>
            </a:pPr>
            <a:r>
              <a:rPr lang="en-US" altLang="ja-JP" sz="1600" b="1" dirty="0">
                <a:latin typeface="Meiryo UI"/>
                <a:ea typeface="Meiryo UI"/>
              </a:rPr>
              <a:t>Rebuild</a:t>
            </a:r>
          </a:p>
          <a:p>
            <a:pPr marL="737235" lvl="4" indent="-285750">
              <a:buFont typeface="Wingdings" panose="05000000000000000000" pitchFamily="2" charset="2"/>
              <a:buChar char="Ø"/>
            </a:pPr>
            <a:r>
              <a:rPr lang="ja-JP" altLang="en-US" sz="1600" dirty="0">
                <a:latin typeface="Meiryo UI"/>
                <a:ea typeface="Meiryo UI"/>
              </a:rPr>
              <a:t>採用ベンダー　：</a:t>
            </a:r>
            <a:r>
              <a:rPr lang="en-US" altLang="ja-JP" sz="1600" dirty="0">
                <a:latin typeface="Meiryo UI"/>
                <a:ea typeface="Meiryo UI"/>
              </a:rPr>
              <a:t>4</a:t>
            </a:r>
            <a:r>
              <a:rPr lang="ja-JP" altLang="en-US" sz="1600" dirty="0">
                <a:latin typeface="Meiryo UI"/>
                <a:ea typeface="Meiryo UI"/>
              </a:rPr>
              <a:t>社中</a:t>
            </a:r>
            <a:r>
              <a:rPr lang="en-US" altLang="ja-JP" sz="1600" dirty="0">
                <a:latin typeface="Meiryo UI"/>
                <a:ea typeface="Meiryo UI"/>
              </a:rPr>
              <a:t>2</a:t>
            </a:r>
            <a:r>
              <a:rPr lang="ja-JP" altLang="en-US" sz="1600" dirty="0">
                <a:latin typeface="Meiryo UI"/>
                <a:ea typeface="Meiryo UI"/>
              </a:rPr>
              <a:t>社</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回答された主なメリット：</a:t>
            </a:r>
            <a:r>
              <a:rPr lang="en-US" altLang="ja-JP" sz="1600" dirty="0">
                <a:latin typeface="Meiryo UI"/>
                <a:ea typeface="Meiryo UI"/>
              </a:rPr>
              <a:t>CSP</a:t>
            </a:r>
            <a:r>
              <a:rPr lang="ja-JP" altLang="en-US" sz="1600" dirty="0">
                <a:latin typeface="Meiryo UI"/>
                <a:ea typeface="Meiryo UI"/>
              </a:rPr>
              <a:t>のサービスをフル活用した際のメリットを享受</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回答された主な課題　：</a:t>
            </a:r>
            <a:r>
              <a:rPr lang="en-US" altLang="ja-JP" sz="1600" dirty="0">
                <a:latin typeface="Meiryo UI"/>
                <a:ea typeface="Meiryo UI"/>
              </a:rPr>
              <a:t>CSP</a:t>
            </a:r>
            <a:r>
              <a:rPr lang="ja-JP" altLang="en-US" sz="1600" dirty="0">
                <a:latin typeface="Meiryo UI"/>
                <a:ea typeface="Meiryo UI"/>
              </a:rPr>
              <a:t>に対応した技術の習得やエンジニアの確保が困難なため、クラウド環境等の運用負荷が高くなる恐れがある。</a:t>
            </a:r>
            <a:endParaRPr lang="en-US" altLang="ja-JP" sz="1600" dirty="0">
              <a:latin typeface="Meiryo UI"/>
              <a:ea typeface="Meiryo UI"/>
            </a:endParaRPr>
          </a:p>
          <a:p>
            <a:pPr marL="527050" lvl="2" indent="-316230">
              <a:buFont typeface="+mj-ea"/>
              <a:buAutoNum type="circleNumDbPlain" startAt="3"/>
            </a:pPr>
            <a:r>
              <a:rPr lang="en-US" altLang="ja-JP" sz="1600" b="1" dirty="0">
                <a:latin typeface="Meiryo UI"/>
                <a:ea typeface="Meiryo UI"/>
              </a:rPr>
              <a:t>Repurchase</a:t>
            </a:r>
          </a:p>
          <a:p>
            <a:pPr marL="737235" lvl="4" indent="-285750">
              <a:buFont typeface="Wingdings" panose="05000000000000000000" pitchFamily="2" charset="2"/>
              <a:buChar char="Ø"/>
            </a:pPr>
            <a:r>
              <a:rPr lang="ja-JP" altLang="en-US" sz="1600" dirty="0">
                <a:latin typeface="Meiryo UI"/>
                <a:ea typeface="Meiryo UI"/>
              </a:rPr>
              <a:t>採用ベンダー　：</a:t>
            </a:r>
            <a:r>
              <a:rPr lang="en-US" altLang="ja-JP" sz="1600" dirty="0">
                <a:latin typeface="Meiryo UI"/>
                <a:ea typeface="Meiryo UI"/>
              </a:rPr>
              <a:t>4</a:t>
            </a:r>
            <a:r>
              <a:rPr lang="ja-JP" altLang="en-US" sz="1600" dirty="0">
                <a:latin typeface="Meiryo UI"/>
                <a:ea typeface="Meiryo UI"/>
              </a:rPr>
              <a:t>社中</a:t>
            </a:r>
            <a:r>
              <a:rPr lang="en-US" altLang="ja-JP" sz="1600" dirty="0">
                <a:latin typeface="Meiryo UI"/>
                <a:ea typeface="Meiryo UI"/>
              </a:rPr>
              <a:t>0</a:t>
            </a:r>
            <a:r>
              <a:rPr lang="ja-JP" altLang="en-US" sz="1600" dirty="0">
                <a:latin typeface="Meiryo UI"/>
                <a:ea typeface="Meiryo UI"/>
              </a:rPr>
              <a:t>社</a:t>
            </a:r>
            <a:br>
              <a:rPr lang="en-US" altLang="ja-JP" sz="1600" dirty="0">
                <a:latin typeface="Meiryo UI"/>
                <a:ea typeface="Meiryo UI"/>
              </a:rPr>
            </a:br>
            <a:r>
              <a:rPr lang="en-US" altLang="ja-JP" sz="1400" dirty="0">
                <a:latin typeface="Meiryo UI"/>
                <a:ea typeface="Meiryo UI"/>
              </a:rPr>
              <a:t>※</a:t>
            </a:r>
            <a:r>
              <a:rPr lang="ja-JP" altLang="en-US" sz="1400" dirty="0">
                <a:latin typeface="Meiryo UI"/>
                <a:ea typeface="Meiryo UI"/>
              </a:rPr>
              <a:t>各ベンダーがオンプレミスのシステムをガバメントクラウド上にリフトするという先行事業の特徴から、結果的に選択するベンダーはいなかった。</a:t>
            </a:r>
            <a:endParaRPr lang="en-US" altLang="ja-JP" sz="1600" dirty="0">
              <a:latin typeface="Meiryo UI"/>
              <a:ea typeface="Meiryo UI"/>
            </a:endParaRPr>
          </a:p>
        </p:txBody>
      </p:sp>
    </p:spTree>
    <p:extLst>
      <p:ext uri="{BB962C8B-B14F-4D97-AF65-F5344CB8AC3E}">
        <p14:creationId xmlns:p14="http://schemas.microsoft.com/office/powerpoint/2010/main" val="402816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11</a:t>
            </a:fld>
            <a:endParaRPr lang="ja-JP" altLang="en-US"/>
          </a:p>
        </p:txBody>
      </p:sp>
      <p:sp>
        <p:nvSpPr>
          <p:cNvPr id="6" name="テキスト プレースホルダー 15">
            <a:extLst>
              <a:ext uri="{FF2B5EF4-FFF2-40B4-BE49-F238E27FC236}">
                <a16:creationId xmlns:a16="http://schemas.microsoft.com/office/drawing/2014/main" id="{8393129A-030C-561D-BFB7-386E7D59586A}"/>
              </a:ext>
            </a:extLst>
          </p:cNvPr>
          <p:cNvSpPr txBox="1">
            <a:spLocks/>
          </p:cNvSpPr>
          <p:nvPr/>
        </p:nvSpPr>
        <p:spPr>
          <a:xfrm>
            <a:off x="759848" y="978192"/>
            <a:ext cx="8049338" cy="262316"/>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eiryo UI"/>
                <a:ea typeface="Meiryo UI"/>
              </a:rPr>
              <a:t>移行手法の分類ごとに事例を以下に整理した。</a:t>
            </a:r>
            <a:endParaRPr lang="en-US" altLang="ja-JP" sz="1600" b="0">
              <a:latin typeface="Meiryo UI"/>
              <a:ea typeface="Meiryo UI"/>
            </a:endParaRPr>
          </a:p>
        </p:txBody>
      </p:sp>
      <p:graphicFrame>
        <p:nvGraphicFramePr>
          <p:cNvPr id="7" name="表 8">
            <a:extLst>
              <a:ext uri="{FF2B5EF4-FFF2-40B4-BE49-F238E27FC236}">
                <a16:creationId xmlns:a16="http://schemas.microsoft.com/office/drawing/2014/main" id="{84F4CFA4-399D-CADA-6A06-EB553BF71F67}"/>
              </a:ext>
            </a:extLst>
          </p:cNvPr>
          <p:cNvGraphicFramePr>
            <a:graphicFrameLocks noGrp="1"/>
          </p:cNvGraphicFramePr>
          <p:nvPr>
            <p:extLst>
              <p:ext uri="{D42A27DB-BD31-4B8C-83A1-F6EECF244321}">
                <p14:modId xmlns:p14="http://schemas.microsoft.com/office/powerpoint/2010/main" val="1849669588"/>
              </p:ext>
            </p:extLst>
          </p:nvPr>
        </p:nvGraphicFramePr>
        <p:xfrm>
          <a:off x="759848" y="1397160"/>
          <a:ext cx="8430805" cy="4433081"/>
        </p:xfrm>
        <a:graphic>
          <a:graphicData uri="http://schemas.openxmlformats.org/drawingml/2006/table">
            <a:tbl>
              <a:tblPr firstRow="1" bandRow="1"/>
              <a:tblGrid>
                <a:gridCol w="826552">
                  <a:extLst>
                    <a:ext uri="{9D8B030D-6E8A-4147-A177-3AD203B41FA5}">
                      <a16:colId xmlns:a16="http://schemas.microsoft.com/office/drawing/2014/main" val="1304039315"/>
                    </a:ext>
                  </a:extLst>
                </a:gridCol>
                <a:gridCol w="826552">
                  <a:extLst>
                    <a:ext uri="{9D8B030D-6E8A-4147-A177-3AD203B41FA5}">
                      <a16:colId xmlns:a16="http://schemas.microsoft.com/office/drawing/2014/main" val="3125479374"/>
                    </a:ext>
                  </a:extLst>
                </a:gridCol>
                <a:gridCol w="994137">
                  <a:extLst>
                    <a:ext uri="{9D8B030D-6E8A-4147-A177-3AD203B41FA5}">
                      <a16:colId xmlns:a16="http://schemas.microsoft.com/office/drawing/2014/main" val="2512795915"/>
                    </a:ext>
                  </a:extLst>
                </a:gridCol>
                <a:gridCol w="908106">
                  <a:extLst>
                    <a:ext uri="{9D8B030D-6E8A-4147-A177-3AD203B41FA5}">
                      <a16:colId xmlns:a16="http://schemas.microsoft.com/office/drawing/2014/main" val="4064261966"/>
                    </a:ext>
                  </a:extLst>
                </a:gridCol>
                <a:gridCol w="2456671">
                  <a:extLst>
                    <a:ext uri="{9D8B030D-6E8A-4147-A177-3AD203B41FA5}">
                      <a16:colId xmlns:a16="http://schemas.microsoft.com/office/drawing/2014/main" val="1230254854"/>
                    </a:ext>
                  </a:extLst>
                </a:gridCol>
                <a:gridCol w="2418787">
                  <a:extLst>
                    <a:ext uri="{9D8B030D-6E8A-4147-A177-3AD203B41FA5}">
                      <a16:colId xmlns:a16="http://schemas.microsoft.com/office/drawing/2014/main" val="1216228235"/>
                    </a:ext>
                  </a:extLst>
                </a:gridCol>
              </a:tblGrid>
              <a:tr h="360000">
                <a:tc gridSpan="6">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r>
                        <a:rPr kumimoji="1" lang="ja-JP" altLang="en-US" sz="1100" dirty="0">
                          <a:latin typeface="Meiryo UI" panose="020B0604030504040204" pitchFamily="50" charset="-128"/>
                          <a:ea typeface="Meiryo UI" panose="020B0604030504040204" pitchFamily="50" charset="-128"/>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89078922"/>
                  </a:ext>
                </a:extLst>
              </a:tr>
              <a:tr h="411056">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Meiryo UI" panose="020B0604030504040204" pitchFamily="50" charset="-128"/>
                          <a:ea typeface="Meiryo UI" panose="020B0604030504040204" pitchFamily="50" charset="-128"/>
                        </a:rPr>
                        <a:t>採択団体</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panose="020B0604030504040204" pitchFamily="50" charset="-128"/>
                          <a:ea typeface="Meiryo UI" panose="020B0604030504040204" pitchFamily="50" charset="-128"/>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panose="020B0604030504040204" pitchFamily="50" charset="-128"/>
                          <a:ea typeface="Meiryo UI" panose="020B0604030504040204" pitchFamily="50" charset="-128"/>
                        </a:rPr>
                        <a:t>対象業務</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panose="020B0604030504040204" pitchFamily="50" charset="-128"/>
                          <a:ea typeface="Meiryo UI" panose="020B0604030504040204" pitchFamily="50" charset="-128"/>
                        </a:rPr>
                        <a:t>主なメリット</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panose="020B0604030504040204" pitchFamily="50" charset="-128"/>
                          <a:ea typeface="Meiryo UI" panose="020B0604030504040204" pitchFamily="50" charset="-128"/>
                        </a:rPr>
                        <a:t>手法に起因する主な課題</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extLst>
                  <a:ext uri="{0D108BD9-81ED-4DB2-BD59-A6C34878D82A}">
                    <a16:rowId xmlns:a16="http://schemas.microsoft.com/office/drawing/2014/main" val="2390537257"/>
                  </a:ext>
                </a:extLst>
              </a:tr>
              <a:tr h="933335">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佐倉市</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パッケージソフトウェアのバージョンアップ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日立システムズ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住民基本台帳・印鑑登録</a:t>
                      </a: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各団体間でバージョンアップの手法が共通化されており、作業期間の短縮などのメリットがある。</a:t>
                      </a:r>
                      <a:endParaRPr kumimoji="1" lang="en-US" altLang="ja-JP" sz="1200">
                        <a:solidFill>
                          <a:schemeClr val="tx1"/>
                        </a:solidFill>
                        <a:latin typeface="Meiryo UI" panose="020B0604030504040204" pitchFamily="50" charset="-128"/>
                        <a:ea typeface="Meiryo UI" panose="020B0604030504040204" pitchFamily="50" charset="-128"/>
                      </a:endParaRPr>
                    </a:p>
                    <a:p>
                      <a:endParaRPr kumimoji="1" lang="en-US" altLang="ja-JP" sz="1200">
                        <a:solidFill>
                          <a:schemeClr val="tx1"/>
                        </a:solidFill>
                        <a:latin typeface="Meiryo UI" panose="020B0604030504040204" pitchFamily="50" charset="-128"/>
                        <a:ea typeface="Meiryo UI" panose="020B0604030504040204" pitchFamily="50" charset="-128"/>
                      </a:endParaRP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クラウドの各種サービスをフル活用することはできない。</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739899">
                <a:tc vMerge="1">
                  <a:txBody>
                    <a:bodyPr/>
                    <a:lstStyle/>
                    <a:p>
                      <a:r>
                        <a:rPr kumimoji="1" lang="en-US" altLang="ja-JP" sz="1200">
                          <a:solidFill>
                            <a:schemeClr val="tx1"/>
                          </a:solidFill>
                        </a:rPr>
                        <a:t>B</a:t>
                      </a:r>
                      <a:r>
                        <a:rPr kumimoji="1" lang="ja-JP" altLang="en-US" sz="1200">
                          <a:solidFill>
                            <a:schemeClr val="tx1"/>
                          </a:solidFill>
                        </a:rPr>
                        <a:t>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再構築</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両備システムズ</a:t>
                      </a: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健康管理</a:t>
                      </a: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現行環境と新環境が別になるため、新環境でのみ標準仕様を検討すればよく、構築中に現行の稼働システムに発生する影響が少ない。</a:t>
                      </a:r>
                      <a:endParaRPr kumimoji="1" lang="en-US" altLang="ja-JP"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標準化の移行期限までに各団体の全環境を構築する必要がある。</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342704646"/>
                  </a:ext>
                </a:extLst>
              </a:tr>
              <a:tr h="739899">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宇和島市</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a:solidFill>
                            <a:schemeClr val="tx1"/>
                          </a:solidFill>
                          <a:latin typeface="Meiryo UI" panose="020B0604030504040204" pitchFamily="50" charset="-128"/>
                          <a:ea typeface="Meiryo UI" panose="020B0604030504040204" pitchFamily="50" charset="-128"/>
                        </a:rPr>
                        <a:t>RKKCS</a:t>
                      </a: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住民基本台帳</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最新技術の採用により幅広く柔軟なシステム対応が可能であり、改修コストなどのランニング費用の削減が見込まれる。</a:t>
                      </a:r>
                      <a:endParaRPr kumimoji="1" lang="en-US" altLang="ja-JP" sz="1200">
                        <a:solidFill>
                          <a:schemeClr val="tx1"/>
                        </a:solidFill>
                        <a:latin typeface="Meiryo UI" panose="020B0604030504040204" pitchFamily="50" charset="-128"/>
                        <a:ea typeface="Meiryo UI" panose="020B0604030504040204" pitchFamily="50" charset="-128"/>
                      </a:endParaRP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システムの再構築に合わせて、アプリケーションの再構築が必要となり、工数がかかる。</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864352281"/>
                  </a:ext>
                </a:extLst>
              </a:tr>
              <a:tr h="848487">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笠置町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メイリオ"/>
                        </a:rPr>
                        <a:t>京都電子計算</a:t>
                      </a:r>
                      <a:endParaRPr kumimoji="1" lang="ja-JP" altLang="en-US" sz="1200">
                        <a:solidFill>
                          <a:schemeClr val="tx1"/>
                        </a:solidFill>
                        <a:latin typeface="Meiryo UI"/>
                        <a:ea typeface="Meiryo UI"/>
                      </a:endParaRP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住民基本台帳</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データ移行後の移行・切り戻しが比較的容易である可能性がある。</a:t>
                      </a:r>
                      <a:endParaRPr kumimoji="1" lang="en-US" altLang="ja-JP" sz="1200">
                        <a:solidFill>
                          <a:schemeClr val="tx1"/>
                        </a:solidFill>
                        <a:latin typeface="Meiryo UI" panose="020B0604030504040204" pitchFamily="50" charset="-128"/>
                        <a:ea typeface="Meiryo UI" panose="020B0604030504040204" pitchFamily="50" charset="-128"/>
                      </a:endParaRPr>
                    </a:p>
                    <a:p>
                      <a:endParaRPr kumimoji="1" lang="en-US" altLang="ja-JP" sz="1200">
                        <a:solidFill>
                          <a:schemeClr val="tx1"/>
                        </a:solidFill>
                        <a:latin typeface="Meiryo UI" panose="020B0604030504040204" pitchFamily="50" charset="-128"/>
                        <a:ea typeface="Meiryo UI" panose="020B0604030504040204" pitchFamily="50" charset="-128"/>
                      </a:endParaRPr>
                    </a:p>
                    <a:p>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DB</a:t>
                      </a:r>
                      <a:r>
                        <a:rPr kumimoji="1" lang="ja-JP" altLang="en-US" sz="1200" dirty="0">
                          <a:solidFill>
                            <a:schemeClr val="tx1"/>
                          </a:solidFill>
                          <a:latin typeface="Meiryo UI" panose="020B0604030504040204" pitchFamily="50" charset="-128"/>
                          <a:ea typeface="Meiryo UI" panose="020B0604030504040204" pitchFamily="50" charset="-128"/>
                        </a:rPr>
                        <a:t>が変更となるため、データ移行時の確認作業が煩雑となり、移行に係る工数が増大する可能性がある。</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26474749"/>
                  </a:ext>
                </a:extLst>
              </a:tr>
            </a:tbl>
          </a:graphicData>
        </a:graphic>
      </p:graphicFrame>
    </p:spTree>
    <p:extLst>
      <p:ext uri="{BB962C8B-B14F-4D97-AF65-F5344CB8AC3E}">
        <p14:creationId xmlns:p14="http://schemas.microsoft.com/office/powerpoint/2010/main" val="119449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12</a:t>
            </a:fld>
            <a:endParaRPr lang="ja-JP" altLang="en-US"/>
          </a:p>
        </p:txBody>
      </p:sp>
      <p:sp>
        <p:nvSpPr>
          <p:cNvPr id="5" name="テキスト プレースホルダー 15">
            <a:extLst>
              <a:ext uri="{FF2B5EF4-FFF2-40B4-BE49-F238E27FC236}">
                <a16:creationId xmlns:a16="http://schemas.microsoft.com/office/drawing/2014/main" id="{2DCF2CF6-7055-4E02-52E5-88DEB24BC4A9}"/>
              </a:ext>
            </a:extLst>
          </p:cNvPr>
          <p:cNvSpPr txBox="1">
            <a:spLocks/>
          </p:cNvSpPr>
          <p:nvPr/>
        </p:nvSpPr>
        <p:spPr>
          <a:xfrm>
            <a:off x="731855" y="965125"/>
            <a:ext cx="8505451" cy="5376087"/>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r>
              <a:rPr lang="ja-JP" altLang="en-US" sz="1600" b="0" dirty="0">
                <a:latin typeface="Meiryo UI"/>
                <a:ea typeface="Meiryo UI"/>
              </a:rPr>
              <a:t>移行手法の分類ごとの整理は次のとおりである。なお、メリット・課題については、移行前に提出された移行取組ヒアリングシートに記載された内容であり、ベンダーの想定である。</a:t>
            </a:r>
            <a:endParaRPr lang="en-US" altLang="ja-JP" sz="1600" b="0" dirty="0">
              <a:latin typeface="Meiryo UI"/>
              <a:ea typeface="Meiryo UI"/>
            </a:endParaRPr>
          </a:p>
          <a:p>
            <a:pPr marL="273050" indent="-273050">
              <a:lnSpc>
                <a:spcPct val="50000"/>
              </a:lnSpc>
              <a:spcAft>
                <a:spcPts val="500"/>
              </a:spcAft>
            </a:pPr>
            <a:endParaRPr lang="en-US" altLang="ja-JP" sz="1600" b="0" dirty="0">
              <a:latin typeface="Meiryo UI"/>
              <a:ea typeface="Meiryo UI"/>
            </a:endParaRPr>
          </a:p>
          <a:p>
            <a:pPr marL="527050" lvl="2" indent="-316230">
              <a:buFont typeface="+mj-ea"/>
              <a:buAutoNum type="circleNumDbPlain"/>
            </a:pPr>
            <a:r>
              <a:rPr lang="ja-JP" altLang="en-US" sz="1600" b="1" dirty="0">
                <a:latin typeface="Meiryo UI"/>
                <a:ea typeface="Meiryo UI"/>
              </a:rPr>
              <a:t>パッケージソフトウェアのバージョンアップ</a:t>
            </a:r>
            <a:endParaRPr lang="en-US" altLang="ja-JP" sz="1600" b="1" dirty="0">
              <a:highlight>
                <a:srgbClr val="00FF00"/>
              </a:highlight>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採用ベンダー　：</a:t>
            </a:r>
            <a:r>
              <a:rPr lang="en-US" altLang="ja-JP" sz="1600" dirty="0">
                <a:latin typeface="Meiryo UI"/>
                <a:ea typeface="Meiryo UI"/>
              </a:rPr>
              <a:t>4</a:t>
            </a:r>
            <a:r>
              <a:rPr lang="ja-JP" altLang="en-US" sz="1600" dirty="0">
                <a:latin typeface="Meiryo UI"/>
                <a:ea typeface="Meiryo UI"/>
              </a:rPr>
              <a:t>社中</a:t>
            </a:r>
            <a:r>
              <a:rPr lang="en-US" altLang="ja-JP" sz="1600" dirty="0">
                <a:latin typeface="Meiryo UI"/>
                <a:ea typeface="Meiryo UI"/>
              </a:rPr>
              <a:t>1</a:t>
            </a:r>
            <a:r>
              <a:rPr lang="ja-JP" altLang="en-US" sz="1600" dirty="0">
                <a:latin typeface="Meiryo UI"/>
                <a:ea typeface="Meiryo UI"/>
              </a:rPr>
              <a:t>社</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回答された主なメリット：移行のための作業期間の短縮が想定される。</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回答された主な課題：クラウドの各種サービスをフル活用した移行をすることはできない。</a:t>
            </a:r>
            <a:endParaRPr lang="en-US" altLang="ja-JP" sz="1600" dirty="0">
              <a:latin typeface="Meiryo UI"/>
              <a:ea typeface="Meiryo UI"/>
            </a:endParaRPr>
          </a:p>
          <a:p>
            <a:pPr marL="527050" lvl="2" indent="-316230">
              <a:buFont typeface="+mj-ea"/>
              <a:buAutoNum type="circleNumDbPlain" startAt="2"/>
            </a:pPr>
            <a:r>
              <a:rPr lang="ja-JP" altLang="en-US" sz="1600" b="1" dirty="0">
                <a:latin typeface="Meiryo UI"/>
                <a:ea typeface="Meiryo UI"/>
              </a:rPr>
              <a:t>再構築</a:t>
            </a:r>
            <a:endParaRPr lang="en-US" altLang="ja-JP" sz="1600" b="1"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採用ベンダー　：</a:t>
            </a:r>
            <a:r>
              <a:rPr lang="en-US" altLang="ja-JP" sz="1600" dirty="0">
                <a:latin typeface="Meiryo UI"/>
                <a:ea typeface="Meiryo UI"/>
              </a:rPr>
              <a:t>4</a:t>
            </a:r>
            <a:r>
              <a:rPr lang="ja-JP" altLang="en-US" sz="1600" dirty="0">
                <a:latin typeface="Meiryo UI"/>
                <a:ea typeface="Meiryo UI"/>
              </a:rPr>
              <a:t>社中</a:t>
            </a:r>
            <a:r>
              <a:rPr lang="en-US" altLang="ja-JP" sz="1600" dirty="0">
                <a:latin typeface="Meiryo UI"/>
                <a:ea typeface="Meiryo UI"/>
              </a:rPr>
              <a:t>3</a:t>
            </a:r>
            <a:r>
              <a:rPr lang="ja-JP" altLang="en-US" sz="1600" dirty="0">
                <a:latin typeface="Meiryo UI"/>
                <a:ea typeface="Meiryo UI"/>
              </a:rPr>
              <a:t>社</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回答された主なメリット：シフトの前後で別環境となることやモダンアプリケーション化により、柔軟に環境変化に対応できる。</a:t>
            </a:r>
            <a:endParaRPr lang="en-US" altLang="ja-JP" sz="1600" dirty="0">
              <a:latin typeface="Meiryo UI"/>
              <a:ea typeface="Meiryo UI"/>
            </a:endParaRPr>
          </a:p>
          <a:p>
            <a:pPr marL="737235" lvl="4" indent="-285750">
              <a:buFont typeface="Wingdings" panose="05000000000000000000" pitchFamily="2" charset="2"/>
              <a:buChar char="Ø"/>
            </a:pPr>
            <a:r>
              <a:rPr lang="ja-JP" altLang="en-US" sz="1600" dirty="0">
                <a:latin typeface="Meiryo UI"/>
                <a:ea typeface="Meiryo UI"/>
              </a:rPr>
              <a:t>回答された主な課題：アプリケーションの再構築やデータ移行時の確認作業などの作業が煩雑となり、</a:t>
            </a:r>
            <a:r>
              <a:rPr lang="ja-JP" altLang="en-US" sz="1600" dirty="0">
                <a:latin typeface="Meiryo UI" panose="020B0604030504040204" pitchFamily="50" charset="-128"/>
                <a:ea typeface="Meiryo UI" panose="020B0604030504040204" pitchFamily="50" charset="-128"/>
              </a:rPr>
              <a:t>移行に係る工数が増大する可能性がある。</a:t>
            </a:r>
            <a:endParaRPr lang="en-US" altLang="ja-JP" sz="1600" dirty="0">
              <a:latin typeface="Meiryo UI"/>
              <a:ea typeface="Meiryo UI"/>
            </a:endParaRPr>
          </a:p>
          <a:p>
            <a:pPr marL="527050" lvl="2" indent="-316230">
              <a:buFont typeface="+mj-ea"/>
              <a:buAutoNum type="circleNumDbPlain" startAt="3"/>
            </a:pPr>
            <a:r>
              <a:rPr lang="ja-JP" altLang="en-US" sz="1600" b="1" dirty="0">
                <a:latin typeface="Meiryo UI"/>
                <a:ea typeface="Meiryo UI"/>
              </a:rPr>
              <a:t>業務システムの一部改修</a:t>
            </a:r>
          </a:p>
          <a:p>
            <a:pPr marL="737235" lvl="4" indent="-285750">
              <a:buFont typeface="Wingdings" panose="05000000000000000000" pitchFamily="2" charset="2"/>
              <a:buChar char="Ø"/>
            </a:pPr>
            <a:r>
              <a:rPr lang="ja-JP" altLang="en-US" sz="1600" dirty="0">
                <a:latin typeface="Meiryo UI"/>
                <a:ea typeface="Meiryo UI"/>
              </a:rPr>
              <a:t>採用ベンダー　：</a:t>
            </a:r>
            <a:r>
              <a:rPr lang="en-US" altLang="ja-JP" sz="1600" dirty="0">
                <a:latin typeface="Meiryo UI"/>
                <a:ea typeface="Meiryo UI"/>
              </a:rPr>
              <a:t>4</a:t>
            </a:r>
            <a:r>
              <a:rPr lang="ja-JP" altLang="en-US" sz="1600" dirty="0">
                <a:latin typeface="Meiryo UI"/>
                <a:ea typeface="Meiryo UI"/>
              </a:rPr>
              <a:t>社中</a:t>
            </a:r>
            <a:r>
              <a:rPr lang="en-US" altLang="ja-JP" sz="1600" dirty="0">
                <a:latin typeface="Meiryo UI"/>
                <a:ea typeface="Meiryo UI"/>
              </a:rPr>
              <a:t>0</a:t>
            </a:r>
            <a:r>
              <a:rPr lang="ja-JP" altLang="en-US" sz="1600" dirty="0">
                <a:latin typeface="Meiryo UI"/>
                <a:ea typeface="Meiryo UI"/>
              </a:rPr>
              <a:t>社</a:t>
            </a:r>
            <a:br>
              <a:rPr lang="en-US" altLang="ja-JP" sz="1600" dirty="0">
                <a:latin typeface="Meiryo UI"/>
                <a:ea typeface="Meiryo UI"/>
              </a:rPr>
            </a:br>
            <a:r>
              <a:rPr lang="en-US" altLang="ja-JP" sz="1400" dirty="0">
                <a:latin typeface="Meiryo UI"/>
                <a:ea typeface="Meiryo UI"/>
              </a:rPr>
              <a:t>※</a:t>
            </a:r>
            <a:r>
              <a:rPr lang="ja-JP" altLang="en-US" sz="1400" dirty="0">
                <a:latin typeface="Meiryo UI"/>
                <a:ea typeface="Meiryo UI"/>
              </a:rPr>
              <a:t>①・②の中間的な手法として、業務システムを一部改修しながらアーキテクチャも一部変更して</a:t>
            </a:r>
            <a:br>
              <a:rPr lang="en-US" altLang="ja-JP" sz="1400" dirty="0">
                <a:latin typeface="Meiryo UI"/>
                <a:ea typeface="Meiryo UI"/>
              </a:rPr>
            </a:br>
            <a:r>
              <a:rPr lang="ja-JP" altLang="en-US" sz="1400" dirty="0">
                <a:latin typeface="Meiryo UI"/>
                <a:ea typeface="Meiryo UI"/>
              </a:rPr>
              <a:t>　 既存の環境を利用するベンダーを想定していたが、実際には採用するベンダーはいなかった。</a:t>
            </a:r>
            <a:endParaRPr lang="en-US" altLang="ja-JP" sz="1600" dirty="0">
              <a:latin typeface="Meiryo UI"/>
              <a:ea typeface="Meiryo UI"/>
            </a:endParaRPr>
          </a:p>
        </p:txBody>
      </p:sp>
    </p:spTree>
    <p:extLst>
      <p:ext uri="{BB962C8B-B14F-4D97-AF65-F5344CB8AC3E}">
        <p14:creationId xmlns:p14="http://schemas.microsoft.com/office/powerpoint/2010/main" val="259550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13</a:t>
            </a:fld>
            <a:endParaRPr lang="ja-JP" altLang="en-US"/>
          </a:p>
        </p:txBody>
      </p:sp>
      <p:sp>
        <p:nvSpPr>
          <p:cNvPr id="4" name="テキスト プレースホルダー 15">
            <a:extLst>
              <a:ext uri="{FF2B5EF4-FFF2-40B4-BE49-F238E27FC236}">
                <a16:creationId xmlns:a16="http://schemas.microsoft.com/office/drawing/2014/main" id="{4C2E0DAC-7C4C-56DB-4338-3DC8A9EE7F2F}"/>
              </a:ext>
            </a:extLst>
          </p:cNvPr>
          <p:cNvSpPr txBox="1">
            <a:spLocks/>
          </p:cNvSpPr>
          <p:nvPr/>
        </p:nvSpPr>
        <p:spPr>
          <a:xfrm>
            <a:off x="720000" y="1035207"/>
            <a:ext cx="8505450" cy="5630965"/>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dirty="0">
                <a:latin typeface="Meiryo UI"/>
                <a:ea typeface="Meiryo UI"/>
              </a:rPr>
              <a:t>アーキテクチャの変更点の列について</a:t>
            </a:r>
            <a:endParaRPr lang="en-US" altLang="ja-JP" sz="1600" b="0" dirty="0">
              <a:latin typeface="Meiryo UI"/>
              <a:ea typeface="Meiryo UI"/>
            </a:endParaRPr>
          </a:p>
          <a:p>
            <a:pPr marL="531813" lvl="2" indent="-258763">
              <a:buFont typeface="Wingdings" panose="05000000000000000000" pitchFamily="2" charset="2"/>
              <a:buChar char="Ø"/>
              <a:defRPr/>
            </a:pPr>
            <a:r>
              <a:rPr lang="ja-JP" altLang="en-US" sz="1600" dirty="0">
                <a:latin typeface="Meiryo UI"/>
                <a:ea typeface="Meiryo UI"/>
              </a:rPr>
              <a:t>「アーキテクチャの変更点の概要」「アーキテクチャの変更点の目的」 「主に変更したサービス名」は、シフト移行に伴う</a:t>
            </a:r>
            <a:r>
              <a:rPr lang="ja-JP" altLang="en-US" sz="1600" u="sng" dirty="0">
                <a:latin typeface="Meiryo UI"/>
                <a:ea typeface="Meiryo UI"/>
              </a:rPr>
              <a:t>アーキテクチャの変更点</a:t>
            </a:r>
            <a:r>
              <a:rPr lang="ja-JP" altLang="en-US" sz="1600" dirty="0">
                <a:latin typeface="Meiryo UI"/>
                <a:ea typeface="Meiryo UI"/>
              </a:rPr>
              <a:t>の概要について、各ベンダーの回答を整理して記載したものである。</a:t>
            </a:r>
            <a:endParaRPr lang="en-US" altLang="ja-JP" sz="1600" dirty="0">
              <a:latin typeface="Meiryo UI"/>
              <a:ea typeface="Meiryo UI"/>
            </a:endParaRPr>
          </a:p>
          <a:p>
            <a:pPr marL="273050" indent="-273050">
              <a:defRPr/>
            </a:pPr>
            <a:endParaRPr lang="en-US" altLang="ja-JP" sz="1600" b="0" dirty="0">
              <a:latin typeface="Meiryo UI"/>
              <a:ea typeface="Meiryo UI"/>
            </a:endParaRPr>
          </a:p>
          <a:p>
            <a:pPr marL="273050" indent="-273050">
              <a:defRPr/>
            </a:pPr>
            <a:r>
              <a:rPr lang="ja-JP" altLang="en-US" sz="1600" b="0" dirty="0">
                <a:latin typeface="Meiryo UI"/>
                <a:ea typeface="Meiryo UI"/>
              </a:rPr>
              <a:t>アプリケーションの変更点の列について</a:t>
            </a:r>
            <a:endParaRPr lang="en-US" altLang="ja-JP" sz="1600" b="0" dirty="0">
              <a:latin typeface="Meiryo UI"/>
              <a:ea typeface="Meiryo UI"/>
            </a:endParaRPr>
          </a:p>
          <a:p>
            <a:pPr marL="531813" lvl="2" indent="-258763">
              <a:buFont typeface="Wingdings" panose="05000000000000000000" pitchFamily="2" charset="2"/>
              <a:buChar char="Ø"/>
              <a:defRPr/>
            </a:pPr>
            <a:r>
              <a:rPr lang="ja-JP" altLang="en-US" sz="1600" dirty="0">
                <a:latin typeface="Meiryo UI"/>
                <a:ea typeface="Meiryo UI"/>
              </a:rPr>
              <a:t>「アプリケーションの変更点の概要」「アプリケーションの変更点の目的」「関連するサービス名」は、シフト移行に伴う</a:t>
            </a:r>
            <a:r>
              <a:rPr lang="ja-JP" altLang="en-US" sz="1600" u="sng" dirty="0">
                <a:latin typeface="Meiryo UI"/>
                <a:ea typeface="Meiryo UI"/>
              </a:rPr>
              <a:t>アプリケーションの変更点</a:t>
            </a:r>
            <a:r>
              <a:rPr lang="ja-JP" altLang="en-US" sz="1600" dirty="0">
                <a:latin typeface="Meiryo UI"/>
                <a:ea typeface="Meiryo UI"/>
              </a:rPr>
              <a:t>の概要について、各ベンダーの回答を整理して記載したものである。</a:t>
            </a:r>
            <a:endParaRPr lang="en-US" altLang="ja-JP" sz="1600" dirty="0">
              <a:latin typeface="Meiryo UI"/>
              <a:ea typeface="Meiryo UI"/>
            </a:endParaRPr>
          </a:p>
          <a:p>
            <a:pPr marL="273050" lvl="2" indent="-273050">
              <a:defRPr/>
            </a:pPr>
            <a:endParaRPr lang="en-US" altLang="ja-JP" sz="1600" dirty="0">
              <a:latin typeface="Meiryo UI"/>
              <a:ea typeface="Meiryo UI"/>
            </a:endParaRPr>
          </a:p>
          <a:p>
            <a:pPr marL="273050" indent="-273050">
              <a:defRPr/>
            </a:pPr>
            <a:r>
              <a:rPr lang="ja-JP" altLang="en-US" sz="1600" b="0" dirty="0">
                <a:latin typeface="Meiryo UI"/>
                <a:ea typeface="Meiryo UI"/>
              </a:rPr>
              <a:t>「関連するサービス名」について</a:t>
            </a:r>
            <a:endParaRPr lang="en-US" altLang="ja-JP" sz="1600" b="0" dirty="0">
              <a:latin typeface="Meiryo UI"/>
              <a:ea typeface="Meiryo UI"/>
            </a:endParaRPr>
          </a:p>
          <a:p>
            <a:pPr marL="531813" lvl="2" indent="-258763" defTabSz="843945">
              <a:buFont typeface="Wingdings" panose="05000000000000000000" pitchFamily="2" charset="2"/>
              <a:buChar char="Ø"/>
              <a:defRPr/>
            </a:pPr>
            <a:r>
              <a:rPr lang="ja-JP" altLang="en-US" sz="1600" spc="101" dirty="0">
                <a:solidFill>
                  <a:srgbClr val="000000"/>
                </a:solidFill>
                <a:latin typeface="Meiryo UI"/>
                <a:ea typeface="Meiryo UI"/>
              </a:rPr>
              <a:t>「関連するサービス名」については、特に記載のないものは</a:t>
            </a:r>
            <a:r>
              <a:rPr lang="en-US" altLang="ja-JP" sz="1600" spc="101" dirty="0">
                <a:solidFill>
                  <a:srgbClr val="000000"/>
                </a:solidFill>
                <a:latin typeface="Meiryo UI"/>
                <a:ea typeface="Meiryo UI"/>
              </a:rPr>
              <a:t>AWS</a:t>
            </a:r>
            <a:r>
              <a:rPr lang="ja-JP" altLang="en-US" sz="1600" spc="101" dirty="0">
                <a:solidFill>
                  <a:srgbClr val="000000"/>
                </a:solidFill>
                <a:latin typeface="Meiryo UI"/>
                <a:ea typeface="Meiryo UI"/>
              </a:rPr>
              <a:t>のサービス、</a:t>
            </a:r>
            <a:r>
              <a:rPr lang="en-US" altLang="ja-JP" sz="1600" spc="101" dirty="0">
                <a:solidFill>
                  <a:srgbClr val="000000"/>
                </a:solidFill>
                <a:latin typeface="Meiryo UI"/>
                <a:ea typeface="Meiryo UI"/>
              </a:rPr>
              <a:t>OCI</a:t>
            </a:r>
            <a:r>
              <a:rPr lang="ja-JP" altLang="en-US" sz="1600" spc="101" dirty="0">
                <a:solidFill>
                  <a:srgbClr val="000000"/>
                </a:solidFill>
                <a:latin typeface="Meiryo UI"/>
                <a:ea typeface="Meiryo UI"/>
              </a:rPr>
              <a:t>のサービスについてはサービス名の後に</a:t>
            </a:r>
            <a:r>
              <a:rPr lang="en-US" altLang="ja-JP" sz="1600" spc="101" dirty="0">
                <a:solidFill>
                  <a:srgbClr val="000000"/>
                </a:solidFill>
                <a:latin typeface="Meiryo UI"/>
                <a:ea typeface="Meiryo UI"/>
              </a:rPr>
              <a:t>※</a:t>
            </a:r>
            <a:r>
              <a:rPr lang="ja-JP" altLang="en-US" sz="1600" spc="101" dirty="0">
                <a:solidFill>
                  <a:srgbClr val="000000"/>
                </a:solidFill>
                <a:latin typeface="Meiryo UI"/>
                <a:ea typeface="Meiryo UI"/>
              </a:rPr>
              <a:t>を記載する。</a:t>
            </a:r>
            <a:r>
              <a:rPr lang="en-US" altLang="ja-JP" sz="1600" spc="101" dirty="0">
                <a:solidFill>
                  <a:srgbClr val="000000"/>
                </a:solidFill>
                <a:latin typeface="Meiryo UI"/>
                <a:ea typeface="Meiryo UI"/>
              </a:rPr>
              <a:t>(Azure</a:t>
            </a:r>
            <a:r>
              <a:rPr lang="ja-JP" altLang="en-US" sz="1600" spc="101" dirty="0">
                <a:solidFill>
                  <a:srgbClr val="000000"/>
                </a:solidFill>
                <a:latin typeface="Meiryo UI"/>
                <a:ea typeface="Meiryo UI"/>
              </a:rPr>
              <a:t>・</a:t>
            </a:r>
            <a:r>
              <a:rPr lang="en-US" altLang="ja-JP" sz="1600" spc="101" dirty="0">
                <a:solidFill>
                  <a:srgbClr val="000000"/>
                </a:solidFill>
                <a:latin typeface="Meiryo UI"/>
                <a:ea typeface="Meiryo UI"/>
              </a:rPr>
              <a:t>GCP</a:t>
            </a:r>
            <a:r>
              <a:rPr lang="ja-JP" altLang="en-US" sz="1600" spc="101" dirty="0">
                <a:solidFill>
                  <a:srgbClr val="000000"/>
                </a:solidFill>
                <a:latin typeface="Meiryo UI"/>
                <a:ea typeface="Meiryo UI"/>
              </a:rPr>
              <a:t>のサービスは回答なし。</a:t>
            </a:r>
            <a:r>
              <a:rPr lang="en-US" altLang="ja-JP" sz="1600" spc="101" dirty="0">
                <a:solidFill>
                  <a:srgbClr val="000000"/>
                </a:solidFill>
                <a:latin typeface="Meiryo UI"/>
                <a:ea typeface="Meiryo UI"/>
              </a:rPr>
              <a:t>)</a:t>
            </a:r>
            <a:endParaRPr lang="en-US" altLang="ja-JP" sz="1600" dirty="0">
              <a:latin typeface="Meiryo UI"/>
              <a:ea typeface="Meiryo UI"/>
            </a:endParaRPr>
          </a:p>
          <a:p>
            <a:pPr marL="273050" indent="-273050">
              <a:defRPr/>
            </a:pPr>
            <a:endParaRPr lang="en-US" altLang="ja-JP" sz="1600" b="0" dirty="0">
              <a:latin typeface="Meiryo UI"/>
              <a:ea typeface="Meiryo UI"/>
            </a:endParaRPr>
          </a:p>
          <a:p>
            <a:pPr marL="273050" indent="-273050">
              <a:defRPr/>
            </a:pPr>
            <a:r>
              <a:rPr lang="ja-JP" altLang="en-US" sz="1600" b="0" dirty="0">
                <a:latin typeface="Meiryo UI"/>
                <a:ea typeface="Meiryo UI"/>
              </a:rPr>
              <a:t>アーキテクチャの変更点の列とアプリケーションの変更点の列が併記されている行について</a:t>
            </a:r>
            <a:endParaRPr lang="en-US" altLang="ja-JP" sz="1600" b="0" dirty="0">
              <a:latin typeface="Meiryo UI"/>
              <a:ea typeface="Meiryo UI"/>
            </a:endParaRPr>
          </a:p>
          <a:p>
            <a:pPr marL="531813" lvl="2" indent="-258763">
              <a:buFont typeface="Wingdings" panose="05000000000000000000" pitchFamily="2" charset="2"/>
              <a:buChar char="Ø"/>
              <a:defRPr/>
            </a:pPr>
            <a:r>
              <a:rPr lang="ja-JP" altLang="en-US" sz="1600" dirty="0">
                <a:latin typeface="Meiryo UI"/>
                <a:ea typeface="Meiryo UI"/>
              </a:rPr>
              <a:t>各ベンダーの回答から、</a:t>
            </a:r>
            <a:r>
              <a:rPr lang="ja-JP" altLang="en-US" sz="1600" spc="101" dirty="0">
                <a:solidFill>
                  <a:srgbClr val="000000"/>
                </a:solidFill>
                <a:latin typeface="Meiryo UI"/>
                <a:ea typeface="Meiryo UI"/>
              </a:rPr>
              <a:t>アーキテクチャの変更点とアプリケーションの変更点が同一の点の改修であることが示されたものは、同一の行に変更点を併記している。</a:t>
            </a:r>
            <a:endParaRPr lang="en-US" altLang="ja-JP" sz="1600" dirty="0">
              <a:latin typeface="Meiryo UI"/>
              <a:ea typeface="Meiryo UI"/>
            </a:endParaRPr>
          </a:p>
        </p:txBody>
      </p:sp>
    </p:spTree>
    <p:extLst>
      <p:ext uri="{BB962C8B-B14F-4D97-AF65-F5344CB8AC3E}">
        <p14:creationId xmlns:p14="http://schemas.microsoft.com/office/powerpoint/2010/main" val="150357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14</a:t>
            </a:fld>
            <a:endParaRPr lang="ja-JP" altLang="en-US"/>
          </a:p>
        </p:txBody>
      </p:sp>
      <p:sp>
        <p:nvSpPr>
          <p:cNvPr id="9" name="テキスト プレースホルダー 15">
            <a:extLst>
              <a:ext uri="{FF2B5EF4-FFF2-40B4-BE49-F238E27FC236}">
                <a16:creationId xmlns:a16="http://schemas.microsoft.com/office/drawing/2014/main" id="{E564F5A1-142E-89AF-F006-D784CE3B0EF3}"/>
              </a:ext>
            </a:extLst>
          </p:cNvPr>
          <p:cNvSpPr txBox="1">
            <a:spLocks/>
          </p:cNvSpPr>
          <p:nvPr/>
        </p:nvSpPr>
        <p:spPr>
          <a:xfrm>
            <a:off x="741186" y="977242"/>
            <a:ext cx="8777790" cy="4153638"/>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eiryo UI"/>
                <a:ea typeface="Meiryo UI"/>
              </a:rPr>
              <a:t>「シフト移行後の状況調査」の調査結果</a:t>
            </a:r>
            <a:r>
              <a:rPr lang="ja-JP" altLang="ja-JP" sz="1600" b="0" spc="101">
                <a:solidFill>
                  <a:srgbClr val="000000"/>
                </a:solidFill>
                <a:latin typeface="Meiryo UI"/>
                <a:ea typeface="Meiryo UI"/>
                <a:cs typeface="ＭＳ Ｐゴシック" panose="020B0600070205080204" pitchFamily="50" charset="-128"/>
              </a:rPr>
              <a:t>を</a:t>
            </a:r>
            <a:r>
              <a:rPr lang="ja-JP" altLang="en-US" sz="1600" b="0" spc="101">
                <a:solidFill>
                  <a:srgbClr val="000000"/>
                </a:solidFill>
                <a:latin typeface="Meiryo UI"/>
                <a:ea typeface="Meiryo UI"/>
                <a:cs typeface="ＭＳ Ｐゴシック" panose="020B0600070205080204" pitchFamily="50" charset="-128"/>
              </a:rPr>
              <a:t>以下</a:t>
            </a:r>
            <a:r>
              <a:rPr lang="ja-JP" altLang="ja-JP" sz="1600" b="0" spc="101">
                <a:solidFill>
                  <a:srgbClr val="000000"/>
                </a:solidFill>
                <a:latin typeface="Meiryo UI"/>
                <a:ea typeface="Meiryo UI"/>
                <a:cs typeface="ＭＳ Ｐゴシック" panose="020B0600070205080204" pitchFamily="50" charset="-128"/>
              </a:rPr>
              <a:t>にまとめた</a:t>
            </a:r>
            <a:r>
              <a:rPr lang="ja-JP" altLang="en-US" sz="1600" b="0" spc="101">
                <a:solidFill>
                  <a:srgbClr val="000000"/>
                </a:solidFill>
                <a:latin typeface="Meiryo UI"/>
                <a:ea typeface="Meiryo UI"/>
                <a:cs typeface="ＭＳ Ｐゴシック" panose="020B0600070205080204" pitchFamily="50" charset="-128"/>
              </a:rPr>
              <a:t>。日立システムズ及び両備システムズの</a:t>
            </a:r>
            <a:r>
              <a:rPr lang="ja-JP" altLang="en-US" sz="1600" b="0" spc="101">
                <a:solidFill>
                  <a:srgbClr val="000000"/>
                </a:solidFill>
                <a:latin typeface="+mj-ea"/>
                <a:ea typeface="+mj-ea"/>
                <a:cs typeface="ＭＳ Ｐゴシック" panose="020B0600070205080204" pitchFamily="50" charset="-128"/>
              </a:rPr>
              <a:t>アーキテクチャ</a:t>
            </a:r>
            <a:r>
              <a:rPr lang="ja-JP" altLang="en-US" sz="1600" b="0" spc="101">
                <a:solidFill>
                  <a:srgbClr val="000000"/>
                </a:solidFill>
                <a:latin typeface="Meiryo UI"/>
                <a:ea typeface="Meiryo UI"/>
                <a:cs typeface="ＭＳ Ｐゴシック" panose="020B0600070205080204" pitchFamily="50" charset="-128"/>
              </a:rPr>
              <a:t>の変更点は以下のとおり。</a:t>
            </a:r>
            <a:endParaRPr lang="en-US" altLang="ja-JP" sz="1600" b="0" spc="101">
              <a:solidFill>
                <a:srgbClr val="000000"/>
              </a:solidFill>
              <a:latin typeface="Meiryo UI"/>
              <a:ea typeface="Meiryo UI"/>
              <a:cs typeface="ＭＳ Ｐゴシック" panose="020B0600070205080204" pitchFamily="50" charset="-128"/>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endParaRPr lang="en-US" altLang="ja-JP" sz="1600" b="0" spc="101">
              <a:solidFill>
                <a:srgbClr val="000000"/>
              </a:solidFill>
              <a:latin typeface="Meiryo UI"/>
              <a:ea typeface="Meiryo UI"/>
            </a:endParaRPr>
          </a:p>
          <a:p>
            <a:pPr marL="273050" indent="-273050">
              <a:defRPr/>
            </a:pPr>
            <a:r>
              <a:rPr lang="ja-JP" altLang="en-US" sz="1600" b="0" spc="101">
                <a:solidFill>
                  <a:srgbClr val="000000"/>
                </a:solidFill>
                <a:latin typeface="Meiryo UI"/>
                <a:ea typeface="Meiryo UI"/>
                <a:cs typeface="ＭＳ Ｐゴシック" panose="020B0600070205080204" pitchFamily="50" charset="-128"/>
              </a:rPr>
              <a:t>日立システムズ・両備システムズのアプリケーションの変更点はなかった。</a:t>
            </a:r>
            <a:endParaRPr lang="en-US" altLang="ja-JP" sz="1600" b="0">
              <a:latin typeface="Meiryo UI"/>
              <a:ea typeface="Meiryo UI"/>
            </a:endParaRPr>
          </a:p>
          <a:p>
            <a:pPr marL="273050" indent="-273050">
              <a:defRPr/>
            </a:pPr>
            <a:endParaRPr lang="en-US" altLang="ja-JP" sz="1600" b="0" spc="101">
              <a:solidFill>
                <a:srgbClr val="000000"/>
              </a:solidFill>
              <a:latin typeface="Meiryo UI"/>
              <a:ea typeface="Meiryo UI"/>
            </a:endParaRPr>
          </a:p>
        </p:txBody>
      </p:sp>
      <p:graphicFrame>
        <p:nvGraphicFramePr>
          <p:cNvPr id="10" name="表 8">
            <a:extLst>
              <a:ext uri="{FF2B5EF4-FFF2-40B4-BE49-F238E27FC236}">
                <a16:creationId xmlns:a16="http://schemas.microsoft.com/office/drawing/2014/main" id="{409E22EF-1C35-6935-D025-3C774D095CDA}"/>
              </a:ext>
            </a:extLst>
          </p:cNvPr>
          <p:cNvGraphicFramePr>
            <a:graphicFrameLocks noGrp="1"/>
          </p:cNvGraphicFramePr>
          <p:nvPr>
            <p:extLst>
              <p:ext uri="{D42A27DB-BD31-4B8C-83A1-F6EECF244321}">
                <p14:modId xmlns:p14="http://schemas.microsoft.com/office/powerpoint/2010/main" val="600956389"/>
              </p:ext>
            </p:extLst>
          </p:nvPr>
        </p:nvGraphicFramePr>
        <p:xfrm>
          <a:off x="741186" y="1560671"/>
          <a:ext cx="8659542" cy="2922897"/>
        </p:xfrm>
        <a:graphic>
          <a:graphicData uri="http://schemas.openxmlformats.org/drawingml/2006/table">
            <a:tbl>
              <a:tblPr firstRow="1" bandRow="1"/>
              <a:tblGrid>
                <a:gridCol w="1340167">
                  <a:extLst>
                    <a:ext uri="{9D8B030D-6E8A-4147-A177-3AD203B41FA5}">
                      <a16:colId xmlns:a16="http://schemas.microsoft.com/office/drawing/2014/main" val="2664931915"/>
                    </a:ext>
                  </a:extLst>
                </a:gridCol>
                <a:gridCol w="1340167">
                  <a:extLst>
                    <a:ext uri="{9D8B030D-6E8A-4147-A177-3AD203B41FA5}">
                      <a16:colId xmlns:a16="http://schemas.microsoft.com/office/drawing/2014/main" val="2512795915"/>
                    </a:ext>
                  </a:extLst>
                </a:gridCol>
                <a:gridCol w="1340167">
                  <a:extLst>
                    <a:ext uri="{9D8B030D-6E8A-4147-A177-3AD203B41FA5}">
                      <a16:colId xmlns:a16="http://schemas.microsoft.com/office/drawing/2014/main" val="587310109"/>
                    </a:ext>
                  </a:extLst>
                </a:gridCol>
                <a:gridCol w="1546347">
                  <a:extLst>
                    <a:ext uri="{9D8B030D-6E8A-4147-A177-3AD203B41FA5}">
                      <a16:colId xmlns:a16="http://schemas.microsoft.com/office/drawing/2014/main" val="1216228235"/>
                    </a:ext>
                  </a:extLst>
                </a:gridCol>
                <a:gridCol w="1546347">
                  <a:extLst>
                    <a:ext uri="{9D8B030D-6E8A-4147-A177-3AD203B41FA5}">
                      <a16:colId xmlns:a16="http://schemas.microsoft.com/office/drawing/2014/main" val="3814323334"/>
                    </a:ext>
                  </a:extLst>
                </a:gridCol>
                <a:gridCol w="1546347">
                  <a:extLst>
                    <a:ext uri="{9D8B030D-6E8A-4147-A177-3AD203B41FA5}">
                      <a16:colId xmlns:a16="http://schemas.microsoft.com/office/drawing/2014/main" val="1339679502"/>
                    </a:ext>
                  </a:extLst>
                </a:gridCol>
              </a:tblGrid>
              <a:tr h="242184">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アーキテクチャの変更点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334593"/>
                  </a:ext>
                </a:extLst>
              </a:tr>
              <a:tr h="407888">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アーキテクチャの変更点の概要</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アーキテクチャの変更点の目的</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主に変更したサービス名</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90537257"/>
                  </a:ext>
                </a:extLst>
              </a:tr>
              <a:tr h="407888">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日立システムズ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パッケージソフトウェアのバージョンアップ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なし</a:t>
                      </a:r>
                    </a:p>
                    <a:p>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なし</a:t>
                      </a:r>
                    </a:p>
                    <a:p>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573593">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両備システムズ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メイリオ"/>
                        </a:rPr>
                        <a:t>再構築</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保守用の</a:t>
                      </a:r>
                      <a:r>
                        <a:rPr kumimoji="1" lang="en-US" altLang="ja-JP" sz="1200">
                          <a:solidFill>
                            <a:schemeClr val="tx1"/>
                          </a:solidFill>
                          <a:latin typeface="Meiryo UI"/>
                        </a:rPr>
                        <a:t>EC2</a:t>
                      </a:r>
                      <a:r>
                        <a:rPr kumimoji="1" lang="ja-JP" altLang="en-US" sz="1200">
                          <a:solidFill>
                            <a:schemeClr val="tx1"/>
                          </a:solidFill>
                          <a:latin typeface="Meiryo UI"/>
                          <a:ea typeface="Meiryo UI"/>
                        </a:rPr>
                        <a:t>や検証用の</a:t>
                      </a:r>
                      <a:r>
                        <a:rPr kumimoji="1" lang="en-US" altLang="ja-JP" sz="1200">
                          <a:solidFill>
                            <a:schemeClr val="tx1"/>
                          </a:solidFill>
                          <a:latin typeface="Meiryo UI"/>
                        </a:rPr>
                        <a:t>RDS</a:t>
                      </a:r>
                      <a:r>
                        <a:rPr kumimoji="1" lang="ja-JP" altLang="en-US" sz="1200">
                          <a:solidFill>
                            <a:schemeClr val="tx1"/>
                          </a:solidFill>
                          <a:latin typeface="Meiryo UI"/>
                          <a:ea typeface="Meiryo UI"/>
                        </a:rPr>
                        <a:t>を削減した。</a:t>
                      </a:r>
                      <a:endParaRPr kumimoji="1" lang="en-US" altLang="ja-JP"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コスト効率の向上</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a:t>
                      </a:r>
                      <a:r>
                        <a:rPr kumimoji="1" lang="en-US" altLang="ja-JP" sz="1200">
                          <a:solidFill>
                            <a:schemeClr val="tx1"/>
                          </a:solidFill>
                          <a:latin typeface="Meiryo UI"/>
                        </a:rPr>
                        <a:t>EC2</a:t>
                      </a:r>
                    </a:p>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a:t>
                      </a:r>
                      <a:r>
                        <a:rPr kumimoji="1" lang="en-US" altLang="ja-JP" sz="1200">
                          <a:solidFill>
                            <a:schemeClr val="tx1"/>
                          </a:solidFill>
                          <a:latin typeface="Meiryo UI"/>
                        </a:rPr>
                        <a:t>RDS</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524609418"/>
                  </a:ext>
                </a:extLst>
              </a:tr>
              <a:tr h="1070707">
                <a:tc vMerge="1">
                  <a:txBody>
                    <a:bodyPr/>
                    <a:lstStyle/>
                    <a:p>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r>
                        <a:rPr kumimoji="1" lang="ja-JP" altLang="en-US" sz="1200">
                          <a:solidFill>
                            <a:schemeClr val="tx1"/>
                          </a:solidFill>
                          <a:latin typeface="Meiryo UI"/>
                          <a:ea typeface="Meiryo UI"/>
                        </a:rPr>
                        <a:t>パッケージソフトウェアのバージョンアップ</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endParaRPr kumimoji="1" lang="ja-JP" altLang="en-US"/>
                    </a:p>
                  </a:txBody>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a:solidFill>
                            <a:schemeClr val="tx1"/>
                          </a:solidFill>
                          <a:latin typeface="Meiryo UI"/>
                        </a:rPr>
                        <a:t>Direct Connect Gateway</a:t>
                      </a:r>
                      <a:r>
                        <a:rPr kumimoji="1" lang="ja-JP" altLang="en-US" sz="1200">
                          <a:solidFill>
                            <a:schemeClr val="tx1"/>
                          </a:solidFill>
                          <a:latin typeface="Meiryo UI"/>
                          <a:ea typeface="Meiryo UI"/>
                        </a:rPr>
                        <a:t>で直接接続する形から、</a:t>
                      </a:r>
                      <a:r>
                        <a:rPr kumimoji="1" lang="en-US" altLang="ja-JP" sz="1200">
                          <a:solidFill>
                            <a:schemeClr val="tx1"/>
                          </a:solidFill>
                          <a:latin typeface="Meiryo UI"/>
                        </a:rPr>
                        <a:t>Transit Gateway</a:t>
                      </a:r>
                      <a:r>
                        <a:rPr kumimoji="1" lang="ja-JP" altLang="en-US" sz="1200">
                          <a:solidFill>
                            <a:schemeClr val="tx1"/>
                          </a:solidFill>
                          <a:latin typeface="Meiryo UI"/>
                          <a:ea typeface="Meiryo UI"/>
                        </a:rPr>
                        <a:t>を使用した接続に変更した。</a:t>
                      </a:r>
                      <a:endParaRPr kumimoji="1" lang="en-US" altLang="ja-JP"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共同利用環境での保守に向け、専用線１回線から複数の</a:t>
                      </a:r>
                      <a:r>
                        <a:rPr kumimoji="1" lang="en-US" altLang="ja-JP" sz="1200">
                          <a:solidFill>
                            <a:schemeClr val="tx1"/>
                          </a:solidFill>
                          <a:latin typeface="Meiryo UI"/>
                        </a:rPr>
                        <a:t>VPC</a:t>
                      </a:r>
                      <a:r>
                        <a:rPr kumimoji="1" lang="ja-JP" altLang="en-US" sz="1200">
                          <a:solidFill>
                            <a:schemeClr val="tx1"/>
                          </a:solidFill>
                          <a:latin typeface="Meiryo UI"/>
                          <a:ea typeface="Meiryo UI"/>
                        </a:rPr>
                        <a:t>、複数のアカウントに接続できるようにするため。</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a:rPr>
                        <a:t>・</a:t>
                      </a:r>
                      <a:r>
                        <a:rPr kumimoji="1" lang="en-US" altLang="ja-JP" sz="1200" dirty="0">
                          <a:solidFill>
                            <a:schemeClr val="tx1"/>
                          </a:solidFill>
                          <a:latin typeface="Meiryo UI"/>
                        </a:rPr>
                        <a:t>Transit Gateway</a:t>
                      </a:r>
                      <a:endParaRPr kumimoji="1" lang="ja-JP" altLang="en-US" sz="1200" dirty="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78078520"/>
                  </a:ext>
                </a:extLst>
              </a:tr>
            </a:tbl>
          </a:graphicData>
        </a:graphic>
      </p:graphicFrame>
      <p:graphicFrame>
        <p:nvGraphicFramePr>
          <p:cNvPr id="11" name="表 8">
            <a:extLst>
              <a:ext uri="{FF2B5EF4-FFF2-40B4-BE49-F238E27FC236}">
                <a16:creationId xmlns:a16="http://schemas.microsoft.com/office/drawing/2014/main" id="{96A1C1CB-F25C-5721-1390-B239AB84B95F}"/>
              </a:ext>
            </a:extLst>
          </p:cNvPr>
          <p:cNvGraphicFramePr>
            <a:graphicFrameLocks noGrp="1"/>
          </p:cNvGraphicFramePr>
          <p:nvPr>
            <p:extLst>
              <p:ext uri="{D42A27DB-BD31-4B8C-83A1-F6EECF244321}">
                <p14:modId xmlns:p14="http://schemas.microsoft.com/office/powerpoint/2010/main" val="2741852501"/>
              </p:ext>
            </p:extLst>
          </p:nvPr>
        </p:nvGraphicFramePr>
        <p:xfrm>
          <a:off x="741186" y="4843451"/>
          <a:ext cx="8716329" cy="1599117"/>
        </p:xfrm>
        <a:graphic>
          <a:graphicData uri="http://schemas.openxmlformats.org/drawingml/2006/table">
            <a:tbl>
              <a:tblPr firstRow="1" bandRow="1"/>
              <a:tblGrid>
                <a:gridCol w="1348956">
                  <a:extLst>
                    <a:ext uri="{9D8B030D-6E8A-4147-A177-3AD203B41FA5}">
                      <a16:colId xmlns:a16="http://schemas.microsoft.com/office/drawing/2014/main" val="2664931915"/>
                    </a:ext>
                  </a:extLst>
                </a:gridCol>
                <a:gridCol w="1348956">
                  <a:extLst>
                    <a:ext uri="{9D8B030D-6E8A-4147-A177-3AD203B41FA5}">
                      <a16:colId xmlns:a16="http://schemas.microsoft.com/office/drawing/2014/main" val="2512795915"/>
                    </a:ext>
                  </a:extLst>
                </a:gridCol>
                <a:gridCol w="1348956">
                  <a:extLst>
                    <a:ext uri="{9D8B030D-6E8A-4147-A177-3AD203B41FA5}">
                      <a16:colId xmlns:a16="http://schemas.microsoft.com/office/drawing/2014/main" val="587310109"/>
                    </a:ext>
                  </a:extLst>
                </a:gridCol>
                <a:gridCol w="1556487">
                  <a:extLst>
                    <a:ext uri="{9D8B030D-6E8A-4147-A177-3AD203B41FA5}">
                      <a16:colId xmlns:a16="http://schemas.microsoft.com/office/drawing/2014/main" val="3738073358"/>
                    </a:ext>
                  </a:extLst>
                </a:gridCol>
                <a:gridCol w="1556487">
                  <a:extLst>
                    <a:ext uri="{9D8B030D-6E8A-4147-A177-3AD203B41FA5}">
                      <a16:colId xmlns:a16="http://schemas.microsoft.com/office/drawing/2014/main" val="833833196"/>
                    </a:ext>
                  </a:extLst>
                </a:gridCol>
                <a:gridCol w="1556487">
                  <a:extLst>
                    <a:ext uri="{9D8B030D-6E8A-4147-A177-3AD203B41FA5}">
                      <a16:colId xmlns:a16="http://schemas.microsoft.com/office/drawing/2014/main" val="199007167"/>
                    </a:ext>
                  </a:extLst>
                </a:gridCol>
              </a:tblGrid>
              <a:tr h="239518">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アプリケーションの変更点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858334593"/>
                  </a:ext>
                </a:extLst>
              </a:tr>
              <a:tr h="403399">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アプリケーションの変更点の概要</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アプリケーションの変更点の目的</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関連するサービス名</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90537257"/>
                  </a:ext>
                </a:extLst>
              </a:tr>
              <a:tr h="403399">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日立システムズ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パッケージソフトウェアのバージョンアップ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なし</a:t>
                      </a:r>
                    </a:p>
                    <a:p>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431499">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両備システムズ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メイリオ"/>
                        </a:rPr>
                        <a:t>再構築</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a:ea typeface="Meiryo UI"/>
                        </a:rPr>
                        <a:t>なし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524609418"/>
                  </a:ext>
                </a:extLst>
              </a:tr>
            </a:tbl>
          </a:graphicData>
        </a:graphic>
      </p:graphicFrame>
    </p:spTree>
    <p:extLst>
      <p:ext uri="{BB962C8B-B14F-4D97-AF65-F5344CB8AC3E}">
        <p14:creationId xmlns:p14="http://schemas.microsoft.com/office/powerpoint/2010/main" val="502001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15</a:t>
            </a:fld>
            <a:endParaRPr lang="ja-JP" altLang="en-US"/>
          </a:p>
        </p:txBody>
      </p:sp>
      <p:graphicFrame>
        <p:nvGraphicFramePr>
          <p:cNvPr id="4" name="表 8">
            <a:extLst>
              <a:ext uri="{FF2B5EF4-FFF2-40B4-BE49-F238E27FC236}">
                <a16:creationId xmlns:a16="http://schemas.microsoft.com/office/drawing/2014/main" id="{DD852423-9E59-DEF4-C453-5F65AFF4229E}"/>
              </a:ext>
            </a:extLst>
          </p:cNvPr>
          <p:cNvGraphicFramePr>
            <a:graphicFrameLocks noGrp="1"/>
          </p:cNvGraphicFramePr>
          <p:nvPr>
            <p:extLst>
              <p:ext uri="{D42A27DB-BD31-4B8C-83A1-F6EECF244321}">
                <p14:modId xmlns:p14="http://schemas.microsoft.com/office/powerpoint/2010/main" val="2266908482"/>
              </p:ext>
            </p:extLst>
          </p:nvPr>
        </p:nvGraphicFramePr>
        <p:xfrm>
          <a:off x="1062494" y="1587604"/>
          <a:ext cx="8177958" cy="4768948"/>
        </p:xfrm>
        <a:graphic>
          <a:graphicData uri="http://schemas.openxmlformats.org/drawingml/2006/table">
            <a:tbl>
              <a:tblPr firstRow="1" bandRow="1">
                <a:tableStyleId>{F2DE63D5-997A-4646-A377-4702673A728D}</a:tableStyleId>
              </a:tblPr>
              <a:tblGrid>
                <a:gridCol w="1265636">
                  <a:extLst>
                    <a:ext uri="{9D8B030D-6E8A-4147-A177-3AD203B41FA5}">
                      <a16:colId xmlns:a16="http://schemas.microsoft.com/office/drawing/2014/main" val="2820015813"/>
                    </a:ext>
                  </a:extLst>
                </a:gridCol>
                <a:gridCol w="1265636">
                  <a:extLst>
                    <a:ext uri="{9D8B030D-6E8A-4147-A177-3AD203B41FA5}">
                      <a16:colId xmlns:a16="http://schemas.microsoft.com/office/drawing/2014/main" val="1304039315"/>
                    </a:ext>
                  </a:extLst>
                </a:gridCol>
                <a:gridCol w="1265636">
                  <a:extLst>
                    <a:ext uri="{9D8B030D-6E8A-4147-A177-3AD203B41FA5}">
                      <a16:colId xmlns:a16="http://schemas.microsoft.com/office/drawing/2014/main" val="2512795915"/>
                    </a:ext>
                  </a:extLst>
                </a:gridCol>
                <a:gridCol w="1460350">
                  <a:extLst>
                    <a:ext uri="{9D8B030D-6E8A-4147-A177-3AD203B41FA5}">
                      <a16:colId xmlns:a16="http://schemas.microsoft.com/office/drawing/2014/main" val="1216228235"/>
                    </a:ext>
                  </a:extLst>
                </a:gridCol>
                <a:gridCol w="1460350">
                  <a:extLst>
                    <a:ext uri="{9D8B030D-6E8A-4147-A177-3AD203B41FA5}">
                      <a16:colId xmlns:a16="http://schemas.microsoft.com/office/drawing/2014/main" val="3814323334"/>
                    </a:ext>
                  </a:extLst>
                </a:gridCol>
                <a:gridCol w="1460350">
                  <a:extLst>
                    <a:ext uri="{9D8B030D-6E8A-4147-A177-3AD203B41FA5}">
                      <a16:colId xmlns:a16="http://schemas.microsoft.com/office/drawing/2014/main" val="1339679502"/>
                    </a:ext>
                  </a:extLst>
                </a:gridCol>
              </a:tblGrid>
              <a:tr h="233456">
                <a:tc rowSpan="2">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2">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2">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gridSpan="3">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アーキテクチャの変更点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334593"/>
                  </a:ext>
                </a:extLst>
              </a:tr>
              <a:tr h="393189">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採択団体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アーキテクチャの変更点の概要</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アーキテクチャの変更点の目的</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主に変更したサービス名</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extLst>
                  <a:ext uri="{0D108BD9-81ED-4DB2-BD59-A6C34878D82A}">
                    <a16:rowId xmlns:a16="http://schemas.microsoft.com/office/drawing/2014/main" val="2390537257"/>
                  </a:ext>
                </a:extLst>
              </a:tr>
              <a:tr h="485343">
                <a:tc rowSpan="4">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Meiryo UI"/>
                        </a:rPr>
                        <a:t>RKKCS</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rowSpan="4">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rowSpan="4">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a:solidFill>
                            <a:srgbClr val="000000"/>
                          </a:solidFill>
                          <a:effectLst/>
                          <a:latin typeface="Meiryo UI"/>
                          <a:ea typeface="Meiryo UI"/>
                        </a:rPr>
                        <a:t>アプリケーション基盤を</a:t>
                      </a:r>
                      <a:r>
                        <a:rPr lang="en-US" altLang="ja-JP" sz="1200" b="0" i="0" u="none" strike="noStrike">
                          <a:solidFill>
                            <a:srgbClr val="000000"/>
                          </a:solidFill>
                          <a:effectLst/>
                          <a:latin typeface="Meiryo UI"/>
                          <a:ea typeface="游ゴシック"/>
                        </a:rPr>
                        <a:t>EC2</a:t>
                      </a:r>
                      <a:r>
                        <a:rPr lang="ja-JP" altLang="en-US" sz="1200" b="0" i="0" u="none" strike="noStrike">
                          <a:solidFill>
                            <a:srgbClr val="000000"/>
                          </a:solidFill>
                          <a:effectLst/>
                          <a:latin typeface="Meiryo UI"/>
                          <a:ea typeface="Meiryo UI"/>
                        </a:rPr>
                        <a:t>からコンテナに変更した。</a:t>
                      </a:r>
                      <a:endParaRPr lang="en-US" altLang="ja-JP" sz="1200" b="0" i="0" u="none" strike="noStrike">
                        <a:solidFill>
                          <a:srgbClr val="000000"/>
                        </a:solidFill>
                        <a:effectLst/>
                        <a:latin typeface="Meiryo UI"/>
                        <a:ea typeface="Meiryo UI"/>
                      </a:endParaRPr>
                    </a:p>
                    <a:p>
                      <a:pPr algn="l" fontAlgn="ctr"/>
                      <a:endParaRPr lang="ja-JP" altLang="en-US" sz="1200" b="0" i="0" u="none" strike="noStrike">
                        <a:solidFill>
                          <a:srgbClr val="000000"/>
                        </a:solidFill>
                        <a:effectLst/>
                        <a:latin typeface="Meiryo UI"/>
                        <a:ea typeface="Meiryo UI"/>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a:solidFill>
                            <a:srgbClr val="000000"/>
                          </a:solidFill>
                          <a:effectLst/>
                          <a:latin typeface="Meiryo UI"/>
                          <a:ea typeface="Meiryo UI"/>
                        </a:rPr>
                        <a:t>システム刷新に伴い、アプリケーションをコンテナ化したため。</a:t>
                      </a:r>
                    </a:p>
                    <a:p>
                      <a:pPr lvl="0" algn="l">
                        <a:buNone/>
                      </a:pPr>
                      <a:endParaRPr lang="ja-JP" altLang="en-US" sz="1200" b="0" i="0" u="none" strike="noStrike">
                        <a:solidFill>
                          <a:srgbClr val="000000"/>
                        </a:solidFill>
                        <a:effectLst/>
                        <a:latin typeface="Meiryo UI"/>
                        <a:ea typeface="Meiryo UI"/>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kumimoji="1" lang="ja-JP" altLang="en-US" sz="1200">
                          <a:solidFill>
                            <a:schemeClr val="tx1"/>
                          </a:solidFill>
                          <a:latin typeface="Meiryo UI"/>
                          <a:ea typeface="Meiryo UI"/>
                        </a:rPr>
                        <a:t>・</a:t>
                      </a:r>
                      <a:r>
                        <a:rPr lang="en-US" sz="1200" b="0" i="0" u="none" strike="noStrike">
                          <a:solidFill>
                            <a:srgbClr val="000000"/>
                          </a:solidFill>
                          <a:effectLst/>
                          <a:latin typeface="Meiryo UI"/>
                          <a:ea typeface="游ゴシック"/>
                        </a:rPr>
                        <a:t>OKE(Oracle Engine for Kubernetes)</a:t>
                      </a:r>
                      <a:r>
                        <a:rPr lang="en-US" altLang="ja-JP" sz="1200" b="0" i="0" u="none" strike="noStrike">
                          <a:solidFill>
                            <a:srgbClr val="000000"/>
                          </a:solidFill>
                          <a:effectLst/>
                          <a:latin typeface="Meiryo UI"/>
                          <a:ea typeface="游ゴシック"/>
                        </a:rPr>
                        <a:t>※</a:t>
                      </a:r>
                      <a:endParaRPr lang="en-US" sz="1200" b="0" i="0" u="none" strike="noStrike">
                        <a:solidFill>
                          <a:srgbClr val="000000"/>
                        </a:solidFill>
                        <a:effectLst/>
                        <a:latin typeface="Meiryo UI"/>
                        <a:ea typeface="游ゴシック"/>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807263386"/>
                  </a:ext>
                </a:extLst>
              </a:tr>
              <a:tr h="804810">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a:solidFill>
                            <a:srgbClr val="000000"/>
                          </a:solidFill>
                          <a:effectLst/>
                          <a:latin typeface="Meiryo UI"/>
                          <a:ea typeface="Meiryo UI"/>
                        </a:rPr>
                        <a:t>データ連携基盤に</a:t>
                      </a:r>
                      <a:r>
                        <a:rPr lang="en-US" altLang="ja-JP" sz="1200" b="0" i="0" u="none" strike="noStrike">
                          <a:solidFill>
                            <a:srgbClr val="000000"/>
                          </a:solidFill>
                          <a:effectLst/>
                          <a:latin typeface="Meiryo UI"/>
                          <a:ea typeface="游ゴシック"/>
                        </a:rPr>
                        <a:t>Golden Gate</a:t>
                      </a:r>
                      <a:r>
                        <a:rPr lang="ja-JP" altLang="en-US" sz="1200" b="0" i="0" u="none" strike="noStrike">
                          <a:solidFill>
                            <a:srgbClr val="000000"/>
                          </a:solidFill>
                          <a:effectLst/>
                          <a:latin typeface="Meiryo UI"/>
                          <a:ea typeface="Meiryo UI"/>
                        </a:rPr>
                        <a:t>を採用した。</a:t>
                      </a: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a:solidFill>
                            <a:srgbClr val="000000"/>
                          </a:solidFill>
                          <a:effectLst/>
                          <a:latin typeface="Meiryo UI"/>
                          <a:ea typeface="Meiryo UI"/>
                        </a:rPr>
                        <a:t>各業務アプリデータベースからデータを集約するための仕組みをマネージドサービスで実現するため。</a:t>
                      </a:r>
                      <a:endParaRPr lang="en-US" altLang="ja-JP" sz="1200" b="0" i="0" u="none" strike="noStrike">
                        <a:solidFill>
                          <a:srgbClr val="000000"/>
                        </a:solidFill>
                        <a:effectLst/>
                        <a:latin typeface="Meiryo UI"/>
                        <a:ea typeface="Meiryo UI"/>
                      </a:endParaRPr>
                    </a:p>
                    <a:p>
                      <a:pPr algn="l" fontAlgn="ctr"/>
                      <a:endParaRPr lang="ja-JP" altLang="en-US" sz="1200" b="0" i="0" u="none" strike="noStrike">
                        <a:solidFill>
                          <a:srgbClr val="000000"/>
                        </a:solidFill>
                        <a:effectLst/>
                        <a:latin typeface="Meiryo UI"/>
                        <a:ea typeface="Meiryo UI"/>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kumimoji="1" lang="ja-JP" altLang="en-US" sz="1200">
                          <a:solidFill>
                            <a:schemeClr val="tx1"/>
                          </a:solidFill>
                          <a:latin typeface="Meiryo UI"/>
                          <a:ea typeface="Meiryo UI"/>
                        </a:rPr>
                        <a:t>・</a:t>
                      </a:r>
                      <a:r>
                        <a:rPr lang="en-US" sz="1200" b="0" i="0" u="none" strike="noStrike">
                          <a:solidFill>
                            <a:srgbClr val="000000"/>
                          </a:solidFill>
                          <a:effectLst/>
                          <a:latin typeface="Meiryo UI"/>
                          <a:ea typeface="游ゴシック"/>
                        </a:rPr>
                        <a:t>Golden Gate</a:t>
                      </a:r>
                      <a:r>
                        <a:rPr lang="en-US" altLang="ja-JP" sz="1200" b="0" i="0" u="none" strike="noStrike">
                          <a:solidFill>
                            <a:srgbClr val="000000"/>
                          </a:solidFill>
                          <a:effectLst/>
                          <a:latin typeface="Meiryo UI"/>
                          <a:ea typeface="游ゴシック"/>
                        </a:rPr>
                        <a:t>※</a:t>
                      </a:r>
                      <a:endParaRPr lang="en-US" sz="1200" b="0" i="0" u="none" strike="noStrike">
                        <a:solidFill>
                          <a:srgbClr val="000000"/>
                        </a:solidFill>
                        <a:effectLst/>
                        <a:latin typeface="Meiryo UI"/>
                        <a:ea typeface="游ゴシック"/>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524609418"/>
                  </a:ext>
                </a:extLst>
              </a:tr>
              <a:tr h="736781">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a:solidFill>
                            <a:srgbClr val="000000"/>
                          </a:solidFill>
                          <a:effectLst/>
                          <a:latin typeface="Meiryo UI"/>
                          <a:ea typeface="Meiryo UI"/>
                        </a:rPr>
                        <a:t>データべースをマネージドサービス化した。</a:t>
                      </a: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en-US" altLang="ja-JP" sz="1200" b="0" i="0" u="none" strike="noStrike">
                          <a:solidFill>
                            <a:srgbClr val="000000"/>
                          </a:solidFill>
                          <a:effectLst/>
                          <a:latin typeface="Meiryo UI"/>
                          <a:ea typeface="游ゴシック"/>
                        </a:rPr>
                        <a:t>Oracle Database</a:t>
                      </a:r>
                      <a:r>
                        <a:rPr lang="ja-JP" altLang="en-US" sz="1200" b="0" i="0" u="none" strike="noStrike">
                          <a:solidFill>
                            <a:srgbClr val="000000"/>
                          </a:solidFill>
                          <a:effectLst/>
                          <a:latin typeface="Meiryo UI"/>
                          <a:ea typeface="Meiryo UI"/>
                        </a:rPr>
                        <a:t>のメンテナンスや拡張、性能チューニングなどの運用保守業務を自動化するため。</a:t>
                      </a:r>
                    </a:p>
                    <a:p>
                      <a:pPr lvl="0" algn="l">
                        <a:buNone/>
                      </a:pPr>
                      <a:endParaRPr lang="ja-JP" altLang="en-US" sz="1200" b="0" i="0" u="none" strike="noStrike">
                        <a:solidFill>
                          <a:srgbClr val="000000"/>
                        </a:solidFill>
                        <a:effectLst/>
                        <a:latin typeface="Meiryo UI"/>
                        <a:ea typeface="Meiryo UI"/>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kumimoji="1" lang="ja-JP" altLang="en-US" sz="1200">
                          <a:solidFill>
                            <a:schemeClr val="tx1"/>
                          </a:solidFill>
                          <a:latin typeface="Meiryo UI"/>
                          <a:ea typeface="Meiryo UI"/>
                        </a:rPr>
                        <a:t>・</a:t>
                      </a:r>
                      <a:r>
                        <a:rPr lang="en-US" sz="1200" b="0" i="0" u="none" strike="noStrike">
                          <a:solidFill>
                            <a:srgbClr val="000000"/>
                          </a:solidFill>
                          <a:effectLst/>
                          <a:latin typeface="Meiryo UI"/>
                          <a:ea typeface="游ゴシック"/>
                        </a:rPr>
                        <a:t>Autonomous Database</a:t>
                      </a:r>
                      <a:r>
                        <a:rPr lang="en-US" altLang="ja-JP" sz="1200" b="0" i="0" u="none" strike="noStrike">
                          <a:solidFill>
                            <a:srgbClr val="000000"/>
                          </a:solidFill>
                          <a:effectLst/>
                          <a:latin typeface="Meiryo UI"/>
                          <a:ea typeface="游ゴシック"/>
                        </a:rPr>
                        <a:t>※</a:t>
                      </a:r>
                      <a:endParaRPr lang="en-US" sz="1200" b="0" i="0" u="none" strike="noStrike">
                        <a:solidFill>
                          <a:srgbClr val="000000"/>
                        </a:solidFill>
                        <a:effectLst/>
                        <a:latin typeface="Meiryo UI"/>
                        <a:ea typeface="游ゴシック"/>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387590092"/>
                  </a:ext>
                </a:extLst>
              </a:tr>
              <a:tr h="645076">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en-US" altLang="ja-JP" sz="1200" b="0" i="0" u="none" strike="noStrike">
                          <a:solidFill>
                            <a:srgbClr val="000000"/>
                          </a:solidFill>
                          <a:effectLst/>
                          <a:latin typeface="Meiryo UI"/>
                          <a:ea typeface="游ゴシック"/>
                        </a:rPr>
                        <a:t>CI/CD</a:t>
                      </a:r>
                      <a:r>
                        <a:rPr lang="ja-JP" altLang="en-US" sz="1200" b="0" i="0" u="none" strike="noStrike">
                          <a:solidFill>
                            <a:srgbClr val="000000"/>
                          </a:solidFill>
                          <a:effectLst/>
                          <a:latin typeface="Meiryo UI"/>
                          <a:ea typeface="Meiryo UI"/>
                        </a:rPr>
                        <a:t>環境の構築、</a:t>
                      </a:r>
                      <a:r>
                        <a:rPr lang="en-US" altLang="ja-JP" sz="1200" b="0" i="0" u="none" strike="noStrike">
                          <a:solidFill>
                            <a:srgbClr val="000000"/>
                          </a:solidFill>
                          <a:effectLst/>
                          <a:latin typeface="Meiryo UI"/>
                          <a:ea typeface="游ゴシック"/>
                        </a:rPr>
                        <a:t>IaC</a:t>
                      </a:r>
                      <a:r>
                        <a:rPr lang="ja-JP" altLang="en-US" sz="1200" b="0" i="0" u="none" strike="noStrike">
                          <a:solidFill>
                            <a:srgbClr val="000000"/>
                          </a:solidFill>
                          <a:effectLst/>
                          <a:latin typeface="Meiryo UI"/>
                          <a:ea typeface="Meiryo UI"/>
                        </a:rPr>
                        <a:t>による</a:t>
                      </a:r>
                      <a:r>
                        <a:rPr lang="en-US" altLang="ja-JP" sz="1200" b="0" i="0" u="none" strike="noStrike">
                          <a:solidFill>
                            <a:srgbClr val="000000"/>
                          </a:solidFill>
                          <a:effectLst/>
                          <a:latin typeface="Meiryo UI"/>
                          <a:ea typeface="游ゴシック"/>
                        </a:rPr>
                        <a:t>OCI</a:t>
                      </a:r>
                      <a:r>
                        <a:rPr lang="ja-JP" altLang="en-US" sz="1200" b="0" i="0" u="none" strike="noStrike">
                          <a:solidFill>
                            <a:srgbClr val="000000"/>
                          </a:solidFill>
                          <a:effectLst/>
                          <a:latin typeface="Meiryo UI"/>
                          <a:ea typeface="Meiryo UI"/>
                        </a:rPr>
                        <a:t>リソースのプロビジョニングにマネージドサービスを利用した。</a:t>
                      </a:r>
                    </a:p>
                    <a:p>
                      <a:pPr lvl="0" algn="l">
                        <a:buNone/>
                      </a:pPr>
                      <a:endParaRPr lang="ja-JP" altLang="en-US" sz="1200" b="0" i="0" u="none" strike="noStrike">
                        <a:solidFill>
                          <a:srgbClr val="000000"/>
                        </a:solidFill>
                        <a:effectLst/>
                        <a:latin typeface="Meiryo UI"/>
                        <a:ea typeface="Meiryo UI"/>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en-US" altLang="ja-JP" sz="1200" b="0" i="0" u="none" strike="noStrike">
                          <a:solidFill>
                            <a:srgbClr val="000000"/>
                          </a:solidFill>
                          <a:effectLst/>
                          <a:latin typeface="Meiryo UI"/>
                          <a:ea typeface="游ゴシック"/>
                        </a:rPr>
                        <a:t>CI/CD</a:t>
                      </a:r>
                      <a:r>
                        <a:rPr lang="ja-JP" altLang="en-US" sz="1200" b="0" i="0" u="none" strike="noStrike">
                          <a:solidFill>
                            <a:srgbClr val="000000"/>
                          </a:solidFill>
                          <a:effectLst/>
                          <a:latin typeface="Meiryo UI"/>
                          <a:ea typeface="Meiryo UI"/>
                        </a:rPr>
                        <a:t>によるリリースの自動化および</a:t>
                      </a:r>
                      <a:r>
                        <a:rPr lang="en-US" altLang="ja-JP" sz="1200" b="0" i="0" u="none" strike="noStrike" err="1">
                          <a:solidFill>
                            <a:srgbClr val="000000"/>
                          </a:solidFill>
                          <a:effectLst/>
                          <a:latin typeface="Meiryo UI"/>
                          <a:ea typeface="游ゴシック"/>
                        </a:rPr>
                        <a:t>IaC</a:t>
                      </a:r>
                      <a:r>
                        <a:rPr lang="ja-JP" altLang="en-US" sz="1200" b="0" i="0" u="none" strike="noStrike">
                          <a:solidFill>
                            <a:srgbClr val="000000"/>
                          </a:solidFill>
                          <a:effectLst/>
                          <a:latin typeface="Meiryo UI"/>
                          <a:ea typeface="Meiryo UI"/>
                        </a:rPr>
                        <a:t>を活用した環境構築を実現するため。</a:t>
                      </a: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ctr"/>
                      <a:r>
                        <a:rPr lang="ja-JP" altLang="en-US" sz="1200" b="0" i="0" u="none" strike="noStrike" dirty="0">
                          <a:solidFill>
                            <a:srgbClr val="000000"/>
                          </a:solidFill>
                          <a:effectLst/>
                          <a:latin typeface="Meiryo UI"/>
                          <a:ea typeface="Meiryo UI"/>
                        </a:rPr>
                        <a:t>・</a:t>
                      </a:r>
                      <a:r>
                        <a:rPr lang="en-US" sz="1200" b="0" i="0" u="none" strike="noStrike" dirty="0">
                          <a:solidFill>
                            <a:srgbClr val="000000"/>
                          </a:solidFill>
                          <a:effectLst/>
                          <a:latin typeface="Meiryo UI"/>
                          <a:ea typeface="游ゴシック"/>
                        </a:rPr>
                        <a:t>DevOps</a:t>
                      </a:r>
                      <a:r>
                        <a:rPr lang="en-US" altLang="ja-JP" sz="1200" b="0" i="0" u="none" strike="noStrike" dirty="0">
                          <a:solidFill>
                            <a:srgbClr val="000000"/>
                          </a:solidFill>
                          <a:effectLst/>
                          <a:latin typeface="Meiryo UI"/>
                          <a:ea typeface="游ゴシック"/>
                        </a:rPr>
                        <a:t>※</a:t>
                      </a:r>
                    </a:p>
                    <a:p>
                      <a:pPr algn="l" fontAlgn="ctr"/>
                      <a:r>
                        <a:rPr lang="ja-JP" altLang="en-US" sz="1200" b="0" i="0" u="none" strike="noStrike" dirty="0">
                          <a:solidFill>
                            <a:srgbClr val="000000"/>
                          </a:solidFill>
                          <a:effectLst/>
                          <a:latin typeface="Meiryo UI"/>
                          <a:ea typeface="Meiryo UI"/>
                        </a:rPr>
                        <a:t>・</a:t>
                      </a:r>
                      <a:r>
                        <a:rPr lang="en-US" sz="1200" b="0" i="0" u="none" strike="noStrike" dirty="0">
                          <a:solidFill>
                            <a:srgbClr val="000000"/>
                          </a:solidFill>
                          <a:effectLst/>
                          <a:latin typeface="Meiryo UI"/>
                          <a:ea typeface="游ゴシック"/>
                        </a:rPr>
                        <a:t>Resource Manager</a:t>
                      </a:r>
                      <a:r>
                        <a:rPr lang="en-US" altLang="ja-JP" sz="1200" b="0" i="0" u="none" strike="noStrike" dirty="0">
                          <a:solidFill>
                            <a:srgbClr val="000000"/>
                          </a:solidFill>
                          <a:effectLst/>
                          <a:latin typeface="Meiryo UI"/>
                          <a:ea typeface="游ゴシック"/>
                        </a:rPr>
                        <a:t>※</a:t>
                      </a:r>
                      <a:endParaRPr lang="en-US" sz="1200" b="0" i="0" u="none" strike="noStrike" dirty="0">
                        <a:solidFill>
                          <a:srgbClr val="000000"/>
                        </a:solidFill>
                        <a:effectLst/>
                        <a:latin typeface="Meiryo UI"/>
                        <a:ea typeface="游ゴシック"/>
                      </a:endParaRPr>
                    </a:p>
                  </a:txBody>
                  <a:tcPr marL="7034" marR="7034" marT="703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78078520"/>
                  </a:ext>
                </a:extLst>
              </a:tr>
            </a:tbl>
          </a:graphicData>
        </a:graphic>
      </p:graphicFrame>
      <p:sp>
        <p:nvSpPr>
          <p:cNvPr id="5" name="テキスト プレースホルダー 15">
            <a:extLst>
              <a:ext uri="{FF2B5EF4-FFF2-40B4-BE49-F238E27FC236}">
                <a16:creationId xmlns:a16="http://schemas.microsoft.com/office/drawing/2014/main" id="{0F81367A-FE77-854F-0BE7-6CDB339B9B49}"/>
              </a:ext>
            </a:extLst>
          </p:cNvPr>
          <p:cNvSpPr txBox="1">
            <a:spLocks/>
          </p:cNvSpPr>
          <p:nvPr/>
        </p:nvSpPr>
        <p:spPr>
          <a:xfrm>
            <a:off x="759847" y="965125"/>
            <a:ext cx="8400778" cy="557781"/>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eiryo UI"/>
                <a:ea typeface="Meiryo UI"/>
              </a:rPr>
              <a:t>「シフト移行後の状況調査」の調査結果のうち、</a:t>
            </a:r>
            <a:r>
              <a:rPr kumimoji="1" lang="en-US" altLang="ja-JP" sz="1600" b="0" i="0" u="none" strike="noStrike" kern="1200" cap="none" spc="109" normalizeH="0" baseline="0" noProof="0">
                <a:ln>
                  <a:noFill/>
                </a:ln>
                <a:solidFill>
                  <a:srgbClr val="000000"/>
                </a:solidFill>
                <a:effectLst/>
                <a:uLnTx/>
                <a:uFillTx/>
                <a:latin typeface="Meiryo UI"/>
                <a:ea typeface="Meiryo UI"/>
              </a:rPr>
              <a:t>RKKCS</a:t>
            </a:r>
            <a:r>
              <a:rPr kumimoji="1" lang="ja-JP" altLang="en-US" sz="1600" b="0" i="0" u="none" strike="noStrike" kern="1200" cap="none" spc="109" normalizeH="0" baseline="0" noProof="0">
                <a:ln>
                  <a:noFill/>
                </a:ln>
                <a:solidFill>
                  <a:srgbClr val="000000"/>
                </a:solidFill>
                <a:effectLst/>
                <a:uLnTx/>
                <a:uFillTx/>
                <a:latin typeface="Meiryo UI"/>
                <a:ea typeface="Meiryo UI"/>
              </a:rPr>
              <a:t>のアーキテクチャの変更点は以下の</a:t>
            </a:r>
            <a:br>
              <a:rPr kumimoji="1" lang="en-US" altLang="ja-JP" sz="1600" b="0" i="0" u="none" strike="noStrike" kern="1200" cap="none" spc="109" normalizeH="0" baseline="0" noProof="0">
                <a:ln>
                  <a:noFill/>
                </a:ln>
                <a:solidFill>
                  <a:srgbClr val="000000"/>
                </a:solidFill>
                <a:effectLst/>
                <a:uLnTx/>
                <a:uFillTx/>
                <a:latin typeface="Meiryo UI"/>
                <a:ea typeface="Meiryo UI"/>
              </a:rPr>
            </a:br>
            <a:r>
              <a:rPr kumimoji="1" lang="ja-JP" altLang="en-US" sz="1600" b="0" i="0" u="none" strike="noStrike" kern="1200" cap="none" spc="109" normalizeH="0" baseline="0" noProof="0">
                <a:ln>
                  <a:noFill/>
                </a:ln>
                <a:solidFill>
                  <a:srgbClr val="000000"/>
                </a:solidFill>
                <a:effectLst/>
                <a:uLnTx/>
                <a:uFillTx/>
                <a:latin typeface="Meiryo UI"/>
                <a:ea typeface="Meiryo UI"/>
              </a:rPr>
              <a:t>とおり</a:t>
            </a:r>
            <a:r>
              <a:rPr kumimoji="1" lang="ja-JP" altLang="en-US" sz="1600" b="0" i="0" u="none" strike="noStrike" kern="1200" cap="none" spc="101" normalizeH="0" baseline="0" noProof="0">
                <a:ln>
                  <a:noFill/>
                </a:ln>
                <a:solidFill>
                  <a:srgbClr val="000000"/>
                </a:solidFill>
                <a:effectLst/>
                <a:uLnTx/>
                <a:uFillTx/>
                <a:latin typeface="Meiryo UI"/>
                <a:ea typeface="Meiryo UI"/>
                <a:cs typeface="ＭＳ Ｐゴシック" panose="020B0600070205080204" pitchFamily="50" charset="-128"/>
              </a:rPr>
              <a:t>。</a:t>
            </a:r>
            <a:endParaRPr kumimoji="1" lang="en-US" altLang="ja-JP" sz="1600" b="0" i="0" u="none" strike="noStrike" kern="1200" cap="none" spc="109" normalizeH="0" baseline="0" noProof="0">
              <a:ln>
                <a:noFill/>
              </a:ln>
              <a:solidFill>
                <a:srgbClr val="000000"/>
              </a:solidFill>
              <a:effectLst/>
              <a:uLnTx/>
              <a:uFillTx/>
              <a:latin typeface="Meiryo UI"/>
              <a:ea typeface="Meiryo UI"/>
            </a:endParaRPr>
          </a:p>
        </p:txBody>
      </p:sp>
    </p:spTree>
    <p:extLst>
      <p:ext uri="{BB962C8B-B14F-4D97-AF65-F5344CB8AC3E}">
        <p14:creationId xmlns:p14="http://schemas.microsoft.com/office/powerpoint/2010/main" val="3616053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16</a:t>
            </a:fld>
            <a:endParaRPr lang="ja-JP" altLang="en-US"/>
          </a:p>
        </p:txBody>
      </p:sp>
      <p:graphicFrame>
        <p:nvGraphicFramePr>
          <p:cNvPr id="10" name="表 8">
            <a:extLst>
              <a:ext uri="{FF2B5EF4-FFF2-40B4-BE49-F238E27FC236}">
                <a16:creationId xmlns:a16="http://schemas.microsoft.com/office/drawing/2014/main" id="{8DF77844-B4F3-415F-928D-EC4E939646BC}"/>
              </a:ext>
            </a:extLst>
          </p:cNvPr>
          <p:cNvGraphicFramePr>
            <a:graphicFrameLocks noGrp="1"/>
          </p:cNvGraphicFramePr>
          <p:nvPr>
            <p:extLst>
              <p:ext uri="{D42A27DB-BD31-4B8C-83A1-F6EECF244321}">
                <p14:modId xmlns:p14="http://schemas.microsoft.com/office/powerpoint/2010/main" val="1138747119"/>
              </p:ext>
            </p:extLst>
          </p:nvPr>
        </p:nvGraphicFramePr>
        <p:xfrm>
          <a:off x="1038338" y="1867812"/>
          <a:ext cx="8174781" cy="4536355"/>
        </p:xfrm>
        <a:graphic>
          <a:graphicData uri="http://schemas.openxmlformats.org/drawingml/2006/table">
            <a:tbl>
              <a:tblPr firstRow="1" bandRow="1"/>
              <a:tblGrid>
                <a:gridCol w="1265145">
                  <a:extLst>
                    <a:ext uri="{9D8B030D-6E8A-4147-A177-3AD203B41FA5}">
                      <a16:colId xmlns:a16="http://schemas.microsoft.com/office/drawing/2014/main" val="2820015813"/>
                    </a:ext>
                  </a:extLst>
                </a:gridCol>
                <a:gridCol w="1265145">
                  <a:extLst>
                    <a:ext uri="{9D8B030D-6E8A-4147-A177-3AD203B41FA5}">
                      <a16:colId xmlns:a16="http://schemas.microsoft.com/office/drawing/2014/main" val="1304039315"/>
                    </a:ext>
                  </a:extLst>
                </a:gridCol>
                <a:gridCol w="1265145">
                  <a:extLst>
                    <a:ext uri="{9D8B030D-6E8A-4147-A177-3AD203B41FA5}">
                      <a16:colId xmlns:a16="http://schemas.microsoft.com/office/drawing/2014/main" val="2512795915"/>
                    </a:ext>
                  </a:extLst>
                </a:gridCol>
                <a:gridCol w="1459782">
                  <a:extLst>
                    <a:ext uri="{9D8B030D-6E8A-4147-A177-3AD203B41FA5}">
                      <a16:colId xmlns:a16="http://schemas.microsoft.com/office/drawing/2014/main" val="3738073358"/>
                    </a:ext>
                  </a:extLst>
                </a:gridCol>
                <a:gridCol w="1459782">
                  <a:extLst>
                    <a:ext uri="{9D8B030D-6E8A-4147-A177-3AD203B41FA5}">
                      <a16:colId xmlns:a16="http://schemas.microsoft.com/office/drawing/2014/main" val="833833196"/>
                    </a:ext>
                  </a:extLst>
                </a:gridCol>
                <a:gridCol w="1459782">
                  <a:extLst>
                    <a:ext uri="{9D8B030D-6E8A-4147-A177-3AD203B41FA5}">
                      <a16:colId xmlns:a16="http://schemas.microsoft.com/office/drawing/2014/main" val="199007167"/>
                    </a:ext>
                  </a:extLst>
                </a:gridCol>
              </a:tblGrid>
              <a:tr h="324992">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アプリケーションの変更点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858334593"/>
                  </a:ext>
                </a:extLst>
              </a:tr>
              <a:tr h="546408">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採択団体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アプリケーションの変更点の概要</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アプリケーションの変更点の目的</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関連するサービス名</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90537257"/>
                  </a:ext>
                </a:extLst>
              </a:tr>
              <a:tr h="1519892">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Meiryo UI"/>
                        </a:rPr>
                        <a:t>RKKCS</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2">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a:ea typeface="Meiryo UI"/>
                        </a:rPr>
                        <a:t>現行データベースと差分同期できるマネージドサービスを必要な期間のみ利用できるようにした。</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a:ea typeface="Meiryo UI"/>
                        </a:rPr>
                        <a:t>切替日（データ移行日）の複数ベンダー間での回線帯域競合を回避し、計画的な切替作業を実現する。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rPr>
                        <a:t>なし</a:t>
                      </a:r>
                      <a:endParaRPr kumimoji="1" lang="en-US" altLang="ja-JP" sz="1200">
                        <a:solidFill>
                          <a:schemeClr val="tx1"/>
                        </a:solidFill>
                        <a:latin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2145063">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a:ea typeface="Meiryo UI"/>
                        </a:rPr>
                        <a:t>一定のリソース量を超えた際に、別のシェイプや別のマネージドサービスへ切り替える等した方がコスト削減につながるケースが想定されるが、</a:t>
                      </a:r>
                      <a:r>
                        <a:rPr lang="en-US" altLang="ja-JP" sz="1200" b="0" i="0" u="none" strike="noStrike">
                          <a:solidFill>
                            <a:srgbClr val="000000"/>
                          </a:solidFill>
                          <a:effectLst/>
                          <a:latin typeface="Meiryo UI"/>
                          <a:ea typeface="游ゴシック"/>
                        </a:rPr>
                        <a:t>OCI</a:t>
                      </a:r>
                      <a:r>
                        <a:rPr lang="ja-JP" altLang="en-US" sz="1200" b="0" i="0" u="none" strike="noStrike">
                          <a:solidFill>
                            <a:srgbClr val="000000"/>
                          </a:solidFill>
                          <a:effectLst/>
                          <a:latin typeface="Meiryo UI"/>
                          <a:ea typeface="Meiryo UI"/>
                        </a:rPr>
                        <a:t>においてはテナンシ内の特定のマネージドサービスに対して後付けで適用できるサービスが</a:t>
                      </a:r>
                      <a:r>
                        <a:rPr lang="en-US" altLang="ja-JP" sz="1200" b="0" i="0" u="none" strike="noStrike">
                          <a:solidFill>
                            <a:srgbClr val="000000"/>
                          </a:solidFill>
                          <a:effectLst/>
                          <a:latin typeface="Meiryo UI"/>
                          <a:ea typeface="游ゴシック"/>
                        </a:rPr>
                        <a:t>2023</a:t>
                      </a:r>
                      <a:r>
                        <a:rPr lang="ja-JP" altLang="en-US" sz="1200" b="0" i="0" u="none" strike="noStrike">
                          <a:solidFill>
                            <a:srgbClr val="000000"/>
                          </a:solidFill>
                          <a:effectLst/>
                          <a:latin typeface="Meiryo UI"/>
                          <a:ea typeface="Meiryo UI"/>
                        </a:rPr>
                        <a:t>年に発表された。</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a:ea typeface="Meiryo UI"/>
                        </a:rPr>
                        <a:t>各団体のサービス構成を変えることなく適用可能であり、ベンダーの工数を発生させることなくクラウド利用料の軽減につながる見込みがたった。</a:t>
                      </a:r>
                    </a:p>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a:rPr>
                        <a:t>なし</a:t>
                      </a:r>
                      <a:endParaRPr kumimoji="1" lang="en-US" altLang="ja-JP" sz="1200" dirty="0">
                        <a:solidFill>
                          <a:schemeClr val="tx1"/>
                        </a:solidFill>
                        <a:latin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387590092"/>
                  </a:ext>
                </a:extLst>
              </a:tr>
            </a:tbl>
          </a:graphicData>
        </a:graphic>
      </p:graphicFrame>
      <p:sp>
        <p:nvSpPr>
          <p:cNvPr id="4" name="テキスト プレースホルダー 15">
            <a:extLst>
              <a:ext uri="{FF2B5EF4-FFF2-40B4-BE49-F238E27FC236}">
                <a16:creationId xmlns:a16="http://schemas.microsoft.com/office/drawing/2014/main" id="{3B01ABA5-AC35-D8D5-2438-D8268936F7B1}"/>
              </a:ext>
            </a:extLst>
          </p:cNvPr>
          <p:cNvSpPr txBox="1">
            <a:spLocks/>
          </p:cNvSpPr>
          <p:nvPr/>
        </p:nvSpPr>
        <p:spPr>
          <a:xfrm>
            <a:off x="759847" y="965125"/>
            <a:ext cx="8337019" cy="853247"/>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lang="ja-JP" altLang="en-US" sz="1600" b="0">
                <a:solidFill>
                  <a:srgbClr val="000000"/>
                </a:solidFill>
                <a:latin typeface="+mj-ea"/>
                <a:ea typeface="+mj-ea"/>
              </a:rPr>
              <a:t>「</a:t>
            </a:r>
            <a:r>
              <a:rPr kumimoji="1" lang="ja-JP" altLang="en-US" sz="1600" b="0" i="0" u="none" strike="noStrike" kern="1200" cap="none" spc="109" normalizeH="0" baseline="0" noProof="0">
                <a:ln>
                  <a:noFill/>
                </a:ln>
                <a:solidFill>
                  <a:srgbClr val="000000"/>
                </a:solidFill>
                <a:effectLst/>
                <a:uLnTx/>
                <a:uFillTx/>
                <a:latin typeface="+mj-ea"/>
                <a:ea typeface="+mj-ea"/>
              </a:rPr>
              <a:t>シフト移行後の状況調査」の調査結果のうち、</a:t>
            </a:r>
            <a:r>
              <a:rPr kumimoji="1" lang="en-US" altLang="ja-JP" sz="1600" b="0" i="0" u="none" strike="noStrike" kern="1200" cap="none" spc="109" normalizeH="0" baseline="0" noProof="0">
                <a:ln>
                  <a:noFill/>
                </a:ln>
                <a:solidFill>
                  <a:srgbClr val="000000"/>
                </a:solidFill>
                <a:effectLst/>
                <a:uLnTx/>
                <a:uFillTx/>
                <a:latin typeface="+mj-ea"/>
                <a:ea typeface="+mj-ea"/>
              </a:rPr>
              <a:t>RKKCS</a:t>
            </a:r>
            <a:r>
              <a:rPr kumimoji="1" lang="ja-JP" altLang="en-US" sz="1600" b="0" i="0" u="none" strike="noStrike" kern="1200" cap="none" spc="109" normalizeH="0" baseline="0" noProof="0">
                <a:ln>
                  <a:noFill/>
                </a:ln>
                <a:solidFill>
                  <a:srgbClr val="000000"/>
                </a:solidFill>
                <a:effectLst/>
                <a:uLnTx/>
                <a:uFillTx/>
                <a:latin typeface="+mj-ea"/>
                <a:ea typeface="+mj-ea"/>
              </a:rPr>
              <a:t>のアプリケーションの変更点</a:t>
            </a:r>
            <a:r>
              <a:rPr kumimoji="1" lang="ja-JP" altLang="en-US" sz="1600" b="0" i="0" u="none" strike="noStrike" kern="1200" cap="none" spc="101" normalizeH="0" baseline="0" noProof="0">
                <a:ln>
                  <a:noFill/>
                </a:ln>
                <a:solidFill>
                  <a:srgbClr val="000000"/>
                </a:solidFill>
                <a:effectLst/>
                <a:uLnTx/>
                <a:uFillTx/>
                <a:latin typeface="+mj-ea"/>
                <a:ea typeface="+mj-ea"/>
              </a:rPr>
              <a:t>は以下のとおり</a:t>
            </a:r>
            <a:r>
              <a:rPr kumimoji="1" lang="ja-JP" altLang="en-US"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a:t>
            </a:r>
            <a:r>
              <a:rPr kumimoji="1" lang="en-US" altLang="ja-JP"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RKKCS</a:t>
            </a:r>
            <a:r>
              <a:rPr kumimoji="1" lang="ja-JP" altLang="en-US"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では、アーキテクチャの変更点とアプリケーションの変更点の双方が見られたが、アーキテクチャの改修とアプリケーションの改修が明確に関連しているという回答は無かった。</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98122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17</a:t>
            </a:fld>
            <a:endParaRPr lang="ja-JP" altLang="en-US"/>
          </a:p>
        </p:txBody>
      </p:sp>
      <p:sp>
        <p:nvSpPr>
          <p:cNvPr id="7" name="テキスト プレースホルダー 15">
            <a:extLst>
              <a:ext uri="{FF2B5EF4-FFF2-40B4-BE49-F238E27FC236}">
                <a16:creationId xmlns:a16="http://schemas.microsoft.com/office/drawing/2014/main" id="{B204C477-4016-913D-781B-03148E0F2657}"/>
              </a:ext>
            </a:extLst>
          </p:cNvPr>
          <p:cNvSpPr txBox="1">
            <a:spLocks/>
          </p:cNvSpPr>
          <p:nvPr/>
        </p:nvSpPr>
        <p:spPr>
          <a:xfrm>
            <a:off x="778511" y="973239"/>
            <a:ext cx="8242941" cy="1169551"/>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j-ea"/>
                <a:ea typeface="+mj-ea"/>
              </a:rPr>
              <a:t>「シフト移行後の状況調査」の調査結果のうち、京都電子計算のアーキテクチャの変更点は次スライドの表のとおり</a:t>
            </a:r>
            <a:r>
              <a:rPr kumimoji="1" lang="ja-JP" altLang="en-US"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京都電子計算では、コンテナ構成への変更に向けて、アーキテクチャの改修とアプリケーションの改修を併せて実施しているという回答があったため、次スライド及び次々スライドの黄色網掛け部分で関連箇所を示す。</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123719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8">
            <a:extLst>
              <a:ext uri="{FF2B5EF4-FFF2-40B4-BE49-F238E27FC236}">
                <a16:creationId xmlns:a16="http://schemas.microsoft.com/office/drawing/2014/main" id="{51A9FF42-2FD1-A786-F16E-772121FD3D24}"/>
              </a:ext>
            </a:extLst>
          </p:cNvPr>
          <p:cNvGraphicFramePr>
            <a:graphicFrameLocks noGrp="1"/>
          </p:cNvGraphicFramePr>
          <p:nvPr>
            <p:extLst>
              <p:ext uri="{D42A27DB-BD31-4B8C-83A1-F6EECF244321}">
                <p14:modId xmlns:p14="http://schemas.microsoft.com/office/powerpoint/2010/main" val="499279184"/>
              </p:ext>
            </p:extLst>
          </p:nvPr>
        </p:nvGraphicFramePr>
        <p:xfrm>
          <a:off x="1058436" y="1539133"/>
          <a:ext cx="8113554" cy="5097910"/>
        </p:xfrm>
        <a:graphic>
          <a:graphicData uri="http://schemas.openxmlformats.org/drawingml/2006/table">
            <a:tbl>
              <a:tblPr firstRow="1" bandRow="1"/>
              <a:tblGrid>
                <a:gridCol w="1255669">
                  <a:extLst>
                    <a:ext uri="{9D8B030D-6E8A-4147-A177-3AD203B41FA5}">
                      <a16:colId xmlns:a16="http://schemas.microsoft.com/office/drawing/2014/main" val="2145893008"/>
                    </a:ext>
                  </a:extLst>
                </a:gridCol>
                <a:gridCol w="1255669">
                  <a:extLst>
                    <a:ext uri="{9D8B030D-6E8A-4147-A177-3AD203B41FA5}">
                      <a16:colId xmlns:a16="http://schemas.microsoft.com/office/drawing/2014/main" val="1304039315"/>
                    </a:ext>
                  </a:extLst>
                </a:gridCol>
                <a:gridCol w="1255669">
                  <a:extLst>
                    <a:ext uri="{9D8B030D-6E8A-4147-A177-3AD203B41FA5}">
                      <a16:colId xmlns:a16="http://schemas.microsoft.com/office/drawing/2014/main" val="2512795915"/>
                    </a:ext>
                  </a:extLst>
                </a:gridCol>
                <a:gridCol w="1448849">
                  <a:extLst>
                    <a:ext uri="{9D8B030D-6E8A-4147-A177-3AD203B41FA5}">
                      <a16:colId xmlns:a16="http://schemas.microsoft.com/office/drawing/2014/main" val="1216228235"/>
                    </a:ext>
                  </a:extLst>
                </a:gridCol>
                <a:gridCol w="1448849">
                  <a:extLst>
                    <a:ext uri="{9D8B030D-6E8A-4147-A177-3AD203B41FA5}">
                      <a16:colId xmlns:a16="http://schemas.microsoft.com/office/drawing/2014/main" val="3814323334"/>
                    </a:ext>
                  </a:extLst>
                </a:gridCol>
                <a:gridCol w="1448849">
                  <a:extLst>
                    <a:ext uri="{9D8B030D-6E8A-4147-A177-3AD203B41FA5}">
                      <a16:colId xmlns:a16="http://schemas.microsoft.com/office/drawing/2014/main" val="1339679502"/>
                    </a:ext>
                  </a:extLst>
                </a:gridCol>
              </a:tblGrid>
              <a:tr h="217718">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アーキテクチャの変更点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334593"/>
                  </a:ext>
                </a:extLst>
              </a:tr>
              <a:tr h="366682">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採択団体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アーキテクチャの変更点の概要</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アーキテクチャの変更点の目的</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主に変更したサービス名</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90537257"/>
                  </a:ext>
                </a:extLst>
              </a:tr>
              <a:tr h="601589">
                <a:tc rowSpan="5">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京都電子計算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5">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再構築</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rowSpan="5">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en-US" sz="1200" b="0" i="0" u="none" strike="noStrike" err="1">
                          <a:solidFill>
                            <a:srgbClr val="000000"/>
                          </a:solidFill>
                          <a:effectLst/>
                          <a:latin typeface="Meiryo UI" panose="020B0604030504040204" pitchFamily="50" charset="-128"/>
                          <a:ea typeface="Meiryo UI" panose="020B0604030504040204" pitchFamily="50" charset="-128"/>
                        </a:rPr>
                        <a:t>ECR、CloudMap</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を追加</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アプリケーションをコンテナで動作させるため。コンテナの管理と名前解決で利用。</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p>
                      <a:pPr algn="l"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sz="1200" b="0" i="0" u="none" strike="noStrike">
                          <a:solidFill>
                            <a:srgbClr val="000000"/>
                          </a:solidFill>
                          <a:effectLst/>
                          <a:latin typeface="Meiryo UI" panose="020B0604030504040204" pitchFamily="50" charset="-128"/>
                          <a:ea typeface="Meiryo UI" panose="020B0604030504040204" pitchFamily="50" charset="-128"/>
                        </a:rPr>
                        <a:t>ECR</a:t>
                      </a:r>
                    </a:p>
                    <a:p>
                      <a:pPr algn="l" fontAlgn="ctr"/>
                      <a:r>
                        <a:rPr lang="en-US" sz="1200" b="0" i="0" u="none" strike="noStrike">
                          <a:solidFill>
                            <a:srgbClr val="000000"/>
                          </a:solidFill>
                          <a:effectLst/>
                          <a:latin typeface="Meiryo UI" panose="020B0604030504040204" pitchFamily="50" charset="-128"/>
                          <a:ea typeface="Meiryo UI" panose="020B0604030504040204" pitchFamily="50" charset="-128"/>
                        </a:rPr>
                        <a:t>・CloudMap</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452624">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脆弱性検査対応のために追加</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コンテナのセキュリティを担保するために追加。</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p>
                      <a:pPr algn="l"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indent="0" algn="l" fontAlgn="ctr">
                        <a:buFont typeface="Arial" panose="020B0604020202020204" pitchFamily="34" charset="0"/>
                        <a:buNone/>
                      </a:pP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sz="1200" b="0" i="0" u="none" strike="noStrike">
                          <a:solidFill>
                            <a:srgbClr val="000000"/>
                          </a:solidFill>
                          <a:effectLst/>
                          <a:latin typeface="Meiryo UI" panose="020B0604030504040204" pitchFamily="50" charset="-128"/>
                          <a:ea typeface="Meiryo UI" panose="020B0604030504040204" pitchFamily="50" charset="-128"/>
                        </a:rPr>
                        <a:t>Inspector</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524609418"/>
                  </a:ext>
                </a:extLst>
              </a:tr>
              <a:tr h="899518">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再構築</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コンテナ間ファイル共有用の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EFS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を追加</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EC2</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で構築した際には、</a:t>
                      </a:r>
                      <a:r>
                        <a:rPr lang="en-US" altLang="ja-JP" sz="1200" b="0" i="0" u="none" strike="noStrike">
                          <a:solidFill>
                            <a:srgbClr val="000000"/>
                          </a:solidFill>
                          <a:effectLst/>
                          <a:latin typeface="Meiryo UI" panose="020B0604030504040204" pitchFamily="50" charset="-128"/>
                          <a:ea typeface="Meiryo UI" panose="020B0604030504040204" pitchFamily="50" charset="-128"/>
                        </a:rPr>
                        <a:t>FS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ｘでファイル共有していたが、コンテナのベースＯＳの変更に伴い、ＥＦＳを利用することになった。</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indent="0" algn="l" fontAlgn="ctr">
                        <a:buFont typeface="Arial" panose="020B0604020202020204" pitchFamily="34" charset="0"/>
                        <a:buNone/>
                      </a:pP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sz="1200" b="0" i="0" u="none" strike="noStrike">
                          <a:solidFill>
                            <a:srgbClr val="000000"/>
                          </a:solidFill>
                          <a:effectLst/>
                          <a:latin typeface="Meiryo UI" panose="020B0604030504040204" pitchFamily="50" charset="-128"/>
                          <a:ea typeface="Meiryo UI" panose="020B0604030504040204" pitchFamily="50" charset="-128"/>
                        </a:rPr>
                        <a:t>EFS</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387590092"/>
                  </a:ext>
                </a:extLst>
              </a:tr>
              <a:tr h="899518">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algn="l" defTabSz="742927" rtl="0" eaLnBrk="1" fontAlgn="ctr" latinLnBrk="0" hangingPunct="1"/>
                      <a:r>
                        <a:rPr kumimoji="1" lang="en-US" altLang="ja-JP"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Web/AP</a:t>
                      </a:r>
                      <a:r>
                        <a:rPr kumimoji="1" lang="ja-JP" alt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サーバーを</a:t>
                      </a:r>
                      <a:r>
                        <a:rPr kumimoji="1" lang="en-US" altLang="ja-JP"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EC2</a:t>
                      </a:r>
                      <a:r>
                        <a:rPr kumimoji="1" lang="ja-JP" alt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からコンテナに変更した。</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algn="l" defTabSz="742927" rtl="0" eaLnBrk="1" fontAlgn="ctr" latinLnBrk="0" hangingPunct="1"/>
                      <a:r>
                        <a:rPr kumimoji="1" lang="en-US" altLang="ja-JP" sz="1200" b="0" i="0" u="none" strike="noStrike" kern="1200" err="1">
                          <a:solidFill>
                            <a:srgbClr val="000000"/>
                          </a:solidFill>
                          <a:effectLst/>
                          <a:highlight>
                            <a:srgbClr val="FFFF00"/>
                          </a:highlight>
                          <a:latin typeface="Meiryo UI" panose="020B0604030504040204" pitchFamily="50" charset="-128"/>
                          <a:ea typeface="Meiryo UI" panose="020B0604030504040204" pitchFamily="50" charset="-128"/>
                        </a:rPr>
                        <a:t>Fargate</a:t>
                      </a:r>
                      <a:r>
                        <a:rPr kumimoji="1" lang="ja-JP" alt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を利用したコンテナ構成により、復旧の際の設定手順を減らし、復旧を容易にするため。</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algn="l" defTabSz="742927" rtl="0" eaLnBrk="1" fontAlgn="ctr" latinLnBrk="0" hangingPunct="1"/>
                      <a:r>
                        <a:rPr kumimoji="1" lang="ja-JP" alt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a:t>
                      </a:r>
                      <a:r>
                        <a:rPr kumimoji="1" lang="en-US" altLang="ja-JP"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ECS</a:t>
                      </a:r>
                    </a:p>
                    <a:p>
                      <a:pPr marL="0" algn="l" defTabSz="742927" rtl="0" eaLnBrk="1" fontAlgn="ctr" latinLnBrk="0" hangingPunct="1"/>
                      <a:r>
                        <a:rPr kumimoji="1" lang="ja-JP" alt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rPr>
                        <a:t>・</a:t>
                      </a:r>
                      <a:r>
                        <a:rPr kumimoji="1" lang="en-US" altLang="ja-JP" sz="1200" b="0" i="0" u="none" strike="noStrike" kern="1200" err="1">
                          <a:solidFill>
                            <a:srgbClr val="000000"/>
                          </a:solidFill>
                          <a:effectLst/>
                          <a:highlight>
                            <a:srgbClr val="FFFF00"/>
                          </a:highlight>
                          <a:latin typeface="Meiryo UI" panose="020B0604030504040204" pitchFamily="50" charset="-128"/>
                          <a:ea typeface="Meiryo UI" panose="020B0604030504040204" pitchFamily="50" charset="-128"/>
                        </a:rPr>
                        <a:t>Fargate</a:t>
                      </a:r>
                      <a:endParaRPr kumimoji="1" lang="en-US" sz="1200" b="0" i="0" u="none" strike="noStrike" kern="120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465502270"/>
                  </a:ext>
                </a:extLst>
              </a:tr>
              <a:tr h="899518">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en-US" sz="1200" b="0" i="0" u="none" strike="noStrike">
                          <a:solidFill>
                            <a:srgbClr val="000000"/>
                          </a:solidFill>
                          <a:effectLst/>
                          <a:latin typeface="Meiryo UI"/>
                          <a:ea typeface="游ゴシック"/>
                        </a:rPr>
                        <a:t>CI/CD</a:t>
                      </a:r>
                      <a:r>
                        <a:rPr lang="ja-JP" altLang="en-US" sz="1200" b="0" i="0" u="none" strike="noStrike">
                          <a:solidFill>
                            <a:srgbClr val="000000"/>
                          </a:solidFill>
                          <a:effectLst/>
                          <a:latin typeface="Meiryo UI"/>
                          <a:ea typeface="Meiryo UI"/>
                        </a:rPr>
                        <a:t>を実現するために</a:t>
                      </a:r>
                      <a:r>
                        <a:rPr lang="en-US" sz="1200" b="0" i="0" u="none" strike="noStrike" err="1">
                          <a:solidFill>
                            <a:srgbClr val="000000"/>
                          </a:solidFill>
                          <a:effectLst/>
                          <a:latin typeface="Meiryo UI"/>
                          <a:ea typeface="游ゴシック"/>
                        </a:rPr>
                        <a:t>CodeCommit、CodeBuild、CodePipeline</a:t>
                      </a:r>
                      <a:r>
                        <a:rPr lang="ja-JP" altLang="en-US" sz="1200" b="0" i="0" u="none" strike="noStrike">
                          <a:solidFill>
                            <a:srgbClr val="000000"/>
                          </a:solidFill>
                          <a:effectLst/>
                          <a:latin typeface="Meiryo UI"/>
                          <a:ea typeface="Meiryo UI"/>
                        </a:rPr>
                        <a:t>を追加</a:t>
                      </a:r>
                      <a:endParaRPr lang="en-US" altLang="ja-JP" sz="1200" b="0" i="0" u="none" strike="noStrike">
                        <a:solidFill>
                          <a:srgbClr val="000000"/>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a:ea typeface="Meiryo UI"/>
                        </a:rPr>
                        <a:t>コンテナを自動適用するために追加。定期作業時の運用負荷低減のため。</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highlight>
                            <a:srgbClr val="E7E8ED"/>
                          </a:highlight>
                          <a:latin typeface="Meiryo UI"/>
                          <a:ea typeface="Meiryo UI"/>
                        </a:rPr>
                        <a:t>・</a:t>
                      </a:r>
                      <a:r>
                        <a:rPr lang="en-US" sz="1200" b="0" i="0" u="none" strike="noStrike" dirty="0" err="1">
                          <a:solidFill>
                            <a:srgbClr val="000000"/>
                          </a:solidFill>
                          <a:effectLst/>
                          <a:highlight>
                            <a:srgbClr val="E7E8ED"/>
                          </a:highlight>
                          <a:latin typeface="Meiryo UI"/>
                          <a:ea typeface="游ゴシック"/>
                        </a:rPr>
                        <a:t>CodeCommit</a:t>
                      </a:r>
                      <a:endParaRPr lang="en-US" sz="1200" b="0" i="0" u="none" strike="noStrike" dirty="0">
                        <a:solidFill>
                          <a:srgbClr val="000000"/>
                        </a:solidFill>
                        <a:effectLst/>
                        <a:highlight>
                          <a:srgbClr val="E7E8ED"/>
                        </a:highlight>
                        <a:latin typeface="Meiryo UI"/>
                        <a:ea typeface="游ゴシック"/>
                      </a:endParaRPr>
                    </a:p>
                    <a:p>
                      <a:pPr algn="l" fontAlgn="ctr"/>
                      <a:r>
                        <a:rPr lang="ja-JP" altLang="en-US" sz="1200" b="0" i="0" u="none" strike="noStrike" dirty="0">
                          <a:solidFill>
                            <a:srgbClr val="000000"/>
                          </a:solidFill>
                          <a:effectLst/>
                          <a:highlight>
                            <a:srgbClr val="E7E8ED"/>
                          </a:highlight>
                          <a:latin typeface="Meiryo UI"/>
                          <a:ea typeface="Meiryo UI"/>
                        </a:rPr>
                        <a:t>・</a:t>
                      </a:r>
                      <a:r>
                        <a:rPr lang="en-US" sz="1200" b="0" i="0" u="none" strike="noStrike" dirty="0" err="1">
                          <a:solidFill>
                            <a:srgbClr val="000000"/>
                          </a:solidFill>
                          <a:effectLst/>
                          <a:highlight>
                            <a:srgbClr val="E7E8ED"/>
                          </a:highlight>
                          <a:latin typeface="Meiryo UI"/>
                          <a:ea typeface="游ゴシック"/>
                        </a:rPr>
                        <a:t>CodeBuild</a:t>
                      </a:r>
                      <a:endParaRPr lang="en-US" sz="1200" b="0" i="0" u="none" strike="noStrike" dirty="0">
                        <a:solidFill>
                          <a:srgbClr val="000000"/>
                        </a:solidFill>
                        <a:effectLst/>
                        <a:highlight>
                          <a:srgbClr val="E7E8ED"/>
                        </a:highlight>
                        <a:latin typeface="Meiryo UI"/>
                        <a:ea typeface="游ゴシック"/>
                      </a:endParaRPr>
                    </a:p>
                    <a:p>
                      <a:pPr algn="l" fontAlgn="ctr"/>
                      <a:r>
                        <a:rPr lang="ja-JP" altLang="en-US" sz="1200" b="0" i="0" u="none" strike="noStrike" dirty="0">
                          <a:solidFill>
                            <a:srgbClr val="000000"/>
                          </a:solidFill>
                          <a:effectLst/>
                          <a:highlight>
                            <a:srgbClr val="E7E8ED"/>
                          </a:highlight>
                          <a:latin typeface="Meiryo UI"/>
                          <a:ea typeface="Meiryo UI"/>
                        </a:rPr>
                        <a:t>・</a:t>
                      </a:r>
                      <a:r>
                        <a:rPr lang="en-US" altLang="ja-JP" sz="1200" b="0" i="0" u="none" strike="noStrike" dirty="0" err="1">
                          <a:solidFill>
                            <a:srgbClr val="000000"/>
                          </a:solidFill>
                          <a:effectLst/>
                          <a:highlight>
                            <a:srgbClr val="E7E8ED"/>
                          </a:highlight>
                          <a:latin typeface="Meiryo UI"/>
                          <a:ea typeface="Meiryo UI"/>
                        </a:rPr>
                        <a:t>Code</a:t>
                      </a:r>
                      <a:r>
                        <a:rPr lang="en-US" sz="1200" b="0" i="0" u="none" strike="noStrike" dirty="0" err="1">
                          <a:solidFill>
                            <a:srgbClr val="000000"/>
                          </a:solidFill>
                          <a:effectLst/>
                          <a:highlight>
                            <a:srgbClr val="E7E8ED"/>
                          </a:highlight>
                          <a:latin typeface="Meiryo UI"/>
                          <a:ea typeface="游ゴシック"/>
                        </a:rPr>
                        <a:t>Pipeline</a:t>
                      </a:r>
                      <a:endParaRPr lang="en-US" sz="1200" b="0" i="0" u="none" strike="noStrike" dirty="0">
                        <a:solidFill>
                          <a:srgbClr val="000000"/>
                        </a:solidFill>
                        <a:effectLst/>
                        <a:highlight>
                          <a:srgbClr val="E7E8ED"/>
                        </a:highlight>
                        <a:latin typeface="Meiryo UI"/>
                        <a:ea typeface="游ゴシック"/>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655498109"/>
                  </a:ext>
                </a:extLst>
              </a:tr>
            </a:tbl>
          </a:graphicData>
        </a:graphic>
      </p:graphicFrame>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18</a:t>
            </a:fld>
            <a:endParaRPr lang="ja-JP" altLang="en-US"/>
          </a:p>
        </p:txBody>
      </p:sp>
      <p:sp>
        <p:nvSpPr>
          <p:cNvPr id="4" name="テキスト プレースホルダー 15">
            <a:extLst>
              <a:ext uri="{FF2B5EF4-FFF2-40B4-BE49-F238E27FC236}">
                <a16:creationId xmlns:a16="http://schemas.microsoft.com/office/drawing/2014/main" id="{D6CDC5C8-FDF9-E1DF-FFE5-9EDD5B9DC4B9}"/>
              </a:ext>
            </a:extLst>
          </p:cNvPr>
          <p:cNvSpPr txBox="1">
            <a:spLocks/>
          </p:cNvSpPr>
          <p:nvPr/>
        </p:nvSpPr>
        <p:spPr>
          <a:xfrm>
            <a:off x="778511" y="973239"/>
            <a:ext cx="8242941" cy="557781"/>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j-ea"/>
                <a:ea typeface="+mj-ea"/>
              </a:rPr>
              <a:t>「シフト移行後の状況調査」の調査結果のうち、京都電子計算のアーキテクチャの変更点は以下のとおり</a:t>
            </a:r>
            <a:r>
              <a:rPr kumimoji="1" lang="ja-JP" altLang="en-US"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4007666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（２）シフト移行後の状況調査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19</a:t>
            </a:fld>
            <a:endParaRPr lang="ja-JP" altLang="en-US"/>
          </a:p>
        </p:txBody>
      </p:sp>
      <p:graphicFrame>
        <p:nvGraphicFramePr>
          <p:cNvPr id="6" name="表 8">
            <a:extLst>
              <a:ext uri="{FF2B5EF4-FFF2-40B4-BE49-F238E27FC236}">
                <a16:creationId xmlns:a16="http://schemas.microsoft.com/office/drawing/2014/main" id="{3142AA67-7D07-4B70-FA6C-AEE2BB3D71CF}"/>
              </a:ext>
            </a:extLst>
          </p:cNvPr>
          <p:cNvGraphicFramePr>
            <a:graphicFrameLocks noGrp="1"/>
          </p:cNvGraphicFramePr>
          <p:nvPr>
            <p:extLst>
              <p:ext uri="{D42A27DB-BD31-4B8C-83A1-F6EECF244321}">
                <p14:modId xmlns:p14="http://schemas.microsoft.com/office/powerpoint/2010/main" val="4135651700"/>
              </p:ext>
            </p:extLst>
          </p:nvPr>
        </p:nvGraphicFramePr>
        <p:xfrm>
          <a:off x="1021108" y="1582133"/>
          <a:ext cx="8169543" cy="2775616"/>
        </p:xfrm>
        <a:graphic>
          <a:graphicData uri="http://schemas.openxmlformats.org/drawingml/2006/table">
            <a:tbl>
              <a:tblPr firstRow="1" bandRow="1"/>
              <a:tblGrid>
                <a:gridCol w="1264334">
                  <a:extLst>
                    <a:ext uri="{9D8B030D-6E8A-4147-A177-3AD203B41FA5}">
                      <a16:colId xmlns:a16="http://schemas.microsoft.com/office/drawing/2014/main" val="3513606640"/>
                    </a:ext>
                  </a:extLst>
                </a:gridCol>
                <a:gridCol w="1264334">
                  <a:extLst>
                    <a:ext uri="{9D8B030D-6E8A-4147-A177-3AD203B41FA5}">
                      <a16:colId xmlns:a16="http://schemas.microsoft.com/office/drawing/2014/main" val="1304039315"/>
                    </a:ext>
                  </a:extLst>
                </a:gridCol>
                <a:gridCol w="1264334">
                  <a:extLst>
                    <a:ext uri="{9D8B030D-6E8A-4147-A177-3AD203B41FA5}">
                      <a16:colId xmlns:a16="http://schemas.microsoft.com/office/drawing/2014/main" val="2512795915"/>
                    </a:ext>
                  </a:extLst>
                </a:gridCol>
                <a:gridCol w="1458847">
                  <a:extLst>
                    <a:ext uri="{9D8B030D-6E8A-4147-A177-3AD203B41FA5}">
                      <a16:colId xmlns:a16="http://schemas.microsoft.com/office/drawing/2014/main" val="3738073358"/>
                    </a:ext>
                  </a:extLst>
                </a:gridCol>
                <a:gridCol w="1458847">
                  <a:extLst>
                    <a:ext uri="{9D8B030D-6E8A-4147-A177-3AD203B41FA5}">
                      <a16:colId xmlns:a16="http://schemas.microsoft.com/office/drawing/2014/main" val="833833196"/>
                    </a:ext>
                  </a:extLst>
                </a:gridCol>
                <a:gridCol w="1458847">
                  <a:extLst>
                    <a:ext uri="{9D8B030D-6E8A-4147-A177-3AD203B41FA5}">
                      <a16:colId xmlns:a16="http://schemas.microsoft.com/office/drawing/2014/main" val="199007167"/>
                    </a:ext>
                  </a:extLst>
                </a:gridCol>
              </a:tblGrid>
              <a:tr h="363518">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bg1"/>
                          </a:solidFill>
                          <a:latin typeface="Meiryo UI"/>
                          <a:ea typeface="Meiryo UI"/>
                        </a:rPr>
                        <a:t>アプリケーションの変更点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858334593"/>
                  </a:ext>
                </a:extLst>
              </a:tr>
              <a:tr h="257625">
                <a:tc vMerge="1">
                  <a:txBody>
                    <a:bodyPr/>
                    <a:lstStyle/>
                    <a:p>
                      <a:endParaRPr kumimoji="1" lang="ja-JP" altLang="en-US"/>
                    </a:p>
                  </a:txBody>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採択団体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n-lt"/>
                        </a:rPr>
                        <a:t>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アプリケーションの変更点の概要</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アプリケーションの変更点の目的</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関連するサービス名</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90537257"/>
                  </a:ext>
                </a:extLst>
              </a:tr>
              <a:tr h="1961932">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京都電子計算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再構築</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highlight>
                            <a:srgbClr val="FFFF00"/>
                          </a:highlight>
                          <a:latin typeface="Meiryo UI"/>
                          <a:ea typeface="Meiryo UI"/>
                        </a:rPr>
                        <a:t>・</a:t>
                      </a:r>
                      <a:r>
                        <a:rPr kumimoji="1" lang="en-US" altLang="ja-JP" sz="1200">
                          <a:solidFill>
                            <a:schemeClr val="tx1"/>
                          </a:solidFill>
                          <a:highlight>
                            <a:srgbClr val="FFFF00"/>
                          </a:highlight>
                          <a:latin typeface="Meiryo UI"/>
                        </a:rPr>
                        <a:t>API</a:t>
                      </a:r>
                      <a:r>
                        <a:rPr kumimoji="1" lang="ja-JP" altLang="en-US" sz="1200">
                          <a:solidFill>
                            <a:schemeClr val="tx1"/>
                          </a:solidFill>
                          <a:highlight>
                            <a:srgbClr val="FFFF00"/>
                          </a:highlight>
                          <a:latin typeface="Meiryo UI"/>
                          <a:ea typeface="Meiryo UI"/>
                        </a:rPr>
                        <a:t>連携用にコンテナを追加</a:t>
                      </a:r>
                    </a:p>
                    <a:p>
                      <a:r>
                        <a:rPr kumimoji="1" lang="ja-JP" altLang="en-US" sz="1200">
                          <a:solidFill>
                            <a:schemeClr val="tx1"/>
                          </a:solidFill>
                          <a:highlight>
                            <a:srgbClr val="FFFF00"/>
                          </a:highlight>
                          <a:latin typeface="Meiryo UI"/>
                          <a:ea typeface="Meiryo UI"/>
                        </a:rPr>
                        <a:t>・ファイル連携を</a:t>
                      </a:r>
                      <a:r>
                        <a:rPr kumimoji="1" lang="en-US" altLang="ja-JP" sz="1200">
                          <a:solidFill>
                            <a:schemeClr val="tx1"/>
                          </a:solidFill>
                          <a:highlight>
                            <a:srgbClr val="FFFF00"/>
                          </a:highlight>
                          <a:latin typeface="Meiryo UI"/>
                        </a:rPr>
                        <a:t>S3</a:t>
                      </a:r>
                      <a:r>
                        <a:rPr kumimoji="1" lang="ja-JP" altLang="en-US" sz="1200">
                          <a:solidFill>
                            <a:schemeClr val="tx1"/>
                          </a:solidFill>
                          <a:highlight>
                            <a:srgbClr val="FFFF00"/>
                          </a:highlight>
                          <a:latin typeface="Meiryo UI"/>
                          <a:ea typeface="Meiryo UI"/>
                        </a:rPr>
                        <a:t>で行うことが要件となったため追加</a:t>
                      </a:r>
                    </a:p>
                    <a:p>
                      <a:r>
                        <a:rPr kumimoji="1" lang="ja-JP" altLang="en-US" sz="1200">
                          <a:solidFill>
                            <a:schemeClr val="tx1"/>
                          </a:solidFill>
                          <a:highlight>
                            <a:srgbClr val="FFFF00"/>
                          </a:highlight>
                          <a:latin typeface="Meiryo UI"/>
                          <a:ea typeface="Meiryo UI"/>
                        </a:rPr>
                        <a:t>・</a:t>
                      </a:r>
                      <a:r>
                        <a:rPr kumimoji="1" lang="en-US" altLang="ja-JP" sz="1200">
                          <a:solidFill>
                            <a:schemeClr val="tx1"/>
                          </a:solidFill>
                          <a:highlight>
                            <a:srgbClr val="FFFF00"/>
                          </a:highlight>
                          <a:latin typeface="Meiryo UI"/>
                        </a:rPr>
                        <a:t>API</a:t>
                      </a:r>
                      <a:r>
                        <a:rPr kumimoji="1" lang="ja-JP" altLang="en-US" sz="1200">
                          <a:solidFill>
                            <a:schemeClr val="tx1"/>
                          </a:solidFill>
                          <a:highlight>
                            <a:srgbClr val="FFFF00"/>
                          </a:highlight>
                          <a:latin typeface="Meiryo UI"/>
                          <a:ea typeface="Meiryo UI"/>
                        </a:rPr>
                        <a:t>、</a:t>
                      </a:r>
                      <a:r>
                        <a:rPr kumimoji="1" lang="en-US" altLang="ja-JP" sz="1200">
                          <a:solidFill>
                            <a:schemeClr val="tx1"/>
                          </a:solidFill>
                          <a:highlight>
                            <a:srgbClr val="FFFF00"/>
                          </a:highlight>
                          <a:latin typeface="Meiryo UI"/>
                        </a:rPr>
                        <a:t>S3</a:t>
                      </a:r>
                      <a:r>
                        <a:rPr kumimoji="1" lang="ja-JP" altLang="en-US" sz="1200">
                          <a:solidFill>
                            <a:schemeClr val="tx1"/>
                          </a:solidFill>
                          <a:highlight>
                            <a:srgbClr val="FFFF00"/>
                          </a:highlight>
                          <a:latin typeface="Meiryo UI"/>
                          <a:ea typeface="Meiryo UI"/>
                        </a:rPr>
                        <a:t>の認証等に必要となったため追加</a:t>
                      </a:r>
                      <a:endParaRPr kumimoji="1" lang="en-US" altLang="ja-JP" sz="1200">
                        <a:solidFill>
                          <a:schemeClr val="tx1"/>
                        </a:solidFill>
                        <a:highlight>
                          <a:srgbClr val="FFFF00"/>
                        </a:highlight>
                        <a:latin typeface="Meiryo UI"/>
                        <a:ea typeface="Meiryo UI"/>
                      </a:endParaRPr>
                    </a:p>
                    <a:p>
                      <a:endParaRPr kumimoji="1" lang="ja-JP" altLang="en-US" sz="1200">
                        <a:solidFill>
                          <a:schemeClr val="tx1"/>
                        </a:solidFill>
                        <a:highlight>
                          <a:srgbClr val="FFFF00"/>
                        </a:highlight>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highlight>
                            <a:srgbClr val="FFFF00"/>
                          </a:highlight>
                          <a:latin typeface="Meiryo UI"/>
                          <a:ea typeface="Meiryo UI"/>
                        </a:rPr>
                        <a:t>標準化対応のため</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highlight>
                            <a:srgbClr val="FFFF00"/>
                          </a:highlight>
                          <a:latin typeface="Meiryo UI"/>
                          <a:ea typeface="Meiryo UI"/>
                        </a:rPr>
                        <a:t>・</a:t>
                      </a:r>
                      <a:r>
                        <a:rPr kumimoji="1" lang="en-US" altLang="ja-JP" sz="1200" dirty="0">
                          <a:solidFill>
                            <a:schemeClr val="tx1"/>
                          </a:solidFill>
                          <a:highlight>
                            <a:srgbClr val="FFFF00"/>
                          </a:highlight>
                          <a:latin typeface="Meiryo UI"/>
                        </a:rPr>
                        <a:t>ECS</a:t>
                      </a:r>
                    </a:p>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highlight>
                            <a:srgbClr val="FFFF00"/>
                          </a:highlight>
                          <a:latin typeface="Meiryo UI"/>
                          <a:ea typeface="Meiryo UI"/>
                        </a:rPr>
                        <a:t>・</a:t>
                      </a:r>
                      <a:r>
                        <a:rPr kumimoji="1" lang="en-US" altLang="ja-JP" sz="1200" dirty="0" err="1">
                          <a:solidFill>
                            <a:schemeClr val="tx1"/>
                          </a:solidFill>
                          <a:highlight>
                            <a:srgbClr val="FFFF00"/>
                          </a:highlight>
                          <a:latin typeface="Meiryo UI"/>
                        </a:rPr>
                        <a:t>Fargate</a:t>
                      </a:r>
                      <a:endParaRPr kumimoji="1" lang="en-US" altLang="ja-JP" sz="1200" dirty="0">
                        <a:solidFill>
                          <a:schemeClr val="tx1"/>
                        </a:solidFill>
                        <a:highlight>
                          <a:srgbClr val="FFFF00"/>
                        </a:highlight>
                        <a:latin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807263386"/>
                  </a:ext>
                </a:extLst>
              </a:tr>
            </a:tbl>
          </a:graphicData>
        </a:graphic>
      </p:graphicFrame>
      <p:sp>
        <p:nvSpPr>
          <p:cNvPr id="7" name="テキスト プレースホルダー 15">
            <a:extLst>
              <a:ext uri="{FF2B5EF4-FFF2-40B4-BE49-F238E27FC236}">
                <a16:creationId xmlns:a16="http://schemas.microsoft.com/office/drawing/2014/main" id="{BC89EA81-5FA8-07F5-BE4A-B366F4723A7C}"/>
              </a:ext>
            </a:extLst>
          </p:cNvPr>
          <p:cNvSpPr txBox="1">
            <a:spLocks/>
          </p:cNvSpPr>
          <p:nvPr/>
        </p:nvSpPr>
        <p:spPr>
          <a:xfrm>
            <a:off x="778506" y="977242"/>
            <a:ext cx="8412145" cy="578620"/>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j-ea"/>
                <a:ea typeface="+mj-ea"/>
              </a:rPr>
              <a:t>「シフト移行後の状況調査」の調査結果のうち、京都電子計算のアプリケーションの変更点</a:t>
            </a:r>
            <a:r>
              <a:rPr kumimoji="1" lang="ja-JP" altLang="en-US" sz="1600" b="0" i="0" u="none" strike="noStrike" kern="1200" cap="none" spc="101" normalizeH="0" baseline="0" noProof="0">
                <a:ln>
                  <a:noFill/>
                </a:ln>
                <a:solidFill>
                  <a:srgbClr val="000000"/>
                </a:solidFill>
                <a:effectLst/>
                <a:uLnTx/>
                <a:uFillTx/>
                <a:latin typeface="+mj-ea"/>
                <a:ea typeface="+mj-ea"/>
              </a:rPr>
              <a:t>は</a:t>
            </a:r>
            <a:br>
              <a:rPr kumimoji="1" lang="en-US" altLang="ja-JP" sz="1600" b="0" i="0" u="none" strike="noStrike" kern="1200" cap="none" spc="101" normalizeH="0" baseline="0" noProof="0">
                <a:ln>
                  <a:noFill/>
                </a:ln>
                <a:solidFill>
                  <a:srgbClr val="000000"/>
                </a:solidFill>
                <a:effectLst/>
                <a:uLnTx/>
                <a:uFillTx/>
                <a:latin typeface="+mj-ea"/>
                <a:ea typeface="+mj-ea"/>
              </a:rPr>
            </a:br>
            <a:r>
              <a:rPr kumimoji="1" lang="ja-JP" altLang="en-US" sz="1600" b="0" i="0" u="none" strike="noStrike" kern="1200" cap="none" spc="101" normalizeH="0" baseline="0" noProof="0">
                <a:ln>
                  <a:noFill/>
                </a:ln>
                <a:solidFill>
                  <a:srgbClr val="000000"/>
                </a:solidFill>
                <a:effectLst/>
                <a:uLnTx/>
                <a:uFillTx/>
                <a:latin typeface="+mj-ea"/>
                <a:ea typeface="+mj-ea"/>
              </a:rPr>
              <a:t>以下のとおり</a:t>
            </a:r>
            <a:r>
              <a:rPr kumimoji="1" lang="ja-JP" altLang="en-US" sz="1600" b="0" i="0" u="none" strike="noStrike" kern="1200" cap="none" spc="101" normalizeH="0" baseline="0" noProof="0">
                <a:ln>
                  <a:noFill/>
                </a:ln>
                <a:solidFill>
                  <a:srgbClr val="000000"/>
                </a:solidFill>
                <a:effectLst/>
                <a:uLnTx/>
                <a:uFillTx/>
                <a:latin typeface="+mj-ea"/>
                <a:ea typeface="+mj-ea"/>
                <a:cs typeface="ＭＳ Ｐゴシック" panose="020B0600070205080204" pitchFamily="50" charset="-128"/>
              </a:rPr>
              <a:t>。</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76118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１　シフト検証の概要</a:t>
            </a:r>
          </a:p>
        </p:txBody>
      </p:sp>
    </p:spTree>
    <p:extLst>
      <p:ext uri="{BB962C8B-B14F-4D97-AF65-F5344CB8AC3E}">
        <p14:creationId xmlns:p14="http://schemas.microsoft.com/office/powerpoint/2010/main" val="1322122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20</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３　課題・リスクの整理</a:t>
            </a:r>
          </a:p>
        </p:txBody>
      </p:sp>
    </p:spTree>
    <p:extLst>
      <p:ext uri="{BB962C8B-B14F-4D97-AF65-F5344CB8AC3E}">
        <p14:creationId xmlns:p14="http://schemas.microsoft.com/office/powerpoint/2010/main" val="146897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（１）シフト移行時のリスク・課題の調査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21</a:t>
            </a:fld>
            <a:endParaRPr lang="ja-JP" altLang="en-US"/>
          </a:p>
        </p:txBody>
      </p:sp>
      <p:sp>
        <p:nvSpPr>
          <p:cNvPr id="5" name="テキスト プレースホルダー 15">
            <a:extLst>
              <a:ext uri="{FF2B5EF4-FFF2-40B4-BE49-F238E27FC236}">
                <a16:creationId xmlns:a16="http://schemas.microsoft.com/office/drawing/2014/main" id="{6C0030E2-7FC3-9856-F105-47DE01835C7D}"/>
              </a:ext>
            </a:extLst>
          </p:cNvPr>
          <p:cNvSpPr txBox="1">
            <a:spLocks/>
          </p:cNvSpPr>
          <p:nvPr/>
        </p:nvSpPr>
        <p:spPr>
          <a:xfrm>
            <a:off x="778509" y="1014566"/>
            <a:ext cx="8449467" cy="359585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lnSpc>
                <a:spcPct val="100000"/>
              </a:lnSpc>
              <a:defRPr/>
            </a:pPr>
            <a:r>
              <a:rPr lang="ja-JP" altLang="en-US" sz="1600" b="0" spc="101" dirty="0">
                <a:solidFill>
                  <a:srgbClr val="000000"/>
                </a:solidFill>
                <a:latin typeface="+mj-ea"/>
                <a:ea typeface="+mj-ea"/>
                <a:cs typeface="ＭＳ Ｐゴシック" panose="020B0600070205080204" pitchFamily="50" charset="-128"/>
              </a:rPr>
              <a:t>ベンダー</a:t>
            </a:r>
            <a:r>
              <a:rPr lang="ja-JP" altLang="ja-JP" sz="1600" b="0" spc="101" dirty="0">
                <a:solidFill>
                  <a:srgbClr val="000000"/>
                </a:solidFill>
                <a:latin typeface="+mj-ea"/>
                <a:ea typeface="+mj-ea"/>
                <a:cs typeface="ＭＳ Ｐゴシック" panose="020B0600070205080204" pitchFamily="50" charset="-128"/>
              </a:rPr>
              <a:t>から回答のあった発生課題・対応策をまとめた</a:t>
            </a:r>
            <a:r>
              <a:rPr lang="ja-JP" altLang="en-US" sz="1600" b="0" spc="101" dirty="0">
                <a:solidFill>
                  <a:srgbClr val="000000"/>
                </a:solidFill>
                <a:latin typeface="+mj-ea"/>
                <a:ea typeface="+mj-ea"/>
                <a:cs typeface="ＭＳ Ｐゴシック" panose="020B0600070205080204" pitchFamily="50" charset="-128"/>
              </a:rPr>
              <a:t>表の記載の凡例は次のとおりである。</a:t>
            </a:r>
            <a:endParaRPr lang="en-US" altLang="ja-JP" sz="1600" b="0" spc="101" dirty="0">
              <a:solidFill>
                <a:srgbClr val="000000"/>
              </a:solidFill>
              <a:latin typeface="+mj-ea"/>
              <a:ea typeface="+mj-ea"/>
              <a:cs typeface="ＭＳ Ｐゴシック" panose="020B0600070205080204" pitchFamily="50" charset="-128"/>
            </a:endParaRPr>
          </a:p>
          <a:p>
            <a:pPr marL="273050" indent="-273050">
              <a:lnSpc>
                <a:spcPct val="100000"/>
              </a:lnSpc>
              <a:defRPr/>
            </a:pPr>
            <a:endParaRPr lang="en-US" altLang="ja-JP" sz="1600" b="0" dirty="0">
              <a:latin typeface="+mj-ea"/>
              <a:ea typeface="+mj-ea"/>
            </a:endParaRPr>
          </a:p>
          <a:p>
            <a:pPr marL="273050" indent="-273050">
              <a:lnSpc>
                <a:spcPct val="100000"/>
              </a:lnSpc>
              <a:defRPr/>
            </a:pPr>
            <a:r>
              <a:rPr lang="ja-JP" altLang="en-US" sz="1600" b="0" dirty="0">
                <a:latin typeface="+mj-ea"/>
                <a:ea typeface="+mj-ea"/>
              </a:rPr>
              <a:t>表中の「分類」は、各ベンダーが回答したもので、以下のような内容である。</a:t>
            </a:r>
            <a:endParaRPr lang="en-US" altLang="ja-JP" sz="1600" b="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「データ移行」：データ移行に関する課題</a:t>
            </a:r>
            <a:endParaRPr lang="en-US" altLang="ja-JP" sz="160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「仕様確認」：標準仕様の確認に関する課題</a:t>
            </a:r>
            <a:endParaRPr lang="en-US" altLang="ja-JP" sz="160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a:t>
            </a:r>
            <a:r>
              <a:rPr lang="en-US" altLang="ja-JP" sz="1600" dirty="0">
                <a:latin typeface="+mj-ea"/>
                <a:ea typeface="+mj-ea"/>
              </a:rPr>
              <a:t>AWS</a:t>
            </a:r>
            <a:r>
              <a:rPr lang="ja-JP" altLang="en-US" sz="1600" dirty="0">
                <a:latin typeface="+mj-ea"/>
                <a:ea typeface="+mj-ea"/>
              </a:rPr>
              <a:t>」：</a:t>
            </a:r>
            <a:r>
              <a:rPr lang="en-US" altLang="ja-JP" sz="1600" dirty="0">
                <a:latin typeface="+mj-ea"/>
                <a:ea typeface="+mj-ea"/>
              </a:rPr>
              <a:t>AWS</a:t>
            </a:r>
            <a:r>
              <a:rPr lang="ja-JP" altLang="en-US" sz="1600" dirty="0">
                <a:latin typeface="+mj-ea"/>
                <a:ea typeface="+mj-ea"/>
              </a:rPr>
              <a:t>の仕様に関する課題</a:t>
            </a:r>
            <a:endParaRPr lang="en-US" altLang="ja-JP" sz="160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「運用」：運用に関する課題</a:t>
            </a:r>
            <a:endParaRPr lang="en-US" altLang="ja-JP" sz="1600" dirty="0">
              <a:latin typeface="+mj-ea"/>
              <a:ea typeface="+mj-ea"/>
            </a:endParaRPr>
          </a:p>
          <a:p>
            <a:pPr marL="0" lvl="2" indent="0">
              <a:lnSpc>
                <a:spcPct val="100000"/>
              </a:lnSpc>
              <a:buNone/>
              <a:defRPr/>
            </a:pPr>
            <a:endParaRPr lang="en-US" altLang="ja-JP" sz="1600" dirty="0">
              <a:latin typeface="+mj-ea"/>
              <a:ea typeface="+mj-ea"/>
            </a:endParaRPr>
          </a:p>
          <a:p>
            <a:pPr marL="273050" indent="-273050">
              <a:lnSpc>
                <a:spcPct val="100000"/>
              </a:lnSpc>
              <a:defRPr/>
            </a:pPr>
            <a:r>
              <a:rPr lang="ja-JP" altLang="en-US" sz="1600" b="0" dirty="0">
                <a:latin typeface="+mj-ea"/>
                <a:ea typeface="+mj-ea"/>
              </a:rPr>
              <a:t>表中の「移行パターン」は、以下の移行パターンについての略称であり、それぞれの移行パターンを採用した団体の課題であることを示す。</a:t>
            </a:r>
            <a:endParaRPr lang="en-US" altLang="ja-JP" sz="1600" b="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a:t>
            </a:r>
            <a:r>
              <a:rPr lang="en-US" altLang="ja-JP" sz="1600" dirty="0">
                <a:latin typeface="+mj-ea"/>
                <a:ea typeface="+mj-ea"/>
              </a:rPr>
              <a:t>R1</a:t>
            </a:r>
            <a:r>
              <a:rPr lang="ja-JP" altLang="en-US" sz="1600" dirty="0">
                <a:latin typeface="+mj-ea"/>
                <a:ea typeface="+mj-ea"/>
              </a:rPr>
              <a:t>」：</a:t>
            </a:r>
            <a:r>
              <a:rPr lang="en-US" altLang="ja-JP" sz="1600" dirty="0" err="1">
                <a:latin typeface="+mj-ea"/>
                <a:ea typeface="+mj-ea"/>
              </a:rPr>
              <a:t>Replatform</a:t>
            </a:r>
            <a:endParaRPr lang="ja-JP" altLang="en-US" sz="1600" dirty="0">
              <a:latin typeface="+mj-ea"/>
              <a:ea typeface="+mj-ea"/>
            </a:endParaRPr>
          </a:p>
          <a:p>
            <a:pPr marL="627063" lvl="2" indent="-354013">
              <a:lnSpc>
                <a:spcPct val="100000"/>
              </a:lnSpc>
              <a:buFont typeface="Wingdings" panose="05000000000000000000" pitchFamily="2" charset="2"/>
              <a:buChar char="Ø"/>
              <a:defRPr/>
            </a:pPr>
            <a:r>
              <a:rPr lang="ja-JP" altLang="en-US" sz="1600" dirty="0">
                <a:latin typeface="+mj-ea"/>
                <a:ea typeface="+mj-ea"/>
              </a:rPr>
              <a:t>「</a:t>
            </a:r>
            <a:r>
              <a:rPr lang="en-US" altLang="ja-JP" sz="1600" dirty="0">
                <a:latin typeface="+mj-ea"/>
                <a:ea typeface="+mj-ea"/>
              </a:rPr>
              <a:t>R2</a:t>
            </a:r>
            <a:r>
              <a:rPr lang="ja-JP" altLang="en-US" sz="1600" dirty="0">
                <a:latin typeface="+mj-ea"/>
                <a:ea typeface="+mj-ea"/>
              </a:rPr>
              <a:t>」：</a:t>
            </a:r>
            <a:r>
              <a:rPr lang="en-US" altLang="ja-JP" sz="1600" dirty="0">
                <a:latin typeface="+mj-ea"/>
                <a:ea typeface="+mj-ea"/>
              </a:rPr>
              <a:t>Rebuild</a:t>
            </a:r>
          </a:p>
        </p:txBody>
      </p:sp>
    </p:spTree>
    <p:extLst>
      <p:ext uri="{BB962C8B-B14F-4D97-AF65-F5344CB8AC3E}">
        <p14:creationId xmlns:p14="http://schemas.microsoft.com/office/powerpoint/2010/main" val="1775999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（１）シフト移行時のリスク・課題の調査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22</a:t>
            </a:fld>
            <a:endParaRPr lang="ja-JP" altLang="en-US"/>
          </a:p>
        </p:txBody>
      </p:sp>
      <p:graphicFrame>
        <p:nvGraphicFramePr>
          <p:cNvPr id="10" name="表 2">
            <a:extLst>
              <a:ext uri="{FF2B5EF4-FFF2-40B4-BE49-F238E27FC236}">
                <a16:creationId xmlns:a16="http://schemas.microsoft.com/office/drawing/2014/main" id="{98110558-23DF-BA2C-7841-0B890FF406A7}"/>
              </a:ext>
            </a:extLst>
          </p:cNvPr>
          <p:cNvGraphicFramePr>
            <a:graphicFrameLocks noGrp="1"/>
          </p:cNvGraphicFramePr>
          <p:nvPr>
            <p:extLst>
              <p:ext uri="{D42A27DB-BD31-4B8C-83A1-F6EECF244321}">
                <p14:modId xmlns:p14="http://schemas.microsoft.com/office/powerpoint/2010/main" val="2703788547"/>
              </p:ext>
            </p:extLst>
          </p:nvPr>
        </p:nvGraphicFramePr>
        <p:xfrm>
          <a:off x="792000" y="1296000"/>
          <a:ext cx="8360228" cy="4362015"/>
        </p:xfrm>
        <a:graphic>
          <a:graphicData uri="http://schemas.openxmlformats.org/drawingml/2006/table">
            <a:tbl>
              <a:tblPr firstRow="1" bandRow="1"/>
              <a:tblGrid>
                <a:gridCol w="400107">
                  <a:extLst>
                    <a:ext uri="{9D8B030D-6E8A-4147-A177-3AD203B41FA5}">
                      <a16:colId xmlns:a16="http://schemas.microsoft.com/office/drawing/2014/main" val="1432665125"/>
                    </a:ext>
                  </a:extLst>
                </a:gridCol>
                <a:gridCol w="428987">
                  <a:extLst>
                    <a:ext uri="{9D8B030D-6E8A-4147-A177-3AD203B41FA5}">
                      <a16:colId xmlns:a16="http://schemas.microsoft.com/office/drawing/2014/main" val="168841332"/>
                    </a:ext>
                  </a:extLst>
                </a:gridCol>
                <a:gridCol w="414547">
                  <a:extLst>
                    <a:ext uri="{9D8B030D-6E8A-4147-A177-3AD203B41FA5}">
                      <a16:colId xmlns:a16="http://schemas.microsoft.com/office/drawing/2014/main" val="2836847508"/>
                    </a:ext>
                  </a:extLst>
                </a:gridCol>
                <a:gridCol w="637245">
                  <a:extLst>
                    <a:ext uri="{9D8B030D-6E8A-4147-A177-3AD203B41FA5}">
                      <a16:colId xmlns:a16="http://schemas.microsoft.com/office/drawing/2014/main" val="1277793300"/>
                    </a:ext>
                  </a:extLst>
                </a:gridCol>
                <a:gridCol w="1951724">
                  <a:extLst>
                    <a:ext uri="{9D8B030D-6E8A-4147-A177-3AD203B41FA5}">
                      <a16:colId xmlns:a16="http://schemas.microsoft.com/office/drawing/2014/main" val="3482168568"/>
                    </a:ext>
                  </a:extLst>
                </a:gridCol>
                <a:gridCol w="942967">
                  <a:extLst>
                    <a:ext uri="{9D8B030D-6E8A-4147-A177-3AD203B41FA5}">
                      <a16:colId xmlns:a16="http://schemas.microsoft.com/office/drawing/2014/main" val="3818623134"/>
                    </a:ext>
                  </a:extLst>
                </a:gridCol>
                <a:gridCol w="679814">
                  <a:extLst>
                    <a:ext uri="{9D8B030D-6E8A-4147-A177-3AD203B41FA5}">
                      <a16:colId xmlns:a16="http://schemas.microsoft.com/office/drawing/2014/main" val="280336519"/>
                    </a:ext>
                  </a:extLst>
                </a:gridCol>
                <a:gridCol w="2904837">
                  <a:extLst>
                    <a:ext uri="{9D8B030D-6E8A-4147-A177-3AD203B41FA5}">
                      <a16:colId xmlns:a16="http://schemas.microsoft.com/office/drawing/2014/main" val="3238884428"/>
                    </a:ext>
                  </a:extLst>
                </a:gridCol>
              </a:tblGrid>
              <a:tr h="360000">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分類</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移行手法</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移行</a:t>
                      </a:r>
                      <a:endParaRPr kumimoji="1" lang="en-US" altLang="ja-JP" sz="1200" b="1">
                        <a:solidFill>
                          <a:schemeClr val="bg1"/>
                        </a:solidFill>
                        <a:latin typeface="Meiryo UI"/>
                        <a:ea typeface="Meiryo UI"/>
                      </a:endParaRPr>
                    </a:p>
                    <a:p>
                      <a:pPr algn="l"/>
                      <a:r>
                        <a:rPr kumimoji="1" lang="ja-JP" altLang="en-US" sz="1200" b="1">
                          <a:solidFill>
                            <a:schemeClr val="bg1"/>
                          </a:solidFill>
                          <a:latin typeface="Meiryo UI"/>
                          <a:ea typeface="Meiryo UI"/>
                        </a:rPr>
                        <a:t>パターン</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a:t>
                      </a:r>
                    </a:p>
                  </a:txBody>
                  <a:tcPr marL="99692" marR="99692" marT="33231" marB="33231"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対応策</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extLst>
                  <a:ext uri="{0D108BD9-81ED-4DB2-BD59-A6C34878D82A}">
                    <a16:rowId xmlns:a16="http://schemas.microsoft.com/office/drawing/2014/main" val="189609365"/>
                  </a:ext>
                </a:extLst>
              </a:tr>
              <a:tr h="448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課題名</a:t>
                      </a: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課題内容</a:t>
                      </a: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発見の経緯</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対応状況</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対応内容</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493329611"/>
                  </a:ext>
                </a:extLst>
              </a:tr>
              <a:tr h="123420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a:ea typeface="Meiryo UI"/>
                        </a:rPr>
                        <a:t>データ移行</a:t>
                      </a:r>
                    </a:p>
                  </a:txBody>
                  <a:tcPr marL="99692" marR="99692" marT="66462" marB="66462" vert="wordArtVertRtl"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chemeClr val="tx1"/>
                          </a:solidFill>
                          <a:effectLst/>
                          <a:uLnTx/>
                          <a:uFillTx/>
                          <a:latin typeface="Meiryo UI"/>
                          <a:ea typeface="Meiryo UI"/>
                        </a:rPr>
                        <a:t>再構築</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a:ea typeface="+mn-ea"/>
                        </a:rPr>
                        <a:t>R1</a:t>
                      </a:r>
                      <a:endParaRPr kumimoji="1" lang="ja-JP" altLang="en-US" sz="1200" b="0" i="0" u="none" strike="noStrike" kern="1200" cap="none" spc="0" normalizeH="0" baseline="0" noProof="0">
                        <a:ln>
                          <a:noFill/>
                        </a:ln>
                        <a:solidFill>
                          <a:schemeClr val="tx1"/>
                        </a:solidFill>
                        <a:effectLst/>
                        <a:uLnTx/>
                        <a:uFillTx/>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リフト後にシフトする場合のデータ移行手順</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en-US" altLang="ja-JP" sz="1200" b="0" i="0" u="none" strike="noStrike">
                          <a:solidFill>
                            <a:schemeClr val="tx1"/>
                          </a:solidFill>
                          <a:effectLst/>
                          <a:latin typeface="Meiryo UI"/>
                          <a:ea typeface="Meiryo UI"/>
                        </a:rPr>
                        <a:t>RDS for Oracle</a:t>
                      </a:r>
                      <a:r>
                        <a:rPr lang="ja-JP" altLang="en-US" sz="1200" b="0" i="0" u="none" strike="noStrike">
                          <a:solidFill>
                            <a:schemeClr val="tx1"/>
                          </a:solidFill>
                          <a:effectLst/>
                          <a:latin typeface="Meiryo UI"/>
                          <a:ea typeface="Meiryo UI"/>
                        </a:rPr>
                        <a:t>を使用する場合、データのエクスポートの仕方次第では、</a:t>
                      </a:r>
                      <a:r>
                        <a:rPr lang="en-US" altLang="ja-JP" sz="1200" b="0" i="0" u="none" strike="noStrike">
                          <a:solidFill>
                            <a:schemeClr val="tx1"/>
                          </a:solidFill>
                          <a:effectLst/>
                          <a:latin typeface="Meiryo UI"/>
                          <a:ea typeface="Meiryo UI"/>
                        </a:rPr>
                        <a:t>RDS</a:t>
                      </a:r>
                      <a:r>
                        <a:rPr lang="ja-JP" altLang="en-US" sz="1200" b="0" i="0" u="none" strike="noStrike">
                          <a:solidFill>
                            <a:schemeClr val="tx1"/>
                          </a:solidFill>
                          <a:effectLst/>
                          <a:latin typeface="Meiryo UI"/>
                          <a:ea typeface="Meiryo UI"/>
                        </a:rPr>
                        <a:t>内部に移行データが出力される。</a:t>
                      </a:r>
                      <a:br>
                        <a:rPr lang="ja-JP" altLang="en-US" sz="1200" b="0" i="0" u="none" strike="noStrike">
                          <a:solidFill>
                            <a:schemeClr val="tx1"/>
                          </a:solidFill>
                          <a:effectLst/>
                          <a:latin typeface="Meiryo UI"/>
                          <a:ea typeface="Meiryo UI"/>
                        </a:rPr>
                      </a:br>
                      <a:r>
                        <a:rPr lang="en-US" altLang="ja-JP" sz="1200" b="0" i="0" u="none" strike="noStrike">
                          <a:solidFill>
                            <a:schemeClr val="tx1"/>
                          </a:solidFill>
                          <a:effectLst/>
                          <a:latin typeface="Meiryo UI"/>
                          <a:ea typeface="Meiryo UI"/>
                        </a:rPr>
                        <a:t>RDS</a:t>
                      </a:r>
                      <a:r>
                        <a:rPr lang="ja-JP" altLang="en-US" sz="1200" b="0" i="0" u="none" strike="noStrike">
                          <a:solidFill>
                            <a:schemeClr val="tx1"/>
                          </a:solidFill>
                          <a:effectLst/>
                          <a:latin typeface="Meiryo UI"/>
                          <a:ea typeface="Meiryo UI"/>
                        </a:rPr>
                        <a:t>内部のファイルは操作しづらいため、移行方法の検討が必要</a:t>
                      </a:r>
                      <a:endParaRPr lang="en-US" altLang="ja-JP" sz="1200" b="0" i="0" u="none" strike="noStrike">
                        <a:solidFill>
                          <a:schemeClr val="tx1"/>
                        </a:solidFill>
                        <a:effectLst/>
                        <a:latin typeface="Meiryo UI"/>
                        <a:ea typeface="Meiryo UI"/>
                      </a:endParaRPr>
                    </a:p>
                    <a:p>
                      <a:pPr algn="l" fontAlgn="t"/>
                      <a:endParaRPr lang="ja-JP" altLang="en-US" sz="1200" b="0" i="0" u="none" strike="noStrike">
                        <a:solidFill>
                          <a:schemeClr val="tx1"/>
                        </a:solidFill>
                        <a:effectLst/>
                        <a:latin typeface="Meiryo UI"/>
                        <a:ea typeface="Meiryo UI"/>
                      </a:endParaRP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エクスポート処理後、</a:t>
                      </a:r>
                      <a:r>
                        <a:rPr lang="en-US" altLang="ja-JP" sz="1200" b="0" i="0" u="none" strike="noStrike">
                          <a:solidFill>
                            <a:schemeClr val="tx1"/>
                          </a:solidFill>
                          <a:effectLst/>
                          <a:latin typeface="Meiryo UI"/>
                          <a:ea typeface="Meiryo UI"/>
                        </a:rPr>
                        <a:t>Dump</a:t>
                      </a:r>
                      <a:r>
                        <a:rPr lang="ja-JP" altLang="en-US" sz="1200" b="0" i="0" u="none" strike="noStrike">
                          <a:solidFill>
                            <a:schemeClr val="tx1"/>
                          </a:solidFill>
                          <a:effectLst/>
                          <a:latin typeface="Meiryo UI"/>
                          <a:ea typeface="Meiryo UI"/>
                        </a:rPr>
                        <a:t>ファイルが見つからない</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0">
                          <a:solidFill>
                            <a:schemeClr val="tx1"/>
                          </a:solidFill>
                          <a:latin typeface="Meiryo UI"/>
                          <a:ea typeface="Meiryo UI"/>
                        </a:rPr>
                        <a:t>完了</a:t>
                      </a:r>
                    </a:p>
                  </a:txBody>
                  <a:tcPr marL="99692" marR="99692" marT="66462" marB="664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a:t>
                      </a:r>
                      <a:r>
                        <a:rPr lang="en-US" altLang="ja-JP" sz="1200" b="0" i="0" u="none" strike="noStrike" err="1">
                          <a:solidFill>
                            <a:schemeClr val="tx1"/>
                          </a:solidFill>
                          <a:effectLst/>
                          <a:latin typeface="Meiryo UI"/>
                          <a:ea typeface="Meiryo UI"/>
                        </a:rPr>
                        <a:t>OracleDB</a:t>
                      </a:r>
                      <a:r>
                        <a:rPr lang="ja-JP" altLang="en-US" sz="1200" b="0" i="0" u="none" strike="noStrike">
                          <a:solidFill>
                            <a:schemeClr val="tx1"/>
                          </a:solidFill>
                          <a:effectLst/>
                          <a:latin typeface="Meiryo UI"/>
                          <a:ea typeface="Meiryo UI"/>
                        </a:rPr>
                        <a:t>でデータをエクスポートするコマンドである</a:t>
                      </a:r>
                      <a:r>
                        <a:rPr lang="en-US" altLang="ja-JP" sz="1200" b="0" i="0" u="none" strike="noStrike">
                          <a:solidFill>
                            <a:schemeClr val="tx1"/>
                          </a:solidFill>
                          <a:effectLst/>
                          <a:latin typeface="Meiryo UI"/>
                          <a:ea typeface="Meiryo UI"/>
                        </a:rPr>
                        <a:t>EXPDP</a:t>
                      </a:r>
                      <a:r>
                        <a:rPr lang="ja-JP" altLang="en-US" sz="1200" b="0" i="0" u="none" strike="noStrike">
                          <a:solidFill>
                            <a:schemeClr val="tx1"/>
                          </a:solidFill>
                          <a:effectLst/>
                          <a:latin typeface="Meiryo UI"/>
                          <a:ea typeface="Meiryo UI"/>
                        </a:rPr>
                        <a:t>コマンドでのエクスポートを実施し、</a:t>
                      </a:r>
                      <a:r>
                        <a:rPr lang="en-US" altLang="ja-JP" sz="1200" b="0" i="0" u="none" strike="noStrike">
                          <a:solidFill>
                            <a:schemeClr val="tx1"/>
                          </a:solidFill>
                          <a:effectLst/>
                          <a:latin typeface="Meiryo UI"/>
                          <a:ea typeface="Meiryo UI"/>
                        </a:rPr>
                        <a:t>Perl</a:t>
                      </a:r>
                      <a:r>
                        <a:rPr lang="ja-JP" altLang="en-US" sz="1200" b="0" i="0" u="none" strike="noStrike">
                          <a:solidFill>
                            <a:schemeClr val="tx1"/>
                          </a:solidFill>
                          <a:effectLst/>
                          <a:latin typeface="Meiryo UI"/>
                          <a:ea typeface="Meiryo UI"/>
                        </a:rPr>
                        <a:t>等のプログラムを用いて</a:t>
                      </a:r>
                      <a:r>
                        <a:rPr lang="en-US" altLang="ja-JP" sz="1200" b="0" i="0" u="none" strike="noStrike">
                          <a:solidFill>
                            <a:schemeClr val="tx1"/>
                          </a:solidFill>
                          <a:effectLst/>
                          <a:latin typeface="Meiryo UI"/>
                          <a:ea typeface="Meiryo UI"/>
                        </a:rPr>
                        <a:t>EC2</a:t>
                      </a:r>
                      <a:r>
                        <a:rPr lang="ja-JP" altLang="en-US" sz="1200" b="0" i="0" u="none" strike="noStrike">
                          <a:solidFill>
                            <a:schemeClr val="tx1"/>
                          </a:solidFill>
                          <a:effectLst/>
                          <a:latin typeface="Meiryo UI"/>
                          <a:ea typeface="Meiryo UI"/>
                        </a:rPr>
                        <a:t>に転送してから使用する。</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56997468"/>
                  </a:ext>
                </a:extLst>
              </a:tr>
              <a:tr h="111404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a:ea typeface="Meiryo UI"/>
                        </a:rPr>
                        <a:t>データ移行</a:t>
                      </a:r>
                    </a:p>
                  </a:txBody>
                  <a:tcPr marL="99692" marR="99692" marT="66462" marB="66462" vert="wordArtVertRtl"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chemeClr val="tx1"/>
                          </a:solidFill>
                          <a:effectLst/>
                          <a:uLnTx/>
                          <a:uFillTx/>
                          <a:latin typeface="Meiryo UI"/>
                          <a:ea typeface="Meiryo UI"/>
                        </a:rPr>
                        <a:t>再構築</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1007772"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a:ea typeface="Meiryo UI"/>
                        </a:rPr>
                        <a:t>R2</a:t>
                      </a:r>
                      <a:endParaRPr kumimoji="1" lang="ja-JP" altLang="en-US" sz="1200" b="0" i="0" u="none" strike="noStrike" kern="1200" cap="none" spc="0" normalizeH="0" baseline="0" noProof="0">
                        <a:ln>
                          <a:noFill/>
                        </a:ln>
                        <a:solidFill>
                          <a:schemeClr val="tx1"/>
                        </a:solidFill>
                        <a:effectLst/>
                        <a:uLnTx/>
                        <a:uFillTx/>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表領域</a:t>
                      </a:r>
                      <a:r>
                        <a:rPr lang="en-US" altLang="ja-JP" sz="1200" b="0" i="0" u="none" strike="noStrike">
                          <a:solidFill>
                            <a:schemeClr val="tx1"/>
                          </a:solidFill>
                          <a:effectLst/>
                          <a:latin typeface="Meiryo UI"/>
                          <a:ea typeface="Meiryo UI"/>
                        </a:rPr>
                        <a:t>(temp)</a:t>
                      </a:r>
                      <a:r>
                        <a:rPr lang="ja-JP" altLang="en-US" sz="1200" b="0" i="0" u="none" strike="noStrike">
                          <a:solidFill>
                            <a:schemeClr val="tx1"/>
                          </a:solidFill>
                          <a:effectLst/>
                          <a:latin typeface="Meiryo UI"/>
                          <a:ea typeface="Meiryo UI"/>
                        </a:rPr>
                        <a:t>の拡張について</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標準化対応のため、印影</a:t>
                      </a:r>
                      <a:r>
                        <a:rPr lang="en-US" altLang="ja-JP" sz="1200" b="0" i="0" u="none" strike="noStrike">
                          <a:solidFill>
                            <a:schemeClr val="tx1"/>
                          </a:solidFill>
                          <a:effectLst/>
                          <a:latin typeface="Meiryo UI"/>
                          <a:ea typeface="Meiryo UI"/>
                        </a:rPr>
                        <a:t>(PNG)</a:t>
                      </a:r>
                      <a:r>
                        <a:rPr lang="ja-JP" altLang="en-US" sz="1200" b="0" i="0" u="none" strike="noStrike">
                          <a:solidFill>
                            <a:schemeClr val="tx1"/>
                          </a:solidFill>
                          <a:effectLst/>
                          <a:latin typeface="Meiryo UI"/>
                          <a:ea typeface="Meiryo UI"/>
                        </a:rPr>
                        <a:t>をビットマップに変換して</a:t>
                      </a:r>
                      <a:r>
                        <a:rPr lang="en-US" altLang="ja-JP" sz="1200" b="0" i="0" u="none" strike="noStrike">
                          <a:solidFill>
                            <a:schemeClr val="tx1"/>
                          </a:solidFill>
                          <a:effectLst/>
                          <a:latin typeface="Meiryo UI"/>
                          <a:ea typeface="Meiryo UI"/>
                        </a:rPr>
                        <a:t>DB</a:t>
                      </a:r>
                      <a:r>
                        <a:rPr lang="ja-JP" altLang="en-US" sz="1200" b="0" i="0" u="none" strike="noStrike">
                          <a:solidFill>
                            <a:schemeClr val="tx1"/>
                          </a:solidFill>
                          <a:effectLst/>
                          <a:latin typeface="Meiryo UI"/>
                          <a:ea typeface="Meiryo UI"/>
                        </a:rPr>
                        <a:t>に登録する処理を実行すると、処理時に一時表領域が足りずエラーとなる。</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検証中の処理実行時</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0">
                          <a:solidFill>
                            <a:schemeClr val="tx1"/>
                          </a:solidFill>
                          <a:latin typeface="Meiryo UI"/>
                          <a:ea typeface="Meiryo UI"/>
                        </a:rPr>
                        <a:t>完了</a:t>
                      </a:r>
                    </a:p>
                  </a:txBody>
                  <a:tcPr marL="99692" marR="99692" marT="66462" marB="664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一時表領域を大きく設定する。</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98961361"/>
                  </a:ext>
                </a:extLst>
              </a:tr>
              <a:tr h="96729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ja-JP" altLang="en-US" sz="1000" b="0">
                          <a:latin typeface="Meiryo UI"/>
                          <a:ea typeface="Meiryo UI"/>
                        </a:rPr>
                        <a:t>仕様確認</a:t>
                      </a:r>
                    </a:p>
                  </a:txBody>
                  <a:tcPr marL="99692" marR="99692" marT="66462" marB="66462" vert="wordArtVertRtl"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ja-JP" altLang="en-US" sz="1200" b="0">
                          <a:latin typeface="Meiryo UI"/>
                          <a:ea typeface="Meiryo UI"/>
                        </a:rPr>
                        <a:t>再構築</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b="0">
                          <a:latin typeface="Meiryo UI"/>
                        </a:rPr>
                        <a:t>R1</a:t>
                      </a:r>
                      <a:endParaRPr kumimoji="1" lang="ja-JP" altLang="en-US" sz="1200" b="0">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連携仕様の確認</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標準仕様に準拠したデータ様式で連携するか、現行様式で連携するかの調整が必要</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zh-TW" altLang="en-US" sz="1200" b="0" i="0" u="none" strike="noStrike">
                          <a:effectLst/>
                          <a:latin typeface="Meiryo UI"/>
                          <a:ea typeface="Meiryo UI"/>
                        </a:rPr>
                        <a:t>連携検証計画時</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0">
                          <a:latin typeface="Meiryo UI"/>
                          <a:ea typeface="Meiryo UI"/>
                        </a:rPr>
                        <a:t>完了</a:t>
                      </a:r>
                    </a:p>
                  </a:txBody>
                  <a:tcPr marL="99692" marR="99692" marT="66462" marB="664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dirty="0">
                          <a:effectLst/>
                          <a:latin typeface="Meiryo UI"/>
                          <a:ea typeface="Meiryo UI"/>
                        </a:rPr>
                        <a:t>採択団体では、現行様式での連携を行う。</a:t>
                      </a:r>
                      <a:br>
                        <a:rPr lang="ja-JP" altLang="en-US" sz="1200" b="0" i="0" u="none" strike="noStrike" dirty="0">
                          <a:effectLst/>
                          <a:latin typeface="Meiryo UI"/>
                          <a:ea typeface="Meiryo UI"/>
                        </a:rPr>
                      </a:br>
                      <a:r>
                        <a:rPr lang="ja-JP" altLang="en-US" sz="1200" b="0" i="0" u="none" strike="noStrike" dirty="0">
                          <a:effectLst/>
                          <a:latin typeface="Meiryo UI"/>
                          <a:ea typeface="Meiryo UI"/>
                        </a:rPr>
                        <a:t>連携要件に沿った連携は、基幹系システムが対応できる時期で再調整。</a:t>
                      </a:r>
                      <a:endParaRPr lang="en-US" altLang="ja-JP" sz="1200" b="0" i="0" u="none" strike="noStrike" dirty="0">
                        <a:effectLst/>
                        <a:latin typeface="Meiryo UI"/>
                        <a:ea typeface="Meiryo UI"/>
                      </a:endParaRP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061197846"/>
                  </a:ext>
                </a:extLst>
              </a:tr>
            </a:tbl>
          </a:graphicData>
        </a:graphic>
      </p:graphicFrame>
      <p:sp>
        <p:nvSpPr>
          <p:cNvPr id="11" name="テキスト プレースホルダー 15">
            <a:extLst>
              <a:ext uri="{FF2B5EF4-FFF2-40B4-BE49-F238E27FC236}">
                <a16:creationId xmlns:a16="http://schemas.microsoft.com/office/drawing/2014/main" id="{3D79719D-5CD1-3BFC-C41F-68E151E18F12}"/>
              </a:ext>
            </a:extLst>
          </p:cNvPr>
          <p:cNvSpPr txBox="1">
            <a:spLocks/>
          </p:cNvSpPr>
          <p:nvPr/>
        </p:nvSpPr>
        <p:spPr>
          <a:xfrm>
            <a:off x="720000" y="965125"/>
            <a:ext cx="8372952"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Pts val="1400"/>
              <a:buFont typeface="Wingdings" panose="05000000000000000000" pitchFamily="2" charset="2"/>
              <a:buChar char="l"/>
              <a:tabLst/>
              <a:defRPr/>
            </a:pPr>
            <a:r>
              <a:rPr lang="ja-JP" altLang="en-US" sz="1600" b="0" spc="101" dirty="0">
                <a:solidFill>
                  <a:srgbClr val="000000"/>
                </a:solidFill>
                <a:latin typeface="+mj-ea"/>
                <a:ea typeface="+mj-ea"/>
                <a:cs typeface="ＭＳ Ｐゴシック" panose="020B0600070205080204" pitchFamily="50" charset="-128"/>
              </a:rPr>
              <a:t>ベンダー</a:t>
            </a:r>
            <a:r>
              <a:rPr kumimoji="1" lang="ja-JP" altLang="ja-JP"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rPr>
              <a:t>から回答のあった発生課題・対応策を</a:t>
            </a:r>
            <a:r>
              <a:rPr kumimoji="1" lang="ja-JP" altLang="en-US"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rPr>
              <a:t>以下にまとめた</a:t>
            </a:r>
            <a:r>
              <a:rPr lang="ja-JP" altLang="en-US" sz="1600" b="0" dirty="0">
                <a:solidFill>
                  <a:srgbClr val="000000"/>
                </a:solidFill>
                <a:latin typeface="+mj-ea"/>
                <a:ea typeface="+mj-ea"/>
                <a:cs typeface="ＭＳ Ｐゴシック" panose="020B0600070205080204" pitchFamily="50" charset="-128"/>
              </a:rPr>
              <a:t>。</a:t>
            </a:r>
            <a:endParaRPr kumimoji="1" lang="en-US" altLang="ja-JP"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endParaRPr>
          </a:p>
        </p:txBody>
      </p:sp>
    </p:spTree>
    <p:extLst>
      <p:ext uri="{BB962C8B-B14F-4D97-AF65-F5344CB8AC3E}">
        <p14:creationId xmlns:p14="http://schemas.microsoft.com/office/powerpoint/2010/main" val="3148706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（１）シフト移行時のリスク・課題の調査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23</a:t>
            </a:fld>
            <a:endParaRPr lang="ja-JP" altLang="en-US"/>
          </a:p>
        </p:txBody>
      </p:sp>
      <p:graphicFrame>
        <p:nvGraphicFramePr>
          <p:cNvPr id="4" name="表 2">
            <a:extLst>
              <a:ext uri="{FF2B5EF4-FFF2-40B4-BE49-F238E27FC236}">
                <a16:creationId xmlns:a16="http://schemas.microsoft.com/office/drawing/2014/main" id="{0723D04D-93AA-8534-0EA3-93DA5ABD1166}"/>
              </a:ext>
            </a:extLst>
          </p:cNvPr>
          <p:cNvGraphicFramePr>
            <a:graphicFrameLocks noGrp="1"/>
          </p:cNvGraphicFramePr>
          <p:nvPr>
            <p:extLst>
              <p:ext uri="{D42A27DB-BD31-4B8C-83A1-F6EECF244321}">
                <p14:modId xmlns:p14="http://schemas.microsoft.com/office/powerpoint/2010/main" val="1115702343"/>
              </p:ext>
            </p:extLst>
          </p:nvPr>
        </p:nvGraphicFramePr>
        <p:xfrm>
          <a:off x="792000" y="1296000"/>
          <a:ext cx="8393483" cy="4797453"/>
        </p:xfrm>
        <a:graphic>
          <a:graphicData uri="http://schemas.openxmlformats.org/drawingml/2006/table">
            <a:tbl>
              <a:tblPr firstRow="1" bandRow="1">
                <a:tableStyleId>{21E4AEA4-8DFA-4A89-87EB-49C32662AFE0}</a:tableStyleId>
              </a:tblPr>
              <a:tblGrid>
                <a:gridCol w="393333">
                  <a:extLst>
                    <a:ext uri="{9D8B030D-6E8A-4147-A177-3AD203B41FA5}">
                      <a16:colId xmlns:a16="http://schemas.microsoft.com/office/drawing/2014/main" val="1432665125"/>
                    </a:ext>
                  </a:extLst>
                </a:gridCol>
                <a:gridCol w="439059">
                  <a:extLst>
                    <a:ext uri="{9D8B030D-6E8A-4147-A177-3AD203B41FA5}">
                      <a16:colId xmlns:a16="http://schemas.microsoft.com/office/drawing/2014/main" val="168841332"/>
                    </a:ext>
                  </a:extLst>
                </a:gridCol>
                <a:gridCol w="416197">
                  <a:extLst>
                    <a:ext uri="{9D8B030D-6E8A-4147-A177-3AD203B41FA5}">
                      <a16:colId xmlns:a16="http://schemas.microsoft.com/office/drawing/2014/main" val="2836847508"/>
                    </a:ext>
                  </a:extLst>
                </a:gridCol>
                <a:gridCol w="639781">
                  <a:extLst>
                    <a:ext uri="{9D8B030D-6E8A-4147-A177-3AD203B41FA5}">
                      <a16:colId xmlns:a16="http://schemas.microsoft.com/office/drawing/2014/main" val="1277793300"/>
                    </a:ext>
                  </a:extLst>
                </a:gridCol>
                <a:gridCol w="1959488">
                  <a:extLst>
                    <a:ext uri="{9D8B030D-6E8A-4147-A177-3AD203B41FA5}">
                      <a16:colId xmlns:a16="http://schemas.microsoft.com/office/drawing/2014/main" val="3482168568"/>
                    </a:ext>
                  </a:extLst>
                </a:gridCol>
                <a:gridCol w="946717">
                  <a:extLst>
                    <a:ext uri="{9D8B030D-6E8A-4147-A177-3AD203B41FA5}">
                      <a16:colId xmlns:a16="http://schemas.microsoft.com/office/drawing/2014/main" val="3818623134"/>
                    </a:ext>
                  </a:extLst>
                </a:gridCol>
                <a:gridCol w="682517">
                  <a:extLst>
                    <a:ext uri="{9D8B030D-6E8A-4147-A177-3AD203B41FA5}">
                      <a16:colId xmlns:a16="http://schemas.microsoft.com/office/drawing/2014/main" val="280336519"/>
                    </a:ext>
                  </a:extLst>
                </a:gridCol>
                <a:gridCol w="2916391">
                  <a:extLst>
                    <a:ext uri="{9D8B030D-6E8A-4147-A177-3AD203B41FA5}">
                      <a16:colId xmlns:a16="http://schemas.microsoft.com/office/drawing/2014/main" val="3238884428"/>
                    </a:ext>
                  </a:extLst>
                </a:gridCol>
              </a:tblGrid>
              <a:tr h="370915">
                <a:tc rowSpan="2">
                  <a:txBody>
                    <a:bodyPr/>
                    <a:lstStyle/>
                    <a:p>
                      <a:pPr algn="l"/>
                      <a:r>
                        <a:rPr kumimoji="1" lang="ja-JP" altLang="en-US" sz="1200" b="1">
                          <a:solidFill>
                            <a:schemeClr val="bg1"/>
                          </a:solidFill>
                          <a:latin typeface="Meiryo UI"/>
                          <a:ea typeface="Meiryo UI"/>
                        </a:rPr>
                        <a:t>分類</a:t>
                      </a:r>
                    </a:p>
                  </a:txBody>
                  <a:tcPr marL="84406" marR="84406" marT="42203" marB="42203"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2">
                  <a:txBody>
                    <a:bodyPr/>
                    <a:lstStyle/>
                    <a:p>
                      <a:pPr algn="l"/>
                      <a:r>
                        <a:rPr kumimoji="1" lang="ja-JP" altLang="en-US" sz="1200" b="1">
                          <a:solidFill>
                            <a:schemeClr val="bg1"/>
                          </a:solidFill>
                          <a:latin typeface="Meiryo UI"/>
                          <a:ea typeface="Meiryo UI"/>
                        </a:rPr>
                        <a:t>移行手法</a:t>
                      </a:r>
                    </a:p>
                  </a:txBody>
                  <a:tcPr marL="84406" marR="84406" marT="42203" marB="42203"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2">
                  <a:txBody>
                    <a:bodyPr/>
                    <a:lstStyle/>
                    <a:p>
                      <a:pPr algn="l"/>
                      <a:r>
                        <a:rPr kumimoji="1" lang="ja-JP" altLang="en-US" sz="1200" b="1">
                          <a:solidFill>
                            <a:schemeClr val="bg1"/>
                          </a:solidFill>
                          <a:latin typeface="Meiryo UI"/>
                          <a:ea typeface="Meiryo UI"/>
                        </a:rPr>
                        <a:t>移行</a:t>
                      </a:r>
                      <a:endParaRPr kumimoji="1" lang="en-US" altLang="ja-JP" sz="1200" b="1">
                        <a:solidFill>
                          <a:schemeClr val="bg1"/>
                        </a:solidFill>
                        <a:latin typeface="Meiryo UI"/>
                        <a:ea typeface="Meiryo UI"/>
                      </a:endParaRPr>
                    </a:p>
                    <a:p>
                      <a:pPr algn="l"/>
                      <a:r>
                        <a:rPr kumimoji="1" lang="ja-JP" altLang="en-US" sz="1200" b="1">
                          <a:solidFill>
                            <a:schemeClr val="bg1"/>
                          </a:solidFill>
                          <a:latin typeface="Meiryo UI"/>
                          <a:ea typeface="Meiryo UI"/>
                        </a:rPr>
                        <a:t>パターン</a:t>
                      </a:r>
                    </a:p>
                  </a:txBody>
                  <a:tcPr marL="84406" marR="84406" marT="42203" marB="42203"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gridSpan="3">
                  <a:txBody>
                    <a:bodyPr/>
                    <a:lstStyle/>
                    <a:p>
                      <a:pPr algn="l"/>
                      <a:r>
                        <a:rPr kumimoji="1" lang="ja-JP" altLang="en-US" sz="1200" b="1">
                          <a:solidFill>
                            <a:schemeClr val="bg1"/>
                          </a:solidFill>
                          <a:latin typeface="Meiryo UI"/>
                          <a:ea typeface="Meiryo UI"/>
                        </a:rPr>
                        <a:t>課題</a:t>
                      </a:r>
                    </a:p>
                  </a:txBody>
                  <a:tcPr marL="99692" marR="99692" marT="33231" marB="33231"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tc gridSpan="2">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対応策</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B w="12700" cap="flat" cmpd="sng" algn="ctr">
                      <a:solidFill>
                        <a:schemeClr val="bg1"/>
                      </a:solidFill>
                      <a:prstDash val="solid"/>
                      <a:round/>
                      <a:headEnd type="none" w="med" len="med"/>
                      <a:tailEnd type="none" w="med" len="med"/>
                    </a:lnB>
                    <a:solidFill>
                      <a:srgbClr val="003B83"/>
                    </a:solidFill>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extLst>
                  <a:ext uri="{0D108BD9-81ED-4DB2-BD59-A6C34878D82A}">
                    <a16:rowId xmlns:a16="http://schemas.microsoft.com/office/drawing/2014/main" val="189609365"/>
                  </a:ext>
                </a:extLst>
              </a:tr>
              <a:tr h="4624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b="1">
                          <a:solidFill>
                            <a:schemeClr val="bg1"/>
                          </a:solidFill>
                          <a:latin typeface="Meiryo UI"/>
                          <a:ea typeface="Meiryo UI"/>
                        </a:rPr>
                        <a:t>課題名</a:t>
                      </a:r>
                    </a:p>
                  </a:txBody>
                  <a:tcPr marL="99692" marR="99692"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algn="l"/>
                      <a:r>
                        <a:rPr kumimoji="1" lang="ja-JP" altLang="en-US" sz="1200" b="1">
                          <a:solidFill>
                            <a:schemeClr val="bg1"/>
                          </a:solidFill>
                          <a:latin typeface="Meiryo UI"/>
                          <a:ea typeface="Meiryo UI"/>
                        </a:rPr>
                        <a:t>課題内容</a:t>
                      </a:r>
                    </a:p>
                  </a:txBody>
                  <a:tcPr marL="99692" marR="99692"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発見の経緯</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対応状況</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対応内容</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extLst>
                  <a:ext uri="{0D108BD9-81ED-4DB2-BD59-A6C34878D82A}">
                    <a16:rowId xmlns:a16="http://schemas.microsoft.com/office/drawing/2014/main" val="3493329611"/>
                  </a:ext>
                </a:extLst>
              </a:tr>
              <a:tr h="1496448">
                <a:tc>
                  <a:txBody>
                    <a:bodyPr/>
                    <a:lstStyle/>
                    <a:p>
                      <a:pPr algn="ctr"/>
                      <a:r>
                        <a:rPr kumimoji="1" lang="en-US" altLang="ja-JP" sz="1000" b="0">
                          <a:latin typeface="Meiryo UI"/>
                          <a:ea typeface="Meiryo UI"/>
                        </a:rPr>
                        <a:t>AWS</a:t>
                      </a:r>
                      <a:endParaRPr kumimoji="1" lang="ja-JP" altLang="en-US" sz="1000" b="0">
                        <a:latin typeface="Meiryo UI"/>
                        <a:ea typeface="Meiryo UI"/>
                      </a:endParaRP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ja-JP" altLang="en-US" sz="1200" b="0">
                          <a:latin typeface="Meiryo UI"/>
                          <a:ea typeface="Meiryo UI"/>
                        </a:rPr>
                        <a:t>再構築</a:t>
                      </a: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en-US" altLang="ja-JP" sz="1200" b="0">
                          <a:latin typeface="Meiryo UI"/>
                        </a:rPr>
                        <a:t>R2</a:t>
                      </a:r>
                      <a:endParaRPr kumimoji="1" lang="ja-JP" altLang="en-US" sz="1200" b="0">
                        <a:latin typeface="Meiryo UI"/>
                        <a:ea typeface="Meiryo UI"/>
                      </a:endParaRP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sz="1200" b="0" i="0" u="none" strike="noStrike">
                          <a:effectLst/>
                          <a:latin typeface="Meiryo UI"/>
                          <a:ea typeface="Meiryo UI"/>
                        </a:rPr>
                        <a:t>Managed AD</a:t>
                      </a:r>
                      <a:r>
                        <a:rPr lang="ja-JP" altLang="en-US" sz="1200" b="0" i="0" u="none" strike="noStrike">
                          <a:effectLst/>
                          <a:latin typeface="Meiryo UI"/>
                          <a:ea typeface="Meiryo UI"/>
                        </a:rPr>
                        <a:t>について</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altLang="ja-JP" sz="1200" b="0" i="0" u="none" strike="noStrike">
                          <a:effectLst/>
                          <a:latin typeface="Meiryo UI"/>
                          <a:ea typeface="Meiryo UI"/>
                        </a:rPr>
                        <a:t>Managed AD</a:t>
                      </a:r>
                      <a:r>
                        <a:rPr lang="ja-JP" altLang="en-US" sz="1200" b="0" i="0" u="none" strike="noStrike">
                          <a:effectLst/>
                          <a:latin typeface="Meiryo UI"/>
                          <a:ea typeface="Meiryo UI"/>
                        </a:rPr>
                        <a:t>について、構築時に</a:t>
                      </a:r>
                      <a:r>
                        <a:rPr lang="en-US" altLang="ja-JP" sz="1200" b="0" i="0" u="none" strike="noStrike">
                          <a:effectLst/>
                          <a:latin typeface="Meiryo UI"/>
                          <a:ea typeface="Meiryo UI"/>
                        </a:rPr>
                        <a:t>Default Security Group</a:t>
                      </a:r>
                      <a:r>
                        <a:rPr lang="ja-JP" altLang="en-US" sz="1200" b="0" i="0" u="none" strike="noStrike">
                          <a:effectLst/>
                          <a:latin typeface="Meiryo UI"/>
                          <a:ea typeface="Meiryo UI"/>
                        </a:rPr>
                        <a:t>を利用する挙動をしており、構築時にエラーが出る。</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sz="1200" b="0" i="0" u="none" strike="noStrike">
                          <a:effectLst/>
                          <a:latin typeface="Meiryo UI"/>
                          <a:ea typeface="Meiryo UI"/>
                        </a:rPr>
                        <a:t>Managed AD</a:t>
                      </a:r>
                      <a:r>
                        <a:rPr lang="ja-JP" altLang="en-US" sz="1200" b="0" i="0" u="none" strike="noStrike">
                          <a:effectLst/>
                          <a:latin typeface="Meiryo UI"/>
                          <a:ea typeface="Meiryo UI"/>
                        </a:rPr>
                        <a:t>構築時に解析を実施</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b="0">
                          <a:latin typeface="Meiryo UI"/>
                          <a:ea typeface="Meiryo UI"/>
                        </a:rPr>
                        <a:t>対応中</a:t>
                      </a:r>
                    </a:p>
                  </a:txBody>
                  <a:tcPr marL="99692" marR="99692" marT="66462" marB="6646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altLang="ja-JP" sz="1200" b="0" i="0" u="none" strike="noStrike">
                          <a:effectLst/>
                          <a:latin typeface="Meiryo UI"/>
                          <a:ea typeface="Meiryo UI"/>
                        </a:rPr>
                        <a:t>Default Security Group</a:t>
                      </a:r>
                      <a:r>
                        <a:rPr lang="ja-JP" altLang="en-US" sz="1200" b="0" i="0" u="none" strike="noStrike">
                          <a:effectLst/>
                          <a:latin typeface="Meiryo UI"/>
                          <a:ea typeface="Meiryo UI"/>
                        </a:rPr>
                        <a:t>を作成して構築はできた。しかしながら、構築直後に</a:t>
                      </a:r>
                      <a:r>
                        <a:rPr lang="en-US" altLang="ja-JP" sz="1200" b="0" i="0" u="none" strike="noStrike">
                          <a:effectLst/>
                          <a:latin typeface="Meiryo UI"/>
                          <a:ea typeface="Meiryo UI"/>
                        </a:rPr>
                        <a:t>SCP</a:t>
                      </a:r>
                      <a:r>
                        <a:rPr lang="ja-JP" altLang="en-US" sz="1200" b="0" i="0" u="none" strike="noStrike">
                          <a:effectLst/>
                          <a:latin typeface="Meiryo UI"/>
                          <a:ea typeface="Meiryo UI"/>
                        </a:rPr>
                        <a:t>の定義で</a:t>
                      </a:r>
                      <a:r>
                        <a:rPr lang="en-US" altLang="ja-JP" sz="1200" b="0" i="0" u="none" strike="noStrike">
                          <a:effectLst/>
                          <a:latin typeface="Meiryo UI"/>
                          <a:ea typeface="Meiryo UI"/>
                        </a:rPr>
                        <a:t>Default Security Group</a:t>
                      </a:r>
                      <a:r>
                        <a:rPr lang="ja-JP" altLang="en-US" sz="1200" b="0" i="0" u="none" strike="noStrike">
                          <a:effectLst/>
                          <a:latin typeface="Meiryo UI"/>
                          <a:ea typeface="Meiryo UI"/>
                        </a:rPr>
                        <a:t>が自動削除されたことを確認した。</a:t>
                      </a:r>
                      <a:r>
                        <a:rPr lang="en-US" altLang="ja-JP" sz="1200" b="0" i="0" u="none" strike="noStrike">
                          <a:effectLst/>
                          <a:latin typeface="Meiryo UI"/>
                          <a:ea typeface="Meiryo UI"/>
                        </a:rPr>
                        <a:t>SCP</a:t>
                      </a:r>
                      <a:r>
                        <a:rPr lang="ja-JP" altLang="en-US" sz="1200" b="0" i="0" u="none" strike="noStrike">
                          <a:effectLst/>
                          <a:latin typeface="Meiryo UI"/>
                          <a:ea typeface="Meiryo UI"/>
                        </a:rPr>
                        <a:t>で制御されていると考えられる。</a:t>
                      </a:r>
                      <a:endParaRPr lang="en-US" altLang="ja-JP" sz="1200" b="0" i="0" u="none" strike="noStrike">
                        <a:effectLst/>
                        <a:latin typeface="Meiryo UI"/>
                        <a:ea typeface="Meiryo UI"/>
                      </a:endParaRPr>
                    </a:p>
                    <a:p>
                      <a:pPr algn="l" fontAlgn="t"/>
                      <a:r>
                        <a:rPr lang="ja-JP" altLang="en-US" sz="1200" b="0" i="0" u="none" strike="noStrike">
                          <a:effectLst/>
                          <a:latin typeface="Meiryo UI"/>
                          <a:ea typeface="Meiryo UI"/>
                        </a:rPr>
                        <a:t>令和</a:t>
                      </a:r>
                      <a:r>
                        <a:rPr lang="en-US" altLang="ja-JP" sz="1200" b="0" i="0" u="none" strike="noStrike">
                          <a:effectLst/>
                          <a:latin typeface="Meiryo UI"/>
                          <a:ea typeface="Meiryo UI"/>
                        </a:rPr>
                        <a:t>6</a:t>
                      </a:r>
                      <a:r>
                        <a:rPr lang="ja-JP" altLang="en-US" sz="1200" b="0" i="0" u="none" strike="noStrike">
                          <a:effectLst/>
                          <a:latin typeface="Meiryo UI"/>
                          <a:ea typeface="Meiryo UI"/>
                        </a:rPr>
                        <a:t>年度以降に継続して対応を検討する。</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4145222044"/>
                  </a:ext>
                </a:extLst>
              </a:tr>
              <a:tr h="1516458">
                <a:tc>
                  <a:txBody>
                    <a:bodyPr/>
                    <a:lstStyle/>
                    <a:p>
                      <a:pPr algn="ctr"/>
                      <a:r>
                        <a:rPr kumimoji="1" lang="en-US" altLang="ja-JP" sz="1000">
                          <a:latin typeface="Meiryo UI"/>
                          <a:ea typeface="Meiryo UI"/>
                        </a:rPr>
                        <a:t>AWS</a:t>
                      </a:r>
                      <a:endParaRPr kumimoji="1" lang="ja-JP" altLang="en-US" sz="1000">
                        <a:latin typeface="Meiryo UI"/>
                        <a:ea typeface="Meiryo UI"/>
                      </a:endParaRP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ja-JP" altLang="en-US" sz="1200">
                          <a:latin typeface="Meiryo UI"/>
                          <a:ea typeface="Meiryo UI"/>
                        </a:rPr>
                        <a:t>再構築</a:t>
                      </a: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en-US" altLang="ja-JP" sz="1200">
                          <a:latin typeface="Meiryo UI"/>
                        </a:rPr>
                        <a:t>R2</a:t>
                      </a:r>
                      <a:endParaRPr kumimoji="1" lang="ja-JP" altLang="en-US" sz="1200">
                        <a:latin typeface="Meiryo UI"/>
                        <a:ea typeface="Meiryo UI"/>
                      </a:endParaRP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sz="1200" b="0" i="0" u="none" strike="noStrike" err="1">
                          <a:effectLst/>
                          <a:latin typeface="Meiryo UI"/>
                          <a:ea typeface="Meiryo UI"/>
                        </a:rPr>
                        <a:t>ServiceConnect</a:t>
                      </a:r>
                      <a:r>
                        <a:rPr lang="ja-JP" altLang="en-US" sz="1200" b="0" i="0" u="none" strike="noStrike">
                          <a:effectLst/>
                          <a:latin typeface="Meiryo UI"/>
                          <a:ea typeface="Meiryo UI"/>
                        </a:rPr>
                        <a:t>について</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altLang="ja-JP" sz="1200" b="0" i="0" u="none" strike="noStrike">
                          <a:effectLst/>
                          <a:latin typeface="Meiryo UI"/>
                          <a:ea typeface="Meiryo UI"/>
                        </a:rPr>
                        <a:t>Service Connect</a:t>
                      </a:r>
                      <a:r>
                        <a:rPr lang="ja-JP" altLang="en-US" sz="1200" b="0" i="0" u="none" strike="noStrike">
                          <a:effectLst/>
                          <a:latin typeface="Meiryo UI"/>
                          <a:ea typeface="Meiryo UI"/>
                        </a:rPr>
                        <a:t>には、サーバー</a:t>
                      </a:r>
                      <a:r>
                        <a:rPr lang="en-US" altLang="ja-JP" sz="1200" b="0" i="0" u="none" strike="noStrike">
                          <a:effectLst/>
                          <a:latin typeface="Meiryo UI"/>
                          <a:ea typeface="Meiryo UI"/>
                        </a:rPr>
                        <a:t>/</a:t>
                      </a:r>
                      <a:r>
                        <a:rPr lang="ja-JP" altLang="en-US" sz="1200" b="0" i="0" u="none" strike="noStrike">
                          <a:effectLst/>
                          <a:latin typeface="Meiryo UI"/>
                          <a:ea typeface="Meiryo UI"/>
                        </a:rPr>
                        <a:t>クライアントの概念があり、</a:t>
                      </a:r>
                      <a:r>
                        <a:rPr lang="en-US" altLang="ja-JP" sz="1200" b="0" i="0" u="none" strike="noStrike">
                          <a:effectLst/>
                          <a:latin typeface="Meiryo UI"/>
                          <a:ea typeface="Meiryo UI"/>
                        </a:rPr>
                        <a:t>ServiceConnect</a:t>
                      </a:r>
                      <a:r>
                        <a:rPr lang="ja-JP" altLang="en-US" sz="1200" b="0" i="0" u="none" strike="noStrike">
                          <a:effectLst/>
                          <a:latin typeface="Meiryo UI"/>
                          <a:ea typeface="Meiryo UI"/>
                        </a:rPr>
                        <a:t>の追加順がコンテナ間通信に影響する。具体には、最初にクライアント側のサービスで設定されたコンテナを起動すると通信ができなくなる。</a:t>
                      </a:r>
                      <a:endParaRPr lang="en-US" altLang="ja-JP" sz="1200" b="0" i="0" u="none" strike="noStrike">
                        <a:effectLst/>
                        <a:latin typeface="Meiryo UI"/>
                        <a:ea typeface="Meiryo UI"/>
                      </a:endParaRPr>
                    </a:p>
                    <a:p>
                      <a:pPr algn="l" fontAlgn="t"/>
                      <a:endParaRPr lang="ja-JP" altLang="en-US" sz="1200" b="0" i="0" u="none" strike="noStrike">
                        <a:effectLst/>
                        <a:latin typeface="Meiryo UI"/>
                        <a:ea typeface="Meiryo UI"/>
                      </a:endParaRP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ja-JP" altLang="en-US" sz="1200" b="0" i="0" u="none" strike="noStrike">
                          <a:effectLst/>
                          <a:latin typeface="Meiryo UI"/>
                          <a:ea typeface="Meiryo UI"/>
                        </a:rPr>
                        <a:t>動作検証中に一部コンテナ間通信異常を確認</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latin typeface="Meiryo UI"/>
                          <a:ea typeface="Meiryo UI"/>
                        </a:rPr>
                        <a:t>完了</a:t>
                      </a:r>
                    </a:p>
                  </a:txBody>
                  <a:tcPr marL="99692" marR="99692" marT="66462" marB="6646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en-US" altLang="ja-JP" sz="1200" b="0" i="0" u="none" strike="noStrike">
                          <a:effectLst/>
                          <a:latin typeface="Meiryo UI"/>
                          <a:ea typeface="Meiryo UI"/>
                        </a:rPr>
                        <a:t>Service</a:t>
                      </a:r>
                      <a:r>
                        <a:rPr lang="ja-JP" altLang="en-US" sz="1200" b="0" i="0" u="none" strike="noStrike">
                          <a:effectLst/>
                          <a:latin typeface="Meiryo UI"/>
                          <a:ea typeface="Meiryo UI"/>
                        </a:rPr>
                        <a:t> </a:t>
                      </a:r>
                      <a:r>
                        <a:rPr lang="en-US" altLang="ja-JP" sz="1200" b="0" i="0" u="none" strike="noStrike">
                          <a:effectLst/>
                          <a:latin typeface="Meiryo UI"/>
                          <a:ea typeface="Meiryo UI"/>
                        </a:rPr>
                        <a:t>Connect</a:t>
                      </a:r>
                      <a:r>
                        <a:rPr lang="ja-JP" altLang="en-US" sz="1200" b="0" i="0" u="none" strike="noStrike">
                          <a:effectLst/>
                          <a:latin typeface="Meiryo UI"/>
                          <a:ea typeface="Meiryo UI"/>
                        </a:rPr>
                        <a:t>の追加順による通信途絶の影響は回避できないため、サーバー側のコンテナを最初に起動し、クライアント側のコンテナを後に起動する起動順を固定することとした。</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1456997468"/>
                  </a:ext>
                </a:extLst>
              </a:tr>
              <a:tr h="951183">
                <a:tc>
                  <a:txBody>
                    <a:bodyPr/>
                    <a:lstStyle/>
                    <a:p>
                      <a:pPr algn="ctr"/>
                      <a:r>
                        <a:rPr kumimoji="1" lang="en-US" altLang="ja-JP" sz="1000">
                          <a:latin typeface="Meiryo UI"/>
                          <a:ea typeface="Meiryo UI"/>
                        </a:rPr>
                        <a:t>AWS</a:t>
                      </a: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ja-JP" altLang="en-US" sz="1200">
                          <a:latin typeface="Meiryo UI"/>
                          <a:ea typeface="Meiryo UI"/>
                        </a:rPr>
                        <a:t>再構築</a:t>
                      </a: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ctr"/>
                      <a:r>
                        <a:rPr kumimoji="1" lang="en-US" altLang="ja-JP" sz="1200">
                          <a:latin typeface="Meiryo UI"/>
                        </a:rPr>
                        <a:t>R2</a:t>
                      </a:r>
                      <a:endParaRPr kumimoji="1" lang="ja-JP" altLang="en-US" sz="1200">
                        <a:latin typeface="Meiryo UI"/>
                        <a:ea typeface="Meiryo UI"/>
                      </a:endParaRPr>
                    </a:p>
                  </a:txBody>
                  <a:tcPr marL="99692" marR="99692" marT="66462" marB="66462" vert="wordArtVertRtl">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ja-JP" altLang="en-US" sz="1200" b="0" i="0" u="none" strike="noStrike">
                          <a:effectLst/>
                          <a:latin typeface="Meiryo UI"/>
                          <a:ea typeface="Meiryo UI"/>
                        </a:rPr>
                        <a:t>バッチ処理レスポンスの予想外の高速化</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ja-JP" altLang="en-US" sz="1200" b="0" i="0" u="none" strike="noStrike">
                          <a:effectLst/>
                          <a:latin typeface="Meiryo UI"/>
                          <a:ea typeface="Meiryo UI"/>
                        </a:rPr>
                        <a:t>データベースを</a:t>
                      </a:r>
                      <a:r>
                        <a:rPr lang="en-US" altLang="ja-JP" sz="1200" b="0" i="0" u="none" strike="noStrike">
                          <a:effectLst/>
                          <a:latin typeface="Meiryo UI"/>
                          <a:ea typeface="Meiryo UI"/>
                        </a:rPr>
                        <a:t>Oracle</a:t>
                      </a:r>
                      <a:r>
                        <a:rPr lang="ja-JP" altLang="en-US" sz="1200" b="0" i="0" u="none" strike="noStrike">
                          <a:effectLst/>
                          <a:latin typeface="Meiryo UI"/>
                          <a:ea typeface="Meiryo UI"/>
                        </a:rPr>
                        <a:t>から</a:t>
                      </a:r>
                      <a:r>
                        <a:rPr lang="en-US" altLang="ja-JP" sz="1200" b="0" i="0" u="none" strike="noStrike">
                          <a:effectLst/>
                          <a:latin typeface="Meiryo UI"/>
                          <a:ea typeface="Meiryo UI"/>
                        </a:rPr>
                        <a:t>PostgreSQL</a:t>
                      </a:r>
                      <a:r>
                        <a:rPr lang="ja-JP" altLang="en-US" sz="1200" b="0" i="0" u="none" strike="noStrike">
                          <a:effectLst/>
                          <a:latin typeface="Meiryo UI"/>
                          <a:ea typeface="Meiryo UI"/>
                        </a:rPr>
                        <a:t>に変更したため、処理が遅くなる想定であったが、処理が高速化した。</a:t>
                      </a:r>
                      <a:endParaRPr lang="en-US" altLang="ja-JP" sz="1200" b="0" i="0" u="none" strike="noStrike">
                        <a:effectLst/>
                        <a:latin typeface="Meiryo UI"/>
                        <a:ea typeface="Meiryo UI"/>
                      </a:endParaRPr>
                    </a:p>
                    <a:p>
                      <a:pPr algn="l" fontAlgn="t"/>
                      <a:endParaRPr lang="ja-JP" altLang="en-US" sz="1200" b="0" i="0" u="none" strike="noStrike">
                        <a:effectLst/>
                        <a:latin typeface="Meiryo UI"/>
                        <a:ea typeface="Meiryo UI"/>
                      </a:endParaRP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ja-JP" altLang="en-US" sz="1200" b="0" i="0" u="none" strike="noStrike">
                          <a:effectLst/>
                          <a:latin typeface="Meiryo UI"/>
                          <a:ea typeface="Meiryo UI"/>
                        </a:rPr>
                        <a:t>バッチ処理レスポンス検証より</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latin typeface="Meiryo UI"/>
                          <a:ea typeface="Meiryo UI"/>
                        </a:rPr>
                        <a:t>完了</a:t>
                      </a:r>
                    </a:p>
                  </a:txBody>
                  <a:tcPr marL="99692" marR="99692" marT="66462" marB="6646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algn="l" fontAlgn="t"/>
                      <a:r>
                        <a:rPr lang="ja-JP" altLang="en-US" sz="1200" b="0" i="0" u="none" strike="noStrike" dirty="0">
                          <a:effectLst/>
                          <a:latin typeface="Meiryo UI"/>
                          <a:ea typeface="Meiryo UI"/>
                        </a:rPr>
                        <a:t>ダッシュボードで処理中の空きメモリや</a:t>
                      </a:r>
                      <a:r>
                        <a:rPr lang="en-US" altLang="ja-JP" sz="1200" b="0" i="0" u="none" strike="noStrike" dirty="0">
                          <a:effectLst/>
                          <a:latin typeface="Meiryo UI"/>
                          <a:ea typeface="Meiryo UI"/>
                        </a:rPr>
                        <a:t>IO</a:t>
                      </a:r>
                      <a:r>
                        <a:rPr lang="ja-JP" altLang="en-US" sz="1200" b="0" i="0" u="none" strike="noStrike" dirty="0">
                          <a:effectLst/>
                          <a:latin typeface="Meiryo UI"/>
                          <a:ea typeface="Meiryo UI"/>
                        </a:rPr>
                        <a:t>スループットなどを確認し、</a:t>
                      </a:r>
                      <a:r>
                        <a:rPr lang="en-US" altLang="ja-JP" sz="1200" b="0" i="0" u="none" strike="noStrike" dirty="0">
                          <a:effectLst/>
                          <a:latin typeface="Meiryo UI"/>
                          <a:ea typeface="Meiryo UI"/>
                        </a:rPr>
                        <a:t>Oracle</a:t>
                      </a:r>
                      <a:r>
                        <a:rPr lang="ja-JP" altLang="en-US" sz="1200" b="0" i="0" u="none" strike="noStrike" dirty="0">
                          <a:effectLst/>
                          <a:latin typeface="Meiryo UI"/>
                          <a:ea typeface="Meiryo UI"/>
                        </a:rPr>
                        <a:t>と</a:t>
                      </a:r>
                      <a:r>
                        <a:rPr lang="en-US" altLang="ja-JP" sz="1200" b="0" i="0" u="none" strike="noStrike" dirty="0">
                          <a:effectLst/>
                          <a:latin typeface="Meiryo UI"/>
                          <a:ea typeface="Meiryo UI"/>
                        </a:rPr>
                        <a:t>PostgreSQL</a:t>
                      </a:r>
                      <a:r>
                        <a:rPr lang="ja-JP" altLang="en-US" sz="1200" b="0" i="0" u="none" strike="noStrike" dirty="0">
                          <a:effectLst/>
                          <a:latin typeface="Meiryo UI"/>
                          <a:ea typeface="Meiryo UI"/>
                        </a:rPr>
                        <a:t>のデータベースの性質の差によるものであることがわかった。</a:t>
                      </a:r>
                    </a:p>
                  </a:txBody>
                  <a:tcPr marL="8792" marR="8792" marT="8792"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607570921"/>
                  </a:ext>
                </a:extLst>
              </a:tr>
            </a:tbl>
          </a:graphicData>
        </a:graphic>
      </p:graphicFrame>
      <p:sp>
        <p:nvSpPr>
          <p:cNvPr id="5" name="テキスト プレースホルダー 15">
            <a:extLst>
              <a:ext uri="{FF2B5EF4-FFF2-40B4-BE49-F238E27FC236}">
                <a16:creationId xmlns:a16="http://schemas.microsoft.com/office/drawing/2014/main" id="{698ACE8D-60D6-89FD-3B4B-A0FF76280933}"/>
              </a:ext>
            </a:extLst>
          </p:cNvPr>
          <p:cNvSpPr txBox="1">
            <a:spLocks/>
          </p:cNvSpPr>
          <p:nvPr/>
        </p:nvSpPr>
        <p:spPr>
          <a:xfrm>
            <a:off x="720000" y="982567"/>
            <a:ext cx="7034499" cy="270269"/>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j-ea"/>
                <a:ea typeface="+mj-ea"/>
              </a:rPr>
              <a:t>（続き）</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299701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（１）シフト移行時のリスク・課題の調査</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24</a:t>
            </a:fld>
            <a:endParaRPr lang="ja-JP" altLang="en-US"/>
          </a:p>
        </p:txBody>
      </p:sp>
      <p:graphicFrame>
        <p:nvGraphicFramePr>
          <p:cNvPr id="4" name="表 2">
            <a:extLst>
              <a:ext uri="{FF2B5EF4-FFF2-40B4-BE49-F238E27FC236}">
                <a16:creationId xmlns:a16="http://schemas.microsoft.com/office/drawing/2014/main" id="{008A9B5B-1246-0EA9-9AC0-909E9CCED7AE}"/>
              </a:ext>
            </a:extLst>
          </p:cNvPr>
          <p:cNvGraphicFramePr>
            <a:graphicFrameLocks noGrp="1"/>
          </p:cNvGraphicFramePr>
          <p:nvPr>
            <p:extLst>
              <p:ext uri="{D42A27DB-BD31-4B8C-83A1-F6EECF244321}">
                <p14:modId xmlns:p14="http://schemas.microsoft.com/office/powerpoint/2010/main" val="1132166469"/>
              </p:ext>
            </p:extLst>
          </p:nvPr>
        </p:nvGraphicFramePr>
        <p:xfrm>
          <a:off x="792000" y="1296000"/>
          <a:ext cx="8424001" cy="4898571"/>
        </p:xfrm>
        <a:graphic>
          <a:graphicData uri="http://schemas.openxmlformats.org/drawingml/2006/table">
            <a:tbl>
              <a:tblPr firstRow="1" bandRow="1"/>
              <a:tblGrid>
                <a:gridCol w="392623">
                  <a:extLst>
                    <a:ext uri="{9D8B030D-6E8A-4147-A177-3AD203B41FA5}">
                      <a16:colId xmlns:a16="http://schemas.microsoft.com/office/drawing/2014/main" val="1432665125"/>
                    </a:ext>
                  </a:extLst>
                </a:gridCol>
                <a:gridCol w="496949">
                  <a:extLst>
                    <a:ext uri="{9D8B030D-6E8A-4147-A177-3AD203B41FA5}">
                      <a16:colId xmlns:a16="http://schemas.microsoft.com/office/drawing/2014/main" val="168841332"/>
                    </a:ext>
                  </a:extLst>
                </a:gridCol>
                <a:gridCol w="414125">
                  <a:extLst>
                    <a:ext uri="{9D8B030D-6E8A-4147-A177-3AD203B41FA5}">
                      <a16:colId xmlns:a16="http://schemas.microsoft.com/office/drawing/2014/main" val="2836847508"/>
                    </a:ext>
                  </a:extLst>
                </a:gridCol>
                <a:gridCol w="591538">
                  <a:extLst>
                    <a:ext uri="{9D8B030D-6E8A-4147-A177-3AD203B41FA5}">
                      <a16:colId xmlns:a16="http://schemas.microsoft.com/office/drawing/2014/main" val="1277793300"/>
                    </a:ext>
                  </a:extLst>
                </a:gridCol>
                <a:gridCol w="1966611">
                  <a:extLst>
                    <a:ext uri="{9D8B030D-6E8A-4147-A177-3AD203B41FA5}">
                      <a16:colId xmlns:a16="http://schemas.microsoft.com/office/drawing/2014/main" val="3482168568"/>
                    </a:ext>
                  </a:extLst>
                </a:gridCol>
                <a:gridCol w="1003321">
                  <a:extLst>
                    <a:ext uri="{9D8B030D-6E8A-4147-A177-3AD203B41FA5}">
                      <a16:colId xmlns:a16="http://schemas.microsoft.com/office/drawing/2014/main" val="3818623134"/>
                    </a:ext>
                  </a:extLst>
                </a:gridCol>
                <a:gridCol w="631840">
                  <a:extLst>
                    <a:ext uri="{9D8B030D-6E8A-4147-A177-3AD203B41FA5}">
                      <a16:colId xmlns:a16="http://schemas.microsoft.com/office/drawing/2014/main" val="280336519"/>
                    </a:ext>
                  </a:extLst>
                </a:gridCol>
                <a:gridCol w="2926994">
                  <a:extLst>
                    <a:ext uri="{9D8B030D-6E8A-4147-A177-3AD203B41FA5}">
                      <a16:colId xmlns:a16="http://schemas.microsoft.com/office/drawing/2014/main" val="3238884428"/>
                    </a:ext>
                  </a:extLst>
                </a:gridCol>
              </a:tblGrid>
              <a:tr h="412554">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dirty="0">
                          <a:solidFill>
                            <a:schemeClr val="bg1"/>
                          </a:solidFill>
                          <a:latin typeface="Meiryo UI"/>
                          <a:ea typeface="Meiryo UI"/>
                        </a:rPr>
                        <a:t>分類</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移行手法</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移行</a:t>
                      </a:r>
                      <a:endParaRPr kumimoji="1" lang="en-US" altLang="ja-JP" sz="1200" b="1">
                        <a:solidFill>
                          <a:schemeClr val="bg1"/>
                        </a:solidFill>
                        <a:latin typeface="Meiryo UI"/>
                        <a:ea typeface="Meiryo UI"/>
                      </a:endParaRPr>
                    </a:p>
                    <a:p>
                      <a:pPr algn="l"/>
                      <a:r>
                        <a:rPr kumimoji="1" lang="ja-JP" altLang="en-US" sz="1200" b="1">
                          <a:solidFill>
                            <a:schemeClr val="bg1"/>
                          </a:solidFill>
                          <a:latin typeface="Meiryo UI"/>
                          <a:ea typeface="Meiryo UI"/>
                        </a:rPr>
                        <a:t>パターン</a:t>
                      </a:r>
                    </a:p>
                  </a:txBody>
                  <a:tcPr marL="84406" marR="84406" marT="42203" marB="42203"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3">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a:t>
                      </a:r>
                    </a:p>
                  </a:txBody>
                  <a:tcPr marL="99692" marR="99692" marT="33231" marB="33231"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対応策</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marL="0" marR="0" lvl="0" indent="0" algn="l" defTabSz="1007772"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a:ln>
                          <a:noFill/>
                        </a:ln>
                        <a:solidFill>
                          <a:srgbClr val="FFFFFF"/>
                        </a:solidFill>
                        <a:effectLst/>
                        <a:uLnTx/>
                        <a:uFillTx/>
                        <a:latin typeface="BIZ UDPゴシック"/>
                        <a:ea typeface="BIZ UDPゴシック"/>
                      </a:endParaRPr>
                    </a:p>
                  </a:txBody>
                  <a:tcPr marL="108000" marR="108000" marT="36000" marB="3600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C82F5"/>
                    </a:solidFill>
                  </a:tcPr>
                </a:tc>
                <a:extLst>
                  <a:ext uri="{0D108BD9-81ED-4DB2-BD59-A6C34878D82A}">
                    <a16:rowId xmlns:a16="http://schemas.microsoft.com/office/drawing/2014/main" val="189609365"/>
                  </a:ext>
                </a:extLst>
              </a:tr>
              <a:tr h="5108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課題名</a:t>
                      </a: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a:r>
                        <a:rPr kumimoji="1" lang="ja-JP" altLang="en-US" sz="1200" b="1">
                          <a:solidFill>
                            <a:schemeClr val="bg1"/>
                          </a:solidFill>
                          <a:latin typeface="Meiryo UI"/>
                          <a:ea typeface="Meiryo UI"/>
                        </a:rPr>
                        <a:t>課題内容</a:t>
                      </a: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発見の経緯</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対応状況</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u="none" strike="noStrike" kern="1200" cap="none" spc="0" normalizeH="0" baseline="0" noProof="0">
                          <a:ln>
                            <a:noFill/>
                          </a:ln>
                          <a:solidFill>
                            <a:schemeClr val="bg1"/>
                          </a:solidFill>
                          <a:effectLst/>
                          <a:uLnTx/>
                          <a:uFillTx/>
                          <a:latin typeface="Meiryo UI"/>
                          <a:ea typeface="Meiryo UI"/>
                        </a:rPr>
                        <a:t>対応内容</a:t>
                      </a:r>
                      <a:endParaRPr kumimoji="1" lang="ja-JP" altLang="en-US" sz="1200" b="1" i="0" u="none" strike="noStrike" kern="1200" cap="none" spc="0" normalizeH="0" baseline="0" noProof="0">
                        <a:ln>
                          <a:noFill/>
                        </a:ln>
                        <a:solidFill>
                          <a:schemeClr val="bg1"/>
                        </a:solidFill>
                        <a:effectLst/>
                        <a:uLnTx/>
                        <a:uFillTx/>
                        <a:latin typeface="Meiryo UI"/>
                        <a:ea typeface="Meiryo UI"/>
                      </a:endParaRPr>
                    </a:p>
                  </a:txBody>
                  <a:tcPr marL="99692" marR="99692" marT="33231" marB="33231"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493329611"/>
                  </a:ext>
                </a:extLst>
              </a:tr>
              <a:tr h="209164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000">
                          <a:latin typeface="Meiryo UI"/>
                          <a:ea typeface="Meiryo UI"/>
                        </a:rPr>
                        <a:t>AWS</a:t>
                      </a:r>
                      <a:endParaRPr kumimoji="1" lang="ja-JP" altLang="en-US" sz="1000">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ja-JP" altLang="en-US" sz="1200">
                          <a:latin typeface="Meiryo UI"/>
                          <a:ea typeface="Meiryo UI"/>
                        </a:rPr>
                        <a:t>再構築</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latin typeface="Meiryo UI"/>
                        </a:rPr>
                        <a:t>R2</a:t>
                      </a:r>
                      <a:endParaRPr kumimoji="1" lang="ja-JP" altLang="en-US" sz="1200">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en-US" altLang="ja-JP" sz="1200" b="0" i="0" u="none" strike="noStrike">
                          <a:effectLst/>
                          <a:latin typeface="Meiryo UI"/>
                          <a:ea typeface="Meiryo UI"/>
                        </a:rPr>
                        <a:t>CI/CD</a:t>
                      </a:r>
                      <a:r>
                        <a:rPr lang="ja-JP" altLang="en-US" sz="1200" b="0" i="0" u="none" strike="noStrike">
                          <a:effectLst/>
                          <a:latin typeface="Meiryo UI"/>
                          <a:ea typeface="Meiryo UI"/>
                        </a:rPr>
                        <a:t>アカウント</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dirty="0">
                          <a:effectLst/>
                          <a:latin typeface="Meiryo UI"/>
                          <a:ea typeface="Meiryo UI"/>
                        </a:rPr>
                        <a:t>ベンダーの開発環境にある</a:t>
                      </a:r>
                      <a:r>
                        <a:rPr lang="en-US" altLang="ja-JP" sz="1200" b="0" i="0" u="none" strike="noStrike" dirty="0" err="1">
                          <a:effectLst/>
                          <a:latin typeface="Meiryo UI"/>
                          <a:ea typeface="Meiryo UI"/>
                        </a:rPr>
                        <a:t>AzureDevOps</a:t>
                      </a:r>
                      <a:r>
                        <a:rPr lang="ja-JP" altLang="en-US" sz="1200" b="0" i="0" u="none" strike="noStrike" dirty="0">
                          <a:effectLst/>
                          <a:latin typeface="Meiryo UI"/>
                          <a:ea typeface="Meiryo UI"/>
                        </a:rPr>
                        <a:t>でコンテナ管理をしており、インターネット接続を利用して、ガバメントクラウド上の</a:t>
                      </a:r>
                      <a:r>
                        <a:rPr lang="en-US" altLang="ja-JP" sz="1200" b="0" i="0" u="none" strike="noStrike" dirty="0">
                          <a:effectLst/>
                          <a:latin typeface="Meiryo UI"/>
                          <a:ea typeface="Meiryo UI"/>
                        </a:rPr>
                        <a:t>AWS</a:t>
                      </a:r>
                      <a:r>
                        <a:rPr lang="ja-JP" altLang="en-US" sz="1200" b="0" i="0" u="none" strike="noStrike" dirty="0">
                          <a:effectLst/>
                          <a:latin typeface="Meiryo UI"/>
                          <a:ea typeface="Meiryo UI"/>
                        </a:rPr>
                        <a:t>の</a:t>
                      </a:r>
                      <a:r>
                        <a:rPr lang="en-US" altLang="ja-JP" sz="1200" b="0" i="0" u="none" strike="noStrike" dirty="0">
                          <a:effectLst/>
                          <a:latin typeface="Meiryo UI"/>
                          <a:ea typeface="Meiryo UI"/>
                        </a:rPr>
                        <a:t>CI/CD</a:t>
                      </a:r>
                      <a:r>
                        <a:rPr lang="ja-JP" altLang="en-US" sz="1200" b="0" i="0" u="none" strike="noStrike" dirty="0">
                          <a:effectLst/>
                          <a:latin typeface="Meiryo UI"/>
                          <a:ea typeface="Meiryo UI"/>
                        </a:rPr>
                        <a:t>アカウント内に配置した</a:t>
                      </a:r>
                      <a:r>
                        <a:rPr lang="en-US" altLang="ja-JP" sz="1200" b="0" i="0" u="none" strike="noStrike" dirty="0" err="1">
                          <a:effectLst/>
                          <a:latin typeface="Meiryo UI"/>
                          <a:ea typeface="Meiryo UI"/>
                        </a:rPr>
                        <a:t>CodeCommit</a:t>
                      </a:r>
                      <a:r>
                        <a:rPr lang="ja-JP" altLang="en-US" sz="1200" b="0" i="0" u="none" strike="noStrike" dirty="0">
                          <a:effectLst/>
                          <a:latin typeface="Meiryo UI"/>
                          <a:ea typeface="Meiryo UI"/>
                        </a:rPr>
                        <a:t>や</a:t>
                      </a:r>
                      <a:r>
                        <a:rPr lang="en-US" altLang="ja-JP" sz="1200" b="0" i="0" u="none" strike="noStrike" dirty="0">
                          <a:effectLst/>
                          <a:latin typeface="Meiryo UI"/>
                          <a:ea typeface="Meiryo UI"/>
                        </a:rPr>
                        <a:t>S3</a:t>
                      </a:r>
                      <a:r>
                        <a:rPr lang="ja-JP" altLang="en-US" sz="1200" b="0" i="0" u="none" strike="noStrike" dirty="0">
                          <a:effectLst/>
                          <a:latin typeface="Meiryo UI"/>
                          <a:ea typeface="Meiryo UI"/>
                        </a:rPr>
                        <a:t>へ接続する構成を検討した。</a:t>
                      </a:r>
                      <a:endParaRPr lang="en-US" altLang="ja-JP" sz="1200" b="0" i="0" u="none" strike="noStrike" dirty="0">
                        <a:effectLst/>
                        <a:latin typeface="Meiryo UI"/>
                        <a:ea typeface="Meiryo UI"/>
                      </a:endParaRPr>
                    </a:p>
                    <a:p>
                      <a:pPr algn="l" fontAlgn="t"/>
                      <a:r>
                        <a:rPr lang="ja-JP" altLang="en-US" sz="1200" b="0" i="0" u="none" strike="noStrike" dirty="0">
                          <a:effectLst/>
                          <a:latin typeface="Meiryo UI"/>
                          <a:ea typeface="Meiryo UI"/>
                        </a:rPr>
                        <a:t>しかし、</a:t>
                      </a:r>
                      <a:r>
                        <a:rPr lang="en-US" altLang="ja-JP" sz="1200" b="0" i="0" u="none" strike="noStrike" dirty="0">
                          <a:effectLst/>
                          <a:latin typeface="Meiryo UI"/>
                          <a:ea typeface="Meiryo UI"/>
                        </a:rPr>
                        <a:t>CI/CD</a:t>
                      </a:r>
                      <a:r>
                        <a:rPr lang="ja-JP" altLang="en-US" sz="1200" b="0" i="0" u="none" strike="noStrike" dirty="0">
                          <a:effectLst/>
                          <a:latin typeface="Meiryo UI"/>
                          <a:ea typeface="Meiryo UI"/>
                        </a:rPr>
                        <a:t>アカウントはインターネット接続ができないため、構成が実現できるか否かが課題になっている。</a:t>
                      </a:r>
                      <a:endParaRPr lang="en-US" altLang="ja-JP" sz="1200" b="0" i="0" u="none" strike="noStrike" dirty="0">
                        <a:effectLst/>
                        <a:latin typeface="Meiryo UI"/>
                        <a:ea typeface="Meiryo UI"/>
                      </a:endParaRP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en-US" altLang="ja-JP" sz="1200" b="0" i="0" u="none" strike="noStrike">
                          <a:effectLst/>
                          <a:latin typeface="Meiryo UI"/>
                          <a:ea typeface="Meiryo UI"/>
                        </a:rPr>
                        <a:t>CI/CD</a:t>
                      </a:r>
                      <a:r>
                        <a:rPr lang="ja-JP" altLang="en-US" sz="1200" b="0" i="0" u="none" strike="noStrike">
                          <a:effectLst/>
                          <a:latin typeface="Meiryo UI"/>
                          <a:ea typeface="Meiryo UI"/>
                        </a:rPr>
                        <a:t>構成検討の際に質問したことによる</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a:ea typeface="Meiryo UI"/>
                        </a:rPr>
                        <a:t>対応中</a:t>
                      </a:r>
                    </a:p>
                  </a:txBody>
                  <a:tcPr marL="99692" marR="99692" marT="66462" marB="664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en-US" altLang="ja-JP" sz="1200" b="0" i="0" u="none" strike="noStrike">
                          <a:effectLst/>
                          <a:latin typeface="Meiryo UI"/>
                          <a:ea typeface="Meiryo UI"/>
                        </a:rPr>
                        <a:t>Azure</a:t>
                      </a:r>
                      <a:r>
                        <a:rPr lang="ja-JP" altLang="en-US" sz="1200" b="0" i="0" u="none" strike="noStrike">
                          <a:effectLst/>
                          <a:latin typeface="Meiryo UI"/>
                          <a:ea typeface="Meiryo UI"/>
                        </a:rPr>
                        <a:t>の環境が以下の構成であれば認められるため、構成を再検討している。</a:t>
                      </a:r>
                    </a:p>
                    <a:p>
                      <a:pPr algn="l" fontAlgn="t"/>
                      <a:r>
                        <a:rPr lang="ja-JP" altLang="en-US" sz="1200" b="0" i="0" u="none" strike="noStrike">
                          <a:effectLst/>
                          <a:latin typeface="Meiryo UI"/>
                          <a:ea typeface="Meiryo UI"/>
                        </a:rPr>
                        <a:t>・ガバメントクラウドと専用回線（閉域網）で接続</a:t>
                      </a:r>
                    </a:p>
                    <a:p>
                      <a:pPr algn="l" fontAlgn="t"/>
                      <a:r>
                        <a:rPr lang="ja-JP" altLang="en-US" sz="1200" b="0" i="0" u="none" strike="noStrike">
                          <a:effectLst/>
                          <a:latin typeface="Meiryo UI"/>
                          <a:ea typeface="Meiryo UI"/>
                        </a:rPr>
                        <a:t>・インターネットと接続されていない</a:t>
                      </a:r>
                    </a:p>
                    <a:p>
                      <a:pPr algn="l" fontAlgn="t"/>
                      <a:r>
                        <a:rPr lang="ja-JP" altLang="en-US" sz="1200" b="0" i="0" u="none" strike="noStrike">
                          <a:effectLst/>
                          <a:latin typeface="Meiryo UI"/>
                          <a:ea typeface="Meiryo UI"/>
                        </a:rPr>
                        <a:t>・その他、総務省の「地方公共団体における情報セキュリティポリシーに関するガイドライン」に沿ったセキュリティ対策が行われていること</a:t>
                      </a:r>
                      <a:endParaRPr lang="en-US" altLang="ja-JP" sz="1200" b="0" i="0" u="none" strike="noStrike">
                        <a:effectLst/>
                        <a:latin typeface="Meiryo UI"/>
                        <a:ea typeface="Meiryo UI"/>
                      </a:endParaRPr>
                    </a:p>
                    <a:p>
                      <a:pPr algn="l" fontAlgn="t"/>
                      <a:r>
                        <a:rPr lang="ja-JP" altLang="en-US" sz="1200" b="0" i="0" u="none" strike="noStrike">
                          <a:effectLst/>
                          <a:latin typeface="Meiryo UI"/>
                          <a:ea typeface="Meiryo UI"/>
                        </a:rPr>
                        <a:t>なお、上記について、令和</a:t>
                      </a:r>
                      <a:r>
                        <a:rPr lang="en-US" altLang="ja-JP" sz="1200" b="0" i="0" u="none" strike="noStrike">
                          <a:effectLst/>
                          <a:latin typeface="Meiryo UI"/>
                          <a:ea typeface="Meiryo UI"/>
                        </a:rPr>
                        <a:t>6</a:t>
                      </a:r>
                      <a:r>
                        <a:rPr lang="ja-JP" altLang="en-US" sz="1200" b="0" i="0" u="none" strike="noStrike">
                          <a:effectLst/>
                          <a:latin typeface="Meiryo UI"/>
                          <a:ea typeface="Meiryo UI"/>
                        </a:rPr>
                        <a:t>年度以降に継続して対応方針を検討する。</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576430002"/>
                  </a:ext>
                </a:extLst>
              </a:tr>
              <a:tr h="188348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ja-JP" altLang="en-US" sz="1000">
                          <a:latin typeface="Meiryo UI"/>
                          <a:ea typeface="Meiryo UI"/>
                        </a:rPr>
                        <a:t>運用</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742927" rtl="0" eaLnBrk="1" fontAlgn="auto" latinLnBrk="0" hangingPunct="1">
                        <a:lnSpc>
                          <a:spcPct val="100000"/>
                        </a:lnSpc>
                        <a:spcBef>
                          <a:spcPts val="0"/>
                        </a:spcBef>
                        <a:spcAft>
                          <a:spcPts val="0"/>
                        </a:spcAft>
                        <a:buClrTx/>
                        <a:buSzTx/>
                        <a:buFontTx/>
                        <a:buNone/>
                        <a:tabLst/>
                        <a:defRPr/>
                      </a:pPr>
                      <a:r>
                        <a:rPr kumimoji="1" lang="ja-JP" altLang="en-US" sz="900" b="0">
                          <a:latin typeface="Meiryo UI" panose="020B0604030504040204" pitchFamily="50" charset="-128"/>
                          <a:ea typeface="Meiryo UI" panose="020B0604030504040204" pitchFamily="50" charset="-128"/>
                        </a:rPr>
                        <a:t>パッケージソフトウェアのバージョンアップ</a:t>
                      </a: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latin typeface="Meiryo UI"/>
                        </a:rPr>
                        <a:t>R1</a:t>
                      </a:r>
                      <a:endParaRPr kumimoji="1" lang="ja-JP" altLang="en-US" sz="1200">
                        <a:latin typeface="Meiryo UI"/>
                        <a:ea typeface="Meiryo UI"/>
                      </a:endParaRPr>
                    </a:p>
                  </a:txBody>
                  <a:tcPr marL="99692" marR="99692" marT="66462" marB="66462" vert="wordArtVertRtl">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サブ環境</a:t>
                      </a:r>
                      <a:r>
                        <a:rPr lang="en-US" altLang="ja-JP" sz="1200" b="0" i="0" u="none" strike="noStrike">
                          <a:effectLst/>
                          <a:latin typeface="Meiryo UI"/>
                          <a:ea typeface="Meiryo UI"/>
                        </a:rPr>
                        <a:t>RDS</a:t>
                      </a:r>
                      <a:r>
                        <a:rPr lang="ja-JP" altLang="en-US" sz="1200" b="0" i="0" u="none" strike="noStrike">
                          <a:effectLst/>
                          <a:latin typeface="Meiryo UI"/>
                          <a:ea typeface="Meiryo UI"/>
                        </a:rPr>
                        <a:t>への標準住民記録のデータ反映エラー</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現行住民記録からメイン環境の標準住民記録への初回データ移行を実施。</a:t>
                      </a:r>
                    </a:p>
                    <a:p>
                      <a:pPr algn="l" fontAlgn="t"/>
                      <a:r>
                        <a:rPr lang="ja-JP" altLang="en-US" sz="1200" b="0" i="0" u="none" strike="noStrike">
                          <a:effectLst/>
                          <a:latin typeface="Meiryo UI"/>
                          <a:ea typeface="Meiryo UI"/>
                        </a:rPr>
                        <a:t>その後、メイン環境の</a:t>
                      </a:r>
                      <a:r>
                        <a:rPr lang="en-US" altLang="ja-JP" sz="1200" b="0" i="0" u="none" strike="noStrike" err="1">
                          <a:effectLst/>
                          <a:latin typeface="Meiryo UI"/>
                          <a:ea typeface="Meiryo UI"/>
                        </a:rPr>
                        <a:t>DataPump</a:t>
                      </a:r>
                      <a:r>
                        <a:rPr lang="ja-JP" altLang="en-US" sz="1200" b="0" i="0" u="none" strike="noStrike">
                          <a:effectLst/>
                          <a:latin typeface="Meiryo UI"/>
                          <a:ea typeface="Meiryo UI"/>
                        </a:rPr>
                        <a:t>でバックアップを取得し、サブ環境の</a:t>
                      </a:r>
                      <a:r>
                        <a:rPr lang="en-US" altLang="ja-JP" sz="1200" b="0" i="0" u="none" strike="noStrike">
                          <a:effectLst/>
                          <a:latin typeface="Meiryo UI"/>
                          <a:ea typeface="Meiryo UI"/>
                        </a:rPr>
                        <a:t>RDS</a:t>
                      </a:r>
                      <a:r>
                        <a:rPr lang="ja-JP" altLang="en-US" sz="1200" b="0" i="0" u="none" strike="noStrike">
                          <a:effectLst/>
                          <a:latin typeface="Meiryo UI"/>
                          <a:ea typeface="Meiryo UI"/>
                        </a:rPr>
                        <a:t>に標準住民記録の表領域を復元しようとした所、統計情報のインポートに失敗し、エラーが出力された。</a:t>
                      </a:r>
                      <a:endParaRPr lang="en-US" altLang="ja-JP" sz="1200" b="0" i="0" u="none" strike="noStrike">
                        <a:effectLst/>
                        <a:latin typeface="Meiryo UI"/>
                        <a:ea typeface="Meiryo UI"/>
                      </a:endParaRPr>
                    </a:p>
                    <a:p>
                      <a:pPr algn="l" fontAlgn="t"/>
                      <a:endParaRPr lang="en-US" altLang="ja-JP" sz="1200" b="0" i="0" u="none" strike="noStrike">
                        <a:effectLst/>
                        <a:latin typeface="Meiryo UI"/>
                        <a:ea typeface="Meiryo UI"/>
                      </a:endParaRP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メイン環境での標準住民記録初回移行データのバックアップをサブ環境に復元した際に発覚。</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latin typeface="Meiryo UI"/>
                          <a:ea typeface="Meiryo UI"/>
                        </a:rPr>
                        <a:t>完了</a:t>
                      </a:r>
                    </a:p>
                  </a:txBody>
                  <a:tcPr marL="99692" marR="99692" marT="66462" marB="664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dirty="0">
                          <a:effectLst/>
                          <a:latin typeface="Meiryo UI"/>
                          <a:ea typeface="Meiryo UI"/>
                        </a:rPr>
                        <a:t>メイン環境以外で標準住民記録のバックアップを取得し、同じ環境に復元した場合、事象が発生しなかった。そのため、メイン環境のバックアップのみに問題があると判断し、ワークテーブルにデータを退避された後、該当テーブルを全て再作成（</a:t>
                      </a:r>
                      <a:r>
                        <a:rPr lang="en-US" altLang="ja-JP" sz="1200" b="0" i="0" u="none" strike="noStrike" dirty="0" err="1">
                          <a:effectLst/>
                          <a:latin typeface="Meiryo UI"/>
                          <a:ea typeface="Meiryo UI"/>
                        </a:rPr>
                        <a:t>Drop→Create</a:t>
                      </a:r>
                      <a:r>
                        <a:rPr lang="en-US" altLang="ja-JP" sz="1200" b="0" i="0" u="none" strike="noStrike" dirty="0">
                          <a:effectLst/>
                          <a:latin typeface="Meiryo UI"/>
                          <a:ea typeface="Meiryo UI"/>
                        </a:rPr>
                        <a:t>)</a:t>
                      </a:r>
                      <a:r>
                        <a:rPr lang="ja-JP" altLang="en-US" sz="1200" b="0" i="0" u="none" strike="noStrike" dirty="0">
                          <a:effectLst/>
                          <a:latin typeface="Meiryo UI"/>
                          <a:ea typeface="Meiryo UI"/>
                        </a:rPr>
                        <a:t>し、データを復元し、バックアップを他環境に復元した所、事象が解消された。</a:t>
                      </a:r>
                    </a:p>
                  </a:txBody>
                  <a:tcPr marL="8792" marR="8792" marT="879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877324083"/>
                  </a:ext>
                </a:extLst>
              </a:tr>
            </a:tbl>
          </a:graphicData>
        </a:graphic>
      </p:graphicFrame>
      <p:sp>
        <p:nvSpPr>
          <p:cNvPr id="5" name="テキスト プレースホルダー 15">
            <a:extLst>
              <a:ext uri="{FF2B5EF4-FFF2-40B4-BE49-F238E27FC236}">
                <a16:creationId xmlns:a16="http://schemas.microsoft.com/office/drawing/2014/main" id="{D7909880-CEB7-3233-5EC9-C06EDA0DA3FC}"/>
              </a:ext>
            </a:extLst>
          </p:cNvPr>
          <p:cNvSpPr txBox="1">
            <a:spLocks/>
          </p:cNvSpPr>
          <p:nvPr/>
        </p:nvSpPr>
        <p:spPr>
          <a:xfrm>
            <a:off x="720000" y="982567"/>
            <a:ext cx="8049338"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a:ln>
                  <a:noFill/>
                </a:ln>
                <a:solidFill>
                  <a:srgbClr val="000000"/>
                </a:solidFill>
                <a:effectLst/>
                <a:uLnTx/>
                <a:uFillTx/>
                <a:latin typeface="+mj-ea"/>
                <a:ea typeface="+mj-ea"/>
              </a:rPr>
              <a:t>（続き）</a:t>
            </a: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337595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25</a:t>
            </a:fld>
            <a:endParaRPr lang="ja-JP" altLang="en-US"/>
          </a:p>
        </p:txBody>
      </p:sp>
      <p:sp>
        <p:nvSpPr>
          <p:cNvPr id="4" name="テキスト プレースホルダー 15">
            <a:extLst>
              <a:ext uri="{FF2B5EF4-FFF2-40B4-BE49-F238E27FC236}">
                <a16:creationId xmlns:a16="http://schemas.microsoft.com/office/drawing/2014/main" id="{29F3AD2D-85B3-489D-DB8E-8BE08BE598CB}"/>
              </a:ext>
            </a:extLst>
          </p:cNvPr>
          <p:cNvSpPr txBox="1">
            <a:spLocks/>
          </p:cNvSpPr>
          <p:nvPr/>
        </p:nvSpPr>
        <p:spPr>
          <a:xfrm>
            <a:off x="750516" y="1014566"/>
            <a:ext cx="8617419" cy="4513223"/>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spc="101" dirty="0">
                <a:latin typeface="+mj-ea"/>
                <a:ea typeface="+mj-ea"/>
                <a:cs typeface="ＭＳ Ｐゴシック" panose="020B0600070205080204" pitchFamily="50" charset="-128"/>
              </a:rPr>
              <a:t>ベンダー</a:t>
            </a:r>
            <a:r>
              <a:rPr lang="ja-JP" altLang="ja-JP" sz="1600" b="0" spc="101" dirty="0">
                <a:latin typeface="+mj-ea"/>
                <a:ea typeface="+mj-ea"/>
                <a:cs typeface="ＭＳ Ｐゴシック" panose="020B0600070205080204" pitchFamily="50" charset="-128"/>
              </a:rPr>
              <a:t>から回答のあった</a:t>
            </a:r>
            <a:r>
              <a:rPr lang="ja-JP" altLang="en-US" sz="1600" b="0" spc="101" dirty="0">
                <a:latin typeface="+mj-ea"/>
                <a:ea typeface="+mj-ea"/>
                <a:cs typeface="ＭＳ Ｐゴシック" panose="020B0600070205080204" pitchFamily="50" charset="-128"/>
              </a:rPr>
              <a:t>リスク</a:t>
            </a:r>
            <a:r>
              <a:rPr lang="ja-JP" altLang="ja-JP" sz="1600" b="0" spc="101" dirty="0">
                <a:latin typeface="+mj-ea"/>
                <a:ea typeface="+mj-ea"/>
                <a:cs typeface="ＭＳ Ｐゴシック" panose="020B0600070205080204" pitchFamily="50" charset="-128"/>
              </a:rPr>
              <a:t>・対応策をまとめた</a:t>
            </a:r>
            <a:r>
              <a:rPr lang="ja-JP" altLang="en-US" sz="1600" b="0" spc="101" dirty="0">
                <a:latin typeface="+mj-ea"/>
                <a:ea typeface="+mj-ea"/>
                <a:cs typeface="ＭＳ Ｐゴシック" panose="020B0600070205080204" pitchFamily="50" charset="-128"/>
              </a:rPr>
              <a:t>表の記載の凡例は次のとおり。</a:t>
            </a:r>
            <a:endParaRPr lang="en-US" altLang="ja-JP" sz="1600" b="0" spc="101" dirty="0">
              <a:latin typeface="+mj-ea"/>
              <a:ea typeface="+mj-ea"/>
              <a:cs typeface="ＭＳ Ｐゴシック" panose="020B0600070205080204" pitchFamily="50" charset="-128"/>
            </a:endParaRPr>
          </a:p>
          <a:p>
            <a:pPr marL="273050" indent="-273050">
              <a:defRPr/>
            </a:pPr>
            <a:endParaRPr lang="en-US" altLang="ja-JP" sz="1600" b="0" dirty="0">
              <a:latin typeface="+mj-ea"/>
              <a:ea typeface="+mj-ea"/>
            </a:endParaRPr>
          </a:p>
          <a:p>
            <a:pPr marL="273050" indent="-273050">
              <a:defRPr/>
            </a:pPr>
            <a:r>
              <a:rPr lang="ja-JP" altLang="en-US" sz="1600" b="0" dirty="0">
                <a:latin typeface="+mj-ea"/>
                <a:ea typeface="+mj-ea"/>
              </a:rPr>
              <a:t>表中の「発生確率」は、以下のような分類である。</a:t>
            </a:r>
            <a:endParaRPr lang="en-US" altLang="ja-JP" sz="1600" b="0" dirty="0">
              <a:latin typeface="+mj-ea"/>
              <a:ea typeface="+mj-ea"/>
            </a:endParaRPr>
          </a:p>
          <a:p>
            <a:pPr marL="531813" lvl="2" indent="-258763">
              <a:buFont typeface="Wingdings" panose="05000000000000000000" pitchFamily="2" charset="2"/>
              <a:buChar char="Ø"/>
              <a:defRPr/>
            </a:pPr>
            <a:r>
              <a:rPr lang="ja-JP" altLang="en-US" sz="1600" dirty="0">
                <a:latin typeface="+mj-ea"/>
                <a:ea typeface="+mj-ea"/>
              </a:rPr>
              <a:t>「高」：発生確率が極めて高い</a:t>
            </a:r>
            <a:endParaRPr lang="en-US" altLang="ja-JP" sz="1600" dirty="0">
              <a:latin typeface="+mj-ea"/>
              <a:ea typeface="+mj-ea"/>
            </a:endParaRPr>
          </a:p>
          <a:p>
            <a:pPr marL="531813" lvl="2" indent="-258763">
              <a:buFont typeface="Wingdings" panose="05000000000000000000" pitchFamily="2" charset="2"/>
              <a:buChar char="Ø"/>
              <a:defRPr/>
            </a:pPr>
            <a:r>
              <a:rPr lang="ja-JP" altLang="en-US" sz="1600" dirty="0">
                <a:latin typeface="+mj-ea"/>
                <a:ea typeface="+mj-ea"/>
              </a:rPr>
              <a:t>「中」：発生確率が多少高い</a:t>
            </a:r>
            <a:endParaRPr lang="en-US" altLang="ja-JP" sz="1600" dirty="0">
              <a:latin typeface="+mj-ea"/>
              <a:ea typeface="+mj-ea"/>
            </a:endParaRPr>
          </a:p>
          <a:p>
            <a:pPr marL="531813" lvl="2" indent="-258763">
              <a:buFont typeface="Wingdings" panose="05000000000000000000" pitchFamily="2" charset="2"/>
              <a:buChar char="Ø"/>
              <a:defRPr/>
            </a:pPr>
            <a:r>
              <a:rPr lang="ja-JP" altLang="en-US" sz="1600" dirty="0">
                <a:latin typeface="+mj-ea"/>
                <a:ea typeface="+mj-ea"/>
              </a:rPr>
              <a:t>「低」：発生確率が低い</a:t>
            </a:r>
            <a:endParaRPr lang="en-US" altLang="ja-JP" sz="1600" dirty="0">
              <a:latin typeface="+mj-ea"/>
              <a:ea typeface="+mj-ea"/>
            </a:endParaRPr>
          </a:p>
          <a:p>
            <a:pPr marL="273050" lvl="2" indent="-273050">
              <a:defRPr/>
            </a:pPr>
            <a:endParaRPr lang="en-US" altLang="ja-JP" sz="1600" dirty="0">
              <a:latin typeface="+mj-ea"/>
              <a:ea typeface="+mj-ea"/>
            </a:endParaRPr>
          </a:p>
          <a:p>
            <a:pPr marL="273050" indent="-273050">
              <a:defRPr/>
            </a:pPr>
            <a:r>
              <a:rPr lang="ja-JP" altLang="en-US" sz="1600" b="0" dirty="0">
                <a:latin typeface="+mj-ea"/>
                <a:ea typeface="+mj-ea"/>
              </a:rPr>
              <a:t>表中の「影響度」は、以下のような分類である。</a:t>
            </a:r>
            <a:endParaRPr lang="en-US" altLang="ja-JP" sz="1600" b="0" dirty="0">
              <a:latin typeface="+mj-ea"/>
              <a:ea typeface="+mj-ea"/>
            </a:endParaRPr>
          </a:p>
          <a:p>
            <a:pPr marL="531813" lvl="2" indent="-258763">
              <a:buFont typeface="Wingdings" panose="05000000000000000000" pitchFamily="2" charset="2"/>
              <a:buChar char="Ø"/>
              <a:defRPr/>
            </a:pPr>
            <a:r>
              <a:rPr lang="ja-JP" altLang="en-US" sz="1600" dirty="0">
                <a:latin typeface="+mj-ea"/>
                <a:ea typeface="+mj-ea"/>
              </a:rPr>
              <a:t>「大」：稼働時期の変更、コストの大幅な増加、設計見直しなど</a:t>
            </a:r>
            <a:endParaRPr lang="en-US" altLang="ja-JP" sz="1600" dirty="0">
              <a:latin typeface="+mj-ea"/>
              <a:ea typeface="+mj-ea"/>
            </a:endParaRPr>
          </a:p>
          <a:p>
            <a:pPr marL="531813" lvl="2" indent="-258763">
              <a:buFont typeface="Wingdings" panose="05000000000000000000" pitchFamily="2" charset="2"/>
              <a:buChar char="Ø"/>
              <a:defRPr/>
            </a:pPr>
            <a:r>
              <a:rPr lang="ja-JP" altLang="en-US" sz="1600" dirty="0">
                <a:latin typeface="+mj-ea"/>
                <a:ea typeface="+mj-ea"/>
              </a:rPr>
              <a:t>「中」：スケジュールにおける次工程開始遅延、コンティンジェンシープランの発動、</a:t>
            </a:r>
            <a:br>
              <a:rPr lang="en-US" altLang="ja-JP" sz="1600" dirty="0">
                <a:latin typeface="+mj-ea"/>
                <a:ea typeface="+mj-ea"/>
              </a:rPr>
            </a:br>
            <a:r>
              <a:rPr lang="ja-JP" altLang="en-US" sz="1600" dirty="0">
                <a:latin typeface="+mj-ea"/>
                <a:ea typeface="+mj-ea"/>
              </a:rPr>
              <a:t>　　　　 マネジメント費の超過など</a:t>
            </a:r>
          </a:p>
          <a:p>
            <a:pPr marL="531813" lvl="2" indent="-258763">
              <a:buFont typeface="Wingdings" panose="05000000000000000000" pitchFamily="2" charset="2"/>
              <a:buChar char="Ø"/>
              <a:defRPr/>
            </a:pPr>
            <a:r>
              <a:rPr lang="ja-JP" altLang="en-US" sz="1600" dirty="0">
                <a:latin typeface="+mj-ea"/>
                <a:ea typeface="+mj-ea"/>
              </a:rPr>
              <a:t>「小」：タスク遅れあり、コスト影響なしなど</a:t>
            </a:r>
            <a:endParaRPr lang="en-US" altLang="ja-JP" sz="1600" dirty="0">
              <a:latin typeface="+mj-ea"/>
              <a:ea typeface="+mj-ea"/>
            </a:endParaRPr>
          </a:p>
          <a:p>
            <a:pPr marL="273050" lvl="2" indent="-273050">
              <a:buFont typeface="BIZ UDPゴシック" panose="020B0400000000000000" pitchFamily="50" charset="-128"/>
              <a:buNone/>
              <a:defRPr/>
            </a:pPr>
            <a:endParaRPr lang="en-US" altLang="ja-JP" sz="1600" dirty="0">
              <a:latin typeface="+mj-ea"/>
              <a:ea typeface="+mj-ea"/>
            </a:endParaRPr>
          </a:p>
        </p:txBody>
      </p:sp>
    </p:spTree>
    <p:extLst>
      <p:ext uri="{BB962C8B-B14F-4D97-AF65-F5344CB8AC3E}">
        <p14:creationId xmlns:p14="http://schemas.microsoft.com/office/powerpoint/2010/main" val="3395448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26</a:t>
            </a:fld>
            <a:endParaRPr lang="ja-JP" altLang="en-US"/>
          </a:p>
        </p:txBody>
      </p:sp>
      <p:sp>
        <p:nvSpPr>
          <p:cNvPr id="4" name="テキスト プレースホルダー 15">
            <a:extLst>
              <a:ext uri="{FF2B5EF4-FFF2-40B4-BE49-F238E27FC236}">
                <a16:creationId xmlns:a16="http://schemas.microsoft.com/office/drawing/2014/main" id="{5D4CF86A-41E5-9004-C169-29F7937EE2E7}"/>
              </a:ext>
            </a:extLst>
          </p:cNvPr>
          <p:cNvSpPr txBox="1">
            <a:spLocks/>
          </p:cNvSpPr>
          <p:nvPr/>
        </p:nvSpPr>
        <p:spPr>
          <a:xfrm>
            <a:off x="750517" y="1074509"/>
            <a:ext cx="8187287" cy="4955203"/>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lnSpc>
                <a:spcPct val="100000"/>
              </a:lnSpc>
              <a:defRPr/>
            </a:pPr>
            <a:r>
              <a:rPr lang="ja-JP" altLang="en-US" sz="1600" b="0" dirty="0">
                <a:latin typeface="+mj-ea"/>
                <a:ea typeface="+mj-ea"/>
              </a:rPr>
              <a:t>表中の「暫定・恒久」は、以下のような分類である。</a:t>
            </a:r>
            <a:endParaRPr lang="en-US" altLang="ja-JP" sz="1600" b="0" dirty="0">
              <a:latin typeface="+mj-ea"/>
              <a:ea typeface="+mj-ea"/>
            </a:endParaRPr>
          </a:p>
          <a:p>
            <a:pPr marL="531813" lvl="2" indent="-258763">
              <a:lnSpc>
                <a:spcPct val="100000"/>
              </a:lnSpc>
              <a:buFont typeface="Wingdings" panose="05000000000000000000" pitchFamily="2" charset="2"/>
              <a:buChar char="Ø"/>
              <a:defRPr/>
            </a:pPr>
            <a:r>
              <a:rPr lang="ja-JP" altLang="en-US" sz="1600" dirty="0">
                <a:latin typeface="+mj-ea"/>
                <a:ea typeface="+mj-ea"/>
              </a:rPr>
              <a:t>恒久：一度対策することで、リスクが許容可能な範囲まで低減された状態が継続する</a:t>
            </a:r>
            <a:br>
              <a:rPr lang="en-US" altLang="ja-JP" sz="1600" dirty="0">
                <a:latin typeface="+mj-ea"/>
                <a:ea typeface="+mj-ea"/>
              </a:rPr>
            </a:br>
            <a:r>
              <a:rPr lang="ja-JP" altLang="en-US" sz="1600" dirty="0">
                <a:latin typeface="+mj-ea"/>
                <a:ea typeface="+mj-ea"/>
              </a:rPr>
              <a:t>対策</a:t>
            </a:r>
            <a:r>
              <a:rPr lang="en-US" altLang="ja-JP" sz="1600" dirty="0">
                <a:latin typeface="+mj-ea"/>
                <a:ea typeface="+mj-ea"/>
              </a:rPr>
              <a:t>(</a:t>
            </a:r>
            <a:r>
              <a:rPr lang="ja-JP" altLang="en-US" sz="1600" dirty="0">
                <a:latin typeface="+mj-ea"/>
                <a:ea typeface="+mj-ea"/>
              </a:rPr>
              <a:t>例：業務システムの不具合に対する改修により当該不具合が発生しなくなった。</a:t>
            </a:r>
            <a:r>
              <a:rPr lang="en-US" altLang="ja-JP" sz="1600" dirty="0">
                <a:latin typeface="+mj-ea"/>
                <a:ea typeface="+mj-ea"/>
              </a:rPr>
              <a:t>)</a:t>
            </a:r>
          </a:p>
          <a:p>
            <a:pPr marL="531813" lvl="2" indent="-258763">
              <a:lnSpc>
                <a:spcPct val="100000"/>
              </a:lnSpc>
              <a:buFont typeface="Wingdings" panose="05000000000000000000" pitchFamily="2" charset="2"/>
              <a:buChar char="Ø"/>
              <a:defRPr/>
            </a:pPr>
            <a:r>
              <a:rPr lang="ja-JP" altLang="en-US" sz="1600" dirty="0">
                <a:latin typeface="+mj-ea"/>
                <a:ea typeface="+mj-ea"/>
              </a:rPr>
              <a:t>暫定：対策することでリスクが許容可能な範囲まで低減された状態となるが、その状態を維持するために繰り返し対策費用を支出して実施する対策</a:t>
            </a:r>
            <a:r>
              <a:rPr lang="en-US" altLang="ja-JP" sz="1600" dirty="0">
                <a:latin typeface="+mj-ea"/>
                <a:ea typeface="+mj-ea"/>
              </a:rPr>
              <a:t>(</a:t>
            </a:r>
            <a:r>
              <a:rPr lang="ja-JP" altLang="en-US" sz="1600" dirty="0">
                <a:latin typeface="+mj-ea"/>
                <a:ea typeface="+mj-ea"/>
              </a:rPr>
              <a:t>例：月</a:t>
            </a:r>
            <a:r>
              <a:rPr lang="en-US" altLang="ja-JP" sz="1600" dirty="0">
                <a:latin typeface="+mj-ea"/>
                <a:ea typeface="+mj-ea"/>
              </a:rPr>
              <a:t>1</a:t>
            </a:r>
            <a:r>
              <a:rPr lang="ja-JP" altLang="en-US" sz="1600" dirty="0">
                <a:latin typeface="+mj-ea"/>
                <a:ea typeface="+mj-ea"/>
              </a:rPr>
              <a:t>回必ず発生する</a:t>
            </a:r>
            <a:br>
              <a:rPr lang="en-US" altLang="ja-JP" sz="1600" dirty="0">
                <a:latin typeface="+mj-ea"/>
                <a:ea typeface="+mj-ea"/>
              </a:rPr>
            </a:br>
            <a:r>
              <a:rPr lang="ja-JP" altLang="en-US" sz="1600" dirty="0">
                <a:latin typeface="+mj-ea"/>
                <a:ea typeface="+mj-ea"/>
              </a:rPr>
              <a:t>業務システムの不具合に対して、毎月</a:t>
            </a:r>
            <a:r>
              <a:rPr lang="en-US" altLang="ja-JP" sz="1600" dirty="0">
                <a:latin typeface="+mj-ea"/>
                <a:ea typeface="+mj-ea"/>
              </a:rPr>
              <a:t>1</a:t>
            </a:r>
            <a:r>
              <a:rPr lang="ja-JP" altLang="en-US" sz="1600" dirty="0">
                <a:latin typeface="+mj-ea"/>
                <a:ea typeface="+mj-ea"/>
              </a:rPr>
              <a:t>人月の対応工数をかけて運用によって対応して</a:t>
            </a:r>
            <a:br>
              <a:rPr lang="en-US" altLang="ja-JP" sz="1600" dirty="0">
                <a:latin typeface="+mj-ea"/>
                <a:ea typeface="+mj-ea"/>
              </a:rPr>
            </a:br>
            <a:r>
              <a:rPr lang="ja-JP" altLang="en-US" sz="1600" dirty="0">
                <a:latin typeface="+mj-ea"/>
                <a:ea typeface="+mj-ea"/>
              </a:rPr>
              <a:t>いる。</a:t>
            </a:r>
            <a:r>
              <a:rPr lang="en-US" altLang="ja-JP" sz="1600" dirty="0">
                <a:latin typeface="+mj-ea"/>
                <a:ea typeface="+mj-ea"/>
              </a:rPr>
              <a:t>)</a:t>
            </a:r>
          </a:p>
          <a:p>
            <a:pPr marL="273050" lvl="2" indent="-273050">
              <a:lnSpc>
                <a:spcPct val="100000"/>
              </a:lnSpc>
              <a:defRPr/>
            </a:pPr>
            <a:endParaRPr lang="en-US" altLang="ja-JP" sz="1600" dirty="0">
              <a:latin typeface="+mj-ea"/>
              <a:ea typeface="+mj-ea"/>
            </a:endParaRPr>
          </a:p>
          <a:p>
            <a:pPr marL="273050" indent="-273050">
              <a:lnSpc>
                <a:spcPct val="100000"/>
              </a:lnSpc>
              <a:defRPr/>
            </a:pPr>
            <a:r>
              <a:rPr lang="ja-JP" altLang="en-US" sz="1600" b="0" dirty="0">
                <a:latin typeface="+mj-ea"/>
                <a:ea typeface="+mj-ea"/>
              </a:rPr>
              <a:t>表中の「対策区分」は、以下のような分類である。</a:t>
            </a:r>
            <a:endParaRPr lang="en-US" altLang="ja-JP" sz="1600" b="0" dirty="0">
              <a:latin typeface="+mj-ea"/>
              <a:ea typeface="+mj-ea"/>
            </a:endParaRPr>
          </a:p>
          <a:p>
            <a:pPr marL="531813" lvl="2" indent="-258763">
              <a:lnSpc>
                <a:spcPct val="100000"/>
              </a:lnSpc>
              <a:buFont typeface="Wingdings" panose="05000000000000000000" pitchFamily="2" charset="2"/>
              <a:buChar char="Ø"/>
              <a:defRPr/>
            </a:pPr>
            <a:r>
              <a:rPr lang="ja-JP" altLang="en-US" sz="1600" dirty="0">
                <a:latin typeface="+mj-ea"/>
                <a:ea typeface="+mj-ea"/>
              </a:rPr>
              <a:t>回避：リスクの発生を除去するために、プロジェクト計画・実施内容の見直しを実施する。</a:t>
            </a:r>
          </a:p>
          <a:p>
            <a:pPr marL="531813" lvl="2" indent="-258763">
              <a:lnSpc>
                <a:spcPct val="100000"/>
              </a:lnSpc>
              <a:buFont typeface="Wingdings" panose="05000000000000000000" pitchFamily="2" charset="2"/>
              <a:buChar char="Ø"/>
              <a:defRPr/>
            </a:pPr>
            <a:r>
              <a:rPr lang="ja-JP" altLang="en-US" sz="1600" dirty="0">
                <a:latin typeface="+mj-ea"/>
                <a:ea typeface="+mj-ea"/>
              </a:rPr>
              <a:t>転嫁：リスクの発生結果の対応・責任を第三者に移転する。</a:t>
            </a:r>
          </a:p>
          <a:p>
            <a:pPr marL="531813" lvl="2" indent="-258763">
              <a:lnSpc>
                <a:spcPct val="100000"/>
              </a:lnSpc>
              <a:buFont typeface="Wingdings" panose="05000000000000000000" pitchFamily="2" charset="2"/>
              <a:buChar char="Ø"/>
              <a:defRPr/>
            </a:pPr>
            <a:r>
              <a:rPr lang="ja-JP" altLang="en-US" sz="1600" dirty="0">
                <a:latin typeface="+mj-ea"/>
                <a:ea typeface="+mj-ea"/>
              </a:rPr>
              <a:t>軽減：リスクの影響度を受容可能なレベルまで軽減させる。</a:t>
            </a:r>
          </a:p>
          <a:p>
            <a:pPr marL="531813" lvl="2" indent="-258763">
              <a:lnSpc>
                <a:spcPct val="100000"/>
              </a:lnSpc>
              <a:buFont typeface="Wingdings" panose="05000000000000000000" pitchFamily="2" charset="2"/>
              <a:buChar char="Ø"/>
              <a:defRPr/>
            </a:pPr>
            <a:r>
              <a:rPr lang="ja-JP" altLang="en-US" sz="1600" dirty="0">
                <a:latin typeface="+mj-ea"/>
                <a:ea typeface="+mj-ea"/>
              </a:rPr>
              <a:t>受容：リスクへの対策は実施せず課題が発生したときに対策を講じる。</a:t>
            </a:r>
            <a:endParaRPr lang="en-US" altLang="ja-JP" sz="1600" dirty="0">
              <a:latin typeface="+mj-ea"/>
              <a:ea typeface="+mj-ea"/>
            </a:endParaRPr>
          </a:p>
          <a:p>
            <a:pPr marL="273050" lvl="2" indent="-273050">
              <a:lnSpc>
                <a:spcPct val="100000"/>
              </a:lnSpc>
              <a:defRPr/>
            </a:pPr>
            <a:endParaRPr lang="en-US" altLang="ja-JP" sz="1600" dirty="0">
              <a:latin typeface="+mj-ea"/>
              <a:ea typeface="+mj-ea"/>
            </a:endParaRPr>
          </a:p>
          <a:p>
            <a:pPr marL="273050" indent="-273050">
              <a:lnSpc>
                <a:spcPct val="100000"/>
              </a:lnSpc>
              <a:defRPr/>
            </a:pPr>
            <a:r>
              <a:rPr lang="ja-JP" altLang="en-US" sz="1600" b="0" dirty="0">
                <a:latin typeface="+mj-ea"/>
                <a:ea typeface="+mj-ea"/>
              </a:rPr>
              <a:t>表中の「稼働種別」は、以下のような分類である。</a:t>
            </a:r>
            <a:endParaRPr lang="en-US" altLang="ja-JP" sz="1600" b="0" dirty="0">
              <a:latin typeface="+mj-ea"/>
              <a:ea typeface="+mj-ea"/>
            </a:endParaRPr>
          </a:p>
          <a:p>
            <a:pPr marL="531813" lvl="2" indent="-258763">
              <a:lnSpc>
                <a:spcPct val="100000"/>
              </a:lnSpc>
              <a:buFont typeface="Wingdings" panose="05000000000000000000" pitchFamily="2" charset="2"/>
              <a:buChar char="Ø"/>
              <a:defRPr/>
            </a:pPr>
            <a:r>
              <a:rPr lang="ja-JP" altLang="en-US" sz="1600" dirty="0">
                <a:latin typeface="+mj-ea"/>
                <a:ea typeface="+mj-ea"/>
              </a:rPr>
              <a:t>本稼働：年度中に本稼働を迎えるベンダーの挙げたリスクである。</a:t>
            </a:r>
          </a:p>
          <a:p>
            <a:pPr marL="531813" lvl="2" indent="-258763">
              <a:lnSpc>
                <a:spcPct val="100000"/>
              </a:lnSpc>
              <a:buFont typeface="Wingdings" panose="05000000000000000000" pitchFamily="2" charset="2"/>
              <a:buChar char="Ø"/>
              <a:defRPr/>
            </a:pPr>
            <a:r>
              <a:rPr lang="ja-JP" altLang="en-US" sz="1600" dirty="0">
                <a:latin typeface="+mj-ea"/>
                <a:ea typeface="+mj-ea"/>
              </a:rPr>
              <a:t>テスト：年度中には本稼働を迎えずテスト稼働のみのベンダーの挙げたリスクである。</a:t>
            </a:r>
          </a:p>
        </p:txBody>
      </p:sp>
    </p:spTree>
    <p:extLst>
      <p:ext uri="{BB962C8B-B14F-4D97-AF65-F5344CB8AC3E}">
        <p14:creationId xmlns:p14="http://schemas.microsoft.com/office/powerpoint/2010/main" val="379975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27</a:t>
            </a:fld>
            <a:endParaRPr lang="ja-JP" altLang="en-US"/>
          </a:p>
        </p:txBody>
      </p:sp>
      <p:sp>
        <p:nvSpPr>
          <p:cNvPr id="4" name="テキスト プレースホルダー 15">
            <a:extLst>
              <a:ext uri="{FF2B5EF4-FFF2-40B4-BE49-F238E27FC236}">
                <a16:creationId xmlns:a16="http://schemas.microsoft.com/office/drawing/2014/main" id="{FC3EBA3E-A6F1-73DE-1640-73005EE11D52}"/>
              </a:ext>
            </a:extLst>
          </p:cNvPr>
          <p:cNvSpPr txBox="1">
            <a:spLocks/>
          </p:cNvSpPr>
          <p:nvPr/>
        </p:nvSpPr>
        <p:spPr>
          <a:xfrm>
            <a:off x="720000" y="965125"/>
            <a:ext cx="8393484" cy="853247"/>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j-ea"/>
                <a:ea typeface="+mj-ea"/>
              </a:rPr>
              <a:t>表中の「顕在化工程」は、リスクが顕在化することが想定される各工程をウォーターフォール型の開発工程を想定して表している</a:t>
            </a:r>
            <a:r>
              <a:rPr lang="en-US" altLang="ja-JP" sz="1600" b="0">
                <a:latin typeface="+mj-ea"/>
                <a:ea typeface="+mj-ea"/>
              </a:rPr>
              <a:t>(</a:t>
            </a:r>
            <a:r>
              <a:rPr lang="ja-JP" altLang="en-US" sz="1600" b="0">
                <a:latin typeface="+mj-ea"/>
                <a:ea typeface="+mj-ea"/>
              </a:rPr>
              <a:t>詳細はデジタル・ガバメント推進標準ガイドライン解説書「第２章 プロジェクトの管理 ４</a:t>
            </a:r>
            <a:r>
              <a:rPr lang="en-US" altLang="ja-JP" sz="1600" b="0">
                <a:latin typeface="+mj-ea"/>
                <a:ea typeface="+mj-ea"/>
              </a:rPr>
              <a:t>. </a:t>
            </a:r>
            <a:r>
              <a:rPr lang="ja-JP" altLang="en-US" sz="1600" b="0">
                <a:latin typeface="+mj-ea"/>
                <a:ea typeface="+mj-ea"/>
              </a:rPr>
              <a:t>プロジェクトの実施」ｐ</a:t>
            </a:r>
            <a:r>
              <a:rPr lang="en-US" altLang="ja-JP" sz="1600" b="0">
                <a:latin typeface="+mj-ea"/>
                <a:ea typeface="+mj-ea"/>
              </a:rPr>
              <a:t>42</a:t>
            </a:r>
            <a:r>
              <a:rPr lang="ja-JP" altLang="en-US" sz="1600" b="0">
                <a:latin typeface="+mj-ea"/>
                <a:ea typeface="+mj-ea"/>
              </a:rPr>
              <a:t>等参照</a:t>
            </a:r>
            <a:r>
              <a:rPr lang="en-US" altLang="ja-JP" sz="1600" b="0">
                <a:latin typeface="+mj-ea"/>
                <a:ea typeface="+mj-ea"/>
              </a:rPr>
              <a:t>)</a:t>
            </a:r>
            <a:r>
              <a:rPr lang="ja-JP" altLang="en-US" sz="1600" b="0">
                <a:latin typeface="+mj-ea"/>
                <a:ea typeface="+mj-ea"/>
              </a:rPr>
              <a:t>。</a:t>
            </a:r>
            <a:endParaRPr lang="en-US" altLang="ja-JP" sz="1600">
              <a:latin typeface="+mj-ea"/>
              <a:ea typeface="+mj-ea"/>
            </a:endParaRPr>
          </a:p>
        </p:txBody>
      </p:sp>
      <p:graphicFrame>
        <p:nvGraphicFramePr>
          <p:cNvPr id="5" name="表 4">
            <a:extLst>
              <a:ext uri="{FF2B5EF4-FFF2-40B4-BE49-F238E27FC236}">
                <a16:creationId xmlns:a16="http://schemas.microsoft.com/office/drawing/2014/main" id="{F6853211-16FF-DED9-540D-331DE9F78B31}"/>
              </a:ext>
            </a:extLst>
          </p:cNvPr>
          <p:cNvGraphicFramePr>
            <a:graphicFrameLocks noGrp="1"/>
          </p:cNvGraphicFramePr>
          <p:nvPr>
            <p:extLst>
              <p:ext uri="{D42A27DB-BD31-4B8C-83A1-F6EECF244321}">
                <p14:modId xmlns:p14="http://schemas.microsoft.com/office/powerpoint/2010/main" val="994302870"/>
              </p:ext>
            </p:extLst>
          </p:nvPr>
        </p:nvGraphicFramePr>
        <p:xfrm>
          <a:off x="759847" y="1931127"/>
          <a:ext cx="8393484" cy="3423140"/>
        </p:xfrm>
        <a:graphic>
          <a:graphicData uri="http://schemas.openxmlformats.org/drawingml/2006/table">
            <a:tbl>
              <a:tblPr firstRow="1" bandRow="1"/>
              <a:tblGrid>
                <a:gridCol w="2127602">
                  <a:extLst>
                    <a:ext uri="{9D8B030D-6E8A-4147-A177-3AD203B41FA5}">
                      <a16:colId xmlns:a16="http://schemas.microsoft.com/office/drawing/2014/main" val="3837456988"/>
                    </a:ext>
                  </a:extLst>
                </a:gridCol>
                <a:gridCol w="6265882">
                  <a:extLst>
                    <a:ext uri="{9D8B030D-6E8A-4147-A177-3AD203B41FA5}">
                      <a16:colId xmlns:a16="http://schemas.microsoft.com/office/drawing/2014/main" val="2047655346"/>
                    </a:ext>
                  </a:extLst>
                </a:gridCol>
              </a:tblGrid>
              <a:tr h="342314">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a:latin typeface="Meiryo UI"/>
                          <a:ea typeface="Meiryo UI"/>
                        </a:rPr>
                        <a:t>工程の名称</a:t>
                      </a:r>
                    </a:p>
                  </a:txBody>
                  <a:tcPr marL="84406" marR="84406" marT="42203" marB="42203"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a:latin typeface="Meiryo UI"/>
                          <a:ea typeface="Meiryo UI"/>
                        </a:rPr>
                        <a:t>概要</a:t>
                      </a:r>
                    </a:p>
                  </a:txBody>
                  <a:tcPr marL="84406" marR="84406" marT="42203" marB="42203"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851146612"/>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調達</a:t>
                      </a:r>
                    </a:p>
                  </a:txBody>
                  <a:tcPr marL="84406" marR="84406" marT="42203" marB="42203"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地方公共団体におけるシステムの調達</a:t>
                      </a:r>
                    </a:p>
                  </a:txBody>
                  <a:tcPr marL="84406" marR="84406" marT="42203" marB="42203"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204833274"/>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業務設計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業務を分析し、業務実施手順等を業務要件として定義する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683964540"/>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要件定義</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業務要件を踏まえ情報システムに求める要件を定義する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474908821"/>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システム設計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システム構成や設定などの設計を行う</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988731946"/>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移行設計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本番環境への移行に備えて移行の方法等を設計する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260325174"/>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運用設計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稼働後の運用・保守の実施手順などを設計する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977084610"/>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実装・単体テスト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開発した機能等について単体テストを実施する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938087061"/>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結合・総合テスト</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開発した機能等について結合・総合テストを実施する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169370035"/>
                  </a:ext>
                </a:extLst>
              </a:tr>
              <a:tr h="34231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a:ea typeface="Meiryo UI"/>
                        </a:rPr>
                        <a:t>サービス・業務運営</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dirty="0">
                          <a:latin typeface="Meiryo UI"/>
                          <a:ea typeface="Meiryo UI"/>
                        </a:rPr>
                        <a:t>稼働したシステムを利用してサービス・業務を運営する</a:t>
                      </a:r>
                    </a:p>
                  </a:txBody>
                  <a:tcPr marL="84406" marR="84406" marT="42203" marB="42203"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972233975"/>
                  </a:ext>
                </a:extLst>
              </a:tr>
            </a:tbl>
          </a:graphicData>
        </a:graphic>
      </p:graphicFrame>
    </p:spTree>
    <p:extLst>
      <p:ext uri="{BB962C8B-B14F-4D97-AF65-F5344CB8AC3E}">
        <p14:creationId xmlns:p14="http://schemas.microsoft.com/office/powerpoint/2010/main" val="1440613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28</a:t>
            </a:fld>
            <a:endParaRPr lang="ja-JP" altLang="en-US"/>
          </a:p>
        </p:txBody>
      </p:sp>
      <p:sp>
        <p:nvSpPr>
          <p:cNvPr id="4" name="テキスト プレースホルダー 15">
            <a:extLst>
              <a:ext uri="{FF2B5EF4-FFF2-40B4-BE49-F238E27FC236}">
                <a16:creationId xmlns:a16="http://schemas.microsoft.com/office/drawing/2014/main" id="{0D82ED77-3C1E-2336-A40E-DE8DA6703AAD}"/>
              </a:ext>
            </a:extLst>
          </p:cNvPr>
          <p:cNvSpPr txBox="1">
            <a:spLocks/>
          </p:cNvSpPr>
          <p:nvPr/>
        </p:nvSpPr>
        <p:spPr>
          <a:xfrm>
            <a:off x="713193" y="967054"/>
            <a:ext cx="8364820"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spc="101" dirty="0">
                <a:solidFill>
                  <a:srgbClr val="000000"/>
                </a:solidFill>
                <a:latin typeface="+mj-ea"/>
                <a:ea typeface="+mj-ea"/>
                <a:cs typeface="ＭＳ Ｐゴシック" panose="020B0600070205080204" pitchFamily="50" charset="-128"/>
              </a:rPr>
              <a:t>ベンダー</a:t>
            </a:r>
            <a:r>
              <a:rPr lang="ja-JP" altLang="ja-JP" sz="1600" b="0" spc="101" dirty="0">
                <a:solidFill>
                  <a:srgbClr val="000000"/>
                </a:solidFill>
                <a:latin typeface="+mj-ea"/>
                <a:ea typeface="+mj-ea"/>
                <a:cs typeface="ＭＳ Ｐゴシック" panose="020B0600070205080204" pitchFamily="50" charset="-128"/>
              </a:rPr>
              <a:t>から回答のあった</a:t>
            </a:r>
            <a:r>
              <a:rPr lang="ja-JP" altLang="en-US" sz="1600" b="0" spc="101" dirty="0">
                <a:solidFill>
                  <a:srgbClr val="000000"/>
                </a:solidFill>
                <a:latin typeface="+mj-ea"/>
                <a:ea typeface="+mj-ea"/>
                <a:cs typeface="ＭＳ Ｐゴシック" panose="020B0600070205080204" pitchFamily="50" charset="-128"/>
              </a:rPr>
              <a:t>リスク</a:t>
            </a:r>
            <a:r>
              <a:rPr lang="ja-JP" altLang="ja-JP" sz="1600" b="0" spc="101" dirty="0">
                <a:solidFill>
                  <a:srgbClr val="000000"/>
                </a:solidFill>
                <a:latin typeface="+mj-ea"/>
                <a:ea typeface="+mj-ea"/>
                <a:cs typeface="ＭＳ Ｐゴシック" panose="020B0600070205080204" pitchFamily="50" charset="-128"/>
              </a:rPr>
              <a:t>・対応策を</a:t>
            </a:r>
            <a:r>
              <a:rPr lang="ja-JP" altLang="en-US" sz="1600" b="0" spc="101" dirty="0">
                <a:solidFill>
                  <a:srgbClr val="000000"/>
                </a:solidFill>
                <a:latin typeface="+mj-ea"/>
                <a:ea typeface="+mj-ea"/>
                <a:cs typeface="ＭＳ Ｐゴシック" panose="020B0600070205080204" pitchFamily="50" charset="-128"/>
              </a:rPr>
              <a:t>以下</a:t>
            </a:r>
            <a:r>
              <a:rPr lang="ja-JP" altLang="ja-JP" sz="1600" b="0" spc="101" dirty="0">
                <a:solidFill>
                  <a:srgbClr val="000000"/>
                </a:solidFill>
                <a:latin typeface="+mj-ea"/>
                <a:ea typeface="+mj-ea"/>
                <a:cs typeface="ＭＳ Ｐゴシック" panose="020B0600070205080204" pitchFamily="50" charset="-128"/>
              </a:rPr>
              <a:t>にまとめた</a:t>
            </a:r>
            <a:r>
              <a:rPr lang="ja-JP" altLang="en-US" sz="1600" b="0" dirty="0">
                <a:latin typeface="+mj-ea"/>
                <a:ea typeface="+mj-ea"/>
              </a:rPr>
              <a:t>。</a:t>
            </a:r>
            <a:endParaRPr lang="en-US" altLang="ja-JP" sz="1600" b="0" dirty="0">
              <a:latin typeface="+mj-ea"/>
              <a:ea typeface="+mj-ea"/>
            </a:endParaRPr>
          </a:p>
        </p:txBody>
      </p:sp>
      <p:graphicFrame>
        <p:nvGraphicFramePr>
          <p:cNvPr id="5" name="表 5">
            <a:extLst>
              <a:ext uri="{FF2B5EF4-FFF2-40B4-BE49-F238E27FC236}">
                <a16:creationId xmlns:a16="http://schemas.microsoft.com/office/drawing/2014/main" id="{6359EF58-EA7D-2439-D5AA-E2529D74F5E7}"/>
              </a:ext>
            </a:extLst>
          </p:cNvPr>
          <p:cNvGraphicFramePr>
            <a:graphicFrameLocks noGrp="1"/>
          </p:cNvGraphicFramePr>
          <p:nvPr>
            <p:extLst>
              <p:ext uri="{D42A27DB-BD31-4B8C-83A1-F6EECF244321}">
                <p14:modId xmlns:p14="http://schemas.microsoft.com/office/powerpoint/2010/main" val="4088613702"/>
              </p:ext>
            </p:extLst>
          </p:nvPr>
        </p:nvGraphicFramePr>
        <p:xfrm>
          <a:off x="720000" y="1296000"/>
          <a:ext cx="8449471" cy="5214978"/>
        </p:xfrm>
        <a:graphic>
          <a:graphicData uri="http://schemas.openxmlformats.org/drawingml/2006/table">
            <a:tbl>
              <a:tblPr firstRow="1" bandRow="1"/>
              <a:tblGrid>
                <a:gridCol w="416431">
                  <a:extLst>
                    <a:ext uri="{9D8B030D-6E8A-4147-A177-3AD203B41FA5}">
                      <a16:colId xmlns:a16="http://schemas.microsoft.com/office/drawing/2014/main" val="322515534"/>
                    </a:ext>
                  </a:extLst>
                </a:gridCol>
                <a:gridCol w="515554">
                  <a:extLst>
                    <a:ext uri="{9D8B030D-6E8A-4147-A177-3AD203B41FA5}">
                      <a16:colId xmlns:a16="http://schemas.microsoft.com/office/drawing/2014/main" val="716044593"/>
                    </a:ext>
                  </a:extLst>
                </a:gridCol>
                <a:gridCol w="479585">
                  <a:extLst>
                    <a:ext uri="{9D8B030D-6E8A-4147-A177-3AD203B41FA5}">
                      <a16:colId xmlns:a16="http://schemas.microsoft.com/office/drawing/2014/main" val="2841131034"/>
                    </a:ext>
                  </a:extLst>
                </a:gridCol>
                <a:gridCol w="409742">
                  <a:extLst>
                    <a:ext uri="{9D8B030D-6E8A-4147-A177-3AD203B41FA5}">
                      <a16:colId xmlns:a16="http://schemas.microsoft.com/office/drawing/2014/main" val="2370454524"/>
                    </a:ext>
                  </a:extLst>
                </a:gridCol>
                <a:gridCol w="2549291">
                  <a:extLst>
                    <a:ext uri="{9D8B030D-6E8A-4147-A177-3AD203B41FA5}">
                      <a16:colId xmlns:a16="http://schemas.microsoft.com/office/drawing/2014/main" val="1817986327"/>
                    </a:ext>
                  </a:extLst>
                </a:gridCol>
                <a:gridCol w="2549291">
                  <a:extLst>
                    <a:ext uri="{9D8B030D-6E8A-4147-A177-3AD203B41FA5}">
                      <a16:colId xmlns:a16="http://schemas.microsoft.com/office/drawing/2014/main" val="969650782"/>
                    </a:ext>
                  </a:extLst>
                </a:gridCol>
                <a:gridCol w="509859">
                  <a:extLst>
                    <a:ext uri="{9D8B030D-6E8A-4147-A177-3AD203B41FA5}">
                      <a16:colId xmlns:a16="http://schemas.microsoft.com/office/drawing/2014/main" val="3525451739"/>
                    </a:ext>
                  </a:extLst>
                </a:gridCol>
                <a:gridCol w="509859">
                  <a:extLst>
                    <a:ext uri="{9D8B030D-6E8A-4147-A177-3AD203B41FA5}">
                      <a16:colId xmlns:a16="http://schemas.microsoft.com/office/drawing/2014/main" val="3117087859"/>
                    </a:ext>
                  </a:extLst>
                </a:gridCol>
                <a:gridCol w="509859">
                  <a:extLst>
                    <a:ext uri="{9D8B030D-6E8A-4147-A177-3AD203B41FA5}">
                      <a16:colId xmlns:a16="http://schemas.microsoft.com/office/drawing/2014/main" val="2694523704"/>
                    </a:ext>
                  </a:extLst>
                </a:gridCol>
              </a:tblGrid>
              <a:tr h="707714">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dirty="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32200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調達</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切替のタイミングが各団体同時時期になり、</a:t>
                      </a:r>
                      <a:r>
                        <a:rPr lang="en-US" altLang="ja-JP" sz="1100" b="0" i="0" u="none" strike="noStrike">
                          <a:solidFill>
                            <a:schemeClr val="tx1"/>
                          </a:solidFill>
                          <a:effectLst/>
                          <a:latin typeface="Meiryo UI"/>
                          <a:ea typeface="メイリオ"/>
                        </a:rPr>
                        <a:t>SE</a:t>
                      </a:r>
                      <a:r>
                        <a:rPr lang="ja-JP" altLang="en-US" sz="1100" b="0" i="0" u="none" strike="noStrike">
                          <a:solidFill>
                            <a:schemeClr val="tx1"/>
                          </a:solidFill>
                          <a:effectLst/>
                          <a:latin typeface="Meiryo UI"/>
                          <a:ea typeface="Meiryo UI"/>
                        </a:rPr>
                        <a:t>のリソース不足になる。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人員が不足していることを承知の上、他</a:t>
                      </a:r>
                      <a:r>
                        <a:rPr lang="en-US" altLang="ja-JP" sz="1100" b="0" i="0" u="none" strike="noStrike">
                          <a:solidFill>
                            <a:schemeClr val="tx1"/>
                          </a:solidFill>
                          <a:effectLst/>
                          <a:latin typeface="Meiryo UI"/>
                          <a:ea typeface="メイリオ"/>
                        </a:rPr>
                        <a:t>PJ</a:t>
                      </a:r>
                      <a:r>
                        <a:rPr lang="ja-JP" altLang="en-US" sz="1100" b="0" i="0" u="none" strike="noStrike">
                          <a:solidFill>
                            <a:schemeClr val="tx1"/>
                          </a:solidFill>
                          <a:effectLst/>
                          <a:latin typeface="Meiryo UI"/>
                          <a:ea typeface="Meiryo UI"/>
                        </a:rPr>
                        <a:t>を含めた要員シフト、切替スケジュールを策定する。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385245755"/>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調達</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ガバメントクラウドとの接続回線について、多くの地方公共団体の回線手配が同時期に集中する。</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chemeClr val="tx1"/>
                          </a:solidFill>
                          <a:effectLst/>
                          <a:latin typeface="Meiryo UI"/>
                          <a:ea typeface="Meiryo UI"/>
                        </a:rPr>
                        <a:t>・地方公共団体へ早期に接続回線の検討に着手いただく。</a:t>
                      </a:r>
                      <a:br>
                        <a:rPr lang="ja-JP" altLang="en-US" sz="1100" b="0" i="0" u="none" strike="noStrike" dirty="0">
                          <a:solidFill>
                            <a:schemeClr val="tx1"/>
                          </a:solidFill>
                          <a:effectLst/>
                          <a:latin typeface="Meiryo UI"/>
                          <a:ea typeface="Meiryo UI"/>
                        </a:rPr>
                      </a:br>
                      <a:r>
                        <a:rPr lang="ja-JP" altLang="en-US" sz="1100" b="0" i="0" u="none" strike="noStrike" dirty="0">
                          <a:solidFill>
                            <a:schemeClr val="tx1"/>
                          </a:solidFill>
                          <a:effectLst/>
                          <a:latin typeface="Meiryo UI"/>
                          <a:ea typeface="Meiryo UI"/>
                        </a:rPr>
                        <a:t>・ベンダー所有のクラウドサービス回線の活用を検討する。</a:t>
                      </a:r>
                      <a:endParaRPr lang="en-US" altLang="ja-JP" sz="1100" b="0" i="0" u="none" strike="noStrike" dirty="0">
                        <a:solidFill>
                          <a:schemeClr val="tx1"/>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694015903"/>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3</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調達</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ガバメントクラウドサービス利用料の契約形態に未確定要素がある。</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早期に決定された内容に基づき、必要に応じて対策を講じる。</a:t>
                      </a:r>
                      <a:endParaRPr lang="en-US" altLang="ja-JP" sz="1100" b="0" i="0" u="none" strike="noStrike">
                        <a:solidFill>
                          <a:schemeClr val="tx1"/>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578831588"/>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4</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調達</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小</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ガバメントクラウドの環境払出し</a:t>
                      </a:r>
                      <a:r>
                        <a:rPr lang="en-US" altLang="ja-JP" sz="1100" b="0" i="0" u="none" strike="noStrike">
                          <a:solidFill>
                            <a:schemeClr val="tx1"/>
                          </a:solidFill>
                          <a:effectLst/>
                          <a:latin typeface="Meiryo UI"/>
                          <a:ea typeface="Meiryo"/>
                        </a:rPr>
                        <a:t>(</a:t>
                      </a:r>
                      <a:r>
                        <a:rPr lang="ja-JP" altLang="en-US" sz="1100" b="0" i="0" u="none" strike="noStrike">
                          <a:solidFill>
                            <a:schemeClr val="tx1"/>
                          </a:solidFill>
                          <a:effectLst/>
                          <a:latin typeface="Meiryo UI"/>
                          <a:ea typeface="Meiryo UI"/>
                        </a:rPr>
                        <a:t>申請</a:t>
                      </a:r>
                      <a:r>
                        <a:rPr lang="en-US" altLang="ja-JP" sz="1100" b="0" i="0" u="none" strike="noStrike">
                          <a:solidFill>
                            <a:schemeClr val="tx1"/>
                          </a:solidFill>
                          <a:effectLst/>
                          <a:latin typeface="Meiryo UI"/>
                          <a:ea typeface="Meiryo"/>
                        </a:rPr>
                        <a:t>~</a:t>
                      </a:r>
                      <a:r>
                        <a:rPr lang="ja-JP" altLang="en-US" sz="1100" b="0" i="0" u="none" strike="noStrike">
                          <a:solidFill>
                            <a:schemeClr val="tx1"/>
                          </a:solidFill>
                          <a:effectLst/>
                          <a:latin typeface="Meiryo UI"/>
                          <a:ea typeface="Meiryo UI"/>
                        </a:rPr>
                        <a:t>払出</a:t>
                      </a:r>
                      <a:r>
                        <a:rPr lang="en-US" altLang="ja-JP" sz="1100" b="0" i="0" u="none" strike="noStrike">
                          <a:solidFill>
                            <a:schemeClr val="tx1"/>
                          </a:solidFill>
                          <a:effectLst/>
                          <a:latin typeface="Meiryo UI"/>
                          <a:ea typeface="Meiryo"/>
                        </a:rPr>
                        <a:t>)</a:t>
                      </a:r>
                      <a:r>
                        <a:rPr lang="ja-JP" altLang="en-US" sz="1100" b="0" i="0" u="none" strike="noStrike">
                          <a:solidFill>
                            <a:schemeClr val="tx1"/>
                          </a:solidFill>
                          <a:effectLst/>
                          <a:latin typeface="Meiryo UI"/>
                          <a:ea typeface="Meiryo UI"/>
                        </a:rPr>
                        <a:t>に時間を要し、シフトスケジュールに影響を及ぼすリスク</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必要時期を確定し、早めにデジタル庁への申請を行う。</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転嫁</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86481569"/>
                  </a:ext>
                </a:extLst>
              </a:tr>
              <a:tr h="17032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5</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業務設計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運用で使用している機能が</a:t>
                      </a:r>
                      <a:r>
                        <a:rPr lang="en-US" altLang="ja-JP" sz="1100" b="0" i="0" u="none" strike="noStrike">
                          <a:solidFill>
                            <a:schemeClr val="tx1"/>
                          </a:solidFill>
                          <a:effectLst/>
                          <a:latin typeface="Meiryo UI"/>
                          <a:ea typeface="メイリオ"/>
                        </a:rPr>
                        <a:t>EUC</a:t>
                      </a:r>
                      <a:r>
                        <a:rPr lang="ja-JP" altLang="en-US" sz="1100" b="0" i="0" u="none" strike="noStrike">
                          <a:solidFill>
                            <a:schemeClr val="tx1"/>
                          </a:solidFill>
                          <a:effectLst/>
                          <a:latin typeface="Meiryo UI"/>
                          <a:ea typeface="Meiryo UI"/>
                        </a:rPr>
                        <a:t>機能で再現できない。（市町村独自帳票）</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関連システムとして開発する。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053855832"/>
                  </a:ext>
                </a:extLst>
              </a:tr>
              <a:tr h="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6</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業務設計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小</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en-US" altLang="ja-JP" sz="1100" b="0" i="0" u="none" strike="noStrike">
                          <a:solidFill>
                            <a:schemeClr val="tx1"/>
                          </a:solidFill>
                          <a:effectLst/>
                          <a:latin typeface="Meiryo UI"/>
                          <a:ea typeface="Meiryo"/>
                        </a:rPr>
                        <a:t>OCI</a:t>
                      </a:r>
                      <a:r>
                        <a:rPr lang="ja-JP" altLang="en-US" sz="1100" b="0" i="0" u="none" strike="noStrike">
                          <a:solidFill>
                            <a:schemeClr val="tx1"/>
                          </a:solidFill>
                          <a:effectLst/>
                          <a:latin typeface="Meiryo UI"/>
                          <a:ea typeface="Meiryo UI"/>
                        </a:rPr>
                        <a:t>、</a:t>
                      </a:r>
                      <a:r>
                        <a:rPr lang="en-US" altLang="ja-JP" sz="1100" b="0" i="0" u="none" strike="noStrike">
                          <a:solidFill>
                            <a:schemeClr val="tx1"/>
                          </a:solidFill>
                          <a:effectLst/>
                          <a:latin typeface="Meiryo UI"/>
                          <a:ea typeface="Meiryo"/>
                        </a:rPr>
                        <a:t>AWS</a:t>
                      </a:r>
                      <a:r>
                        <a:rPr lang="ja-JP" altLang="en-US" sz="1100" b="0" i="0" u="none" strike="noStrike">
                          <a:solidFill>
                            <a:schemeClr val="tx1"/>
                          </a:solidFill>
                          <a:effectLst/>
                          <a:latin typeface="Meiryo UI"/>
                          <a:ea typeface="Meiryo UI"/>
                        </a:rPr>
                        <a:t>間のデータベース連携可否について、検証の結果不可となった場合、別手法の検討が必要となる。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不可能であった場合、ファイル連携に切り替える。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受容</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168896698"/>
                  </a:ext>
                </a:extLst>
              </a:tr>
              <a:tr h="41346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7</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業務設計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独自施策システムと連携を行っている場合、独自施策システム側の改修も必要となるが、令和</a:t>
                      </a:r>
                      <a:r>
                        <a:rPr lang="en-US" altLang="ja-JP" sz="1100" b="0" i="0" u="none" strike="noStrike">
                          <a:solidFill>
                            <a:schemeClr val="tx1"/>
                          </a:solidFill>
                          <a:effectLst/>
                          <a:latin typeface="Meiryo UI"/>
                          <a:ea typeface="メイリオ"/>
                        </a:rPr>
                        <a:t>7</a:t>
                      </a:r>
                      <a:r>
                        <a:rPr lang="ja-JP" altLang="en-US" sz="1100" b="0" i="0" u="none" strike="noStrike">
                          <a:solidFill>
                            <a:schemeClr val="tx1"/>
                          </a:solidFill>
                          <a:effectLst/>
                          <a:latin typeface="Meiryo UI"/>
                          <a:ea typeface="Meiryo UI"/>
                        </a:rPr>
                        <a:t>年度末までに対応可能か不明。</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独自施策システムの改修が必要となる旨を周知する。（国機構からの案内）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暫定</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転嫁</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595623982"/>
                  </a:ext>
                </a:extLst>
              </a:tr>
              <a:tr h="1119294">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8</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標準準拠仕様書にはない都道府県や市独自の業務がある場合、標準化に伴い団体固有の外付けツール（例：</a:t>
                      </a:r>
                      <a:r>
                        <a:rPr lang="en-US" altLang="ja-JP" sz="1100" b="0" i="0" u="none" strike="noStrike">
                          <a:solidFill>
                            <a:schemeClr val="tx1"/>
                          </a:solidFill>
                          <a:effectLst/>
                          <a:latin typeface="Meiryo UI"/>
                          <a:ea typeface="Meiryo UI"/>
                        </a:rPr>
                        <a:t>Microsoft Access</a:t>
                      </a:r>
                      <a:r>
                        <a:rPr lang="ja-JP" altLang="en-US" sz="1100" b="0" i="0" u="none" strike="noStrike">
                          <a:solidFill>
                            <a:schemeClr val="tx1"/>
                          </a:solidFill>
                          <a:effectLst/>
                          <a:latin typeface="Meiryo UI"/>
                          <a:ea typeface="Meiryo UI"/>
                        </a:rPr>
                        <a:t>）が廃止できない。（例：県への統計等の報告）</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団体側で団体固有で残ったカスタマイズの取扱い、標準化としての位置付けを明確にした上で、今後も団体固有の外付けツール（例：</a:t>
                      </a:r>
                      <a:r>
                        <a:rPr lang="en-US" altLang="ja-JP" sz="1100" b="0" i="0" u="none" strike="noStrike">
                          <a:solidFill>
                            <a:schemeClr val="tx1"/>
                          </a:solidFill>
                          <a:effectLst/>
                          <a:latin typeface="Meiryo UI"/>
                          <a:ea typeface="Meiryo UI"/>
                        </a:rPr>
                        <a:t>Microsoft Access</a:t>
                      </a:r>
                      <a:r>
                        <a:rPr lang="ja-JP" altLang="en-US" sz="1100" b="0" i="0" u="none" strike="noStrike">
                          <a:solidFill>
                            <a:schemeClr val="tx1"/>
                          </a:solidFill>
                          <a:effectLst/>
                          <a:latin typeface="Meiryo UI"/>
                          <a:ea typeface="Meiryo UI"/>
                        </a:rPr>
                        <a:t>）を継続して運用を行う。シフト導入時においては、これらの外付けツールの改修・テストを行う。</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dirty="0">
                          <a:solidFill>
                            <a:schemeClr val="tx1"/>
                          </a:solidFill>
                          <a:effectLst/>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95355769"/>
                  </a:ext>
                </a:extLst>
              </a:tr>
            </a:tbl>
          </a:graphicData>
        </a:graphic>
      </p:graphicFrame>
    </p:spTree>
    <p:extLst>
      <p:ext uri="{BB962C8B-B14F-4D97-AF65-F5344CB8AC3E}">
        <p14:creationId xmlns:p14="http://schemas.microsoft.com/office/powerpoint/2010/main" val="1055950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29</a:t>
            </a:fld>
            <a:endParaRPr lang="ja-JP" altLang="en-US"/>
          </a:p>
        </p:txBody>
      </p:sp>
      <p:sp>
        <p:nvSpPr>
          <p:cNvPr id="4" name="テキスト プレースホルダー 15">
            <a:extLst>
              <a:ext uri="{FF2B5EF4-FFF2-40B4-BE49-F238E27FC236}">
                <a16:creationId xmlns:a16="http://schemas.microsoft.com/office/drawing/2014/main" id="{67674B50-A160-3858-803E-E3C51B4E59D3}"/>
              </a:ext>
            </a:extLst>
          </p:cNvPr>
          <p:cNvSpPr txBox="1">
            <a:spLocks/>
          </p:cNvSpPr>
          <p:nvPr/>
        </p:nvSpPr>
        <p:spPr>
          <a:xfrm>
            <a:off x="806503" y="967055"/>
            <a:ext cx="8262083"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j-ea"/>
                <a:ea typeface="+mj-ea"/>
              </a:rPr>
              <a:t>（続き）</a:t>
            </a:r>
            <a:endParaRPr lang="en-US" altLang="ja-JP" sz="1600" b="0">
              <a:latin typeface="+mj-ea"/>
              <a:ea typeface="+mj-ea"/>
            </a:endParaRPr>
          </a:p>
        </p:txBody>
      </p:sp>
      <p:graphicFrame>
        <p:nvGraphicFramePr>
          <p:cNvPr id="5" name="表 5">
            <a:extLst>
              <a:ext uri="{FF2B5EF4-FFF2-40B4-BE49-F238E27FC236}">
                <a16:creationId xmlns:a16="http://schemas.microsoft.com/office/drawing/2014/main" id="{46262CA8-A3D4-2A07-6691-9021A54F5FE4}"/>
              </a:ext>
            </a:extLst>
          </p:cNvPr>
          <p:cNvGraphicFramePr>
            <a:graphicFrameLocks noGrp="1"/>
          </p:cNvGraphicFramePr>
          <p:nvPr>
            <p:extLst>
              <p:ext uri="{D42A27DB-BD31-4B8C-83A1-F6EECF244321}">
                <p14:modId xmlns:p14="http://schemas.microsoft.com/office/powerpoint/2010/main" val="518171280"/>
              </p:ext>
            </p:extLst>
          </p:nvPr>
        </p:nvGraphicFramePr>
        <p:xfrm>
          <a:off x="720000" y="1296000"/>
          <a:ext cx="8356161" cy="5439866"/>
        </p:xfrm>
        <a:graphic>
          <a:graphicData uri="http://schemas.openxmlformats.org/drawingml/2006/table">
            <a:tbl>
              <a:tblPr firstRow="1" bandRow="1"/>
              <a:tblGrid>
                <a:gridCol w="411833">
                  <a:extLst>
                    <a:ext uri="{9D8B030D-6E8A-4147-A177-3AD203B41FA5}">
                      <a16:colId xmlns:a16="http://schemas.microsoft.com/office/drawing/2014/main" val="322515534"/>
                    </a:ext>
                  </a:extLst>
                </a:gridCol>
                <a:gridCol w="509860">
                  <a:extLst>
                    <a:ext uri="{9D8B030D-6E8A-4147-A177-3AD203B41FA5}">
                      <a16:colId xmlns:a16="http://schemas.microsoft.com/office/drawing/2014/main" val="716044593"/>
                    </a:ext>
                  </a:extLst>
                </a:gridCol>
                <a:gridCol w="474289">
                  <a:extLst>
                    <a:ext uri="{9D8B030D-6E8A-4147-A177-3AD203B41FA5}">
                      <a16:colId xmlns:a16="http://schemas.microsoft.com/office/drawing/2014/main" val="2841131034"/>
                    </a:ext>
                  </a:extLst>
                </a:gridCol>
                <a:gridCol w="405217">
                  <a:extLst>
                    <a:ext uri="{9D8B030D-6E8A-4147-A177-3AD203B41FA5}">
                      <a16:colId xmlns:a16="http://schemas.microsoft.com/office/drawing/2014/main" val="2370454524"/>
                    </a:ext>
                  </a:extLst>
                </a:gridCol>
                <a:gridCol w="2521139">
                  <a:extLst>
                    <a:ext uri="{9D8B030D-6E8A-4147-A177-3AD203B41FA5}">
                      <a16:colId xmlns:a16="http://schemas.microsoft.com/office/drawing/2014/main" val="1817986327"/>
                    </a:ext>
                  </a:extLst>
                </a:gridCol>
                <a:gridCol w="2521139">
                  <a:extLst>
                    <a:ext uri="{9D8B030D-6E8A-4147-A177-3AD203B41FA5}">
                      <a16:colId xmlns:a16="http://schemas.microsoft.com/office/drawing/2014/main" val="969650782"/>
                    </a:ext>
                  </a:extLst>
                </a:gridCol>
                <a:gridCol w="504228">
                  <a:extLst>
                    <a:ext uri="{9D8B030D-6E8A-4147-A177-3AD203B41FA5}">
                      <a16:colId xmlns:a16="http://schemas.microsoft.com/office/drawing/2014/main" val="3525451739"/>
                    </a:ext>
                  </a:extLst>
                </a:gridCol>
                <a:gridCol w="504228">
                  <a:extLst>
                    <a:ext uri="{9D8B030D-6E8A-4147-A177-3AD203B41FA5}">
                      <a16:colId xmlns:a16="http://schemas.microsoft.com/office/drawing/2014/main" val="3117087859"/>
                    </a:ext>
                  </a:extLst>
                </a:gridCol>
                <a:gridCol w="504228">
                  <a:extLst>
                    <a:ext uri="{9D8B030D-6E8A-4147-A177-3AD203B41FA5}">
                      <a16:colId xmlns:a16="http://schemas.microsoft.com/office/drawing/2014/main" val="2694523704"/>
                    </a:ext>
                  </a:extLst>
                </a:gridCol>
              </a:tblGrid>
              <a:tr h="807039">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730509">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9</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標準化に伴い規定帳票の用紙が変更になる場合、団体側で庁内や業者との調整ができていない。</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プロジェクト開始の早期に要件整理</a:t>
                      </a:r>
                      <a:r>
                        <a:rPr lang="en-US" altLang="ja-JP" sz="1100" b="0" i="0" u="none" strike="noStrike">
                          <a:solidFill>
                            <a:schemeClr val="tx1"/>
                          </a:solidFill>
                          <a:effectLst/>
                          <a:latin typeface="Meiryo UI"/>
                          <a:ea typeface="メイリオ"/>
                        </a:rPr>
                        <a:t>F&amp;G</a:t>
                      </a:r>
                      <a:r>
                        <a:rPr lang="ja-JP" altLang="en-US" sz="1100" b="0" i="0" u="none" strike="noStrike">
                          <a:solidFill>
                            <a:schemeClr val="tx1"/>
                          </a:solidFill>
                          <a:effectLst/>
                          <a:latin typeface="Meiryo UI"/>
                          <a:ea typeface="Meiryo UI"/>
                        </a:rPr>
                        <a:t>等でシステムの標準化対応を理解いただき、団体で運用変更を検討する期間を長く設ける。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115439006"/>
                  </a:ext>
                </a:extLst>
              </a:tr>
              <a:tr h="730509">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10</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標準準拠システムの開発中に当該システムの標準仕様書の改訂（対応業務の追加）が発生し、開発のスコープに変更が生じる。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メイリオ"/>
                        </a:rPr>
                        <a:t>令和</a:t>
                      </a:r>
                      <a:r>
                        <a:rPr lang="en-US" altLang="ja-JP" sz="1100" b="0" i="0" u="none" strike="noStrike">
                          <a:solidFill>
                            <a:schemeClr val="tx1"/>
                          </a:solidFill>
                          <a:effectLst/>
                          <a:latin typeface="Meiryo UI"/>
                          <a:ea typeface="メイリオ"/>
                        </a:rPr>
                        <a:t>6</a:t>
                      </a:r>
                      <a:r>
                        <a:rPr lang="ja-JP" altLang="en-US" sz="1100" b="0" i="0" u="none" strike="noStrike">
                          <a:solidFill>
                            <a:schemeClr val="tx1"/>
                          </a:solidFill>
                          <a:effectLst/>
                          <a:latin typeface="Meiryo UI"/>
                          <a:ea typeface="Meiryo UI"/>
                        </a:rPr>
                        <a:t>年度以降の改版については、</a:t>
                      </a:r>
                      <a:r>
                        <a:rPr lang="ja-JP" altLang="en-US" sz="1100" b="0" i="0" u="none" strike="noStrike">
                          <a:solidFill>
                            <a:schemeClr val="tx1"/>
                          </a:solidFill>
                          <a:effectLst/>
                          <a:latin typeface="Meiryo UI"/>
                          <a:ea typeface="メイリオ"/>
                        </a:rPr>
                        <a:t>令和</a:t>
                      </a:r>
                      <a:r>
                        <a:rPr lang="en-US" altLang="ja-JP" sz="1100" b="0" i="0" u="none" strike="noStrike">
                          <a:solidFill>
                            <a:schemeClr val="tx1"/>
                          </a:solidFill>
                          <a:effectLst/>
                          <a:latin typeface="Meiryo UI"/>
                          <a:ea typeface="メイリオ"/>
                        </a:rPr>
                        <a:t>8</a:t>
                      </a:r>
                      <a:r>
                        <a:rPr lang="ja-JP" altLang="en-US" sz="1100" b="0" i="0" u="none" strike="noStrike">
                          <a:solidFill>
                            <a:schemeClr val="tx1"/>
                          </a:solidFill>
                          <a:effectLst/>
                          <a:latin typeface="Meiryo UI"/>
                          <a:ea typeface="Meiryo UI"/>
                        </a:rPr>
                        <a:t>年度以降の対応で調整する。</a:t>
                      </a:r>
                      <a:br>
                        <a:rPr lang="ja-JP" altLang="en-US" sz="1100" b="0" i="0" u="none" strike="noStrike">
                          <a:solidFill>
                            <a:srgbClr val="000000"/>
                          </a:solidFill>
                          <a:effectLst/>
                          <a:latin typeface="Meiryo UI"/>
                          <a:ea typeface="Meiryo UI"/>
                        </a:rPr>
                      </a:br>
                      <a:r>
                        <a:rPr lang="ja-JP" altLang="en-US" sz="1100" b="0" i="0" u="none" strike="noStrike">
                          <a:solidFill>
                            <a:schemeClr val="tx1"/>
                          </a:solidFill>
                          <a:effectLst/>
                          <a:latin typeface="Meiryo UI"/>
                          <a:ea typeface="Meiryo UI"/>
                        </a:rPr>
                        <a:t>もしくは、パッケージ機能で対応できる範囲のみ対応する。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210130868"/>
                  </a:ext>
                </a:extLst>
              </a:tr>
              <a:tr h="61032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11</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基本データリストの正誤表が毎月のように公開されていることから、連携機能の仕様を定めることができない。</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kumimoji="1" lang="ja-JP" altLang="en-US" sz="1100" b="0" i="0" u="none" strike="noStrike" kern="1200">
                          <a:solidFill>
                            <a:schemeClr val="tx1"/>
                          </a:solidFill>
                          <a:effectLst/>
                          <a:latin typeface="Meiryo UI"/>
                          <a:ea typeface="Meiryo UI"/>
                          <a:cs typeface="ＭＳ Ｐゴシック"/>
                        </a:rPr>
                        <a:t>正誤表の対応ではなく、原則、各業務標準仕様書の改定を受けて、データ要件・連携要件の標準を改定する。</a:t>
                      </a:r>
                      <a:endParaRPr kumimoji="1" lang="ja-JP" altLang="en-US" sz="1100" b="0" i="0" u="none" strike="noStrike" kern="1200">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86058323"/>
                  </a:ext>
                </a:extLst>
              </a:tr>
              <a:tr h="61032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12</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標準仕様の改版に伴い、計画（システム開発・システム移行）を変更する必要が生じる。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新たな標準仕様が公開され次第、すぐに分析に着手する体制を準備する。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暫定</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189596196"/>
                  </a:ext>
                </a:extLst>
              </a:tr>
              <a:tr h="61032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13</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要件定義</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標準準拠システム完成時期が遅れることに伴い、収容設計や移行時期が計画通り開始できない。</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シフト移行時期を調整する。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844169262"/>
                  </a:ext>
                </a:extLst>
              </a:tr>
              <a:tr h="730509">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14</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システム設計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先に標準化した業務があり、関連業務がまだ標準化していない。関連業務側の影響範囲を確認できておらず、連携プログラムが動作しなくなる。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第</a:t>
                      </a:r>
                      <a:r>
                        <a:rPr lang="en-US" altLang="ja-JP" sz="1100" b="0" i="0" u="none" strike="noStrike">
                          <a:solidFill>
                            <a:schemeClr val="tx1"/>
                          </a:solidFill>
                          <a:effectLst/>
                          <a:latin typeface="Meiryo UI"/>
                          <a:ea typeface="メイリオ"/>
                        </a:rPr>
                        <a:t>1G,2G</a:t>
                      </a:r>
                      <a:r>
                        <a:rPr lang="ja-JP" altLang="en-US" sz="1100" b="0" i="0" u="none" strike="noStrike">
                          <a:solidFill>
                            <a:schemeClr val="tx1"/>
                          </a:solidFill>
                          <a:effectLst/>
                          <a:latin typeface="Meiryo UI"/>
                          <a:ea typeface="Meiryo UI"/>
                        </a:rPr>
                        <a:t>の業務システムの標準化を実施するプロジェクトの上流工程で、先に標準化を実施した他の業務システムとの影響調査を行う。</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450305115"/>
                  </a:ext>
                </a:extLst>
              </a:tr>
              <a:tr h="61032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15</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システム設計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既存リソースへのシフト資材適用に伴い、リソース不足が発生する可能性がある。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リソース増強を見込んだ作業計画をたてる。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chemeClr val="tx1"/>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13211635"/>
                  </a:ext>
                </a:extLst>
              </a:tr>
            </a:tbl>
          </a:graphicData>
        </a:graphic>
      </p:graphicFrame>
    </p:spTree>
    <p:extLst>
      <p:ext uri="{BB962C8B-B14F-4D97-AF65-F5344CB8AC3E}">
        <p14:creationId xmlns:p14="http://schemas.microsoft.com/office/powerpoint/2010/main" val="303393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a:t>
            </a:r>
            <a:r>
              <a:rPr lang="en-US" altLang="ja-JP" sz="2400">
                <a:solidFill>
                  <a:schemeClr val="tx1"/>
                </a:solidFill>
                <a:latin typeface="Meiryo UI"/>
                <a:ea typeface="Meiryo UI"/>
                <a:cs typeface="+mj-lt"/>
              </a:rPr>
              <a:t>1</a:t>
            </a:r>
            <a:r>
              <a:rPr lang="ja-JP" altLang="en-US" sz="2400">
                <a:solidFill>
                  <a:schemeClr val="tx1"/>
                </a:solidFill>
                <a:latin typeface="Meiryo UI"/>
                <a:ea typeface="Meiryo UI"/>
                <a:cs typeface="+mj-lt"/>
              </a:rPr>
              <a:t>）標準準拠システムのシフト検証の概要</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a:t>
            </a:fld>
            <a:endParaRPr lang="ja-JP" altLang="en-US"/>
          </a:p>
        </p:txBody>
      </p:sp>
      <p:sp>
        <p:nvSpPr>
          <p:cNvPr id="4" name="テキスト プレースホルダー 15">
            <a:extLst>
              <a:ext uri="{FF2B5EF4-FFF2-40B4-BE49-F238E27FC236}">
                <a16:creationId xmlns:a16="http://schemas.microsoft.com/office/drawing/2014/main" id="{D877D493-9704-4730-8AC4-8BE5B6ADEB61}"/>
              </a:ext>
            </a:extLst>
          </p:cNvPr>
          <p:cNvSpPr>
            <a:spLocks noGrp="1"/>
          </p:cNvSpPr>
          <p:nvPr/>
        </p:nvSpPr>
        <p:spPr>
          <a:xfrm>
            <a:off x="720000" y="963766"/>
            <a:ext cx="8395720" cy="1778115"/>
          </a:xfrm>
          <a:prstGeom prst="rect">
            <a:avLst/>
          </a:prstGeom>
        </p:spPr>
        <p:txBody>
          <a:bodyPr vert="horz" wrap="square" lIns="0" tIns="0" rIns="0" bIns="0" rtlCol="0" anchor="ctr">
            <a:spAutoFit/>
          </a:bodyPr>
          <a:lstStyle>
            <a:lvl1pPr marL="211034" marR="0" indent="-211034" algn="l" defTabSz="914251"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452" b="1" kern="1200" spc="109" baseline="0">
                <a:solidFill>
                  <a:srgbClr val="000000"/>
                </a:solidFill>
                <a:latin typeface="+mn-lt"/>
                <a:ea typeface="+mn-ea"/>
                <a:cs typeface="+mn-cs"/>
              </a:defRPr>
            </a:lvl1pPr>
            <a:lvl2pPr marL="211034" marR="0" indent="-195955" algn="l" defTabSz="914251"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31625" marR="0" indent="-130637" algn="l" defTabSz="914251"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52216" marR="0" indent="-120591"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42659"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10820" indent="-210820">
              <a:spcBef>
                <a:spcPts val="300"/>
              </a:spcBef>
              <a:spcAft>
                <a:spcPts val="0"/>
              </a:spcAft>
            </a:pPr>
            <a:r>
              <a:rPr lang="ja-JP" altLang="en-US" sz="1600" b="0">
                <a:latin typeface="Meiryo UI"/>
                <a:ea typeface="Meiryo UI"/>
              </a:rPr>
              <a:t>本検証では、</a:t>
            </a:r>
            <a:r>
              <a:rPr lang="ja-JP" altLang="en-US" sz="1600" u="sng">
                <a:latin typeface="Meiryo UI"/>
                <a:ea typeface="Meiryo UI"/>
              </a:rPr>
              <a:t>シフト時の移行パターンや移行時に発生した課題・対応策について整理し、その特徴等について分析を行うもの</a:t>
            </a:r>
            <a:r>
              <a:rPr lang="ja-JP" altLang="en-US" sz="1600" b="0">
                <a:latin typeface="Meiryo UI"/>
                <a:ea typeface="Meiryo UI"/>
              </a:rPr>
              <a:t>である。なお、本検証においてシフトとは、対象業務システムを標準化したうえで移行し本番稼働することである。</a:t>
            </a:r>
            <a:endParaRPr lang="en-US" altLang="ja-JP" sz="1600" b="0">
              <a:latin typeface="Meiryo UI"/>
              <a:ea typeface="Meiryo UI"/>
            </a:endParaRPr>
          </a:p>
          <a:p>
            <a:pPr marL="273050" indent="-273050">
              <a:spcBef>
                <a:spcPts val="300"/>
              </a:spcBef>
              <a:spcAft>
                <a:spcPts val="0"/>
              </a:spcAft>
            </a:pPr>
            <a:r>
              <a:rPr lang="ja-JP" altLang="en-US" sz="1600" b="0">
                <a:latin typeface="Meiryo UI"/>
                <a:ea typeface="Meiryo UI"/>
              </a:rPr>
              <a:t>地方公共団体がシフトを検討する際に有益な情報となるよう、</a:t>
            </a:r>
            <a:r>
              <a:rPr lang="ja-JP" altLang="en-US" sz="1600" u="sng">
                <a:latin typeface="Meiryo UI"/>
                <a:ea typeface="Meiryo UI"/>
              </a:rPr>
              <a:t>シフトにおけるアーキテクチャ、移行パターン等についての分析・検証及びシフト移行時に発生した課題や対応策を整理し、発生要因等に関する特徴や傾向分析を実施</a:t>
            </a:r>
            <a:r>
              <a:rPr lang="ja-JP" altLang="en-US" sz="1600" b="0">
                <a:latin typeface="Meiryo UI"/>
                <a:ea typeface="Meiryo UI"/>
              </a:rPr>
              <a:t>した。</a:t>
            </a:r>
            <a:endParaRPr lang="en-US" altLang="ja-JP" sz="1600" b="0">
              <a:latin typeface="Meiryo UI"/>
              <a:ea typeface="Meiryo UI"/>
            </a:endParaRPr>
          </a:p>
        </p:txBody>
      </p:sp>
      <p:cxnSp>
        <p:nvCxnSpPr>
          <p:cNvPr id="19" name="直線矢印コネクタ 18">
            <a:extLst>
              <a:ext uri="{FF2B5EF4-FFF2-40B4-BE49-F238E27FC236}">
                <a16:creationId xmlns:a16="http://schemas.microsoft.com/office/drawing/2014/main" id="{481E3BB7-5FBC-45E1-96DC-8489DEF5C59F}"/>
              </a:ext>
            </a:extLst>
          </p:cNvPr>
          <p:cNvCxnSpPr>
            <a:cxnSpLocks/>
          </p:cNvCxnSpPr>
          <p:nvPr/>
        </p:nvCxnSpPr>
        <p:spPr>
          <a:xfrm>
            <a:off x="5447224" y="4779253"/>
            <a:ext cx="1205824" cy="0"/>
          </a:xfrm>
          <a:prstGeom prst="straightConnector1">
            <a:avLst/>
          </a:prstGeom>
          <a:ln w="127000" cap="sq" cmpd="sng" algn="ctr">
            <a:solidFill>
              <a:schemeClr val="accent2"/>
            </a:solidFill>
            <a:prstDash val="solid"/>
            <a:miter lim="800000"/>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8B098D86-BF1C-43ED-A469-C0CE63F680C8}"/>
              </a:ext>
            </a:extLst>
          </p:cNvPr>
          <p:cNvSpPr/>
          <p:nvPr/>
        </p:nvSpPr>
        <p:spPr>
          <a:xfrm>
            <a:off x="771028" y="3237238"/>
            <a:ext cx="4580274" cy="3084025"/>
          </a:xfrm>
          <a:prstGeom prst="rect">
            <a:avLst/>
          </a:prstGeom>
          <a:noFill/>
          <a:ln w="38100">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lIns="0" tIns="83482" rIns="0" bIns="83482" rtlCol="0" anchor="t" anchorCtr="0">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l" defTabSz="353401" rtl="0" eaLnBrk="1" fontAlgn="auto" latinLnBrk="0" hangingPunct="1">
              <a:lnSpc>
                <a:spcPct val="100000"/>
              </a:lnSpc>
              <a:spcBef>
                <a:spcPts val="0"/>
              </a:spcBef>
              <a:spcAft>
                <a:spcPts val="0"/>
              </a:spcAft>
              <a:buClrTx/>
              <a:buSzTx/>
              <a:buFontTx/>
              <a:buNone/>
              <a:tabLst/>
              <a:defRPr/>
            </a:pPr>
            <a:endParaRPr kumimoji="1" lang="ja-JP" altLang="en-US" sz="923" b="0" i="0" u="none" strike="noStrike" kern="1200" cap="none" spc="0" normalizeH="0" baseline="0" noProof="0">
              <a:ln>
                <a:noFill/>
              </a:ln>
              <a:solidFill>
                <a:srgbClr val="000000"/>
              </a:solidFill>
              <a:effectLst/>
              <a:uLnTx/>
              <a:uFillTx/>
              <a:latin typeface="Meiryo UI"/>
              <a:ea typeface="Meiryo UI"/>
            </a:endParaRPr>
          </a:p>
        </p:txBody>
      </p:sp>
      <p:sp>
        <p:nvSpPr>
          <p:cNvPr id="23" name="Rectangle 5">
            <a:extLst>
              <a:ext uri="{FF2B5EF4-FFF2-40B4-BE49-F238E27FC236}">
                <a16:creationId xmlns:a16="http://schemas.microsoft.com/office/drawing/2014/main" id="{BBDBB5B5-7DB7-493F-85D7-3C7A92AF6B3E}"/>
              </a:ext>
            </a:extLst>
          </p:cNvPr>
          <p:cNvSpPr>
            <a:spLocks noChangeArrowheads="1"/>
          </p:cNvSpPr>
          <p:nvPr/>
        </p:nvSpPr>
        <p:spPr bwMode="gray">
          <a:xfrm>
            <a:off x="1036131" y="2953966"/>
            <a:ext cx="7429915" cy="280782"/>
          </a:xfrm>
          <a:prstGeom prst="rect">
            <a:avLst/>
          </a:prstGeom>
          <a:noFill/>
          <a:ln>
            <a:noFill/>
          </a:ln>
          <a:effectLst/>
          <a:extLst>
            <a:ext uri="{909E8E84-426E-40DD-AFC4-6F175D3DCCD1}">
              <a14:hiddenFill xmlns:a14="http://schemas.microsoft.com/office/drawing/2010/main">
                <a:solidFill>
                  <a:srgbClr val="BBC8D9">
                    <a:alpha val="0"/>
                  </a:srgbClr>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lIns="0" tIns="0" rIns="0" bIns="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R="0" lvl="0" algn="l" defTabSz="353401" rtl="0" eaLnBrk="1" fontAlgn="base" latinLnBrk="0" hangingPunct="1">
              <a:lnSpc>
                <a:spcPct val="130000"/>
              </a:lnSpc>
              <a:spcBef>
                <a:spcPts val="0"/>
              </a:spcBef>
              <a:spcAft>
                <a:spcPts val="0"/>
              </a:spcAft>
              <a:buClr>
                <a:srgbClr val="003B83"/>
              </a:buClr>
              <a:buSzTx/>
              <a:tabLst/>
              <a:defRPr/>
            </a:pPr>
            <a:r>
              <a:rPr kumimoji="0" lang="ja-JP" altLang="en-US" sz="1600" i="0" u="none" strike="noStrike" kern="1200" cap="none" spc="101" normalizeH="0" baseline="0" noProof="0">
                <a:ln>
                  <a:noFill/>
                </a:ln>
                <a:solidFill>
                  <a:srgbClr val="000000"/>
                </a:solidFill>
                <a:effectLst/>
                <a:uLnTx/>
                <a:uFillTx/>
                <a:latin typeface="Meiryo UI"/>
                <a:ea typeface="Meiryo UI"/>
              </a:rPr>
              <a:t>＜シフト検証のイメージ＞</a:t>
            </a:r>
            <a:endParaRPr lang="en-US" altLang="ja-JP" sz="1600" i="0" u="none" strike="noStrike" kern="1200" cap="none" spc="101" normalizeH="0" baseline="0" noProof="0">
              <a:ln>
                <a:noFill/>
              </a:ln>
              <a:solidFill>
                <a:srgbClr val="000000"/>
              </a:solidFill>
              <a:effectLst/>
              <a:uLnTx/>
              <a:uFillTx/>
              <a:latin typeface="Meiryo UI"/>
              <a:ea typeface="Meiryo UI"/>
            </a:endParaRPr>
          </a:p>
        </p:txBody>
      </p:sp>
      <p:sp>
        <p:nvSpPr>
          <p:cNvPr id="25" name="Rectangle 5">
            <a:extLst>
              <a:ext uri="{FF2B5EF4-FFF2-40B4-BE49-F238E27FC236}">
                <a16:creationId xmlns:a16="http://schemas.microsoft.com/office/drawing/2014/main" id="{AA8BCA0F-F143-4175-B959-7A0DEBB62193}"/>
              </a:ext>
            </a:extLst>
          </p:cNvPr>
          <p:cNvSpPr>
            <a:spLocks noChangeArrowheads="1"/>
          </p:cNvSpPr>
          <p:nvPr/>
        </p:nvSpPr>
        <p:spPr bwMode="gray">
          <a:xfrm>
            <a:off x="912911" y="3644113"/>
            <a:ext cx="4281553" cy="533242"/>
          </a:xfrm>
          <a:prstGeom prst="rect">
            <a:avLst/>
          </a:prstGeom>
          <a:solidFill>
            <a:srgbClr val="FFFFFF"/>
          </a:solidFill>
          <a:ln w="12700" cap="flat" cmpd="sng" algn="ctr">
            <a:solidFill>
              <a:srgbClr val="003B83"/>
            </a:solidFill>
            <a:prstDash val="solid"/>
            <a:miter lim="800000"/>
            <a:headEnd type="none" w="med" len="med"/>
            <a:tailEnd type="none" w="med" len="med"/>
          </a:ln>
          <a:effectLst/>
        </p:spPr>
        <p:txBody>
          <a:bodyPr lIns="72000" tIns="55654" rIns="72000" bIns="55654" anchor="ctr"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1450" marR="0" lvl="0" indent="-171450" algn="l" defTabSz="353401" rtl="0" eaLnBrk="1" fontAlgn="base" latinLnBrk="0" hangingPunct="1">
              <a:spcBef>
                <a:spcPts val="0"/>
              </a:spcBef>
              <a:spcAft>
                <a:spcPts val="463"/>
              </a:spcAft>
              <a:buSzPct val="70000"/>
              <a:buFont typeface="Wingdings" panose="05000000000000000000" pitchFamily="2" charset="2"/>
              <a:buChar char="l"/>
              <a:tabLst/>
              <a:defRPr/>
            </a:pPr>
            <a:r>
              <a:rPr kumimoji="0" lang="ja-JP" altLang="en-US" sz="1200" b="0" i="0" u="none" strike="noStrike" kern="1200" cap="none" spc="101" normalizeH="0" baseline="0" noProof="0">
                <a:ln>
                  <a:noFill/>
                </a:ln>
                <a:effectLst/>
                <a:uLnTx/>
                <a:uFillTx/>
                <a:latin typeface="Meiryo UI"/>
                <a:ea typeface="Meiryo UI"/>
              </a:rPr>
              <a:t>採択団体の移行パターン・移行手法について確認し、分析する。</a:t>
            </a:r>
            <a:endParaRPr kumimoji="0" lang="en-US" altLang="ja-JP" sz="1200" b="0" i="0" u="none" strike="noStrike" kern="1200" cap="none" spc="101" normalizeH="0" baseline="0" noProof="0">
              <a:ln>
                <a:noFill/>
              </a:ln>
              <a:effectLst/>
              <a:uLnTx/>
              <a:uFillTx/>
              <a:latin typeface="Meiryo UI"/>
              <a:ea typeface="Meiryo UI"/>
            </a:endParaRPr>
          </a:p>
        </p:txBody>
      </p:sp>
      <p:sp>
        <p:nvSpPr>
          <p:cNvPr id="26" name="Text Box 6">
            <a:extLst>
              <a:ext uri="{FF2B5EF4-FFF2-40B4-BE49-F238E27FC236}">
                <a16:creationId xmlns:a16="http://schemas.microsoft.com/office/drawing/2014/main" id="{CF359BFC-1F46-47F1-B464-B85EB631421A}"/>
              </a:ext>
            </a:extLst>
          </p:cNvPr>
          <p:cNvSpPr txBox="1">
            <a:spLocks noChangeAspect="1" noChangeArrowheads="1"/>
          </p:cNvSpPr>
          <p:nvPr/>
        </p:nvSpPr>
        <p:spPr bwMode="gray">
          <a:xfrm>
            <a:off x="912912" y="3386649"/>
            <a:ext cx="4281552" cy="280349"/>
          </a:xfrm>
          <a:prstGeom prst="rect">
            <a:avLst/>
          </a:prstGeom>
          <a:solidFill>
            <a:srgbClr val="003B83"/>
          </a:solidFill>
          <a:ln w="12700" cap="flat" cmpd="sng" algn="ctr">
            <a:solidFill>
              <a:srgbClr val="3C82F5"/>
            </a:solidFill>
            <a:prstDash val="solid"/>
            <a:miter lim="800000"/>
            <a:headEnd type="none" w="med" len="med"/>
            <a:tailEnd type="none" w="med" len="med"/>
          </a:ln>
          <a:effectLst/>
        </p:spPr>
        <p:txBody>
          <a:bodyPr lIns="72000" tIns="36000" rIns="36000" bIns="3600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353401" rtl="0" eaLnBrk="1" fontAlgn="base" latinLnBrk="0" hangingPunct="1">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①移行パターン等の分析・検証</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p:txBody>
      </p:sp>
      <p:sp>
        <p:nvSpPr>
          <p:cNvPr id="27" name="Rectangle 5">
            <a:extLst>
              <a:ext uri="{FF2B5EF4-FFF2-40B4-BE49-F238E27FC236}">
                <a16:creationId xmlns:a16="http://schemas.microsoft.com/office/drawing/2014/main" id="{B9E65619-3CBC-443C-9607-5F050A5BFE8B}"/>
              </a:ext>
            </a:extLst>
          </p:cNvPr>
          <p:cNvSpPr>
            <a:spLocks noChangeArrowheads="1"/>
          </p:cNvSpPr>
          <p:nvPr/>
        </p:nvSpPr>
        <p:spPr bwMode="gray">
          <a:xfrm>
            <a:off x="912912" y="4576745"/>
            <a:ext cx="4281552" cy="684275"/>
          </a:xfrm>
          <a:prstGeom prst="rect">
            <a:avLst/>
          </a:prstGeom>
          <a:solidFill>
            <a:srgbClr val="FFFFFF"/>
          </a:solidFill>
          <a:ln w="12700" cap="flat" cmpd="sng" algn="ctr">
            <a:solidFill>
              <a:srgbClr val="003B83"/>
            </a:solidFill>
            <a:prstDash val="solid"/>
            <a:miter lim="800000"/>
            <a:headEnd type="none" w="med" len="med"/>
            <a:tailEnd type="none" w="med" len="med"/>
          </a:ln>
          <a:effectLst/>
        </p:spPr>
        <p:txBody>
          <a:bodyPr lIns="72000" tIns="55654" rIns="72000" bIns="55654" anchor="ctr"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1450" marR="0" lvl="0" indent="-171450" algn="l" defTabSz="353401" rtl="0" eaLnBrk="1" fontAlgn="base" latinLnBrk="0" hangingPunct="1">
              <a:spcBef>
                <a:spcPts val="0"/>
              </a:spcBef>
              <a:spcAft>
                <a:spcPts val="463"/>
              </a:spcAft>
              <a:buSzPct val="70000"/>
              <a:buFont typeface="Wingdings" panose="05000000000000000000" pitchFamily="2" charset="2"/>
              <a:buChar char="l"/>
              <a:tabLst/>
              <a:defRPr/>
            </a:pPr>
            <a:r>
              <a:rPr kumimoji="0" lang="ja-JP" altLang="en-US" sz="1200" b="0" i="0" u="none" strike="noStrike" kern="1200" cap="none" spc="101" normalizeH="0" baseline="0" noProof="0">
                <a:ln>
                  <a:noFill/>
                </a:ln>
                <a:effectLst/>
                <a:uLnTx/>
                <a:uFillTx/>
                <a:latin typeface="Meiryo UI"/>
                <a:ea typeface="Meiryo UI"/>
              </a:rPr>
              <a:t>採択団体のシフト移行前後のアーキテクチャ・アプリケーションの変化の分析及びシフト移行後のリスク・課題と対応策等を調査する。</a:t>
            </a:r>
            <a:endParaRPr kumimoji="0" lang="en-US" altLang="ja-JP" sz="1200" b="0" i="0" u="none" strike="noStrike" kern="1200" cap="none" spc="101" normalizeH="0" baseline="0" noProof="0">
              <a:ln>
                <a:noFill/>
              </a:ln>
              <a:effectLst/>
              <a:uLnTx/>
              <a:uFillTx/>
              <a:latin typeface="Meiryo UI"/>
              <a:ea typeface="Meiryo UI"/>
            </a:endParaRPr>
          </a:p>
        </p:txBody>
      </p:sp>
      <p:sp>
        <p:nvSpPr>
          <p:cNvPr id="28" name="Text Box 6">
            <a:extLst>
              <a:ext uri="{FF2B5EF4-FFF2-40B4-BE49-F238E27FC236}">
                <a16:creationId xmlns:a16="http://schemas.microsoft.com/office/drawing/2014/main" id="{38B26736-B3DB-4E41-8130-0477131DAABA}"/>
              </a:ext>
            </a:extLst>
          </p:cNvPr>
          <p:cNvSpPr txBox="1">
            <a:spLocks noChangeAspect="1" noChangeArrowheads="1"/>
          </p:cNvSpPr>
          <p:nvPr/>
        </p:nvSpPr>
        <p:spPr bwMode="gray">
          <a:xfrm>
            <a:off x="912912" y="4301747"/>
            <a:ext cx="4281552" cy="280349"/>
          </a:xfrm>
          <a:prstGeom prst="rect">
            <a:avLst/>
          </a:prstGeom>
          <a:solidFill>
            <a:srgbClr val="003B83"/>
          </a:solidFill>
          <a:ln w="12700" cap="flat" cmpd="sng" algn="ctr">
            <a:solidFill>
              <a:srgbClr val="3C82F5"/>
            </a:solidFill>
            <a:prstDash val="solid"/>
            <a:miter lim="800000"/>
            <a:headEnd type="none" w="med" len="med"/>
            <a:tailEnd type="none" w="med" len="med"/>
          </a:ln>
          <a:effectLst/>
        </p:spPr>
        <p:txBody>
          <a:bodyPr lIns="72000" tIns="36000" rIns="36000" bIns="3600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353401" rtl="0" eaLnBrk="1" fontAlgn="base" latinLnBrk="0" hangingPunct="1">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②シフト移行後の状況調査</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p:txBody>
      </p:sp>
      <p:sp>
        <p:nvSpPr>
          <p:cNvPr id="29" name="Text Box 6">
            <a:extLst>
              <a:ext uri="{FF2B5EF4-FFF2-40B4-BE49-F238E27FC236}">
                <a16:creationId xmlns:a16="http://schemas.microsoft.com/office/drawing/2014/main" id="{0D007EA9-4F78-4799-A9EB-D5251CA78C7B}"/>
              </a:ext>
            </a:extLst>
          </p:cNvPr>
          <p:cNvSpPr txBox="1">
            <a:spLocks noChangeArrowheads="1"/>
          </p:cNvSpPr>
          <p:nvPr/>
        </p:nvSpPr>
        <p:spPr bwMode="gray">
          <a:xfrm>
            <a:off x="5548293" y="3237235"/>
            <a:ext cx="836741" cy="3084031"/>
          </a:xfrm>
          <a:prstGeom prst="rect">
            <a:avLst/>
          </a:prstGeom>
          <a:solidFill>
            <a:srgbClr val="003B83"/>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rgbClr val="80AEF8"/>
                </a:solidFill>
                <a:prstDash val="solid"/>
                <a:miter lim="800000"/>
                <a:headEnd type="none" w="med" len="med"/>
                <a:tailEnd type="none" w="med" len="med"/>
              </a14:hiddenLine>
            </a:ext>
          </a:extLst>
        </p:spPr>
        <p:txBody>
          <a:bodyPr lIns="0" tIns="0" rIns="0" bIns="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各採択団体</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a:p>
            <a:pPr marL="0" marR="0" lvl="0" indent="0" algn="ctr"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検証結果の</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a:p>
            <a:pPr marL="0" marR="0" lvl="0" indent="0" algn="ctr"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分析・整理</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p:txBody>
      </p:sp>
      <p:sp>
        <p:nvSpPr>
          <p:cNvPr id="30" name="Text Box 6">
            <a:extLst>
              <a:ext uri="{FF2B5EF4-FFF2-40B4-BE49-F238E27FC236}">
                <a16:creationId xmlns:a16="http://schemas.microsoft.com/office/drawing/2014/main" id="{B81D11AD-3F21-4B97-99BB-BBB055992B29}"/>
              </a:ext>
            </a:extLst>
          </p:cNvPr>
          <p:cNvSpPr txBox="1">
            <a:spLocks noChangeArrowheads="1"/>
          </p:cNvSpPr>
          <p:nvPr/>
        </p:nvSpPr>
        <p:spPr bwMode="gray">
          <a:xfrm>
            <a:off x="6653047" y="3237236"/>
            <a:ext cx="3042745" cy="3084034"/>
          </a:xfrm>
          <a:prstGeom prst="rect">
            <a:avLst/>
          </a:prstGeom>
          <a:solidFill>
            <a:srgbClr val="FFFFFF"/>
          </a:solidFill>
          <a:ln w="38100" cap="flat" cmpd="sng" algn="ctr">
            <a:solidFill>
              <a:srgbClr val="3C82F5"/>
            </a:solidFill>
            <a:prstDash val="solid"/>
            <a:miter lim="800000"/>
            <a:headEnd type="none" w="med" len="med"/>
            <a:tailEnd type="none" w="med" len="med"/>
          </a:ln>
          <a:effectLst/>
        </p:spPr>
        <p:txBody>
          <a:bodyPr lIns="0" tIns="0" rIns="0" bIns="0" anchor="t" anchorCtr="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defTabSz="353401" fontAlgn="base">
              <a:lnSpc>
                <a:spcPct val="130000"/>
              </a:lnSpc>
              <a:buClr>
                <a:srgbClr val="3C82F5"/>
              </a:buClr>
              <a:defRPr/>
            </a:pPr>
            <a:r>
              <a:rPr kumimoji="1" lang="ja-JP" altLang="en-US" sz="1200" i="0" u="none" strike="noStrike" kern="1200" cap="none" spc="0" normalizeH="0" baseline="0" noProof="0">
                <a:ln>
                  <a:noFill/>
                </a:ln>
                <a:solidFill>
                  <a:srgbClr val="000000"/>
                </a:solidFill>
                <a:effectLst/>
                <a:uLnTx/>
                <a:uFillTx/>
                <a:latin typeface="Meiryo UI"/>
                <a:ea typeface="Meiryo UI"/>
              </a:rPr>
              <a:t>例：</a:t>
            </a:r>
            <a:r>
              <a:rPr lang="ja-JP" altLang="en-US" sz="1200">
                <a:solidFill>
                  <a:srgbClr val="000000"/>
                </a:solidFill>
                <a:latin typeface="Meiryo UI"/>
                <a:ea typeface="Meiryo UI"/>
              </a:rPr>
              <a:t>シ</a:t>
            </a:r>
            <a:r>
              <a:rPr kumimoji="1" lang="ja-JP" altLang="en-US" sz="1200" i="0" u="none" strike="noStrike" kern="1200" cap="none" spc="0" normalizeH="0" baseline="0" noProof="0">
                <a:ln>
                  <a:noFill/>
                </a:ln>
                <a:solidFill>
                  <a:srgbClr val="000000"/>
                </a:solidFill>
                <a:effectLst/>
                <a:uLnTx/>
                <a:uFillTx/>
                <a:latin typeface="Meiryo UI"/>
                <a:ea typeface="Meiryo UI"/>
              </a:rPr>
              <a:t>フト移行における移行フェーズに応じた情報</a:t>
            </a:r>
            <a:br>
              <a:rPr kumimoji="1" lang="en-US" altLang="ja-JP" sz="1200" i="0" u="none" strike="noStrike" kern="1200" cap="none" spc="0" normalizeH="0" baseline="0" noProof="0">
                <a:ln>
                  <a:noFill/>
                </a:ln>
                <a:solidFill>
                  <a:srgbClr val="000000"/>
                </a:solidFill>
                <a:effectLst/>
                <a:uLnTx/>
                <a:uFillTx/>
                <a:latin typeface="Meiryo UI"/>
                <a:ea typeface="Meiryo UI"/>
              </a:rPr>
            </a:b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b="1" i="0" u="none" strike="noStrike" kern="1200" cap="none" spc="0" normalizeH="0" baseline="0" noProof="0">
                <a:ln>
                  <a:noFill/>
                </a:ln>
                <a:solidFill>
                  <a:srgbClr val="000000"/>
                </a:solidFill>
                <a:effectLst/>
                <a:uLnTx/>
                <a:uFillTx/>
                <a:latin typeface="Meiryo UI"/>
                <a:ea typeface="Meiryo UI"/>
              </a:rPr>
              <a:t>　＜移行計画策定時＞</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・移行パターン・移行手法ごとに分類した課題</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r>
              <a:rPr kumimoji="1" lang="ja-JP" altLang="en-US" sz="1200" b="1" i="0" u="none" strike="noStrike" kern="1200" cap="none" spc="0" normalizeH="0" baseline="0" noProof="0">
                <a:ln>
                  <a:noFill/>
                </a:ln>
                <a:solidFill>
                  <a:srgbClr val="000000"/>
                </a:solidFill>
                <a:effectLst/>
                <a:uLnTx/>
                <a:uFillTx/>
                <a:latin typeface="Meiryo UI"/>
                <a:ea typeface="Meiryo UI"/>
              </a:rPr>
              <a:t>＜移行計画策定時・移行時＞</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・シフト移行前後のアーキテクチャ</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227965"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・アプリケーション比較</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r>
              <a:rPr kumimoji="1" lang="ja-JP" altLang="en-US" sz="1200" b="1" i="0" u="none" strike="noStrike" kern="1200" cap="none" spc="0" normalizeH="0" baseline="0" noProof="0">
                <a:ln>
                  <a:noFill/>
                </a:ln>
                <a:solidFill>
                  <a:srgbClr val="000000"/>
                </a:solidFill>
                <a:effectLst/>
                <a:uLnTx/>
                <a:uFillTx/>
                <a:latin typeface="Meiryo UI"/>
                <a:ea typeface="Meiryo UI"/>
              </a:rPr>
              <a:t>＜移行時・移行後＞</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14986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・シフト移行時の課題及び</a:t>
            </a:r>
            <a:r>
              <a:rPr lang="ja-JP" altLang="en-US" sz="1200">
                <a:solidFill>
                  <a:srgbClr val="000000"/>
                </a:solidFill>
                <a:latin typeface="Meiryo UI"/>
                <a:ea typeface="Meiryo UI"/>
              </a:rPr>
              <a:t>対応</a:t>
            </a:r>
            <a:r>
              <a:rPr kumimoji="1" lang="ja-JP" altLang="en-US" sz="1200" i="0" u="none" strike="noStrike" kern="1200" cap="none" spc="0" normalizeH="0" baseline="0" noProof="0">
                <a:ln>
                  <a:noFill/>
                </a:ln>
                <a:solidFill>
                  <a:srgbClr val="000000"/>
                </a:solidFill>
                <a:effectLst/>
                <a:uLnTx/>
                <a:uFillTx/>
                <a:latin typeface="Meiryo UI"/>
                <a:ea typeface="Meiryo UI"/>
              </a:rPr>
              <a:t>策のまとめ</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p:txBody>
      </p:sp>
      <p:sp>
        <p:nvSpPr>
          <p:cNvPr id="31" name="テキスト ボックス 4">
            <a:extLst>
              <a:ext uri="{FF2B5EF4-FFF2-40B4-BE49-F238E27FC236}">
                <a16:creationId xmlns:a16="http://schemas.microsoft.com/office/drawing/2014/main" id="{60FBA960-91C0-12C3-0940-CD31D40A9EE0}"/>
              </a:ext>
            </a:extLst>
          </p:cNvPr>
          <p:cNvSpPr txBox="1"/>
          <p:nvPr/>
        </p:nvSpPr>
        <p:spPr>
          <a:xfrm>
            <a:off x="6984124" y="3386648"/>
            <a:ext cx="2212519" cy="686342"/>
          </a:xfrm>
          <a:prstGeom prst="rect">
            <a:avLst/>
          </a:prstGeom>
          <a:solidFill>
            <a:srgbClr val="003B83"/>
          </a:solid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地方公共団体が</a:t>
            </a:r>
          </a:p>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シフトを検討する際に</a:t>
            </a:r>
          </a:p>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有益な情報を提供</a:t>
            </a:r>
          </a:p>
        </p:txBody>
      </p:sp>
      <p:sp>
        <p:nvSpPr>
          <p:cNvPr id="32" name="Rectangle 5">
            <a:extLst>
              <a:ext uri="{FF2B5EF4-FFF2-40B4-BE49-F238E27FC236}">
                <a16:creationId xmlns:a16="http://schemas.microsoft.com/office/drawing/2014/main" id="{82AED9A8-6E71-6D46-31EE-456AA4DA34A6}"/>
              </a:ext>
            </a:extLst>
          </p:cNvPr>
          <p:cNvSpPr>
            <a:spLocks noChangeArrowheads="1"/>
          </p:cNvSpPr>
          <p:nvPr/>
        </p:nvSpPr>
        <p:spPr bwMode="gray">
          <a:xfrm>
            <a:off x="912911" y="5632654"/>
            <a:ext cx="4281553" cy="533243"/>
          </a:xfrm>
          <a:prstGeom prst="rect">
            <a:avLst/>
          </a:prstGeom>
          <a:solidFill>
            <a:srgbClr val="FFFFFF"/>
          </a:solidFill>
          <a:ln w="12700" cap="flat" cmpd="sng" algn="ctr">
            <a:solidFill>
              <a:srgbClr val="003B83"/>
            </a:solidFill>
            <a:prstDash val="solid"/>
            <a:miter lim="800000"/>
            <a:headEnd type="none" w="med" len="med"/>
            <a:tailEnd type="none" w="med" len="med"/>
          </a:ln>
          <a:effectLst/>
        </p:spPr>
        <p:txBody>
          <a:bodyPr lIns="72000" tIns="55654" rIns="72000" bIns="55654" anchor="ctr"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1450" marR="0" lvl="0" indent="-171450" algn="l" defTabSz="353401" rtl="0" eaLnBrk="1" fontAlgn="base" latinLnBrk="0" hangingPunct="1">
              <a:spcBef>
                <a:spcPts val="0"/>
              </a:spcBef>
              <a:spcAft>
                <a:spcPts val="463"/>
              </a:spcAft>
              <a:buSzPct val="70000"/>
              <a:buFont typeface="Wingdings" panose="05000000000000000000" pitchFamily="2" charset="2"/>
              <a:buChar char="l"/>
              <a:tabLst/>
              <a:defRPr/>
            </a:pPr>
            <a:r>
              <a:rPr kumimoji="0" lang="ja-JP" altLang="en-US" sz="1200" b="0" i="0" u="none" strike="noStrike" kern="1200" cap="none" spc="101" normalizeH="0" baseline="0" noProof="0">
                <a:ln>
                  <a:noFill/>
                </a:ln>
                <a:effectLst/>
                <a:uLnTx/>
                <a:uFillTx/>
                <a:latin typeface="Meiryo UI"/>
                <a:ea typeface="Meiryo UI"/>
              </a:rPr>
              <a:t>採択団体のシフト移行時のリスク・課題とそれに対する</a:t>
            </a:r>
            <a:r>
              <a:rPr kumimoji="0" lang="ja-JP" altLang="en-US" sz="1200" spc="101">
                <a:latin typeface="Meiryo UI"/>
                <a:ea typeface="Meiryo UI"/>
              </a:rPr>
              <a:t>対応</a:t>
            </a:r>
            <a:r>
              <a:rPr kumimoji="0" lang="ja-JP" altLang="en-US" sz="1200" b="0" i="0" u="none" strike="noStrike" kern="1200" cap="none" spc="101" normalizeH="0" baseline="0" noProof="0">
                <a:ln>
                  <a:noFill/>
                </a:ln>
                <a:effectLst/>
                <a:uLnTx/>
                <a:uFillTx/>
                <a:latin typeface="Meiryo UI"/>
                <a:ea typeface="Meiryo UI"/>
              </a:rPr>
              <a:t>策等をヒアリングを中心に調査する。</a:t>
            </a:r>
            <a:endParaRPr kumimoji="0" lang="en-US" altLang="ja-JP" sz="1200" b="0" i="0" u="none" strike="noStrike" kern="1200" cap="none" spc="101" normalizeH="0" baseline="0" noProof="0">
              <a:ln>
                <a:noFill/>
              </a:ln>
              <a:effectLst/>
              <a:uLnTx/>
              <a:uFillTx/>
              <a:latin typeface="Meiryo UI"/>
              <a:ea typeface="Meiryo UI"/>
            </a:endParaRPr>
          </a:p>
        </p:txBody>
      </p:sp>
      <p:sp>
        <p:nvSpPr>
          <p:cNvPr id="36" name="Text Box 6">
            <a:extLst>
              <a:ext uri="{FF2B5EF4-FFF2-40B4-BE49-F238E27FC236}">
                <a16:creationId xmlns:a16="http://schemas.microsoft.com/office/drawing/2014/main" id="{BABB3F9A-541B-422D-FA0B-757E8A358A74}"/>
              </a:ext>
            </a:extLst>
          </p:cNvPr>
          <p:cNvSpPr txBox="1">
            <a:spLocks noChangeAspect="1" noChangeArrowheads="1"/>
          </p:cNvSpPr>
          <p:nvPr/>
        </p:nvSpPr>
        <p:spPr bwMode="gray">
          <a:xfrm>
            <a:off x="912912" y="5375192"/>
            <a:ext cx="4281552" cy="280349"/>
          </a:xfrm>
          <a:prstGeom prst="rect">
            <a:avLst/>
          </a:prstGeom>
          <a:solidFill>
            <a:srgbClr val="003B83"/>
          </a:solidFill>
          <a:ln w="12700" cap="flat" cmpd="sng" algn="ctr">
            <a:solidFill>
              <a:srgbClr val="3C82F5"/>
            </a:solidFill>
            <a:prstDash val="solid"/>
            <a:miter lim="800000"/>
            <a:headEnd type="none" w="med" len="med"/>
            <a:tailEnd type="none" w="med" len="med"/>
          </a:ln>
          <a:effectLst/>
        </p:spPr>
        <p:txBody>
          <a:bodyPr lIns="72000" tIns="36000" rIns="36000" bIns="3600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353401" rtl="0" eaLnBrk="1" fontAlgn="base" latinLnBrk="0" hangingPunct="1">
              <a:spcBef>
                <a:spcPts val="0"/>
              </a:spcBef>
              <a:spcAft>
                <a:spcPts val="0"/>
              </a:spcAft>
              <a:buClr>
                <a:srgbClr val="3C82F5"/>
              </a:buClr>
              <a:buSzTx/>
              <a:buFontTx/>
              <a:buNone/>
              <a:tabLst/>
              <a:defRPr/>
            </a:pPr>
            <a:r>
              <a:rPr kumimoji="1" lang="ja-JP" altLang="en-US" sz="1100" b="1" i="0" u="none" strike="noStrike" kern="1200" cap="none" spc="0" normalizeH="0" baseline="0" noProof="0">
                <a:ln>
                  <a:noFill/>
                </a:ln>
                <a:solidFill>
                  <a:srgbClr val="FFFFFF"/>
                </a:solidFill>
                <a:effectLst/>
                <a:uLnTx/>
                <a:uFillTx/>
                <a:latin typeface="Meiryo UI"/>
                <a:ea typeface="Meiryo UI"/>
              </a:rPr>
              <a:t>③シフト移行時のリスク・課題の調査</a:t>
            </a:r>
            <a:endParaRPr kumimoji="1" lang="en-US" altLang="ja-JP" sz="1100" b="1" i="0" u="none" strike="noStrike" kern="1200" cap="none" spc="0" normalizeH="0" baseline="0" noProof="0">
              <a:ln>
                <a:noFill/>
              </a:ln>
              <a:solidFill>
                <a:srgbClr val="FFFFFF"/>
              </a:solidFill>
              <a:effectLst/>
              <a:uLnTx/>
              <a:uFillTx/>
              <a:latin typeface="Meiryo UI"/>
              <a:ea typeface="Meiryo UI"/>
            </a:endParaRPr>
          </a:p>
        </p:txBody>
      </p:sp>
      <p:sp>
        <p:nvSpPr>
          <p:cNvPr id="38" name="テキスト プレースホルダー 1">
            <a:extLst>
              <a:ext uri="{FF2B5EF4-FFF2-40B4-BE49-F238E27FC236}">
                <a16:creationId xmlns:a16="http://schemas.microsoft.com/office/drawing/2014/main" id="{88F35ED2-BDB2-2173-67FA-0B35C614439C}"/>
              </a:ext>
            </a:extLst>
          </p:cNvPr>
          <p:cNvSpPr>
            <a:spLocks noGrp="1"/>
          </p:cNvSpPr>
          <p:nvPr/>
        </p:nvSpPr>
        <p:spPr>
          <a:xfrm>
            <a:off x="760496" y="6470673"/>
            <a:ext cx="7588160" cy="169277"/>
          </a:xfrm>
          <a:prstGeom prst="rect">
            <a:avLst/>
          </a:prstGeom>
        </p:spPr>
        <p:txBody>
          <a:bodyPr vert="horz" wrap="square" lIns="0" tIns="0" rIns="0" bIns="0" rtlCol="0" anchor="ctr" anchorCtr="0">
            <a:spAutoFit/>
          </a:bodyPr>
          <a:lstStyle>
            <a:lvl1pPr marL="211034" marR="0" indent="-211034" algn="l" defTabSz="914251"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kumimoji="1" sz="670" b="0" kern="1200" spc="109" baseline="0">
                <a:solidFill>
                  <a:srgbClr val="000000"/>
                </a:solidFill>
                <a:latin typeface="+mn-lt"/>
                <a:ea typeface="+mn-ea"/>
                <a:cs typeface="+mn-cs"/>
              </a:defRPr>
            </a:lvl1pPr>
            <a:lvl2pPr marL="228614" marR="0" indent="-195955" algn="l" defTabSz="914251" rtl="0" eaLnBrk="1" fontAlgn="auto" latinLnBrk="0" hangingPunct="1">
              <a:lnSpc>
                <a:spcPct val="120000"/>
              </a:lnSpc>
              <a:spcBef>
                <a:spcPts val="0"/>
              </a:spcBef>
              <a:spcAft>
                <a:spcPts val="544"/>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59251" marR="0" indent="-130637" algn="l" defTabSz="914251" rtl="0" eaLnBrk="1" fontAlgn="auto" latinLnBrk="0" hangingPunct="1">
              <a:lnSpc>
                <a:spcPct val="120000"/>
              </a:lnSpc>
              <a:spcBef>
                <a:spcPts val="0"/>
              </a:spcBef>
              <a:spcAft>
                <a:spcPts val="544"/>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89888" marR="0" indent="-97978"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87866"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98120" indent="-198120"/>
            <a:r>
              <a:rPr kumimoji="1" lang="en-US" altLang="ja-JP" sz="1000">
                <a:latin typeface="Meiryo UI"/>
                <a:ea typeface="メイリオ"/>
              </a:rPr>
              <a:t>※</a:t>
            </a:r>
            <a:r>
              <a:rPr lang="ja-JP" altLang="en-US" sz="1000">
                <a:latin typeface="Meiryo UI"/>
                <a:ea typeface="Meiryo UI"/>
              </a:rPr>
              <a:t>　</a:t>
            </a:r>
            <a:r>
              <a:rPr kumimoji="1" lang="ja-JP" altLang="en-US" sz="1000">
                <a:latin typeface="Meiryo UI"/>
                <a:ea typeface="Meiryo UI"/>
              </a:rPr>
              <a:t>本書における説明の便宜のため、「シフト検証のイメージ」図内の</a:t>
            </a:r>
            <a:r>
              <a:rPr kumimoji="1" lang="en-US" altLang="ja-JP" sz="1000">
                <a:latin typeface="Meiryo UI"/>
                <a:ea typeface="メイリオ"/>
              </a:rPr>
              <a:t>3</a:t>
            </a:r>
            <a:r>
              <a:rPr kumimoji="1" lang="ja-JP" altLang="en-US" sz="1000">
                <a:latin typeface="Meiryo UI"/>
                <a:ea typeface="Meiryo UI"/>
              </a:rPr>
              <a:t>つの調査の順序を入れ替えております。</a:t>
            </a:r>
            <a:endParaRPr lang="ja-JP" altLang="en-US" sz="1000">
              <a:latin typeface="Meiryo UI"/>
              <a:ea typeface="Meiryo UI"/>
            </a:endParaRPr>
          </a:p>
        </p:txBody>
      </p:sp>
    </p:spTree>
    <p:extLst>
      <p:ext uri="{BB962C8B-B14F-4D97-AF65-F5344CB8AC3E}">
        <p14:creationId xmlns:p14="http://schemas.microsoft.com/office/powerpoint/2010/main" val="2710824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30</a:t>
            </a:fld>
            <a:endParaRPr lang="ja-JP" altLang="en-US"/>
          </a:p>
        </p:txBody>
      </p:sp>
      <p:sp>
        <p:nvSpPr>
          <p:cNvPr id="4" name="テキスト プレースホルダー 15">
            <a:extLst>
              <a:ext uri="{FF2B5EF4-FFF2-40B4-BE49-F238E27FC236}">
                <a16:creationId xmlns:a16="http://schemas.microsoft.com/office/drawing/2014/main" id="{67674B50-A160-3858-803E-E3C51B4E59D3}"/>
              </a:ext>
            </a:extLst>
          </p:cNvPr>
          <p:cNvSpPr txBox="1">
            <a:spLocks/>
          </p:cNvSpPr>
          <p:nvPr/>
        </p:nvSpPr>
        <p:spPr>
          <a:xfrm>
            <a:off x="806504" y="967055"/>
            <a:ext cx="8252656"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j-ea"/>
                <a:ea typeface="+mj-ea"/>
              </a:rPr>
              <a:t>（続き）</a:t>
            </a:r>
            <a:endParaRPr lang="en-US" altLang="ja-JP" sz="1600" b="0">
              <a:latin typeface="+mj-ea"/>
              <a:ea typeface="+mj-ea"/>
            </a:endParaRPr>
          </a:p>
        </p:txBody>
      </p:sp>
      <p:graphicFrame>
        <p:nvGraphicFramePr>
          <p:cNvPr id="6" name="表 5">
            <a:extLst>
              <a:ext uri="{FF2B5EF4-FFF2-40B4-BE49-F238E27FC236}">
                <a16:creationId xmlns:a16="http://schemas.microsoft.com/office/drawing/2014/main" id="{B98018AA-D7EB-9E20-7B27-125AAD4BEA42}"/>
              </a:ext>
            </a:extLst>
          </p:cNvPr>
          <p:cNvGraphicFramePr>
            <a:graphicFrameLocks noGrp="1"/>
          </p:cNvGraphicFramePr>
          <p:nvPr>
            <p:extLst>
              <p:ext uri="{D42A27DB-BD31-4B8C-83A1-F6EECF244321}">
                <p14:modId xmlns:p14="http://schemas.microsoft.com/office/powerpoint/2010/main" val="1244294965"/>
              </p:ext>
            </p:extLst>
          </p:nvPr>
        </p:nvGraphicFramePr>
        <p:xfrm>
          <a:off x="720000" y="1296000"/>
          <a:ext cx="8104773" cy="4676212"/>
        </p:xfrm>
        <a:graphic>
          <a:graphicData uri="http://schemas.openxmlformats.org/drawingml/2006/table">
            <a:tbl>
              <a:tblPr firstRow="1" bandRow="1"/>
              <a:tblGrid>
                <a:gridCol w="399443">
                  <a:extLst>
                    <a:ext uri="{9D8B030D-6E8A-4147-A177-3AD203B41FA5}">
                      <a16:colId xmlns:a16="http://schemas.microsoft.com/office/drawing/2014/main" val="322515534"/>
                    </a:ext>
                  </a:extLst>
                </a:gridCol>
                <a:gridCol w="494522">
                  <a:extLst>
                    <a:ext uri="{9D8B030D-6E8A-4147-A177-3AD203B41FA5}">
                      <a16:colId xmlns:a16="http://schemas.microsoft.com/office/drawing/2014/main" val="716044593"/>
                    </a:ext>
                  </a:extLst>
                </a:gridCol>
                <a:gridCol w="460020">
                  <a:extLst>
                    <a:ext uri="{9D8B030D-6E8A-4147-A177-3AD203B41FA5}">
                      <a16:colId xmlns:a16="http://schemas.microsoft.com/office/drawing/2014/main" val="2841131034"/>
                    </a:ext>
                  </a:extLst>
                </a:gridCol>
                <a:gridCol w="393027">
                  <a:extLst>
                    <a:ext uri="{9D8B030D-6E8A-4147-A177-3AD203B41FA5}">
                      <a16:colId xmlns:a16="http://schemas.microsoft.com/office/drawing/2014/main" val="2370454524"/>
                    </a:ext>
                  </a:extLst>
                </a:gridCol>
                <a:gridCol w="2445292">
                  <a:extLst>
                    <a:ext uri="{9D8B030D-6E8A-4147-A177-3AD203B41FA5}">
                      <a16:colId xmlns:a16="http://schemas.microsoft.com/office/drawing/2014/main" val="1817986327"/>
                    </a:ext>
                  </a:extLst>
                </a:gridCol>
                <a:gridCol w="2445292">
                  <a:extLst>
                    <a:ext uri="{9D8B030D-6E8A-4147-A177-3AD203B41FA5}">
                      <a16:colId xmlns:a16="http://schemas.microsoft.com/office/drawing/2014/main" val="969650782"/>
                    </a:ext>
                  </a:extLst>
                </a:gridCol>
                <a:gridCol w="489059">
                  <a:extLst>
                    <a:ext uri="{9D8B030D-6E8A-4147-A177-3AD203B41FA5}">
                      <a16:colId xmlns:a16="http://schemas.microsoft.com/office/drawing/2014/main" val="3525451739"/>
                    </a:ext>
                  </a:extLst>
                </a:gridCol>
                <a:gridCol w="489059">
                  <a:extLst>
                    <a:ext uri="{9D8B030D-6E8A-4147-A177-3AD203B41FA5}">
                      <a16:colId xmlns:a16="http://schemas.microsoft.com/office/drawing/2014/main" val="3117087859"/>
                    </a:ext>
                  </a:extLst>
                </a:gridCol>
                <a:gridCol w="489059">
                  <a:extLst>
                    <a:ext uri="{9D8B030D-6E8A-4147-A177-3AD203B41FA5}">
                      <a16:colId xmlns:a16="http://schemas.microsoft.com/office/drawing/2014/main" val="2694523704"/>
                    </a:ext>
                  </a:extLst>
                </a:gridCol>
              </a:tblGrid>
              <a:tr h="743662">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dirty="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70545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16</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システム設計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標準化の切替を</a:t>
                      </a:r>
                      <a:r>
                        <a:rPr lang="ja-JP" altLang="en-US" sz="1100" b="0" i="0" u="none" strike="noStrike">
                          <a:solidFill>
                            <a:schemeClr val="tx1"/>
                          </a:solidFill>
                          <a:effectLst/>
                          <a:latin typeface="Meiryo UI"/>
                          <a:ea typeface="Meiryo"/>
                        </a:rPr>
                        <a:t>令和</a:t>
                      </a:r>
                      <a:r>
                        <a:rPr lang="en-US" altLang="ja-JP" sz="1100" b="0" i="0" u="none" strike="noStrike">
                          <a:solidFill>
                            <a:schemeClr val="tx1"/>
                          </a:solidFill>
                          <a:effectLst/>
                          <a:latin typeface="Meiryo UI"/>
                          <a:ea typeface="Meiryo"/>
                        </a:rPr>
                        <a:t>7</a:t>
                      </a:r>
                      <a:r>
                        <a:rPr lang="ja-JP" altLang="en-US" sz="1100" b="0" i="0" u="none" strike="noStrike">
                          <a:solidFill>
                            <a:schemeClr val="tx1"/>
                          </a:solidFill>
                          <a:effectLst/>
                          <a:latin typeface="Meiryo UI"/>
                          <a:ea typeface="Meiryo UI"/>
                        </a:rPr>
                        <a:t>年度までに実施する必要があるが、制度改正などが切替期間中にも行われることが予想され、それに伴いシステム開発やデータ移行についても見直しなどが発生してしまう。</a:t>
                      </a:r>
                      <a:endParaRPr lang="en-US" altLang="ja-JP" sz="1100" b="0" i="0" u="none" strike="noStrike">
                        <a:solidFill>
                          <a:schemeClr val="tx1"/>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標準準拠システムに影響を与える法改正が発生した際の対応フローを整備しておく。</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326289323"/>
                  </a:ext>
                </a:extLst>
              </a:tr>
              <a:tr h="70545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17</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システム設計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外部システムの仕様変更により、インターフェース仕様が変更されるリスクがある。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現時点では外部システムの仕様変更の予定はないが、仕様変更があった場合は新たなインターフェース仕様に合わせて開発する。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61933890"/>
                  </a:ext>
                </a:extLst>
              </a:tr>
              <a:tr h="70545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18</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移行設計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文字について、</a:t>
                      </a:r>
                      <a:r>
                        <a:rPr lang="en-US" altLang="ja-JP" sz="1100" b="0" i="0" u="none" strike="noStrike">
                          <a:solidFill>
                            <a:srgbClr val="000000"/>
                          </a:solidFill>
                          <a:effectLst/>
                          <a:latin typeface="Meiryo UI"/>
                          <a:ea typeface="Meiryo"/>
                        </a:rPr>
                        <a:t>MJ</a:t>
                      </a:r>
                      <a:r>
                        <a:rPr lang="ja-JP" altLang="en-US" sz="1100" b="0" i="0" u="none" strike="noStrike">
                          <a:solidFill>
                            <a:srgbClr val="000000"/>
                          </a:solidFill>
                          <a:effectLst/>
                          <a:latin typeface="Meiryo UI"/>
                          <a:ea typeface="Meiryo UI"/>
                        </a:rPr>
                        <a:t>＋の取り扱いなどが決まらない部分があったため、対応方針を決められない状態が続いたこともあり、団体によっては切替までの同定作業等の時間が十分に確保できない。</a:t>
                      </a:r>
                      <a:endParaRPr lang="en-US" altLang="ja-JP" sz="1100" b="0" i="0" u="none" strike="noStrike">
                        <a:solidFill>
                          <a:srgbClr val="000000"/>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令和</a:t>
                      </a:r>
                      <a:r>
                        <a:rPr lang="en-US" altLang="ja-JP" sz="1100" b="0" i="0" u="none" strike="noStrike">
                          <a:solidFill>
                            <a:srgbClr val="000000"/>
                          </a:solidFill>
                          <a:effectLst/>
                          <a:latin typeface="Meiryo UI"/>
                          <a:ea typeface="Meiryo UI"/>
                        </a:rPr>
                        <a:t>7</a:t>
                      </a:r>
                      <a:r>
                        <a:rPr lang="ja-JP" altLang="en-US" sz="1100" b="0" i="0" u="none" strike="noStrike">
                          <a:solidFill>
                            <a:srgbClr val="000000"/>
                          </a:solidFill>
                          <a:effectLst/>
                          <a:latin typeface="Meiryo UI"/>
                          <a:ea typeface="Meiryo UI"/>
                        </a:rPr>
                        <a:t>年度先行団体については、行政事務標準文字への同定支援ツール</a:t>
                      </a:r>
                      <a:r>
                        <a:rPr lang="en-US" altLang="ja-JP" sz="1100" b="0" i="0" u="none" strike="noStrike">
                          <a:solidFill>
                            <a:srgbClr val="000000"/>
                          </a:solidFill>
                          <a:effectLst/>
                          <a:latin typeface="Meiryo UI"/>
                          <a:ea typeface="Meiryo"/>
                        </a:rPr>
                        <a:t>(β</a:t>
                      </a:r>
                      <a:r>
                        <a:rPr lang="ja-JP" altLang="en-US" sz="1100" b="0" i="0" u="none" strike="noStrike">
                          <a:solidFill>
                            <a:srgbClr val="000000"/>
                          </a:solidFill>
                          <a:effectLst/>
                          <a:latin typeface="Meiryo UI"/>
                          <a:ea typeface="Meiryo UI"/>
                        </a:rPr>
                        <a:t>版</a:t>
                      </a:r>
                      <a:r>
                        <a:rPr lang="en-US" altLang="ja-JP" sz="1100" b="0" i="0" u="none" strike="noStrike">
                          <a:solidFill>
                            <a:srgbClr val="000000"/>
                          </a:solidFill>
                          <a:effectLst/>
                          <a:latin typeface="Meiryo UI"/>
                          <a:ea typeface="Meiryo"/>
                        </a:rPr>
                        <a:t>)</a:t>
                      </a:r>
                      <a:r>
                        <a:rPr lang="ja-JP" altLang="en-US" sz="1100" b="0" i="0" u="none" strike="noStrike">
                          <a:solidFill>
                            <a:srgbClr val="000000"/>
                          </a:solidFill>
                          <a:effectLst/>
                          <a:latin typeface="Meiryo UI"/>
                          <a:ea typeface="Meiryo UI"/>
                        </a:rPr>
                        <a:t>を用いた実証事業案への応募を行う等着手時期を早める。</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転嫁</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038411516"/>
                  </a:ext>
                </a:extLst>
              </a:tr>
              <a:tr h="707111">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19</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移行設計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データ移行時の文字変換にかかる処理時間のリスク</a:t>
                      </a:r>
                      <a:br>
                        <a:rPr lang="ja-JP" altLang="en-US" sz="1100" b="0" i="0" u="none" strike="noStrike">
                          <a:solidFill>
                            <a:srgbClr val="000000"/>
                          </a:solidFill>
                          <a:effectLst/>
                          <a:latin typeface="Meiryo UI"/>
                          <a:ea typeface="Meiryo UI"/>
                        </a:rPr>
                      </a:br>
                      <a:r>
                        <a:rPr lang="ja-JP" altLang="en-US" sz="1100" b="0" i="0" u="none" strike="noStrike">
                          <a:solidFill>
                            <a:srgbClr val="000000"/>
                          </a:solidFill>
                          <a:effectLst/>
                          <a:latin typeface="Meiryo UI"/>
                          <a:ea typeface="Meiryo UI"/>
                        </a:rPr>
                        <a:t>移行プログラムのロジックによっては、現行システムの文字を</a:t>
                      </a:r>
                      <a:r>
                        <a:rPr lang="en-US" altLang="ja-JP" sz="1100" b="0" i="0" u="none" strike="noStrike">
                          <a:solidFill>
                            <a:srgbClr val="000000"/>
                          </a:solidFill>
                          <a:effectLst/>
                          <a:latin typeface="Meiryo UI"/>
                          <a:ea typeface="Meiryo"/>
                        </a:rPr>
                        <a:t>MJ</a:t>
                      </a:r>
                      <a:r>
                        <a:rPr lang="ja-JP" altLang="en-US" sz="1100" b="0" i="0" u="none" strike="noStrike">
                          <a:solidFill>
                            <a:srgbClr val="000000"/>
                          </a:solidFill>
                          <a:effectLst/>
                          <a:latin typeface="Meiryo UI"/>
                          <a:ea typeface="Meiryo UI"/>
                        </a:rPr>
                        <a:t>＋に変換する際に大きな時間を要してしまう。</a:t>
                      </a:r>
                      <a:endParaRPr lang="en-US" altLang="ja-JP" sz="1100" b="0" i="0" u="none" strike="noStrike">
                        <a:solidFill>
                          <a:srgbClr val="000000"/>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文字変換プログラムを改修し処理時間の軽減を図る。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96604105"/>
                  </a:ext>
                </a:extLst>
              </a:tr>
              <a:tr h="705458">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20</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移行設計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rgbClr val="000000"/>
                          </a:solidFill>
                          <a:effectLst/>
                          <a:latin typeface="Meiryo UI"/>
                          <a:ea typeface="Meiryo UI"/>
                        </a:rPr>
                        <a:t>クラウド事業者網内のメンテナンスの影響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要員リソースの調整を行う。</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暫定</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dirty="0">
                          <a:solidFill>
                            <a:srgbClr val="000000"/>
                          </a:solidFill>
                          <a:effectLst/>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81404894"/>
                  </a:ext>
                </a:extLst>
              </a:tr>
            </a:tbl>
          </a:graphicData>
        </a:graphic>
      </p:graphicFrame>
    </p:spTree>
    <p:extLst>
      <p:ext uri="{BB962C8B-B14F-4D97-AF65-F5344CB8AC3E}">
        <p14:creationId xmlns:p14="http://schemas.microsoft.com/office/powerpoint/2010/main" val="650189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31</a:t>
            </a:fld>
            <a:endParaRPr lang="ja-JP" altLang="en-US"/>
          </a:p>
        </p:txBody>
      </p:sp>
      <p:sp>
        <p:nvSpPr>
          <p:cNvPr id="4" name="テキスト プレースホルダー 15">
            <a:extLst>
              <a:ext uri="{FF2B5EF4-FFF2-40B4-BE49-F238E27FC236}">
                <a16:creationId xmlns:a16="http://schemas.microsoft.com/office/drawing/2014/main" id="{67674B50-A160-3858-803E-E3C51B4E59D3}"/>
              </a:ext>
            </a:extLst>
          </p:cNvPr>
          <p:cNvSpPr txBox="1">
            <a:spLocks/>
          </p:cNvSpPr>
          <p:nvPr/>
        </p:nvSpPr>
        <p:spPr>
          <a:xfrm>
            <a:off x="806503" y="967055"/>
            <a:ext cx="8262083"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eiryo UI"/>
                <a:ea typeface="Meiryo UI"/>
              </a:rPr>
              <a:t>（続き）</a:t>
            </a:r>
            <a:endParaRPr lang="en-US" altLang="ja-JP" sz="1600" b="0">
              <a:latin typeface="Meiryo UI"/>
              <a:ea typeface="Meiryo UI"/>
            </a:endParaRPr>
          </a:p>
        </p:txBody>
      </p:sp>
      <p:graphicFrame>
        <p:nvGraphicFramePr>
          <p:cNvPr id="5" name="表 5">
            <a:extLst>
              <a:ext uri="{FF2B5EF4-FFF2-40B4-BE49-F238E27FC236}">
                <a16:creationId xmlns:a16="http://schemas.microsoft.com/office/drawing/2014/main" id="{0D1E29CE-65D4-99FB-61EE-2EF39335C8B1}"/>
              </a:ext>
            </a:extLst>
          </p:cNvPr>
          <p:cNvGraphicFramePr>
            <a:graphicFrameLocks noGrp="1"/>
          </p:cNvGraphicFramePr>
          <p:nvPr>
            <p:extLst>
              <p:ext uri="{D42A27DB-BD31-4B8C-83A1-F6EECF244321}">
                <p14:modId xmlns:p14="http://schemas.microsoft.com/office/powerpoint/2010/main" val="3639112072"/>
              </p:ext>
            </p:extLst>
          </p:nvPr>
        </p:nvGraphicFramePr>
        <p:xfrm>
          <a:off x="720000" y="1296000"/>
          <a:ext cx="8188747" cy="5073963"/>
        </p:xfrm>
        <a:graphic>
          <a:graphicData uri="http://schemas.openxmlformats.org/drawingml/2006/table">
            <a:tbl>
              <a:tblPr firstRow="1" bandRow="1"/>
              <a:tblGrid>
                <a:gridCol w="403582">
                  <a:extLst>
                    <a:ext uri="{9D8B030D-6E8A-4147-A177-3AD203B41FA5}">
                      <a16:colId xmlns:a16="http://schemas.microsoft.com/office/drawing/2014/main" val="322515534"/>
                    </a:ext>
                  </a:extLst>
                </a:gridCol>
                <a:gridCol w="499645">
                  <a:extLst>
                    <a:ext uri="{9D8B030D-6E8A-4147-A177-3AD203B41FA5}">
                      <a16:colId xmlns:a16="http://schemas.microsoft.com/office/drawing/2014/main" val="716044593"/>
                    </a:ext>
                  </a:extLst>
                </a:gridCol>
                <a:gridCol w="464787">
                  <a:extLst>
                    <a:ext uri="{9D8B030D-6E8A-4147-A177-3AD203B41FA5}">
                      <a16:colId xmlns:a16="http://schemas.microsoft.com/office/drawing/2014/main" val="2841131034"/>
                    </a:ext>
                  </a:extLst>
                </a:gridCol>
                <a:gridCol w="397099">
                  <a:extLst>
                    <a:ext uri="{9D8B030D-6E8A-4147-A177-3AD203B41FA5}">
                      <a16:colId xmlns:a16="http://schemas.microsoft.com/office/drawing/2014/main" val="2370454524"/>
                    </a:ext>
                  </a:extLst>
                </a:gridCol>
                <a:gridCol w="2470628">
                  <a:extLst>
                    <a:ext uri="{9D8B030D-6E8A-4147-A177-3AD203B41FA5}">
                      <a16:colId xmlns:a16="http://schemas.microsoft.com/office/drawing/2014/main" val="1817986327"/>
                    </a:ext>
                  </a:extLst>
                </a:gridCol>
                <a:gridCol w="2470628">
                  <a:extLst>
                    <a:ext uri="{9D8B030D-6E8A-4147-A177-3AD203B41FA5}">
                      <a16:colId xmlns:a16="http://schemas.microsoft.com/office/drawing/2014/main" val="969650782"/>
                    </a:ext>
                  </a:extLst>
                </a:gridCol>
                <a:gridCol w="494126">
                  <a:extLst>
                    <a:ext uri="{9D8B030D-6E8A-4147-A177-3AD203B41FA5}">
                      <a16:colId xmlns:a16="http://schemas.microsoft.com/office/drawing/2014/main" val="3525451739"/>
                    </a:ext>
                  </a:extLst>
                </a:gridCol>
                <a:gridCol w="494126">
                  <a:extLst>
                    <a:ext uri="{9D8B030D-6E8A-4147-A177-3AD203B41FA5}">
                      <a16:colId xmlns:a16="http://schemas.microsoft.com/office/drawing/2014/main" val="3117087859"/>
                    </a:ext>
                  </a:extLst>
                </a:gridCol>
                <a:gridCol w="494126">
                  <a:extLst>
                    <a:ext uri="{9D8B030D-6E8A-4147-A177-3AD203B41FA5}">
                      <a16:colId xmlns:a16="http://schemas.microsoft.com/office/drawing/2014/main" val="2694523704"/>
                    </a:ext>
                  </a:extLst>
                </a:gridCol>
              </a:tblGrid>
              <a:tr h="731836">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dirty="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699051">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21</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移行設計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chemeClr val="tx1"/>
                          </a:solidFill>
                          <a:effectLst/>
                          <a:latin typeface="Meiryo UI"/>
                          <a:ea typeface="Meiryo UI"/>
                        </a:rPr>
                        <a:t>回線事業者のメンテナンスの影響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要員リソースの調整を行う。</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暫定</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74227902"/>
                  </a:ext>
                </a:extLst>
              </a:tr>
              <a:tr h="700689">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22</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運用設計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標準準拠システムになることで、現行のカスタマイズ機能がなくなるため、団体内の業務運用の変更が必要となるが、検討がうまく進まない。</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プロジェクト開始の早期に要件整理</a:t>
                      </a:r>
                      <a:r>
                        <a:rPr lang="en-US" altLang="ja-JP" sz="1100" b="0" i="0" u="none" strike="noStrike">
                          <a:solidFill>
                            <a:schemeClr val="tx1"/>
                          </a:solidFill>
                          <a:effectLst/>
                          <a:latin typeface="Meiryo UI"/>
                          <a:ea typeface="メイリオ"/>
                        </a:rPr>
                        <a:t>F&amp;G</a:t>
                      </a:r>
                      <a:r>
                        <a:rPr lang="ja-JP" altLang="en-US" sz="1100" b="0" i="0" u="none" strike="noStrike">
                          <a:solidFill>
                            <a:schemeClr val="tx1"/>
                          </a:solidFill>
                          <a:effectLst/>
                          <a:latin typeface="Meiryo UI"/>
                          <a:ea typeface="Meiryo UI"/>
                        </a:rPr>
                        <a:t>等でシステムの標準化対応を理解いただき、団体で運用変更を検討する期間を多く設ける。</a:t>
                      </a:r>
                      <a:endParaRPr lang="en-US" altLang="ja-JP" sz="1100" b="0" i="0" u="none" strike="noStrike">
                        <a:solidFill>
                          <a:schemeClr val="tx1"/>
                        </a:solidFill>
                        <a:effectLst/>
                        <a:latin typeface="Meiryo UI"/>
                        <a:ea typeface="Meiryo UI"/>
                      </a:endParaRPr>
                    </a:p>
                    <a:p>
                      <a:pPr algn="l" fontAlgn="ctr"/>
                      <a:endParaRPr lang="ja-JP" altLang="en-US"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650967234"/>
                  </a:ext>
                </a:extLst>
              </a:tr>
              <a:tr h="699051">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23</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運用設計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chemeClr val="tx1"/>
                          </a:solidFill>
                          <a:effectLst/>
                          <a:latin typeface="Meiryo UI"/>
                          <a:ea typeface="Meiryo UI"/>
                        </a:rPr>
                        <a:t>共通機能の要件は定まっているものの、具体的な実装が不明瞭な状況となっているため、構築事業者毎に仕様が異なるケースが想定される。</a:t>
                      </a:r>
                      <a:endParaRPr lang="en-US" altLang="ja-JP" sz="1100" b="0" i="0" u="none" strike="noStrike" dirty="0">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先行事業で可能な限り構築方針を把握する。</a:t>
                      </a:r>
                      <a:br>
                        <a:rPr lang="ja-JP" altLang="en-US" sz="1100" b="0" i="0" u="none" strike="noStrike">
                          <a:solidFill>
                            <a:schemeClr val="tx1"/>
                          </a:solidFill>
                          <a:effectLst/>
                          <a:latin typeface="Meiryo UI"/>
                          <a:ea typeface="Meiryo UI"/>
                        </a:rPr>
                      </a:br>
                      <a:r>
                        <a:rPr lang="ja-JP" altLang="en-US" sz="1100" b="0" i="0" u="none" strike="noStrike">
                          <a:solidFill>
                            <a:schemeClr val="tx1"/>
                          </a:solidFill>
                          <a:effectLst/>
                          <a:latin typeface="Meiryo UI"/>
                          <a:ea typeface="Meiryo UI"/>
                        </a:rPr>
                        <a:t>上記以外は都度把握した際に対応が必要となる。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暫定</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受容</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本稼働</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89426493"/>
                  </a:ext>
                </a:extLst>
              </a:tr>
              <a:tr h="699051">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24</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実装・単体テスト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移行期間中の標準仕様の改版や法改正に伴い、検証スコープに変更が発生する。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検証期間を長めに設定し、多少の検証スコープ変更には対応できるよう計画する。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暫定</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443782161"/>
                  </a:ext>
                </a:extLst>
              </a:tr>
              <a:tr h="699051">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25</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実装・単体テスト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標準準拠システム完成時期が遅れることに伴い、検証期間が十分に確保できない。</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スケジュールを調整する。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024190565"/>
                  </a:ext>
                </a:extLst>
              </a:tr>
              <a:tr h="700689">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26</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結合・総合テスト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chemeClr val="tx1"/>
                          </a:solidFill>
                          <a:effectLst/>
                          <a:latin typeface="Meiryo UI"/>
                          <a:ea typeface="Meiryo UI"/>
                        </a:rPr>
                        <a:t>本稼働切替時に、全ての外部システム連携を標準連携要件へ同時に切り替える必要があるが、各外部システムベンダーの標準連携要件対応が切替に間に合わないことが予想される。</a:t>
                      </a:r>
                      <a:endParaRPr lang="en-US" altLang="ja-JP" sz="1100" b="0" i="0" u="none" strike="noStrike" dirty="0">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標準準拠システムとは別に旧の連携機能を準備する。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暫定</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21037982"/>
                  </a:ext>
                </a:extLst>
              </a:tr>
            </a:tbl>
          </a:graphicData>
        </a:graphic>
      </p:graphicFrame>
    </p:spTree>
    <p:extLst>
      <p:ext uri="{BB962C8B-B14F-4D97-AF65-F5344CB8AC3E}">
        <p14:creationId xmlns:p14="http://schemas.microsoft.com/office/powerpoint/2010/main" val="112390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32</a:t>
            </a:fld>
            <a:endParaRPr lang="ja-JP" altLang="en-US"/>
          </a:p>
        </p:txBody>
      </p:sp>
      <p:sp>
        <p:nvSpPr>
          <p:cNvPr id="4" name="テキスト プレースホルダー 15">
            <a:extLst>
              <a:ext uri="{FF2B5EF4-FFF2-40B4-BE49-F238E27FC236}">
                <a16:creationId xmlns:a16="http://schemas.microsoft.com/office/drawing/2014/main" id="{67674B50-A160-3858-803E-E3C51B4E59D3}"/>
              </a:ext>
            </a:extLst>
          </p:cNvPr>
          <p:cNvSpPr txBox="1">
            <a:spLocks/>
          </p:cNvSpPr>
          <p:nvPr/>
        </p:nvSpPr>
        <p:spPr>
          <a:xfrm>
            <a:off x="806504" y="967055"/>
            <a:ext cx="8252656"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eiryo UI"/>
                <a:ea typeface="Meiryo UI"/>
              </a:rPr>
              <a:t>（続き）</a:t>
            </a:r>
            <a:endParaRPr lang="en-US" altLang="ja-JP" sz="1600" b="0">
              <a:latin typeface="Meiryo UI"/>
              <a:ea typeface="Meiryo UI"/>
            </a:endParaRPr>
          </a:p>
        </p:txBody>
      </p:sp>
      <p:graphicFrame>
        <p:nvGraphicFramePr>
          <p:cNvPr id="5" name="表 5">
            <a:extLst>
              <a:ext uri="{FF2B5EF4-FFF2-40B4-BE49-F238E27FC236}">
                <a16:creationId xmlns:a16="http://schemas.microsoft.com/office/drawing/2014/main" id="{59A93187-F86E-80DC-FB3F-8B4C02D9F8A9}"/>
              </a:ext>
            </a:extLst>
          </p:cNvPr>
          <p:cNvGraphicFramePr>
            <a:graphicFrameLocks noGrp="1"/>
          </p:cNvGraphicFramePr>
          <p:nvPr>
            <p:extLst>
              <p:ext uri="{D42A27DB-BD31-4B8C-83A1-F6EECF244321}">
                <p14:modId xmlns:p14="http://schemas.microsoft.com/office/powerpoint/2010/main" val="997356838"/>
              </p:ext>
            </p:extLst>
          </p:nvPr>
        </p:nvGraphicFramePr>
        <p:xfrm>
          <a:off x="720000" y="1296000"/>
          <a:ext cx="8142092" cy="5546090"/>
        </p:xfrm>
        <a:graphic>
          <a:graphicData uri="http://schemas.openxmlformats.org/drawingml/2006/table">
            <a:tbl>
              <a:tblPr firstRow="1" bandRow="1"/>
              <a:tblGrid>
                <a:gridCol w="401282">
                  <a:extLst>
                    <a:ext uri="{9D8B030D-6E8A-4147-A177-3AD203B41FA5}">
                      <a16:colId xmlns:a16="http://schemas.microsoft.com/office/drawing/2014/main" val="322515534"/>
                    </a:ext>
                  </a:extLst>
                </a:gridCol>
                <a:gridCol w="496798">
                  <a:extLst>
                    <a:ext uri="{9D8B030D-6E8A-4147-A177-3AD203B41FA5}">
                      <a16:colId xmlns:a16="http://schemas.microsoft.com/office/drawing/2014/main" val="716044593"/>
                    </a:ext>
                  </a:extLst>
                </a:gridCol>
                <a:gridCol w="462139">
                  <a:extLst>
                    <a:ext uri="{9D8B030D-6E8A-4147-A177-3AD203B41FA5}">
                      <a16:colId xmlns:a16="http://schemas.microsoft.com/office/drawing/2014/main" val="2841131034"/>
                    </a:ext>
                  </a:extLst>
                </a:gridCol>
                <a:gridCol w="394837">
                  <a:extLst>
                    <a:ext uri="{9D8B030D-6E8A-4147-A177-3AD203B41FA5}">
                      <a16:colId xmlns:a16="http://schemas.microsoft.com/office/drawing/2014/main" val="2370454524"/>
                    </a:ext>
                  </a:extLst>
                </a:gridCol>
                <a:gridCol w="2456553">
                  <a:extLst>
                    <a:ext uri="{9D8B030D-6E8A-4147-A177-3AD203B41FA5}">
                      <a16:colId xmlns:a16="http://schemas.microsoft.com/office/drawing/2014/main" val="1817986327"/>
                    </a:ext>
                  </a:extLst>
                </a:gridCol>
                <a:gridCol w="2456553">
                  <a:extLst>
                    <a:ext uri="{9D8B030D-6E8A-4147-A177-3AD203B41FA5}">
                      <a16:colId xmlns:a16="http://schemas.microsoft.com/office/drawing/2014/main" val="969650782"/>
                    </a:ext>
                  </a:extLst>
                </a:gridCol>
                <a:gridCol w="491310">
                  <a:extLst>
                    <a:ext uri="{9D8B030D-6E8A-4147-A177-3AD203B41FA5}">
                      <a16:colId xmlns:a16="http://schemas.microsoft.com/office/drawing/2014/main" val="3525451739"/>
                    </a:ext>
                  </a:extLst>
                </a:gridCol>
                <a:gridCol w="491310">
                  <a:extLst>
                    <a:ext uri="{9D8B030D-6E8A-4147-A177-3AD203B41FA5}">
                      <a16:colId xmlns:a16="http://schemas.microsoft.com/office/drawing/2014/main" val="3117087859"/>
                    </a:ext>
                  </a:extLst>
                </a:gridCol>
                <a:gridCol w="491310">
                  <a:extLst>
                    <a:ext uri="{9D8B030D-6E8A-4147-A177-3AD203B41FA5}">
                      <a16:colId xmlns:a16="http://schemas.microsoft.com/office/drawing/2014/main" val="2694523704"/>
                    </a:ext>
                  </a:extLst>
                </a:gridCol>
              </a:tblGrid>
              <a:tr h="740425">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dirty="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708913">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27</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結合・総合テスト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chemeClr val="tx1"/>
                          </a:solidFill>
                          <a:effectLst/>
                          <a:latin typeface="Meiryo UI"/>
                          <a:ea typeface="Meiryo UI"/>
                        </a:rPr>
                        <a:t>本稼働切替時に、全ての外部システム連携を標準連携要件へ同時に切り替える必要があるが、複数同時に切り替える場合はトラブルシュートが煩雑化するおそれがある。</a:t>
                      </a:r>
                      <a:endParaRPr lang="en-US" altLang="ja-JP" sz="1100" b="0" i="0" u="none" strike="noStrike">
                        <a:solidFill>
                          <a:schemeClr val="tx1"/>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chemeClr val="tx1"/>
                          </a:solidFill>
                          <a:effectLst/>
                          <a:latin typeface="Meiryo UI"/>
                          <a:ea typeface="Meiryo UI"/>
                        </a:rPr>
                        <a:t>・全ての外部ベンダーと一斉切り替えを調整する。</a:t>
                      </a:r>
                      <a:br>
                        <a:rPr lang="ja-JP" altLang="en-US" sz="1100" b="0" i="0" u="none" strike="noStrike" dirty="0">
                          <a:solidFill>
                            <a:schemeClr val="tx1"/>
                          </a:solidFill>
                          <a:effectLst/>
                          <a:latin typeface="Meiryo UI"/>
                          <a:ea typeface="Meiryo UI"/>
                        </a:rPr>
                      </a:br>
                      <a:r>
                        <a:rPr lang="ja-JP" altLang="en-US" sz="1100" b="0" i="0" u="none" strike="noStrike" dirty="0">
                          <a:solidFill>
                            <a:schemeClr val="tx1"/>
                          </a:solidFill>
                          <a:effectLst/>
                          <a:latin typeface="Meiryo UI"/>
                          <a:ea typeface="Meiryo UI"/>
                        </a:rPr>
                        <a:t>・全ての外部ベンダーと事前の連携テストを調整する。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256360812"/>
                  </a:ext>
                </a:extLst>
              </a:tr>
              <a:tr h="70725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28</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結合・総合テスト</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小</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システム操作権限の付与間違いにより、想定していた機能が利用できないケースがある。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地方公共団体が運用テストの期間中に、システムの利用権限設定に問題ないかを確認する。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56721201"/>
                  </a:ext>
                </a:extLst>
              </a:tr>
              <a:tr h="70725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29</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サービス・業務運営</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高</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都道府県への報告事務等について、標準化切替によって指定の様式にてシステム出力できない帳票などがあり、地方公共団体側は指定された様式にそって手集計などの事務（リソース増）が発生してしまう。</a:t>
                      </a:r>
                      <a:endParaRPr lang="en-US" altLang="ja-JP" sz="1100" b="0" i="0" u="none" strike="noStrike">
                        <a:solidFill>
                          <a:srgbClr val="000000"/>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全都道府県の報告様式等も様式が統一されることは困難と思われるため、集計等の手順の明確化、対応するＥＵＣの整備を行う。</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281616578"/>
                  </a:ext>
                </a:extLst>
              </a:tr>
              <a:tr h="70725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30</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サービス・業務運営</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中</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地方公共団体が標準化切替に伴い変更となる運用を把握されていない。</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rgbClr val="000000"/>
                          </a:solidFill>
                          <a:effectLst/>
                          <a:latin typeface="Meiryo UI"/>
                          <a:ea typeface="Meiryo UI"/>
                        </a:rPr>
                        <a:t>システム提供ベンダーより標準仕様書分析結果等を提示するなど、変更運用の周知を努める。地方公共団体は標準仕様書を読み込み理解する。</a:t>
                      </a:r>
                      <a:endParaRPr lang="en-US" altLang="ja-JP" sz="1100" b="0" i="0" u="none" strike="noStrike" dirty="0">
                        <a:solidFill>
                          <a:srgbClr val="000000"/>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914526226"/>
                  </a:ext>
                </a:extLst>
              </a:tr>
              <a:tr h="157849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31</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サービス・業務運営</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rgbClr val="000000"/>
                          </a:solidFill>
                          <a:effectLst/>
                          <a:latin typeface="Meiryo UI"/>
                          <a:ea typeface="Meiryo UI"/>
                        </a:rPr>
                        <a:t>ベンダーによってシステムの切替時期が異なる。その場合、標準準拠システムと現行システムが混在する形となり、つまりは連携方式について標準準拠した連携と現行連携が混在することとなる。現行連携が残る場合、ベンダー間の調整および連携プログラムの開発等、標準化の趣旨にそぐわない対応が必要となってしまう。かつ現行連携の切替時期が到来した際には、再度、標準準拠方式への切替を実施しなければならず、体制やリソースの確保が別途必要となる。</a:t>
                      </a:r>
                      <a:endParaRPr lang="en-US" altLang="ja-JP" sz="1100" b="0" i="0" u="none" strike="noStrike" dirty="0">
                        <a:solidFill>
                          <a:srgbClr val="000000"/>
                        </a:solidFill>
                        <a:effectLst/>
                        <a:latin typeface="Meiryo UI"/>
                        <a:ea typeface="Meiryo U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dirty="0">
                          <a:solidFill>
                            <a:srgbClr val="000000"/>
                          </a:solidFill>
                          <a:effectLst/>
                          <a:latin typeface="Meiryo UI"/>
                          <a:ea typeface="Meiryo UI"/>
                        </a:rPr>
                        <a:t>各ベンダーの切替時期を統一する。</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回避</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20087931"/>
                  </a:ext>
                </a:extLst>
              </a:tr>
            </a:tbl>
          </a:graphicData>
        </a:graphic>
      </p:graphicFrame>
    </p:spTree>
    <p:extLst>
      <p:ext uri="{BB962C8B-B14F-4D97-AF65-F5344CB8AC3E}">
        <p14:creationId xmlns:p14="http://schemas.microsoft.com/office/powerpoint/2010/main" val="846541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（２）リスク事項の抽出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33</a:t>
            </a:fld>
            <a:endParaRPr lang="ja-JP" altLang="en-US"/>
          </a:p>
        </p:txBody>
      </p:sp>
      <p:sp>
        <p:nvSpPr>
          <p:cNvPr id="4" name="テキスト プレースホルダー 15">
            <a:extLst>
              <a:ext uri="{FF2B5EF4-FFF2-40B4-BE49-F238E27FC236}">
                <a16:creationId xmlns:a16="http://schemas.microsoft.com/office/drawing/2014/main" id="{67674B50-A160-3858-803E-E3C51B4E59D3}"/>
              </a:ext>
            </a:extLst>
          </p:cNvPr>
          <p:cNvSpPr txBox="1">
            <a:spLocks/>
          </p:cNvSpPr>
          <p:nvPr/>
        </p:nvSpPr>
        <p:spPr>
          <a:xfrm>
            <a:off x="806503" y="967055"/>
            <a:ext cx="8271509" cy="262316"/>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a:latin typeface="Meiryo UI"/>
                <a:ea typeface="Meiryo UI"/>
              </a:rPr>
              <a:t>（続き）</a:t>
            </a:r>
            <a:endParaRPr lang="en-US" altLang="ja-JP" sz="1600" b="0">
              <a:latin typeface="Meiryo UI"/>
              <a:ea typeface="Meiryo UI"/>
            </a:endParaRPr>
          </a:p>
        </p:txBody>
      </p:sp>
      <p:graphicFrame>
        <p:nvGraphicFramePr>
          <p:cNvPr id="7" name="表 5">
            <a:extLst>
              <a:ext uri="{FF2B5EF4-FFF2-40B4-BE49-F238E27FC236}">
                <a16:creationId xmlns:a16="http://schemas.microsoft.com/office/drawing/2014/main" id="{58E3A720-FD95-F7E2-80E3-DA4644274DD7}"/>
              </a:ext>
            </a:extLst>
          </p:cNvPr>
          <p:cNvGraphicFramePr>
            <a:graphicFrameLocks noGrp="1"/>
          </p:cNvGraphicFramePr>
          <p:nvPr>
            <p:extLst>
              <p:ext uri="{D42A27DB-BD31-4B8C-83A1-F6EECF244321}">
                <p14:modId xmlns:p14="http://schemas.microsoft.com/office/powerpoint/2010/main" val="1488898618"/>
              </p:ext>
            </p:extLst>
          </p:nvPr>
        </p:nvGraphicFramePr>
        <p:xfrm>
          <a:off x="720000" y="1296000"/>
          <a:ext cx="8123431" cy="2694241"/>
        </p:xfrm>
        <a:graphic>
          <a:graphicData uri="http://schemas.openxmlformats.org/drawingml/2006/table">
            <a:tbl>
              <a:tblPr firstRow="1" bandRow="1"/>
              <a:tblGrid>
                <a:gridCol w="400363">
                  <a:extLst>
                    <a:ext uri="{9D8B030D-6E8A-4147-A177-3AD203B41FA5}">
                      <a16:colId xmlns:a16="http://schemas.microsoft.com/office/drawing/2014/main" val="322515534"/>
                    </a:ext>
                  </a:extLst>
                </a:gridCol>
                <a:gridCol w="495660">
                  <a:extLst>
                    <a:ext uri="{9D8B030D-6E8A-4147-A177-3AD203B41FA5}">
                      <a16:colId xmlns:a16="http://schemas.microsoft.com/office/drawing/2014/main" val="716044593"/>
                    </a:ext>
                  </a:extLst>
                </a:gridCol>
                <a:gridCol w="461080">
                  <a:extLst>
                    <a:ext uri="{9D8B030D-6E8A-4147-A177-3AD203B41FA5}">
                      <a16:colId xmlns:a16="http://schemas.microsoft.com/office/drawing/2014/main" val="2841131034"/>
                    </a:ext>
                  </a:extLst>
                </a:gridCol>
                <a:gridCol w="393932">
                  <a:extLst>
                    <a:ext uri="{9D8B030D-6E8A-4147-A177-3AD203B41FA5}">
                      <a16:colId xmlns:a16="http://schemas.microsoft.com/office/drawing/2014/main" val="2370454524"/>
                    </a:ext>
                  </a:extLst>
                </a:gridCol>
                <a:gridCol w="2450922">
                  <a:extLst>
                    <a:ext uri="{9D8B030D-6E8A-4147-A177-3AD203B41FA5}">
                      <a16:colId xmlns:a16="http://schemas.microsoft.com/office/drawing/2014/main" val="1817986327"/>
                    </a:ext>
                  </a:extLst>
                </a:gridCol>
                <a:gridCol w="2450922">
                  <a:extLst>
                    <a:ext uri="{9D8B030D-6E8A-4147-A177-3AD203B41FA5}">
                      <a16:colId xmlns:a16="http://schemas.microsoft.com/office/drawing/2014/main" val="969650782"/>
                    </a:ext>
                  </a:extLst>
                </a:gridCol>
                <a:gridCol w="490184">
                  <a:extLst>
                    <a:ext uri="{9D8B030D-6E8A-4147-A177-3AD203B41FA5}">
                      <a16:colId xmlns:a16="http://schemas.microsoft.com/office/drawing/2014/main" val="3525451739"/>
                    </a:ext>
                  </a:extLst>
                </a:gridCol>
                <a:gridCol w="490184">
                  <a:extLst>
                    <a:ext uri="{9D8B030D-6E8A-4147-A177-3AD203B41FA5}">
                      <a16:colId xmlns:a16="http://schemas.microsoft.com/office/drawing/2014/main" val="3117087859"/>
                    </a:ext>
                  </a:extLst>
                </a:gridCol>
                <a:gridCol w="490184">
                  <a:extLst>
                    <a:ext uri="{9D8B030D-6E8A-4147-A177-3AD203B41FA5}">
                      <a16:colId xmlns:a16="http://schemas.microsoft.com/office/drawing/2014/main" val="2694523704"/>
                    </a:ext>
                  </a:extLst>
                </a:gridCol>
              </a:tblGrid>
              <a:tr h="925727">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項番</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顕在化工程</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発生確率</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algn="ctr"/>
                      <a:r>
                        <a:rPr kumimoji="1" lang="ja-JP" altLang="en-US" sz="1100">
                          <a:latin typeface="Meiryo UI"/>
                          <a:ea typeface="Meiryo UI"/>
                        </a:rPr>
                        <a:t>影響度</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リスク内容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対策内容</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暫定恒久</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対策区分</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100">
                          <a:latin typeface="Meiryo UI"/>
                          <a:ea typeface="Meiryo UI"/>
                        </a:rPr>
                        <a:t>稼働種別</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27761976"/>
                  </a:ext>
                </a:extLst>
              </a:tr>
              <a:tr h="88425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32</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サービス・業務運営</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連携先への全件データ提供に大きな時間を要する場合、予定スケジュール期間内に切替が完了しないリスク</a:t>
                      </a:r>
                      <a:endParaRPr lang="en-US" altLang="ja-JP" sz="1100" b="0" i="0" u="none" strike="noStrike">
                        <a:solidFill>
                          <a:srgbClr val="000000"/>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予めリハーサル等で連携元、連携先の処理時間を計測しておく。</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31898194"/>
                  </a:ext>
                </a:extLst>
              </a:tr>
              <a:tr h="88425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100">
                          <a:latin typeface="Meiryo UI"/>
                          <a:ea typeface="Meiryo UI"/>
                        </a:rPr>
                        <a:t>33</a:t>
                      </a:r>
                      <a:endParaRPr kumimoji="1" lang="ja-JP" altLang="en-US" sz="1100">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サービス・業務運営</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低</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大</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既存環境から</a:t>
                      </a:r>
                      <a:r>
                        <a:rPr lang="en-US" altLang="ja-JP" sz="1100" b="0" i="0" u="none" strike="noStrike">
                          <a:solidFill>
                            <a:srgbClr val="000000"/>
                          </a:solidFill>
                          <a:effectLst/>
                          <a:latin typeface="Meiryo UI"/>
                          <a:ea typeface="Meiryo"/>
                        </a:rPr>
                        <a:t>OCI</a:t>
                      </a:r>
                      <a:r>
                        <a:rPr lang="ja-JP" altLang="en-US" sz="1100" b="0" i="0" u="none" strike="noStrike">
                          <a:solidFill>
                            <a:srgbClr val="000000"/>
                          </a:solidFill>
                          <a:effectLst/>
                          <a:latin typeface="Meiryo UI"/>
                          <a:ea typeface="Meiryo UI"/>
                        </a:rPr>
                        <a:t>へのデータ移行、取込に時間を要し、予定スケジュール期間内に切替が完了しないリスク</a:t>
                      </a:r>
                      <a:endParaRPr lang="en-US" altLang="ja-JP" sz="1100" b="0" i="0" u="none" strike="noStrike">
                        <a:solidFill>
                          <a:srgbClr val="000000"/>
                        </a:solidFill>
                        <a:effectLst/>
                        <a:latin typeface="Meiryo UI"/>
                        <a:ea typeface="Meiryo UI"/>
                      </a:endParaRP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ctr"/>
                      <a:r>
                        <a:rPr lang="ja-JP" altLang="en-US" sz="1100" b="0" i="0" u="none" strike="noStrike">
                          <a:solidFill>
                            <a:srgbClr val="000000"/>
                          </a:solidFill>
                          <a:effectLst/>
                          <a:latin typeface="Meiryo UI"/>
                          <a:ea typeface="Meiryo UI"/>
                        </a:rPr>
                        <a:t>データを差分同期し、同期処理時間の削減を図る。処理時間の実績から、移行スケジュールを検討する。</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恒久</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fontAlgn="ctr"/>
                      <a:r>
                        <a:rPr lang="ja-JP" altLang="en-US" sz="1100" b="0" i="0" u="none" strike="noStrike">
                          <a:solidFill>
                            <a:srgbClr val="000000"/>
                          </a:solidFill>
                          <a:effectLst/>
                          <a:latin typeface="Meiryo UI"/>
                          <a:ea typeface="Meiryo UI"/>
                        </a:rPr>
                        <a:t>軽減</a:t>
                      </a:r>
                    </a:p>
                  </a:txBody>
                  <a:tcPr marL="7034" marR="7034" marT="703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ctr" defTabSz="914251"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rPr>
                        <a:t>テスト</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59031491"/>
                  </a:ext>
                </a:extLst>
              </a:tr>
            </a:tbl>
          </a:graphicData>
        </a:graphic>
      </p:graphicFrame>
    </p:spTree>
    <p:extLst>
      <p:ext uri="{BB962C8B-B14F-4D97-AF65-F5344CB8AC3E}">
        <p14:creationId xmlns:p14="http://schemas.microsoft.com/office/powerpoint/2010/main" val="3569131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34</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４　検証結果の分析</a:t>
            </a:r>
          </a:p>
        </p:txBody>
      </p:sp>
    </p:spTree>
    <p:extLst>
      <p:ext uri="{BB962C8B-B14F-4D97-AF65-F5344CB8AC3E}">
        <p14:creationId xmlns:p14="http://schemas.microsoft.com/office/powerpoint/2010/main" val="576038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35</a:t>
            </a:fld>
            <a:endParaRPr lang="ja-JP" altLang="en-US"/>
          </a:p>
        </p:txBody>
      </p:sp>
      <p:sp>
        <p:nvSpPr>
          <p:cNvPr id="10" name="テキスト プレースホルダー 15">
            <a:extLst>
              <a:ext uri="{FF2B5EF4-FFF2-40B4-BE49-F238E27FC236}">
                <a16:creationId xmlns:a16="http://schemas.microsoft.com/office/drawing/2014/main" id="{854DE617-E80E-6619-ECF1-25609CB45A53}"/>
              </a:ext>
            </a:extLst>
          </p:cNvPr>
          <p:cNvSpPr txBox="1">
            <a:spLocks/>
          </p:cNvSpPr>
          <p:nvPr/>
        </p:nvSpPr>
        <p:spPr>
          <a:xfrm>
            <a:off x="787839" y="1014566"/>
            <a:ext cx="8422149" cy="3521477"/>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lnSpc>
                <a:spcPct val="100000"/>
              </a:lnSpc>
              <a:defRPr/>
            </a:pPr>
            <a:r>
              <a:rPr lang="ja-JP" altLang="en-US" sz="1600" b="0" dirty="0">
                <a:latin typeface="+mj-ea"/>
                <a:ea typeface="+mj-ea"/>
              </a:rPr>
              <a:t>下図のとおり移行手法・移行パターンの組み合わせについて、当初想定では「移行のための工数削減等を重視するベンダー」と「</a:t>
            </a:r>
            <a:r>
              <a:rPr lang="en-US" altLang="ja-JP" sz="1600" b="0" dirty="0">
                <a:latin typeface="+mj-ea"/>
                <a:ea typeface="+mj-ea"/>
              </a:rPr>
              <a:t>CSP</a:t>
            </a:r>
            <a:r>
              <a:rPr lang="ja-JP" altLang="en-US" sz="1600" b="0" dirty="0">
                <a:latin typeface="+mj-ea"/>
                <a:ea typeface="+mj-ea"/>
              </a:rPr>
              <a:t>のサービスをフル活用する際のメリットを重視するベンダー」に分かれるとしていた。</a:t>
            </a:r>
            <a:endParaRPr lang="en-US" altLang="ja-JP" sz="1600" b="0" dirty="0">
              <a:latin typeface="+mj-ea"/>
              <a:ea typeface="+mj-ea"/>
            </a:endParaRPr>
          </a:p>
          <a:p>
            <a:pPr marL="273050" indent="-273050">
              <a:lnSpc>
                <a:spcPct val="100000"/>
              </a:lnSpc>
              <a:defRPr/>
            </a:pPr>
            <a:r>
              <a:rPr lang="ja-JP" altLang="en-US" sz="1600" b="0" dirty="0">
                <a:latin typeface="+mj-ea"/>
                <a:ea typeface="+mj-ea"/>
              </a:rPr>
              <a:t>しかし今回の調査では想定と異なり、工数削減等を重視する移行パターンを取る一方、</a:t>
            </a:r>
            <a:r>
              <a:rPr lang="en-US" altLang="ja-JP" sz="1600" b="0" dirty="0">
                <a:latin typeface="+mj-ea"/>
                <a:ea typeface="+mj-ea"/>
              </a:rPr>
              <a:t>CSP</a:t>
            </a:r>
            <a:r>
              <a:rPr lang="ja-JP" altLang="en-US" sz="1600" b="0" dirty="0">
                <a:latin typeface="+mj-ea"/>
                <a:ea typeface="+mj-ea"/>
              </a:rPr>
              <a:t>のサービス活用を重視する移行手法を取るベンダー</a:t>
            </a:r>
            <a:r>
              <a:rPr lang="en-US" altLang="ja-JP" sz="1600" b="0" dirty="0">
                <a:latin typeface="+mj-ea"/>
                <a:ea typeface="+mj-ea"/>
              </a:rPr>
              <a:t>(</a:t>
            </a:r>
            <a:r>
              <a:rPr lang="ja-JP" altLang="en-US" sz="1600" b="0" dirty="0">
                <a:latin typeface="+mj-ea"/>
                <a:ea typeface="+mj-ea"/>
              </a:rPr>
              <a:t>「</a:t>
            </a:r>
            <a:r>
              <a:rPr lang="en-US" altLang="ja-JP" sz="1600" b="0" dirty="0" err="1">
                <a:latin typeface="+mj-ea"/>
                <a:ea typeface="+mj-ea"/>
              </a:rPr>
              <a:t>Replatform</a:t>
            </a:r>
            <a:r>
              <a:rPr lang="ja-JP" altLang="en-US" sz="1600" b="0" dirty="0">
                <a:latin typeface="+mj-ea"/>
                <a:ea typeface="+mj-ea"/>
              </a:rPr>
              <a:t>・再構築」のベンダー</a:t>
            </a:r>
            <a:r>
              <a:rPr lang="en-US" altLang="ja-JP" sz="1600" b="0" dirty="0">
                <a:latin typeface="+mj-ea"/>
                <a:ea typeface="+mj-ea"/>
              </a:rPr>
              <a:t>)</a:t>
            </a:r>
            <a:r>
              <a:rPr lang="ja-JP" altLang="en-US" sz="1600" b="0" dirty="0">
                <a:latin typeface="+mj-ea"/>
                <a:ea typeface="+mj-ea"/>
              </a:rPr>
              <a:t>が出てきた。</a:t>
            </a:r>
            <a:r>
              <a:rPr lang="en-US" altLang="ja-JP" sz="1600" b="0" dirty="0">
                <a:latin typeface="+mj-ea"/>
                <a:ea typeface="+mj-ea"/>
              </a:rPr>
              <a:t>(</a:t>
            </a:r>
            <a:r>
              <a:rPr lang="ja-JP" altLang="en-US" sz="1600" b="0" dirty="0">
                <a:latin typeface="+mj-ea"/>
                <a:ea typeface="+mj-ea"/>
              </a:rPr>
              <a:t>以下の「実際の組み合わせ」表の黄色網掛け部分参照</a:t>
            </a:r>
            <a:r>
              <a:rPr lang="en-US" altLang="ja-JP" sz="1600" b="0" dirty="0">
                <a:latin typeface="+mj-ea"/>
                <a:ea typeface="+mj-ea"/>
              </a:rPr>
              <a:t>)</a:t>
            </a:r>
          </a:p>
          <a:p>
            <a:pPr marL="273050" indent="-273050">
              <a:lnSpc>
                <a:spcPct val="100000"/>
              </a:lnSpc>
              <a:defRPr/>
            </a:pPr>
            <a:r>
              <a:rPr lang="ja-JP" altLang="en-US" sz="1600" b="0" dirty="0">
                <a:latin typeface="+mj-ea"/>
                <a:ea typeface="+mj-ea"/>
              </a:rPr>
              <a:t>このことは、各ベンダーが「地方公共団体情報システム標準化基本方針」を遵守しつつ、「シフト時のリスク低減」「シフト及び以降の運用に係るコスト抑制」等の達成を目指した結果として、各ベンダーごとで優先する方針に則って、移行パターン・移行方法を選択していると分析できる。</a:t>
            </a:r>
            <a:endParaRPr lang="en-US" altLang="ja-JP" sz="1600" b="0" dirty="0">
              <a:latin typeface="+mj-ea"/>
              <a:ea typeface="+mj-ea"/>
            </a:endParaRPr>
          </a:p>
          <a:p>
            <a:pPr marL="273050" indent="-273050">
              <a:lnSpc>
                <a:spcPct val="100000"/>
              </a:lnSpc>
              <a:defRPr/>
            </a:pPr>
            <a:r>
              <a:rPr lang="ja-JP" altLang="en-US" sz="1600" b="0" dirty="0">
                <a:latin typeface="+mj-ea"/>
                <a:ea typeface="+mj-ea"/>
              </a:rPr>
              <a:t>さらに進んで、各ベンダーにおいてどのような要素が選択に影響したのか、スライド</a:t>
            </a:r>
            <a:r>
              <a:rPr lang="en-US" altLang="ja-JP" sz="1600" b="0" dirty="0">
                <a:latin typeface="+mj-ea"/>
                <a:ea typeface="+mj-ea"/>
              </a:rPr>
              <a:t>37</a:t>
            </a:r>
            <a:r>
              <a:rPr lang="ja-JP" altLang="en-US" sz="1600" b="0" dirty="0">
                <a:latin typeface="+mj-ea"/>
                <a:ea typeface="+mj-ea"/>
              </a:rPr>
              <a:t>以降で考察を示す。</a:t>
            </a:r>
            <a:endParaRPr lang="en-US" altLang="ja-JP" sz="1600" dirty="0">
              <a:latin typeface="+mj-ea"/>
              <a:ea typeface="+mj-ea"/>
            </a:endParaRPr>
          </a:p>
          <a:p>
            <a:pPr marL="531813" lvl="2" indent="-258763">
              <a:lnSpc>
                <a:spcPct val="100000"/>
              </a:lnSpc>
              <a:buFont typeface="Wingdings" panose="05000000000000000000" pitchFamily="2" charset="2"/>
              <a:buChar char="Ø"/>
              <a:defRPr/>
            </a:pPr>
            <a:endParaRPr lang="en-US" altLang="ja-JP" sz="1600" dirty="0">
              <a:latin typeface="+mj-ea"/>
              <a:ea typeface="+mj-ea"/>
            </a:endParaRPr>
          </a:p>
          <a:p>
            <a:pPr marL="531813" lvl="2" indent="-258763">
              <a:lnSpc>
                <a:spcPct val="100000"/>
              </a:lnSpc>
              <a:buFont typeface="Wingdings" panose="05000000000000000000" pitchFamily="2" charset="2"/>
              <a:buChar char="Ø"/>
              <a:defRPr/>
            </a:pPr>
            <a:endParaRPr lang="en-US" altLang="ja-JP" sz="1600" dirty="0">
              <a:latin typeface="+mj-ea"/>
              <a:ea typeface="+mj-ea"/>
            </a:endParaRPr>
          </a:p>
        </p:txBody>
      </p:sp>
      <p:graphicFrame>
        <p:nvGraphicFramePr>
          <p:cNvPr id="11" name="表 8">
            <a:extLst>
              <a:ext uri="{FF2B5EF4-FFF2-40B4-BE49-F238E27FC236}">
                <a16:creationId xmlns:a16="http://schemas.microsoft.com/office/drawing/2014/main" id="{78BA65E5-6523-B9E8-F47D-AC67D84A3CA7}"/>
              </a:ext>
            </a:extLst>
          </p:cNvPr>
          <p:cNvGraphicFramePr>
            <a:graphicFrameLocks noGrp="1"/>
          </p:cNvGraphicFramePr>
          <p:nvPr>
            <p:extLst>
              <p:ext uri="{D42A27DB-BD31-4B8C-83A1-F6EECF244321}">
                <p14:modId xmlns:p14="http://schemas.microsoft.com/office/powerpoint/2010/main" val="698738009"/>
              </p:ext>
            </p:extLst>
          </p:nvPr>
        </p:nvGraphicFramePr>
        <p:xfrm>
          <a:off x="583830" y="4287951"/>
          <a:ext cx="4369170" cy="1264407"/>
        </p:xfrm>
        <a:graphic>
          <a:graphicData uri="http://schemas.openxmlformats.org/drawingml/2006/table">
            <a:tbl>
              <a:tblPr firstRow="1" bandRow="1"/>
              <a:tblGrid>
                <a:gridCol w="1456390">
                  <a:extLst>
                    <a:ext uri="{9D8B030D-6E8A-4147-A177-3AD203B41FA5}">
                      <a16:colId xmlns:a16="http://schemas.microsoft.com/office/drawing/2014/main" val="2664931915"/>
                    </a:ext>
                  </a:extLst>
                </a:gridCol>
                <a:gridCol w="1456390">
                  <a:extLst>
                    <a:ext uri="{9D8B030D-6E8A-4147-A177-3AD203B41FA5}">
                      <a16:colId xmlns:a16="http://schemas.microsoft.com/office/drawing/2014/main" val="2512795915"/>
                    </a:ext>
                  </a:extLst>
                </a:gridCol>
                <a:gridCol w="1456390">
                  <a:extLst>
                    <a:ext uri="{9D8B030D-6E8A-4147-A177-3AD203B41FA5}">
                      <a16:colId xmlns:a16="http://schemas.microsoft.com/office/drawing/2014/main" val="587310109"/>
                    </a:ext>
                  </a:extLst>
                </a:gridCol>
              </a:tblGrid>
              <a:tr h="238536">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858334593"/>
                  </a:ext>
                </a:extLst>
              </a:tr>
              <a:tr h="401746">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dirty="0">
                          <a:solidFill>
                            <a:schemeClr val="tx1"/>
                          </a:solidFill>
                          <a:latin typeface="Meiryo UI"/>
                          <a:ea typeface="Meiryo UI"/>
                        </a:rPr>
                        <a:t>工数削減を重視するベンダー</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r>
                        <a:rPr lang="en-US" altLang="ja-JP" sz="1200">
                          <a:solidFill>
                            <a:schemeClr val="tx1"/>
                          </a:solidFill>
                          <a:latin typeface="Meiryo UI"/>
                          <a:ea typeface="メイリオ"/>
                        </a:rPr>
                        <a:t> </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パッケージソフトウェアのバージョンアップ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546955">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dirty="0">
                          <a:solidFill>
                            <a:schemeClr val="tx1"/>
                          </a:solidFill>
                          <a:latin typeface="Meiryo UI"/>
                          <a:ea typeface="Meiryo UI"/>
                        </a:rPr>
                        <a:t>CSP</a:t>
                      </a:r>
                      <a:r>
                        <a:rPr kumimoji="1" lang="ja-JP" altLang="en-US" sz="1200" dirty="0">
                          <a:solidFill>
                            <a:schemeClr val="tx1"/>
                          </a:solidFill>
                          <a:latin typeface="Meiryo UI"/>
                          <a:ea typeface="Meiryo UI"/>
                        </a:rPr>
                        <a:t>のサービスをフル活用するベンダー</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a:solidFill>
                            <a:schemeClr val="tx1"/>
                          </a:solidFill>
                          <a:latin typeface="Meiryo UI"/>
                          <a:ea typeface="メイリオ"/>
                        </a:rPr>
                        <a:t>Rebuild</a:t>
                      </a:r>
                      <a:r>
                        <a:rPr lang="en-US" altLang="ja-JP" sz="1200">
                          <a:solidFill>
                            <a:schemeClr val="tx1"/>
                          </a:solidFill>
                          <a:latin typeface="Meiryo UI"/>
                          <a:ea typeface="メイリオ"/>
                        </a:rPr>
                        <a:t> </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dirty="0">
                          <a:solidFill>
                            <a:schemeClr val="tx1"/>
                          </a:solidFill>
                          <a:latin typeface="Meiryo UI"/>
                          <a:ea typeface="メイリオ"/>
                        </a:rPr>
                        <a:t>再構築</a:t>
                      </a:r>
                      <a:endParaRPr kumimoji="1" lang="en-US" altLang="ja-JP" sz="1200" dirty="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524609418"/>
                  </a:ext>
                </a:extLst>
              </a:tr>
            </a:tbl>
          </a:graphicData>
        </a:graphic>
      </p:graphicFrame>
      <p:sp>
        <p:nvSpPr>
          <p:cNvPr id="12" name="テキスト ボックス 11">
            <a:extLst>
              <a:ext uri="{FF2B5EF4-FFF2-40B4-BE49-F238E27FC236}">
                <a16:creationId xmlns:a16="http://schemas.microsoft.com/office/drawing/2014/main" id="{C1D2B1DF-7C4B-B633-E9D7-9A88B73B90E5}"/>
              </a:ext>
            </a:extLst>
          </p:cNvPr>
          <p:cNvSpPr txBox="1"/>
          <p:nvPr/>
        </p:nvSpPr>
        <p:spPr>
          <a:xfrm>
            <a:off x="593161" y="4033609"/>
            <a:ext cx="4320000" cy="221599"/>
          </a:xfrm>
          <a:prstGeom prst="rect">
            <a:avLst/>
          </a:prstGeom>
          <a:noFill/>
        </p:spPr>
        <p:txBody>
          <a:bodyPr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200" b="0" i="0" u="none" strike="noStrike" kern="0" cap="none" spc="100" normalizeH="0" baseline="0" noProof="0">
                <a:ln>
                  <a:noFill/>
                </a:ln>
                <a:solidFill>
                  <a:srgbClr val="000000"/>
                </a:solidFill>
                <a:effectLst/>
                <a:uLnTx/>
                <a:uFillTx/>
              </a:rPr>
              <a:t>事前に想定していた組み合わせ</a:t>
            </a:r>
          </a:p>
        </p:txBody>
      </p:sp>
      <p:graphicFrame>
        <p:nvGraphicFramePr>
          <p:cNvPr id="13" name="表 8">
            <a:extLst>
              <a:ext uri="{FF2B5EF4-FFF2-40B4-BE49-F238E27FC236}">
                <a16:creationId xmlns:a16="http://schemas.microsoft.com/office/drawing/2014/main" id="{D4E8C71B-2CEB-5323-7822-1816D1B0BCFF}"/>
              </a:ext>
            </a:extLst>
          </p:cNvPr>
          <p:cNvGraphicFramePr>
            <a:graphicFrameLocks noGrp="1"/>
          </p:cNvGraphicFramePr>
          <p:nvPr>
            <p:extLst>
              <p:ext uri="{D42A27DB-BD31-4B8C-83A1-F6EECF244321}">
                <p14:modId xmlns:p14="http://schemas.microsoft.com/office/powerpoint/2010/main" val="3575114349"/>
              </p:ext>
            </p:extLst>
          </p:nvPr>
        </p:nvGraphicFramePr>
        <p:xfrm>
          <a:off x="5121612" y="4281729"/>
          <a:ext cx="4369170" cy="1811362"/>
        </p:xfrm>
        <a:graphic>
          <a:graphicData uri="http://schemas.openxmlformats.org/drawingml/2006/table">
            <a:tbl>
              <a:tblPr firstRow="1" bandRow="1"/>
              <a:tblGrid>
                <a:gridCol w="1456390">
                  <a:extLst>
                    <a:ext uri="{9D8B030D-6E8A-4147-A177-3AD203B41FA5}">
                      <a16:colId xmlns:a16="http://schemas.microsoft.com/office/drawing/2014/main" val="2664931915"/>
                    </a:ext>
                  </a:extLst>
                </a:gridCol>
                <a:gridCol w="1456390">
                  <a:extLst>
                    <a:ext uri="{9D8B030D-6E8A-4147-A177-3AD203B41FA5}">
                      <a16:colId xmlns:a16="http://schemas.microsoft.com/office/drawing/2014/main" val="2512795915"/>
                    </a:ext>
                  </a:extLst>
                </a:gridCol>
                <a:gridCol w="1456390">
                  <a:extLst>
                    <a:ext uri="{9D8B030D-6E8A-4147-A177-3AD203B41FA5}">
                      <a16:colId xmlns:a16="http://schemas.microsoft.com/office/drawing/2014/main" val="587310109"/>
                    </a:ext>
                  </a:extLst>
                </a:gridCol>
              </a:tblGrid>
              <a:tr h="238536">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a:ea typeface="Meiryo UI"/>
                        </a:rPr>
                        <a:t>ベンダー</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移行パターン</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bg1"/>
                          </a:solidFill>
                          <a:latin typeface="BIZ UDPゴシック"/>
                          <a:ea typeface="BIZ UDPゴシック"/>
                          <a:cs typeface="ＭＳ Ｐゴシック"/>
                        </a:defRPr>
                      </a:lvl1pPr>
                      <a:lvl2pPr marL="371464" algn="l" defTabSz="742927" rtl="0" eaLnBrk="1" latinLnBrk="0" hangingPunct="1">
                        <a:defRPr kumimoji="1" sz="1462" b="1" kern="1200">
                          <a:solidFill>
                            <a:schemeClr val="bg1"/>
                          </a:solidFill>
                          <a:latin typeface="BIZ UDPゴシック"/>
                          <a:ea typeface="BIZ UDPゴシック"/>
                          <a:cs typeface="ＭＳ Ｐゴシック"/>
                        </a:defRPr>
                      </a:lvl2pPr>
                      <a:lvl3pPr marL="742927" algn="l" defTabSz="742927" rtl="0" eaLnBrk="1" latinLnBrk="0" hangingPunct="1">
                        <a:defRPr kumimoji="1" sz="1462" b="1" kern="1200">
                          <a:solidFill>
                            <a:schemeClr val="bg1"/>
                          </a:solidFill>
                          <a:latin typeface="BIZ UDPゴシック"/>
                          <a:ea typeface="BIZ UDPゴシック"/>
                          <a:cs typeface="ＭＳ Ｐゴシック"/>
                        </a:defRPr>
                      </a:lvl3pPr>
                      <a:lvl4pPr marL="1114391" algn="l" defTabSz="742927" rtl="0" eaLnBrk="1" latinLnBrk="0" hangingPunct="1">
                        <a:defRPr kumimoji="1" sz="1462" b="1" kern="1200">
                          <a:solidFill>
                            <a:schemeClr val="bg1"/>
                          </a:solidFill>
                          <a:latin typeface="BIZ UDPゴシック"/>
                          <a:ea typeface="BIZ UDPゴシック"/>
                          <a:cs typeface="ＭＳ Ｐゴシック"/>
                        </a:defRPr>
                      </a:lvl4pPr>
                      <a:lvl5pPr marL="1485854" algn="l" defTabSz="742927" rtl="0" eaLnBrk="1" latinLnBrk="0" hangingPunct="1">
                        <a:defRPr kumimoji="1" sz="1462" b="1" kern="1200">
                          <a:solidFill>
                            <a:schemeClr val="bg1"/>
                          </a:solidFill>
                          <a:latin typeface="BIZ UDPゴシック"/>
                          <a:ea typeface="BIZ UDPゴシック"/>
                          <a:cs typeface="ＭＳ Ｐゴシック"/>
                        </a:defRPr>
                      </a:lvl5pPr>
                      <a:lvl6pPr marL="1857318" algn="l" defTabSz="742927" rtl="0" eaLnBrk="1" latinLnBrk="0" hangingPunct="1">
                        <a:defRPr kumimoji="1" sz="1462" b="1" kern="1200">
                          <a:solidFill>
                            <a:schemeClr val="bg1"/>
                          </a:solidFill>
                          <a:latin typeface="BIZ UDPゴシック"/>
                          <a:ea typeface="BIZ UDPゴシック"/>
                          <a:cs typeface="ＭＳ Ｐゴシック"/>
                        </a:defRPr>
                      </a:lvl6pPr>
                      <a:lvl7pPr marL="2228781" algn="l" defTabSz="742927" rtl="0" eaLnBrk="1" latinLnBrk="0" hangingPunct="1">
                        <a:defRPr kumimoji="1" sz="1462" b="1" kern="1200">
                          <a:solidFill>
                            <a:schemeClr val="bg1"/>
                          </a:solidFill>
                          <a:latin typeface="BIZ UDPゴシック"/>
                          <a:ea typeface="BIZ UDPゴシック"/>
                          <a:cs typeface="ＭＳ Ｐゴシック"/>
                        </a:defRPr>
                      </a:lvl7pPr>
                      <a:lvl8pPr marL="2600245" algn="l" defTabSz="742927" rtl="0" eaLnBrk="1" latinLnBrk="0" hangingPunct="1">
                        <a:defRPr kumimoji="1" sz="1462" b="1" kern="1200">
                          <a:solidFill>
                            <a:schemeClr val="bg1"/>
                          </a:solidFill>
                          <a:latin typeface="BIZ UDPゴシック"/>
                          <a:ea typeface="BIZ UDPゴシック"/>
                          <a:cs typeface="ＭＳ Ｐゴシック"/>
                        </a:defRPr>
                      </a:lvl8pPr>
                      <a:lvl9pPr marL="2971709" algn="l" defTabSz="742927" rtl="0" eaLnBrk="1" latinLnBrk="0" hangingPunct="1">
                        <a:defRPr kumimoji="1" sz="1462" b="1" kern="1200">
                          <a:solidFill>
                            <a:schemeClr val="bg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a:ea typeface="Meiryo UI"/>
                        </a:rPr>
                        <a:t>移行手法</a:t>
                      </a:r>
                    </a:p>
                  </a:txBody>
                  <a:tcPr marL="84406" marR="84406" marT="42203" marB="42203"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858334593"/>
                  </a:ext>
                </a:extLst>
              </a:tr>
              <a:tr h="401746">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日立システムズ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r>
                        <a:rPr lang="en-US" altLang="ja-JP" sz="1200">
                          <a:solidFill>
                            <a:schemeClr val="tx1"/>
                          </a:solidFill>
                          <a:latin typeface="Meiryo UI"/>
                          <a:ea typeface="メイリオ"/>
                        </a:rPr>
                        <a:t> </a:t>
                      </a:r>
                      <a:endParaRPr kumimoji="1" lang="ja-JP" altLang="en-US" sz="1200">
                        <a:solidFill>
                          <a:schemeClr val="tx1"/>
                        </a:solidFill>
                        <a:latin typeface="Meiryo UI"/>
                        <a:ea typeface="Meiryo UI"/>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パッケージソフトウェアのバージョンアップ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807263386"/>
                  </a:ext>
                </a:extLst>
              </a:tr>
              <a:tr h="546955">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Meiryo UI"/>
                        </a:rPr>
                        <a:t>両備システムズ</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err="1">
                          <a:solidFill>
                            <a:schemeClr val="tx1"/>
                          </a:solidFill>
                          <a:latin typeface="Meiryo UI"/>
                          <a:ea typeface="メイリオ"/>
                        </a:rPr>
                        <a:t>Replatform</a:t>
                      </a:r>
                      <a:r>
                        <a:rPr lang="en-US" altLang="ja-JP" sz="1200">
                          <a:solidFill>
                            <a:schemeClr val="tx1"/>
                          </a:solidFill>
                          <a:latin typeface="Meiryo UI"/>
                          <a:ea typeface="メイリオ"/>
                        </a:rPr>
                        <a:t> </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a:solidFill>
                            <a:schemeClr val="tx1"/>
                          </a:solidFill>
                          <a:latin typeface="Meiryo UI"/>
                          <a:ea typeface="メイリオ"/>
                        </a:rPr>
                        <a:t>再構築</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524609418"/>
                  </a:ext>
                </a:extLst>
              </a:tr>
              <a:tr h="546955">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a:solidFill>
                            <a:schemeClr val="tx1"/>
                          </a:solidFill>
                          <a:latin typeface="Meiryo UI"/>
                          <a:ea typeface="Meiryo UI"/>
                        </a:rPr>
                        <a:t>RKKCS</a:t>
                      </a:r>
                      <a:r>
                        <a:rPr kumimoji="1" lang="ja-JP" altLang="en-US" sz="1200">
                          <a:solidFill>
                            <a:schemeClr val="tx1"/>
                          </a:solidFill>
                          <a:latin typeface="Meiryo UI"/>
                          <a:ea typeface="Meiryo UI"/>
                        </a:rPr>
                        <a:t>・京都電子計算</a:t>
                      </a: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en-US" altLang="ja-JP" sz="1200">
                          <a:solidFill>
                            <a:schemeClr val="tx1"/>
                          </a:solidFill>
                          <a:latin typeface="Meiryo UI"/>
                          <a:ea typeface="メイリオ"/>
                        </a:rPr>
                        <a:t>Rebuild</a:t>
                      </a:r>
                      <a:r>
                        <a:rPr lang="en-US" altLang="ja-JP" sz="1200">
                          <a:solidFill>
                            <a:schemeClr val="tx1"/>
                          </a:solidFill>
                          <a:latin typeface="Meiryo UI"/>
                          <a:ea typeface="メイリオ"/>
                        </a:rPr>
                        <a:t> </a:t>
                      </a:r>
                      <a:endParaRPr kumimoji="1" lang="en-US" altLang="ja-JP" sz="120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tx1"/>
                          </a:solidFill>
                          <a:latin typeface="BIZ UDPゴシック"/>
                          <a:ea typeface="BIZ UDPゴシック"/>
                          <a:cs typeface="ＭＳ Ｐゴシック"/>
                        </a:defRPr>
                      </a:lvl1pPr>
                      <a:lvl2pPr marL="371464" algn="l" defTabSz="742927" rtl="0" eaLnBrk="1" latinLnBrk="0" hangingPunct="1">
                        <a:defRPr kumimoji="1" sz="1462" kern="1200">
                          <a:solidFill>
                            <a:schemeClr val="tx1"/>
                          </a:solidFill>
                          <a:latin typeface="BIZ UDPゴシック"/>
                          <a:ea typeface="BIZ UDPゴシック"/>
                          <a:cs typeface="ＭＳ Ｐゴシック"/>
                        </a:defRPr>
                      </a:lvl2pPr>
                      <a:lvl3pPr marL="742927" algn="l" defTabSz="742927" rtl="0" eaLnBrk="1" latinLnBrk="0" hangingPunct="1">
                        <a:defRPr kumimoji="1" sz="1462" kern="1200">
                          <a:solidFill>
                            <a:schemeClr val="tx1"/>
                          </a:solidFill>
                          <a:latin typeface="BIZ UDPゴシック"/>
                          <a:ea typeface="BIZ UDPゴシック"/>
                          <a:cs typeface="ＭＳ Ｐゴシック"/>
                        </a:defRPr>
                      </a:lvl3pPr>
                      <a:lvl4pPr marL="1114391" algn="l" defTabSz="742927" rtl="0" eaLnBrk="1" latinLnBrk="0" hangingPunct="1">
                        <a:defRPr kumimoji="1" sz="1462" kern="1200">
                          <a:solidFill>
                            <a:schemeClr val="tx1"/>
                          </a:solidFill>
                          <a:latin typeface="BIZ UDPゴシック"/>
                          <a:ea typeface="BIZ UDPゴシック"/>
                          <a:cs typeface="ＭＳ Ｐゴシック"/>
                        </a:defRPr>
                      </a:lvl4pPr>
                      <a:lvl5pPr marL="1485854" algn="l" defTabSz="742927" rtl="0" eaLnBrk="1" latinLnBrk="0" hangingPunct="1">
                        <a:defRPr kumimoji="1" sz="1462" kern="1200">
                          <a:solidFill>
                            <a:schemeClr val="tx1"/>
                          </a:solidFill>
                          <a:latin typeface="BIZ UDPゴシック"/>
                          <a:ea typeface="BIZ UDPゴシック"/>
                          <a:cs typeface="ＭＳ Ｐゴシック"/>
                        </a:defRPr>
                      </a:lvl5pPr>
                      <a:lvl6pPr marL="1857318" algn="l" defTabSz="742927" rtl="0" eaLnBrk="1" latinLnBrk="0" hangingPunct="1">
                        <a:defRPr kumimoji="1" sz="1462" kern="1200">
                          <a:solidFill>
                            <a:schemeClr val="tx1"/>
                          </a:solidFill>
                          <a:latin typeface="BIZ UDPゴシック"/>
                          <a:ea typeface="BIZ UDPゴシック"/>
                          <a:cs typeface="ＭＳ Ｐゴシック"/>
                        </a:defRPr>
                      </a:lvl6pPr>
                      <a:lvl7pPr marL="2228781" algn="l" defTabSz="742927" rtl="0" eaLnBrk="1" latinLnBrk="0" hangingPunct="1">
                        <a:defRPr kumimoji="1" sz="1462" kern="1200">
                          <a:solidFill>
                            <a:schemeClr val="tx1"/>
                          </a:solidFill>
                          <a:latin typeface="BIZ UDPゴシック"/>
                          <a:ea typeface="BIZ UDPゴシック"/>
                          <a:cs typeface="ＭＳ Ｐゴシック"/>
                        </a:defRPr>
                      </a:lvl7pPr>
                      <a:lvl8pPr marL="2600245" algn="l" defTabSz="742927" rtl="0" eaLnBrk="1" latinLnBrk="0" hangingPunct="1">
                        <a:defRPr kumimoji="1" sz="1462" kern="1200">
                          <a:solidFill>
                            <a:schemeClr val="tx1"/>
                          </a:solidFill>
                          <a:latin typeface="BIZ UDPゴシック"/>
                          <a:ea typeface="BIZ UDPゴシック"/>
                          <a:cs typeface="ＭＳ Ｐゴシック"/>
                        </a:defRPr>
                      </a:lvl8pPr>
                      <a:lvl9pPr marL="2971709" algn="l" defTabSz="742927" rtl="0" eaLnBrk="1" latinLnBrk="0" hangingPunct="1">
                        <a:defRPr kumimoji="1" sz="1462" kern="1200">
                          <a:solidFill>
                            <a:schemeClr val="tx1"/>
                          </a:solidFill>
                          <a:latin typeface="BIZ UDPゴシック"/>
                          <a:ea typeface="BIZ UDPゴシック"/>
                          <a:cs typeface="ＭＳ Ｐゴシック"/>
                        </a:defRPr>
                      </a:lvl9pPr>
                    </a:lstStyle>
                    <a:p>
                      <a:r>
                        <a:rPr kumimoji="1" lang="ja-JP" altLang="en-US" sz="1200" dirty="0">
                          <a:solidFill>
                            <a:schemeClr val="tx1"/>
                          </a:solidFill>
                          <a:latin typeface="Meiryo UI"/>
                          <a:ea typeface="メイリオ"/>
                        </a:rPr>
                        <a:t>再構築</a:t>
                      </a:r>
                      <a:endParaRPr kumimoji="1" lang="en-US" altLang="ja-JP" sz="1200" dirty="0">
                        <a:solidFill>
                          <a:schemeClr val="tx1"/>
                        </a:solidFill>
                        <a:latin typeface="Meiryo UI"/>
                        <a:ea typeface="メイリオ"/>
                      </a:endParaRPr>
                    </a:p>
                  </a:txBody>
                  <a:tcPr marL="84406" marR="84406" marT="42203" marB="4220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147335071"/>
                  </a:ext>
                </a:extLst>
              </a:tr>
            </a:tbl>
          </a:graphicData>
        </a:graphic>
      </p:graphicFrame>
      <p:sp>
        <p:nvSpPr>
          <p:cNvPr id="14" name="テキスト ボックス 13">
            <a:extLst>
              <a:ext uri="{FF2B5EF4-FFF2-40B4-BE49-F238E27FC236}">
                <a16:creationId xmlns:a16="http://schemas.microsoft.com/office/drawing/2014/main" id="{7A99E4B8-0B9C-4852-6B0D-6230CDD9BD04}"/>
              </a:ext>
            </a:extLst>
          </p:cNvPr>
          <p:cNvSpPr txBox="1"/>
          <p:nvPr/>
        </p:nvSpPr>
        <p:spPr>
          <a:xfrm>
            <a:off x="5130943" y="4027387"/>
            <a:ext cx="4320000" cy="221599"/>
          </a:xfrm>
          <a:prstGeom prst="rect">
            <a:avLst/>
          </a:prstGeom>
          <a:noFill/>
        </p:spPr>
        <p:txBody>
          <a:bodyPr wrap="square" lIns="0" tIns="0" rIns="0" bIns="0" rtlCol="0">
            <a:spAutoFit/>
          </a:bodyPr>
          <a:lstStyle/>
          <a:p>
            <a:pPr marL="0" marR="0" lvl="0" indent="0" defTabSz="1007772" eaLnBrk="1" fontAlgn="ctr" latinLnBrk="0" hangingPunct="1">
              <a:lnSpc>
                <a:spcPct val="120000"/>
              </a:lnSpc>
              <a:spcBef>
                <a:spcPts val="0"/>
              </a:spcBef>
              <a:spcAft>
                <a:spcPts val="400"/>
              </a:spcAft>
              <a:buClr>
                <a:srgbClr val="000000"/>
              </a:buClr>
              <a:buSzTx/>
              <a:buFontTx/>
              <a:buNone/>
              <a:tabLst/>
              <a:defRPr/>
            </a:pPr>
            <a:r>
              <a:rPr kumimoji="0" lang="ja-JP" altLang="en-US" sz="1200" b="0" i="0" u="none" strike="noStrike" kern="0" cap="none" spc="100" normalizeH="0" baseline="0" noProof="0">
                <a:ln>
                  <a:noFill/>
                </a:ln>
                <a:solidFill>
                  <a:srgbClr val="000000"/>
                </a:solidFill>
                <a:effectLst/>
                <a:uLnTx/>
                <a:uFillTx/>
              </a:rPr>
              <a:t>実際の組み合わせ</a:t>
            </a:r>
          </a:p>
        </p:txBody>
      </p:sp>
    </p:spTree>
    <p:extLst>
      <p:ext uri="{BB962C8B-B14F-4D97-AF65-F5344CB8AC3E}">
        <p14:creationId xmlns:p14="http://schemas.microsoft.com/office/powerpoint/2010/main" val="1966103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36</a:t>
            </a:fld>
            <a:endParaRPr lang="ja-JP" altLang="en-US"/>
          </a:p>
        </p:txBody>
      </p:sp>
      <p:sp>
        <p:nvSpPr>
          <p:cNvPr id="4" name="テキスト プレースホルダー 15">
            <a:extLst>
              <a:ext uri="{FF2B5EF4-FFF2-40B4-BE49-F238E27FC236}">
                <a16:creationId xmlns:a16="http://schemas.microsoft.com/office/drawing/2014/main" id="{DA1126A3-3400-6E48-3FF9-F7C37630127C}"/>
              </a:ext>
            </a:extLst>
          </p:cNvPr>
          <p:cNvSpPr txBox="1">
            <a:spLocks/>
          </p:cNvSpPr>
          <p:nvPr/>
        </p:nvSpPr>
        <p:spPr>
          <a:xfrm>
            <a:off x="720000" y="1014566"/>
            <a:ext cx="8433427" cy="4506362"/>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85750" lvl="2" indent="-285750">
              <a:lnSpc>
                <a:spcPct val="100000"/>
              </a:lnSpc>
              <a:buClr>
                <a:srgbClr val="002060"/>
              </a:buClr>
              <a:buFont typeface="Wingdings" panose="05000000000000000000" pitchFamily="2" charset="2"/>
              <a:buChar char="l"/>
              <a:defRPr/>
            </a:pPr>
            <a:r>
              <a:rPr lang="ja-JP" altLang="en-US" sz="1600" dirty="0">
                <a:latin typeface="+mj-ea"/>
                <a:ea typeface="+mj-ea"/>
              </a:rPr>
              <a:t>移行パターンの調査では、「</a:t>
            </a:r>
            <a:r>
              <a:rPr lang="en-US" altLang="ja-JP" sz="1600" dirty="0" err="1">
                <a:latin typeface="+mj-ea"/>
                <a:ea typeface="+mj-ea"/>
              </a:rPr>
              <a:t>Replatform</a:t>
            </a:r>
            <a:r>
              <a:rPr lang="ja-JP" altLang="en-US" sz="1600" dirty="0">
                <a:latin typeface="+mj-ea"/>
                <a:ea typeface="+mj-ea"/>
              </a:rPr>
              <a:t>」を選択したベンダーが半数となり、残る半数は「</a:t>
            </a:r>
            <a:r>
              <a:rPr lang="en-US" altLang="ja-JP" sz="1600" dirty="0">
                <a:latin typeface="+mj-ea"/>
                <a:ea typeface="+mj-ea"/>
              </a:rPr>
              <a:t>Rebuild</a:t>
            </a:r>
            <a:r>
              <a:rPr lang="ja-JP" altLang="en-US" sz="1600" dirty="0">
                <a:latin typeface="+mj-ea"/>
                <a:ea typeface="+mj-ea"/>
              </a:rPr>
              <a:t>」を選択する結果を得た。そのことから、</a:t>
            </a:r>
            <a:r>
              <a:rPr lang="ja-JP" altLang="en-US" sz="1600" b="1" u="sng" dirty="0">
                <a:latin typeface="+mj-ea"/>
                <a:ea typeface="+mj-ea"/>
              </a:rPr>
              <a:t>移行パターンは「</a:t>
            </a:r>
            <a:r>
              <a:rPr lang="en-US" altLang="ja-JP" sz="1600" b="1" u="sng" dirty="0" err="1">
                <a:latin typeface="+mj-ea"/>
                <a:ea typeface="+mj-ea"/>
              </a:rPr>
              <a:t>Replatform</a:t>
            </a:r>
            <a:r>
              <a:rPr lang="ja-JP" altLang="en-US" sz="1600" b="1" u="sng" dirty="0">
                <a:latin typeface="+mj-ea"/>
                <a:ea typeface="+mj-ea"/>
              </a:rPr>
              <a:t>」又は 「</a:t>
            </a:r>
            <a:r>
              <a:rPr lang="en-US" altLang="ja-JP" sz="1600" b="1" u="sng" dirty="0">
                <a:latin typeface="+mj-ea"/>
                <a:ea typeface="+mj-ea"/>
              </a:rPr>
              <a:t>Rebuild</a:t>
            </a:r>
            <a:r>
              <a:rPr lang="ja-JP" altLang="en-US" sz="1600" b="1" u="sng" dirty="0">
                <a:latin typeface="+mj-ea"/>
                <a:ea typeface="+mj-ea"/>
              </a:rPr>
              <a:t>」いずれかの移行パターンに偏ることはなく選択される傾向があると分析</a:t>
            </a:r>
            <a:r>
              <a:rPr lang="ja-JP" altLang="en-US" sz="1600" dirty="0">
                <a:latin typeface="+mj-ea"/>
                <a:ea typeface="+mj-ea"/>
              </a:rPr>
              <a:t>する。</a:t>
            </a:r>
            <a:br>
              <a:rPr lang="en-US" altLang="ja-JP" sz="1600" dirty="0">
                <a:latin typeface="+mj-ea"/>
                <a:ea typeface="+mj-ea"/>
              </a:rPr>
            </a:br>
            <a:r>
              <a:rPr lang="ja-JP" altLang="en-US" sz="1600" dirty="0">
                <a:latin typeface="+mj-ea"/>
                <a:ea typeface="+mj-ea"/>
              </a:rPr>
              <a:t>なお、オンプレミスのシステムをガバメントクラウドにリフトすることを第一とする本事業の特徴から、「</a:t>
            </a:r>
            <a:r>
              <a:rPr lang="en-US" altLang="ja-JP" sz="1600" dirty="0">
                <a:latin typeface="+mj-ea"/>
                <a:ea typeface="+mj-ea"/>
              </a:rPr>
              <a:t>Repurchase</a:t>
            </a:r>
            <a:r>
              <a:rPr lang="ja-JP" altLang="en-US" sz="1600" dirty="0">
                <a:latin typeface="+mj-ea"/>
                <a:ea typeface="+mj-ea"/>
              </a:rPr>
              <a:t>」を選択したベンダーはいなかった。</a:t>
            </a:r>
            <a:endParaRPr lang="en-US" altLang="ja-JP" sz="1600" dirty="0">
              <a:latin typeface="+mj-ea"/>
              <a:ea typeface="+mj-ea"/>
            </a:endParaRPr>
          </a:p>
          <a:p>
            <a:pPr marL="285750" lvl="2" indent="-285750">
              <a:lnSpc>
                <a:spcPct val="100000"/>
              </a:lnSpc>
              <a:buClr>
                <a:srgbClr val="002060"/>
              </a:buClr>
              <a:buFont typeface="Wingdings" panose="05000000000000000000" pitchFamily="2" charset="2"/>
              <a:buChar char="l"/>
              <a:defRPr/>
            </a:pPr>
            <a:endParaRPr lang="en-US" altLang="ja-JP" sz="1600" dirty="0">
              <a:latin typeface="+mj-ea"/>
              <a:ea typeface="+mj-ea"/>
            </a:endParaRPr>
          </a:p>
          <a:p>
            <a:pPr marL="285750" lvl="2" indent="-285750">
              <a:lnSpc>
                <a:spcPct val="100000"/>
              </a:lnSpc>
              <a:buClr>
                <a:srgbClr val="002060"/>
              </a:buClr>
              <a:buFont typeface="Wingdings" panose="05000000000000000000" pitchFamily="2" charset="2"/>
              <a:buChar char="l"/>
              <a:defRPr/>
            </a:pPr>
            <a:r>
              <a:rPr lang="ja-JP" altLang="en-US" sz="1600" dirty="0">
                <a:latin typeface="+mj-ea"/>
                <a:ea typeface="+mj-ea"/>
              </a:rPr>
              <a:t>移行パターンとして「</a:t>
            </a:r>
            <a:r>
              <a:rPr lang="en-US" altLang="ja-JP" sz="1600" dirty="0" err="1">
                <a:latin typeface="+mj-ea"/>
                <a:ea typeface="+mj-ea"/>
              </a:rPr>
              <a:t>Replatform</a:t>
            </a:r>
            <a:r>
              <a:rPr lang="ja-JP" altLang="en-US" sz="1600" dirty="0">
                <a:latin typeface="+mj-ea"/>
                <a:ea typeface="+mj-ea"/>
              </a:rPr>
              <a:t>」を選択したベンダー</a:t>
            </a:r>
            <a:r>
              <a:rPr lang="en-US" altLang="ja-JP" sz="1600" dirty="0">
                <a:latin typeface="+mj-ea"/>
                <a:ea typeface="+mj-ea"/>
              </a:rPr>
              <a:t>(</a:t>
            </a:r>
            <a:r>
              <a:rPr lang="ja-JP" altLang="en-US" sz="1600" spc="101" dirty="0">
                <a:solidFill>
                  <a:srgbClr val="000000"/>
                </a:solidFill>
                <a:latin typeface="+mj-ea"/>
                <a:ea typeface="+mj-ea"/>
                <a:cs typeface="ＭＳ Ｐゴシック" panose="020B0600070205080204" pitchFamily="50" charset="-128"/>
              </a:rPr>
              <a:t>日立システムズ及び両備システムズ</a:t>
            </a:r>
            <a:r>
              <a:rPr lang="en-US" altLang="ja-JP" sz="1600" spc="101" dirty="0">
                <a:solidFill>
                  <a:srgbClr val="000000"/>
                </a:solidFill>
                <a:latin typeface="+mj-ea"/>
                <a:ea typeface="+mj-ea"/>
                <a:cs typeface="ＭＳ Ｐゴシック" panose="020B0600070205080204" pitchFamily="50" charset="-128"/>
              </a:rPr>
              <a:t>)</a:t>
            </a:r>
            <a:r>
              <a:rPr lang="ja-JP" altLang="en-US" sz="1600" dirty="0">
                <a:latin typeface="+mj-ea"/>
                <a:ea typeface="+mj-ea"/>
              </a:rPr>
              <a:t>は、移行時のアプリケーションの変更点を「なし」と回答している。これらのベンダーは、同一の採択</a:t>
            </a:r>
            <a:br>
              <a:rPr lang="en-US" altLang="ja-JP" sz="1600" dirty="0">
                <a:latin typeface="+mj-ea"/>
                <a:ea typeface="+mj-ea"/>
              </a:rPr>
            </a:br>
            <a:r>
              <a:rPr lang="ja-JP" altLang="en-US" sz="1600" dirty="0">
                <a:latin typeface="+mj-ea"/>
                <a:ea typeface="+mj-ea"/>
              </a:rPr>
              <a:t>団体（佐倉市）の事業を実施しつつ、同時期に本稼働を迎え、かつ、シフト移行時にアプリケーションを可能な限り変更しないものと想定するが、一方で移行手法やアーキテクチャの変更点の有無に違いがある。</a:t>
            </a:r>
            <a:r>
              <a:rPr lang="ja-JP" altLang="en-US" sz="1600" b="1" u="sng" dirty="0">
                <a:latin typeface="+mj-ea"/>
                <a:ea typeface="+mj-ea"/>
              </a:rPr>
              <a:t>この相違点について、「どのような要素が方針選択に影響したのか」を分析・考察する</a:t>
            </a:r>
            <a:r>
              <a:rPr lang="ja-JP" altLang="en-US" sz="1600" dirty="0">
                <a:latin typeface="+mj-ea"/>
                <a:ea typeface="+mj-ea"/>
              </a:rPr>
              <a:t>。</a:t>
            </a:r>
            <a:endParaRPr lang="en-US" altLang="ja-JP" sz="1600" dirty="0">
              <a:latin typeface="+mj-ea"/>
              <a:ea typeface="+mj-ea"/>
            </a:endParaRPr>
          </a:p>
          <a:p>
            <a:pPr marL="285750" lvl="2" indent="-285750">
              <a:lnSpc>
                <a:spcPct val="100000"/>
              </a:lnSpc>
              <a:buClr>
                <a:srgbClr val="002060"/>
              </a:buClr>
              <a:buFont typeface="Wingdings" panose="05000000000000000000" pitchFamily="2" charset="2"/>
              <a:buChar char="l"/>
              <a:defRPr/>
            </a:pPr>
            <a:endParaRPr lang="en-US" altLang="ja-JP" sz="1600" dirty="0">
              <a:latin typeface="+mj-ea"/>
              <a:ea typeface="+mj-ea"/>
            </a:endParaRPr>
          </a:p>
          <a:p>
            <a:pPr marL="285750" lvl="2" indent="-285750">
              <a:lnSpc>
                <a:spcPct val="100000"/>
              </a:lnSpc>
              <a:buClr>
                <a:srgbClr val="002060"/>
              </a:buClr>
              <a:buFont typeface="Wingdings" panose="05000000000000000000" pitchFamily="2" charset="2"/>
              <a:buChar char="l"/>
              <a:defRPr/>
            </a:pPr>
            <a:r>
              <a:rPr lang="ja-JP" altLang="en-US" sz="1600" dirty="0">
                <a:latin typeface="+mj-ea"/>
                <a:ea typeface="+mj-ea"/>
              </a:rPr>
              <a:t>アーキテクチャの変更点とアプリケーションの変更点が関連しているものに、コンテナ構成の採用に関するものがあった。このようなケースでは、</a:t>
            </a:r>
            <a:r>
              <a:rPr lang="ja-JP" altLang="en-US" sz="1600" b="1" u="sng" dirty="0">
                <a:latin typeface="+mj-ea"/>
                <a:ea typeface="+mj-ea"/>
              </a:rPr>
              <a:t>標準化に対応して、運用を容易にすることを目的としてクラウド最適化したシステム構築を目指した変更に取り組んでいると分析</a:t>
            </a:r>
            <a:r>
              <a:rPr lang="ja-JP" altLang="en-US" sz="1600" dirty="0">
                <a:latin typeface="+mj-ea"/>
                <a:ea typeface="+mj-ea"/>
              </a:rPr>
              <a:t>する。</a:t>
            </a:r>
            <a:endParaRPr lang="en-US" altLang="ja-JP" sz="1600" dirty="0">
              <a:latin typeface="+mj-ea"/>
              <a:ea typeface="+mj-ea"/>
            </a:endParaRPr>
          </a:p>
          <a:p>
            <a:pPr marL="285750" indent="-285750">
              <a:lnSpc>
                <a:spcPct val="100000"/>
              </a:lnSpc>
              <a:buClr>
                <a:srgbClr val="002060"/>
              </a:buClr>
              <a:defRPr/>
            </a:pPr>
            <a:endParaRPr lang="en-US" altLang="ja-JP" sz="1600" b="0" dirty="0">
              <a:latin typeface="+mj-ea"/>
              <a:ea typeface="+mj-ea"/>
            </a:endParaRPr>
          </a:p>
        </p:txBody>
      </p:sp>
    </p:spTree>
    <p:extLst>
      <p:ext uri="{BB962C8B-B14F-4D97-AF65-F5344CB8AC3E}">
        <p14:creationId xmlns:p14="http://schemas.microsoft.com/office/powerpoint/2010/main" val="936838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37</a:t>
            </a:fld>
            <a:endParaRPr lang="ja-JP" altLang="en-US"/>
          </a:p>
        </p:txBody>
      </p:sp>
      <p:sp>
        <p:nvSpPr>
          <p:cNvPr id="5" name="テキスト プレースホルダー 15">
            <a:extLst>
              <a:ext uri="{FF2B5EF4-FFF2-40B4-BE49-F238E27FC236}">
                <a16:creationId xmlns:a16="http://schemas.microsoft.com/office/drawing/2014/main" id="{702DFCDE-063D-C40C-F98D-54179A00740D}"/>
              </a:ext>
            </a:extLst>
          </p:cNvPr>
          <p:cNvSpPr txBox="1">
            <a:spLocks/>
          </p:cNvSpPr>
          <p:nvPr/>
        </p:nvSpPr>
        <p:spPr>
          <a:xfrm>
            <a:off x="759849" y="985468"/>
            <a:ext cx="8374724" cy="4423968"/>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dirty="0">
                <a:latin typeface="+mj-ea"/>
                <a:ea typeface="+mj-ea"/>
              </a:rPr>
              <a:t>移行手法・移行パターンの選択に影響したと考えられる要素は次のとおりである。</a:t>
            </a:r>
            <a:endParaRPr lang="en-US" altLang="ja-JP" sz="1600" dirty="0">
              <a:latin typeface="+mj-ea"/>
              <a:ea typeface="+mj-ea"/>
            </a:endParaRPr>
          </a:p>
          <a:p>
            <a:pPr marL="1111250" lvl="3" indent="-342900" defTabSz="914251">
              <a:spcAft>
                <a:spcPts val="502"/>
              </a:spcAft>
              <a:buClr>
                <a:srgbClr val="000000"/>
              </a:buClr>
              <a:buFont typeface="+mj-ea"/>
              <a:buAutoNum type="circleNumDbPlain"/>
              <a:defRPr/>
            </a:pPr>
            <a:r>
              <a:rPr lang="ja-JP" altLang="en-US" sz="1600" dirty="0">
                <a:latin typeface="+mj-ea"/>
                <a:ea typeface="+mj-ea"/>
              </a:rPr>
              <a:t>「地方公共団体情報システム標準化基本方針」に示された移行期間</a:t>
            </a:r>
            <a:endParaRPr lang="en-US" altLang="ja-JP" sz="1600" dirty="0">
              <a:latin typeface="+mj-ea"/>
              <a:ea typeface="+mj-ea"/>
            </a:endParaRPr>
          </a:p>
          <a:p>
            <a:pPr marL="1263650" lvl="4" indent="0" defTabSz="914251">
              <a:spcAft>
                <a:spcPts val="502"/>
              </a:spcAft>
              <a:buClr>
                <a:srgbClr val="000000"/>
              </a:buClr>
              <a:buFont typeface="BIZ UDPゴシック" panose="020B0400000000000000" pitchFamily="50" charset="-128"/>
              <a:buNone/>
              <a:defRPr/>
            </a:pPr>
            <a:r>
              <a:rPr lang="ja-JP" altLang="en-US" sz="1600" dirty="0">
                <a:latin typeface="+mj-ea"/>
                <a:ea typeface="+mj-ea"/>
              </a:rPr>
              <a:t>ベンダーは「令和</a:t>
            </a:r>
            <a:r>
              <a:rPr lang="en-US" altLang="ja-JP" sz="1600" dirty="0">
                <a:latin typeface="+mj-ea"/>
                <a:ea typeface="+mj-ea"/>
              </a:rPr>
              <a:t>7</a:t>
            </a:r>
            <a:r>
              <a:rPr lang="ja-JP" altLang="en-US" sz="1600" dirty="0">
                <a:latin typeface="+mj-ea"/>
                <a:ea typeface="+mj-ea"/>
              </a:rPr>
              <a:t>年度までに標準準拠システムへの移行を目指す」という移行期間を遵守することを重視している。そのため、移行期間を遵守することが方針選択の要素となっていると考えられ、前述の両備システムズのように「モダンアプリケーション化の必要性は認識しているが、各種制約のため、</a:t>
            </a:r>
            <a:r>
              <a:rPr lang="en-US" altLang="ja-JP" sz="1600" dirty="0" err="1">
                <a:latin typeface="+mj-ea"/>
                <a:ea typeface="+mj-ea"/>
              </a:rPr>
              <a:t>Replatform</a:t>
            </a:r>
            <a:r>
              <a:rPr lang="ja-JP" altLang="en-US" sz="1600" dirty="0">
                <a:latin typeface="+mj-ea"/>
                <a:ea typeface="+mj-ea"/>
              </a:rPr>
              <a:t>を選択する」傾向がある。</a:t>
            </a:r>
            <a:endParaRPr lang="en-US" altLang="ja-JP" sz="1600" dirty="0">
              <a:latin typeface="+mj-ea"/>
              <a:ea typeface="+mj-ea"/>
            </a:endParaRPr>
          </a:p>
          <a:p>
            <a:pPr marL="1263650" lvl="4" indent="0" defTabSz="914251">
              <a:spcAft>
                <a:spcPts val="502"/>
              </a:spcAft>
              <a:buClr>
                <a:srgbClr val="000000"/>
              </a:buClr>
              <a:buFont typeface="BIZ UDPゴシック" panose="020B0400000000000000" pitchFamily="50" charset="-128"/>
              <a:buNone/>
              <a:defRPr/>
            </a:pPr>
            <a:endParaRPr lang="en-US" altLang="ja-JP" sz="1600" dirty="0">
              <a:latin typeface="+mj-ea"/>
              <a:ea typeface="+mj-ea"/>
            </a:endParaRPr>
          </a:p>
          <a:p>
            <a:pPr marL="1111250" lvl="3" indent="-342900" defTabSz="914251">
              <a:spcAft>
                <a:spcPts val="502"/>
              </a:spcAft>
              <a:buClr>
                <a:srgbClr val="000000"/>
              </a:buClr>
              <a:buFont typeface="+mj-ea"/>
              <a:buAutoNum type="circleNumDbPlain"/>
              <a:defRPr/>
            </a:pPr>
            <a:r>
              <a:rPr lang="ja-JP" altLang="en-US" sz="1600" dirty="0">
                <a:latin typeface="+mj-ea"/>
                <a:ea typeface="+mj-ea"/>
              </a:rPr>
              <a:t>ガバメントクラウドが推進するモダンアプリケーション化</a:t>
            </a:r>
            <a:endParaRPr lang="en-US" altLang="ja-JP" sz="1600" dirty="0">
              <a:latin typeface="+mj-ea"/>
              <a:ea typeface="+mj-ea"/>
            </a:endParaRPr>
          </a:p>
          <a:p>
            <a:pPr marL="1263650" lvl="4" indent="0" defTabSz="914251">
              <a:spcAft>
                <a:spcPts val="502"/>
              </a:spcAft>
              <a:buClr>
                <a:srgbClr val="000000"/>
              </a:buClr>
              <a:buFont typeface="BIZ UDPゴシック" panose="020B0400000000000000" pitchFamily="50" charset="-128"/>
              <a:buNone/>
              <a:defRPr/>
            </a:pPr>
            <a:r>
              <a:rPr lang="ja-JP" altLang="en-US" sz="1600" dirty="0">
                <a:latin typeface="+mj-ea"/>
                <a:ea typeface="+mj-ea"/>
              </a:rPr>
              <a:t>前述した通り、両備システムズが課題に挙げ、</a:t>
            </a:r>
            <a:r>
              <a:rPr lang="en-US" altLang="ja-JP" sz="1600" dirty="0">
                <a:latin typeface="+mj-ea"/>
                <a:ea typeface="+mj-ea"/>
              </a:rPr>
              <a:t>RKKCS</a:t>
            </a:r>
            <a:r>
              <a:rPr lang="ja-JP" altLang="en-US" sz="1600" dirty="0">
                <a:latin typeface="+mj-ea"/>
                <a:ea typeface="+mj-ea"/>
              </a:rPr>
              <a:t>がメリットとして挙げている、「モダンアプリケーション化を目指す方向でシステムを構築することが望ましい」という意識が複数ベンダーにあり、その意識が方針選択の要素となっていると想定する。</a:t>
            </a:r>
            <a:br>
              <a:rPr lang="en-US" altLang="ja-JP" sz="1600" dirty="0">
                <a:latin typeface="+mj-ea"/>
                <a:ea typeface="+mj-ea"/>
              </a:rPr>
            </a:br>
            <a:r>
              <a:rPr lang="ja-JP" altLang="en-US" sz="1600" dirty="0">
                <a:latin typeface="+mj-ea"/>
                <a:ea typeface="+mj-ea"/>
              </a:rPr>
              <a:t>この選択によって、マネージドサービスの活用やコンテナ構成の検討及び</a:t>
            </a:r>
            <a:r>
              <a:rPr lang="en-US" altLang="ja-JP" sz="1600" dirty="0">
                <a:latin typeface="+mj-ea"/>
                <a:ea typeface="+mj-ea"/>
              </a:rPr>
              <a:t>Rebuild</a:t>
            </a:r>
            <a:r>
              <a:rPr lang="ja-JP" altLang="en-US" sz="1600" dirty="0">
                <a:latin typeface="+mj-ea"/>
                <a:ea typeface="+mj-ea"/>
              </a:rPr>
              <a:t>を選択することにも繋がるものと推定する。</a:t>
            </a:r>
            <a:endParaRPr lang="en-US" altLang="ja-JP" sz="1600" dirty="0">
              <a:latin typeface="+mj-ea"/>
              <a:ea typeface="+mj-ea"/>
            </a:endParaRPr>
          </a:p>
        </p:txBody>
      </p:sp>
    </p:spTree>
    <p:extLst>
      <p:ext uri="{BB962C8B-B14F-4D97-AF65-F5344CB8AC3E}">
        <p14:creationId xmlns:p14="http://schemas.microsoft.com/office/powerpoint/2010/main" val="3778531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38</a:t>
            </a:fld>
            <a:endParaRPr lang="ja-JP" altLang="en-US"/>
          </a:p>
        </p:txBody>
      </p:sp>
      <p:sp>
        <p:nvSpPr>
          <p:cNvPr id="4" name="テキスト プレースホルダー 15">
            <a:extLst>
              <a:ext uri="{FF2B5EF4-FFF2-40B4-BE49-F238E27FC236}">
                <a16:creationId xmlns:a16="http://schemas.microsoft.com/office/drawing/2014/main" id="{6FCC0197-EEBF-479F-C75E-E6AE692D98CF}"/>
              </a:ext>
            </a:extLst>
          </p:cNvPr>
          <p:cNvSpPr txBox="1">
            <a:spLocks/>
          </p:cNvSpPr>
          <p:nvPr/>
        </p:nvSpPr>
        <p:spPr>
          <a:xfrm>
            <a:off x="629219" y="1217015"/>
            <a:ext cx="8524208" cy="4719433"/>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1111327" lvl="3" indent="-342900" defTabSz="914251">
              <a:spcAft>
                <a:spcPts val="502"/>
              </a:spcAft>
              <a:buClr>
                <a:srgbClr val="000000"/>
              </a:buClr>
              <a:buFont typeface="+mj-ea"/>
              <a:buAutoNum type="circleNumDbPlain" startAt="3"/>
              <a:defRPr/>
            </a:pPr>
            <a:r>
              <a:rPr lang="ja-JP" altLang="en-US" sz="1600">
                <a:latin typeface="Meiryo UI"/>
                <a:ea typeface="Meiryo UI"/>
              </a:rPr>
              <a:t>シフト時のリスク低減</a:t>
            </a:r>
            <a:endParaRPr lang="en-US" altLang="ja-JP" sz="1600">
              <a:latin typeface="Meiryo UI"/>
              <a:ea typeface="Meiryo UI"/>
            </a:endParaRPr>
          </a:p>
          <a:p>
            <a:pPr marL="1263803" lvl="4" indent="0" defTabSz="914251">
              <a:spcAft>
                <a:spcPts val="502"/>
              </a:spcAft>
              <a:buClr>
                <a:srgbClr val="000000"/>
              </a:buClr>
              <a:buFont typeface="BIZ UDPゴシック" panose="020B0400000000000000" pitchFamily="50" charset="-128"/>
              <a:buNone/>
              <a:defRPr/>
            </a:pPr>
            <a:r>
              <a:rPr lang="ja-JP" altLang="en-US" sz="1600">
                <a:latin typeface="Meiryo UI"/>
                <a:ea typeface="Meiryo UI"/>
              </a:rPr>
              <a:t>シフト時に実施する作業</a:t>
            </a:r>
            <a:r>
              <a:rPr lang="en-US" altLang="ja-JP" sz="1600">
                <a:latin typeface="Meiryo UI"/>
                <a:ea typeface="Meiryo UI"/>
              </a:rPr>
              <a:t>(</a:t>
            </a:r>
            <a:r>
              <a:rPr lang="ja-JP" altLang="en-US" sz="1600">
                <a:latin typeface="Meiryo UI"/>
                <a:ea typeface="Meiryo UI"/>
              </a:rPr>
              <a:t>切替作業など</a:t>
            </a:r>
            <a:r>
              <a:rPr lang="en-US" altLang="ja-JP" sz="1600">
                <a:latin typeface="Meiryo UI"/>
                <a:ea typeface="Meiryo UI"/>
              </a:rPr>
              <a:t>)</a:t>
            </a:r>
            <a:r>
              <a:rPr lang="ja-JP" altLang="en-US" sz="1600">
                <a:latin typeface="Meiryo UI"/>
                <a:ea typeface="Meiryo UI"/>
              </a:rPr>
              <a:t>がリスクとして多く挙げられており</a:t>
            </a:r>
            <a:r>
              <a:rPr lang="en-US" altLang="ja-JP" sz="1600">
                <a:latin typeface="Meiryo UI"/>
                <a:ea typeface="Meiryo UI"/>
              </a:rPr>
              <a:t>(</a:t>
            </a:r>
            <a:r>
              <a:rPr lang="ja-JP" altLang="en-US" sz="1600">
                <a:latin typeface="Meiryo UI"/>
                <a:ea typeface="Meiryo UI"/>
              </a:rPr>
              <a:t>スライド</a:t>
            </a:r>
            <a:r>
              <a:rPr lang="en-US" altLang="ja-JP" sz="1600">
                <a:latin typeface="Meiryo UI"/>
                <a:ea typeface="Meiryo UI"/>
              </a:rPr>
              <a:t>28</a:t>
            </a:r>
            <a:r>
              <a:rPr lang="ja-JP" altLang="en-US" sz="1600">
                <a:latin typeface="Meiryo UI"/>
                <a:ea typeface="Meiryo UI"/>
              </a:rPr>
              <a:t>からスライド</a:t>
            </a:r>
            <a:r>
              <a:rPr lang="en-US" altLang="ja-JP" sz="1600">
                <a:latin typeface="Meiryo UI"/>
                <a:ea typeface="Meiryo UI"/>
              </a:rPr>
              <a:t>33</a:t>
            </a:r>
            <a:r>
              <a:rPr lang="ja-JP" altLang="en-US" sz="1600">
                <a:latin typeface="Meiryo UI"/>
                <a:ea typeface="Meiryo UI"/>
              </a:rPr>
              <a:t>の項番</a:t>
            </a:r>
            <a:r>
              <a:rPr lang="en-US" altLang="ja-JP" sz="1600">
                <a:latin typeface="Meiryo UI"/>
                <a:ea typeface="Meiryo UI"/>
              </a:rPr>
              <a:t>1</a:t>
            </a:r>
            <a:r>
              <a:rPr lang="ja-JP" altLang="en-US" sz="1600">
                <a:latin typeface="Meiryo UI"/>
                <a:ea typeface="Meiryo UI"/>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16</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18</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26</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27.</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31</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32</a:t>
            </a:r>
            <a:r>
              <a:rPr kumimoji="1" lang="ja-JP" altLang="en-US" sz="1600" b="0" i="0" u="none" strike="noStrike" kern="1200" cap="none" spc="0" normalizeH="0" baseline="0" noProof="0">
                <a:ln>
                  <a:noFill/>
                </a:ln>
                <a:solidFill>
                  <a:prstClr val="black"/>
                </a:solidFill>
                <a:effectLst/>
                <a:uLnTx/>
                <a:uFillTx/>
                <a:latin typeface="Meiryo UI"/>
                <a:ea typeface="Meiryo UI"/>
                <a:cs typeface="+mn-cs"/>
              </a:rPr>
              <a:t>、</a:t>
            </a:r>
            <a:r>
              <a:rPr kumimoji="1" lang="en-US" altLang="ja-JP" sz="1600" b="0" i="0" u="none" strike="noStrike" kern="1200" cap="none" spc="0" normalizeH="0" baseline="0" noProof="0">
                <a:ln>
                  <a:noFill/>
                </a:ln>
                <a:solidFill>
                  <a:prstClr val="black"/>
                </a:solidFill>
                <a:effectLst/>
                <a:uLnTx/>
                <a:uFillTx/>
                <a:latin typeface="Meiryo UI"/>
                <a:ea typeface="Meiryo UI"/>
                <a:cs typeface="+mn-cs"/>
              </a:rPr>
              <a:t>33</a:t>
            </a:r>
            <a:r>
              <a:rPr lang="en-US" altLang="ja-JP" sz="1600">
                <a:latin typeface="Meiryo UI"/>
                <a:ea typeface="Meiryo UI"/>
              </a:rPr>
              <a:t>)</a:t>
            </a:r>
            <a:r>
              <a:rPr lang="ja-JP" altLang="en-US" sz="1600">
                <a:latin typeface="Meiryo UI"/>
                <a:ea typeface="Meiryo UI"/>
              </a:rPr>
              <a:t>、シフト時に実施する</a:t>
            </a:r>
            <a:br>
              <a:rPr lang="en-US" altLang="ja-JP" sz="1600">
                <a:latin typeface="Meiryo UI"/>
                <a:ea typeface="Meiryo UI"/>
              </a:rPr>
            </a:br>
            <a:r>
              <a:rPr lang="ja-JP" altLang="en-US" sz="1600">
                <a:latin typeface="Meiryo UI"/>
                <a:ea typeface="Meiryo UI"/>
              </a:rPr>
              <a:t>作業におけるリスク低減への対策が方針選択の要素となっていると分析する。また、スライド</a:t>
            </a:r>
            <a:r>
              <a:rPr lang="en-US" altLang="ja-JP" sz="1600">
                <a:latin typeface="Meiryo UI"/>
                <a:ea typeface="Meiryo UI"/>
              </a:rPr>
              <a:t>28</a:t>
            </a:r>
            <a:r>
              <a:rPr lang="ja-JP" altLang="en-US" sz="1600">
                <a:latin typeface="Meiryo UI"/>
                <a:ea typeface="Meiryo UI"/>
              </a:rPr>
              <a:t>からスライド</a:t>
            </a:r>
            <a:r>
              <a:rPr lang="en-US" altLang="ja-JP" sz="1600">
                <a:latin typeface="Meiryo UI"/>
                <a:ea typeface="Meiryo UI"/>
              </a:rPr>
              <a:t>33</a:t>
            </a:r>
            <a:r>
              <a:rPr lang="ja-JP" altLang="en-US" sz="1600">
                <a:latin typeface="Meiryo UI"/>
                <a:ea typeface="Meiryo UI"/>
              </a:rPr>
              <a:t>ではこの対策内容として、</a:t>
            </a:r>
            <a:r>
              <a:rPr lang="en-US" altLang="ja-JP" sz="1600">
                <a:latin typeface="Meiryo UI"/>
                <a:ea typeface="Meiryo UI"/>
              </a:rPr>
              <a:t>EUC</a:t>
            </a:r>
            <a:r>
              <a:rPr lang="ja-JP" altLang="en-US" sz="1600">
                <a:latin typeface="Meiryo UI"/>
                <a:ea typeface="Meiryo UI"/>
              </a:rPr>
              <a:t>の整備や移行の対応フロー作成などが挙げられており、対策のために作業工数が必要となることから、工数削減のために</a:t>
            </a:r>
            <a:r>
              <a:rPr lang="en-US" altLang="ja-JP" sz="1600" err="1">
                <a:latin typeface="Meiryo UI"/>
                <a:ea typeface="Meiryo UI"/>
              </a:rPr>
              <a:t>Replatform</a:t>
            </a:r>
            <a:r>
              <a:rPr lang="ja-JP" altLang="en-US" sz="1600">
                <a:latin typeface="Meiryo UI"/>
                <a:ea typeface="Meiryo UI"/>
              </a:rPr>
              <a:t>やパッケージソフトウェアのバージョンアップを選択する方向に</a:t>
            </a:r>
            <a:br>
              <a:rPr lang="en-US" altLang="ja-JP" sz="1600">
                <a:latin typeface="Meiryo UI"/>
                <a:ea typeface="Meiryo UI"/>
              </a:rPr>
            </a:br>
            <a:r>
              <a:rPr lang="ja-JP" altLang="en-US" sz="1600">
                <a:latin typeface="Meiryo UI"/>
                <a:ea typeface="Meiryo UI"/>
              </a:rPr>
              <a:t>考慮されることがある。</a:t>
            </a:r>
            <a:endParaRPr lang="en-US" altLang="ja-JP" sz="1600">
              <a:latin typeface="Meiryo UI"/>
              <a:ea typeface="Meiryo UI"/>
            </a:endParaRPr>
          </a:p>
          <a:p>
            <a:pPr marL="1263803" lvl="4" indent="0" defTabSz="914251">
              <a:spcAft>
                <a:spcPts val="502"/>
              </a:spcAft>
              <a:buClr>
                <a:srgbClr val="000000"/>
              </a:buClr>
              <a:buFont typeface="BIZ UDPゴシック" panose="020B0400000000000000" pitchFamily="50" charset="-128"/>
              <a:buNone/>
              <a:defRPr/>
            </a:pPr>
            <a:endParaRPr lang="en-US" altLang="ja-JP" sz="1600">
              <a:latin typeface="Meiryo UI"/>
              <a:ea typeface="Meiryo UI"/>
            </a:endParaRPr>
          </a:p>
          <a:p>
            <a:pPr marL="1111327" lvl="3" indent="-342900" defTabSz="914251">
              <a:spcAft>
                <a:spcPts val="502"/>
              </a:spcAft>
              <a:buClr>
                <a:srgbClr val="000000"/>
              </a:buClr>
              <a:buFont typeface="+mj-ea"/>
              <a:buAutoNum type="circleNumDbPlain" startAt="3"/>
              <a:defRPr/>
            </a:pPr>
            <a:r>
              <a:rPr lang="ja-JP" altLang="en-US" sz="1600">
                <a:latin typeface="Meiryo UI"/>
                <a:ea typeface="Meiryo UI"/>
              </a:rPr>
              <a:t>シフト及び移行後の運用に係るコスト抑制</a:t>
            </a:r>
            <a:endParaRPr lang="en-US" altLang="ja-JP" sz="1600">
              <a:latin typeface="Meiryo UI"/>
              <a:ea typeface="Meiryo UI"/>
            </a:endParaRPr>
          </a:p>
          <a:p>
            <a:pPr marL="1263803" lvl="4" indent="0" defTabSz="914251">
              <a:spcAft>
                <a:spcPts val="502"/>
              </a:spcAft>
              <a:buClr>
                <a:srgbClr val="000000"/>
              </a:buClr>
              <a:buFont typeface="BIZ UDPゴシック" panose="020B0400000000000000" pitchFamily="50" charset="-128"/>
              <a:buNone/>
              <a:defRPr/>
            </a:pPr>
            <a:r>
              <a:rPr lang="ja-JP" altLang="en-US" sz="1600">
                <a:latin typeface="Meiryo UI"/>
                <a:ea typeface="Meiryo UI"/>
              </a:rPr>
              <a:t>アーキテクチャの変更点の中で、「データベースをマネージドサービス化する」目的として「運用保守業務の自動化」などが挙げられていることから、シフト及び移行後の運用に係るコスト抑制が方針選択の要素となっていると分析する。またこの選択によって、マネージドサービスの活用や</a:t>
            </a:r>
            <a:r>
              <a:rPr lang="en-US" altLang="ja-JP" sz="1600">
                <a:latin typeface="Meiryo UI"/>
                <a:ea typeface="Meiryo UI"/>
              </a:rPr>
              <a:t>Rebuild</a:t>
            </a:r>
            <a:r>
              <a:rPr lang="ja-JP" altLang="en-US" sz="1600">
                <a:latin typeface="Meiryo UI"/>
                <a:ea typeface="Meiryo UI"/>
              </a:rPr>
              <a:t>を選択することにも繋がるものと想定する。</a:t>
            </a:r>
            <a:endParaRPr lang="en-US" altLang="ja-JP" sz="1600">
              <a:latin typeface="Meiryo UI"/>
              <a:ea typeface="Meiryo UI"/>
            </a:endParaRPr>
          </a:p>
          <a:p>
            <a:pPr marL="1111327" lvl="3" indent="-342900" defTabSz="914251">
              <a:spcAft>
                <a:spcPts val="502"/>
              </a:spcAft>
              <a:buClr>
                <a:srgbClr val="000000"/>
              </a:buClr>
              <a:buFont typeface="+mj-ea"/>
              <a:buAutoNum type="circleNumDbPlain" startAt="3"/>
              <a:defRPr/>
            </a:pPr>
            <a:endParaRPr lang="ja-JP" altLang="en-US" sz="1600">
              <a:latin typeface="Meiryo UI"/>
              <a:ea typeface="Meiryo UI"/>
            </a:endParaRPr>
          </a:p>
        </p:txBody>
      </p:sp>
    </p:spTree>
    <p:extLst>
      <p:ext uri="{BB962C8B-B14F-4D97-AF65-F5344CB8AC3E}">
        <p14:creationId xmlns:p14="http://schemas.microsoft.com/office/powerpoint/2010/main" val="2241261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39</a:t>
            </a:fld>
            <a:endParaRPr lang="ja-JP" altLang="en-US"/>
          </a:p>
        </p:txBody>
      </p:sp>
      <p:sp>
        <p:nvSpPr>
          <p:cNvPr id="5" name="テキスト プレースホルダー 15">
            <a:extLst>
              <a:ext uri="{FF2B5EF4-FFF2-40B4-BE49-F238E27FC236}">
                <a16:creationId xmlns:a16="http://schemas.microsoft.com/office/drawing/2014/main" id="{077F26B4-CF6D-7873-C568-F4C54DFC19C2}"/>
              </a:ext>
            </a:extLst>
          </p:cNvPr>
          <p:cNvSpPr txBox="1">
            <a:spLocks/>
          </p:cNvSpPr>
          <p:nvPr/>
        </p:nvSpPr>
        <p:spPr>
          <a:xfrm>
            <a:off x="769173" y="979745"/>
            <a:ext cx="8506801" cy="4482958"/>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en-US" altLang="ja-JP" sz="1600" b="0" dirty="0" err="1">
                <a:latin typeface="+mj-ea"/>
                <a:ea typeface="+mj-ea"/>
              </a:rPr>
              <a:t>Replatform</a:t>
            </a:r>
            <a:r>
              <a:rPr lang="ja-JP" altLang="en-US" sz="1600" b="0" dirty="0">
                <a:latin typeface="+mj-ea"/>
                <a:ea typeface="+mj-ea"/>
              </a:rPr>
              <a:t>を選択したベンダー間において、移行手法やアーキテクチャの変更点の有無に</a:t>
            </a:r>
            <a:br>
              <a:rPr lang="en-US" altLang="ja-JP" sz="1600" b="0" dirty="0">
                <a:latin typeface="+mj-ea"/>
                <a:ea typeface="+mj-ea"/>
              </a:rPr>
            </a:br>
            <a:r>
              <a:rPr lang="ja-JP" altLang="en-US" sz="1600" b="0" dirty="0">
                <a:latin typeface="+mj-ea"/>
                <a:ea typeface="+mj-ea"/>
              </a:rPr>
              <a:t>違いが出た理由</a:t>
            </a:r>
            <a:r>
              <a:rPr lang="en-US" altLang="ja-JP" sz="1600" b="0" dirty="0">
                <a:latin typeface="+mj-ea"/>
                <a:ea typeface="+mj-ea"/>
              </a:rPr>
              <a:t>(</a:t>
            </a:r>
            <a:r>
              <a:rPr lang="ja-JP" altLang="en-US" sz="1600" b="0" dirty="0">
                <a:latin typeface="+mj-ea"/>
                <a:ea typeface="+mj-ea"/>
              </a:rPr>
              <a:t>移行手法・移行パターンの選択に影響した要素の具体例</a:t>
            </a:r>
            <a:r>
              <a:rPr lang="en-US" altLang="ja-JP" sz="1600" b="0" dirty="0">
                <a:latin typeface="+mj-ea"/>
                <a:ea typeface="+mj-ea"/>
              </a:rPr>
              <a:t>)</a:t>
            </a:r>
            <a:endParaRPr lang="en-US" altLang="ja-JP" sz="1600" dirty="0">
              <a:latin typeface="+mj-ea"/>
              <a:ea typeface="+mj-ea"/>
            </a:endParaRPr>
          </a:p>
          <a:p>
            <a:pPr indent="0">
              <a:lnSpc>
                <a:spcPct val="50000"/>
              </a:lnSpc>
              <a:spcAft>
                <a:spcPts val="500"/>
              </a:spcAft>
              <a:buNone/>
              <a:defRPr/>
            </a:pPr>
            <a:endParaRPr lang="en-US" altLang="ja-JP" sz="1600" dirty="0">
              <a:latin typeface="+mj-ea"/>
              <a:ea typeface="+mj-ea"/>
            </a:endParaRPr>
          </a:p>
          <a:p>
            <a:pPr marL="531495" lvl="2" indent="-258445" defTabSz="914251">
              <a:buFont typeface="Wingdings" panose="05000000000000000000" pitchFamily="2" charset="2"/>
              <a:buChar char="Ø"/>
              <a:defRPr/>
            </a:pPr>
            <a:r>
              <a:rPr lang="ja-JP" altLang="en-US" sz="1600" dirty="0">
                <a:latin typeface="+mj-ea"/>
                <a:ea typeface="+mj-ea"/>
              </a:rPr>
              <a:t>日立システムズは、アーキテクチャを変更せず、移行手法もパッケージソフトウェアのバージョンアップという手法を用いている（スライド</a:t>
            </a:r>
            <a:r>
              <a:rPr lang="en-US" altLang="ja-JP" sz="1600" dirty="0">
                <a:latin typeface="+mj-ea"/>
                <a:ea typeface="+mj-ea"/>
              </a:rPr>
              <a:t>14</a:t>
            </a:r>
            <a:r>
              <a:rPr lang="ja-JP" altLang="en-US" sz="1600" dirty="0">
                <a:latin typeface="+mj-ea"/>
                <a:ea typeface="+mj-ea"/>
              </a:rPr>
              <a:t>）。同社が</a:t>
            </a:r>
            <a:r>
              <a:rPr lang="en-US" altLang="ja-JP" sz="1600" dirty="0" err="1">
                <a:latin typeface="+mj-ea"/>
                <a:ea typeface="+mj-ea"/>
              </a:rPr>
              <a:t>Replatform</a:t>
            </a:r>
            <a:r>
              <a:rPr lang="ja-JP" altLang="en-US" sz="1600" dirty="0">
                <a:latin typeface="+mj-ea"/>
                <a:ea typeface="+mj-ea"/>
              </a:rPr>
              <a:t>を選択した主なメリットに記載したとおり（スライド</a:t>
            </a:r>
            <a:r>
              <a:rPr lang="en-US" altLang="ja-JP" sz="1600" dirty="0">
                <a:latin typeface="+mj-ea"/>
                <a:ea typeface="+mj-ea"/>
              </a:rPr>
              <a:t>12</a:t>
            </a:r>
            <a:r>
              <a:rPr lang="ja-JP" altLang="en-US" sz="1600" dirty="0">
                <a:latin typeface="+mj-ea"/>
                <a:ea typeface="+mj-ea"/>
              </a:rPr>
              <a:t>）、令和</a:t>
            </a:r>
            <a:r>
              <a:rPr lang="en-US" altLang="ja-JP" sz="1600" dirty="0">
                <a:latin typeface="+mj-ea"/>
                <a:ea typeface="+mj-ea"/>
              </a:rPr>
              <a:t>7</a:t>
            </a:r>
            <a:r>
              <a:rPr lang="ja-JP" altLang="en-US" sz="1600" dirty="0">
                <a:latin typeface="+mj-ea"/>
                <a:ea typeface="+mj-ea"/>
              </a:rPr>
              <a:t>年度末の移行期限までに複数の団体のシフト作業に対応するために、</a:t>
            </a:r>
            <a:r>
              <a:rPr lang="ja-JP" altLang="en-US" sz="1600" b="1" u="sng" dirty="0">
                <a:latin typeface="+mj-ea"/>
                <a:ea typeface="+mj-ea"/>
              </a:rPr>
              <a:t>アプリケーション及びシステム構成の変更を最小限とすることを重視した移行パターン等を選択した結果であり、移行手法・移行パターンの選択に影響した要素の考察①が大きく影響していると分析</a:t>
            </a:r>
            <a:r>
              <a:rPr lang="ja-JP" altLang="en-US" sz="1600" dirty="0">
                <a:latin typeface="+mj-ea"/>
                <a:ea typeface="+mj-ea"/>
              </a:rPr>
              <a:t>する。</a:t>
            </a:r>
            <a:endParaRPr lang="en-US" altLang="ja-JP" sz="1600" dirty="0">
              <a:latin typeface="+mj-ea"/>
              <a:ea typeface="+mj-ea"/>
            </a:endParaRPr>
          </a:p>
          <a:p>
            <a:pPr marL="531495" lvl="2" indent="-258445" defTabSz="914251">
              <a:buFont typeface="Wingdings" panose="05000000000000000000" pitchFamily="2" charset="2"/>
              <a:buChar char="Ø"/>
              <a:defRPr/>
            </a:pPr>
            <a:r>
              <a:rPr lang="ja-JP" altLang="en-US" sz="1600" dirty="0">
                <a:latin typeface="+mj-ea"/>
                <a:ea typeface="+mj-ea"/>
              </a:rPr>
              <a:t>これに対して両備システムズは、アーキテクチャを変更することとし、移行手法も再構築という手法を用いている（スライド</a:t>
            </a:r>
            <a:r>
              <a:rPr lang="en-US" altLang="ja-JP" sz="1600" dirty="0">
                <a:latin typeface="+mj-ea"/>
                <a:ea typeface="+mj-ea"/>
              </a:rPr>
              <a:t>14</a:t>
            </a:r>
            <a:r>
              <a:rPr lang="ja-JP" altLang="en-US" sz="1600" dirty="0">
                <a:latin typeface="+mj-ea"/>
                <a:ea typeface="+mj-ea"/>
              </a:rPr>
              <a:t>）。これは</a:t>
            </a:r>
            <a:r>
              <a:rPr lang="ja-JP" altLang="en-US" sz="1600" b="1" u="sng" dirty="0">
                <a:latin typeface="+mj-ea"/>
                <a:ea typeface="+mj-ea"/>
              </a:rPr>
              <a:t>、「将来的にモダンアプリケーション化が必要」という移行手法・移行パターンの選択に影響した要素の考察②や、「</a:t>
            </a:r>
            <a:r>
              <a:rPr lang="en-US" altLang="ja-JP" sz="1600" b="1" u="sng" dirty="0">
                <a:latin typeface="+mj-ea"/>
                <a:ea typeface="+mj-ea"/>
              </a:rPr>
              <a:t>Transit Gateway</a:t>
            </a:r>
            <a:r>
              <a:rPr lang="ja-JP" altLang="en-US" sz="1600" b="1" u="sng" dirty="0">
                <a:latin typeface="+mj-ea"/>
                <a:ea typeface="+mj-ea"/>
              </a:rPr>
              <a:t>を使用した接続に変更」した目的である「共同利用環境での保守に向け複数のアカウントに接続できるようにする」という考察④の要素が影響していると分析</a:t>
            </a:r>
            <a:r>
              <a:rPr lang="ja-JP" altLang="en-US" sz="1600" dirty="0">
                <a:latin typeface="+mj-ea"/>
                <a:ea typeface="+mj-ea"/>
              </a:rPr>
              <a:t>する。</a:t>
            </a:r>
            <a:endParaRPr lang="en-US" altLang="ja-JP" sz="1600" dirty="0">
              <a:latin typeface="+mj-ea"/>
              <a:ea typeface="+mj-ea"/>
            </a:endParaRPr>
          </a:p>
          <a:p>
            <a:pPr marL="531495" lvl="2" indent="-258445" defTabSz="914251">
              <a:buFont typeface="Wingdings" panose="05000000000000000000" pitchFamily="2" charset="2"/>
              <a:buChar char="Ø"/>
              <a:defRPr/>
            </a:pPr>
            <a:endParaRPr lang="en-US" altLang="ja-JP" sz="1600" dirty="0">
              <a:latin typeface="+mj-ea"/>
              <a:ea typeface="+mj-ea"/>
            </a:endParaRPr>
          </a:p>
        </p:txBody>
      </p:sp>
    </p:spTree>
    <p:extLst>
      <p:ext uri="{BB962C8B-B14F-4D97-AF65-F5344CB8AC3E}">
        <p14:creationId xmlns:p14="http://schemas.microsoft.com/office/powerpoint/2010/main" val="314447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a:t>
            </a:r>
            <a:r>
              <a:rPr lang="en-US" altLang="ja-JP" sz="2400">
                <a:solidFill>
                  <a:schemeClr val="tx1"/>
                </a:solidFill>
                <a:latin typeface="Meiryo UI"/>
                <a:ea typeface="Meiryo UI"/>
                <a:cs typeface="+mj-lt"/>
              </a:rPr>
              <a:t>1</a:t>
            </a:r>
            <a:r>
              <a:rPr lang="ja-JP" altLang="en-US" sz="2400">
                <a:solidFill>
                  <a:schemeClr val="tx1"/>
                </a:solidFill>
                <a:latin typeface="Meiryo UI"/>
                <a:ea typeface="Meiryo UI"/>
                <a:cs typeface="+mj-lt"/>
              </a:rPr>
              <a:t>）標準準拠システムのシフト検証の概要</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a:t>
            </a:fld>
            <a:endParaRPr lang="ja-JP" altLang="en-US"/>
          </a:p>
        </p:txBody>
      </p:sp>
      <p:grpSp>
        <p:nvGrpSpPr>
          <p:cNvPr id="125" name="グループ化 124">
            <a:extLst>
              <a:ext uri="{FF2B5EF4-FFF2-40B4-BE49-F238E27FC236}">
                <a16:creationId xmlns:a16="http://schemas.microsoft.com/office/drawing/2014/main" id="{FCB0058B-E19B-786C-66A6-7CD0B846ABF0}"/>
              </a:ext>
            </a:extLst>
          </p:cNvPr>
          <p:cNvGrpSpPr/>
          <p:nvPr/>
        </p:nvGrpSpPr>
        <p:grpSpPr>
          <a:xfrm>
            <a:off x="41526" y="1014563"/>
            <a:ext cx="9823171" cy="5258750"/>
            <a:chOff x="-75578" y="584684"/>
            <a:chExt cx="10057156" cy="5688632"/>
          </a:xfrm>
        </p:grpSpPr>
        <p:sp>
          <p:nvSpPr>
            <p:cNvPr id="5" name="Text Box 6">
              <a:extLst>
                <a:ext uri="{FF2B5EF4-FFF2-40B4-BE49-F238E27FC236}">
                  <a16:creationId xmlns:a16="http://schemas.microsoft.com/office/drawing/2014/main" id="{0E8ED62B-FE16-C08B-C54F-AD4D29B3CEF9}"/>
                </a:ext>
              </a:extLst>
            </p:cNvPr>
            <p:cNvSpPr txBox="1">
              <a:spLocks noChangeArrowheads="1"/>
            </p:cNvSpPr>
            <p:nvPr/>
          </p:nvSpPr>
          <p:spPr bwMode="gray">
            <a:xfrm>
              <a:off x="-75578" y="1736812"/>
              <a:ext cx="3223450" cy="3084034"/>
            </a:xfrm>
            <a:prstGeom prst="rect">
              <a:avLst/>
            </a:prstGeom>
            <a:solidFill>
              <a:srgbClr val="FFFFFF"/>
            </a:solidFill>
            <a:ln w="38100" cap="flat" cmpd="sng" algn="ctr">
              <a:solidFill>
                <a:schemeClr val="accent2"/>
              </a:solidFill>
              <a:prstDash val="solid"/>
              <a:miter lim="800000"/>
              <a:headEnd type="none" w="med" len="med"/>
              <a:tailEnd type="none" w="med" len="med"/>
            </a:ln>
            <a:effectLst/>
          </p:spPr>
          <p:txBody>
            <a:bodyPr lIns="0" tIns="0" rIns="0" bIns="0" anchor="t" anchorCtr="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a:p>
              <a:pPr defTabSz="353401" fontAlgn="base">
                <a:lnSpc>
                  <a:spcPct val="130000"/>
                </a:lnSpc>
                <a:buClr>
                  <a:srgbClr val="3C82F5"/>
                </a:buClr>
                <a:defRPr/>
              </a:pPr>
              <a:r>
                <a:rPr kumimoji="1" lang="ja-JP" altLang="en-US" sz="1200" i="0" u="none" strike="noStrike" kern="1200" cap="none" spc="0" normalizeH="0" baseline="0" noProof="0">
                  <a:ln>
                    <a:noFill/>
                  </a:ln>
                  <a:solidFill>
                    <a:srgbClr val="000000"/>
                  </a:solidFill>
                  <a:effectLst/>
                  <a:uLnTx/>
                  <a:uFillTx/>
                  <a:latin typeface="Meiryo UI"/>
                  <a:ea typeface="Meiryo UI"/>
                </a:rPr>
                <a:t>　例：</a:t>
              </a:r>
              <a:r>
                <a:rPr lang="ja-JP" altLang="en-US" sz="1200">
                  <a:solidFill>
                    <a:srgbClr val="000000"/>
                  </a:solidFill>
                  <a:latin typeface="Meiryo UI"/>
                  <a:ea typeface="Meiryo UI"/>
                </a:rPr>
                <a:t>シ</a:t>
              </a:r>
              <a:r>
                <a:rPr kumimoji="1" lang="ja-JP" altLang="en-US" sz="1200" i="0" u="none" strike="noStrike" kern="1200" cap="none" spc="0" normalizeH="0" baseline="0" noProof="0">
                  <a:ln>
                    <a:noFill/>
                  </a:ln>
                  <a:solidFill>
                    <a:srgbClr val="000000"/>
                  </a:solidFill>
                  <a:effectLst/>
                  <a:uLnTx/>
                  <a:uFillTx/>
                  <a:latin typeface="Meiryo UI"/>
                  <a:ea typeface="Meiryo UI"/>
                </a:rPr>
                <a:t>フト移行における移行フェーズに応じた情報</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b="1" i="0" u="none" strike="noStrike" kern="1200" cap="none" spc="0" normalizeH="0" baseline="0" noProof="0">
                  <a:ln>
                    <a:noFill/>
                  </a:ln>
                  <a:solidFill>
                    <a:srgbClr val="000000"/>
                  </a:solidFill>
                  <a:effectLst/>
                  <a:uLnTx/>
                  <a:uFillTx/>
                  <a:latin typeface="Meiryo UI"/>
                  <a:ea typeface="Meiryo UI"/>
                </a:rPr>
                <a:t>　＜移行計画策定時＞</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・移行パターン・移行手法ごとに分類した課題</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r>
                <a:rPr kumimoji="1" lang="ja-JP" altLang="en-US" sz="1200" b="1" i="0" u="none" strike="noStrike" kern="1200" cap="none" spc="0" normalizeH="0" baseline="0" noProof="0">
                  <a:ln>
                    <a:noFill/>
                  </a:ln>
                  <a:solidFill>
                    <a:srgbClr val="000000"/>
                  </a:solidFill>
                  <a:effectLst/>
                  <a:uLnTx/>
                  <a:uFillTx/>
                  <a:latin typeface="Meiryo UI"/>
                  <a:ea typeface="Meiryo UI"/>
                </a:rPr>
                <a:t>＜移行計画策定時・移行時＞</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・シフト移行前後のアーキテクチャ</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227965"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・アプリケーション比較</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　</a:t>
              </a:r>
              <a:r>
                <a:rPr kumimoji="1" lang="ja-JP" altLang="en-US" sz="1200" b="1" i="0" u="none" strike="noStrike" kern="1200" cap="none" spc="0" normalizeH="0" baseline="0" noProof="0">
                  <a:ln>
                    <a:noFill/>
                  </a:ln>
                  <a:solidFill>
                    <a:srgbClr val="000000"/>
                  </a:solidFill>
                  <a:effectLst/>
                  <a:uLnTx/>
                  <a:uFillTx/>
                  <a:latin typeface="Meiryo UI"/>
                  <a:ea typeface="Meiryo UI"/>
                </a:rPr>
                <a:t>＜移行時・移行後＞</a:t>
              </a:r>
              <a:endParaRPr lang="en-US" altLang="ja-JP" sz="1200" b="1" i="0" u="none" strike="noStrike" kern="1200" cap="none" spc="0" normalizeH="0" baseline="0" noProof="0">
                <a:ln>
                  <a:noFill/>
                </a:ln>
                <a:solidFill>
                  <a:srgbClr val="000000"/>
                </a:solidFill>
                <a:effectLst/>
                <a:uLnTx/>
                <a:uFillTx/>
                <a:latin typeface="Meiryo UI"/>
                <a:ea typeface="Meiryo UI"/>
              </a:endParaRPr>
            </a:p>
            <a:p>
              <a:pPr marL="149860" marR="0" lvl="0" indent="0" algn="l" defTabSz="353401" rtl="0" eaLnBrk="1" fontAlgn="base" latinLnBrk="0" hangingPunct="1">
                <a:lnSpc>
                  <a:spcPct val="130000"/>
                </a:lnSpc>
                <a:spcBef>
                  <a:spcPts val="0"/>
                </a:spcBef>
                <a:spcAft>
                  <a:spcPts val="0"/>
                </a:spcAft>
                <a:buClr>
                  <a:srgbClr val="3C82F5"/>
                </a:buClr>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a:ea typeface="Meiryo UI"/>
                </a:rPr>
                <a:t>・シフト移行時の課題及び</a:t>
              </a:r>
              <a:r>
                <a:rPr lang="ja-JP" altLang="en-US" sz="1200">
                  <a:solidFill>
                    <a:srgbClr val="000000"/>
                  </a:solidFill>
                  <a:latin typeface="Meiryo UI"/>
                  <a:ea typeface="Meiryo UI"/>
                </a:rPr>
                <a:t>対応</a:t>
              </a:r>
              <a:r>
                <a:rPr kumimoji="1" lang="ja-JP" altLang="en-US" sz="1200" i="0" u="none" strike="noStrike" kern="1200" cap="none" spc="0" normalizeH="0" baseline="0" noProof="0">
                  <a:ln>
                    <a:noFill/>
                  </a:ln>
                  <a:solidFill>
                    <a:srgbClr val="000000"/>
                  </a:solidFill>
                  <a:effectLst/>
                  <a:uLnTx/>
                  <a:uFillTx/>
                  <a:latin typeface="Meiryo UI"/>
                  <a:ea typeface="Meiryo UI"/>
                </a:rPr>
                <a:t>策のまとめ</a:t>
              </a:r>
              <a:endParaRPr lang="en-US" altLang="ja-JP" sz="1200" i="0" u="none" strike="noStrike" kern="1200" cap="none" spc="0" normalizeH="0" baseline="0" noProof="0">
                <a:ln>
                  <a:noFill/>
                </a:ln>
                <a:solidFill>
                  <a:srgbClr val="000000"/>
                </a:solidFill>
                <a:effectLst/>
                <a:uLnTx/>
                <a:uFillTx/>
                <a:latin typeface="Meiryo UI"/>
                <a:ea typeface="Meiryo UI"/>
              </a:endParaRPr>
            </a:p>
            <a:p>
              <a:pPr marL="0" marR="0" lvl="0" indent="0" algn="l" defTabSz="353401" rtl="0" eaLnBrk="1" fontAlgn="base" latinLnBrk="0" hangingPunct="1">
                <a:lnSpc>
                  <a:spcPct val="130000"/>
                </a:lnSpc>
                <a:spcBef>
                  <a:spcPts val="0"/>
                </a:spcBef>
                <a:spcAft>
                  <a:spcPts val="0"/>
                </a:spcAft>
                <a:buClr>
                  <a:srgbClr val="3C82F5"/>
                </a:buClr>
                <a:buSzTx/>
                <a:buFontTx/>
                <a:buNone/>
                <a:tabLst/>
                <a:defRPr/>
              </a:pPr>
              <a:endParaRPr lang="en-US" altLang="ja-JP" sz="1200" i="0" u="none" strike="noStrike" kern="1200" cap="none" spc="0" normalizeH="0" baseline="0" noProof="0">
                <a:ln>
                  <a:noFill/>
                </a:ln>
                <a:solidFill>
                  <a:srgbClr val="000000"/>
                </a:solidFill>
                <a:effectLst/>
                <a:uLnTx/>
                <a:uFillTx/>
                <a:latin typeface="Meiryo UI"/>
                <a:ea typeface="Meiryo UI"/>
              </a:endParaRPr>
            </a:p>
          </p:txBody>
        </p:sp>
        <p:sp>
          <p:nvSpPr>
            <p:cNvPr id="6" name="テキスト ボックス 6">
              <a:extLst>
                <a:ext uri="{FF2B5EF4-FFF2-40B4-BE49-F238E27FC236}">
                  <a16:creationId xmlns:a16="http://schemas.microsoft.com/office/drawing/2014/main" id="{E3EB795F-7C02-51FE-DC57-3C375326EDBD}"/>
                </a:ext>
              </a:extLst>
            </p:cNvPr>
            <p:cNvSpPr txBox="1"/>
            <p:nvPr/>
          </p:nvSpPr>
          <p:spPr>
            <a:xfrm>
              <a:off x="688647" y="1848124"/>
              <a:ext cx="1887045" cy="742448"/>
            </a:xfrm>
            <a:prstGeom prst="rect">
              <a:avLst/>
            </a:prstGeom>
            <a:solidFill>
              <a:srgbClr val="003B83"/>
            </a:solid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地方公共団体が</a:t>
              </a:r>
            </a:p>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シフトを検討する際に</a:t>
              </a:r>
            </a:p>
            <a:p>
              <a:pPr marL="0" marR="0" lvl="0" indent="0" algn="ctr" defTabSz="858659" rtl="0" eaLnBrk="1" fontAlgn="ctr" latinLnBrk="0" hangingPunct="1">
                <a:lnSpc>
                  <a:spcPct val="120000"/>
                </a:lnSpc>
                <a:spcBef>
                  <a:spcPts val="0"/>
                </a:spcBef>
                <a:spcAft>
                  <a:spcPts val="341"/>
                </a:spcAft>
                <a:buClr>
                  <a:srgbClr val="000000"/>
                </a:buClr>
                <a:buSzTx/>
                <a:buFontTx/>
                <a:buNone/>
                <a:tabLst/>
                <a:defRPr/>
              </a:pPr>
              <a:r>
                <a:rPr kumimoji="1" lang="ja-JP" altLang="en-US" sz="1100" b="1" i="0" u="none" strike="noStrike" kern="1200" cap="none" spc="85" normalizeH="0" baseline="0" noProof="0">
                  <a:ln>
                    <a:noFill/>
                  </a:ln>
                  <a:solidFill>
                    <a:srgbClr val="FFFFFF"/>
                  </a:solidFill>
                  <a:effectLst/>
                  <a:uLnTx/>
                  <a:uFillTx/>
                  <a:latin typeface="Meiryo UI"/>
                  <a:ea typeface="Meiryo UI"/>
                </a:rPr>
                <a:t>有益な情報を提供</a:t>
              </a:r>
            </a:p>
          </p:txBody>
        </p:sp>
        <p:sp>
          <p:nvSpPr>
            <p:cNvPr id="7" name="テキスト プレースホルダー 15">
              <a:extLst>
                <a:ext uri="{FF2B5EF4-FFF2-40B4-BE49-F238E27FC236}">
                  <a16:creationId xmlns:a16="http://schemas.microsoft.com/office/drawing/2014/main" id="{4BD2320F-E4A2-5727-2CA4-18348FD29E78}"/>
                </a:ext>
              </a:extLst>
            </p:cNvPr>
            <p:cNvSpPr txBox="1">
              <a:spLocks/>
            </p:cNvSpPr>
            <p:nvPr/>
          </p:nvSpPr>
          <p:spPr>
            <a:xfrm>
              <a:off x="5966610" y="908387"/>
              <a:ext cx="1843858" cy="366229"/>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　計画時における各ベンダーの</a:t>
              </a:r>
              <a:endParaRPr lang="en-US" altLang="ja-JP" sz="1100" b="0" dirty="0">
                <a:latin typeface="Meiryo UI"/>
                <a:ea typeface="Meiryo UI"/>
              </a:endParaRPr>
            </a:p>
            <a:p>
              <a:pPr indent="0" algn="ctr">
                <a:lnSpc>
                  <a:spcPct val="100000"/>
                </a:lnSpc>
                <a:spcAft>
                  <a:spcPts val="0"/>
                </a:spcAft>
                <a:buNone/>
              </a:pPr>
              <a:r>
                <a:rPr lang="ja-JP" altLang="en-US" sz="1100" b="0" dirty="0">
                  <a:latin typeface="Meiryo UI"/>
                  <a:ea typeface="Meiryo UI"/>
                </a:rPr>
                <a:t>検証計画を調査</a:t>
              </a:r>
            </a:p>
          </p:txBody>
        </p:sp>
        <p:pic>
          <p:nvPicPr>
            <p:cNvPr id="9" name="グラフィックス 16" descr="オフィス ワーカー (男性) 単色塗りつぶし">
              <a:extLst>
                <a:ext uri="{FF2B5EF4-FFF2-40B4-BE49-F238E27FC236}">
                  <a16:creationId xmlns:a16="http://schemas.microsoft.com/office/drawing/2014/main" id="{50F1981C-1560-4D52-7733-51572D28CA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850216"/>
              <a:ext cx="424994" cy="444443"/>
            </a:xfrm>
            <a:prstGeom prst="rect">
              <a:avLst/>
            </a:prstGeom>
          </p:spPr>
        </p:pic>
        <p:pic>
          <p:nvPicPr>
            <p:cNvPr id="10" name="グラフィックス 17" descr="オフィス ワーカー (男性) 単色塗りつぶし">
              <a:extLst>
                <a:ext uri="{FF2B5EF4-FFF2-40B4-BE49-F238E27FC236}">
                  <a16:creationId xmlns:a16="http://schemas.microsoft.com/office/drawing/2014/main" id="{7203B340-D2D2-F61B-25A3-C05BB42414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1720768"/>
              <a:ext cx="424994" cy="444443"/>
            </a:xfrm>
            <a:prstGeom prst="rect">
              <a:avLst/>
            </a:prstGeom>
          </p:spPr>
        </p:pic>
        <p:pic>
          <p:nvPicPr>
            <p:cNvPr id="11" name="グラフィックス 18" descr="オフィス ワーカー (男性) 単色塗りつぶし">
              <a:extLst>
                <a:ext uri="{FF2B5EF4-FFF2-40B4-BE49-F238E27FC236}">
                  <a16:creationId xmlns:a16="http://schemas.microsoft.com/office/drawing/2014/main" id="{EA7C0C4D-7B47-09F5-396A-5974B3582D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1285492"/>
              <a:ext cx="424994" cy="444443"/>
            </a:xfrm>
            <a:prstGeom prst="rect">
              <a:avLst/>
            </a:prstGeom>
          </p:spPr>
        </p:pic>
        <p:grpSp>
          <p:nvGrpSpPr>
            <p:cNvPr id="12" name="Group 360">
              <a:extLst>
                <a:ext uri="{FF2B5EF4-FFF2-40B4-BE49-F238E27FC236}">
                  <a16:creationId xmlns:a16="http://schemas.microsoft.com/office/drawing/2014/main" id="{2AB3607D-B2DF-2E27-0151-43138C972184}"/>
                </a:ext>
              </a:extLst>
            </p:cNvPr>
            <p:cNvGrpSpPr>
              <a:grpSpLocks noChangeAspect="1"/>
            </p:cNvGrpSpPr>
            <p:nvPr/>
          </p:nvGrpSpPr>
          <p:grpSpPr bwMode="auto">
            <a:xfrm>
              <a:off x="6424329" y="1347870"/>
              <a:ext cx="818542" cy="444443"/>
              <a:chOff x="2608" y="1882"/>
              <a:chExt cx="1024" cy="556"/>
            </a:xfrm>
            <a:solidFill>
              <a:srgbClr val="00338D"/>
            </a:solidFill>
          </p:grpSpPr>
          <p:sp>
            <p:nvSpPr>
              <p:cNvPr id="122" name="Freeform 361">
                <a:extLst>
                  <a:ext uri="{FF2B5EF4-FFF2-40B4-BE49-F238E27FC236}">
                    <a16:creationId xmlns:a16="http://schemas.microsoft.com/office/drawing/2014/main" id="{FEB6D39F-40EF-E6A2-4CFB-37763E041541}"/>
                  </a:ext>
                </a:extLst>
              </p:cNvPr>
              <p:cNvSpPr>
                <a:spLocks/>
              </p:cNvSpPr>
              <p:nvPr/>
            </p:nvSpPr>
            <p:spPr bwMode="auto">
              <a:xfrm>
                <a:off x="2893" y="1882"/>
                <a:ext cx="454" cy="556"/>
              </a:xfrm>
              <a:custGeom>
                <a:avLst/>
                <a:gdLst>
                  <a:gd name="T0" fmla="*/ 182 w 191"/>
                  <a:gd name="T1" fmla="*/ 135 h 232"/>
                  <a:gd name="T2" fmla="*/ 179 w 191"/>
                  <a:gd name="T3" fmla="*/ 131 h 232"/>
                  <a:gd name="T4" fmla="*/ 122 w 191"/>
                  <a:gd name="T5" fmla="*/ 102 h 232"/>
                  <a:gd name="T6" fmla="*/ 119 w 191"/>
                  <a:gd name="T7" fmla="*/ 104 h 232"/>
                  <a:gd name="T8" fmla="*/ 116 w 191"/>
                  <a:gd name="T9" fmla="*/ 101 h 232"/>
                  <a:gd name="T10" fmla="*/ 116 w 191"/>
                  <a:gd name="T11" fmla="*/ 91 h 232"/>
                  <a:gd name="T12" fmla="*/ 128 w 191"/>
                  <a:gd name="T13" fmla="*/ 64 h 232"/>
                  <a:gd name="T14" fmla="*/ 133 w 191"/>
                  <a:gd name="T15" fmla="*/ 57 h 232"/>
                  <a:gd name="T16" fmla="*/ 131 w 191"/>
                  <a:gd name="T17" fmla="*/ 48 h 232"/>
                  <a:gd name="T18" fmla="*/ 130 w 191"/>
                  <a:gd name="T19" fmla="*/ 48 h 232"/>
                  <a:gd name="T20" fmla="*/ 131 w 191"/>
                  <a:gd name="T21" fmla="*/ 41 h 232"/>
                  <a:gd name="T22" fmla="*/ 96 w 191"/>
                  <a:gd name="T23" fmla="*/ 0 h 232"/>
                  <a:gd name="T24" fmla="*/ 60 w 191"/>
                  <a:gd name="T25" fmla="*/ 41 h 232"/>
                  <a:gd name="T26" fmla="*/ 60 w 191"/>
                  <a:gd name="T27" fmla="*/ 48 h 232"/>
                  <a:gd name="T28" fmla="*/ 60 w 191"/>
                  <a:gd name="T29" fmla="*/ 48 h 232"/>
                  <a:gd name="T30" fmla="*/ 58 w 191"/>
                  <a:gd name="T31" fmla="*/ 57 h 232"/>
                  <a:gd name="T32" fmla="*/ 63 w 191"/>
                  <a:gd name="T33" fmla="*/ 64 h 232"/>
                  <a:gd name="T34" fmla="*/ 63 w 191"/>
                  <a:gd name="T35" fmla="*/ 64 h 232"/>
                  <a:gd name="T36" fmla="*/ 74 w 191"/>
                  <a:gd name="T37" fmla="*/ 88 h 232"/>
                  <a:gd name="T38" fmla="*/ 74 w 191"/>
                  <a:gd name="T39" fmla="*/ 101 h 232"/>
                  <a:gd name="T40" fmla="*/ 72 w 191"/>
                  <a:gd name="T41" fmla="*/ 104 h 232"/>
                  <a:gd name="T42" fmla="*/ 69 w 191"/>
                  <a:gd name="T43" fmla="*/ 102 h 232"/>
                  <a:gd name="T44" fmla="*/ 13 w 191"/>
                  <a:gd name="T45" fmla="*/ 131 h 232"/>
                  <a:gd name="T46" fmla="*/ 10 w 191"/>
                  <a:gd name="T47" fmla="*/ 135 h 232"/>
                  <a:gd name="T48" fmla="*/ 0 w 191"/>
                  <a:gd name="T49" fmla="*/ 230 h 232"/>
                  <a:gd name="T50" fmla="*/ 2 w 191"/>
                  <a:gd name="T51" fmla="*/ 232 h 232"/>
                  <a:gd name="T52" fmla="*/ 32 w 191"/>
                  <a:gd name="T53" fmla="*/ 232 h 232"/>
                  <a:gd name="T54" fmla="*/ 37 w 191"/>
                  <a:gd name="T55" fmla="*/ 191 h 232"/>
                  <a:gd name="T56" fmla="*/ 37 w 191"/>
                  <a:gd name="T57" fmla="*/ 232 h 232"/>
                  <a:gd name="T58" fmla="*/ 154 w 191"/>
                  <a:gd name="T59" fmla="*/ 232 h 232"/>
                  <a:gd name="T60" fmla="*/ 154 w 191"/>
                  <a:gd name="T61" fmla="*/ 191 h 232"/>
                  <a:gd name="T62" fmla="*/ 159 w 191"/>
                  <a:gd name="T63" fmla="*/ 232 h 232"/>
                  <a:gd name="T64" fmla="*/ 189 w 191"/>
                  <a:gd name="T65" fmla="*/ 232 h 232"/>
                  <a:gd name="T66" fmla="*/ 191 w 191"/>
                  <a:gd name="T67" fmla="*/ 230 h 232"/>
                  <a:gd name="T68" fmla="*/ 182 w 191"/>
                  <a:gd name="T69"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1" h="232">
                    <a:moveTo>
                      <a:pt x="182" y="135"/>
                    </a:moveTo>
                    <a:cubicBezTo>
                      <a:pt x="181" y="134"/>
                      <a:pt x="180" y="132"/>
                      <a:pt x="179" y="131"/>
                    </a:cubicBezTo>
                    <a:cubicBezTo>
                      <a:pt x="122" y="102"/>
                      <a:pt x="122" y="102"/>
                      <a:pt x="122" y="102"/>
                    </a:cubicBezTo>
                    <a:cubicBezTo>
                      <a:pt x="120" y="101"/>
                      <a:pt x="119" y="102"/>
                      <a:pt x="119" y="104"/>
                    </a:cubicBezTo>
                    <a:cubicBezTo>
                      <a:pt x="119" y="104"/>
                      <a:pt x="116" y="102"/>
                      <a:pt x="116" y="101"/>
                    </a:cubicBezTo>
                    <a:cubicBezTo>
                      <a:pt x="116" y="91"/>
                      <a:pt x="116" y="91"/>
                      <a:pt x="116" y="91"/>
                    </a:cubicBezTo>
                    <a:cubicBezTo>
                      <a:pt x="122" y="83"/>
                      <a:pt x="126" y="74"/>
                      <a:pt x="128" y="64"/>
                    </a:cubicBezTo>
                    <a:cubicBezTo>
                      <a:pt x="130" y="64"/>
                      <a:pt x="132" y="61"/>
                      <a:pt x="133" y="57"/>
                    </a:cubicBezTo>
                    <a:cubicBezTo>
                      <a:pt x="134" y="52"/>
                      <a:pt x="133" y="48"/>
                      <a:pt x="131" y="48"/>
                    </a:cubicBezTo>
                    <a:cubicBezTo>
                      <a:pt x="131" y="48"/>
                      <a:pt x="131" y="48"/>
                      <a:pt x="130" y="48"/>
                    </a:cubicBezTo>
                    <a:cubicBezTo>
                      <a:pt x="131" y="45"/>
                      <a:pt x="131" y="43"/>
                      <a:pt x="131" y="41"/>
                    </a:cubicBezTo>
                    <a:cubicBezTo>
                      <a:pt x="131" y="14"/>
                      <a:pt x="118" y="0"/>
                      <a:pt x="96" y="0"/>
                    </a:cubicBezTo>
                    <a:cubicBezTo>
                      <a:pt x="75" y="0"/>
                      <a:pt x="60" y="14"/>
                      <a:pt x="60" y="41"/>
                    </a:cubicBezTo>
                    <a:cubicBezTo>
                      <a:pt x="60" y="43"/>
                      <a:pt x="60" y="45"/>
                      <a:pt x="60" y="48"/>
                    </a:cubicBezTo>
                    <a:cubicBezTo>
                      <a:pt x="60" y="48"/>
                      <a:pt x="60" y="48"/>
                      <a:pt x="60" y="48"/>
                    </a:cubicBezTo>
                    <a:cubicBezTo>
                      <a:pt x="58" y="48"/>
                      <a:pt x="57" y="52"/>
                      <a:pt x="58" y="57"/>
                    </a:cubicBezTo>
                    <a:cubicBezTo>
                      <a:pt x="58" y="61"/>
                      <a:pt x="61" y="64"/>
                      <a:pt x="63" y="64"/>
                    </a:cubicBezTo>
                    <a:cubicBezTo>
                      <a:pt x="63" y="64"/>
                      <a:pt x="63" y="64"/>
                      <a:pt x="63" y="64"/>
                    </a:cubicBezTo>
                    <a:cubicBezTo>
                      <a:pt x="66" y="73"/>
                      <a:pt x="70" y="81"/>
                      <a:pt x="74" y="88"/>
                    </a:cubicBezTo>
                    <a:cubicBezTo>
                      <a:pt x="74" y="101"/>
                      <a:pt x="74" y="101"/>
                      <a:pt x="74" y="101"/>
                    </a:cubicBezTo>
                    <a:cubicBezTo>
                      <a:pt x="74" y="102"/>
                      <a:pt x="72" y="104"/>
                      <a:pt x="72" y="104"/>
                    </a:cubicBezTo>
                    <a:cubicBezTo>
                      <a:pt x="72" y="102"/>
                      <a:pt x="70" y="101"/>
                      <a:pt x="69" y="102"/>
                    </a:cubicBezTo>
                    <a:cubicBezTo>
                      <a:pt x="13" y="131"/>
                      <a:pt x="13" y="131"/>
                      <a:pt x="13" y="131"/>
                    </a:cubicBezTo>
                    <a:cubicBezTo>
                      <a:pt x="11" y="132"/>
                      <a:pt x="10" y="134"/>
                      <a:pt x="10" y="135"/>
                    </a:cubicBezTo>
                    <a:cubicBezTo>
                      <a:pt x="0" y="230"/>
                      <a:pt x="0" y="230"/>
                      <a:pt x="0" y="230"/>
                    </a:cubicBezTo>
                    <a:cubicBezTo>
                      <a:pt x="0" y="231"/>
                      <a:pt x="0" y="232"/>
                      <a:pt x="2" y="232"/>
                    </a:cubicBezTo>
                    <a:cubicBezTo>
                      <a:pt x="32" y="232"/>
                      <a:pt x="32" y="232"/>
                      <a:pt x="32" y="232"/>
                    </a:cubicBezTo>
                    <a:cubicBezTo>
                      <a:pt x="37" y="191"/>
                      <a:pt x="37" y="191"/>
                      <a:pt x="37" y="191"/>
                    </a:cubicBezTo>
                    <a:cubicBezTo>
                      <a:pt x="37" y="232"/>
                      <a:pt x="37" y="232"/>
                      <a:pt x="37" y="232"/>
                    </a:cubicBezTo>
                    <a:cubicBezTo>
                      <a:pt x="154" y="232"/>
                      <a:pt x="154" y="232"/>
                      <a:pt x="154" y="232"/>
                    </a:cubicBezTo>
                    <a:cubicBezTo>
                      <a:pt x="154" y="191"/>
                      <a:pt x="154" y="191"/>
                      <a:pt x="154" y="191"/>
                    </a:cubicBezTo>
                    <a:cubicBezTo>
                      <a:pt x="159" y="232"/>
                      <a:pt x="159" y="232"/>
                      <a:pt x="159" y="232"/>
                    </a:cubicBezTo>
                    <a:cubicBezTo>
                      <a:pt x="189" y="232"/>
                      <a:pt x="189" y="232"/>
                      <a:pt x="189" y="232"/>
                    </a:cubicBezTo>
                    <a:cubicBezTo>
                      <a:pt x="190" y="232"/>
                      <a:pt x="191" y="231"/>
                      <a:pt x="191" y="230"/>
                    </a:cubicBezTo>
                    <a:lnTo>
                      <a:pt x="182"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123" name="Freeform 362">
                <a:extLst>
                  <a:ext uri="{FF2B5EF4-FFF2-40B4-BE49-F238E27FC236}">
                    <a16:creationId xmlns:a16="http://schemas.microsoft.com/office/drawing/2014/main" id="{3616CC6A-8F17-C99D-D4AB-082BDEE0A588}"/>
                  </a:ext>
                </a:extLst>
              </p:cNvPr>
              <p:cNvSpPr>
                <a:spLocks/>
              </p:cNvSpPr>
              <p:nvPr/>
            </p:nvSpPr>
            <p:spPr bwMode="auto">
              <a:xfrm>
                <a:off x="2608" y="1942"/>
                <a:ext cx="302" cy="496"/>
              </a:xfrm>
              <a:custGeom>
                <a:avLst/>
                <a:gdLst>
                  <a:gd name="T0" fmla="*/ 122 w 127"/>
                  <a:gd name="T1" fmla="*/ 108 h 207"/>
                  <a:gd name="T2" fmla="*/ 127 w 127"/>
                  <a:gd name="T3" fmla="*/ 100 h 207"/>
                  <a:gd name="T4" fmla="*/ 109 w 127"/>
                  <a:gd name="T5" fmla="*/ 91 h 207"/>
                  <a:gd name="T6" fmla="*/ 106 w 127"/>
                  <a:gd name="T7" fmla="*/ 93 h 207"/>
                  <a:gd name="T8" fmla="*/ 104 w 127"/>
                  <a:gd name="T9" fmla="*/ 90 h 207"/>
                  <a:gd name="T10" fmla="*/ 104 w 127"/>
                  <a:gd name="T11" fmla="*/ 81 h 207"/>
                  <a:gd name="T12" fmla="*/ 115 w 127"/>
                  <a:gd name="T13" fmla="*/ 57 h 207"/>
                  <a:gd name="T14" fmla="*/ 119 w 127"/>
                  <a:gd name="T15" fmla="*/ 51 h 207"/>
                  <a:gd name="T16" fmla="*/ 117 w 127"/>
                  <a:gd name="T17" fmla="*/ 43 h 207"/>
                  <a:gd name="T18" fmla="*/ 117 w 127"/>
                  <a:gd name="T19" fmla="*/ 43 h 207"/>
                  <a:gd name="T20" fmla="*/ 117 w 127"/>
                  <a:gd name="T21" fmla="*/ 37 h 207"/>
                  <a:gd name="T22" fmla="*/ 86 w 127"/>
                  <a:gd name="T23" fmla="*/ 0 h 207"/>
                  <a:gd name="T24" fmla="*/ 54 w 127"/>
                  <a:gd name="T25" fmla="*/ 37 h 207"/>
                  <a:gd name="T26" fmla="*/ 54 w 127"/>
                  <a:gd name="T27" fmla="*/ 43 h 207"/>
                  <a:gd name="T28" fmla="*/ 54 w 127"/>
                  <a:gd name="T29" fmla="*/ 43 h 207"/>
                  <a:gd name="T30" fmla="*/ 52 w 127"/>
                  <a:gd name="T31" fmla="*/ 51 h 207"/>
                  <a:gd name="T32" fmla="*/ 57 w 127"/>
                  <a:gd name="T33" fmla="*/ 57 h 207"/>
                  <a:gd name="T34" fmla="*/ 57 w 127"/>
                  <a:gd name="T35" fmla="*/ 57 h 207"/>
                  <a:gd name="T36" fmla="*/ 67 w 127"/>
                  <a:gd name="T37" fmla="*/ 79 h 207"/>
                  <a:gd name="T38" fmla="*/ 67 w 127"/>
                  <a:gd name="T39" fmla="*/ 90 h 207"/>
                  <a:gd name="T40" fmla="*/ 65 w 127"/>
                  <a:gd name="T41" fmla="*/ 93 h 207"/>
                  <a:gd name="T42" fmla="*/ 62 w 127"/>
                  <a:gd name="T43" fmla="*/ 91 h 207"/>
                  <a:gd name="T44" fmla="*/ 12 w 127"/>
                  <a:gd name="T45" fmla="*/ 117 h 207"/>
                  <a:gd name="T46" fmla="*/ 9 w 127"/>
                  <a:gd name="T47" fmla="*/ 121 h 207"/>
                  <a:gd name="T48" fmla="*/ 0 w 127"/>
                  <a:gd name="T49" fmla="*/ 205 h 207"/>
                  <a:gd name="T50" fmla="*/ 2 w 127"/>
                  <a:gd name="T51" fmla="*/ 207 h 207"/>
                  <a:gd name="T52" fmla="*/ 29 w 127"/>
                  <a:gd name="T53" fmla="*/ 207 h 207"/>
                  <a:gd name="T54" fmla="*/ 34 w 127"/>
                  <a:gd name="T55" fmla="*/ 171 h 207"/>
                  <a:gd name="T56" fmla="*/ 34 w 127"/>
                  <a:gd name="T57" fmla="*/ 207 h 207"/>
                  <a:gd name="T58" fmla="*/ 112 w 127"/>
                  <a:gd name="T59" fmla="*/ 207 h 207"/>
                  <a:gd name="T60" fmla="*/ 122 w 127"/>
                  <a:gd name="T61" fmla="*/ 109 h 207"/>
                  <a:gd name="T62" fmla="*/ 122 w 127"/>
                  <a:gd name="T63" fmla="*/ 10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2" y="108"/>
                    </a:moveTo>
                    <a:cubicBezTo>
                      <a:pt x="123" y="105"/>
                      <a:pt x="125" y="102"/>
                      <a:pt x="127" y="100"/>
                    </a:cubicBezTo>
                    <a:cubicBezTo>
                      <a:pt x="109" y="91"/>
                      <a:pt x="109" y="91"/>
                      <a:pt x="109" y="91"/>
                    </a:cubicBezTo>
                    <a:cubicBezTo>
                      <a:pt x="108" y="91"/>
                      <a:pt x="107" y="91"/>
                      <a:pt x="106" y="93"/>
                    </a:cubicBezTo>
                    <a:cubicBezTo>
                      <a:pt x="106" y="93"/>
                      <a:pt x="104" y="91"/>
                      <a:pt x="104" y="90"/>
                    </a:cubicBezTo>
                    <a:cubicBezTo>
                      <a:pt x="104" y="81"/>
                      <a:pt x="104" y="81"/>
                      <a:pt x="104" y="81"/>
                    </a:cubicBezTo>
                    <a:cubicBezTo>
                      <a:pt x="109" y="75"/>
                      <a:pt x="112" y="66"/>
                      <a:pt x="115" y="57"/>
                    </a:cubicBezTo>
                    <a:cubicBezTo>
                      <a:pt x="116" y="57"/>
                      <a:pt x="118" y="54"/>
                      <a:pt x="119" y="51"/>
                    </a:cubicBezTo>
                    <a:cubicBezTo>
                      <a:pt x="120" y="47"/>
                      <a:pt x="119" y="43"/>
                      <a:pt x="117" y="43"/>
                    </a:cubicBezTo>
                    <a:cubicBezTo>
                      <a:pt x="117" y="43"/>
                      <a:pt x="117" y="43"/>
                      <a:pt x="117" y="43"/>
                    </a:cubicBezTo>
                    <a:cubicBezTo>
                      <a:pt x="117" y="41"/>
                      <a:pt x="117" y="39"/>
                      <a:pt x="117" y="37"/>
                    </a:cubicBezTo>
                    <a:cubicBezTo>
                      <a:pt x="117" y="13"/>
                      <a:pt x="105" y="0"/>
                      <a:pt x="86" y="0"/>
                    </a:cubicBezTo>
                    <a:cubicBezTo>
                      <a:pt x="67" y="0"/>
                      <a:pt x="54" y="13"/>
                      <a:pt x="54" y="37"/>
                    </a:cubicBezTo>
                    <a:cubicBezTo>
                      <a:pt x="54" y="39"/>
                      <a:pt x="54" y="41"/>
                      <a:pt x="54" y="43"/>
                    </a:cubicBezTo>
                    <a:cubicBezTo>
                      <a:pt x="54" y="43"/>
                      <a:pt x="54" y="43"/>
                      <a:pt x="54" y="43"/>
                    </a:cubicBezTo>
                    <a:cubicBezTo>
                      <a:pt x="52" y="43"/>
                      <a:pt x="51" y="47"/>
                      <a:pt x="52" y="51"/>
                    </a:cubicBezTo>
                    <a:cubicBezTo>
                      <a:pt x="53" y="55"/>
                      <a:pt x="55" y="57"/>
                      <a:pt x="57" y="57"/>
                    </a:cubicBezTo>
                    <a:cubicBezTo>
                      <a:pt x="57" y="57"/>
                      <a:pt x="57" y="57"/>
                      <a:pt x="57" y="57"/>
                    </a:cubicBezTo>
                    <a:cubicBezTo>
                      <a:pt x="59" y="65"/>
                      <a:pt x="62" y="73"/>
                      <a:pt x="67" y="79"/>
                    </a:cubicBezTo>
                    <a:cubicBezTo>
                      <a:pt x="67" y="90"/>
                      <a:pt x="67" y="90"/>
                      <a:pt x="67" y="90"/>
                    </a:cubicBezTo>
                    <a:cubicBezTo>
                      <a:pt x="67" y="91"/>
                      <a:pt x="65" y="93"/>
                      <a:pt x="65" y="93"/>
                    </a:cubicBezTo>
                    <a:cubicBezTo>
                      <a:pt x="64" y="91"/>
                      <a:pt x="63" y="91"/>
                      <a:pt x="62" y="91"/>
                    </a:cubicBezTo>
                    <a:cubicBezTo>
                      <a:pt x="12" y="117"/>
                      <a:pt x="12" y="117"/>
                      <a:pt x="12" y="117"/>
                    </a:cubicBezTo>
                    <a:cubicBezTo>
                      <a:pt x="11" y="118"/>
                      <a:pt x="9" y="119"/>
                      <a:pt x="9" y="121"/>
                    </a:cubicBezTo>
                    <a:cubicBezTo>
                      <a:pt x="0" y="205"/>
                      <a:pt x="0" y="205"/>
                      <a:pt x="0" y="205"/>
                    </a:cubicBezTo>
                    <a:cubicBezTo>
                      <a:pt x="0" y="206"/>
                      <a:pt x="1" y="207"/>
                      <a:pt x="2" y="207"/>
                    </a:cubicBezTo>
                    <a:cubicBezTo>
                      <a:pt x="29" y="207"/>
                      <a:pt x="29" y="207"/>
                      <a:pt x="29" y="207"/>
                    </a:cubicBezTo>
                    <a:cubicBezTo>
                      <a:pt x="34" y="171"/>
                      <a:pt x="34" y="171"/>
                      <a:pt x="34" y="171"/>
                    </a:cubicBezTo>
                    <a:cubicBezTo>
                      <a:pt x="34" y="207"/>
                      <a:pt x="34" y="207"/>
                      <a:pt x="34" y="207"/>
                    </a:cubicBezTo>
                    <a:cubicBezTo>
                      <a:pt x="112" y="207"/>
                      <a:pt x="112" y="207"/>
                      <a:pt x="112" y="207"/>
                    </a:cubicBezTo>
                    <a:cubicBezTo>
                      <a:pt x="112" y="206"/>
                      <a:pt x="122" y="109"/>
                      <a:pt x="122" y="109"/>
                    </a:cubicBezTo>
                    <a:lnTo>
                      <a:pt x="122"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124" name="Freeform 363">
                <a:extLst>
                  <a:ext uri="{FF2B5EF4-FFF2-40B4-BE49-F238E27FC236}">
                    <a16:creationId xmlns:a16="http://schemas.microsoft.com/office/drawing/2014/main" id="{2AF04332-B8DB-C381-469C-80258CC0742E}"/>
                  </a:ext>
                </a:extLst>
              </p:cNvPr>
              <p:cNvSpPr>
                <a:spLocks/>
              </p:cNvSpPr>
              <p:nvPr/>
            </p:nvSpPr>
            <p:spPr bwMode="auto">
              <a:xfrm>
                <a:off x="3330" y="1942"/>
                <a:ext cx="302" cy="496"/>
              </a:xfrm>
              <a:custGeom>
                <a:avLst/>
                <a:gdLst>
                  <a:gd name="T0" fmla="*/ 126 w 127"/>
                  <a:gd name="T1" fmla="*/ 205 h 207"/>
                  <a:gd name="T2" fmla="*/ 118 w 127"/>
                  <a:gd name="T3" fmla="*/ 121 h 207"/>
                  <a:gd name="T4" fmla="*/ 115 w 127"/>
                  <a:gd name="T5" fmla="*/ 117 h 207"/>
                  <a:gd name="T6" fmla="*/ 65 w 127"/>
                  <a:gd name="T7" fmla="*/ 91 h 207"/>
                  <a:gd name="T8" fmla="*/ 62 w 127"/>
                  <a:gd name="T9" fmla="*/ 93 h 207"/>
                  <a:gd name="T10" fmla="*/ 60 w 127"/>
                  <a:gd name="T11" fmla="*/ 90 h 207"/>
                  <a:gd name="T12" fmla="*/ 60 w 127"/>
                  <a:gd name="T13" fmla="*/ 81 h 207"/>
                  <a:gd name="T14" fmla="*/ 70 w 127"/>
                  <a:gd name="T15" fmla="*/ 57 h 207"/>
                  <a:gd name="T16" fmla="*/ 75 w 127"/>
                  <a:gd name="T17" fmla="*/ 51 h 207"/>
                  <a:gd name="T18" fmla="*/ 73 w 127"/>
                  <a:gd name="T19" fmla="*/ 43 h 207"/>
                  <a:gd name="T20" fmla="*/ 73 w 127"/>
                  <a:gd name="T21" fmla="*/ 43 h 207"/>
                  <a:gd name="T22" fmla="*/ 73 w 127"/>
                  <a:gd name="T23" fmla="*/ 37 h 207"/>
                  <a:gd name="T24" fmla="*/ 42 w 127"/>
                  <a:gd name="T25" fmla="*/ 0 h 207"/>
                  <a:gd name="T26" fmla="*/ 10 w 127"/>
                  <a:gd name="T27" fmla="*/ 37 h 207"/>
                  <a:gd name="T28" fmla="*/ 10 w 127"/>
                  <a:gd name="T29" fmla="*/ 43 h 207"/>
                  <a:gd name="T30" fmla="*/ 10 w 127"/>
                  <a:gd name="T31" fmla="*/ 43 h 207"/>
                  <a:gd name="T32" fmla="*/ 8 w 127"/>
                  <a:gd name="T33" fmla="*/ 51 h 207"/>
                  <a:gd name="T34" fmla="*/ 13 w 127"/>
                  <a:gd name="T35" fmla="*/ 57 h 207"/>
                  <a:gd name="T36" fmla="*/ 13 w 127"/>
                  <a:gd name="T37" fmla="*/ 57 h 207"/>
                  <a:gd name="T38" fmla="*/ 23 w 127"/>
                  <a:gd name="T39" fmla="*/ 79 h 207"/>
                  <a:gd name="T40" fmla="*/ 23 w 127"/>
                  <a:gd name="T41" fmla="*/ 90 h 207"/>
                  <a:gd name="T42" fmla="*/ 21 w 127"/>
                  <a:gd name="T43" fmla="*/ 93 h 207"/>
                  <a:gd name="T44" fmla="*/ 18 w 127"/>
                  <a:gd name="T45" fmla="*/ 91 h 207"/>
                  <a:gd name="T46" fmla="*/ 0 w 127"/>
                  <a:gd name="T47" fmla="*/ 100 h 207"/>
                  <a:gd name="T48" fmla="*/ 5 w 127"/>
                  <a:gd name="T49" fmla="*/ 108 h 207"/>
                  <a:gd name="T50" fmla="*/ 5 w 127"/>
                  <a:gd name="T51" fmla="*/ 109 h 207"/>
                  <a:gd name="T52" fmla="*/ 15 w 127"/>
                  <a:gd name="T53" fmla="*/ 207 h 207"/>
                  <a:gd name="T54" fmla="*/ 93 w 127"/>
                  <a:gd name="T55" fmla="*/ 207 h 207"/>
                  <a:gd name="T56" fmla="*/ 93 w 127"/>
                  <a:gd name="T57" fmla="*/ 171 h 207"/>
                  <a:gd name="T58" fmla="*/ 98 w 127"/>
                  <a:gd name="T59" fmla="*/ 207 h 207"/>
                  <a:gd name="T60" fmla="*/ 125 w 127"/>
                  <a:gd name="T61" fmla="*/ 207 h 207"/>
                  <a:gd name="T62" fmla="*/ 126 w 127"/>
                  <a:gd name="T63" fmla="*/ 20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6" y="205"/>
                    </a:moveTo>
                    <a:cubicBezTo>
                      <a:pt x="118" y="121"/>
                      <a:pt x="118" y="121"/>
                      <a:pt x="118" y="121"/>
                    </a:cubicBezTo>
                    <a:cubicBezTo>
                      <a:pt x="118" y="119"/>
                      <a:pt x="117" y="118"/>
                      <a:pt x="115" y="117"/>
                    </a:cubicBezTo>
                    <a:cubicBezTo>
                      <a:pt x="65" y="91"/>
                      <a:pt x="65" y="91"/>
                      <a:pt x="65" y="91"/>
                    </a:cubicBezTo>
                    <a:cubicBezTo>
                      <a:pt x="64" y="91"/>
                      <a:pt x="62" y="91"/>
                      <a:pt x="62" y="93"/>
                    </a:cubicBezTo>
                    <a:cubicBezTo>
                      <a:pt x="62" y="93"/>
                      <a:pt x="60" y="91"/>
                      <a:pt x="60" y="90"/>
                    </a:cubicBezTo>
                    <a:cubicBezTo>
                      <a:pt x="60" y="81"/>
                      <a:pt x="60" y="81"/>
                      <a:pt x="60" y="81"/>
                    </a:cubicBezTo>
                    <a:cubicBezTo>
                      <a:pt x="65" y="75"/>
                      <a:pt x="68" y="66"/>
                      <a:pt x="70" y="57"/>
                    </a:cubicBezTo>
                    <a:cubicBezTo>
                      <a:pt x="72" y="57"/>
                      <a:pt x="74" y="54"/>
                      <a:pt x="75" y="51"/>
                    </a:cubicBezTo>
                    <a:cubicBezTo>
                      <a:pt x="76" y="47"/>
                      <a:pt x="75" y="43"/>
                      <a:pt x="73" y="43"/>
                    </a:cubicBezTo>
                    <a:cubicBezTo>
                      <a:pt x="73" y="43"/>
                      <a:pt x="73" y="43"/>
                      <a:pt x="73" y="43"/>
                    </a:cubicBezTo>
                    <a:cubicBezTo>
                      <a:pt x="73" y="41"/>
                      <a:pt x="73" y="39"/>
                      <a:pt x="73" y="37"/>
                    </a:cubicBezTo>
                    <a:cubicBezTo>
                      <a:pt x="73" y="13"/>
                      <a:pt x="61" y="0"/>
                      <a:pt x="42" y="0"/>
                    </a:cubicBezTo>
                    <a:cubicBezTo>
                      <a:pt x="23" y="0"/>
                      <a:pt x="10" y="13"/>
                      <a:pt x="10" y="37"/>
                    </a:cubicBezTo>
                    <a:cubicBezTo>
                      <a:pt x="10" y="39"/>
                      <a:pt x="10" y="41"/>
                      <a:pt x="10" y="43"/>
                    </a:cubicBezTo>
                    <a:cubicBezTo>
                      <a:pt x="10" y="43"/>
                      <a:pt x="10" y="43"/>
                      <a:pt x="10" y="43"/>
                    </a:cubicBezTo>
                    <a:cubicBezTo>
                      <a:pt x="8" y="43"/>
                      <a:pt x="7" y="47"/>
                      <a:pt x="8" y="51"/>
                    </a:cubicBezTo>
                    <a:cubicBezTo>
                      <a:pt x="8" y="55"/>
                      <a:pt x="11" y="57"/>
                      <a:pt x="13" y="57"/>
                    </a:cubicBezTo>
                    <a:cubicBezTo>
                      <a:pt x="13" y="57"/>
                      <a:pt x="13" y="57"/>
                      <a:pt x="13" y="57"/>
                    </a:cubicBezTo>
                    <a:cubicBezTo>
                      <a:pt x="15" y="65"/>
                      <a:pt x="18" y="73"/>
                      <a:pt x="23" y="79"/>
                    </a:cubicBezTo>
                    <a:cubicBezTo>
                      <a:pt x="23" y="90"/>
                      <a:pt x="23" y="90"/>
                      <a:pt x="23" y="90"/>
                    </a:cubicBezTo>
                    <a:cubicBezTo>
                      <a:pt x="23" y="91"/>
                      <a:pt x="21" y="93"/>
                      <a:pt x="21" y="93"/>
                    </a:cubicBezTo>
                    <a:cubicBezTo>
                      <a:pt x="20" y="91"/>
                      <a:pt x="19" y="91"/>
                      <a:pt x="18" y="91"/>
                    </a:cubicBezTo>
                    <a:cubicBezTo>
                      <a:pt x="0" y="100"/>
                      <a:pt x="0" y="100"/>
                      <a:pt x="0" y="100"/>
                    </a:cubicBezTo>
                    <a:cubicBezTo>
                      <a:pt x="3" y="102"/>
                      <a:pt x="5" y="105"/>
                      <a:pt x="5" y="108"/>
                    </a:cubicBezTo>
                    <a:cubicBezTo>
                      <a:pt x="5" y="109"/>
                      <a:pt x="5" y="109"/>
                      <a:pt x="5" y="109"/>
                    </a:cubicBezTo>
                    <a:cubicBezTo>
                      <a:pt x="5" y="109"/>
                      <a:pt x="15" y="206"/>
                      <a:pt x="15" y="207"/>
                    </a:cubicBezTo>
                    <a:cubicBezTo>
                      <a:pt x="93" y="207"/>
                      <a:pt x="93" y="207"/>
                      <a:pt x="93" y="207"/>
                    </a:cubicBezTo>
                    <a:cubicBezTo>
                      <a:pt x="93" y="171"/>
                      <a:pt x="93" y="171"/>
                      <a:pt x="93" y="171"/>
                    </a:cubicBezTo>
                    <a:cubicBezTo>
                      <a:pt x="98" y="207"/>
                      <a:pt x="98" y="207"/>
                      <a:pt x="98" y="207"/>
                    </a:cubicBezTo>
                    <a:cubicBezTo>
                      <a:pt x="125" y="207"/>
                      <a:pt x="125" y="207"/>
                      <a:pt x="125" y="207"/>
                    </a:cubicBezTo>
                    <a:cubicBezTo>
                      <a:pt x="126" y="207"/>
                      <a:pt x="127" y="206"/>
                      <a:pt x="126"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grpSp>
        <p:sp>
          <p:nvSpPr>
            <p:cNvPr id="13" name="テキスト プレースホルダー 15">
              <a:extLst>
                <a:ext uri="{FF2B5EF4-FFF2-40B4-BE49-F238E27FC236}">
                  <a16:creationId xmlns:a16="http://schemas.microsoft.com/office/drawing/2014/main" id="{33A45C8A-EFAC-F31D-F884-35401634572A}"/>
                </a:ext>
              </a:extLst>
            </p:cNvPr>
            <p:cNvSpPr txBox="1">
              <a:spLocks/>
            </p:cNvSpPr>
            <p:nvPr/>
          </p:nvSpPr>
          <p:spPr>
            <a:xfrm>
              <a:off x="5215274" y="2101512"/>
              <a:ext cx="1436874" cy="183115"/>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・移行ヒアリングシート</a:t>
              </a:r>
            </a:p>
          </p:txBody>
        </p:sp>
        <p:sp>
          <p:nvSpPr>
            <p:cNvPr id="14" name="テキスト プレースホルダー 15">
              <a:extLst>
                <a:ext uri="{FF2B5EF4-FFF2-40B4-BE49-F238E27FC236}">
                  <a16:creationId xmlns:a16="http://schemas.microsoft.com/office/drawing/2014/main" id="{52F4DB62-788C-BE73-E545-6708229A6F14}"/>
                </a:ext>
              </a:extLst>
            </p:cNvPr>
            <p:cNvSpPr txBox="1">
              <a:spLocks/>
            </p:cNvSpPr>
            <p:nvPr/>
          </p:nvSpPr>
          <p:spPr>
            <a:xfrm>
              <a:off x="3572866" y="584684"/>
              <a:ext cx="3816424" cy="246221"/>
            </a:xfrm>
            <a:prstGeom prst="rect">
              <a:avLst/>
            </a:prstGeom>
            <a:solidFill>
              <a:schemeClr val="tx2"/>
            </a:solidFill>
            <a:ln>
              <a:noFill/>
            </a:ln>
          </p:spPr>
          <p:txBody>
            <a:bodyPr vert="horz" wrap="square" lIns="36000" tIns="36000" rIns="36000" bIns="3600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nSpc>
                  <a:spcPct val="100000"/>
                </a:lnSpc>
                <a:spcAft>
                  <a:spcPts val="0"/>
                </a:spcAft>
                <a:buNone/>
              </a:pPr>
              <a:r>
                <a:rPr lang="ja-JP" altLang="en-US" sz="1400" b="0">
                  <a:solidFill>
                    <a:schemeClr val="bg1"/>
                  </a:solidFill>
                  <a:latin typeface="Meiryo UI"/>
                  <a:ea typeface="Meiryo UI"/>
                </a:rPr>
                <a:t>　①移行パターン等の分析・検証</a:t>
              </a:r>
            </a:p>
          </p:txBody>
        </p:sp>
        <p:sp>
          <p:nvSpPr>
            <p:cNvPr id="15" name="テキスト プレースホルダー 15">
              <a:extLst>
                <a:ext uri="{FF2B5EF4-FFF2-40B4-BE49-F238E27FC236}">
                  <a16:creationId xmlns:a16="http://schemas.microsoft.com/office/drawing/2014/main" id="{0330A679-A364-02B3-D71F-2D878D76B407}"/>
                </a:ext>
              </a:extLst>
            </p:cNvPr>
            <p:cNvSpPr txBox="1">
              <a:spLocks/>
            </p:cNvSpPr>
            <p:nvPr/>
          </p:nvSpPr>
          <p:spPr>
            <a:xfrm>
              <a:off x="3734362" y="2113880"/>
              <a:ext cx="847953" cy="183115"/>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各ベンダー</a:t>
              </a:r>
            </a:p>
          </p:txBody>
        </p:sp>
        <p:sp>
          <p:nvSpPr>
            <p:cNvPr id="16" name="テキスト プレースホルダー 15">
              <a:extLst>
                <a:ext uri="{FF2B5EF4-FFF2-40B4-BE49-F238E27FC236}">
                  <a16:creationId xmlns:a16="http://schemas.microsoft.com/office/drawing/2014/main" id="{4AAC6ABF-3AE9-A809-34FE-C67507207988}"/>
                </a:ext>
              </a:extLst>
            </p:cNvPr>
            <p:cNvSpPr txBox="1">
              <a:spLocks/>
            </p:cNvSpPr>
            <p:nvPr/>
          </p:nvSpPr>
          <p:spPr>
            <a:xfrm>
              <a:off x="6297736" y="1858350"/>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検証受託事業者</a:t>
              </a:r>
            </a:p>
          </p:txBody>
        </p:sp>
        <p:cxnSp>
          <p:nvCxnSpPr>
            <p:cNvPr id="17" name="直線矢印コネクタ 16">
              <a:extLst>
                <a:ext uri="{FF2B5EF4-FFF2-40B4-BE49-F238E27FC236}">
                  <a16:creationId xmlns:a16="http://schemas.microsoft.com/office/drawing/2014/main" id="{9ABF8CF7-28F9-7429-12B3-FE44DD38F132}"/>
                </a:ext>
              </a:extLst>
            </p:cNvPr>
            <p:cNvCxnSpPr>
              <a:cxnSpLocks/>
              <a:stCxn id="9" idx="3"/>
            </p:cNvCxnSpPr>
            <p:nvPr/>
          </p:nvCxnSpPr>
          <p:spPr>
            <a:xfrm>
              <a:off x="4969437" y="1072438"/>
              <a:ext cx="1384721" cy="43669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4E01EF54-79E5-A8FC-29FF-F7228CBC73F8}"/>
                </a:ext>
              </a:extLst>
            </p:cNvPr>
            <p:cNvCxnSpPr>
              <a:cxnSpLocks/>
              <a:stCxn id="11" idx="3"/>
            </p:cNvCxnSpPr>
            <p:nvPr/>
          </p:nvCxnSpPr>
          <p:spPr>
            <a:xfrm>
              <a:off x="4969437" y="1507714"/>
              <a:ext cx="1384721" cy="11594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35768383-AC25-8156-E995-867C6393A142}"/>
                </a:ext>
              </a:extLst>
            </p:cNvPr>
            <p:cNvCxnSpPr>
              <a:cxnSpLocks/>
              <a:stCxn id="10" idx="3"/>
            </p:cNvCxnSpPr>
            <p:nvPr/>
          </p:nvCxnSpPr>
          <p:spPr>
            <a:xfrm flipV="1">
              <a:off x="4969437" y="1720768"/>
              <a:ext cx="1384721" cy="222222"/>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21" name="グループ化 20">
              <a:extLst>
                <a:ext uri="{FF2B5EF4-FFF2-40B4-BE49-F238E27FC236}">
                  <a16:creationId xmlns:a16="http://schemas.microsoft.com/office/drawing/2014/main" id="{EAA83069-0DF7-AFB1-7EEC-6A3598C7BB37}"/>
                </a:ext>
              </a:extLst>
            </p:cNvPr>
            <p:cNvGrpSpPr/>
            <p:nvPr/>
          </p:nvGrpSpPr>
          <p:grpSpPr>
            <a:xfrm>
              <a:off x="5505648" y="1086890"/>
              <a:ext cx="216000" cy="251999"/>
              <a:chOff x="7294091" y="3250381"/>
              <a:chExt cx="835025" cy="977900"/>
            </a:xfrm>
            <a:solidFill>
              <a:schemeClr val="bg2">
                <a:lumMod val="25000"/>
              </a:schemeClr>
            </a:solidFill>
          </p:grpSpPr>
          <p:sp>
            <p:nvSpPr>
              <p:cNvPr id="120" name="Freeform 33">
                <a:extLst>
                  <a:ext uri="{FF2B5EF4-FFF2-40B4-BE49-F238E27FC236}">
                    <a16:creationId xmlns:a16="http://schemas.microsoft.com/office/drawing/2014/main" id="{215E0EF9-5BFB-B721-1108-9584840CC4D8}"/>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21" name="Freeform 35">
                <a:extLst>
                  <a:ext uri="{FF2B5EF4-FFF2-40B4-BE49-F238E27FC236}">
                    <a16:creationId xmlns:a16="http://schemas.microsoft.com/office/drawing/2014/main" id="{E3882D36-57C6-8D1B-65B3-847ED8B78D57}"/>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24" name="グループ化 23">
              <a:extLst>
                <a:ext uri="{FF2B5EF4-FFF2-40B4-BE49-F238E27FC236}">
                  <a16:creationId xmlns:a16="http://schemas.microsoft.com/office/drawing/2014/main" id="{E024872A-CCBD-906E-B0C1-AB2B6DE81C22}"/>
                </a:ext>
              </a:extLst>
            </p:cNvPr>
            <p:cNvGrpSpPr/>
            <p:nvPr/>
          </p:nvGrpSpPr>
          <p:grpSpPr>
            <a:xfrm>
              <a:off x="5505648" y="1410954"/>
              <a:ext cx="216000" cy="251999"/>
              <a:chOff x="7294091" y="3250381"/>
              <a:chExt cx="835025" cy="977900"/>
            </a:xfrm>
            <a:solidFill>
              <a:schemeClr val="bg2">
                <a:lumMod val="25000"/>
              </a:schemeClr>
            </a:solidFill>
          </p:grpSpPr>
          <p:sp>
            <p:nvSpPr>
              <p:cNvPr id="118" name="Freeform 33">
                <a:extLst>
                  <a:ext uri="{FF2B5EF4-FFF2-40B4-BE49-F238E27FC236}">
                    <a16:creationId xmlns:a16="http://schemas.microsoft.com/office/drawing/2014/main" id="{D635C563-77C5-DE0B-B41C-F489DC35AE38}"/>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19" name="Freeform 35">
                <a:extLst>
                  <a:ext uri="{FF2B5EF4-FFF2-40B4-BE49-F238E27FC236}">
                    <a16:creationId xmlns:a16="http://schemas.microsoft.com/office/drawing/2014/main" id="{DC275A68-1FF8-6D02-6337-B464FBEBEA2C}"/>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33" name="グループ化 32">
              <a:extLst>
                <a:ext uri="{FF2B5EF4-FFF2-40B4-BE49-F238E27FC236}">
                  <a16:creationId xmlns:a16="http://schemas.microsoft.com/office/drawing/2014/main" id="{17B69406-04B2-4386-564E-4D08C14F15D3}"/>
                </a:ext>
              </a:extLst>
            </p:cNvPr>
            <p:cNvGrpSpPr/>
            <p:nvPr/>
          </p:nvGrpSpPr>
          <p:grpSpPr>
            <a:xfrm>
              <a:off x="5505648" y="1734962"/>
              <a:ext cx="216000" cy="251999"/>
              <a:chOff x="7294091" y="3250381"/>
              <a:chExt cx="835025" cy="977900"/>
            </a:xfrm>
            <a:solidFill>
              <a:schemeClr val="bg2">
                <a:lumMod val="25000"/>
              </a:schemeClr>
            </a:solidFill>
          </p:grpSpPr>
          <p:sp>
            <p:nvSpPr>
              <p:cNvPr id="116" name="Freeform 33">
                <a:extLst>
                  <a:ext uri="{FF2B5EF4-FFF2-40B4-BE49-F238E27FC236}">
                    <a16:creationId xmlns:a16="http://schemas.microsoft.com/office/drawing/2014/main" id="{E769F8C1-8A19-53FF-6F93-33F44207525F}"/>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17" name="Freeform 35">
                <a:extLst>
                  <a:ext uri="{FF2B5EF4-FFF2-40B4-BE49-F238E27FC236}">
                    <a16:creationId xmlns:a16="http://schemas.microsoft.com/office/drawing/2014/main" id="{35D0B6F5-1AAB-346F-889E-9AD934CCD97E}"/>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34" name="グループ化 33">
              <a:extLst>
                <a:ext uri="{FF2B5EF4-FFF2-40B4-BE49-F238E27FC236}">
                  <a16:creationId xmlns:a16="http://schemas.microsoft.com/office/drawing/2014/main" id="{B6F5C0ED-2F8B-251E-A27D-2FEAA6188E56}"/>
                </a:ext>
              </a:extLst>
            </p:cNvPr>
            <p:cNvGrpSpPr>
              <a:grpSpLocks noChangeAspect="1"/>
            </p:cNvGrpSpPr>
            <p:nvPr/>
          </p:nvGrpSpPr>
          <p:grpSpPr>
            <a:xfrm>
              <a:off x="8937517" y="1337408"/>
              <a:ext cx="384589" cy="469575"/>
              <a:chOff x="6751638" y="4462463"/>
              <a:chExt cx="423862" cy="517526"/>
            </a:xfrm>
            <a:solidFill>
              <a:srgbClr val="00338D"/>
            </a:solidFill>
          </p:grpSpPr>
          <p:sp>
            <p:nvSpPr>
              <p:cNvPr id="114" name="Freeform 12">
                <a:extLst>
                  <a:ext uri="{FF2B5EF4-FFF2-40B4-BE49-F238E27FC236}">
                    <a16:creationId xmlns:a16="http://schemas.microsoft.com/office/drawing/2014/main" id="{BB9AD29B-B1E1-9D2A-0447-82196960E171}"/>
                  </a:ext>
                </a:extLst>
              </p:cNvPr>
              <p:cNvSpPr>
                <a:spLocks/>
              </p:cNvSpPr>
              <p:nvPr/>
            </p:nvSpPr>
            <p:spPr bwMode="auto">
              <a:xfrm>
                <a:off x="6902450" y="4462463"/>
                <a:ext cx="122237" cy="160338"/>
              </a:xfrm>
              <a:custGeom>
                <a:avLst/>
                <a:gdLst>
                  <a:gd name="T0" fmla="*/ 16 w 32"/>
                  <a:gd name="T1" fmla="*/ 42 h 42"/>
                  <a:gd name="T2" fmla="*/ 32 w 32"/>
                  <a:gd name="T3" fmla="*/ 16 h 42"/>
                  <a:gd name="T4" fmla="*/ 16 w 32"/>
                  <a:gd name="T5" fmla="*/ 0 h 42"/>
                  <a:gd name="T6" fmla="*/ 0 w 32"/>
                  <a:gd name="T7" fmla="*/ 16 h 42"/>
                  <a:gd name="T8" fmla="*/ 16 w 32"/>
                  <a:gd name="T9" fmla="*/ 42 h 42"/>
                </a:gdLst>
                <a:ahLst/>
                <a:cxnLst>
                  <a:cxn ang="0">
                    <a:pos x="T0" y="T1"/>
                  </a:cxn>
                  <a:cxn ang="0">
                    <a:pos x="T2" y="T3"/>
                  </a:cxn>
                  <a:cxn ang="0">
                    <a:pos x="T4" y="T5"/>
                  </a:cxn>
                  <a:cxn ang="0">
                    <a:pos x="T6" y="T7"/>
                  </a:cxn>
                  <a:cxn ang="0">
                    <a:pos x="T8" y="T9"/>
                  </a:cxn>
                </a:cxnLst>
                <a:rect l="0" t="0" r="r" b="b"/>
                <a:pathLst>
                  <a:path w="32" h="42">
                    <a:moveTo>
                      <a:pt x="16" y="42"/>
                    </a:moveTo>
                    <a:cubicBezTo>
                      <a:pt x="26" y="42"/>
                      <a:pt x="32" y="24"/>
                      <a:pt x="32" y="16"/>
                    </a:cubicBezTo>
                    <a:cubicBezTo>
                      <a:pt x="32" y="7"/>
                      <a:pt x="25" y="0"/>
                      <a:pt x="16" y="0"/>
                    </a:cubicBezTo>
                    <a:cubicBezTo>
                      <a:pt x="7" y="0"/>
                      <a:pt x="0" y="7"/>
                      <a:pt x="0" y="16"/>
                    </a:cubicBezTo>
                    <a:cubicBezTo>
                      <a:pt x="0" y="24"/>
                      <a:pt x="6" y="42"/>
                      <a:pt x="16"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sp>
            <p:nvSpPr>
              <p:cNvPr id="115" name="Freeform 13">
                <a:extLst>
                  <a:ext uri="{FF2B5EF4-FFF2-40B4-BE49-F238E27FC236}">
                    <a16:creationId xmlns:a16="http://schemas.microsoft.com/office/drawing/2014/main" id="{239E42F2-8368-EC2B-18DC-229EB06711EB}"/>
                  </a:ext>
                </a:extLst>
              </p:cNvPr>
              <p:cNvSpPr>
                <a:spLocks/>
              </p:cNvSpPr>
              <p:nvPr/>
            </p:nvSpPr>
            <p:spPr bwMode="auto">
              <a:xfrm>
                <a:off x="6751638" y="4641851"/>
                <a:ext cx="423862" cy="338138"/>
              </a:xfrm>
              <a:custGeom>
                <a:avLst/>
                <a:gdLst>
                  <a:gd name="T0" fmla="*/ 109 w 110"/>
                  <a:gd name="T1" fmla="*/ 49 h 88"/>
                  <a:gd name="T2" fmla="*/ 89 w 110"/>
                  <a:gd name="T3" fmla="*/ 10 h 88"/>
                  <a:gd name="T4" fmla="*/ 80 w 110"/>
                  <a:gd name="T5" fmla="*/ 5 h 88"/>
                  <a:gd name="T6" fmla="*/ 67 w 110"/>
                  <a:gd name="T7" fmla="*/ 0 h 88"/>
                  <a:gd name="T8" fmla="*/ 59 w 110"/>
                  <a:gd name="T9" fmla="*/ 29 h 88"/>
                  <a:gd name="T10" fmla="*/ 57 w 110"/>
                  <a:gd name="T11" fmla="*/ 11 h 88"/>
                  <a:gd name="T12" fmla="*/ 55 w 110"/>
                  <a:gd name="T13" fmla="*/ 8 h 88"/>
                  <a:gd name="T14" fmla="*/ 53 w 110"/>
                  <a:gd name="T15" fmla="*/ 11 h 88"/>
                  <a:gd name="T16" fmla="*/ 51 w 110"/>
                  <a:gd name="T17" fmla="*/ 29 h 88"/>
                  <a:gd name="T18" fmla="*/ 43 w 110"/>
                  <a:gd name="T19" fmla="*/ 0 h 88"/>
                  <a:gd name="T20" fmla="*/ 23 w 110"/>
                  <a:gd name="T21" fmla="*/ 7 h 88"/>
                  <a:gd name="T22" fmla="*/ 22 w 110"/>
                  <a:gd name="T23" fmla="*/ 10 h 88"/>
                  <a:gd name="T24" fmla="*/ 1 w 110"/>
                  <a:gd name="T25" fmla="*/ 49 h 88"/>
                  <a:gd name="T26" fmla="*/ 0 w 110"/>
                  <a:gd name="T27" fmla="*/ 56 h 88"/>
                  <a:gd name="T28" fmla="*/ 10 w 110"/>
                  <a:gd name="T29" fmla="*/ 88 h 88"/>
                  <a:gd name="T30" fmla="*/ 24 w 110"/>
                  <a:gd name="T31" fmla="*/ 88 h 88"/>
                  <a:gd name="T32" fmla="*/ 16 w 110"/>
                  <a:gd name="T33" fmla="*/ 53 h 88"/>
                  <a:gd name="T34" fmla="*/ 26 w 110"/>
                  <a:gd name="T35" fmla="*/ 35 h 88"/>
                  <a:gd name="T36" fmla="*/ 25 w 110"/>
                  <a:gd name="T37" fmla="*/ 88 h 88"/>
                  <a:gd name="T38" fmla="*/ 86 w 110"/>
                  <a:gd name="T39" fmla="*/ 88 h 88"/>
                  <a:gd name="T40" fmla="*/ 84 w 110"/>
                  <a:gd name="T41" fmla="*/ 35 h 88"/>
                  <a:gd name="T42" fmla="*/ 94 w 110"/>
                  <a:gd name="T43" fmla="*/ 53 h 88"/>
                  <a:gd name="T44" fmla="*/ 86 w 110"/>
                  <a:gd name="T45" fmla="*/ 88 h 88"/>
                  <a:gd name="T46" fmla="*/ 100 w 110"/>
                  <a:gd name="T47" fmla="*/ 88 h 88"/>
                  <a:gd name="T48" fmla="*/ 110 w 110"/>
                  <a:gd name="T49" fmla="*/ 56 h 88"/>
                  <a:gd name="T50" fmla="*/ 109 w 110"/>
                  <a:gd name="T51" fmla="*/ 4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 h="88">
                    <a:moveTo>
                      <a:pt x="109" y="49"/>
                    </a:moveTo>
                    <a:cubicBezTo>
                      <a:pt x="103" y="35"/>
                      <a:pt x="97" y="21"/>
                      <a:pt x="89" y="10"/>
                    </a:cubicBezTo>
                    <a:cubicBezTo>
                      <a:pt x="87" y="7"/>
                      <a:pt x="91" y="8"/>
                      <a:pt x="80" y="5"/>
                    </a:cubicBezTo>
                    <a:cubicBezTo>
                      <a:pt x="74" y="3"/>
                      <a:pt x="73" y="2"/>
                      <a:pt x="67" y="0"/>
                    </a:cubicBezTo>
                    <a:cubicBezTo>
                      <a:pt x="65" y="7"/>
                      <a:pt x="62" y="23"/>
                      <a:pt x="59" y="29"/>
                    </a:cubicBezTo>
                    <a:cubicBezTo>
                      <a:pt x="57" y="11"/>
                      <a:pt x="57" y="11"/>
                      <a:pt x="57" y="11"/>
                    </a:cubicBezTo>
                    <a:cubicBezTo>
                      <a:pt x="55" y="8"/>
                      <a:pt x="55" y="8"/>
                      <a:pt x="55" y="8"/>
                    </a:cubicBezTo>
                    <a:cubicBezTo>
                      <a:pt x="53" y="11"/>
                      <a:pt x="53" y="11"/>
                      <a:pt x="53" y="11"/>
                    </a:cubicBezTo>
                    <a:cubicBezTo>
                      <a:pt x="51" y="29"/>
                      <a:pt x="51" y="29"/>
                      <a:pt x="51" y="29"/>
                    </a:cubicBezTo>
                    <a:cubicBezTo>
                      <a:pt x="48" y="23"/>
                      <a:pt x="45" y="7"/>
                      <a:pt x="43" y="0"/>
                    </a:cubicBezTo>
                    <a:cubicBezTo>
                      <a:pt x="23" y="7"/>
                      <a:pt x="23" y="7"/>
                      <a:pt x="23" y="7"/>
                    </a:cubicBezTo>
                    <a:cubicBezTo>
                      <a:pt x="22" y="8"/>
                      <a:pt x="22" y="8"/>
                      <a:pt x="22" y="10"/>
                    </a:cubicBezTo>
                    <a:cubicBezTo>
                      <a:pt x="13" y="21"/>
                      <a:pt x="6" y="35"/>
                      <a:pt x="1" y="49"/>
                    </a:cubicBezTo>
                    <a:cubicBezTo>
                      <a:pt x="0" y="50"/>
                      <a:pt x="0" y="53"/>
                      <a:pt x="0" y="56"/>
                    </a:cubicBezTo>
                    <a:cubicBezTo>
                      <a:pt x="2" y="65"/>
                      <a:pt x="7" y="78"/>
                      <a:pt x="10" y="88"/>
                    </a:cubicBezTo>
                    <a:cubicBezTo>
                      <a:pt x="24" y="88"/>
                      <a:pt x="24" y="88"/>
                      <a:pt x="24" y="88"/>
                    </a:cubicBezTo>
                    <a:cubicBezTo>
                      <a:pt x="21" y="76"/>
                      <a:pt x="18" y="63"/>
                      <a:pt x="16" y="53"/>
                    </a:cubicBezTo>
                    <a:cubicBezTo>
                      <a:pt x="19" y="47"/>
                      <a:pt x="22" y="40"/>
                      <a:pt x="26" y="35"/>
                    </a:cubicBezTo>
                    <a:cubicBezTo>
                      <a:pt x="26" y="53"/>
                      <a:pt x="25" y="70"/>
                      <a:pt x="25" y="88"/>
                    </a:cubicBezTo>
                    <a:cubicBezTo>
                      <a:pt x="86" y="88"/>
                      <a:pt x="86" y="88"/>
                      <a:pt x="86" y="88"/>
                    </a:cubicBezTo>
                    <a:cubicBezTo>
                      <a:pt x="86" y="70"/>
                      <a:pt x="84" y="53"/>
                      <a:pt x="84" y="35"/>
                    </a:cubicBezTo>
                    <a:cubicBezTo>
                      <a:pt x="88" y="40"/>
                      <a:pt x="91" y="47"/>
                      <a:pt x="94" y="53"/>
                    </a:cubicBezTo>
                    <a:cubicBezTo>
                      <a:pt x="93" y="63"/>
                      <a:pt x="89" y="76"/>
                      <a:pt x="86" y="88"/>
                    </a:cubicBezTo>
                    <a:cubicBezTo>
                      <a:pt x="100" y="88"/>
                      <a:pt x="100" y="88"/>
                      <a:pt x="100" y="88"/>
                    </a:cubicBezTo>
                    <a:cubicBezTo>
                      <a:pt x="104" y="78"/>
                      <a:pt x="108" y="65"/>
                      <a:pt x="110" y="56"/>
                    </a:cubicBezTo>
                    <a:cubicBezTo>
                      <a:pt x="110" y="53"/>
                      <a:pt x="110" y="50"/>
                      <a:pt x="109"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grpSp>
        <p:sp>
          <p:nvSpPr>
            <p:cNvPr id="35" name="テキスト プレースホルダー 15">
              <a:extLst>
                <a:ext uri="{FF2B5EF4-FFF2-40B4-BE49-F238E27FC236}">
                  <a16:creationId xmlns:a16="http://schemas.microsoft.com/office/drawing/2014/main" id="{A333DB0D-B0DA-C14D-EEE5-89093D759BA2}"/>
                </a:ext>
              </a:extLst>
            </p:cNvPr>
            <p:cNvSpPr txBox="1">
              <a:spLocks/>
            </p:cNvSpPr>
            <p:nvPr/>
          </p:nvSpPr>
          <p:spPr>
            <a:xfrm>
              <a:off x="8610376" y="1878981"/>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デジタル庁</a:t>
              </a:r>
            </a:p>
          </p:txBody>
        </p:sp>
        <p:cxnSp>
          <p:nvCxnSpPr>
            <p:cNvPr id="37" name="直線矢印コネクタ 36">
              <a:extLst>
                <a:ext uri="{FF2B5EF4-FFF2-40B4-BE49-F238E27FC236}">
                  <a16:creationId xmlns:a16="http://schemas.microsoft.com/office/drawing/2014/main" id="{0AFAACCC-59EB-4207-E690-942B1339C031}"/>
                </a:ext>
              </a:extLst>
            </p:cNvPr>
            <p:cNvCxnSpPr>
              <a:cxnSpLocks/>
            </p:cNvCxnSpPr>
            <p:nvPr/>
          </p:nvCxnSpPr>
          <p:spPr>
            <a:xfrm>
              <a:off x="7340458" y="1662957"/>
              <a:ext cx="1415733" cy="0"/>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FEEAF8C7-4200-32C4-FB94-25C9BE96FA2A}"/>
                </a:ext>
              </a:extLst>
            </p:cNvPr>
            <p:cNvGrpSpPr/>
            <p:nvPr/>
          </p:nvGrpSpPr>
          <p:grpSpPr>
            <a:xfrm>
              <a:off x="7881935" y="1490366"/>
              <a:ext cx="287999" cy="324000"/>
              <a:chOff x="7294091" y="3250381"/>
              <a:chExt cx="835025" cy="977900"/>
            </a:xfrm>
            <a:solidFill>
              <a:schemeClr val="bg2">
                <a:lumMod val="25000"/>
              </a:schemeClr>
            </a:solidFill>
          </p:grpSpPr>
          <p:sp>
            <p:nvSpPr>
              <p:cNvPr id="112" name="Freeform 33">
                <a:extLst>
                  <a:ext uri="{FF2B5EF4-FFF2-40B4-BE49-F238E27FC236}">
                    <a16:creationId xmlns:a16="http://schemas.microsoft.com/office/drawing/2014/main" id="{B8972B68-898F-5416-EE40-DCC83B5CA6F9}"/>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13" name="Freeform 35">
                <a:extLst>
                  <a:ext uri="{FF2B5EF4-FFF2-40B4-BE49-F238E27FC236}">
                    <a16:creationId xmlns:a16="http://schemas.microsoft.com/office/drawing/2014/main" id="{558C28C1-6F29-6B9E-F995-7F4615693449}"/>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sp>
          <p:nvSpPr>
            <p:cNvPr id="40" name="テキスト プレースホルダー 15">
              <a:extLst>
                <a:ext uri="{FF2B5EF4-FFF2-40B4-BE49-F238E27FC236}">
                  <a16:creationId xmlns:a16="http://schemas.microsoft.com/office/drawing/2014/main" id="{D16032B1-7042-87D2-DBA2-35FA6A95C8BA}"/>
                </a:ext>
              </a:extLst>
            </p:cNvPr>
            <p:cNvSpPr txBox="1">
              <a:spLocks/>
            </p:cNvSpPr>
            <p:nvPr/>
          </p:nvSpPr>
          <p:spPr>
            <a:xfrm>
              <a:off x="7665888" y="1900467"/>
              <a:ext cx="765542" cy="33855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移行</a:t>
              </a:r>
              <a:endParaRPr lang="en-US" altLang="ja-JP" sz="1100" b="0">
                <a:latin typeface="Meiryo UI"/>
                <a:ea typeface="Meiryo UI"/>
              </a:endParaRPr>
            </a:p>
            <a:p>
              <a:pPr indent="0" algn="ctr">
                <a:lnSpc>
                  <a:spcPct val="100000"/>
                </a:lnSpc>
                <a:spcAft>
                  <a:spcPts val="0"/>
                </a:spcAft>
                <a:buNone/>
              </a:pPr>
              <a:r>
                <a:rPr lang="ja-JP" altLang="en-US" sz="1100" b="0">
                  <a:latin typeface="Meiryo UI"/>
                  <a:ea typeface="Meiryo UI"/>
                </a:rPr>
                <a:t>取組分析</a:t>
              </a:r>
            </a:p>
          </p:txBody>
        </p:sp>
        <p:sp>
          <p:nvSpPr>
            <p:cNvPr id="41" name="テキスト プレースホルダー 15">
              <a:extLst>
                <a:ext uri="{FF2B5EF4-FFF2-40B4-BE49-F238E27FC236}">
                  <a16:creationId xmlns:a16="http://schemas.microsoft.com/office/drawing/2014/main" id="{22E57C84-12E8-36D5-6BF5-73292A5404E0}"/>
                </a:ext>
              </a:extLst>
            </p:cNvPr>
            <p:cNvSpPr txBox="1">
              <a:spLocks/>
            </p:cNvSpPr>
            <p:nvPr/>
          </p:nvSpPr>
          <p:spPr>
            <a:xfrm>
              <a:off x="5966610" y="2759941"/>
              <a:ext cx="1843858" cy="366229"/>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　移行時の各ベンダーの</a:t>
              </a:r>
              <a:endParaRPr lang="en-US" altLang="ja-JP" sz="1100" b="0" dirty="0">
                <a:latin typeface="Meiryo UI"/>
                <a:ea typeface="Meiryo UI"/>
              </a:endParaRPr>
            </a:p>
            <a:p>
              <a:pPr indent="0" algn="ctr">
                <a:lnSpc>
                  <a:spcPct val="100000"/>
                </a:lnSpc>
                <a:spcAft>
                  <a:spcPts val="0"/>
                </a:spcAft>
                <a:buNone/>
              </a:pPr>
              <a:r>
                <a:rPr lang="ja-JP" altLang="en-US" sz="1100" b="0" dirty="0">
                  <a:latin typeface="Meiryo UI"/>
                  <a:ea typeface="Meiryo UI"/>
                </a:rPr>
                <a:t>状況を調査</a:t>
              </a:r>
            </a:p>
          </p:txBody>
        </p:sp>
        <p:pic>
          <p:nvPicPr>
            <p:cNvPr id="42" name="グラフィックス 172" descr="オフィス ワーカー (男性) 単色塗りつぶし">
              <a:extLst>
                <a:ext uri="{FF2B5EF4-FFF2-40B4-BE49-F238E27FC236}">
                  <a16:creationId xmlns:a16="http://schemas.microsoft.com/office/drawing/2014/main" id="{1DFD0CBB-7F9D-133C-416B-DDAC73BB05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2701771"/>
              <a:ext cx="424994" cy="444443"/>
            </a:xfrm>
            <a:prstGeom prst="rect">
              <a:avLst/>
            </a:prstGeom>
          </p:spPr>
        </p:pic>
        <p:pic>
          <p:nvPicPr>
            <p:cNvPr id="43" name="グラフィックス 173" descr="オフィス ワーカー (男性) 単色塗りつぶし">
              <a:extLst>
                <a:ext uri="{FF2B5EF4-FFF2-40B4-BE49-F238E27FC236}">
                  <a16:creationId xmlns:a16="http://schemas.microsoft.com/office/drawing/2014/main" id="{9CFFEC2A-1027-A428-327A-D9D37F6CE6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3572323"/>
              <a:ext cx="424994" cy="444443"/>
            </a:xfrm>
            <a:prstGeom prst="rect">
              <a:avLst/>
            </a:prstGeom>
          </p:spPr>
        </p:pic>
        <p:pic>
          <p:nvPicPr>
            <p:cNvPr id="44" name="グラフィックス 174" descr="オフィス ワーカー (男性) 単色塗りつぶし">
              <a:extLst>
                <a:ext uri="{FF2B5EF4-FFF2-40B4-BE49-F238E27FC236}">
                  <a16:creationId xmlns:a16="http://schemas.microsoft.com/office/drawing/2014/main" id="{F2B41DD8-DAE5-763D-91FF-1D2AB8D7D8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3137047"/>
              <a:ext cx="424994" cy="444443"/>
            </a:xfrm>
            <a:prstGeom prst="rect">
              <a:avLst/>
            </a:prstGeom>
          </p:spPr>
        </p:pic>
        <p:grpSp>
          <p:nvGrpSpPr>
            <p:cNvPr id="45" name="Group 360">
              <a:extLst>
                <a:ext uri="{FF2B5EF4-FFF2-40B4-BE49-F238E27FC236}">
                  <a16:creationId xmlns:a16="http://schemas.microsoft.com/office/drawing/2014/main" id="{18E52AA7-6317-2577-8DA8-1017AED3BA8D}"/>
                </a:ext>
              </a:extLst>
            </p:cNvPr>
            <p:cNvGrpSpPr>
              <a:grpSpLocks noChangeAspect="1"/>
            </p:cNvGrpSpPr>
            <p:nvPr/>
          </p:nvGrpSpPr>
          <p:grpSpPr bwMode="auto">
            <a:xfrm>
              <a:off x="6424329" y="3199425"/>
              <a:ext cx="818542" cy="444443"/>
              <a:chOff x="2608" y="1882"/>
              <a:chExt cx="1024" cy="556"/>
            </a:xfrm>
            <a:solidFill>
              <a:srgbClr val="00338D"/>
            </a:solidFill>
          </p:grpSpPr>
          <p:sp>
            <p:nvSpPr>
              <p:cNvPr id="109" name="Freeform 361">
                <a:extLst>
                  <a:ext uri="{FF2B5EF4-FFF2-40B4-BE49-F238E27FC236}">
                    <a16:creationId xmlns:a16="http://schemas.microsoft.com/office/drawing/2014/main" id="{1366D905-F601-8CCA-8073-53206EC309F7}"/>
                  </a:ext>
                </a:extLst>
              </p:cNvPr>
              <p:cNvSpPr>
                <a:spLocks/>
              </p:cNvSpPr>
              <p:nvPr/>
            </p:nvSpPr>
            <p:spPr bwMode="auto">
              <a:xfrm>
                <a:off x="2893" y="1882"/>
                <a:ext cx="454" cy="556"/>
              </a:xfrm>
              <a:custGeom>
                <a:avLst/>
                <a:gdLst>
                  <a:gd name="T0" fmla="*/ 182 w 191"/>
                  <a:gd name="T1" fmla="*/ 135 h 232"/>
                  <a:gd name="T2" fmla="*/ 179 w 191"/>
                  <a:gd name="T3" fmla="*/ 131 h 232"/>
                  <a:gd name="T4" fmla="*/ 122 w 191"/>
                  <a:gd name="T5" fmla="*/ 102 h 232"/>
                  <a:gd name="T6" fmla="*/ 119 w 191"/>
                  <a:gd name="T7" fmla="*/ 104 h 232"/>
                  <a:gd name="T8" fmla="*/ 116 w 191"/>
                  <a:gd name="T9" fmla="*/ 101 h 232"/>
                  <a:gd name="T10" fmla="*/ 116 w 191"/>
                  <a:gd name="T11" fmla="*/ 91 h 232"/>
                  <a:gd name="T12" fmla="*/ 128 w 191"/>
                  <a:gd name="T13" fmla="*/ 64 h 232"/>
                  <a:gd name="T14" fmla="*/ 133 w 191"/>
                  <a:gd name="T15" fmla="*/ 57 h 232"/>
                  <a:gd name="T16" fmla="*/ 131 w 191"/>
                  <a:gd name="T17" fmla="*/ 48 h 232"/>
                  <a:gd name="T18" fmla="*/ 130 w 191"/>
                  <a:gd name="T19" fmla="*/ 48 h 232"/>
                  <a:gd name="T20" fmla="*/ 131 w 191"/>
                  <a:gd name="T21" fmla="*/ 41 h 232"/>
                  <a:gd name="T22" fmla="*/ 96 w 191"/>
                  <a:gd name="T23" fmla="*/ 0 h 232"/>
                  <a:gd name="T24" fmla="*/ 60 w 191"/>
                  <a:gd name="T25" fmla="*/ 41 h 232"/>
                  <a:gd name="T26" fmla="*/ 60 w 191"/>
                  <a:gd name="T27" fmla="*/ 48 h 232"/>
                  <a:gd name="T28" fmla="*/ 60 w 191"/>
                  <a:gd name="T29" fmla="*/ 48 h 232"/>
                  <a:gd name="T30" fmla="*/ 58 w 191"/>
                  <a:gd name="T31" fmla="*/ 57 h 232"/>
                  <a:gd name="T32" fmla="*/ 63 w 191"/>
                  <a:gd name="T33" fmla="*/ 64 h 232"/>
                  <a:gd name="T34" fmla="*/ 63 w 191"/>
                  <a:gd name="T35" fmla="*/ 64 h 232"/>
                  <a:gd name="T36" fmla="*/ 74 w 191"/>
                  <a:gd name="T37" fmla="*/ 88 h 232"/>
                  <a:gd name="T38" fmla="*/ 74 w 191"/>
                  <a:gd name="T39" fmla="*/ 101 h 232"/>
                  <a:gd name="T40" fmla="*/ 72 w 191"/>
                  <a:gd name="T41" fmla="*/ 104 h 232"/>
                  <a:gd name="T42" fmla="*/ 69 w 191"/>
                  <a:gd name="T43" fmla="*/ 102 h 232"/>
                  <a:gd name="T44" fmla="*/ 13 w 191"/>
                  <a:gd name="T45" fmla="*/ 131 h 232"/>
                  <a:gd name="T46" fmla="*/ 10 w 191"/>
                  <a:gd name="T47" fmla="*/ 135 h 232"/>
                  <a:gd name="T48" fmla="*/ 0 w 191"/>
                  <a:gd name="T49" fmla="*/ 230 h 232"/>
                  <a:gd name="T50" fmla="*/ 2 w 191"/>
                  <a:gd name="T51" fmla="*/ 232 h 232"/>
                  <a:gd name="T52" fmla="*/ 32 w 191"/>
                  <a:gd name="T53" fmla="*/ 232 h 232"/>
                  <a:gd name="T54" fmla="*/ 37 w 191"/>
                  <a:gd name="T55" fmla="*/ 191 h 232"/>
                  <a:gd name="T56" fmla="*/ 37 w 191"/>
                  <a:gd name="T57" fmla="*/ 232 h 232"/>
                  <a:gd name="T58" fmla="*/ 154 w 191"/>
                  <a:gd name="T59" fmla="*/ 232 h 232"/>
                  <a:gd name="T60" fmla="*/ 154 w 191"/>
                  <a:gd name="T61" fmla="*/ 191 h 232"/>
                  <a:gd name="T62" fmla="*/ 159 w 191"/>
                  <a:gd name="T63" fmla="*/ 232 h 232"/>
                  <a:gd name="T64" fmla="*/ 189 w 191"/>
                  <a:gd name="T65" fmla="*/ 232 h 232"/>
                  <a:gd name="T66" fmla="*/ 191 w 191"/>
                  <a:gd name="T67" fmla="*/ 230 h 232"/>
                  <a:gd name="T68" fmla="*/ 182 w 191"/>
                  <a:gd name="T69"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1" h="232">
                    <a:moveTo>
                      <a:pt x="182" y="135"/>
                    </a:moveTo>
                    <a:cubicBezTo>
                      <a:pt x="181" y="134"/>
                      <a:pt x="180" y="132"/>
                      <a:pt x="179" y="131"/>
                    </a:cubicBezTo>
                    <a:cubicBezTo>
                      <a:pt x="122" y="102"/>
                      <a:pt x="122" y="102"/>
                      <a:pt x="122" y="102"/>
                    </a:cubicBezTo>
                    <a:cubicBezTo>
                      <a:pt x="120" y="101"/>
                      <a:pt x="119" y="102"/>
                      <a:pt x="119" y="104"/>
                    </a:cubicBezTo>
                    <a:cubicBezTo>
                      <a:pt x="119" y="104"/>
                      <a:pt x="116" y="102"/>
                      <a:pt x="116" y="101"/>
                    </a:cubicBezTo>
                    <a:cubicBezTo>
                      <a:pt x="116" y="91"/>
                      <a:pt x="116" y="91"/>
                      <a:pt x="116" y="91"/>
                    </a:cubicBezTo>
                    <a:cubicBezTo>
                      <a:pt x="122" y="83"/>
                      <a:pt x="126" y="74"/>
                      <a:pt x="128" y="64"/>
                    </a:cubicBezTo>
                    <a:cubicBezTo>
                      <a:pt x="130" y="64"/>
                      <a:pt x="132" y="61"/>
                      <a:pt x="133" y="57"/>
                    </a:cubicBezTo>
                    <a:cubicBezTo>
                      <a:pt x="134" y="52"/>
                      <a:pt x="133" y="48"/>
                      <a:pt x="131" y="48"/>
                    </a:cubicBezTo>
                    <a:cubicBezTo>
                      <a:pt x="131" y="48"/>
                      <a:pt x="131" y="48"/>
                      <a:pt x="130" y="48"/>
                    </a:cubicBezTo>
                    <a:cubicBezTo>
                      <a:pt x="131" y="45"/>
                      <a:pt x="131" y="43"/>
                      <a:pt x="131" y="41"/>
                    </a:cubicBezTo>
                    <a:cubicBezTo>
                      <a:pt x="131" y="14"/>
                      <a:pt x="118" y="0"/>
                      <a:pt x="96" y="0"/>
                    </a:cubicBezTo>
                    <a:cubicBezTo>
                      <a:pt x="75" y="0"/>
                      <a:pt x="60" y="14"/>
                      <a:pt x="60" y="41"/>
                    </a:cubicBezTo>
                    <a:cubicBezTo>
                      <a:pt x="60" y="43"/>
                      <a:pt x="60" y="45"/>
                      <a:pt x="60" y="48"/>
                    </a:cubicBezTo>
                    <a:cubicBezTo>
                      <a:pt x="60" y="48"/>
                      <a:pt x="60" y="48"/>
                      <a:pt x="60" y="48"/>
                    </a:cubicBezTo>
                    <a:cubicBezTo>
                      <a:pt x="58" y="48"/>
                      <a:pt x="57" y="52"/>
                      <a:pt x="58" y="57"/>
                    </a:cubicBezTo>
                    <a:cubicBezTo>
                      <a:pt x="58" y="61"/>
                      <a:pt x="61" y="64"/>
                      <a:pt x="63" y="64"/>
                    </a:cubicBezTo>
                    <a:cubicBezTo>
                      <a:pt x="63" y="64"/>
                      <a:pt x="63" y="64"/>
                      <a:pt x="63" y="64"/>
                    </a:cubicBezTo>
                    <a:cubicBezTo>
                      <a:pt x="66" y="73"/>
                      <a:pt x="70" y="81"/>
                      <a:pt x="74" y="88"/>
                    </a:cubicBezTo>
                    <a:cubicBezTo>
                      <a:pt x="74" y="101"/>
                      <a:pt x="74" y="101"/>
                      <a:pt x="74" y="101"/>
                    </a:cubicBezTo>
                    <a:cubicBezTo>
                      <a:pt x="74" y="102"/>
                      <a:pt x="72" y="104"/>
                      <a:pt x="72" y="104"/>
                    </a:cubicBezTo>
                    <a:cubicBezTo>
                      <a:pt x="72" y="102"/>
                      <a:pt x="70" y="101"/>
                      <a:pt x="69" y="102"/>
                    </a:cubicBezTo>
                    <a:cubicBezTo>
                      <a:pt x="13" y="131"/>
                      <a:pt x="13" y="131"/>
                      <a:pt x="13" y="131"/>
                    </a:cubicBezTo>
                    <a:cubicBezTo>
                      <a:pt x="11" y="132"/>
                      <a:pt x="10" y="134"/>
                      <a:pt x="10" y="135"/>
                    </a:cubicBezTo>
                    <a:cubicBezTo>
                      <a:pt x="0" y="230"/>
                      <a:pt x="0" y="230"/>
                      <a:pt x="0" y="230"/>
                    </a:cubicBezTo>
                    <a:cubicBezTo>
                      <a:pt x="0" y="231"/>
                      <a:pt x="0" y="232"/>
                      <a:pt x="2" y="232"/>
                    </a:cubicBezTo>
                    <a:cubicBezTo>
                      <a:pt x="32" y="232"/>
                      <a:pt x="32" y="232"/>
                      <a:pt x="32" y="232"/>
                    </a:cubicBezTo>
                    <a:cubicBezTo>
                      <a:pt x="37" y="191"/>
                      <a:pt x="37" y="191"/>
                      <a:pt x="37" y="191"/>
                    </a:cubicBezTo>
                    <a:cubicBezTo>
                      <a:pt x="37" y="232"/>
                      <a:pt x="37" y="232"/>
                      <a:pt x="37" y="232"/>
                    </a:cubicBezTo>
                    <a:cubicBezTo>
                      <a:pt x="154" y="232"/>
                      <a:pt x="154" y="232"/>
                      <a:pt x="154" y="232"/>
                    </a:cubicBezTo>
                    <a:cubicBezTo>
                      <a:pt x="154" y="191"/>
                      <a:pt x="154" y="191"/>
                      <a:pt x="154" y="191"/>
                    </a:cubicBezTo>
                    <a:cubicBezTo>
                      <a:pt x="159" y="232"/>
                      <a:pt x="159" y="232"/>
                      <a:pt x="159" y="232"/>
                    </a:cubicBezTo>
                    <a:cubicBezTo>
                      <a:pt x="189" y="232"/>
                      <a:pt x="189" y="232"/>
                      <a:pt x="189" y="232"/>
                    </a:cubicBezTo>
                    <a:cubicBezTo>
                      <a:pt x="190" y="232"/>
                      <a:pt x="191" y="231"/>
                      <a:pt x="191" y="230"/>
                    </a:cubicBezTo>
                    <a:lnTo>
                      <a:pt x="182"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110" name="Freeform 362">
                <a:extLst>
                  <a:ext uri="{FF2B5EF4-FFF2-40B4-BE49-F238E27FC236}">
                    <a16:creationId xmlns:a16="http://schemas.microsoft.com/office/drawing/2014/main" id="{90CD8EC4-706F-57F8-EAA0-83D2A1A73AAA}"/>
                  </a:ext>
                </a:extLst>
              </p:cNvPr>
              <p:cNvSpPr>
                <a:spLocks/>
              </p:cNvSpPr>
              <p:nvPr/>
            </p:nvSpPr>
            <p:spPr bwMode="auto">
              <a:xfrm>
                <a:off x="2608" y="1942"/>
                <a:ext cx="302" cy="496"/>
              </a:xfrm>
              <a:custGeom>
                <a:avLst/>
                <a:gdLst>
                  <a:gd name="T0" fmla="*/ 122 w 127"/>
                  <a:gd name="T1" fmla="*/ 108 h 207"/>
                  <a:gd name="T2" fmla="*/ 127 w 127"/>
                  <a:gd name="T3" fmla="*/ 100 h 207"/>
                  <a:gd name="T4" fmla="*/ 109 w 127"/>
                  <a:gd name="T5" fmla="*/ 91 h 207"/>
                  <a:gd name="T6" fmla="*/ 106 w 127"/>
                  <a:gd name="T7" fmla="*/ 93 h 207"/>
                  <a:gd name="T8" fmla="*/ 104 w 127"/>
                  <a:gd name="T9" fmla="*/ 90 h 207"/>
                  <a:gd name="T10" fmla="*/ 104 w 127"/>
                  <a:gd name="T11" fmla="*/ 81 h 207"/>
                  <a:gd name="T12" fmla="*/ 115 w 127"/>
                  <a:gd name="T13" fmla="*/ 57 h 207"/>
                  <a:gd name="T14" fmla="*/ 119 w 127"/>
                  <a:gd name="T15" fmla="*/ 51 h 207"/>
                  <a:gd name="T16" fmla="*/ 117 w 127"/>
                  <a:gd name="T17" fmla="*/ 43 h 207"/>
                  <a:gd name="T18" fmla="*/ 117 w 127"/>
                  <a:gd name="T19" fmla="*/ 43 h 207"/>
                  <a:gd name="T20" fmla="*/ 117 w 127"/>
                  <a:gd name="T21" fmla="*/ 37 h 207"/>
                  <a:gd name="T22" fmla="*/ 86 w 127"/>
                  <a:gd name="T23" fmla="*/ 0 h 207"/>
                  <a:gd name="T24" fmla="*/ 54 w 127"/>
                  <a:gd name="T25" fmla="*/ 37 h 207"/>
                  <a:gd name="T26" fmla="*/ 54 w 127"/>
                  <a:gd name="T27" fmla="*/ 43 h 207"/>
                  <a:gd name="T28" fmla="*/ 54 w 127"/>
                  <a:gd name="T29" fmla="*/ 43 h 207"/>
                  <a:gd name="T30" fmla="*/ 52 w 127"/>
                  <a:gd name="T31" fmla="*/ 51 h 207"/>
                  <a:gd name="T32" fmla="*/ 57 w 127"/>
                  <a:gd name="T33" fmla="*/ 57 h 207"/>
                  <a:gd name="T34" fmla="*/ 57 w 127"/>
                  <a:gd name="T35" fmla="*/ 57 h 207"/>
                  <a:gd name="T36" fmla="*/ 67 w 127"/>
                  <a:gd name="T37" fmla="*/ 79 h 207"/>
                  <a:gd name="T38" fmla="*/ 67 w 127"/>
                  <a:gd name="T39" fmla="*/ 90 h 207"/>
                  <a:gd name="T40" fmla="*/ 65 w 127"/>
                  <a:gd name="T41" fmla="*/ 93 h 207"/>
                  <a:gd name="T42" fmla="*/ 62 w 127"/>
                  <a:gd name="T43" fmla="*/ 91 h 207"/>
                  <a:gd name="T44" fmla="*/ 12 w 127"/>
                  <a:gd name="T45" fmla="*/ 117 h 207"/>
                  <a:gd name="T46" fmla="*/ 9 w 127"/>
                  <a:gd name="T47" fmla="*/ 121 h 207"/>
                  <a:gd name="T48" fmla="*/ 0 w 127"/>
                  <a:gd name="T49" fmla="*/ 205 h 207"/>
                  <a:gd name="T50" fmla="*/ 2 w 127"/>
                  <a:gd name="T51" fmla="*/ 207 h 207"/>
                  <a:gd name="T52" fmla="*/ 29 w 127"/>
                  <a:gd name="T53" fmla="*/ 207 h 207"/>
                  <a:gd name="T54" fmla="*/ 34 w 127"/>
                  <a:gd name="T55" fmla="*/ 171 h 207"/>
                  <a:gd name="T56" fmla="*/ 34 w 127"/>
                  <a:gd name="T57" fmla="*/ 207 h 207"/>
                  <a:gd name="T58" fmla="*/ 112 w 127"/>
                  <a:gd name="T59" fmla="*/ 207 h 207"/>
                  <a:gd name="T60" fmla="*/ 122 w 127"/>
                  <a:gd name="T61" fmla="*/ 109 h 207"/>
                  <a:gd name="T62" fmla="*/ 122 w 127"/>
                  <a:gd name="T63" fmla="*/ 10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2" y="108"/>
                    </a:moveTo>
                    <a:cubicBezTo>
                      <a:pt x="123" y="105"/>
                      <a:pt x="125" y="102"/>
                      <a:pt x="127" y="100"/>
                    </a:cubicBezTo>
                    <a:cubicBezTo>
                      <a:pt x="109" y="91"/>
                      <a:pt x="109" y="91"/>
                      <a:pt x="109" y="91"/>
                    </a:cubicBezTo>
                    <a:cubicBezTo>
                      <a:pt x="108" y="91"/>
                      <a:pt x="107" y="91"/>
                      <a:pt x="106" y="93"/>
                    </a:cubicBezTo>
                    <a:cubicBezTo>
                      <a:pt x="106" y="93"/>
                      <a:pt x="104" y="91"/>
                      <a:pt x="104" y="90"/>
                    </a:cubicBezTo>
                    <a:cubicBezTo>
                      <a:pt x="104" y="81"/>
                      <a:pt x="104" y="81"/>
                      <a:pt x="104" y="81"/>
                    </a:cubicBezTo>
                    <a:cubicBezTo>
                      <a:pt x="109" y="75"/>
                      <a:pt x="112" y="66"/>
                      <a:pt x="115" y="57"/>
                    </a:cubicBezTo>
                    <a:cubicBezTo>
                      <a:pt x="116" y="57"/>
                      <a:pt x="118" y="54"/>
                      <a:pt x="119" y="51"/>
                    </a:cubicBezTo>
                    <a:cubicBezTo>
                      <a:pt x="120" y="47"/>
                      <a:pt x="119" y="43"/>
                      <a:pt x="117" y="43"/>
                    </a:cubicBezTo>
                    <a:cubicBezTo>
                      <a:pt x="117" y="43"/>
                      <a:pt x="117" y="43"/>
                      <a:pt x="117" y="43"/>
                    </a:cubicBezTo>
                    <a:cubicBezTo>
                      <a:pt x="117" y="41"/>
                      <a:pt x="117" y="39"/>
                      <a:pt x="117" y="37"/>
                    </a:cubicBezTo>
                    <a:cubicBezTo>
                      <a:pt x="117" y="13"/>
                      <a:pt x="105" y="0"/>
                      <a:pt x="86" y="0"/>
                    </a:cubicBezTo>
                    <a:cubicBezTo>
                      <a:pt x="67" y="0"/>
                      <a:pt x="54" y="13"/>
                      <a:pt x="54" y="37"/>
                    </a:cubicBezTo>
                    <a:cubicBezTo>
                      <a:pt x="54" y="39"/>
                      <a:pt x="54" y="41"/>
                      <a:pt x="54" y="43"/>
                    </a:cubicBezTo>
                    <a:cubicBezTo>
                      <a:pt x="54" y="43"/>
                      <a:pt x="54" y="43"/>
                      <a:pt x="54" y="43"/>
                    </a:cubicBezTo>
                    <a:cubicBezTo>
                      <a:pt x="52" y="43"/>
                      <a:pt x="51" y="47"/>
                      <a:pt x="52" y="51"/>
                    </a:cubicBezTo>
                    <a:cubicBezTo>
                      <a:pt x="53" y="55"/>
                      <a:pt x="55" y="57"/>
                      <a:pt x="57" y="57"/>
                    </a:cubicBezTo>
                    <a:cubicBezTo>
                      <a:pt x="57" y="57"/>
                      <a:pt x="57" y="57"/>
                      <a:pt x="57" y="57"/>
                    </a:cubicBezTo>
                    <a:cubicBezTo>
                      <a:pt x="59" y="65"/>
                      <a:pt x="62" y="73"/>
                      <a:pt x="67" y="79"/>
                    </a:cubicBezTo>
                    <a:cubicBezTo>
                      <a:pt x="67" y="90"/>
                      <a:pt x="67" y="90"/>
                      <a:pt x="67" y="90"/>
                    </a:cubicBezTo>
                    <a:cubicBezTo>
                      <a:pt x="67" y="91"/>
                      <a:pt x="65" y="93"/>
                      <a:pt x="65" y="93"/>
                    </a:cubicBezTo>
                    <a:cubicBezTo>
                      <a:pt x="64" y="91"/>
                      <a:pt x="63" y="91"/>
                      <a:pt x="62" y="91"/>
                    </a:cubicBezTo>
                    <a:cubicBezTo>
                      <a:pt x="12" y="117"/>
                      <a:pt x="12" y="117"/>
                      <a:pt x="12" y="117"/>
                    </a:cubicBezTo>
                    <a:cubicBezTo>
                      <a:pt x="11" y="118"/>
                      <a:pt x="9" y="119"/>
                      <a:pt x="9" y="121"/>
                    </a:cubicBezTo>
                    <a:cubicBezTo>
                      <a:pt x="0" y="205"/>
                      <a:pt x="0" y="205"/>
                      <a:pt x="0" y="205"/>
                    </a:cubicBezTo>
                    <a:cubicBezTo>
                      <a:pt x="0" y="206"/>
                      <a:pt x="1" y="207"/>
                      <a:pt x="2" y="207"/>
                    </a:cubicBezTo>
                    <a:cubicBezTo>
                      <a:pt x="29" y="207"/>
                      <a:pt x="29" y="207"/>
                      <a:pt x="29" y="207"/>
                    </a:cubicBezTo>
                    <a:cubicBezTo>
                      <a:pt x="34" y="171"/>
                      <a:pt x="34" y="171"/>
                      <a:pt x="34" y="171"/>
                    </a:cubicBezTo>
                    <a:cubicBezTo>
                      <a:pt x="34" y="207"/>
                      <a:pt x="34" y="207"/>
                      <a:pt x="34" y="207"/>
                    </a:cubicBezTo>
                    <a:cubicBezTo>
                      <a:pt x="112" y="207"/>
                      <a:pt x="112" y="207"/>
                      <a:pt x="112" y="207"/>
                    </a:cubicBezTo>
                    <a:cubicBezTo>
                      <a:pt x="112" y="206"/>
                      <a:pt x="122" y="109"/>
                      <a:pt x="122" y="109"/>
                    </a:cubicBezTo>
                    <a:lnTo>
                      <a:pt x="122"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111" name="Freeform 363">
                <a:extLst>
                  <a:ext uri="{FF2B5EF4-FFF2-40B4-BE49-F238E27FC236}">
                    <a16:creationId xmlns:a16="http://schemas.microsoft.com/office/drawing/2014/main" id="{903C60C8-B389-9C9E-429E-2DC2BD7CE3D9}"/>
                  </a:ext>
                </a:extLst>
              </p:cNvPr>
              <p:cNvSpPr>
                <a:spLocks/>
              </p:cNvSpPr>
              <p:nvPr/>
            </p:nvSpPr>
            <p:spPr bwMode="auto">
              <a:xfrm>
                <a:off x="3330" y="1942"/>
                <a:ext cx="302" cy="496"/>
              </a:xfrm>
              <a:custGeom>
                <a:avLst/>
                <a:gdLst>
                  <a:gd name="T0" fmla="*/ 126 w 127"/>
                  <a:gd name="T1" fmla="*/ 205 h 207"/>
                  <a:gd name="T2" fmla="*/ 118 w 127"/>
                  <a:gd name="T3" fmla="*/ 121 h 207"/>
                  <a:gd name="T4" fmla="*/ 115 w 127"/>
                  <a:gd name="T5" fmla="*/ 117 h 207"/>
                  <a:gd name="T6" fmla="*/ 65 w 127"/>
                  <a:gd name="T7" fmla="*/ 91 h 207"/>
                  <a:gd name="T8" fmla="*/ 62 w 127"/>
                  <a:gd name="T9" fmla="*/ 93 h 207"/>
                  <a:gd name="T10" fmla="*/ 60 w 127"/>
                  <a:gd name="T11" fmla="*/ 90 h 207"/>
                  <a:gd name="T12" fmla="*/ 60 w 127"/>
                  <a:gd name="T13" fmla="*/ 81 h 207"/>
                  <a:gd name="T14" fmla="*/ 70 w 127"/>
                  <a:gd name="T15" fmla="*/ 57 h 207"/>
                  <a:gd name="T16" fmla="*/ 75 w 127"/>
                  <a:gd name="T17" fmla="*/ 51 h 207"/>
                  <a:gd name="T18" fmla="*/ 73 w 127"/>
                  <a:gd name="T19" fmla="*/ 43 h 207"/>
                  <a:gd name="T20" fmla="*/ 73 w 127"/>
                  <a:gd name="T21" fmla="*/ 43 h 207"/>
                  <a:gd name="T22" fmla="*/ 73 w 127"/>
                  <a:gd name="T23" fmla="*/ 37 h 207"/>
                  <a:gd name="T24" fmla="*/ 42 w 127"/>
                  <a:gd name="T25" fmla="*/ 0 h 207"/>
                  <a:gd name="T26" fmla="*/ 10 w 127"/>
                  <a:gd name="T27" fmla="*/ 37 h 207"/>
                  <a:gd name="T28" fmla="*/ 10 w 127"/>
                  <a:gd name="T29" fmla="*/ 43 h 207"/>
                  <a:gd name="T30" fmla="*/ 10 w 127"/>
                  <a:gd name="T31" fmla="*/ 43 h 207"/>
                  <a:gd name="T32" fmla="*/ 8 w 127"/>
                  <a:gd name="T33" fmla="*/ 51 h 207"/>
                  <a:gd name="T34" fmla="*/ 13 w 127"/>
                  <a:gd name="T35" fmla="*/ 57 h 207"/>
                  <a:gd name="T36" fmla="*/ 13 w 127"/>
                  <a:gd name="T37" fmla="*/ 57 h 207"/>
                  <a:gd name="T38" fmla="*/ 23 w 127"/>
                  <a:gd name="T39" fmla="*/ 79 h 207"/>
                  <a:gd name="T40" fmla="*/ 23 w 127"/>
                  <a:gd name="T41" fmla="*/ 90 h 207"/>
                  <a:gd name="T42" fmla="*/ 21 w 127"/>
                  <a:gd name="T43" fmla="*/ 93 h 207"/>
                  <a:gd name="T44" fmla="*/ 18 w 127"/>
                  <a:gd name="T45" fmla="*/ 91 h 207"/>
                  <a:gd name="T46" fmla="*/ 0 w 127"/>
                  <a:gd name="T47" fmla="*/ 100 h 207"/>
                  <a:gd name="T48" fmla="*/ 5 w 127"/>
                  <a:gd name="T49" fmla="*/ 108 h 207"/>
                  <a:gd name="T50" fmla="*/ 5 w 127"/>
                  <a:gd name="T51" fmla="*/ 109 h 207"/>
                  <a:gd name="T52" fmla="*/ 15 w 127"/>
                  <a:gd name="T53" fmla="*/ 207 h 207"/>
                  <a:gd name="T54" fmla="*/ 93 w 127"/>
                  <a:gd name="T55" fmla="*/ 207 h 207"/>
                  <a:gd name="T56" fmla="*/ 93 w 127"/>
                  <a:gd name="T57" fmla="*/ 171 h 207"/>
                  <a:gd name="T58" fmla="*/ 98 w 127"/>
                  <a:gd name="T59" fmla="*/ 207 h 207"/>
                  <a:gd name="T60" fmla="*/ 125 w 127"/>
                  <a:gd name="T61" fmla="*/ 207 h 207"/>
                  <a:gd name="T62" fmla="*/ 126 w 127"/>
                  <a:gd name="T63" fmla="*/ 20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6" y="205"/>
                    </a:moveTo>
                    <a:cubicBezTo>
                      <a:pt x="118" y="121"/>
                      <a:pt x="118" y="121"/>
                      <a:pt x="118" y="121"/>
                    </a:cubicBezTo>
                    <a:cubicBezTo>
                      <a:pt x="118" y="119"/>
                      <a:pt x="117" y="118"/>
                      <a:pt x="115" y="117"/>
                    </a:cubicBezTo>
                    <a:cubicBezTo>
                      <a:pt x="65" y="91"/>
                      <a:pt x="65" y="91"/>
                      <a:pt x="65" y="91"/>
                    </a:cubicBezTo>
                    <a:cubicBezTo>
                      <a:pt x="64" y="91"/>
                      <a:pt x="62" y="91"/>
                      <a:pt x="62" y="93"/>
                    </a:cubicBezTo>
                    <a:cubicBezTo>
                      <a:pt x="62" y="93"/>
                      <a:pt x="60" y="91"/>
                      <a:pt x="60" y="90"/>
                    </a:cubicBezTo>
                    <a:cubicBezTo>
                      <a:pt x="60" y="81"/>
                      <a:pt x="60" y="81"/>
                      <a:pt x="60" y="81"/>
                    </a:cubicBezTo>
                    <a:cubicBezTo>
                      <a:pt x="65" y="75"/>
                      <a:pt x="68" y="66"/>
                      <a:pt x="70" y="57"/>
                    </a:cubicBezTo>
                    <a:cubicBezTo>
                      <a:pt x="72" y="57"/>
                      <a:pt x="74" y="54"/>
                      <a:pt x="75" y="51"/>
                    </a:cubicBezTo>
                    <a:cubicBezTo>
                      <a:pt x="76" y="47"/>
                      <a:pt x="75" y="43"/>
                      <a:pt x="73" y="43"/>
                    </a:cubicBezTo>
                    <a:cubicBezTo>
                      <a:pt x="73" y="43"/>
                      <a:pt x="73" y="43"/>
                      <a:pt x="73" y="43"/>
                    </a:cubicBezTo>
                    <a:cubicBezTo>
                      <a:pt x="73" y="41"/>
                      <a:pt x="73" y="39"/>
                      <a:pt x="73" y="37"/>
                    </a:cubicBezTo>
                    <a:cubicBezTo>
                      <a:pt x="73" y="13"/>
                      <a:pt x="61" y="0"/>
                      <a:pt x="42" y="0"/>
                    </a:cubicBezTo>
                    <a:cubicBezTo>
                      <a:pt x="23" y="0"/>
                      <a:pt x="10" y="13"/>
                      <a:pt x="10" y="37"/>
                    </a:cubicBezTo>
                    <a:cubicBezTo>
                      <a:pt x="10" y="39"/>
                      <a:pt x="10" y="41"/>
                      <a:pt x="10" y="43"/>
                    </a:cubicBezTo>
                    <a:cubicBezTo>
                      <a:pt x="10" y="43"/>
                      <a:pt x="10" y="43"/>
                      <a:pt x="10" y="43"/>
                    </a:cubicBezTo>
                    <a:cubicBezTo>
                      <a:pt x="8" y="43"/>
                      <a:pt x="7" y="47"/>
                      <a:pt x="8" y="51"/>
                    </a:cubicBezTo>
                    <a:cubicBezTo>
                      <a:pt x="8" y="55"/>
                      <a:pt x="11" y="57"/>
                      <a:pt x="13" y="57"/>
                    </a:cubicBezTo>
                    <a:cubicBezTo>
                      <a:pt x="13" y="57"/>
                      <a:pt x="13" y="57"/>
                      <a:pt x="13" y="57"/>
                    </a:cubicBezTo>
                    <a:cubicBezTo>
                      <a:pt x="15" y="65"/>
                      <a:pt x="18" y="73"/>
                      <a:pt x="23" y="79"/>
                    </a:cubicBezTo>
                    <a:cubicBezTo>
                      <a:pt x="23" y="90"/>
                      <a:pt x="23" y="90"/>
                      <a:pt x="23" y="90"/>
                    </a:cubicBezTo>
                    <a:cubicBezTo>
                      <a:pt x="23" y="91"/>
                      <a:pt x="21" y="93"/>
                      <a:pt x="21" y="93"/>
                    </a:cubicBezTo>
                    <a:cubicBezTo>
                      <a:pt x="20" y="91"/>
                      <a:pt x="19" y="91"/>
                      <a:pt x="18" y="91"/>
                    </a:cubicBezTo>
                    <a:cubicBezTo>
                      <a:pt x="0" y="100"/>
                      <a:pt x="0" y="100"/>
                      <a:pt x="0" y="100"/>
                    </a:cubicBezTo>
                    <a:cubicBezTo>
                      <a:pt x="3" y="102"/>
                      <a:pt x="5" y="105"/>
                      <a:pt x="5" y="108"/>
                    </a:cubicBezTo>
                    <a:cubicBezTo>
                      <a:pt x="5" y="109"/>
                      <a:pt x="5" y="109"/>
                      <a:pt x="5" y="109"/>
                    </a:cubicBezTo>
                    <a:cubicBezTo>
                      <a:pt x="5" y="109"/>
                      <a:pt x="15" y="206"/>
                      <a:pt x="15" y="207"/>
                    </a:cubicBezTo>
                    <a:cubicBezTo>
                      <a:pt x="93" y="207"/>
                      <a:pt x="93" y="207"/>
                      <a:pt x="93" y="207"/>
                    </a:cubicBezTo>
                    <a:cubicBezTo>
                      <a:pt x="93" y="171"/>
                      <a:pt x="93" y="171"/>
                      <a:pt x="93" y="171"/>
                    </a:cubicBezTo>
                    <a:cubicBezTo>
                      <a:pt x="98" y="207"/>
                      <a:pt x="98" y="207"/>
                      <a:pt x="98" y="207"/>
                    </a:cubicBezTo>
                    <a:cubicBezTo>
                      <a:pt x="125" y="207"/>
                      <a:pt x="125" y="207"/>
                      <a:pt x="125" y="207"/>
                    </a:cubicBezTo>
                    <a:cubicBezTo>
                      <a:pt x="126" y="207"/>
                      <a:pt x="127" y="206"/>
                      <a:pt x="126"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grpSp>
        <p:sp>
          <p:nvSpPr>
            <p:cNvPr id="46" name="テキスト プレースホルダー 15">
              <a:extLst>
                <a:ext uri="{FF2B5EF4-FFF2-40B4-BE49-F238E27FC236}">
                  <a16:creationId xmlns:a16="http://schemas.microsoft.com/office/drawing/2014/main" id="{90901BC3-198E-94E5-E0D4-FC8426D7169B}"/>
                </a:ext>
              </a:extLst>
            </p:cNvPr>
            <p:cNvSpPr txBox="1">
              <a:spLocks/>
            </p:cNvSpPr>
            <p:nvPr/>
          </p:nvSpPr>
          <p:spPr>
            <a:xfrm>
              <a:off x="5157042" y="3904700"/>
              <a:ext cx="1436874" cy="366229"/>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・移行後変化</a:t>
              </a:r>
              <a:endParaRPr lang="en-US" altLang="ja-JP" sz="1100" b="0">
                <a:latin typeface="Meiryo UI"/>
                <a:ea typeface="Meiryo UI"/>
              </a:endParaRPr>
            </a:p>
            <a:p>
              <a:pPr indent="0" algn="ctr">
                <a:lnSpc>
                  <a:spcPct val="100000"/>
                </a:lnSpc>
                <a:spcAft>
                  <a:spcPts val="0"/>
                </a:spcAft>
                <a:buNone/>
              </a:pPr>
              <a:r>
                <a:rPr lang="ja-JP" altLang="en-US" sz="1100" b="0">
                  <a:latin typeface="Meiryo UI"/>
                  <a:ea typeface="Meiryo UI"/>
                </a:rPr>
                <a:t>ヒアリングシート</a:t>
              </a:r>
            </a:p>
          </p:txBody>
        </p:sp>
        <p:sp>
          <p:nvSpPr>
            <p:cNvPr id="47" name="テキスト プレースホルダー 15">
              <a:extLst>
                <a:ext uri="{FF2B5EF4-FFF2-40B4-BE49-F238E27FC236}">
                  <a16:creationId xmlns:a16="http://schemas.microsoft.com/office/drawing/2014/main" id="{2A61442A-F651-8550-7F30-58A7F9D994B4}"/>
                </a:ext>
              </a:extLst>
            </p:cNvPr>
            <p:cNvSpPr txBox="1">
              <a:spLocks/>
            </p:cNvSpPr>
            <p:nvPr/>
          </p:nvSpPr>
          <p:spPr>
            <a:xfrm>
              <a:off x="3572866" y="2436239"/>
              <a:ext cx="3816424" cy="246221"/>
            </a:xfrm>
            <a:prstGeom prst="rect">
              <a:avLst/>
            </a:prstGeom>
            <a:solidFill>
              <a:schemeClr val="tx2"/>
            </a:solidFill>
            <a:ln>
              <a:noFill/>
            </a:ln>
          </p:spPr>
          <p:txBody>
            <a:bodyPr vert="horz" wrap="square" lIns="36000" tIns="36000" rIns="36000" bIns="3600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nSpc>
                  <a:spcPct val="100000"/>
                </a:lnSpc>
                <a:spcAft>
                  <a:spcPts val="0"/>
                </a:spcAft>
                <a:buNone/>
              </a:pPr>
              <a:r>
                <a:rPr lang="ja-JP" altLang="en-US" sz="1400" b="0">
                  <a:solidFill>
                    <a:schemeClr val="bg1"/>
                  </a:solidFill>
                  <a:latin typeface="Meiryo UI"/>
                  <a:ea typeface="Meiryo UI"/>
                </a:rPr>
                <a:t>　②シフト移行後の状況調査</a:t>
              </a:r>
            </a:p>
          </p:txBody>
        </p:sp>
        <p:sp>
          <p:nvSpPr>
            <p:cNvPr id="48" name="テキスト プレースホルダー 15">
              <a:extLst>
                <a:ext uri="{FF2B5EF4-FFF2-40B4-BE49-F238E27FC236}">
                  <a16:creationId xmlns:a16="http://schemas.microsoft.com/office/drawing/2014/main" id="{5B04C798-C682-3E9F-8430-C676D039087F}"/>
                </a:ext>
              </a:extLst>
            </p:cNvPr>
            <p:cNvSpPr txBox="1">
              <a:spLocks/>
            </p:cNvSpPr>
            <p:nvPr/>
          </p:nvSpPr>
          <p:spPr>
            <a:xfrm>
              <a:off x="3734362" y="3965435"/>
              <a:ext cx="847953" cy="183115"/>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各ベンダー</a:t>
              </a:r>
            </a:p>
          </p:txBody>
        </p:sp>
        <p:sp>
          <p:nvSpPr>
            <p:cNvPr id="49" name="テキスト プレースホルダー 15">
              <a:extLst>
                <a:ext uri="{FF2B5EF4-FFF2-40B4-BE49-F238E27FC236}">
                  <a16:creationId xmlns:a16="http://schemas.microsoft.com/office/drawing/2014/main" id="{C619017C-1DF3-8C07-3384-D30C85055135}"/>
                </a:ext>
              </a:extLst>
            </p:cNvPr>
            <p:cNvSpPr txBox="1">
              <a:spLocks/>
            </p:cNvSpPr>
            <p:nvPr/>
          </p:nvSpPr>
          <p:spPr>
            <a:xfrm>
              <a:off x="6297736" y="3709905"/>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検証受託事業者</a:t>
              </a:r>
            </a:p>
          </p:txBody>
        </p:sp>
        <p:cxnSp>
          <p:nvCxnSpPr>
            <p:cNvPr id="50" name="直線矢印コネクタ 49">
              <a:extLst>
                <a:ext uri="{FF2B5EF4-FFF2-40B4-BE49-F238E27FC236}">
                  <a16:creationId xmlns:a16="http://schemas.microsoft.com/office/drawing/2014/main" id="{273D499F-4927-EAF2-1413-675D28AFE547}"/>
                </a:ext>
              </a:extLst>
            </p:cNvPr>
            <p:cNvCxnSpPr>
              <a:cxnSpLocks/>
              <a:stCxn id="42" idx="3"/>
            </p:cNvCxnSpPr>
            <p:nvPr/>
          </p:nvCxnSpPr>
          <p:spPr>
            <a:xfrm>
              <a:off x="4969437" y="2923993"/>
              <a:ext cx="1384721" cy="43669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8DB370F0-C1AF-0DF3-5354-54DF64E91533}"/>
                </a:ext>
              </a:extLst>
            </p:cNvPr>
            <p:cNvCxnSpPr>
              <a:cxnSpLocks/>
              <a:stCxn id="44" idx="3"/>
            </p:cNvCxnSpPr>
            <p:nvPr/>
          </p:nvCxnSpPr>
          <p:spPr>
            <a:xfrm>
              <a:off x="4969437" y="3359269"/>
              <a:ext cx="1384721" cy="11594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2022F2DF-766A-B7B3-05CC-00EC937FAA1F}"/>
                </a:ext>
              </a:extLst>
            </p:cNvPr>
            <p:cNvCxnSpPr>
              <a:cxnSpLocks/>
              <a:stCxn id="43" idx="3"/>
            </p:cNvCxnSpPr>
            <p:nvPr/>
          </p:nvCxnSpPr>
          <p:spPr>
            <a:xfrm flipV="1">
              <a:off x="4969437" y="3572323"/>
              <a:ext cx="1384721" cy="222222"/>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1952C76A-A238-531F-A110-03CDD8B2CC3F}"/>
                </a:ext>
              </a:extLst>
            </p:cNvPr>
            <p:cNvGrpSpPr/>
            <p:nvPr/>
          </p:nvGrpSpPr>
          <p:grpSpPr>
            <a:xfrm>
              <a:off x="5505648" y="2938445"/>
              <a:ext cx="216000" cy="251999"/>
              <a:chOff x="7294091" y="3250381"/>
              <a:chExt cx="835025" cy="977900"/>
            </a:xfrm>
            <a:solidFill>
              <a:schemeClr val="bg2">
                <a:lumMod val="25000"/>
              </a:schemeClr>
            </a:solidFill>
          </p:grpSpPr>
          <p:sp>
            <p:nvSpPr>
              <p:cNvPr id="107" name="Freeform 33">
                <a:extLst>
                  <a:ext uri="{FF2B5EF4-FFF2-40B4-BE49-F238E27FC236}">
                    <a16:creationId xmlns:a16="http://schemas.microsoft.com/office/drawing/2014/main" id="{B2107D53-AC83-F8A9-0FF8-FAE8C541AC90}"/>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08" name="Freeform 35">
                <a:extLst>
                  <a:ext uri="{FF2B5EF4-FFF2-40B4-BE49-F238E27FC236}">
                    <a16:creationId xmlns:a16="http://schemas.microsoft.com/office/drawing/2014/main" id="{D37BD2AB-3533-BD3B-023C-C3968030CA58}"/>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54" name="グループ化 53">
              <a:extLst>
                <a:ext uri="{FF2B5EF4-FFF2-40B4-BE49-F238E27FC236}">
                  <a16:creationId xmlns:a16="http://schemas.microsoft.com/office/drawing/2014/main" id="{86E58413-D8DA-2C01-9F4B-18132232737A}"/>
                </a:ext>
              </a:extLst>
            </p:cNvPr>
            <p:cNvGrpSpPr/>
            <p:nvPr/>
          </p:nvGrpSpPr>
          <p:grpSpPr>
            <a:xfrm>
              <a:off x="5505648" y="3262509"/>
              <a:ext cx="216000" cy="251999"/>
              <a:chOff x="7294091" y="3250381"/>
              <a:chExt cx="835025" cy="977900"/>
            </a:xfrm>
            <a:solidFill>
              <a:schemeClr val="bg2">
                <a:lumMod val="25000"/>
              </a:schemeClr>
            </a:solidFill>
          </p:grpSpPr>
          <p:sp>
            <p:nvSpPr>
              <p:cNvPr id="105" name="Freeform 33">
                <a:extLst>
                  <a:ext uri="{FF2B5EF4-FFF2-40B4-BE49-F238E27FC236}">
                    <a16:creationId xmlns:a16="http://schemas.microsoft.com/office/drawing/2014/main" id="{BC87A7AC-BB81-F1E2-AEE1-32B44D25EFD0}"/>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06" name="Freeform 35">
                <a:extLst>
                  <a:ext uri="{FF2B5EF4-FFF2-40B4-BE49-F238E27FC236}">
                    <a16:creationId xmlns:a16="http://schemas.microsoft.com/office/drawing/2014/main" id="{597E2ECA-6CA9-1F47-FE6B-8A998BE4A940}"/>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55" name="グループ化 54">
              <a:extLst>
                <a:ext uri="{FF2B5EF4-FFF2-40B4-BE49-F238E27FC236}">
                  <a16:creationId xmlns:a16="http://schemas.microsoft.com/office/drawing/2014/main" id="{859F5A43-4E75-0B69-908B-2EEEBFF99EC8}"/>
                </a:ext>
              </a:extLst>
            </p:cNvPr>
            <p:cNvGrpSpPr/>
            <p:nvPr/>
          </p:nvGrpSpPr>
          <p:grpSpPr>
            <a:xfrm>
              <a:off x="5505648" y="3586517"/>
              <a:ext cx="216000" cy="251999"/>
              <a:chOff x="7294091" y="3250381"/>
              <a:chExt cx="835025" cy="977900"/>
            </a:xfrm>
            <a:solidFill>
              <a:schemeClr val="bg2">
                <a:lumMod val="25000"/>
              </a:schemeClr>
            </a:solidFill>
          </p:grpSpPr>
          <p:sp>
            <p:nvSpPr>
              <p:cNvPr id="103" name="Freeform 33">
                <a:extLst>
                  <a:ext uri="{FF2B5EF4-FFF2-40B4-BE49-F238E27FC236}">
                    <a16:creationId xmlns:a16="http://schemas.microsoft.com/office/drawing/2014/main" id="{15FDE209-47F4-3D6D-0067-E30355B55455}"/>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04" name="Freeform 35">
                <a:extLst>
                  <a:ext uri="{FF2B5EF4-FFF2-40B4-BE49-F238E27FC236}">
                    <a16:creationId xmlns:a16="http://schemas.microsoft.com/office/drawing/2014/main" id="{714F0CB2-93AC-1625-1515-0C993291B799}"/>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56" name="グループ化 55">
              <a:extLst>
                <a:ext uri="{FF2B5EF4-FFF2-40B4-BE49-F238E27FC236}">
                  <a16:creationId xmlns:a16="http://schemas.microsoft.com/office/drawing/2014/main" id="{D8AFD627-0ED0-7CC0-3612-1CBAEF98405B}"/>
                </a:ext>
              </a:extLst>
            </p:cNvPr>
            <p:cNvGrpSpPr>
              <a:grpSpLocks noChangeAspect="1"/>
            </p:cNvGrpSpPr>
            <p:nvPr/>
          </p:nvGrpSpPr>
          <p:grpSpPr>
            <a:xfrm>
              <a:off x="8937517" y="3188963"/>
              <a:ext cx="384589" cy="469575"/>
              <a:chOff x="6751638" y="4462463"/>
              <a:chExt cx="423862" cy="517526"/>
            </a:xfrm>
            <a:solidFill>
              <a:srgbClr val="00338D"/>
            </a:solidFill>
          </p:grpSpPr>
          <p:sp>
            <p:nvSpPr>
              <p:cNvPr id="101" name="Freeform 12">
                <a:extLst>
                  <a:ext uri="{FF2B5EF4-FFF2-40B4-BE49-F238E27FC236}">
                    <a16:creationId xmlns:a16="http://schemas.microsoft.com/office/drawing/2014/main" id="{65E32A27-A653-F9B5-6C12-8541F8F0AB19}"/>
                  </a:ext>
                </a:extLst>
              </p:cNvPr>
              <p:cNvSpPr>
                <a:spLocks/>
              </p:cNvSpPr>
              <p:nvPr/>
            </p:nvSpPr>
            <p:spPr bwMode="auto">
              <a:xfrm>
                <a:off x="6902450" y="4462463"/>
                <a:ext cx="122237" cy="160338"/>
              </a:xfrm>
              <a:custGeom>
                <a:avLst/>
                <a:gdLst>
                  <a:gd name="T0" fmla="*/ 16 w 32"/>
                  <a:gd name="T1" fmla="*/ 42 h 42"/>
                  <a:gd name="T2" fmla="*/ 32 w 32"/>
                  <a:gd name="T3" fmla="*/ 16 h 42"/>
                  <a:gd name="T4" fmla="*/ 16 w 32"/>
                  <a:gd name="T5" fmla="*/ 0 h 42"/>
                  <a:gd name="T6" fmla="*/ 0 w 32"/>
                  <a:gd name="T7" fmla="*/ 16 h 42"/>
                  <a:gd name="T8" fmla="*/ 16 w 32"/>
                  <a:gd name="T9" fmla="*/ 42 h 42"/>
                </a:gdLst>
                <a:ahLst/>
                <a:cxnLst>
                  <a:cxn ang="0">
                    <a:pos x="T0" y="T1"/>
                  </a:cxn>
                  <a:cxn ang="0">
                    <a:pos x="T2" y="T3"/>
                  </a:cxn>
                  <a:cxn ang="0">
                    <a:pos x="T4" y="T5"/>
                  </a:cxn>
                  <a:cxn ang="0">
                    <a:pos x="T6" y="T7"/>
                  </a:cxn>
                  <a:cxn ang="0">
                    <a:pos x="T8" y="T9"/>
                  </a:cxn>
                </a:cxnLst>
                <a:rect l="0" t="0" r="r" b="b"/>
                <a:pathLst>
                  <a:path w="32" h="42">
                    <a:moveTo>
                      <a:pt x="16" y="42"/>
                    </a:moveTo>
                    <a:cubicBezTo>
                      <a:pt x="26" y="42"/>
                      <a:pt x="32" y="24"/>
                      <a:pt x="32" y="16"/>
                    </a:cubicBezTo>
                    <a:cubicBezTo>
                      <a:pt x="32" y="7"/>
                      <a:pt x="25" y="0"/>
                      <a:pt x="16" y="0"/>
                    </a:cubicBezTo>
                    <a:cubicBezTo>
                      <a:pt x="7" y="0"/>
                      <a:pt x="0" y="7"/>
                      <a:pt x="0" y="16"/>
                    </a:cubicBezTo>
                    <a:cubicBezTo>
                      <a:pt x="0" y="24"/>
                      <a:pt x="6" y="42"/>
                      <a:pt x="16"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sp>
            <p:nvSpPr>
              <p:cNvPr id="102" name="Freeform 13">
                <a:extLst>
                  <a:ext uri="{FF2B5EF4-FFF2-40B4-BE49-F238E27FC236}">
                    <a16:creationId xmlns:a16="http://schemas.microsoft.com/office/drawing/2014/main" id="{53AD69C3-396F-E684-3BD3-E2133760F6F0}"/>
                  </a:ext>
                </a:extLst>
              </p:cNvPr>
              <p:cNvSpPr>
                <a:spLocks/>
              </p:cNvSpPr>
              <p:nvPr/>
            </p:nvSpPr>
            <p:spPr bwMode="auto">
              <a:xfrm>
                <a:off x="6751638" y="4641851"/>
                <a:ext cx="423862" cy="338138"/>
              </a:xfrm>
              <a:custGeom>
                <a:avLst/>
                <a:gdLst>
                  <a:gd name="T0" fmla="*/ 109 w 110"/>
                  <a:gd name="T1" fmla="*/ 49 h 88"/>
                  <a:gd name="T2" fmla="*/ 89 w 110"/>
                  <a:gd name="T3" fmla="*/ 10 h 88"/>
                  <a:gd name="T4" fmla="*/ 80 w 110"/>
                  <a:gd name="T5" fmla="*/ 5 h 88"/>
                  <a:gd name="T6" fmla="*/ 67 w 110"/>
                  <a:gd name="T7" fmla="*/ 0 h 88"/>
                  <a:gd name="T8" fmla="*/ 59 w 110"/>
                  <a:gd name="T9" fmla="*/ 29 h 88"/>
                  <a:gd name="T10" fmla="*/ 57 w 110"/>
                  <a:gd name="T11" fmla="*/ 11 h 88"/>
                  <a:gd name="T12" fmla="*/ 55 w 110"/>
                  <a:gd name="T13" fmla="*/ 8 h 88"/>
                  <a:gd name="T14" fmla="*/ 53 w 110"/>
                  <a:gd name="T15" fmla="*/ 11 h 88"/>
                  <a:gd name="T16" fmla="*/ 51 w 110"/>
                  <a:gd name="T17" fmla="*/ 29 h 88"/>
                  <a:gd name="T18" fmla="*/ 43 w 110"/>
                  <a:gd name="T19" fmla="*/ 0 h 88"/>
                  <a:gd name="T20" fmla="*/ 23 w 110"/>
                  <a:gd name="T21" fmla="*/ 7 h 88"/>
                  <a:gd name="T22" fmla="*/ 22 w 110"/>
                  <a:gd name="T23" fmla="*/ 10 h 88"/>
                  <a:gd name="T24" fmla="*/ 1 w 110"/>
                  <a:gd name="T25" fmla="*/ 49 h 88"/>
                  <a:gd name="T26" fmla="*/ 0 w 110"/>
                  <a:gd name="T27" fmla="*/ 56 h 88"/>
                  <a:gd name="T28" fmla="*/ 10 w 110"/>
                  <a:gd name="T29" fmla="*/ 88 h 88"/>
                  <a:gd name="T30" fmla="*/ 24 w 110"/>
                  <a:gd name="T31" fmla="*/ 88 h 88"/>
                  <a:gd name="T32" fmla="*/ 16 w 110"/>
                  <a:gd name="T33" fmla="*/ 53 h 88"/>
                  <a:gd name="T34" fmla="*/ 26 w 110"/>
                  <a:gd name="T35" fmla="*/ 35 h 88"/>
                  <a:gd name="T36" fmla="*/ 25 w 110"/>
                  <a:gd name="T37" fmla="*/ 88 h 88"/>
                  <a:gd name="T38" fmla="*/ 86 w 110"/>
                  <a:gd name="T39" fmla="*/ 88 h 88"/>
                  <a:gd name="T40" fmla="*/ 84 w 110"/>
                  <a:gd name="T41" fmla="*/ 35 h 88"/>
                  <a:gd name="T42" fmla="*/ 94 w 110"/>
                  <a:gd name="T43" fmla="*/ 53 h 88"/>
                  <a:gd name="T44" fmla="*/ 86 w 110"/>
                  <a:gd name="T45" fmla="*/ 88 h 88"/>
                  <a:gd name="T46" fmla="*/ 100 w 110"/>
                  <a:gd name="T47" fmla="*/ 88 h 88"/>
                  <a:gd name="T48" fmla="*/ 110 w 110"/>
                  <a:gd name="T49" fmla="*/ 56 h 88"/>
                  <a:gd name="T50" fmla="*/ 109 w 110"/>
                  <a:gd name="T51" fmla="*/ 4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 h="88">
                    <a:moveTo>
                      <a:pt x="109" y="49"/>
                    </a:moveTo>
                    <a:cubicBezTo>
                      <a:pt x="103" y="35"/>
                      <a:pt x="97" y="21"/>
                      <a:pt x="89" y="10"/>
                    </a:cubicBezTo>
                    <a:cubicBezTo>
                      <a:pt x="87" y="7"/>
                      <a:pt x="91" y="8"/>
                      <a:pt x="80" y="5"/>
                    </a:cubicBezTo>
                    <a:cubicBezTo>
                      <a:pt x="74" y="3"/>
                      <a:pt x="73" y="2"/>
                      <a:pt x="67" y="0"/>
                    </a:cubicBezTo>
                    <a:cubicBezTo>
                      <a:pt x="65" y="7"/>
                      <a:pt x="62" y="23"/>
                      <a:pt x="59" y="29"/>
                    </a:cubicBezTo>
                    <a:cubicBezTo>
                      <a:pt x="57" y="11"/>
                      <a:pt x="57" y="11"/>
                      <a:pt x="57" y="11"/>
                    </a:cubicBezTo>
                    <a:cubicBezTo>
                      <a:pt x="55" y="8"/>
                      <a:pt x="55" y="8"/>
                      <a:pt x="55" y="8"/>
                    </a:cubicBezTo>
                    <a:cubicBezTo>
                      <a:pt x="53" y="11"/>
                      <a:pt x="53" y="11"/>
                      <a:pt x="53" y="11"/>
                    </a:cubicBezTo>
                    <a:cubicBezTo>
                      <a:pt x="51" y="29"/>
                      <a:pt x="51" y="29"/>
                      <a:pt x="51" y="29"/>
                    </a:cubicBezTo>
                    <a:cubicBezTo>
                      <a:pt x="48" y="23"/>
                      <a:pt x="45" y="7"/>
                      <a:pt x="43" y="0"/>
                    </a:cubicBezTo>
                    <a:cubicBezTo>
                      <a:pt x="23" y="7"/>
                      <a:pt x="23" y="7"/>
                      <a:pt x="23" y="7"/>
                    </a:cubicBezTo>
                    <a:cubicBezTo>
                      <a:pt x="22" y="8"/>
                      <a:pt x="22" y="8"/>
                      <a:pt x="22" y="10"/>
                    </a:cubicBezTo>
                    <a:cubicBezTo>
                      <a:pt x="13" y="21"/>
                      <a:pt x="6" y="35"/>
                      <a:pt x="1" y="49"/>
                    </a:cubicBezTo>
                    <a:cubicBezTo>
                      <a:pt x="0" y="50"/>
                      <a:pt x="0" y="53"/>
                      <a:pt x="0" y="56"/>
                    </a:cubicBezTo>
                    <a:cubicBezTo>
                      <a:pt x="2" y="65"/>
                      <a:pt x="7" y="78"/>
                      <a:pt x="10" y="88"/>
                    </a:cubicBezTo>
                    <a:cubicBezTo>
                      <a:pt x="24" y="88"/>
                      <a:pt x="24" y="88"/>
                      <a:pt x="24" y="88"/>
                    </a:cubicBezTo>
                    <a:cubicBezTo>
                      <a:pt x="21" y="76"/>
                      <a:pt x="18" y="63"/>
                      <a:pt x="16" y="53"/>
                    </a:cubicBezTo>
                    <a:cubicBezTo>
                      <a:pt x="19" y="47"/>
                      <a:pt x="22" y="40"/>
                      <a:pt x="26" y="35"/>
                    </a:cubicBezTo>
                    <a:cubicBezTo>
                      <a:pt x="26" y="53"/>
                      <a:pt x="25" y="70"/>
                      <a:pt x="25" y="88"/>
                    </a:cubicBezTo>
                    <a:cubicBezTo>
                      <a:pt x="86" y="88"/>
                      <a:pt x="86" y="88"/>
                      <a:pt x="86" y="88"/>
                    </a:cubicBezTo>
                    <a:cubicBezTo>
                      <a:pt x="86" y="70"/>
                      <a:pt x="84" y="53"/>
                      <a:pt x="84" y="35"/>
                    </a:cubicBezTo>
                    <a:cubicBezTo>
                      <a:pt x="88" y="40"/>
                      <a:pt x="91" y="47"/>
                      <a:pt x="94" y="53"/>
                    </a:cubicBezTo>
                    <a:cubicBezTo>
                      <a:pt x="93" y="63"/>
                      <a:pt x="89" y="76"/>
                      <a:pt x="86" y="88"/>
                    </a:cubicBezTo>
                    <a:cubicBezTo>
                      <a:pt x="100" y="88"/>
                      <a:pt x="100" y="88"/>
                      <a:pt x="100" y="88"/>
                    </a:cubicBezTo>
                    <a:cubicBezTo>
                      <a:pt x="104" y="78"/>
                      <a:pt x="108" y="65"/>
                      <a:pt x="110" y="56"/>
                    </a:cubicBezTo>
                    <a:cubicBezTo>
                      <a:pt x="110" y="53"/>
                      <a:pt x="110" y="50"/>
                      <a:pt x="109"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grpSp>
        <p:sp>
          <p:nvSpPr>
            <p:cNvPr id="57" name="テキスト プレースホルダー 15">
              <a:extLst>
                <a:ext uri="{FF2B5EF4-FFF2-40B4-BE49-F238E27FC236}">
                  <a16:creationId xmlns:a16="http://schemas.microsoft.com/office/drawing/2014/main" id="{94495D9E-FA20-D976-1B76-A7CAC26F0315}"/>
                </a:ext>
              </a:extLst>
            </p:cNvPr>
            <p:cNvSpPr txBox="1">
              <a:spLocks/>
            </p:cNvSpPr>
            <p:nvPr/>
          </p:nvSpPr>
          <p:spPr>
            <a:xfrm>
              <a:off x="8610376" y="3730536"/>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デジタル庁</a:t>
              </a:r>
            </a:p>
          </p:txBody>
        </p:sp>
        <p:cxnSp>
          <p:nvCxnSpPr>
            <p:cNvPr id="58" name="直線矢印コネクタ 57">
              <a:extLst>
                <a:ext uri="{FF2B5EF4-FFF2-40B4-BE49-F238E27FC236}">
                  <a16:creationId xmlns:a16="http://schemas.microsoft.com/office/drawing/2014/main" id="{B5FD63F1-6341-E7E7-CB6A-1C241183C1A6}"/>
                </a:ext>
              </a:extLst>
            </p:cNvPr>
            <p:cNvCxnSpPr>
              <a:cxnSpLocks/>
            </p:cNvCxnSpPr>
            <p:nvPr/>
          </p:nvCxnSpPr>
          <p:spPr>
            <a:xfrm>
              <a:off x="7340458" y="3514512"/>
              <a:ext cx="1415733" cy="0"/>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59" name="グループ化 58">
              <a:extLst>
                <a:ext uri="{FF2B5EF4-FFF2-40B4-BE49-F238E27FC236}">
                  <a16:creationId xmlns:a16="http://schemas.microsoft.com/office/drawing/2014/main" id="{DBDAD407-B6B0-99FE-7DFB-5360C13E6DDD}"/>
                </a:ext>
              </a:extLst>
            </p:cNvPr>
            <p:cNvGrpSpPr/>
            <p:nvPr/>
          </p:nvGrpSpPr>
          <p:grpSpPr>
            <a:xfrm>
              <a:off x="7881935" y="3341921"/>
              <a:ext cx="287999" cy="324000"/>
              <a:chOff x="7294091" y="3250381"/>
              <a:chExt cx="835025" cy="977900"/>
            </a:xfrm>
            <a:solidFill>
              <a:schemeClr val="bg2">
                <a:lumMod val="25000"/>
              </a:schemeClr>
            </a:solidFill>
          </p:grpSpPr>
          <p:sp>
            <p:nvSpPr>
              <p:cNvPr id="99" name="Freeform 33">
                <a:extLst>
                  <a:ext uri="{FF2B5EF4-FFF2-40B4-BE49-F238E27FC236}">
                    <a16:creationId xmlns:a16="http://schemas.microsoft.com/office/drawing/2014/main" id="{CBA38D45-DF7F-54EF-289C-0BAEABCB12D1}"/>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100" name="Freeform 35">
                <a:extLst>
                  <a:ext uri="{FF2B5EF4-FFF2-40B4-BE49-F238E27FC236}">
                    <a16:creationId xmlns:a16="http://schemas.microsoft.com/office/drawing/2014/main" id="{26C29A91-15B9-4452-FA8D-4EE2AACED618}"/>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sp>
          <p:nvSpPr>
            <p:cNvPr id="60" name="テキスト プレースホルダー 15">
              <a:extLst>
                <a:ext uri="{FF2B5EF4-FFF2-40B4-BE49-F238E27FC236}">
                  <a16:creationId xmlns:a16="http://schemas.microsoft.com/office/drawing/2014/main" id="{01293CE4-D669-27D6-CBCD-F16F70E27CD6}"/>
                </a:ext>
              </a:extLst>
            </p:cNvPr>
            <p:cNvSpPr txBox="1">
              <a:spLocks/>
            </p:cNvSpPr>
            <p:nvPr/>
          </p:nvSpPr>
          <p:spPr>
            <a:xfrm>
              <a:off x="7665888" y="3752022"/>
              <a:ext cx="765542" cy="33855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移行後</a:t>
              </a:r>
              <a:endParaRPr lang="en-US" altLang="ja-JP" sz="1100" b="0">
                <a:latin typeface="Meiryo UI"/>
                <a:ea typeface="Meiryo UI"/>
              </a:endParaRPr>
            </a:p>
            <a:p>
              <a:pPr indent="0" algn="ctr">
                <a:lnSpc>
                  <a:spcPct val="100000"/>
                </a:lnSpc>
                <a:spcAft>
                  <a:spcPts val="0"/>
                </a:spcAft>
                <a:buNone/>
              </a:pPr>
              <a:r>
                <a:rPr lang="ja-JP" altLang="en-US" sz="1100" b="0">
                  <a:latin typeface="Meiryo UI"/>
                  <a:ea typeface="Meiryo UI"/>
                </a:rPr>
                <a:t>変化分析</a:t>
              </a:r>
            </a:p>
          </p:txBody>
        </p:sp>
        <p:sp>
          <p:nvSpPr>
            <p:cNvPr id="61" name="テキスト プレースホルダー 15">
              <a:extLst>
                <a:ext uri="{FF2B5EF4-FFF2-40B4-BE49-F238E27FC236}">
                  <a16:creationId xmlns:a16="http://schemas.microsoft.com/office/drawing/2014/main" id="{53A06B9E-E12D-2600-4701-23CBA2062C7C}"/>
                </a:ext>
              </a:extLst>
            </p:cNvPr>
            <p:cNvSpPr txBox="1">
              <a:spLocks/>
            </p:cNvSpPr>
            <p:nvPr/>
          </p:nvSpPr>
          <p:spPr>
            <a:xfrm>
              <a:off x="5949130" y="4815402"/>
              <a:ext cx="3069613" cy="33855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　移行パターン・アーキテクチャ等の変更点に限らずに広くシフト移行時の課題・リスクを調査</a:t>
              </a:r>
            </a:p>
          </p:txBody>
        </p:sp>
        <p:pic>
          <p:nvPicPr>
            <p:cNvPr id="62" name="グラフィックス 206" descr="オフィス ワーカー (男性) 単色塗りつぶし">
              <a:extLst>
                <a:ext uri="{FF2B5EF4-FFF2-40B4-BE49-F238E27FC236}">
                  <a16:creationId xmlns:a16="http://schemas.microsoft.com/office/drawing/2014/main" id="{A2414D6C-69E9-E91D-4A16-68FFD64702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4717995"/>
              <a:ext cx="424994" cy="444443"/>
            </a:xfrm>
            <a:prstGeom prst="rect">
              <a:avLst/>
            </a:prstGeom>
          </p:spPr>
        </p:pic>
        <p:pic>
          <p:nvPicPr>
            <p:cNvPr id="63" name="グラフィックス 207" descr="オフィス ワーカー (男性) 単色塗りつぶし">
              <a:extLst>
                <a:ext uri="{FF2B5EF4-FFF2-40B4-BE49-F238E27FC236}">
                  <a16:creationId xmlns:a16="http://schemas.microsoft.com/office/drawing/2014/main" id="{06B464CC-10CF-2E47-B5FA-69EF282023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5588547"/>
              <a:ext cx="424994" cy="444443"/>
            </a:xfrm>
            <a:prstGeom prst="rect">
              <a:avLst/>
            </a:prstGeom>
          </p:spPr>
        </p:pic>
        <p:pic>
          <p:nvPicPr>
            <p:cNvPr id="64" name="グラフィックス 208" descr="オフィス ワーカー (男性) 単色塗りつぶし">
              <a:extLst>
                <a:ext uri="{FF2B5EF4-FFF2-40B4-BE49-F238E27FC236}">
                  <a16:creationId xmlns:a16="http://schemas.microsoft.com/office/drawing/2014/main" id="{A515D783-B241-95A2-CA8F-13EC5E57A4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443" y="5153271"/>
              <a:ext cx="424994" cy="444443"/>
            </a:xfrm>
            <a:prstGeom prst="rect">
              <a:avLst/>
            </a:prstGeom>
          </p:spPr>
        </p:pic>
        <p:grpSp>
          <p:nvGrpSpPr>
            <p:cNvPr id="65" name="Group 360">
              <a:extLst>
                <a:ext uri="{FF2B5EF4-FFF2-40B4-BE49-F238E27FC236}">
                  <a16:creationId xmlns:a16="http://schemas.microsoft.com/office/drawing/2014/main" id="{E4737E5C-F237-F2D7-77FE-6017E3D075DB}"/>
                </a:ext>
              </a:extLst>
            </p:cNvPr>
            <p:cNvGrpSpPr>
              <a:grpSpLocks noChangeAspect="1"/>
            </p:cNvGrpSpPr>
            <p:nvPr/>
          </p:nvGrpSpPr>
          <p:grpSpPr bwMode="auto">
            <a:xfrm>
              <a:off x="6424329" y="5215649"/>
              <a:ext cx="818542" cy="444443"/>
              <a:chOff x="2608" y="1882"/>
              <a:chExt cx="1024" cy="556"/>
            </a:xfrm>
            <a:solidFill>
              <a:srgbClr val="00338D"/>
            </a:solidFill>
          </p:grpSpPr>
          <p:sp>
            <p:nvSpPr>
              <p:cNvPr id="96" name="Freeform 361">
                <a:extLst>
                  <a:ext uri="{FF2B5EF4-FFF2-40B4-BE49-F238E27FC236}">
                    <a16:creationId xmlns:a16="http://schemas.microsoft.com/office/drawing/2014/main" id="{3DE26FF8-00CE-D1C4-6087-7B770E79AC21}"/>
                  </a:ext>
                </a:extLst>
              </p:cNvPr>
              <p:cNvSpPr>
                <a:spLocks/>
              </p:cNvSpPr>
              <p:nvPr/>
            </p:nvSpPr>
            <p:spPr bwMode="auto">
              <a:xfrm>
                <a:off x="2893" y="1882"/>
                <a:ext cx="454" cy="556"/>
              </a:xfrm>
              <a:custGeom>
                <a:avLst/>
                <a:gdLst>
                  <a:gd name="T0" fmla="*/ 182 w 191"/>
                  <a:gd name="T1" fmla="*/ 135 h 232"/>
                  <a:gd name="T2" fmla="*/ 179 w 191"/>
                  <a:gd name="T3" fmla="*/ 131 h 232"/>
                  <a:gd name="T4" fmla="*/ 122 w 191"/>
                  <a:gd name="T5" fmla="*/ 102 h 232"/>
                  <a:gd name="T6" fmla="*/ 119 w 191"/>
                  <a:gd name="T7" fmla="*/ 104 h 232"/>
                  <a:gd name="T8" fmla="*/ 116 w 191"/>
                  <a:gd name="T9" fmla="*/ 101 h 232"/>
                  <a:gd name="T10" fmla="*/ 116 w 191"/>
                  <a:gd name="T11" fmla="*/ 91 h 232"/>
                  <a:gd name="T12" fmla="*/ 128 w 191"/>
                  <a:gd name="T13" fmla="*/ 64 h 232"/>
                  <a:gd name="T14" fmla="*/ 133 w 191"/>
                  <a:gd name="T15" fmla="*/ 57 h 232"/>
                  <a:gd name="T16" fmla="*/ 131 w 191"/>
                  <a:gd name="T17" fmla="*/ 48 h 232"/>
                  <a:gd name="T18" fmla="*/ 130 w 191"/>
                  <a:gd name="T19" fmla="*/ 48 h 232"/>
                  <a:gd name="T20" fmla="*/ 131 w 191"/>
                  <a:gd name="T21" fmla="*/ 41 h 232"/>
                  <a:gd name="T22" fmla="*/ 96 w 191"/>
                  <a:gd name="T23" fmla="*/ 0 h 232"/>
                  <a:gd name="T24" fmla="*/ 60 w 191"/>
                  <a:gd name="T25" fmla="*/ 41 h 232"/>
                  <a:gd name="T26" fmla="*/ 60 w 191"/>
                  <a:gd name="T27" fmla="*/ 48 h 232"/>
                  <a:gd name="T28" fmla="*/ 60 w 191"/>
                  <a:gd name="T29" fmla="*/ 48 h 232"/>
                  <a:gd name="T30" fmla="*/ 58 w 191"/>
                  <a:gd name="T31" fmla="*/ 57 h 232"/>
                  <a:gd name="T32" fmla="*/ 63 w 191"/>
                  <a:gd name="T33" fmla="*/ 64 h 232"/>
                  <a:gd name="T34" fmla="*/ 63 w 191"/>
                  <a:gd name="T35" fmla="*/ 64 h 232"/>
                  <a:gd name="T36" fmla="*/ 74 w 191"/>
                  <a:gd name="T37" fmla="*/ 88 h 232"/>
                  <a:gd name="T38" fmla="*/ 74 w 191"/>
                  <a:gd name="T39" fmla="*/ 101 h 232"/>
                  <a:gd name="T40" fmla="*/ 72 w 191"/>
                  <a:gd name="T41" fmla="*/ 104 h 232"/>
                  <a:gd name="T42" fmla="*/ 69 w 191"/>
                  <a:gd name="T43" fmla="*/ 102 h 232"/>
                  <a:gd name="T44" fmla="*/ 13 w 191"/>
                  <a:gd name="T45" fmla="*/ 131 h 232"/>
                  <a:gd name="T46" fmla="*/ 10 w 191"/>
                  <a:gd name="T47" fmla="*/ 135 h 232"/>
                  <a:gd name="T48" fmla="*/ 0 w 191"/>
                  <a:gd name="T49" fmla="*/ 230 h 232"/>
                  <a:gd name="T50" fmla="*/ 2 w 191"/>
                  <a:gd name="T51" fmla="*/ 232 h 232"/>
                  <a:gd name="T52" fmla="*/ 32 w 191"/>
                  <a:gd name="T53" fmla="*/ 232 h 232"/>
                  <a:gd name="T54" fmla="*/ 37 w 191"/>
                  <a:gd name="T55" fmla="*/ 191 h 232"/>
                  <a:gd name="T56" fmla="*/ 37 w 191"/>
                  <a:gd name="T57" fmla="*/ 232 h 232"/>
                  <a:gd name="T58" fmla="*/ 154 w 191"/>
                  <a:gd name="T59" fmla="*/ 232 h 232"/>
                  <a:gd name="T60" fmla="*/ 154 w 191"/>
                  <a:gd name="T61" fmla="*/ 191 h 232"/>
                  <a:gd name="T62" fmla="*/ 159 w 191"/>
                  <a:gd name="T63" fmla="*/ 232 h 232"/>
                  <a:gd name="T64" fmla="*/ 189 w 191"/>
                  <a:gd name="T65" fmla="*/ 232 h 232"/>
                  <a:gd name="T66" fmla="*/ 191 w 191"/>
                  <a:gd name="T67" fmla="*/ 230 h 232"/>
                  <a:gd name="T68" fmla="*/ 182 w 191"/>
                  <a:gd name="T69"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1" h="232">
                    <a:moveTo>
                      <a:pt x="182" y="135"/>
                    </a:moveTo>
                    <a:cubicBezTo>
                      <a:pt x="181" y="134"/>
                      <a:pt x="180" y="132"/>
                      <a:pt x="179" y="131"/>
                    </a:cubicBezTo>
                    <a:cubicBezTo>
                      <a:pt x="122" y="102"/>
                      <a:pt x="122" y="102"/>
                      <a:pt x="122" y="102"/>
                    </a:cubicBezTo>
                    <a:cubicBezTo>
                      <a:pt x="120" y="101"/>
                      <a:pt x="119" y="102"/>
                      <a:pt x="119" y="104"/>
                    </a:cubicBezTo>
                    <a:cubicBezTo>
                      <a:pt x="119" y="104"/>
                      <a:pt x="116" y="102"/>
                      <a:pt x="116" y="101"/>
                    </a:cubicBezTo>
                    <a:cubicBezTo>
                      <a:pt x="116" y="91"/>
                      <a:pt x="116" y="91"/>
                      <a:pt x="116" y="91"/>
                    </a:cubicBezTo>
                    <a:cubicBezTo>
                      <a:pt x="122" y="83"/>
                      <a:pt x="126" y="74"/>
                      <a:pt x="128" y="64"/>
                    </a:cubicBezTo>
                    <a:cubicBezTo>
                      <a:pt x="130" y="64"/>
                      <a:pt x="132" y="61"/>
                      <a:pt x="133" y="57"/>
                    </a:cubicBezTo>
                    <a:cubicBezTo>
                      <a:pt x="134" y="52"/>
                      <a:pt x="133" y="48"/>
                      <a:pt x="131" y="48"/>
                    </a:cubicBezTo>
                    <a:cubicBezTo>
                      <a:pt x="131" y="48"/>
                      <a:pt x="131" y="48"/>
                      <a:pt x="130" y="48"/>
                    </a:cubicBezTo>
                    <a:cubicBezTo>
                      <a:pt x="131" y="45"/>
                      <a:pt x="131" y="43"/>
                      <a:pt x="131" y="41"/>
                    </a:cubicBezTo>
                    <a:cubicBezTo>
                      <a:pt x="131" y="14"/>
                      <a:pt x="118" y="0"/>
                      <a:pt x="96" y="0"/>
                    </a:cubicBezTo>
                    <a:cubicBezTo>
                      <a:pt x="75" y="0"/>
                      <a:pt x="60" y="14"/>
                      <a:pt x="60" y="41"/>
                    </a:cubicBezTo>
                    <a:cubicBezTo>
                      <a:pt x="60" y="43"/>
                      <a:pt x="60" y="45"/>
                      <a:pt x="60" y="48"/>
                    </a:cubicBezTo>
                    <a:cubicBezTo>
                      <a:pt x="60" y="48"/>
                      <a:pt x="60" y="48"/>
                      <a:pt x="60" y="48"/>
                    </a:cubicBezTo>
                    <a:cubicBezTo>
                      <a:pt x="58" y="48"/>
                      <a:pt x="57" y="52"/>
                      <a:pt x="58" y="57"/>
                    </a:cubicBezTo>
                    <a:cubicBezTo>
                      <a:pt x="58" y="61"/>
                      <a:pt x="61" y="64"/>
                      <a:pt x="63" y="64"/>
                    </a:cubicBezTo>
                    <a:cubicBezTo>
                      <a:pt x="63" y="64"/>
                      <a:pt x="63" y="64"/>
                      <a:pt x="63" y="64"/>
                    </a:cubicBezTo>
                    <a:cubicBezTo>
                      <a:pt x="66" y="73"/>
                      <a:pt x="70" y="81"/>
                      <a:pt x="74" y="88"/>
                    </a:cubicBezTo>
                    <a:cubicBezTo>
                      <a:pt x="74" y="101"/>
                      <a:pt x="74" y="101"/>
                      <a:pt x="74" y="101"/>
                    </a:cubicBezTo>
                    <a:cubicBezTo>
                      <a:pt x="74" y="102"/>
                      <a:pt x="72" y="104"/>
                      <a:pt x="72" y="104"/>
                    </a:cubicBezTo>
                    <a:cubicBezTo>
                      <a:pt x="72" y="102"/>
                      <a:pt x="70" y="101"/>
                      <a:pt x="69" y="102"/>
                    </a:cubicBezTo>
                    <a:cubicBezTo>
                      <a:pt x="13" y="131"/>
                      <a:pt x="13" y="131"/>
                      <a:pt x="13" y="131"/>
                    </a:cubicBezTo>
                    <a:cubicBezTo>
                      <a:pt x="11" y="132"/>
                      <a:pt x="10" y="134"/>
                      <a:pt x="10" y="135"/>
                    </a:cubicBezTo>
                    <a:cubicBezTo>
                      <a:pt x="0" y="230"/>
                      <a:pt x="0" y="230"/>
                      <a:pt x="0" y="230"/>
                    </a:cubicBezTo>
                    <a:cubicBezTo>
                      <a:pt x="0" y="231"/>
                      <a:pt x="0" y="232"/>
                      <a:pt x="2" y="232"/>
                    </a:cubicBezTo>
                    <a:cubicBezTo>
                      <a:pt x="32" y="232"/>
                      <a:pt x="32" y="232"/>
                      <a:pt x="32" y="232"/>
                    </a:cubicBezTo>
                    <a:cubicBezTo>
                      <a:pt x="37" y="191"/>
                      <a:pt x="37" y="191"/>
                      <a:pt x="37" y="191"/>
                    </a:cubicBezTo>
                    <a:cubicBezTo>
                      <a:pt x="37" y="232"/>
                      <a:pt x="37" y="232"/>
                      <a:pt x="37" y="232"/>
                    </a:cubicBezTo>
                    <a:cubicBezTo>
                      <a:pt x="154" y="232"/>
                      <a:pt x="154" y="232"/>
                      <a:pt x="154" y="232"/>
                    </a:cubicBezTo>
                    <a:cubicBezTo>
                      <a:pt x="154" y="191"/>
                      <a:pt x="154" y="191"/>
                      <a:pt x="154" y="191"/>
                    </a:cubicBezTo>
                    <a:cubicBezTo>
                      <a:pt x="159" y="232"/>
                      <a:pt x="159" y="232"/>
                      <a:pt x="159" y="232"/>
                    </a:cubicBezTo>
                    <a:cubicBezTo>
                      <a:pt x="189" y="232"/>
                      <a:pt x="189" y="232"/>
                      <a:pt x="189" y="232"/>
                    </a:cubicBezTo>
                    <a:cubicBezTo>
                      <a:pt x="190" y="232"/>
                      <a:pt x="191" y="231"/>
                      <a:pt x="191" y="230"/>
                    </a:cubicBezTo>
                    <a:lnTo>
                      <a:pt x="182"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97" name="Freeform 362">
                <a:extLst>
                  <a:ext uri="{FF2B5EF4-FFF2-40B4-BE49-F238E27FC236}">
                    <a16:creationId xmlns:a16="http://schemas.microsoft.com/office/drawing/2014/main" id="{3602B0B6-D12B-06F5-00C0-088EDA4F2577}"/>
                  </a:ext>
                </a:extLst>
              </p:cNvPr>
              <p:cNvSpPr>
                <a:spLocks/>
              </p:cNvSpPr>
              <p:nvPr/>
            </p:nvSpPr>
            <p:spPr bwMode="auto">
              <a:xfrm>
                <a:off x="2608" y="1942"/>
                <a:ext cx="302" cy="496"/>
              </a:xfrm>
              <a:custGeom>
                <a:avLst/>
                <a:gdLst>
                  <a:gd name="T0" fmla="*/ 122 w 127"/>
                  <a:gd name="T1" fmla="*/ 108 h 207"/>
                  <a:gd name="T2" fmla="*/ 127 w 127"/>
                  <a:gd name="T3" fmla="*/ 100 h 207"/>
                  <a:gd name="T4" fmla="*/ 109 w 127"/>
                  <a:gd name="T5" fmla="*/ 91 h 207"/>
                  <a:gd name="T6" fmla="*/ 106 w 127"/>
                  <a:gd name="T7" fmla="*/ 93 h 207"/>
                  <a:gd name="T8" fmla="*/ 104 w 127"/>
                  <a:gd name="T9" fmla="*/ 90 h 207"/>
                  <a:gd name="T10" fmla="*/ 104 w 127"/>
                  <a:gd name="T11" fmla="*/ 81 h 207"/>
                  <a:gd name="T12" fmla="*/ 115 w 127"/>
                  <a:gd name="T13" fmla="*/ 57 h 207"/>
                  <a:gd name="T14" fmla="*/ 119 w 127"/>
                  <a:gd name="T15" fmla="*/ 51 h 207"/>
                  <a:gd name="T16" fmla="*/ 117 w 127"/>
                  <a:gd name="T17" fmla="*/ 43 h 207"/>
                  <a:gd name="T18" fmla="*/ 117 w 127"/>
                  <a:gd name="T19" fmla="*/ 43 h 207"/>
                  <a:gd name="T20" fmla="*/ 117 w 127"/>
                  <a:gd name="T21" fmla="*/ 37 h 207"/>
                  <a:gd name="T22" fmla="*/ 86 w 127"/>
                  <a:gd name="T23" fmla="*/ 0 h 207"/>
                  <a:gd name="T24" fmla="*/ 54 w 127"/>
                  <a:gd name="T25" fmla="*/ 37 h 207"/>
                  <a:gd name="T26" fmla="*/ 54 w 127"/>
                  <a:gd name="T27" fmla="*/ 43 h 207"/>
                  <a:gd name="T28" fmla="*/ 54 w 127"/>
                  <a:gd name="T29" fmla="*/ 43 h 207"/>
                  <a:gd name="T30" fmla="*/ 52 w 127"/>
                  <a:gd name="T31" fmla="*/ 51 h 207"/>
                  <a:gd name="T32" fmla="*/ 57 w 127"/>
                  <a:gd name="T33" fmla="*/ 57 h 207"/>
                  <a:gd name="T34" fmla="*/ 57 w 127"/>
                  <a:gd name="T35" fmla="*/ 57 h 207"/>
                  <a:gd name="T36" fmla="*/ 67 w 127"/>
                  <a:gd name="T37" fmla="*/ 79 h 207"/>
                  <a:gd name="T38" fmla="*/ 67 w 127"/>
                  <a:gd name="T39" fmla="*/ 90 h 207"/>
                  <a:gd name="T40" fmla="*/ 65 w 127"/>
                  <a:gd name="T41" fmla="*/ 93 h 207"/>
                  <a:gd name="T42" fmla="*/ 62 w 127"/>
                  <a:gd name="T43" fmla="*/ 91 h 207"/>
                  <a:gd name="T44" fmla="*/ 12 w 127"/>
                  <a:gd name="T45" fmla="*/ 117 h 207"/>
                  <a:gd name="T46" fmla="*/ 9 w 127"/>
                  <a:gd name="T47" fmla="*/ 121 h 207"/>
                  <a:gd name="T48" fmla="*/ 0 w 127"/>
                  <a:gd name="T49" fmla="*/ 205 h 207"/>
                  <a:gd name="T50" fmla="*/ 2 w 127"/>
                  <a:gd name="T51" fmla="*/ 207 h 207"/>
                  <a:gd name="T52" fmla="*/ 29 w 127"/>
                  <a:gd name="T53" fmla="*/ 207 h 207"/>
                  <a:gd name="T54" fmla="*/ 34 w 127"/>
                  <a:gd name="T55" fmla="*/ 171 h 207"/>
                  <a:gd name="T56" fmla="*/ 34 w 127"/>
                  <a:gd name="T57" fmla="*/ 207 h 207"/>
                  <a:gd name="T58" fmla="*/ 112 w 127"/>
                  <a:gd name="T59" fmla="*/ 207 h 207"/>
                  <a:gd name="T60" fmla="*/ 122 w 127"/>
                  <a:gd name="T61" fmla="*/ 109 h 207"/>
                  <a:gd name="T62" fmla="*/ 122 w 127"/>
                  <a:gd name="T63" fmla="*/ 10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2" y="108"/>
                    </a:moveTo>
                    <a:cubicBezTo>
                      <a:pt x="123" y="105"/>
                      <a:pt x="125" y="102"/>
                      <a:pt x="127" y="100"/>
                    </a:cubicBezTo>
                    <a:cubicBezTo>
                      <a:pt x="109" y="91"/>
                      <a:pt x="109" y="91"/>
                      <a:pt x="109" y="91"/>
                    </a:cubicBezTo>
                    <a:cubicBezTo>
                      <a:pt x="108" y="91"/>
                      <a:pt x="107" y="91"/>
                      <a:pt x="106" y="93"/>
                    </a:cubicBezTo>
                    <a:cubicBezTo>
                      <a:pt x="106" y="93"/>
                      <a:pt x="104" y="91"/>
                      <a:pt x="104" y="90"/>
                    </a:cubicBezTo>
                    <a:cubicBezTo>
                      <a:pt x="104" y="81"/>
                      <a:pt x="104" y="81"/>
                      <a:pt x="104" y="81"/>
                    </a:cubicBezTo>
                    <a:cubicBezTo>
                      <a:pt x="109" y="75"/>
                      <a:pt x="112" y="66"/>
                      <a:pt x="115" y="57"/>
                    </a:cubicBezTo>
                    <a:cubicBezTo>
                      <a:pt x="116" y="57"/>
                      <a:pt x="118" y="54"/>
                      <a:pt x="119" y="51"/>
                    </a:cubicBezTo>
                    <a:cubicBezTo>
                      <a:pt x="120" y="47"/>
                      <a:pt x="119" y="43"/>
                      <a:pt x="117" y="43"/>
                    </a:cubicBezTo>
                    <a:cubicBezTo>
                      <a:pt x="117" y="43"/>
                      <a:pt x="117" y="43"/>
                      <a:pt x="117" y="43"/>
                    </a:cubicBezTo>
                    <a:cubicBezTo>
                      <a:pt x="117" y="41"/>
                      <a:pt x="117" y="39"/>
                      <a:pt x="117" y="37"/>
                    </a:cubicBezTo>
                    <a:cubicBezTo>
                      <a:pt x="117" y="13"/>
                      <a:pt x="105" y="0"/>
                      <a:pt x="86" y="0"/>
                    </a:cubicBezTo>
                    <a:cubicBezTo>
                      <a:pt x="67" y="0"/>
                      <a:pt x="54" y="13"/>
                      <a:pt x="54" y="37"/>
                    </a:cubicBezTo>
                    <a:cubicBezTo>
                      <a:pt x="54" y="39"/>
                      <a:pt x="54" y="41"/>
                      <a:pt x="54" y="43"/>
                    </a:cubicBezTo>
                    <a:cubicBezTo>
                      <a:pt x="54" y="43"/>
                      <a:pt x="54" y="43"/>
                      <a:pt x="54" y="43"/>
                    </a:cubicBezTo>
                    <a:cubicBezTo>
                      <a:pt x="52" y="43"/>
                      <a:pt x="51" y="47"/>
                      <a:pt x="52" y="51"/>
                    </a:cubicBezTo>
                    <a:cubicBezTo>
                      <a:pt x="53" y="55"/>
                      <a:pt x="55" y="57"/>
                      <a:pt x="57" y="57"/>
                    </a:cubicBezTo>
                    <a:cubicBezTo>
                      <a:pt x="57" y="57"/>
                      <a:pt x="57" y="57"/>
                      <a:pt x="57" y="57"/>
                    </a:cubicBezTo>
                    <a:cubicBezTo>
                      <a:pt x="59" y="65"/>
                      <a:pt x="62" y="73"/>
                      <a:pt x="67" y="79"/>
                    </a:cubicBezTo>
                    <a:cubicBezTo>
                      <a:pt x="67" y="90"/>
                      <a:pt x="67" y="90"/>
                      <a:pt x="67" y="90"/>
                    </a:cubicBezTo>
                    <a:cubicBezTo>
                      <a:pt x="67" y="91"/>
                      <a:pt x="65" y="93"/>
                      <a:pt x="65" y="93"/>
                    </a:cubicBezTo>
                    <a:cubicBezTo>
                      <a:pt x="64" y="91"/>
                      <a:pt x="63" y="91"/>
                      <a:pt x="62" y="91"/>
                    </a:cubicBezTo>
                    <a:cubicBezTo>
                      <a:pt x="12" y="117"/>
                      <a:pt x="12" y="117"/>
                      <a:pt x="12" y="117"/>
                    </a:cubicBezTo>
                    <a:cubicBezTo>
                      <a:pt x="11" y="118"/>
                      <a:pt x="9" y="119"/>
                      <a:pt x="9" y="121"/>
                    </a:cubicBezTo>
                    <a:cubicBezTo>
                      <a:pt x="0" y="205"/>
                      <a:pt x="0" y="205"/>
                      <a:pt x="0" y="205"/>
                    </a:cubicBezTo>
                    <a:cubicBezTo>
                      <a:pt x="0" y="206"/>
                      <a:pt x="1" y="207"/>
                      <a:pt x="2" y="207"/>
                    </a:cubicBezTo>
                    <a:cubicBezTo>
                      <a:pt x="29" y="207"/>
                      <a:pt x="29" y="207"/>
                      <a:pt x="29" y="207"/>
                    </a:cubicBezTo>
                    <a:cubicBezTo>
                      <a:pt x="34" y="171"/>
                      <a:pt x="34" y="171"/>
                      <a:pt x="34" y="171"/>
                    </a:cubicBezTo>
                    <a:cubicBezTo>
                      <a:pt x="34" y="207"/>
                      <a:pt x="34" y="207"/>
                      <a:pt x="34" y="207"/>
                    </a:cubicBezTo>
                    <a:cubicBezTo>
                      <a:pt x="112" y="207"/>
                      <a:pt x="112" y="207"/>
                      <a:pt x="112" y="207"/>
                    </a:cubicBezTo>
                    <a:cubicBezTo>
                      <a:pt x="112" y="206"/>
                      <a:pt x="122" y="109"/>
                      <a:pt x="122" y="109"/>
                    </a:cubicBezTo>
                    <a:lnTo>
                      <a:pt x="122" y="1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sp>
            <p:nvSpPr>
              <p:cNvPr id="98" name="Freeform 363">
                <a:extLst>
                  <a:ext uri="{FF2B5EF4-FFF2-40B4-BE49-F238E27FC236}">
                    <a16:creationId xmlns:a16="http://schemas.microsoft.com/office/drawing/2014/main" id="{5B066824-93CD-FEA5-EB8F-5A1F7D9A70AA}"/>
                  </a:ext>
                </a:extLst>
              </p:cNvPr>
              <p:cNvSpPr>
                <a:spLocks/>
              </p:cNvSpPr>
              <p:nvPr/>
            </p:nvSpPr>
            <p:spPr bwMode="auto">
              <a:xfrm>
                <a:off x="3330" y="1942"/>
                <a:ext cx="302" cy="496"/>
              </a:xfrm>
              <a:custGeom>
                <a:avLst/>
                <a:gdLst>
                  <a:gd name="T0" fmla="*/ 126 w 127"/>
                  <a:gd name="T1" fmla="*/ 205 h 207"/>
                  <a:gd name="T2" fmla="*/ 118 w 127"/>
                  <a:gd name="T3" fmla="*/ 121 h 207"/>
                  <a:gd name="T4" fmla="*/ 115 w 127"/>
                  <a:gd name="T5" fmla="*/ 117 h 207"/>
                  <a:gd name="T6" fmla="*/ 65 w 127"/>
                  <a:gd name="T7" fmla="*/ 91 h 207"/>
                  <a:gd name="T8" fmla="*/ 62 w 127"/>
                  <a:gd name="T9" fmla="*/ 93 h 207"/>
                  <a:gd name="T10" fmla="*/ 60 w 127"/>
                  <a:gd name="T11" fmla="*/ 90 h 207"/>
                  <a:gd name="T12" fmla="*/ 60 w 127"/>
                  <a:gd name="T13" fmla="*/ 81 h 207"/>
                  <a:gd name="T14" fmla="*/ 70 w 127"/>
                  <a:gd name="T15" fmla="*/ 57 h 207"/>
                  <a:gd name="T16" fmla="*/ 75 w 127"/>
                  <a:gd name="T17" fmla="*/ 51 h 207"/>
                  <a:gd name="T18" fmla="*/ 73 w 127"/>
                  <a:gd name="T19" fmla="*/ 43 h 207"/>
                  <a:gd name="T20" fmla="*/ 73 w 127"/>
                  <a:gd name="T21" fmla="*/ 43 h 207"/>
                  <a:gd name="T22" fmla="*/ 73 w 127"/>
                  <a:gd name="T23" fmla="*/ 37 h 207"/>
                  <a:gd name="T24" fmla="*/ 42 w 127"/>
                  <a:gd name="T25" fmla="*/ 0 h 207"/>
                  <a:gd name="T26" fmla="*/ 10 w 127"/>
                  <a:gd name="T27" fmla="*/ 37 h 207"/>
                  <a:gd name="T28" fmla="*/ 10 w 127"/>
                  <a:gd name="T29" fmla="*/ 43 h 207"/>
                  <a:gd name="T30" fmla="*/ 10 w 127"/>
                  <a:gd name="T31" fmla="*/ 43 h 207"/>
                  <a:gd name="T32" fmla="*/ 8 w 127"/>
                  <a:gd name="T33" fmla="*/ 51 h 207"/>
                  <a:gd name="T34" fmla="*/ 13 w 127"/>
                  <a:gd name="T35" fmla="*/ 57 h 207"/>
                  <a:gd name="T36" fmla="*/ 13 w 127"/>
                  <a:gd name="T37" fmla="*/ 57 h 207"/>
                  <a:gd name="T38" fmla="*/ 23 w 127"/>
                  <a:gd name="T39" fmla="*/ 79 h 207"/>
                  <a:gd name="T40" fmla="*/ 23 w 127"/>
                  <a:gd name="T41" fmla="*/ 90 h 207"/>
                  <a:gd name="T42" fmla="*/ 21 w 127"/>
                  <a:gd name="T43" fmla="*/ 93 h 207"/>
                  <a:gd name="T44" fmla="*/ 18 w 127"/>
                  <a:gd name="T45" fmla="*/ 91 h 207"/>
                  <a:gd name="T46" fmla="*/ 0 w 127"/>
                  <a:gd name="T47" fmla="*/ 100 h 207"/>
                  <a:gd name="T48" fmla="*/ 5 w 127"/>
                  <a:gd name="T49" fmla="*/ 108 h 207"/>
                  <a:gd name="T50" fmla="*/ 5 w 127"/>
                  <a:gd name="T51" fmla="*/ 109 h 207"/>
                  <a:gd name="T52" fmla="*/ 15 w 127"/>
                  <a:gd name="T53" fmla="*/ 207 h 207"/>
                  <a:gd name="T54" fmla="*/ 93 w 127"/>
                  <a:gd name="T55" fmla="*/ 207 h 207"/>
                  <a:gd name="T56" fmla="*/ 93 w 127"/>
                  <a:gd name="T57" fmla="*/ 171 h 207"/>
                  <a:gd name="T58" fmla="*/ 98 w 127"/>
                  <a:gd name="T59" fmla="*/ 207 h 207"/>
                  <a:gd name="T60" fmla="*/ 125 w 127"/>
                  <a:gd name="T61" fmla="*/ 207 h 207"/>
                  <a:gd name="T62" fmla="*/ 126 w 127"/>
                  <a:gd name="T63" fmla="*/ 20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207">
                    <a:moveTo>
                      <a:pt x="126" y="205"/>
                    </a:moveTo>
                    <a:cubicBezTo>
                      <a:pt x="118" y="121"/>
                      <a:pt x="118" y="121"/>
                      <a:pt x="118" y="121"/>
                    </a:cubicBezTo>
                    <a:cubicBezTo>
                      <a:pt x="118" y="119"/>
                      <a:pt x="117" y="118"/>
                      <a:pt x="115" y="117"/>
                    </a:cubicBezTo>
                    <a:cubicBezTo>
                      <a:pt x="65" y="91"/>
                      <a:pt x="65" y="91"/>
                      <a:pt x="65" y="91"/>
                    </a:cubicBezTo>
                    <a:cubicBezTo>
                      <a:pt x="64" y="91"/>
                      <a:pt x="62" y="91"/>
                      <a:pt x="62" y="93"/>
                    </a:cubicBezTo>
                    <a:cubicBezTo>
                      <a:pt x="62" y="93"/>
                      <a:pt x="60" y="91"/>
                      <a:pt x="60" y="90"/>
                    </a:cubicBezTo>
                    <a:cubicBezTo>
                      <a:pt x="60" y="81"/>
                      <a:pt x="60" y="81"/>
                      <a:pt x="60" y="81"/>
                    </a:cubicBezTo>
                    <a:cubicBezTo>
                      <a:pt x="65" y="75"/>
                      <a:pt x="68" y="66"/>
                      <a:pt x="70" y="57"/>
                    </a:cubicBezTo>
                    <a:cubicBezTo>
                      <a:pt x="72" y="57"/>
                      <a:pt x="74" y="54"/>
                      <a:pt x="75" y="51"/>
                    </a:cubicBezTo>
                    <a:cubicBezTo>
                      <a:pt x="76" y="47"/>
                      <a:pt x="75" y="43"/>
                      <a:pt x="73" y="43"/>
                    </a:cubicBezTo>
                    <a:cubicBezTo>
                      <a:pt x="73" y="43"/>
                      <a:pt x="73" y="43"/>
                      <a:pt x="73" y="43"/>
                    </a:cubicBezTo>
                    <a:cubicBezTo>
                      <a:pt x="73" y="41"/>
                      <a:pt x="73" y="39"/>
                      <a:pt x="73" y="37"/>
                    </a:cubicBezTo>
                    <a:cubicBezTo>
                      <a:pt x="73" y="13"/>
                      <a:pt x="61" y="0"/>
                      <a:pt x="42" y="0"/>
                    </a:cubicBezTo>
                    <a:cubicBezTo>
                      <a:pt x="23" y="0"/>
                      <a:pt x="10" y="13"/>
                      <a:pt x="10" y="37"/>
                    </a:cubicBezTo>
                    <a:cubicBezTo>
                      <a:pt x="10" y="39"/>
                      <a:pt x="10" y="41"/>
                      <a:pt x="10" y="43"/>
                    </a:cubicBezTo>
                    <a:cubicBezTo>
                      <a:pt x="10" y="43"/>
                      <a:pt x="10" y="43"/>
                      <a:pt x="10" y="43"/>
                    </a:cubicBezTo>
                    <a:cubicBezTo>
                      <a:pt x="8" y="43"/>
                      <a:pt x="7" y="47"/>
                      <a:pt x="8" y="51"/>
                    </a:cubicBezTo>
                    <a:cubicBezTo>
                      <a:pt x="8" y="55"/>
                      <a:pt x="11" y="57"/>
                      <a:pt x="13" y="57"/>
                    </a:cubicBezTo>
                    <a:cubicBezTo>
                      <a:pt x="13" y="57"/>
                      <a:pt x="13" y="57"/>
                      <a:pt x="13" y="57"/>
                    </a:cubicBezTo>
                    <a:cubicBezTo>
                      <a:pt x="15" y="65"/>
                      <a:pt x="18" y="73"/>
                      <a:pt x="23" y="79"/>
                    </a:cubicBezTo>
                    <a:cubicBezTo>
                      <a:pt x="23" y="90"/>
                      <a:pt x="23" y="90"/>
                      <a:pt x="23" y="90"/>
                    </a:cubicBezTo>
                    <a:cubicBezTo>
                      <a:pt x="23" y="91"/>
                      <a:pt x="21" y="93"/>
                      <a:pt x="21" y="93"/>
                    </a:cubicBezTo>
                    <a:cubicBezTo>
                      <a:pt x="20" y="91"/>
                      <a:pt x="19" y="91"/>
                      <a:pt x="18" y="91"/>
                    </a:cubicBezTo>
                    <a:cubicBezTo>
                      <a:pt x="0" y="100"/>
                      <a:pt x="0" y="100"/>
                      <a:pt x="0" y="100"/>
                    </a:cubicBezTo>
                    <a:cubicBezTo>
                      <a:pt x="3" y="102"/>
                      <a:pt x="5" y="105"/>
                      <a:pt x="5" y="108"/>
                    </a:cubicBezTo>
                    <a:cubicBezTo>
                      <a:pt x="5" y="109"/>
                      <a:pt x="5" y="109"/>
                      <a:pt x="5" y="109"/>
                    </a:cubicBezTo>
                    <a:cubicBezTo>
                      <a:pt x="5" y="109"/>
                      <a:pt x="15" y="206"/>
                      <a:pt x="15" y="207"/>
                    </a:cubicBezTo>
                    <a:cubicBezTo>
                      <a:pt x="93" y="207"/>
                      <a:pt x="93" y="207"/>
                      <a:pt x="93" y="207"/>
                    </a:cubicBezTo>
                    <a:cubicBezTo>
                      <a:pt x="93" y="171"/>
                      <a:pt x="93" y="171"/>
                      <a:pt x="93" y="171"/>
                    </a:cubicBezTo>
                    <a:cubicBezTo>
                      <a:pt x="98" y="207"/>
                      <a:pt x="98" y="207"/>
                      <a:pt x="98" y="207"/>
                    </a:cubicBezTo>
                    <a:cubicBezTo>
                      <a:pt x="125" y="207"/>
                      <a:pt x="125" y="207"/>
                      <a:pt x="125" y="207"/>
                    </a:cubicBezTo>
                    <a:cubicBezTo>
                      <a:pt x="126" y="207"/>
                      <a:pt x="127" y="206"/>
                      <a:pt x="126"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Arial"/>
                  <a:ea typeface="Meiryo UI"/>
                </a:endParaRPr>
              </a:p>
            </p:txBody>
          </p:sp>
        </p:grpSp>
        <p:sp>
          <p:nvSpPr>
            <p:cNvPr id="66" name="テキスト プレースホルダー 15">
              <a:extLst>
                <a:ext uri="{FF2B5EF4-FFF2-40B4-BE49-F238E27FC236}">
                  <a16:creationId xmlns:a16="http://schemas.microsoft.com/office/drawing/2014/main" id="{01724C17-80D6-C593-59F6-D80A8B066074}"/>
                </a:ext>
              </a:extLst>
            </p:cNvPr>
            <p:cNvSpPr txBox="1">
              <a:spLocks/>
            </p:cNvSpPr>
            <p:nvPr/>
          </p:nvSpPr>
          <p:spPr>
            <a:xfrm>
              <a:off x="5013026" y="5934762"/>
              <a:ext cx="1436874" cy="33855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nSpc>
                  <a:spcPct val="100000"/>
                </a:lnSpc>
                <a:spcAft>
                  <a:spcPts val="0"/>
                </a:spcAft>
                <a:buNone/>
              </a:pPr>
              <a:r>
                <a:rPr lang="ja-JP" altLang="en-US" sz="1100" b="0">
                  <a:latin typeface="Meiryo UI"/>
                  <a:ea typeface="Meiryo UI"/>
                </a:rPr>
                <a:t>・検証用課題管理表</a:t>
              </a:r>
              <a:endParaRPr lang="en-US" altLang="ja-JP" sz="1100" b="0">
                <a:latin typeface="Meiryo UI"/>
                <a:ea typeface="Meiryo UI"/>
              </a:endParaRPr>
            </a:p>
            <a:p>
              <a:pPr indent="0">
                <a:lnSpc>
                  <a:spcPct val="100000"/>
                </a:lnSpc>
                <a:spcAft>
                  <a:spcPts val="0"/>
                </a:spcAft>
                <a:buNone/>
              </a:pPr>
              <a:r>
                <a:rPr lang="ja-JP" altLang="en-US" sz="1100" b="0">
                  <a:latin typeface="Meiryo UI"/>
                  <a:ea typeface="Meiryo UI"/>
                </a:rPr>
                <a:t>・リスクヒアリングシート</a:t>
              </a:r>
            </a:p>
          </p:txBody>
        </p:sp>
        <p:sp>
          <p:nvSpPr>
            <p:cNvPr id="67" name="テキスト プレースホルダー 15">
              <a:extLst>
                <a:ext uri="{FF2B5EF4-FFF2-40B4-BE49-F238E27FC236}">
                  <a16:creationId xmlns:a16="http://schemas.microsoft.com/office/drawing/2014/main" id="{D7D84E56-06C9-3927-763C-964CA01F7409}"/>
                </a:ext>
              </a:extLst>
            </p:cNvPr>
            <p:cNvSpPr txBox="1">
              <a:spLocks/>
            </p:cNvSpPr>
            <p:nvPr/>
          </p:nvSpPr>
          <p:spPr>
            <a:xfrm>
              <a:off x="3572866" y="4452463"/>
              <a:ext cx="3816424" cy="246221"/>
            </a:xfrm>
            <a:prstGeom prst="rect">
              <a:avLst/>
            </a:prstGeom>
            <a:solidFill>
              <a:schemeClr val="tx2"/>
            </a:solidFill>
            <a:ln>
              <a:noFill/>
            </a:ln>
          </p:spPr>
          <p:txBody>
            <a:bodyPr vert="horz" wrap="square" lIns="36000" tIns="36000" rIns="36000" bIns="3600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nSpc>
                  <a:spcPct val="100000"/>
                </a:lnSpc>
                <a:spcAft>
                  <a:spcPts val="0"/>
                </a:spcAft>
                <a:buNone/>
              </a:pPr>
              <a:r>
                <a:rPr lang="ja-JP" altLang="en-US" sz="1400" b="0">
                  <a:solidFill>
                    <a:schemeClr val="bg1"/>
                  </a:solidFill>
                  <a:latin typeface="Meiryo UI"/>
                  <a:ea typeface="Meiryo UI"/>
                </a:rPr>
                <a:t>　③シフト移行時のリスク・課題の調査</a:t>
              </a:r>
            </a:p>
          </p:txBody>
        </p:sp>
        <p:sp>
          <p:nvSpPr>
            <p:cNvPr id="68" name="テキスト プレースホルダー 15">
              <a:extLst>
                <a:ext uri="{FF2B5EF4-FFF2-40B4-BE49-F238E27FC236}">
                  <a16:creationId xmlns:a16="http://schemas.microsoft.com/office/drawing/2014/main" id="{FB6BC4F9-4CC7-12E9-10C0-7BED4B1A7648}"/>
                </a:ext>
              </a:extLst>
            </p:cNvPr>
            <p:cNvSpPr txBox="1">
              <a:spLocks/>
            </p:cNvSpPr>
            <p:nvPr/>
          </p:nvSpPr>
          <p:spPr>
            <a:xfrm>
              <a:off x="3734362" y="5981659"/>
              <a:ext cx="847953" cy="183115"/>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各ベンダー</a:t>
              </a:r>
            </a:p>
          </p:txBody>
        </p:sp>
        <p:sp>
          <p:nvSpPr>
            <p:cNvPr id="69" name="テキスト プレースホルダー 15">
              <a:extLst>
                <a:ext uri="{FF2B5EF4-FFF2-40B4-BE49-F238E27FC236}">
                  <a16:creationId xmlns:a16="http://schemas.microsoft.com/office/drawing/2014/main" id="{CC4429EC-EE87-105B-3757-FB421E0CC949}"/>
                </a:ext>
              </a:extLst>
            </p:cNvPr>
            <p:cNvSpPr txBox="1">
              <a:spLocks/>
            </p:cNvSpPr>
            <p:nvPr/>
          </p:nvSpPr>
          <p:spPr>
            <a:xfrm>
              <a:off x="6297736" y="5726129"/>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dirty="0">
                  <a:latin typeface="Meiryo UI"/>
                  <a:ea typeface="Meiryo UI"/>
                </a:rPr>
                <a:t>検証受託事業者</a:t>
              </a:r>
            </a:p>
          </p:txBody>
        </p:sp>
        <p:cxnSp>
          <p:nvCxnSpPr>
            <p:cNvPr id="70" name="直線矢印コネクタ 69">
              <a:extLst>
                <a:ext uri="{FF2B5EF4-FFF2-40B4-BE49-F238E27FC236}">
                  <a16:creationId xmlns:a16="http://schemas.microsoft.com/office/drawing/2014/main" id="{CF9C4779-9D1F-D489-D96F-EE9E8CED5F5B}"/>
                </a:ext>
              </a:extLst>
            </p:cNvPr>
            <p:cNvCxnSpPr>
              <a:cxnSpLocks/>
              <a:stCxn id="62" idx="3"/>
            </p:cNvCxnSpPr>
            <p:nvPr/>
          </p:nvCxnSpPr>
          <p:spPr>
            <a:xfrm>
              <a:off x="4969437" y="4940217"/>
              <a:ext cx="1384721" cy="43669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47A4CB8B-D7B6-6EE4-7F69-B22DE3A628A1}"/>
                </a:ext>
              </a:extLst>
            </p:cNvPr>
            <p:cNvCxnSpPr>
              <a:cxnSpLocks/>
              <a:stCxn id="64" idx="3"/>
            </p:cNvCxnSpPr>
            <p:nvPr/>
          </p:nvCxnSpPr>
          <p:spPr>
            <a:xfrm>
              <a:off x="4969437" y="5375493"/>
              <a:ext cx="1384721" cy="115944"/>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43658082-11D2-CCD2-985B-D7064A7FA29D}"/>
                </a:ext>
              </a:extLst>
            </p:cNvPr>
            <p:cNvCxnSpPr>
              <a:cxnSpLocks/>
              <a:stCxn id="63" idx="3"/>
            </p:cNvCxnSpPr>
            <p:nvPr/>
          </p:nvCxnSpPr>
          <p:spPr>
            <a:xfrm flipV="1">
              <a:off x="4969437" y="5588547"/>
              <a:ext cx="1384721" cy="222222"/>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73" name="グループ化 72">
              <a:extLst>
                <a:ext uri="{FF2B5EF4-FFF2-40B4-BE49-F238E27FC236}">
                  <a16:creationId xmlns:a16="http://schemas.microsoft.com/office/drawing/2014/main" id="{937AD9D5-FE71-600B-DBAB-71B15B4ED9B9}"/>
                </a:ext>
              </a:extLst>
            </p:cNvPr>
            <p:cNvGrpSpPr/>
            <p:nvPr/>
          </p:nvGrpSpPr>
          <p:grpSpPr>
            <a:xfrm>
              <a:off x="5505648" y="4954669"/>
              <a:ext cx="216000" cy="251999"/>
              <a:chOff x="7294091" y="3250381"/>
              <a:chExt cx="835025" cy="977900"/>
            </a:xfrm>
            <a:solidFill>
              <a:schemeClr val="bg2">
                <a:lumMod val="25000"/>
              </a:schemeClr>
            </a:solidFill>
          </p:grpSpPr>
          <p:sp>
            <p:nvSpPr>
              <p:cNvPr id="94" name="Freeform 33">
                <a:extLst>
                  <a:ext uri="{FF2B5EF4-FFF2-40B4-BE49-F238E27FC236}">
                    <a16:creationId xmlns:a16="http://schemas.microsoft.com/office/drawing/2014/main" id="{8D372747-395A-E025-942A-B4D015B86C98}"/>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95" name="Freeform 35">
                <a:extLst>
                  <a:ext uri="{FF2B5EF4-FFF2-40B4-BE49-F238E27FC236}">
                    <a16:creationId xmlns:a16="http://schemas.microsoft.com/office/drawing/2014/main" id="{E18A9599-CBCD-FC26-4C42-B668DB5C74F0}"/>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74" name="グループ化 73">
              <a:extLst>
                <a:ext uri="{FF2B5EF4-FFF2-40B4-BE49-F238E27FC236}">
                  <a16:creationId xmlns:a16="http://schemas.microsoft.com/office/drawing/2014/main" id="{F6E5FFC0-331F-C75B-3F5B-6BF64DDDFC53}"/>
                </a:ext>
              </a:extLst>
            </p:cNvPr>
            <p:cNvGrpSpPr/>
            <p:nvPr/>
          </p:nvGrpSpPr>
          <p:grpSpPr>
            <a:xfrm>
              <a:off x="5505648" y="5278733"/>
              <a:ext cx="216000" cy="251999"/>
              <a:chOff x="7294091" y="3250381"/>
              <a:chExt cx="835025" cy="977900"/>
            </a:xfrm>
            <a:solidFill>
              <a:schemeClr val="bg2">
                <a:lumMod val="25000"/>
              </a:schemeClr>
            </a:solidFill>
          </p:grpSpPr>
          <p:sp>
            <p:nvSpPr>
              <p:cNvPr id="92" name="Freeform 33">
                <a:extLst>
                  <a:ext uri="{FF2B5EF4-FFF2-40B4-BE49-F238E27FC236}">
                    <a16:creationId xmlns:a16="http://schemas.microsoft.com/office/drawing/2014/main" id="{5A7ADD76-56D7-E31D-378F-67E6FA34C15F}"/>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93" name="Freeform 35">
                <a:extLst>
                  <a:ext uri="{FF2B5EF4-FFF2-40B4-BE49-F238E27FC236}">
                    <a16:creationId xmlns:a16="http://schemas.microsoft.com/office/drawing/2014/main" id="{D3431DC1-35EE-938A-3B71-FC6B4B318F84}"/>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75" name="グループ化 74">
              <a:extLst>
                <a:ext uri="{FF2B5EF4-FFF2-40B4-BE49-F238E27FC236}">
                  <a16:creationId xmlns:a16="http://schemas.microsoft.com/office/drawing/2014/main" id="{2B9CE8FC-CF1B-6C96-EB33-EEF34D4125D0}"/>
                </a:ext>
              </a:extLst>
            </p:cNvPr>
            <p:cNvGrpSpPr/>
            <p:nvPr/>
          </p:nvGrpSpPr>
          <p:grpSpPr>
            <a:xfrm>
              <a:off x="5505648" y="5602741"/>
              <a:ext cx="216000" cy="251999"/>
              <a:chOff x="7294091" y="3250381"/>
              <a:chExt cx="835025" cy="977900"/>
            </a:xfrm>
            <a:solidFill>
              <a:schemeClr val="bg2">
                <a:lumMod val="25000"/>
              </a:schemeClr>
            </a:solidFill>
          </p:grpSpPr>
          <p:sp>
            <p:nvSpPr>
              <p:cNvPr id="90" name="Freeform 33">
                <a:extLst>
                  <a:ext uri="{FF2B5EF4-FFF2-40B4-BE49-F238E27FC236}">
                    <a16:creationId xmlns:a16="http://schemas.microsoft.com/office/drawing/2014/main" id="{B27C5425-2A7A-4692-7798-454C445A89DE}"/>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91" name="Freeform 35">
                <a:extLst>
                  <a:ext uri="{FF2B5EF4-FFF2-40B4-BE49-F238E27FC236}">
                    <a16:creationId xmlns:a16="http://schemas.microsoft.com/office/drawing/2014/main" id="{54256719-5ABF-9C66-BEEA-F4D79710B0BF}"/>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grpSp>
          <p:nvGrpSpPr>
            <p:cNvPr id="76" name="グループ化 75">
              <a:extLst>
                <a:ext uri="{FF2B5EF4-FFF2-40B4-BE49-F238E27FC236}">
                  <a16:creationId xmlns:a16="http://schemas.microsoft.com/office/drawing/2014/main" id="{E3CB9600-60F8-CA6B-56C2-BC380E6CB535}"/>
                </a:ext>
              </a:extLst>
            </p:cNvPr>
            <p:cNvGrpSpPr>
              <a:grpSpLocks noChangeAspect="1"/>
            </p:cNvGrpSpPr>
            <p:nvPr/>
          </p:nvGrpSpPr>
          <p:grpSpPr>
            <a:xfrm>
              <a:off x="8937517" y="5205187"/>
              <a:ext cx="384589" cy="469575"/>
              <a:chOff x="6751638" y="4462463"/>
              <a:chExt cx="423862" cy="517526"/>
            </a:xfrm>
            <a:solidFill>
              <a:srgbClr val="00338D"/>
            </a:solidFill>
          </p:grpSpPr>
          <p:sp>
            <p:nvSpPr>
              <p:cNvPr id="88" name="Freeform 12">
                <a:extLst>
                  <a:ext uri="{FF2B5EF4-FFF2-40B4-BE49-F238E27FC236}">
                    <a16:creationId xmlns:a16="http://schemas.microsoft.com/office/drawing/2014/main" id="{76AA451C-522B-D1D3-AF02-2919F560A3CB}"/>
                  </a:ext>
                </a:extLst>
              </p:cNvPr>
              <p:cNvSpPr>
                <a:spLocks/>
              </p:cNvSpPr>
              <p:nvPr/>
            </p:nvSpPr>
            <p:spPr bwMode="auto">
              <a:xfrm>
                <a:off x="6902450" y="4462463"/>
                <a:ext cx="122237" cy="160338"/>
              </a:xfrm>
              <a:custGeom>
                <a:avLst/>
                <a:gdLst>
                  <a:gd name="T0" fmla="*/ 16 w 32"/>
                  <a:gd name="T1" fmla="*/ 42 h 42"/>
                  <a:gd name="T2" fmla="*/ 32 w 32"/>
                  <a:gd name="T3" fmla="*/ 16 h 42"/>
                  <a:gd name="T4" fmla="*/ 16 w 32"/>
                  <a:gd name="T5" fmla="*/ 0 h 42"/>
                  <a:gd name="T6" fmla="*/ 0 w 32"/>
                  <a:gd name="T7" fmla="*/ 16 h 42"/>
                  <a:gd name="T8" fmla="*/ 16 w 32"/>
                  <a:gd name="T9" fmla="*/ 42 h 42"/>
                </a:gdLst>
                <a:ahLst/>
                <a:cxnLst>
                  <a:cxn ang="0">
                    <a:pos x="T0" y="T1"/>
                  </a:cxn>
                  <a:cxn ang="0">
                    <a:pos x="T2" y="T3"/>
                  </a:cxn>
                  <a:cxn ang="0">
                    <a:pos x="T4" y="T5"/>
                  </a:cxn>
                  <a:cxn ang="0">
                    <a:pos x="T6" y="T7"/>
                  </a:cxn>
                  <a:cxn ang="0">
                    <a:pos x="T8" y="T9"/>
                  </a:cxn>
                </a:cxnLst>
                <a:rect l="0" t="0" r="r" b="b"/>
                <a:pathLst>
                  <a:path w="32" h="42">
                    <a:moveTo>
                      <a:pt x="16" y="42"/>
                    </a:moveTo>
                    <a:cubicBezTo>
                      <a:pt x="26" y="42"/>
                      <a:pt x="32" y="24"/>
                      <a:pt x="32" y="16"/>
                    </a:cubicBezTo>
                    <a:cubicBezTo>
                      <a:pt x="32" y="7"/>
                      <a:pt x="25" y="0"/>
                      <a:pt x="16" y="0"/>
                    </a:cubicBezTo>
                    <a:cubicBezTo>
                      <a:pt x="7" y="0"/>
                      <a:pt x="0" y="7"/>
                      <a:pt x="0" y="16"/>
                    </a:cubicBezTo>
                    <a:cubicBezTo>
                      <a:pt x="0" y="24"/>
                      <a:pt x="6" y="42"/>
                      <a:pt x="16"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sp>
            <p:nvSpPr>
              <p:cNvPr id="89" name="Freeform 13">
                <a:extLst>
                  <a:ext uri="{FF2B5EF4-FFF2-40B4-BE49-F238E27FC236}">
                    <a16:creationId xmlns:a16="http://schemas.microsoft.com/office/drawing/2014/main" id="{DB2A8E96-2E59-3FF8-765B-5A50EF39D9B8}"/>
                  </a:ext>
                </a:extLst>
              </p:cNvPr>
              <p:cNvSpPr>
                <a:spLocks/>
              </p:cNvSpPr>
              <p:nvPr/>
            </p:nvSpPr>
            <p:spPr bwMode="auto">
              <a:xfrm>
                <a:off x="6751638" y="4641851"/>
                <a:ext cx="423862" cy="338138"/>
              </a:xfrm>
              <a:custGeom>
                <a:avLst/>
                <a:gdLst>
                  <a:gd name="T0" fmla="*/ 109 w 110"/>
                  <a:gd name="T1" fmla="*/ 49 h 88"/>
                  <a:gd name="T2" fmla="*/ 89 w 110"/>
                  <a:gd name="T3" fmla="*/ 10 h 88"/>
                  <a:gd name="T4" fmla="*/ 80 w 110"/>
                  <a:gd name="T5" fmla="*/ 5 h 88"/>
                  <a:gd name="T6" fmla="*/ 67 w 110"/>
                  <a:gd name="T7" fmla="*/ 0 h 88"/>
                  <a:gd name="T8" fmla="*/ 59 w 110"/>
                  <a:gd name="T9" fmla="*/ 29 h 88"/>
                  <a:gd name="T10" fmla="*/ 57 w 110"/>
                  <a:gd name="T11" fmla="*/ 11 h 88"/>
                  <a:gd name="T12" fmla="*/ 55 w 110"/>
                  <a:gd name="T13" fmla="*/ 8 h 88"/>
                  <a:gd name="T14" fmla="*/ 53 w 110"/>
                  <a:gd name="T15" fmla="*/ 11 h 88"/>
                  <a:gd name="T16" fmla="*/ 51 w 110"/>
                  <a:gd name="T17" fmla="*/ 29 h 88"/>
                  <a:gd name="T18" fmla="*/ 43 w 110"/>
                  <a:gd name="T19" fmla="*/ 0 h 88"/>
                  <a:gd name="T20" fmla="*/ 23 w 110"/>
                  <a:gd name="T21" fmla="*/ 7 h 88"/>
                  <a:gd name="T22" fmla="*/ 22 w 110"/>
                  <a:gd name="T23" fmla="*/ 10 h 88"/>
                  <a:gd name="T24" fmla="*/ 1 w 110"/>
                  <a:gd name="T25" fmla="*/ 49 h 88"/>
                  <a:gd name="T26" fmla="*/ 0 w 110"/>
                  <a:gd name="T27" fmla="*/ 56 h 88"/>
                  <a:gd name="T28" fmla="*/ 10 w 110"/>
                  <a:gd name="T29" fmla="*/ 88 h 88"/>
                  <a:gd name="T30" fmla="*/ 24 w 110"/>
                  <a:gd name="T31" fmla="*/ 88 h 88"/>
                  <a:gd name="T32" fmla="*/ 16 w 110"/>
                  <a:gd name="T33" fmla="*/ 53 h 88"/>
                  <a:gd name="T34" fmla="*/ 26 w 110"/>
                  <a:gd name="T35" fmla="*/ 35 h 88"/>
                  <a:gd name="T36" fmla="*/ 25 w 110"/>
                  <a:gd name="T37" fmla="*/ 88 h 88"/>
                  <a:gd name="T38" fmla="*/ 86 w 110"/>
                  <a:gd name="T39" fmla="*/ 88 h 88"/>
                  <a:gd name="T40" fmla="*/ 84 w 110"/>
                  <a:gd name="T41" fmla="*/ 35 h 88"/>
                  <a:gd name="T42" fmla="*/ 94 w 110"/>
                  <a:gd name="T43" fmla="*/ 53 h 88"/>
                  <a:gd name="T44" fmla="*/ 86 w 110"/>
                  <a:gd name="T45" fmla="*/ 88 h 88"/>
                  <a:gd name="T46" fmla="*/ 100 w 110"/>
                  <a:gd name="T47" fmla="*/ 88 h 88"/>
                  <a:gd name="T48" fmla="*/ 110 w 110"/>
                  <a:gd name="T49" fmla="*/ 56 h 88"/>
                  <a:gd name="T50" fmla="*/ 109 w 110"/>
                  <a:gd name="T51" fmla="*/ 4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 h="88">
                    <a:moveTo>
                      <a:pt x="109" y="49"/>
                    </a:moveTo>
                    <a:cubicBezTo>
                      <a:pt x="103" y="35"/>
                      <a:pt x="97" y="21"/>
                      <a:pt x="89" y="10"/>
                    </a:cubicBezTo>
                    <a:cubicBezTo>
                      <a:pt x="87" y="7"/>
                      <a:pt x="91" y="8"/>
                      <a:pt x="80" y="5"/>
                    </a:cubicBezTo>
                    <a:cubicBezTo>
                      <a:pt x="74" y="3"/>
                      <a:pt x="73" y="2"/>
                      <a:pt x="67" y="0"/>
                    </a:cubicBezTo>
                    <a:cubicBezTo>
                      <a:pt x="65" y="7"/>
                      <a:pt x="62" y="23"/>
                      <a:pt x="59" y="29"/>
                    </a:cubicBezTo>
                    <a:cubicBezTo>
                      <a:pt x="57" y="11"/>
                      <a:pt x="57" y="11"/>
                      <a:pt x="57" y="11"/>
                    </a:cubicBezTo>
                    <a:cubicBezTo>
                      <a:pt x="55" y="8"/>
                      <a:pt x="55" y="8"/>
                      <a:pt x="55" y="8"/>
                    </a:cubicBezTo>
                    <a:cubicBezTo>
                      <a:pt x="53" y="11"/>
                      <a:pt x="53" y="11"/>
                      <a:pt x="53" y="11"/>
                    </a:cubicBezTo>
                    <a:cubicBezTo>
                      <a:pt x="51" y="29"/>
                      <a:pt x="51" y="29"/>
                      <a:pt x="51" y="29"/>
                    </a:cubicBezTo>
                    <a:cubicBezTo>
                      <a:pt x="48" y="23"/>
                      <a:pt x="45" y="7"/>
                      <a:pt x="43" y="0"/>
                    </a:cubicBezTo>
                    <a:cubicBezTo>
                      <a:pt x="23" y="7"/>
                      <a:pt x="23" y="7"/>
                      <a:pt x="23" y="7"/>
                    </a:cubicBezTo>
                    <a:cubicBezTo>
                      <a:pt x="22" y="8"/>
                      <a:pt x="22" y="8"/>
                      <a:pt x="22" y="10"/>
                    </a:cubicBezTo>
                    <a:cubicBezTo>
                      <a:pt x="13" y="21"/>
                      <a:pt x="6" y="35"/>
                      <a:pt x="1" y="49"/>
                    </a:cubicBezTo>
                    <a:cubicBezTo>
                      <a:pt x="0" y="50"/>
                      <a:pt x="0" y="53"/>
                      <a:pt x="0" y="56"/>
                    </a:cubicBezTo>
                    <a:cubicBezTo>
                      <a:pt x="2" y="65"/>
                      <a:pt x="7" y="78"/>
                      <a:pt x="10" y="88"/>
                    </a:cubicBezTo>
                    <a:cubicBezTo>
                      <a:pt x="24" y="88"/>
                      <a:pt x="24" y="88"/>
                      <a:pt x="24" y="88"/>
                    </a:cubicBezTo>
                    <a:cubicBezTo>
                      <a:pt x="21" y="76"/>
                      <a:pt x="18" y="63"/>
                      <a:pt x="16" y="53"/>
                    </a:cubicBezTo>
                    <a:cubicBezTo>
                      <a:pt x="19" y="47"/>
                      <a:pt x="22" y="40"/>
                      <a:pt x="26" y="35"/>
                    </a:cubicBezTo>
                    <a:cubicBezTo>
                      <a:pt x="26" y="53"/>
                      <a:pt x="25" y="70"/>
                      <a:pt x="25" y="88"/>
                    </a:cubicBezTo>
                    <a:cubicBezTo>
                      <a:pt x="86" y="88"/>
                      <a:pt x="86" y="88"/>
                      <a:pt x="86" y="88"/>
                    </a:cubicBezTo>
                    <a:cubicBezTo>
                      <a:pt x="86" y="70"/>
                      <a:pt x="84" y="53"/>
                      <a:pt x="84" y="35"/>
                    </a:cubicBezTo>
                    <a:cubicBezTo>
                      <a:pt x="88" y="40"/>
                      <a:pt x="91" y="47"/>
                      <a:pt x="94" y="53"/>
                    </a:cubicBezTo>
                    <a:cubicBezTo>
                      <a:pt x="93" y="63"/>
                      <a:pt x="89" y="76"/>
                      <a:pt x="86" y="88"/>
                    </a:cubicBezTo>
                    <a:cubicBezTo>
                      <a:pt x="100" y="88"/>
                      <a:pt x="100" y="88"/>
                      <a:pt x="100" y="88"/>
                    </a:cubicBezTo>
                    <a:cubicBezTo>
                      <a:pt x="104" y="78"/>
                      <a:pt x="108" y="65"/>
                      <a:pt x="110" y="56"/>
                    </a:cubicBezTo>
                    <a:cubicBezTo>
                      <a:pt x="110" y="53"/>
                      <a:pt x="110" y="50"/>
                      <a:pt x="109"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0337" tIns="35168" rIns="70337" bIns="35168"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765779"/>
                <a:endParaRPr lang="ja-JP" altLang="en-US" sz="1508">
                  <a:solidFill>
                    <a:srgbClr val="000000"/>
                  </a:solidFill>
                  <a:latin typeface="Meiryo UI"/>
                  <a:ea typeface="Meiryo UI"/>
                </a:endParaRPr>
              </a:p>
            </p:txBody>
          </p:sp>
        </p:grpSp>
        <p:sp>
          <p:nvSpPr>
            <p:cNvPr id="77" name="テキスト プレースホルダー 15">
              <a:extLst>
                <a:ext uri="{FF2B5EF4-FFF2-40B4-BE49-F238E27FC236}">
                  <a16:creationId xmlns:a16="http://schemas.microsoft.com/office/drawing/2014/main" id="{387BF19D-C507-77E2-BD5F-D1A5D0FAB829}"/>
                </a:ext>
              </a:extLst>
            </p:cNvPr>
            <p:cNvSpPr txBox="1">
              <a:spLocks/>
            </p:cNvSpPr>
            <p:nvPr/>
          </p:nvSpPr>
          <p:spPr>
            <a:xfrm>
              <a:off x="8610376" y="5746760"/>
              <a:ext cx="1071736" cy="169277"/>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デジタル庁</a:t>
              </a:r>
            </a:p>
          </p:txBody>
        </p:sp>
        <p:cxnSp>
          <p:nvCxnSpPr>
            <p:cNvPr id="78" name="直線矢印コネクタ 77">
              <a:extLst>
                <a:ext uri="{FF2B5EF4-FFF2-40B4-BE49-F238E27FC236}">
                  <a16:creationId xmlns:a16="http://schemas.microsoft.com/office/drawing/2014/main" id="{27AA4D85-78FF-7226-D220-04F8E889032A}"/>
                </a:ext>
              </a:extLst>
            </p:cNvPr>
            <p:cNvCxnSpPr>
              <a:cxnSpLocks/>
            </p:cNvCxnSpPr>
            <p:nvPr/>
          </p:nvCxnSpPr>
          <p:spPr>
            <a:xfrm>
              <a:off x="7340458" y="5530736"/>
              <a:ext cx="1415733" cy="0"/>
            </a:xfrm>
            <a:prstGeom prst="straightConnector1">
              <a:avLst/>
            </a:prstGeom>
            <a:ln cap="sq">
              <a:solidFill>
                <a:srgbClr val="3C82F5"/>
              </a:solidFill>
              <a:tailEnd type="triangle"/>
            </a:ln>
          </p:spPr>
          <p:style>
            <a:lnRef idx="1">
              <a:schemeClr val="accent1"/>
            </a:lnRef>
            <a:fillRef idx="0">
              <a:schemeClr val="accent1"/>
            </a:fillRef>
            <a:effectRef idx="0">
              <a:schemeClr val="accent1"/>
            </a:effectRef>
            <a:fontRef idx="minor">
              <a:schemeClr val="tx1"/>
            </a:fontRef>
          </p:style>
        </p:cxnSp>
        <p:grpSp>
          <p:nvGrpSpPr>
            <p:cNvPr id="79" name="グループ化 78">
              <a:extLst>
                <a:ext uri="{FF2B5EF4-FFF2-40B4-BE49-F238E27FC236}">
                  <a16:creationId xmlns:a16="http://schemas.microsoft.com/office/drawing/2014/main" id="{2BAFBBEC-512C-FDFC-F23E-59CAAEEDC343}"/>
                </a:ext>
              </a:extLst>
            </p:cNvPr>
            <p:cNvGrpSpPr/>
            <p:nvPr/>
          </p:nvGrpSpPr>
          <p:grpSpPr>
            <a:xfrm>
              <a:off x="7881935" y="5358145"/>
              <a:ext cx="287999" cy="324000"/>
              <a:chOff x="7294091" y="3250381"/>
              <a:chExt cx="835025" cy="977900"/>
            </a:xfrm>
            <a:solidFill>
              <a:schemeClr val="bg2">
                <a:lumMod val="25000"/>
              </a:schemeClr>
            </a:solidFill>
          </p:grpSpPr>
          <p:sp>
            <p:nvSpPr>
              <p:cNvPr id="86" name="Freeform 33">
                <a:extLst>
                  <a:ext uri="{FF2B5EF4-FFF2-40B4-BE49-F238E27FC236}">
                    <a16:creationId xmlns:a16="http://schemas.microsoft.com/office/drawing/2014/main" id="{DF695BE8-33D5-1685-04BD-B03DE74A15C9}"/>
                  </a:ext>
                </a:extLst>
              </p:cNvPr>
              <p:cNvSpPr>
                <a:spLocks noEditPoints="1"/>
              </p:cNvSpPr>
              <p:nvPr/>
            </p:nvSpPr>
            <p:spPr bwMode="auto">
              <a:xfrm>
                <a:off x="7294091" y="3364681"/>
                <a:ext cx="712788" cy="863600"/>
              </a:xfrm>
              <a:custGeom>
                <a:avLst/>
                <a:gdLst/>
                <a:ahLst/>
                <a:cxnLst>
                  <a:cxn ang="0">
                    <a:pos x="232" y="69"/>
                  </a:cxn>
                  <a:cxn ang="0">
                    <a:pos x="232" y="260"/>
                  </a:cxn>
                  <a:cxn ang="0">
                    <a:pos x="211" y="281"/>
                  </a:cxn>
                  <a:cxn ang="0">
                    <a:pos x="21" y="281"/>
                  </a:cxn>
                  <a:cxn ang="0">
                    <a:pos x="0" y="260"/>
                  </a:cxn>
                  <a:cxn ang="0">
                    <a:pos x="0" y="21"/>
                  </a:cxn>
                  <a:cxn ang="0">
                    <a:pos x="21" y="0"/>
                  </a:cxn>
                  <a:cxn ang="0">
                    <a:pos x="164" y="0"/>
                  </a:cxn>
                  <a:cxn ang="0">
                    <a:pos x="176" y="5"/>
                  </a:cxn>
                  <a:cxn ang="0">
                    <a:pos x="228" y="60"/>
                  </a:cxn>
                  <a:cxn ang="0">
                    <a:pos x="232" y="69"/>
                  </a:cxn>
                  <a:cxn ang="0">
                    <a:pos x="16" y="260"/>
                  </a:cxn>
                  <a:cxn ang="0">
                    <a:pos x="21" y="265"/>
                  </a:cxn>
                  <a:cxn ang="0">
                    <a:pos x="211" y="265"/>
                  </a:cxn>
                  <a:cxn ang="0">
                    <a:pos x="216" y="260"/>
                  </a:cxn>
                  <a:cxn ang="0">
                    <a:pos x="216" y="76"/>
                  </a:cxn>
                  <a:cxn ang="0">
                    <a:pos x="208" y="68"/>
                  </a:cxn>
                  <a:cxn ang="0">
                    <a:pos x="179" y="68"/>
                  </a:cxn>
                  <a:cxn ang="0">
                    <a:pos x="166" y="55"/>
                  </a:cxn>
                  <a:cxn ang="0">
                    <a:pos x="166" y="23"/>
                  </a:cxn>
                  <a:cxn ang="0">
                    <a:pos x="158" y="15"/>
                  </a:cxn>
                  <a:cxn ang="0">
                    <a:pos x="21" y="15"/>
                  </a:cxn>
                  <a:cxn ang="0">
                    <a:pos x="16" y="21"/>
                  </a:cxn>
                  <a:cxn ang="0">
                    <a:pos x="16" y="260"/>
                  </a:cxn>
                </a:cxnLst>
                <a:rect l="0" t="0" r="r" b="b"/>
                <a:pathLst>
                  <a:path w="232" h="281">
                    <a:moveTo>
                      <a:pt x="232" y="69"/>
                    </a:moveTo>
                    <a:cubicBezTo>
                      <a:pt x="232" y="260"/>
                      <a:pt x="232" y="260"/>
                      <a:pt x="232" y="260"/>
                    </a:cubicBezTo>
                    <a:cubicBezTo>
                      <a:pt x="232" y="271"/>
                      <a:pt x="222" y="281"/>
                      <a:pt x="211" y="281"/>
                    </a:cubicBezTo>
                    <a:cubicBezTo>
                      <a:pt x="21" y="281"/>
                      <a:pt x="21" y="281"/>
                      <a:pt x="21" y="281"/>
                    </a:cubicBezTo>
                    <a:cubicBezTo>
                      <a:pt x="10" y="281"/>
                      <a:pt x="0" y="271"/>
                      <a:pt x="0" y="260"/>
                    </a:cubicBezTo>
                    <a:cubicBezTo>
                      <a:pt x="0" y="180"/>
                      <a:pt x="0" y="101"/>
                      <a:pt x="0" y="21"/>
                    </a:cubicBezTo>
                    <a:cubicBezTo>
                      <a:pt x="0" y="9"/>
                      <a:pt x="10" y="0"/>
                      <a:pt x="21" y="0"/>
                    </a:cubicBezTo>
                    <a:cubicBezTo>
                      <a:pt x="164" y="0"/>
                      <a:pt x="164" y="0"/>
                      <a:pt x="164" y="0"/>
                    </a:cubicBezTo>
                    <a:cubicBezTo>
                      <a:pt x="169" y="0"/>
                      <a:pt x="173" y="2"/>
                      <a:pt x="176" y="5"/>
                    </a:cubicBezTo>
                    <a:cubicBezTo>
                      <a:pt x="228" y="60"/>
                      <a:pt x="228" y="60"/>
                      <a:pt x="228" y="60"/>
                    </a:cubicBezTo>
                    <a:cubicBezTo>
                      <a:pt x="230" y="62"/>
                      <a:pt x="232" y="65"/>
                      <a:pt x="232" y="69"/>
                    </a:cubicBezTo>
                    <a:close/>
                    <a:moveTo>
                      <a:pt x="16" y="260"/>
                    </a:moveTo>
                    <a:cubicBezTo>
                      <a:pt x="16" y="263"/>
                      <a:pt x="18" y="265"/>
                      <a:pt x="21" y="265"/>
                    </a:cubicBezTo>
                    <a:cubicBezTo>
                      <a:pt x="211" y="265"/>
                      <a:pt x="211" y="265"/>
                      <a:pt x="211" y="265"/>
                    </a:cubicBezTo>
                    <a:cubicBezTo>
                      <a:pt x="214" y="265"/>
                      <a:pt x="216" y="263"/>
                      <a:pt x="216" y="260"/>
                    </a:cubicBezTo>
                    <a:cubicBezTo>
                      <a:pt x="216" y="76"/>
                      <a:pt x="216" y="76"/>
                      <a:pt x="216" y="76"/>
                    </a:cubicBezTo>
                    <a:cubicBezTo>
                      <a:pt x="216" y="72"/>
                      <a:pt x="214" y="68"/>
                      <a:pt x="208" y="68"/>
                    </a:cubicBezTo>
                    <a:cubicBezTo>
                      <a:pt x="179" y="68"/>
                      <a:pt x="179" y="68"/>
                      <a:pt x="179" y="68"/>
                    </a:cubicBezTo>
                    <a:cubicBezTo>
                      <a:pt x="171" y="68"/>
                      <a:pt x="166" y="64"/>
                      <a:pt x="166" y="55"/>
                    </a:cubicBezTo>
                    <a:cubicBezTo>
                      <a:pt x="166" y="23"/>
                      <a:pt x="166" y="23"/>
                      <a:pt x="166" y="23"/>
                    </a:cubicBezTo>
                    <a:cubicBezTo>
                      <a:pt x="166" y="18"/>
                      <a:pt x="163" y="15"/>
                      <a:pt x="158" y="15"/>
                    </a:cubicBezTo>
                    <a:cubicBezTo>
                      <a:pt x="21" y="15"/>
                      <a:pt x="21" y="15"/>
                      <a:pt x="21" y="15"/>
                    </a:cubicBezTo>
                    <a:cubicBezTo>
                      <a:pt x="18" y="15"/>
                      <a:pt x="16" y="18"/>
                      <a:pt x="16" y="21"/>
                    </a:cubicBezTo>
                    <a:cubicBezTo>
                      <a:pt x="16" y="101"/>
                      <a:pt x="16" y="180"/>
                      <a:pt x="16" y="260"/>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sp>
            <p:nvSpPr>
              <p:cNvPr id="87" name="Freeform 35">
                <a:extLst>
                  <a:ext uri="{FF2B5EF4-FFF2-40B4-BE49-F238E27FC236}">
                    <a16:creationId xmlns:a16="http://schemas.microsoft.com/office/drawing/2014/main" id="{9D529D51-B0CA-6018-A7A3-AD55136BCCE7}"/>
                  </a:ext>
                </a:extLst>
              </p:cNvPr>
              <p:cNvSpPr>
                <a:spLocks/>
              </p:cNvSpPr>
              <p:nvPr/>
            </p:nvSpPr>
            <p:spPr bwMode="auto">
              <a:xfrm>
                <a:off x="7457603" y="3250381"/>
                <a:ext cx="671513" cy="814388"/>
              </a:xfrm>
              <a:custGeom>
                <a:avLst/>
                <a:gdLst/>
                <a:ahLst/>
                <a:cxnLst>
                  <a:cxn ang="0">
                    <a:pos x="219" y="65"/>
                  </a:cxn>
                  <a:cxn ang="0">
                    <a:pos x="219" y="246"/>
                  </a:cxn>
                  <a:cxn ang="0">
                    <a:pos x="199" y="265"/>
                  </a:cxn>
                  <a:cxn ang="0">
                    <a:pos x="186" y="265"/>
                  </a:cxn>
                  <a:cxn ang="0">
                    <a:pos x="186" y="251"/>
                  </a:cxn>
                  <a:cxn ang="0">
                    <a:pos x="199" y="251"/>
                  </a:cxn>
                  <a:cxn ang="0">
                    <a:pos x="204" y="246"/>
                  </a:cxn>
                  <a:cxn ang="0">
                    <a:pos x="204" y="72"/>
                  </a:cxn>
                  <a:cxn ang="0">
                    <a:pos x="197" y="65"/>
                  </a:cxn>
                  <a:cxn ang="0">
                    <a:pos x="169" y="65"/>
                  </a:cxn>
                  <a:cxn ang="0">
                    <a:pos x="157" y="52"/>
                  </a:cxn>
                  <a:cxn ang="0">
                    <a:pos x="157" y="22"/>
                  </a:cxn>
                  <a:cxn ang="0">
                    <a:pos x="149" y="15"/>
                  </a:cxn>
                  <a:cxn ang="0">
                    <a:pos x="20" y="15"/>
                  </a:cxn>
                  <a:cxn ang="0">
                    <a:pos x="15" y="20"/>
                  </a:cxn>
                  <a:cxn ang="0">
                    <a:pos x="15" y="29"/>
                  </a:cxn>
                  <a:cxn ang="0">
                    <a:pos x="0" y="29"/>
                  </a:cxn>
                  <a:cxn ang="0">
                    <a:pos x="0" y="20"/>
                  </a:cxn>
                  <a:cxn ang="0">
                    <a:pos x="20" y="0"/>
                  </a:cxn>
                  <a:cxn ang="0">
                    <a:pos x="155" y="0"/>
                  </a:cxn>
                  <a:cxn ang="0">
                    <a:pos x="166" y="5"/>
                  </a:cxn>
                  <a:cxn ang="0">
                    <a:pos x="216" y="57"/>
                  </a:cxn>
                  <a:cxn ang="0">
                    <a:pos x="219" y="65"/>
                  </a:cxn>
                </a:cxnLst>
                <a:rect l="0" t="0" r="r" b="b"/>
                <a:pathLst>
                  <a:path w="219" h="265">
                    <a:moveTo>
                      <a:pt x="219" y="65"/>
                    </a:moveTo>
                    <a:cubicBezTo>
                      <a:pt x="219" y="246"/>
                      <a:pt x="219" y="246"/>
                      <a:pt x="219" y="246"/>
                    </a:cubicBezTo>
                    <a:cubicBezTo>
                      <a:pt x="219" y="257"/>
                      <a:pt x="210" y="265"/>
                      <a:pt x="199" y="265"/>
                    </a:cubicBezTo>
                    <a:cubicBezTo>
                      <a:pt x="186" y="265"/>
                      <a:pt x="186" y="265"/>
                      <a:pt x="186" y="265"/>
                    </a:cubicBezTo>
                    <a:cubicBezTo>
                      <a:pt x="186" y="251"/>
                      <a:pt x="186" y="251"/>
                      <a:pt x="186" y="251"/>
                    </a:cubicBezTo>
                    <a:cubicBezTo>
                      <a:pt x="199" y="251"/>
                      <a:pt x="199" y="251"/>
                      <a:pt x="199" y="251"/>
                    </a:cubicBezTo>
                    <a:cubicBezTo>
                      <a:pt x="202" y="251"/>
                      <a:pt x="204" y="249"/>
                      <a:pt x="204" y="246"/>
                    </a:cubicBezTo>
                    <a:cubicBezTo>
                      <a:pt x="204" y="72"/>
                      <a:pt x="204" y="72"/>
                      <a:pt x="204" y="72"/>
                    </a:cubicBezTo>
                    <a:cubicBezTo>
                      <a:pt x="204" y="68"/>
                      <a:pt x="202" y="65"/>
                      <a:pt x="197" y="65"/>
                    </a:cubicBezTo>
                    <a:cubicBezTo>
                      <a:pt x="169" y="65"/>
                      <a:pt x="169" y="65"/>
                      <a:pt x="169" y="65"/>
                    </a:cubicBezTo>
                    <a:cubicBezTo>
                      <a:pt x="161" y="65"/>
                      <a:pt x="157" y="61"/>
                      <a:pt x="157" y="52"/>
                    </a:cubicBezTo>
                    <a:cubicBezTo>
                      <a:pt x="157" y="22"/>
                      <a:pt x="157" y="22"/>
                      <a:pt x="157" y="22"/>
                    </a:cubicBezTo>
                    <a:cubicBezTo>
                      <a:pt x="156" y="17"/>
                      <a:pt x="154" y="15"/>
                      <a:pt x="149" y="15"/>
                    </a:cubicBezTo>
                    <a:cubicBezTo>
                      <a:pt x="20" y="15"/>
                      <a:pt x="20" y="15"/>
                      <a:pt x="20" y="15"/>
                    </a:cubicBezTo>
                    <a:cubicBezTo>
                      <a:pt x="17" y="15"/>
                      <a:pt x="15" y="17"/>
                      <a:pt x="15" y="20"/>
                    </a:cubicBezTo>
                    <a:cubicBezTo>
                      <a:pt x="15" y="29"/>
                      <a:pt x="15" y="29"/>
                      <a:pt x="15" y="29"/>
                    </a:cubicBezTo>
                    <a:cubicBezTo>
                      <a:pt x="0" y="29"/>
                      <a:pt x="0" y="29"/>
                      <a:pt x="0" y="29"/>
                    </a:cubicBezTo>
                    <a:cubicBezTo>
                      <a:pt x="0" y="20"/>
                      <a:pt x="0" y="20"/>
                      <a:pt x="0" y="20"/>
                    </a:cubicBezTo>
                    <a:cubicBezTo>
                      <a:pt x="0" y="9"/>
                      <a:pt x="9" y="0"/>
                      <a:pt x="20" y="0"/>
                    </a:cubicBezTo>
                    <a:cubicBezTo>
                      <a:pt x="155" y="0"/>
                      <a:pt x="155" y="0"/>
                      <a:pt x="155" y="0"/>
                    </a:cubicBezTo>
                    <a:cubicBezTo>
                      <a:pt x="159" y="0"/>
                      <a:pt x="163" y="2"/>
                      <a:pt x="166" y="5"/>
                    </a:cubicBezTo>
                    <a:cubicBezTo>
                      <a:pt x="216" y="57"/>
                      <a:pt x="216" y="57"/>
                      <a:pt x="216" y="57"/>
                    </a:cubicBezTo>
                    <a:cubicBezTo>
                      <a:pt x="218" y="59"/>
                      <a:pt x="219" y="61"/>
                      <a:pt x="219" y="65"/>
                    </a:cubicBezTo>
                    <a:close/>
                  </a:path>
                </a:pathLst>
              </a:custGeom>
              <a:grpFill/>
              <a:ln w="9525">
                <a:solidFill>
                  <a:schemeClr val="tx1">
                    <a:lumMod val="65000"/>
                    <a:lumOff val="35000"/>
                  </a:schemeClr>
                </a:solidFill>
                <a:round/>
                <a:headEnd/>
                <a:tailEnd/>
              </a:ln>
            </p:spPr>
            <p:txBody>
              <a:bodyPr vert="horz" wrap="square" lIns="84406" tIns="42203" rIns="84406" bIns="42203"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GB" sz="1662">
                  <a:latin typeface="+mn-ea"/>
                </a:endParaRPr>
              </a:p>
            </p:txBody>
          </p:sp>
        </p:grpSp>
        <p:sp>
          <p:nvSpPr>
            <p:cNvPr id="80" name="テキスト プレースホルダー 15">
              <a:extLst>
                <a:ext uri="{FF2B5EF4-FFF2-40B4-BE49-F238E27FC236}">
                  <a16:creationId xmlns:a16="http://schemas.microsoft.com/office/drawing/2014/main" id="{4E24687C-B1FD-1B90-3DBB-B01E75854579}"/>
                </a:ext>
              </a:extLst>
            </p:cNvPr>
            <p:cNvSpPr txBox="1">
              <a:spLocks/>
            </p:cNvSpPr>
            <p:nvPr/>
          </p:nvSpPr>
          <p:spPr>
            <a:xfrm>
              <a:off x="7569410" y="5768246"/>
              <a:ext cx="900000" cy="33855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100" b="0">
                  <a:latin typeface="Meiryo UI"/>
                  <a:ea typeface="Meiryo UI"/>
                </a:rPr>
                <a:t>課題・リスク</a:t>
              </a:r>
              <a:endParaRPr lang="en-US" altLang="ja-JP" sz="1100" b="0">
                <a:latin typeface="Meiryo UI"/>
                <a:ea typeface="Meiryo UI"/>
              </a:endParaRPr>
            </a:p>
            <a:p>
              <a:pPr indent="0" algn="ctr">
                <a:lnSpc>
                  <a:spcPct val="100000"/>
                </a:lnSpc>
                <a:spcAft>
                  <a:spcPts val="0"/>
                </a:spcAft>
                <a:buNone/>
              </a:pPr>
              <a:r>
                <a:rPr lang="ja-JP" altLang="en-US" sz="1100" b="0">
                  <a:latin typeface="Meiryo UI"/>
                  <a:ea typeface="Meiryo UI"/>
                </a:rPr>
                <a:t>対応策の分析</a:t>
              </a:r>
            </a:p>
          </p:txBody>
        </p:sp>
        <p:sp>
          <p:nvSpPr>
            <p:cNvPr id="81" name="吹き出し: 四角形 80">
              <a:extLst>
                <a:ext uri="{FF2B5EF4-FFF2-40B4-BE49-F238E27FC236}">
                  <a16:creationId xmlns:a16="http://schemas.microsoft.com/office/drawing/2014/main" id="{D19F85F8-971C-AB56-8100-7C7C83647B2F}"/>
                </a:ext>
              </a:extLst>
            </p:cNvPr>
            <p:cNvSpPr/>
            <p:nvPr/>
          </p:nvSpPr>
          <p:spPr>
            <a:xfrm>
              <a:off x="8579518" y="2120799"/>
              <a:ext cx="1227186" cy="209948"/>
            </a:xfrm>
            <a:prstGeom prst="wedgeRectCallout">
              <a:avLst>
                <a:gd name="adj1" fmla="val -68179"/>
                <a:gd name="adj2" fmla="val -59859"/>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l"/>
              <a:r>
                <a:rPr lang="ja-JP" altLang="en-US" sz="900">
                  <a:solidFill>
                    <a:schemeClr val="tx1"/>
                  </a:solidFill>
                  <a:latin typeface="Meiryo UI" panose="020B0604030504040204" pitchFamily="50" charset="-128"/>
                  <a:ea typeface="Meiryo UI" panose="020B0604030504040204" pitchFamily="50" charset="-128"/>
                </a:rPr>
                <a:t>本書　２（１）参照</a:t>
              </a:r>
              <a:endParaRPr kumimoji="1" lang="ja-JP" altLang="en-US" sz="900">
                <a:solidFill>
                  <a:schemeClr val="tx1"/>
                </a:solidFill>
              </a:endParaRPr>
            </a:p>
          </p:txBody>
        </p:sp>
        <p:sp>
          <p:nvSpPr>
            <p:cNvPr id="82" name="吹き出し: 四角形 81">
              <a:extLst>
                <a:ext uri="{FF2B5EF4-FFF2-40B4-BE49-F238E27FC236}">
                  <a16:creationId xmlns:a16="http://schemas.microsoft.com/office/drawing/2014/main" id="{8904F7FE-3C5A-FBD4-D0B5-B155995BF43D}"/>
                </a:ext>
              </a:extLst>
            </p:cNvPr>
            <p:cNvSpPr/>
            <p:nvPr/>
          </p:nvSpPr>
          <p:spPr>
            <a:xfrm>
              <a:off x="8613426" y="3975136"/>
              <a:ext cx="1227186" cy="209948"/>
            </a:xfrm>
            <a:prstGeom prst="wedgeRectCallout">
              <a:avLst>
                <a:gd name="adj1" fmla="val -68179"/>
                <a:gd name="adj2" fmla="val -59859"/>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l"/>
              <a:r>
                <a:rPr lang="ja-JP" altLang="en-US" sz="900">
                  <a:solidFill>
                    <a:schemeClr val="tx1"/>
                  </a:solidFill>
                  <a:latin typeface="Meiryo UI" panose="020B0604030504040204" pitchFamily="50" charset="-128"/>
                  <a:ea typeface="Meiryo UI" panose="020B0604030504040204" pitchFamily="50" charset="-128"/>
                </a:rPr>
                <a:t>本書　２（２） 参照</a:t>
              </a:r>
              <a:endParaRPr kumimoji="1" lang="ja-JP" altLang="en-US" sz="900">
                <a:solidFill>
                  <a:schemeClr val="tx1"/>
                </a:solidFill>
              </a:endParaRPr>
            </a:p>
          </p:txBody>
        </p:sp>
        <p:sp>
          <p:nvSpPr>
            <p:cNvPr id="83" name="吹き出し: 四角形 82">
              <a:extLst>
                <a:ext uri="{FF2B5EF4-FFF2-40B4-BE49-F238E27FC236}">
                  <a16:creationId xmlns:a16="http://schemas.microsoft.com/office/drawing/2014/main" id="{D12DBC95-2B2A-064C-0543-37E7821955BC}"/>
                </a:ext>
              </a:extLst>
            </p:cNvPr>
            <p:cNvSpPr/>
            <p:nvPr/>
          </p:nvSpPr>
          <p:spPr>
            <a:xfrm>
              <a:off x="8754392" y="5991360"/>
              <a:ext cx="1227186" cy="209948"/>
            </a:xfrm>
            <a:prstGeom prst="wedgeRectCallout">
              <a:avLst>
                <a:gd name="adj1" fmla="val -68179"/>
                <a:gd name="adj2" fmla="val -59859"/>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l"/>
              <a:r>
                <a:rPr lang="ja-JP" altLang="en-US" sz="900">
                  <a:solidFill>
                    <a:schemeClr val="tx1"/>
                  </a:solidFill>
                  <a:latin typeface="Meiryo UI" panose="020B0604030504040204" pitchFamily="50" charset="-128"/>
                  <a:ea typeface="Meiryo UI" panose="020B0604030504040204" pitchFamily="50" charset="-128"/>
                </a:rPr>
                <a:t>本書　 ３ （１） 参照</a:t>
              </a:r>
              <a:endParaRPr kumimoji="1" lang="ja-JP" altLang="en-US" sz="900">
                <a:solidFill>
                  <a:schemeClr val="tx1"/>
                </a:solidFill>
              </a:endParaRPr>
            </a:p>
          </p:txBody>
        </p:sp>
        <p:sp>
          <p:nvSpPr>
            <p:cNvPr id="84" name="矢印: 右 83">
              <a:extLst>
                <a:ext uri="{FF2B5EF4-FFF2-40B4-BE49-F238E27FC236}">
                  <a16:creationId xmlns:a16="http://schemas.microsoft.com/office/drawing/2014/main" id="{E9ED8881-B611-6A58-225B-B6037652F20B}"/>
                </a:ext>
              </a:extLst>
            </p:cNvPr>
            <p:cNvSpPr/>
            <p:nvPr/>
          </p:nvSpPr>
          <p:spPr>
            <a:xfrm>
              <a:off x="3147872" y="2876630"/>
              <a:ext cx="424994" cy="977613"/>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l"/>
              <a:endParaRPr kumimoji="1" lang="ja-JP" altLang="en-US">
                <a:solidFill>
                  <a:srgbClr val="000000"/>
                </a:solidFill>
              </a:endParaRPr>
            </a:p>
          </p:txBody>
        </p:sp>
        <p:sp>
          <p:nvSpPr>
            <p:cNvPr id="85" name="テキスト プレースホルダー 15">
              <a:extLst>
                <a:ext uri="{FF2B5EF4-FFF2-40B4-BE49-F238E27FC236}">
                  <a16:creationId xmlns:a16="http://schemas.microsoft.com/office/drawing/2014/main" id="{E72F0577-3464-3A2C-3535-96202494C100}"/>
                </a:ext>
              </a:extLst>
            </p:cNvPr>
            <p:cNvSpPr txBox="1">
              <a:spLocks/>
            </p:cNvSpPr>
            <p:nvPr/>
          </p:nvSpPr>
          <p:spPr>
            <a:xfrm>
              <a:off x="412176" y="5484214"/>
              <a:ext cx="2684151" cy="215444"/>
            </a:xfrm>
            <a:prstGeom prst="rect">
              <a:avLst/>
            </a:prstGeom>
          </p:spPr>
          <p:txBody>
            <a:bodyPr vert="horz" wrap="square" lIns="0" tIns="0" rIns="0" bIns="0"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indent="0" algn="ctr">
                <a:lnSpc>
                  <a:spcPct val="100000"/>
                </a:lnSpc>
                <a:spcAft>
                  <a:spcPts val="0"/>
                </a:spcAft>
                <a:buNone/>
              </a:pPr>
              <a:r>
                <a:rPr lang="ja-JP" altLang="en-US" sz="1400" b="0">
                  <a:latin typeface="Meiryo UI"/>
                  <a:ea typeface="Meiryo UI"/>
                </a:rPr>
                <a:t>＜本検証の実施プロセス＞</a:t>
              </a:r>
            </a:p>
          </p:txBody>
        </p:sp>
      </p:grpSp>
    </p:spTree>
    <p:extLst>
      <p:ext uri="{BB962C8B-B14F-4D97-AF65-F5344CB8AC3E}">
        <p14:creationId xmlns:p14="http://schemas.microsoft.com/office/powerpoint/2010/main" val="42358109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（１）移行手法・移行パターンの分析</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40</a:t>
            </a:fld>
            <a:endParaRPr lang="ja-JP" altLang="en-US"/>
          </a:p>
        </p:txBody>
      </p:sp>
      <p:sp>
        <p:nvSpPr>
          <p:cNvPr id="5" name="テキスト プレースホルダー 15">
            <a:extLst>
              <a:ext uri="{FF2B5EF4-FFF2-40B4-BE49-F238E27FC236}">
                <a16:creationId xmlns:a16="http://schemas.microsoft.com/office/drawing/2014/main" id="{077F26B4-CF6D-7873-C568-F4C54DFC19C2}"/>
              </a:ext>
            </a:extLst>
          </p:cNvPr>
          <p:cNvSpPr txBox="1">
            <a:spLocks/>
          </p:cNvSpPr>
          <p:nvPr/>
        </p:nvSpPr>
        <p:spPr>
          <a:xfrm>
            <a:off x="769174" y="979745"/>
            <a:ext cx="8393488" cy="3049746"/>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indent="-273050">
              <a:defRPr/>
            </a:pPr>
            <a:r>
              <a:rPr lang="ja-JP" altLang="en-US" sz="1600" b="0" dirty="0">
                <a:latin typeface="Meiryo UI"/>
                <a:ea typeface="Meiryo UI"/>
              </a:rPr>
              <a:t>（続き）</a:t>
            </a:r>
            <a:endParaRPr lang="en-US" altLang="ja-JP" sz="1600" dirty="0">
              <a:latin typeface="Meiryo UI"/>
              <a:ea typeface="Meiryo UI"/>
            </a:endParaRPr>
          </a:p>
          <a:p>
            <a:pPr marL="531495" lvl="2" indent="-258445" defTabSz="914251">
              <a:buFont typeface="Wingdings" panose="05000000000000000000" pitchFamily="2" charset="2"/>
              <a:buChar char="Ø"/>
              <a:defRPr/>
            </a:pPr>
            <a:r>
              <a:rPr lang="ja-JP" altLang="en-US" sz="1600" dirty="0">
                <a:latin typeface="Meiryo UI"/>
                <a:ea typeface="Meiryo UI"/>
              </a:rPr>
              <a:t>これらのことから</a:t>
            </a:r>
            <a:r>
              <a:rPr lang="ja-JP" altLang="en-US" sz="1600" b="1" u="sng" dirty="0">
                <a:latin typeface="Meiryo UI"/>
                <a:ea typeface="Meiryo UI"/>
              </a:rPr>
              <a:t>同時期に本稼働を迎え、かつ、シフト移行時にアプリケーションを可能な限り変更しないことを意図したような場合であっても、シフトの計画策定時に、移行パターン等のメリットや課題（スライド</a:t>
            </a:r>
            <a:r>
              <a:rPr lang="en-US" altLang="ja-JP" sz="1600" b="1" u="sng" dirty="0">
                <a:latin typeface="Meiryo UI"/>
                <a:ea typeface="Meiryo UI"/>
              </a:rPr>
              <a:t>10</a:t>
            </a:r>
            <a:r>
              <a:rPr lang="ja-JP" altLang="en-US" sz="1600" b="1" u="sng" dirty="0">
                <a:latin typeface="Meiryo UI"/>
                <a:ea typeface="Meiryo UI"/>
              </a:rPr>
              <a:t>及びスライド</a:t>
            </a:r>
            <a:r>
              <a:rPr lang="en-US" altLang="ja-JP" sz="1600" b="1" u="sng" dirty="0">
                <a:latin typeface="Meiryo UI"/>
                <a:ea typeface="Meiryo UI"/>
              </a:rPr>
              <a:t>12</a:t>
            </a:r>
            <a:r>
              <a:rPr lang="ja-JP" altLang="en-US" sz="1600" b="1" u="sng" dirty="0">
                <a:latin typeface="Meiryo UI"/>
                <a:ea typeface="Meiryo UI"/>
              </a:rPr>
              <a:t>）に加えて、考察①～④に挙げた様々な要素の影響を考慮することで、選択される移行手法や移行パターンが変わるものと分析</a:t>
            </a:r>
            <a:r>
              <a:rPr lang="ja-JP" altLang="en-US" sz="1600" dirty="0">
                <a:latin typeface="Meiryo UI"/>
                <a:ea typeface="Meiryo UI"/>
              </a:rPr>
              <a:t>する。そのため、後続の地方公共団体・ベンダーにおいても移行手法や移行パターンのメリットや課題のみを検討するだけではなく、「どのような考慮すべき要素があるか」ということを把握のうえで方針を決定することが必要であるため、これらの</a:t>
            </a:r>
            <a:r>
              <a:rPr lang="ja-JP" altLang="en-US" sz="1600" b="1" u="sng" dirty="0">
                <a:latin typeface="Meiryo UI"/>
                <a:ea typeface="Meiryo UI"/>
              </a:rPr>
              <a:t>要素を把握するための事前の情報収集が重要である</a:t>
            </a:r>
            <a:r>
              <a:rPr lang="ja-JP" altLang="en-US" sz="1600" dirty="0">
                <a:latin typeface="Meiryo UI"/>
                <a:ea typeface="Meiryo UI"/>
              </a:rPr>
              <a:t>と分析する。</a:t>
            </a:r>
            <a:endParaRPr lang="en-US" altLang="ja-JP" sz="1600" dirty="0">
              <a:latin typeface="Meiryo UI"/>
              <a:ea typeface="Meiryo UI"/>
            </a:endParaRPr>
          </a:p>
          <a:p>
            <a:pPr marL="531495" lvl="2" indent="-258445" defTabSz="914251">
              <a:buFont typeface="Wingdings" panose="05000000000000000000" pitchFamily="2" charset="2"/>
              <a:buChar char="Ø"/>
              <a:defRPr/>
            </a:pPr>
            <a:endParaRPr lang="en-US" altLang="ja-JP" sz="1600" dirty="0">
              <a:latin typeface="Meiryo UI"/>
              <a:ea typeface="Meiryo UI"/>
            </a:endParaRPr>
          </a:p>
        </p:txBody>
      </p:sp>
    </p:spTree>
    <p:extLst>
      <p:ext uri="{BB962C8B-B14F-4D97-AF65-F5344CB8AC3E}">
        <p14:creationId xmlns:p14="http://schemas.microsoft.com/office/powerpoint/2010/main" val="2076735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＜課題＞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41</a:t>
            </a:fld>
            <a:endParaRPr lang="ja-JP" altLang="en-US"/>
          </a:p>
        </p:txBody>
      </p:sp>
      <p:sp>
        <p:nvSpPr>
          <p:cNvPr id="11" name="テキスト プレースホルダー 15">
            <a:extLst>
              <a:ext uri="{FF2B5EF4-FFF2-40B4-BE49-F238E27FC236}">
                <a16:creationId xmlns:a16="http://schemas.microsoft.com/office/drawing/2014/main" id="{41C3EDD0-2665-BD6D-A16A-4B9A86C622EE}"/>
              </a:ext>
            </a:extLst>
          </p:cNvPr>
          <p:cNvSpPr txBox="1">
            <a:spLocks/>
          </p:cNvSpPr>
          <p:nvPr/>
        </p:nvSpPr>
        <p:spPr>
          <a:xfrm>
            <a:off x="731856" y="965125"/>
            <a:ext cx="8308450" cy="3768917"/>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lvl="0" indent="-273050">
              <a:defRPr/>
            </a:pPr>
            <a:r>
              <a:rPr kumimoji="1" lang="ja-JP" altLang="en-US" sz="1600" b="0" i="0" u="none" strike="noStrike" kern="1200" cap="none" spc="109" normalizeH="0" baseline="0" noProof="0">
                <a:ln>
                  <a:noFill/>
                </a:ln>
                <a:effectLst/>
                <a:uLnTx/>
                <a:uFillTx/>
                <a:latin typeface="+mj-ea"/>
                <a:ea typeface="+mj-ea"/>
              </a:rPr>
              <a:t>「移行手法</a:t>
            </a:r>
            <a:r>
              <a:rPr lang="ja-JP" altLang="en-US" sz="1600" b="0">
                <a:latin typeface="+mj-ea"/>
                <a:ea typeface="+mj-ea"/>
              </a:rPr>
              <a:t>ごとの課題数」で</a:t>
            </a:r>
            <a:r>
              <a:rPr kumimoji="1" lang="ja-JP" altLang="en-US" sz="1600" b="0" i="0" u="none" strike="noStrike" kern="1200" cap="none" spc="109" normalizeH="0" baseline="0" noProof="0">
                <a:ln>
                  <a:noFill/>
                </a:ln>
                <a:effectLst/>
                <a:uLnTx/>
                <a:uFillTx/>
                <a:latin typeface="+mj-ea"/>
                <a:ea typeface="+mj-ea"/>
              </a:rPr>
              <a:t>は再構築が課題数の</a:t>
            </a:r>
            <a:r>
              <a:rPr kumimoji="1" lang="en-US" altLang="ja-JP" sz="1600" b="0" i="0" u="none" strike="noStrike" kern="1200" cap="none" spc="109" normalizeH="0" baseline="0" noProof="0">
                <a:ln>
                  <a:noFill/>
                </a:ln>
                <a:effectLst/>
                <a:uLnTx/>
                <a:uFillTx/>
                <a:latin typeface="+mj-ea"/>
                <a:ea typeface="+mj-ea"/>
              </a:rPr>
              <a:t>8</a:t>
            </a:r>
            <a:r>
              <a:rPr lang="en-US" altLang="ja-JP" sz="1600" b="0">
                <a:latin typeface="+mj-ea"/>
                <a:ea typeface="+mj-ea"/>
              </a:rPr>
              <a:t>0%</a:t>
            </a:r>
            <a:r>
              <a:rPr kumimoji="1" lang="ja-JP" altLang="en-US" sz="1600" b="0" i="0" u="none" strike="noStrike" kern="1200" cap="none" spc="109" normalizeH="0" baseline="0" noProof="0">
                <a:ln>
                  <a:noFill/>
                </a:ln>
                <a:effectLst/>
                <a:uLnTx/>
                <a:uFillTx/>
                <a:latin typeface="+mj-ea"/>
                <a:ea typeface="+mj-ea"/>
              </a:rPr>
              <a:t>以上を占め、一方で、「移行パターンごとの課題数」では</a:t>
            </a:r>
            <a:r>
              <a:rPr kumimoji="1" lang="en-US" altLang="ja-JP" sz="1600" b="0" i="0" u="none" strike="noStrike" kern="1200" cap="none" spc="109" normalizeH="0" baseline="0" noProof="0" err="1">
                <a:ln>
                  <a:noFill/>
                </a:ln>
                <a:effectLst/>
                <a:uLnTx/>
                <a:uFillTx/>
                <a:latin typeface="+mj-ea"/>
                <a:ea typeface="+mj-ea"/>
              </a:rPr>
              <a:t>Replatform</a:t>
            </a:r>
            <a:r>
              <a:rPr kumimoji="1" lang="ja-JP" altLang="en-US" sz="1600" b="0" i="0" u="none" strike="noStrike" kern="1200" cap="none" spc="109" normalizeH="0" baseline="0" noProof="0">
                <a:ln>
                  <a:noFill/>
                </a:ln>
                <a:effectLst/>
                <a:uLnTx/>
                <a:uFillTx/>
                <a:latin typeface="+mj-ea"/>
                <a:ea typeface="+mj-ea"/>
              </a:rPr>
              <a:t>と</a:t>
            </a:r>
            <a:r>
              <a:rPr kumimoji="1" lang="en-US" altLang="ja-JP" sz="1600" b="0" i="0" u="none" strike="noStrike" kern="1200" cap="none" spc="109" normalizeH="0" baseline="0" noProof="0">
                <a:ln>
                  <a:noFill/>
                </a:ln>
                <a:effectLst/>
                <a:uLnTx/>
                <a:uFillTx/>
                <a:latin typeface="+mj-ea"/>
                <a:ea typeface="+mj-ea"/>
              </a:rPr>
              <a:t>Rebuild</a:t>
            </a:r>
            <a:r>
              <a:rPr kumimoji="1" lang="ja-JP" altLang="en-US" sz="1600" b="0" i="0" u="none" strike="noStrike" kern="1200" cap="none" spc="109" normalizeH="0" baseline="0" noProof="0">
                <a:ln>
                  <a:noFill/>
                </a:ln>
                <a:effectLst/>
                <a:uLnTx/>
                <a:uFillTx/>
                <a:latin typeface="+mj-ea"/>
                <a:ea typeface="+mj-ea"/>
              </a:rPr>
              <a:t>がほぼ同数ということから、一見すると「移行手法が課題の発生数に影響」するように見える。しかしながら、再構築で発生した課題の内容</a:t>
            </a:r>
            <a:r>
              <a:rPr lang="ja-JP" altLang="en-US" sz="1600" b="0">
                <a:latin typeface="+mj-ea"/>
                <a:ea typeface="+mj-ea"/>
              </a:rPr>
              <a:t>は</a:t>
            </a:r>
            <a:r>
              <a:rPr kumimoji="1" lang="en-US" altLang="ja-JP" sz="1600" b="0" i="0" u="none" strike="noStrike" kern="1200" cap="none" spc="109" normalizeH="0" baseline="0" noProof="0">
                <a:ln>
                  <a:noFill/>
                </a:ln>
                <a:effectLst/>
                <a:uLnTx/>
                <a:uFillTx/>
                <a:latin typeface="+mj-ea"/>
                <a:ea typeface="+mj-ea"/>
              </a:rPr>
              <a:t>Rebuild</a:t>
            </a:r>
            <a:r>
              <a:rPr kumimoji="1" lang="ja-JP" altLang="en-US" sz="1600" b="0" i="0" u="none" strike="noStrike" kern="1200" cap="none" spc="109" normalizeH="0" baseline="0" noProof="0">
                <a:ln>
                  <a:noFill/>
                </a:ln>
                <a:effectLst/>
                <a:uLnTx/>
                <a:uFillTx/>
                <a:latin typeface="+mj-ea"/>
                <a:ea typeface="+mj-ea"/>
              </a:rPr>
              <a:t>を選択したために生じたと考えられる課題（スライド</a:t>
            </a:r>
            <a:r>
              <a:rPr kumimoji="1" lang="en-US" altLang="ja-JP" sz="1600" b="0" i="0" u="none" strike="noStrike" kern="1200" cap="none" spc="109" normalizeH="0" baseline="0" noProof="0">
                <a:ln>
                  <a:noFill/>
                </a:ln>
                <a:effectLst/>
                <a:uLnTx/>
                <a:uFillTx/>
                <a:latin typeface="+mj-ea"/>
                <a:ea typeface="+mj-ea"/>
              </a:rPr>
              <a:t>23</a:t>
            </a:r>
            <a:r>
              <a:rPr kumimoji="1" lang="ja-JP" altLang="en-US" sz="1600" b="0" i="0" u="none" strike="noStrike" kern="1200" cap="none" spc="109" normalizeH="0" baseline="0" noProof="0">
                <a:ln>
                  <a:noFill/>
                </a:ln>
                <a:effectLst/>
                <a:uLnTx/>
                <a:uFillTx/>
                <a:latin typeface="+mj-ea"/>
                <a:ea typeface="+mj-ea"/>
              </a:rPr>
              <a:t>、</a:t>
            </a:r>
            <a:r>
              <a:rPr kumimoji="1" lang="en-US" altLang="ja-JP" sz="1600" b="0" i="0" u="none" strike="noStrike" kern="1200" cap="none" spc="109" normalizeH="0" baseline="0" noProof="0">
                <a:ln>
                  <a:noFill/>
                </a:ln>
                <a:effectLst/>
                <a:uLnTx/>
                <a:uFillTx/>
                <a:latin typeface="+mj-ea"/>
                <a:ea typeface="+mj-ea"/>
              </a:rPr>
              <a:t>24</a:t>
            </a:r>
            <a:r>
              <a:rPr kumimoji="1" lang="ja-JP" altLang="en-US" sz="1600" b="0" i="0" u="none" strike="noStrike" kern="1200" cap="none" spc="109" normalizeH="0" baseline="0" noProof="0">
                <a:ln>
                  <a:noFill/>
                </a:ln>
                <a:effectLst/>
                <a:uLnTx/>
                <a:uFillTx/>
                <a:latin typeface="+mj-ea"/>
                <a:ea typeface="+mj-ea"/>
              </a:rPr>
              <a:t>で「</a:t>
            </a:r>
            <a:r>
              <a:rPr kumimoji="1" lang="en-US" altLang="ja-JP" sz="1600" b="0" i="0" u="none" strike="noStrike" kern="1200" cap="none" spc="109" normalizeH="0" baseline="0" noProof="0">
                <a:ln>
                  <a:noFill/>
                </a:ln>
                <a:effectLst/>
                <a:uLnTx/>
                <a:uFillTx/>
                <a:latin typeface="+mj-ea"/>
                <a:ea typeface="+mj-ea"/>
              </a:rPr>
              <a:t>AWS</a:t>
            </a:r>
            <a:r>
              <a:rPr kumimoji="1" lang="ja-JP" altLang="en-US" sz="1600" b="0" i="0" u="none" strike="noStrike" kern="1200" cap="none" spc="109" normalizeH="0" baseline="0" noProof="0">
                <a:ln>
                  <a:noFill/>
                </a:ln>
                <a:effectLst/>
                <a:uLnTx/>
                <a:uFillTx/>
                <a:latin typeface="+mj-ea"/>
                <a:ea typeface="+mj-ea"/>
              </a:rPr>
              <a:t>」と記載されているもの）とそれ以外が混在することから、必ずしも移行手法の選択が課題の発生数に大きく影響しているものではないと</a:t>
            </a:r>
            <a:r>
              <a:rPr lang="ja-JP" altLang="en-US" sz="1600" b="0">
                <a:latin typeface="+mj-ea"/>
                <a:ea typeface="+mj-ea"/>
              </a:rPr>
              <a:t>想定</a:t>
            </a:r>
            <a:r>
              <a:rPr kumimoji="1" lang="ja-JP" altLang="en-US" sz="1600" b="0" i="0" u="none" strike="noStrike" kern="1200" cap="none" spc="109" normalizeH="0" baseline="0" noProof="0">
                <a:ln>
                  <a:noFill/>
                </a:ln>
                <a:effectLst/>
                <a:uLnTx/>
                <a:uFillTx/>
                <a:latin typeface="+mj-ea"/>
                <a:ea typeface="+mj-ea"/>
              </a:rPr>
              <a:t>する。</a:t>
            </a: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lang="ja-JP" altLang="en-US" sz="1600" b="0">
                <a:latin typeface="+mj-ea"/>
                <a:ea typeface="+mj-ea"/>
              </a:rPr>
              <a:t>また</a:t>
            </a:r>
            <a:r>
              <a:rPr kumimoji="1" lang="ja-JP" altLang="en-US" sz="1600" b="0" i="0" u="none" strike="noStrike" kern="1200" cap="none" spc="109" normalizeH="0" baseline="0" noProof="0">
                <a:ln>
                  <a:noFill/>
                </a:ln>
                <a:effectLst/>
                <a:uLnTx/>
                <a:uFillTx/>
                <a:latin typeface="+mj-ea"/>
                <a:ea typeface="+mj-ea"/>
              </a:rPr>
              <a:t>、移行パターンに関しては</a:t>
            </a:r>
            <a:r>
              <a:rPr kumimoji="1" lang="en-US" altLang="ja-JP" sz="1600" b="0" i="0" u="none" strike="noStrike" kern="1200" cap="none" spc="109" normalizeH="0" baseline="0" noProof="0">
                <a:ln>
                  <a:noFill/>
                </a:ln>
                <a:effectLst/>
                <a:uLnTx/>
                <a:uFillTx/>
                <a:latin typeface="+mj-ea"/>
                <a:ea typeface="+mj-ea"/>
              </a:rPr>
              <a:t>Rebuild</a:t>
            </a:r>
            <a:r>
              <a:rPr kumimoji="1" lang="ja-JP" altLang="en-US" sz="1600" b="0" i="0" u="none" strike="noStrike" kern="1200" cap="none" spc="109" normalizeH="0" baseline="0" noProof="0">
                <a:ln>
                  <a:noFill/>
                </a:ln>
                <a:effectLst/>
                <a:uLnTx/>
                <a:uFillTx/>
                <a:latin typeface="+mj-ea"/>
                <a:ea typeface="+mj-ea"/>
              </a:rPr>
              <a:t>を選択した際の課題は</a:t>
            </a:r>
            <a:r>
              <a:rPr kumimoji="1" lang="en-US" altLang="ja-JP" sz="1600" b="0" i="0" u="none" strike="noStrike" kern="1200" cap="none" spc="109" normalizeH="0" baseline="0" noProof="0">
                <a:ln>
                  <a:noFill/>
                </a:ln>
                <a:effectLst/>
                <a:uLnTx/>
                <a:uFillTx/>
                <a:latin typeface="+mj-ea"/>
                <a:ea typeface="+mj-ea"/>
              </a:rPr>
              <a:t>AWS</a:t>
            </a:r>
            <a:r>
              <a:rPr kumimoji="1" lang="ja-JP" altLang="en-US" sz="1600" b="0" i="0" u="none" strike="noStrike" kern="1200" cap="none" spc="109" normalizeH="0" baseline="0" noProof="0">
                <a:ln>
                  <a:noFill/>
                </a:ln>
                <a:effectLst/>
                <a:uLnTx/>
                <a:uFillTx/>
                <a:latin typeface="+mj-ea"/>
                <a:ea typeface="+mj-ea"/>
              </a:rPr>
              <a:t>に関するものが多くあり、移行パターンが課題の発生数に影響することはないが、課題の内容に影響を与えていると</a:t>
            </a:r>
            <a:br>
              <a:rPr kumimoji="1" lang="en-US" altLang="ja-JP" sz="1600" b="0" i="0" u="none" strike="noStrike" kern="1200" cap="none" spc="109" normalizeH="0" baseline="0" noProof="0">
                <a:ln>
                  <a:noFill/>
                </a:ln>
                <a:effectLst/>
                <a:uLnTx/>
                <a:uFillTx/>
                <a:latin typeface="+mj-ea"/>
                <a:ea typeface="+mj-ea"/>
              </a:rPr>
            </a:br>
            <a:r>
              <a:rPr kumimoji="1" lang="ja-JP" altLang="en-US" sz="1600" b="0" i="0" u="none" strike="noStrike" kern="1200" cap="none" spc="109" normalizeH="0" baseline="0" noProof="0">
                <a:ln>
                  <a:noFill/>
                </a:ln>
                <a:effectLst/>
                <a:uLnTx/>
                <a:uFillTx/>
                <a:latin typeface="+mj-ea"/>
                <a:ea typeface="+mj-ea"/>
              </a:rPr>
              <a:t>想定する。</a:t>
            </a:r>
            <a:endParaRPr kumimoji="1" lang="en-US" altLang="ja-JP" sz="1600" b="0" i="0" u="none" strike="noStrike" kern="1200" cap="none" spc="109" normalizeH="0" baseline="0" noProof="0">
              <a:ln>
                <a:noFill/>
              </a:ln>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a:ln>
                <a:noFill/>
              </a:ln>
              <a:solidFill>
                <a:srgbClr val="000000"/>
              </a:solidFill>
              <a:effectLst/>
              <a:uLnTx/>
              <a:uFillTx/>
              <a:latin typeface="+mj-ea"/>
              <a:ea typeface="+mj-ea"/>
            </a:endParaRPr>
          </a:p>
        </p:txBody>
      </p:sp>
      <p:graphicFrame>
        <p:nvGraphicFramePr>
          <p:cNvPr id="4" name="グラフ 3">
            <a:extLst>
              <a:ext uri="{FF2B5EF4-FFF2-40B4-BE49-F238E27FC236}">
                <a16:creationId xmlns:a16="http://schemas.microsoft.com/office/drawing/2014/main" id="{D75A20D6-6192-3D5D-6FA9-4180F48829F5}"/>
              </a:ext>
            </a:extLst>
          </p:cNvPr>
          <p:cNvGraphicFramePr/>
          <p:nvPr>
            <p:extLst>
              <p:ext uri="{D42A27DB-BD31-4B8C-83A1-F6EECF244321}">
                <p14:modId xmlns:p14="http://schemas.microsoft.com/office/powerpoint/2010/main" val="317174641"/>
              </p:ext>
            </p:extLst>
          </p:nvPr>
        </p:nvGraphicFramePr>
        <p:xfrm>
          <a:off x="139831" y="3615633"/>
          <a:ext cx="5318575" cy="1985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3D8420D-D10C-FEAE-B51E-DA3905743AA8}"/>
              </a:ext>
            </a:extLst>
          </p:cNvPr>
          <p:cNvGraphicFramePr/>
          <p:nvPr>
            <p:extLst>
              <p:ext uri="{D42A27DB-BD31-4B8C-83A1-F6EECF244321}">
                <p14:modId xmlns:p14="http://schemas.microsoft.com/office/powerpoint/2010/main" val="3969794879"/>
              </p:ext>
            </p:extLst>
          </p:nvPr>
        </p:nvGraphicFramePr>
        <p:xfrm>
          <a:off x="4835636" y="3601619"/>
          <a:ext cx="4930533" cy="19857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表 4">
            <a:extLst>
              <a:ext uri="{FF2B5EF4-FFF2-40B4-BE49-F238E27FC236}">
                <a16:creationId xmlns:a16="http://schemas.microsoft.com/office/drawing/2014/main" id="{EB427C3D-E22A-ACE8-BE97-21A416C19568}"/>
              </a:ext>
            </a:extLst>
          </p:cNvPr>
          <p:cNvGraphicFramePr>
            <a:graphicFrameLocks noGrp="1"/>
          </p:cNvGraphicFramePr>
          <p:nvPr>
            <p:extLst>
              <p:ext uri="{D42A27DB-BD31-4B8C-83A1-F6EECF244321}">
                <p14:modId xmlns:p14="http://schemas.microsoft.com/office/powerpoint/2010/main" val="443061050"/>
              </p:ext>
            </p:extLst>
          </p:nvPr>
        </p:nvGraphicFramePr>
        <p:xfrm>
          <a:off x="1224644" y="5730753"/>
          <a:ext cx="3173084" cy="1005840"/>
        </p:xfrm>
        <a:graphic>
          <a:graphicData uri="http://schemas.openxmlformats.org/drawingml/2006/table">
            <a:tbl>
              <a:tblPr firstRow="1" bandRow="1"/>
              <a:tblGrid>
                <a:gridCol w="1476802">
                  <a:extLst>
                    <a:ext uri="{9D8B030D-6E8A-4147-A177-3AD203B41FA5}">
                      <a16:colId xmlns:a16="http://schemas.microsoft.com/office/drawing/2014/main" val="3277084410"/>
                    </a:ext>
                  </a:extLst>
                </a:gridCol>
                <a:gridCol w="848141">
                  <a:extLst>
                    <a:ext uri="{9D8B030D-6E8A-4147-A177-3AD203B41FA5}">
                      <a16:colId xmlns:a16="http://schemas.microsoft.com/office/drawing/2014/main" val="2312875763"/>
                    </a:ext>
                  </a:extLst>
                </a:gridCol>
                <a:gridCol w="848141">
                  <a:extLst>
                    <a:ext uri="{9D8B030D-6E8A-4147-A177-3AD203B41FA5}">
                      <a16:colId xmlns:a16="http://schemas.microsoft.com/office/drawing/2014/main" val="2389454268"/>
                    </a:ext>
                  </a:extLst>
                </a:gridCol>
              </a:tblGrid>
              <a:tr h="258327">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移行手法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ベンダー数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a:latin typeface="Meiryo UI" panose="020B0604030504040204" pitchFamily="50" charset="-128"/>
                          <a:ea typeface="Meiryo UI" panose="020B0604030504040204" pitchFamily="50" charset="-128"/>
                        </a:rPr>
                        <a:t>課題数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788797221"/>
                  </a:ext>
                </a:extLst>
              </a:tr>
              <a:tr h="390276">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panose="020B0604030504040204" pitchFamily="50" charset="-128"/>
                          <a:ea typeface="Meiryo UI" panose="020B0604030504040204" pitchFamily="50" charset="-128"/>
                        </a:rPr>
                        <a:t>パッケージシステムのバージョンアップ</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1</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1</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504783213"/>
                  </a:ext>
                </a:extLst>
              </a:tr>
              <a:tr h="258327">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latin typeface="Meiryo UI" panose="020B0604030504040204" pitchFamily="50" charset="-128"/>
                          <a:ea typeface="Meiryo UI" panose="020B0604030504040204" pitchFamily="50" charset="-128"/>
                        </a:rPr>
                        <a:t>再構築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3</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7</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851167769"/>
                  </a:ext>
                </a:extLst>
              </a:tr>
            </a:tbl>
          </a:graphicData>
        </a:graphic>
      </p:graphicFrame>
      <p:graphicFrame>
        <p:nvGraphicFramePr>
          <p:cNvPr id="13" name="表 12">
            <a:extLst>
              <a:ext uri="{FF2B5EF4-FFF2-40B4-BE49-F238E27FC236}">
                <a16:creationId xmlns:a16="http://schemas.microsoft.com/office/drawing/2014/main" id="{75968D5B-F47B-3FDC-FEBF-9EAB8A985203}"/>
              </a:ext>
            </a:extLst>
          </p:cNvPr>
          <p:cNvGraphicFramePr>
            <a:graphicFrameLocks noGrp="1"/>
          </p:cNvGraphicFramePr>
          <p:nvPr>
            <p:extLst>
              <p:ext uri="{D42A27DB-BD31-4B8C-83A1-F6EECF244321}">
                <p14:modId xmlns:p14="http://schemas.microsoft.com/office/powerpoint/2010/main" val="3653090126"/>
              </p:ext>
            </p:extLst>
          </p:nvPr>
        </p:nvGraphicFramePr>
        <p:xfrm>
          <a:off x="5934500" y="5730753"/>
          <a:ext cx="3173083" cy="930195"/>
        </p:xfrm>
        <a:graphic>
          <a:graphicData uri="http://schemas.openxmlformats.org/drawingml/2006/table">
            <a:tbl>
              <a:tblPr firstRow="1" bandRow="1"/>
              <a:tblGrid>
                <a:gridCol w="1476801">
                  <a:extLst>
                    <a:ext uri="{9D8B030D-6E8A-4147-A177-3AD203B41FA5}">
                      <a16:colId xmlns:a16="http://schemas.microsoft.com/office/drawing/2014/main" val="3277084410"/>
                    </a:ext>
                  </a:extLst>
                </a:gridCol>
                <a:gridCol w="848141">
                  <a:extLst>
                    <a:ext uri="{9D8B030D-6E8A-4147-A177-3AD203B41FA5}">
                      <a16:colId xmlns:a16="http://schemas.microsoft.com/office/drawing/2014/main" val="2312875763"/>
                    </a:ext>
                  </a:extLst>
                </a:gridCol>
                <a:gridCol w="848141">
                  <a:extLst>
                    <a:ext uri="{9D8B030D-6E8A-4147-A177-3AD203B41FA5}">
                      <a16:colId xmlns:a16="http://schemas.microsoft.com/office/drawing/2014/main" val="2389454268"/>
                    </a:ext>
                  </a:extLst>
                </a:gridCol>
              </a:tblGrid>
              <a:tr h="310065">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移行手法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ベンダー数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a:latin typeface="Meiryo UI" panose="020B0604030504040204" pitchFamily="50" charset="-128"/>
                          <a:ea typeface="Meiryo UI" panose="020B0604030504040204" pitchFamily="50" charset="-128"/>
                        </a:rPr>
                        <a:t>課題数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788797221"/>
                  </a:ext>
                </a:extLst>
              </a:tr>
              <a:tr h="31006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b="1">
                          <a:latin typeface="Meiryo UI" panose="020B0604030504040204" pitchFamily="50" charset="-128"/>
                          <a:ea typeface="Meiryo UI" panose="020B0604030504040204" pitchFamily="50" charset="-128"/>
                        </a:rPr>
                        <a:t>Replatform(R1)</a:t>
                      </a:r>
                      <a:endParaRPr kumimoji="1" lang="ja-JP" altLang="en-US" sz="1200" b="1">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2</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3</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504783213"/>
                  </a:ext>
                </a:extLst>
              </a:tr>
              <a:tr h="310065">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b="1">
                          <a:latin typeface="Meiryo UI" panose="020B0604030504040204" pitchFamily="50" charset="-128"/>
                          <a:ea typeface="Meiryo UI" panose="020B0604030504040204" pitchFamily="50" charset="-128"/>
                        </a:rPr>
                        <a:t>Rebuild(R2)</a:t>
                      </a:r>
                      <a:endParaRPr kumimoji="1" lang="ja-JP" altLang="en-US" sz="1200" b="1">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a:solidFill>
                            <a:schemeClr val="tx1"/>
                          </a:solidFill>
                          <a:latin typeface="Meiryo UI" panose="020B0604030504040204" pitchFamily="50" charset="-128"/>
                          <a:ea typeface="Meiryo UI" panose="020B0604030504040204" pitchFamily="50" charset="-128"/>
                        </a:rPr>
                        <a:t>2</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851167769"/>
                  </a:ext>
                </a:extLst>
              </a:tr>
            </a:tbl>
          </a:graphicData>
        </a:graphic>
      </p:graphicFrame>
    </p:spTree>
    <p:extLst>
      <p:ext uri="{BB962C8B-B14F-4D97-AF65-F5344CB8AC3E}">
        <p14:creationId xmlns:p14="http://schemas.microsoft.com/office/powerpoint/2010/main" val="2629527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＜課題＞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42</a:t>
            </a:fld>
            <a:endParaRPr lang="ja-JP" altLang="en-US"/>
          </a:p>
        </p:txBody>
      </p:sp>
      <p:sp>
        <p:nvSpPr>
          <p:cNvPr id="5" name="テキスト プレースホルダー 15">
            <a:extLst>
              <a:ext uri="{FF2B5EF4-FFF2-40B4-BE49-F238E27FC236}">
                <a16:creationId xmlns:a16="http://schemas.microsoft.com/office/drawing/2014/main" id="{63321414-10F9-7C35-CD6E-B9F379860086}"/>
              </a:ext>
            </a:extLst>
          </p:cNvPr>
          <p:cNvSpPr txBox="1">
            <a:spLocks/>
          </p:cNvSpPr>
          <p:nvPr/>
        </p:nvSpPr>
        <p:spPr>
          <a:xfrm>
            <a:off x="731855" y="965125"/>
            <a:ext cx="8515839" cy="3886000"/>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回答の分類では、「</a:t>
            </a:r>
            <a:r>
              <a:rPr kumimoji="1" lang="en-US" altLang="ja-JP" sz="1600" b="0" i="0" u="none" strike="noStrike" kern="1200" cap="none" spc="109" normalizeH="0" baseline="0" noProof="0" dirty="0">
                <a:ln>
                  <a:noFill/>
                </a:ln>
                <a:solidFill>
                  <a:srgbClr val="000000"/>
                </a:solidFill>
                <a:effectLst/>
                <a:uLnTx/>
                <a:uFillTx/>
                <a:latin typeface="+mj-ea"/>
                <a:ea typeface="+mj-ea"/>
              </a:rPr>
              <a:t>AWS</a:t>
            </a:r>
            <a:r>
              <a:rPr kumimoji="1" lang="ja-JP" altLang="en-US" sz="1600" b="0" i="0" u="none" strike="noStrike" kern="1200" cap="none" spc="109" normalizeH="0" baseline="0" noProof="0" dirty="0">
                <a:ln>
                  <a:noFill/>
                </a:ln>
                <a:solidFill>
                  <a:srgbClr val="000000"/>
                </a:solidFill>
                <a:effectLst/>
                <a:uLnTx/>
                <a:uFillTx/>
                <a:latin typeface="+mj-ea"/>
                <a:ea typeface="+mj-ea"/>
              </a:rPr>
              <a:t>」に分類される課題が最も多い。また、システム標準化に関する課題</a:t>
            </a:r>
            <a:r>
              <a:rPr lang="ja-JP" altLang="en-US" sz="1600" b="0" dirty="0">
                <a:solidFill>
                  <a:srgbClr val="000000"/>
                </a:solidFill>
                <a:latin typeface="+mj-ea"/>
                <a:ea typeface="+mj-ea"/>
              </a:rPr>
              <a:t>から</a:t>
            </a:r>
            <a:r>
              <a:rPr kumimoji="1" lang="ja-JP" altLang="en-US" sz="1600" b="0" i="0" u="none" strike="noStrike" kern="1200" cap="none" spc="109" normalizeH="0" baseline="0" noProof="0" dirty="0">
                <a:ln>
                  <a:noFill/>
                </a:ln>
                <a:solidFill>
                  <a:srgbClr val="000000"/>
                </a:solidFill>
                <a:effectLst/>
                <a:uLnTx/>
                <a:uFillTx/>
                <a:latin typeface="+mj-ea"/>
                <a:ea typeface="+mj-ea"/>
              </a:rPr>
              <a:t>「データ移行」が全体の約</a:t>
            </a:r>
            <a:r>
              <a:rPr kumimoji="1" lang="en-US" altLang="ja-JP" sz="1600" b="0" i="0" u="none" strike="noStrike" kern="1200" cap="none" spc="109" normalizeH="0" baseline="0" noProof="0" dirty="0">
                <a:ln>
                  <a:noFill/>
                </a:ln>
                <a:solidFill>
                  <a:srgbClr val="000000"/>
                </a:solidFill>
                <a:effectLst/>
                <a:uLnTx/>
                <a:uFillTx/>
                <a:latin typeface="+mj-ea"/>
                <a:ea typeface="+mj-ea"/>
              </a:rPr>
              <a:t>25%</a:t>
            </a:r>
            <a:r>
              <a:rPr kumimoji="1" lang="ja-JP" altLang="en-US" sz="1600" b="0" i="0" u="none" strike="noStrike" kern="1200" cap="none" spc="109" normalizeH="0" baseline="0" noProof="0" dirty="0">
                <a:ln>
                  <a:noFill/>
                </a:ln>
                <a:solidFill>
                  <a:srgbClr val="000000"/>
                </a:solidFill>
                <a:effectLst/>
                <a:uLnTx/>
                <a:uFillTx/>
                <a:latin typeface="+mj-ea"/>
                <a:ea typeface="+mj-ea"/>
              </a:rPr>
              <a:t>、「仕様確認」</a:t>
            </a:r>
            <a:r>
              <a:rPr lang="ja-JP" altLang="en-US" sz="1600" b="0" dirty="0">
                <a:solidFill>
                  <a:srgbClr val="000000"/>
                </a:solidFill>
                <a:latin typeface="+mj-ea"/>
                <a:ea typeface="+mj-ea"/>
              </a:rPr>
              <a:t>が</a:t>
            </a:r>
            <a:r>
              <a:rPr kumimoji="1" lang="ja-JP" altLang="en-US" sz="1600" b="0" i="0" u="none" strike="noStrike" kern="1200" cap="none" spc="109" normalizeH="0" baseline="0" noProof="0" dirty="0">
                <a:ln>
                  <a:noFill/>
                </a:ln>
                <a:solidFill>
                  <a:srgbClr val="000000"/>
                </a:solidFill>
                <a:effectLst/>
                <a:uLnTx/>
                <a:uFillTx/>
                <a:latin typeface="+mj-ea"/>
                <a:ea typeface="+mj-ea"/>
              </a:rPr>
              <a:t>全体の約</a:t>
            </a:r>
            <a:r>
              <a:rPr lang="en-US" altLang="ja-JP" sz="1600" b="0" dirty="0">
                <a:solidFill>
                  <a:srgbClr val="000000"/>
                </a:solidFill>
                <a:latin typeface="+mj-ea"/>
                <a:ea typeface="+mj-ea"/>
              </a:rPr>
              <a:t>12.5</a:t>
            </a:r>
            <a:r>
              <a:rPr kumimoji="1" lang="ja-JP" altLang="en-US" sz="1600" b="0" i="0" u="none" strike="noStrike" kern="1200" cap="none" spc="109" normalizeH="0" baseline="0" noProof="0" dirty="0">
                <a:ln>
                  <a:noFill/>
                </a:ln>
                <a:solidFill>
                  <a:srgbClr val="000000"/>
                </a:solidFill>
                <a:effectLst/>
                <a:uLnTx/>
                <a:uFillTx/>
                <a:latin typeface="+mj-ea"/>
                <a:ea typeface="+mj-ea"/>
              </a:rPr>
              <a:t>％あることから、</a:t>
            </a:r>
            <a:r>
              <a:rPr kumimoji="1" lang="ja-JP" altLang="en-US" sz="1600" i="0" u="sng" strike="noStrike" kern="1200" cap="none" spc="109" normalizeH="0" baseline="0" noProof="0" dirty="0">
                <a:ln>
                  <a:noFill/>
                </a:ln>
                <a:solidFill>
                  <a:srgbClr val="000000"/>
                </a:solidFill>
                <a:effectLst/>
                <a:uLnTx/>
                <a:uFillTx/>
                <a:latin typeface="+mj-ea"/>
                <a:ea typeface="+mj-ea"/>
              </a:rPr>
              <a:t>大部分がクラウド</a:t>
            </a:r>
            <a:r>
              <a:rPr lang="ja-JP" altLang="en-US" sz="1600" u="sng" dirty="0">
                <a:solidFill>
                  <a:srgbClr val="000000"/>
                </a:solidFill>
                <a:latin typeface="+mj-ea"/>
                <a:ea typeface="+mj-ea"/>
              </a:rPr>
              <a:t>に関する</a:t>
            </a:r>
            <a:r>
              <a:rPr kumimoji="1" lang="ja-JP" altLang="en-US" sz="1600" i="0" u="sng" strike="noStrike" kern="1200" cap="none" spc="109" normalizeH="0" baseline="0" noProof="0" dirty="0">
                <a:ln>
                  <a:noFill/>
                </a:ln>
                <a:solidFill>
                  <a:srgbClr val="000000"/>
                </a:solidFill>
                <a:effectLst/>
                <a:uLnTx/>
                <a:uFillTx/>
                <a:latin typeface="+mj-ea"/>
                <a:ea typeface="+mj-ea"/>
              </a:rPr>
              <a:t>課題</a:t>
            </a:r>
            <a:r>
              <a:rPr kumimoji="1" lang="ja-JP" altLang="en-US" sz="1600" b="0" i="0" u="none" strike="noStrike" kern="1200" cap="none" spc="109" normalizeH="0" baseline="0" noProof="0" dirty="0">
                <a:ln>
                  <a:noFill/>
                </a:ln>
                <a:solidFill>
                  <a:srgbClr val="000000"/>
                </a:solidFill>
                <a:effectLst/>
                <a:uLnTx/>
                <a:uFillTx/>
                <a:latin typeface="+mj-ea"/>
                <a:ea typeface="+mj-ea"/>
              </a:rPr>
              <a:t>であると分析する。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en-US" altLang="ja-JP" sz="1600" b="0" i="0" u="none" strike="noStrike" kern="1200" cap="none" spc="109" normalizeH="0" baseline="0" noProof="0" dirty="0">
                <a:ln>
                  <a:noFill/>
                </a:ln>
                <a:solidFill>
                  <a:srgbClr val="000000"/>
                </a:solidFill>
                <a:effectLst/>
                <a:uLnTx/>
                <a:uFillTx/>
                <a:latin typeface="+mj-ea"/>
                <a:ea typeface="+mj-ea"/>
              </a:rPr>
              <a:t>AWS</a:t>
            </a:r>
            <a:r>
              <a:rPr kumimoji="1" lang="ja-JP" altLang="en-US" sz="1600" b="0" i="0" u="none" strike="noStrike" kern="1200" cap="none" spc="109" normalizeH="0" baseline="0" noProof="0" dirty="0">
                <a:ln>
                  <a:noFill/>
                </a:ln>
                <a:solidFill>
                  <a:srgbClr val="000000"/>
                </a:solidFill>
                <a:effectLst/>
                <a:uLnTx/>
                <a:uFillTx/>
                <a:latin typeface="+mj-ea"/>
                <a:ea typeface="+mj-ea"/>
              </a:rPr>
              <a:t>に分類される課題は、いずれも移行パターンに</a:t>
            </a:r>
            <a:r>
              <a:rPr kumimoji="1" lang="en-US" altLang="ja-JP" sz="1600" b="0" i="0" u="none" strike="noStrike" kern="1200" cap="none" spc="109" normalizeH="0" baseline="0" noProof="0" dirty="0">
                <a:ln>
                  <a:noFill/>
                </a:ln>
                <a:solidFill>
                  <a:srgbClr val="000000"/>
                </a:solidFill>
                <a:effectLst/>
                <a:uLnTx/>
                <a:uFillTx/>
                <a:latin typeface="+mj-ea"/>
                <a:ea typeface="+mj-ea"/>
              </a:rPr>
              <a:t>Rebuild</a:t>
            </a:r>
            <a:r>
              <a:rPr kumimoji="1" lang="ja-JP" altLang="en-US" sz="1600" b="0" i="0" u="none" strike="noStrike" kern="1200" cap="none" spc="109" normalizeH="0" baseline="0" noProof="0" dirty="0">
                <a:ln>
                  <a:noFill/>
                </a:ln>
                <a:solidFill>
                  <a:srgbClr val="000000"/>
                </a:solidFill>
                <a:effectLst/>
                <a:uLnTx/>
                <a:uFillTx/>
                <a:latin typeface="+mj-ea"/>
                <a:ea typeface="+mj-ea"/>
              </a:rPr>
              <a:t>を選択した</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から提出されたものであり、クラウドに即した仕様を検討してきた</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であっても、アーキテクチャの変更に起因して新たな課題に直面する可能性が高いと分析する。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一方で</a:t>
            </a:r>
            <a:r>
              <a:rPr kumimoji="1" lang="en-US" altLang="ja-JP" sz="1600" b="0" i="0" u="none" strike="noStrike" kern="1200" cap="none" spc="109" normalizeH="0" baseline="0" noProof="0" dirty="0">
                <a:ln>
                  <a:noFill/>
                </a:ln>
                <a:solidFill>
                  <a:srgbClr val="000000"/>
                </a:solidFill>
                <a:effectLst/>
                <a:uLnTx/>
                <a:uFillTx/>
                <a:latin typeface="+mj-ea"/>
                <a:ea typeface="+mj-ea"/>
              </a:rPr>
              <a:t>AWS</a:t>
            </a:r>
            <a:r>
              <a:rPr kumimoji="1" lang="ja-JP" altLang="en-US" sz="1600" b="0" i="0" u="none" strike="noStrike" kern="1200" cap="none" spc="109" normalizeH="0" baseline="0" noProof="0" dirty="0">
                <a:ln>
                  <a:noFill/>
                </a:ln>
                <a:solidFill>
                  <a:srgbClr val="000000"/>
                </a:solidFill>
                <a:effectLst/>
                <a:uLnTx/>
                <a:uFillTx/>
                <a:latin typeface="+mj-ea"/>
                <a:ea typeface="+mj-ea"/>
              </a:rPr>
              <a:t>に分類される課題の内容は、</a:t>
            </a:r>
            <a:r>
              <a:rPr kumimoji="1" lang="ja-JP" altLang="en-US" sz="1600" i="0" u="sng" strike="noStrike" kern="1200" cap="none" spc="109" normalizeH="0" baseline="0" noProof="0" dirty="0">
                <a:ln>
                  <a:noFill/>
                </a:ln>
                <a:solidFill>
                  <a:srgbClr val="000000"/>
                </a:solidFill>
                <a:effectLst/>
                <a:uLnTx/>
                <a:uFillTx/>
                <a:latin typeface="+mj-ea"/>
                <a:ea typeface="+mj-ea"/>
              </a:rPr>
              <a:t>「</a:t>
            </a:r>
            <a:r>
              <a:rPr kumimoji="1" lang="en-US" altLang="ja-JP" sz="1600" i="0" u="sng" strike="noStrike" kern="1200" cap="none" spc="109" normalizeH="0" baseline="0" noProof="0" dirty="0">
                <a:ln>
                  <a:noFill/>
                </a:ln>
                <a:solidFill>
                  <a:srgbClr val="000000"/>
                </a:solidFill>
                <a:effectLst/>
                <a:uLnTx/>
                <a:uFillTx/>
                <a:latin typeface="+mj-ea"/>
                <a:ea typeface="+mj-ea"/>
              </a:rPr>
              <a:t>CSP</a:t>
            </a:r>
            <a:r>
              <a:rPr kumimoji="1" lang="ja-JP" altLang="en-US" sz="1600" i="0" u="sng" strike="noStrike" kern="1200" cap="none" spc="109" normalizeH="0" baseline="0" noProof="0" dirty="0">
                <a:ln>
                  <a:noFill/>
                </a:ln>
                <a:solidFill>
                  <a:srgbClr val="000000"/>
                </a:solidFill>
                <a:effectLst/>
                <a:uLnTx/>
                <a:uFillTx/>
                <a:latin typeface="+mj-ea"/>
                <a:ea typeface="+mj-ea"/>
              </a:rPr>
              <a:t>の仕様や制約に因るところであるものの、解決済み</a:t>
            </a:r>
            <a:r>
              <a:rPr lang="ja-JP" altLang="en-US" sz="1600" u="sng" dirty="0">
                <a:solidFill>
                  <a:srgbClr val="000000"/>
                </a:solidFill>
                <a:latin typeface="+mj-ea"/>
                <a:ea typeface="+mj-ea"/>
              </a:rPr>
              <a:t>又は</a:t>
            </a:r>
            <a:r>
              <a:rPr kumimoji="1" lang="ja-JP" altLang="en-US" sz="1600" i="0" u="sng" strike="noStrike" kern="1200" cap="none" spc="109" normalizeH="0" baseline="0" noProof="0" dirty="0">
                <a:ln>
                  <a:noFill/>
                </a:ln>
                <a:solidFill>
                  <a:srgbClr val="000000"/>
                </a:solidFill>
                <a:effectLst/>
                <a:uLnTx/>
                <a:uFillTx/>
                <a:latin typeface="+mj-ea"/>
                <a:ea typeface="+mj-ea"/>
              </a:rPr>
              <a:t>今後解決の可能性があり、対応可能な範囲」</a:t>
            </a:r>
            <a:r>
              <a:rPr kumimoji="1" lang="ja-JP" altLang="en-US" sz="1600" b="0" i="0" u="none" strike="noStrike" kern="1200" cap="none" spc="109" normalizeH="0" baseline="0" noProof="0" dirty="0">
                <a:ln>
                  <a:noFill/>
                </a:ln>
                <a:solidFill>
                  <a:srgbClr val="000000"/>
                </a:solidFill>
                <a:effectLst/>
                <a:uLnTx/>
                <a:uFillTx/>
                <a:latin typeface="+mj-ea"/>
                <a:ea typeface="+mj-ea"/>
              </a:rPr>
              <a:t>と分析する。</a:t>
            </a: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graphicFrame>
        <p:nvGraphicFramePr>
          <p:cNvPr id="6" name="グラフ 5">
            <a:extLst>
              <a:ext uri="{FF2B5EF4-FFF2-40B4-BE49-F238E27FC236}">
                <a16:creationId xmlns:a16="http://schemas.microsoft.com/office/drawing/2014/main" id="{73B4708F-36D5-62CD-CA20-F6B39E5C8ED5}"/>
              </a:ext>
            </a:extLst>
          </p:cNvPr>
          <p:cNvGraphicFramePr/>
          <p:nvPr>
            <p:extLst>
              <p:ext uri="{D42A27DB-BD31-4B8C-83A1-F6EECF244321}">
                <p14:modId xmlns:p14="http://schemas.microsoft.com/office/powerpoint/2010/main" val="3453961234"/>
              </p:ext>
            </p:extLst>
          </p:nvPr>
        </p:nvGraphicFramePr>
        <p:xfrm>
          <a:off x="2154831" y="3429000"/>
          <a:ext cx="5884865" cy="33555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2894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＜課題＞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43</a:t>
            </a:fld>
            <a:endParaRPr lang="ja-JP" altLang="en-US"/>
          </a:p>
        </p:txBody>
      </p:sp>
      <p:sp>
        <p:nvSpPr>
          <p:cNvPr id="6" name="テキスト プレースホルダー 15">
            <a:extLst>
              <a:ext uri="{FF2B5EF4-FFF2-40B4-BE49-F238E27FC236}">
                <a16:creationId xmlns:a16="http://schemas.microsoft.com/office/drawing/2014/main" id="{A53148D5-0AB8-0074-96F4-BC739D244F4E}"/>
              </a:ext>
            </a:extLst>
          </p:cNvPr>
          <p:cNvSpPr txBox="1">
            <a:spLocks/>
          </p:cNvSpPr>
          <p:nvPr/>
        </p:nvSpPr>
        <p:spPr>
          <a:xfrm>
            <a:off x="720000" y="965125"/>
            <a:ext cx="8384827" cy="4911794"/>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本事業でガバメントクラウド環境における検証を続けてきた</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においても、アーキテクチャの変更に起因して新たな課題に直面していることや、移行手法や移行パターンの選択は必ずしも課題の発生した数に大きく影響しないことから、後続となる地方公共団体・</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においても、</a:t>
            </a:r>
            <a:r>
              <a:rPr kumimoji="1" lang="ja-JP" altLang="en-US" sz="1600" i="0" u="sng" strike="noStrike" kern="1200" cap="none" spc="109" normalizeH="0" baseline="0" noProof="0" dirty="0">
                <a:ln>
                  <a:noFill/>
                </a:ln>
                <a:solidFill>
                  <a:srgbClr val="000000"/>
                </a:solidFill>
                <a:effectLst/>
                <a:uLnTx/>
                <a:uFillTx/>
                <a:latin typeface="+mj-ea"/>
                <a:ea typeface="+mj-ea"/>
              </a:rPr>
              <a:t>移行手法・移行パターンに係わらず、課題が発生することを</a:t>
            </a:r>
            <a:r>
              <a:rPr lang="ja-JP" altLang="en-US" sz="1600" u="sng" dirty="0">
                <a:solidFill>
                  <a:srgbClr val="000000"/>
                </a:solidFill>
                <a:latin typeface="+mj-ea"/>
                <a:ea typeface="+mj-ea"/>
              </a:rPr>
              <a:t>前提と</a:t>
            </a:r>
            <a:r>
              <a:rPr kumimoji="1" lang="ja-JP" altLang="en-US" sz="1600" i="0" u="sng" strike="noStrike" kern="1200" cap="none" spc="109" normalizeH="0" baseline="0" noProof="0" dirty="0">
                <a:ln>
                  <a:noFill/>
                </a:ln>
                <a:solidFill>
                  <a:srgbClr val="000000"/>
                </a:solidFill>
                <a:effectLst/>
                <a:uLnTx/>
                <a:uFillTx/>
                <a:latin typeface="+mj-ea"/>
                <a:ea typeface="+mj-ea"/>
              </a:rPr>
              <a:t>してシフト計画を策定することが必要であると</a:t>
            </a:r>
            <a:r>
              <a:rPr lang="ja-JP" altLang="en-US" sz="1600" u="sng" dirty="0">
                <a:solidFill>
                  <a:srgbClr val="000000"/>
                </a:solidFill>
                <a:latin typeface="+mj-ea"/>
                <a:ea typeface="+mj-ea"/>
              </a:rPr>
              <a:t>分析</a:t>
            </a:r>
            <a:r>
              <a:rPr lang="ja-JP" altLang="en-US" sz="1600" b="0" dirty="0">
                <a:solidFill>
                  <a:srgbClr val="000000"/>
                </a:solidFill>
                <a:latin typeface="+mj-ea"/>
                <a:ea typeface="+mj-ea"/>
              </a:rPr>
              <a:t>する</a:t>
            </a:r>
            <a:r>
              <a:rPr kumimoji="1" lang="ja-JP" altLang="en-US" sz="1600" b="0" i="0" u="none" strike="noStrike" kern="1200" cap="none" spc="109" normalizeH="0" baseline="0" noProof="0" dirty="0">
                <a:ln>
                  <a:noFill/>
                </a:ln>
                <a:solidFill>
                  <a:srgbClr val="000000"/>
                </a:solidFill>
                <a:effectLst/>
                <a:uLnTx/>
                <a:uFillTx/>
                <a:latin typeface="+mj-ea"/>
                <a:ea typeface="+mj-ea"/>
              </a:rPr>
              <a:t>。</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クラウドに即した仕様を検討してきた複数の</a:t>
            </a:r>
            <a:r>
              <a:rPr lang="ja-JP" altLang="en-US" sz="1600" b="0" dirty="0">
                <a:solidFill>
                  <a:srgbClr val="000000"/>
                </a:solidFill>
                <a:latin typeface="+mj-ea"/>
                <a:ea typeface="+mj-ea"/>
              </a:rPr>
              <a:t>ベンダーからも「</a:t>
            </a:r>
            <a:r>
              <a:rPr kumimoji="1" lang="en-US" altLang="ja-JP" sz="1600" b="0" i="0" u="none" strike="noStrike" kern="1200" cap="none" spc="109" normalizeH="0" baseline="0" noProof="0" dirty="0">
                <a:ln>
                  <a:noFill/>
                </a:ln>
                <a:solidFill>
                  <a:srgbClr val="000000"/>
                </a:solidFill>
                <a:effectLst/>
                <a:uLnTx/>
                <a:uFillTx/>
                <a:latin typeface="+mj-ea"/>
                <a:ea typeface="+mj-ea"/>
              </a:rPr>
              <a:t>AWS</a:t>
            </a:r>
            <a:r>
              <a:rPr kumimoji="1" lang="ja-JP" altLang="en-US" sz="1600" b="0" i="0" u="none" strike="noStrike" kern="1200" cap="none" spc="109" normalizeH="0" baseline="0" noProof="0" dirty="0">
                <a:ln>
                  <a:noFill/>
                </a:ln>
                <a:solidFill>
                  <a:srgbClr val="000000"/>
                </a:solidFill>
                <a:effectLst/>
                <a:uLnTx/>
                <a:uFillTx/>
                <a:latin typeface="+mj-ea"/>
                <a:ea typeface="+mj-ea"/>
              </a:rPr>
              <a:t>に関する課題がある」と回答を得たことから、後続の地方公共団体・</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において</a:t>
            </a:r>
            <a:r>
              <a:rPr lang="ja-JP" altLang="en-US" sz="1600" b="0" dirty="0">
                <a:solidFill>
                  <a:srgbClr val="000000"/>
                </a:solidFill>
                <a:latin typeface="+mj-ea"/>
                <a:ea typeface="+mj-ea"/>
              </a:rPr>
              <a:t>も</a:t>
            </a:r>
            <a:r>
              <a:rPr kumimoji="1" lang="ja-JP" altLang="en-US" sz="1600" b="0" i="0" u="none" strike="noStrike" kern="1200" cap="none" spc="109" normalizeH="0" baseline="0" noProof="0" dirty="0">
                <a:ln>
                  <a:noFill/>
                </a:ln>
                <a:solidFill>
                  <a:srgbClr val="000000"/>
                </a:solidFill>
                <a:effectLst/>
                <a:uLnTx/>
                <a:uFillTx/>
                <a:latin typeface="+mj-ea"/>
                <a:ea typeface="+mj-ea"/>
              </a:rPr>
              <a:t>、</a:t>
            </a:r>
            <a:r>
              <a:rPr kumimoji="1" lang="en-US" altLang="ja-JP" sz="1600" i="0" u="sng" strike="noStrike" kern="1200" cap="none" spc="109" normalizeH="0" baseline="0" noProof="0" dirty="0">
                <a:ln>
                  <a:noFill/>
                </a:ln>
                <a:solidFill>
                  <a:srgbClr val="000000"/>
                </a:solidFill>
                <a:effectLst/>
                <a:uLnTx/>
                <a:uFillTx/>
                <a:latin typeface="+mj-ea"/>
                <a:ea typeface="+mj-ea"/>
              </a:rPr>
              <a:t>CSP</a:t>
            </a:r>
            <a:r>
              <a:rPr kumimoji="1" lang="ja-JP" altLang="en-US" sz="1600" i="0" u="sng" strike="noStrike" kern="1200" cap="none" spc="109" normalizeH="0" baseline="0" noProof="0" dirty="0">
                <a:ln>
                  <a:noFill/>
                </a:ln>
                <a:solidFill>
                  <a:srgbClr val="000000"/>
                </a:solidFill>
                <a:effectLst/>
                <a:uLnTx/>
                <a:uFillTx/>
                <a:latin typeface="+mj-ea"/>
                <a:ea typeface="+mj-ea"/>
              </a:rPr>
              <a:t>に関する課題に直面する</a:t>
            </a:r>
            <a:r>
              <a:rPr lang="ja-JP" altLang="en-US" sz="1600" u="sng" dirty="0">
                <a:solidFill>
                  <a:srgbClr val="000000"/>
                </a:solidFill>
                <a:latin typeface="+mj-ea"/>
                <a:ea typeface="+mj-ea"/>
              </a:rPr>
              <a:t>ことを前提として、</a:t>
            </a:r>
            <a:r>
              <a:rPr kumimoji="1" lang="en-US" altLang="ja-JP" sz="1600" i="0" u="sng" strike="noStrike" kern="1200" cap="none" spc="109" normalizeH="0" baseline="0" noProof="0" dirty="0">
                <a:ln>
                  <a:noFill/>
                </a:ln>
                <a:solidFill>
                  <a:srgbClr val="000000"/>
                </a:solidFill>
                <a:effectLst/>
                <a:uLnTx/>
                <a:uFillTx/>
                <a:latin typeface="+mj-ea"/>
                <a:ea typeface="+mj-ea"/>
              </a:rPr>
              <a:t>CSP</a:t>
            </a:r>
            <a:r>
              <a:rPr kumimoji="1" lang="ja-JP" altLang="en-US" sz="1600" i="0" u="sng" strike="noStrike" kern="1200" cap="none" spc="109" normalizeH="0" baseline="0" noProof="0" dirty="0">
                <a:ln>
                  <a:noFill/>
                </a:ln>
                <a:solidFill>
                  <a:srgbClr val="000000"/>
                </a:solidFill>
                <a:effectLst/>
                <a:uLnTx/>
                <a:uFillTx/>
                <a:latin typeface="+mj-ea"/>
                <a:ea typeface="+mj-ea"/>
              </a:rPr>
              <a:t>に関する知識の習得や技術者の育成などが必要</a:t>
            </a:r>
            <a:r>
              <a:rPr lang="ja-JP" altLang="en-US" sz="1600" u="sng" dirty="0">
                <a:solidFill>
                  <a:srgbClr val="000000"/>
                </a:solidFill>
                <a:latin typeface="+mj-ea"/>
                <a:ea typeface="+mj-ea"/>
              </a:rPr>
              <a:t>であると分析</a:t>
            </a:r>
            <a:r>
              <a:rPr lang="ja-JP" altLang="en-US" sz="1600" b="0" dirty="0">
                <a:solidFill>
                  <a:srgbClr val="000000"/>
                </a:solidFill>
                <a:latin typeface="+mj-ea"/>
                <a:ea typeface="+mj-ea"/>
              </a:rPr>
              <a:t>す</a:t>
            </a:r>
            <a:r>
              <a:rPr kumimoji="1" lang="ja-JP" altLang="en-US" sz="1600" b="0" i="0" u="none" strike="noStrike" kern="1200" cap="none" spc="109" normalizeH="0" baseline="0" noProof="0" dirty="0">
                <a:ln>
                  <a:noFill/>
                </a:ln>
                <a:solidFill>
                  <a:srgbClr val="000000"/>
                </a:solidFill>
                <a:effectLst/>
                <a:uLnTx/>
                <a:uFillTx/>
                <a:latin typeface="+mj-ea"/>
                <a:ea typeface="+mj-ea"/>
              </a:rPr>
              <a:t>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531813" marR="0" lvl="0" indent="-258763"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Ø"/>
              <a:tabLst/>
              <a:defRPr/>
            </a:pPr>
            <a:endParaRPr kumimoji="1" lang="ja-JP" altLang="en-US"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5507740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＜リスク＞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44</a:t>
            </a:fld>
            <a:endParaRPr lang="ja-JP" altLang="en-US"/>
          </a:p>
        </p:txBody>
      </p:sp>
      <p:sp>
        <p:nvSpPr>
          <p:cNvPr id="5" name="テキスト プレースホルダー 15">
            <a:extLst>
              <a:ext uri="{FF2B5EF4-FFF2-40B4-BE49-F238E27FC236}">
                <a16:creationId xmlns:a16="http://schemas.microsoft.com/office/drawing/2014/main" id="{98DC481E-9B61-19E5-8B0E-6B32EFEB9FB5}"/>
              </a:ext>
            </a:extLst>
          </p:cNvPr>
          <p:cNvSpPr txBox="1">
            <a:spLocks/>
          </p:cNvSpPr>
          <p:nvPr/>
        </p:nvSpPr>
        <p:spPr>
          <a:xfrm>
            <a:off x="720000" y="1014566"/>
            <a:ext cx="8460046" cy="2163349"/>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rPr>
              <a:t>リスクに関する調査結果の分析を以下</a:t>
            </a:r>
            <a:r>
              <a:rPr lang="ja-JP" altLang="en-US" sz="1600" b="0" spc="101" dirty="0">
                <a:solidFill>
                  <a:srgbClr val="000000"/>
                </a:solidFill>
                <a:latin typeface="+mj-ea"/>
                <a:ea typeface="+mj-ea"/>
                <a:cs typeface="ＭＳ Ｐゴシック" panose="020B0600070205080204" pitchFamily="50" charset="-128"/>
              </a:rPr>
              <a:t>に示す</a:t>
            </a:r>
            <a:r>
              <a:rPr kumimoji="1" lang="ja-JP" altLang="en-US"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rPr>
              <a:t>。</a:t>
            </a:r>
            <a:endParaRPr kumimoji="1" lang="en-US" altLang="ja-JP" sz="1600" b="0" i="0" u="none" strike="noStrike" kern="1200" cap="none" spc="101" normalizeH="0" baseline="0" noProof="0" dirty="0">
              <a:ln>
                <a:noFill/>
              </a:ln>
              <a:solidFill>
                <a:srgbClr val="000000"/>
              </a:solidFill>
              <a:effectLst/>
              <a:uLnTx/>
              <a:uFillTx/>
              <a:latin typeface="+mj-ea"/>
              <a:ea typeface="+mj-ea"/>
              <a:cs typeface="ＭＳ Ｐゴシック" panose="020B0600070205080204" pitchFamily="50" charset="-128"/>
            </a:endParaRPr>
          </a:p>
          <a:p>
            <a:pPr marL="531813" marR="0" lvl="0" indent="-258763"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Ø"/>
              <a:tabLst/>
              <a:defRPr/>
            </a:pPr>
            <a:r>
              <a:rPr lang="ja-JP" altLang="en-US" sz="1600" b="0" spc="0" dirty="0">
                <a:solidFill>
                  <a:srgbClr val="000000"/>
                </a:solidFill>
                <a:latin typeface="+mj-ea"/>
                <a:ea typeface="+mj-ea"/>
              </a:rPr>
              <a:t>ベンダー</a:t>
            </a:r>
            <a:r>
              <a:rPr kumimoji="1" lang="ja-JP" altLang="en-US" sz="1600" b="0" i="0" u="none" strike="noStrike" kern="1200" cap="none" spc="0" normalizeH="0" baseline="0" noProof="0" dirty="0">
                <a:ln>
                  <a:noFill/>
                </a:ln>
                <a:solidFill>
                  <a:srgbClr val="000000"/>
                </a:solidFill>
                <a:effectLst/>
                <a:uLnTx/>
                <a:uFillTx/>
                <a:latin typeface="+mj-ea"/>
                <a:ea typeface="+mj-ea"/>
              </a:rPr>
              <a:t>が回答したリスクが顕在化すると想定される工程は、</a:t>
            </a:r>
            <a:r>
              <a:rPr kumimoji="1" lang="ja-JP" altLang="en-US" sz="1600" b="0" i="0" u="none" strike="noStrike" kern="1200" cap="none" spc="109" normalizeH="0" baseline="0" noProof="0" dirty="0">
                <a:ln>
                  <a:noFill/>
                </a:ln>
                <a:solidFill>
                  <a:srgbClr val="000000"/>
                </a:solidFill>
                <a:effectLst/>
                <a:uLnTx/>
                <a:uFillTx/>
                <a:latin typeface="+mj-ea"/>
                <a:ea typeface="+mj-ea"/>
              </a:rPr>
              <a:t>調達から要件定義、システム設計、サービス・業務運営まで多岐にわたっている。</a:t>
            </a:r>
            <a:r>
              <a:rPr kumimoji="1" lang="ja-JP" altLang="en-US" sz="1600" b="0" i="0" u="none" strike="noStrike" kern="1200" cap="none" spc="0" normalizeH="0" baseline="0" noProof="0" dirty="0">
                <a:ln>
                  <a:noFill/>
                </a:ln>
                <a:solidFill>
                  <a:srgbClr val="000000"/>
                </a:solidFill>
                <a:effectLst/>
                <a:uLnTx/>
                <a:uFillTx/>
                <a:latin typeface="+mj-ea"/>
                <a:ea typeface="+mj-ea"/>
              </a:rPr>
              <a:t>多い順に①要件定義</a:t>
            </a:r>
            <a:r>
              <a:rPr kumimoji="1" lang="en-US" altLang="ja-JP" sz="1600" b="0" i="0" u="none" strike="noStrike" kern="1200" cap="none" spc="0" normalizeH="0" baseline="0" noProof="0" dirty="0">
                <a:ln>
                  <a:noFill/>
                </a:ln>
                <a:solidFill>
                  <a:srgbClr val="000000"/>
                </a:solidFill>
                <a:effectLst/>
                <a:uLnTx/>
                <a:uFillTx/>
                <a:latin typeface="+mj-ea"/>
                <a:ea typeface="+mj-ea"/>
              </a:rPr>
              <a:t>(19</a:t>
            </a:r>
            <a:r>
              <a:rPr kumimoji="1" lang="ja-JP" altLang="en-US" sz="1600" b="0" i="0" u="none" strike="noStrike" kern="1200" cap="none" spc="0" normalizeH="0" baseline="0" noProof="0" dirty="0">
                <a:ln>
                  <a:noFill/>
                </a:ln>
                <a:solidFill>
                  <a:srgbClr val="000000"/>
                </a:solidFill>
                <a:effectLst/>
                <a:uLnTx/>
                <a:uFillTx/>
                <a:latin typeface="+mj-ea"/>
                <a:ea typeface="+mj-ea"/>
              </a:rPr>
              <a:t>％</a:t>
            </a:r>
            <a:r>
              <a:rPr kumimoji="1" lang="en-US" altLang="ja-JP" sz="1600" b="0" i="0" u="none" strike="noStrike" kern="1200" cap="none" spc="0" normalizeH="0" baseline="0" noProof="0" dirty="0">
                <a:ln>
                  <a:noFill/>
                </a:ln>
                <a:solidFill>
                  <a:srgbClr val="000000"/>
                </a:solidFill>
                <a:effectLst/>
                <a:uLnTx/>
                <a:uFillTx/>
                <a:latin typeface="+mj-ea"/>
                <a:ea typeface="+mj-ea"/>
              </a:rPr>
              <a:t>)②</a:t>
            </a:r>
            <a:r>
              <a:rPr kumimoji="1" lang="ja-JP" altLang="en-US" sz="1600" b="0" i="0" u="none" strike="noStrike" kern="1200" cap="none" spc="0" normalizeH="0" baseline="0" noProof="0" dirty="0">
                <a:ln>
                  <a:noFill/>
                </a:ln>
                <a:solidFill>
                  <a:srgbClr val="000000"/>
                </a:solidFill>
                <a:effectLst/>
                <a:uLnTx/>
                <a:uFillTx/>
                <a:latin typeface="+mj-ea"/>
                <a:ea typeface="+mj-ea"/>
              </a:rPr>
              <a:t>サービス・業務運営</a:t>
            </a:r>
            <a:r>
              <a:rPr kumimoji="1" lang="en-US" altLang="ja-JP" sz="1600" b="0" i="0" u="none" strike="noStrike" kern="1200" cap="none" spc="0" normalizeH="0" baseline="0" noProof="0" dirty="0">
                <a:ln>
                  <a:noFill/>
                </a:ln>
                <a:solidFill>
                  <a:srgbClr val="000000"/>
                </a:solidFill>
                <a:effectLst/>
                <a:uLnTx/>
                <a:uFillTx/>
                <a:latin typeface="+mj-ea"/>
                <a:ea typeface="+mj-ea"/>
              </a:rPr>
              <a:t>(15</a:t>
            </a:r>
            <a:r>
              <a:rPr kumimoji="1" lang="ja-JP" altLang="en-US" sz="1600" b="0" i="0" u="none" strike="noStrike" kern="1200" cap="none" spc="0" normalizeH="0" baseline="0" noProof="0" dirty="0">
                <a:ln>
                  <a:noFill/>
                </a:ln>
                <a:solidFill>
                  <a:srgbClr val="000000"/>
                </a:solidFill>
                <a:effectLst/>
                <a:uLnTx/>
                <a:uFillTx/>
                <a:latin typeface="+mj-ea"/>
                <a:ea typeface="+mj-ea"/>
              </a:rPr>
              <a:t>％</a:t>
            </a:r>
            <a:r>
              <a:rPr kumimoji="1" lang="en-US" altLang="ja-JP" sz="1600" b="0" i="0" u="none" strike="noStrike" kern="1200" cap="none" spc="0" normalizeH="0" baseline="0" noProof="0" dirty="0">
                <a:ln>
                  <a:noFill/>
                </a:ln>
                <a:solidFill>
                  <a:srgbClr val="000000"/>
                </a:solidFill>
                <a:effectLst/>
                <a:uLnTx/>
                <a:uFillTx/>
                <a:latin typeface="+mj-ea"/>
                <a:ea typeface="+mj-ea"/>
              </a:rPr>
              <a:t>) ③</a:t>
            </a:r>
            <a:r>
              <a:rPr kumimoji="1" lang="ja-JP" altLang="en-US" sz="1600" b="0" i="0" u="none" strike="noStrike" kern="1200" cap="none" spc="0" normalizeH="0" baseline="0" noProof="0" dirty="0">
                <a:ln>
                  <a:noFill/>
                </a:ln>
                <a:solidFill>
                  <a:srgbClr val="000000"/>
                </a:solidFill>
                <a:effectLst/>
                <a:uLnTx/>
                <a:uFillTx/>
                <a:latin typeface="+mj-ea"/>
                <a:ea typeface="+mj-ea"/>
              </a:rPr>
              <a:t>システム設計等</a:t>
            </a:r>
            <a:r>
              <a:rPr kumimoji="1" lang="en-US" altLang="ja-JP" sz="1600" b="0" i="0" u="none" strike="noStrike" kern="1200" cap="none" spc="0" normalizeH="0" baseline="0" noProof="0" dirty="0">
                <a:ln>
                  <a:noFill/>
                </a:ln>
                <a:solidFill>
                  <a:srgbClr val="000000"/>
                </a:solidFill>
                <a:effectLst/>
                <a:uLnTx/>
                <a:uFillTx/>
                <a:latin typeface="+mj-ea"/>
                <a:ea typeface="+mj-ea"/>
              </a:rPr>
              <a:t>(12</a:t>
            </a:r>
            <a:r>
              <a:rPr kumimoji="1" lang="ja-JP" altLang="en-US" sz="1600" b="0" i="0" u="none" strike="noStrike" kern="1200" cap="none" spc="0" normalizeH="0" baseline="0" noProof="0" dirty="0">
                <a:ln>
                  <a:noFill/>
                </a:ln>
                <a:solidFill>
                  <a:srgbClr val="000000"/>
                </a:solidFill>
                <a:effectLst/>
                <a:uLnTx/>
                <a:uFillTx/>
                <a:latin typeface="+mj-ea"/>
                <a:ea typeface="+mj-ea"/>
              </a:rPr>
              <a:t>％）である</a:t>
            </a:r>
            <a:r>
              <a:rPr kumimoji="1" lang="ja-JP" altLang="en-US" sz="1600" b="0" i="0" u="none" strike="noStrike" kern="1200" cap="none" spc="109" normalizeH="0" baseline="0" noProof="0" dirty="0">
                <a:ln>
                  <a:noFill/>
                </a:ln>
                <a:solidFill>
                  <a:srgbClr val="000000"/>
                </a:solidFill>
                <a:effectLst/>
                <a:uLnTx/>
                <a:uFillTx/>
                <a:latin typeface="+mj-ea"/>
                <a:ea typeface="+mj-ea"/>
              </a:rPr>
              <a:t>。（</a:t>
            </a:r>
            <a:r>
              <a:rPr kumimoji="1" lang="ja-JP" altLang="en-US" sz="1600" b="0" i="0" u="none" strike="noStrike" kern="1200" cap="none" spc="0" normalizeH="0" baseline="0" noProof="0" dirty="0">
                <a:ln>
                  <a:noFill/>
                </a:ln>
                <a:solidFill>
                  <a:srgbClr val="000000"/>
                </a:solidFill>
                <a:effectLst/>
                <a:uLnTx/>
                <a:uFillTx/>
                <a:latin typeface="+mj-ea"/>
                <a:ea typeface="+mj-ea"/>
              </a:rPr>
              <a:t>以下の円グラフ参照</a:t>
            </a:r>
            <a:r>
              <a:rPr kumimoji="1" lang="ja-JP" altLang="en-US" sz="1600" b="0" i="0" u="none" strike="noStrike" kern="1200" cap="none" spc="109" normalizeH="0" baseline="0" noProof="0" dirty="0">
                <a:ln>
                  <a:noFill/>
                </a:ln>
                <a:solidFill>
                  <a:srgbClr val="000000"/>
                </a:solidFill>
                <a:effectLst/>
                <a:uLnTx/>
                <a:uFillTx/>
                <a:latin typeface="+mj-ea"/>
                <a:ea typeface="+mj-ea"/>
              </a:rPr>
              <a:t>）</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531813" marR="0" lvl="0" indent="-258763"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srgbClr val="000000"/>
                </a:solidFill>
                <a:effectLst/>
                <a:uLnTx/>
                <a:uFillTx/>
                <a:latin typeface="+mj-ea"/>
                <a:ea typeface="+mj-ea"/>
              </a:rPr>
              <a:t>なお</a:t>
            </a:r>
            <a:r>
              <a:rPr kumimoji="1" lang="ja-JP" altLang="en-US" sz="1600" i="0" u="sng" strike="noStrike" kern="1200" cap="none" spc="0" normalizeH="0" baseline="0" noProof="0" dirty="0">
                <a:ln>
                  <a:noFill/>
                </a:ln>
                <a:solidFill>
                  <a:srgbClr val="000000"/>
                </a:solidFill>
                <a:effectLst/>
                <a:uLnTx/>
                <a:uFillTx/>
                <a:latin typeface="+mj-ea"/>
                <a:ea typeface="+mj-ea"/>
              </a:rPr>
              <a:t>「②サービス・業務運営</a:t>
            </a:r>
            <a:r>
              <a:rPr kumimoji="1" lang="en-US" altLang="ja-JP" sz="1600" i="0" u="sng" strike="noStrike" kern="1200" cap="none" spc="0" normalizeH="0" baseline="0" noProof="0" dirty="0">
                <a:ln>
                  <a:noFill/>
                </a:ln>
                <a:solidFill>
                  <a:srgbClr val="000000"/>
                </a:solidFill>
                <a:effectLst/>
                <a:uLnTx/>
                <a:uFillTx/>
                <a:latin typeface="+mj-ea"/>
                <a:ea typeface="+mj-ea"/>
              </a:rPr>
              <a:t>(15</a:t>
            </a:r>
            <a:r>
              <a:rPr kumimoji="1" lang="ja-JP" altLang="en-US" sz="1600" i="0" u="sng" strike="noStrike" kern="1200" cap="none" spc="0" normalizeH="0" baseline="0" noProof="0" dirty="0">
                <a:ln>
                  <a:noFill/>
                </a:ln>
                <a:solidFill>
                  <a:srgbClr val="000000"/>
                </a:solidFill>
                <a:effectLst/>
                <a:uLnTx/>
                <a:uFillTx/>
                <a:latin typeface="+mj-ea"/>
                <a:ea typeface="+mj-ea"/>
              </a:rPr>
              <a:t>％</a:t>
            </a:r>
            <a:r>
              <a:rPr kumimoji="1" lang="en-US" altLang="ja-JP" sz="1600" i="0" u="sng" strike="noStrike" kern="1200" cap="none" spc="0" normalizeH="0" baseline="0" noProof="0" dirty="0">
                <a:ln>
                  <a:noFill/>
                </a:ln>
                <a:solidFill>
                  <a:srgbClr val="000000"/>
                </a:solidFill>
                <a:effectLst/>
                <a:uLnTx/>
                <a:uFillTx/>
                <a:latin typeface="+mj-ea"/>
                <a:ea typeface="+mj-ea"/>
              </a:rPr>
              <a:t>) </a:t>
            </a:r>
            <a:r>
              <a:rPr kumimoji="1" lang="ja-JP" altLang="en-US" sz="1600" i="0" u="sng" strike="noStrike" kern="1200" cap="none" spc="0" normalizeH="0" baseline="0" noProof="0" dirty="0">
                <a:ln>
                  <a:noFill/>
                </a:ln>
                <a:solidFill>
                  <a:srgbClr val="000000"/>
                </a:solidFill>
                <a:effectLst/>
                <a:uLnTx/>
                <a:uFillTx/>
                <a:latin typeface="+mj-ea"/>
                <a:ea typeface="+mj-ea"/>
              </a:rPr>
              <a:t>」は、対策をしなければシステム稼働後にリスクが顕在化する可能性が高いものであるため、対策が必須のものと分析</a:t>
            </a:r>
            <a:r>
              <a:rPr kumimoji="1" lang="ja-JP" altLang="en-US" sz="1600" b="0" i="0" u="none" strike="noStrike" kern="1200" cap="none" spc="0" normalizeH="0" baseline="0" noProof="0" dirty="0">
                <a:ln>
                  <a:noFill/>
                </a:ln>
                <a:solidFill>
                  <a:srgbClr val="000000"/>
                </a:solidFill>
                <a:effectLst/>
                <a:uLnTx/>
                <a:uFillTx/>
                <a:latin typeface="+mj-ea"/>
                <a:ea typeface="+mj-ea"/>
              </a:rPr>
              <a:t>する</a:t>
            </a:r>
            <a:r>
              <a:rPr kumimoji="1" lang="en-US" altLang="ja-JP" sz="1600" b="0" i="0" u="none" strike="noStrike" kern="1200" cap="none" spc="0" normalizeH="0" baseline="0" noProof="0" dirty="0">
                <a:ln>
                  <a:noFill/>
                </a:ln>
                <a:solidFill>
                  <a:srgbClr val="000000"/>
                </a:solidFill>
                <a:effectLst/>
                <a:uLnTx/>
                <a:uFillTx/>
                <a:latin typeface="+mj-ea"/>
                <a:ea typeface="+mj-ea"/>
              </a:rPr>
              <a:t>(</a:t>
            </a:r>
            <a:r>
              <a:rPr kumimoji="1" lang="ja-JP" altLang="en-US" sz="1600" b="0" i="0" u="none" strike="noStrike" kern="1200" cap="none" spc="0" normalizeH="0" baseline="0" noProof="0" dirty="0">
                <a:ln>
                  <a:noFill/>
                </a:ln>
                <a:solidFill>
                  <a:srgbClr val="000000"/>
                </a:solidFill>
                <a:effectLst/>
                <a:uLnTx/>
                <a:uFillTx/>
                <a:latin typeface="+mj-ea"/>
                <a:ea typeface="+mj-ea"/>
              </a:rPr>
              <a:t>なお、対策区分も全て「軽減」・「回避」が選択されている。</a:t>
            </a:r>
            <a:r>
              <a:rPr kumimoji="1" lang="en-US" altLang="ja-JP" sz="1600" b="0" i="0" u="none" strike="noStrike" kern="1200" cap="none" spc="0" normalizeH="0" baseline="0" noProof="0" dirty="0">
                <a:ln>
                  <a:noFill/>
                </a:ln>
                <a:solidFill>
                  <a:srgbClr val="000000"/>
                </a:solidFill>
                <a:effectLst/>
                <a:uLnTx/>
                <a:uFillTx/>
                <a:latin typeface="+mj-ea"/>
                <a:ea typeface="+mj-ea"/>
              </a:rPr>
              <a:t>)</a:t>
            </a:r>
            <a:r>
              <a:rPr kumimoji="1" lang="ja-JP" altLang="en-US" sz="1600" b="0" i="0" u="none" strike="noStrike" kern="1200" cap="none" spc="0" normalizeH="0" baseline="0" noProof="0" dirty="0">
                <a:ln>
                  <a:noFill/>
                </a:ln>
                <a:solidFill>
                  <a:srgbClr val="000000"/>
                </a:solidFill>
                <a:effectLst/>
                <a:uLnTx/>
                <a:uFillTx/>
                <a:latin typeface="+mj-ea"/>
                <a:ea typeface="+mj-ea"/>
              </a:rPr>
              <a:t>。</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graphicFrame>
        <p:nvGraphicFramePr>
          <p:cNvPr id="6" name="グラフ 5">
            <a:extLst>
              <a:ext uri="{FF2B5EF4-FFF2-40B4-BE49-F238E27FC236}">
                <a16:creationId xmlns:a16="http://schemas.microsoft.com/office/drawing/2014/main" id="{971E1E93-083A-E7FC-C180-0F7E35B9656F}"/>
              </a:ext>
            </a:extLst>
          </p:cNvPr>
          <p:cNvGraphicFramePr/>
          <p:nvPr/>
        </p:nvGraphicFramePr>
        <p:xfrm>
          <a:off x="1153091" y="3359019"/>
          <a:ext cx="8398354" cy="34892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3860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＜リスク＞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45</a:t>
            </a:fld>
            <a:endParaRPr lang="ja-JP" altLang="en-US"/>
          </a:p>
        </p:txBody>
      </p:sp>
      <p:sp>
        <p:nvSpPr>
          <p:cNvPr id="4" name="テキスト プレースホルダー 15">
            <a:extLst>
              <a:ext uri="{FF2B5EF4-FFF2-40B4-BE49-F238E27FC236}">
                <a16:creationId xmlns:a16="http://schemas.microsoft.com/office/drawing/2014/main" id="{536A6598-BC2D-2A41-B6C3-94AECB5FDA51}"/>
              </a:ext>
            </a:extLst>
          </p:cNvPr>
          <p:cNvSpPr txBox="1">
            <a:spLocks/>
          </p:cNvSpPr>
          <p:nvPr/>
        </p:nvSpPr>
        <p:spPr>
          <a:xfrm>
            <a:off x="720000" y="1067498"/>
            <a:ext cx="8395661" cy="2590453"/>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lvl="0" indent="-273050">
              <a:lnSpc>
                <a:spcPct val="100000"/>
              </a:lnSpc>
              <a:defRPr/>
            </a:pPr>
            <a:r>
              <a:rPr kumimoji="1" lang="ja-JP" altLang="en-US" sz="1600" b="0" i="0" u="none" strike="noStrike" kern="1200" cap="none" spc="109" normalizeH="0" baseline="0" noProof="0" dirty="0">
                <a:ln>
                  <a:noFill/>
                </a:ln>
                <a:effectLst/>
                <a:uLnTx/>
                <a:uFillTx/>
                <a:latin typeface="+mj-ea"/>
                <a:ea typeface="+mj-ea"/>
                <a:cs typeface="+mn-lt"/>
              </a:rPr>
              <a:t>リスクの影響度に</a:t>
            </a:r>
            <a:r>
              <a:rPr lang="ja-JP" altLang="en-US" sz="1600" b="0" dirty="0">
                <a:latin typeface="+mj-ea"/>
                <a:ea typeface="+mj-ea"/>
                <a:cs typeface="+mn-lt"/>
              </a:rPr>
              <a:t>ついて、ベンダーの回答に基づく大小</a:t>
            </a:r>
            <a:r>
              <a:rPr kumimoji="1" lang="ja-JP" altLang="en-US" sz="1600" b="0" i="0" u="none" strike="noStrike" kern="1200" cap="none" spc="109" normalizeH="0" baseline="0" noProof="0" dirty="0">
                <a:ln>
                  <a:noFill/>
                </a:ln>
                <a:effectLst/>
                <a:uLnTx/>
                <a:uFillTx/>
                <a:latin typeface="+mj-ea"/>
                <a:ea typeface="+mj-ea"/>
                <a:cs typeface="+mn-lt"/>
              </a:rPr>
              <a:t>及び発生確率の回答数</a:t>
            </a:r>
            <a:r>
              <a:rPr lang="ja-JP" altLang="en-US" sz="1600" b="0" dirty="0">
                <a:latin typeface="+mj-ea"/>
                <a:ea typeface="+mj-ea"/>
                <a:cs typeface="+mn-lt"/>
              </a:rPr>
              <a:t>をグラフ化した</a:t>
            </a:r>
            <a:r>
              <a:rPr kumimoji="1" lang="ja-JP" altLang="en-US" sz="1600" b="0" i="0" u="none" strike="noStrike" kern="1200" cap="none" spc="109" normalizeH="0" baseline="0" noProof="0" dirty="0">
                <a:ln>
                  <a:noFill/>
                </a:ln>
                <a:effectLst/>
                <a:uLnTx/>
                <a:uFillTx/>
                <a:latin typeface="+mj-ea"/>
                <a:ea typeface="+mj-ea"/>
                <a:cs typeface="+mn-lt"/>
              </a:rPr>
              <a:t>。影響度の大小については「影響度大」が過半数を占め、以降、「影響度中」「影響度小」の順となっている。</a:t>
            </a:r>
            <a:r>
              <a:rPr kumimoji="1" lang="ja-JP" altLang="en-US" sz="1600" i="0" u="sng" strike="noStrike" kern="1200" cap="none" spc="109" normalizeH="0" baseline="0" noProof="0" dirty="0">
                <a:ln>
                  <a:noFill/>
                </a:ln>
                <a:effectLst/>
                <a:uLnTx/>
                <a:uFillTx/>
                <a:latin typeface="+mj-ea"/>
                <a:ea typeface="+mj-ea"/>
                <a:cs typeface="+mn-lt"/>
              </a:rPr>
              <a:t>「影響度</a:t>
            </a:r>
            <a:r>
              <a:rPr lang="ja-JP" altLang="en-US" sz="1600" u="sng" dirty="0">
                <a:latin typeface="+mj-ea"/>
                <a:ea typeface="+mj-ea"/>
                <a:cs typeface="+mn-lt"/>
              </a:rPr>
              <a:t>大」の</a:t>
            </a:r>
            <a:r>
              <a:rPr kumimoji="1" lang="ja-JP" altLang="en-US" sz="1600" i="0" u="sng" strike="noStrike" kern="1200" cap="none" spc="109" normalizeH="0" baseline="0" noProof="0" dirty="0">
                <a:ln>
                  <a:noFill/>
                </a:ln>
                <a:effectLst/>
                <a:uLnTx/>
                <a:uFillTx/>
                <a:latin typeface="+mj-ea"/>
                <a:ea typeface="+mj-ea"/>
                <a:cs typeface="+mn-lt"/>
              </a:rPr>
              <a:t>内容において、標準仕様への準拠に伴う業務影響やシステムの切替に関するものが多いことから、これまでのシステム更改や移行とは異なる対応が求められていることによるものと</a:t>
            </a:r>
            <a:r>
              <a:rPr lang="ja-JP" altLang="en-US" sz="1600" u="sng" dirty="0">
                <a:latin typeface="+mj-ea"/>
                <a:ea typeface="+mj-ea"/>
                <a:cs typeface="+mn-lt"/>
              </a:rPr>
              <a:t>分析</a:t>
            </a:r>
            <a:r>
              <a:rPr lang="ja-JP" altLang="en-US" sz="1600" b="0" dirty="0">
                <a:latin typeface="+mj-ea"/>
                <a:ea typeface="+mj-ea"/>
                <a:cs typeface="+mn-lt"/>
              </a:rPr>
              <a:t>する</a:t>
            </a:r>
            <a:r>
              <a:rPr kumimoji="1" lang="ja-JP" altLang="en-US" sz="1600" b="0" i="0" u="none" strike="noStrike" kern="1200" cap="none" spc="109" normalizeH="0" baseline="0" noProof="0" dirty="0">
                <a:ln>
                  <a:noFill/>
                </a:ln>
                <a:effectLst/>
                <a:uLnTx/>
                <a:uFillTx/>
                <a:latin typeface="+mj-ea"/>
                <a:ea typeface="+mj-ea"/>
                <a:cs typeface="+mn-lt"/>
              </a:rPr>
              <a:t>。</a:t>
            </a:r>
            <a:endParaRPr kumimoji="1" lang="en-US" altLang="ja-JP" sz="1600" b="0" i="0" u="none" strike="noStrike" kern="1200" cap="none" spc="109" normalizeH="0" baseline="0" noProof="0" dirty="0">
              <a:ln>
                <a:noFill/>
              </a:ln>
              <a:effectLst/>
              <a:uLnTx/>
              <a:uFillTx/>
              <a:latin typeface="+mj-ea"/>
              <a:ea typeface="+mj-ea"/>
              <a:cs typeface="+mn-lt"/>
            </a:endParaRPr>
          </a:p>
          <a:p>
            <a:pPr marL="273050" marR="0" lvl="0" indent="-273050" algn="l" defTabSz="990752" rtl="0" eaLnBrk="1" fontAlgn="auto" latinLnBrk="0" hangingPunct="1">
              <a:lnSpc>
                <a:spcPct val="100000"/>
              </a:lnSpc>
              <a:spcBef>
                <a:spcPts val="0"/>
              </a:spcBef>
              <a:spcAft>
                <a:spcPts val="501"/>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effectLst/>
                <a:uLnTx/>
                <a:uFillTx/>
                <a:latin typeface="+mj-ea"/>
                <a:ea typeface="+mj-ea"/>
              </a:rPr>
              <a:t>リ</a:t>
            </a:r>
            <a:r>
              <a:rPr kumimoji="1" lang="ja-JP" altLang="en-US" sz="1600" b="0" i="0" u="none" strike="noStrike" kern="1200" cap="none" spc="109" normalizeH="0" baseline="0" noProof="0" dirty="0">
                <a:ln>
                  <a:noFill/>
                </a:ln>
                <a:effectLst/>
                <a:uLnTx/>
                <a:uFillTx/>
                <a:latin typeface="+mj-ea"/>
                <a:ea typeface="+mj-ea"/>
                <a:cs typeface="+mn-lt"/>
              </a:rPr>
              <a:t>スクの影響度と発生確率の関係について、特に影響度大のリスクは発生確率に関わらず検出されている</a:t>
            </a:r>
            <a:r>
              <a:rPr lang="ja-JP" altLang="en-US" sz="1600" b="0" dirty="0">
                <a:latin typeface="+mj-ea"/>
                <a:ea typeface="+mj-ea"/>
                <a:cs typeface="+mn-lt"/>
              </a:rPr>
              <a:t>。</a:t>
            </a:r>
            <a:r>
              <a:rPr kumimoji="1" lang="ja-JP" altLang="en-US" sz="1600" b="0" i="0" u="none" strike="noStrike" kern="1200" cap="none" spc="109" normalizeH="0" baseline="0" noProof="0" dirty="0">
                <a:ln>
                  <a:noFill/>
                </a:ln>
                <a:effectLst/>
                <a:uLnTx/>
                <a:uFillTx/>
                <a:latin typeface="+mj-ea"/>
                <a:ea typeface="+mj-ea"/>
                <a:cs typeface="+mn-lt"/>
              </a:rPr>
              <a:t>業務や切替に関するリスクが多い中で、これらのリスクの詳細は多岐にわたることから、特定の発生確率に偏る傾向は見られないものと分析する。</a:t>
            </a:r>
            <a:endParaRPr kumimoji="1" lang="en-US" altLang="ja-JP" sz="1600" b="0" i="0" u="none" strike="noStrike" kern="1200" cap="none" spc="109" normalizeH="0" baseline="0" noProof="0" dirty="0">
              <a:ln>
                <a:noFill/>
              </a:ln>
              <a:effectLst/>
              <a:uLnTx/>
              <a:uFillTx/>
              <a:latin typeface="+mj-ea"/>
              <a:ea typeface="+mj-ea"/>
              <a:cs typeface="+mn-lt"/>
            </a:endParaRPr>
          </a:p>
          <a:p>
            <a:pPr marL="273050" marR="0" lvl="0" indent="-273050" algn="l" defTabSz="990752" rtl="0" eaLnBrk="1" fontAlgn="auto" latinLnBrk="0" hangingPunct="1">
              <a:lnSpc>
                <a:spcPct val="100000"/>
              </a:lnSpc>
              <a:spcBef>
                <a:spcPts val="0"/>
              </a:spcBef>
              <a:spcAft>
                <a:spcPts val="501"/>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effectLst/>
                <a:uLnTx/>
                <a:uFillTx/>
                <a:latin typeface="+mj-ea"/>
                <a:ea typeface="+mj-ea"/>
                <a:cs typeface="+mn-lt"/>
              </a:rPr>
              <a:t>発生確率が高または中のリスクについては、</a:t>
            </a:r>
            <a:r>
              <a:rPr lang="ja-JP" altLang="en-US" sz="1600" b="0" dirty="0">
                <a:latin typeface="+mj-ea"/>
                <a:ea typeface="+mj-ea"/>
                <a:cs typeface="+mn-lt"/>
              </a:rPr>
              <a:t>ベンダー</a:t>
            </a:r>
            <a:r>
              <a:rPr kumimoji="1" lang="ja-JP" altLang="en-US" sz="1600" b="0" i="0" u="none" strike="noStrike" kern="1200" cap="none" spc="109" normalizeH="0" baseline="0" noProof="0" dirty="0">
                <a:ln>
                  <a:noFill/>
                </a:ln>
                <a:effectLst/>
                <a:uLnTx/>
                <a:uFillTx/>
                <a:latin typeface="+mj-ea"/>
                <a:ea typeface="+mj-ea"/>
                <a:cs typeface="+mn-lt"/>
              </a:rPr>
              <a:t>側においてもある程度具体的な対策が検討されており、影響度の大小に関わらず、発生確率を重視して対応しているものと</a:t>
            </a:r>
            <a:r>
              <a:rPr lang="ja-JP" altLang="en-US" sz="1600" b="0" dirty="0">
                <a:latin typeface="+mj-ea"/>
                <a:ea typeface="+mj-ea"/>
                <a:cs typeface="+mn-lt"/>
              </a:rPr>
              <a:t>分析する</a:t>
            </a:r>
            <a:r>
              <a:rPr kumimoji="1" lang="ja-JP" altLang="en-US" sz="1600" b="0" i="0" u="none" strike="noStrike" kern="1200" cap="none" spc="109" normalizeH="0" baseline="0" noProof="0" dirty="0">
                <a:ln>
                  <a:noFill/>
                </a:ln>
                <a:effectLst/>
                <a:uLnTx/>
                <a:uFillTx/>
                <a:latin typeface="+mj-ea"/>
                <a:ea typeface="+mj-ea"/>
                <a:cs typeface="+mn-lt"/>
              </a:rPr>
              <a:t>。</a:t>
            </a:r>
            <a:endParaRPr kumimoji="1" lang="en-US" altLang="ja-JP" sz="1600" b="0" i="0" u="none" strike="noStrike" kern="1200" cap="none" spc="109" normalizeH="0" baseline="0" noProof="0" dirty="0">
              <a:ln>
                <a:noFill/>
              </a:ln>
              <a:effectLst/>
              <a:uLnTx/>
              <a:uFillTx/>
              <a:latin typeface="+mj-ea"/>
              <a:ea typeface="+mj-ea"/>
            </a:endParaRPr>
          </a:p>
        </p:txBody>
      </p:sp>
      <p:graphicFrame>
        <p:nvGraphicFramePr>
          <p:cNvPr id="5" name="グラフ 4">
            <a:extLst>
              <a:ext uri="{FF2B5EF4-FFF2-40B4-BE49-F238E27FC236}">
                <a16:creationId xmlns:a16="http://schemas.microsoft.com/office/drawing/2014/main" id="{FBDB727E-D45A-2286-AD63-DFEF0B2DAA68}"/>
              </a:ext>
            </a:extLst>
          </p:cNvPr>
          <p:cNvGraphicFramePr>
            <a:graphicFrameLocks noChangeAspect="1"/>
          </p:cNvGraphicFramePr>
          <p:nvPr>
            <p:extLst>
              <p:ext uri="{D42A27DB-BD31-4B8C-83A1-F6EECF244321}">
                <p14:modId xmlns:p14="http://schemas.microsoft.com/office/powerpoint/2010/main" val="2509501539"/>
              </p:ext>
            </p:extLst>
          </p:nvPr>
        </p:nvGraphicFramePr>
        <p:xfrm>
          <a:off x="896587" y="3809764"/>
          <a:ext cx="3972296" cy="2994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9B97B74C-34C3-D5F9-A8C4-B9A9DBA17FBB}"/>
              </a:ext>
            </a:extLst>
          </p:cNvPr>
          <p:cNvGraphicFramePr/>
          <p:nvPr>
            <p:extLst>
              <p:ext uri="{D42A27DB-BD31-4B8C-83A1-F6EECF244321}">
                <p14:modId xmlns:p14="http://schemas.microsoft.com/office/powerpoint/2010/main" val="1793203495"/>
              </p:ext>
            </p:extLst>
          </p:nvPr>
        </p:nvGraphicFramePr>
        <p:xfrm>
          <a:off x="5375195" y="3809772"/>
          <a:ext cx="3468341" cy="2994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2811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＜リスク＞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46</a:t>
            </a:fld>
            <a:endParaRPr lang="ja-JP" altLang="en-US"/>
          </a:p>
        </p:txBody>
      </p:sp>
      <p:sp>
        <p:nvSpPr>
          <p:cNvPr id="5" name="テキスト プレースホルダー 15">
            <a:extLst>
              <a:ext uri="{FF2B5EF4-FFF2-40B4-BE49-F238E27FC236}">
                <a16:creationId xmlns:a16="http://schemas.microsoft.com/office/drawing/2014/main" id="{F1D030E2-8BB3-FF0D-A048-14F6FD3FA95E}"/>
              </a:ext>
            </a:extLst>
          </p:cNvPr>
          <p:cNvSpPr txBox="1">
            <a:spLocks/>
          </p:cNvSpPr>
          <p:nvPr/>
        </p:nvSpPr>
        <p:spPr>
          <a:xfrm>
            <a:off x="720000" y="956958"/>
            <a:ext cx="8424000" cy="578620"/>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lvl="0" indent="-273050">
              <a:defRPr/>
            </a:pPr>
            <a:r>
              <a:rPr kumimoji="1" lang="ja-JP" altLang="en-US" sz="1600" b="0" i="0" u="none" strike="noStrike" kern="1200" cap="none" spc="109" normalizeH="0" baseline="0" noProof="0" dirty="0">
                <a:ln>
                  <a:noFill/>
                </a:ln>
                <a:solidFill>
                  <a:srgbClr val="000000"/>
                </a:solidFill>
                <a:effectLst/>
                <a:uLnTx/>
                <a:uFillTx/>
                <a:latin typeface="+mj-ea"/>
                <a:ea typeface="+mj-ea"/>
              </a:rPr>
              <a:t>暫定対策より</a:t>
            </a:r>
            <a:r>
              <a:rPr lang="ja-JP" altLang="en-US" sz="1600" b="0" dirty="0">
                <a:solidFill>
                  <a:srgbClr val="000000"/>
                </a:solidFill>
                <a:latin typeface="+mj-ea"/>
                <a:ea typeface="+mj-ea"/>
              </a:rPr>
              <a:t>も恒久対策が割合</a:t>
            </a:r>
            <a:r>
              <a:rPr kumimoji="1" lang="ja-JP" altLang="en-US" sz="1600" b="0" i="0" u="none" strike="noStrike" kern="1200" cap="none" spc="109" normalizeH="0" baseline="0" noProof="0" dirty="0">
                <a:ln>
                  <a:noFill/>
                </a:ln>
                <a:solidFill>
                  <a:srgbClr val="000000"/>
                </a:solidFill>
                <a:effectLst/>
                <a:uLnTx/>
                <a:uFillTx/>
                <a:latin typeface="+mj-ea"/>
                <a:ea typeface="+mj-ea"/>
              </a:rPr>
              <a:t>が大きくなる回答結果を得た。このことから</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は恒久的な対策を優先的に検討しているものと分析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graphicFrame>
        <p:nvGraphicFramePr>
          <p:cNvPr id="6" name="グラフ 5">
            <a:extLst>
              <a:ext uri="{FF2B5EF4-FFF2-40B4-BE49-F238E27FC236}">
                <a16:creationId xmlns:a16="http://schemas.microsoft.com/office/drawing/2014/main" id="{CEEFFC2D-E14F-40A1-6A7F-E5B525701CC1}"/>
              </a:ext>
            </a:extLst>
          </p:cNvPr>
          <p:cNvGraphicFramePr/>
          <p:nvPr>
            <p:extLst>
              <p:ext uri="{D42A27DB-BD31-4B8C-83A1-F6EECF244321}">
                <p14:modId xmlns:p14="http://schemas.microsoft.com/office/powerpoint/2010/main" val="895181769"/>
              </p:ext>
            </p:extLst>
          </p:nvPr>
        </p:nvGraphicFramePr>
        <p:xfrm>
          <a:off x="809758" y="1698171"/>
          <a:ext cx="8543456" cy="46718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091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＜リスク＞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47</a:t>
            </a:fld>
            <a:endParaRPr lang="ja-JP" altLang="en-US"/>
          </a:p>
        </p:txBody>
      </p:sp>
      <p:sp>
        <p:nvSpPr>
          <p:cNvPr id="6" name="テキスト プレースホルダー 15">
            <a:extLst>
              <a:ext uri="{FF2B5EF4-FFF2-40B4-BE49-F238E27FC236}">
                <a16:creationId xmlns:a16="http://schemas.microsoft.com/office/drawing/2014/main" id="{839EB243-74B8-BA63-F986-AFAA79C0C31B}"/>
              </a:ext>
            </a:extLst>
          </p:cNvPr>
          <p:cNvSpPr txBox="1">
            <a:spLocks/>
          </p:cNvSpPr>
          <p:nvPr/>
        </p:nvSpPr>
        <p:spPr>
          <a:xfrm>
            <a:off x="748339" y="975618"/>
            <a:ext cx="8452222" cy="1444178"/>
          </a:xfrm>
          <a:prstGeom prst="rect">
            <a:avLst/>
          </a:prstGeom>
        </p:spPr>
        <p:txBody>
          <a:bodyPr vert="horz" wrap="square" lIns="0" tIns="0" rIns="0" bIns="0" rtlCol="0" anchor="t">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effectLst/>
                <a:uLnTx/>
                <a:uFillTx/>
                <a:latin typeface="+mj-ea"/>
                <a:ea typeface="+mj-ea"/>
              </a:rPr>
              <a:t>令和</a:t>
            </a:r>
            <a:r>
              <a:rPr kumimoji="1" lang="en-US" altLang="ja-JP" sz="1600" b="0" i="0" u="none" strike="noStrike" kern="1200" cap="none" spc="109" normalizeH="0" baseline="0" noProof="0" dirty="0">
                <a:ln>
                  <a:noFill/>
                </a:ln>
                <a:effectLst/>
                <a:uLnTx/>
                <a:uFillTx/>
                <a:latin typeface="+mj-ea"/>
                <a:ea typeface="+mj-ea"/>
              </a:rPr>
              <a:t>5</a:t>
            </a:r>
            <a:r>
              <a:rPr kumimoji="1" lang="ja-JP" altLang="en-US" sz="1600" b="0" i="0" u="none" strike="noStrike" kern="1200" cap="none" spc="109" normalizeH="0" baseline="0" noProof="0" dirty="0">
                <a:ln>
                  <a:noFill/>
                </a:ln>
                <a:effectLst/>
                <a:uLnTx/>
                <a:uFillTx/>
                <a:latin typeface="+mj-ea"/>
                <a:ea typeface="+mj-ea"/>
              </a:rPr>
              <a:t>年度内に本番稼働を迎えない</a:t>
            </a:r>
            <a:r>
              <a:rPr lang="ja-JP" altLang="en-US" sz="1600" b="0" dirty="0">
                <a:latin typeface="+mj-ea"/>
                <a:ea typeface="+mj-ea"/>
              </a:rPr>
              <a:t>ベンダー</a:t>
            </a:r>
            <a:r>
              <a:rPr kumimoji="1" lang="ja-JP" altLang="en-US" sz="1600" b="0" i="0" u="none" strike="noStrike" kern="1200" cap="none" spc="109" normalizeH="0" baseline="0" noProof="0" dirty="0">
                <a:ln>
                  <a:noFill/>
                </a:ln>
                <a:effectLst/>
                <a:uLnTx/>
                <a:uFillTx/>
                <a:latin typeface="+mj-ea"/>
                <a:ea typeface="+mj-ea"/>
              </a:rPr>
              <a:t>については「回避」を含めて様々な対策区分が選択されている。これに対し、令和</a:t>
            </a:r>
            <a:r>
              <a:rPr kumimoji="1" lang="en-US" altLang="ja-JP" sz="1600" b="0" i="0" u="none" strike="noStrike" kern="1200" cap="none" spc="109" normalizeH="0" baseline="0" noProof="0" dirty="0">
                <a:ln>
                  <a:noFill/>
                </a:ln>
                <a:effectLst/>
                <a:uLnTx/>
                <a:uFillTx/>
                <a:latin typeface="+mj-ea"/>
                <a:ea typeface="+mj-ea"/>
              </a:rPr>
              <a:t>5</a:t>
            </a:r>
            <a:r>
              <a:rPr kumimoji="1" lang="ja-JP" altLang="en-US" sz="1600" b="0" i="0" u="none" strike="noStrike" kern="1200" cap="none" spc="109" normalizeH="0" baseline="0" noProof="0" dirty="0">
                <a:ln>
                  <a:noFill/>
                </a:ln>
                <a:effectLst/>
                <a:uLnTx/>
                <a:uFillTx/>
                <a:latin typeface="+mj-ea"/>
                <a:ea typeface="+mj-ea"/>
              </a:rPr>
              <a:t>年度内に本番稼働を迎える</a:t>
            </a:r>
            <a:r>
              <a:rPr lang="ja-JP" altLang="en-US" sz="1600" b="0" dirty="0">
                <a:latin typeface="+mj-ea"/>
                <a:ea typeface="+mj-ea"/>
              </a:rPr>
              <a:t>ベンダー</a:t>
            </a:r>
            <a:r>
              <a:rPr kumimoji="1" lang="ja-JP" altLang="en-US" sz="1600" b="0" i="0" u="none" strike="noStrike" kern="1200" cap="none" spc="109" normalizeH="0" baseline="0" noProof="0" dirty="0">
                <a:ln>
                  <a:noFill/>
                </a:ln>
                <a:effectLst/>
                <a:uLnTx/>
                <a:uFillTx/>
                <a:latin typeface="+mj-ea"/>
                <a:ea typeface="+mj-ea"/>
              </a:rPr>
              <a:t>については「回避」の対策区分が選択されていない。このことから、</a:t>
            </a:r>
            <a:r>
              <a:rPr kumimoji="1" lang="ja-JP" altLang="en-US" sz="1600" i="0" u="sng" strike="noStrike" kern="1200" cap="none" spc="109" normalizeH="0" baseline="0" noProof="0" dirty="0">
                <a:ln>
                  <a:noFill/>
                </a:ln>
                <a:effectLst/>
                <a:uLnTx/>
                <a:uFillTx/>
                <a:latin typeface="+mj-ea"/>
                <a:ea typeface="+mj-ea"/>
              </a:rPr>
              <a:t>令和</a:t>
            </a:r>
            <a:r>
              <a:rPr kumimoji="1" lang="en-US" altLang="ja-JP" sz="1600" i="0" u="sng" strike="noStrike" kern="1200" cap="none" spc="109" normalizeH="0" baseline="0" noProof="0" dirty="0">
                <a:ln>
                  <a:noFill/>
                </a:ln>
                <a:effectLst/>
                <a:uLnTx/>
                <a:uFillTx/>
                <a:latin typeface="+mj-ea"/>
                <a:ea typeface="+mj-ea"/>
              </a:rPr>
              <a:t>5</a:t>
            </a:r>
            <a:r>
              <a:rPr kumimoji="1" lang="ja-JP" altLang="en-US" sz="1600" i="0" u="sng" strike="noStrike" kern="1200" cap="none" spc="109" normalizeH="0" baseline="0" noProof="0" dirty="0">
                <a:ln>
                  <a:noFill/>
                </a:ln>
                <a:effectLst/>
                <a:uLnTx/>
                <a:uFillTx/>
                <a:latin typeface="+mj-ea"/>
                <a:ea typeface="+mj-ea"/>
              </a:rPr>
              <a:t>年度内に本番稼働を迎える</a:t>
            </a:r>
            <a:r>
              <a:rPr lang="ja-JP" altLang="en-US" sz="1600" u="sng" dirty="0">
                <a:latin typeface="+mj-ea"/>
                <a:ea typeface="+mj-ea"/>
              </a:rPr>
              <a:t>ベンダー</a:t>
            </a:r>
            <a:r>
              <a:rPr kumimoji="1" lang="ja-JP" altLang="en-US" sz="1600" i="0" u="sng" strike="noStrike" kern="1200" cap="none" spc="109" normalizeH="0" baseline="0" noProof="0" dirty="0">
                <a:ln>
                  <a:noFill/>
                </a:ln>
                <a:effectLst/>
                <a:uLnTx/>
                <a:uFillTx/>
                <a:latin typeface="+mj-ea"/>
                <a:ea typeface="+mj-ea"/>
              </a:rPr>
              <a:t>については</a:t>
            </a:r>
            <a:r>
              <a:rPr lang="ja-JP" altLang="en-US" sz="1600" u="sng" dirty="0">
                <a:latin typeface="+mj-ea"/>
                <a:ea typeface="+mj-ea"/>
              </a:rPr>
              <a:t>各種</a:t>
            </a:r>
            <a:r>
              <a:rPr kumimoji="1" lang="ja-JP" altLang="en-US" sz="1600" i="0" u="sng" strike="noStrike" kern="1200" cap="none" spc="109" normalizeH="0" baseline="0" noProof="0" dirty="0">
                <a:ln>
                  <a:noFill/>
                </a:ln>
                <a:effectLst/>
                <a:uLnTx/>
                <a:uFillTx/>
                <a:latin typeface="+mj-ea"/>
                <a:ea typeface="+mj-ea"/>
              </a:rPr>
              <a:t>制約から取りうる対策の選択肢が限定され、「回避」の対策を検討することが難しい状況にあるものと分析</a:t>
            </a:r>
            <a:r>
              <a:rPr kumimoji="1" lang="ja-JP" altLang="en-US" sz="1600" b="0" i="0" u="none" strike="noStrike" kern="1200" cap="none" spc="109" normalizeH="0" baseline="0" noProof="0" dirty="0">
                <a:ln>
                  <a:noFill/>
                </a:ln>
                <a:effectLst/>
                <a:uLnTx/>
                <a:uFillTx/>
                <a:latin typeface="+mj-ea"/>
                <a:ea typeface="+mj-ea"/>
              </a:rPr>
              <a:t>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graphicFrame>
        <p:nvGraphicFramePr>
          <p:cNvPr id="7" name="グラフ 6">
            <a:extLst>
              <a:ext uri="{FF2B5EF4-FFF2-40B4-BE49-F238E27FC236}">
                <a16:creationId xmlns:a16="http://schemas.microsoft.com/office/drawing/2014/main" id="{BE89A244-2A98-5DE0-7676-A18418F80BF9}"/>
              </a:ext>
            </a:extLst>
          </p:cNvPr>
          <p:cNvGraphicFramePr/>
          <p:nvPr>
            <p:extLst>
              <p:ext uri="{D42A27DB-BD31-4B8C-83A1-F6EECF244321}">
                <p14:modId xmlns:p14="http://schemas.microsoft.com/office/powerpoint/2010/main" val="2838650260"/>
              </p:ext>
            </p:extLst>
          </p:nvPr>
        </p:nvGraphicFramePr>
        <p:xfrm>
          <a:off x="5128140" y="2448542"/>
          <a:ext cx="4464724" cy="42007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429B654D-9C8A-41BD-D11D-499990B3CE5B}"/>
              </a:ext>
            </a:extLst>
          </p:cNvPr>
          <p:cNvGraphicFramePr/>
          <p:nvPr>
            <p:extLst>
              <p:ext uri="{D42A27DB-BD31-4B8C-83A1-F6EECF244321}">
                <p14:modId xmlns:p14="http://schemas.microsoft.com/office/powerpoint/2010/main" val="4114397848"/>
              </p:ext>
            </p:extLst>
          </p:nvPr>
        </p:nvGraphicFramePr>
        <p:xfrm>
          <a:off x="954680" y="2448542"/>
          <a:ext cx="4625209" cy="42007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7515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（２）課題・リスクの分析　＜リスク＞　</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48</a:t>
            </a:fld>
            <a:endParaRPr lang="ja-JP" altLang="en-US"/>
          </a:p>
        </p:txBody>
      </p:sp>
      <p:sp>
        <p:nvSpPr>
          <p:cNvPr id="4" name="テキスト プレースホルダー 15">
            <a:extLst>
              <a:ext uri="{FF2B5EF4-FFF2-40B4-BE49-F238E27FC236}">
                <a16:creationId xmlns:a16="http://schemas.microsoft.com/office/drawing/2014/main" id="{1E93B9BD-30B3-BCB4-4480-43504011BBF6}"/>
              </a:ext>
            </a:extLst>
          </p:cNvPr>
          <p:cNvSpPr txBox="1">
            <a:spLocks/>
          </p:cNvSpPr>
          <p:nvPr/>
        </p:nvSpPr>
        <p:spPr>
          <a:xfrm>
            <a:off x="720000" y="1014566"/>
            <a:ext cx="8488967" cy="4064382"/>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リスクが顕在化する工程は、調達から要件定義、システム設計、サービス・業務運営まで多岐にわたっており、</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においては、一部の工程だけでなく、稼働後も含めた全工程におけるリスクの対策が必要となると</a:t>
            </a:r>
            <a:r>
              <a:rPr lang="ja-JP" altLang="en-US" sz="1600" u="sng" dirty="0">
                <a:solidFill>
                  <a:srgbClr val="000000"/>
                </a:solidFill>
                <a:latin typeface="+mj-ea"/>
                <a:ea typeface="+mj-ea"/>
              </a:rPr>
              <a:t>分析</a:t>
            </a:r>
            <a:r>
              <a:rPr lang="ja-JP" altLang="en-US" sz="1600" b="0" dirty="0">
                <a:solidFill>
                  <a:srgbClr val="000000"/>
                </a:solidFill>
                <a:latin typeface="+mj-ea"/>
                <a:ea typeface="+mj-ea"/>
              </a:rPr>
              <a:t>する</a:t>
            </a:r>
            <a:r>
              <a:rPr kumimoji="1" lang="ja-JP" altLang="en-US" sz="1600" b="0" i="0" u="none" strike="noStrike" kern="1200" cap="none" spc="109" normalizeH="0" baseline="0" noProof="0" dirty="0">
                <a:ln>
                  <a:noFill/>
                </a:ln>
                <a:solidFill>
                  <a:srgbClr val="000000"/>
                </a:solidFill>
                <a:effectLst/>
                <a:uLnTx/>
                <a:uFillTx/>
                <a:latin typeface="+mj-ea"/>
                <a:ea typeface="+mj-ea"/>
              </a:rPr>
              <a:t>。</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影響度大のリスクが占める割合が高いことから、</a:t>
            </a:r>
            <a:r>
              <a:rPr kumimoji="1" lang="ja-JP" altLang="en-US" sz="1600" i="0" u="sng" strike="noStrike" kern="1200" cap="none" spc="109" normalizeH="0" baseline="0" noProof="0" dirty="0">
                <a:ln>
                  <a:noFill/>
                </a:ln>
                <a:solidFill>
                  <a:srgbClr val="000000"/>
                </a:solidFill>
                <a:effectLst/>
                <a:uLnTx/>
                <a:uFillTx/>
                <a:latin typeface="+mj-ea"/>
                <a:ea typeface="+mj-ea"/>
              </a:rPr>
              <a:t>本事業の各ベンダーにおいては、影響度大かつ発生確率が高いリスクから優先して、リスクの抽出と対策等の検討をしているものと分析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した。また、</a:t>
            </a:r>
            <a:r>
              <a:rPr kumimoji="1" lang="ja-JP" altLang="en-US" sz="1600" b="0" i="0" strike="noStrike" kern="1200" cap="none" spc="109" normalizeH="0" baseline="0" noProof="0" dirty="0">
                <a:ln>
                  <a:noFill/>
                </a:ln>
                <a:solidFill>
                  <a:srgbClr val="000000"/>
                </a:solidFill>
                <a:effectLst/>
                <a:uLnTx/>
                <a:uFillTx/>
                <a:latin typeface="+mj-ea"/>
                <a:ea typeface="+mj-ea"/>
              </a:rPr>
              <a:t>各ベンダーは対策として恒久的な対策を優先的に検討している</a:t>
            </a:r>
            <a:r>
              <a:rPr lang="ja-JP" altLang="en-US" sz="1600" b="0" dirty="0">
                <a:solidFill>
                  <a:srgbClr val="000000"/>
                </a:solidFill>
                <a:latin typeface="+mj-ea"/>
                <a:ea typeface="+mj-ea"/>
              </a:rPr>
              <a:t>ことから</a:t>
            </a:r>
            <a:r>
              <a:rPr kumimoji="1" lang="ja-JP" altLang="en-US" sz="1600" b="0" i="0" u="none" strike="noStrike" kern="1200" cap="none" spc="109" normalizeH="0" baseline="0" noProof="0" dirty="0">
                <a:ln>
                  <a:noFill/>
                </a:ln>
                <a:solidFill>
                  <a:srgbClr val="000000"/>
                </a:solidFill>
                <a:effectLst/>
                <a:uLnTx/>
                <a:uFillTx/>
                <a:latin typeface="+mj-ea"/>
                <a:ea typeface="+mj-ea"/>
              </a:rPr>
              <a:t>、</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後続の地方公共団体や</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においては、まず影響度の大きいリスクの抽出を優先的に行い、恒久対策の可否を検討し実施することが重要であると分析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本稼働を迎える</a:t>
            </a:r>
            <a:r>
              <a:rPr lang="ja-JP" altLang="en-US" sz="1600" b="0" dirty="0">
                <a:solidFill>
                  <a:srgbClr val="000000"/>
                </a:solidFill>
                <a:latin typeface="+mj-ea"/>
                <a:ea typeface="+mj-ea"/>
              </a:rPr>
              <a:t>ベンダー</a:t>
            </a:r>
            <a:r>
              <a:rPr kumimoji="1" lang="ja-JP" altLang="en-US" sz="1600" b="0" i="0" u="none" strike="noStrike" kern="1200" cap="none" spc="109" normalizeH="0" baseline="0" noProof="0" dirty="0">
                <a:ln>
                  <a:noFill/>
                </a:ln>
                <a:solidFill>
                  <a:srgbClr val="000000"/>
                </a:solidFill>
                <a:effectLst/>
                <a:uLnTx/>
                <a:uFillTx/>
                <a:latin typeface="+mj-ea"/>
                <a:ea typeface="+mj-ea"/>
              </a:rPr>
              <a:t>においては、</a:t>
            </a:r>
            <a:r>
              <a:rPr lang="ja-JP" altLang="en-US" sz="1600" b="0" dirty="0">
                <a:solidFill>
                  <a:srgbClr val="000000"/>
                </a:solidFill>
                <a:latin typeface="+mj-ea"/>
                <a:ea typeface="+mj-ea"/>
              </a:rPr>
              <a:t>各種</a:t>
            </a:r>
            <a:r>
              <a:rPr kumimoji="1" lang="ja-JP" altLang="en-US" sz="1600" b="0" i="0" u="none" strike="noStrike" kern="1200" cap="none" spc="109" normalizeH="0" baseline="0" noProof="0" dirty="0">
                <a:ln>
                  <a:noFill/>
                </a:ln>
                <a:solidFill>
                  <a:srgbClr val="000000"/>
                </a:solidFill>
                <a:effectLst/>
                <a:uLnTx/>
                <a:uFillTx/>
                <a:latin typeface="+mj-ea"/>
                <a:ea typeface="+mj-ea"/>
              </a:rPr>
              <a:t>制約から取りうる対策の選択肢が限定されていることが想定されるため、</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後続の地方公共団体や</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においても、早期からリスクの抽出と管理を徹底し、対策を検討・実施することが重要であると分析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3502518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（３）総括</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49</a:t>
            </a:fld>
            <a:endParaRPr lang="ja-JP" altLang="en-US"/>
          </a:p>
        </p:txBody>
      </p:sp>
      <p:sp>
        <p:nvSpPr>
          <p:cNvPr id="4" name="テキスト プレースホルダー 15">
            <a:extLst>
              <a:ext uri="{FF2B5EF4-FFF2-40B4-BE49-F238E27FC236}">
                <a16:creationId xmlns:a16="http://schemas.microsoft.com/office/drawing/2014/main" id="{D2E0E7FD-0497-1843-C65F-22468912DB22}"/>
              </a:ext>
            </a:extLst>
          </p:cNvPr>
          <p:cNvSpPr txBox="1">
            <a:spLocks/>
          </p:cNvSpPr>
          <p:nvPr/>
        </p:nvSpPr>
        <p:spPr>
          <a:xfrm>
            <a:off x="720000" y="1014566"/>
            <a:ext cx="8563612" cy="5246244"/>
          </a:xfrm>
          <a:prstGeom prst="rect">
            <a:avLst/>
          </a:prstGeom>
        </p:spPr>
        <p:txBody>
          <a:bodyPr vert="horz" wrap="square" lIns="0" tIns="0" rIns="0" bIns="0" rtlCol="0">
            <a:spAutoFit/>
          </a:bodyPr>
          <a:lstStyle>
            <a:defPPr>
              <a:defRPr lang="ja-JP"/>
            </a:defPPr>
            <a:lvl1pPr marL="0" marR="0" indent="-211034"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950" b="1" kern="1200" spc="109" baseline="0">
                <a:solidFill>
                  <a:schemeClr val="tx1"/>
                </a:solidFill>
                <a:latin typeface="+mn-lt"/>
                <a:ea typeface="+mn-ea"/>
                <a:cs typeface="+mn-cs"/>
              </a:defRPr>
            </a:lvl1pPr>
            <a:lvl2pPr marL="495376" marR="0" indent="-195955" algn="l" defTabSz="990752"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950" b="0" kern="1200" spc="109" baseline="0">
                <a:solidFill>
                  <a:schemeClr val="tx1"/>
                </a:solidFill>
                <a:latin typeface="+mn-lt"/>
                <a:ea typeface="+mn-ea"/>
                <a:cs typeface="+mn-cs"/>
              </a:defRPr>
            </a:lvl2pPr>
            <a:lvl3pPr marL="990752" marR="0" indent="-130637" algn="l" defTabSz="990752"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3pPr>
            <a:lvl4pPr marL="1486129" marR="0" indent="-120591" algn="l" defTabSz="990752"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950" b="0" kern="1200" spc="109" baseline="0">
                <a:solidFill>
                  <a:schemeClr val="tx1"/>
                </a:solidFill>
                <a:latin typeface="+mn-lt"/>
                <a:ea typeface="+mn-ea"/>
                <a:cs typeface="+mn-cs"/>
              </a:defRPr>
            </a:lvl4pPr>
            <a:lvl5pPr marL="1981505" marR="0" indent="-97978" algn="l" defTabSz="990752"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1950" b="0" kern="1200" spc="109" baseline="0">
                <a:solidFill>
                  <a:schemeClr val="tx1"/>
                </a:solidFill>
                <a:latin typeface="+mn-lt"/>
                <a:ea typeface="+mn-ea"/>
                <a:cs typeface="+mn-cs"/>
              </a:defRPr>
            </a:lvl5pPr>
            <a:lvl6pPr marL="2476881"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6pPr>
            <a:lvl7pPr marL="2972257"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7pPr>
            <a:lvl8pPr marL="3467633"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8pPr>
            <a:lvl9pPr marL="3963010" indent="-228563" algn="l" defTabSz="990752" rtl="0" eaLnBrk="1" latinLnBrk="0" hangingPunct="1">
              <a:lnSpc>
                <a:spcPct val="90000"/>
              </a:lnSpc>
              <a:spcBef>
                <a:spcPts val="500"/>
              </a:spcBef>
              <a:buFont typeface="Arial" panose="020B0604020202020204" pitchFamily="34" charset="0"/>
              <a:buChar char="•"/>
              <a:defRPr kumimoji="1" sz="1950" kern="1200">
                <a:solidFill>
                  <a:schemeClr val="tx1"/>
                </a:solidFill>
                <a:latin typeface="+mn-lt"/>
                <a:ea typeface="+mn-ea"/>
                <a:cs typeface="+mn-cs"/>
              </a:defRPr>
            </a:lvl9pPr>
          </a:lstStyle>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今回、同時期に本稼働を迎え、かつ、シフト移行時にアプリケーションを</a:t>
            </a:r>
            <a:r>
              <a:rPr lang="ja-JP" altLang="en-US" sz="1600" b="0" dirty="0">
                <a:solidFill>
                  <a:srgbClr val="000000"/>
                </a:solidFill>
                <a:latin typeface="+mj-ea"/>
                <a:ea typeface="+mj-ea"/>
              </a:rPr>
              <a:t>可能な限り</a:t>
            </a:r>
            <a:r>
              <a:rPr kumimoji="1" lang="ja-JP" altLang="en-US" sz="1600" b="0" i="0" u="none" strike="noStrike" kern="1200" cap="none" spc="109" normalizeH="0" baseline="0" noProof="0" dirty="0">
                <a:ln>
                  <a:noFill/>
                </a:ln>
                <a:solidFill>
                  <a:srgbClr val="000000"/>
                </a:solidFill>
                <a:effectLst/>
                <a:uLnTx/>
                <a:uFillTx/>
                <a:latin typeface="+mj-ea"/>
                <a:ea typeface="+mj-ea"/>
              </a:rPr>
              <a:t>変更しないことを意図した場合であっても、移行期間やモダンアプリケーション化、シフト時のリスク軽減や運用にかかるコスト抑制など様々な考慮要素を加味して方針を決定している事例が見られた。そこで、</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は、移行手法や移行パターンのメリット及び課題のみを検討するのではなく、どのような考慮要素があるかを把握して方針を決定することが必要となる。そのため、これらの要素を把握するための情報収集と分析や、計画への反映が重要であると分析</a:t>
            </a:r>
            <a:r>
              <a:rPr kumimoji="1" lang="ja-JP" altLang="en-US" sz="1600" b="0" i="0" strike="noStrike" kern="1200" cap="none" spc="109" normalizeH="0" baseline="0" noProof="0" dirty="0">
                <a:ln>
                  <a:noFill/>
                </a:ln>
                <a:solidFill>
                  <a:srgbClr val="000000"/>
                </a:solidFill>
                <a:effectLst/>
                <a:uLnTx/>
                <a:uFillTx/>
                <a:latin typeface="+mj-ea"/>
                <a:ea typeface="+mj-ea"/>
              </a:rPr>
              <a:t>する</a:t>
            </a:r>
            <a:r>
              <a:rPr kumimoji="1" lang="ja-JP" altLang="en-US" sz="1600" b="0" i="0" u="none" strike="noStrike" kern="1200" cap="none" spc="109" normalizeH="0" baseline="0" noProof="0" dirty="0">
                <a:ln>
                  <a:noFill/>
                </a:ln>
                <a:solidFill>
                  <a:srgbClr val="000000"/>
                </a:solidFill>
                <a:effectLst/>
                <a:uLnTx/>
                <a:uFillTx/>
                <a:latin typeface="+mj-ea"/>
                <a:ea typeface="+mj-ea"/>
              </a:rPr>
              <a:t>。</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移行手法・移行パターンによって課題の発生数に影響することはないが、移行パターンについて、</a:t>
            </a:r>
            <a:r>
              <a:rPr kumimoji="1" lang="en-US" altLang="ja-JP" sz="1600" b="0" i="0" u="none" strike="noStrike" kern="1200" cap="none" spc="109" normalizeH="0" baseline="0" noProof="0" dirty="0">
                <a:ln>
                  <a:noFill/>
                </a:ln>
                <a:solidFill>
                  <a:srgbClr val="000000"/>
                </a:solidFill>
                <a:effectLst/>
                <a:uLnTx/>
                <a:uFillTx/>
                <a:latin typeface="+mj-ea"/>
                <a:ea typeface="+mj-ea"/>
              </a:rPr>
              <a:t>Rebuild</a:t>
            </a:r>
            <a:r>
              <a:rPr kumimoji="1" lang="ja-JP" altLang="en-US" sz="1600" b="0" i="0" u="none" strike="noStrike" kern="1200" cap="none" spc="109" normalizeH="0" baseline="0" noProof="0" dirty="0">
                <a:ln>
                  <a:noFill/>
                </a:ln>
                <a:solidFill>
                  <a:srgbClr val="000000"/>
                </a:solidFill>
                <a:effectLst/>
                <a:uLnTx/>
                <a:uFillTx/>
                <a:latin typeface="+mj-ea"/>
                <a:ea typeface="+mj-ea"/>
              </a:rPr>
              <a:t>を選択した場合には、</a:t>
            </a:r>
            <a:r>
              <a:rPr kumimoji="1" lang="en-US" altLang="ja-JP" sz="1600" b="0" i="0" u="none" strike="noStrike" kern="1200" cap="none" spc="109" normalizeH="0" baseline="0" noProof="0" dirty="0">
                <a:ln>
                  <a:noFill/>
                </a:ln>
                <a:solidFill>
                  <a:srgbClr val="000000"/>
                </a:solidFill>
                <a:effectLst/>
                <a:uLnTx/>
                <a:uFillTx/>
                <a:latin typeface="+mj-ea"/>
                <a:ea typeface="+mj-ea"/>
              </a:rPr>
              <a:t>CSP</a:t>
            </a:r>
            <a:r>
              <a:rPr kumimoji="1" lang="ja-JP" altLang="en-US" sz="1600" b="0" i="0" u="none" strike="noStrike" kern="1200" cap="none" spc="109" normalizeH="0" baseline="0" noProof="0" dirty="0">
                <a:ln>
                  <a:noFill/>
                </a:ln>
                <a:solidFill>
                  <a:srgbClr val="000000"/>
                </a:solidFill>
                <a:effectLst/>
                <a:uLnTx/>
                <a:uFillTx/>
                <a:latin typeface="+mj-ea"/>
                <a:ea typeface="+mj-ea"/>
              </a:rPr>
              <a:t>に関する課題が多く発生する傾向にある。そのため、</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においては、 </a:t>
            </a:r>
            <a:r>
              <a:rPr kumimoji="1" lang="en-US" altLang="ja-JP" sz="1600" i="0" u="sng" strike="noStrike" kern="1200" cap="none" spc="109" normalizeH="0" baseline="0" noProof="0" dirty="0">
                <a:ln>
                  <a:noFill/>
                </a:ln>
                <a:solidFill>
                  <a:srgbClr val="000000"/>
                </a:solidFill>
                <a:effectLst/>
                <a:uLnTx/>
                <a:uFillTx/>
                <a:latin typeface="+mj-ea"/>
                <a:ea typeface="+mj-ea"/>
              </a:rPr>
              <a:t>CSP</a:t>
            </a:r>
            <a:r>
              <a:rPr kumimoji="1" lang="ja-JP" altLang="en-US" sz="1600" i="0" u="sng" strike="noStrike" kern="1200" cap="none" spc="109" normalizeH="0" baseline="0" noProof="0" dirty="0">
                <a:ln>
                  <a:noFill/>
                </a:ln>
                <a:solidFill>
                  <a:srgbClr val="000000"/>
                </a:solidFill>
                <a:effectLst/>
                <a:uLnTx/>
                <a:uFillTx/>
                <a:latin typeface="+mj-ea"/>
                <a:ea typeface="+mj-ea"/>
              </a:rPr>
              <a:t>に関する知識の習得や技術者の育成などが必要となると分析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する。</a:t>
            </a: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endParaRPr kumimoji="1" lang="en-US" altLang="ja-JP" sz="1600" b="0" i="0" u="none" strike="noStrike" kern="1200" cap="none" spc="109" normalizeH="0" baseline="0" noProof="0" dirty="0">
              <a:ln>
                <a:noFill/>
              </a:ln>
              <a:solidFill>
                <a:srgbClr val="000000"/>
              </a:solidFill>
              <a:effectLst/>
              <a:uLnTx/>
              <a:uFillTx/>
              <a:latin typeface="+mj-ea"/>
              <a:ea typeface="+mj-ea"/>
            </a:endParaRPr>
          </a:p>
          <a:p>
            <a:pPr marL="273050" marR="0" lvl="0" indent="-273050" algn="l" defTabSz="990752"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a:pPr>
            <a:r>
              <a:rPr kumimoji="1" lang="ja-JP" altLang="en-US" sz="1600" b="0" i="0" u="none" strike="noStrike" kern="1200" cap="none" spc="109" normalizeH="0" baseline="0" noProof="0" dirty="0">
                <a:ln>
                  <a:noFill/>
                </a:ln>
                <a:solidFill>
                  <a:srgbClr val="000000"/>
                </a:solidFill>
                <a:effectLst/>
                <a:uLnTx/>
                <a:uFillTx/>
                <a:latin typeface="+mj-ea"/>
                <a:ea typeface="+mj-ea"/>
              </a:rPr>
              <a:t>移行手法・移行パターンにかかわらず課題が発生することや、稼働後も含めた全工程におけるリスクの対策が必要となる一方で、本稼働を迎えるまでに</a:t>
            </a:r>
            <a:r>
              <a:rPr lang="ja-JP" altLang="en-US" sz="1600" b="0" dirty="0">
                <a:solidFill>
                  <a:srgbClr val="000000"/>
                </a:solidFill>
                <a:latin typeface="+mj-ea"/>
                <a:ea typeface="+mj-ea"/>
              </a:rPr>
              <a:t>各種</a:t>
            </a:r>
            <a:r>
              <a:rPr kumimoji="1" lang="ja-JP" altLang="en-US" sz="1600" b="0" i="0" u="none" strike="noStrike" kern="1200" cap="none" spc="109" normalizeH="0" baseline="0" noProof="0" dirty="0">
                <a:ln>
                  <a:noFill/>
                </a:ln>
                <a:solidFill>
                  <a:srgbClr val="000000"/>
                </a:solidFill>
                <a:effectLst/>
                <a:uLnTx/>
                <a:uFillTx/>
                <a:latin typeface="+mj-ea"/>
                <a:ea typeface="+mj-ea"/>
              </a:rPr>
              <a:t>制約があり時間とともに取りうる選択肢が限定されていることが想定される。そのため、</a:t>
            </a:r>
            <a:r>
              <a:rPr kumimoji="1" lang="ja-JP" altLang="en-US" sz="1600" i="0" u="sng" strike="noStrike" kern="1200" cap="none" spc="109" normalizeH="0" baseline="0" noProof="0" dirty="0">
                <a:ln>
                  <a:noFill/>
                </a:ln>
                <a:solidFill>
                  <a:srgbClr val="000000"/>
                </a:solidFill>
                <a:effectLst/>
                <a:uLnTx/>
                <a:uFillTx/>
                <a:latin typeface="+mj-ea"/>
                <a:ea typeface="+mj-ea"/>
              </a:rPr>
              <a:t>後続の地方公共団体・</a:t>
            </a:r>
            <a:r>
              <a:rPr lang="ja-JP" altLang="en-US" sz="1600" u="sng" dirty="0">
                <a:solidFill>
                  <a:srgbClr val="000000"/>
                </a:solidFill>
                <a:latin typeface="+mj-ea"/>
                <a:ea typeface="+mj-ea"/>
              </a:rPr>
              <a:t>ベンダー</a:t>
            </a:r>
            <a:r>
              <a:rPr kumimoji="1" lang="ja-JP" altLang="en-US" sz="1600" i="0" u="sng" strike="noStrike" kern="1200" cap="none" spc="109" normalizeH="0" baseline="0" noProof="0" dirty="0">
                <a:ln>
                  <a:noFill/>
                </a:ln>
                <a:solidFill>
                  <a:srgbClr val="000000"/>
                </a:solidFill>
                <a:effectLst/>
                <a:uLnTx/>
                <a:uFillTx/>
                <a:latin typeface="+mj-ea"/>
                <a:ea typeface="+mj-ea"/>
              </a:rPr>
              <a:t>においては、早期からリスクの抽出と管理を徹底して、対策を検討・実施することが重要であると分析</a:t>
            </a:r>
            <a:r>
              <a:rPr kumimoji="1" lang="ja-JP" altLang="en-US" sz="1600" b="0" i="0" u="none" strike="noStrike" kern="1200" cap="none" spc="109" normalizeH="0" baseline="0" noProof="0" dirty="0">
                <a:ln>
                  <a:noFill/>
                </a:ln>
                <a:solidFill>
                  <a:srgbClr val="000000"/>
                </a:solidFill>
                <a:effectLst/>
                <a:uLnTx/>
                <a:uFillTx/>
                <a:latin typeface="+mj-ea"/>
                <a:ea typeface="+mj-ea"/>
              </a:rPr>
              <a:t>する。</a:t>
            </a:r>
            <a:endParaRPr kumimoji="1" lang="en-US" altLang="ja-JP" sz="1600" b="1" i="0" u="none" strike="noStrike" kern="1200" cap="none" spc="109" normalizeH="0" baseline="0" noProof="0" dirty="0">
              <a:ln>
                <a:noFill/>
              </a:ln>
              <a:solidFill>
                <a:srgbClr val="000000"/>
              </a:solidFill>
              <a:effectLst/>
              <a:uLnTx/>
              <a:uFillTx/>
              <a:latin typeface="+mj-ea"/>
              <a:ea typeface="+mj-ea"/>
            </a:endParaRPr>
          </a:p>
        </p:txBody>
      </p:sp>
    </p:spTree>
    <p:extLst>
      <p:ext uri="{BB962C8B-B14F-4D97-AF65-F5344CB8AC3E}">
        <p14:creationId xmlns:p14="http://schemas.microsoft.com/office/powerpoint/2010/main" val="60448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（２）各採択団体の検証内容</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5</a:t>
            </a:fld>
            <a:endParaRPr lang="ja-JP" altLang="en-US"/>
          </a:p>
        </p:txBody>
      </p:sp>
      <p:sp>
        <p:nvSpPr>
          <p:cNvPr id="4" name="テキスト プレースホルダー 15">
            <a:extLst>
              <a:ext uri="{FF2B5EF4-FFF2-40B4-BE49-F238E27FC236}">
                <a16:creationId xmlns:a16="http://schemas.microsoft.com/office/drawing/2014/main" id="{D877D493-9704-4730-8AC4-8BE5B6ADEB61}"/>
              </a:ext>
            </a:extLst>
          </p:cNvPr>
          <p:cNvSpPr>
            <a:spLocks noGrp="1"/>
          </p:cNvSpPr>
          <p:nvPr/>
        </p:nvSpPr>
        <p:spPr>
          <a:xfrm>
            <a:off x="755630" y="1037338"/>
            <a:ext cx="9515096" cy="262316"/>
          </a:xfrm>
          <a:prstGeom prst="rect">
            <a:avLst/>
          </a:prstGeom>
        </p:spPr>
        <p:txBody>
          <a:bodyPr vert="horz" wrap="square" lIns="0" tIns="0" rIns="0" bIns="0" rtlCol="0" anchor="ctr">
            <a:spAutoFit/>
          </a:bodyPr>
          <a:lstStyle>
            <a:lvl1pPr marL="211034" marR="0" indent="-211034" algn="l" defTabSz="914251"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452" b="1" kern="1200" spc="109" baseline="0">
                <a:solidFill>
                  <a:srgbClr val="000000"/>
                </a:solidFill>
                <a:latin typeface="+mn-lt"/>
                <a:ea typeface="+mn-ea"/>
                <a:cs typeface="+mn-cs"/>
              </a:defRPr>
            </a:lvl1pPr>
            <a:lvl2pPr marL="211034" marR="0" indent="-195955" algn="l" defTabSz="914251"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31625" marR="0" indent="-130637" algn="l" defTabSz="914251"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52216" marR="0" indent="-120591"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42659"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3050" indent="-273050"/>
            <a:r>
              <a:rPr lang="ja-JP" altLang="en-US" sz="1600" b="0">
                <a:latin typeface="Meiryo UI"/>
                <a:ea typeface="Meiryo UI"/>
              </a:rPr>
              <a:t>各採択団体における本検証の概要は以下のとおりである。</a:t>
            </a:r>
            <a:endParaRPr lang="en-US" altLang="ja-JP" sz="1600" b="0">
              <a:latin typeface="Meiryo UI"/>
              <a:ea typeface="Meiryo UI"/>
            </a:endParaRPr>
          </a:p>
        </p:txBody>
      </p:sp>
      <p:sp>
        <p:nvSpPr>
          <p:cNvPr id="19" name="Rectangle 5">
            <a:extLst>
              <a:ext uri="{FF2B5EF4-FFF2-40B4-BE49-F238E27FC236}">
                <a16:creationId xmlns:a16="http://schemas.microsoft.com/office/drawing/2014/main" id="{5BA4CC3D-BB67-4273-86A5-47E13CF1339F}"/>
              </a:ext>
            </a:extLst>
          </p:cNvPr>
          <p:cNvSpPr>
            <a:spLocks noChangeArrowheads="1"/>
          </p:cNvSpPr>
          <p:nvPr/>
        </p:nvSpPr>
        <p:spPr bwMode="gray">
          <a:xfrm>
            <a:off x="226819" y="1567372"/>
            <a:ext cx="7429915" cy="280782"/>
          </a:xfrm>
          <a:prstGeom prst="rect">
            <a:avLst/>
          </a:prstGeom>
          <a:noFill/>
          <a:ln>
            <a:noFill/>
          </a:ln>
          <a:effectLst/>
          <a:extLst>
            <a:ext uri="{909E8E84-426E-40DD-AFC4-6F175D3DCCD1}">
              <a14:hiddenFill xmlns:a14="http://schemas.microsoft.com/office/drawing/2010/main">
                <a:solidFill>
                  <a:srgbClr val="BBC8D9">
                    <a:alpha val="0"/>
                  </a:srgbClr>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lIns="0" tIns="0" rIns="0" bIns="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353401" fontAlgn="base">
              <a:lnSpc>
                <a:spcPct val="130000"/>
              </a:lnSpc>
              <a:buClr>
                <a:srgbClr val="3C82F5"/>
              </a:buClr>
            </a:pPr>
            <a:r>
              <a:rPr kumimoji="0" lang="ja-JP" altLang="en-US" sz="1600">
                <a:solidFill>
                  <a:srgbClr val="000000"/>
                </a:solidFill>
                <a:latin typeface="Meiryo UI"/>
                <a:ea typeface="Meiryo UI"/>
              </a:rPr>
              <a:t>各採択団体における本検証の概要</a:t>
            </a:r>
            <a:endParaRPr lang="en-US" altLang="ja-JP" sz="1600">
              <a:solidFill>
                <a:srgbClr val="000000"/>
              </a:solidFill>
              <a:latin typeface="Meiryo UI"/>
              <a:ea typeface="Meiryo UI"/>
            </a:endParaRPr>
          </a:p>
        </p:txBody>
      </p:sp>
      <p:sp>
        <p:nvSpPr>
          <p:cNvPr id="22" name="テキスト プレースホルダー 1">
            <a:extLst>
              <a:ext uri="{FF2B5EF4-FFF2-40B4-BE49-F238E27FC236}">
                <a16:creationId xmlns:a16="http://schemas.microsoft.com/office/drawing/2014/main" id="{2FCB8044-C6DB-AC1A-F17F-FF4470E7B241}"/>
              </a:ext>
            </a:extLst>
          </p:cNvPr>
          <p:cNvSpPr>
            <a:spLocks noGrp="1"/>
          </p:cNvSpPr>
          <p:nvPr/>
        </p:nvSpPr>
        <p:spPr>
          <a:xfrm>
            <a:off x="182535" y="5910499"/>
            <a:ext cx="9548995" cy="338554"/>
          </a:xfrm>
          <a:prstGeom prst="rect">
            <a:avLst/>
          </a:prstGeom>
        </p:spPr>
        <p:txBody>
          <a:bodyPr vert="horz" wrap="square" lIns="0" tIns="0" rIns="0" bIns="0" rtlCol="0" anchor="ctr" anchorCtr="0">
            <a:spAutoFit/>
          </a:bodyPr>
          <a:lstStyle>
            <a:lvl1pPr marL="211034" marR="0" indent="-211034" algn="l" defTabSz="914251" rtl="0" eaLnBrk="1" fontAlgn="ctr" latinLnBrk="0" hangingPunct="1">
              <a:lnSpc>
                <a:spcPct val="110000"/>
              </a:lnSpc>
              <a:spcBef>
                <a:spcPts val="0"/>
              </a:spcBef>
              <a:spcAft>
                <a:spcPts val="0"/>
              </a:spcAft>
              <a:buClr>
                <a:srgbClr val="595758"/>
              </a:buClr>
              <a:buSzTx/>
              <a:buFont typeface="Wingdings" panose="05000000000000000000" pitchFamily="2" charset="2"/>
              <a:buNone/>
              <a:tabLst/>
              <a:defRPr kumimoji="1" sz="670" b="0" kern="1200" spc="109" baseline="0">
                <a:solidFill>
                  <a:srgbClr val="000000"/>
                </a:solidFill>
                <a:latin typeface="+mn-lt"/>
                <a:ea typeface="+mn-ea"/>
                <a:cs typeface="+mn-cs"/>
              </a:defRPr>
            </a:lvl1pPr>
            <a:lvl2pPr marL="228614" marR="0" indent="-195955" algn="l" defTabSz="914251" rtl="0" eaLnBrk="1" fontAlgn="auto" latinLnBrk="0" hangingPunct="1">
              <a:lnSpc>
                <a:spcPct val="120000"/>
              </a:lnSpc>
              <a:spcBef>
                <a:spcPts val="0"/>
              </a:spcBef>
              <a:spcAft>
                <a:spcPts val="544"/>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59251" marR="0" indent="-130637" algn="l" defTabSz="914251" rtl="0" eaLnBrk="1" fontAlgn="auto" latinLnBrk="0" hangingPunct="1">
              <a:lnSpc>
                <a:spcPct val="120000"/>
              </a:lnSpc>
              <a:spcBef>
                <a:spcPts val="0"/>
              </a:spcBef>
              <a:spcAft>
                <a:spcPts val="544"/>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89888" marR="0" indent="-97978"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87866"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indent="-194310"/>
            <a:r>
              <a:rPr kumimoji="1" lang="en-US" altLang="ja-JP" sz="1000">
                <a:latin typeface="Meiryo UI"/>
                <a:ea typeface="Meiryo UI"/>
              </a:rPr>
              <a:t>※</a:t>
            </a:r>
            <a:r>
              <a:rPr kumimoji="1" lang="ja-JP" altLang="en-US" sz="1000">
                <a:latin typeface="Meiryo UI"/>
                <a:ea typeface="Meiryo UI"/>
              </a:rPr>
              <a:t>上記は</a:t>
            </a:r>
            <a:r>
              <a:rPr lang="ja-JP" altLang="en-US" sz="1000" b="0">
                <a:latin typeface="Meiryo UI"/>
                <a:ea typeface="Meiryo UI"/>
              </a:rPr>
              <a:t>各採択団体の先行事業計画書に基づき整理を実施。</a:t>
            </a:r>
            <a:endParaRPr kumimoji="1" lang="en-US" altLang="ja-JP" sz="1000">
              <a:latin typeface="Meiryo UI"/>
              <a:ea typeface="Meiryo UI"/>
            </a:endParaRPr>
          </a:p>
          <a:p>
            <a:pPr indent="-194310"/>
            <a:r>
              <a:rPr kumimoji="1" lang="en-US" altLang="ja-JP" sz="1000">
                <a:latin typeface="Meiryo UI"/>
                <a:ea typeface="Meiryo UI"/>
              </a:rPr>
              <a:t>※</a:t>
            </a:r>
            <a:r>
              <a:rPr kumimoji="1" lang="ja-JP" altLang="en-US" sz="1000">
                <a:latin typeface="Meiryo UI"/>
                <a:ea typeface="Meiryo UI"/>
              </a:rPr>
              <a:t>検証内容ご報告後の各団体の状況に合わせて、「各採択団体における本検証の概要」図内の</a:t>
            </a:r>
            <a:r>
              <a:rPr lang="ja-JP" altLang="en-US" sz="1000">
                <a:latin typeface="Meiryo UI"/>
                <a:ea typeface="Meiryo UI"/>
              </a:rPr>
              <a:t>「稼働予定日」のみ修正</a:t>
            </a:r>
            <a:r>
              <a:rPr kumimoji="1" lang="ja-JP" altLang="en-US" sz="1000">
                <a:latin typeface="Meiryo UI"/>
                <a:ea typeface="Meiryo UI"/>
              </a:rPr>
              <a:t>。</a:t>
            </a:r>
            <a:endParaRPr lang="ja-JP" altLang="en-US" sz="1000">
              <a:latin typeface="Meiryo UI"/>
              <a:ea typeface="Meiryo UI"/>
            </a:endParaRPr>
          </a:p>
        </p:txBody>
      </p:sp>
      <p:graphicFrame>
        <p:nvGraphicFramePr>
          <p:cNvPr id="5" name="表 4">
            <a:extLst>
              <a:ext uri="{FF2B5EF4-FFF2-40B4-BE49-F238E27FC236}">
                <a16:creationId xmlns:a16="http://schemas.microsoft.com/office/drawing/2014/main" id="{7FA4361D-4223-C9B2-765D-DA81855062B5}"/>
              </a:ext>
            </a:extLst>
          </p:cNvPr>
          <p:cNvGraphicFramePr>
            <a:graphicFrameLocks noGrp="1"/>
          </p:cNvGraphicFramePr>
          <p:nvPr>
            <p:extLst>
              <p:ext uri="{D42A27DB-BD31-4B8C-83A1-F6EECF244321}">
                <p14:modId xmlns:p14="http://schemas.microsoft.com/office/powerpoint/2010/main" val="2453523781"/>
              </p:ext>
            </p:extLst>
          </p:nvPr>
        </p:nvGraphicFramePr>
        <p:xfrm>
          <a:off x="180000" y="1901899"/>
          <a:ext cx="9543068" cy="3990975"/>
        </p:xfrm>
        <a:graphic>
          <a:graphicData uri="http://schemas.openxmlformats.org/drawingml/2006/table">
            <a:tbl>
              <a:tblPr bandRow="1">
                <a:tableStyleId>{5C22544A-7EE6-4342-B048-85BDC9FD1C3A}</a:tableStyleId>
              </a:tblPr>
              <a:tblGrid>
                <a:gridCol w="840366">
                  <a:extLst>
                    <a:ext uri="{9D8B030D-6E8A-4147-A177-3AD203B41FA5}">
                      <a16:colId xmlns:a16="http://schemas.microsoft.com/office/drawing/2014/main" val="3910761800"/>
                    </a:ext>
                  </a:extLst>
                </a:gridCol>
                <a:gridCol w="1161329">
                  <a:extLst>
                    <a:ext uri="{9D8B030D-6E8A-4147-A177-3AD203B41FA5}">
                      <a16:colId xmlns:a16="http://schemas.microsoft.com/office/drawing/2014/main" val="719910847"/>
                    </a:ext>
                  </a:extLst>
                </a:gridCol>
                <a:gridCol w="2846207">
                  <a:extLst>
                    <a:ext uri="{9D8B030D-6E8A-4147-A177-3AD203B41FA5}">
                      <a16:colId xmlns:a16="http://schemas.microsoft.com/office/drawing/2014/main" val="3031517763"/>
                    </a:ext>
                  </a:extLst>
                </a:gridCol>
                <a:gridCol w="323649">
                  <a:extLst>
                    <a:ext uri="{9D8B030D-6E8A-4147-A177-3AD203B41FA5}">
                      <a16:colId xmlns:a16="http://schemas.microsoft.com/office/drawing/2014/main" val="738958355"/>
                    </a:ext>
                  </a:extLst>
                </a:gridCol>
                <a:gridCol w="1780069">
                  <a:extLst>
                    <a:ext uri="{9D8B030D-6E8A-4147-A177-3AD203B41FA5}">
                      <a16:colId xmlns:a16="http://schemas.microsoft.com/office/drawing/2014/main" val="2135174531"/>
                    </a:ext>
                  </a:extLst>
                </a:gridCol>
                <a:gridCol w="1237481">
                  <a:extLst>
                    <a:ext uri="{9D8B030D-6E8A-4147-A177-3AD203B41FA5}">
                      <a16:colId xmlns:a16="http://schemas.microsoft.com/office/drawing/2014/main" val="1859145640"/>
                    </a:ext>
                  </a:extLst>
                </a:gridCol>
                <a:gridCol w="1353967">
                  <a:extLst>
                    <a:ext uri="{9D8B030D-6E8A-4147-A177-3AD203B41FA5}">
                      <a16:colId xmlns:a16="http://schemas.microsoft.com/office/drawing/2014/main" val="1852791373"/>
                    </a:ext>
                  </a:extLst>
                </a:gridCol>
              </a:tblGrid>
              <a:tr h="1247775">
                <a:tc>
                  <a:txBody>
                    <a:bodyPr/>
                    <a:lstStyle/>
                    <a:p>
                      <a:pPr fontAlgn="base"/>
                      <a:r>
                        <a:rPr lang="ja-JP" altLang="en-US" sz="1200" b="1" dirty="0">
                          <a:solidFill>
                            <a:srgbClr val="FFFFFF"/>
                          </a:solidFill>
                          <a:effectLst/>
                          <a:latin typeface="Meiryo UI" panose="020B0604030504040204" pitchFamily="50" charset="-128"/>
                          <a:ea typeface="Meiryo UI" panose="020B0604030504040204" pitchFamily="50" charset="-128"/>
                        </a:rPr>
                        <a:t>採択団体</a:t>
                      </a:r>
                    </a:p>
                  </a:txBody>
                  <a:tcPr marL="83477" marR="83477" marT="27823" marB="278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fontAlgn="base"/>
                      <a:r>
                        <a:rPr lang="ja-JP" altLang="en-US" sz="1200" b="1" dirty="0">
                          <a:solidFill>
                            <a:srgbClr val="FFFFFF"/>
                          </a:solidFill>
                          <a:effectLst/>
                          <a:latin typeface="Meiryo UI" panose="020B0604030504040204" pitchFamily="50" charset="-128"/>
                          <a:ea typeface="Meiryo UI" panose="020B0604030504040204" pitchFamily="50" charset="-128"/>
                        </a:rPr>
                        <a:t>ベンダー</a:t>
                      </a:r>
                    </a:p>
                  </a:txBody>
                  <a:tcPr marL="83477" marR="83477" marT="27823" marB="278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fontAlgn="base"/>
                      <a:r>
                        <a:rPr lang="ja-JP" altLang="en-US" sz="1200" b="1">
                          <a:solidFill>
                            <a:srgbClr val="FFFFFF"/>
                          </a:solidFill>
                          <a:effectLst/>
                          <a:latin typeface="Meiryo UI" panose="020B0604030504040204" pitchFamily="50" charset="-128"/>
                          <a:ea typeface="Meiryo UI" panose="020B0604030504040204" pitchFamily="50" charset="-128"/>
                        </a:rPr>
                        <a:t>検証の概要</a:t>
                      </a:r>
                    </a:p>
                  </a:txBody>
                  <a:tcPr marL="90430" marR="90430" marT="30147" marB="3014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algn="ctr" fontAlgn="base"/>
                      <a:r>
                        <a:rPr lang="ja-JP" altLang="en-US" sz="1200" b="1">
                          <a:solidFill>
                            <a:srgbClr val="FFFFFF"/>
                          </a:solidFill>
                          <a:effectLst/>
                          <a:latin typeface="Meiryo UI" panose="020B0604030504040204" pitchFamily="50" charset="-128"/>
                          <a:ea typeface="Meiryo UI" panose="020B0604030504040204" pitchFamily="50" charset="-128"/>
                        </a:rPr>
                        <a:t>シフト本稼働</a:t>
                      </a:r>
                    </a:p>
                  </a:txBody>
                  <a:tcPr marL="90430" marR="90430" marT="30147" marB="3014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fontAlgn="base"/>
                      <a:r>
                        <a:rPr lang="ja-JP" altLang="en-US" sz="1200" b="1">
                          <a:solidFill>
                            <a:srgbClr val="FFFFFF"/>
                          </a:solidFill>
                          <a:effectLst/>
                          <a:latin typeface="Meiryo UI" panose="020B0604030504040204" pitchFamily="50" charset="-128"/>
                          <a:ea typeface="Meiryo UI" panose="020B0604030504040204" pitchFamily="50" charset="-128"/>
                        </a:rPr>
                        <a:t>主なスケジュール</a:t>
                      </a:r>
                    </a:p>
                  </a:txBody>
                  <a:tcPr marL="90430" marR="90430" marT="30147" marB="3014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fontAlgn="base"/>
                      <a:r>
                        <a:rPr lang="ja-JP" altLang="en-US" sz="1200" b="1">
                          <a:solidFill>
                            <a:srgbClr val="FFFFFF"/>
                          </a:solidFill>
                          <a:effectLst/>
                          <a:latin typeface="Meiryo UI" panose="020B0604030504040204" pitchFamily="50" charset="-128"/>
                          <a:ea typeface="Meiryo UI" panose="020B0604030504040204" pitchFamily="50" charset="-128"/>
                        </a:rPr>
                        <a:t>シフト対象業務</a:t>
                      </a:r>
                    </a:p>
                  </a:txBody>
                  <a:tcPr marL="90430" marR="90430" marT="30147" marB="3014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tc>
                  <a:txBody>
                    <a:bodyPr/>
                    <a:lstStyle/>
                    <a:p>
                      <a:pPr algn="l" fontAlgn="base"/>
                      <a:r>
                        <a:rPr lang="en-US" altLang="ja-JP" sz="1200" b="1">
                          <a:solidFill>
                            <a:srgbClr val="FFFFFF"/>
                          </a:solidFill>
                          <a:effectLst/>
                          <a:latin typeface="Meiryo UI" panose="020B0604030504040204" pitchFamily="50" charset="-128"/>
                          <a:ea typeface="Meiryo UI" panose="020B0604030504040204" pitchFamily="50" charset="-128"/>
                        </a:rPr>
                        <a:t>CSP</a:t>
                      </a:r>
                      <a:endParaRPr lang="ja-JP" altLang="en-US" sz="1200" b="1">
                        <a:solidFill>
                          <a:srgbClr val="FFFFFF"/>
                        </a:solidFill>
                        <a:effectLst/>
                        <a:latin typeface="Meiryo UI" panose="020B0604030504040204" pitchFamily="50" charset="-128"/>
                        <a:ea typeface="Meiryo UI" panose="020B0604030504040204" pitchFamily="50" charset="-128"/>
                      </a:endParaRPr>
                    </a:p>
                  </a:txBody>
                  <a:tcPr marL="90430" marR="90430" marT="30147" marB="3014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3B83"/>
                    </a:solidFill>
                  </a:tcPr>
                </a:tc>
                <a:extLst>
                  <a:ext uri="{0D108BD9-81ED-4DB2-BD59-A6C34878D82A}">
                    <a16:rowId xmlns:a16="http://schemas.microsoft.com/office/drawing/2014/main" val="2822118167"/>
                  </a:ext>
                </a:extLst>
              </a:tr>
              <a:tr h="619125">
                <a:tc rowSpan="2">
                  <a:txBody>
                    <a:bodyPr/>
                    <a:lstStyle/>
                    <a:p>
                      <a:pPr fontAlgn="base"/>
                      <a:r>
                        <a:rPr lang="ja-JP" altLang="en-US" sz="1200" b="1">
                          <a:effectLst/>
                          <a:latin typeface="Meiryo UI" panose="020B0604030504040204" pitchFamily="50" charset="-128"/>
                          <a:ea typeface="Meiryo UI" panose="020B0604030504040204" pitchFamily="50" charset="-128"/>
                        </a:rPr>
                        <a:t>佐倉市</a:t>
                      </a:r>
                    </a:p>
                  </a:txBody>
                  <a:tcPr marL="90430" marR="90430" marT="60284" marB="6028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a:txBody>
                    <a:bodyPr/>
                    <a:lstStyle/>
                    <a:p>
                      <a:pPr fontAlgn="base"/>
                      <a:r>
                        <a:rPr lang="ja-JP" altLang="en-US" sz="1200" b="1">
                          <a:effectLst/>
                          <a:latin typeface="Meiryo UI" panose="020B0604030504040204" pitchFamily="50" charset="-128"/>
                          <a:ea typeface="Meiryo UI" panose="020B0604030504040204" pitchFamily="50" charset="-128"/>
                        </a:rPr>
                        <a:t>日立システムズ</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rowSpan="2">
                  <a:txBody>
                    <a:bodyPr/>
                    <a:lstStyle/>
                    <a:p>
                      <a:pPr marL="180975" lvl="0" indent="-180975" fontAlgn="base">
                        <a:buFont typeface="Arial" panose="020B0604020202020204" pitchFamily="34" charset="0"/>
                        <a:buChar char="•"/>
                      </a:pPr>
                      <a:r>
                        <a:rPr lang="ja-JP" altLang="en-US" sz="1200" b="0">
                          <a:effectLst/>
                          <a:latin typeface="Meiryo UI" panose="020B0604030504040204" pitchFamily="50" charset="-128"/>
                          <a:ea typeface="Meiryo UI" panose="020B0604030504040204" pitchFamily="50" charset="-128"/>
                        </a:rPr>
                        <a:t>パッケージのバージョンアップによる移行が有用であるか検証</a:t>
                      </a:r>
                    </a:p>
                    <a:p>
                      <a:pPr marL="180975" lvl="0" indent="-180975" fontAlgn="base">
                        <a:buFont typeface="Arial" panose="020B0604020202020204" pitchFamily="34" charset="0"/>
                        <a:buChar char="•"/>
                      </a:pPr>
                      <a:r>
                        <a:rPr lang="ja-JP" altLang="en-US" sz="1200" b="0">
                          <a:effectLst/>
                          <a:latin typeface="Meiryo UI" panose="020B0604030504040204" pitchFamily="50" charset="-128"/>
                          <a:ea typeface="Meiryo UI" panose="020B0604030504040204" pitchFamily="50" charset="-128"/>
                        </a:rPr>
                        <a:t>他団体と異なり、複数業務（住基・印鑑登録・健康管理）のシフト検証を実施</a:t>
                      </a:r>
                      <a:endParaRPr lang="en-US" altLang="ja-JP" sz="1200" b="0">
                        <a:effectLst/>
                        <a:latin typeface="Meiryo UI" panose="020B0604030504040204" pitchFamily="50" charset="-128"/>
                        <a:ea typeface="Meiryo UI" panose="020B0604030504040204" pitchFamily="50" charset="-128"/>
                      </a:endParaRPr>
                    </a:p>
                  </a:txBody>
                  <a:tcPr marL="90430" marR="90430" marT="60284" marB="6028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rowSpan="2">
                  <a:txBody>
                    <a:bodyPr/>
                    <a:lstStyle/>
                    <a:p>
                      <a:pPr algn="ctr" fontAlgn="base"/>
                      <a:r>
                        <a:rPr lang="ja-JP" altLang="en-US" sz="1200">
                          <a:effectLst/>
                          <a:latin typeface="Meiryo UI" panose="020B0604030504040204" pitchFamily="50" charset="-128"/>
                          <a:ea typeface="Meiryo UI" panose="020B0604030504040204" pitchFamily="50" charset="-128"/>
                        </a:rPr>
                        <a:t>○</a:t>
                      </a:r>
                    </a:p>
                  </a:txBody>
                  <a:tcPr marL="90430" marR="90430" marT="60284" marB="6028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rowSpan="2">
                  <a:txBody>
                    <a:bodyPr/>
                    <a:lstStyle/>
                    <a:p>
                      <a:pPr fontAlgn="base"/>
                      <a:r>
                        <a:rPr lang="ja-JP" altLang="en-US" sz="1200">
                          <a:effectLst/>
                          <a:latin typeface="Meiryo UI" panose="020B0604030504040204" pitchFamily="50" charset="-128"/>
                          <a:ea typeface="Meiryo UI" panose="020B0604030504040204" pitchFamily="50" charset="-128"/>
                        </a:rPr>
                        <a:t>令和</a:t>
                      </a:r>
                      <a:r>
                        <a:rPr lang="en-US" altLang="ja-JP" sz="1200">
                          <a:effectLst/>
                          <a:latin typeface="Meiryo UI" panose="020B0604030504040204" pitchFamily="50" charset="-128"/>
                          <a:ea typeface="Meiryo UI" panose="020B0604030504040204" pitchFamily="50" charset="-128"/>
                        </a:rPr>
                        <a:t>6</a:t>
                      </a:r>
                      <a:r>
                        <a:rPr lang="ja-JP" altLang="en-US" sz="1200">
                          <a:effectLst/>
                          <a:latin typeface="Meiryo UI" panose="020B0604030504040204" pitchFamily="50" charset="-128"/>
                          <a:ea typeface="Meiryo UI" panose="020B0604030504040204" pitchFamily="50" charset="-128"/>
                        </a:rPr>
                        <a:t>年</a:t>
                      </a:r>
                      <a:r>
                        <a:rPr lang="en-US" altLang="ja-JP" sz="1200">
                          <a:effectLst/>
                          <a:latin typeface="Meiryo UI" panose="020B0604030504040204" pitchFamily="50" charset="-128"/>
                          <a:ea typeface="Meiryo UI" panose="020B0604030504040204" pitchFamily="50" charset="-128"/>
                        </a:rPr>
                        <a:t>1</a:t>
                      </a:r>
                      <a:r>
                        <a:rPr lang="ja-JP" altLang="en-US" sz="1200">
                          <a:effectLst/>
                          <a:latin typeface="Meiryo UI" panose="020B0604030504040204" pitchFamily="50" charset="-128"/>
                          <a:ea typeface="Meiryo UI" panose="020B0604030504040204" pitchFamily="50" charset="-128"/>
                        </a:rPr>
                        <a:t>月　</a:t>
                      </a:r>
                    </a:p>
                    <a:p>
                      <a:pPr fontAlgn="base"/>
                      <a:r>
                        <a:rPr lang="ja-JP" altLang="en-US" sz="1200">
                          <a:effectLst/>
                          <a:latin typeface="Meiryo UI" panose="020B0604030504040204" pitchFamily="50" charset="-128"/>
                          <a:ea typeface="Meiryo UI" panose="020B0604030504040204" pitchFamily="50" charset="-128"/>
                        </a:rPr>
                        <a:t>テスト環境動作検証開始</a:t>
                      </a:r>
                    </a:p>
                    <a:p>
                      <a:pPr fontAlgn="base"/>
                      <a:r>
                        <a:rPr lang="en-US" altLang="ja-JP" sz="1200">
                          <a:effectLst/>
                          <a:latin typeface="Meiryo UI" panose="020B0604030504040204" pitchFamily="50" charset="-128"/>
                          <a:ea typeface="Meiryo UI" panose="020B0604030504040204" pitchFamily="50" charset="-128"/>
                        </a:rPr>
                        <a:t>2024</a:t>
                      </a:r>
                      <a:r>
                        <a:rPr lang="ja-JP" altLang="en-US" sz="1200">
                          <a:effectLst/>
                          <a:latin typeface="Meiryo UI" panose="020B0604030504040204" pitchFamily="50" charset="-128"/>
                          <a:ea typeface="Meiryo UI" panose="020B0604030504040204" pitchFamily="50" charset="-128"/>
                        </a:rPr>
                        <a:t>年</a:t>
                      </a:r>
                      <a:r>
                        <a:rPr lang="en-US" altLang="ja-JP" sz="1200">
                          <a:effectLst/>
                          <a:latin typeface="Meiryo UI" panose="020B0604030504040204" pitchFamily="50" charset="-128"/>
                          <a:ea typeface="Meiryo UI" panose="020B0604030504040204" pitchFamily="50" charset="-128"/>
                        </a:rPr>
                        <a:t>2</a:t>
                      </a:r>
                      <a:r>
                        <a:rPr lang="ja-JP" altLang="en-US" sz="1200">
                          <a:effectLst/>
                          <a:latin typeface="Meiryo UI" panose="020B0604030504040204" pitchFamily="50" charset="-128"/>
                          <a:ea typeface="Meiryo UI" panose="020B0604030504040204" pitchFamily="50" charset="-128"/>
                        </a:rPr>
                        <a:t>月　本稼働</a:t>
                      </a:r>
                    </a:p>
                  </a:txBody>
                  <a:tcPr marL="84401" marR="84401" marT="42196" marB="42196"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ja-JP" altLang="en-US" sz="1200">
                          <a:effectLst/>
                          <a:latin typeface="Meiryo UI" panose="020B0604030504040204" pitchFamily="50" charset="-128"/>
                          <a:ea typeface="Meiryo UI" panose="020B0604030504040204" pitchFamily="50" charset="-128"/>
                        </a:rPr>
                        <a:t>住民基本台帳・印鑑登録</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rowSpan="2">
                  <a:txBody>
                    <a:bodyPr/>
                    <a:lstStyle/>
                    <a:p>
                      <a:pPr algn="ctr" fontAlgn="base"/>
                      <a:r>
                        <a:rPr lang="en-US" sz="1200">
                          <a:effectLst/>
                          <a:latin typeface="Meiryo UI" panose="020B0604030504040204" pitchFamily="50" charset="-128"/>
                          <a:ea typeface="Meiryo UI" panose="020B0604030504040204" pitchFamily="50" charset="-128"/>
                        </a:rPr>
                        <a:t>AWS</a:t>
                      </a:r>
                      <a:r>
                        <a:rPr lang="ja-JP" altLang="en-US" sz="1200">
                          <a:effectLst/>
                          <a:latin typeface="Meiryo UI" panose="020B0604030504040204" pitchFamily="50" charset="-128"/>
                          <a:ea typeface="Meiryo UI" panose="020B0604030504040204" pitchFamily="50" charset="-128"/>
                        </a:rPr>
                        <a:t>環境で</a:t>
                      </a:r>
                    </a:p>
                    <a:p>
                      <a:pPr algn="ctr" fontAlgn="base"/>
                      <a:r>
                        <a:rPr lang="ja-JP" altLang="en-US" sz="1200">
                          <a:effectLst/>
                          <a:latin typeface="Meiryo UI" panose="020B0604030504040204" pitchFamily="50" charset="-128"/>
                          <a:ea typeface="Meiryo UI" panose="020B0604030504040204" pitchFamily="50" charset="-128"/>
                        </a:rPr>
                        <a:t>シフトする</a:t>
                      </a:r>
                    </a:p>
                  </a:txBody>
                  <a:tcPr marL="90430" marR="90430" marT="60284" marB="6028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extLst>
                  <a:ext uri="{0D108BD9-81ED-4DB2-BD59-A6C34878D82A}">
                    <a16:rowId xmlns:a16="http://schemas.microsoft.com/office/drawing/2014/main" val="3846635200"/>
                  </a:ext>
                </a:extLst>
              </a:tr>
              <a:tr h="590550">
                <a:tc vMerge="1">
                  <a:txBody>
                    <a:bodyPr/>
                    <a:lstStyle/>
                    <a:p>
                      <a:endParaRPr lang="en-US"/>
                    </a:p>
                  </a:txBody>
                  <a:tcPr/>
                </a:tc>
                <a:tc>
                  <a:txBody>
                    <a:bodyPr/>
                    <a:lstStyle/>
                    <a:p>
                      <a:pPr fontAlgn="base"/>
                      <a:r>
                        <a:rPr lang="ja-JP" altLang="en-US" sz="1200" b="1">
                          <a:effectLst/>
                          <a:latin typeface="Meiryo UI" panose="020B0604030504040204" pitchFamily="50" charset="-128"/>
                          <a:ea typeface="Meiryo UI" panose="020B0604030504040204" pitchFamily="50" charset="-128"/>
                        </a:rPr>
                        <a:t>両備システムズ</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ase"/>
                      <a:r>
                        <a:rPr lang="ja-JP" altLang="en-US" sz="1200">
                          <a:effectLst/>
                          <a:latin typeface="Meiryo UI" panose="020B0604030504040204" pitchFamily="50" charset="-128"/>
                          <a:ea typeface="Meiryo UI" panose="020B0604030504040204" pitchFamily="50" charset="-128"/>
                        </a:rPr>
                        <a:t>健康管理</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vMerge="1">
                  <a:txBody>
                    <a:bodyPr/>
                    <a:lstStyle/>
                    <a:p>
                      <a:endParaRPr lang="en-US"/>
                    </a:p>
                  </a:txBody>
                  <a:tcPr/>
                </a:tc>
                <a:extLst>
                  <a:ext uri="{0D108BD9-81ED-4DB2-BD59-A6C34878D82A}">
                    <a16:rowId xmlns:a16="http://schemas.microsoft.com/office/drawing/2014/main" val="2323095213"/>
                  </a:ext>
                </a:extLst>
              </a:tr>
              <a:tr h="847725">
                <a:tc>
                  <a:txBody>
                    <a:bodyPr/>
                    <a:lstStyle/>
                    <a:p>
                      <a:pPr fontAlgn="base"/>
                      <a:r>
                        <a:rPr lang="ja-JP" altLang="en-US" sz="1200" b="1">
                          <a:effectLst/>
                          <a:latin typeface="Meiryo UI" panose="020B0604030504040204" pitchFamily="50" charset="-128"/>
                          <a:ea typeface="Meiryo UI" panose="020B0604030504040204" pitchFamily="50" charset="-128"/>
                        </a:rPr>
                        <a:t>宇和島市</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a:txBody>
                    <a:bodyPr/>
                    <a:lstStyle/>
                    <a:p>
                      <a:pPr fontAlgn="base"/>
                      <a:r>
                        <a:rPr lang="en-US" sz="1200" b="1">
                          <a:effectLst/>
                          <a:latin typeface="Meiryo UI" panose="020B0604030504040204" pitchFamily="50" charset="-128"/>
                          <a:ea typeface="Meiryo UI" panose="020B0604030504040204" pitchFamily="50" charset="-128"/>
                        </a:rPr>
                        <a:t>RKKCS</a:t>
                      </a:r>
                      <a:endParaRPr lang="en-US" altLang="ja-JP" sz="1200" b="1">
                        <a:effectLst/>
                        <a:latin typeface="Meiryo UI" panose="020B0604030504040204" pitchFamily="50" charset="-128"/>
                        <a:ea typeface="Meiryo UI" panose="020B0604030504040204" pitchFamily="50" charset="-128"/>
                      </a:endParaRP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a:txBody>
                    <a:bodyPr/>
                    <a:lstStyle/>
                    <a:p>
                      <a:pPr marL="180975" lvl="0" indent="-180975" fontAlgn="base">
                        <a:buFont typeface="Arial" panose="020B0604020202020204" pitchFamily="34" charset="0"/>
                        <a:buChar char="•"/>
                      </a:pPr>
                      <a:r>
                        <a:rPr lang="en-US" sz="1200">
                          <a:effectLst/>
                          <a:latin typeface="Meiryo UI" panose="020B0604030504040204" pitchFamily="50" charset="-128"/>
                          <a:ea typeface="Meiryo UI" panose="020B0604030504040204" pitchFamily="50" charset="-128"/>
                        </a:rPr>
                        <a:t>AWS</a:t>
                      </a:r>
                      <a:r>
                        <a:rPr lang="ja-JP" altLang="en-US" sz="1200">
                          <a:effectLst/>
                          <a:latin typeface="Meiryo UI" panose="020B0604030504040204" pitchFamily="50" charset="-128"/>
                          <a:ea typeface="Meiryo UI" panose="020B0604030504040204" pitchFamily="50" charset="-128"/>
                        </a:rPr>
                        <a:t>にリフトした住民記録システム（住民基本台帳業務）を</a:t>
                      </a:r>
                      <a:r>
                        <a:rPr lang="en-US" sz="1200">
                          <a:effectLst/>
                          <a:latin typeface="Meiryo UI" panose="020B0604030504040204" pitchFamily="50" charset="-128"/>
                          <a:ea typeface="Meiryo UI" panose="020B0604030504040204" pitchFamily="50" charset="-128"/>
                        </a:rPr>
                        <a:t>OCI</a:t>
                      </a:r>
                      <a:r>
                        <a:rPr lang="ja-JP" altLang="en-US" sz="1200">
                          <a:effectLst/>
                          <a:latin typeface="Meiryo UI" panose="020B0604030504040204" pitchFamily="50" charset="-128"/>
                          <a:ea typeface="Meiryo UI" panose="020B0604030504040204" pitchFamily="50" charset="-128"/>
                        </a:rPr>
                        <a:t>で構築した検証環境に移行しシフトする。</a:t>
                      </a:r>
                      <a:endParaRPr lang="en-US" altLang="ja-JP" sz="1200">
                        <a:effectLst/>
                        <a:latin typeface="Meiryo UI" panose="020B0604030504040204" pitchFamily="50" charset="-128"/>
                        <a:ea typeface="Meiryo UI" panose="020B0604030504040204" pitchFamily="50" charset="-128"/>
                      </a:endParaRP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en-US" sz="1200">
                          <a:effectLst/>
                          <a:latin typeface="Meiryo UI" panose="020B0604030504040204" pitchFamily="50" charset="-128"/>
                          <a:ea typeface="Meiryo UI" panose="020B0604030504040204" pitchFamily="50" charset="-128"/>
                        </a:rPr>
                        <a:t>×</a:t>
                      </a:r>
                      <a:endParaRPr lang="en-US" altLang="ja-JP" sz="1200">
                        <a:effectLst/>
                        <a:latin typeface="Meiryo UI" panose="020B0604030504040204" pitchFamily="50" charset="-128"/>
                        <a:ea typeface="Meiryo UI" panose="020B0604030504040204" pitchFamily="50" charset="-128"/>
                      </a:endParaRP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fontAlgn="base"/>
                      <a:r>
                        <a:rPr lang="ja-JP" altLang="en-US" sz="1200">
                          <a:effectLst/>
                          <a:latin typeface="Meiryo UI" panose="020B0604030504040204" pitchFamily="50" charset="-128"/>
                          <a:ea typeface="Meiryo UI" panose="020B0604030504040204" pitchFamily="50" charset="-128"/>
                        </a:rPr>
                        <a:t>令和</a:t>
                      </a:r>
                      <a:r>
                        <a:rPr lang="en-US" altLang="ja-JP" sz="1200">
                          <a:effectLst/>
                          <a:latin typeface="Meiryo UI" panose="020B0604030504040204" pitchFamily="50" charset="-128"/>
                          <a:ea typeface="Meiryo UI" panose="020B0604030504040204" pitchFamily="50" charset="-128"/>
                        </a:rPr>
                        <a:t>6</a:t>
                      </a:r>
                      <a:r>
                        <a:rPr lang="ja-JP" altLang="en-US" sz="1200">
                          <a:effectLst/>
                          <a:latin typeface="Meiryo UI" panose="020B0604030504040204" pitchFamily="50" charset="-128"/>
                          <a:ea typeface="Meiryo UI" panose="020B0604030504040204" pitchFamily="50" charset="-128"/>
                        </a:rPr>
                        <a:t>年</a:t>
                      </a:r>
                      <a:r>
                        <a:rPr lang="en-US" altLang="ja-JP" sz="1200">
                          <a:effectLst/>
                          <a:latin typeface="Meiryo UI" panose="020B0604030504040204" pitchFamily="50" charset="-128"/>
                          <a:ea typeface="Meiryo UI" panose="020B0604030504040204" pitchFamily="50" charset="-128"/>
                        </a:rPr>
                        <a:t>2</a:t>
                      </a:r>
                      <a:r>
                        <a:rPr lang="ja-JP" altLang="en-US" sz="1200">
                          <a:effectLst/>
                          <a:latin typeface="Meiryo UI" panose="020B0604030504040204" pitchFamily="50" charset="-128"/>
                          <a:ea typeface="Meiryo UI" panose="020B0604030504040204" pitchFamily="50" charset="-128"/>
                        </a:rPr>
                        <a:t>月　</a:t>
                      </a:r>
                    </a:p>
                    <a:p>
                      <a:pPr fontAlgn="base"/>
                      <a:r>
                        <a:rPr lang="ja-JP" altLang="en-US" sz="1200">
                          <a:effectLst/>
                          <a:latin typeface="Meiryo UI" panose="020B0604030504040204" pitchFamily="50" charset="-128"/>
                          <a:ea typeface="Meiryo UI" panose="020B0604030504040204" pitchFamily="50" charset="-128"/>
                        </a:rPr>
                        <a:t>テスト環境動作検証開始</a:t>
                      </a:r>
                    </a:p>
                  </a:txBody>
                  <a:tcPr marL="77905" marR="77905" marT="38948" marB="38948"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ja-JP" altLang="en-US" sz="1200">
                          <a:effectLst/>
                          <a:latin typeface="Meiryo UI" panose="020B0604030504040204" pitchFamily="50" charset="-128"/>
                          <a:ea typeface="Meiryo UI" panose="020B0604030504040204" pitchFamily="50" charset="-128"/>
                        </a:rPr>
                        <a:t>住民基本台帳</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en-US" sz="1200">
                          <a:effectLst/>
                          <a:latin typeface="Meiryo UI" panose="020B0604030504040204" pitchFamily="50" charset="-128"/>
                          <a:ea typeface="Meiryo UI" panose="020B0604030504040204" pitchFamily="50" charset="-128"/>
                        </a:rPr>
                        <a:t>AWS</a:t>
                      </a:r>
                      <a:r>
                        <a:rPr lang="ja-JP" altLang="en-US" sz="1200">
                          <a:effectLst/>
                          <a:latin typeface="Meiryo UI" panose="020B0604030504040204" pitchFamily="50" charset="-128"/>
                          <a:ea typeface="Meiryo UI" panose="020B0604030504040204" pitchFamily="50" charset="-128"/>
                        </a:rPr>
                        <a:t>環境の</a:t>
                      </a:r>
                    </a:p>
                    <a:p>
                      <a:pPr algn="ctr" fontAlgn="base"/>
                      <a:r>
                        <a:rPr lang="ja-JP" altLang="en-US" sz="1200">
                          <a:effectLst/>
                          <a:latin typeface="Meiryo UI" panose="020B0604030504040204" pitchFamily="50" charset="-128"/>
                          <a:ea typeface="Meiryo UI" panose="020B0604030504040204" pitchFamily="50" charset="-128"/>
                        </a:rPr>
                        <a:t>システムを</a:t>
                      </a:r>
                      <a:r>
                        <a:rPr lang="en-US" sz="1200">
                          <a:effectLst/>
                          <a:latin typeface="Meiryo UI" panose="020B0604030504040204" pitchFamily="50" charset="-128"/>
                          <a:ea typeface="Meiryo UI" panose="020B0604030504040204" pitchFamily="50" charset="-128"/>
                        </a:rPr>
                        <a:t>OCI</a:t>
                      </a:r>
                      <a:r>
                        <a:rPr lang="ja-JP" altLang="en-US" sz="1200">
                          <a:effectLst/>
                          <a:latin typeface="Meiryo UI" panose="020B0604030504040204" pitchFamily="50" charset="-128"/>
                          <a:ea typeface="Meiryo UI" panose="020B0604030504040204" pitchFamily="50" charset="-128"/>
                        </a:rPr>
                        <a:t>環境に移行しシフトする</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extLst>
                  <a:ext uri="{0D108BD9-81ED-4DB2-BD59-A6C34878D82A}">
                    <a16:rowId xmlns:a16="http://schemas.microsoft.com/office/drawing/2014/main" val="189445202"/>
                  </a:ext>
                </a:extLst>
              </a:tr>
              <a:tr h="685800">
                <a:tc>
                  <a:txBody>
                    <a:bodyPr/>
                    <a:lstStyle/>
                    <a:p>
                      <a:pPr fontAlgn="base"/>
                      <a:r>
                        <a:rPr lang="ja-JP" altLang="en-US" sz="1200" b="1">
                          <a:effectLst/>
                          <a:latin typeface="Meiryo UI" panose="020B0604030504040204" pitchFamily="50" charset="-128"/>
                          <a:ea typeface="Meiryo UI" panose="020B0604030504040204" pitchFamily="50" charset="-128"/>
                        </a:rPr>
                        <a:t>笠置町</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a:txBody>
                    <a:bodyPr/>
                    <a:lstStyle/>
                    <a:p>
                      <a:pPr fontAlgn="base"/>
                      <a:r>
                        <a:rPr lang="ja-JP" altLang="en-US" sz="1200" b="1">
                          <a:effectLst/>
                          <a:latin typeface="Meiryo UI" panose="020B0604030504040204" pitchFamily="50" charset="-128"/>
                          <a:ea typeface="Meiryo UI" panose="020B0604030504040204" pitchFamily="50" charset="-128"/>
                        </a:rPr>
                        <a:t>京都電子計算</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BCED9"/>
                    </a:solidFill>
                  </a:tcPr>
                </a:tc>
                <a:tc>
                  <a:txBody>
                    <a:bodyPr/>
                    <a:lstStyle/>
                    <a:p>
                      <a:pPr marL="180975" lvl="0" indent="-180975" fontAlgn="base">
                        <a:buFont typeface="Arial" panose="020B0604020202020204" pitchFamily="34" charset="0"/>
                        <a:buChar char="•"/>
                      </a:pPr>
                      <a:r>
                        <a:rPr lang="ja-JP" altLang="en-US" sz="1200">
                          <a:effectLst/>
                          <a:latin typeface="Meiryo UI" panose="020B0604030504040204" pitchFamily="50" charset="-128"/>
                          <a:ea typeface="Meiryo UI" panose="020B0604030504040204" pitchFamily="50" charset="-128"/>
                        </a:rPr>
                        <a:t>他団体と異なり、令和</a:t>
                      </a:r>
                      <a:r>
                        <a:rPr lang="en-US" altLang="ja-JP" sz="1200">
                          <a:effectLst/>
                          <a:latin typeface="Meiryo UI" panose="020B0604030504040204" pitchFamily="50" charset="-128"/>
                          <a:ea typeface="Meiryo UI" panose="020B0604030504040204" pitchFamily="50" charset="-128"/>
                        </a:rPr>
                        <a:t>4</a:t>
                      </a:r>
                      <a:r>
                        <a:rPr lang="ja-JP" altLang="en-US" sz="1200">
                          <a:effectLst/>
                          <a:latin typeface="Meiryo UI" panose="020B0604030504040204" pitchFamily="50" charset="-128"/>
                          <a:ea typeface="Meiryo UI" panose="020B0604030504040204" pitchFamily="50" charset="-128"/>
                        </a:rPr>
                        <a:t>年度の先行事業での情報を基にシフト検証を実施する。</a:t>
                      </a:r>
                      <a:endParaRPr lang="en-US" altLang="ja-JP" sz="1200">
                        <a:effectLst/>
                        <a:latin typeface="Meiryo UI" panose="020B0604030504040204" pitchFamily="50" charset="-128"/>
                        <a:ea typeface="Meiryo UI" panose="020B0604030504040204" pitchFamily="50" charset="-128"/>
                      </a:endParaRP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en-US" sz="1200">
                          <a:effectLst/>
                          <a:latin typeface="Meiryo UI" panose="020B0604030504040204" pitchFamily="50" charset="-128"/>
                          <a:ea typeface="Meiryo UI" panose="020B0604030504040204" pitchFamily="50" charset="-128"/>
                        </a:rPr>
                        <a:t>×</a:t>
                      </a:r>
                      <a:endParaRPr lang="en-US" altLang="ja-JP" sz="1200">
                        <a:effectLst/>
                        <a:latin typeface="Meiryo UI" panose="020B0604030504040204" pitchFamily="50" charset="-128"/>
                        <a:ea typeface="Meiryo UI" panose="020B0604030504040204" pitchFamily="50" charset="-128"/>
                      </a:endParaRP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fontAlgn="base"/>
                      <a:r>
                        <a:rPr lang="ja-JP" altLang="en-US" sz="1200">
                          <a:effectLst/>
                          <a:latin typeface="Meiryo UI" panose="020B0604030504040204" pitchFamily="50" charset="-128"/>
                          <a:ea typeface="Meiryo UI" panose="020B0604030504040204" pitchFamily="50" charset="-128"/>
                        </a:rPr>
                        <a:t>令和</a:t>
                      </a:r>
                      <a:r>
                        <a:rPr lang="en-US" altLang="ja-JP" sz="1200">
                          <a:effectLst/>
                          <a:latin typeface="Meiryo UI" panose="020B0604030504040204" pitchFamily="50" charset="-128"/>
                          <a:ea typeface="Meiryo UI" panose="020B0604030504040204" pitchFamily="50" charset="-128"/>
                        </a:rPr>
                        <a:t>5</a:t>
                      </a:r>
                      <a:r>
                        <a:rPr lang="ja-JP" altLang="en-US" sz="1200">
                          <a:effectLst/>
                          <a:latin typeface="Meiryo UI" panose="020B0604030504040204" pitchFamily="50" charset="-128"/>
                          <a:ea typeface="Meiryo UI" panose="020B0604030504040204" pitchFamily="50" charset="-128"/>
                        </a:rPr>
                        <a:t>年</a:t>
                      </a:r>
                      <a:r>
                        <a:rPr lang="en-US" altLang="ja-JP" sz="1200">
                          <a:effectLst/>
                          <a:latin typeface="Meiryo UI" panose="020B0604030504040204" pitchFamily="50" charset="-128"/>
                          <a:ea typeface="Meiryo UI" panose="020B0604030504040204" pitchFamily="50" charset="-128"/>
                        </a:rPr>
                        <a:t>2</a:t>
                      </a:r>
                      <a:r>
                        <a:rPr lang="ja-JP" altLang="en-US" sz="1200">
                          <a:effectLst/>
                          <a:latin typeface="Meiryo UI" panose="020B0604030504040204" pitchFamily="50" charset="-128"/>
                          <a:ea typeface="Meiryo UI" panose="020B0604030504040204" pitchFamily="50" charset="-128"/>
                        </a:rPr>
                        <a:t>月　</a:t>
                      </a:r>
                    </a:p>
                    <a:p>
                      <a:pPr fontAlgn="base"/>
                      <a:r>
                        <a:rPr lang="ja-JP" altLang="en-US" sz="1200">
                          <a:effectLst/>
                          <a:latin typeface="Meiryo UI" panose="020B0604030504040204" pitchFamily="50" charset="-128"/>
                          <a:ea typeface="Meiryo UI" panose="020B0604030504040204" pitchFamily="50" charset="-128"/>
                        </a:rPr>
                        <a:t>テスト環境動作検証開始</a:t>
                      </a:r>
                    </a:p>
                  </a:txBody>
                  <a:tcPr marL="30671" marR="30671" marT="30671" marB="3067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ja-JP" altLang="en-US" sz="1200">
                          <a:effectLst/>
                          <a:latin typeface="Meiryo UI" panose="020B0604030504040204" pitchFamily="50" charset="-128"/>
                          <a:ea typeface="Meiryo UI" panose="020B0604030504040204" pitchFamily="50" charset="-128"/>
                        </a:rPr>
                        <a:t>住民基本台帳</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tc>
                  <a:txBody>
                    <a:bodyPr/>
                    <a:lstStyle/>
                    <a:p>
                      <a:pPr algn="ctr" fontAlgn="base"/>
                      <a:r>
                        <a:rPr lang="en-US" sz="1200" dirty="0">
                          <a:effectLst/>
                          <a:latin typeface="Meiryo UI" panose="020B0604030504040204" pitchFamily="50" charset="-128"/>
                          <a:ea typeface="Meiryo UI" panose="020B0604030504040204" pitchFamily="50" charset="-128"/>
                        </a:rPr>
                        <a:t>AWS</a:t>
                      </a:r>
                      <a:r>
                        <a:rPr lang="ja-JP" altLang="en-US" sz="1200" dirty="0">
                          <a:effectLst/>
                          <a:latin typeface="Meiryo UI" panose="020B0604030504040204" pitchFamily="50" charset="-128"/>
                          <a:ea typeface="Meiryo UI" panose="020B0604030504040204" pitchFamily="50" charset="-128"/>
                        </a:rPr>
                        <a:t>環境で</a:t>
                      </a:r>
                    </a:p>
                    <a:p>
                      <a:pPr algn="ctr" fontAlgn="base"/>
                      <a:r>
                        <a:rPr lang="ja-JP" altLang="en-US" sz="1200" dirty="0">
                          <a:effectLst/>
                          <a:latin typeface="Meiryo UI" panose="020B0604030504040204" pitchFamily="50" charset="-128"/>
                          <a:ea typeface="Meiryo UI" panose="020B0604030504040204" pitchFamily="50" charset="-128"/>
                        </a:rPr>
                        <a:t>シフトする</a:t>
                      </a:r>
                    </a:p>
                  </a:txBody>
                  <a:tcPr marL="83477" marR="83477" marT="55645" marB="556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7E8ED"/>
                    </a:solidFill>
                  </a:tcPr>
                </a:tc>
                <a:extLst>
                  <a:ext uri="{0D108BD9-81ED-4DB2-BD59-A6C34878D82A}">
                    <a16:rowId xmlns:a16="http://schemas.microsoft.com/office/drawing/2014/main" val="2313015637"/>
                  </a:ext>
                </a:extLst>
              </a:tr>
            </a:tbl>
          </a:graphicData>
        </a:graphic>
      </p:graphicFrame>
    </p:spTree>
    <p:extLst>
      <p:ext uri="{BB962C8B-B14F-4D97-AF65-F5344CB8AC3E}">
        <p14:creationId xmlns:p14="http://schemas.microsoft.com/office/powerpoint/2010/main" val="3211671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50</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en-US" altLang="ja-JP"/>
              <a:t>Appendix</a:t>
            </a:r>
            <a:r>
              <a:rPr kumimoji="1" lang="ja-JP" altLang="en-US"/>
              <a:t>．各移行団体の基本情報</a:t>
            </a:r>
          </a:p>
        </p:txBody>
      </p:sp>
    </p:spTree>
    <p:extLst>
      <p:ext uri="{BB962C8B-B14F-4D97-AF65-F5344CB8AC3E}">
        <p14:creationId xmlns:p14="http://schemas.microsoft.com/office/powerpoint/2010/main" val="488268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eiryo UI"/>
                <a:ea typeface="Meiryo UI"/>
                <a:cs typeface="+mj-lt"/>
              </a:rPr>
              <a:t>A-1.</a:t>
            </a:r>
            <a:r>
              <a:rPr lang="ja-JP" altLang="en-US" sz="2400">
                <a:solidFill>
                  <a:schemeClr val="tx1"/>
                </a:solidFill>
                <a:latin typeface="Meiryo UI"/>
                <a:ea typeface="Meiryo UI"/>
                <a:cs typeface="+mj-lt"/>
              </a:rPr>
              <a:t>　佐倉市</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51</a:t>
            </a:fld>
            <a:endParaRPr lang="ja-JP" altLang="en-US"/>
          </a:p>
        </p:txBody>
      </p:sp>
      <p:graphicFrame>
        <p:nvGraphicFramePr>
          <p:cNvPr id="4" name="表 6">
            <a:extLst>
              <a:ext uri="{FF2B5EF4-FFF2-40B4-BE49-F238E27FC236}">
                <a16:creationId xmlns:a16="http://schemas.microsoft.com/office/drawing/2014/main" id="{70B8BDA0-BDE8-3851-6338-A148F26A3B63}"/>
              </a:ext>
            </a:extLst>
          </p:cNvPr>
          <p:cNvGraphicFramePr>
            <a:graphicFrameLocks noGrp="1"/>
          </p:cNvGraphicFramePr>
          <p:nvPr>
            <p:extLst>
              <p:ext uri="{D42A27DB-BD31-4B8C-83A1-F6EECF244321}">
                <p14:modId xmlns:p14="http://schemas.microsoft.com/office/powerpoint/2010/main" val="686774579"/>
              </p:ext>
            </p:extLst>
          </p:nvPr>
        </p:nvGraphicFramePr>
        <p:xfrm>
          <a:off x="576000" y="1224000"/>
          <a:ext cx="4166488" cy="1854200"/>
        </p:xfrm>
        <a:graphic>
          <a:graphicData uri="http://schemas.openxmlformats.org/drawingml/2006/table">
            <a:tbl>
              <a:tblPr firstRow="1" bandRow="1"/>
              <a:tblGrid>
                <a:gridCol w="831339">
                  <a:extLst>
                    <a:ext uri="{9D8B030D-6E8A-4147-A177-3AD203B41FA5}">
                      <a16:colId xmlns:a16="http://schemas.microsoft.com/office/drawing/2014/main" val="2659508799"/>
                    </a:ext>
                  </a:extLst>
                </a:gridCol>
                <a:gridCol w="3335149">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団体基本情報</a:t>
                      </a:r>
                      <a:endParaRPr kumimoji="1" lang="en-US" altLang="ja-JP"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dirty="0">
                          <a:latin typeface="Meiryo UI" panose="020B0604030504040204" pitchFamily="50" charset="-128"/>
                          <a:ea typeface="Meiryo UI" panose="020B0604030504040204" pitchFamily="50" charset="-128"/>
                        </a:rPr>
                        <a:t>ベンダー</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panose="020B0604030504040204" pitchFamily="50" charset="-128"/>
                          <a:ea typeface="Meiryo UI" panose="020B0604030504040204" pitchFamily="50" charset="-128"/>
                        </a:rPr>
                        <a:t>日立システムズ・両備システムズ</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b="1">
                          <a:latin typeface="Meiryo UI" panose="020B0604030504040204" pitchFamily="50" charset="-128"/>
                          <a:ea typeface="Meiryo UI" panose="020B0604030504040204" pitchFamily="50" charset="-128"/>
                        </a:rPr>
                        <a:t>CSP</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AWS</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利用方式</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solidFill>
                            <a:schemeClr val="tx1"/>
                          </a:solidFill>
                          <a:latin typeface="Meiryo UI" panose="020B0604030504040204" pitchFamily="50" charset="-128"/>
                          <a:ea typeface="Meiryo UI" panose="020B0604030504040204" pitchFamily="50" charset="-128"/>
                        </a:rPr>
                        <a:t>単独利用方式</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人口</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dirty="0">
                          <a:latin typeface="Meiryo UI" panose="020B0604030504040204" pitchFamily="50" charset="-128"/>
                          <a:ea typeface="Meiryo UI" panose="020B0604030504040204" pitchFamily="50" charset="-128"/>
                        </a:rPr>
                        <a:t>171,037</a:t>
                      </a:r>
                      <a:r>
                        <a:rPr lang="ja-JP" altLang="en-US" sz="1200" dirty="0">
                          <a:latin typeface="Meiryo UI" panose="020B0604030504040204" pitchFamily="50" charset="-128"/>
                          <a:ea typeface="Meiryo UI" panose="020B0604030504040204" pitchFamily="50" charset="-128"/>
                        </a:rPr>
                        <a:t>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rPr>
                        <a:t>日時点</a:t>
                      </a:r>
                      <a:r>
                        <a:rPr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698534474"/>
                  </a:ext>
                </a:extLst>
              </a:tr>
            </a:tbl>
          </a:graphicData>
        </a:graphic>
      </p:graphicFrame>
      <p:graphicFrame>
        <p:nvGraphicFramePr>
          <p:cNvPr id="5" name="表 4">
            <a:extLst>
              <a:ext uri="{FF2B5EF4-FFF2-40B4-BE49-F238E27FC236}">
                <a16:creationId xmlns:a16="http://schemas.microsoft.com/office/drawing/2014/main" id="{76EB024C-F3F9-DE91-69CD-78D63B04FFD5}"/>
              </a:ext>
            </a:extLst>
          </p:cNvPr>
          <p:cNvGraphicFramePr>
            <a:graphicFrameLocks noGrp="1"/>
          </p:cNvGraphicFramePr>
          <p:nvPr>
            <p:extLst>
              <p:ext uri="{D42A27DB-BD31-4B8C-83A1-F6EECF244321}">
                <p14:modId xmlns:p14="http://schemas.microsoft.com/office/powerpoint/2010/main" val="1150461828"/>
              </p:ext>
            </p:extLst>
          </p:nvPr>
        </p:nvGraphicFramePr>
        <p:xfrm>
          <a:off x="5040000" y="1224000"/>
          <a:ext cx="4166488" cy="1656080"/>
        </p:xfrm>
        <a:graphic>
          <a:graphicData uri="http://schemas.openxmlformats.org/drawingml/2006/table">
            <a:tbl>
              <a:tblPr firstRow="1" bandRow="1"/>
              <a:tblGrid>
                <a:gridCol w="1053942">
                  <a:extLst>
                    <a:ext uri="{9D8B030D-6E8A-4147-A177-3AD203B41FA5}">
                      <a16:colId xmlns:a16="http://schemas.microsoft.com/office/drawing/2014/main" val="2659508799"/>
                    </a:ext>
                  </a:extLst>
                </a:gridCol>
                <a:gridCol w="3112546">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1">
                          <a:latin typeface="Meiryo UI"/>
                          <a:ea typeface="Meiryo UI"/>
                        </a:rPr>
                        <a:t>シフト移行情報</a:t>
                      </a:r>
                      <a:endParaRPr lang="en-US" altLang="ja-JP" sz="1200" b="1">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移行対象業務</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a:ea typeface="Meiryo UI"/>
                        </a:rPr>
                        <a:t>住民記録・印鑑登録・健康管理</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移行パターン</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err="1">
                          <a:latin typeface="Meiryo UI"/>
                          <a:ea typeface="Meiryo UI"/>
                        </a:rPr>
                        <a:t>Replatform</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移行手法</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dirty="0">
                          <a:solidFill>
                            <a:schemeClr val="tx1"/>
                          </a:solidFill>
                          <a:latin typeface="Meiryo UI"/>
                          <a:ea typeface="Meiryo UI"/>
                        </a:rPr>
                        <a:t>パッケージソフトウェアのバージョンアップ</a:t>
                      </a:r>
                      <a:r>
                        <a:rPr kumimoji="1" lang="en-US" altLang="ja-JP" sz="1200" dirty="0">
                          <a:solidFill>
                            <a:schemeClr val="tx1"/>
                          </a:solidFill>
                          <a:latin typeface="Meiryo UI"/>
                          <a:ea typeface="Meiryo UI"/>
                        </a:rPr>
                        <a:t>(</a:t>
                      </a:r>
                      <a:r>
                        <a:rPr kumimoji="1" lang="ja-JP" altLang="en-US" sz="1200" dirty="0">
                          <a:solidFill>
                            <a:schemeClr val="tx1"/>
                          </a:solidFill>
                          <a:latin typeface="Meiryo UI"/>
                          <a:ea typeface="Meiryo UI"/>
                        </a:rPr>
                        <a:t>日立システムズ</a:t>
                      </a:r>
                      <a:r>
                        <a:rPr kumimoji="1" lang="en-US" altLang="ja-JP" sz="1200" dirty="0">
                          <a:solidFill>
                            <a:schemeClr val="tx1"/>
                          </a:solidFill>
                          <a:latin typeface="Meiryo UI"/>
                          <a:ea typeface="Meiryo UI"/>
                        </a:rPr>
                        <a:t>)</a:t>
                      </a:r>
                      <a:r>
                        <a:rPr kumimoji="1" lang="ja-JP" altLang="en-US" sz="1200" dirty="0">
                          <a:solidFill>
                            <a:schemeClr val="tx1"/>
                          </a:solidFill>
                          <a:latin typeface="Meiryo UI"/>
                          <a:ea typeface="Meiryo UI"/>
                        </a:rPr>
                        <a:t>、再構築</a:t>
                      </a:r>
                      <a:r>
                        <a:rPr kumimoji="1" lang="en-US" altLang="ja-JP" sz="1200" dirty="0">
                          <a:solidFill>
                            <a:schemeClr val="tx1"/>
                          </a:solidFill>
                          <a:latin typeface="Meiryo UI"/>
                          <a:ea typeface="Meiryo UI"/>
                        </a:rPr>
                        <a:t>(</a:t>
                      </a:r>
                      <a:r>
                        <a:rPr kumimoji="1" lang="ja-JP" altLang="en-US" sz="1200" dirty="0">
                          <a:solidFill>
                            <a:schemeClr val="tx1"/>
                          </a:solidFill>
                          <a:latin typeface="Meiryo UI"/>
                          <a:ea typeface="Meiryo UI"/>
                        </a:rPr>
                        <a:t>両備システムズ</a:t>
                      </a:r>
                      <a:r>
                        <a:rPr kumimoji="1" lang="en-US" altLang="ja-JP" sz="1200" dirty="0">
                          <a:solidFill>
                            <a:schemeClr val="tx1"/>
                          </a:solidFill>
                          <a:latin typeface="Meiryo UI"/>
                          <a:ea typeface="Meiryo UI"/>
                        </a:rPr>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bl>
          </a:graphicData>
        </a:graphic>
      </p:graphicFrame>
      <p:graphicFrame>
        <p:nvGraphicFramePr>
          <p:cNvPr id="6" name="表 5">
            <a:extLst>
              <a:ext uri="{FF2B5EF4-FFF2-40B4-BE49-F238E27FC236}">
                <a16:creationId xmlns:a16="http://schemas.microsoft.com/office/drawing/2014/main" id="{6A885A34-CB8E-6F50-DA73-7D30A48DF0E5}"/>
              </a:ext>
            </a:extLst>
          </p:cNvPr>
          <p:cNvGraphicFramePr>
            <a:graphicFrameLocks noGrp="1"/>
          </p:cNvGraphicFramePr>
          <p:nvPr>
            <p:extLst>
              <p:ext uri="{D42A27DB-BD31-4B8C-83A1-F6EECF244321}">
                <p14:modId xmlns:p14="http://schemas.microsoft.com/office/powerpoint/2010/main" val="2191124629"/>
              </p:ext>
            </p:extLst>
          </p:nvPr>
        </p:nvGraphicFramePr>
        <p:xfrm>
          <a:off x="576000" y="3240000"/>
          <a:ext cx="8617134" cy="3210560"/>
        </p:xfrm>
        <a:graphic>
          <a:graphicData uri="http://schemas.openxmlformats.org/drawingml/2006/table">
            <a:tbl>
              <a:tblPr firstRow="1" bandRow="1"/>
              <a:tblGrid>
                <a:gridCol w="4311778">
                  <a:extLst>
                    <a:ext uri="{9D8B030D-6E8A-4147-A177-3AD203B41FA5}">
                      <a16:colId xmlns:a16="http://schemas.microsoft.com/office/drawing/2014/main" val="2659508799"/>
                    </a:ext>
                  </a:extLst>
                </a:gridCol>
                <a:gridCol w="4305356">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a:latin typeface="Meiryo UI"/>
                          <a:ea typeface="Meiryo UI"/>
                        </a:rPr>
                        <a:t>リスク・課題分析情報</a:t>
                      </a:r>
                      <a:endParaRPr lang="en-US" altLang="ja-JP" sz="1200" b="1">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solidFill>
                            <a:schemeClr val="tx1"/>
                          </a:solidFill>
                          <a:latin typeface="Meiryo UI"/>
                          <a:ea typeface="Meiryo UI"/>
                        </a:rPr>
                        <a:t>リスク・課題</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a:ea typeface="Meiryo UI"/>
                        </a:rPr>
                        <a:t>対策内容</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solidFill>
                            <a:schemeClr val="tx1"/>
                          </a:solidFill>
                          <a:effectLst/>
                          <a:latin typeface="Meiryo UI"/>
                          <a:ea typeface="Meiryo UI"/>
                        </a:rPr>
                        <a:t>標準準拠仕様書にはない都道府県や市独自の業務がある場合、標準化に伴い団体固有の団体固有の外付けツール（例：</a:t>
                      </a:r>
                      <a:r>
                        <a:rPr lang="en-US" altLang="ja-JP" sz="1200" b="0" i="0" u="none" strike="noStrike">
                          <a:solidFill>
                            <a:schemeClr val="tx1"/>
                          </a:solidFill>
                          <a:effectLst/>
                          <a:latin typeface="Meiryo UI"/>
                          <a:ea typeface="Meiryo UI"/>
                        </a:rPr>
                        <a:t>Microsoft Access</a:t>
                      </a:r>
                      <a:r>
                        <a:rPr lang="ja-JP" altLang="en-US" sz="1200" b="0" i="0" u="none" strike="noStrike">
                          <a:solidFill>
                            <a:schemeClr val="tx1"/>
                          </a:solidFill>
                          <a:effectLst/>
                          <a:latin typeface="Meiryo UI"/>
                          <a:ea typeface="Meiryo UI"/>
                        </a:rPr>
                        <a:t>）が廃止できない。（例：県への統計等の報告）</a:t>
                      </a: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0" i="0" u="none" strike="noStrike">
                          <a:solidFill>
                            <a:schemeClr val="tx1"/>
                          </a:solidFill>
                          <a:effectLst/>
                          <a:latin typeface="Meiryo UI"/>
                          <a:ea typeface="Meiryo UI"/>
                        </a:rPr>
                        <a:t>団体側で団体固有で残ったカスタマイズの取扱い、標準化としての位置付けを明確にいただいた上で、今後も団体固有の外付けツール（例：</a:t>
                      </a:r>
                      <a:r>
                        <a:rPr lang="en-US" altLang="ja-JP" sz="1200" b="0" i="0" u="none" strike="noStrike">
                          <a:solidFill>
                            <a:schemeClr val="tx1"/>
                          </a:solidFill>
                          <a:effectLst/>
                          <a:latin typeface="Meiryo UI"/>
                          <a:ea typeface="Meiryo UI"/>
                        </a:rPr>
                        <a:t>Microsoft Access</a:t>
                      </a:r>
                      <a:r>
                        <a:rPr lang="ja-JP" altLang="en-US" sz="1200" b="0" i="0" u="none" strike="noStrike">
                          <a:solidFill>
                            <a:schemeClr val="tx1"/>
                          </a:solidFill>
                          <a:effectLst/>
                          <a:latin typeface="Meiryo UI"/>
                          <a:ea typeface="Meiryo UI"/>
                        </a:rPr>
                        <a:t>）を継続して運用を行う。シフト導入時においては、これらの外付けツールの改修・テストを行う。</a:t>
                      </a:r>
                      <a:endParaRPr lang="en-US" altLang="ja-JP" sz="1200" b="0" i="0" u="none" strike="noStrike">
                        <a:solidFill>
                          <a:schemeClr val="tx1"/>
                        </a:solidFill>
                        <a:effectLst/>
                        <a:latin typeface="Meiryo UI"/>
                        <a:ea typeface="Meiryo UI"/>
                      </a:endParaRPr>
                    </a:p>
                    <a:p>
                      <a:endParaRPr kumimoji="1" lang="ja-JP" altLang="en-US" sz="1200">
                        <a:solidFill>
                          <a:schemeClr val="tx1"/>
                        </a:solidFill>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先に標準化した業務があり、関連業務がまだ標準化していない。関連業務側の影響範囲を確認できておらず、連携プログラムが動作しなくなる。</a:t>
                      </a:r>
                      <a:endParaRPr lang="en-US" altLang="ja-JP" sz="1200" b="0" i="0" u="none" strike="noStrike">
                        <a:effectLst/>
                        <a:latin typeface="Meiryo UI"/>
                        <a:ea typeface="Meiryo UI"/>
                      </a:endParaRPr>
                    </a:p>
                    <a:p>
                      <a:pPr algn="l" fontAlgn="t"/>
                      <a:endParaRPr lang="en-US" altLang="ja-JP"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第</a:t>
                      </a:r>
                      <a:r>
                        <a:rPr lang="en-US" altLang="ja-JP" sz="1200" b="0" i="0" u="none" strike="noStrike">
                          <a:effectLst/>
                          <a:latin typeface="Meiryo UI"/>
                          <a:ea typeface="Meiryo UI"/>
                        </a:rPr>
                        <a:t>1G,2G</a:t>
                      </a:r>
                      <a:r>
                        <a:rPr lang="ja-JP" altLang="en-US" sz="1200" b="0" i="0" u="none" strike="noStrike">
                          <a:effectLst/>
                          <a:latin typeface="Meiryo UI"/>
                          <a:ea typeface="Meiryo UI"/>
                        </a:rPr>
                        <a:t>の標準化プロジェクトの上流工程で、先に標準化を実施した業務との影響調査を行う。</a:t>
                      </a:r>
                      <a:endParaRPr lang="en-US" altLang="ja-JP" sz="1200" b="0" i="0" u="none" strike="noStrike">
                        <a:effectLst/>
                        <a:latin typeface="Meiryo UI"/>
                        <a:ea typeface="Meiryo UI"/>
                      </a:endParaRPr>
                    </a:p>
                    <a:p>
                      <a:pPr algn="l" fontAlgn="t"/>
                      <a:endParaRPr lang="ja-JP" altLang="en-US"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運用で使用している機能が</a:t>
                      </a:r>
                      <a:r>
                        <a:rPr lang="en-US" altLang="ja-JP" sz="1200" b="0" i="0" u="none" strike="noStrike">
                          <a:effectLst/>
                          <a:latin typeface="Meiryo UI"/>
                          <a:ea typeface="Meiryo UI"/>
                        </a:rPr>
                        <a:t>EUC</a:t>
                      </a:r>
                      <a:r>
                        <a:rPr lang="ja-JP" altLang="en-US" sz="1200" b="0" i="0" u="none" strike="noStrike">
                          <a:effectLst/>
                          <a:latin typeface="Meiryo UI"/>
                          <a:ea typeface="Meiryo UI"/>
                        </a:rPr>
                        <a:t>機能で再現できない。（市町村独自帳票）</a:t>
                      </a:r>
                    </a:p>
                    <a:p>
                      <a:endParaRPr kumimoji="1" lang="en-US" altLang="ja-JP" sz="1200" b="1">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0" i="0" u="none" strike="noStrike" dirty="0">
                          <a:effectLst/>
                          <a:latin typeface="Meiryo UI"/>
                          <a:ea typeface="Meiryo UI"/>
                        </a:rPr>
                        <a:t>関連システム</a:t>
                      </a:r>
                      <a:r>
                        <a:rPr lang="ja-JP" altLang="en-US" sz="1200" b="0" i="0" u="none" strike="noStrike" dirty="0">
                          <a:solidFill>
                            <a:schemeClr val="tx1"/>
                          </a:solidFill>
                          <a:effectLst/>
                          <a:latin typeface="Meiryo UI"/>
                          <a:ea typeface="Meiryo UI"/>
                        </a:rPr>
                        <a:t>として開発する。</a:t>
                      </a:r>
                    </a:p>
                    <a:p>
                      <a:endParaRPr kumimoji="1" lang="en-US" altLang="ja-JP" sz="1200" dirty="0">
                        <a:solidFill>
                          <a:schemeClr val="tx1"/>
                        </a:solidFill>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161434512"/>
                  </a:ext>
                </a:extLst>
              </a:tr>
            </a:tbl>
          </a:graphicData>
        </a:graphic>
      </p:graphicFrame>
    </p:spTree>
    <p:extLst>
      <p:ext uri="{BB962C8B-B14F-4D97-AF65-F5344CB8AC3E}">
        <p14:creationId xmlns:p14="http://schemas.microsoft.com/office/powerpoint/2010/main" val="13740374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eiryo UI"/>
                <a:ea typeface="Meiryo UI"/>
                <a:cs typeface="+mj-lt"/>
              </a:rPr>
              <a:t>A-2.</a:t>
            </a:r>
            <a:r>
              <a:rPr lang="ja-JP" altLang="en-US" sz="2400">
                <a:solidFill>
                  <a:schemeClr val="tx1"/>
                </a:solidFill>
                <a:latin typeface="Meiryo UI"/>
                <a:ea typeface="Meiryo UI"/>
                <a:cs typeface="+mj-lt"/>
              </a:rPr>
              <a:t>　宇和島市</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52</a:t>
            </a:fld>
            <a:endParaRPr lang="ja-JP" altLang="en-US"/>
          </a:p>
        </p:txBody>
      </p:sp>
      <p:graphicFrame>
        <p:nvGraphicFramePr>
          <p:cNvPr id="11" name="表 6">
            <a:extLst>
              <a:ext uri="{FF2B5EF4-FFF2-40B4-BE49-F238E27FC236}">
                <a16:creationId xmlns:a16="http://schemas.microsoft.com/office/drawing/2014/main" id="{DCE4809D-84C4-B9DF-42A7-BCA689F1754B}"/>
              </a:ext>
            </a:extLst>
          </p:cNvPr>
          <p:cNvGraphicFramePr>
            <a:graphicFrameLocks noGrp="1"/>
          </p:cNvGraphicFramePr>
          <p:nvPr>
            <p:extLst>
              <p:ext uri="{D42A27DB-BD31-4B8C-83A1-F6EECF244321}">
                <p14:modId xmlns:p14="http://schemas.microsoft.com/office/powerpoint/2010/main" val="2833011845"/>
              </p:ext>
            </p:extLst>
          </p:nvPr>
        </p:nvGraphicFramePr>
        <p:xfrm>
          <a:off x="576000" y="1224000"/>
          <a:ext cx="4166489" cy="1854200"/>
        </p:xfrm>
        <a:graphic>
          <a:graphicData uri="http://schemas.openxmlformats.org/drawingml/2006/table">
            <a:tbl>
              <a:tblPr firstRow="1" bandRow="1"/>
              <a:tblGrid>
                <a:gridCol w="831339">
                  <a:extLst>
                    <a:ext uri="{9D8B030D-6E8A-4147-A177-3AD203B41FA5}">
                      <a16:colId xmlns:a16="http://schemas.microsoft.com/office/drawing/2014/main" val="2659508799"/>
                    </a:ext>
                  </a:extLst>
                </a:gridCol>
                <a:gridCol w="3335150">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団体基本情報</a:t>
                      </a:r>
                      <a:endParaRPr kumimoji="1" lang="en-US" altLang="ja-JP"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dirty="0">
                          <a:latin typeface="Meiryo UI" panose="020B0604030504040204" pitchFamily="50" charset="-128"/>
                          <a:ea typeface="Meiryo UI" panose="020B0604030504040204" pitchFamily="50" charset="-128"/>
                        </a:rPr>
                        <a:t>ベンダー</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a:latin typeface="Meiryo UI"/>
                          <a:ea typeface="Meiryo UI"/>
                        </a:rPr>
                        <a:t>RKKCS</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b="1">
                          <a:latin typeface="Meiryo UI" panose="020B0604030504040204" pitchFamily="50" charset="-128"/>
                          <a:ea typeface="Meiryo UI" panose="020B0604030504040204" pitchFamily="50" charset="-128"/>
                        </a:rPr>
                        <a:t>CSP</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AWS</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利用方式</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panose="020B0604030504040204" pitchFamily="50" charset="-128"/>
                          <a:ea typeface="Meiryo UI" panose="020B0604030504040204" pitchFamily="50" charset="-128"/>
                        </a:rPr>
                        <a:t>共同利用方式</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人口</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dirty="0">
                          <a:latin typeface="Meiryo UI"/>
                          <a:ea typeface="Meiryo UI"/>
                        </a:rPr>
                        <a:t>68,430</a:t>
                      </a:r>
                      <a:r>
                        <a:rPr lang="ja-JP" altLang="en-US" sz="1200" dirty="0">
                          <a:latin typeface="Meiryo UI"/>
                          <a:ea typeface="Meiryo UI"/>
                        </a:rPr>
                        <a:t>人</a:t>
                      </a:r>
                      <a:r>
                        <a:rPr lang="en-US" altLang="ja-JP" sz="1200" dirty="0">
                          <a:latin typeface="Meiryo UI"/>
                          <a:ea typeface="Meiryo UI"/>
                        </a:rPr>
                        <a:t>(</a:t>
                      </a:r>
                      <a:r>
                        <a:rPr lang="ja-JP" altLang="en-US" sz="1200" dirty="0">
                          <a:latin typeface="Meiryo UI"/>
                          <a:ea typeface="Meiryo UI"/>
                        </a:rPr>
                        <a:t>令和</a:t>
                      </a:r>
                      <a:r>
                        <a:rPr lang="en-US" altLang="ja-JP" sz="1200" dirty="0">
                          <a:latin typeface="Meiryo UI"/>
                          <a:ea typeface="Meiryo UI"/>
                        </a:rPr>
                        <a:t>6</a:t>
                      </a:r>
                      <a:r>
                        <a:rPr lang="ja-JP" altLang="en-US" sz="1200" dirty="0">
                          <a:latin typeface="Meiryo UI"/>
                          <a:ea typeface="Meiryo UI"/>
                        </a:rPr>
                        <a:t>年</a:t>
                      </a:r>
                      <a:r>
                        <a:rPr lang="en-US" altLang="ja-JP" sz="1200" dirty="0">
                          <a:latin typeface="Meiryo UI"/>
                          <a:ea typeface="Meiryo UI"/>
                        </a:rPr>
                        <a:t>2</a:t>
                      </a:r>
                      <a:r>
                        <a:rPr lang="ja-JP" altLang="en-US" sz="1200" dirty="0">
                          <a:latin typeface="Meiryo UI"/>
                          <a:ea typeface="Meiryo UI"/>
                        </a:rPr>
                        <a:t>月</a:t>
                      </a:r>
                      <a:r>
                        <a:rPr lang="en-US" altLang="ja-JP" sz="1200" dirty="0">
                          <a:latin typeface="Meiryo UI"/>
                          <a:ea typeface="Meiryo UI"/>
                        </a:rPr>
                        <a:t>1</a:t>
                      </a:r>
                      <a:r>
                        <a:rPr lang="ja-JP" altLang="en-US" sz="1200" dirty="0">
                          <a:latin typeface="Meiryo UI"/>
                          <a:ea typeface="Meiryo UI"/>
                        </a:rPr>
                        <a:t>日時点</a:t>
                      </a:r>
                      <a:r>
                        <a:rPr lang="en-US" altLang="ja-JP" sz="1200" dirty="0">
                          <a:latin typeface="Meiryo UI"/>
                          <a:ea typeface="Meiryo UI"/>
                        </a:rPr>
                        <a:t>)</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698534474"/>
                  </a:ext>
                </a:extLst>
              </a:tr>
            </a:tbl>
          </a:graphicData>
        </a:graphic>
      </p:graphicFrame>
      <p:graphicFrame>
        <p:nvGraphicFramePr>
          <p:cNvPr id="12" name="表 11">
            <a:extLst>
              <a:ext uri="{FF2B5EF4-FFF2-40B4-BE49-F238E27FC236}">
                <a16:creationId xmlns:a16="http://schemas.microsoft.com/office/drawing/2014/main" id="{FFF06A21-EF78-C3F0-F9DC-928A0DA5EED6}"/>
              </a:ext>
            </a:extLst>
          </p:cNvPr>
          <p:cNvGraphicFramePr>
            <a:graphicFrameLocks noGrp="1"/>
          </p:cNvGraphicFramePr>
          <p:nvPr>
            <p:extLst>
              <p:ext uri="{D42A27DB-BD31-4B8C-83A1-F6EECF244321}">
                <p14:modId xmlns:p14="http://schemas.microsoft.com/office/powerpoint/2010/main" val="2143479083"/>
              </p:ext>
            </p:extLst>
          </p:nvPr>
        </p:nvGraphicFramePr>
        <p:xfrm>
          <a:off x="5040000" y="1224000"/>
          <a:ext cx="4166489" cy="1569720"/>
        </p:xfrm>
        <a:graphic>
          <a:graphicData uri="http://schemas.openxmlformats.org/drawingml/2006/table">
            <a:tbl>
              <a:tblPr firstRow="1" bandRow="1"/>
              <a:tblGrid>
                <a:gridCol w="1053942">
                  <a:extLst>
                    <a:ext uri="{9D8B030D-6E8A-4147-A177-3AD203B41FA5}">
                      <a16:colId xmlns:a16="http://schemas.microsoft.com/office/drawing/2014/main" val="2659508799"/>
                    </a:ext>
                  </a:extLst>
                </a:gridCol>
                <a:gridCol w="3112547">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1">
                          <a:latin typeface="Meiryo UI"/>
                          <a:ea typeface="Meiryo UI"/>
                        </a:rPr>
                        <a:t>シフト移行情報</a:t>
                      </a:r>
                      <a:endParaRPr lang="en-US" altLang="ja-JP" sz="1200" b="1">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移行対象業務</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a:ea typeface="Meiryo UI"/>
                        </a:rPr>
                        <a:t>住民記録</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移行パターン</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a:latin typeface="Meiryo UI"/>
                          <a:ea typeface="Meiryo UI"/>
                        </a:rPr>
                        <a:t>Rebuild</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移行手法</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dirty="0">
                          <a:solidFill>
                            <a:schemeClr val="tx1"/>
                          </a:solidFill>
                          <a:latin typeface="Meiryo UI"/>
                          <a:ea typeface="Meiryo UI"/>
                        </a:rPr>
                        <a:t>再構築</a:t>
                      </a:r>
                      <a:endParaRPr kumimoji="1" lang="en-US" altLang="ja-JP" sz="1200" dirty="0">
                        <a:solidFill>
                          <a:schemeClr val="tx1"/>
                        </a:solidFill>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bl>
          </a:graphicData>
        </a:graphic>
      </p:graphicFrame>
      <p:graphicFrame>
        <p:nvGraphicFramePr>
          <p:cNvPr id="13" name="表 12">
            <a:extLst>
              <a:ext uri="{FF2B5EF4-FFF2-40B4-BE49-F238E27FC236}">
                <a16:creationId xmlns:a16="http://schemas.microsoft.com/office/drawing/2014/main" id="{2EE8888C-9034-E5DF-9176-16F9EC8C5F60}"/>
              </a:ext>
            </a:extLst>
          </p:cNvPr>
          <p:cNvGraphicFramePr>
            <a:graphicFrameLocks noGrp="1"/>
          </p:cNvGraphicFramePr>
          <p:nvPr>
            <p:extLst>
              <p:ext uri="{D42A27DB-BD31-4B8C-83A1-F6EECF244321}">
                <p14:modId xmlns:p14="http://schemas.microsoft.com/office/powerpoint/2010/main" val="1567708866"/>
              </p:ext>
            </p:extLst>
          </p:nvPr>
        </p:nvGraphicFramePr>
        <p:xfrm>
          <a:off x="576000" y="3240000"/>
          <a:ext cx="8617136" cy="2844800"/>
        </p:xfrm>
        <a:graphic>
          <a:graphicData uri="http://schemas.openxmlformats.org/drawingml/2006/table">
            <a:tbl>
              <a:tblPr firstRow="1" bandRow="1"/>
              <a:tblGrid>
                <a:gridCol w="4311779">
                  <a:extLst>
                    <a:ext uri="{9D8B030D-6E8A-4147-A177-3AD203B41FA5}">
                      <a16:colId xmlns:a16="http://schemas.microsoft.com/office/drawing/2014/main" val="2659508799"/>
                    </a:ext>
                  </a:extLst>
                </a:gridCol>
                <a:gridCol w="4305357">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a:latin typeface="Meiryo UI"/>
                          <a:ea typeface="Meiryo UI"/>
                        </a:rPr>
                        <a:t>リスク・課題分析情報</a:t>
                      </a:r>
                      <a:endParaRPr lang="en-US" altLang="ja-JP" sz="1200" b="1">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solidFill>
                            <a:schemeClr val="tx1"/>
                          </a:solidFill>
                          <a:latin typeface="Meiryo UI"/>
                          <a:ea typeface="Meiryo UI"/>
                        </a:rPr>
                        <a:t>リスク・課題</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a:ea typeface="Meiryo UI"/>
                        </a:rPr>
                        <a:t>対策内容</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en-US" altLang="ja-JP" sz="1200" b="0" i="0" u="none" strike="noStrike">
                          <a:effectLst/>
                          <a:latin typeface="Meiryo UI"/>
                          <a:ea typeface="Meiryo UI"/>
                        </a:rPr>
                        <a:t>OCI</a:t>
                      </a:r>
                      <a:r>
                        <a:rPr lang="ja-JP" altLang="en-US" sz="1200" b="0" i="0" u="none" strike="noStrike">
                          <a:effectLst/>
                          <a:latin typeface="Meiryo UI"/>
                          <a:ea typeface="Meiryo UI"/>
                        </a:rPr>
                        <a:t>、</a:t>
                      </a:r>
                      <a:r>
                        <a:rPr lang="en-US" altLang="ja-JP" sz="1200" b="0" i="0" u="none" strike="noStrike">
                          <a:effectLst/>
                          <a:latin typeface="Meiryo UI"/>
                          <a:ea typeface="Meiryo UI"/>
                        </a:rPr>
                        <a:t>AWS</a:t>
                      </a:r>
                      <a:r>
                        <a:rPr lang="ja-JP" altLang="en-US" sz="1200" b="0" i="0" u="none" strike="noStrike">
                          <a:effectLst/>
                          <a:latin typeface="Meiryo UI"/>
                          <a:ea typeface="Meiryo UI"/>
                        </a:rPr>
                        <a:t>間のデータベース連携可否について、検証の結果不可となった場合、別手法の検討が必要となる。</a:t>
                      </a:r>
                      <a:endParaRPr lang="en-US" altLang="ja-JP" sz="1200" b="0" i="0" u="none" strike="noStrike">
                        <a:effectLst/>
                        <a:latin typeface="Meiryo UI"/>
                        <a:ea typeface="Meiryo UI"/>
                      </a:endParaRPr>
                    </a:p>
                    <a:p>
                      <a:pPr algn="l" fontAlgn="t"/>
                      <a:endParaRPr lang="en-US" altLang="ja-JP"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不可能であった場合、ファイル連携に切り替える。</a:t>
                      </a:r>
                    </a:p>
                    <a:p>
                      <a:endParaRPr kumimoji="1" lang="ja-JP" altLang="en-US" sz="12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既存環境から</a:t>
                      </a:r>
                      <a:r>
                        <a:rPr lang="en-US" altLang="ja-JP" sz="1200" b="0" i="0" u="none" strike="noStrike">
                          <a:effectLst/>
                          <a:latin typeface="Meiryo UI"/>
                          <a:ea typeface="Meiryo UI"/>
                        </a:rPr>
                        <a:t>OCI</a:t>
                      </a:r>
                      <a:r>
                        <a:rPr lang="ja-JP" altLang="en-US" sz="1200" b="0" i="0" u="none" strike="noStrike">
                          <a:effectLst/>
                          <a:latin typeface="Meiryo UI"/>
                          <a:ea typeface="Meiryo UI"/>
                        </a:rPr>
                        <a:t>へのデータ移行、取込に時間を要し、予定スケジュール期間内に切替が完了しないリスク</a:t>
                      </a:r>
                      <a:endParaRPr lang="en-US" altLang="ja-JP" sz="1200" b="0" i="0" u="none" strike="noStrike">
                        <a:effectLst/>
                        <a:latin typeface="Meiryo UI"/>
                        <a:ea typeface="Meiryo UI"/>
                      </a:endParaRPr>
                    </a:p>
                    <a:p>
                      <a:pPr algn="l" fontAlgn="t"/>
                      <a:endParaRPr lang="en-US" altLang="ja-JP"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t"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データを差分同期し、同期処理時間の削減を図る。処理時間の実績から、移行スケジュールを検討する。</a:t>
                      </a:r>
                    </a:p>
                    <a:p>
                      <a:pPr algn="l" fontAlgn="t"/>
                      <a:endParaRPr lang="ja-JP" altLang="en-US"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algn="l" fontAlgn="t"/>
                      <a:r>
                        <a:rPr lang="ja-JP" altLang="en-US" sz="1200" b="0" i="0" u="none" strike="noStrike">
                          <a:effectLst/>
                          <a:latin typeface="Meiryo UI"/>
                          <a:ea typeface="Meiryo UI"/>
                        </a:rPr>
                        <a:t>データ移行時の文字変換にかかる処理時間のリスク</a:t>
                      </a:r>
                    </a:p>
                    <a:p>
                      <a:pPr algn="l" fontAlgn="t"/>
                      <a:r>
                        <a:rPr lang="ja-JP" altLang="en-US" sz="1200" b="0" i="0" u="none" strike="noStrike">
                          <a:effectLst/>
                          <a:latin typeface="Meiryo UI"/>
                          <a:ea typeface="Meiryo UI"/>
                        </a:rPr>
                        <a:t>移行プログラムのロジックによっては、現行システムの文字を</a:t>
                      </a:r>
                      <a:r>
                        <a:rPr lang="en-US" altLang="ja-JP" sz="1200" b="0" i="0" u="none" strike="noStrike">
                          <a:effectLst/>
                          <a:latin typeface="Meiryo UI"/>
                          <a:ea typeface="Meiryo UI"/>
                        </a:rPr>
                        <a:t>MJ</a:t>
                      </a:r>
                      <a:r>
                        <a:rPr lang="ja-JP" altLang="en-US" sz="1200" b="0" i="0" u="none" strike="noStrike">
                          <a:effectLst/>
                          <a:latin typeface="Meiryo UI"/>
                          <a:ea typeface="Meiryo UI"/>
                        </a:rPr>
                        <a:t>＋に変換する際に大きな時間を要してしまう。</a:t>
                      </a:r>
                    </a:p>
                    <a:p>
                      <a:endParaRPr kumimoji="1" lang="ja-JP" altLang="en-US" sz="1200" b="1">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0" i="0" u="none" strike="noStrike" dirty="0">
                          <a:effectLst/>
                          <a:latin typeface="Meiryo UI"/>
                          <a:ea typeface="Meiryo UI"/>
                        </a:rPr>
                        <a:t>文字変換プログラムを改修し処理時間の軽減を図る。</a:t>
                      </a:r>
                    </a:p>
                    <a:p>
                      <a:endParaRPr kumimoji="1" lang="en-US" altLang="ja-JP" sz="1200" dirty="0">
                        <a:solidFill>
                          <a:schemeClr val="tx1"/>
                        </a:solidFill>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161434512"/>
                  </a:ext>
                </a:extLst>
              </a:tr>
            </a:tbl>
          </a:graphicData>
        </a:graphic>
      </p:graphicFrame>
    </p:spTree>
    <p:extLst>
      <p:ext uri="{BB962C8B-B14F-4D97-AF65-F5344CB8AC3E}">
        <p14:creationId xmlns:p14="http://schemas.microsoft.com/office/powerpoint/2010/main" val="2212198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en-US" altLang="ja-JP" sz="2400">
                <a:solidFill>
                  <a:schemeClr val="tx1"/>
                </a:solidFill>
                <a:latin typeface="Meiryo UI"/>
                <a:ea typeface="Meiryo UI"/>
                <a:cs typeface="+mj-lt"/>
              </a:rPr>
              <a:t>A-3.</a:t>
            </a:r>
            <a:r>
              <a:rPr lang="ja-JP" altLang="en-US" sz="2400">
                <a:solidFill>
                  <a:schemeClr val="tx1"/>
                </a:solidFill>
                <a:latin typeface="Meiryo UI"/>
                <a:ea typeface="Meiryo UI"/>
                <a:cs typeface="+mj-lt"/>
              </a:rPr>
              <a:t>　笠置町</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53</a:t>
            </a:fld>
            <a:endParaRPr lang="ja-JP" altLang="en-US"/>
          </a:p>
        </p:txBody>
      </p:sp>
      <p:graphicFrame>
        <p:nvGraphicFramePr>
          <p:cNvPr id="4" name="表 6">
            <a:extLst>
              <a:ext uri="{FF2B5EF4-FFF2-40B4-BE49-F238E27FC236}">
                <a16:creationId xmlns:a16="http://schemas.microsoft.com/office/drawing/2014/main" id="{13819BC2-3345-5AF5-C151-E9EF0258BDEB}"/>
              </a:ext>
            </a:extLst>
          </p:cNvPr>
          <p:cNvGraphicFramePr>
            <a:graphicFrameLocks noGrp="1"/>
          </p:cNvGraphicFramePr>
          <p:nvPr>
            <p:extLst>
              <p:ext uri="{D42A27DB-BD31-4B8C-83A1-F6EECF244321}">
                <p14:modId xmlns:p14="http://schemas.microsoft.com/office/powerpoint/2010/main" val="3693404589"/>
              </p:ext>
            </p:extLst>
          </p:nvPr>
        </p:nvGraphicFramePr>
        <p:xfrm>
          <a:off x="576000" y="1224000"/>
          <a:ext cx="4202717" cy="1854200"/>
        </p:xfrm>
        <a:graphic>
          <a:graphicData uri="http://schemas.openxmlformats.org/drawingml/2006/table">
            <a:tbl>
              <a:tblPr firstRow="1" bandRow="1"/>
              <a:tblGrid>
                <a:gridCol w="838567">
                  <a:extLst>
                    <a:ext uri="{9D8B030D-6E8A-4147-A177-3AD203B41FA5}">
                      <a16:colId xmlns:a16="http://schemas.microsoft.com/office/drawing/2014/main" val="2659508799"/>
                    </a:ext>
                  </a:extLst>
                </a:gridCol>
                <a:gridCol w="3364150">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r>
                        <a:rPr kumimoji="1" lang="ja-JP" altLang="en-US" sz="1200" dirty="0">
                          <a:latin typeface="Meiryo UI" panose="020B0604030504040204" pitchFamily="50" charset="-128"/>
                          <a:ea typeface="Meiryo UI" panose="020B0604030504040204" pitchFamily="50" charset="-128"/>
                        </a:rPr>
                        <a:t>団体基本情報</a:t>
                      </a:r>
                      <a:endParaRPr kumimoji="1" lang="en-US" altLang="ja-JP"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dirty="0">
                          <a:latin typeface="Meiryo UI" panose="020B0604030504040204" pitchFamily="50" charset="-128"/>
                          <a:ea typeface="Meiryo UI" panose="020B0604030504040204" pitchFamily="50" charset="-128"/>
                        </a:rPr>
                        <a:t>ベンダー</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a:latin typeface="Meiryo UI"/>
                          <a:ea typeface="Meiryo UI"/>
                        </a:rPr>
                        <a:t>京都電子計算</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b="1">
                          <a:latin typeface="Meiryo UI" panose="020B0604030504040204" pitchFamily="50" charset="-128"/>
                          <a:ea typeface="Meiryo UI" panose="020B0604030504040204" pitchFamily="50" charset="-128"/>
                        </a:rPr>
                        <a:t>CSP</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AWS</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利用方式</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panose="020B0604030504040204" pitchFamily="50" charset="-128"/>
                          <a:ea typeface="Meiryo UI" panose="020B0604030504040204" pitchFamily="50" charset="-128"/>
                        </a:rPr>
                        <a:t>共同利用方式</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panose="020B0604030504040204" pitchFamily="50" charset="-128"/>
                          <a:ea typeface="Meiryo UI" panose="020B0604030504040204" pitchFamily="50" charset="-128"/>
                        </a:rPr>
                        <a:t>人口</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dirty="0">
                          <a:latin typeface="Meiryo UI"/>
                          <a:ea typeface="Meiryo UI"/>
                        </a:rPr>
                        <a:t>1,116</a:t>
                      </a:r>
                      <a:r>
                        <a:rPr lang="ja-JP" altLang="en-US" sz="1200" dirty="0">
                          <a:latin typeface="Meiryo UI"/>
                          <a:ea typeface="Meiryo UI"/>
                        </a:rPr>
                        <a:t>人</a:t>
                      </a:r>
                      <a:r>
                        <a:rPr lang="en-US" altLang="ja-JP" sz="1200" dirty="0">
                          <a:latin typeface="Meiryo UI"/>
                          <a:ea typeface="Meiryo UI"/>
                        </a:rPr>
                        <a:t>(</a:t>
                      </a:r>
                      <a:r>
                        <a:rPr lang="ja-JP" altLang="en-US" sz="1200" dirty="0">
                          <a:latin typeface="Meiryo UI"/>
                          <a:ea typeface="Meiryo UI"/>
                        </a:rPr>
                        <a:t>令和</a:t>
                      </a:r>
                      <a:r>
                        <a:rPr lang="en-US" altLang="ja-JP" sz="1200" dirty="0">
                          <a:latin typeface="Meiryo UI"/>
                          <a:ea typeface="Meiryo UI"/>
                        </a:rPr>
                        <a:t>6</a:t>
                      </a:r>
                      <a:r>
                        <a:rPr lang="ja-JP" altLang="en-US" sz="1200" dirty="0">
                          <a:latin typeface="Meiryo UI"/>
                          <a:ea typeface="Meiryo UI"/>
                        </a:rPr>
                        <a:t>年</a:t>
                      </a:r>
                      <a:r>
                        <a:rPr lang="en-US" altLang="ja-JP" sz="1200" dirty="0">
                          <a:latin typeface="Meiryo UI"/>
                          <a:ea typeface="Meiryo UI"/>
                        </a:rPr>
                        <a:t>1</a:t>
                      </a:r>
                      <a:r>
                        <a:rPr lang="ja-JP" altLang="en-US" sz="1200" dirty="0">
                          <a:latin typeface="Meiryo UI"/>
                          <a:ea typeface="Meiryo UI"/>
                        </a:rPr>
                        <a:t>月</a:t>
                      </a:r>
                      <a:r>
                        <a:rPr lang="en-US" altLang="ja-JP" sz="1200" dirty="0">
                          <a:latin typeface="Meiryo UI"/>
                          <a:ea typeface="Meiryo UI"/>
                        </a:rPr>
                        <a:t>1</a:t>
                      </a:r>
                      <a:r>
                        <a:rPr lang="ja-JP" altLang="en-US" sz="1200" dirty="0">
                          <a:latin typeface="Meiryo UI"/>
                          <a:ea typeface="Meiryo UI"/>
                        </a:rPr>
                        <a:t>日時点</a:t>
                      </a:r>
                      <a:r>
                        <a:rPr lang="en-US" altLang="ja-JP" sz="1200" dirty="0">
                          <a:latin typeface="Meiryo UI"/>
                          <a:ea typeface="Meiryo UI"/>
                        </a:rPr>
                        <a:t>)</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698534474"/>
                  </a:ext>
                </a:extLst>
              </a:tr>
            </a:tbl>
          </a:graphicData>
        </a:graphic>
      </p:graphicFrame>
      <p:graphicFrame>
        <p:nvGraphicFramePr>
          <p:cNvPr id="5" name="表 4">
            <a:extLst>
              <a:ext uri="{FF2B5EF4-FFF2-40B4-BE49-F238E27FC236}">
                <a16:creationId xmlns:a16="http://schemas.microsoft.com/office/drawing/2014/main" id="{596582EF-79DD-917B-FD38-7F369744E00C}"/>
              </a:ext>
            </a:extLst>
          </p:cNvPr>
          <p:cNvGraphicFramePr>
            <a:graphicFrameLocks noGrp="1"/>
          </p:cNvGraphicFramePr>
          <p:nvPr>
            <p:extLst>
              <p:ext uri="{D42A27DB-BD31-4B8C-83A1-F6EECF244321}">
                <p14:modId xmlns:p14="http://schemas.microsoft.com/office/powerpoint/2010/main" val="1392490632"/>
              </p:ext>
            </p:extLst>
          </p:nvPr>
        </p:nvGraphicFramePr>
        <p:xfrm>
          <a:off x="5040000" y="1224000"/>
          <a:ext cx="4202717" cy="1569720"/>
        </p:xfrm>
        <a:graphic>
          <a:graphicData uri="http://schemas.openxmlformats.org/drawingml/2006/table">
            <a:tbl>
              <a:tblPr firstRow="1" bandRow="1"/>
              <a:tblGrid>
                <a:gridCol w="1063106">
                  <a:extLst>
                    <a:ext uri="{9D8B030D-6E8A-4147-A177-3AD203B41FA5}">
                      <a16:colId xmlns:a16="http://schemas.microsoft.com/office/drawing/2014/main" val="2659508799"/>
                    </a:ext>
                  </a:extLst>
                </a:gridCol>
                <a:gridCol w="3139611">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1">
                          <a:latin typeface="Meiryo UI"/>
                          <a:ea typeface="Meiryo UI"/>
                        </a:rPr>
                        <a:t>シフト移行情報</a:t>
                      </a:r>
                      <a:endParaRPr lang="en-US" altLang="ja-JP" sz="1200" b="1">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移行対象業務</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a:latin typeface="Meiryo UI"/>
                          <a:ea typeface="Meiryo UI"/>
                        </a:rPr>
                        <a:t>住民記録</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移行パターン</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en-US" altLang="ja-JP" sz="1200">
                          <a:latin typeface="Meiryo UI"/>
                          <a:ea typeface="Meiryo UI"/>
                        </a:rPr>
                        <a:t>Rebuild</a:t>
                      </a:r>
                      <a:endParaRPr kumimoji="1" lang="ja-JP" altLang="en-US" sz="1200">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lang="ja-JP" altLang="en-US" sz="1200" b="1">
                          <a:latin typeface="Meiryo UI"/>
                          <a:ea typeface="Meiryo UI"/>
                        </a:rPr>
                        <a:t>移行手法</a:t>
                      </a:r>
                      <a:endParaRPr kumimoji="1" lang="ja-JP" altLang="en-US" sz="1200" b="1">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dirty="0">
                          <a:solidFill>
                            <a:schemeClr val="tx1"/>
                          </a:solidFill>
                          <a:latin typeface="Meiryo UI"/>
                          <a:ea typeface="Meiryo UI"/>
                        </a:rPr>
                        <a:t>再構築</a:t>
                      </a:r>
                      <a:endParaRPr kumimoji="1" lang="en-US" altLang="ja-JP" sz="1200" dirty="0">
                        <a:solidFill>
                          <a:schemeClr val="tx1"/>
                        </a:solidFill>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bl>
          </a:graphicData>
        </a:graphic>
      </p:graphicFrame>
      <p:graphicFrame>
        <p:nvGraphicFramePr>
          <p:cNvPr id="6" name="表 5">
            <a:extLst>
              <a:ext uri="{FF2B5EF4-FFF2-40B4-BE49-F238E27FC236}">
                <a16:creationId xmlns:a16="http://schemas.microsoft.com/office/drawing/2014/main" id="{D0CB01A9-7F2B-1A2D-EB56-4350E08D4C75}"/>
              </a:ext>
            </a:extLst>
          </p:cNvPr>
          <p:cNvGraphicFramePr>
            <a:graphicFrameLocks noGrp="1"/>
          </p:cNvGraphicFramePr>
          <p:nvPr>
            <p:extLst>
              <p:ext uri="{D42A27DB-BD31-4B8C-83A1-F6EECF244321}">
                <p14:modId xmlns:p14="http://schemas.microsoft.com/office/powerpoint/2010/main" val="196402393"/>
              </p:ext>
            </p:extLst>
          </p:nvPr>
        </p:nvGraphicFramePr>
        <p:xfrm>
          <a:off x="576000" y="3240000"/>
          <a:ext cx="8692062" cy="2661920"/>
        </p:xfrm>
        <a:graphic>
          <a:graphicData uri="http://schemas.openxmlformats.org/drawingml/2006/table">
            <a:tbl>
              <a:tblPr firstRow="1" bandRow="1"/>
              <a:tblGrid>
                <a:gridCol w="4349269">
                  <a:extLst>
                    <a:ext uri="{9D8B030D-6E8A-4147-A177-3AD203B41FA5}">
                      <a16:colId xmlns:a16="http://schemas.microsoft.com/office/drawing/2014/main" val="2659508799"/>
                    </a:ext>
                  </a:extLst>
                </a:gridCol>
                <a:gridCol w="4342793">
                  <a:extLst>
                    <a:ext uri="{9D8B030D-6E8A-4147-A177-3AD203B41FA5}">
                      <a16:colId xmlns:a16="http://schemas.microsoft.com/office/drawing/2014/main" val="40385070"/>
                    </a:ext>
                  </a:extLst>
                </a:gridCol>
              </a:tblGrid>
              <a:tr h="370840">
                <a:tc gridSpan="2">
                  <a:txBody>
                    <a:bodyPr/>
                    <a:lstStyle>
                      <a:lvl1pPr marL="0" algn="l" defTabSz="742927" rtl="0" eaLnBrk="1" latinLnBrk="0" hangingPunct="1">
                        <a:defRPr kumimoji="1" sz="1462" b="1" kern="1200">
                          <a:solidFill>
                            <a:schemeClr val="lt1"/>
                          </a:solidFill>
                          <a:latin typeface="BIZ UDPゴシック"/>
                          <a:ea typeface="BIZ UDPゴシック"/>
                          <a:cs typeface="ＭＳ Ｐゴシック"/>
                        </a:defRPr>
                      </a:lvl1pPr>
                      <a:lvl2pPr marL="371464" algn="l" defTabSz="742927" rtl="0" eaLnBrk="1" latinLnBrk="0" hangingPunct="1">
                        <a:defRPr kumimoji="1" sz="1462" b="1" kern="1200">
                          <a:solidFill>
                            <a:schemeClr val="lt1"/>
                          </a:solidFill>
                          <a:latin typeface="BIZ UDPゴシック"/>
                          <a:ea typeface="BIZ UDPゴシック"/>
                          <a:cs typeface="ＭＳ Ｐゴシック"/>
                        </a:defRPr>
                      </a:lvl2pPr>
                      <a:lvl3pPr marL="742927" algn="l" defTabSz="742927" rtl="0" eaLnBrk="1" latinLnBrk="0" hangingPunct="1">
                        <a:defRPr kumimoji="1" sz="1462" b="1" kern="1200">
                          <a:solidFill>
                            <a:schemeClr val="lt1"/>
                          </a:solidFill>
                          <a:latin typeface="BIZ UDPゴシック"/>
                          <a:ea typeface="BIZ UDPゴシック"/>
                          <a:cs typeface="ＭＳ Ｐゴシック"/>
                        </a:defRPr>
                      </a:lvl3pPr>
                      <a:lvl4pPr marL="1114391" algn="l" defTabSz="742927" rtl="0" eaLnBrk="1" latinLnBrk="0" hangingPunct="1">
                        <a:defRPr kumimoji="1" sz="1462" b="1" kern="1200">
                          <a:solidFill>
                            <a:schemeClr val="lt1"/>
                          </a:solidFill>
                          <a:latin typeface="BIZ UDPゴシック"/>
                          <a:ea typeface="BIZ UDPゴシック"/>
                          <a:cs typeface="ＭＳ Ｐゴシック"/>
                        </a:defRPr>
                      </a:lvl4pPr>
                      <a:lvl5pPr marL="1485854" algn="l" defTabSz="742927" rtl="0" eaLnBrk="1" latinLnBrk="0" hangingPunct="1">
                        <a:defRPr kumimoji="1" sz="1462" b="1" kern="1200">
                          <a:solidFill>
                            <a:schemeClr val="lt1"/>
                          </a:solidFill>
                          <a:latin typeface="BIZ UDPゴシック"/>
                          <a:ea typeface="BIZ UDPゴシック"/>
                          <a:cs typeface="ＭＳ Ｐゴシック"/>
                        </a:defRPr>
                      </a:lvl5pPr>
                      <a:lvl6pPr marL="1857318" algn="l" defTabSz="742927" rtl="0" eaLnBrk="1" latinLnBrk="0" hangingPunct="1">
                        <a:defRPr kumimoji="1" sz="1462" b="1" kern="1200">
                          <a:solidFill>
                            <a:schemeClr val="lt1"/>
                          </a:solidFill>
                          <a:latin typeface="BIZ UDPゴシック"/>
                          <a:ea typeface="BIZ UDPゴシック"/>
                          <a:cs typeface="ＭＳ Ｐゴシック"/>
                        </a:defRPr>
                      </a:lvl6pPr>
                      <a:lvl7pPr marL="2228781" algn="l" defTabSz="742927" rtl="0" eaLnBrk="1" latinLnBrk="0" hangingPunct="1">
                        <a:defRPr kumimoji="1" sz="1462" b="1" kern="1200">
                          <a:solidFill>
                            <a:schemeClr val="lt1"/>
                          </a:solidFill>
                          <a:latin typeface="BIZ UDPゴシック"/>
                          <a:ea typeface="BIZ UDPゴシック"/>
                          <a:cs typeface="ＭＳ Ｐゴシック"/>
                        </a:defRPr>
                      </a:lvl7pPr>
                      <a:lvl8pPr marL="2600245" algn="l" defTabSz="742927" rtl="0" eaLnBrk="1" latinLnBrk="0" hangingPunct="1">
                        <a:defRPr kumimoji="1" sz="1462" b="1" kern="1200">
                          <a:solidFill>
                            <a:schemeClr val="lt1"/>
                          </a:solidFill>
                          <a:latin typeface="BIZ UDPゴシック"/>
                          <a:ea typeface="BIZ UDPゴシック"/>
                          <a:cs typeface="ＭＳ Ｐゴシック"/>
                        </a:defRPr>
                      </a:lvl8pPr>
                      <a:lvl9pPr marL="2971709" algn="l" defTabSz="742927" rtl="0" eaLnBrk="1" latinLnBrk="0" hangingPunct="1">
                        <a:defRPr kumimoji="1" sz="1462" b="1" kern="1200">
                          <a:solidFill>
                            <a:schemeClr val="lt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dirty="0">
                          <a:latin typeface="Meiryo UI"/>
                          <a:ea typeface="Meiryo UI"/>
                        </a:rPr>
                        <a:t>リスク・課題分析情報</a:t>
                      </a:r>
                      <a:endParaRPr lang="en-US" altLang="ja-JP" sz="1200" b="1" dirty="0">
                        <a:latin typeface="Meiryo UI"/>
                        <a:ea typeface="Meiryo UI"/>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extLst>
                  <a:ext uri="{0D108BD9-81ED-4DB2-BD59-A6C34878D82A}">
                    <a16:rowId xmlns:a16="http://schemas.microsoft.com/office/drawing/2014/main" val="4282432486"/>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r>
                        <a:rPr kumimoji="1" lang="ja-JP" altLang="en-US" sz="1200" b="1">
                          <a:solidFill>
                            <a:schemeClr val="tx1"/>
                          </a:solidFill>
                          <a:latin typeface="Meiryo UI"/>
                          <a:ea typeface="Meiryo UI"/>
                        </a:rPr>
                        <a:t>リスク・課題</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1007772"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a:ea typeface="Meiryo UI"/>
                        </a:rPr>
                        <a:t>対策内容</a:t>
                      </a:r>
                    </a:p>
                  </a:txBody>
                  <a:tcPr anchor="ctr">
                    <a:lnL w="12700" cmpd="sng">
                      <a:solidFill>
                        <a:srgbClr val="FFFFFF"/>
                      </a:solidFill>
                    </a:lnL>
                    <a:lnR w="12700" cmpd="sng">
                      <a:solidFill>
                        <a:srgbClr val="FFFFFF"/>
                      </a:solidFill>
                    </a:lnR>
                    <a:lnT w="38100" cmpd="sng">
                      <a:solidFill>
                        <a:srgbClr val="FFFFFF"/>
                      </a:solidFill>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extLst>
                  <a:ext uri="{0D108BD9-81ED-4DB2-BD59-A6C34878D82A}">
                    <a16:rowId xmlns:a16="http://schemas.microsoft.com/office/drawing/2014/main" val="70083548"/>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t"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標準仕様の改版に伴い、計画（システム開発・システム移行）を大幅に変更する必要が生じる。</a:t>
                      </a:r>
                      <a:endParaRPr lang="en-US" altLang="ja-JP" sz="1200" b="0" i="0" u="none" strike="noStrike">
                        <a:effectLst/>
                        <a:latin typeface="Meiryo UI"/>
                        <a:ea typeface="Meiryo UI"/>
                      </a:endParaRPr>
                    </a:p>
                    <a:p>
                      <a:pPr algn="l" fontAlgn="t"/>
                      <a:endParaRPr lang="en-US" altLang="ja-JP"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auto"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新たな標準仕様が公開され次第、すぐに分析に着手する体制を準備する。</a:t>
                      </a:r>
                    </a:p>
                    <a:p>
                      <a:endParaRPr kumimoji="1" lang="ja-JP" altLang="en-US" sz="120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017706925"/>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algn="l" rtl="0" eaLnBrk="1" fontAlgn="t" latinLnBrk="0" hangingPunct="1">
                        <a:spcBef>
                          <a:spcPts val="0"/>
                        </a:spcBef>
                        <a:spcAft>
                          <a:spcPts val="0"/>
                        </a:spcAft>
                      </a:pPr>
                      <a:r>
                        <a:rPr lang="ja-JP" altLang="en-US" sz="1200" b="0" i="0" u="none" strike="noStrike" dirty="0">
                          <a:effectLst/>
                          <a:latin typeface="Meiryo UI"/>
                          <a:ea typeface="Meiryo UI"/>
                        </a:rPr>
                        <a:t>各外部システムベンダーの標準連携要件対応が切替に間に合わない。</a:t>
                      </a:r>
                    </a:p>
                    <a:p>
                      <a:pPr algn="l" fontAlgn="t"/>
                      <a:endParaRPr lang="en-US" altLang="ja-JP" sz="1200" b="0" i="0" u="none" strike="noStrike" dirty="0">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marR="0" lvl="0" indent="0" algn="l" defTabSz="914251" rtl="0" eaLnBrk="1" fontAlgn="t" latinLnBrk="0" hangingPunct="1">
                        <a:lnSpc>
                          <a:spcPct val="100000"/>
                        </a:lnSpc>
                        <a:spcBef>
                          <a:spcPts val="0"/>
                        </a:spcBef>
                        <a:spcAft>
                          <a:spcPts val="0"/>
                        </a:spcAft>
                        <a:buClrTx/>
                        <a:buSzTx/>
                        <a:buFontTx/>
                        <a:buNone/>
                        <a:tabLst/>
                        <a:defRPr/>
                      </a:pPr>
                      <a:r>
                        <a:rPr lang="ja-JP" altLang="en-US" sz="1200" b="0" i="0" u="none" strike="noStrike">
                          <a:effectLst/>
                          <a:latin typeface="Meiryo UI"/>
                          <a:ea typeface="Meiryo UI"/>
                        </a:rPr>
                        <a:t>標準準拠システムとは別に旧の連携機能を準備する。</a:t>
                      </a:r>
                    </a:p>
                    <a:p>
                      <a:pPr algn="l" fontAlgn="t"/>
                      <a:endParaRPr lang="ja-JP" altLang="en-US" sz="1200" b="0" i="0" u="none" strike="noStrike">
                        <a:effectLst/>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975312983"/>
                  </a:ext>
                </a:extLst>
              </a:tr>
              <a:tr h="370840">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algn="l" rtl="0" eaLnBrk="1" fontAlgn="t" latinLnBrk="0" hangingPunct="1">
                        <a:spcBef>
                          <a:spcPts val="0"/>
                        </a:spcBef>
                        <a:spcAft>
                          <a:spcPts val="0"/>
                        </a:spcAft>
                      </a:pPr>
                      <a:r>
                        <a:rPr lang="ja-JP" altLang="en-US" sz="1200" b="0" i="0" u="none" strike="noStrike">
                          <a:effectLst/>
                          <a:latin typeface="Meiryo UI"/>
                          <a:ea typeface="Meiryo UI"/>
                        </a:rPr>
                        <a:t>本稼働切替時に、全ての外部システム連携を標準連携要件へ同時に切り替える必要があるが、複数同時に切り替える場合はトラブルシュートが煩雑化する。</a:t>
                      </a:r>
                    </a:p>
                    <a:p>
                      <a:endParaRPr kumimoji="1" lang="ja-JP" altLang="en-US" sz="1200" b="1">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742927" rtl="0" eaLnBrk="1" latinLnBrk="0" hangingPunct="1">
                        <a:defRPr kumimoji="1" sz="1462" kern="1200">
                          <a:solidFill>
                            <a:schemeClr val="dk1"/>
                          </a:solidFill>
                          <a:latin typeface="BIZ UDPゴシック"/>
                          <a:ea typeface="BIZ UDPゴシック"/>
                          <a:cs typeface="ＭＳ Ｐゴシック"/>
                        </a:defRPr>
                      </a:lvl1pPr>
                      <a:lvl2pPr marL="371464" algn="l" defTabSz="742927" rtl="0" eaLnBrk="1" latinLnBrk="0" hangingPunct="1">
                        <a:defRPr kumimoji="1" sz="1462" kern="1200">
                          <a:solidFill>
                            <a:schemeClr val="dk1"/>
                          </a:solidFill>
                          <a:latin typeface="BIZ UDPゴシック"/>
                          <a:ea typeface="BIZ UDPゴシック"/>
                          <a:cs typeface="ＭＳ Ｐゴシック"/>
                        </a:defRPr>
                      </a:lvl2pPr>
                      <a:lvl3pPr marL="742927" algn="l" defTabSz="742927" rtl="0" eaLnBrk="1" latinLnBrk="0" hangingPunct="1">
                        <a:defRPr kumimoji="1" sz="1462" kern="1200">
                          <a:solidFill>
                            <a:schemeClr val="dk1"/>
                          </a:solidFill>
                          <a:latin typeface="BIZ UDPゴシック"/>
                          <a:ea typeface="BIZ UDPゴシック"/>
                          <a:cs typeface="ＭＳ Ｐゴシック"/>
                        </a:defRPr>
                      </a:lvl3pPr>
                      <a:lvl4pPr marL="1114391" algn="l" defTabSz="742927" rtl="0" eaLnBrk="1" latinLnBrk="0" hangingPunct="1">
                        <a:defRPr kumimoji="1" sz="1462" kern="1200">
                          <a:solidFill>
                            <a:schemeClr val="dk1"/>
                          </a:solidFill>
                          <a:latin typeface="BIZ UDPゴシック"/>
                          <a:ea typeface="BIZ UDPゴシック"/>
                          <a:cs typeface="ＭＳ Ｐゴシック"/>
                        </a:defRPr>
                      </a:lvl4pPr>
                      <a:lvl5pPr marL="1485854" algn="l" defTabSz="742927" rtl="0" eaLnBrk="1" latinLnBrk="0" hangingPunct="1">
                        <a:defRPr kumimoji="1" sz="1462" kern="1200">
                          <a:solidFill>
                            <a:schemeClr val="dk1"/>
                          </a:solidFill>
                          <a:latin typeface="BIZ UDPゴシック"/>
                          <a:ea typeface="BIZ UDPゴシック"/>
                          <a:cs typeface="ＭＳ Ｐゴシック"/>
                        </a:defRPr>
                      </a:lvl5pPr>
                      <a:lvl6pPr marL="1857318" algn="l" defTabSz="742927" rtl="0" eaLnBrk="1" latinLnBrk="0" hangingPunct="1">
                        <a:defRPr kumimoji="1" sz="1462" kern="1200">
                          <a:solidFill>
                            <a:schemeClr val="dk1"/>
                          </a:solidFill>
                          <a:latin typeface="BIZ UDPゴシック"/>
                          <a:ea typeface="BIZ UDPゴシック"/>
                          <a:cs typeface="ＭＳ Ｐゴシック"/>
                        </a:defRPr>
                      </a:lvl6pPr>
                      <a:lvl7pPr marL="2228781" algn="l" defTabSz="742927" rtl="0" eaLnBrk="1" latinLnBrk="0" hangingPunct="1">
                        <a:defRPr kumimoji="1" sz="1462" kern="1200">
                          <a:solidFill>
                            <a:schemeClr val="dk1"/>
                          </a:solidFill>
                          <a:latin typeface="BIZ UDPゴシック"/>
                          <a:ea typeface="BIZ UDPゴシック"/>
                          <a:cs typeface="ＭＳ Ｐゴシック"/>
                        </a:defRPr>
                      </a:lvl7pPr>
                      <a:lvl8pPr marL="2600245" algn="l" defTabSz="742927" rtl="0" eaLnBrk="1" latinLnBrk="0" hangingPunct="1">
                        <a:defRPr kumimoji="1" sz="1462" kern="1200">
                          <a:solidFill>
                            <a:schemeClr val="dk1"/>
                          </a:solidFill>
                          <a:latin typeface="BIZ UDPゴシック"/>
                          <a:ea typeface="BIZ UDPゴシック"/>
                          <a:cs typeface="ＭＳ Ｐゴシック"/>
                        </a:defRPr>
                      </a:lvl8pPr>
                      <a:lvl9pPr marL="2971709" algn="l" defTabSz="742927" rtl="0" eaLnBrk="1" latinLnBrk="0" hangingPunct="1">
                        <a:defRPr kumimoji="1" sz="1462" kern="1200">
                          <a:solidFill>
                            <a:schemeClr val="dk1"/>
                          </a:solidFill>
                          <a:latin typeface="BIZ UDPゴシック"/>
                          <a:ea typeface="BIZ UDPゴシック"/>
                          <a:cs typeface="ＭＳ Ｐゴシック"/>
                        </a:defRPr>
                      </a:lvl9pPr>
                    </a:lstStyle>
                    <a:p>
                      <a:pPr marL="0" algn="l" rtl="0" eaLnBrk="1" fontAlgn="t" latinLnBrk="0" hangingPunct="1">
                        <a:spcBef>
                          <a:spcPts val="0"/>
                        </a:spcBef>
                        <a:spcAft>
                          <a:spcPts val="0"/>
                        </a:spcAft>
                      </a:pPr>
                      <a:r>
                        <a:rPr lang="ja-JP" altLang="en-US" sz="1200" b="0" i="0" u="none" strike="noStrike" dirty="0">
                          <a:effectLst/>
                          <a:latin typeface="Meiryo UI"/>
                          <a:ea typeface="Meiryo UI"/>
                        </a:rPr>
                        <a:t>・全ての外部ベンダーと一斉切り替えを</a:t>
                      </a:r>
                      <a:r>
                        <a:rPr lang="ja-JP" altLang="en-US" sz="1200" b="0" i="0" u="none" strike="noStrike" dirty="0">
                          <a:solidFill>
                            <a:schemeClr val="tx1"/>
                          </a:solidFill>
                          <a:effectLst/>
                          <a:latin typeface="Meiryo UI"/>
                          <a:ea typeface="Meiryo UI"/>
                        </a:rPr>
                        <a:t>調整する。</a:t>
                      </a:r>
                    </a:p>
                    <a:p>
                      <a:pPr marL="0" algn="l" rtl="0" eaLnBrk="1" fontAlgn="t" latinLnBrk="0" hangingPunct="1">
                        <a:spcBef>
                          <a:spcPts val="0"/>
                        </a:spcBef>
                        <a:spcAft>
                          <a:spcPts val="0"/>
                        </a:spcAft>
                      </a:pPr>
                      <a:r>
                        <a:rPr lang="ja-JP" altLang="en-US" sz="1200" b="0" i="0" u="none" strike="noStrike" dirty="0">
                          <a:solidFill>
                            <a:schemeClr val="tx1"/>
                          </a:solidFill>
                          <a:effectLst/>
                          <a:latin typeface="Meiryo UI"/>
                          <a:ea typeface="Meiryo UI"/>
                        </a:rPr>
                        <a:t>・全ての外部ベンダーと事前の連携テストを調整する。</a:t>
                      </a:r>
                    </a:p>
                    <a:p>
                      <a:endParaRPr kumimoji="1" lang="en-US" altLang="ja-JP" sz="1200" dirty="0">
                        <a:solidFill>
                          <a:schemeClr val="tx1"/>
                        </a:solidFill>
                        <a:latin typeface="Meiryo UI"/>
                        <a:ea typeface="Meiryo UI"/>
                      </a:endParaRPr>
                    </a:p>
                  </a:txBody>
                  <a:tcPr>
                    <a:lnL w="12700" cmpd="sng">
                      <a:solidFill>
                        <a:srgbClr val="FFFFFF"/>
                      </a:solidFill>
                    </a:lnL>
                    <a:lnR w="12700" cmpd="sng">
                      <a:solidFill>
                        <a:srgbClr val="FFFFFF"/>
                      </a:solidFill>
                    </a:lnR>
                    <a:lnT w="762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2161434512"/>
                  </a:ext>
                </a:extLst>
              </a:tr>
            </a:tbl>
          </a:graphicData>
        </a:graphic>
      </p:graphicFrame>
    </p:spTree>
    <p:extLst>
      <p:ext uri="{BB962C8B-B14F-4D97-AF65-F5344CB8AC3E}">
        <p14:creationId xmlns:p14="http://schemas.microsoft.com/office/powerpoint/2010/main" val="3584311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kumimoji="1" lang="ja-JP" altLang="en-US" sz="1137" b="0" i="0" u="none" strike="noStrike" kern="1200" cap="none" spc="0" normalizeH="0" baseline="0" noProof="0" smtClean="0">
                <a:ln>
                  <a:noFill/>
                </a:ln>
                <a:solidFill>
                  <a:prstClr val="white">
                    <a:lumMod val="50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1" lang="ja-JP" altLang="en-US" sz="1137" b="0" i="0" u="none" strike="noStrike" kern="1200" cap="none" spc="0" normalizeH="0" baseline="0" noProof="0">
              <a:ln>
                <a:noFill/>
              </a:ln>
              <a:solidFill>
                <a:prstClr val="white">
                  <a:lumMod val="50000"/>
                </a:prstClr>
              </a:solidFill>
              <a:effectLst/>
              <a:uLnTx/>
              <a:uFillTx/>
              <a:latin typeface="Meiryo UI"/>
              <a:ea typeface="Meiryo UI"/>
              <a:cs typeface="+mn-cs"/>
            </a:endParaRPr>
          </a:p>
        </p:txBody>
      </p:sp>
    </p:spTree>
    <p:extLst>
      <p:ext uri="{BB962C8B-B14F-4D97-AF65-F5344CB8AC3E}">
        <p14:creationId xmlns:p14="http://schemas.microsoft.com/office/powerpoint/2010/main" val="17731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D095EFA-9052-CCE0-C1C5-31C7C25FC590}"/>
              </a:ext>
            </a:extLst>
          </p:cNvPr>
          <p:cNvSpPr>
            <a:spLocks noGrp="1"/>
          </p:cNvSpPr>
          <p:nvPr>
            <p:ph type="sldNum" sz="quarter" idx="10"/>
          </p:nvPr>
        </p:nvSpPr>
        <p:spPr/>
        <p:txBody>
          <a:bodyPr/>
          <a:lstStyle/>
          <a:p>
            <a:fld id="{DFD4F317-19D0-4848-B5EB-5B174DBE8CF9}" type="slidenum">
              <a:rPr lang="ja-JP" altLang="en-US" smtClean="0"/>
              <a:pPr/>
              <a:t>6</a:t>
            </a:fld>
            <a:endParaRPr lang="ja-JP" altLang="en-US"/>
          </a:p>
        </p:txBody>
      </p:sp>
      <p:sp>
        <p:nvSpPr>
          <p:cNvPr id="4" name="タイトル 3">
            <a:extLst>
              <a:ext uri="{FF2B5EF4-FFF2-40B4-BE49-F238E27FC236}">
                <a16:creationId xmlns:a16="http://schemas.microsoft.com/office/drawing/2014/main" id="{240FD7C9-D129-480C-A9EA-86A9EE848AE4}"/>
              </a:ext>
            </a:extLst>
          </p:cNvPr>
          <p:cNvSpPr>
            <a:spLocks noGrp="1"/>
          </p:cNvSpPr>
          <p:nvPr>
            <p:ph type="title"/>
          </p:nvPr>
        </p:nvSpPr>
        <p:spPr/>
        <p:txBody>
          <a:bodyPr/>
          <a:lstStyle/>
          <a:p>
            <a:r>
              <a:rPr kumimoji="1" lang="ja-JP" altLang="en-US"/>
              <a:t>２　検証結果の整理</a:t>
            </a:r>
          </a:p>
        </p:txBody>
      </p:sp>
    </p:spTree>
    <p:extLst>
      <p:ext uri="{BB962C8B-B14F-4D97-AF65-F5344CB8AC3E}">
        <p14:creationId xmlns:p14="http://schemas.microsoft.com/office/powerpoint/2010/main" val="237704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7</a:t>
            </a:fld>
            <a:endParaRPr lang="ja-JP" altLang="en-US"/>
          </a:p>
        </p:txBody>
      </p:sp>
      <p:sp>
        <p:nvSpPr>
          <p:cNvPr id="4" name="テキスト プレースホルダー 15">
            <a:extLst>
              <a:ext uri="{FF2B5EF4-FFF2-40B4-BE49-F238E27FC236}">
                <a16:creationId xmlns:a16="http://schemas.microsoft.com/office/drawing/2014/main" id="{D877D493-9704-4730-8AC4-8BE5B6ADEB61}"/>
              </a:ext>
            </a:extLst>
          </p:cNvPr>
          <p:cNvSpPr>
            <a:spLocks noGrp="1"/>
          </p:cNvSpPr>
          <p:nvPr/>
        </p:nvSpPr>
        <p:spPr>
          <a:xfrm>
            <a:off x="720001" y="986044"/>
            <a:ext cx="8405146" cy="3897157"/>
          </a:xfrm>
          <a:prstGeom prst="rect">
            <a:avLst/>
          </a:prstGeom>
        </p:spPr>
        <p:txBody>
          <a:bodyPr vert="horz" wrap="square" lIns="0" tIns="0" rIns="0" bIns="0" rtlCol="0" anchor="t">
            <a:spAutoFit/>
          </a:bodyPr>
          <a:lstStyle>
            <a:lvl1pPr marL="211034" marR="0" indent="-211034" algn="l" defTabSz="914251"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452" b="1" kern="1200" spc="109" baseline="0">
                <a:solidFill>
                  <a:srgbClr val="000000"/>
                </a:solidFill>
                <a:latin typeface="+mn-lt"/>
                <a:ea typeface="+mn-ea"/>
                <a:cs typeface="+mn-cs"/>
              </a:defRPr>
            </a:lvl1pPr>
            <a:lvl2pPr marL="211034" marR="0" indent="-195955" algn="l" defTabSz="914251"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31625" marR="0" indent="-130637" algn="l" defTabSz="914251"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52216" marR="0" indent="-120591"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42659"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3050" indent="-273050">
              <a:defRPr/>
            </a:pPr>
            <a:r>
              <a:rPr lang="ja-JP" altLang="en-US" sz="1600" b="0" dirty="0">
                <a:latin typeface="+mj-ea"/>
                <a:ea typeface="+mj-ea"/>
              </a:rPr>
              <a:t>移行パターンについては</a:t>
            </a:r>
            <a:r>
              <a:rPr lang="en-US" altLang="ja-JP" sz="1600" b="0" dirty="0">
                <a:latin typeface="+mj-ea"/>
                <a:ea typeface="+mj-ea"/>
              </a:rPr>
              <a:t>『</a:t>
            </a:r>
            <a:r>
              <a:rPr lang="ja-JP" altLang="en-US" sz="1600" b="0" dirty="0">
                <a:latin typeface="+mj-ea"/>
                <a:ea typeface="+mj-ea"/>
              </a:rPr>
              <a:t>ガバメントクラウド概要解説</a:t>
            </a:r>
            <a:r>
              <a:rPr lang="en-US" altLang="ja-JP" sz="1600" b="0" dirty="0">
                <a:latin typeface="+mj-ea"/>
                <a:ea typeface="+mj-ea"/>
              </a:rPr>
              <a:t>』</a:t>
            </a:r>
            <a:r>
              <a:rPr lang="ja-JP" altLang="en-US" sz="1600" b="0" dirty="0">
                <a:latin typeface="+mj-ea"/>
                <a:ea typeface="+mj-ea"/>
              </a:rPr>
              <a:t>の「</a:t>
            </a:r>
            <a:r>
              <a:rPr lang="en-US" altLang="ja-JP" sz="1600" b="0" dirty="0">
                <a:latin typeface="+mj-ea"/>
                <a:ea typeface="+mj-ea"/>
              </a:rPr>
              <a:t>6.1</a:t>
            </a:r>
            <a:r>
              <a:rPr lang="ja-JP" altLang="en-US" sz="1600" b="0" dirty="0">
                <a:latin typeface="+mj-ea"/>
                <a:ea typeface="+mj-ea"/>
              </a:rPr>
              <a:t>モダンアプリケーション化」の分類を参考に以下のとおり分類する。この分類はシステムとしての全体の「アプリケーション」に言及しているもので、クラウドサービスを有効に利用する目的のためにどこまでアーキテクチャの変更をするか、という観点からの分類である。</a:t>
            </a:r>
            <a:endParaRPr lang="en-US" altLang="ja-JP" sz="1600" b="0" dirty="0">
              <a:highlight>
                <a:srgbClr val="FFFF00"/>
              </a:highlight>
              <a:latin typeface="+mj-ea"/>
              <a:ea typeface="+mj-ea"/>
            </a:endParaRPr>
          </a:p>
          <a:p>
            <a:pPr indent="-210820">
              <a:defRPr/>
            </a:pPr>
            <a:endParaRPr lang="en-US" altLang="ja-JP" sz="1600" b="0" dirty="0">
              <a:latin typeface="+mj-ea"/>
              <a:ea typeface="+mj-ea"/>
            </a:endParaRPr>
          </a:p>
          <a:p>
            <a:pPr indent="-210820">
              <a:defRPr/>
            </a:pPr>
            <a:endParaRPr lang="en-US" altLang="ja-JP" sz="1600" b="0" dirty="0">
              <a:latin typeface="+mj-ea"/>
              <a:ea typeface="+mj-ea"/>
            </a:endParaRPr>
          </a:p>
          <a:p>
            <a:pPr indent="-210820">
              <a:defRPr/>
            </a:pPr>
            <a:endParaRPr lang="en-US" altLang="ja-JP" sz="1600" b="0" dirty="0">
              <a:latin typeface="+mj-ea"/>
              <a:ea typeface="+mj-ea"/>
            </a:endParaRPr>
          </a:p>
          <a:p>
            <a:pPr indent="-210820">
              <a:defRPr/>
            </a:pPr>
            <a:endParaRPr lang="en-US" altLang="ja-JP" sz="1600" b="0" dirty="0">
              <a:latin typeface="+mj-ea"/>
              <a:ea typeface="+mj-ea"/>
            </a:endParaRPr>
          </a:p>
          <a:p>
            <a:pPr indent="-210820">
              <a:defRPr/>
            </a:pPr>
            <a:endParaRPr lang="en-US" altLang="ja-JP" sz="1600" b="0" dirty="0">
              <a:latin typeface="+mj-ea"/>
              <a:ea typeface="+mj-ea"/>
            </a:endParaRPr>
          </a:p>
          <a:p>
            <a:pPr marL="273050" indent="-273050">
              <a:defRPr/>
            </a:pPr>
            <a:r>
              <a:rPr lang="ja-JP" altLang="en-US" sz="1600" b="0" dirty="0">
                <a:latin typeface="+mj-ea"/>
                <a:ea typeface="+mj-ea"/>
              </a:rPr>
              <a:t>移行手法については、各ベンダーの事業計画を参考として以下の分類とする。標準化対応したシステム（標準準拠システム）への移行対応のために、どのような手法を用いてアプリケーションを変更するか・環境を構築するか、という観点からの分類である。</a:t>
            </a:r>
            <a:endParaRPr lang="en-US" altLang="ja-JP" sz="1600" b="0" dirty="0">
              <a:latin typeface="+mj-ea"/>
              <a:ea typeface="+mj-ea"/>
            </a:endParaRPr>
          </a:p>
        </p:txBody>
      </p:sp>
      <p:pic>
        <p:nvPicPr>
          <p:cNvPr id="5" name="table">
            <a:extLst>
              <a:ext uri="{FF2B5EF4-FFF2-40B4-BE49-F238E27FC236}">
                <a16:creationId xmlns:a16="http://schemas.microsoft.com/office/drawing/2014/main" id="{D3F03F3E-BBA2-CCE5-7B79-F87002E736B8}"/>
              </a:ext>
            </a:extLst>
          </p:cNvPr>
          <p:cNvPicPr>
            <a:picLocks noChangeAspect="1"/>
          </p:cNvPicPr>
          <p:nvPr/>
        </p:nvPicPr>
        <p:blipFill>
          <a:blip r:embed="rId2"/>
          <a:stretch>
            <a:fillRect/>
          </a:stretch>
        </p:blipFill>
        <p:spPr>
          <a:xfrm>
            <a:off x="864000" y="2186379"/>
            <a:ext cx="8691988" cy="1440000"/>
          </a:xfrm>
          <a:prstGeom prst="rect">
            <a:avLst/>
          </a:prstGeom>
        </p:spPr>
      </p:pic>
      <p:pic>
        <p:nvPicPr>
          <p:cNvPr id="6" name="table">
            <a:extLst>
              <a:ext uri="{FF2B5EF4-FFF2-40B4-BE49-F238E27FC236}">
                <a16:creationId xmlns:a16="http://schemas.microsoft.com/office/drawing/2014/main" id="{24A25962-C714-F14E-7839-71C98BA95368}"/>
              </a:ext>
            </a:extLst>
          </p:cNvPr>
          <p:cNvPicPr>
            <a:picLocks noChangeAspect="1"/>
          </p:cNvPicPr>
          <p:nvPr/>
        </p:nvPicPr>
        <p:blipFill>
          <a:blip r:embed="rId3"/>
          <a:stretch>
            <a:fillRect/>
          </a:stretch>
        </p:blipFill>
        <p:spPr>
          <a:xfrm>
            <a:off x="866109" y="4959184"/>
            <a:ext cx="8680267" cy="1440000"/>
          </a:xfrm>
          <a:prstGeom prst="rect">
            <a:avLst/>
          </a:prstGeom>
        </p:spPr>
      </p:pic>
    </p:spTree>
    <p:extLst>
      <p:ext uri="{BB962C8B-B14F-4D97-AF65-F5344CB8AC3E}">
        <p14:creationId xmlns:p14="http://schemas.microsoft.com/office/powerpoint/2010/main" val="269456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8</a:t>
            </a:fld>
            <a:endParaRPr lang="ja-JP" altLang="en-US"/>
          </a:p>
        </p:txBody>
      </p:sp>
      <p:sp>
        <p:nvSpPr>
          <p:cNvPr id="4" name="テキスト プレースホルダー 15">
            <a:extLst>
              <a:ext uri="{FF2B5EF4-FFF2-40B4-BE49-F238E27FC236}">
                <a16:creationId xmlns:a16="http://schemas.microsoft.com/office/drawing/2014/main" id="{D877D493-9704-4730-8AC4-8BE5B6ADEB61}"/>
              </a:ext>
            </a:extLst>
          </p:cNvPr>
          <p:cNvSpPr>
            <a:spLocks noGrp="1"/>
          </p:cNvSpPr>
          <p:nvPr/>
        </p:nvSpPr>
        <p:spPr>
          <a:xfrm>
            <a:off x="720000" y="983051"/>
            <a:ext cx="8627625" cy="557781"/>
          </a:xfrm>
          <a:prstGeom prst="rect">
            <a:avLst/>
          </a:prstGeom>
        </p:spPr>
        <p:txBody>
          <a:bodyPr vert="horz" wrap="square" lIns="0" tIns="0" rIns="0" bIns="0" rtlCol="0" anchor="t">
            <a:spAutoFit/>
          </a:bodyPr>
          <a:lstStyle>
            <a:lvl1pPr marL="211034" marR="0" indent="-211034" algn="l" defTabSz="914251"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452" b="1" kern="1200" spc="109" baseline="0">
                <a:solidFill>
                  <a:srgbClr val="000000"/>
                </a:solidFill>
                <a:latin typeface="+mn-lt"/>
                <a:ea typeface="+mn-ea"/>
                <a:cs typeface="+mn-cs"/>
              </a:defRPr>
            </a:lvl1pPr>
            <a:lvl2pPr marL="211034" marR="0" indent="-195955" algn="l" defTabSz="914251"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31625" marR="0" indent="-130637" algn="l" defTabSz="914251"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52216" marR="0" indent="-120591"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42659"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3050" indent="-273050">
              <a:defRPr/>
            </a:pPr>
            <a:r>
              <a:rPr lang="ja-JP" altLang="en-US" sz="1600" b="0" dirty="0">
                <a:latin typeface="Meiryo UI"/>
                <a:ea typeface="Meiryo UI"/>
              </a:rPr>
              <a:t>各ベンダーが選択した移行パターンと移行手法は以下の表のとおり。それぞれ移行パターン・移行手法についてベンダーが想定した課題・メリットは次のスライド以降で表にして整理する。</a:t>
            </a:r>
            <a:endParaRPr lang="en-US" altLang="ja-JP" sz="1600" b="0" dirty="0">
              <a:latin typeface="Meiryo UI"/>
              <a:ea typeface="Meiryo UI"/>
            </a:endParaRPr>
          </a:p>
        </p:txBody>
      </p:sp>
      <p:pic>
        <p:nvPicPr>
          <p:cNvPr id="5" name="table">
            <a:extLst>
              <a:ext uri="{FF2B5EF4-FFF2-40B4-BE49-F238E27FC236}">
                <a16:creationId xmlns:a16="http://schemas.microsoft.com/office/drawing/2014/main" id="{AEDD3729-843B-2061-7C04-C14B181C3544}"/>
              </a:ext>
            </a:extLst>
          </p:cNvPr>
          <p:cNvPicPr>
            <a:picLocks noChangeAspect="1"/>
          </p:cNvPicPr>
          <p:nvPr/>
        </p:nvPicPr>
        <p:blipFill>
          <a:blip r:embed="rId2"/>
          <a:stretch>
            <a:fillRect/>
          </a:stretch>
        </p:blipFill>
        <p:spPr>
          <a:xfrm>
            <a:off x="1033250" y="1654872"/>
            <a:ext cx="8460000" cy="2368455"/>
          </a:xfrm>
          <a:prstGeom prst="rect">
            <a:avLst/>
          </a:prstGeom>
        </p:spPr>
      </p:pic>
    </p:spTree>
    <p:extLst>
      <p:ext uri="{BB962C8B-B14F-4D97-AF65-F5344CB8AC3E}">
        <p14:creationId xmlns:p14="http://schemas.microsoft.com/office/powerpoint/2010/main" val="170594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2DF78B91-B1F8-D9CE-2F52-E446484D6175}"/>
              </a:ext>
            </a:extLst>
          </p:cNvPr>
          <p:cNvSpPr txBox="1">
            <a:spLocks/>
          </p:cNvSpPr>
          <p:nvPr/>
        </p:nvSpPr>
        <p:spPr>
          <a:xfrm>
            <a:off x="1148465" y="501448"/>
            <a:ext cx="7789339" cy="414237"/>
          </a:xfrm>
          <a:prstGeom prst="rect">
            <a:avLst/>
          </a:prstGeom>
        </p:spPr>
        <p:txBody>
          <a:bodyPr vert="horz" lIns="0" tIns="0" rIns="0" bIns="0" rtlCol="0" anchor="ctr" anchorCtr="0">
            <a:no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400">
                <a:solidFill>
                  <a:schemeClr val="tx1"/>
                </a:solidFill>
                <a:latin typeface="Meiryo UI"/>
                <a:ea typeface="Meiryo UI"/>
                <a:cs typeface="+mj-lt"/>
              </a:rPr>
              <a:t>（１）移行パターン等の分析・検証</a:t>
            </a:r>
          </a:p>
        </p:txBody>
      </p:sp>
      <p:cxnSp>
        <p:nvCxnSpPr>
          <p:cNvPr id="3" name="直線コネクタ 2">
            <a:extLst>
              <a:ext uri="{FF2B5EF4-FFF2-40B4-BE49-F238E27FC236}">
                <a16:creationId xmlns:a16="http://schemas.microsoft.com/office/drawing/2014/main" id="{A4C32A20-3745-4FA3-F386-154F16EC2F8F}"/>
              </a:ext>
            </a:extLst>
          </p:cNvPr>
          <p:cNvCxnSpPr/>
          <p:nvPr/>
        </p:nvCxnSpPr>
        <p:spPr>
          <a:xfrm>
            <a:off x="1039229" y="965125"/>
            <a:ext cx="753491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9</a:t>
            </a:fld>
            <a:endParaRPr lang="ja-JP" altLang="en-US"/>
          </a:p>
        </p:txBody>
      </p:sp>
      <p:sp>
        <p:nvSpPr>
          <p:cNvPr id="6" name="テキスト プレースホルダー 15">
            <a:extLst>
              <a:ext uri="{FF2B5EF4-FFF2-40B4-BE49-F238E27FC236}">
                <a16:creationId xmlns:a16="http://schemas.microsoft.com/office/drawing/2014/main" id="{D877D493-9704-4730-8AC4-8BE5B6ADEB61}"/>
              </a:ext>
            </a:extLst>
          </p:cNvPr>
          <p:cNvSpPr>
            <a:spLocks noGrp="1"/>
          </p:cNvSpPr>
          <p:nvPr/>
        </p:nvSpPr>
        <p:spPr>
          <a:xfrm>
            <a:off x="757688" y="979633"/>
            <a:ext cx="8049338" cy="262316"/>
          </a:xfrm>
          <a:prstGeom prst="rect">
            <a:avLst/>
          </a:prstGeom>
        </p:spPr>
        <p:txBody>
          <a:bodyPr vert="horz" wrap="square" lIns="0" tIns="0" rIns="0" bIns="0" rtlCol="0" anchor="t">
            <a:spAutoFit/>
          </a:bodyPr>
          <a:lstStyle>
            <a:lvl1pPr marL="211034" marR="0" indent="-211034" algn="l" defTabSz="914251" rtl="0" eaLnBrk="1" fontAlgn="auto" latinLnBrk="0" hangingPunct="1">
              <a:lnSpc>
                <a:spcPct val="120000"/>
              </a:lnSpc>
              <a:spcBef>
                <a:spcPts val="0"/>
              </a:spcBef>
              <a:spcAft>
                <a:spcPts val="502"/>
              </a:spcAft>
              <a:buClr>
                <a:srgbClr val="003B83"/>
              </a:buClr>
              <a:buSzTx/>
              <a:buFont typeface="Wingdings" panose="05000000000000000000" pitchFamily="2" charset="2"/>
              <a:buChar char="l"/>
              <a:tabLst/>
              <a:defRPr kumimoji="1" sz="1452" b="1" kern="1200" spc="109" baseline="0">
                <a:solidFill>
                  <a:srgbClr val="000000"/>
                </a:solidFill>
                <a:latin typeface="+mn-lt"/>
                <a:ea typeface="+mn-ea"/>
                <a:cs typeface="+mn-cs"/>
              </a:defRPr>
            </a:lvl1pPr>
            <a:lvl2pPr marL="211034" marR="0" indent="-195955" algn="l" defTabSz="914251" rtl="0" eaLnBrk="1" fontAlgn="auto" latinLnBrk="0" hangingPunct="1">
              <a:lnSpc>
                <a:spcPct val="120000"/>
              </a:lnSpc>
              <a:spcBef>
                <a:spcPts val="0"/>
              </a:spcBef>
              <a:spcAft>
                <a:spcPts val="502"/>
              </a:spcAft>
              <a:buClr>
                <a:srgbClr val="3C82F4"/>
              </a:buClr>
              <a:buSzPct val="70000"/>
              <a:buFont typeface="Wingdings" panose="05000000000000000000" pitchFamily="2" charset="2"/>
              <a:buChar char="l"/>
              <a:tabLst/>
              <a:defRPr kumimoji="1" sz="1452" b="0" kern="1200" spc="109" baseline="0">
                <a:solidFill>
                  <a:srgbClr val="000000"/>
                </a:solidFill>
                <a:latin typeface="+mj-ea"/>
                <a:ea typeface="+mj-ea"/>
                <a:cs typeface="+mn-cs"/>
              </a:defRPr>
            </a:lvl2pPr>
            <a:lvl3pPr marL="331625" marR="0" indent="-130637" algn="l" defTabSz="914251" rtl="0" eaLnBrk="1" fontAlgn="auto" latinLnBrk="0" hangingPunct="1">
              <a:lnSpc>
                <a:spcPct val="120000"/>
              </a:lnSpc>
              <a:spcBef>
                <a:spcPts val="0"/>
              </a:spcBef>
              <a:spcAft>
                <a:spcPts val="502"/>
              </a:spcAft>
              <a:buClr>
                <a:srgbClr val="000000"/>
              </a:buClr>
              <a:buSzTx/>
              <a:buFont typeface="BIZ UDPゴシック" panose="020B0400000000000000" pitchFamily="50" charset="-128"/>
              <a:buChar char="-"/>
              <a:tabLst/>
              <a:defRPr kumimoji="1" sz="1270" b="0" kern="1200" spc="109" baseline="0">
                <a:solidFill>
                  <a:srgbClr val="000000"/>
                </a:solidFill>
                <a:latin typeface="+mj-ea"/>
                <a:ea typeface="+mj-ea"/>
                <a:cs typeface="+mn-cs"/>
              </a:defRPr>
            </a:lvl3pPr>
            <a:lvl4pPr marL="452216" marR="0" indent="-120591" algn="l" defTabSz="914251" rtl="0" eaLnBrk="1" fontAlgn="auto" latinLnBrk="0" hangingPunct="1">
              <a:lnSpc>
                <a:spcPct val="120000"/>
              </a:lnSpc>
              <a:spcBef>
                <a:spcPts val="0"/>
              </a:spcBef>
              <a:spcAft>
                <a:spcPts val="363"/>
              </a:spcAft>
              <a:buClr>
                <a:srgbClr val="595758"/>
              </a:buClr>
              <a:buSzTx/>
              <a:buFont typeface="Arial" panose="020B0604020202020204" pitchFamily="34" charset="0"/>
              <a:buChar char="•"/>
              <a:tabLst/>
              <a:defRPr kumimoji="1" sz="1089" b="0" kern="1200" spc="109" baseline="0">
                <a:solidFill>
                  <a:srgbClr val="000000"/>
                </a:solidFill>
                <a:latin typeface="+mn-ea"/>
                <a:ea typeface="+mn-ea"/>
                <a:cs typeface="+mn-cs"/>
              </a:defRPr>
            </a:lvl4pPr>
            <a:lvl5pPr marL="542659" marR="0" indent="-97978" algn="l" defTabSz="914251" rtl="0" eaLnBrk="1" fontAlgn="auto" latinLnBrk="0" hangingPunct="1">
              <a:lnSpc>
                <a:spcPct val="120000"/>
              </a:lnSpc>
              <a:spcBef>
                <a:spcPts val="0"/>
              </a:spcBef>
              <a:spcAft>
                <a:spcPts val="363"/>
              </a:spcAft>
              <a:buClr>
                <a:srgbClr val="595758"/>
              </a:buClr>
              <a:buSzTx/>
              <a:buFont typeface="BIZ UDPゴシック" panose="020B0400000000000000" pitchFamily="50" charset="-128"/>
              <a:buChar char="-"/>
              <a:tabLst/>
              <a:defRPr kumimoji="1" sz="953" b="0" kern="1200" spc="109" baseline="0">
                <a:solidFill>
                  <a:srgbClr val="000000"/>
                </a:solidFill>
                <a:latin typeface="+mn-ea"/>
                <a:ea typeface="+mn-ea"/>
                <a:cs typeface="+mn-cs"/>
              </a:defRPr>
            </a:lvl5pPr>
            <a:lvl6pPr marL="251419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316"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440"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567" indent="-228563" algn="l" defTabSz="91425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3050" indent="-273050">
              <a:defRPr/>
            </a:pPr>
            <a:r>
              <a:rPr lang="ja-JP" altLang="en-US" sz="1600" b="0">
                <a:latin typeface="Meiryo UI"/>
                <a:ea typeface="Meiryo UI"/>
              </a:rPr>
              <a:t>移行パターンの分類ごとに事例を以下に整理した。</a:t>
            </a:r>
            <a:endParaRPr lang="en-US" altLang="ja-JP" sz="1600" b="0">
              <a:latin typeface="Meiryo UI"/>
              <a:ea typeface="Meiryo UI"/>
            </a:endParaRPr>
          </a:p>
        </p:txBody>
      </p:sp>
      <p:graphicFrame>
        <p:nvGraphicFramePr>
          <p:cNvPr id="9" name="表 8">
            <a:extLst>
              <a:ext uri="{FF2B5EF4-FFF2-40B4-BE49-F238E27FC236}">
                <a16:creationId xmlns:a16="http://schemas.microsoft.com/office/drawing/2014/main" id="{04AD1D44-5E64-8C02-1D7E-034EF70C36F4}"/>
              </a:ext>
            </a:extLst>
          </p:cNvPr>
          <p:cNvGraphicFramePr>
            <a:graphicFrameLocks noGrp="1"/>
          </p:cNvGraphicFramePr>
          <p:nvPr>
            <p:extLst>
              <p:ext uri="{D42A27DB-BD31-4B8C-83A1-F6EECF244321}">
                <p14:modId xmlns:p14="http://schemas.microsoft.com/office/powerpoint/2010/main" val="2058519639"/>
              </p:ext>
            </p:extLst>
          </p:nvPr>
        </p:nvGraphicFramePr>
        <p:xfrm>
          <a:off x="721777" y="1241950"/>
          <a:ext cx="8825881" cy="5142908"/>
        </p:xfrm>
        <a:graphic>
          <a:graphicData uri="http://schemas.openxmlformats.org/drawingml/2006/table">
            <a:tbl>
              <a:tblPr firstRow="1" bandRow="1">
                <a:tableStyleId>{72833802-FEF1-4C79-8D5D-14CF1EAF98D9}</a:tableStyleId>
              </a:tblPr>
              <a:tblGrid>
                <a:gridCol w="991876">
                  <a:extLst>
                    <a:ext uri="{9D8B030D-6E8A-4147-A177-3AD203B41FA5}">
                      <a16:colId xmlns:a16="http://schemas.microsoft.com/office/drawing/2014/main" val="2259034568"/>
                    </a:ext>
                  </a:extLst>
                </a:gridCol>
                <a:gridCol w="1131147">
                  <a:extLst>
                    <a:ext uri="{9D8B030D-6E8A-4147-A177-3AD203B41FA5}">
                      <a16:colId xmlns:a16="http://schemas.microsoft.com/office/drawing/2014/main" val="1018977313"/>
                    </a:ext>
                  </a:extLst>
                </a:gridCol>
                <a:gridCol w="847001">
                  <a:extLst>
                    <a:ext uri="{9D8B030D-6E8A-4147-A177-3AD203B41FA5}">
                      <a16:colId xmlns:a16="http://schemas.microsoft.com/office/drawing/2014/main" val="1304039315"/>
                    </a:ext>
                  </a:extLst>
                </a:gridCol>
                <a:gridCol w="858925">
                  <a:extLst>
                    <a:ext uri="{9D8B030D-6E8A-4147-A177-3AD203B41FA5}">
                      <a16:colId xmlns:a16="http://schemas.microsoft.com/office/drawing/2014/main" val="2512795915"/>
                    </a:ext>
                  </a:extLst>
                </a:gridCol>
                <a:gridCol w="784593">
                  <a:extLst>
                    <a:ext uri="{9D8B030D-6E8A-4147-A177-3AD203B41FA5}">
                      <a16:colId xmlns:a16="http://schemas.microsoft.com/office/drawing/2014/main" val="4064261966"/>
                    </a:ext>
                  </a:extLst>
                </a:gridCol>
                <a:gridCol w="2122535">
                  <a:extLst>
                    <a:ext uri="{9D8B030D-6E8A-4147-A177-3AD203B41FA5}">
                      <a16:colId xmlns:a16="http://schemas.microsoft.com/office/drawing/2014/main" val="1230254854"/>
                    </a:ext>
                  </a:extLst>
                </a:gridCol>
                <a:gridCol w="2089804">
                  <a:extLst>
                    <a:ext uri="{9D8B030D-6E8A-4147-A177-3AD203B41FA5}">
                      <a16:colId xmlns:a16="http://schemas.microsoft.com/office/drawing/2014/main" val="1216228235"/>
                    </a:ext>
                  </a:extLst>
                </a:gridCol>
              </a:tblGrid>
              <a:tr h="250436">
                <a:tc gridSpan="7">
                  <a:txBody>
                    <a:bodyPr/>
                    <a:lstStyle/>
                    <a:p>
                      <a:r>
                        <a:rPr kumimoji="1" lang="ja-JP" altLang="en-US" sz="1100" dirty="0">
                          <a:solidFill>
                            <a:schemeClr val="bg1"/>
                          </a:solidFill>
                          <a:latin typeface="Meiryo UI"/>
                          <a:ea typeface="Meiryo UI"/>
                        </a:rPr>
                        <a:t>移行パターン</a:t>
                      </a:r>
                    </a:p>
                  </a:txBody>
                  <a:tcPr marL="84406" marR="84406" marT="42203" marB="42203" anchor="ctr">
                    <a:lnB w="12700" cap="flat" cmpd="sng" algn="ctr">
                      <a:solidFill>
                        <a:schemeClr val="bg1"/>
                      </a:solidFill>
                      <a:prstDash val="solid"/>
                      <a:round/>
                      <a:headEnd type="none" w="med" len="med"/>
                      <a:tailEnd type="none" w="med" len="med"/>
                    </a:lnB>
                    <a:solidFill>
                      <a:srgbClr val="003B83"/>
                    </a:solidFill>
                  </a:tcPr>
                </a:tc>
                <a:tc hMerge="1">
                  <a:txBody>
                    <a:bodyPr/>
                    <a:lstStyle/>
                    <a:p>
                      <a:r>
                        <a:rPr kumimoji="1" lang="ja-JP" altLang="en-US" sz="1200">
                          <a:solidFill>
                            <a:schemeClr val="tx1"/>
                          </a:solidFill>
                        </a:rPr>
                        <a:t>移行パターン</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89078922"/>
                  </a:ext>
                </a:extLst>
              </a:tr>
              <a:tr h="417006">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a:ea typeface="Meiryo UI"/>
                        </a:rPr>
                        <a:t>リフトの移行パターン</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r>
                        <a:rPr kumimoji="1" lang="ja-JP" altLang="en-US" sz="1100" b="1">
                          <a:solidFill>
                            <a:schemeClr val="tx1"/>
                          </a:solidFill>
                          <a:latin typeface="Meiryo UI"/>
                          <a:ea typeface="Meiryo UI"/>
                        </a:rPr>
                        <a:t>シフトの移行</a:t>
                      </a:r>
                      <a:br>
                        <a:rPr kumimoji="1" lang="en-US" altLang="ja-JP" sz="1100" b="1">
                          <a:solidFill>
                            <a:schemeClr val="tx1"/>
                          </a:solidFill>
                          <a:latin typeface="Meiryo UI"/>
                          <a:ea typeface="Meiryo UI"/>
                        </a:rPr>
                      </a:br>
                      <a:r>
                        <a:rPr kumimoji="1" lang="ja-JP" altLang="en-US" sz="1100" b="1">
                          <a:solidFill>
                            <a:schemeClr val="tx1"/>
                          </a:solidFill>
                          <a:latin typeface="Meiryo UI"/>
                          <a:ea typeface="Meiryo UI"/>
                        </a:rPr>
                        <a:t>パターン</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a:ea typeface="Meiryo UI"/>
                        </a:rPr>
                        <a:t>採択団体</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a:ea typeface="Meiryo UI"/>
                        </a:rPr>
                        <a:t>ベンダー</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a:ea typeface="Meiryo UI"/>
                        </a:rPr>
                        <a:t>対象業務</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a:ea typeface="Meiryo UI"/>
                        </a:rPr>
                        <a:t>主なメリット</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eiryo UI"/>
                          <a:ea typeface="Meiryo UI"/>
                        </a:rPr>
                        <a:t>移行パターンに起因する主な課題</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extLst>
                  <a:ext uri="{0D108BD9-81ED-4DB2-BD59-A6C34878D82A}">
                    <a16:rowId xmlns:a16="http://schemas.microsoft.com/office/drawing/2014/main" val="2390537257"/>
                  </a:ext>
                </a:extLst>
              </a:tr>
              <a:tr h="1537564">
                <a:tc rowSpan="4">
                  <a:txBody>
                    <a:bodyPr/>
                    <a:lstStyle/>
                    <a:p>
                      <a:r>
                        <a:rPr kumimoji="1" lang="en-US" altLang="ja-JP" sz="1200" err="1">
                          <a:solidFill>
                            <a:schemeClr val="tx1"/>
                          </a:solidFill>
                          <a:latin typeface="Meiryo UI"/>
                          <a:ea typeface="メイリオ"/>
                        </a:rPr>
                        <a:t>Replatform</a:t>
                      </a:r>
                      <a:r>
                        <a:rPr lang="en-US" altLang="ja-JP" sz="1200">
                          <a:solidFill>
                            <a:schemeClr val="tx1"/>
                          </a:solidFill>
                          <a:latin typeface="Meiryo UI"/>
                          <a:ea typeface="メイリオ"/>
                        </a:rPr>
                        <a:t> </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rowSpan="2">
                  <a:txBody>
                    <a:bodyPr/>
                    <a:lstStyle/>
                    <a:p>
                      <a:r>
                        <a:rPr kumimoji="1" lang="en-US" altLang="ja-JP" sz="1200">
                          <a:solidFill>
                            <a:schemeClr val="tx1"/>
                          </a:solidFill>
                          <a:latin typeface="Meiryo UI"/>
                          <a:ea typeface="メイリオ"/>
                        </a:rPr>
                        <a:t>Replatform</a:t>
                      </a:r>
                      <a:r>
                        <a:rPr lang="en-US" altLang="ja-JP" sz="1200">
                          <a:solidFill>
                            <a:schemeClr val="tx1"/>
                          </a:solidFill>
                          <a:latin typeface="Meiryo UI"/>
                          <a:ea typeface="メイリオ"/>
                        </a:rPr>
                        <a:t> </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rowSpan="2">
                  <a:txBody>
                    <a:bodyPr/>
                    <a:lstStyle/>
                    <a:p>
                      <a:r>
                        <a:rPr kumimoji="1" lang="ja-JP" altLang="en-US" sz="1200">
                          <a:solidFill>
                            <a:schemeClr val="tx1"/>
                          </a:solidFill>
                          <a:latin typeface="Meiryo UI"/>
                          <a:ea typeface="Meiryo UI"/>
                        </a:rPr>
                        <a:t>佐倉市</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日立システムズ</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住民基本台帳・印鑑登録</a:t>
                      </a:r>
                    </a:p>
                    <a:p>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令和</a:t>
                      </a:r>
                      <a:r>
                        <a:rPr kumimoji="1" lang="en-US" altLang="ja-JP" sz="1200">
                          <a:solidFill>
                            <a:schemeClr val="tx1"/>
                          </a:solidFill>
                          <a:latin typeface="Meiryo UI"/>
                          <a:ea typeface="Meiryo UI"/>
                        </a:rPr>
                        <a:t>7</a:t>
                      </a:r>
                      <a:r>
                        <a:rPr kumimoji="1" lang="ja-JP" altLang="en-US" sz="1200">
                          <a:solidFill>
                            <a:schemeClr val="tx1"/>
                          </a:solidFill>
                          <a:latin typeface="Meiryo UI"/>
                          <a:ea typeface="Meiryo UI"/>
                        </a:rPr>
                        <a:t>年度まで複数団体を並行して対応しなければならない背景事情がある中で、アプリケーションの変更を最小限にし、システム構成等を変更せずに移行することで、短い期間で複数団体のシフトに対応できる。</a:t>
                      </a:r>
                      <a:endParaRPr kumimoji="1" lang="en-US" altLang="ja-JP"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オンプレ時と比べてシステム構成等を大きく変更しないため、クラウドの各種サービスをフル活用できない。</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3807263386"/>
                  </a:ext>
                </a:extLst>
              </a:tr>
              <a:tr h="1174139">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r>
                        <a:rPr kumimoji="1" lang="en-US" altLang="ja-JP" sz="1200">
                          <a:solidFill>
                            <a:schemeClr val="tx1"/>
                          </a:solidFill>
                        </a:rPr>
                        <a:t>B</a:t>
                      </a:r>
                      <a:r>
                        <a:rPr kumimoji="1" lang="ja-JP" altLang="en-US" sz="1200">
                          <a:solidFill>
                            <a:schemeClr val="tx1"/>
                          </a:solidFill>
                        </a:rPr>
                        <a:t>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両備システムズ</a:t>
                      </a:r>
                    </a:p>
                    <a:p>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Meiryo UI"/>
                        </a:rPr>
                        <a:t>健康管理</a:t>
                      </a:r>
                    </a:p>
                    <a:p>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自社のプライベートクラウド利用と概ね同様の対応ができることで、サーバーの構築、</a:t>
                      </a:r>
                      <a:r>
                        <a:rPr kumimoji="1" lang="en-US" altLang="ja-JP" sz="1200">
                          <a:solidFill>
                            <a:schemeClr val="tx1"/>
                          </a:solidFill>
                          <a:latin typeface="Meiryo UI"/>
                          <a:ea typeface="Meiryo UI"/>
                        </a:rPr>
                        <a:t>DB</a:t>
                      </a:r>
                      <a:r>
                        <a:rPr kumimoji="1" lang="ja-JP" altLang="en-US" sz="1200">
                          <a:solidFill>
                            <a:schemeClr val="tx1"/>
                          </a:solidFill>
                          <a:latin typeface="Meiryo UI"/>
                          <a:ea typeface="Meiryo UI"/>
                        </a:rPr>
                        <a:t>ソフトのインストールにかかる工数を削減可能である。</a:t>
                      </a:r>
                      <a:endParaRPr kumimoji="1" lang="en-US" altLang="ja-JP"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ゆくゆくはモダンアプリケーション化が必要なことは認識しているが、それを先送りしているため、後々システム開発、モダンアプリケーション化するための工期が必要となる。</a:t>
                      </a:r>
                      <a:endParaRPr kumimoji="1" lang="en-US" altLang="ja-JP"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1342704646"/>
                  </a:ext>
                </a:extLst>
              </a:tr>
              <a:tr h="747829">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n-US" altLang="ja-JP" sz="1200">
                          <a:solidFill>
                            <a:schemeClr val="tx1"/>
                          </a:solidFill>
                          <a:latin typeface="Meiryo UI"/>
                          <a:ea typeface="メイリオ"/>
                        </a:rPr>
                        <a:t>Rebuild</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宇和島市</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en-US" altLang="ja-JP" sz="1200">
                          <a:solidFill>
                            <a:schemeClr val="tx1"/>
                          </a:solidFill>
                          <a:latin typeface="Meiryo UI"/>
                          <a:ea typeface="メイリオ"/>
                        </a:rPr>
                        <a:t>RKKCS</a:t>
                      </a:r>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住民基本台帳</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マネージドサービスを活用しモダンアプリケーション化することで柔軟に環境変化に対応できる。</a:t>
                      </a:r>
                      <a:endParaRPr kumimoji="1" lang="en-US" altLang="ja-JP"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アプリケーションを再構築してクラウド最適化したモダンアプリケーションとするための技術習得が必要となる。</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864352281"/>
                  </a:ext>
                </a:extLst>
              </a:tr>
              <a:tr h="936000">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tx1"/>
                          </a:solidFill>
                          <a:latin typeface="Meiryo UI"/>
                          <a:ea typeface="Meiryo UI"/>
                        </a:rPr>
                        <a:t>笠置町</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a:ea typeface="メイリオ"/>
                        </a:rPr>
                        <a:t>京都電子計算</a:t>
                      </a:r>
                      <a:endParaRPr kumimoji="1" lang="ja-JP" altLang="en-US" sz="1200">
                        <a:solidFill>
                          <a:schemeClr val="tx1"/>
                        </a:solidFill>
                        <a:latin typeface="Meiryo UI"/>
                        <a:ea typeface="Meiryo UI"/>
                      </a:endParaRPr>
                    </a:p>
                    <a:p>
                      <a:endParaRPr kumimoji="1" lang="ja-JP" altLang="en-US"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住民基本台帳</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r>
                        <a:rPr kumimoji="1" lang="ja-JP" altLang="en-US" sz="1200">
                          <a:solidFill>
                            <a:schemeClr val="tx1"/>
                          </a:solidFill>
                          <a:latin typeface="Meiryo UI"/>
                          <a:ea typeface="Meiryo UI"/>
                        </a:rPr>
                        <a:t>コンテナ配備の自動化等により、構築作業費低減の可能性がある。また、高可用性を維持できる可能性がある。</a:t>
                      </a:r>
                      <a:endParaRPr kumimoji="1" lang="en-US" altLang="ja-JP" sz="1200">
                        <a:solidFill>
                          <a:schemeClr val="tx1"/>
                        </a:solidFill>
                        <a:latin typeface="Meiryo UI"/>
                        <a:ea typeface="Meiryo UI"/>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tc>
                  <a:txBody>
                    <a:bodyPr/>
                    <a:lstStyle/>
                    <a:p>
                      <a:pPr marL="0" marR="0" lvl="0" indent="0" algn="l" defTabSz="914251"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a:ea typeface="Meiryo UI"/>
                        </a:rPr>
                        <a:t>コンテナの保守運用に慣れているエンジニアが少ないため、クラウド環境等の運用負荷が高くなる恐れがある。</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8ED"/>
                    </a:solidFill>
                  </a:tcPr>
                </a:tc>
                <a:extLst>
                  <a:ext uri="{0D108BD9-81ED-4DB2-BD59-A6C34878D82A}">
                    <a16:rowId xmlns:a16="http://schemas.microsoft.com/office/drawing/2014/main" val="726474749"/>
                  </a:ext>
                </a:extLst>
              </a:tr>
            </a:tbl>
          </a:graphicData>
        </a:graphic>
      </p:graphicFrame>
    </p:spTree>
    <p:extLst>
      <p:ext uri="{BB962C8B-B14F-4D97-AF65-F5344CB8AC3E}">
        <p14:creationId xmlns:p14="http://schemas.microsoft.com/office/powerpoint/2010/main" val="1599711875"/>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MRI 2021">
    <a:dk1>
      <a:srgbClr val="000000"/>
    </a:dk1>
    <a:lt1>
      <a:srgbClr val="FFFFFF"/>
    </a:lt1>
    <a:dk2>
      <a:srgbClr val="003B83"/>
    </a:dk2>
    <a:lt2>
      <a:srgbClr val="E2ECFD"/>
    </a:lt2>
    <a:accent1>
      <a:srgbClr val="003B83"/>
    </a:accent1>
    <a:accent2>
      <a:srgbClr val="3C82F5"/>
    </a:accent2>
    <a:accent3>
      <a:srgbClr val="329B73"/>
    </a:accent3>
    <a:accent4>
      <a:srgbClr val="DCA000"/>
    </a:accent4>
    <a:accent5>
      <a:srgbClr val="595757"/>
    </a:accent5>
    <a:accent6>
      <a:srgbClr val="DC003C"/>
    </a:accent6>
    <a:hlink>
      <a:srgbClr val="003B83"/>
    </a:hlink>
    <a:folHlink>
      <a:srgbClr val="3C82F5"/>
    </a:folHlink>
  </a:clrScheme>
  <a:fontScheme name="MRI_2021">
    <a:majorFont>
      <a:latin typeface="BIZ UDPゴシック"/>
      <a:ea typeface="BIZ UDPゴシック"/>
      <a:cs typeface="ＭＳ Ｐゴシック"/>
    </a:majorFont>
    <a:minorFont>
      <a:latin typeface="BIZ UDPゴシック"/>
      <a:ea typeface="BIZ UDPゴシック"/>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3C5703-F2EF-4CFF-BEB9-DE5240FC9B9C}">
  <ds:schemaRefs>
    <ds:schemaRef ds:uri="http://schemas.microsoft.com/sharepoint/v3/contenttype/forms"/>
  </ds:schemaRefs>
</ds:datastoreItem>
</file>

<file path=customXml/itemProps2.xml><?xml version="1.0" encoding="utf-8"?>
<ds:datastoreItem xmlns:ds="http://schemas.openxmlformats.org/officeDocument/2006/customXml" ds:itemID="{CDABF59D-2E10-4222-A970-B3B9BDEDA4D6}">
  <ds:schemaRefs>
    <ds:schemaRef ds:uri="http://schemas.microsoft.com/office/2006/metadata/properties"/>
    <ds:schemaRef ds:uri="http://schemas.microsoft.com/office/infopath/2007/PartnerControls"/>
    <ds:schemaRef ds:uri="cbaede47-1446-4072-b76a-1b5f8260e7ea"/>
    <ds:schemaRef ds:uri="ed9888db-c08f-4880-8c8f-9300fabbe8b3"/>
  </ds:schemaRefs>
</ds:datastoreItem>
</file>

<file path=customXml/itemProps3.xml><?xml version="1.0" encoding="utf-8"?>
<ds:datastoreItem xmlns:ds="http://schemas.openxmlformats.org/officeDocument/2006/customXml" ds:itemID="{E3911576-3DE2-4D7E-8940-55F8AEA57DA4}"/>
</file>

<file path=docProps/app.xml><?xml version="1.0" encoding="utf-8"?>
<Properties xmlns="http://schemas.openxmlformats.org/officeDocument/2006/extended-properties" xmlns:vt="http://schemas.openxmlformats.org/officeDocument/2006/docPropsVTypes">
  <Template>デジタル庁テンプレート</Template>
  <TotalTime>0</TotalTime>
  <Words>11006</Words>
  <Application>Microsoft Office PowerPoint</Application>
  <PresentationFormat>A4 210 x 297 mm</PresentationFormat>
  <Paragraphs>1186</Paragraphs>
  <Slides>54</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54</vt:i4>
      </vt:variant>
    </vt:vector>
  </HeadingPairs>
  <TitlesOfParts>
    <vt:vector size="61" baseType="lpstr">
      <vt:lpstr>BIZ UDPゴシック</vt:lpstr>
      <vt:lpstr>Meiryo UI</vt:lpstr>
      <vt:lpstr>游ゴシック</vt:lpstr>
      <vt:lpstr>Yu Gothic Medium</vt:lpstr>
      <vt:lpstr>Arial</vt:lpstr>
      <vt:lpstr>Wingdings</vt:lpstr>
      <vt:lpstr>デジタル庁_20210907</vt:lpstr>
      <vt:lpstr>令和５年度　ガバメントクラウドの先行事業（基幹業務システム）における調査研究  標準準拠システムのシフト検証 検証結果</vt:lpstr>
      <vt:lpstr>１　シフト検証の概要</vt:lpstr>
      <vt:lpstr>PowerPoint プレゼンテーション</vt:lpstr>
      <vt:lpstr>PowerPoint プレゼンテーション</vt:lpstr>
      <vt:lpstr>PowerPoint プレゼンテーション</vt:lpstr>
      <vt:lpstr>２　検証結果の整理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　課題・リスクの整理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　検証結果の分析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Appendix．各移行団体の基本情報</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revision>1</cp:revision>
  <dcterms:created xsi:type="dcterms:W3CDTF">2024-09-05T05:46:18Z</dcterms:created>
  <dcterms:modified xsi:type="dcterms:W3CDTF">2024-09-05T09:02:30Z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MediaServiceImageTags">
    <vt:lpwstr/>
  </property>
</Properties>
</file>