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50" r:id="rId4"/>
  </p:sldMasterIdLst>
  <p:notesMasterIdLst>
    <p:notesMasterId r:id="rId65"/>
  </p:notesMasterIdLst>
  <p:sldIdLst>
    <p:sldId id="2076138349" r:id="rId5"/>
    <p:sldId id="2076138450" r:id="rId6"/>
    <p:sldId id="2076138330" r:id="rId7"/>
    <p:sldId id="2076138336" r:id="rId8"/>
    <p:sldId id="2076138454" r:id="rId9"/>
    <p:sldId id="2076138414" r:id="rId10"/>
    <p:sldId id="2076138481" r:id="rId11"/>
    <p:sldId id="2076138446" r:id="rId12"/>
    <p:sldId id="2076138471" r:id="rId13"/>
    <p:sldId id="2076138479" r:id="rId14"/>
    <p:sldId id="2076138472" r:id="rId15"/>
    <p:sldId id="2076138451" r:id="rId16"/>
    <p:sldId id="2076138474" r:id="rId17"/>
    <p:sldId id="2076138410" r:id="rId18"/>
    <p:sldId id="2076138448" r:id="rId19"/>
    <p:sldId id="2076138475" r:id="rId20"/>
    <p:sldId id="2076138407" r:id="rId21"/>
    <p:sldId id="2076138452" r:id="rId22"/>
    <p:sldId id="2076138406" r:id="rId23"/>
    <p:sldId id="2076138473" r:id="rId24"/>
    <p:sldId id="2076138442" r:id="rId25"/>
    <p:sldId id="2076138466" r:id="rId26"/>
    <p:sldId id="2076138491" r:id="rId27"/>
    <p:sldId id="2076138444" r:id="rId28"/>
    <p:sldId id="2076138462" r:id="rId29"/>
    <p:sldId id="2076138476" r:id="rId30"/>
    <p:sldId id="2076138478" r:id="rId31"/>
    <p:sldId id="2076138435" r:id="rId32"/>
    <p:sldId id="2076138464" r:id="rId33"/>
    <p:sldId id="2076138441" r:id="rId34"/>
    <p:sldId id="2076138440" r:id="rId35"/>
    <p:sldId id="2076138460" r:id="rId36"/>
    <p:sldId id="2076138439" r:id="rId37"/>
    <p:sldId id="2076138438" r:id="rId38"/>
    <p:sldId id="2076138461" r:id="rId39"/>
    <p:sldId id="2076138477" r:id="rId40"/>
    <p:sldId id="2076138437" r:id="rId41"/>
    <p:sldId id="2076138408" r:id="rId42"/>
    <p:sldId id="2076138459" r:id="rId43"/>
    <p:sldId id="2076138434" r:id="rId44"/>
    <p:sldId id="2076138433" r:id="rId45"/>
    <p:sldId id="2076138415" r:id="rId46"/>
    <p:sldId id="2076138432" r:id="rId47"/>
    <p:sldId id="2076138430" r:id="rId48"/>
    <p:sldId id="2076138458" r:id="rId49"/>
    <p:sldId id="2076138428" r:id="rId50"/>
    <p:sldId id="2076138488" r:id="rId51"/>
    <p:sldId id="2076138427" r:id="rId52"/>
    <p:sldId id="2076138457" r:id="rId53"/>
    <p:sldId id="2076138425" r:id="rId54"/>
    <p:sldId id="2076138489" r:id="rId55"/>
    <p:sldId id="2076138424" r:id="rId56"/>
    <p:sldId id="2076138456" r:id="rId57"/>
    <p:sldId id="2076138419" r:id="rId58"/>
    <p:sldId id="2076138420" r:id="rId59"/>
    <p:sldId id="2076138418" r:id="rId60"/>
    <p:sldId id="2076138455" r:id="rId61"/>
    <p:sldId id="2076138422" r:id="rId62"/>
    <p:sldId id="2076138417" r:id="rId63"/>
    <p:sldId id="2146848202" r:id="rId64"/>
  </p:sldIdLst>
  <p:sldSz cx="9906000" cy="6858000" type="A4"/>
  <p:notesSz cx="6858000" cy="9144000"/>
  <p:custDataLst>
    <p:tags r:id="rId6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6E512F1-E846-4BD1-A557-B140EB795615}">
          <p14:sldIdLst>
            <p14:sldId id="2076138349"/>
            <p14:sldId id="2076138450"/>
            <p14:sldId id="2076138330"/>
            <p14:sldId id="2076138336"/>
            <p14:sldId id="2076138454"/>
            <p14:sldId id="2076138414"/>
            <p14:sldId id="2076138481"/>
            <p14:sldId id="2076138446"/>
            <p14:sldId id="2076138471"/>
            <p14:sldId id="2076138479"/>
            <p14:sldId id="2076138472"/>
            <p14:sldId id="2076138451"/>
            <p14:sldId id="2076138474"/>
            <p14:sldId id="2076138410"/>
            <p14:sldId id="2076138448"/>
            <p14:sldId id="2076138475"/>
            <p14:sldId id="2076138407"/>
            <p14:sldId id="2076138452"/>
            <p14:sldId id="2076138406"/>
            <p14:sldId id="2076138473"/>
            <p14:sldId id="2076138442"/>
            <p14:sldId id="2076138466"/>
            <p14:sldId id="2076138491"/>
            <p14:sldId id="2076138444"/>
            <p14:sldId id="2076138462"/>
            <p14:sldId id="2076138476"/>
            <p14:sldId id="2076138478"/>
            <p14:sldId id="2076138435"/>
            <p14:sldId id="2076138464"/>
            <p14:sldId id="2076138441"/>
            <p14:sldId id="2076138440"/>
            <p14:sldId id="2076138460"/>
            <p14:sldId id="2076138439"/>
            <p14:sldId id="2076138438"/>
            <p14:sldId id="2076138461"/>
            <p14:sldId id="2076138477"/>
            <p14:sldId id="2076138437"/>
            <p14:sldId id="2076138408"/>
            <p14:sldId id="2076138459"/>
            <p14:sldId id="2076138434"/>
            <p14:sldId id="2076138433"/>
            <p14:sldId id="2076138415"/>
            <p14:sldId id="2076138432"/>
            <p14:sldId id="2076138430"/>
            <p14:sldId id="2076138458"/>
            <p14:sldId id="2076138428"/>
            <p14:sldId id="2076138488"/>
            <p14:sldId id="2076138427"/>
            <p14:sldId id="2076138457"/>
            <p14:sldId id="2076138425"/>
            <p14:sldId id="2076138489"/>
            <p14:sldId id="2076138424"/>
            <p14:sldId id="2076138456"/>
            <p14:sldId id="2076138419"/>
            <p14:sldId id="2076138420"/>
            <p14:sldId id="2076138418"/>
            <p14:sldId id="2076138455"/>
            <p14:sldId id="2076138422"/>
            <p14:sldId id="2076138417"/>
            <p14:sldId id="2146848202"/>
          </p14:sldIdLst>
        </p14:section>
      </p14:sectionLst>
    </p:ext>
    <p:ext uri="{EFAFB233-063F-42B5-8137-9DF3F51BA10A}">
      <p15:sldGuideLst xmlns:p15="http://schemas.microsoft.com/office/powerpoint/2012/main">
        <p15:guide id="1" pos="3075" userDrawn="1">
          <p15:clr>
            <a:srgbClr val="A4A3A4"/>
          </p15:clr>
        </p15:guide>
        <p15:guide id="2" pos="3165" userDrawn="1">
          <p15:clr>
            <a:srgbClr val="A4A3A4"/>
          </p15:clr>
        </p15:guide>
        <p15:guide id="3" orient="horz" pos="220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0D82"/>
    <a:srgbClr val="CAF2FF"/>
    <a:srgbClr val="FFD6EB"/>
    <a:srgbClr val="FFF2CC"/>
    <a:srgbClr val="F2F2F2"/>
    <a:srgbClr val="C74634"/>
    <a:srgbClr val="333333"/>
    <a:srgbClr val="00C0AE"/>
    <a:srgbClr val="F1C44D"/>
    <a:srgbClr val="1E49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CE5F34-16BA-44B0-A223-8190A3FCDA82}" v="64" dt="2024-09-04T11:44:03.358"/>
    <p1510:client id="{39BBBE46-2473-4C50-96BF-5840BB116D97}" v="25" dt="2024-09-04T11:34:44.883"/>
    <p1510:client id="{70EB2E9F-CDE7-49D0-84EA-55C1D149B23B}" v="4" dt="2024-09-05T05:35:33.284"/>
    <p1510:client id="{B025208C-E8DD-4A96-92EA-0BF841201F9D}" v="4" dt="2024-09-05T08:24:38.738"/>
    <p1510:client id="{B50C1E6A-8F0C-400E-9E10-C4993F873AF5}" v="1" dt="2024-09-05T09:05:20.057"/>
    <p1510:client id="{F5AF3611-D093-4C7B-9E8B-070B0E98D7B5}" v="348" dt="2024-09-04T09:42:00.5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2" y="902"/>
      </p:cViewPr>
      <p:guideLst>
        <p:guide pos="3075"/>
        <p:guide pos="3165"/>
        <p:guide orient="horz" pos="220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viewProps" Target="viewProps.xml"/><Relationship Id="rId7" Type="http://schemas.openxmlformats.org/officeDocument/2006/relationships/slide" Target="slides/slide3.xml"/><Relationship Id="rId71"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ags" Target="tags/tag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microsoft.com/office/2018/10/relationships/authors" Targe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8A2BEE-2249-4210-A363-D2A7072290DC}" type="datetimeFigureOut">
              <a:rPr kumimoji="1" lang="ja-JP" altLang="en-US" smtClean="0"/>
              <a:t>2024/9/5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88AA2-72ED-4E32-9CC2-D05D4FCF6320}" type="slidenum">
              <a:rPr kumimoji="1" lang="ja-JP" altLang="en-US" smtClean="0"/>
              <a:t>‹#›</a:t>
            </a:fld>
            <a:endParaRPr kumimoji="1" lang="ja-JP" altLang="en-US"/>
          </a:p>
        </p:txBody>
      </p:sp>
    </p:spTree>
    <p:extLst>
      <p:ext uri="{BB962C8B-B14F-4D97-AF65-F5344CB8AC3E}">
        <p14:creationId xmlns:p14="http://schemas.microsoft.com/office/powerpoint/2010/main" val="25215852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080135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585981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63006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747399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515187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64099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74630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83300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08178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53184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9917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382980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5298473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18400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962704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955087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0208334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945550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0483956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6142740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526291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21853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584625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121336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292105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495455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1587700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887734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111449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19842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48971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005665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314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42262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036660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02355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88AA2-72ED-4E32-9CC2-D05D4FCF632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040664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6.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842E95-3220-42D0-ADBD-4DD722CDA9C6}"/>
              </a:ext>
            </a:extLst>
          </p:cNvPr>
          <p:cNvSpPr>
            <a:spLocks noGrp="1"/>
          </p:cNvSpPr>
          <p:nvPr>
            <p:ph type="ctrTitle"/>
          </p:nvPr>
        </p:nvSpPr>
        <p:spPr>
          <a:xfrm>
            <a:off x="1100166" y="1725196"/>
            <a:ext cx="7705668" cy="1592744"/>
          </a:xfrm>
        </p:spPr>
        <p:txBody>
          <a:bodyPr anchor="b"/>
          <a:lstStyle>
            <a:lvl1pPr algn="l">
              <a:lnSpc>
                <a:spcPct val="100000"/>
              </a:lnSpc>
              <a:defRPr sz="4875" b="1">
                <a:latin typeface="Yu Gothic Medium" panose="020B0500000000000000" pitchFamily="34" charset="-128"/>
                <a:ea typeface="Yu Gothic Medium" panose="020B0500000000000000" pitchFamily="34"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6AC1769-CAF8-471C-80F2-350AEAEA5029}"/>
              </a:ext>
            </a:extLst>
          </p:cNvPr>
          <p:cNvSpPr>
            <a:spLocks noGrp="1"/>
          </p:cNvSpPr>
          <p:nvPr>
            <p:ph type="subTitle" idx="1"/>
          </p:nvPr>
        </p:nvSpPr>
        <p:spPr>
          <a:xfrm>
            <a:off x="1208269" y="3571616"/>
            <a:ext cx="7597565" cy="885299"/>
          </a:xfrm>
        </p:spPr>
        <p:txBody>
          <a:bodyPr/>
          <a:lstStyle>
            <a:lvl1pPr marL="0" indent="0" algn="l">
              <a:buFont typeface="Arial" panose="020B0604020202020204" pitchFamily="34" charset="0"/>
              <a:buNone/>
              <a:defRPr sz="1950" b="0">
                <a:solidFill>
                  <a:schemeClr val="bg1">
                    <a:lumMod val="50000"/>
                  </a:schemeClr>
                </a:solidFill>
              </a:defRPr>
            </a:lvl1pPr>
            <a:lvl2pPr marL="371464" indent="0" algn="ctr">
              <a:buNone/>
              <a:defRPr sz="1625"/>
            </a:lvl2pPr>
            <a:lvl3pPr marL="742927" indent="0" algn="ctr">
              <a:buNone/>
              <a:defRPr sz="1462"/>
            </a:lvl3pPr>
            <a:lvl4pPr marL="1114391" indent="0" algn="ctr">
              <a:buNone/>
              <a:defRPr sz="1300"/>
            </a:lvl4pPr>
            <a:lvl5pPr marL="1485854" indent="0" algn="ctr">
              <a:buNone/>
              <a:defRPr sz="1300"/>
            </a:lvl5pPr>
            <a:lvl6pPr marL="1857318" indent="0" algn="ctr">
              <a:buNone/>
              <a:defRPr sz="1300"/>
            </a:lvl6pPr>
            <a:lvl7pPr marL="2228781" indent="0" algn="ctr">
              <a:buNone/>
              <a:defRPr sz="1300"/>
            </a:lvl7pPr>
            <a:lvl8pPr marL="2600245" indent="0" algn="ctr">
              <a:buNone/>
              <a:defRPr sz="1300"/>
            </a:lvl8pPr>
            <a:lvl9pPr marL="2971709" indent="0" algn="ctr">
              <a:buNone/>
              <a:defRPr sz="1300"/>
            </a:lvl9pPr>
          </a:lstStyle>
          <a:p>
            <a:r>
              <a:rPr kumimoji="1" lang="ja-JP" altLang="en-US"/>
              <a:t>マスター サブタイトルの書式設定</a:t>
            </a:r>
          </a:p>
        </p:txBody>
      </p:sp>
      <p:pic>
        <p:nvPicPr>
          <p:cNvPr id="6" name="図 5" descr="ロゴ&#10;&#10;自動的に生成された説明">
            <a:extLst>
              <a:ext uri="{FF2B5EF4-FFF2-40B4-BE49-F238E27FC236}">
                <a16:creationId xmlns:a16="http://schemas.microsoft.com/office/drawing/2014/main" id="{039A5C5F-7649-46F9-BF69-CB67517E6EA6}"/>
              </a:ext>
            </a:extLst>
          </p:cNvPr>
          <p:cNvPicPr>
            <a:picLocks noChangeAspect="1"/>
          </p:cNvPicPr>
          <p:nvPr userDrawn="1"/>
        </p:nvPicPr>
        <p:blipFill>
          <a:blip r:embed="rId2"/>
          <a:stretch>
            <a:fillRect/>
          </a:stretch>
        </p:blipFill>
        <p:spPr>
          <a:xfrm>
            <a:off x="1018645" y="4658934"/>
            <a:ext cx="2915021" cy="944604"/>
          </a:xfrm>
          <a:prstGeom prst="rect">
            <a:avLst/>
          </a:prstGeom>
        </p:spPr>
      </p:pic>
    </p:spTree>
    <p:extLst>
      <p:ext uri="{BB962C8B-B14F-4D97-AF65-F5344CB8AC3E}">
        <p14:creationId xmlns:p14="http://schemas.microsoft.com/office/powerpoint/2010/main" val="3625704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Back Cover light gradient">
    <p:bg>
      <p:bgPr>
        <a:solidFill>
          <a:schemeClr val="bg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4F8D321C-5CD9-4E71-A785-AA99515E3B4D}"/>
              </a:ext>
            </a:extLst>
          </p:cNvPr>
          <p:cNvSpPr txBox="1"/>
          <p:nvPr userDrawn="1">
            <p:custDataLst>
              <p:tags r:id="rId1"/>
            </p:custDataLst>
          </p:nvPr>
        </p:nvSpPr>
        <p:spPr>
          <a:xfrm>
            <a:off x="814388" y="6085922"/>
            <a:ext cx="2103140" cy="123111"/>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a:solidFill>
                  <a:schemeClr val="tx2"/>
                </a:solidFill>
                <a:latin typeface="+mn-lt"/>
                <a:ea typeface="+mn-ea"/>
                <a:cs typeface="+mn-cs"/>
              </a:rPr>
              <a:t>Document Classification: KPMG Restricted</a:t>
            </a:r>
          </a:p>
        </p:txBody>
      </p:sp>
      <p:pic>
        <p:nvPicPr>
          <p:cNvPr id="31" name="Graphic 30">
            <a:extLst>
              <a:ext uri="{FF2B5EF4-FFF2-40B4-BE49-F238E27FC236}">
                <a16:creationId xmlns:a16="http://schemas.microsoft.com/office/drawing/2014/main" id="{AC21B640-9BC6-4B95-9D81-FDB2DAF27CB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814137" y="313438"/>
            <a:ext cx="786440" cy="316800"/>
          </a:xfrm>
          <a:prstGeom prst="rect">
            <a:avLst/>
          </a:prstGeom>
        </p:spPr>
      </p:pic>
      <p:sp>
        <p:nvSpPr>
          <p:cNvPr id="2" name="テキスト ボックス 1">
            <a:extLst>
              <a:ext uri="{FF2B5EF4-FFF2-40B4-BE49-F238E27FC236}">
                <a16:creationId xmlns:a16="http://schemas.microsoft.com/office/drawing/2014/main" id="{4D59C658-E9F7-425E-8AF6-4CFF035A4D84}"/>
              </a:ext>
            </a:extLst>
          </p:cNvPr>
          <p:cNvSpPr txBox="1"/>
          <p:nvPr userDrawn="1"/>
        </p:nvSpPr>
        <p:spPr>
          <a:xfrm flipH="1">
            <a:off x="814388" y="4936343"/>
            <a:ext cx="6255181" cy="1151935"/>
          </a:xfrm>
          <a:prstGeom prst="rect">
            <a:avLst/>
          </a:prstGeom>
          <a:noFill/>
        </p:spPr>
        <p:txBody>
          <a:bodyPr wrap="square" lIns="0" tIns="0" rIns="0" bIns="54610" rtlCol="0">
            <a:noAutofit/>
          </a:bodyPr>
          <a:lstStyle/>
          <a:p>
            <a:pPr lvl="0" algn="just">
              <a:spcAft>
                <a:spcPts val="600"/>
              </a:spcAft>
            </a:pPr>
            <a:r>
              <a:rPr lang="ja-JP" altLang="en-US" sz="800">
                <a:solidFill>
                  <a:srgbClr val="00338D"/>
                </a:solidFill>
              </a:rPr>
              <a:t>ここに記載されている情報はあくまで一般的なものであり、特定の個人や組織が置かれている状況に対応するものではありません。私たちは、的確な情報をタイムリーに提供するよう努めておりますが、情報を受け取られた時点およびそれ以降においての正確さは保証の限りではありません。何らかの行動を取られる場合は、ここにある情報のみを根拠とせず、プロフェッショナルが特定の状況を綿密に調査した上で提案する適切なアドバイスをもとにご判断ください。</a:t>
            </a:r>
          </a:p>
          <a:p>
            <a:pPr lvl="0">
              <a:spcAft>
                <a:spcPts val="600"/>
              </a:spcAft>
            </a:pPr>
            <a:r>
              <a:rPr lang="en-US" altLang="ja-JP" sz="800">
                <a:solidFill>
                  <a:srgbClr val="00338D"/>
                </a:solidFill>
              </a:rPr>
              <a:t>© 2024 KPMG Consulting Co., Ltd., a company established under the Japan Companies Act and a member firm of the KPMG global organization of independent member firms affiliated with KPMG International Limited, a private English company limited by guarantee. All rights reserved.</a:t>
            </a:r>
          </a:p>
          <a:p>
            <a:pPr lvl="0"/>
            <a:r>
              <a:rPr lang="en-US" altLang="ja-JP" sz="800">
                <a:solidFill>
                  <a:srgbClr val="00338D"/>
                </a:solidFill>
              </a:rPr>
              <a:t>The KPMG name and logo are trademarks used under license by the independent member firms of the KPMG global organization.</a:t>
            </a:r>
          </a:p>
          <a:p>
            <a:pPr>
              <a:spcAft>
                <a:spcPts val="600"/>
              </a:spcAft>
            </a:pPr>
            <a:endParaRPr kumimoji="1" lang="ja-JP" altLang="en-US" sz="900" err="1">
              <a:solidFill>
                <a:srgbClr val="00338D"/>
              </a:solidFill>
            </a:endParaRPr>
          </a:p>
        </p:txBody>
      </p:sp>
    </p:spTree>
    <p:extLst>
      <p:ext uri="{BB962C8B-B14F-4D97-AF65-F5344CB8AC3E}">
        <p14:creationId xmlns:p14="http://schemas.microsoft.com/office/powerpoint/2010/main" val="1333060071"/>
      </p:ext>
    </p:extLst>
  </p:cSld>
  <p:clrMapOvr>
    <a:masterClrMapping/>
  </p:clrMapOvr>
  <p:extLst>
    <p:ext uri="{DCECCB84-F9BA-43D5-87BE-67443E8EF086}">
      <p15:sldGuideLst xmlns:p15="http://schemas.microsoft.com/office/powerpoint/2012/main">
        <p15:guide id="1" orient="horz" pos="390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セクションタイトル">
    <p:bg>
      <p:bgRef idx="1001">
        <a:schemeClr val="bg1"/>
      </p:bgRef>
    </p:bg>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40BB1C74-900B-433F-890C-085C1B5AD068}"/>
              </a:ext>
            </a:extLst>
          </p:cNvPr>
          <p:cNvSpPr>
            <a:spLocks noGrp="1"/>
          </p:cNvSpPr>
          <p:nvPr>
            <p:ph type="body" idx="1"/>
          </p:nvPr>
        </p:nvSpPr>
        <p:spPr>
          <a:xfrm>
            <a:off x="780568" y="3607309"/>
            <a:ext cx="8439235" cy="702565"/>
          </a:xfrm>
        </p:spPr>
        <p:txBody>
          <a:bodyPr/>
          <a:lstStyle>
            <a:lvl1pPr marL="0" indent="0">
              <a:buNone/>
              <a:defRPr sz="1950">
                <a:solidFill>
                  <a:schemeClr val="bg1">
                    <a:lumMod val="50000"/>
                  </a:schemeClr>
                </a:solidFill>
              </a:defRPr>
            </a:lvl1pPr>
            <a:lvl2pPr marL="371464" indent="0">
              <a:buNone/>
              <a:defRPr sz="1625">
                <a:solidFill>
                  <a:schemeClr val="tx1">
                    <a:tint val="75000"/>
                  </a:schemeClr>
                </a:solidFill>
              </a:defRPr>
            </a:lvl2pPr>
            <a:lvl3pPr marL="742927" indent="0">
              <a:buNone/>
              <a:defRPr sz="1462">
                <a:solidFill>
                  <a:schemeClr val="tx1">
                    <a:tint val="75000"/>
                  </a:schemeClr>
                </a:solidFill>
              </a:defRPr>
            </a:lvl3pPr>
            <a:lvl4pPr marL="1114391" indent="0">
              <a:buNone/>
              <a:defRPr sz="1300">
                <a:solidFill>
                  <a:schemeClr val="tx1">
                    <a:tint val="75000"/>
                  </a:schemeClr>
                </a:solidFill>
              </a:defRPr>
            </a:lvl4pPr>
            <a:lvl5pPr marL="1485854" indent="0">
              <a:buNone/>
              <a:defRPr sz="1300">
                <a:solidFill>
                  <a:schemeClr val="tx1">
                    <a:tint val="75000"/>
                  </a:schemeClr>
                </a:solidFill>
              </a:defRPr>
            </a:lvl5pPr>
            <a:lvl6pPr marL="1857318" indent="0">
              <a:buNone/>
              <a:defRPr sz="1300">
                <a:solidFill>
                  <a:schemeClr val="tx1">
                    <a:tint val="75000"/>
                  </a:schemeClr>
                </a:solidFill>
              </a:defRPr>
            </a:lvl6pPr>
            <a:lvl7pPr marL="2228781" indent="0">
              <a:buNone/>
              <a:defRPr sz="1300">
                <a:solidFill>
                  <a:schemeClr val="tx1">
                    <a:tint val="75000"/>
                  </a:schemeClr>
                </a:solidFill>
              </a:defRPr>
            </a:lvl7pPr>
            <a:lvl8pPr marL="2600245" indent="0">
              <a:buNone/>
              <a:defRPr sz="1300">
                <a:solidFill>
                  <a:schemeClr val="tx1">
                    <a:tint val="75000"/>
                  </a:schemeClr>
                </a:solidFill>
              </a:defRPr>
            </a:lvl8pPr>
            <a:lvl9pPr marL="2971709" indent="0">
              <a:buNone/>
              <a:defRPr sz="1300">
                <a:solidFill>
                  <a:schemeClr val="tx1">
                    <a:tint val="75000"/>
                  </a:schemeClr>
                </a:solidFill>
              </a:defRPr>
            </a:lvl9pPr>
          </a:lstStyle>
          <a:p>
            <a:pPr lvl="0"/>
            <a:r>
              <a:rPr kumimoji="1" lang="ja-JP" altLang="en-US"/>
              <a:t>マスター テキストの書式設定</a:t>
            </a:r>
          </a:p>
        </p:txBody>
      </p:sp>
      <p:sp>
        <p:nvSpPr>
          <p:cNvPr id="8" name="スライド番号プレースホルダー 7">
            <a:extLst>
              <a:ext uri="{FF2B5EF4-FFF2-40B4-BE49-F238E27FC236}">
                <a16:creationId xmlns:a16="http://schemas.microsoft.com/office/drawing/2014/main" id="{6492E362-A3DC-437E-BF84-EA28136E2F78}"/>
              </a:ext>
            </a:extLst>
          </p:cNvPr>
          <p:cNvSpPr>
            <a:spLocks noGrp="1"/>
          </p:cNvSpPr>
          <p:nvPr>
            <p:ph type="sldNum" sz="quarter" idx="10"/>
          </p:nvPr>
        </p:nvSpPr>
        <p:spPr>
          <a:xfrm>
            <a:off x="7290126" y="6321266"/>
            <a:ext cx="2228850" cy="365125"/>
          </a:xfrm>
          <a:prstGeom prst="rect">
            <a:avLst/>
          </a:prstGeom>
        </p:spPr>
        <p:txBody>
          <a:bodyPr/>
          <a:lstStyle>
            <a:lvl1pPr>
              <a:defRPr b="0"/>
            </a:lvl1pPr>
          </a:lstStyle>
          <a:p>
            <a:fld id="{DFD4F317-19D0-4848-B5EB-5B174DBE8CF9}" type="slidenum">
              <a:rPr lang="ja-JP" altLang="en-US" smtClean="0"/>
              <a:pPr/>
              <a:t>‹#›</a:t>
            </a:fld>
            <a:endParaRPr lang="ja-JP" altLang="en-US"/>
          </a:p>
        </p:txBody>
      </p:sp>
      <p:sp>
        <p:nvSpPr>
          <p:cNvPr id="12" name="四角形: 角を丸くする 11">
            <a:extLst>
              <a:ext uri="{FF2B5EF4-FFF2-40B4-BE49-F238E27FC236}">
                <a16:creationId xmlns:a16="http://schemas.microsoft.com/office/drawing/2014/main" id="{43627A73-0747-4D72-B2BD-4AAA11DE0439}"/>
              </a:ext>
            </a:extLst>
          </p:cNvPr>
          <p:cNvSpPr/>
          <p:nvPr userDrawn="1"/>
        </p:nvSpPr>
        <p:spPr>
          <a:xfrm flipH="1" flipV="1">
            <a:off x="-71950" y="2999808"/>
            <a:ext cx="351000" cy="72000"/>
          </a:xfrm>
          <a:prstGeom prst="roundRect">
            <a:avLst>
              <a:gd name="adj" fmla="val 50000"/>
            </a:avLst>
          </a:prstGeom>
          <a:solidFill>
            <a:srgbClr val="11A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
        <p:nvSpPr>
          <p:cNvPr id="14" name="タイトル 13">
            <a:extLst>
              <a:ext uri="{FF2B5EF4-FFF2-40B4-BE49-F238E27FC236}">
                <a16:creationId xmlns:a16="http://schemas.microsoft.com/office/drawing/2014/main" id="{61A0D176-8CFC-4AF5-8C87-029AD308E19B}"/>
              </a:ext>
            </a:extLst>
          </p:cNvPr>
          <p:cNvSpPr>
            <a:spLocks noGrp="1"/>
          </p:cNvSpPr>
          <p:nvPr>
            <p:ph type="title"/>
          </p:nvPr>
        </p:nvSpPr>
        <p:spPr>
          <a:xfrm>
            <a:off x="681038" y="2741882"/>
            <a:ext cx="8543925" cy="587853"/>
          </a:xfrm>
        </p:spPr>
        <p:txBody>
          <a:bodyPr/>
          <a:lstStyle/>
          <a:p>
            <a:r>
              <a:rPr kumimoji="1" lang="ja-JP" altLang="en-US"/>
              <a:t>マスター タイトルの書式設定</a:t>
            </a:r>
          </a:p>
        </p:txBody>
      </p:sp>
    </p:spTree>
    <p:extLst>
      <p:ext uri="{BB962C8B-B14F-4D97-AF65-F5344CB8AC3E}">
        <p14:creationId xmlns:p14="http://schemas.microsoft.com/office/powerpoint/2010/main" val="369123541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4732648-477B-4A43-9D46-DAE92109370E}"/>
              </a:ext>
            </a:extLst>
          </p:cNvPr>
          <p:cNvSpPr>
            <a:spLocks noGrp="1"/>
          </p:cNvSpPr>
          <p:nvPr>
            <p:ph idx="1"/>
          </p:nvPr>
        </p:nvSpPr>
        <p:spPr>
          <a:xfrm>
            <a:off x="681038" y="1371241"/>
            <a:ext cx="8543925" cy="481599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四角形: 角を丸くする 9">
            <a:extLst>
              <a:ext uri="{FF2B5EF4-FFF2-40B4-BE49-F238E27FC236}">
                <a16:creationId xmlns:a16="http://schemas.microsoft.com/office/drawing/2014/main" id="{289409F8-EA45-418E-82BE-AC3F77EFB8EA}"/>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
        <p:nvSpPr>
          <p:cNvPr id="13" name="タイトル 12">
            <a:extLst>
              <a:ext uri="{FF2B5EF4-FFF2-40B4-BE49-F238E27FC236}">
                <a16:creationId xmlns:a16="http://schemas.microsoft.com/office/drawing/2014/main" id="{380D5B96-5C60-4A67-AFCD-B21CB4FAEA04}"/>
              </a:ext>
            </a:extLst>
          </p:cNvPr>
          <p:cNvSpPr>
            <a:spLocks noGrp="1"/>
          </p:cNvSpPr>
          <p:nvPr>
            <p:ph type="title"/>
          </p:nvPr>
        </p:nvSpPr>
        <p:spPr/>
        <p:txBody>
          <a:bodyPr/>
          <a:lstStyle/>
          <a:p>
            <a:r>
              <a:rPr kumimoji="1" lang="ja-JP" altLang="en-US"/>
              <a:t>マスター タイトルの書式設定</a:t>
            </a:r>
          </a:p>
        </p:txBody>
      </p:sp>
      <p:sp>
        <p:nvSpPr>
          <p:cNvPr id="16" name="スライド番号プレースホルダー 5">
            <a:extLst>
              <a:ext uri="{FF2B5EF4-FFF2-40B4-BE49-F238E27FC236}">
                <a16:creationId xmlns:a16="http://schemas.microsoft.com/office/drawing/2014/main" id="{9D4168DF-F529-4E13-8BE3-CA221CFEC4AA}"/>
              </a:ext>
            </a:extLst>
          </p:cNvPr>
          <p:cNvSpPr>
            <a:spLocks noGrp="1"/>
          </p:cNvSpPr>
          <p:nvPr>
            <p:ph type="sldNum" sz="quarter" idx="4"/>
          </p:nvPr>
        </p:nvSpPr>
        <p:spPr>
          <a:xfrm>
            <a:off x="7290126" y="6321266"/>
            <a:ext cx="2228850" cy="365125"/>
          </a:xfrm>
          <a:prstGeom prst="rect">
            <a:avLst/>
          </a:prstGeom>
        </p:spPr>
        <p:txBody>
          <a:bodyPr vert="horz" lIns="91440" tIns="45720" rIns="91440" bIns="45720" rtlCol="0" anchor="ctr"/>
          <a:lstStyle>
            <a:lvl1pPr algn="r">
              <a:defRPr sz="1137" b="0">
                <a:solidFill>
                  <a:schemeClr val="bg1">
                    <a:lumMod val="50000"/>
                  </a:schemeClr>
                </a:solidFill>
                <a:latin typeface="+mj-lt"/>
              </a:defRPr>
            </a:lvl1p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1887398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サマリ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7E0D-74A9-4B86-AB69-599D176FF025}"/>
              </a:ext>
            </a:extLst>
          </p:cNvPr>
          <p:cNvSpPr>
            <a:spLocks noGrp="1"/>
          </p:cNvSpPr>
          <p:nvPr>
            <p:ph type="title"/>
          </p:nvPr>
        </p:nvSpPr>
        <p:spPr/>
        <p:txBody>
          <a:bodyPr/>
          <a:lstStyle/>
          <a:p>
            <a:r>
              <a:rPr kumimoji="1" lang="ja-JP" altLang="en-US"/>
              <a:t>マスター タイトルの書式設定</a:t>
            </a:r>
          </a:p>
        </p:txBody>
      </p:sp>
      <p:sp>
        <p:nvSpPr>
          <p:cNvPr id="3" name="スライド番号プレースホルダー 2">
            <a:extLst>
              <a:ext uri="{FF2B5EF4-FFF2-40B4-BE49-F238E27FC236}">
                <a16:creationId xmlns:a16="http://schemas.microsoft.com/office/drawing/2014/main" id="{EB0139A8-CC9E-4532-A515-254A86699D6F}"/>
              </a:ext>
            </a:extLst>
          </p:cNvPr>
          <p:cNvSpPr>
            <a:spLocks noGrp="1"/>
          </p:cNvSpPr>
          <p:nvPr>
            <p:ph type="sldNum" sz="quarter" idx="10"/>
          </p:nvPr>
        </p:nvSpPr>
        <p:spPr>
          <a:xfrm>
            <a:off x="7290126" y="6321266"/>
            <a:ext cx="2228850" cy="365125"/>
          </a:xfrm>
          <a:prstGeom prst="rect">
            <a:avLst/>
          </a:prstGeom>
        </p:spPr>
        <p:txBody>
          <a:bodyPr/>
          <a:lstStyle/>
          <a:p>
            <a:fld id="{DFD4F317-19D0-4848-B5EB-5B174DBE8CF9}" type="slidenum">
              <a:rPr lang="ja-JP" altLang="en-US" smtClean="0"/>
              <a:pPr/>
              <a:t>‹#›</a:t>
            </a:fld>
            <a:endParaRPr lang="ja-JP" altLang="en-US"/>
          </a:p>
        </p:txBody>
      </p:sp>
      <p:sp>
        <p:nvSpPr>
          <p:cNvPr id="5" name="コンテンツ プレースホルダー 4">
            <a:extLst>
              <a:ext uri="{FF2B5EF4-FFF2-40B4-BE49-F238E27FC236}">
                <a16:creationId xmlns:a16="http://schemas.microsoft.com/office/drawing/2014/main" id="{8206B1B8-1AF3-434B-8280-C73033673391}"/>
              </a:ext>
            </a:extLst>
          </p:cNvPr>
          <p:cNvSpPr>
            <a:spLocks noGrp="1"/>
          </p:cNvSpPr>
          <p:nvPr>
            <p:ph sz="quarter" idx="11"/>
          </p:nvPr>
        </p:nvSpPr>
        <p:spPr>
          <a:xfrm>
            <a:off x="681039" y="1333179"/>
            <a:ext cx="8543925" cy="1858852"/>
          </a:xfrm>
          <a:solidFill>
            <a:schemeClr val="bg1">
              <a:lumMod val="95000"/>
            </a:schemeClr>
          </a:solidFill>
          <a:ln>
            <a:noFill/>
          </a:ln>
        </p:spPr>
        <p:txBody>
          <a:bodyPr lIns="360000" tIns="216000" rIns="360000" bIns="216000" anchor="t" anchorCtr="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テキスト プレースホルダー 6">
            <a:extLst>
              <a:ext uri="{FF2B5EF4-FFF2-40B4-BE49-F238E27FC236}">
                <a16:creationId xmlns:a16="http://schemas.microsoft.com/office/drawing/2014/main" id="{D79A32D3-134A-4CE3-A056-4DF21D27B02B}"/>
              </a:ext>
            </a:extLst>
          </p:cNvPr>
          <p:cNvSpPr>
            <a:spLocks noGrp="1"/>
          </p:cNvSpPr>
          <p:nvPr>
            <p:ph type="body" sz="quarter" idx="12"/>
          </p:nvPr>
        </p:nvSpPr>
        <p:spPr>
          <a:xfrm>
            <a:off x="681038" y="3341714"/>
            <a:ext cx="8543925" cy="280970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四角形: 角を丸くする 5">
            <a:extLst>
              <a:ext uri="{FF2B5EF4-FFF2-40B4-BE49-F238E27FC236}">
                <a16:creationId xmlns:a16="http://schemas.microsoft.com/office/drawing/2014/main" id="{2C5074BC-E1F6-41F5-AA0E-167124EC1255}"/>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Tree>
    <p:extLst>
      <p:ext uri="{BB962C8B-B14F-4D97-AF65-F5344CB8AC3E}">
        <p14:creationId xmlns:p14="http://schemas.microsoft.com/office/powerpoint/2010/main" val="234312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ロゴのみ">
    <p:spTree>
      <p:nvGrpSpPr>
        <p:cNvPr id="1" name=""/>
        <p:cNvGrpSpPr/>
        <p:nvPr/>
      </p:nvGrpSpPr>
      <p:grpSpPr>
        <a:xfrm>
          <a:off x="0" y="0"/>
          <a:ext cx="0" cy="0"/>
          <a:chOff x="0" y="0"/>
          <a:chExt cx="0" cy="0"/>
        </a:xfrm>
      </p:grpSpPr>
      <p:pic>
        <p:nvPicPr>
          <p:cNvPr id="4" name="図 3" descr="ロゴ&#10;&#10;自動的に生成された説明">
            <a:extLst>
              <a:ext uri="{FF2B5EF4-FFF2-40B4-BE49-F238E27FC236}">
                <a16:creationId xmlns:a16="http://schemas.microsoft.com/office/drawing/2014/main" id="{CE5FD01F-C2F8-4606-BFD3-25127B534B0C}"/>
              </a:ext>
            </a:extLst>
          </p:cNvPr>
          <p:cNvPicPr>
            <a:picLocks noChangeAspect="1"/>
          </p:cNvPicPr>
          <p:nvPr userDrawn="1"/>
        </p:nvPicPr>
        <p:blipFill>
          <a:blip r:embed="rId2"/>
          <a:stretch>
            <a:fillRect/>
          </a:stretch>
        </p:blipFill>
        <p:spPr>
          <a:xfrm>
            <a:off x="3055189" y="2814020"/>
            <a:ext cx="3795623" cy="1229960"/>
          </a:xfrm>
          <a:prstGeom prst="rect">
            <a:avLst/>
          </a:prstGeom>
        </p:spPr>
      </p:pic>
    </p:spTree>
    <p:extLst>
      <p:ext uri="{BB962C8B-B14F-4D97-AF65-F5344CB8AC3E}">
        <p14:creationId xmlns:p14="http://schemas.microsoft.com/office/powerpoint/2010/main" val="3881472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NE COLUMN TEX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488951" y="1422400"/>
            <a:ext cx="8928100" cy="4604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11" hasCustomPrompt="1"/>
          </p:nvPr>
        </p:nvSpPr>
        <p:spPr>
          <a:xfrm>
            <a:off x="488952" y="203863"/>
            <a:ext cx="8591450" cy="169200"/>
          </a:xfrm>
        </p:spPr>
        <p:txBody>
          <a:bodyPr anchor="b"/>
          <a:lstStyle>
            <a:lvl1pPr>
              <a:spcAft>
                <a:spcPts val="0"/>
              </a:spcAft>
              <a:defRPr sz="1023"/>
            </a:lvl1pPr>
          </a:lstStyle>
          <a:p>
            <a:pPr lvl="0"/>
            <a:r>
              <a:rPr lang="en-US"/>
              <a:t>Super title here</a:t>
            </a:r>
          </a:p>
        </p:txBody>
      </p:sp>
      <p:sp>
        <p:nvSpPr>
          <p:cNvPr id="6" name="Title 5"/>
          <p:cNvSpPr>
            <a:spLocks noGrp="1"/>
          </p:cNvSpPr>
          <p:nvPr>
            <p:ph type="title"/>
          </p:nvPr>
        </p:nvSpPr>
        <p:spPr>
          <a:xfrm>
            <a:off x="488951" y="451575"/>
            <a:ext cx="8928100" cy="723600"/>
          </a:xfrm>
        </p:spPr>
        <p:txBody>
          <a:bodyPr/>
          <a:lstStyle/>
          <a:p>
            <a:r>
              <a:rPr lang="ja-JP" altLang="en-US"/>
              <a:t>マスター タイトルの書式設定</a:t>
            </a:r>
            <a:endParaRPr lang="en-GB"/>
          </a:p>
        </p:txBody>
      </p:sp>
      <p:sp>
        <p:nvSpPr>
          <p:cNvPr id="2" name="スライド番号プレースホルダー 2">
            <a:extLst>
              <a:ext uri="{FF2B5EF4-FFF2-40B4-BE49-F238E27FC236}">
                <a16:creationId xmlns:a16="http://schemas.microsoft.com/office/drawing/2014/main" id="{B33E92C4-CB93-F305-5A41-A4982ACD3FA1}"/>
              </a:ext>
            </a:extLst>
          </p:cNvPr>
          <p:cNvSpPr>
            <a:spLocks noGrp="1"/>
          </p:cNvSpPr>
          <p:nvPr>
            <p:ph type="sldNum" sz="quarter" idx="12"/>
          </p:nvPr>
        </p:nvSpPr>
        <p:spPr>
          <a:xfrm>
            <a:off x="7290126" y="6321266"/>
            <a:ext cx="2228850" cy="365125"/>
          </a:xfrm>
          <a:prstGeom prst="rect">
            <a:avLst/>
          </a:prstGeom>
        </p:spPr>
        <p:txBody>
          <a:body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3606619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TITLE SLIDE Left Horizontal Window_KPMG Blue">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78C798-E623-4251-87D8-4875C965681A}"/>
              </a:ext>
            </a:extLst>
          </p:cNvPr>
          <p:cNvSpPr>
            <a:spLocks noChangeAspect="1"/>
          </p:cNvSpPr>
          <p:nvPr userDrawn="1"/>
        </p:nvSpPr>
        <p:spPr>
          <a:xfrm>
            <a:off x="814388" y="1263838"/>
            <a:ext cx="6848978" cy="4757550"/>
          </a:xfrm>
          <a:prstGeom prst="rect">
            <a:avLst/>
          </a:prstGeom>
          <a:gradFill>
            <a:gsLst>
              <a:gs pos="100000">
                <a:schemeClr val="accent1"/>
              </a:gs>
              <a:gs pos="0">
                <a:schemeClr val="accent5"/>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6" name="Title 1">
            <a:extLst>
              <a:ext uri="{FF2B5EF4-FFF2-40B4-BE49-F238E27FC236}">
                <a16:creationId xmlns:a16="http://schemas.microsoft.com/office/drawing/2014/main" id="{D09DD540-FF3A-449C-AEB7-0BB20BC833A6}"/>
              </a:ext>
            </a:extLst>
          </p:cNvPr>
          <p:cNvSpPr>
            <a:spLocks noGrp="1"/>
          </p:cNvSpPr>
          <p:nvPr>
            <p:ph type="ctrTitle" hasCustomPrompt="1"/>
          </p:nvPr>
        </p:nvSpPr>
        <p:spPr>
          <a:xfrm>
            <a:off x="1061200" y="1514264"/>
            <a:ext cx="6356889" cy="3240000"/>
          </a:xfrm>
        </p:spPr>
        <p:txBody>
          <a:bodyPr anchor="t" anchorCtr="0"/>
          <a:lstStyle>
            <a:lvl1pPr algn="l">
              <a:defRPr sz="4000" baseline="0">
                <a:solidFill>
                  <a:schemeClr val="bg1"/>
                </a:solidFill>
              </a:defRPr>
            </a:lvl1pPr>
          </a:lstStyle>
          <a:p>
            <a:r>
              <a:rPr lang="en-GB"/>
              <a:t>Title slide text only</a:t>
            </a:r>
            <a:endParaRPr lang="en-US"/>
          </a:p>
        </p:txBody>
      </p:sp>
      <p:sp>
        <p:nvSpPr>
          <p:cNvPr id="7" name="Text Placeholder 3">
            <a:extLst>
              <a:ext uri="{FF2B5EF4-FFF2-40B4-BE49-F238E27FC236}">
                <a16:creationId xmlns:a16="http://schemas.microsoft.com/office/drawing/2014/main" id="{4750B010-9AE5-4529-B74C-152B539C31FB}"/>
              </a:ext>
            </a:extLst>
          </p:cNvPr>
          <p:cNvSpPr>
            <a:spLocks noGrp="1"/>
          </p:cNvSpPr>
          <p:nvPr>
            <p:ph type="body" sz="quarter" idx="11"/>
          </p:nvPr>
        </p:nvSpPr>
        <p:spPr>
          <a:xfrm>
            <a:off x="1061200" y="4968802"/>
            <a:ext cx="6356889" cy="810000"/>
          </a:xfrm>
        </p:spPr>
        <p:txBody>
          <a:bodyPr anchor="b"/>
          <a:lstStyle>
            <a:lvl1pPr>
              <a:defRPr sz="1100">
                <a:solidFill>
                  <a:schemeClr val="bg1"/>
                </a:solidFill>
              </a:defRPr>
            </a:lvl1pPr>
            <a:lvl2pPr>
              <a:defRPr sz="11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ja-JP" altLang="en-US"/>
              <a:t>マスター テキストの書式設定</a:t>
            </a:r>
          </a:p>
          <a:p>
            <a:pPr lvl="1"/>
            <a:r>
              <a:rPr lang="ja-JP" altLang="en-US"/>
              <a:t>第 </a:t>
            </a:r>
            <a:r>
              <a:rPr lang="en-US" altLang="ja-JP"/>
              <a:t>2 </a:t>
            </a:r>
            <a:r>
              <a:rPr lang="ja-JP" altLang="en-US"/>
              <a:t>レベル</a:t>
            </a:r>
          </a:p>
        </p:txBody>
      </p:sp>
      <p:pic>
        <p:nvPicPr>
          <p:cNvPr id="8" name="Graphic 7">
            <a:extLst>
              <a:ext uri="{FF2B5EF4-FFF2-40B4-BE49-F238E27FC236}">
                <a16:creationId xmlns:a16="http://schemas.microsoft.com/office/drawing/2014/main" id="{1091CFB5-35EF-45A5-A367-4B9FEA60EBF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4388" y="313438"/>
            <a:ext cx="786440" cy="316800"/>
          </a:xfrm>
          <a:prstGeom prst="rect">
            <a:avLst/>
          </a:prstGeom>
        </p:spPr>
      </p:pic>
    </p:spTree>
    <p:extLst>
      <p:ext uri="{BB962C8B-B14F-4D97-AF65-F5344CB8AC3E}">
        <p14:creationId xmlns:p14="http://schemas.microsoft.com/office/powerpoint/2010/main" val="4049465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TITLE SLIDE Left Vertical Window_KPMG Blue">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78C798-E623-4251-87D8-4875C965681A}"/>
              </a:ext>
            </a:extLst>
          </p:cNvPr>
          <p:cNvSpPr>
            <a:spLocks/>
          </p:cNvSpPr>
          <p:nvPr userDrawn="1"/>
        </p:nvSpPr>
        <p:spPr>
          <a:xfrm>
            <a:off x="814388" y="1263838"/>
            <a:ext cx="3291418" cy="4757550"/>
          </a:xfrm>
          <a:prstGeom prst="rect">
            <a:avLst/>
          </a:prstGeom>
          <a:gradFill>
            <a:gsLst>
              <a:gs pos="100000">
                <a:schemeClr val="accent1"/>
              </a:gs>
              <a:gs pos="0">
                <a:schemeClr val="accent5"/>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6" name="Title 1">
            <a:extLst>
              <a:ext uri="{FF2B5EF4-FFF2-40B4-BE49-F238E27FC236}">
                <a16:creationId xmlns:a16="http://schemas.microsoft.com/office/drawing/2014/main" id="{D09DD540-FF3A-449C-AEB7-0BB20BC833A6}"/>
              </a:ext>
            </a:extLst>
          </p:cNvPr>
          <p:cNvSpPr>
            <a:spLocks noGrp="1"/>
          </p:cNvSpPr>
          <p:nvPr>
            <p:ph type="ctrTitle" hasCustomPrompt="1"/>
          </p:nvPr>
        </p:nvSpPr>
        <p:spPr>
          <a:xfrm>
            <a:off x="1061201" y="1514264"/>
            <a:ext cx="2801710" cy="3240000"/>
          </a:xfrm>
        </p:spPr>
        <p:txBody>
          <a:bodyPr anchor="t" anchorCtr="0"/>
          <a:lstStyle>
            <a:lvl1pPr algn="l">
              <a:defRPr sz="4000" baseline="0">
                <a:solidFill>
                  <a:schemeClr val="bg1"/>
                </a:solidFill>
              </a:defRPr>
            </a:lvl1pPr>
          </a:lstStyle>
          <a:p>
            <a:r>
              <a:rPr lang="en-GB"/>
              <a:t>Title slide text only</a:t>
            </a:r>
            <a:endParaRPr lang="en-US"/>
          </a:p>
        </p:txBody>
      </p:sp>
      <p:sp>
        <p:nvSpPr>
          <p:cNvPr id="7" name="Text Placeholder 3">
            <a:extLst>
              <a:ext uri="{FF2B5EF4-FFF2-40B4-BE49-F238E27FC236}">
                <a16:creationId xmlns:a16="http://schemas.microsoft.com/office/drawing/2014/main" id="{4750B010-9AE5-4529-B74C-152B539C31FB}"/>
              </a:ext>
            </a:extLst>
          </p:cNvPr>
          <p:cNvSpPr>
            <a:spLocks noGrp="1"/>
          </p:cNvSpPr>
          <p:nvPr>
            <p:ph type="body" sz="quarter" idx="11"/>
          </p:nvPr>
        </p:nvSpPr>
        <p:spPr>
          <a:xfrm>
            <a:off x="1061201" y="4968802"/>
            <a:ext cx="2801710" cy="810000"/>
          </a:xfrm>
        </p:spPr>
        <p:txBody>
          <a:bodyPr anchor="b"/>
          <a:lstStyle>
            <a:lvl1pPr>
              <a:defRPr sz="1100">
                <a:solidFill>
                  <a:schemeClr val="bg1"/>
                </a:solidFill>
              </a:defRPr>
            </a:lvl1pPr>
            <a:lvl2pPr>
              <a:defRPr sz="11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ja-JP" altLang="en-US"/>
              <a:t>マスター テキストの書式設定</a:t>
            </a:r>
          </a:p>
          <a:p>
            <a:pPr lvl="1"/>
            <a:r>
              <a:rPr lang="ja-JP" altLang="en-US"/>
              <a:t>第 </a:t>
            </a:r>
            <a:r>
              <a:rPr lang="en-US" altLang="ja-JP"/>
              <a:t>2 </a:t>
            </a:r>
            <a:r>
              <a:rPr lang="ja-JP" altLang="en-US"/>
              <a:t>レベル</a:t>
            </a:r>
          </a:p>
        </p:txBody>
      </p:sp>
      <p:pic>
        <p:nvPicPr>
          <p:cNvPr id="8" name="Graphic 7">
            <a:extLst>
              <a:ext uri="{FF2B5EF4-FFF2-40B4-BE49-F238E27FC236}">
                <a16:creationId xmlns:a16="http://schemas.microsoft.com/office/drawing/2014/main" id="{1091CFB5-35EF-45A5-A367-4B9FEA60EBF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4388" y="313438"/>
            <a:ext cx="786440" cy="316800"/>
          </a:xfrm>
          <a:prstGeom prst="rect">
            <a:avLst/>
          </a:prstGeom>
        </p:spPr>
      </p:pic>
    </p:spTree>
    <p:extLst>
      <p:ext uri="{BB962C8B-B14F-4D97-AF65-F5344CB8AC3E}">
        <p14:creationId xmlns:p14="http://schemas.microsoft.com/office/powerpoint/2010/main" val="1561392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TITLE SLIDE Right Horizontal Window_Pacific Blue">
    <p:bg>
      <p:bgPr>
        <a:gradFill>
          <a:gsLst>
            <a:gs pos="100000">
              <a:srgbClr val="ACEAFF"/>
            </a:gs>
            <a:gs pos="0">
              <a:schemeClr val="accent4"/>
            </a:gs>
          </a:gsLst>
          <a:lin ang="0" scaled="0"/>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78C798-E623-4251-87D8-4875C965681A}"/>
              </a:ext>
            </a:extLst>
          </p:cNvPr>
          <p:cNvSpPr>
            <a:spLocks noChangeAspect="1"/>
          </p:cNvSpPr>
          <p:nvPr userDrawn="1"/>
        </p:nvSpPr>
        <p:spPr>
          <a:xfrm>
            <a:off x="2242635" y="313438"/>
            <a:ext cx="6848978" cy="4757550"/>
          </a:xfrm>
          <a:prstGeom prst="rect">
            <a:avLst/>
          </a:prstGeom>
          <a:gradFill>
            <a:gsLst>
              <a:gs pos="100000">
                <a:schemeClr val="accent1"/>
              </a:gs>
              <a:gs pos="0">
                <a:schemeClr val="accent5"/>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6" name="Title 1">
            <a:extLst>
              <a:ext uri="{FF2B5EF4-FFF2-40B4-BE49-F238E27FC236}">
                <a16:creationId xmlns:a16="http://schemas.microsoft.com/office/drawing/2014/main" id="{D09DD540-FF3A-449C-AEB7-0BB20BC833A6}"/>
              </a:ext>
            </a:extLst>
          </p:cNvPr>
          <p:cNvSpPr>
            <a:spLocks noGrp="1"/>
          </p:cNvSpPr>
          <p:nvPr>
            <p:ph type="ctrTitle" hasCustomPrompt="1"/>
          </p:nvPr>
        </p:nvSpPr>
        <p:spPr>
          <a:xfrm>
            <a:off x="2489447" y="563864"/>
            <a:ext cx="6356889" cy="3240000"/>
          </a:xfrm>
        </p:spPr>
        <p:txBody>
          <a:bodyPr anchor="t" anchorCtr="0"/>
          <a:lstStyle>
            <a:lvl1pPr algn="l">
              <a:defRPr sz="4000" baseline="0">
                <a:solidFill>
                  <a:schemeClr val="bg1"/>
                </a:solidFill>
              </a:defRPr>
            </a:lvl1pPr>
          </a:lstStyle>
          <a:p>
            <a:r>
              <a:rPr lang="en-GB"/>
              <a:t>Title slide text only</a:t>
            </a:r>
            <a:endParaRPr lang="en-US"/>
          </a:p>
        </p:txBody>
      </p:sp>
      <p:sp>
        <p:nvSpPr>
          <p:cNvPr id="7" name="Text Placeholder 3">
            <a:extLst>
              <a:ext uri="{FF2B5EF4-FFF2-40B4-BE49-F238E27FC236}">
                <a16:creationId xmlns:a16="http://schemas.microsoft.com/office/drawing/2014/main" id="{4750B010-9AE5-4529-B74C-152B539C31FB}"/>
              </a:ext>
            </a:extLst>
          </p:cNvPr>
          <p:cNvSpPr>
            <a:spLocks noGrp="1"/>
          </p:cNvSpPr>
          <p:nvPr>
            <p:ph type="body" sz="quarter" idx="11"/>
          </p:nvPr>
        </p:nvSpPr>
        <p:spPr>
          <a:xfrm>
            <a:off x="2489447" y="4018402"/>
            <a:ext cx="6356889" cy="810000"/>
          </a:xfrm>
        </p:spPr>
        <p:txBody>
          <a:bodyPr anchor="b"/>
          <a:lstStyle>
            <a:lvl1pPr>
              <a:defRPr sz="1100">
                <a:solidFill>
                  <a:schemeClr val="bg1"/>
                </a:solidFill>
              </a:defRPr>
            </a:lvl1pPr>
            <a:lvl2pPr>
              <a:defRPr sz="11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ja-JP" altLang="en-US"/>
              <a:t>マスター テキストの書式設定</a:t>
            </a:r>
          </a:p>
          <a:p>
            <a:pPr lvl="1"/>
            <a:r>
              <a:rPr lang="ja-JP" altLang="en-US"/>
              <a:t>第 </a:t>
            </a:r>
            <a:r>
              <a:rPr lang="en-US" altLang="ja-JP"/>
              <a:t>2 </a:t>
            </a:r>
            <a:r>
              <a:rPr lang="ja-JP" altLang="en-US"/>
              <a:t>レベル</a:t>
            </a:r>
          </a:p>
        </p:txBody>
      </p:sp>
      <p:pic>
        <p:nvPicPr>
          <p:cNvPr id="8" name="Graphic 7">
            <a:extLst>
              <a:ext uri="{FF2B5EF4-FFF2-40B4-BE49-F238E27FC236}">
                <a16:creationId xmlns:a16="http://schemas.microsoft.com/office/drawing/2014/main" id="{1091CFB5-35EF-45A5-A367-4B9FEA60EBF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4388" y="313438"/>
            <a:ext cx="786440" cy="316800"/>
          </a:xfrm>
          <a:prstGeom prst="rect">
            <a:avLst/>
          </a:prstGeom>
        </p:spPr>
      </p:pic>
    </p:spTree>
    <p:extLst>
      <p:ext uri="{BB962C8B-B14F-4D97-AF65-F5344CB8AC3E}">
        <p14:creationId xmlns:p14="http://schemas.microsoft.com/office/powerpoint/2010/main" val="248362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397C095-A7F2-4984-ACC5-C9562C920942}"/>
              </a:ext>
            </a:extLst>
          </p:cNvPr>
          <p:cNvSpPr>
            <a:spLocks noGrp="1"/>
          </p:cNvSpPr>
          <p:nvPr>
            <p:ph type="title"/>
          </p:nvPr>
        </p:nvSpPr>
        <p:spPr>
          <a:xfrm>
            <a:off x="681038" y="521198"/>
            <a:ext cx="8543925" cy="587853"/>
          </a:xfrm>
          <a:prstGeom prst="rect">
            <a:avLst/>
          </a:prstGeom>
        </p:spPr>
        <p:txBody>
          <a:bodyPr vert="horz" lIns="91440" tIns="45720" rIns="91440" bIns="45720" rtlCol="0" anchor="ctr">
            <a:sp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CBA1709-158A-4617-99E8-415D5F793D73}"/>
              </a:ext>
            </a:extLst>
          </p:cNvPr>
          <p:cNvSpPr>
            <a:spLocks noGrp="1"/>
          </p:cNvSpPr>
          <p:nvPr>
            <p:ph type="body" idx="1"/>
          </p:nvPr>
        </p:nvSpPr>
        <p:spPr>
          <a:xfrm>
            <a:off x="681038" y="1362076"/>
            <a:ext cx="8543925" cy="481488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四角形: 角を丸くする 6">
            <a:extLst>
              <a:ext uri="{FF2B5EF4-FFF2-40B4-BE49-F238E27FC236}">
                <a16:creationId xmlns:a16="http://schemas.microsoft.com/office/drawing/2014/main" id="{6C56D0FB-4D86-AD9C-7DF6-57BFC1F09342}"/>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b="0" i="0">
              <a:latin typeface="Arial" panose="020B0604020202020204" pitchFamily="34" charset="0"/>
            </a:endParaRPr>
          </a:p>
        </p:txBody>
      </p:sp>
      <p:sp>
        <p:nvSpPr>
          <p:cNvPr id="8" name="スライド番号プレースホルダー 5">
            <a:extLst>
              <a:ext uri="{FF2B5EF4-FFF2-40B4-BE49-F238E27FC236}">
                <a16:creationId xmlns:a16="http://schemas.microsoft.com/office/drawing/2014/main" id="{4FF5FE48-3001-7CDC-214B-230A24297B4C}"/>
              </a:ext>
            </a:extLst>
          </p:cNvPr>
          <p:cNvSpPr>
            <a:spLocks noGrp="1"/>
          </p:cNvSpPr>
          <p:nvPr>
            <p:ph type="sldNum" sz="quarter" idx="4"/>
          </p:nvPr>
        </p:nvSpPr>
        <p:spPr>
          <a:xfrm>
            <a:off x="7290126" y="6321266"/>
            <a:ext cx="2228850" cy="365125"/>
          </a:xfrm>
          <a:prstGeom prst="rect">
            <a:avLst/>
          </a:prstGeom>
        </p:spPr>
        <p:txBody>
          <a:bodyPr vert="horz" lIns="91440" tIns="45720" rIns="91440" bIns="45720" rtlCol="0" anchor="ctr"/>
          <a:lstStyle>
            <a:lvl1pPr algn="r">
              <a:defRPr sz="1137" b="0" i="0">
                <a:solidFill>
                  <a:schemeClr val="bg1">
                    <a:lumMod val="50000"/>
                  </a:schemeClr>
                </a:solidFill>
                <a:latin typeface="+mj-lt"/>
              </a:defRPr>
            </a:lvl1p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2599088976"/>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1" r:id="rId10"/>
  </p:sldLayoutIdLst>
  <p:hf hdr="0" ftr="0" dt="0"/>
  <p:txStyles>
    <p:titleStyle>
      <a:lvl1pPr algn="l" defTabSz="742927" rtl="0" eaLnBrk="1" latinLnBrk="0" hangingPunct="1">
        <a:lnSpc>
          <a:spcPct val="90000"/>
        </a:lnSpc>
        <a:spcBef>
          <a:spcPct val="0"/>
        </a:spcBef>
        <a:buNone/>
        <a:defRPr kumimoji="1" sz="3575" b="1" kern="1200">
          <a:solidFill>
            <a:schemeClr val="tx1"/>
          </a:solidFill>
          <a:latin typeface="+mj-lt"/>
          <a:ea typeface="+mj-ea"/>
          <a:cs typeface="+mj-cs"/>
        </a:defRPr>
      </a:lvl1pPr>
    </p:titleStyle>
    <p:bodyStyle>
      <a:lvl1pPr marL="185732" indent="-185732" algn="l" defTabSz="742927" rtl="0" eaLnBrk="1" latinLnBrk="0" hangingPunct="1">
        <a:lnSpc>
          <a:spcPct val="90000"/>
        </a:lnSpc>
        <a:spcBef>
          <a:spcPts val="812"/>
        </a:spcBef>
        <a:buFont typeface="Arial" panose="020B0604020202020204" pitchFamily="34" charset="0"/>
        <a:buChar char="•"/>
        <a:defRPr kumimoji="1" sz="2275" kern="1200">
          <a:solidFill>
            <a:schemeClr val="tx1"/>
          </a:solidFill>
          <a:latin typeface="+mn-lt"/>
          <a:ea typeface="+mn-ea"/>
          <a:cs typeface="+mn-cs"/>
        </a:defRPr>
      </a:lvl1pPr>
      <a:lvl2pPr marL="557195" indent="-185732" algn="l" defTabSz="742927"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59" indent="-185732" algn="l" defTabSz="742927"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22"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1586"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305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4513"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5977"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744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927" rtl="0" eaLnBrk="1" latinLnBrk="0" hangingPunct="1">
        <a:defRPr kumimoji="1" sz="1462" kern="1200">
          <a:solidFill>
            <a:schemeClr val="tx1"/>
          </a:solidFill>
          <a:latin typeface="+mn-lt"/>
          <a:ea typeface="+mn-ea"/>
          <a:cs typeface="+mn-cs"/>
        </a:defRPr>
      </a:lvl1pPr>
      <a:lvl2pPr marL="371464" algn="l" defTabSz="742927" rtl="0" eaLnBrk="1" latinLnBrk="0" hangingPunct="1">
        <a:defRPr kumimoji="1" sz="1462" kern="1200">
          <a:solidFill>
            <a:schemeClr val="tx1"/>
          </a:solidFill>
          <a:latin typeface="+mn-lt"/>
          <a:ea typeface="+mn-ea"/>
          <a:cs typeface="+mn-cs"/>
        </a:defRPr>
      </a:lvl2pPr>
      <a:lvl3pPr marL="742927" algn="l" defTabSz="742927" rtl="0" eaLnBrk="1" latinLnBrk="0" hangingPunct="1">
        <a:defRPr kumimoji="1" sz="1462" kern="1200">
          <a:solidFill>
            <a:schemeClr val="tx1"/>
          </a:solidFill>
          <a:latin typeface="+mn-lt"/>
          <a:ea typeface="+mn-ea"/>
          <a:cs typeface="+mn-cs"/>
        </a:defRPr>
      </a:lvl3pPr>
      <a:lvl4pPr marL="1114391" algn="l" defTabSz="742927" rtl="0" eaLnBrk="1" latinLnBrk="0" hangingPunct="1">
        <a:defRPr kumimoji="1" sz="1462" kern="1200">
          <a:solidFill>
            <a:schemeClr val="tx1"/>
          </a:solidFill>
          <a:latin typeface="+mn-lt"/>
          <a:ea typeface="+mn-ea"/>
          <a:cs typeface="+mn-cs"/>
        </a:defRPr>
      </a:lvl4pPr>
      <a:lvl5pPr marL="1485854" algn="l" defTabSz="742927" rtl="0" eaLnBrk="1" latinLnBrk="0" hangingPunct="1">
        <a:defRPr kumimoji="1" sz="1462" kern="1200">
          <a:solidFill>
            <a:schemeClr val="tx1"/>
          </a:solidFill>
          <a:latin typeface="+mn-lt"/>
          <a:ea typeface="+mn-ea"/>
          <a:cs typeface="+mn-cs"/>
        </a:defRPr>
      </a:lvl5pPr>
      <a:lvl6pPr marL="1857318" algn="l" defTabSz="742927" rtl="0" eaLnBrk="1" latinLnBrk="0" hangingPunct="1">
        <a:defRPr kumimoji="1" sz="1462" kern="1200">
          <a:solidFill>
            <a:schemeClr val="tx1"/>
          </a:solidFill>
          <a:latin typeface="+mn-lt"/>
          <a:ea typeface="+mn-ea"/>
          <a:cs typeface="+mn-cs"/>
        </a:defRPr>
      </a:lvl6pPr>
      <a:lvl7pPr marL="2228781" algn="l" defTabSz="742927" rtl="0" eaLnBrk="1" latinLnBrk="0" hangingPunct="1">
        <a:defRPr kumimoji="1" sz="1462" kern="1200">
          <a:solidFill>
            <a:schemeClr val="tx1"/>
          </a:solidFill>
          <a:latin typeface="+mn-lt"/>
          <a:ea typeface="+mn-ea"/>
          <a:cs typeface="+mn-cs"/>
        </a:defRPr>
      </a:lvl7pPr>
      <a:lvl8pPr marL="2600245" algn="l" defTabSz="742927" rtl="0" eaLnBrk="1" latinLnBrk="0" hangingPunct="1">
        <a:defRPr kumimoji="1" sz="1462" kern="1200">
          <a:solidFill>
            <a:schemeClr val="tx1"/>
          </a:solidFill>
          <a:latin typeface="+mn-lt"/>
          <a:ea typeface="+mn-ea"/>
          <a:cs typeface="+mn-cs"/>
        </a:defRPr>
      </a:lvl8pPr>
      <a:lvl9pPr marL="2971709" algn="l" defTabSz="742927" rtl="0" eaLnBrk="1" latinLnBrk="0" hangingPunct="1">
        <a:defRPr kumimoji="1" sz="146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12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digital.go.jp/assets/contents/node/basic_page/field_ref_resources/e2a06143-ed29-4f1d-9c31-0f06fca67afc/8a3b6203/20230331_resources_standard_guidelines_guideline_01.pdf"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hyperlink" Target="https://www.digital.go.jp/assets/contents/node/basic_page/field_ref_resources/e2a06143-ed29-4f1d-9c31-0f06fca67afc/6f2f8a35/20230331_resources_standard_guidelines_guideline_05.pdf" TargetMode="External"/><Relationship Id="rId4" Type="http://schemas.openxmlformats.org/officeDocument/2006/relationships/hyperlink" Target="https://www.digital.go.jp/assets/contents/node/basic_page/field_ref_resources/e2a06143-ed29-4f1d-9c31-0f06fca67afc/877c4117/20230512_resources_standard_guidelines_guideline_01.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0DB8F4-4BE2-4F2A-A4E3-13899B74A8A8}"/>
              </a:ext>
            </a:extLst>
          </p:cNvPr>
          <p:cNvSpPr>
            <a:spLocks noGrp="1"/>
          </p:cNvSpPr>
          <p:nvPr>
            <p:ph type="ctrTitle"/>
          </p:nvPr>
        </p:nvSpPr>
        <p:spPr>
          <a:xfrm>
            <a:off x="1100166" y="2394610"/>
            <a:ext cx="8514000" cy="923330"/>
          </a:xfrm>
        </p:spPr>
        <p:txBody>
          <a:bodyPr vert="horz" lIns="91440" tIns="45720" rIns="91440" bIns="45720" rtlCol="0" anchor="b">
            <a:spAutoFit/>
          </a:bodyPr>
          <a:lstStyle/>
          <a:p>
            <a:r>
              <a:rPr lang="ja-JP" altLang="en-US" sz="1800">
                <a:latin typeface="Meiryo UI" panose="020B0604030504040204" pitchFamily="50" charset="-128"/>
                <a:ea typeface="Meiryo UI" panose="020B0604030504040204" pitchFamily="50" charset="-128"/>
              </a:rPr>
              <a:t>令和５年度　ガバメントクラウドの先行事業（基幹業務システム）における調査研究</a:t>
            </a:r>
            <a:br>
              <a:rPr lang="en-US" altLang="ja-JP" sz="1800">
                <a:latin typeface="Meiryo UI" panose="020B0604030504040204" pitchFamily="50" charset="-128"/>
                <a:ea typeface="Meiryo UI" panose="020B0604030504040204" pitchFamily="50" charset="-128"/>
              </a:rPr>
            </a:br>
            <a:br>
              <a:rPr lang="en-US" altLang="ja-JP" sz="1800">
                <a:latin typeface="Meiryo UI" panose="020B0604030504040204" pitchFamily="50" charset="-128"/>
                <a:ea typeface="Meiryo UI" panose="020B0604030504040204" pitchFamily="50" charset="-128"/>
              </a:rPr>
            </a:br>
            <a:r>
              <a:rPr lang="ja-JP" altLang="en-US" sz="1800">
                <a:latin typeface="Meiryo UI" panose="020B0604030504040204" pitchFamily="50" charset="-128"/>
                <a:ea typeface="Meiryo UI" panose="020B0604030504040204" pitchFamily="50" charset="-128"/>
              </a:rPr>
              <a:t>コストメリットや運用効率性が享受できる構成への移行検証 検証結果</a:t>
            </a:r>
          </a:p>
        </p:txBody>
      </p:sp>
      <p:sp>
        <p:nvSpPr>
          <p:cNvPr id="3" name="テキスト プレースホルダー 2">
            <a:extLst>
              <a:ext uri="{FF2B5EF4-FFF2-40B4-BE49-F238E27FC236}">
                <a16:creationId xmlns:a16="http://schemas.microsoft.com/office/drawing/2014/main" id="{0D0EE9BD-638D-4013-88CF-768D366FB4F9}"/>
              </a:ext>
            </a:extLst>
          </p:cNvPr>
          <p:cNvSpPr>
            <a:spLocks noGrp="1"/>
          </p:cNvSpPr>
          <p:nvPr>
            <p:ph type="subTitle" idx="1"/>
          </p:nvPr>
        </p:nvSpPr>
        <p:spPr/>
        <p:txBody>
          <a:bodyPr anchor="b"/>
          <a:lstStyle/>
          <a:p>
            <a:pPr defTabSz="779173">
              <a:spcAft>
                <a:spcPts val="511"/>
              </a:spcAft>
              <a:defRPr/>
            </a:pPr>
            <a:r>
              <a:rPr lang="ja-JP" altLang="en-US" sz="2031">
                <a:latin typeface="Meiryo UI"/>
                <a:ea typeface="Meiryo UI"/>
              </a:rPr>
              <a:t>令和６年９月</a:t>
            </a:r>
            <a:endParaRPr kumimoji="1" lang="ja-JP" altLang="en-US"/>
          </a:p>
        </p:txBody>
      </p:sp>
    </p:spTree>
    <p:extLst>
      <p:ext uri="{BB962C8B-B14F-4D97-AF65-F5344CB8AC3E}">
        <p14:creationId xmlns:p14="http://schemas.microsoft.com/office/powerpoint/2010/main" val="781323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検証後構成における推奨構成の採用状況 </a:t>
            </a:r>
            <a:r>
              <a:rPr lang="en-US" altLang="ja-JP" sz="2400">
                <a:latin typeface="+mn-ea"/>
                <a:ea typeface="+mn-ea"/>
                <a:cs typeface="+mj-lt"/>
              </a:rPr>
              <a:t>– </a:t>
            </a:r>
            <a:r>
              <a:rPr lang="ja-JP" altLang="en-US" sz="2400">
                <a:latin typeface="+mn-ea"/>
                <a:ea typeface="+mn-ea"/>
                <a:cs typeface="+mj-lt"/>
              </a:rPr>
              <a:t>詳細（</a:t>
            </a:r>
            <a:r>
              <a:rPr lang="en-US" altLang="ja-JP" sz="2400">
                <a:latin typeface="+mn-ea"/>
                <a:ea typeface="+mn-ea"/>
                <a:cs typeface="+mj-lt"/>
              </a:rPr>
              <a:t>2/2</a:t>
            </a:r>
            <a:r>
              <a:rPr lang="ja-JP" altLang="en-US" sz="2400">
                <a:latin typeface="+mn-ea"/>
                <a:ea typeface="+mn-ea"/>
                <a:cs typeface="+mj-lt"/>
              </a:rPr>
              <a:t>）</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表 1">
            <a:extLst>
              <a:ext uri="{FF2B5EF4-FFF2-40B4-BE49-F238E27FC236}">
                <a16:creationId xmlns:a16="http://schemas.microsoft.com/office/drawing/2014/main" id="{45A467EE-322A-7308-B807-6B38E7C5EF31}"/>
              </a:ext>
            </a:extLst>
          </p:cNvPr>
          <p:cNvGraphicFramePr>
            <a:graphicFrameLocks noGrp="1"/>
          </p:cNvGraphicFramePr>
          <p:nvPr>
            <p:extLst>
              <p:ext uri="{D42A27DB-BD31-4B8C-83A1-F6EECF244321}">
                <p14:modId xmlns:p14="http://schemas.microsoft.com/office/powerpoint/2010/main" val="2539857261"/>
              </p:ext>
            </p:extLst>
          </p:nvPr>
        </p:nvGraphicFramePr>
        <p:xfrm>
          <a:off x="129000" y="816040"/>
          <a:ext cx="9648000" cy="5519280"/>
        </p:xfrm>
        <a:graphic>
          <a:graphicData uri="http://schemas.openxmlformats.org/drawingml/2006/table">
            <a:tbl>
              <a:tblPr>
                <a:tableStyleId>{5C22544A-7EE6-4342-B048-85BDC9FD1C3A}</a:tableStyleId>
              </a:tblPr>
              <a:tblGrid>
                <a:gridCol w="360000">
                  <a:extLst>
                    <a:ext uri="{9D8B030D-6E8A-4147-A177-3AD203B41FA5}">
                      <a16:colId xmlns:a16="http://schemas.microsoft.com/office/drawing/2014/main" val="1108084207"/>
                    </a:ext>
                  </a:extLst>
                </a:gridCol>
                <a:gridCol w="1152000">
                  <a:extLst>
                    <a:ext uri="{9D8B030D-6E8A-4147-A177-3AD203B41FA5}">
                      <a16:colId xmlns:a16="http://schemas.microsoft.com/office/drawing/2014/main" val="2448518612"/>
                    </a:ext>
                  </a:extLst>
                </a:gridCol>
                <a:gridCol w="4176000">
                  <a:extLst>
                    <a:ext uri="{9D8B030D-6E8A-4147-A177-3AD203B41FA5}">
                      <a16:colId xmlns:a16="http://schemas.microsoft.com/office/drawing/2014/main" val="2915139807"/>
                    </a:ext>
                  </a:extLst>
                </a:gridCol>
                <a:gridCol w="360000">
                  <a:extLst>
                    <a:ext uri="{9D8B030D-6E8A-4147-A177-3AD203B41FA5}">
                      <a16:colId xmlns:a16="http://schemas.microsoft.com/office/drawing/2014/main" val="1888690660"/>
                    </a:ext>
                  </a:extLst>
                </a:gridCol>
                <a:gridCol w="360000">
                  <a:extLst>
                    <a:ext uri="{9D8B030D-6E8A-4147-A177-3AD203B41FA5}">
                      <a16:colId xmlns:a16="http://schemas.microsoft.com/office/drawing/2014/main" val="2520393006"/>
                    </a:ext>
                  </a:extLst>
                </a:gridCol>
                <a:gridCol w="360000">
                  <a:extLst>
                    <a:ext uri="{9D8B030D-6E8A-4147-A177-3AD203B41FA5}">
                      <a16:colId xmlns:a16="http://schemas.microsoft.com/office/drawing/2014/main" val="48519454"/>
                    </a:ext>
                  </a:extLst>
                </a:gridCol>
                <a:gridCol w="360000">
                  <a:extLst>
                    <a:ext uri="{9D8B030D-6E8A-4147-A177-3AD203B41FA5}">
                      <a16:colId xmlns:a16="http://schemas.microsoft.com/office/drawing/2014/main" val="1642200162"/>
                    </a:ext>
                  </a:extLst>
                </a:gridCol>
                <a:gridCol w="360000">
                  <a:extLst>
                    <a:ext uri="{9D8B030D-6E8A-4147-A177-3AD203B41FA5}">
                      <a16:colId xmlns:a16="http://schemas.microsoft.com/office/drawing/2014/main" val="645428529"/>
                    </a:ext>
                  </a:extLst>
                </a:gridCol>
                <a:gridCol w="360000">
                  <a:extLst>
                    <a:ext uri="{9D8B030D-6E8A-4147-A177-3AD203B41FA5}">
                      <a16:colId xmlns:a16="http://schemas.microsoft.com/office/drawing/2014/main" val="2487433301"/>
                    </a:ext>
                  </a:extLst>
                </a:gridCol>
                <a:gridCol w="360000">
                  <a:extLst>
                    <a:ext uri="{9D8B030D-6E8A-4147-A177-3AD203B41FA5}">
                      <a16:colId xmlns:a16="http://schemas.microsoft.com/office/drawing/2014/main" val="2995371047"/>
                    </a:ext>
                  </a:extLst>
                </a:gridCol>
                <a:gridCol w="360000">
                  <a:extLst>
                    <a:ext uri="{9D8B030D-6E8A-4147-A177-3AD203B41FA5}">
                      <a16:colId xmlns:a16="http://schemas.microsoft.com/office/drawing/2014/main" val="4247933834"/>
                    </a:ext>
                  </a:extLst>
                </a:gridCol>
                <a:gridCol w="360000">
                  <a:extLst>
                    <a:ext uri="{9D8B030D-6E8A-4147-A177-3AD203B41FA5}">
                      <a16:colId xmlns:a16="http://schemas.microsoft.com/office/drawing/2014/main" val="625823645"/>
                    </a:ext>
                  </a:extLst>
                </a:gridCol>
                <a:gridCol w="360000">
                  <a:extLst>
                    <a:ext uri="{9D8B030D-6E8A-4147-A177-3AD203B41FA5}">
                      <a16:colId xmlns:a16="http://schemas.microsoft.com/office/drawing/2014/main" val="233445535"/>
                    </a:ext>
                  </a:extLst>
                </a:gridCol>
                <a:gridCol w="360000">
                  <a:extLst>
                    <a:ext uri="{9D8B030D-6E8A-4147-A177-3AD203B41FA5}">
                      <a16:colId xmlns:a16="http://schemas.microsoft.com/office/drawing/2014/main" val="1625526315"/>
                    </a:ext>
                  </a:extLst>
                </a:gridCol>
              </a:tblGrid>
              <a:tr h="226945">
                <a:tc>
                  <a:txBody>
                    <a:bodyPr/>
                    <a:lstStyle/>
                    <a:p>
                      <a:pPr algn="ctr" rtl="0" fontAlgn="ctr"/>
                      <a:r>
                        <a:rPr lang="en-US" altLang="ja-JP" sz="800" b="1" u="none" strike="noStrike">
                          <a:solidFill>
                            <a:schemeClr val="bg1"/>
                          </a:solidFill>
                          <a:effectLst/>
                          <a:latin typeface="+mn-ea"/>
                          <a:ea typeface="+mn-ea"/>
                        </a:rPr>
                        <a:t>#</a:t>
                      </a:r>
                      <a:endParaRPr lang="en-US" altLang="ja-JP" sz="8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ja-JP" altLang="en-US" sz="800" b="1" i="0" u="none" strike="noStrike">
                          <a:solidFill>
                            <a:schemeClr val="bg1"/>
                          </a:solidFill>
                          <a:effectLst/>
                          <a:latin typeface="+mn-ea"/>
                          <a:ea typeface="+mn-ea"/>
                        </a:rPr>
                        <a:t>カテゴリ</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ja-JP" altLang="en-US" sz="800" b="1" u="none" strike="noStrike">
                          <a:solidFill>
                            <a:schemeClr val="bg1"/>
                          </a:solidFill>
                          <a:effectLst/>
                          <a:latin typeface="+mn-ea"/>
                          <a:ea typeface="+mn-ea"/>
                        </a:rPr>
                        <a:t>確認内容</a:t>
                      </a:r>
                      <a:endParaRPr lang="ja-JP" altLang="en-US" sz="8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en-US" sz="800" b="1" u="none" strike="noStrike">
                          <a:solidFill>
                            <a:schemeClr val="bg1"/>
                          </a:solidFill>
                          <a:effectLst/>
                          <a:latin typeface="+mn-ea"/>
                          <a:ea typeface="+mn-ea"/>
                        </a:rPr>
                        <a:t>NEC</a:t>
                      </a:r>
                      <a:endParaRPr 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ja-JP" altLang="en-US" sz="800" b="1" u="none" strike="noStrike">
                          <a:solidFill>
                            <a:schemeClr val="bg1"/>
                          </a:solidFill>
                          <a:effectLst/>
                          <a:latin typeface="+mn-ea"/>
                          <a:ea typeface="+mn-ea"/>
                        </a:rPr>
                        <a:t>日立</a:t>
                      </a:r>
                      <a:endParaRPr lang="ja-JP" alt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en-US" sz="800" b="1" u="none" strike="noStrike">
                          <a:solidFill>
                            <a:schemeClr val="bg1"/>
                          </a:solidFill>
                          <a:effectLst/>
                          <a:latin typeface="+mn-ea"/>
                          <a:ea typeface="+mn-ea"/>
                        </a:rPr>
                        <a:t>FJJ</a:t>
                      </a:r>
                      <a:endParaRPr 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ja-JP" altLang="en-US" sz="800" b="1" u="none" strike="noStrike">
                          <a:solidFill>
                            <a:schemeClr val="bg1"/>
                          </a:solidFill>
                          <a:effectLst/>
                          <a:latin typeface="+mn-ea"/>
                          <a:ea typeface="+mn-ea"/>
                        </a:rPr>
                        <a:t>アイネス</a:t>
                      </a:r>
                      <a:endParaRPr lang="ja-JP" alt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en-US" sz="800" b="1" u="none" strike="noStrike">
                          <a:solidFill>
                            <a:schemeClr val="bg1"/>
                          </a:solidFill>
                          <a:effectLst/>
                          <a:latin typeface="+mn-ea"/>
                          <a:ea typeface="+mn-ea"/>
                        </a:rPr>
                        <a:t>ICS</a:t>
                      </a:r>
                      <a:endParaRPr 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en-US" sz="800" b="1" u="none" strike="noStrike">
                          <a:solidFill>
                            <a:schemeClr val="bg1"/>
                          </a:solidFill>
                          <a:effectLst/>
                          <a:latin typeface="+mn-ea"/>
                          <a:ea typeface="+mn-ea"/>
                        </a:rPr>
                        <a:t>HISYS</a:t>
                      </a:r>
                      <a:endParaRPr 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ja-JP" altLang="en-US" sz="800" b="1" u="none" strike="noStrike">
                          <a:solidFill>
                            <a:schemeClr val="bg1"/>
                          </a:solidFill>
                          <a:effectLst/>
                          <a:latin typeface="+mn-ea"/>
                          <a:ea typeface="+mn-ea"/>
                        </a:rPr>
                        <a:t>両備</a:t>
                      </a:r>
                      <a:endParaRPr lang="ja-JP" alt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en-US" sz="800" b="1" u="none" strike="noStrike">
                          <a:solidFill>
                            <a:schemeClr val="bg1"/>
                          </a:solidFill>
                          <a:effectLst/>
                          <a:latin typeface="+mn-ea"/>
                          <a:ea typeface="+mn-ea"/>
                        </a:rPr>
                        <a:t>RKK</a:t>
                      </a:r>
                      <a:endParaRPr 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ja-JP" altLang="en-US" sz="800" b="1" u="none" strike="noStrike">
                          <a:solidFill>
                            <a:schemeClr val="bg1"/>
                          </a:solidFill>
                          <a:effectLst/>
                          <a:latin typeface="+mn-ea"/>
                          <a:ea typeface="+mn-ea"/>
                        </a:rPr>
                        <a:t>電算</a:t>
                      </a:r>
                      <a:endParaRPr lang="ja-JP" alt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en-US" sz="800" b="1" u="none" strike="noStrike">
                          <a:solidFill>
                            <a:schemeClr val="bg1"/>
                          </a:solidFill>
                          <a:effectLst/>
                          <a:latin typeface="+mn-ea"/>
                          <a:ea typeface="+mn-ea"/>
                        </a:rPr>
                        <a:t>TKC</a:t>
                      </a:r>
                      <a:endParaRPr 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en-US" sz="800" b="1" u="none" strike="noStrike">
                          <a:solidFill>
                            <a:schemeClr val="bg1"/>
                          </a:solidFill>
                          <a:effectLst/>
                          <a:latin typeface="+mn-ea"/>
                          <a:ea typeface="+mn-ea"/>
                        </a:rPr>
                        <a:t>KIP</a:t>
                      </a:r>
                      <a:endParaRPr 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1365765649"/>
                  </a:ext>
                </a:extLst>
              </a:tr>
              <a:tr h="216000">
                <a:tc>
                  <a:txBody>
                    <a:bodyPr/>
                    <a:lstStyle/>
                    <a:p>
                      <a:pPr algn="l" rtl="0" fontAlgn="ctr"/>
                      <a:r>
                        <a:rPr lang="en-US" altLang="ja-JP" sz="800" b="0" i="0" u="none" strike="noStrike">
                          <a:solidFill>
                            <a:srgbClr val="000000"/>
                          </a:solidFill>
                          <a:effectLst/>
                          <a:latin typeface="+mn-ea"/>
                          <a:ea typeface="+mn-ea"/>
                        </a:rPr>
                        <a:t>25</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rowSpan="6">
                  <a:txBody>
                    <a:bodyPr/>
                    <a:lstStyle/>
                    <a:p>
                      <a:pPr algn="l" rtl="0" fontAlgn="ctr"/>
                      <a:r>
                        <a:rPr lang="ja-JP" altLang="en-US" sz="800" b="0" i="0" u="none" strike="noStrike">
                          <a:solidFill>
                            <a:srgbClr val="000000"/>
                          </a:solidFill>
                          <a:effectLst/>
                          <a:latin typeface="+mn-ea"/>
                          <a:ea typeface="+mn-ea"/>
                        </a:rPr>
                        <a:t>パフォーマンス・コスト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オブジェクトストレージをマネージドサービス化しているか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86890716"/>
                  </a:ext>
                </a:extLst>
              </a:tr>
              <a:tr h="216000">
                <a:tc>
                  <a:txBody>
                    <a:bodyPr/>
                    <a:lstStyle/>
                    <a:p>
                      <a:pPr algn="l" rtl="0" fontAlgn="ctr"/>
                      <a:r>
                        <a:rPr lang="en-US" altLang="ja-JP" sz="800" b="0" i="0" u="none" strike="noStrike">
                          <a:solidFill>
                            <a:srgbClr val="000000"/>
                          </a:solidFill>
                          <a:effectLst/>
                          <a:latin typeface="+mn-ea"/>
                          <a:ea typeface="+mn-ea"/>
                        </a:rPr>
                        <a:t>26</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パフォーマンス・コスト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ファイル共有機能をマネージドサービスしているか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65824047"/>
                  </a:ext>
                </a:extLst>
              </a:tr>
              <a:tr h="216000">
                <a:tc>
                  <a:txBody>
                    <a:bodyPr/>
                    <a:lstStyle/>
                    <a:p>
                      <a:pPr algn="l" rtl="0" fontAlgn="ctr"/>
                      <a:r>
                        <a:rPr lang="en-US" altLang="ja-JP" sz="800" b="0" i="0" u="none" strike="noStrike">
                          <a:solidFill>
                            <a:srgbClr val="000000"/>
                          </a:solidFill>
                          <a:effectLst/>
                          <a:latin typeface="+mn-ea"/>
                          <a:ea typeface="+mn-ea"/>
                        </a:rPr>
                        <a:t>27</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パフォーマンス・コスト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データベースをマネージドサービス化しているか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1662181"/>
                  </a:ext>
                </a:extLst>
              </a:tr>
              <a:tr h="216000">
                <a:tc>
                  <a:txBody>
                    <a:bodyPr/>
                    <a:lstStyle/>
                    <a:p>
                      <a:pPr algn="l" rtl="0" fontAlgn="ctr"/>
                      <a:r>
                        <a:rPr lang="en-US" altLang="ja-JP" sz="800" b="0" i="0" u="none" strike="noStrike">
                          <a:solidFill>
                            <a:srgbClr val="000000"/>
                          </a:solidFill>
                          <a:effectLst/>
                          <a:latin typeface="+mn-ea"/>
                          <a:ea typeface="+mn-ea"/>
                        </a:rPr>
                        <a:t>28</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パフォーマンス・コスト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小規模なワークフロー実行をサーバーレス化しているか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altLang="ja-JP" sz="900" b="0" i="0" u="none" strike="noStrike">
                          <a:solidFill>
                            <a:srgbClr val="000000"/>
                          </a:solidFill>
                          <a:effectLst/>
                          <a:latin typeface="+mn-ea"/>
                          <a:ea typeface="+mn-ea"/>
                        </a:rPr>
                        <a:t>‐</a:t>
                      </a: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6498207"/>
                  </a:ext>
                </a:extLst>
              </a:tr>
              <a:tr h="216000">
                <a:tc>
                  <a:txBody>
                    <a:bodyPr/>
                    <a:lstStyle/>
                    <a:p>
                      <a:pPr algn="l" rtl="0" fontAlgn="ctr"/>
                      <a:r>
                        <a:rPr lang="en-US" altLang="ja-JP" sz="800" b="0" i="0" u="none" strike="noStrike">
                          <a:solidFill>
                            <a:srgbClr val="000000"/>
                          </a:solidFill>
                          <a:effectLst/>
                          <a:latin typeface="+mn-ea"/>
                          <a:ea typeface="+mn-ea"/>
                        </a:rPr>
                        <a:t>29</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パフォーマンス・コスト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大規模なバッチ処理の管理をマネージドサービス化しているか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49417850"/>
                  </a:ext>
                </a:extLst>
              </a:tr>
              <a:tr h="216000">
                <a:tc>
                  <a:txBody>
                    <a:bodyPr/>
                    <a:lstStyle/>
                    <a:p>
                      <a:pPr algn="l" rtl="0" fontAlgn="ctr"/>
                      <a:r>
                        <a:rPr lang="en-US" altLang="ja-JP" sz="800" b="0" i="0" u="none" strike="noStrike">
                          <a:solidFill>
                            <a:srgbClr val="000000"/>
                          </a:solidFill>
                          <a:effectLst/>
                          <a:latin typeface="+mn-ea"/>
                          <a:ea typeface="+mn-ea"/>
                        </a:rPr>
                        <a:t>30</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パフォーマンス・コスト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800" b="0" i="0" u="none" strike="noStrike">
                          <a:solidFill>
                            <a:srgbClr val="000000"/>
                          </a:solidFill>
                          <a:effectLst/>
                          <a:latin typeface="+mn-ea"/>
                          <a:ea typeface="+mn-ea"/>
                        </a:rPr>
                        <a:t>CI/CD </a:t>
                      </a:r>
                      <a:r>
                        <a:rPr lang="ja-JP" altLang="en-US" sz="800" b="0" i="0" u="none" strike="noStrike">
                          <a:solidFill>
                            <a:srgbClr val="000000"/>
                          </a:solidFill>
                          <a:effectLst/>
                          <a:latin typeface="+mn-ea"/>
                          <a:ea typeface="+mn-ea"/>
                        </a:rPr>
                        <a:t>パイプラインを設定し、リリースを自動化しているか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58612441"/>
                  </a:ext>
                </a:extLst>
              </a:tr>
              <a:tr h="216000">
                <a:tc>
                  <a:txBody>
                    <a:bodyPr/>
                    <a:lstStyle/>
                    <a:p>
                      <a:pPr algn="l" rtl="0" fontAlgn="ctr"/>
                      <a:r>
                        <a:rPr lang="en-US" altLang="ja-JP" sz="800" b="0" i="0" u="none" strike="noStrike">
                          <a:solidFill>
                            <a:srgbClr val="000000"/>
                          </a:solidFill>
                          <a:effectLst/>
                          <a:latin typeface="+mn-ea"/>
                          <a:ea typeface="+mn-ea"/>
                        </a:rPr>
                        <a:t>31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rowSpan="7">
                  <a:txBody>
                    <a:bodyPr/>
                    <a:lstStyle/>
                    <a:p>
                      <a:pPr algn="l" rtl="0" fontAlgn="ctr"/>
                      <a:r>
                        <a:rPr lang="ja-JP" altLang="en-US" sz="800" b="0" i="0" u="none" strike="noStrike">
                          <a:solidFill>
                            <a:srgbClr val="000000"/>
                          </a:solidFill>
                          <a:effectLst/>
                          <a:latin typeface="+mn-ea"/>
                          <a:ea typeface="+mn-ea"/>
                        </a:rPr>
                        <a:t>可観測性・改善性</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運用状況の監視・可視化をマネージドサービス化しているか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3084456"/>
                  </a:ext>
                </a:extLst>
              </a:tr>
              <a:tr h="216000">
                <a:tc>
                  <a:txBody>
                    <a:bodyPr/>
                    <a:lstStyle/>
                    <a:p>
                      <a:pPr algn="l" rtl="0" fontAlgn="ctr"/>
                      <a:r>
                        <a:rPr lang="en-US" altLang="ja-JP" sz="800" b="0" i="0" u="none" strike="noStrike">
                          <a:solidFill>
                            <a:srgbClr val="000000"/>
                          </a:solidFill>
                          <a:effectLst/>
                          <a:latin typeface="+mn-ea"/>
                          <a:ea typeface="+mn-ea"/>
                        </a:rPr>
                        <a:t>32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可観測性・改善性</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コスト・リソース利用量の可視化をマネージドサービス化しているか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93305462"/>
                  </a:ext>
                </a:extLst>
              </a:tr>
              <a:tr h="216000">
                <a:tc>
                  <a:txBody>
                    <a:bodyPr/>
                    <a:lstStyle/>
                    <a:p>
                      <a:pPr algn="l" rtl="0" fontAlgn="ctr"/>
                      <a:r>
                        <a:rPr lang="en-US" altLang="ja-JP" sz="800" b="0" i="0" u="none" strike="noStrike">
                          <a:solidFill>
                            <a:srgbClr val="000000"/>
                          </a:solidFill>
                          <a:effectLst/>
                          <a:latin typeface="+mn-ea"/>
                          <a:ea typeface="+mn-ea"/>
                        </a:rPr>
                        <a:t>33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可観測性・改善性</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アラート情報・イベント情報通知をマネージドサービスを用いて自動化しているか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46055987"/>
                  </a:ext>
                </a:extLst>
              </a:tr>
              <a:tr h="216000">
                <a:tc>
                  <a:txBody>
                    <a:bodyPr/>
                    <a:lstStyle/>
                    <a:p>
                      <a:pPr algn="l" rtl="0" fontAlgn="ctr"/>
                      <a:r>
                        <a:rPr lang="en-US" altLang="ja-JP" sz="800" b="0" i="0" u="none" strike="noStrike">
                          <a:solidFill>
                            <a:srgbClr val="000000"/>
                          </a:solidFill>
                          <a:effectLst/>
                          <a:latin typeface="+mn-ea"/>
                          <a:ea typeface="+mn-ea"/>
                        </a:rPr>
                        <a:t>34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可観測性・改善性</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アカウント固有のイベントに関する通知をマネージドサービスを用いて自動化しているか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19639740"/>
                  </a:ext>
                </a:extLst>
              </a:tr>
              <a:tr h="216000">
                <a:tc>
                  <a:txBody>
                    <a:bodyPr/>
                    <a:lstStyle/>
                    <a:p>
                      <a:pPr algn="l" rtl="0" fontAlgn="ctr"/>
                      <a:r>
                        <a:rPr lang="en-US" altLang="ja-JP" sz="800" b="0" i="0" u="none" strike="noStrike">
                          <a:solidFill>
                            <a:srgbClr val="000000"/>
                          </a:solidFill>
                          <a:effectLst/>
                          <a:latin typeface="+mn-ea"/>
                          <a:ea typeface="+mn-ea"/>
                        </a:rPr>
                        <a:t>35</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可観測性・改善性</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保守作業をスクリプト化しているか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42828840"/>
                  </a:ext>
                </a:extLst>
              </a:tr>
              <a:tr h="216000">
                <a:tc>
                  <a:txBody>
                    <a:bodyPr/>
                    <a:lstStyle/>
                    <a:p>
                      <a:pPr algn="l" rtl="0" fontAlgn="ctr"/>
                      <a:r>
                        <a:rPr lang="en-US" altLang="ja-JP" sz="800" b="0" i="0" u="none" strike="noStrike">
                          <a:solidFill>
                            <a:srgbClr val="000000"/>
                          </a:solidFill>
                          <a:effectLst/>
                          <a:latin typeface="+mn-ea"/>
                          <a:ea typeface="+mn-ea"/>
                        </a:rPr>
                        <a:t>36</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可観測性・改善性</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運用保守作業をマネージドサービスを用いてスケジューリングし、自動化しているか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89909953"/>
                  </a:ext>
                </a:extLst>
              </a:tr>
              <a:tr h="216000">
                <a:tc>
                  <a:txBody>
                    <a:bodyPr/>
                    <a:lstStyle/>
                    <a:p>
                      <a:pPr algn="l" rtl="0" fontAlgn="ctr"/>
                      <a:r>
                        <a:rPr lang="en-US" altLang="ja-JP" sz="800" b="0" i="0" u="none" strike="noStrike">
                          <a:solidFill>
                            <a:srgbClr val="000000"/>
                          </a:solidFill>
                          <a:effectLst/>
                          <a:latin typeface="+mn-ea"/>
                          <a:ea typeface="+mn-ea"/>
                        </a:rPr>
                        <a:t>37</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可観測性・改善性</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仮想サーバーでのインシデント発生時・検出時の修復をマネージドサービスを用いて自動化しているか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5426285"/>
                  </a:ext>
                </a:extLst>
              </a:tr>
              <a:tr h="216000">
                <a:tc>
                  <a:txBody>
                    <a:bodyPr/>
                    <a:lstStyle/>
                    <a:p>
                      <a:pPr algn="l" rtl="0" fontAlgn="ctr"/>
                      <a:r>
                        <a:rPr lang="en-US" altLang="ja-JP" sz="800" b="0" i="0" u="none" strike="noStrike">
                          <a:solidFill>
                            <a:srgbClr val="000000"/>
                          </a:solidFill>
                          <a:effectLst/>
                          <a:latin typeface="+mn-ea"/>
                          <a:ea typeface="+mn-ea"/>
                        </a:rPr>
                        <a:t>38</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rowSpan="8">
                  <a:txBody>
                    <a:bodyPr/>
                    <a:lstStyle/>
                    <a:p>
                      <a:pPr algn="l" rtl="0" fontAlgn="ctr"/>
                      <a:r>
                        <a:rPr lang="ja-JP" altLang="en-US" sz="800" b="0" i="0" u="none" strike="noStrike">
                          <a:solidFill>
                            <a:srgbClr val="000000"/>
                          </a:solidFill>
                          <a:effectLst/>
                          <a:latin typeface="+mn-ea"/>
                          <a:ea typeface="+mn-ea"/>
                        </a:rPr>
                        <a:t>レジリエンシー</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環境作成を</a:t>
                      </a:r>
                      <a:r>
                        <a:rPr lang="en-US" altLang="ja-JP" sz="800" b="0" i="0" u="none" strike="noStrike" err="1">
                          <a:solidFill>
                            <a:srgbClr val="000000"/>
                          </a:solidFill>
                          <a:effectLst/>
                          <a:latin typeface="+mn-ea"/>
                          <a:ea typeface="+mn-ea"/>
                        </a:rPr>
                        <a:t>IaC</a:t>
                      </a:r>
                      <a:r>
                        <a:rPr lang="ja-JP" altLang="en-US" sz="800" b="0" i="0" u="none" strike="noStrike">
                          <a:solidFill>
                            <a:srgbClr val="000000"/>
                          </a:solidFill>
                          <a:effectLst/>
                          <a:latin typeface="+mn-ea"/>
                          <a:ea typeface="+mn-ea"/>
                        </a:rPr>
                        <a:t>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a:t>
                      </a: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29443478"/>
                  </a:ext>
                </a:extLst>
              </a:tr>
              <a:tr h="216000">
                <a:tc>
                  <a:txBody>
                    <a:bodyPr/>
                    <a:lstStyle/>
                    <a:p>
                      <a:pPr algn="l" rtl="0" fontAlgn="ctr"/>
                      <a:r>
                        <a:rPr lang="en-US" altLang="ja-JP" sz="800" b="0" i="0" u="none" strike="noStrike">
                          <a:solidFill>
                            <a:srgbClr val="000000"/>
                          </a:solidFill>
                          <a:effectLst/>
                          <a:latin typeface="+mn-ea"/>
                          <a:ea typeface="+mn-ea"/>
                        </a:rPr>
                        <a:t>39</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レジリエンシー</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バックアップ取得・</a:t>
                      </a:r>
                      <a:r>
                        <a:rPr lang="en-US" altLang="ja-JP" sz="800" b="0" i="0" u="none" strike="noStrike">
                          <a:solidFill>
                            <a:srgbClr val="000000"/>
                          </a:solidFill>
                          <a:effectLst/>
                          <a:latin typeface="+mn-ea"/>
                          <a:ea typeface="+mn-ea"/>
                        </a:rPr>
                        <a:t>DR</a:t>
                      </a:r>
                      <a:r>
                        <a:rPr lang="ja-JP" altLang="en-US" sz="800" b="0" i="0" u="none" strike="noStrike">
                          <a:solidFill>
                            <a:srgbClr val="000000"/>
                          </a:solidFill>
                          <a:effectLst/>
                          <a:latin typeface="+mn-ea"/>
                          <a:ea typeface="+mn-ea"/>
                        </a:rPr>
                        <a:t>サイトへのコピーをマネージドサービスを用いて自動化しているか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8212399"/>
                  </a:ext>
                </a:extLst>
              </a:tr>
              <a:tr h="216000">
                <a:tc>
                  <a:txBody>
                    <a:bodyPr/>
                    <a:lstStyle/>
                    <a:p>
                      <a:pPr algn="l" rtl="0" fontAlgn="ctr"/>
                      <a:r>
                        <a:rPr lang="en-US" altLang="ja-JP" sz="800" b="0" i="0" u="none" strike="noStrike">
                          <a:solidFill>
                            <a:srgbClr val="000000"/>
                          </a:solidFill>
                          <a:effectLst/>
                          <a:latin typeface="+mn-ea"/>
                          <a:ea typeface="+mn-ea"/>
                        </a:rPr>
                        <a:t>40</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レジリエンシー</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リージョン間ネットワークの接続・ルーティングの一元管理をマネージドサービス化しているか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altLang="ja-JP" sz="900" b="0" i="0" u="none" strike="noStrike">
                          <a:solidFill>
                            <a:schemeClr val="tx1"/>
                          </a:solidFill>
                          <a:effectLst/>
                          <a:latin typeface="+mn-ea"/>
                          <a:ea typeface="+mn-ea"/>
                        </a:rPr>
                        <a:t>‐</a:t>
                      </a:r>
                      <a:endParaRPr lang="ja-JP" altLang="en-US" sz="900" b="0" i="0" u="none" strike="noStrike">
                        <a:solidFill>
                          <a:schemeClr val="tx1"/>
                        </a:solidFill>
                        <a:effectLst/>
                        <a:latin typeface="+mn-ea"/>
                        <a:ea typeface="+mn-ea"/>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92873419"/>
                  </a:ext>
                </a:extLst>
              </a:tr>
              <a:tr h="216000">
                <a:tc>
                  <a:txBody>
                    <a:bodyPr/>
                    <a:lstStyle/>
                    <a:p>
                      <a:pPr algn="l" rtl="0" fontAlgn="ctr"/>
                      <a:r>
                        <a:rPr lang="en-US" altLang="ja-JP" sz="800" b="0" i="0" u="none" strike="noStrike">
                          <a:solidFill>
                            <a:srgbClr val="000000"/>
                          </a:solidFill>
                          <a:effectLst/>
                          <a:latin typeface="+mn-ea"/>
                          <a:ea typeface="+mn-ea"/>
                        </a:rPr>
                        <a:t>41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レジリエンシー</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機器障害への対策をコスト効率のよい方法でとっているか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4408585"/>
                  </a:ext>
                </a:extLst>
              </a:tr>
              <a:tr h="216000">
                <a:tc>
                  <a:txBody>
                    <a:bodyPr/>
                    <a:lstStyle/>
                    <a:p>
                      <a:pPr algn="l" rtl="0" fontAlgn="ctr"/>
                      <a:r>
                        <a:rPr lang="en-US" altLang="ja-JP" sz="800" b="0" i="0" u="none" strike="noStrike">
                          <a:solidFill>
                            <a:srgbClr val="000000"/>
                          </a:solidFill>
                          <a:effectLst/>
                          <a:latin typeface="+mn-ea"/>
                          <a:ea typeface="+mn-ea"/>
                        </a:rPr>
                        <a:t>42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レジリエンシー</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800" b="0" i="0" u="none" strike="noStrike">
                          <a:solidFill>
                            <a:srgbClr val="000000"/>
                          </a:solidFill>
                          <a:effectLst/>
                          <a:latin typeface="+mn-ea"/>
                          <a:ea typeface="+mn-ea"/>
                        </a:rPr>
                        <a:t>地域災害への対策をコスト効率のよい方法でとっているか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15610057"/>
                  </a:ext>
                </a:extLst>
              </a:tr>
              <a:tr h="216000">
                <a:tc>
                  <a:txBody>
                    <a:bodyPr/>
                    <a:lstStyle/>
                    <a:p>
                      <a:pPr algn="l" rtl="0" fontAlgn="ctr"/>
                      <a:r>
                        <a:rPr lang="en-US" altLang="ja-JP" sz="800" b="0" i="0" u="none" strike="noStrike">
                          <a:solidFill>
                            <a:srgbClr val="000000"/>
                          </a:solidFill>
                          <a:effectLst/>
                          <a:latin typeface="+mn-ea"/>
                          <a:ea typeface="+mn-ea"/>
                        </a:rPr>
                        <a:t>43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レジリエンシー</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800" b="0" i="0" u="none" strike="noStrike">
                          <a:solidFill>
                            <a:srgbClr val="000000"/>
                          </a:solidFill>
                          <a:effectLst/>
                          <a:latin typeface="+mn-ea"/>
                          <a:ea typeface="+mn-ea"/>
                        </a:rPr>
                        <a:t>大規模災害への対策をコスト効率のよい方法でとっているか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90357035"/>
                  </a:ext>
                </a:extLst>
              </a:tr>
              <a:tr h="216000">
                <a:tc>
                  <a:txBody>
                    <a:bodyPr/>
                    <a:lstStyle/>
                    <a:p>
                      <a:pPr algn="l" rtl="0" fontAlgn="ctr"/>
                      <a:r>
                        <a:rPr lang="en-US" altLang="ja-JP" sz="800" b="0" i="0" u="none" strike="noStrike">
                          <a:solidFill>
                            <a:srgbClr val="000000"/>
                          </a:solidFill>
                          <a:effectLst/>
                          <a:latin typeface="+mn-ea"/>
                          <a:ea typeface="+mn-ea"/>
                        </a:rPr>
                        <a:t>44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レジリエンシー</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800" b="0" i="0" u="none" strike="noStrike">
                          <a:solidFill>
                            <a:srgbClr val="000000"/>
                          </a:solidFill>
                          <a:effectLst/>
                          <a:latin typeface="+mn-ea"/>
                          <a:ea typeface="+mn-ea"/>
                        </a:rPr>
                        <a:t>マルチゾーンへのリクエスト分散をマネージドサービス化しているか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74065473"/>
                  </a:ext>
                </a:extLst>
              </a:tr>
              <a:tr h="216000">
                <a:tc>
                  <a:txBody>
                    <a:bodyPr/>
                    <a:lstStyle/>
                    <a:p>
                      <a:pPr algn="l" rtl="0" fontAlgn="ctr"/>
                      <a:r>
                        <a:rPr lang="en-US" altLang="ja-JP" sz="800" b="0" i="0" u="none" strike="noStrike">
                          <a:solidFill>
                            <a:srgbClr val="000000"/>
                          </a:solidFill>
                          <a:effectLst/>
                          <a:latin typeface="+mn-ea"/>
                          <a:ea typeface="+mn-ea"/>
                        </a:rPr>
                        <a:t>45</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レジリエンシー</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800" b="0" i="0" u="none" strike="noStrike">
                          <a:solidFill>
                            <a:srgbClr val="000000"/>
                          </a:solidFill>
                          <a:effectLst/>
                          <a:latin typeface="+mn-ea"/>
                          <a:ea typeface="+mn-ea"/>
                        </a:rPr>
                        <a:t>アプリケーション・サーバー等に対するヘルスチェックをマネージドサービス化しているか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99796399"/>
                  </a:ext>
                </a:extLst>
              </a:tr>
              <a:tr h="216000">
                <a:tc>
                  <a:txBody>
                    <a:bodyPr/>
                    <a:lstStyle/>
                    <a:p>
                      <a:pPr algn="l" rtl="0" fontAlgn="ctr"/>
                      <a:r>
                        <a:rPr lang="en-US" altLang="ja-JP" sz="800" b="0" i="0" u="none" strike="noStrike">
                          <a:solidFill>
                            <a:srgbClr val="000000"/>
                          </a:solidFill>
                          <a:effectLst/>
                          <a:latin typeface="+mn-ea"/>
                          <a:ea typeface="+mn-ea"/>
                        </a:rPr>
                        <a:t>46</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rowSpan="2">
                  <a:txBody>
                    <a:bodyPr/>
                    <a:lstStyle/>
                    <a:p>
                      <a:pPr algn="l" fontAlgn="ctr"/>
                      <a:r>
                        <a:rPr lang="ja-JP" altLang="en-US" sz="800" b="0" i="0" u="none" strike="noStrike">
                          <a:solidFill>
                            <a:srgbClr val="000000"/>
                          </a:solidFill>
                          <a:effectLst/>
                          <a:latin typeface="+mn-ea"/>
                          <a:ea typeface="+mn-ea"/>
                        </a:rPr>
                        <a:t>共同利用方式</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複数の地方公共団体でシステムを共同利用する構成（共同利用方式）をとっているか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altLang="ja-JP" sz="900" b="0" i="0" u="none" strike="noStrike">
                          <a:solidFill>
                            <a:schemeClr val="tx1"/>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n-ea"/>
                          <a:ea typeface="+mn-ea"/>
                        </a:rPr>
                        <a:t>●</a:t>
                      </a:r>
                      <a:endParaRPr lang="en-US" altLang="ja-JP" sz="900" b="0" i="0" u="none" strike="noStrike">
                        <a:solidFill>
                          <a:schemeClr val="tx1"/>
                        </a:solidFill>
                        <a:effectLst/>
                        <a:latin typeface="+mn-ea"/>
                        <a:ea typeface="+mn-ea"/>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altLang="ja-JP" sz="900" b="0" i="0" u="none" strike="noStrike">
                        <a:solidFill>
                          <a:schemeClr val="tx1"/>
                        </a:solidFill>
                        <a:effectLst/>
                        <a:latin typeface="+mn-ea"/>
                        <a:ea typeface="+mn-ea"/>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endParaRPr lang="en-US" altLang="ja-JP" sz="900" b="0" i="0" u="none" strike="noStrike">
                        <a:solidFill>
                          <a:srgbClr val="000000"/>
                        </a:solidFill>
                        <a:effectLst/>
                        <a:latin typeface="+mn-ea"/>
                        <a:ea typeface="+mn-ea"/>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altLang="ja-JP" sz="900" b="0" i="0" u="none" strike="noStrike">
                        <a:solidFill>
                          <a:srgbClr val="000000"/>
                        </a:solidFill>
                        <a:effectLst/>
                        <a:latin typeface="+mn-ea"/>
                        <a:ea typeface="+mn-ea"/>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endParaRPr lang="en-US" altLang="ja-JP" sz="900" b="0" i="0" u="none" strike="noStrike">
                        <a:solidFill>
                          <a:srgbClr val="000000"/>
                        </a:solidFill>
                        <a:effectLst/>
                        <a:latin typeface="+mn-ea"/>
                        <a:ea typeface="+mn-ea"/>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endParaRPr lang="en-US" altLang="ja-JP" sz="900" b="0" i="0" u="none" strike="noStrike">
                        <a:solidFill>
                          <a:srgbClr val="000000"/>
                        </a:solidFill>
                        <a:effectLst/>
                        <a:latin typeface="+mn-ea"/>
                        <a:ea typeface="+mn-ea"/>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10896759"/>
                  </a:ext>
                </a:extLst>
              </a:tr>
              <a:tr h="216000">
                <a:tc>
                  <a:txBody>
                    <a:bodyPr/>
                    <a:lstStyle/>
                    <a:p>
                      <a:pPr algn="l" rtl="0" fontAlgn="ctr"/>
                      <a:r>
                        <a:rPr lang="en-US" altLang="ja-JP" sz="800" b="0" i="0" u="none" strike="noStrike">
                          <a:solidFill>
                            <a:srgbClr val="000000"/>
                          </a:solidFill>
                          <a:effectLst/>
                          <a:latin typeface="+mn-ea"/>
                          <a:ea typeface="+mn-ea"/>
                        </a:rPr>
                        <a:t>47</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fontAlgn="ctr"/>
                      <a:r>
                        <a:rPr lang="ja-JP" altLang="en-US" sz="800" b="0" i="0" u="none" strike="noStrike">
                          <a:solidFill>
                            <a:srgbClr val="000000"/>
                          </a:solidFill>
                          <a:effectLst/>
                          <a:latin typeface="+mn-ea"/>
                          <a:ea typeface="+mn-ea"/>
                        </a:rPr>
                        <a:t>共同利用方式</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システムを共同利用する団体間でリソースを共有（アプリケーション分離）しているか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altLang="ja-JP"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altLang="ja-JP" sz="900" b="0" i="0" u="none" strike="noStrike">
                        <a:solidFill>
                          <a:srgbClr val="000000"/>
                        </a:solidFill>
                        <a:effectLst/>
                        <a:latin typeface="+mn-ea"/>
                        <a:ea typeface="+mn-ea"/>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altLang="ja-JP" sz="900" b="0" i="0" u="none" strike="noStrike">
                        <a:solidFill>
                          <a:srgbClr val="000000"/>
                        </a:solidFill>
                        <a:effectLst/>
                        <a:latin typeface="+mn-ea"/>
                        <a:ea typeface="+mn-ea"/>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altLang="ja-JP" sz="900" b="0" i="0" u="none" strike="noStrike">
                        <a:solidFill>
                          <a:srgbClr val="000000"/>
                        </a:solidFill>
                        <a:effectLst/>
                        <a:latin typeface="+mn-ea"/>
                        <a:ea typeface="+mn-ea"/>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altLang="ja-JP" sz="900" b="0" i="0" u="none" strike="noStrike">
                        <a:solidFill>
                          <a:srgbClr val="000000"/>
                        </a:solidFill>
                        <a:effectLst/>
                        <a:latin typeface="+mn-ea"/>
                        <a:ea typeface="+mn-ea"/>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altLang="ja-JP" sz="900" b="0" i="0" u="none" strike="noStrike">
                        <a:solidFill>
                          <a:srgbClr val="000000"/>
                        </a:solidFill>
                        <a:effectLst/>
                        <a:latin typeface="+mn-ea"/>
                        <a:ea typeface="+mn-ea"/>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altLang="ja-JP" sz="900" b="0" i="0" u="none" strike="noStrike">
                        <a:solidFill>
                          <a:srgbClr val="000000"/>
                        </a:solidFill>
                        <a:effectLst/>
                        <a:latin typeface="+mn-ea"/>
                        <a:ea typeface="+mn-ea"/>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23538531"/>
                  </a:ext>
                </a:extLst>
              </a:tr>
              <a:tr h="216000">
                <a:tc>
                  <a:txBody>
                    <a:bodyPr/>
                    <a:lstStyle/>
                    <a:p>
                      <a:pPr algn="l" rtl="0" fontAlgn="ctr"/>
                      <a:r>
                        <a:rPr lang="en-US" altLang="ja-JP" sz="800" b="0" i="0" u="none" strike="noStrike">
                          <a:solidFill>
                            <a:srgbClr val="000000"/>
                          </a:solidFill>
                          <a:effectLst/>
                          <a:latin typeface="+mn-ea"/>
                          <a:ea typeface="+mn-ea"/>
                        </a:rPr>
                        <a:t>48</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インターネット接続</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インターネット接続時の</a:t>
                      </a:r>
                      <a:r>
                        <a:rPr lang="en-US" altLang="ja-JP" sz="800" b="0" i="0" u="none" strike="noStrike">
                          <a:solidFill>
                            <a:srgbClr val="000000"/>
                          </a:solidFill>
                          <a:effectLst/>
                          <a:latin typeface="+mn-ea"/>
                          <a:ea typeface="+mn-ea"/>
                        </a:rPr>
                        <a:t>URL</a:t>
                      </a:r>
                      <a:r>
                        <a:rPr lang="ja-JP" altLang="en-US" sz="800" b="0" i="0" u="none" strike="noStrike">
                          <a:solidFill>
                            <a:srgbClr val="000000"/>
                          </a:solidFill>
                          <a:effectLst/>
                          <a:latin typeface="+mn-ea"/>
                          <a:ea typeface="+mn-ea"/>
                        </a:rPr>
                        <a:t>フィルタリングをマネージドサービス化しているか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altLang="ja-JP"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altLang="ja-JP"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altLang="ja-JP"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altLang="ja-JP"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81537656"/>
                  </a:ext>
                </a:extLst>
              </a:tr>
            </a:tbl>
          </a:graphicData>
        </a:graphic>
      </p:graphicFrame>
      <p:sp>
        <p:nvSpPr>
          <p:cNvPr id="3" name="スライド番号プレースホルダー 2">
            <a:extLst>
              <a:ext uri="{FF2B5EF4-FFF2-40B4-BE49-F238E27FC236}">
                <a16:creationId xmlns:a16="http://schemas.microsoft.com/office/drawing/2014/main" id="{0CD32BF2-E49B-7137-ABE3-0AF277E098C3}"/>
              </a:ext>
            </a:extLst>
          </p:cNvPr>
          <p:cNvSpPr>
            <a:spLocks noGrp="1"/>
          </p:cNvSpPr>
          <p:nvPr>
            <p:ph type="sldNum" sz="quarter" idx="12"/>
          </p:nvPr>
        </p:nvSpPr>
        <p:spPr/>
        <p:txBody>
          <a:bodyPr/>
          <a:lstStyle/>
          <a:p>
            <a:fld id="{DFD4F317-19D0-4848-B5EB-5B174DBE8CF9}" type="slidenum">
              <a:rPr lang="ja-JP" altLang="en-US" smtClean="0"/>
              <a:pPr/>
              <a:t>10</a:t>
            </a:fld>
            <a:endParaRPr lang="ja-JP" altLang="en-US"/>
          </a:p>
        </p:txBody>
      </p:sp>
    </p:spTree>
    <p:extLst>
      <p:ext uri="{BB962C8B-B14F-4D97-AF65-F5344CB8AC3E}">
        <p14:creationId xmlns:p14="http://schemas.microsoft.com/office/powerpoint/2010/main" val="296972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000">
                <a:latin typeface="+mn-ea"/>
                <a:ea typeface="+mn-ea"/>
                <a:cs typeface="+mj-lt"/>
              </a:rPr>
              <a:t>コストメリットや運用効率性が享受できる構成への移行に向けた課題</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A6AE9BBF-5E92-FEE5-C1C9-7D4B90300876}"/>
              </a:ext>
            </a:extLst>
          </p:cNvPr>
          <p:cNvSpPr txBox="1"/>
          <p:nvPr/>
        </p:nvSpPr>
        <p:spPr>
          <a:xfrm>
            <a:off x="814386" y="730945"/>
            <a:ext cx="8527575" cy="317246"/>
          </a:xfrm>
          <a:prstGeom prst="rect">
            <a:avLst/>
          </a:prstGeom>
          <a:noFill/>
        </p:spPr>
        <p:txBody>
          <a:bodyPr wrap="square" lIns="50409" tIns="50409" rIns="50409" bIns="50409" rtlCol="0">
            <a:spAutoFit/>
          </a:bodyPr>
          <a:lstStyle/>
          <a:p>
            <a:pPr marL="263776" marR="0" lvl="0" indent="-263776" algn="l" defTabSz="914400" rtl="0" eaLnBrk="1" fontAlgn="auto" latinLnBrk="0" hangingPunct="1">
              <a:lnSpc>
                <a:spcPct val="100000"/>
              </a:lnSpc>
              <a:spcBef>
                <a:spcPts val="0"/>
              </a:spcBef>
              <a:spcAft>
                <a:spcPts val="554"/>
              </a:spcAft>
              <a:buClrTx/>
              <a:buSzTx/>
              <a:buFont typeface="Wingdings" panose="05000000000000000000" pitchFamily="2" charset="2"/>
              <a:buChar char="n"/>
              <a:tabLst/>
              <a:defRPr/>
            </a:pPr>
            <a:r>
              <a:rPr kumimoji="1" lang="ja-JP" altLang="en-US" sz="1400" b="0" i="0" u="none" strike="noStrike" kern="1200" cap="none" spc="0" normalizeH="0" baseline="0" noProof="0">
                <a:ln>
                  <a:noFill/>
                </a:ln>
                <a:solidFill>
                  <a:srgbClr val="000000"/>
                </a:solidFill>
                <a:effectLst/>
                <a:uLnTx/>
                <a:uFillTx/>
                <a:latin typeface="+mj-ea"/>
                <a:ea typeface="+mj-ea"/>
                <a:cs typeface="+mn-cs"/>
              </a:rPr>
              <a:t>以下に本検証を踏まえた</a:t>
            </a:r>
            <a:r>
              <a:rPr kumimoji="0" lang="ja-JP" altLang="en-US" sz="1400" b="0" i="0" u="none" strike="noStrike" kern="1200" cap="none" spc="0" normalizeH="0" baseline="0" noProof="0">
                <a:ln>
                  <a:noFill/>
                </a:ln>
                <a:solidFill>
                  <a:srgbClr val="000000"/>
                </a:solidFill>
                <a:effectLst/>
                <a:uLnTx/>
                <a:uFillTx/>
                <a:latin typeface="+mj-ea"/>
                <a:ea typeface="+mj-ea"/>
                <a:cs typeface="Arial"/>
              </a:rPr>
              <a:t>コストメリットや運用効率性が享受できる構成への移行に向けた課題を記載する。</a:t>
            </a:r>
            <a:endParaRPr kumimoji="1" lang="ja-JP" altLang="en-US" sz="1400" b="0" i="0" u="none" strike="noStrike" kern="1200" cap="none" spc="0" normalizeH="0" baseline="0" noProof="0">
              <a:ln>
                <a:noFill/>
              </a:ln>
              <a:solidFill>
                <a:srgbClr val="000000"/>
              </a:solidFill>
              <a:effectLst/>
              <a:uLnTx/>
              <a:uFillTx/>
              <a:latin typeface="+mj-ea"/>
              <a:ea typeface="+mj-ea"/>
              <a:cs typeface="+mn-cs"/>
            </a:endParaRPr>
          </a:p>
        </p:txBody>
      </p:sp>
      <p:sp>
        <p:nvSpPr>
          <p:cNvPr id="27" name="テキスト ボックス 26">
            <a:extLst>
              <a:ext uri="{FF2B5EF4-FFF2-40B4-BE49-F238E27FC236}">
                <a16:creationId xmlns:a16="http://schemas.microsoft.com/office/drawing/2014/main" id="{017597FB-DD8A-AD0B-23C5-C38EBF1698CC}"/>
              </a:ext>
            </a:extLst>
          </p:cNvPr>
          <p:cNvSpPr txBox="1">
            <a:spLocks/>
          </p:cNvSpPr>
          <p:nvPr/>
        </p:nvSpPr>
        <p:spPr>
          <a:xfrm>
            <a:off x="1443000" y="1177925"/>
            <a:ext cx="7884000" cy="1260000"/>
          </a:xfrm>
          <a:prstGeom prst="rect">
            <a:avLst/>
          </a:prstGeom>
          <a:solidFill>
            <a:schemeClr val="bg1"/>
          </a:solidFill>
          <a:ln w="12700">
            <a:solidFill>
              <a:srgbClr val="333333"/>
            </a:solidFill>
          </a:ln>
        </p:spPr>
        <p:txBody>
          <a:bodyPr wrap="square" lIns="144000" tIns="144000" rIns="144000" bIns="144000" rtlCol="0" anchor="ctr">
            <a:noAutofit/>
          </a:bodyPr>
          <a:lstStyle/>
          <a:p>
            <a:pPr marL="171450" marR="0" lvl="0" indent="-171450" algn="l" defTabSz="914400" rtl="0" eaLnBrk="1" fontAlgn="auto" latinLnBrk="0" hangingPunct="1">
              <a:lnSpc>
                <a:spcPts val="1500"/>
              </a:lnSpc>
              <a:spcBef>
                <a:spcPts val="0"/>
              </a:spcBef>
              <a:spcAft>
                <a:spcPts val="300"/>
              </a:spcAft>
              <a:buClrTx/>
              <a:buSzTx/>
              <a:buFont typeface="Arial" panose="020B0604020202020204" pitchFamily="34" charset="0"/>
              <a:buChar char="•"/>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「ガバメントクラウド利用における推奨構成」が示すクラウド最適なアーキテクチャの採用率は、全体的に検証前構成よりも検証後構成において向上した。</a:t>
            </a:r>
            <a:endParaRPr kumimoji="1" lang="en-US" altLang="ja-JP" sz="1100" b="0" i="0" u="none" strike="noStrike" kern="1200" cap="none" spc="0" normalizeH="0" baseline="0" noProof="0">
              <a:ln>
                <a:noFill/>
              </a:ln>
              <a:solidFill>
                <a:srgbClr val="000000"/>
              </a:solidFill>
              <a:effectLst/>
              <a:uLnTx/>
              <a:uFillTx/>
              <a:latin typeface="Meiryo UI"/>
              <a:ea typeface="Meiryo UI"/>
              <a:cs typeface="+mn-cs"/>
            </a:endParaRPr>
          </a:p>
          <a:p>
            <a:pPr marL="171450" marR="0" lvl="0" indent="-171450" algn="l" defTabSz="914400" rtl="0" eaLnBrk="1" fontAlgn="auto" latinLnBrk="0" hangingPunct="1">
              <a:lnSpc>
                <a:spcPts val="1500"/>
              </a:lnSpc>
              <a:spcBef>
                <a:spcPts val="0"/>
              </a:spcBef>
              <a:spcAft>
                <a:spcPts val="300"/>
              </a:spcAft>
              <a:buClrTx/>
              <a:buSzTx/>
              <a:buFont typeface="Arial" panose="020B0604020202020204" pitchFamily="34" charset="0"/>
              <a:buChar char="•"/>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更なるコストメリットや運用効率性の享受に向けては、標準化対応と併せて（又は対応後）の実施が想定されるアプリケーションのコンテナ化・サーバーレス化や、運用保守作業の見直し及び作業の自動化を検討する必要がある。</a:t>
            </a:r>
            <a:endParaRPr kumimoji="1" lang="en-US" altLang="ja-JP" sz="1100" b="0" i="0" u="none" strike="noStrike" kern="1200" cap="none" spc="0" normalizeH="0" baseline="0" noProof="0">
              <a:ln>
                <a:noFill/>
              </a:ln>
              <a:solidFill>
                <a:srgbClr val="000000"/>
              </a:solidFill>
              <a:effectLst/>
              <a:uLnTx/>
              <a:uFillTx/>
              <a:latin typeface="Meiryo UI"/>
              <a:ea typeface="Meiryo UI"/>
              <a:cs typeface="+mn-cs"/>
            </a:endParaRPr>
          </a:p>
          <a:p>
            <a:pPr marL="171450" marR="0" lvl="0" indent="-171450" algn="l" defTabSz="914400" rtl="0" eaLnBrk="1" fontAlgn="auto" latinLnBrk="0" hangingPunct="1">
              <a:lnSpc>
                <a:spcPts val="1500"/>
              </a:lnSpc>
              <a:spcBef>
                <a:spcPts val="0"/>
              </a:spcBef>
              <a:spcAft>
                <a:spcPts val="300"/>
              </a:spcAft>
              <a:buClrTx/>
              <a:buSzTx/>
              <a:buFont typeface="Arial" panose="020B0604020202020204" pitchFamily="34" charset="0"/>
              <a:buChar char="•"/>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アプリケーション分離の推進に向けては、アプリケーションが当該分離方式に対応していないことに加え、団体間のデータ分離や団体ごとの利用料金の把握が困難である点が課題である。今後、それら課題に対するガイドラインが提供されることが解決策となる可能性がある。</a:t>
            </a:r>
            <a:endParaRPr kumimoji="1" lang="en-US" altLang="ja-JP" sz="1100" b="0" i="0" u="none" strike="noStrike" kern="1200" cap="none" spc="0" normalizeH="0" baseline="0" noProof="0">
              <a:ln>
                <a:noFill/>
              </a:ln>
              <a:solidFill>
                <a:srgbClr val="000000"/>
              </a:solidFill>
              <a:effectLst/>
              <a:uLnTx/>
              <a:uFillTx/>
              <a:latin typeface="Meiryo UI"/>
              <a:ea typeface="Meiryo UI"/>
              <a:cs typeface="+mn-cs"/>
            </a:endParaRPr>
          </a:p>
        </p:txBody>
      </p:sp>
      <p:sp>
        <p:nvSpPr>
          <p:cNvPr id="28" name="テキスト ボックス 27">
            <a:extLst>
              <a:ext uri="{FF2B5EF4-FFF2-40B4-BE49-F238E27FC236}">
                <a16:creationId xmlns:a16="http://schemas.microsoft.com/office/drawing/2014/main" id="{3C68D9CE-3DB6-49B8-056A-F316DBBC81BE}"/>
              </a:ext>
            </a:extLst>
          </p:cNvPr>
          <p:cNvSpPr txBox="1"/>
          <p:nvPr/>
        </p:nvSpPr>
        <p:spPr>
          <a:xfrm>
            <a:off x="543000" y="1177925"/>
            <a:ext cx="900000" cy="1260000"/>
          </a:xfrm>
          <a:prstGeom prst="rect">
            <a:avLst/>
          </a:prstGeom>
          <a:solidFill>
            <a:schemeClr val="bg1">
              <a:lumMod val="50000"/>
            </a:schemeClr>
          </a:solidFill>
          <a:ln w="12700">
            <a:solidFill>
              <a:srgbClr val="333333"/>
            </a:solidFill>
          </a:ln>
        </p:spPr>
        <p:txBody>
          <a:bodyPr wrap="square" lIns="54610" tIns="54610" rIns="54610" bIns="54610" rtlCol="0" anchor="ctr">
            <a:no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1" lang="ja-JP" altLang="en-US" sz="1100" b="1" i="0" u="none" strike="noStrike" kern="1200" cap="none" spc="0" normalizeH="0" baseline="0" noProof="0">
                <a:ln>
                  <a:noFill/>
                </a:ln>
                <a:solidFill>
                  <a:prstClr val="white"/>
                </a:solidFill>
                <a:effectLst/>
                <a:uLnTx/>
                <a:uFillTx/>
                <a:latin typeface="Meiryo UI"/>
                <a:ea typeface="Meiryo UI"/>
                <a:cs typeface="+mn-cs"/>
              </a:rPr>
              <a:t>検証結果</a:t>
            </a:r>
            <a:br>
              <a:rPr kumimoji="1" lang="en-US" altLang="ja-JP" sz="1100" b="1" i="0" u="none" strike="noStrike" kern="1200" cap="none" spc="0" normalizeH="0" baseline="0" noProof="0">
                <a:ln>
                  <a:noFill/>
                </a:ln>
                <a:solidFill>
                  <a:prstClr val="white"/>
                </a:solidFill>
                <a:effectLst/>
                <a:uLnTx/>
                <a:uFillTx/>
                <a:latin typeface="Meiryo UI"/>
                <a:ea typeface="Meiryo UI"/>
                <a:cs typeface="+mn-cs"/>
              </a:rPr>
            </a:br>
            <a:r>
              <a:rPr kumimoji="1" lang="en-US" altLang="ja-JP" sz="1100" b="1" i="0" u="none" strike="noStrike" kern="1200" cap="none" spc="0" normalizeH="0" baseline="0" noProof="0">
                <a:ln>
                  <a:noFill/>
                </a:ln>
                <a:solidFill>
                  <a:prstClr val="white"/>
                </a:solidFill>
                <a:effectLst/>
                <a:uLnTx/>
                <a:uFillTx/>
                <a:latin typeface="Meiryo UI"/>
                <a:ea typeface="Meiryo UI"/>
                <a:cs typeface="+mn-cs"/>
              </a:rPr>
              <a:t>/</a:t>
            </a:r>
            <a:r>
              <a:rPr kumimoji="1" lang="ja-JP" altLang="en-US" sz="1100" b="1" i="0" u="none" strike="noStrike" kern="1200" cap="none" spc="0" normalizeH="0" baseline="0" noProof="0">
                <a:ln>
                  <a:noFill/>
                </a:ln>
                <a:solidFill>
                  <a:prstClr val="white"/>
                </a:solidFill>
                <a:effectLst/>
                <a:uLnTx/>
                <a:uFillTx/>
                <a:latin typeface="Meiryo UI"/>
                <a:ea typeface="Meiryo UI"/>
                <a:cs typeface="+mn-cs"/>
              </a:rPr>
              <a:t>考察</a:t>
            </a:r>
            <a:endParaRPr kumimoji="1" lang="en-US" altLang="ja-JP" sz="1100" b="1" i="0" u="none" strike="noStrike" kern="1200" cap="none" spc="0" normalizeH="0" baseline="0" noProof="0">
              <a:ln>
                <a:noFill/>
              </a:ln>
              <a:solidFill>
                <a:prstClr val="white"/>
              </a:solidFill>
              <a:effectLst/>
              <a:uLnTx/>
              <a:uFillTx/>
              <a:latin typeface="Meiryo UI"/>
              <a:ea typeface="Meiryo UI"/>
              <a:cs typeface="+mn-cs"/>
            </a:endParaRPr>
          </a:p>
        </p:txBody>
      </p:sp>
      <p:sp>
        <p:nvSpPr>
          <p:cNvPr id="18" name="テキスト ボックス 17">
            <a:extLst>
              <a:ext uri="{FF2B5EF4-FFF2-40B4-BE49-F238E27FC236}">
                <a16:creationId xmlns:a16="http://schemas.microsoft.com/office/drawing/2014/main" id="{E8E4883A-8F8F-EC13-4C8C-D0F14888C717}"/>
              </a:ext>
            </a:extLst>
          </p:cNvPr>
          <p:cNvSpPr txBox="1">
            <a:spLocks/>
          </p:cNvSpPr>
          <p:nvPr/>
        </p:nvSpPr>
        <p:spPr>
          <a:xfrm>
            <a:off x="543000" y="3029950"/>
            <a:ext cx="2880000" cy="1728000"/>
          </a:xfrm>
          <a:prstGeom prst="roundRect">
            <a:avLst/>
          </a:prstGeom>
          <a:solidFill>
            <a:schemeClr val="bg1"/>
          </a:solidFill>
          <a:ln w="12700">
            <a:solidFill>
              <a:srgbClr val="00338D"/>
            </a:solidFill>
          </a:ln>
        </p:spPr>
        <p:txBody>
          <a:bodyPr wrap="square" lIns="54000" tIns="54000" rIns="54000" bIns="54000" rtlCol="0">
            <a:no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1" i="0" u="sng" strike="noStrike" kern="1200" cap="none" spc="0" normalizeH="0" baseline="0" noProof="0">
                <a:ln>
                  <a:noFill/>
                </a:ln>
                <a:solidFill>
                  <a:srgbClr val="00338D"/>
                </a:solidFill>
                <a:effectLst/>
                <a:uLnTx/>
                <a:uFillTx/>
                <a:latin typeface="Meiryo UI"/>
                <a:ea typeface="Meiryo UI"/>
                <a:cs typeface="+mn-cs"/>
              </a:rPr>
              <a:t>ガバナンス</a:t>
            </a:r>
            <a:endParaRPr kumimoji="1" lang="en-US" altLang="ja-JP" sz="1100" b="1" i="0" u="sng" strike="noStrike" kern="1200" cap="none" spc="0" normalizeH="0" baseline="0" noProof="0">
              <a:ln>
                <a:noFill/>
              </a:ln>
              <a:solidFill>
                <a:srgbClr val="00338D"/>
              </a:solidFill>
              <a:effectLst/>
              <a:uLnTx/>
              <a:uFillTx/>
              <a:latin typeface="Meiryo UI"/>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050" b="0" i="0" u="none" strike="noStrike" kern="1200" cap="none" spc="0" normalizeH="0" baseline="0" noProof="0">
                <a:ln>
                  <a:noFill/>
                </a:ln>
                <a:solidFill>
                  <a:srgbClr val="000000"/>
                </a:solidFill>
                <a:effectLst/>
                <a:uLnTx/>
                <a:uFillTx/>
                <a:latin typeface="Meiryo UI"/>
                <a:ea typeface="Meiryo UI"/>
                <a:cs typeface="+mn-cs"/>
              </a:rPr>
              <a:t>全ての団体で推奨構成を完全に採用しており、現時点で課題はない。</a:t>
            </a:r>
            <a:endParaRPr kumimoji="1" lang="en-US" altLang="ja-JP" sz="1050" b="0" i="0" u="none" strike="noStrike" kern="1200" cap="none" spc="0" normalizeH="0" baseline="0" noProof="0">
              <a:ln>
                <a:noFill/>
              </a:ln>
              <a:solidFill>
                <a:srgbClr val="000000"/>
              </a:solidFill>
              <a:effectLst/>
              <a:uLnTx/>
              <a:uFillTx/>
              <a:latin typeface="Meiryo UI"/>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050" b="0" i="0" u="none" strike="noStrike" kern="1200" cap="none" spc="0" normalizeH="0" baseline="0" noProof="0">
                <a:ln>
                  <a:noFill/>
                </a:ln>
                <a:solidFill>
                  <a:srgbClr val="000000"/>
                </a:solidFill>
                <a:effectLst/>
                <a:uLnTx/>
                <a:uFillTx/>
                <a:latin typeface="Meiryo UI"/>
                <a:ea typeface="Meiryo UI"/>
                <a:cs typeface="+mn-cs"/>
              </a:rPr>
              <a:t>デジタル庁より提供されるテンプレートを適用することで採用可能となる項目であるため、今後も継続して高い採用率となる想定。</a:t>
            </a:r>
            <a:endParaRPr kumimoji="1" lang="en-US" altLang="ja-JP" sz="1050" b="0" i="0" u="none" strike="noStrike" kern="1200" cap="none" spc="0" normalizeH="0" baseline="0" noProof="0">
              <a:ln>
                <a:noFill/>
              </a:ln>
              <a:solidFill>
                <a:srgbClr val="000000"/>
              </a:solidFill>
              <a:effectLst/>
              <a:uLnTx/>
              <a:uFillTx/>
              <a:latin typeface="Meiryo UI"/>
              <a:ea typeface="Meiryo UI"/>
              <a:cs typeface="+mn-cs"/>
            </a:endParaRPr>
          </a:p>
        </p:txBody>
      </p:sp>
      <p:sp>
        <p:nvSpPr>
          <p:cNvPr id="29" name="テキスト ボックス 28">
            <a:extLst>
              <a:ext uri="{FF2B5EF4-FFF2-40B4-BE49-F238E27FC236}">
                <a16:creationId xmlns:a16="http://schemas.microsoft.com/office/drawing/2014/main" id="{65F53A08-5DEE-082D-D9AC-A52E8492F08D}"/>
              </a:ext>
            </a:extLst>
          </p:cNvPr>
          <p:cNvSpPr txBox="1">
            <a:spLocks/>
          </p:cNvSpPr>
          <p:nvPr/>
        </p:nvSpPr>
        <p:spPr>
          <a:xfrm>
            <a:off x="3495000" y="3029950"/>
            <a:ext cx="2880000" cy="1728000"/>
          </a:xfrm>
          <a:prstGeom prst="roundRect">
            <a:avLst/>
          </a:prstGeom>
          <a:solidFill>
            <a:schemeClr val="bg1"/>
          </a:solidFill>
          <a:ln w="12700">
            <a:solidFill>
              <a:srgbClr val="00338D"/>
            </a:solidFill>
          </a:ln>
        </p:spPr>
        <p:txBody>
          <a:bodyPr wrap="square" lIns="54000" tIns="54000" rIns="54000" bIns="54000" rtlCol="0">
            <a:no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1" i="0" u="sng" strike="noStrike" kern="1200" cap="none" spc="0" normalizeH="0" baseline="0" noProof="0">
                <a:ln>
                  <a:noFill/>
                </a:ln>
                <a:solidFill>
                  <a:srgbClr val="00338D"/>
                </a:solidFill>
                <a:effectLst/>
                <a:uLnTx/>
                <a:uFillTx/>
                <a:latin typeface="Meiryo UI"/>
                <a:ea typeface="Meiryo UI"/>
                <a:cs typeface="+mn-cs"/>
              </a:rPr>
              <a:t>セキュリティ</a:t>
            </a:r>
            <a:endParaRPr kumimoji="1" lang="en-US" altLang="ja-JP" sz="1100" b="1" i="0" u="sng" strike="noStrike" kern="1200" cap="none" spc="0" normalizeH="0" baseline="0" noProof="0">
              <a:ln>
                <a:noFill/>
              </a:ln>
              <a:solidFill>
                <a:srgbClr val="00338D"/>
              </a:solidFill>
              <a:effectLst/>
              <a:uLnTx/>
              <a:uFillTx/>
              <a:latin typeface="Meiryo UI"/>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050" b="0" i="0" u="none" strike="noStrike" kern="1200" cap="none" spc="0" normalizeH="0" baseline="0" noProof="0">
                <a:ln>
                  <a:noFill/>
                </a:ln>
                <a:solidFill>
                  <a:srgbClr val="000000"/>
                </a:solidFill>
                <a:effectLst/>
                <a:uLnTx/>
                <a:uFillTx/>
                <a:latin typeface="Meiryo UI"/>
                <a:ea typeface="Meiryo UI"/>
                <a:cs typeface="+mn-cs"/>
              </a:rPr>
              <a:t>シークレット管理のマネージドサービス化には、アプリケーション改修を要する団体が多い。</a:t>
            </a:r>
            <a:endParaRPr kumimoji="1" lang="en-US" altLang="ja-JP" sz="1050" b="0" i="0" u="none" strike="noStrike" kern="1200" cap="none" spc="0" normalizeH="0" baseline="0" noProof="0">
              <a:ln>
                <a:noFill/>
              </a:ln>
              <a:solidFill>
                <a:srgbClr val="000000"/>
              </a:solidFill>
              <a:effectLst/>
              <a:uLnTx/>
              <a:uFillTx/>
              <a:latin typeface="Meiryo UI"/>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050" b="0" i="0" u="none" strike="noStrike" kern="1200" cap="none" spc="0" normalizeH="0" baseline="0" noProof="0">
                <a:ln>
                  <a:noFill/>
                </a:ln>
                <a:solidFill>
                  <a:srgbClr val="000000"/>
                </a:solidFill>
                <a:effectLst/>
                <a:uLnTx/>
                <a:uFillTx/>
                <a:latin typeface="Meiryo UI"/>
                <a:ea typeface="Meiryo UI"/>
                <a:cs typeface="+mn-cs"/>
              </a:rPr>
              <a:t>事前検証を要することから、</a:t>
            </a:r>
            <a:r>
              <a:rPr kumimoji="1" lang="en-US" altLang="ja-JP" sz="1050" b="0" i="0" u="none" strike="noStrike" kern="1200" cap="none" spc="0" normalizeH="0" baseline="0" noProof="0">
                <a:ln>
                  <a:noFill/>
                </a:ln>
                <a:solidFill>
                  <a:srgbClr val="000000"/>
                </a:solidFill>
                <a:effectLst/>
                <a:uLnTx/>
                <a:uFillTx/>
                <a:latin typeface="Meiryo UI"/>
                <a:ea typeface="Meiryo UI"/>
                <a:cs typeface="+mn-cs"/>
              </a:rPr>
              <a:t>OS</a:t>
            </a:r>
            <a:r>
              <a:rPr kumimoji="1" lang="ja-JP" altLang="en-US" sz="1050" b="0" i="0" u="none" strike="noStrike" kern="1200" cap="none" spc="0" normalizeH="0" baseline="0" noProof="0">
                <a:ln>
                  <a:noFill/>
                </a:ln>
                <a:solidFill>
                  <a:srgbClr val="000000"/>
                </a:solidFill>
                <a:effectLst/>
                <a:uLnTx/>
                <a:uFillTx/>
                <a:latin typeface="Meiryo UI"/>
                <a:ea typeface="Meiryo UI"/>
                <a:cs typeface="+mn-cs"/>
              </a:rPr>
              <a:t>パッチ適用は完全な自動化を困難とする団体が多い。</a:t>
            </a:r>
            <a:endParaRPr kumimoji="1" lang="en-US" altLang="ja-JP" sz="1050" b="0" i="0" u="none" strike="noStrike" kern="1200" cap="none" spc="0" normalizeH="0" baseline="0" noProof="0">
              <a:ln>
                <a:noFill/>
              </a:ln>
              <a:solidFill>
                <a:srgbClr val="000000"/>
              </a:solidFill>
              <a:effectLst/>
              <a:uLnTx/>
              <a:uFillTx/>
              <a:latin typeface="Meiryo UI"/>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050" b="0" i="0" u="none" strike="noStrike" kern="1200" cap="none" spc="0" normalizeH="0" baseline="0" noProof="0">
                <a:ln>
                  <a:noFill/>
                </a:ln>
                <a:solidFill>
                  <a:srgbClr val="000000"/>
                </a:solidFill>
                <a:effectLst/>
                <a:uLnTx/>
                <a:uFillTx/>
                <a:latin typeface="Meiryo UI"/>
                <a:ea typeface="Meiryo UI"/>
                <a:cs typeface="+mn-cs"/>
              </a:rPr>
              <a:t>脆弱性検知・ウイルス対策は既存環境で利用中のソフトウェアが持つ機能をマネージドサービスでは充足できないケースが見られた。</a:t>
            </a:r>
          </a:p>
        </p:txBody>
      </p:sp>
      <p:sp>
        <p:nvSpPr>
          <p:cNvPr id="30" name="テキスト ボックス 29">
            <a:extLst>
              <a:ext uri="{FF2B5EF4-FFF2-40B4-BE49-F238E27FC236}">
                <a16:creationId xmlns:a16="http://schemas.microsoft.com/office/drawing/2014/main" id="{918DD368-1E9D-5655-7298-B3C8639D6197}"/>
              </a:ext>
            </a:extLst>
          </p:cNvPr>
          <p:cNvSpPr txBox="1">
            <a:spLocks/>
          </p:cNvSpPr>
          <p:nvPr/>
        </p:nvSpPr>
        <p:spPr>
          <a:xfrm>
            <a:off x="6447000" y="3029950"/>
            <a:ext cx="2880000" cy="1728000"/>
          </a:xfrm>
          <a:prstGeom prst="roundRect">
            <a:avLst/>
          </a:prstGeom>
          <a:solidFill>
            <a:schemeClr val="bg1"/>
          </a:solidFill>
          <a:ln w="12700">
            <a:solidFill>
              <a:srgbClr val="00338D"/>
            </a:solidFill>
          </a:ln>
        </p:spPr>
        <p:txBody>
          <a:bodyPr wrap="square" lIns="54000" tIns="54000" rIns="54000" bIns="54000" rtlCol="0">
            <a:no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1" i="0" u="sng" strike="noStrike" kern="1200" cap="none" spc="0" normalizeH="0" baseline="0" noProof="0">
                <a:ln>
                  <a:noFill/>
                </a:ln>
                <a:solidFill>
                  <a:srgbClr val="00338D"/>
                </a:solidFill>
                <a:effectLst/>
                <a:uLnTx/>
                <a:uFillTx/>
                <a:latin typeface="Meiryo UI"/>
                <a:ea typeface="Meiryo UI"/>
                <a:cs typeface="+mn-cs"/>
              </a:rPr>
              <a:t>パフォーマンス・コスト</a:t>
            </a:r>
            <a:endParaRPr kumimoji="1" lang="en-US" altLang="ja-JP" sz="1100" b="1" i="0" u="sng" strike="noStrike" kern="1200" cap="none" spc="0" normalizeH="0" baseline="0" noProof="0">
              <a:ln>
                <a:noFill/>
              </a:ln>
              <a:solidFill>
                <a:srgbClr val="00338D"/>
              </a:solidFill>
              <a:effectLst/>
              <a:uLnTx/>
              <a:uFillTx/>
              <a:latin typeface="Meiryo UI"/>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050" b="0" i="0" u="none" strike="noStrike" kern="1200" cap="none" spc="0" normalizeH="0" baseline="0" noProof="0">
                <a:ln>
                  <a:noFill/>
                </a:ln>
                <a:solidFill>
                  <a:srgbClr val="000000"/>
                </a:solidFill>
                <a:effectLst/>
                <a:uLnTx/>
                <a:uFillTx/>
                <a:latin typeface="Meiryo UI"/>
                <a:ea typeface="Meiryo UI"/>
                <a:cs typeface="+mn-cs"/>
              </a:rPr>
              <a:t>アプリケーションのコンテナ化・サーバーレス化は標準化対応時または対応後に実施を検討する団体が多い。</a:t>
            </a:r>
            <a:endParaRPr kumimoji="1" lang="en-US" altLang="ja-JP" sz="1050" b="0" i="0" u="none" strike="noStrike" kern="1200" cap="none" spc="0" normalizeH="0" baseline="0" noProof="0">
              <a:ln>
                <a:noFill/>
              </a:ln>
              <a:solidFill>
                <a:srgbClr val="000000"/>
              </a:solidFill>
              <a:effectLst/>
              <a:uLnTx/>
              <a:uFillTx/>
              <a:latin typeface="Meiryo UI"/>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050" b="0" i="0" u="none" strike="noStrike" kern="1200" cap="none" spc="0" normalizeH="0" baseline="0" noProof="0">
                <a:ln>
                  <a:noFill/>
                </a:ln>
                <a:solidFill>
                  <a:srgbClr val="000000"/>
                </a:solidFill>
                <a:effectLst/>
                <a:uLnTx/>
                <a:uFillTx/>
                <a:latin typeface="Meiryo UI"/>
                <a:ea typeface="Meiryo UI"/>
                <a:cs typeface="+mn-cs"/>
              </a:rPr>
              <a:t>ジョブやバッチ処理のマネージドサービス化についてもアプリケーションの変更を要することから、上記と同様の対応とする団体が多い。</a:t>
            </a:r>
          </a:p>
        </p:txBody>
      </p:sp>
      <p:sp>
        <p:nvSpPr>
          <p:cNvPr id="31" name="テキスト ボックス 30">
            <a:extLst>
              <a:ext uri="{FF2B5EF4-FFF2-40B4-BE49-F238E27FC236}">
                <a16:creationId xmlns:a16="http://schemas.microsoft.com/office/drawing/2014/main" id="{FB347DCD-2AAD-FB3E-0135-5BF1217CE413}"/>
              </a:ext>
            </a:extLst>
          </p:cNvPr>
          <p:cNvSpPr txBox="1">
            <a:spLocks/>
          </p:cNvSpPr>
          <p:nvPr/>
        </p:nvSpPr>
        <p:spPr>
          <a:xfrm>
            <a:off x="543000" y="4823961"/>
            <a:ext cx="2880000" cy="1260000"/>
          </a:xfrm>
          <a:prstGeom prst="roundRect">
            <a:avLst/>
          </a:prstGeom>
          <a:solidFill>
            <a:schemeClr val="bg1"/>
          </a:solidFill>
          <a:ln w="12700">
            <a:solidFill>
              <a:srgbClr val="00338D"/>
            </a:solidFill>
          </a:ln>
        </p:spPr>
        <p:txBody>
          <a:bodyPr wrap="square" lIns="54000" tIns="54000" rIns="54000" bIns="54000" rtlCol="0">
            <a:no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1" i="0" u="sng" strike="noStrike" kern="1200" cap="none" spc="0" normalizeH="0" baseline="0" noProof="0">
                <a:ln>
                  <a:noFill/>
                </a:ln>
                <a:solidFill>
                  <a:srgbClr val="00338D"/>
                </a:solidFill>
                <a:effectLst/>
                <a:uLnTx/>
                <a:uFillTx/>
                <a:latin typeface="Meiryo UI"/>
                <a:ea typeface="Meiryo UI"/>
                <a:cs typeface="+mn-cs"/>
              </a:rPr>
              <a:t>可観測性・改善性</a:t>
            </a:r>
            <a:endParaRPr kumimoji="1" lang="en-US" altLang="ja-JP" sz="1100" b="1" i="0" u="sng" strike="noStrike" kern="1200" cap="none" spc="0" normalizeH="0" baseline="0" noProof="0">
              <a:ln>
                <a:noFill/>
              </a:ln>
              <a:solidFill>
                <a:srgbClr val="00338D"/>
              </a:solidFill>
              <a:effectLst/>
              <a:uLnTx/>
              <a:uFillTx/>
              <a:latin typeface="Meiryo UI"/>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050" b="0" i="0" u="none" strike="noStrike" kern="1200" cap="none" spc="0" normalizeH="0" baseline="0" noProof="0">
                <a:ln>
                  <a:noFill/>
                </a:ln>
                <a:solidFill>
                  <a:srgbClr val="000000"/>
                </a:solidFill>
                <a:effectLst/>
                <a:uLnTx/>
                <a:uFillTx/>
                <a:latin typeface="Meiryo UI"/>
                <a:ea typeface="Meiryo UI"/>
                <a:cs typeface="+mn-cs"/>
              </a:rPr>
              <a:t>運用保守作業のスクリプト化・自動化は、既存で利用しているソフトウェアで既に自動化しているケースや、作業後の確認が必要となるため完全な自動化が困難であるケースが見られた。</a:t>
            </a:r>
          </a:p>
        </p:txBody>
      </p:sp>
      <p:sp>
        <p:nvSpPr>
          <p:cNvPr id="32" name="テキスト ボックス 31">
            <a:extLst>
              <a:ext uri="{FF2B5EF4-FFF2-40B4-BE49-F238E27FC236}">
                <a16:creationId xmlns:a16="http://schemas.microsoft.com/office/drawing/2014/main" id="{CE135E6F-122D-64DF-208F-31365A074B5E}"/>
              </a:ext>
            </a:extLst>
          </p:cNvPr>
          <p:cNvSpPr txBox="1">
            <a:spLocks/>
          </p:cNvSpPr>
          <p:nvPr/>
        </p:nvSpPr>
        <p:spPr>
          <a:xfrm>
            <a:off x="6447000" y="4823961"/>
            <a:ext cx="2880000" cy="1260000"/>
          </a:xfrm>
          <a:prstGeom prst="roundRect">
            <a:avLst/>
          </a:prstGeom>
          <a:solidFill>
            <a:schemeClr val="bg1"/>
          </a:solidFill>
          <a:ln w="12700">
            <a:solidFill>
              <a:srgbClr val="00338D"/>
            </a:solidFill>
          </a:ln>
        </p:spPr>
        <p:txBody>
          <a:bodyPr wrap="square" lIns="54000" tIns="54000" rIns="54000" bIns="54000" rtlCol="0">
            <a:no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1" i="0" u="sng" strike="noStrike" kern="1200" cap="none" spc="0" normalizeH="0" baseline="0" noProof="0">
                <a:ln>
                  <a:noFill/>
                </a:ln>
                <a:solidFill>
                  <a:srgbClr val="00338D"/>
                </a:solidFill>
                <a:effectLst/>
                <a:uLnTx/>
                <a:uFillTx/>
                <a:latin typeface="Meiryo UI"/>
                <a:ea typeface="Meiryo UI"/>
                <a:cs typeface="+mn-cs"/>
              </a:rPr>
              <a:t>共同利用方式</a:t>
            </a:r>
            <a:endParaRPr kumimoji="1" lang="en-US" altLang="ja-JP" sz="1100" b="1" i="0" u="sng" strike="noStrike" kern="1200" cap="none" spc="0" normalizeH="0" baseline="0" noProof="0">
              <a:ln>
                <a:noFill/>
              </a:ln>
              <a:solidFill>
                <a:srgbClr val="00338D"/>
              </a:solidFill>
              <a:effectLst/>
              <a:uLnTx/>
              <a:uFillTx/>
              <a:latin typeface="Meiryo UI"/>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050" b="0" i="0" u="none" strike="noStrike" kern="1200" cap="none" spc="0" normalizeH="0" baseline="0" noProof="0">
                <a:ln>
                  <a:noFill/>
                </a:ln>
                <a:solidFill>
                  <a:srgbClr val="000000"/>
                </a:solidFill>
                <a:effectLst/>
                <a:uLnTx/>
                <a:uFillTx/>
                <a:latin typeface="Meiryo UI"/>
                <a:ea typeface="Meiryo UI"/>
                <a:cs typeface="+mn-cs"/>
              </a:rPr>
              <a:t>団体間でのセキュリティの確保やコスト按分方法について方針が示されれば、より共有範囲の広い分離方法（ネットワーク分離・アプリケーション分離）についても検討可能となると考えられる。</a:t>
            </a:r>
          </a:p>
        </p:txBody>
      </p:sp>
      <p:sp>
        <p:nvSpPr>
          <p:cNvPr id="33" name="テキスト ボックス 32">
            <a:extLst>
              <a:ext uri="{FF2B5EF4-FFF2-40B4-BE49-F238E27FC236}">
                <a16:creationId xmlns:a16="http://schemas.microsoft.com/office/drawing/2014/main" id="{F1198F56-35A6-F41A-2329-54071B899B57}"/>
              </a:ext>
            </a:extLst>
          </p:cNvPr>
          <p:cNvSpPr txBox="1">
            <a:spLocks/>
          </p:cNvSpPr>
          <p:nvPr/>
        </p:nvSpPr>
        <p:spPr>
          <a:xfrm>
            <a:off x="3495000" y="4823961"/>
            <a:ext cx="2880000" cy="1260000"/>
          </a:xfrm>
          <a:prstGeom prst="roundRect">
            <a:avLst/>
          </a:prstGeom>
          <a:solidFill>
            <a:schemeClr val="bg1"/>
          </a:solidFill>
          <a:ln w="12700">
            <a:solidFill>
              <a:srgbClr val="00338D"/>
            </a:solidFill>
          </a:ln>
        </p:spPr>
        <p:txBody>
          <a:bodyPr wrap="square" lIns="54000" tIns="54000" rIns="54000" bIns="54000" rtlCol="0">
            <a:no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1" i="0" u="sng" strike="noStrike" kern="1200" cap="none" spc="0" normalizeH="0" baseline="0" noProof="0">
                <a:ln>
                  <a:noFill/>
                </a:ln>
                <a:solidFill>
                  <a:srgbClr val="00338D"/>
                </a:solidFill>
                <a:effectLst/>
                <a:uLnTx/>
                <a:uFillTx/>
                <a:latin typeface="Meiryo UI"/>
                <a:ea typeface="Meiryo UI"/>
                <a:cs typeface="+mn-cs"/>
              </a:rPr>
              <a:t>レジリエンシー</a:t>
            </a:r>
            <a:endParaRPr kumimoji="1" lang="en-US" altLang="ja-JP" sz="1100" b="1" i="0" u="sng" strike="noStrike" kern="1200" cap="none" spc="0" normalizeH="0" baseline="0" noProof="0">
              <a:ln>
                <a:noFill/>
              </a:ln>
              <a:solidFill>
                <a:srgbClr val="00338D"/>
              </a:solidFill>
              <a:effectLst/>
              <a:uLnTx/>
              <a:uFillTx/>
              <a:latin typeface="Meiryo UI"/>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050" b="0" i="0" u="none" strike="noStrike" kern="1200" cap="none" spc="0" normalizeH="0" baseline="0" noProof="0">
                <a:ln>
                  <a:noFill/>
                </a:ln>
                <a:solidFill>
                  <a:srgbClr val="000000"/>
                </a:solidFill>
                <a:effectLst/>
                <a:uLnTx/>
                <a:uFillTx/>
                <a:latin typeface="Meiryo UI"/>
                <a:ea typeface="Meiryo UI"/>
                <a:cs typeface="+mn-cs"/>
              </a:rPr>
              <a:t>地域災害への対策（マルチゾーン化）は一部の対応が必要となるサーバーのみで設定している団体が多い。</a:t>
            </a:r>
            <a:endParaRPr kumimoji="1" lang="en-US" altLang="ja-JP" sz="1050" b="0" i="0" u="none" strike="noStrike" kern="1200" cap="none" spc="0" normalizeH="0" baseline="0" noProof="0">
              <a:ln>
                <a:noFill/>
              </a:ln>
              <a:solidFill>
                <a:srgbClr val="000000"/>
              </a:solidFill>
              <a:effectLst/>
              <a:uLnTx/>
              <a:uFillTx/>
              <a:latin typeface="Meiryo UI"/>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050" b="0" i="0" u="none" strike="noStrike" kern="1200" cap="none" spc="0" normalizeH="0" baseline="0" noProof="0">
                <a:ln>
                  <a:noFill/>
                </a:ln>
                <a:solidFill>
                  <a:srgbClr val="000000"/>
                </a:solidFill>
                <a:effectLst/>
                <a:uLnTx/>
                <a:uFillTx/>
                <a:latin typeface="Meiryo UI"/>
                <a:ea typeface="Meiryo UI"/>
                <a:cs typeface="+mn-cs"/>
              </a:rPr>
              <a:t>マルチゾーン化をせずとも可用性要件を満たしているため、特に課題とはならない。</a:t>
            </a:r>
          </a:p>
        </p:txBody>
      </p:sp>
      <p:sp>
        <p:nvSpPr>
          <p:cNvPr id="3" name="テキスト ボックス 2">
            <a:extLst>
              <a:ext uri="{FF2B5EF4-FFF2-40B4-BE49-F238E27FC236}">
                <a16:creationId xmlns:a16="http://schemas.microsoft.com/office/drawing/2014/main" id="{E60E7D04-8946-75F6-0B67-C77A8D201C02}"/>
              </a:ext>
            </a:extLst>
          </p:cNvPr>
          <p:cNvSpPr txBox="1">
            <a:spLocks/>
          </p:cNvSpPr>
          <p:nvPr/>
        </p:nvSpPr>
        <p:spPr>
          <a:xfrm>
            <a:off x="3274646" y="2699795"/>
            <a:ext cx="3100353" cy="252000"/>
          </a:xfrm>
          <a:prstGeom prst="roundRect">
            <a:avLst/>
          </a:prstGeom>
          <a:solidFill>
            <a:srgbClr val="00338D"/>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a:ext uri="{91240B29-F687-4F45-9708-019B960494DF}">
              <a14:hiddenLine xmlns:a14="http://schemas.microsoft.com/office/drawing/2010/main" w="9525" cap="flat" cmpd="sng" algn="ctr">
                <a:solidFill>
                  <a:schemeClr val="bg1">
                    <a:lumMod val="100000"/>
                    <a:alpha val="0"/>
                  </a:schemeClr>
                </a:solidFill>
                <a:prstDash val="solid"/>
                <a:round/>
                <a:headEnd type="none" w="med" len="med"/>
                <a:tailEnd type="none" w="med" len="med"/>
              </a14:hiddenLine>
            </a:ext>
          </a:extLst>
        </p:spPr>
        <p:txBody>
          <a:bodyPr wrap="square" lIns="54610" tIns="54610" rIns="54610" bIns="54610" rtlCol="0" anchor="ctr">
            <a:no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lumMod val="100000"/>
                  </a:prstClr>
                </a:solidFill>
                <a:effectLst/>
                <a:uLnTx/>
                <a:uFillTx/>
                <a:latin typeface="Arial"/>
                <a:ea typeface="Meiryo UI"/>
                <a:cs typeface="+mn-cs"/>
              </a:rPr>
              <a:t>各カテゴリにおける推奨構成採用に向けた主な課題</a:t>
            </a:r>
            <a:endParaRPr kumimoji="1" lang="en-US" altLang="ja-JP" sz="1100" b="0" i="0" u="none" strike="noStrike" kern="1200" cap="none" spc="0" normalizeH="0" baseline="0" noProof="0">
              <a:ln>
                <a:noFill/>
              </a:ln>
              <a:solidFill>
                <a:prstClr val="white">
                  <a:lumMod val="100000"/>
                </a:prstClr>
              </a:solidFill>
              <a:effectLst/>
              <a:uLnTx/>
              <a:uFillTx/>
              <a:latin typeface="Arial"/>
              <a:ea typeface="Meiryo UI"/>
              <a:cs typeface="+mn-cs"/>
            </a:endParaRPr>
          </a:p>
        </p:txBody>
      </p:sp>
      <p:sp>
        <p:nvSpPr>
          <p:cNvPr id="5" name="スライド番号プレースホルダー 4">
            <a:extLst>
              <a:ext uri="{FF2B5EF4-FFF2-40B4-BE49-F238E27FC236}">
                <a16:creationId xmlns:a16="http://schemas.microsoft.com/office/drawing/2014/main" id="{98DD374F-7A29-712F-C1F0-8DEAA0CB6386}"/>
              </a:ext>
            </a:extLst>
          </p:cNvPr>
          <p:cNvSpPr>
            <a:spLocks noGrp="1"/>
          </p:cNvSpPr>
          <p:nvPr>
            <p:ph type="sldNum" sz="quarter" idx="12"/>
          </p:nvPr>
        </p:nvSpPr>
        <p:spPr/>
        <p:txBody>
          <a:bodyPr/>
          <a:lstStyle/>
          <a:p>
            <a:fld id="{DFD4F317-19D0-4848-B5EB-5B174DBE8CF9}" type="slidenum">
              <a:rPr lang="ja-JP" altLang="en-US" smtClean="0"/>
              <a:pPr/>
              <a:t>11</a:t>
            </a:fld>
            <a:endParaRPr lang="ja-JP" altLang="en-US"/>
          </a:p>
        </p:txBody>
      </p:sp>
    </p:spTree>
    <p:extLst>
      <p:ext uri="{BB962C8B-B14F-4D97-AF65-F5344CB8AC3E}">
        <p14:creationId xmlns:p14="http://schemas.microsoft.com/office/powerpoint/2010/main" val="231970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0CF223-11CE-182F-9E79-1E28866E1DDA}"/>
              </a:ext>
            </a:extLst>
          </p:cNvPr>
          <p:cNvSpPr>
            <a:spLocks noGrp="1"/>
          </p:cNvSpPr>
          <p:nvPr>
            <p:ph type="title"/>
          </p:nvPr>
        </p:nvSpPr>
        <p:spPr>
          <a:xfrm>
            <a:off x="681038" y="2740343"/>
            <a:ext cx="8543925" cy="590931"/>
          </a:xfrm>
        </p:spPr>
        <p:txBody>
          <a:bodyPr/>
          <a:lstStyle/>
          <a:p>
            <a:r>
              <a:rPr lang="en-US" altLang="ja-JP" sz="3600"/>
              <a:t>B</a:t>
            </a:r>
            <a:r>
              <a:rPr kumimoji="1" lang="en-US" altLang="ja-JP" sz="3600"/>
              <a:t>.</a:t>
            </a:r>
            <a:r>
              <a:rPr kumimoji="1" lang="ja-JP" altLang="en-US" sz="3600"/>
              <a:t>運用効率化の確認</a:t>
            </a:r>
          </a:p>
        </p:txBody>
      </p:sp>
      <p:sp>
        <p:nvSpPr>
          <p:cNvPr id="4" name="スライド番号プレースホルダー 3">
            <a:extLst>
              <a:ext uri="{FF2B5EF4-FFF2-40B4-BE49-F238E27FC236}">
                <a16:creationId xmlns:a16="http://schemas.microsoft.com/office/drawing/2014/main" id="{57698930-C1CE-8B11-3481-B1BFAE8D60E6}"/>
              </a:ext>
            </a:extLst>
          </p:cNvPr>
          <p:cNvSpPr>
            <a:spLocks noGrp="1"/>
          </p:cNvSpPr>
          <p:nvPr>
            <p:ph type="sldNum" sz="quarter" idx="10"/>
          </p:nvPr>
        </p:nvSpPr>
        <p:spPr/>
        <p:txBody>
          <a:bodyPr/>
          <a:lstStyle/>
          <a:p>
            <a:fld id="{DFD4F317-19D0-4848-B5EB-5B174DBE8CF9}" type="slidenum">
              <a:rPr lang="ja-JP" altLang="en-US" smtClean="0"/>
              <a:pPr/>
              <a:t>12</a:t>
            </a:fld>
            <a:endParaRPr lang="ja-JP" altLang="en-US"/>
          </a:p>
        </p:txBody>
      </p:sp>
    </p:spTree>
    <p:extLst>
      <p:ext uri="{BB962C8B-B14F-4D97-AF65-F5344CB8AC3E}">
        <p14:creationId xmlns:p14="http://schemas.microsoft.com/office/powerpoint/2010/main" val="1171074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運用保守作業のヒアリング結果</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A6AE9BBF-5E92-FEE5-C1C9-7D4B90300876}"/>
              </a:ext>
            </a:extLst>
          </p:cNvPr>
          <p:cNvSpPr txBox="1"/>
          <p:nvPr/>
        </p:nvSpPr>
        <p:spPr>
          <a:xfrm>
            <a:off x="814385" y="730945"/>
            <a:ext cx="8970637" cy="609634"/>
          </a:xfrm>
          <a:prstGeom prst="rect">
            <a:avLst/>
          </a:prstGeom>
          <a:noFill/>
        </p:spPr>
        <p:txBody>
          <a:bodyPr wrap="square" lIns="50409" tIns="50409" rIns="50409" bIns="50409" rtlCol="0">
            <a:spAutoFit/>
          </a:bodyPr>
          <a:lstStyle/>
          <a:p>
            <a:pPr marL="263776" marR="0" lvl="0" indent="-263776" algn="l" defTabSz="914400" rtl="0" eaLnBrk="1" fontAlgn="auto" latinLnBrk="0" hangingPunct="1">
              <a:lnSpc>
                <a:spcPct val="100000"/>
              </a:lnSpc>
              <a:spcBef>
                <a:spcPts val="0"/>
              </a:spcBef>
              <a:spcAft>
                <a:spcPts val="554"/>
              </a:spcAft>
              <a:buClrTx/>
              <a:buSzTx/>
              <a:buFont typeface="Wingdings" panose="05000000000000000000" pitchFamily="2" charset="2"/>
              <a:buChar char="n"/>
              <a:tabLst/>
              <a:defRPr/>
            </a:pPr>
            <a:r>
              <a:rPr kumimoji="1" lang="ja-JP" altLang="en-US" sz="1400" b="0" i="0" u="none" strike="noStrike" kern="1200" cap="none" spc="0" normalizeH="0" baseline="0" noProof="0">
                <a:ln>
                  <a:noFill/>
                </a:ln>
                <a:solidFill>
                  <a:srgbClr val="000000"/>
                </a:solidFill>
                <a:effectLst/>
                <a:uLnTx/>
                <a:uFillTx/>
                <a:latin typeface="+mj-ea"/>
                <a:ea typeface="+mj-ea"/>
                <a:cs typeface="+mn-cs"/>
              </a:rPr>
              <a:t>検証前構成・検証後構成における運用保守作業項目と、検証後構成へ移行した際の作業工数変化についてヒアリングした。</a:t>
            </a:r>
            <a:endParaRPr kumimoji="1" lang="en-US" altLang="ja-JP" sz="1400" b="0" i="0" u="none" strike="noStrike" kern="1200" cap="none" spc="0" normalizeH="0" baseline="0" noProof="0">
              <a:ln>
                <a:noFill/>
              </a:ln>
              <a:solidFill>
                <a:srgbClr val="000000"/>
              </a:solidFill>
              <a:effectLst/>
              <a:uLnTx/>
              <a:uFillTx/>
              <a:latin typeface="+mj-ea"/>
              <a:ea typeface="+mj-ea"/>
              <a:cs typeface="+mn-cs"/>
            </a:endParaRPr>
          </a:p>
          <a:p>
            <a:pPr marL="263776" marR="0" lvl="0" indent="-263776" algn="l" defTabSz="914400" rtl="0" eaLnBrk="1" fontAlgn="auto" latinLnBrk="0" hangingPunct="1">
              <a:lnSpc>
                <a:spcPct val="100000"/>
              </a:lnSpc>
              <a:spcBef>
                <a:spcPts val="0"/>
              </a:spcBef>
              <a:spcAft>
                <a:spcPts val="554"/>
              </a:spcAft>
              <a:buClrTx/>
              <a:buSzTx/>
              <a:buFont typeface="Wingdings" panose="05000000000000000000" pitchFamily="2" charset="2"/>
              <a:buChar char="n"/>
              <a:tabLst/>
              <a:defRPr/>
            </a:pPr>
            <a:r>
              <a:rPr kumimoji="1" lang="ja-JP" altLang="en-US" sz="1400" b="0" i="0" u="none" strike="noStrike" kern="1200" cap="none" spc="0" normalizeH="0" baseline="0" noProof="0">
                <a:ln>
                  <a:noFill/>
                </a:ln>
                <a:solidFill>
                  <a:srgbClr val="000000"/>
                </a:solidFill>
                <a:effectLst/>
                <a:uLnTx/>
                <a:uFillTx/>
                <a:latin typeface="+mj-ea"/>
                <a:ea typeface="+mj-ea"/>
                <a:cs typeface="+mn-cs"/>
              </a:rPr>
              <a:t>いくつかの作業項目については工数の減少が見られたものの、全体としてはリフト後から変化なしの項目が多い。</a:t>
            </a:r>
          </a:p>
        </p:txBody>
      </p:sp>
      <p:graphicFrame>
        <p:nvGraphicFramePr>
          <p:cNvPr id="3" name="表 2">
            <a:extLst>
              <a:ext uri="{FF2B5EF4-FFF2-40B4-BE49-F238E27FC236}">
                <a16:creationId xmlns:a16="http://schemas.microsoft.com/office/drawing/2014/main" id="{FF756918-9EA0-3BF6-16FE-AA29E03F6869}"/>
              </a:ext>
            </a:extLst>
          </p:cNvPr>
          <p:cNvGraphicFramePr>
            <a:graphicFrameLocks noGrp="1"/>
          </p:cNvGraphicFramePr>
          <p:nvPr/>
        </p:nvGraphicFramePr>
        <p:xfrm>
          <a:off x="759000" y="1404296"/>
          <a:ext cx="8388000" cy="1609200"/>
        </p:xfrm>
        <a:graphic>
          <a:graphicData uri="http://schemas.openxmlformats.org/drawingml/2006/table">
            <a:tbl>
              <a:tblPr>
                <a:tableStyleId>{5C22544A-7EE6-4342-B048-85BDC9FD1C3A}</a:tableStyleId>
              </a:tblPr>
              <a:tblGrid>
                <a:gridCol w="1260000">
                  <a:extLst>
                    <a:ext uri="{9D8B030D-6E8A-4147-A177-3AD203B41FA5}">
                      <a16:colId xmlns:a16="http://schemas.microsoft.com/office/drawing/2014/main" val="3124527302"/>
                    </a:ext>
                  </a:extLst>
                </a:gridCol>
                <a:gridCol w="648000">
                  <a:extLst>
                    <a:ext uri="{9D8B030D-6E8A-4147-A177-3AD203B41FA5}">
                      <a16:colId xmlns:a16="http://schemas.microsoft.com/office/drawing/2014/main" val="1392737063"/>
                    </a:ext>
                  </a:extLst>
                </a:gridCol>
                <a:gridCol w="648000">
                  <a:extLst>
                    <a:ext uri="{9D8B030D-6E8A-4147-A177-3AD203B41FA5}">
                      <a16:colId xmlns:a16="http://schemas.microsoft.com/office/drawing/2014/main" val="157545028"/>
                    </a:ext>
                  </a:extLst>
                </a:gridCol>
                <a:gridCol w="648000">
                  <a:extLst>
                    <a:ext uri="{9D8B030D-6E8A-4147-A177-3AD203B41FA5}">
                      <a16:colId xmlns:a16="http://schemas.microsoft.com/office/drawing/2014/main" val="950636442"/>
                    </a:ext>
                  </a:extLst>
                </a:gridCol>
                <a:gridCol w="648000">
                  <a:extLst>
                    <a:ext uri="{9D8B030D-6E8A-4147-A177-3AD203B41FA5}">
                      <a16:colId xmlns:a16="http://schemas.microsoft.com/office/drawing/2014/main" val="1937215250"/>
                    </a:ext>
                  </a:extLst>
                </a:gridCol>
                <a:gridCol w="648000">
                  <a:extLst>
                    <a:ext uri="{9D8B030D-6E8A-4147-A177-3AD203B41FA5}">
                      <a16:colId xmlns:a16="http://schemas.microsoft.com/office/drawing/2014/main" val="550879322"/>
                    </a:ext>
                  </a:extLst>
                </a:gridCol>
                <a:gridCol w="648000">
                  <a:extLst>
                    <a:ext uri="{9D8B030D-6E8A-4147-A177-3AD203B41FA5}">
                      <a16:colId xmlns:a16="http://schemas.microsoft.com/office/drawing/2014/main" val="1506696536"/>
                    </a:ext>
                  </a:extLst>
                </a:gridCol>
                <a:gridCol w="648000">
                  <a:extLst>
                    <a:ext uri="{9D8B030D-6E8A-4147-A177-3AD203B41FA5}">
                      <a16:colId xmlns:a16="http://schemas.microsoft.com/office/drawing/2014/main" val="346863984"/>
                    </a:ext>
                  </a:extLst>
                </a:gridCol>
                <a:gridCol w="648000">
                  <a:extLst>
                    <a:ext uri="{9D8B030D-6E8A-4147-A177-3AD203B41FA5}">
                      <a16:colId xmlns:a16="http://schemas.microsoft.com/office/drawing/2014/main" val="264884670"/>
                    </a:ext>
                  </a:extLst>
                </a:gridCol>
                <a:gridCol w="648000">
                  <a:extLst>
                    <a:ext uri="{9D8B030D-6E8A-4147-A177-3AD203B41FA5}">
                      <a16:colId xmlns:a16="http://schemas.microsoft.com/office/drawing/2014/main" val="1667502438"/>
                    </a:ext>
                  </a:extLst>
                </a:gridCol>
                <a:gridCol w="648000">
                  <a:extLst>
                    <a:ext uri="{9D8B030D-6E8A-4147-A177-3AD203B41FA5}">
                      <a16:colId xmlns:a16="http://schemas.microsoft.com/office/drawing/2014/main" val="1746840174"/>
                    </a:ext>
                  </a:extLst>
                </a:gridCol>
                <a:gridCol w="648000">
                  <a:extLst>
                    <a:ext uri="{9D8B030D-6E8A-4147-A177-3AD203B41FA5}">
                      <a16:colId xmlns:a16="http://schemas.microsoft.com/office/drawing/2014/main" val="418891997"/>
                    </a:ext>
                  </a:extLst>
                </a:gridCol>
              </a:tblGrid>
              <a:tr h="0">
                <a:tc rowSpan="2">
                  <a:txBody>
                    <a:bodyPr/>
                    <a:lstStyle/>
                    <a:p>
                      <a:pPr algn="ctr" fontAlgn="ctr"/>
                      <a:r>
                        <a:rPr lang="ja-JP" altLang="en-US" sz="900" b="1" i="0" u="none" strike="noStrike">
                          <a:solidFill>
                            <a:schemeClr val="bg1"/>
                          </a:solidFill>
                          <a:effectLst/>
                          <a:latin typeface="メイリオ" panose="020B0604030504040204" pitchFamily="50" charset="-128"/>
                          <a:ea typeface="メイリオ" panose="020B0604030504040204" pitchFamily="50" charset="-128"/>
                        </a:rPr>
                        <a:t>作業工数の変化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gridSpan="11">
                  <a:txBody>
                    <a:bodyPr/>
                    <a:lstStyle/>
                    <a:p>
                      <a:pPr algn="ctr" fontAlgn="ctr"/>
                      <a:r>
                        <a:rPr lang="ja-JP" altLang="en-US" sz="900" b="1" i="0" u="none" strike="noStrike">
                          <a:solidFill>
                            <a:schemeClr val="bg1"/>
                          </a:solidFill>
                          <a:effectLst/>
                          <a:latin typeface="メイリオ" panose="020B0604030504040204" pitchFamily="50" charset="-128"/>
                          <a:ea typeface="メイリオ" panose="020B0604030504040204" pitchFamily="50" charset="-128"/>
                        </a:rPr>
                        <a:t>該当する作業の件数</a:t>
                      </a:r>
                      <a:endParaRPr lang="en-US" sz="900" b="1" i="0" u="none" strike="noStrike">
                        <a:solidFill>
                          <a:schemeClr val="bg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pPr algn="ctr" fontAlgn="ctr"/>
                      <a:endParaRPr lang="ja-JP" altLang="en-US" sz="1000" b="0" i="0" u="none" strike="noStrike">
                        <a:solidFill>
                          <a:schemeClr val="bg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pPr algn="ctr" fontAlgn="ctr"/>
                      <a:endParaRPr lang="en-US" sz="1000" b="0" i="0" u="none" strike="noStrike">
                        <a:solidFill>
                          <a:schemeClr val="bg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pPr algn="ctr" fontAlgn="ctr"/>
                      <a:endParaRPr lang="ja-JP" altLang="en-US" sz="1000" b="0" i="0" u="none" strike="noStrike">
                        <a:solidFill>
                          <a:schemeClr val="bg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pPr algn="ctr" fontAlgn="ctr"/>
                      <a:endParaRPr lang="ja-JP" altLang="en-US" sz="1000" b="0" i="0" u="none" strike="noStrike">
                        <a:solidFill>
                          <a:schemeClr val="bg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pPr algn="ctr" fontAlgn="ctr"/>
                      <a:endParaRPr lang="ja-JP" altLang="en-US" sz="1000" b="0" i="0" u="none" strike="noStrike">
                        <a:solidFill>
                          <a:schemeClr val="bg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pPr algn="ctr" fontAlgn="ctr"/>
                      <a:endParaRPr lang="ja-JP" altLang="en-US" sz="1000" b="0" i="0" u="none" strike="noStrike">
                        <a:solidFill>
                          <a:schemeClr val="bg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pPr algn="ctr" fontAlgn="ctr"/>
                      <a:endParaRPr lang="en-US" sz="1000" b="0" i="0" u="none" strike="noStrike">
                        <a:solidFill>
                          <a:schemeClr val="bg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pPr algn="ctr" fontAlgn="ctr"/>
                      <a:endParaRPr lang="ja-JP" altLang="en-US" sz="1000" b="0" i="0" u="none" strike="noStrike">
                        <a:solidFill>
                          <a:schemeClr val="bg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pPr algn="ctr" fontAlgn="ctr"/>
                      <a:endParaRPr lang="en-US" sz="1000" b="0" i="0" u="none" strike="noStrike">
                        <a:solidFill>
                          <a:schemeClr val="bg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pPr algn="ctr" fontAlgn="ctr"/>
                      <a:endParaRPr lang="en-US" altLang="zh-TW" sz="1000" u="none" strike="noStrike">
                        <a:solidFill>
                          <a:schemeClr val="bg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955225412"/>
                  </a:ext>
                </a:extLst>
              </a:tr>
              <a:tr h="180000">
                <a:tc vMerge="1">
                  <a:txBody>
                    <a:bodyPr/>
                    <a:lstStyle/>
                    <a:p>
                      <a:pPr algn="ctr" fontAlgn="ctr"/>
                      <a:endParaRPr lang="ja-JP" altLang="en-US" sz="1000" b="0" i="0" u="none" strike="noStrike">
                        <a:solidFill>
                          <a:schemeClr val="bg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fontAlgn="ctr"/>
                      <a:r>
                        <a:rPr lang="en-US" sz="900" b="1" u="none" strike="noStrike">
                          <a:solidFill>
                            <a:schemeClr val="bg1"/>
                          </a:solidFill>
                          <a:effectLst/>
                          <a:latin typeface="メイリオ"/>
                          <a:ea typeface="メイリオ"/>
                        </a:rPr>
                        <a:t>NEC</a:t>
                      </a:r>
                      <a:endParaRPr lang="en-US" sz="900" b="1" i="0" u="none" strike="noStrike">
                        <a:solidFill>
                          <a:schemeClr val="bg1"/>
                        </a:solidFill>
                        <a:effectLst/>
                        <a:latin typeface="メイリオ"/>
                        <a:ea typeface="メイリオ"/>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fontAlgn="ctr"/>
                      <a:r>
                        <a:rPr lang="ja-JP" altLang="en-US" sz="900" b="1" u="none" strike="noStrike">
                          <a:solidFill>
                            <a:schemeClr val="bg1"/>
                          </a:solidFill>
                          <a:effectLst/>
                          <a:latin typeface="メイリオ" panose="020B0604030504040204" pitchFamily="50" charset="-128"/>
                          <a:ea typeface="メイリオ" panose="020B0604030504040204" pitchFamily="50" charset="-128"/>
                        </a:rPr>
                        <a:t>日立</a:t>
                      </a:r>
                      <a:endParaRPr lang="ja-JP" altLang="en-US" sz="900" b="1" i="0" u="none" strike="noStrike">
                        <a:solidFill>
                          <a:schemeClr val="bg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fontAlgn="ctr"/>
                      <a:r>
                        <a:rPr lang="en-US" sz="900" b="1" i="0" u="none" strike="noStrike">
                          <a:solidFill>
                            <a:schemeClr val="bg1"/>
                          </a:solidFill>
                          <a:effectLst/>
                          <a:latin typeface="メイリオ"/>
                          <a:ea typeface="メイリオ"/>
                        </a:rPr>
                        <a:t>FJJ</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fontAlgn="ctr"/>
                      <a:r>
                        <a:rPr lang="ja-JP" altLang="en-US" sz="900" b="1" u="none" strike="noStrike">
                          <a:solidFill>
                            <a:schemeClr val="bg1"/>
                          </a:solidFill>
                          <a:effectLst/>
                          <a:latin typeface="メイリオ" panose="020B0604030504040204" pitchFamily="50" charset="-128"/>
                          <a:ea typeface="メイリオ" panose="020B0604030504040204" pitchFamily="50" charset="-128"/>
                        </a:rPr>
                        <a:t>ｱｲﾈｽ</a:t>
                      </a:r>
                      <a:endParaRPr lang="ja-JP" altLang="en-US" sz="900" b="1" i="0" u="none" strike="noStrike">
                        <a:solidFill>
                          <a:schemeClr val="bg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fontAlgn="ctr"/>
                      <a:r>
                        <a:rPr lang="en-US" altLang="ja-JP" sz="900" b="1" u="none" strike="noStrike">
                          <a:solidFill>
                            <a:schemeClr val="bg1"/>
                          </a:solidFill>
                          <a:effectLst/>
                          <a:latin typeface="メイリオ"/>
                          <a:ea typeface="メイリオ"/>
                        </a:rPr>
                        <a:t>ICS</a:t>
                      </a:r>
                      <a:endParaRPr lang="ja-JP" altLang="en-US" sz="900" b="1" i="0" u="none" strike="noStrike">
                        <a:solidFill>
                          <a:schemeClr val="bg1"/>
                        </a:solidFill>
                        <a:effectLst/>
                        <a:latin typeface="メイリオ"/>
                        <a:ea typeface="メイリオ"/>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fontAlgn="ctr"/>
                      <a:r>
                        <a:rPr lang="en-US" altLang="ja-JP" sz="900" b="1" u="none" strike="noStrike">
                          <a:solidFill>
                            <a:schemeClr val="bg1"/>
                          </a:solidFill>
                          <a:effectLst/>
                          <a:latin typeface="メイリオ"/>
                          <a:ea typeface="メイリオ"/>
                        </a:rPr>
                        <a:t>HISYS</a:t>
                      </a:r>
                      <a:endParaRPr lang="ja-JP" altLang="en-US" sz="900" b="1" i="0" u="none" strike="noStrike">
                        <a:solidFill>
                          <a:schemeClr val="bg1"/>
                        </a:solidFill>
                        <a:effectLst/>
                        <a:latin typeface="メイリオ"/>
                        <a:ea typeface="メイリオ"/>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fontAlgn="ctr"/>
                      <a:r>
                        <a:rPr lang="ja-JP" altLang="en-US" sz="900" b="1" u="none" strike="noStrike">
                          <a:solidFill>
                            <a:schemeClr val="bg1"/>
                          </a:solidFill>
                          <a:effectLst/>
                          <a:latin typeface="メイリオ" panose="020B0604030504040204" pitchFamily="50" charset="-128"/>
                          <a:ea typeface="メイリオ" panose="020B0604030504040204" pitchFamily="50" charset="-128"/>
                        </a:rPr>
                        <a:t>両備</a:t>
                      </a:r>
                      <a:endParaRPr lang="ja-JP" altLang="en-US" sz="900" b="1" i="0" u="none" strike="noStrike">
                        <a:solidFill>
                          <a:schemeClr val="bg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fontAlgn="ctr"/>
                      <a:r>
                        <a:rPr lang="en-US" sz="900" b="1" u="none" strike="noStrike">
                          <a:solidFill>
                            <a:schemeClr val="bg1"/>
                          </a:solidFill>
                          <a:effectLst/>
                          <a:latin typeface="メイリオ"/>
                          <a:ea typeface="メイリオ"/>
                        </a:rPr>
                        <a:t>RKK</a:t>
                      </a:r>
                      <a:endParaRPr lang="en-US" sz="900" b="1" i="0" u="none" strike="noStrike">
                        <a:solidFill>
                          <a:schemeClr val="bg1"/>
                        </a:solidFill>
                        <a:effectLst/>
                        <a:latin typeface="メイリオ"/>
                        <a:ea typeface="メイリオ"/>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fontAlgn="ctr"/>
                      <a:r>
                        <a:rPr lang="ja-JP" altLang="en-US" sz="900" b="1" u="none" strike="noStrike">
                          <a:solidFill>
                            <a:schemeClr val="bg1"/>
                          </a:solidFill>
                          <a:effectLst/>
                          <a:latin typeface="メイリオ" panose="020B0604030504040204" pitchFamily="50" charset="-128"/>
                          <a:ea typeface="メイリオ" panose="020B0604030504040204" pitchFamily="50" charset="-128"/>
                        </a:rPr>
                        <a:t>電算</a:t>
                      </a:r>
                      <a:endParaRPr lang="ja-JP" altLang="en-US" sz="900" b="1" i="0" u="none" strike="noStrike">
                        <a:solidFill>
                          <a:schemeClr val="bg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fontAlgn="ctr"/>
                      <a:r>
                        <a:rPr lang="en-US" sz="900" b="1" u="none" strike="noStrike">
                          <a:solidFill>
                            <a:schemeClr val="bg1"/>
                          </a:solidFill>
                          <a:effectLst/>
                          <a:latin typeface="メイリオ"/>
                          <a:ea typeface="メイリオ"/>
                        </a:rPr>
                        <a:t>TKC</a:t>
                      </a:r>
                      <a:endParaRPr lang="en-US" sz="900" b="1" i="0" u="none" strike="noStrike">
                        <a:solidFill>
                          <a:schemeClr val="bg1"/>
                        </a:solidFill>
                        <a:effectLst/>
                        <a:latin typeface="メイリオ"/>
                        <a:ea typeface="メイリオ"/>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fontAlgn="ctr"/>
                      <a:r>
                        <a:rPr lang="en-US" altLang="zh-TW" sz="900" b="1" u="none" strike="noStrike">
                          <a:solidFill>
                            <a:schemeClr val="bg1"/>
                          </a:solidFill>
                          <a:effectLst/>
                          <a:latin typeface="メイリオ"/>
                          <a:ea typeface="メイリオ"/>
                        </a:rPr>
                        <a:t>KIP</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1845299386"/>
                  </a:ext>
                </a:extLst>
              </a:tr>
              <a:tr h="288000">
                <a:tc>
                  <a:txBody>
                    <a:bodyPr/>
                    <a:lstStyle/>
                    <a:p>
                      <a:pPr algn="l"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38</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16</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18</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14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12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11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20</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24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27</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10</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23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066016323"/>
                  </a:ext>
                </a:extLst>
              </a:tr>
              <a:tr h="288000">
                <a:tc>
                  <a:txBody>
                    <a:bodyPr/>
                    <a:lstStyle/>
                    <a:p>
                      <a:pPr algn="l"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rPr>
                        <a:t>削除・減少</a:t>
                      </a:r>
                      <a:endParaRPr lang="en-US" altLang="ja-JP" sz="9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0</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0</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a:ea typeface="メイリオ"/>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a:ea typeface="メイリオ"/>
                        </a:rPr>
                        <a:t>0</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a:ea typeface="メイリオ"/>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5</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805631538"/>
                  </a:ext>
                </a:extLst>
              </a:tr>
              <a:tr h="288000">
                <a:tc>
                  <a:txBody>
                    <a:bodyPr/>
                    <a:lstStyle/>
                    <a:p>
                      <a:pPr algn="l"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rPr>
                        <a:t>追加・増加</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0</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a:ea typeface="メイリオ"/>
                        </a:rPr>
                        <a:t>0</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a:ea typeface="メイリオ"/>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a:ea typeface="メイリオ"/>
                        </a:rPr>
                        <a:t>0</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a:ea typeface="メイリオ"/>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0</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a:ea typeface="メイリオ"/>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155453111"/>
                  </a:ext>
                </a:extLst>
              </a:tr>
              <a:tr h="288000">
                <a:tc>
                  <a:txBody>
                    <a:bodyPr/>
                    <a:lstStyle/>
                    <a:p>
                      <a:pPr algn="l"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rPr>
                        <a:t>総件数</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38</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18</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22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a:ea typeface="メイリオ"/>
                        </a:rPr>
                        <a:t>14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a:ea typeface="メイリオ"/>
                        </a:rPr>
                        <a:t>18</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a:ea typeface="メイリオ"/>
                        </a:rPr>
                        <a:t>11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22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a:ea typeface="メイリオ"/>
                        </a:rPr>
                        <a:t>28</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a:ea typeface="メイリオ"/>
                        </a:rPr>
                        <a:t>31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a:solidFill>
                            <a:srgbClr val="000000"/>
                          </a:solidFill>
                          <a:effectLst/>
                          <a:latin typeface="メイリオ" panose="020B0604030504040204" pitchFamily="50" charset="-128"/>
                          <a:ea typeface="メイリオ" panose="020B0604030504040204" pitchFamily="50" charset="-128"/>
                        </a:rPr>
                        <a:t>18</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900" b="1" i="0" u="none" strike="noStrike" dirty="0">
                          <a:solidFill>
                            <a:srgbClr val="000000"/>
                          </a:solidFill>
                          <a:effectLst/>
                          <a:latin typeface="メイリオ" panose="020B0604030504040204" pitchFamily="50" charset="-128"/>
                          <a:ea typeface="メイリオ" panose="020B0604030504040204" pitchFamily="50" charset="-128"/>
                        </a:rPr>
                        <a:t>27</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419979810"/>
                  </a:ext>
                </a:extLst>
              </a:tr>
            </a:tbl>
          </a:graphicData>
        </a:graphic>
      </p:graphicFrame>
      <p:sp>
        <p:nvSpPr>
          <p:cNvPr id="5" name="テキスト ボックス 4">
            <a:extLst>
              <a:ext uri="{FF2B5EF4-FFF2-40B4-BE49-F238E27FC236}">
                <a16:creationId xmlns:a16="http://schemas.microsoft.com/office/drawing/2014/main" id="{E2BF32AA-32A8-5C82-8DA9-46A34DA034D6}"/>
              </a:ext>
            </a:extLst>
          </p:cNvPr>
          <p:cNvSpPr txBox="1">
            <a:spLocks/>
          </p:cNvSpPr>
          <p:nvPr/>
        </p:nvSpPr>
        <p:spPr>
          <a:xfrm>
            <a:off x="5043000" y="3130147"/>
            <a:ext cx="4140000" cy="1620000"/>
          </a:xfrm>
          <a:prstGeom prst="roundRect">
            <a:avLst/>
          </a:prstGeom>
          <a:solidFill>
            <a:schemeClr val="bg1"/>
          </a:solidFill>
          <a:ln w="19050">
            <a:solidFill>
              <a:srgbClr val="C00000"/>
            </a:solidFill>
          </a:ln>
        </p:spPr>
        <p:txBody>
          <a:bodyPr wrap="square" lIns="54610" tIns="54610" rIns="54610" bIns="54610" rtlCol="0">
            <a:no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000" b="1" i="0" u="sng" strike="noStrike" kern="1200" cap="none" spc="0" normalizeH="0" baseline="0" noProof="0">
                <a:ln>
                  <a:noFill/>
                </a:ln>
                <a:solidFill>
                  <a:srgbClr val="C00000"/>
                </a:solidFill>
                <a:effectLst/>
                <a:uLnTx/>
                <a:uFillTx/>
                <a:latin typeface="Meiryo UI"/>
                <a:ea typeface="Meiryo UI"/>
                <a:cs typeface="+mn-cs"/>
              </a:rPr>
              <a:t>工数増加・作業追加の項目例</a:t>
            </a:r>
            <a:endParaRPr kumimoji="1" lang="en-US" altLang="ja-JP" sz="1000" b="1" i="0" u="sng" strike="noStrike" kern="1200" cap="none" spc="0" normalizeH="0" baseline="0" noProof="0">
              <a:ln>
                <a:noFill/>
              </a:ln>
              <a:solidFill>
                <a:srgbClr val="C00000"/>
              </a:solidFill>
              <a:effectLst/>
              <a:uLnTx/>
              <a:uFillTx/>
              <a:latin typeface="Meiryo UI"/>
              <a:ea typeface="Meiryo UI"/>
              <a:cs typeface="+mn-cs"/>
            </a:endParaRPr>
          </a:p>
          <a:p>
            <a:pPr marL="171450" marR="0" lvl="0" indent="-171450" algn="l" defTabSz="914400" rtl="0" eaLnBrk="1" fontAlgn="auto" latinLnBrk="0" hangingPunct="1">
              <a:lnSpc>
                <a:spcPct val="100000"/>
              </a:lnSpc>
              <a:spcBef>
                <a:spcPts val="0"/>
              </a:spcBef>
              <a:spcAft>
                <a:spcPts val="300"/>
              </a:spcAft>
              <a:buClrTx/>
              <a:buSzTx/>
              <a:buFont typeface="Wingdings" panose="05000000000000000000" pitchFamily="2" charset="2"/>
              <a:buChar char="ü"/>
              <a:tabLst/>
              <a:defRPr/>
            </a:pPr>
            <a:r>
              <a:rPr kumimoji="1" lang="ja-JP" altLang="en-US" sz="1000" b="0" i="0" u="none" strike="noStrike" kern="1200" cap="none" spc="0" normalizeH="0" baseline="0" noProof="0">
                <a:ln>
                  <a:noFill/>
                </a:ln>
                <a:solidFill>
                  <a:srgbClr val="000000"/>
                </a:solidFill>
                <a:effectLst/>
                <a:uLnTx/>
                <a:uFillTx/>
                <a:latin typeface="Meiryo UI"/>
                <a:ea typeface="Meiryo UI"/>
                <a:cs typeface="+mn-cs"/>
              </a:rPr>
              <a:t>検証環境の追加・監視の強化などシステムの機能向上に係る作業追加</a:t>
            </a:r>
            <a:endParaRPr kumimoji="1" lang="en-US" altLang="ja-JP" sz="1000" b="0" i="0" u="none" strike="noStrike" kern="1200" cap="none" spc="0" normalizeH="0" baseline="0" noProof="0">
              <a:ln>
                <a:noFill/>
              </a:ln>
              <a:solidFill>
                <a:srgbClr val="000000"/>
              </a:solidFill>
              <a:effectLst/>
              <a:uLnTx/>
              <a:uFillTx/>
              <a:latin typeface="Meiryo UI"/>
              <a:ea typeface="Meiryo UI"/>
              <a:cs typeface="+mn-cs"/>
            </a:endParaRPr>
          </a:p>
          <a:p>
            <a:pPr marL="171450" marR="0" lvl="0" indent="-171450" algn="l" defTabSz="914400" rtl="0" eaLnBrk="1" fontAlgn="auto" latinLnBrk="0" hangingPunct="1">
              <a:lnSpc>
                <a:spcPct val="100000"/>
              </a:lnSpc>
              <a:spcBef>
                <a:spcPts val="0"/>
              </a:spcBef>
              <a:spcAft>
                <a:spcPts val="300"/>
              </a:spcAft>
              <a:buClrTx/>
              <a:buSzTx/>
              <a:buFont typeface="Wingdings" panose="05000000000000000000" pitchFamily="2" charset="2"/>
              <a:buChar char="ü"/>
              <a:tabLst/>
              <a:defRPr/>
            </a:pPr>
            <a:r>
              <a:rPr kumimoji="1" lang="ja-JP" altLang="en-US" sz="1000" b="0" i="0" u="none" strike="noStrike" kern="1200" cap="none" spc="0" normalizeH="0" baseline="0" noProof="0">
                <a:ln>
                  <a:noFill/>
                </a:ln>
                <a:solidFill>
                  <a:srgbClr val="000000"/>
                </a:solidFill>
                <a:effectLst/>
                <a:uLnTx/>
                <a:uFillTx/>
                <a:latin typeface="Meiryo UI"/>
                <a:ea typeface="Meiryo UI"/>
                <a:cs typeface="+mn-cs"/>
              </a:rPr>
              <a:t>定期的なリソース見直し作業の新規実施</a:t>
            </a:r>
          </a:p>
          <a:p>
            <a:pPr marL="171450" marR="0" lvl="0" indent="-171450" algn="l" defTabSz="914400" rtl="0" eaLnBrk="1" fontAlgn="auto" latinLnBrk="0" hangingPunct="1">
              <a:lnSpc>
                <a:spcPct val="100000"/>
              </a:lnSpc>
              <a:spcBef>
                <a:spcPts val="0"/>
              </a:spcBef>
              <a:spcAft>
                <a:spcPts val="300"/>
              </a:spcAft>
              <a:buClrTx/>
              <a:buSzTx/>
              <a:buFont typeface="Wingdings" panose="05000000000000000000" pitchFamily="2" charset="2"/>
              <a:buChar char="ü"/>
              <a:tabLst/>
              <a:defRPr/>
            </a:pPr>
            <a:r>
              <a:rPr kumimoji="1" lang="ja-JP" altLang="en-US" sz="1000" b="0" i="0" u="none" strike="noStrike" kern="1200" cap="none" spc="0" normalizeH="0" baseline="0" noProof="0">
                <a:ln>
                  <a:noFill/>
                </a:ln>
                <a:solidFill>
                  <a:srgbClr val="000000"/>
                </a:solidFill>
                <a:effectLst/>
                <a:uLnTx/>
                <a:uFillTx/>
                <a:latin typeface="Meiryo UI"/>
                <a:ea typeface="Meiryo UI"/>
                <a:cs typeface="+mn-cs"/>
              </a:rPr>
              <a:t>ネットワーク共同利用による調整作業の実施</a:t>
            </a:r>
          </a:p>
          <a:p>
            <a:pPr marL="171450" marR="0" lvl="0" indent="-171450" algn="l" defTabSz="914400" rtl="0" eaLnBrk="1" fontAlgn="auto" latinLnBrk="0" hangingPunct="1">
              <a:lnSpc>
                <a:spcPct val="100000"/>
              </a:lnSpc>
              <a:spcBef>
                <a:spcPts val="0"/>
              </a:spcBef>
              <a:spcAft>
                <a:spcPts val="300"/>
              </a:spcAft>
              <a:buClrTx/>
              <a:buSzTx/>
              <a:buFont typeface="Wingdings" panose="05000000000000000000" pitchFamily="2" charset="2"/>
              <a:buChar char="ü"/>
              <a:tabLst/>
              <a:defRPr/>
            </a:pPr>
            <a:r>
              <a:rPr kumimoji="1" lang="ja-JP" altLang="en-US" sz="1000" b="0" i="0" u="none" strike="noStrike" kern="1200" cap="none" spc="0" normalizeH="0" baseline="0" noProof="0">
                <a:ln>
                  <a:noFill/>
                </a:ln>
                <a:solidFill>
                  <a:srgbClr val="000000"/>
                </a:solidFill>
                <a:effectLst/>
                <a:uLnTx/>
                <a:uFillTx/>
                <a:latin typeface="Meiryo UI"/>
                <a:ea typeface="Meiryo UI"/>
                <a:cs typeface="+mn-cs"/>
              </a:rPr>
              <a:t>情報収集・報告範囲の拡大</a:t>
            </a:r>
          </a:p>
          <a:p>
            <a:pPr marL="171450" marR="0" lvl="0" indent="-171450" algn="l" defTabSz="914400" rtl="0" eaLnBrk="1" fontAlgn="auto" latinLnBrk="0" hangingPunct="1">
              <a:lnSpc>
                <a:spcPct val="100000"/>
              </a:lnSpc>
              <a:spcBef>
                <a:spcPts val="0"/>
              </a:spcBef>
              <a:spcAft>
                <a:spcPts val="300"/>
              </a:spcAft>
              <a:buClrTx/>
              <a:buSzTx/>
              <a:buFont typeface="Wingdings" panose="05000000000000000000" pitchFamily="2" charset="2"/>
              <a:buChar char="ü"/>
              <a:tabLst/>
              <a:defRPr/>
            </a:pPr>
            <a:r>
              <a:rPr kumimoji="1" lang="ja-JP" altLang="en-US" sz="1000" b="0" i="0" u="none" strike="noStrike" kern="1200" cap="none" spc="0" normalizeH="0" baseline="0" noProof="0">
                <a:ln>
                  <a:noFill/>
                </a:ln>
                <a:solidFill>
                  <a:srgbClr val="000000"/>
                </a:solidFill>
                <a:effectLst/>
                <a:uLnTx/>
                <a:uFillTx/>
                <a:latin typeface="Meiryo UI"/>
                <a:ea typeface="Meiryo UI"/>
                <a:cs typeface="+mn-cs"/>
              </a:rPr>
              <a:t>サービス提供範囲の拡大</a:t>
            </a:r>
          </a:p>
        </p:txBody>
      </p:sp>
      <p:sp>
        <p:nvSpPr>
          <p:cNvPr id="13" name="テキスト ボックス 12">
            <a:extLst>
              <a:ext uri="{FF2B5EF4-FFF2-40B4-BE49-F238E27FC236}">
                <a16:creationId xmlns:a16="http://schemas.microsoft.com/office/drawing/2014/main" id="{4D59EB87-714D-5044-ABF5-9E534511A883}"/>
              </a:ext>
            </a:extLst>
          </p:cNvPr>
          <p:cNvSpPr txBox="1"/>
          <p:nvPr/>
        </p:nvSpPr>
        <p:spPr>
          <a:xfrm>
            <a:off x="723000" y="3117409"/>
            <a:ext cx="4140000" cy="1620000"/>
          </a:xfrm>
          <a:prstGeom prst="roundRect">
            <a:avLst/>
          </a:prstGeom>
          <a:solidFill>
            <a:schemeClr val="bg1"/>
          </a:solidFill>
          <a:ln w="19050">
            <a:solidFill>
              <a:srgbClr val="1E49E2"/>
            </a:solidFill>
          </a:ln>
        </p:spPr>
        <p:txBody>
          <a:bodyPr wrap="square" lIns="54610" tIns="54610" rIns="54610" bIns="54610" rtlCol="0">
            <a:no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000" b="1" i="0" u="sng" strike="noStrike" kern="1200" cap="none" spc="0" normalizeH="0" baseline="0" noProof="0">
                <a:ln>
                  <a:noFill/>
                </a:ln>
                <a:solidFill>
                  <a:srgbClr val="1E49E2"/>
                </a:solidFill>
                <a:effectLst/>
                <a:uLnTx/>
                <a:uFillTx/>
                <a:latin typeface="Meiryo UI"/>
                <a:ea typeface="Meiryo UI"/>
                <a:cs typeface="+mn-cs"/>
              </a:rPr>
              <a:t>作業項目削除・工数減少の項目例</a:t>
            </a:r>
            <a:endParaRPr kumimoji="1" lang="en-US" altLang="ja-JP" sz="1000" b="1" i="0" u="sng" strike="noStrike" kern="1200" cap="none" spc="0" normalizeH="0" baseline="0" noProof="0">
              <a:ln>
                <a:noFill/>
              </a:ln>
              <a:solidFill>
                <a:srgbClr val="1E49E2"/>
              </a:solidFill>
              <a:effectLst/>
              <a:uLnTx/>
              <a:uFillTx/>
              <a:latin typeface="Meiryo UI"/>
              <a:ea typeface="Meiryo UI"/>
              <a:cs typeface="+mn-cs"/>
            </a:endParaRPr>
          </a:p>
          <a:p>
            <a:pPr marL="171450" marR="0" lvl="0" indent="-171450" algn="l" defTabSz="914400" rtl="0" eaLnBrk="1" fontAlgn="auto" latinLnBrk="0" hangingPunct="1">
              <a:lnSpc>
                <a:spcPct val="100000"/>
              </a:lnSpc>
              <a:spcBef>
                <a:spcPts val="0"/>
              </a:spcBef>
              <a:spcAft>
                <a:spcPts val="300"/>
              </a:spcAft>
              <a:buClrTx/>
              <a:buSzTx/>
              <a:buFont typeface="Wingdings" panose="05000000000000000000" pitchFamily="2" charset="2"/>
              <a:buChar char="ü"/>
              <a:tabLst/>
              <a:defRPr/>
            </a:pPr>
            <a:r>
              <a:rPr kumimoji="1" lang="ja-JP" altLang="en-US" sz="1000" b="0" i="0" u="none" strike="noStrike" kern="1200" cap="none" spc="0" normalizeH="0" baseline="0" noProof="0">
                <a:ln>
                  <a:noFill/>
                </a:ln>
                <a:solidFill>
                  <a:srgbClr val="000000"/>
                </a:solidFill>
                <a:effectLst/>
                <a:uLnTx/>
                <a:uFillTx/>
                <a:latin typeface="Meiryo UI"/>
                <a:ea typeface="Meiryo UI"/>
                <a:cs typeface="+mn-cs"/>
              </a:rPr>
              <a:t>マネージドサービスや</a:t>
            </a:r>
            <a:r>
              <a:rPr kumimoji="1" lang="en-US" altLang="ja-JP" sz="1000" b="0" i="0" u="none" strike="noStrike" kern="1200" cap="none" spc="0" normalizeH="0" baseline="0" noProof="0" err="1">
                <a:ln>
                  <a:noFill/>
                </a:ln>
                <a:solidFill>
                  <a:srgbClr val="000000"/>
                </a:solidFill>
                <a:effectLst/>
                <a:uLnTx/>
                <a:uFillTx/>
                <a:latin typeface="Meiryo UI"/>
                <a:ea typeface="Meiryo UI"/>
                <a:cs typeface="+mn-cs"/>
              </a:rPr>
              <a:t>IaC</a:t>
            </a:r>
            <a:r>
              <a:rPr kumimoji="1" lang="ja-JP" altLang="en-US" sz="1000" b="0" i="0" u="none" strike="noStrike" kern="1200" cap="none" spc="0" normalizeH="0" baseline="0" noProof="0">
                <a:ln>
                  <a:noFill/>
                </a:ln>
                <a:solidFill>
                  <a:srgbClr val="000000"/>
                </a:solidFill>
                <a:effectLst/>
                <a:uLnTx/>
                <a:uFillTx/>
                <a:latin typeface="Meiryo UI"/>
                <a:ea typeface="Meiryo UI"/>
                <a:cs typeface="+mn-cs"/>
              </a:rPr>
              <a:t>の利用によるリリース効率化</a:t>
            </a:r>
            <a:endParaRPr kumimoji="1" lang="en-US" altLang="ja-JP" sz="1000" b="0" i="0" u="none" strike="noStrike" kern="1200" cap="none" spc="0" normalizeH="0" baseline="0" noProof="0">
              <a:ln>
                <a:noFill/>
              </a:ln>
              <a:solidFill>
                <a:srgbClr val="000000"/>
              </a:solidFill>
              <a:effectLst/>
              <a:uLnTx/>
              <a:uFillTx/>
              <a:latin typeface="Meiryo UI"/>
              <a:ea typeface="Meiryo UI"/>
              <a:cs typeface="+mn-cs"/>
            </a:endParaRPr>
          </a:p>
          <a:p>
            <a:pPr marL="171450" marR="0" lvl="0" indent="-171450" algn="l" defTabSz="914400" rtl="0" eaLnBrk="1" fontAlgn="auto" latinLnBrk="0" hangingPunct="1">
              <a:lnSpc>
                <a:spcPct val="100000"/>
              </a:lnSpc>
              <a:spcBef>
                <a:spcPts val="0"/>
              </a:spcBef>
              <a:spcAft>
                <a:spcPts val="300"/>
              </a:spcAft>
              <a:buClrTx/>
              <a:buSzTx/>
              <a:buFont typeface="Wingdings" panose="05000000000000000000" pitchFamily="2" charset="2"/>
              <a:buChar char="ü"/>
              <a:tabLst/>
              <a:defRPr/>
            </a:pPr>
            <a:r>
              <a:rPr kumimoji="1" lang="ja-JP" altLang="en-US" sz="1000" b="0" i="0" u="none" strike="noStrike" kern="1200" cap="none" spc="0" normalizeH="0" baseline="0" noProof="0">
                <a:ln>
                  <a:noFill/>
                </a:ln>
                <a:solidFill>
                  <a:srgbClr val="000000"/>
                </a:solidFill>
                <a:effectLst/>
                <a:uLnTx/>
                <a:uFillTx/>
                <a:latin typeface="Meiryo UI"/>
                <a:ea typeface="Meiryo UI"/>
                <a:cs typeface="+mn-cs"/>
              </a:rPr>
              <a:t>バックアップの自動化、</a:t>
            </a:r>
            <a:r>
              <a:rPr kumimoji="1" lang="en-US" altLang="ja-JP" sz="1000" b="0" i="0" u="none" strike="noStrike" kern="1200" cap="none" spc="0" normalizeH="0" baseline="0" noProof="0" err="1">
                <a:ln>
                  <a:noFill/>
                </a:ln>
                <a:solidFill>
                  <a:srgbClr val="000000"/>
                </a:solidFill>
                <a:effectLst/>
                <a:uLnTx/>
                <a:uFillTx/>
                <a:latin typeface="Meiryo UI"/>
                <a:ea typeface="Meiryo UI"/>
                <a:cs typeface="+mn-cs"/>
              </a:rPr>
              <a:t>IaC</a:t>
            </a:r>
            <a:r>
              <a:rPr kumimoji="1" lang="ja-JP" altLang="en-US" sz="1000" b="0" i="0" u="none" strike="noStrike" kern="1200" cap="none" spc="0" normalizeH="0" baseline="0" noProof="0">
                <a:ln>
                  <a:noFill/>
                </a:ln>
                <a:solidFill>
                  <a:srgbClr val="000000"/>
                </a:solidFill>
                <a:effectLst/>
                <a:uLnTx/>
                <a:uFillTx/>
                <a:latin typeface="Meiryo UI"/>
                <a:ea typeface="Meiryo UI"/>
                <a:cs typeface="+mn-cs"/>
              </a:rPr>
              <a:t>の利用によるリストア効率化</a:t>
            </a:r>
            <a:endParaRPr kumimoji="1" lang="en-US" altLang="ja-JP" sz="1000" b="0" i="0" u="none" strike="noStrike" kern="1200" cap="none" spc="0" normalizeH="0" baseline="0" noProof="0">
              <a:ln>
                <a:noFill/>
              </a:ln>
              <a:solidFill>
                <a:srgbClr val="000000"/>
              </a:solidFill>
              <a:effectLst/>
              <a:uLnTx/>
              <a:uFillTx/>
              <a:latin typeface="Meiryo UI"/>
              <a:ea typeface="Meiryo UI"/>
              <a:cs typeface="+mn-cs"/>
            </a:endParaRPr>
          </a:p>
          <a:p>
            <a:pPr marL="171450" marR="0" lvl="0" indent="-171450" algn="l" defTabSz="914400" rtl="0" eaLnBrk="1" fontAlgn="auto" latinLnBrk="0" hangingPunct="1">
              <a:lnSpc>
                <a:spcPct val="100000"/>
              </a:lnSpc>
              <a:spcBef>
                <a:spcPts val="0"/>
              </a:spcBef>
              <a:spcAft>
                <a:spcPts val="300"/>
              </a:spcAft>
              <a:buClrTx/>
              <a:buSzTx/>
              <a:buFont typeface="Wingdings" panose="05000000000000000000" pitchFamily="2" charset="2"/>
              <a:buChar char="ü"/>
              <a:tabLst/>
              <a:defRPr/>
            </a:pPr>
            <a:r>
              <a:rPr kumimoji="1" lang="ja-JP" altLang="en-US" sz="1000" b="0" i="0" u="none" strike="noStrike" kern="1200" cap="none" spc="0" normalizeH="0" baseline="0" noProof="0">
                <a:ln>
                  <a:noFill/>
                </a:ln>
                <a:solidFill>
                  <a:srgbClr val="000000"/>
                </a:solidFill>
                <a:effectLst/>
                <a:uLnTx/>
                <a:uFillTx/>
                <a:latin typeface="Meiryo UI"/>
                <a:ea typeface="Meiryo UI"/>
                <a:cs typeface="+mn-cs"/>
              </a:rPr>
              <a:t>マネージドサービス利用によるセキュリティパッチ等のアップデート効率化</a:t>
            </a:r>
          </a:p>
          <a:p>
            <a:pPr marL="171450" marR="0" lvl="0" indent="-171450" algn="l" defTabSz="914400" rtl="0" eaLnBrk="1" fontAlgn="auto" latinLnBrk="0" hangingPunct="1">
              <a:lnSpc>
                <a:spcPct val="100000"/>
              </a:lnSpc>
              <a:spcBef>
                <a:spcPts val="0"/>
              </a:spcBef>
              <a:spcAft>
                <a:spcPts val="300"/>
              </a:spcAft>
              <a:buClrTx/>
              <a:buSzTx/>
              <a:buFont typeface="Wingdings" panose="05000000000000000000" pitchFamily="2" charset="2"/>
              <a:buChar char="ü"/>
              <a:tabLst/>
              <a:defRPr/>
            </a:pPr>
            <a:r>
              <a:rPr kumimoji="1" lang="ja-JP" altLang="en-US" sz="1000" b="0" i="0" u="none" strike="noStrike" kern="1200" cap="none" spc="0" normalizeH="0" baseline="0" noProof="0">
                <a:ln>
                  <a:noFill/>
                </a:ln>
                <a:solidFill>
                  <a:srgbClr val="000000"/>
                </a:solidFill>
                <a:effectLst/>
                <a:uLnTx/>
                <a:uFillTx/>
                <a:latin typeface="Meiryo UI"/>
                <a:ea typeface="Meiryo UI"/>
                <a:cs typeface="+mn-cs"/>
              </a:rPr>
              <a:t>マネージドサービス利用によるソフトウェア製品の保守作業削減</a:t>
            </a:r>
            <a:endParaRPr kumimoji="1" lang="en-US" altLang="ja-JP" sz="1000" b="0" i="0" u="none" strike="noStrike" kern="1200" cap="none" spc="0" normalizeH="0" baseline="0" noProof="0">
              <a:ln>
                <a:noFill/>
              </a:ln>
              <a:solidFill>
                <a:srgbClr val="000000"/>
              </a:solidFill>
              <a:effectLst/>
              <a:uLnTx/>
              <a:uFillTx/>
              <a:latin typeface="Meiryo UI"/>
              <a:ea typeface="Meiryo UI"/>
              <a:cs typeface="+mn-cs"/>
            </a:endParaRPr>
          </a:p>
          <a:p>
            <a:pPr marL="171450" marR="0" lvl="0" indent="-171450" algn="l" defTabSz="914400" rtl="0" eaLnBrk="1" fontAlgn="auto" latinLnBrk="0" hangingPunct="1">
              <a:lnSpc>
                <a:spcPct val="100000"/>
              </a:lnSpc>
              <a:spcBef>
                <a:spcPts val="0"/>
              </a:spcBef>
              <a:spcAft>
                <a:spcPts val="300"/>
              </a:spcAft>
              <a:buClrTx/>
              <a:buSzTx/>
              <a:buFont typeface="Wingdings" panose="05000000000000000000" pitchFamily="2" charset="2"/>
              <a:buChar char="ü"/>
              <a:tabLst/>
              <a:defRPr/>
            </a:pPr>
            <a:r>
              <a:rPr kumimoji="1" lang="ja-JP" altLang="en-US" sz="1000" b="0" i="0" u="none" strike="noStrike" kern="1200" cap="none" spc="0" normalizeH="0" baseline="0" noProof="0">
                <a:ln>
                  <a:noFill/>
                </a:ln>
                <a:solidFill>
                  <a:srgbClr val="000000"/>
                </a:solidFill>
                <a:effectLst/>
                <a:uLnTx/>
                <a:uFillTx/>
                <a:latin typeface="Meiryo UI"/>
                <a:ea typeface="Meiryo UI"/>
                <a:cs typeface="+mn-cs"/>
              </a:rPr>
              <a:t>ウイルス対策作業の効率化</a:t>
            </a:r>
            <a:endParaRPr kumimoji="1" lang="en-US" altLang="ja-JP" sz="1000" b="0" i="0" u="none" strike="noStrike" kern="1200" cap="none" spc="0" normalizeH="0" baseline="0" noProof="0">
              <a:ln>
                <a:noFill/>
              </a:ln>
              <a:solidFill>
                <a:srgbClr val="000000"/>
              </a:solidFill>
              <a:effectLst/>
              <a:uLnTx/>
              <a:uFillTx/>
              <a:latin typeface="Meiryo UI"/>
              <a:ea typeface="Meiryo UI"/>
              <a:cs typeface="+mn-cs"/>
            </a:endParaRPr>
          </a:p>
          <a:p>
            <a:pPr marL="171450" marR="0" lvl="0" indent="-171450" algn="l" defTabSz="914400" rtl="0" eaLnBrk="1" fontAlgn="auto" latinLnBrk="0" hangingPunct="1">
              <a:lnSpc>
                <a:spcPct val="100000"/>
              </a:lnSpc>
              <a:spcBef>
                <a:spcPts val="0"/>
              </a:spcBef>
              <a:spcAft>
                <a:spcPts val="300"/>
              </a:spcAft>
              <a:buClrTx/>
              <a:buSzTx/>
              <a:buFont typeface="Wingdings" panose="05000000000000000000" pitchFamily="2" charset="2"/>
              <a:buChar char="ü"/>
              <a:tabLst/>
              <a:defRPr/>
            </a:pPr>
            <a:r>
              <a:rPr kumimoji="1" lang="ja-JP" altLang="en-US" sz="1000" b="0" i="0" u="none" strike="noStrike" kern="1200" cap="none" spc="0" normalizeH="0" baseline="0" noProof="0">
                <a:ln>
                  <a:noFill/>
                </a:ln>
                <a:solidFill>
                  <a:srgbClr val="000000"/>
                </a:solidFill>
                <a:effectLst/>
                <a:uLnTx/>
                <a:uFillTx/>
                <a:latin typeface="Meiryo UI"/>
                <a:ea typeface="Meiryo UI"/>
                <a:cs typeface="+mn-cs"/>
              </a:rPr>
              <a:t>ハードウェアの保守点検作業の削減</a:t>
            </a:r>
          </a:p>
        </p:txBody>
      </p:sp>
      <p:sp>
        <p:nvSpPr>
          <p:cNvPr id="14" name="テキスト ボックス 13">
            <a:extLst>
              <a:ext uri="{FF2B5EF4-FFF2-40B4-BE49-F238E27FC236}">
                <a16:creationId xmlns:a16="http://schemas.microsoft.com/office/drawing/2014/main" id="{A1956F3F-5985-4D2A-D2B3-B2E4353E7A60}"/>
              </a:ext>
            </a:extLst>
          </p:cNvPr>
          <p:cNvSpPr txBox="1"/>
          <p:nvPr/>
        </p:nvSpPr>
        <p:spPr>
          <a:xfrm>
            <a:off x="659091" y="5103767"/>
            <a:ext cx="8587818" cy="1186140"/>
          </a:xfrm>
          <a:prstGeom prst="roundRect">
            <a:avLst/>
          </a:prstGeom>
          <a:solidFill>
            <a:schemeClr val="bg1"/>
          </a:solidFill>
          <a:ln w="19050">
            <a:solidFill>
              <a:srgbClr val="333333"/>
            </a:solidFill>
          </a:ln>
        </p:spPr>
        <p:txBody>
          <a:bodyPr wrap="square" lIns="54610" tIns="54610" rIns="54610" bIns="54610" rtlCol="0" anchor="t">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000" b="1" i="0" u="sng" strike="noStrike" kern="1200" cap="none" spc="0" normalizeH="0" baseline="0" noProof="0">
                <a:ln>
                  <a:noFill/>
                </a:ln>
                <a:solidFill>
                  <a:srgbClr val="333333"/>
                </a:solidFill>
                <a:effectLst/>
                <a:uLnTx/>
                <a:uFillTx/>
                <a:latin typeface="Meiryo UI"/>
                <a:ea typeface="Meiryo UI"/>
                <a:cs typeface="+mn-cs"/>
              </a:rPr>
              <a:t>工数変化の要因に関する考察</a:t>
            </a:r>
            <a:endParaRPr kumimoji="1" lang="en-US" altLang="ja-JP" sz="1000" b="1" i="0" u="sng" strike="noStrike" kern="1200" cap="none" spc="0" normalizeH="0" baseline="0" noProof="0">
              <a:ln>
                <a:noFill/>
              </a:ln>
              <a:solidFill>
                <a:srgbClr val="333333"/>
              </a:solidFill>
              <a:effectLst/>
              <a:uLnTx/>
              <a:uFillTx/>
              <a:latin typeface="Meiryo UI"/>
              <a:ea typeface="Meiryo UI"/>
              <a:cs typeface="+mn-cs"/>
            </a:endParaRPr>
          </a:p>
          <a:p>
            <a:pPr marL="171450" marR="0" lvl="0" indent="-171450" algn="l" defTabSz="914400" rtl="0" eaLnBrk="1" fontAlgn="auto" latinLnBrk="0" hangingPunct="1">
              <a:lnSpc>
                <a:spcPct val="100000"/>
              </a:lnSpc>
              <a:spcBef>
                <a:spcPts val="0"/>
              </a:spcBef>
              <a:spcAft>
                <a:spcPts val="300"/>
              </a:spcAft>
              <a:buClrTx/>
              <a:buSzTx/>
              <a:buFont typeface="Wingdings" panose="05000000000000000000" pitchFamily="2" charset="2"/>
              <a:buChar char="ü"/>
              <a:tabLst/>
              <a:defRPr/>
            </a:pPr>
            <a:r>
              <a:rPr kumimoji="1" lang="ja-JP" altLang="en-US" sz="1000" b="0" i="0" u="none" strike="noStrike" kern="1200" cap="none" spc="0" normalizeH="0" baseline="0" noProof="0">
                <a:ln>
                  <a:noFill/>
                </a:ln>
                <a:solidFill>
                  <a:srgbClr val="000000"/>
                </a:solidFill>
                <a:effectLst/>
                <a:uLnTx/>
                <a:uFillTx/>
                <a:latin typeface="Meiryo UI"/>
                <a:ea typeface="Meiryo UI"/>
                <a:cs typeface="+mn-cs"/>
              </a:rPr>
              <a:t>変化なし</a:t>
            </a:r>
            <a:r>
              <a:rPr kumimoji="1" lang="en-US" altLang="ja-JP" sz="1000" b="0" i="0" u="none" strike="noStrike" kern="1200" cap="none" spc="0" normalizeH="0" baseline="0" noProof="0">
                <a:ln>
                  <a:noFill/>
                </a:ln>
                <a:solidFill>
                  <a:srgbClr val="000000"/>
                </a:solidFill>
                <a:effectLst/>
                <a:uLnTx/>
                <a:uFillTx/>
                <a:latin typeface="Meiryo UI"/>
                <a:ea typeface="Meiryo UI"/>
                <a:cs typeface="+mn-cs"/>
              </a:rPr>
              <a:t>	</a:t>
            </a:r>
            <a:r>
              <a:rPr kumimoji="1" lang="ja-JP" altLang="en-US" sz="1000" b="0" i="0" u="none" strike="noStrike" kern="1200" cap="none" spc="0" normalizeH="0" baseline="0" noProof="0">
                <a:ln>
                  <a:noFill/>
                </a:ln>
                <a:solidFill>
                  <a:srgbClr val="000000"/>
                </a:solidFill>
                <a:effectLst/>
                <a:uLnTx/>
                <a:uFillTx/>
                <a:latin typeface="Meiryo UI"/>
                <a:ea typeface="Meiryo UI"/>
                <a:cs typeface="+mn-cs"/>
              </a:rPr>
              <a:t>：検証前構成で既にマネージドサービスを利用しているため変化がない、運用保守計画がガバメントクラウドに適した形へ見直されていない、</a:t>
            </a:r>
            <a:endParaRPr kumimoji="1" lang="en-US" altLang="ja-JP" sz="1000" b="0" i="0" u="none" strike="noStrike" kern="1200" cap="none" spc="0" normalizeH="0" baseline="0" noProof="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30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a:ea typeface="Meiryo UI"/>
                <a:cs typeface="+mn-cs"/>
              </a:rPr>
              <a:t>　　　　　　　　　　　　運用保守関連ソフトウェアのマネージドサービスへの置き換えは実施したが作業の自動化等の効率化がなされていないこと等によるもの</a:t>
            </a:r>
            <a:endParaRPr kumimoji="1" lang="en-US" altLang="ja-JP" sz="1000" b="0" i="0" u="none" strike="noStrike" kern="1200" cap="none" spc="0" normalizeH="0" baseline="0" noProof="0">
              <a:ln>
                <a:noFill/>
              </a:ln>
              <a:solidFill>
                <a:srgbClr val="000000"/>
              </a:solidFill>
              <a:effectLst/>
              <a:uLnTx/>
              <a:uFillTx/>
              <a:latin typeface="Meiryo UI"/>
              <a:ea typeface="Meiryo UI"/>
              <a:cs typeface="+mn-cs"/>
            </a:endParaRPr>
          </a:p>
          <a:p>
            <a:pPr marL="171450" marR="0" lvl="0" indent="-171450" algn="l" defTabSz="914400" rtl="0" eaLnBrk="1" fontAlgn="auto" latinLnBrk="0" hangingPunct="1">
              <a:lnSpc>
                <a:spcPct val="100000"/>
              </a:lnSpc>
              <a:spcBef>
                <a:spcPts val="0"/>
              </a:spcBef>
              <a:spcAft>
                <a:spcPts val="300"/>
              </a:spcAft>
              <a:buClrTx/>
              <a:buSzTx/>
              <a:buFont typeface="Wingdings" panose="05000000000000000000" pitchFamily="2" charset="2"/>
              <a:buChar char="ü"/>
              <a:tabLst/>
              <a:defRPr/>
            </a:pPr>
            <a:r>
              <a:rPr kumimoji="1" lang="ja-JP" altLang="en-US" sz="1000" b="0" i="0" u="none" strike="noStrike" kern="1200" cap="none" spc="0" normalizeH="0" baseline="0" noProof="0">
                <a:ln>
                  <a:noFill/>
                </a:ln>
                <a:solidFill>
                  <a:srgbClr val="000000"/>
                </a:solidFill>
                <a:effectLst/>
                <a:uLnTx/>
                <a:uFillTx/>
                <a:latin typeface="Meiryo UI"/>
                <a:ea typeface="Meiryo UI"/>
                <a:cs typeface="+mn-cs"/>
              </a:rPr>
              <a:t>削除・減少</a:t>
            </a:r>
            <a:r>
              <a:rPr kumimoji="1" lang="en-US" altLang="ja-JP" sz="1000" b="0" i="0" u="none" strike="noStrike" kern="1200" cap="none" spc="0" normalizeH="0" baseline="0" noProof="0">
                <a:ln>
                  <a:noFill/>
                </a:ln>
                <a:solidFill>
                  <a:srgbClr val="000000"/>
                </a:solidFill>
                <a:effectLst/>
                <a:uLnTx/>
                <a:uFillTx/>
                <a:latin typeface="Meiryo UI"/>
                <a:ea typeface="Meiryo UI"/>
                <a:cs typeface="+mn-cs"/>
              </a:rPr>
              <a:t>	</a:t>
            </a:r>
            <a:r>
              <a:rPr kumimoji="1" lang="ja-JP" altLang="en-US" sz="1000" b="0" i="0" u="none" strike="noStrike" kern="1200" cap="none" spc="0" normalizeH="0" baseline="0" noProof="0">
                <a:ln>
                  <a:noFill/>
                </a:ln>
                <a:solidFill>
                  <a:srgbClr val="000000"/>
                </a:solidFill>
                <a:effectLst/>
                <a:uLnTx/>
                <a:uFillTx/>
                <a:latin typeface="Meiryo UI"/>
                <a:ea typeface="Meiryo UI"/>
                <a:cs typeface="+mn-cs"/>
              </a:rPr>
              <a:t>：運用保守作業のマネージドサービスへの置き換えや、管理対象のリソース・製品が削減されることによるもの</a:t>
            </a:r>
            <a:endParaRPr kumimoji="1" lang="en-US" altLang="ja-JP" sz="1000" b="0" i="0" u="none" strike="noStrike" kern="1200" cap="none" spc="0" normalizeH="0" baseline="0" noProof="0">
              <a:ln>
                <a:noFill/>
              </a:ln>
              <a:solidFill>
                <a:srgbClr val="000000"/>
              </a:solidFill>
              <a:effectLst/>
              <a:uLnTx/>
              <a:uFillTx/>
              <a:latin typeface="Meiryo UI"/>
              <a:ea typeface="Meiryo UI"/>
              <a:cs typeface="+mn-cs"/>
            </a:endParaRPr>
          </a:p>
          <a:p>
            <a:pPr marL="171450" marR="0" lvl="0" indent="-171450" algn="l" defTabSz="914400" rtl="0" eaLnBrk="1" fontAlgn="auto" latinLnBrk="0" hangingPunct="1">
              <a:lnSpc>
                <a:spcPct val="100000"/>
              </a:lnSpc>
              <a:spcBef>
                <a:spcPts val="0"/>
              </a:spcBef>
              <a:spcAft>
                <a:spcPts val="300"/>
              </a:spcAft>
              <a:buClrTx/>
              <a:buSzTx/>
              <a:buFont typeface="Wingdings" panose="05000000000000000000" pitchFamily="2" charset="2"/>
              <a:buChar char="ü"/>
              <a:tabLst/>
              <a:defRPr/>
            </a:pPr>
            <a:r>
              <a:rPr kumimoji="1" lang="ja-JP" altLang="en-US" sz="1000" b="0" i="0" u="none" strike="noStrike" kern="1200" cap="none" spc="0" normalizeH="0" baseline="0" noProof="0">
                <a:ln>
                  <a:noFill/>
                </a:ln>
                <a:solidFill>
                  <a:srgbClr val="000000"/>
                </a:solidFill>
                <a:effectLst/>
                <a:uLnTx/>
                <a:uFillTx/>
                <a:latin typeface="Meiryo UI"/>
                <a:ea typeface="Meiryo UI"/>
                <a:cs typeface="+mn-cs"/>
              </a:rPr>
              <a:t>追加・増加</a:t>
            </a:r>
            <a:r>
              <a:rPr kumimoji="1" lang="en-US" altLang="ja-JP" sz="1000" b="0" i="0" u="none" strike="noStrike" kern="1200" cap="none" spc="0" normalizeH="0" baseline="0" noProof="0">
                <a:ln>
                  <a:noFill/>
                </a:ln>
                <a:solidFill>
                  <a:srgbClr val="000000"/>
                </a:solidFill>
                <a:effectLst/>
                <a:uLnTx/>
                <a:uFillTx/>
                <a:latin typeface="Meiryo UI"/>
                <a:ea typeface="Meiryo UI"/>
                <a:cs typeface="+mn-cs"/>
              </a:rPr>
              <a:t>	</a:t>
            </a:r>
            <a:r>
              <a:rPr kumimoji="1" lang="ja-JP" altLang="en-US" sz="1000" b="0" i="0" u="none" strike="noStrike" kern="1200" cap="none" spc="0" normalizeH="0" baseline="0" noProof="0">
                <a:ln>
                  <a:noFill/>
                </a:ln>
                <a:solidFill>
                  <a:srgbClr val="000000"/>
                </a:solidFill>
                <a:effectLst/>
                <a:uLnTx/>
                <a:uFillTx/>
                <a:latin typeface="Meiryo UI"/>
                <a:ea typeface="Meiryo UI"/>
                <a:cs typeface="+mn-cs"/>
              </a:rPr>
              <a:t>：システム機能・サービス提供範囲の拡大や、クラウド最適化のための改善作業を実施することによるもの</a:t>
            </a:r>
          </a:p>
        </p:txBody>
      </p:sp>
      <p:sp>
        <p:nvSpPr>
          <p:cNvPr id="15" name="二等辺三角形 14">
            <a:extLst>
              <a:ext uri="{FF2B5EF4-FFF2-40B4-BE49-F238E27FC236}">
                <a16:creationId xmlns:a16="http://schemas.microsoft.com/office/drawing/2014/main" id="{7F0DE2D6-5834-C1AD-0D62-CF1553020649}"/>
              </a:ext>
            </a:extLst>
          </p:cNvPr>
          <p:cNvSpPr/>
          <p:nvPr/>
        </p:nvSpPr>
        <p:spPr>
          <a:xfrm>
            <a:off x="4631414" y="4822934"/>
            <a:ext cx="643174" cy="195309"/>
          </a:xfrm>
          <a:prstGeom prst="triangle">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err="1">
              <a:ln>
                <a:noFill/>
              </a:ln>
              <a:solidFill>
                <a:prstClr val="white"/>
              </a:solidFill>
              <a:effectLst/>
              <a:uLnTx/>
              <a:uFillTx/>
              <a:latin typeface="Arial"/>
              <a:ea typeface="Meiryo UI"/>
              <a:cs typeface="+mn-cs"/>
            </a:endParaRPr>
          </a:p>
        </p:txBody>
      </p:sp>
      <p:sp>
        <p:nvSpPr>
          <p:cNvPr id="6" name="スライド番号プレースホルダー 5">
            <a:extLst>
              <a:ext uri="{FF2B5EF4-FFF2-40B4-BE49-F238E27FC236}">
                <a16:creationId xmlns:a16="http://schemas.microsoft.com/office/drawing/2014/main" id="{D597883C-A5E9-02EC-62C4-A42C5026CCC3}"/>
              </a:ext>
            </a:extLst>
          </p:cNvPr>
          <p:cNvSpPr>
            <a:spLocks noGrp="1"/>
          </p:cNvSpPr>
          <p:nvPr>
            <p:ph type="sldNum" sz="quarter" idx="12"/>
          </p:nvPr>
        </p:nvSpPr>
        <p:spPr/>
        <p:txBody>
          <a:bodyPr/>
          <a:lstStyle/>
          <a:p>
            <a:fld id="{DFD4F317-19D0-4848-B5EB-5B174DBE8CF9}" type="slidenum">
              <a:rPr lang="ja-JP" altLang="en-US" smtClean="0"/>
              <a:pPr/>
              <a:t>13</a:t>
            </a:fld>
            <a:endParaRPr lang="ja-JP" altLang="en-US"/>
          </a:p>
        </p:txBody>
      </p:sp>
    </p:spTree>
    <p:extLst>
      <p:ext uri="{BB962C8B-B14F-4D97-AF65-F5344CB8AC3E}">
        <p14:creationId xmlns:p14="http://schemas.microsoft.com/office/powerpoint/2010/main" val="83226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作業分類ごとの工数変化の傾向（</a:t>
            </a:r>
            <a:r>
              <a:rPr lang="en-US" altLang="ja-JP" sz="2400">
                <a:latin typeface="+mn-ea"/>
                <a:ea typeface="+mn-ea"/>
                <a:cs typeface="+mj-lt"/>
              </a:rPr>
              <a:t>1/2</a:t>
            </a:r>
            <a:r>
              <a:rPr lang="ja-JP" altLang="en-US" sz="2400">
                <a:latin typeface="+mn-ea"/>
                <a:ea typeface="+mn-ea"/>
                <a:cs typeface="+mj-lt"/>
              </a:rPr>
              <a:t>）</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A6AE9BBF-5E92-FEE5-C1C9-7D4B90300876}"/>
              </a:ext>
            </a:extLst>
          </p:cNvPr>
          <p:cNvSpPr txBox="1"/>
          <p:nvPr/>
        </p:nvSpPr>
        <p:spPr>
          <a:xfrm>
            <a:off x="814386" y="730945"/>
            <a:ext cx="8527575" cy="1040521"/>
          </a:xfrm>
          <a:prstGeom prst="rect">
            <a:avLst/>
          </a:prstGeom>
          <a:noFill/>
        </p:spPr>
        <p:txBody>
          <a:bodyPr wrap="square" lIns="50409" tIns="50409" rIns="50409" bIns="50409" rtlCol="0">
            <a:spAutoFit/>
          </a:bodyPr>
          <a:lstStyle/>
          <a:p>
            <a:pPr marL="263776" marR="0" lvl="0" indent="-263776" algn="l" defTabSz="914400" rtl="0" eaLnBrk="1" fontAlgn="auto" latinLnBrk="0" hangingPunct="1">
              <a:lnSpc>
                <a:spcPct val="100000"/>
              </a:lnSpc>
              <a:spcBef>
                <a:spcPts val="0"/>
              </a:spcBef>
              <a:spcAft>
                <a:spcPts val="554"/>
              </a:spcAft>
              <a:buClrTx/>
              <a:buSzTx/>
              <a:buFont typeface="Wingdings" panose="05000000000000000000" pitchFamily="2" charset="2"/>
              <a:buChar char="n"/>
              <a:tabLst/>
              <a:defRPr/>
            </a:pPr>
            <a:r>
              <a:rPr kumimoji="1" lang="ja-JP" altLang="en-US" sz="1400" b="0" i="0" u="none" strike="noStrike" kern="1200" cap="none" spc="0" normalizeH="0" baseline="0" noProof="0">
                <a:ln>
                  <a:noFill/>
                </a:ln>
                <a:solidFill>
                  <a:srgbClr val="000000"/>
                </a:solidFill>
                <a:effectLst/>
                <a:uLnTx/>
                <a:uFillTx/>
                <a:latin typeface="+mj-ea"/>
                <a:ea typeface="+mj-ea"/>
                <a:cs typeface="+mn-cs"/>
              </a:rPr>
              <a:t>運用保守作業において、全体的には検証前構成から工数変化なしの傾向があるものの、アプリケーションのコンテナ化やマネージドサービスの利用により、リリースやソフトウェア保守に関わる作業では複数団体で工数が減少した。</a:t>
            </a:r>
            <a:endParaRPr kumimoji="1" lang="en-US" altLang="ja-JP" sz="1400" b="0" i="0" u="none" strike="noStrike" kern="1200" cap="none" spc="0" normalizeH="0" baseline="0" noProof="0">
              <a:ln>
                <a:noFill/>
              </a:ln>
              <a:solidFill>
                <a:srgbClr val="000000"/>
              </a:solidFill>
              <a:effectLst/>
              <a:uLnTx/>
              <a:uFillTx/>
              <a:latin typeface="+mj-ea"/>
              <a:ea typeface="+mj-ea"/>
              <a:cs typeface="+mn-cs"/>
            </a:endParaRPr>
          </a:p>
          <a:p>
            <a:pPr marL="263776" marR="0" lvl="0" indent="-263776" algn="l" defTabSz="914400" rtl="0" eaLnBrk="1" fontAlgn="auto" latinLnBrk="0" hangingPunct="1">
              <a:lnSpc>
                <a:spcPct val="100000"/>
              </a:lnSpc>
              <a:spcBef>
                <a:spcPts val="0"/>
              </a:spcBef>
              <a:spcAft>
                <a:spcPts val="554"/>
              </a:spcAft>
              <a:buClrTx/>
              <a:buSzTx/>
              <a:buFont typeface="Wingdings" panose="05000000000000000000" pitchFamily="2" charset="2"/>
              <a:buChar char="n"/>
              <a:tabLst/>
              <a:defRPr/>
            </a:pPr>
            <a:r>
              <a:rPr kumimoji="1" lang="ja-JP" altLang="en-US" sz="1400" b="0" i="0" u="none" strike="noStrike" kern="1200" cap="none" spc="0" normalizeH="0" baseline="0" noProof="0">
                <a:ln>
                  <a:noFill/>
                </a:ln>
                <a:solidFill>
                  <a:srgbClr val="000000"/>
                </a:solidFill>
                <a:effectLst/>
                <a:uLnTx/>
                <a:uFillTx/>
                <a:latin typeface="+mj-ea"/>
                <a:ea typeface="+mj-ea"/>
                <a:cs typeface="+mn-cs"/>
              </a:rPr>
              <a:t>変化なしの傾向がある作業分類では、検証前構成で既にマネージドサービスを利用して効率化済みである項目や、ユーザーサポートなどクラウド活用による効率化が困難な項目が見られた。</a:t>
            </a:r>
          </a:p>
        </p:txBody>
      </p:sp>
      <p:graphicFrame>
        <p:nvGraphicFramePr>
          <p:cNvPr id="3" name="表 2">
            <a:extLst>
              <a:ext uri="{FF2B5EF4-FFF2-40B4-BE49-F238E27FC236}">
                <a16:creationId xmlns:a16="http://schemas.microsoft.com/office/drawing/2014/main" id="{9A31F28A-F6F2-7F20-3155-86D3920CB955}"/>
              </a:ext>
            </a:extLst>
          </p:cNvPr>
          <p:cNvGraphicFramePr>
            <a:graphicFrameLocks noGrp="1"/>
          </p:cNvGraphicFramePr>
          <p:nvPr>
            <p:extLst>
              <p:ext uri="{D42A27DB-BD31-4B8C-83A1-F6EECF244321}">
                <p14:modId xmlns:p14="http://schemas.microsoft.com/office/powerpoint/2010/main" val="2478259332"/>
              </p:ext>
            </p:extLst>
          </p:nvPr>
        </p:nvGraphicFramePr>
        <p:xfrm>
          <a:off x="435000" y="1812129"/>
          <a:ext cx="9072000" cy="4184920"/>
        </p:xfrm>
        <a:graphic>
          <a:graphicData uri="http://schemas.openxmlformats.org/drawingml/2006/table">
            <a:tbl>
              <a:tblPr firstRow="1" bandRow="1">
                <a:tableStyleId>{5C22544A-7EE6-4342-B048-85BDC9FD1C3A}</a:tableStyleId>
              </a:tblPr>
              <a:tblGrid>
                <a:gridCol w="1774800">
                  <a:extLst>
                    <a:ext uri="{9D8B030D-6E8A-4147-A177-3AD203B41FA5}">
                      <a16:colId xmlns:a16="http://schemas.microsoft.com/office/drawing/2014/main" val="4030038107"/>
                    </a:ext>
                  </a:extLst>
                </a:gridCol>
                <a:gridCol w="2185200">
                  <a:extLst>
                    <a:ext uri="{9D8B030D-6E8A-4147-A177-3AD203B41FA5}">
                      <a16:colId xmlns:a16="http://schemas.microsoft.com/office/drawing/2014/main" val="2249508040"/>
                    </a:ext>
                  </a:extLst>
                </a:gridCol>
                <a:gridCol w="1152000">
                  <a:extLst>
                    <a:ext uri="{9D8B030D-6E8A-4147-A177-3AD203B41FA5}">
                      <a16:colId xmlns:a16="http://schemas.microsoft.com/office/drawing/2014/main" val="318448084"/>
                    </a:ext>
                  </a:extLst>
                </a:gridCol>
                <a:gridCol w="3960000">
                  <a:extLst>
                    <a:ext uri="{9D8B030D-6E8A-4147-A177-3AD203B41FA5}">
                      <a16:colId xmlns:a16="http://schemas.microsoft.com/office/drawing/2014/main" val="2955665185"/>
                    </a:ext>
                  </a:extLst>
                </a:gridCol>
              </a:tblGrid>
              <a:tr h="370840">
                <a:tc>
                  <a:txBody>
                    <a:bodyPr/>
                    <a:lstStyle/>
                    <a:p>
                      <a:pPr algn="ctr"/>
                      <a:r>
                        <a:rPr kumimoji="1" lang="ja-JP" altLang="en-US" sz="1100">
                          <a:solidFill>
                            <a:schemeClr val="bg1"/>
                          </a:solidFill>
                          <a:latin typeface="+mn-ea"/>
                          <a:ea typeface="+mn-ea"/>
                        </a:rPr>
                        <a:t>作業分類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作業例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工数変化の傾向</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考察</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950157991"/>
                  </a:ext>
                </a:extLst>
              </a:tr>
              <a:tr h="684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A-1.</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監視作業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システム稼働状況・障害の監視</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システム利用状況の監視</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稼働状況の監視にマネージドサービスを利用し、検証前構成で既にリフト前と比べて工数減少済みであるため、変化なしの傾向</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5126436"/>
                  </a:ext>
                </a:extLst>
              </a:tr>
              <a:tr h="684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バックアップの管理</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アプリケーションプログラムのリリース</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不整合なデータの補正</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バックアップの管理にマネージドサービスを利用し、検証前構成で既にリフト前と比べて工数減少済みであるため、変化なしの傾向</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1000" b="1" i="0" u="none" strike="noStrike">
                          <a:solidFill>
                            <a:srgbClr val="1E49E2"/>
                          </a:solidFill>
                          <a:effectLst/>
                          <a:latin typeface="Meiryo UI" panose="020B0604030504040204" pitchFamily="50" charset="-128"/>
                          <a:ea typeface="Meiryo UI" panose="020B0604030504040204" pitchFamily="50" charset="-128"/>
                        </a:rPr>
                        <a:t>アプリケーションのコンテナ化や</a:t>
                      </a:r>
                      <a:r>
                        <a:rPr lang="en-US" altLang="ja-JP" sz="1000" b="1" i="0" u="none" strike="noStrike" err="1">
                          <a:solidFill>
                            <a:srgbClr val="1E49E2"/>
                          </a:solidFill>
                          <a:effectLst/>
                          <a:latin typeface="Meiryo UI" panose="020B0604030504040204" pitchFamily="50" charset="-128"/>
                          <a:ea typeface="Meiryo UI" panose="020B0604030504040204" pitchFamily="50" charset="-128"/>
                        </a:rPr>
                        <a:t>IaC</a:t>
                      </a:r>
                      <a:r>
                        <a:rPr lang="ja-JP" altLang="en-US" sz="1000" b="1" i="0" u="none" strike="noStrike">
                          <a:solidFill>
                            <a:srgbClr val="1E49E2"/>
                          </a:solidFill>
                          <a:effectLst/>
                          <a:latin typeface="Meiryo UI" panose="020B0604030504040204" pitchFamily="50" charset="-128"/>
                          <a:ea typeface="Meiryo UI" panose="020B0604030504040204" pitchFamily="50" charset="-128"/>
                        </a:rPr>
                        <a:t>利用により、プログラムリリース作業で工数減少の団体あり</a:t>
                      </a:r>
                      <a:endParaRPr lang="en-US" altLang="ja-JP" sz="1000" b="1" i="0" u="none" strike="noStrike">
                        <a:solidFill>
                          <a:srgbClr val="1E49E2"/>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07383338"/>
                  </a:ext>
                </a:extLst>
              </a:tr>
              <a:tr h="68400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A-3.</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ユーザーサポート業務</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アプリケーションへの問い合わせ対応</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ユーザーへの研修・操作支援</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クラウドの活用による効率化が困難であるため、変化なしの傾向</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337230"/>
                  </a:ext>
                </a:extLst>
              </a:tr>
              <a:tr h="684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A-4.</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ユーザーへの稼働状況（稼働率・障害発生状況・実施作業等）の報告</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稼働状況の把握にマネージドサービスを利用し、検証前構成で既にリフト前と比べて工数減少済みであるため、変化なしの傾向</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34403599"/>
                  </a:ext>
                </a:extLst>
              </a:tr>
              <a:tr h="68400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A-5.</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障害の受付・調査</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バックアップデータからの復旧</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不整合なデータの補正</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バックアップの管理にマネージドサービスを利用し、検証前構成で既にリフト前と比べて工数減少済みであるため、変化なしの傾向</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受付・調査・報告ではクラウドの活用による効率化が困難であるため、変化なしの傾向</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16245231"/>
                  </a:ext>
                </a:extLst>
              </a:tr>
              <a:tr h="360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A-6.</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その他運用作業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77373109"/>
                  </a:ext>
                </a:extLst>
              </a:tr>
            </a:tbl>
          </a:graphicData>
        </a:graphic>
      </p:graphicFrame>
      <p:sp>
        <p:nvSpPr>
          <p:cNvPr id="5" name="テキスト ボックス 29">
            <a:extLst>
              <a:ext uri="{FF2B5EF4-FFF2-40B4-BE49-F238E27FC236}">
                <a16:creationId xmlns:a16="http://schemas.microsoft.com/office/drawing/2014/main" id="{033D87F7-CF16-2431-6044-10B87D8C5242}"/>
              </a:ext>
            </a:extLst>
          </p:cNvPr>
          <p:cNvSpPr txBox="1">
            <a:spLocks/>
          </p:cNvSpPr>
          <p:nvPr/>
        </p:nvSpPr>
        <p:spPr>
          <a:xfrm>
            <a:off x="5068816" y="6037712"/>
            <a:ext cx="4223209" cy="679673"/>
          </a:xfrm>
          <a:prstGeom prst="rect">
            <a:avLst/>
          </a:prstGeom>
          <a:solidFill>
            <a:schemeClr val="bg1"/>
          </a:solidFill>
          <a:ln>
            <a:noFill/>
          </a:ln>
        </p:spPr>
        <p:txBody>
          <a:bodyPr wrap="square" lIns="54610" tIns="54610" rIns="54610" bIns="5461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en-US" altLang="ja-JP" sz="800" b="0" i="0" u="none" strike="noStrike" kern="1200" cap="none" spc="0" normalizeH="0" baseline="0" noProof="0">
                <a:ln>
                  <a:noFill/>
                </a:ln>
                <a:solidFill>
                  <a:srgbClr val="000000"/>
                </a:solidFill>
                <a:effectLst/>
                <a:uLnTx/>
                <a:uFillTx/>
                <a:latin typeface="+mj-lt"/>
                <a:ea typeface="Meiryo UI"/>
                <a:cs typeface="+mn-cs"/>
              </a:rPr>
              <a:t>※</a:t>
            </a:r>
            <a:r>
              <a:rPr kumimoji="1" lang="ja-JP" altLang="en-US" sz="800" b="0" i="0" u="none" strike="noStrike" kern="1200" cap="none" spc="0" normalizeH="0" baseline="0" noProof="0">
                <a:ln>
                  <a:noFill/>
                </a:ln>
                <a:solidFill>
                  <a:srgbClr val="000000"/>
                </a:solidFill>
                <a:effectLst/>
                <a:uLnTx/>
                <a:uFillTx/>
                <a:latin typeface="+mj-lt"/>
                <a:ea typeface="Meiryo UI"/>
                <a:cs typeface="+mn-cs"/>
              </a:rPr>
              <a:t>「作業分類」は「デジタル社会推進標準ガイドライン」の以下ドキュメントに基づ</a:t>
            </a:r>
            <a:r>
              <a:rPr kumimoji="1" lang="ja-JP" altLang="en-US" sz="800">
                <a:solidFill>
                  <a:srgbClr val="000000"/>
                </a:solidFill>
                <a:latin typeface="+mj-lt"/>
                <a:ea typeface="Meiryo UI"/>
              </a:rPr>
              <a:t>く</a:t>
            </a:r>
            <a:r>
              <a:rPr kumimoji="1" lang="ja-JP" altLang="en-US" sz="800" b="0" i="0" u="none" strike="noStrike" kern="1200" cap="none" spc="0" normalizeH="0" baseline="0" noProof="0">
                <a:ln>
                  <a:noFill/>
                </a:ln>
                <a:solidFill>
                  <a:srgbClr val="000000"/>
                </a:solidFill>
                <a:effectLst/>
                <a:uLnTx/>
                <a:uFillTx/>
                <a:latin typeface="+mj-lt"/>
                <a:ea typeface="Meiryo UI"/>
                <a:cs typeface="+mn-cs"/>
              </a:rPr>
              <a:t>。</a:t>
            </a:r>
            <a:endParaRPr kumimoji="1" lang="en-US" altLang="ja-JP" sz="800" b="0" i="0" u="none" strike="noStrike" kern="1200" cap="none" spc="0" normalizeH="0" baseline="0" noProof="0">
              <a:ln>
                <a:noFill/>
              </a:ln>
              <a:solidFill>
                <a:srgbClr val="000000"/>
              </a:solidFill>
              <a:effectLst/>
              <a:uLnTx/>
              <a:uFillTx/>
              <a:latin typeface="+mj-lt"/>
              <a:ea typeface="Meiryo UI"/>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800" b="0" i="0" u="none" strike="noStrike" kern="1200" cap="none" spc="0" normalizeH="0" baseline="0" noProof="0">
                <a:ln>
                  <a:noFill/>
                </a:ln>
                <a:solidFill>
                  <a:srgbClr val="000000"/>
                </a:solidFill>
                <a:effectLst/>
                <a:uLnTx/>
                <a:uFillTx/>
                <a:latin typeface="+mj-lt"/>
                <a:ea typeface="Meiryo UI"/>
                <a:cs typeface="+mn-cs"/>
                <a:hlinkClick r:id="rId3"/>
              </a:rPr>
              <a:t>デジタル社会推進標準ガイドライン </a:t>
            </a:r>
            <a:r>
              <a:rPr kumimoji="0" lang="en-US" altLang="ja-JP" sz="800" b="0" i="0" u="none" strike="noStrike" kern="1200" cap="none" spc="0" normalizeH="0" baseline="0" noProof="0">
                <a:ln>
                  <a:noFill/>
                </a:ln>
                <a:solidFill>
                  <a:srgbClr val="000000"/>
                </a:solidFill>
                <a:effectLst/>
                <a:uLnTx/>
                <a:uFillTx/>
                <a:latin typeface="+mj-lt"/>
                <a:ea typeface="Meiryo UI"/>
                <a:cs typeface="+mn-cs"/>
                <a:hlinkClick r:id="rId3"/>
              </a:rPr>
              <a:t>DS-100 (digital.go.jp)</a:t>
            </a:r>
            <a:endParaRPr kumimoji="0" lang="en-US" altLang="ja-JP" sz="800" b="0" i="0" u="none" strike="noStrike" kern="1200" cap="none" spc="0" normalizeH="0" baseline="0" noProof="0">
              <a:ln>
                <a:noFill/>
              </a:ln>
              <a:solidFill>
                <a:srgbClr val="000000"/>
              </a:solidFill>
              <a:effectLst/>
              <a:uLnTx/>
              <a:uFillTx/>
              <a:latin typeface="+mj-lt"/>
              <a:ea typeface="Meiryo UI"/>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800" b="0" i="0" u="none" strike="noStrike" kern="1200" cap="none" spc="0" normalizeH="0" baseline="0" noProof="0">
                <a:ln>
                  <a:noFill/>
                </a:ln>
                <a:solidFill>
                  <a:srgbClr val="00B8F5"/>
                </a:solidFill>
                <a:effectLst/>
                <a:uLnTx/>
                <a:uFillTx/>
                <a:latin typeface="+mj-lt"/>
                <a:ea typeface="Meiryo UI"/>
                <a:cs typeface="+mn-cs"/>
                <a:hlinkClick r:id="rId4">
                  <a:extLst>
                    <a:ext uri="{A12FA001-AC4F-418D-AE19-62706E023703}">
                      <ahyp:hlinkClr xmlns:ahyp="http://schemas.microsoft.com/office/drawing/2018/hyperlinkcolor" val="tx"/>
                    </a:ext>
                  </a:extLst>
                </a:hlinkClick>
              </a:rPr>
              <a:t>デジタル・ガバメント推進標準ガイドライン解説書 </a:t>
            </a:r>
            <a:r>
              <a:rPr kumimoji="0" lang="en-US" altLang="ja-JP" sz="800" b="0" i="0" u="none" strike="noStrike" kern="1200" cap="none" spc="0" normalizeH="0" baseline="0" noProof="0">
                <a:ln>
                  <a:noFill/>
                </a:ln>
                <a:solidFill>
                  <a:srgbClr val="00B8F5"/>
                </a:solidFill>
                <a:effectLst/>
                <a:uLnTx/>
                <a:uFillTx/>
                <a:latin typeface="+mj-lt"/>
                <a:ea typeface="Meiryo UI"/>
                <a:cs typeface="+mn-cs"/>
                <a:hlinkClick r:id="rId4">
                  <a:extLst>
                    <a:ext uri="{A12FA001-AC4F-418D-AE19-62706E023703}">
                      <ahyp:hlinkClr xmlns:ahyp="http://schemas.microsoft.com/office/drawing/2018/hyperlinkcolor" val="tx"/>
                    </a:ext>
                  </a:extLst>
                </a:hlinkClick>
              </a:rPr>
              <a:t>(digital.go.jp)</a:t>
            </a:r>
            <a:endParaRPr kumimoji="0" lang="en-US" altLang="ja-JP" sz="800" b="0" i="0" u="none" strike="noStrike" kern="1200" cap="none" spc="0" normalizeH="0" baseline="0" noProof="0">
              <a:ln>
                <a:noFill/>
              </a:ln>
              <a:solidFill>
                <a:srgbClr val="00B8F5"/>
              </a:solidFill>
              <a:effectLst/>
              <a:uLnTx/>
              <a:uFillTx/>
              <a:latin typeface="+mj-lt"/>
              <a:ea typeface="Meiryo UI"/>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800" b="0" i="0" u="none" strike="noStrike" kern="1200" cap="none" spc="0" normalizeH="0" baseline="0" noProof="0">
                <a:ln>
                  <a:noFill/>
                </a:ln>
                <a:solidFill>
                  <a:srgbClr val="000000"/>
                </a:solidFill>
                <a:effectLst/>
                <a:uLnTx/>
                <a:uFillTx/>
                <a:latin typeface="+mj-lt"/>
                <a:ea typeface="Meiryo UI"/>
                <a:cs typeface="+mn-cs"/>
                <a:hlinkClick r:id="rId5"/>
              </a:rPr>
              <a:t>デジタル社会推進実践ガイドブック </a:t>
            </a:r>
            <a:r>
              <a:rPr kumimoji="0" lang="en-US" altLang="ja-JP" sz="800" b="0" i="0" u="none" strike="noStrike" kern="1200" cap="none" spc="0" normalizeH="0" baseline="0" noProof="0">
                <a:ln>
                  <a:noFill/>
                </a:ln>
                <a:solidFill>
                  <a:srgbClr val="000000"/>
                </a:solidFill>
                <a:effectLst/>
                <a:uLnTx/>
                <a:uFillTx/>
                <a:latin typeface="+mj-lt"/>
                <a:ea typeface="Meiryo UI"/>
                <a:cs typeface="+mn-cs"/>
                <a:hlinkClick r:id="rId5"/>
              </a:rPr>
              <a:t>DS-120 (digital.go.jp)</a:t>
            </a:r>
            <a:endParaRPr kumimoji="1" lang="en-US" altLang="ja-JP" sz="800" b="0" i="0" u="none" strike="noStrike" kern="1200" cap="none" spc="0" normalizeH="0" baseline="0" noProof="0">
              <a:ln>
                <a:noFill/>
              </a:ln>
              <a:solidFill>
                <a:srgbClr val="000000"/>
              </a:solidFill>
              <a:effectLst/>
              <a:uLnTx/>
              <a:uFillTx/>
              <a:latin typeface="+mj-lt"/>
              <a:ea typeface="Meiryo UI"/>
              <a:cs typeface="+mn-cs"/>
            </a:endParaRPr>
          </a:p>
        </p:txBody>
      </p:sp>
      <p:sp>
        <p:nvSpPr>
          <p:cNvPr id="8" name="テキスト ボックス 7">
            <a:extLst>
              <a:ext uri="{FF2B5EF4-FFF2-40B4-BE49-F238E27FC236}">
                <a16:creationId xmlns:a16="http://schemas.microsoft.com/office/drawing/2014/main" id="{0DE21977-1D0E-C952-2198-392DCC47DA63}"/>
              </a:ext>
            </a:extLst>
          </p:cNvPr>
          <p:cNvSpPr txBox="1"/>
          <p:nvPr/>
        </p:nvSpPr>
        <p:spPr>
          <a:xfrm>
            <a:off x="1703354" y="6185061"/>
            <a:ext cx="1800000" cy="504000"/>
          </a:xfrm>
          <a:prstGeom prst="roundRect">
            <a:avLst/>
          </a:prstGeom>
          <a:noFill/>
          <a:ln>
            <a:solidFill>
              <a:srgbClr val="00338D"/>
            </a:solidFill>
          </a:ln>
        </p:spPr>
        <p:txBody>
          <a:bodyPr wrap="square" lIns="54610" tIns="54610" rIns="54610" bIns="54610" rtlCol="0">
            <a:noAutofit/>
          </a:bodyPr>
          <a:lstStyle/>
          <a:p>
            <a:pPr marL="0" marR="0" lvl="0" indent="0" algn="l" defTabSz="914400" rtl="0" eaLnBrk="1" fontAlgn="auto" latinLnBrk="0" hangingPunct="1">
              <a:lnSpc>
                <a:spcPct val="150000"/>
              </a:lnSpc>
              <a:spcBef>
                <a:spcPts val="0"/>
              </a:spcBef>
              <a:spcAft>
                <a:spcPts val="600"/>
              </a:spcAft>
              <a:buClrTx/>
              <a:buSzTx/>
              <a:buFontTx/>
              <a:buNone/>
              <a:tabLst/>
              <a:defRPr/>
            </a:pPr>
            <a:r>
              <a:rPr kumimoji="1" lang="en-US" altLang="ja-JP" sz="900" b="1" i="0" u="none" strike="noStrike" kern="1200" cap="none" spc="0" normalizeH="0" baseline="0" noProof="0">
                <a:ln>
                  <a:noFill/>
                </a:ln>
                <a:solidFill>
                  <a:srgbClr val="000000"/>
                </a:solidFill>
                <a:effectLst/>
                <a:uLnTx/>
                <a:uFillTx/>
                <a:latin typeface="Arial"/>
                <a:ea typeface="Meiryo UI"/>
                <a:cs typeface="+mn-cs"/>
              </a:rPr>
              <a:t>【</a:t>
            </a:r>
            <a:r>
              <a:rPr kumimoji="1" lang="ja-JP" altLang="en-US" sz="900" b="1" i="0" u="none" strike="noStrike" kern="1200" cap="none" spc="0" normalizeH="0" baseline="0" noProof="0">
                <a:ln>
                  <a:noFill/>
                </a:ln>
                <a:solidFill>
                  <a:srgbClr val="000000"/>
                </a:solidFill>
                <a:effectLst/>
                <a:uLnTx/>
                <a:uFillTx/>
                <a:latin typeface="Arial"/>
                <a:ea typeface="Meiryo UI"/>
                <a:cs typeface="+mn-cs"/>
              </a:rPr>
              <a:t>凡例</a:t>
            </a:r>
            <a:r>
              <a:rPr kumimoji="1" lang="en-US" altLang="ja-JP" sz="900" b="1" i="0" u="none" strike="noStrike" kern="1200" cap="none" spc="0" normalizeH="0" baseline="0" noProof="0">
                <a:ln>
                  <a:noFill/>
                </a:ln>
                <a:solidFill>
                  <a:srgbClr val="000000"/>
                </a:solidFill>
                <a:effectLst/>
                <a:uLnTx/>
                <a:uFillTx/>
                <a:latin typeface="Arial"/>
                <a:ea typeface="Meiryo UI"/>
                <a:cs typeface="+mn-cs"/>
              </a:rPr>
              <a:t>】</a:t>
            </a:r>
          </a:p>
        </p:txBody>
      </p:sp>
      <p:sp>
        <p:nvSpPr>
          <p:cNvPr id="9" name="テキスト ボックス 29">
            <a:extLst>
              <a:ext uri="{FF2B5EF4-FFF2-40B4-BE49-F238E27FC236}">
                <a16:creationId xmlns:a16="http://schemas.microsoft.com/office/drawing/2014/main" id="{4D2FBFE9-85D5-CA59-A657-82347F8B9D5A}"/>
              </a:ext>
            </a:extLst>
          </p:cNvPr>
          <p:cNvSpPr txBox="1">
            <a:spLocks/>
          </p:cNvSpPr>
          <p:nvPr/>
        </p:nvSpPr>
        <p:spPr>
          <a:xfrm>
            <a:off x="2158690" y="6229959"/>
            <a:ext cx="1234959" cy="464230"/>
          </a:xfrm>
          <a:prstGeom prst="rect">
            <a:avLst/>
          </a:prstGeom>
          <a:noFill/>
          <a:ln>
            <a:noFill/>
          </a:ln>
        </p:spPr>
        <p:txBody>
          <a:bodyPr wrap="square" lIns="54610" tIns="54610" rIns="54610" bIns="5461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900" b="0" i="0" u="none" strike="noStrike" kern="1200" cap="none" spc="0" normalizeH="0" baseline="0" noProof="0">
                <a:ln>
                  <a:noFill/>
                </a:ln>
                <a:solidFill>
                  <a:srgbClr val="1E49E2"/>
                </a:solidFill>
                <a:effectLst/>
                <a:uLnTx/>
                <a:uFillTx/>
                <a:latin typeface="+mn-ea"/>
                <a:cs typeface="+mn-cs"/>
              </a:rPr>
              <a:t>青字：工数減少の内容</a:t>
            </a:r>
            <a:endParaRPr kumimoji="1" lang="en-US" altLang="ja-JP" sz="900" b="0" i="0" u="none" strike="noStrike" kern="1200" cap="none" spc="0" normalizeH="0" baseline="0" noProof="0">
              <a:ln>
                <a:noFill/>
              </a:ln>
              <a:solidFill>
                <a:srgbClr val="1E49E2"/>
              </a:solidFill>
              <a:effectLst/>
              <a:uLnTx/>
              <a:uFillTx/>
              <a:latin typeface="+mn-ea"/>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900">
                <a:solidFill>
                  <a:srgbClr val="C00000"/>
                </a:solidFill>
                <a:latin typeface="+mn-ea"/>
              </a:rPr>
              <a:t>赤字：工数増加の内容</a:t>
            </a:r>
            <a:endParaRPr kumimoji="1" lang="en-US" altLang="ja-JP" sz="900" b="0" i="0" u="none" strike="noStrike" kern="1200" cap="none" spc="0" normalizeH="0" baseline="0" noProof="0">
              <a:ln>
                <a:noFill/>
              </a:ln>
              <a:solidFill>
                <a:srgbClr val="C00000"/>
              </a:solidFill>
              <a:effectLst/>
              <a:uLnTx/>
              <a:uFillTx/>
              <a:latin typeface="+mn-ea"/>
              <a:cs typeface="+mn-cs"/>
            </a:endParaRPr>
          </a:p>
        </p:txBody>
      </p:sp>
      <p:sp>
        <p:nvSpPr>
          <p:cNvPr id="10" name="スライド番号プレースホルダー 9">
            <a:extLst>
              <a:ext uri="{FF2B5EF4-FFF2-40B4-BE49-F238E27FC236}">
                <a16:creationId xmlns:a16="http://schemas.microsoft.com/office/drawing/2014/main" id="{CEF24A63-1CE0-483D-A4D1-4232C789F1C3}"/>
              </a:ext>
            </a:extLst>
          </p:cNvPr>
          <p:cNvSpPr>
            <a:spLocks noGrp="1"/>
          </p:cNvSpPr>
          <p:nvPr>
            <p:ph type="sldNum" sz="quarter" idx="12"/>
          </p:nvPr>
        </p:nvSpPr>
        <p:spPr/>
        <p:txBody>
          <a:bodyPr/>
          <a:lstStyle/>
          <a:p>
            <a:fld id="{DFD4F317-19D0-4848-B5EB-5B174DBE8CF9}" type="slidenum">
              <a:rPr lang="ja-JP" altLang="en-US" smtClean="0"/>
              <a:pPr/>
              <a:t>14</a:t>
            </a:fld>
            <a:endParaRPr lang="ja-JP" altLang="en-US"/>
          </a:p>
        </p:txBody>
      </p:sp>
    </p:spTree>
    <p:extLst>
      <p:ext uri="{BB962C8B-B14F-4D97-AF65-F5344CB8AC3E}">
        <p14:creationId xmlns:p14="http://schemas.microsoft.com/office/powerpoint/2010/main" val="2909142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作業分類ごとの工数変化の傾向（</a:t>
            </a:r>
            <a:r>
              <a:rPr lang="en-US" altLang="ja-JP" sz="2400">
                <a:latin typeface="+mn-ea"/>
                <a:ea typeface="+mn-ea"/>
                <a:cs typeface="+mj-lt"/>
              </a:rPr>
              <a:t>2/2</a:t>
            </a:r>
            <a:r>
              <a:rPr lang="ja-JP" altLang="en-US" sz="2400">
                <a:latin typeface="+mn-ea"/>
                <a:ea typeface="+mn-ea"/>
                <a:cs typeface="+mj-lt"/>
              </a:rPr>
              <a:t>）</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表 2">
            <a:extLst>
              <a:ext uri="{FF2B5EF4-FFF2-40B4-BE49-F238E27FC236}">
                <a16:creationId xmlns:a16="http://schemas.microsoft.com/office/drawing/2014/main" id="{9A31F28A-F6F2-7F20-3155-86D3920CB955}"/>
              </a:ext>
            </a:extLst>
          </p:cNvPr>
          <p:cNvGraphicFramePr>
            <a:graphicFrameLocks noGrp="1"/>
          </p:cNvGraphicFramePr>
          <p:nvPr>
            <p:extLst>
              <p:ext uri="{D42A27DB-BD31-4B8C-83A1-F6EECF244321}">
                <p14:modId xmlns:p14="http://schemas.microsoft.com/office/powerpoint/2010/main" val="4025941295"/>
              </p:ext>
            </p:extLst>
          </p:nvPr>
        </p:nvGraphicFramePr>
        <p:xfrm>
          <a:off x="435000" y="784606"/>
          <a:ext cx="9072000" cy="5472760"/>
        </p:xfrm>
        <a:graphic>
          <a:graphicData uri="http://schemas.openxmlformats.org/drawingml/2006/table">
            <a:tbl>
              <a:tblPr firstRow="1" bandRow="1">
                <a:tableStyleId>{5C22544A-7EE6-4342-B048-85BDC9FD1C3A}</a:tableStyleId>
              </a:tblPr>
              <a:tblGrid>
                <a:gridCol w="1774800">
                  <a:extLst>
                    <a:ext uri="{9D8B030D-6E8A-4147-A177-3AD203B41FA5}">
                      <a16:colId xmlns:a16="http://schemas.microsoft.com/office/drawing/2014/main" val="4030038107"/>
                    </a:ext>
                  </a:extLst>
                </a:gridCol>
                <a:gridCol w="2185200">
                  <a:extLst>
                    <a:ext uri="{9D8B030D-6E8A-4147-A177-3AD203B41FA5}">
                      <a16:colId xmlns:a16="http://schemas.microsoft.com/office/drawing/2014/main" val="2249508040"/>
                    </a:ext>
                  </a:extLst>
                </a:gridCol>
                <a:gridCol w="1152000">
                  <a:extLst>
                    <a:ext uri="{9D8B030D-6E8A-4147-A177-3AD203B41FA5}">
                      <a16:colId xmlns:a16="http://schemas.microsoft.com/office/drawing/2014/main" val="318448084"/>
                    </a:ext>
                  </a:extLst>
                </a:gridCol>
                <a:gridCol w="3960000">
                  <a:extLst>
                    <a:ext uri="{9D8B030D-6E8A-4147-A177-3AD203B41FA5}">
                      <a16:colId xmlns:a16="http://schemas.microsoft.com/office/drawing/2014/main" val="2955665185"/>
                    </a:ext>
                  </a:extLst>
                </a:gridCol>
              </a:tblGrid>
              <a:tr h="370840">
                <a:tc>
                  <a:txBody>
                    <a:bodyPr/>
                    <a:lstStyle/>
                    <a:p>
                      <a:pPr algn="ctr"/>
                      <a:r>
                        <a:rPr kumimoji="1" lang="ja-JP" altLang="en-US" sz="1100">
                          <a:solidFill>
                            <a:schemeClr val="bg1"/>
                          </a:solidFill>
                          <a:latin typeface="+mn-ea"/>
                          <a:ea typeface="+mn-ea"/>
                        </a:rPr>
                        <a:t>作業分類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作業例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工数変化の傾向</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考察</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950157991"/>
                  </a:ext>
                </a:extLst>
              </a:tr>
              <a:tr h="7010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B-1.</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ハードウェアの保守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ハードウェアの監視・点検・交換</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ファームウェアのアップデート</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ガバメントクラウドへの移行により、検証前構成で既にリフト前と比べて工数減少済であるため、変化なしの傾向</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1000" b="1" i="0" u="none" strike="noStrike">
                          <a:solidFill>
                            <a:srgbClr val="1E49E2"/>
                          </a:solidFill>
                          <a:effectLst/>
                          <a:latin typeface="Meiryo UI" panose="020B0604030504040204" pitchFamily="50" charset="-128"/>
                          <a:ea typeface="Meiryo UI" panose="020B0604030504040204" pitchFamily="50" charset="-128"/>
                        </a:rPr>
                        <a:t>追加システムのリフトを行う団体や、ダウンリカバリサーバーのガバメントクラウド上への移行により工数減の団体あり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5126436"/>
                  </a:ext>
                </a:extLst>
              </a:tr>
              <a:tr h="57600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ソフトウェア製品の</a:t>
                      </a:r>
                      <a:br>
                        <a:rPr lang="en-US" altLang="ja-JP" sz="1000" b="0" i="0" u="none" strike="noStrike">
                          <a:solidFill>
                            <a:schemeClr val="tx1"/>
                          </a:solidFill>
                          <a:effectLst/>
                          <a:latin typeface="メイリオ" panose="020B0604030504040204" pitchFamily="50" charset="-128"/>
                          <a:ea typeface="メイリオ" panose="020B0604030504040204" pitchFamily="50" charset="-128"/>
                        </a:rPr>
                      </a:b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　　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アップデートファイル・パッチの適用</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ソフトウェアのバージョンアップ</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アプリケーションへの問い合わせ対応</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ソフトウェアへの問い合わせ対応などは変化なし</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1" i="0" u="none" strike="noStrike">
                          <a:solidFill>
                            <a:srgbClr val="1E49E2"/>
                          </a:solidFill>
                          <a:effectLst/>
                          <a:latin typeface="Meiryo UI" panose="020B0604030504040204" pitchFamily="50" charset="-128"/>
                          <a:ea typeface="Meiryo UI" panose="020B0604030504040204" pitchFamily="50" charset="-128"/>
                        </a:rPr>
                        <a:t>マネージドサービス利用・コンテナへの移行・共同利用方式の採用等により、セキュリティパッチの適用作業で工数減の団体あり</a:t>
                      </a:r>
                      <a:endParaRPr lang="en-US" altLang="ja-JP" sz="1000" b="1" i="0" u="none" strike="noStrike">
                        <a:solidFill>
                          <a:srgbClr val="1E49E2"/>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07383338"/>
                  </a:ext>
                </a:extLst>
              </a:tr>
              <a:tr h="57600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B-3.</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システムリソース配分</a:t>
                      </a:r>
                      <a:br>
                        <a:rPr lang="en-US" altLang="ja-JP" sz="1000" b="0" i="0" u="none" strike="noStrike">
                          <a:solidFill>
                            <a:schemeClr val="tx1"/>
                          </a:solidFill>
                          <a:effectLst/>
                          <a:latin typeface="メイリオ" panose="020B0604030504040204" pitchFamily="50" charset="-128"/>
                          <a:ea typeface="メイリオ" panose="020B0604030504040204" pitchFamily="50" charset="-128"/>
                        </a:rPr>
                      </a:b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　　の調整</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リソース稼働状況の把握</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稼働状況に応じて水平スケーリング／垂直スケーリングの実施</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検証前構成で既にオートスケールを利用している、</a:t>
                      </a:r>
                      <a:r>
                        <a:rPr lang="ja-JP" altLang="en-US" sz="1000" b="0" i="0" u="none" strike="noStrike">
                          <a:solidFill>
                            <a:schemeClr val="tx1"/>
                          </a:solidFill>
                          <a:effectLst/>
                          <a:latin typeface="Meiryo UI" panose="020B0604030504040204" pitchFamily="50" charset="-128"/>
                          <a:ea typeface="Meiryo UI" panose="020B0604030504040204" pitchFamily="50" charset="-128"/>
                        </a:rPr>
                        <a:t>又は、</a:t>
                      </a:r>
                      <a:r>
                        <a:rPr lang="ja-JP" altLang="en-US" sz="1000" b="0" i="0" u="none" strike="noStrike">
                          <a:solidFill>
                            <a:srgbClr val="000000"/>
                          </a:solidFill>
                          <a:effectLst/>
                          <a:latin typeface="Meiryo UI" panose="020B0604030504040204" pitchFamily="50" charset="-128"/>
                          <a:ea typeface="Meiryo UI" panose="020B0604030504040204" pitchFamily="50" charset="-128"/>
                        </a:rPr>
                        <a:t>検証後構成でも自動化できないため変化なしの傾向</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1000" b="1" i="0" u="none" strike="noStrike">
                          <a:solidFill>
                            <a:srgbClr val="C00000"/>
                          </a:solidFill>
                          <a:effectLst/>
                          <a:latin typeface="Meiryo UI" panose="020B0604030504040204" pitchFamily="50" charset="-128"/>
                          <a:ea typeface="Meiryo UI" panose="020B0604030504040204" pitchFamily="50" charset="-128"/>
                        </a:rPr>
                        <a:t>共同利用時における団体間の調整が新規追加となり工数増加</a:t>
                      </a:r>
                      <a:endParaRPr lang="en-US" altLang="ja-JP" sz="1000" b="1" i="0" u="none" strike="noStrike">
                        <a:solidFill>
                          <a:srgbClr val="C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337230"/>
                  </a:ext>
                </a:extLst>
              </a:tr>
              <a:tr h="576000">
                <a:tc>
                  <a:txBody>
                    <a:bodyPr/>
                    <a:lstStyle/>
                    <a:p>
                      <a:pPr algn="l" fontAlgn="ctr"/>
                      <a:r>
                        <a:rPr lang="en-US" altLang="zh-TW" sz="1000" b="0" i="0" u="none" strike="noStrike">
                          <a:solidFill>
                            <a:schemeClr val="tx1"/>
                          </a:solidFill>
                          <a:effectLst/>
                          <a:latin typeface="メイリオ" panose="020B0604030504040204" pitchFamily="50" charset="-128"/>
                          <a:ea typeface="メイリオ" panose="020B0604030504040204" pitchFamily="50" charset="-128"/>
                        </a:rPr>
                        <a:t>B-4.</a:t>
                      </a:r>
                      <a:r>
                        <a:rPr lang="zh-TW" altLang="en-US" sz="1000" b="0" i="0" u="none" strike="noStrike">
                          <a:solidFill>
                            <a:schemeClr val="tx1"/>
                          </a:solidFill>
                          <a:effectLst/>
                          <a:latin typeface="メイリオ" panose="020B0604030504040204" pitchFamily="50" charset="-128"/>
                          <a:ea typeface="メイリオ" panose="020B0604030504040204" pitchFamily="50" charset="-128"/>
                        </a:rPr>
                        <a:t>保守作業共通</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保守作業計画の策定</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システム監査・庁内調査への対応</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稼働状況の把握にマネージドサービスを利用し、検証前構成で既にリフト前と比べて工数減少済みであるため、変化なしの傾向</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クラウドの活用による効率化が困難であるため、変化なしの傾向</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34403599"/>
                  </a:ext>
                </a:extLst>
              </a:tr>
              <a:tr h="57600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B-5.</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ユーザーへの稼働状況（稼働率・障害発生状況・実施作業等）の報告</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稼働状況の把握にマネージドサービスを利用し、検証前構成で既にリフト前と比べて工数減少済みであるため、変化なしの傾向</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16245231"/>
                  </a:ext>
                </a:extLst>
              </a:tr>
              <a:tr h="57600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B-6.</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アプリケーション</a:t>
                      </a:r>
                      <a:br>
                        <a:rPr lang="en-US" altLang="ja-JP" sz="1000" b="0" i="0" u="none" strike="noStrike">
                          <a:solidFill>
                            <a:schemeClr val="tx1"/>
                          </a:solidFill>
                          <a:effectLst/>
                          <a:latin typeface="メイリオ" panose="020B0604030504040204" pitchFamily="50" charset="-128"/>
                          <a:ea typeface="メイリオ" panose="020B0604030504040204" pitchFamily="50" charset="-128"/>
                        </a:rPr>
                      </a:b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　　プログラムの保守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アプリケーション障害の受付・調査</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修正プログラムの検証・リリース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プログラムの調査や改修では、クラウドの活用による効率化が困難であるため、変化なしの傾向</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77373109"/>
                  </a:ext>
                </a:extLst>
              </a:tr>
              <a:tr h="57600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B-7.</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ハードウェアの保守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ハードウェア障害の受付・調査・修復</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ガバメントクラウドへの移行により、検証前構成で既にリフト前と比べて工数減少済であるため、変化なしの傾向</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49093756"/>
                  </a:ext>
                </a:extLst>
              </a:tr>
              <a:tr h="7010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B-8.</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ソフトウェア製品の</a:t>
                      </a:r>
                      <a:br>
                        <a:rPr lang="en-US" altLang="ja-JP" sz="1000" b="0" i="0" u="none" strike="noStrike">
                          <a:solidFill>
                            <a:schemeClr val="tx1"/>
                          </a:solidFill>
                          <a:effectLst/>
                          <a:latin typeface="メイリオ" panose="020B0604030504040204" pitchFamily="50" charset="-128"/>
                          <a:ea typeface="メイリオ" panose="020B0604030504040204" pitchFamily="50" charset="-128"/>
                        </a:rPr>
                      </a:b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　　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ソフトウェア障害の受付・調査</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修正パッチの入手・検証・リリース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調査や製品情報収集作業では、クラウドの活用による効率化が困難であるため、変化なしの傾向</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1" i="0" u="none" strike="noStrike">
                          <a:solidFill>
                            <a:srgbClr val="1E49E2"/>
                          </a:solidFill>
                          <a:effectLst/>
                          <a:latin typeface="Meiryo UI" panose="020B0604030504040204" pitchFamily="50" charset="-128"/>
                          <a:ea typeface="Meiryo UI" panose="020B0604030504040204" pitchFamily="50" charset="-128"/>
                        </a:rPr>
                        <a:t>マネージドサービス利用や共同利用方式の採用等による対象ソフトウェアの削減のため、修正パッチの適用作業で工数減の団体あり</a:t>
                      </a:r>
                      <a:endParaRPr lang="en-US" altLang="ja-JP" sz="1000" b="1" i="0" u="none" strike="noStrike">
                        <a:solidFill>
                          <a:srgbClr val="1E49E2"/>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3890386"/>
                  </a:ext>
                </a:extLst>
              </a:tr>
              <a:tr h="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B-9.</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その他保守作業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19711532"/>
                  </a:ext>
                </a:extLst>
              </a:tr>
            </a:tbl>
          </a:graphicData>
        </a:graphic>
      </p:graphicFrame>
      <p:sp>
        <p:nvSpPr>
          <p:cNvPr id="2" name="スライド番号プレースホルダー 1">
            <a:extLst>
              <a:ext uri="{FF2B5EF4-FFF2-40B4-BE49-F238E27FC236}">
                <a16:creationId xmlns:a16="http://schemas.microsoft.com/office/drawing/2014/main" id="{A8506355-C65C-9B63-1580-D1A580A643CE}"/>
              </a:ext>
            </a:extLst>
          </p:cNvPr>
          <p:cNvSpPr>
            <a:spLocks noGrp="1"/>
          </p:cNvSpPr>
          <p:nvPr>
            <p:ph type="sldNum" sz="quarter" idx="12"/>
          </p:nvPr>
        </p:nvSpPr>
        <p:spPr/>
        <p:txBody>
          <a:bodyPr/>
          <a:lstStyle/>
          <a:p>
            <a:fld id="{DFD4F317-19D0-4848-B5EB-5B174DBE8CF9}" type="slidenum">
              <a:rPr lang="ja-JP" altLang="en-US" smtClean="0"/>
              <a:pPr/>
              <a:t>15</a:t>
            </a:fld>
            <a:endParaRPr lang="ja-JP" altLang="en-US"/>
          </a:p>
        </p:txBody>
      </p:sp>
    </p:spTree>
    <p:extLst>
      <p:ext uri="{BB962C8B-B14F-4D97-AF65-F5344CB8AC3E}">
        <p14:creationId xmlns:p14="http://schemas.microsoft.com/office/powerpoint/2010/main" val="2527244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効率化が考えられる作業の例（</a:t>
            </a:r>
            <a:r>
              <a:rPr lang="en-US" altLang="ja-JP" sz="2400">
                <a:latin typeface="+mn-ea"/>
                <a:ea typeface="+mn-ea"/>
                <a:cs typeface="+mj-lt"/>
              </a:rPr>
              <a:t>1/2</a:t>
            </a:r>
            <a:r>
              <a:rPr lang="ja-JP" altLang="en-US" sz="2400">
                <a:latin typeface="+mn-ea"/>
                <a:ea typeface="+mn-ea"/>
                <a:cs typeface="+mj-lt"/>
              </a:rPr>
              <a:t>）</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A6AE9BBF-5E92-FEE5-C1C9-7D4B90300876}"/>
              </a:ext>
            </a:extLst>
          </p:cNvPr>
          <p:cNvSpPr txBox="1"/>
          <p:nvPr/>
        </p:nvSpPr>
        <p:spPr>
          <a:xfrm>
            <a:off x="814386" y="730945"/>
            <a:ext cx="8527575" cy="609634"/>
          </a:xfrm>
          <a:prstGeom prst="rect">
            <a:avLst/>
          </a:prstGeom>
          <a:noFill/>
        </p:spPr>
        <p:txBody>
          <a:bodyPr wrap="square" lIns="50409" tIns="50409" rIns="50409" bIns="50409" rtlCol="0">
            <a:spAutoFit/>
          </a:bodyPr>
          <a:lstStyle/>
          <a:p>
            <a:pPr marL="263776" marR="0" lvl="0" indent="-263776" algn="l" defTabSz="914400" rtl="0" eaLnBrk="1" fontAlgn="auto" latinLnBrk="0" hangingPunct="1">
              <a:lnSpc>
                <a:spcPct val="100000"/>
              </a:lnSpc>
              <a:spcBef>
                <a:spcPts val="0"/>
              </a:spcBef>
              <a:spcAft>
                <a:spcPts val="554"/>
              </a:spcAft>
              <a:buClrTx/>
              <a:buSzTx/>
              <a:buFont typeface="Wingdings" panose="05000000000000000000" pitchFamily="2" charset="2"/>
              <a:buChar char="n"/>
              <a:tabLst/>
              <a:defRPr/>
            </a:pPr>
            <a:r>
              <a:rPr kumimoji="1" lang="ja-JP" altLang="en-US" sz="1400" b="0" i="0" u="none" strike="noStrike" kern="1200" cap="none" spc="0" normalizeH="0" baseline="0" noProof="0">
                <a:ln>
                  <a:noFill/>
                </a:ln>
                <a:solidFill>
                  <a:srgbClr val="000000"/>
                </a:solidFill>
                <a:effectLst/>
                <a:uLnTx/>
                <a:uFillTx/>
                <a:latin typeface="+mj-ea"/>
                <a:ea typeface="+mj-ea"/>
                <a:cs typeface="+mn-cs"/>
              </a:rPr>
              <a:t>採択団体において効率化が見られた</a:t>
            </a:r>
            <a:r>
              <a:rPr kumimoji="1" lang="ja-JP" altLang="en-US" sz="1400" b="0" i="0" u="none" strike="noStrike" kern="1200" cap="none" spc="0" normalizeH="0" baseline="0" noProof="0">
                <a:ln>
                  <a:noFill/>
                </a:ln>
                <a:effectLst/>
                <a:uLnTx/>
                <a:uFillTx/>
                <a:latin typeface="+mj-ea"/>
                <a:ea typeface="+mj-ea"/>
                <a:cs typeface="+mn-cs"/>
              </a:rPr>
              <a:t>、若しくは、効率化が可能と考えられる運用保守作業の例を以下に示す。</a:t>
            </a:r>
            <a:endParaRPr kumimoji="1" lang="en-US" altLang="ja-JP" sz="1400" b="0" i="0" u="none" strike="noStrike" kern="1200" cap="none" spc="0" normalizeH="0" baseline="0" noProof="0">
              <a:ln>
                <a:noFill/>
              </a:ln>
              <a:effectLst/>
              <a:uLnTx/>
              <a:uFillTx/>
              <a:latin typeface="+mj-ea"/>
              <a:ea typeface="+mj-ea"/>
              <a:cs typeface="+mn-cs"/>
            </a:endParaRPr>
          </a:p>
          <a:p>
            <a:pPr marL="263776" marR="0" lvl="0" indent="-263776" algn="l" defTabSz="914400" rtl="0" eaLnBrk="1" fontAlgn="auto" latinLnBrk="0" hangingPunct="1">
              <a:lnSpc>
                <a:spcPct val="100000"/>
              </a:lnSpc>
              <a:spcBef>
                <a:spcPts val="0"/>
              </a:spcBef>
              <a:spcAft>
                <a:spcPts val="554"/>
              </a:spcAft>
              <a:buClrTx/>
              <a:buSzTx/>
              <a:buFont typeface="Wingdings" panose="05000000000000000000" pitchFamily="2" charset="2"/>
              <a:buChar char="n"/>
              <a:tabLst/>
              <a:defRPr/>
            </a:pPr>
            <a:r>
              <a:rPr kumimoji="1" lang="ja-JP" altLang="en-US" sz="1400" b="0" i="0" u="none" strike="noStrike" kern="1200" cap="none" spc="0" normalizeH="0" baseline="0" noProof="0">
                <a:ln>
                  <a:noFill/>
                </a:ln>
                <a:effectLst/>
                <a:uLnTx/>
                <a:uFillTx/>
                <a:latin typeface="+mj-ea"/>
                <a:ea typeface="+mj-ea"/>
                <a:cs typeface="+mn-cs"/>
              </a:rPr>
              <a:t>ガバメントクラウドを利用する地方公共団体は、以下</a:t>
            </a:r>
            <a:r>
              <a:rPr kumimoji="1" lang="ja-JP" altLang="en-US" sz="1400" b="0" i="0" u="none" strike="noStrike" kern="1200" cap="none" spc="0" normalizeH="0" baseline="0" noProof="0">
                <a:ln>
                  <a:noFill/>
                </a:ln>
                <a:solidFill>
                  <a:srgbClr val="000000"/>
                </a:solidFill>
                <a:effectLst/>
                <a:uLnTx/>
                <a:uFillTx/>
                <a:latin typeface="+mj-ea"/>
                <a:ea typeface="+mj-ea"/>
                <a:cs typeface="+mn-cs"/>
              </a:rPr>
              <a:t>を参考として、運用作業の効率化を図ることが考えられる。</a:t>
            </a:r>
          </a:p>
        </p:txBody>
      </p:sp>
      <p:graphicFrame>
        <p:nvGraphicFramePr>
          <p:cNvPr id="3" name="表 2">
            <a:extLst>
              <a:ext uri="{FF2B5EF4-FFF2-40B4-BE49-F238E27FC236}">
                <a16:creationId xmlns:a16="http://schemas.microsoft.com/office/drawing/2014/main" id="{9A31F28A-F6F2-7F20-3155-86D3920CB955}"/>
              </a:ext>
            </a:extLst>
          </p:cNvPr>
          <p:cNvGraphicFramePr>
            <a:graphicFrameLocks noGrp="1"/>
          </p:cNvGraphicFramePr>
          <p:nvPr>
            <p:extLst>
              <p:ext uri="{D42A27DB-BD31-4B8C-83A1-F6EECF244321}">
                <p14:modId xmlns:p14="http://schemas.microsoft.com/office/powerpoint/2010/main" val="3625888633"/>
              </p:ext>
            </p:extLst>
          </p:nvPr>
        </p:nvGraphicFramePr>
        <p:xfrm>
          <a:off x="435000" y="1529326"/>
          <a:ext cx="9144000" cy="4314720"/>
        </p:xfrm>
        <a:graphic>
          <a:graphicData uri="http://schemas.openxmlformats.org/drawingml/2006/table">
            <a:tbl>
              <a:tblPr firstRow="1" bandRow="1">
                <a:tableStyleId>{5C22544A-7EE6-4342-B048-85BDC9FD1C3A}</a:tableStyleId>
              </a:tblPr>
              <a:tblGrid>
                <a:gridCol w="1768450">
                  <a:extLst>
                    <a:ext uri="{9D8B030D-6E8A-4147-A177-3AD203B41FA5}">
                      <a16:colId xmlns:a16="http://schemas.microsoft.com/office/drawing/2014/main" val="4030038107"/>
                    </a:ext>
                  </a:extLst>
                </a:gridCol>
                <a:gridCol w="2191550">
                  <a:extLst>
                    <a:ext uri="{9D8B030D-6E8A-4147-A177-3AD203B41FA5}">
                      <a16:colId xmlns:a16="http://schemas.microsoft.com/office/drawing/2014/main" val="2249508040"/>
                    </a:ext>
                  </a:extLst>
                </a:gridCol>
                <a:gridCol w="3672000">
                  <a:extLst>
                    <a:ext uri="{9D8B030D-6E8A-4147-A177-3AD203B41FA5}">
                      <a16:colId xmlns:a16="http://schemas.microsoft.com/office/drawing/2014/main" val="3974907019"/>
                    </a:ext>
                  </a:extLst>
                </a:gridCol>
                <a:gridCol w="1512000">
                  <a:extLst>
                    <a:ext uri="{9D8B030D-6E8A-4147-A177-3AD203B41FA5}">
                      <a16:colId xmlns:a16="http://schemas.microsoft.com/office/drawing/2014/main" val="4115673627"/>
                    </a:ext>
                  </a:extLst>
                </a:gridCol>
              </a:tblGrid>
              <a:tr h="370840">
                <a:tc>
                  <a:txBody>
                    <a:bodyPr/>
                    <a:lstStyle/>
                    <a:p>
                      <a:pPr algn="ctr"/>
                      <a:r>
                        <a:rPr kumimoji="1" lang="ja-JP" altLang="en-US" sz="1100">
                          <a:solidFill>
                            <a:schemeClr val="bg1"/>
                          </a:solidFill>
                          <a:latin typeface="+mn-ea"/>
                          <a:ea typeface="+mn-ea"/>
                        </a:rPr>
                        <a:t>作業分類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運用保守作業の例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効率化のポイント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効率化が見られた団体</a:t>
                      </a:r>
                      <a:endParaRPr kumimoji="1" lang="en-US" altLang="ja-JP" sz="1100">
                        <a:solidFill>
                          <a:schemeClr val="bg1"/>
                        </a:solidFill>
                        <a:latin typeface="+mn-ea"/>
                        <a:ea typeface="+mn-ea"/>
                      </a:endParaRPr>
                    </a:p>
                    <a:p>
                      <a:pPr algn="ctr"/>
                      <a:r>
                        <a:rPr kumimoji="1" lang="ja-JP" altLang="en-US" sz="1100">
                          <a:solidFill>
                            <a:schemeClr val="bg1"/>
                          </a:solidFill>
                          <a:latin typeface="+mn-ea"/>
                          <a:ea typeface="+mn-ea"/>
                        </a:rPr>
                        <a:t>（</a:t>
                      </a:r>
                      <a:r>
                        <a:rPr kumimoji="1" lang="en-US" altLang="ja-JP" sz="1100">
                          <a:solidFill>
                            <a:schemeClr val="bg1"/>
                          </a:solidFill>
                          <a:latin typeface="+mn-ea"/>
                          <a:ea typeface="+mn-ea"/>
                        </a:rPr>
                        <a:t>*1</a:t>
                      </a:r>
                      <a:r>
                        <a:rPr kumimoji="1" lang="ja-JP" altLang="en-US" sz="1100">
                          <a:solidFill>
                            <a:schemeClr val="bg1"/>
                          </a:solidFill>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950157991"/>
                  </a:ext>
                </a:extLst>
              </a:tr>
              <a:tr h="648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A-1.</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監視作業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indent="0" algn="l"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システム稼働状況・障害・利用状況の監視</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マネージドサービス利用による監視の自動化</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システムを共同利用する団体間での監視の集約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5126436"/>
                  </a:ext>
                </a:extLst>
              </a:tr>
              <a:tr h="648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indent="0" algn="l"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アプリケーションプログラムのリリース</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アプリケーションのコンテナ化や</a:t>
                      </a:r>
                      <a:r>
                        <a:rPr lang="en-US" altLang="ja-JP" sz="1000" b="0" i="0" u="none" strike="noStrike" err="1">
                          <a:solidFill>
                            <a:srgbClr val="000000"/>
                          </a:solidFill>
                          <a:effectLst/>
                          <a:latin typeface="Meiryo UI" panose="020B0604030504040204" pitchFamily="50" charset="-128"/>
                          <a:ea typeface="Meiryo UI" panose="020B0604030504040204" pitchFamily="50" charset="-128"/>
                        </a:rPr>
                        <a:t>IaC</a:t>
                      </a:r>
                      <a:r>
                        <a:rPr lang="ja-JP" altLang="en-US" sz="1000" b="0" i="0" u="none" strike="noStrike">
                          <a:solidFill>
                            <a:srgbClr val="000000"/>
                          </a:solidFill>
                          <a:effectLst/>
                          <a:latin typeface="Meiryo UI" panose="020B0604030504040204" pitchFamily="50" charset="-128"/>
                          <a:ea typeface="Meiryo UI" panose="020B0604030504040204" pitchFamily="50" charset="-128"/>
                        </a:rPr>
                        <a:t>利用による、プログラムリリース</a:t>
                      </a:r>
                      <a:br>
                        <a:rPr lang="en-US" altLang="ja-JP" sz="1000" b="0" i="0" u="none" strike="noStrike">
                          <a:solidFill>
                            <a:srgbClr val="000000"/>
                          </a:solidFill>
                          <a:effectLst/>
                          <a:latin typeface="Meiryo UI" panose="020B0604030504040204" pitchFamily="50" charset="-128"/>
                          <a:ea typeface="Meiryo UI" panose="020B0604030504040204" pitchFamily="50" charset="-128"/>
                        </a:rPr>
                      </a:br>
                      <a:r>
                        <a:rPr lang="ja-JP" altLang="en-US" sz="1000" b="0" i="0" u="none" strike="noStrike">
                          <a:solidFill>
                            <a:srgbClr val="000000"/>
                          </a:solidFill>
                          <a:effectLst/>
                          <a:latin typeface="Meiryo UI" panose="020B0604030504040204" pitchFamily="50" charset="-128"/>
                          <a:ea typeface="Meiryo UI" panose="020B0604030504040204" pitchFamily="50" charset="-128"/>
                        </a:rPr>
                        <a:t>作業の効率化</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アイシーエス、</a:t>
                      </a:r>
                      <a:r>
                        <a:rPr lang="en-US" altLang="ja-JP" sz="1000" b="0" i="0" u="none" strike="noStrike">
                          <a:solidFill>
                            <a:srgbClr val="000000"/>
                          </a:solidFill>
                          <a:effectLst/>
                          <a:latin typeface="Meiryo UI" panose="020B0604030504040204" pitchFamily="50" charset="-128"/>
                          <a:ea typeface="Meiryo UI" panose="020B0604030504040204" pitchFamily="50" charset="-128"/>
                        </a:rPr>
                        <a:t>RKKCS</a:t>
                      </a:r>
                      <a:r>
                        <a:rPr lang="ja-JP" altLang="en-US" sz="1000" b="0" i="0" u="none" strike="noStrike">
                          <a:solidFill>
                            <a:srgbClr val="000000"/>
                          </a:solidFill>
                          <a:effectLst/>
                          <a:latin typeface="Meiryo UI" panose="020B0604030504040204" pitchFamily="50" charset="-128"/>
                          <a:ea typeface="Meiryo UI" panose="020B0604030504040204" pitchFamily="50" charset="-128"/>
                        </a:rPr>
                        <a:t>、</a:t>
                      </a:r>
                      <a:br>
                        <a:rPr lang="en-US" altLang="ja-JP" sz="1000" b="0" i="0" u="none" strike="noStrike">
                          <a:solidFill>
                            <a:srgbClr val="000000"/>
                          </a:solidFill>
                          <a:effectLst/>
                          <a:latin typeface="Meiryo UI" panose="020B0604030504040204" pitchFamily="50" charset="-128"/>
                          <a:ea typeface="Meiryo UI" panose="020B0604030504040204" pitchFamily="50" charset="-128"/>
                        </a:rPr>
                      </a:br>
                      <a:r>
                        <a:rPr lang="ja-JP" altLang="en-US" sz="1000" b="0" i="0" u="none" strike="noStrike">
                          <a:solidFill>
                            <a:srgbClr val="000000"/>
                          </a:solidFill>
                          <a:effectLst/>
                          <a:latin typeface="Meiryo UI" panose="020B0604030504040204" pitchFamily="50" charset="-128"/>
                          <a:ea typeface="Meiryo UI" panose="020B0604030504040204" pitchFamily="50" charset="-128"/>
                        </a:rPr>
                        <a:t>電算、京都電子計算</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1933560"/>
                  </a:ext>
                </a:extLst>
              </a:tr>
              <a:tr h="64800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A-3.</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ユーザーサポート業務</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4469397"/>
                  </a:ext>
                </a:extLst>
              </a:tr>
              <a:tr h="648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A-4.</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ユーザーへの稼働状況（稼働率・障害</a:t>
                      </a:r>
                      <a:br>
                        <a:rPr lang="en-US" altLang="ja-JP" sz="1000" b="0" i="0" u="none" strike="noStrike">
                          <a:solidFill>
                            <a:srgbClr val="000000"/>
                          </a:solidFill>
                          <a:effectLst/>
                          <a:latin typeface="Meiryo UI" panose="020B0604030504040204" pitchFamily="50" charset="-128"/>
                          <a:ea typeface="Meiryo UI" panose="020B0604030504040204" pitchFamily="50" charset="-128"/>
                        </a:rPr>
                      </a:br>
                      <a:r>
                        <a:rPr lang="ja-JP" altLang="en-US" sz="1000" b="0" i="0" u="none" strike="noStrike">
                          <a:solidFill>
                            <a:srgbClr val="000000"/>
                          </a:solidFill>
                          <a:effectLst/>
                          <a:latin typeface="Meiryo UI" panose="020B0604030504040204" pitchFamily="50" charset="-128"/>
                          <a:ea typeface="Meiryo UI" panose="020B0604030504040204" pitchFamily="50" charset="-128"/>
                        </a:rPr>
                        <a:t>発生状況等）の報告</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マネージドサービスを用いたデータ収集・集計によるレポート作成の自動化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TKC</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337230"/>
                  </a:ext>
                </a:extLst>
              </a:tr>
              <a:tr h="64800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A-5.</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バックアップデータからの復旧</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DB</a:t>
                      </a:r>
                      <a:r>
                        <a:rPr lang="ja-JP" altLang="en-US" sz="1000" b="0" i="0" u="none" strike="noStrike">
                          <a:solidFill>
                            <a:srgbClr val="000000"/>
                          </a:solidFill>
                          <a:effectLst/>
                          <a:latin typeface="Meiryo UI" panose="020B0604030504040204" pitchFamily="50" charset="-128"/>
                          <a:ea typeface="Meiryo UI" panose="020B0604030504040204" pitchFamily="50" charset="-128"/>
                        </a:rPr>
                        <a:t>のマネージドサービス化による復旧作業の効率化</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en-US" altLang="ja-JP" sz="1000" b="0" i="0" u="none" strike="noStrike" err="1">
                          <a:solidFill>
                            <a:srgbClr val="000000"/>
                          </a:solidFill>
                          <a:effectLst/>
                          <a:latin typeface="Meiryo UI" panose="020B0604030504040204" pitchFamily="50" charset="-128"/>
                          <a:ea typeface="Meiryo UI" panose="020B0604030504040204" pitchFamily="50" charset="-128"/>
                        </a:rPr>
                        <a:t>IaC</a:t>
                      </a:r>
                      <a:r>
                        <a:rPr lang="ja-JP" altLang="en-US" sz="1000" b="0" i="0" u="none" strike="noStrike">
                          <a:solidFill>
                            <a:srgbClr val="000000"/>
                          </a:solidFill>
                          <a:effectLst/>
                          <a:latin typeface="Meiryo UI" panose="020B0604030504040204" pitchFamily="50" charset="-128"/>
                          <a:ea typeface="Meiryo UI" panose="020B0604030504040204" pitchFamily="50" charset="-128"/>
                        </a:rPr>
                        <a:t>の利用による復旧作業の効率化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アイシーエス、電算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34403599"/>
                  </a:ext>
                </a:extLst>
              </a:tr>
              <a:tr h="648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A-6.</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その他運用作業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16245231"/>
                  </a:ext>
                </a:extLst>
              </a:tr>
            </a:tbl>
          </a:graphicData>
        </a:graphic>
      </p:graphicFrame>
      <p:sp>
        <p:nvSpPr>
          <p:cNvPr id="5" name="テキスト ボックス 4">
            <a:extLst>
              <a:ext uri="{FF2B5EF4-FFF2-40B4-BE49-F238E27FC236}">
                <a16:creationId xmlns:a16="http://schemas.microsoft.com/office/drawing/2014/main" id="{1DC523AB-67DC-1F6B-BBEA-5133371163D7}"/>
              </a:ext>
            </a:extLst>
          </p:cNvPr>
          <p:cNvSpPr txBox="1"/>
          <p:nvPr/>
        </p:nvSpPr>
        <p:spPr>
          <a:xfrm>
            <a:off x="3470165" y="5998240"/>
            <a:ext cx="6554689" cy="238848"/>
          </a:xfrm>
          <a:prstGeom prst="rect">
            <a:avLst/>
          </a:prstGeom>
          <a:noFill/>
          <a:ln>
            <a:noFill/>
          </a:ln>
        </p:spPr>
        <p:txBody>
          <a:bodyPr wrap="square" lIns="54610" tIns="54610" rIns="54610" bIns="54610" rtlCol="0">
            <a:spAutoFit/>
          </a:bodyPr>
          <a:lstStyle/>
          <a:p>
            <a:pPr marL="0" marR="0" lvl="0" indent="0" algn="l" defTabSz="914400" rtl="0" eaLnBrk="1" fontAlgn="auto" latinLnBrk="0" hangingPunct="1">
              <a:lnSpc>
                <a:spcPts val="1080"/>
              </a:lnSpc>
              <a:spcBef>
                <a:spcPts val="0"/>
              </a:spcBef>
              <a:spcAft>
                <a:spcPts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Arial"/>
                <a:ea typeface="Meiryo UI"/>
                <a:cs typeface="+mn-cs"/>
              </a:rPr>
              <a:t>（</a:t>
            </a:r>
            <a:r>
              <a:rPr kumimoji="1" lang="en-US" altLang="ja-JP" sz="800" b="0" i="0" u="none" strike="noStrike" kern="1200" cap="none" spc="0" normalizeH="0" baseline="0" noProof="0">
                <a:ln>
                  <a:noFill/>
                </a:ln>
                <a:solidFill>
                  <a:srgbClr val="000000"/>
                </a:solidFill>
                <a:effectLst/>
                <a:uLnTx/>
                <a:uFillTx/>
                <a:latin typeface="Arial"/>
                <a:ea typeface="Meiryo UI"/>
                <a:cs typeface="+mn-cs"/>
              </a:rPr>
              <a:t>*1</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）本検証において「効率化のポイント」のいずれかの実施による効率化が見られた団体を示すため、リフト時点で既に効率化されていた団体を含まない</a:t>
            </a:r>
            <a:endParaRPr kumimoji="1" lang="en-US" altLang="ja-JP" sz="800" b="0" i="0" u="none" strike="noStrike" kern="1200" cap="none" spc="0" normalizeH="0" baseline="0" noProof="0">
              <a:ln>
                <a:noFill/>
              </a:ln>
              <a:solidFill>
                <a:srgbClr val="000000"/>
              </a:solidFill>
              <a:effectLst/>
              <a:uLnTx/>
              <a:uFillTx/>
              <a:latin typeface="Arial"/>
              <a:ea typeface="Meiryo UI"/>
              <a:cs typeface="+mn-cs"/>
            </a:endParaRPr>
          </a:p>
        </p:txBody>
      </p:sp>
      <p:sp>
        <p:nvSpPr>
          <p:cNvPr id="6" name="スライド番号プレースホルダー 5">
            <a:extLst>
              <a:ext uri="{FF2B5EF4-FFF2-40B4-BE49-F238E27FC236}">
                <a16:creationId xmlns:a16="http://schemas.microsoft.com/office/drawing/2014/main" id="{36377EC4-43A4-86DF-0FCC-F945F8284592}"/>
              </a:ext>
            </a:extLst>
          </p:cNvPr>
          <p:cNvSpPr>
            <a:spLocks noGrp="1"/>
          </p:cNvSpPr>
          <p:nvPr>
            <p:ph type="sldNum" sz="quarter" idx="12"/>
          </p:nvPr>
        </p:nvSpPr>
        <p:spPr/>
        <p:txBody>
          <a:bodyPr/>
          <a:lstStyle/>
          <a:p>
            <a:fld id="{DFD4F317-19D0-4848-B5EB-5B174DBE8CF9}" type="slidenum">
              <a:rPr lang="ja-JP" altLang="en-US" smtClean="0"/>
              <a:pPr/>
              <a:t>16</a:t>
            </a:fld>
            <a:endParaRPr lang="ja-JP" altLang="en-US"/>
          </a:p>
        </p:txBody>
      </p:sp>
    </p:spTree>
    <p:extLst>
      <p:ext uri="{BB962C8B-B14F-4D97-AF65-F5344CB8AC3E}">
        <p14:creationId xmlns:p14="http://schemas.microsoft.com/office/powerpoint/2010/main" val="3269140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効率化が考えられる作業の例（</a:t>
            </a:r>
            <a:r>
              <a:rPr lang="en-US" altLang="ja-JP" sz="2400">
                <a:latin typeface="+mn-ea"/>
                <a:ea typeface="+mn-ea"/>
                <a:cs typeface="+mj-lt"/>
              </a:rPr>
              <a:t>2/2</a:t>
            </a:r>
            <a:r>
              <a:rPr lang="ja-JP" altLang="en-US" sz="2400">
                <a:latin typeface="+mn-ea"/>
                <a:ea typeface="+mn-ea"/>
                <a:cs typeface="+mj-lt"/>
              </a:rPr>
              <a:t>）</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表 2">
            <a:extLst>
              <a:ext uri="{FF2B5EF4-FFF2-40B4-BE49-F238E27FC236}">
                <a16:creationId xmlns:a16="http://schemas.microsoft.com/office/drawing/2014/main" id="{9A31F28A-F6F2-7F20-3155-86D3920CB955}"/>
              </a:ext>
            </a:extLst>
          </p:cNvPr>
          <p:cNvGraphicFramePr>
            <a:graphicFrameLocks noGrp="1"/>
          </p:cNvGraphicFramePr>
          <p:nvPr>
            <p:extLst>
              <p:ext uri="{D42A27DB-BD31-4B8C-83A1-F6EECF244321}">
                <p14:modId xmlns:p14="http://schemas.microsoft.com/office/powerpoint/2010/main" val="3145889286"/>
              </p:ext>
            </p:extLst>
          </p:nvPr>
        </p:nvGraphicFramePr>
        <p:xfrm>
          <a:off x="435000" y="756329"/>
          <a:ext cx="9144000" cy="5671480"/>
        </p:xfrm>
        <a:graphic>
          <a:graphicData uri="http://schemas.openxmlformats.org/drawingml/2006/table">
            <a:tbl>
              <a:tblPr firstRow="1" bandRow="1">
                <a:tableStyleId>{5C22544A-7EE6-4342-B048-85BDC9FD1C3A}</a:tableStyleId>
              </a:tblPr>
              <a:tblGrid>
                <a:gridCol w="1781150">
                  <a:extLst>
                    <a:ext uri="{9D8B030D-6E8A-4147-A177-3AD203B41FA5}">
                      <a16:colId xmlns:a16="http://schemas.microsoft.com/office/drawing/2014/main" val="4030038107"/>
                    </a:ext>
                  </a:extLst>
                </a:gridCol>
                <a:gridCol w="2178850">
                  <a:extLst>
                    <a:ext uri="{9D8B030D-6E8A-4147-A177-3AD203B41FA5}">
                      <a16:colId xmlns:a16="http://schemas.microsoft.com/office/drawing/2014/main" val="2249508040"/>
                    </a:ext>
                  </a:extLst>
                </a:gridCol>
                <a:gridCol w="3672000">
                  <a:extLst>
                    <a:ext uri="{9D8B030D-6E8A-4147-A177-3AD203B41FA5}">
                      <a16:colId xmlns:a16="http://schemas.microsoft.com/office/drawing/2014/main" val="3974907019"/>
                    </a:ext>
                  </a:extLst>
                </a:gridCol>
                <a:gridCol w="1512000">
                  <a:extLst>
                    <a:ext uri="{9D8B030D-6E8A-4147-A177-3AD203B41FA5}">
                      <a16:colId xmlns:a16="http://schemas.microsoft.com/office/drawing/2014/main" val="4115673627"/>
                    </a:ext>
                  </a:extLst>
                </a:gridCol>
              </a:tblGrid>
              <a:tr h="370840">
                <a:tc>
                  <a:txBody>
                    <a:bodyPr/>
                    <a:lstStyle/>
                    <a:p>
                      <a:pPr algn="ctr"/>
                      <a:r>
                        <a:rPr kumimoji="1" lang="ja-JP" altLang="en-US" sz="1100">
                          <a:solidFill>
                            <a:schemeClr val="bg1"/>
                          </a:solidFill>
                          <a:latin typeface="+mn-ea"/>
                          <a:ea typeface="+mn-ea"/>
                        </a:rPr>
                        <a:t>作業分類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運用保守作業の例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効率化のポイント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効率化が見られた団体</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950157991"/>
                  </a:ext>
                </a:extLst>
              </a:tr>
              <a:tr h="43200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B-1.</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ハードウェアの保守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ハードウェアの監視・点検・交換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庁舎やデータセンターに残存しているシステムをガバメントクラウドに</a:t>
                      </a:r>
                      <a:br>
                        <a:rPr lang="en-US" altLang="ja-JP" sz="1000" b="0" i="0" u="none" strike="noStrike">
                          <a:solidFill>
                            <a:srgbClr val="000000"/>
                          </a:solidFill>
                          <a:effectLst/>
                          <a:latin typeface="Meiryo UI" panose="020B0604030504040204" pitchFamily="50" charset="-128"/>
                          <a:ea typeface="Meiryo UI" panose="020B0604030504040204" pitchFamily="50" charset="-128"/>
                        </a:rPr>
                      </a:br>
                      <a:r>
                        <a:rPr lang="ja-JP" altLang="en-US" sz="1000" b="0" i="0" u="none" strike="noStrike">
                          <a:solidFill>
                            <a:srgbClr val="000000"/>
                          </a:solidFill>
                          <a:effectLst/>
                          <a:latin typeface="Meiryo UI" panose="020B0604030504040204" pitchFamily="50" charset="-128"/>
                          <a:ea typeface="Meiryo UI" panose="020B0604030504040204" pitchFamily="50" charset="-128"/>
                        </a:rPr>
                        <a:t>リフトすることによる、要メンテナンスハードウェアの削減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富士通</a:t>
                      </a:r>
                      <a:r>
                        <a:rPr lang="en-US" altLang="ja-JP" sz="1000" b="0" i="0" u="none" strike="noStrike">
                          <a:solidFill>
                            <a:srgbClr val="000000"/>
                          </a:solidFill>
                          <a:effectLst/>
                          <a:latin typeface="Meiryo UI" panose="020B0604030504040204" pitchFamily="50" charset="-128"/>
                          <a:ea typeface="Meiryo UI" panose="020B0604030504040204" pitchFamily="50" charset="-128"/>
                        </a:rPr>
                        <a:t>Japan</a:t>
                      </a:r>
                      <a:r>
                        <a:rPr lang="ja-JP" altLang="en-US" sz="1000" b="0" i="0" u="none" strike="noStrike">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a:solidFill>
                            <a:srgbClr val="000000"/>
                          </a:solidFill>
                          <a:effectLst/>
                          <a:latin typeface="Meiryo UI" panose="020B0604030504040204" pitchFamily="50" charset="-128"/>
                          <a:ea typeface="Meiryo UI" panose="020B0604030504040204" pitchFamily="50" charset="-128"/>
                        </a:rPr>
                        <a:t>TKC</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5126436"/>
                  </a:ext>
                </a:extLst>
              </a:tr>
              <a:tr h="432000">
                <a:tc row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ソフトウェア製品の</a:t>
                      </a:r>
                      <a:br>
                        <a:rPr lang="en-US" altLang="ja-JP" sz="1000" b="0" i="0" u="none" strike="noStrike">
                          <a:solidFill>
                            <a:schemeClr val="tx1"/>
                          </a:solidFill>
                          <a:effectLst/>
                          <a:latin typeface="メイリオ" panose="020B0604030504040204" pitchFamily="50" charset="-128"/>
                          <a:ea typeface="メイリオ" panose="020B0604030504040204" pitchFamily="50" charset="-128"/>
                        </a:rPr>
                      </a:b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　　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ソフトウェア製品の保守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共同利用方式の採用によるサーバーメンテナンス作業の削減</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アプリケーションのコンテナ化によるサーバーメンテナンス作業の効率化</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電算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61449634"/>
                  </a:ext>
                </a:extLst>
              </a:tr>
              <a:tr h="432000">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900" b="0" i="0" u="none" strike="noStrike">
                          <a:solidFill>
                            <a:schemeClr val="tx1"/>
                          </a:solidFill>
                          <a:effectLst/>
                          <a:latin typeface="メイリオ" panose="020B0604030504040204" pitchFamily="50" charset="-128"/>
                          <a:ea typeface="メイリオ" panose="020B0604030504040204" pitchFamily="50" charset="-128"/>
                        </a:rPr>
                        <a:t>B-2.</a:t>
                      </a:r>
                      <a:r>
                        <a:rPr lang="ja-JP" altLang="en-US" sz="900" b="0" i="0" u="none" strike="noStrike">
                          <a:solidFill>
                            <a:schemeClr val="tx1"/>
                          </a:solidFill>
                          <a:effectLst/>
                          <a:latin typeface="メイリオ" panose="020B0604030504040204" pitchFamily="50" charset="-128"/>
                          <a:ea typeface="メイリオ" panose="020B0604030504040204" pitchFamily="50" charset="-128"/>
                        </a:rPr>
                        <a:t>ソフトウェア製品の保守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アップデートファイル・パッチの適用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パッチ適用のマネージドサービス化</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マシンイメージを用いたアップデートファイルの一斉適用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en-US" altLang="ja-JP" sz="1000" b="0" i="0" u="none" strike="noStrike">
                          <a:solidFill>
                            <a:srgbClr val="000000"/>
                          </a:solidFill>
                          <a:effectLst/>
                          <a:latin typeface="Meiryo UI" panose="020B0604030504040204" pitchFamily="50" charset="-128"/>
                          <a:ea typeface="Meiryo UI" panose="020B0604030504040204" pitchFamily="50" charset="-128"/>
                        </a:rPr>
                        <a:t>RKKCS</a:t>
                      </a:r>
                      <a:r>
                        <a:rPr lang="ja-JP" altLang="en-US" sz="1000" b="0" i="0" u="none" strike="noStrike">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a:solidFill>
                            <a:srgbClr val="000000"/>
                          </a:solidFill>
                          <a:effectLst/>
                          <a:latin typeface="Meiryo UI" panose="020B0604030504040204" pitchFamily="50" charset="-128"/>
                          <a:ea typeface="Meiryo UI" panose="020B0604030504040204" pitchFamily="50" charset="-128"/>
                        </a:rPr>
                        <a:t>TKC</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1933560"/>
                  </a:ext>
                </a:extLst>
              </a:tr>
              <a:tr h="432000">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9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SaaS</a:t>
                      </a:r>
                      <a:r>
                        <a:rPr lang="ja-JP" altLang="en-US" sz="1000" b="0" i="0" u="none" strike="noStrike">
                          <a:solidFill>
                            <a:srgbClr val="000000"/>
                          </a:solidFill>
                          <a:effectLst/>
                          <a:latin typeface="Meiryo UI" panose="020B0604030504040204" pitchFamily="50" charset="-128"/>
                          <a:ea typeface="Meiryo UI" panose="020B0604030504040204" pitchFamily="50" charset="-128"/>
                        </a:rPr>
                        <a:t>製品を用いた運用保守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セキュリティ機能の自動化</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運用管理サーバーの削減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富士通</a:t>
                      </a:r>
                      <a:r>
                        <a:rPr lang="en-US" altLang="ja-JP" sz="1000" b="0" i="0" u="none" strike="noStrike">
                          <a:solidFill>
                            <a:srgbClr val="000000"/>
                          </a:solidFill>
                          <a:effectLst/>
                          <a:latin typeface="Meiryo UI" panose="020B0604030504040204" pitchFamily="50" charset="-128"/>
                          <a:ea typeface="Meiryo UI" panose="020B0604030504040204" pitchFamily="50" charset="-128"/>
                        </a:rPr>
                        <a:t>Japan</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4469397"/>
                  </a:ext>
                </a:extLst>
              </a:tr>
              <a:tr h="43200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B-3.</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システムリソース配</a:t>
                      </a:r>
                      <a:br>
                        <a:rPr lang="en-US" altLang="ja-JP" sz="1000" b="0" i="0" u="none" strike="noStrike">
                          <a:solidFill>
                            <a:schemeClr val="tx1"/>
                          </a:solidFill>
                          <a:effectLst/>
                          <a:latin typeface="メイリオ" panose="020B0604030504040204" pitchFamily="50" charset="-128"/>
                          <a:ea typeface="メイリオ" panose="020B0604030504040204" pitchFamily="50" charset="-128"/>
                        </a:rPr>
                      </a:b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　　分の調整</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サーバーのスケールアウト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スケールアウトの自動化・マネージドサービス化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両備システムズ、</a:t>
                      </a:r>
                      <a:r>
                        <a:rPr lang="en-US" altLang="ja-JP" sz="1000" b="0" i="0" u="none" strike="noStrike">
                          <a:solidFill>
                            <a:srgbClr val="000000"/>
                          </a:solidFill>
                          <a:effectLst/>
                          <a:latin typeface="Meiryo UI" panose="020B0604030504040204" pitchFamily="50" charset="-128"/>
                          <a:ea typeface="Meiryo UI" panose="020B0604030504040204" pitchFamily="50" charset="-128"/>
                        </a:rPr>
                        <a:t>TKC</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337230"/>
                  </a:ext>
                </a:extLst>
              </a:tr>
              <a:tr h="432000">
                <a:tc>
                  <a:txBody>
                    <a:bodyPr/>
                    <a:lstStyle/>
                    <a:p>
                      <a:pPr algn="l" fontAlgn="ctr"/>
                      <a:r>
                        <a:rPr lang="en-US" altLang="zh-TW" sz="1000" b="0" i="0" u="none" strike="noStrike">
                          <a:solidFill>
                            <a:schemeClr val="tx1"/>
                          </a:solidFill>
                          <a:effectLst/>
                          <a:latin typeface="メイリオ" panose="020B0604030504040204" pitchFamily="50" charset="-128"/>
                          <a:ea typeface="メイリオ" panose="020B0604030504040204" pitchFamily="50" charset="-128"/>
                        </a:rPr>
                        <a:t>B-4.</a:t>
                      </a:r>
                      <a:r>
                        <a:rPr lang="zh-TW" altLang="en-US" sz="1000" b="0" i="0" u="none" strike="noStrike">
                          <a:solidFill>
                            <a:schemeClr val="tx1"/>
                          </a:solidFill>
                          <a:effectLst/>
                          <a:latin typeface="メイリオ" panose="020B0604030504040204" pitchFamily="50" charset="-128"/>
                          <a:ea typeface="メイリオ" panose="020B0604030504040204" pitchFamily="50" charset="-128"/>
                        </a:rPr>
                        <a:t>保守作業共通</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34403599"/>
                  </a:ext>
                </a:extLst>
              </a:tr>
              <a:tr h="43200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B-5.</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ユーザーへの稼働状況（稼働率・障害発生状況等）の報告</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マネージドサービスを用いたデータ収集・集計によるレポート作成の自動化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16245231"/>
                  </a:ext>
                </a:extLst>
              </a:tr>
              <a:tr h="43200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B-6.</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アプリケーション</a:t>
                      </a:r>
                      <a:br>
                        <a:rPr lang="en-US" altLang="ja-JP" sz="1000" b="0" i="0" u="none" strike="noStrike">
                          <a:solidFill>
                            <a:schemeClr val="tx1"/>
                          </a:solidFill>
                          <a:effectLst/>
                          <a:latin typeface="メイリオ" panose="020B0604030504040204" pitchFamily="50" charset="-128"/>
                          <a:ea typeface="メイリオ" panose="020B0604030504040204" pitchFamily="50" charset="-128"/>
                        </a:rPr>
                      </a:b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　　 プログラムの保守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修正プログラムの検証・リリース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アプリケーションのコンテナ化によるリリースの効率化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京都電子計算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77373109"/>
                  </a:ext>
                </a:extLst>
              </a:tr>
              <a:tr h="43200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B-7.</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ハードウェアの保守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ハードウェア障害への対応</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庁舎やデータセンターに残存しているシステムをガバメントクラウドに</a:t>
                      </a:r>
                      <a:br>
                        <a:rPr lang="en-US" altLang="ja-JP" sz="1000" b="0" i="0" u="none" strike="noStrike">
                          <a:solidFill>
                            <a:srgbClr val="000000"/>
                          </a:solidFill>
                          <a:effectLst/>
                          <a:latin typeface="Meiryo UI" panose="020B0604030504040204" pitchFamily="50" charset="-128"/>
                          <a:ea typeface="Meiryo UI" panose="020B0604030504040204" pitchFamily="50" charset="-128"/>
                        </a:rPr>
                      </a:br>
                      <a:r>
                        <a:rPr lang="ja-JP" altLang="en-US" sz="1000" b="0" i="0" u="none" strike="noStrike">
                          <a:solidFill>
                            <a:srgbClr val="000000"/>
                          </a:solidFill>
                          <a:effectLst/>
                          <a:latin typeface="Meiryo UI" panose="020B0604030504040204" pitchFamily="50" charset="-128"/>
                          <a:ea typeface="Meiryo UI" panose="020B0604030504040204" pitchFamily="50" charset="-128"/>
                        </a:rPr>
                        <a:t>リフトすることによる、要メンテナンスハードウェアの削減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en-US" altLang="ja-JP" sz="1000" b="0" i="0" u="none" strike="noStrike">
                          <a:solidFill>
                            <a:srgbClr val="000000"/>
                          </a:solidFill>
                          <a:effectLst/>
                          <a:latin typeface="Meiryo UI" panose="020B0604030504040204" pitchFamily="50" charset="-128"/>
                          <a:ea typeface="Meiryo UI" panose="020B0604030504040204" pitchFamily="50" charset="-128"/>
                        </a:rPr>
                        <a:t>TKC</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49093756"/>
                  </a:ext>
                </a:extLst>
              </a:tr>
              <a:tr h="432000">
                <a:tc rowSpan="2">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B-8.</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ソフトウェア製品の</a:t>
                      </a:r>
                      <a:br>
                        <a:rPr lang="en-US" altLang="ja-JP" sz="1000" b="0" i="0" u="none" strike="noStrike">
                          <a:solidFill>
                            <a:schemeClr val="tx1"/>
                          </a:solidFill>
                          <a:effectLst/>
                          <a:latin typeface="メイリオ" panose="020B0604030504040204" pitchFamily="50" charset="-128"/>
                          <a:ea typeface="メイリオ" panose="020B0604030504040204" pitchFamily="50" charset="-128"/>
                        </a:rPr>
                      </a:b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　　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ソフトウェア障害への対応</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マネージドサービス利用や共同利用方式の採用による、対象ソフトウェアの削減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00" b="0" i="0" u="none" strike="noStrike">
                          <a:solidFill>
                            <a:srgbClr val="000000"/>
                          </a:solidFill>
                          <a:effectLst/>
                          <a:latin typeface="Meiryo UI" panose="020B0604030504040204" pitchFamily="50" charset="-128"/>
                          <a:ea typeface="Meiryo UI" panose="020B0604030504040204" pitchFamily="50" charset="-128"/>
                        </a:rPr>
                        <a:t>日立製作所、アイシーエス、電算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7459517"/>
                  </a:ext>
                </a:extLst>
              </a:tr>
              <a:tr h="432000">
                <a:tc vMerge="1">
                  <a:txBody>
                    <a:bodyPr/>
                    <a:lstStyle/>
                    <a:p>
                      <a:pPr algn="l"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rPr>
                        <a:t>B-8.</a:t>
                      </a:r>
                      <a:r>
                        <a:rPr lang="ja-JP" altLang="en-US" sz="900" b="0" i="0" u="none" strike="noStrike">
                          <a:solidFill>
                            <a:schemeClr val="tx1"/>
                          </a:solidFill>
                          <a:effectLst/>
                          <a:latin typeface="メイリオ" panose="020B0604030504040204" pitchFamily="50" charset="-128"/>
                          <a:ea typeface="メイリオ" panose="020B0604030504040204" pitchFamily="50" charset="-128"/>
                        </a:rPr>
                        <a:t>ソフトウェア製品の保守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修正パッチの検証・リリース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マネージドサービス利用による検証・リリースの効率化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en-US" altLang="ja-JP" sz="1000" b="0" i="0" u="none" strike="noStrike">
                          <a:solidFill>
                            <a:srgbClr val="000000"/>
                          </a:solidFill>
                          <a:effectLst/>
                          <a:latin typeface="Meiryo UI" panose="020B0604030504040204" pitchFamily="50" charset="-128"/>
                          <a:ea typeface="Meiryo UI" panose="020B0604030504040204" pitchFamily="50" charset="-128"/>
                        </a:rPr>
                        <a:t>RKKCS</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3890386"/>
                  </a:ext>
                </a:extLst>
              </a:tr>
              <a:tr h="43200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B-9.</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その他保守作業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19711532"/>
                  </a:ext>
                </a:extLst>
              </a:tr>
            </a:tbl>
          </a:graphicData>
        </a:graphic>
      </p:graphicFrame>
      <p:sp>
        <p:nvSpPr>
          <p:cNvPr id="2" name="スライド番号プレースホルダー 1">
            <a:extLst>
              <a:ext uri="{FF2B5EF4-FFF2-40B4-BE49-F238E27FC236}">
                <a16:creationId xmlns:a16="http://schemas.microsoft.com/office/drawing/2014/main" id="{6F8E227C-2A86-23B7-AB07-3EBDC94D0C70}"/>
              </a:ext>
            </a:extLst>
          </p:cNvPr>
          <p:cNvSpPr>
            <a:spLocks noGrp="1"/>
          </p:cNvSpPr>
          <p:nvPr>
            <p:ph type="sldNum" sz="quarter" idx="12"/>
          </p:nvPr>
        </p:nvSpPr>
        <p:spPr/>
        <p:txBody>
          <a:bodyPr/>
          <a:lstStyle/>
          <a:p>
            <a:fld id="{DFD4F317-19D0-4848-B5EB-5B174DBE8CF9}" type="slidenum">
              <a:rPr lang="ja-JP" altLang="en-US" smtClean="0"/>
              <a:pPr/>
              <a:t>17</a:t>
            </a:fld>
            <a:endParaRPr lang="ja-JP" altLang="en-US"/>
          </a:p>
        </p:txBody>
      </p:sp>
    </p:spTree>
    <p:extLst>
      <p:ext uri="{BB962C8B-B14F-4D97-AF65-F5344CB8AC3E}">
        <p14:creationId xmlns:p14="http://schemas.microsoft.com/office/powerpoint/2010/main" val="2295634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0CF223-11CE-182F-9E79-1E28866E1DDA}"/>
              </a:ext>
            </a:extLst>
          </p:cNvPr>
          <p:cNvSpPr>
            <a:spLocks noGrp="1"/>
          </p:cNvSpPr>
          <p:nvPr>
            <p:ph type="title"/>
          </p:nvPr>
        </p:nvSpPr>
        <p:spPr>
          <a:xfrm>
            <a:off x="681038" y="2740343"/>
            <a:ext cx="8543925" cy="590931"/>
          </a:xfrm>
        </p:spPr>
        <p:txBody>
          <a:bodyPr/>
          <a:lstStyle/>
          <a:p>
            <a:r>
              <a:rPr kumimoji="1" lang="ja-JP" altLang="en-US" sz="3600"/>
              <a:t>検証で発生した技術的な課題</a:t>
            </a:r>
          </a:p>
        </p:txBody>
      </p:sp>
      <p:sp>
        <p:nvSpPr>
          <p:cNvPr id="4" name="スライド番号プレースホルダー 3">
            <a:extLst>
              <a:ext uri="{FF2B5EF4-FFF2-40B4-BE49-F238E27FC236}">
                <a16:creationId xmlns:a16="http://schemas.microsoft.com/office/drawing/2014/main" id="{B7BB9F5F-B45D-DDDF-A76A-C597503DFDE4}"/>
              </a:ext>
            </a:extLst>
          </p:cNvPr>
          <p:cNvSpPr>
            <a:spLocks noGrp="1"/>
          </p:cNvSpPr>
          <p:nvPr>
            <p:ph type="sldNum" sz="quarter" idx="10"/>
          </p:nvPr>
        </p:nvSpPr>
        <p:spPr/>
        <p:txBody>
          <a:bodyPr/>
          <a:lstStyle/>
          <a:p>
            <a:fld id="{DFD4F317-19D0-4848-B5EB-5B174DBE8CF9}" type="slidenum">
              <a:rPr lang="ja-JP" altLang="en-US" smtClean="0"/>
              <a:pPr/>
              <a:t>18</a:t>
            </a:fld>
            <a:endParaRPr lang="ja-JP" altLang="en-US"/>
          </a:p>
        </p:txBody>
      </p:sp>
    </p:spTree>
    <p:extLst>
      <p:ext uri="{BB962C8B-B14F-4D97-AF65-F5344CB8AC3E}">
        <p14:creationId xmlns:p14="http://schemas.microsoft.com/office/powerpoint/2010/main" val="1489861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タイトル 3">
            <a:extLst>
              <a:ext uri="{FF2B5EF4-FFF2-40B4-BE49-F238E27FC236}">
                <a16:creationId xmlns:a16="http://schemas.microsoft.com/office/drawing/2014/main" id="{695834A6-893A-3609-6EF7-55C589BDD7AB}"/>
              </a:ext>
            </a:extLst>
          </p:cNvPr>
          <p:cNvSpPr>
            <a:spLocks noGrp="1"/>
          </p:cNvSpPr>
          <p:nvPr>
            <p:ph type="title"/>
          </p:nvPr>
        </p:nvSpPr>
        <p:spPr>
          <a:xfrm>
            <a:off x="906605" y="49957"/>
            <a:ext cx="7760283" cy="580999"/>
          </a:xfrm>
        </p:spPr>
        <p:txBody>
          <a:bodyPr anchor="ctr"/>
          <a:lstStyle/>
          <a:p>
            <a:r>
              <a:rPr lang="ja-JP" altLang="en-US" sz="2400">
                <a:latin typeface="+mn-ea"/>
                <a:ea typeface="+mn-ea"/>
                <a:cs typeface="+mj-lt"/>
              </a:rPr>
              <a:t>移行検証で発生した技術的な課題</a:t>
            </a:r>
          </a:p>
        </p:txBody>
      </p:sp>
      <p:cxnSp>
        <p:nvCxnSpPr>
          <p:cNvPr id="27" name="直線コネクタ 26">
            <a:extLst>
              <a:ext uri="{FF2B5EF4-FFF2-40B4-BE49-F238E27FC236}">
                <a16:creationId xmlns:a16="http://schemas.microsoft.com/office/drawing/2014/main" id="{01C9E491-98FE-0611-FB92-052EDCCC003D}"/>
              </a:ext>
            </a:extLst>
          </p:cNvPr>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70EC5644-A402-8DD8-CBD0-02C5CB6A7B7F}"/>
              </a:ext>
            </a:extLst>
          </p:cNvPr>
          <p:cNvSpPr txBox="1"/>
          <p:nvPr/>
        </p:nvSpPr>
        <p:spPr>
          <a:xfrm>
            <a:off x="814386" y="730945"/>
            <a:ext cx="8527575" cy="317246"/>
          </a:xfrm>
          <a:prstGeom prst="rect">
            <a:avLst/>
          </a:prstGeom>
          <a:noFill/>
        </p:spPr>
        <p:txBody>
          <a:bodyPr wrap="square" lIns="50409" tIns="50409" rIns="50409" bIns="50409" rtlCol="0">
            <a:spAutoFit/>
          </a:bodyPr>
          <a:lstStyle/>
          <a:p>
            <a:pPr marL="263776" marR="0" lvl="0" indent="-263776" algn="l" defTabSz="914400" rtl="0" eaLnBrk="1" fontAlgn="auto" latinLnBrk="0" hangingPunct="1">
              <a:lnSpc>
                <a:spcPct val="100000"/>
              </a:lnSpc>
              <a:spcBef>
                <a:spcPts val="0"/>
              </a:spcBef>
              <a:spcAft>
                <a:spcPts val="554"/>
              </a:spcAft>
              <a:buClrTx/>
              <a:buSzTx/>
              <a:buFont typeface="Wingdings" panose="05000000000000000000" pitchFamily="2" charset="2"/>
              <a:buChar char="n"/>
              <a:tabLst/>
              <a:defRPr/>
            </a:pPr>
            <a:r>
              <a:rPr kumimoji="1" lang="ja-JP" altLang="en-US" sz="1400" b="0" i="0" u="none" strike="noStrike" kern="1200" cap="none" spc="0" normalizeH="0" baseline="0" noProof="0">
                <a:ln>
                  <a:noFill/>
                </a:ln>
                <a:solidFill>
                  <a:srgbClr val="000000"/>
                </a:solidFill>
                <a:effectLst/>
                <a:uLnTx/>
                <a:uFillTx/>
                <a:latin typeface="+mj-ea"/>
                <a:ea typeface="+mj-ea"/>
                <a:cs typeface="+mn-cs"/>
              </a:rPr>
              <a:t>各団体の検証において生じた技術的な課題のうち、他の団体においても移行時に参考となる内容を以下に示す。</a:t>
            </a:r>
          </a:p>
        </p:txBody>
      </p:sp>
      <p:sp>
        <p:nvSpPr>
          <p:cNvPr id="29" name="テキスト ボックス 28">
            <a:extLst>
              <a:ext uri="{FF2B5EF4-FFF2-40B4-BE49-F238E27FC236}">
                <a16:creationId xmlns:a16="http://schemas.microsoft.com/office/drawing/2014/main" id="{604C8E63-0346-4167-F1B7-D13BD42A3A96}"/>
              </a:ext>
            </a:extLst>
          </p:cNvPr>
          <p:cNvSpPr txBox="1"/>
          <p:nvPr/>
        </p:nvSpPr>
        <p:spPr>
          <a:xfrm>
            <a:off x="7984501" y="6111345"/>
            <a:ext cx="1594499" cy="241092"/>
          </a:xfrm>
          <a:prstGeom prst="rect">
            <a:avLst/>
          </a:prstGeom>
          <a:noFill/>
          <a:ln>
            <a:noFill/>
          </a:ln>
        </p:spPr>
        <p:txBody>
          <a:bodyPr wrap="square" lIns="54610" tIns="54610" rIns="54610" bIns="54610" rtlCol="0" anchor="ctr">
            <a:spAutoFit/>
          </a:bodyPr>
          <a:lstStyle/>
          <a:p>
            <a:pPr marL="0" marR="0" lvl="0" indent="0" algn="r" defTabSz="914400" rtl="0" eaLnBrk="1" fontAlgn="auto" latinLnBrk="0" hangingPunct="1">
              <a:lnSpc>
                <a:spcPts val="108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AB0D82"/>
                </a:solidFill>
                <a:effectLst/>
                <a:uLnTx/>
                <a:uFillTx/>
                <a:latin typeface="Arial"/>
                <a:ea typeface="Meiryo UI"/>
                <a:cs typeface="+mn-cs"/>
              </a:rPr>
              <a:t>※</a:t>
            </a:r>
            <a:r>
              <a:rPr kumimoji="1" lang="ja-JP" altLang="en-US" sz="900" b="0" i="0" u="none" strike="noStrike" kern="1200" cap="none" spc="0" normalizeH="0" baseline="0" noProof="0">
                <a:ln>
                  <a:noFill/>
                </a:ln>
                <a:solidFill>
                  <a:srgbClr val="AB0D82"/>
                </a:solidFill>
                <a:effectLst/>
                <a:uLnTx/>
                <a:uFillTx/>
                <a:latin typeface="Arial"/>
                <a:ea typeface="Meiryo UI"/>
                <a:cs typeface="+mn-cs"/>
              </a:rPr>
              <a:t>はデジタル庁による補足</a:t>
            </a:r>
            <a:endParaRPr kumimoji="1" lang="en-US" altLang="ja-JP" sz="900" b="0" i="0" u="none" strike="noStrike" kern="1200" cap="none" spc="0" normalizeH="0" baseline="0" noProof="0">
              <a:ln>
                <a:noFill/>
              </a:ln>
              <a:solidFill>
                <a:srgbClr val="AB0D82"/>
              </a:solidFill>
              <a:effectLst/>
              <a:uLnTx/>
              <a:uFillTx/>
              <a:latin typeface="Arial"/>
              <a:ea typeface="Meiryo UI"/>
              <a:cs typeface="+mn-cs"/>
            </a:endParaRPr>
          </a:p>
        </p:txBody>
      </p:sp>
      <p:sp>
        <p:nvSpPr>
          <p:cNvPr id="30" name="テキスト ボックス 29">
            <a:extLst>
              <a:ext uri="{FF2B5EF4-FFF2-40B4-BE49-F238E27FC236}">
                <a16:creationId xmlns:a16="http://schemas.microsoft.com/office/drawing/2014/main" id="{2319B1B7-8C44-D1D2-7670-375C55DFE0E4}"/>
              </a:ext>
            </a:extLst>
          </p:cNvPr>
          <p:cNvSpPr txBox="1"/>
          <p:nvPr/>
        </p:nvSpPr>
        <p:spPr>
          <a:xfrm>
            <a:off x="327000" y="1255500"/>
            <a:ext cx="864000" cy="288000"/>
          </a:xfrm>
          <a:prstGeom prst="rect">
            <a:avLst/>
          </a:prstGeom>
          <a:solidFill>
            <a:srgbClr val="00338D"/>
          </a:solidFill>
        </p:spPr>
        <p:txBody>
          <a:bodyPr wrap="square" lIns="54610" tIns="54610" rIns="54610" bIns="54610" rtlCol="0" anchor="ctr">
            <a:no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1" i="0" u="none" strike="noStrike" kern="1200" cap="none" spc="0" normalizeH="0" baseline="0" noProof="0">
                <a:ln>
                  <a:noFill/>
                </a:ln>
                <a:solidFill>
                  <a:prstClr val="white"/>
                </a:solidFill>
                <a:effectLst/>
                <a:uLnTx/>
                <a:uFillTx/>
                <a:latin typeface="Meiryo UI"/>
                <a:ea typeface="Meiryo UI"/>
                <a:cs typeface="+mn-cs"/>
              </a:rPr>
              <a:t>対象</a:t>
            </a:r>
            <a:r>
              <a:rPr kumimoji="1" lang="en-US" altLang="ja-JP" sz="1100" b="1" i="0" u="none" strike="noStrike" kern="1200" cap="none" spc="0" normalizeH="0" baseline="0" noProof="0">
                <a:ln>
                  <a:noFill/>
                </a:ln>
                <a:solidFill>
                  <a:prstClr val="white"/>
                </a:solidFill>
                <a:effectLst/>
                <a:uLnTx/>
                <a:uFillTx/>
                <a:latin typeface="Meiryo UI"/>
                <a:ea typeface="Meiryo UI"/>
                <a:cs typeface="+mn-cs"/>
              </a:rPr>
              <a:t>CSP</a:t>
            </a:r>
            <a:endParaRPr kumimoji="1" lang="ja-JP" altLang="en-US" sz="1100" b="1" i="0" u="none" strike="noStrike" kern="1200" cap="none" spc="0" normalizeH="0" baseline="0" noProof="0">
              <a:ln>
                <a:noFill/>
              </a:ln>
              <a:solidFill>
                <a:prstClr val="white"/>
              </a:solidFill>
              <a:effectLst/>
              <a:uLnTx/>
              <a:uFillTx/>
              <a:latin typeface="Meiryo UI"/>
              <a:ea typeface="Meiryo UI"/>
              <a:cs typeface="+mn-cs"/>
            </a:endParaRPr>
          </a:p>
        </p:txBody>
      </p:sp>
      <p:sp>
        <p:nvSpPr>
          <p:cNvPr id="31" name="テキスト ボックス 30">
            <a:extLst>
              <a:ext uri="{FF2B5EF4-FFF2-40B4-BE49-F238E27FC236}">
                <a16:creationId xmlns:a16="http://schemas.microsoft.com/office/drawing/2014/main" id="{7ED53873-921D-B55C-62DE-467F018D8817}"/>
              </a:ext>
            </a:extLst>
          </p:cNvPr>
          <p:cNvSpPr txBox="1">
            <a:spLocks/>
          </p:cNvSpPr>
          <p:nvPr/>
        </p:nvSpPr>
        <p:spPr>
          <a:xfrm>
            <a:off x="1227000" y="1255500"/>
            <a:ext cx="1800000" cy="288000"/>
          </a:xfrm>
          <a:prstGeom prst="rect">
            <a:avLst/>
          </a:prstGeom>
          <a:solidFill>
            <a:srgbClr val="00338D"/>
          </a:solidFill>
        </p:spPr>
        <p:txBody>
          <a:bodyPr wrap="square" lIns="54610" tIns="54610" rIns="54610" bIns="54610" rtlCol="0" anchor="ctr">
            <a:no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1" i="0" u="none" strike="noStrike" kern="1200" cap="none" spc="0" normalizeH="0" baseline="0" noProof="0">
                <a:ln>
                  <a:noFill/>
                </a:ln>
                <a:solidFill>
                  <a:prstClr val="white"/>
                </a:solidFill>
                <a:effectLst/>
                <a:uLnTx/>
                <a:uFillTx/>
                <a:latin typeface="Meiryo UI"/>
                <a:ea typeface="Meiryo UI"/>
                <a:cs typeface="+mn-cs"/>
              </a:rPr>
              <a:t>概要</a:t>
            </a:r>
          </a:p>
        </p:txBody>
      </p:sp>
      <p:sp>
        <p:nvSpPr>
          <p:cNvPr id="32" name="テキスト ボックス 31">
            <a:extLst>
              <a:ext uri="{FF2B5EF4-FFF2-40B4-BE49-F238E27FC236}">
                <a16:creationId xmlns:a16="http://schemas.microsoft.com/office/drawing/2014/main" id="{AF5D6331-8494-0137-1E9A-EF892A5E79D8}"/>
              </a:ext>
            </a:extLst>
          </p:cNvPr>
          <p:cNvSpPr txBox="1">
            <a:spLocks/>
          </p:cNvSpPr>
          <p:nvPr/>
        </p:nvSpPr>
        <p:spPr>
          <a:xfrm>
            <a:off x="3063000" y="1255500"/>
            <a:ext cx="3240000" cy="288000"/>
          </a:xfrm>
          <a:prstGeom prst="rect">
            <a:avLst/>
          </a:prstGeom>
          <a:solidFill>
            <a:srgbClr val="00338D"/>
          </a:solidFill>
        </p:spPr>
        <p:txBody>
          <a:bodyPr wrap="square" lIns="54610" tIns="54610" rIns="54610" bIns="54610" rtlCol="0" anchor="ctr">
            <a:no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1" i="0" u="none" strike="noStrike" kern="1200" cap="none" spc="0" normalizeH="0" baseline="0" noProof="0">
                <a:ln>
                  <a:noFill/>
                </a:ln>
                <a:solidFill>
                  <a:prstClr val="white"/>
                </a:solidFill>
                <a:effectLst/>
                <a:uLnTx/>
                <a:uFillTx/>
                <a:latin typeface="Meiryo UI"/>
                <a:ea typeface="Meiryo UI"/>
                <a:cs typeface="+mn-cs"/>
              </a:rPr>
              <a:t>詳細</a:t>
            </a:r>
          </a:p>
        </p:txBody>
      </p:sp>
      <p:sp>
        <p:nvSpPr>
          <p:cNvPr id="33" name="テキスト ボックス 32">
            <a:extLst>
              <a:ext uri="{FF2B5EF4-FFF2-40B4-BE49-F238E27FC236}">
                <a16:creationId xmlns:a16="http://schemas.microsoft.com/office/drawing/2014/main" id="{04998EA6-7E7F-109D-8AC0-BC19CA7BAD59}"/>
              </a:ext>
            </a:extLst>
          </p:cNvPr>
          <p:cNvSpPr txBox="1">
            <a:spLocks/>
          </p:cNvSpPr>
          <p:nvPr/>
        </p:nvSpPr>
        <p:spPr>
          <a:xfrm>
            <a:off x="6339000" y="1255500"/>
            <a:ext cx="3240000" cy="288000"/>
          </a:xfrm>
          <a:prstGeom prst="rect">
            <a:avLst/>
          </a:prstGeom>
          <a:solidFill>
            <a:srgbClr val="00338D"/>
          </a:solidFill>
        </p:spPr>
        <p:txBody>
          <a:bodyPr wrap="square" lIns="54610" tIns="54610" rIns="54610" bIns="54610" rtlCol="0" anchor="ctr">
            <a:no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1" i="0" u="none" strike="noStrike" kern="1200" cap="none" spc="0" normalizeH="0" baseline="0" noProof="0">
                <a:ln>
                  <a:noFill/>
                </a:ln>
                <a:solidFill>
                  <a:prstClr val="white"/>
                </a:solidFill>
                <a:effectLst/>
                <a:uLnTx/>
                <a:uFillTx/>
                <a:latin typeface="Meiryo UI"/>
                <a:ea typeface="Meiryo UI"/>
                <a:cs typeface="+mn-cs"/>
              </a:rPr>
              <a:t>対応方法</a:t>
            </a:r>
          </a:p>
        </p:txBody>
      </p:sp>
      <p:sp>
        <p:nvSpPr>
          <p:cNvPr id="34" name="テキスト ボックス 33">
            <a:extLst>
              <a:ext uri="{FF2B5EF4-FFF2-40B4-BE49-F238E27FC236}">
                <a16:creationId xmlns:a16="http://schemas.microsoft.com/office/drawing/2014/main" id="{4F7629AE-77DD-725F-EC53-911E066FA02F}"/>
              </a:ext>
            </a:extLst>
          </p:cNvPr>
          <p:cNvSpPr txBox="1">
            <a:spLocks/>
          </p:cNvSpPr>
          <p:nvPr/>
        </p:nvSpPr>
        <p:spPr>
          <a:xfrm>
            <a:off x="6339000" y="1579500"/>
            <a:ext cx="3240000" cy="864000"/>
          </a:xfrm>
          <a:prstGeom prst="rect">
            <a:avLst/>
          </a:prstGeom>
          <a:solidFill>
            <a:schemeClr val="bg1">
              <a:lumMod val="95000"/>
            </a:schemeClr>
          </a:solidFill>
        </p:spPr>
        <p:txBody>
          <a:bodyPr wrap="square" lIns="54610" tIns="54610" rIns="54610" bIns="54610" rtlCol="0"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脅威の駆除に対応したサードパーティ製品を導入する方針とする。</a:t>
            </a:r>
            <a:endParaRPr kumimoji="1" lang="en-US" altLang="ja-JP" sz="1100" b="0" i="0" u="none" strike="noStrike" kern="1200" cap="none" spc="0" normalizeH="0" baseline="0" noProof="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1" lang="en-US" altLang="ja-JP" sz="1100" b="0" i="0" u="none" strike="noStrike" kern="1200" cap="none" spc="0" normalizeH="0" baseline="0" noProof="0">
                <a:ln>
                  <a:noFill/>
                </a:ln>
                <a:solidFill>
                  <a:srgbClr val="AB0D82"/>
                </a:solidFill>
                <a:effectLst/>
                <a:uLnTx/>
                <a:uFillTx/>
                <a:latin typeface="Meiryo UI"/>
                <a:ea typeface="Meiryo UI"/>
                <a:cs typeface="+mn-cs"/>
              </a:rPr>
              <a:t>※</a:t>
            </a:r>
            <a:r>
              <a:rPr kumimoji="1" lang="en-US" altLang="ja-JP" sz="1100" b="0" i="0" u="none" strike="noStrike" kern="1200" cap="none" spc="0" normalizeH="0" baseline="0" noProof="0" err="1">
                <a:ln>
                  <a:noFill/>
                </a:ln>
                <a:solidFill>
                  <a:srgbClr val="AB0D82"/>
                </a:solidFill>
                <a:effectLst/>
                <a:uLnTx/>
                <a:uFillTx/>
                <a:latin typeface="Meiryo UI"/>
                <a:ea typeface="Meiryo UI"/>
                <a:cs typeface="+mn-cs"/>
              </a:rPr>
              <a:t>GuardDuty</a:t>
            </a:r>
            <a:r>
              <a:rPr kumimoji="1" lang="en-US" altLang="ja-JP" sz="1100" b="0" i="0" u="none" strike="noStrike" kern="1200" cap="none" spc="0" normalizeH="0" baseline="0" noProof="0">
                <a:ln>
                  <a:noFill/>
                </a:ln>
                <a:solidFill>
                  <a:srgbClr val="AB0D82"/>
                </a:solidFill>
                <a:effectLst/>
                <a:uLnTx/>
                <a:uFillTx/>
                <a:latin typeface="Meiryo UI"/>
                <a:ea typeface="Meiryo UI"/>
                <a:cs typeface="+mn-cs"/>
              </a:rPr>
              <a:t> Malware Protection</a:t>
            </a:r>
            <a:r>
              <a:rPr kumimoji="1" lang="ja-JP" altLang="en-US" sz="1100" b="0" i="0" u="none" strike="noStrike" kern="1200" cap="none" spc="0" normalizeH="0" baseline="0" noProof="0">
                <a:ln>
                  <a:noFill/>
                </a:ln>
                <a:solidFill>
                  <a:srgbClr val="AB0D82"/>
                </a:solidFill>
                <a:effectLst/>
                <a:uLnTx/>
                <a:uFillTx/>
                <a:latin typeface="Meiryo UI"/>
                <a:ea typeface="Meiryo UI"/>
                <a:cs typeface="+mn-cs"/>
              </a:rPr>
              <a:t>は既存ソリューションの置き換えではなく補完としての利用に適する。</a:t>
            </a:r>
          </a:p>
        </p:txBody>
      </p:sp>
      <p:sp>
        <p:nvSpPr>
          <p:cNvPr id="35" name="テキスト ボックス 34">
            <a:extLst>
              <a:ext uri="{FF2B5EF4-FFF2-40B4-BE49-F238E27FC236}">
                <a16:creationId xmlns:a16="http://schemas.microsoft.com/office/drawing/2014/main" id="{34F58FEC-5727-AD13-984A-7E58F0671EE8}"/>
              </a:ext>
            </a:extLst>
          </p:cNvPr>
          <p:cNvSpPr txBox="1"/>
          <p:nvPr/>
        </p:nvSpPr>
        <p:spPr>
          <a:xfrm>
            <a:off x="3063000" y="1579500"/>
            <a:ext cx="3240000" cy="864000"/>
          </a:xfrm>
          <a:prstGeom prst="rect">
            <a:avLst/>
          </a:prstGeom>
          <a:solidFill>
            <a:schemeClr val="bg1">
              <a:lumMod val="95000"/>
            </a:schemeClr>
          </a:solidFill>
        </p:spPr>
        <p:txBody>
          <a:bodyPr wrap="square" lIns="54610" tIns="54610" rIns="54610" bIns="54610" rtlCol="0"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en-US" altLang="ja-JP" sz="1100" b="0" i="0" u="none" strike="noStrike" kern="1200" cap="none" spc="0" normalizeH="0" baseline="0" noProof="0" err="1">
                <a:ln>
                  <a:noFill/>
                </a:ln>
                <a:solidFill>
                  <a:srgbClr val="000000"/>
                </a:solidFill>
                <a:effectLst/>
                <a:uLnTx/>
                <a:uFillTx/>
                <a:latin typeface="Meiryo UI"/>
                <a:ea typeface="Meiryo UI"/>
                <a:cs typeface="+mn-cs"/>
              </a:rPr>
              <a:t>GuardDuty</a:t>
            </a:r>
            <a:r>
              <a:rPr kumimoji="1" lang="en-US" altLang="ja-JP" sz="1100" b="0" i="0" u="none" strike="noStrike" kern="1200" cap="none" spc="0" normalizeH="0" baseline="0" noProof="0">
                <a:ln>
                  <a:noFill/>
                </a:ln>
                <a:solidFill>
                  <a:srgbClr val="000000"/>
                </a:solidFill>
                <a:effectLst/>
                <a:uLnTx/>
                <a:uFillTx/>
                <a:latin typeface="Meiryo UI"/>
                <a:ea typeface="Meiryo UI"/>
                <a:cs typeface="+mn-cs"/>
              </a:rPr>
              <a:t> Malware Protection</a:t>
            </a: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によるマルウェアスキャンは、脅威検知を行うが脅威駆除の機能を持たないため、既存のウイルス対策ソフトからの置き換えには適さない。</a:t>
            </a:r>
          </a:p>
        </p:txBody>
      </p:sp>
      <p:sp>
        <p:nvSpPr>
          <p:cNvPr id="36" name="テキスト ボックス 35">
            <a:extLst>
              <a:ext uri="{FF2B5EF4-FFF2-40B4-BE49-F238E27FC236}">
                <a16:creationId xmlns:a16="http://schemas.microsoft.com/office/drawing/2014/main" id="{E7E9FE93-CB6A-3EBA-5888-A4E33FBABD36}"/>
              </a:ext>
            </a:extLst>
          </p:cNvPr>
          <p:cNvSpPr txBox="1"/>
          <p:nvPr/>
        </p:nvSpPr>
        <p:spPr>
          <a:xfrm>
            <a:off x="1227000" y="1579500"/>
            <a:ext cx="1800000" cy="864000"/>
          </a:xfrm>
          <a:prstGeom prst="rect">
            <a:avLst/>
          </a:prstGeom>
          <a:solidFill>
            <a:schemeClr val="bg1">
              <a:lumMod val="95000"/>
            </a:schemeClr>
          </a:solidFill>
        </p:spPr>
        <p:txBody>
          <a:bodyPr wrap="square" lIns="54610" tIns="54610" rIns="54610" bIns="54610" rtlCol="0"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en-US" altLang="ja-JP" sz="1100" b="0" i="0" u="none" strike="noStrike" kern="1200" cap="none" spc="0" normalizeH="0" baseline="0" noProof="0" err="1">
                <a:ln>
                  <a:noFill/>
                </a:ln>
                <a:solidFill>
                  <a:srgbClr val="000000"/>
                </a:solidFill>
                <a:effectLst/>
                <a:uLnTx/>
                <a:uFillTx/>
                <a:latin typeface="Meiryo UI"/>
                <a:ea typeface="Meiryo UI"/>
                <a:cs typeface="+mn-cs"/>
              </a:rPr>
              <a:t>GuardDuty</a:t>
            </a:r>
            <a:r>
              <a:rPr kumimoji="1" lang="en-US" altLang="ja-JP" sz="1100" b="0" i="0" u="none" strike="noStrike" kern="1200" cap="none" spc="0" normalizeH="0" baseline="0" noProof="0">
                <a:ln>
                  <a:noFill/>
                </a:ln>
                <a:solidFill>
                  <a:srgbClr val="000000"/>
                </a:solidFill>
                <a:effectLst/>
                <a:uLnTx/>
                <a:uFillTx/>
                <a:latin typeface="Meiryo UI"/>
                <a:ea typeface="Meiryo UI"/>
                <a:cs typeface="+mn-cs"/>
              </a:rPr>
              <a:t> Malware Protection</a:t>
            </a: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による脅威対策</a:t>
            </a:r>
          </a:p>
        </p:txBody>
      </p:sp>
      <p:sp>
        <p:nvSpPr>
          <p:cNvPr id="37" name="テキスト ボックス 36">
            <a:extLst>
              <a:ext uri="{FF2B5EF4-FFF2-40B4-BE49-F238E27FC236}">
                <a16:creationId xmlns:a16="http://schemas.microsoft.com/office/drawing/2014/main" id="{C0659072-49D2-2F82-1371-589CD9534D3F}"/>
              </a:ext>
            </a:extLst>
          </p:cNvPr>
          <p:cNvSpPr txBox="1"/>
          <p:nvPr/>
        </p:nvSpPr>
        <p:spPr>
          <a:xfrm>
            <a:off x="327000" y="1579499"/>
            <a:ext cx="864000" cy="3312000"/>
          </a:xfrm>
          <a:prstGeom prst="rect">
            <a:avLst/>
          </a:prstGeom>
          <a:solidFill>
            <a:schemeClr val="bg1">
              <a:lumMod val="95000"/>
            </a:schemeClr>
          </a:solidFill>
        </p:spPr>
        <p:txBody>
          <a:bodyPr wrap="square" lIns="54610" tIns="54610" rIns="54610" bIns="54610" rtlCol="0" anchor="ctr">
            <a:no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Meiryo UI"/>
                <a:ea typeface="Meiryo UI"/>
                <a:cs typeface="+mn-cs"/>
              </a:rPr>
              <a:t>AWS</a:t>
            </a:r>
            <a:endParaRPr kumimoji="1" lang="ja-JP" altLang="en-US" sz="1100" b="0" i="0" u="none" strike="noStrike" kern="1200" cap="none" spc="0" normalizeH="0" baseline="0" noProof="0">
              <a:ln>
                <a:noFill/>
              </a:ln>
              <a:solidFill>
                <a:srgbClr val="000000"/>
              </a:solidFill>
              <a:effectLst/>
              <a:uLnTx/>
              <a:uFillTx/>
              <a:latin typeface="Meiryo UI"/>
              <a:ea typeface="Meiryo UI"/>
              <a:cs typeface="+mn-cs"/>
            </a:endParaRPr>
          </a:p>
        </p:txBody>
      </p:sp>
      <p:sp>
        <p:nvSpPr>
          <p:cNvPr id="38" name="テキスト ボックス 37">
            <a:extLst>
              <a:ext uri="{FF2B5EF4-FFF2-40B4-BE49-F238E27FC236}">
                <a16:creationId xmlns:a16="http://schemas.microsoft.com/office/drawing/2014/main" id="{D905A8DD-A8BA-7695-4898-C6B3FA50BEC7}"/>
              </a:ext>
            </a:extLst>
          </p:cNvPr>
          <p:cNvSpPr txBox="1">
            <a:spLocks/>
          </p:cNvSpPr>
          <p:nvPr/>
        </p:nvSpPr>
        <p:spPr>
          <a:xfrm>
            <a:off x="6339000" y="2479500"/>
            <a:ext cx="3240000" cy="1512000"/>
          </a:xfrm>
          <a:prstGeom prst="rect">
            <a:avLst/>
          </a:prstGeom>
          <a:solidFill>
            <a:schemeClr val="bg1">
              <a:lumMod val="95000"/>
            </a:schemeClr>
          </a:solidFill>
        </p:spPr>
        <p:txBody>
          <a:bodyPr wrap="square" lIns="54610" tIns="54610" rIns="54610" bIns="54610" rtlCol="0"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en-US" altLang="ja-JP" sz="1100" b="0" i="0" u="none" strike="noStrike" kern="1200" cap="none" spc="0" normalizeH="0" baseline="0" noProof="0" err="1">
                <a:ln>
                  <a:noFill/>
                </a:ln>
                <a:solidFill>
                  <a:srgbClr val="000000"/>
                </a:solidFill>
                <a:effectLst/>
                <a:uLnTx/>
                <a:uFillTx/>
                <a:latin typeface="Meiryo UI"/>
                <a:ea typeface="Meiryo UI"/>
                <a:cs typeface="+mn-cs"/>
              </a:rPr>
              <a:t>GuardDuty</a:t>
            </a:r>
            <a:r>
              <a:rPr kumimoji="1" lang="en-US" altLang="ja-JP" sz="1100" b="0" i="0" u="none" strike="noStrike" kern="1200" cap="none" spc="0" normalizeH="0" baseline="0" noProof="0">
                <a:ln>
                  <a:noFill/>
                </a:ln>
                <a:solidFill>
                  <a:srgbClr val="000000"/>
                </a:solidFill>
                <a:effectLst/>
                <a:uLnTx/>
                <a:uFillTx/>
                <a:latin typeface="Meiryo UI"/>
                <a:ea typeface="Meiryo UI"/>
                <a:cs typeface="+mn-cs"/>
              </a:rPr>
              <a:t> Malware Protection</a:t>
            </a: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の利用方針を決定した上で、暗号化鍵の利用方法を検討する必要がある。</a:t>
            </a:r>
            <a:endParaRPr kumimoji="1" lang="en-US" altLang="ja-JP" sz="1100" b="0" i="0" u="none" strike="noStrike" kern="1200" cap="none" spc="0" normalizeH="0" baseline="0" noProof="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1" lang="en-US" altLang="ja-JP" sz="1100" b="0" i="0" u="none" strike="noStrike" kern="1200" cap="none" spc="0" normalizeH="0" baseline="0" noProof="0">
                <a:ln>
                  <a:noFill/>
                </a:ln>
                <a:solidFill>
                  <a:srgbClr val="AB0D82"/>
                </a:solidFill>
                <a:effectLst/>
                <a:uLnTx/>
                <a:uFillTx/>
                <a:latin typeface="Meiryo UI"/>
                <a:ea typeface="Meiryo UI"/>
                <a:cs typeface="+mn-cs"/>
              </a:rPr>
              <a:t>※</a:t>
            </a:r>
            <a:r>
              <a:rPr kumimoji="1" lang="ja-JP" altLang="en-US" sz="1100" b="0" i="0" u="none" strike="noStrike" kern="1200" cap="none" spc="0" normalizeH="0" baseline="0" noProof="0">
                <a:ln>
                  <a:noFill/>
                </a:ln>
                <a:solidFill>
                  <a:srgbClr val="AB0D82"/>
                </a:solidFill>
                <a:effectLst/>
                <a:uLnTx/>
                <a:uFillTx/>
                <a:latin typeface="Meiryo UI"/>
                <a:ea typeface="Meiryo UI"/>
                <a:cs typeface="+mn-cs"/>
              </a:rPr>
              <a:t>ガバメントクラウドにおいては、蓄積データの暗号化に利用者が管理する暗号化鍵（カスタマーマネージドキー）を用いる方針が示されている。</a:t>
            </a:r>
          </a:p>
        </p:txBody>
      </p:sp>
      <p:sp>
        <p:nvSpPr>
          <p:cNvPr id="39" name="テキスト ボックス 38">
            <a:extLst>
              <a:ext uri="{FF2B5EF4-FFF2-40B4-BE49-F238E27FC236}">
                <a16:creationId xmlns:a16="http://schemas.microsoft.com/office/drawing/2014/main" id="{AB57A2D0-1CF3-BD1B-395B-44DB067A624F}"/>
              </a:ext>
            </a:extLst>
          </p:cNvPr>
          <p:cNvSpPr txBox="1"/>
          <p:nvPr/>
        </p:nvSpPr>
        <p:spPr>
          <a:xfrm>
            <a:off x="3063000" y="2479500"/>
            <a:ext cx="3240000" cy="1512000"/>
          </a:xfrm>
          <a:prstGeom prst="rect">
            <a:avLst/>
          </a:prstGeom>
          <a:solidFill>
            <a:schemeClr val="bg1">
              <a:lumMod val="95000"/>
            </a:schemeClr>
          </a:solidFill>
        </p:spPr>
        <p:txBody>
          <a:bodyPr wrap="square" lIns="54610" tIns="54610" rIns="54610" bIns="54610" rtlCol="0"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Meiryo UI"/>
                <a:ea typeface="Meiryo UI"/>
                <a:cs typeface="+mn-cs"/>
              </a:rPr>
              <a:t>EBS</a:t>
            </a: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（ブロックストレージ）を</a:t>
            </a:r>
            <a:r>
              <a:rPr kumimoji="1" lang="en-US" altLang="ja-JP" sz="1100" b="0" i="0" u="none" strike="noStrike" kern="1200" cap="none" spc="0" normalizeH="0" baseline="0" noProof="0">
                <a:ln>
                  <a:noFill/>
                </a:ln>
                <a:solidFill>
                  <a:srgbClr val="000000"/>
                </a:solidFill>
                <a:effectLst/>
                <a:uLnTx/>
                <a:uFillTx/>
                <a:latin typeface="Meiryo UI"/>
                <a:ea typeface="Meiryo UI"/>
                <a:cs typeface="+mn-cs"/>
              </a:rPr>
              <a:t>CSP</a:t>
            </a: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マネージドキーによって暗号化している。</a:t>
            </a:r>
            <a:br>
              <a:rPr kumimoji="1" lang="en-US" altLang="ja-JP" sz="1100" b="0" i="0" u="none" strike="noStrike" kern="1200" cap="none" spc="0" normalizeH="0" baseline="0" noProof="0">
                <a:ln>
                  <a:noFill/>
                </a:ln>
                <a:solidFill>
                  <a:srgbClr val="000000"/>
                </a:solidFill>
                <a:effectLst/>
                <a:uLnTx/>
                <a:uFillTx/>
                <a:latin typeface="Meiryo UI"/>
                <a:ea typeface="Meiryo UI"/>
                <a:cs typeface="+mn-cs"/>
              </a:rPr>
            </a:br>
            <a:r>
              <a:rPr kumimoji="1" lang="en-US" altLang="ja-JP" sz="1100" b="0" i="0" u="none" strike="noStrike" kern="1200" cap="none" spc="0" normalizeH="0" baseline="0" noProof="0" err="1">
                <a:ln>
                  <a:noFill/>
                </a:ln>
                <a:solidFill>
                  <a:srgbClr val="000000"/>
                </a:solidFill>
                <a:effectLst/>
                <a:uLnTx/>
                <a:uFillTx/>
                <a:latin typeface="Meiryo UI"/>
                <a:ea typeface="Meiryo UI"/>
                <a:cs typeface="+mn-cs"/>
              </a:rPr>
              <a:t>GuardDuty</a:t>
            </a:r>
            <a:r>
              <a:rPr kumimoji="1" lang="en-US" altLang="ja-JP" sz="1100" b="0" i="0" u="none" strike="noStrike" kern="1200" cap="none" spc="0" normalizeH="0" baseline="0" noProof="0">
                <a:ln>
                  <a:noFill/>
                </a:ln>
                <a:solidFill>
                  <a:srgbClr val="000000"/>
                </a:solidFill>
                <a:effectLst/>
                <a:uLnTx/>
                <a:uFillTx/>
                <a:latin typeface="Meiryo UI"/>
                <a:ea typeface="Meiryo UI"/>
                <a:cs typeface="+mn-cs"/>
              </a:rPr>
              <a:t> Malware Protection</a:t>
            </a: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によるマルウェアスキャンは、</a:t>
            </a:r>
            <a:r>
              <a:rPr kumimoji="1" lang="en-US" altLang="ja-JP" sz="1100" b="0" i="0" u="none" strike="noStrike" kern="1200" cap="none" spc="0" normalizeH="0" baseline="0" noProof="0">
                <a:ln>
                  <a:noFill/>
                </a:ln>
                <a:solidFill>
                  <a:srgbClr val="000000"/>
                </a:solidFill>
                <a:effectLst/>
                <a:uLnTx/>
                <a:uFillTx/>
                <a:latin typeface="Meiryo UI"/>
                <a:ea typeface="Meiryo UI"/>
                <a:cs typeface="+mn-cs"/>
              </a:rPr>
              <a:t>CSP</a:t>
            </a: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マネージドキーによって暗号化された</a:t>
            </a:r>
            <a:r>
              <a:rPr kumimoji="1" lang="en-US" altLang="ja-JP" sz="1100" b="0" i="0" u="none" strike="noStrike" kern="1200" cap="none" spc="0" normalizeH="0" baseline="0" noProof="0">
                <a:ln>
                  <a:noFill/>
                </a:ln>
                <a:solidFill>
                  <a:srgbClr val="000000"/>
                </a:solidFill>
                <a:effectLst/>
                <a:uLnTx/>
                <a:uFillTx/>
                <a:latin typeface="Meiryo UI"/>
                <a:ea typeface="Meiryo UI"/>
                <a:cs typeface="+mn-cs"/>
              </a:rPr>
              <a:t>EBS</a:t>
            </a: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に対応していないことが判明した。</a:t>
            </a:r>
            <a:endParaRPr kumimoji="1" lang="en-US" altLang="ja-JP" sz="1100" b="0" i="0" u="none" strike="noStrike" kern="1200" cap="none" spc="0" normalizeH="0" baseline="0" noProof="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1" lang="en-US" altLang="ja-JP" sz="1100" b="0" i="0" u="none" strike="noStrike" kern="1200" cap="none" spc="0" normalizeH="0" baseline="0" noProof="0">
                <a:ln>
                  <a:noFill/>
                </a:ln>
                <a:solidFill>
                  <a:srgbClr val="AB0D82"/>
                </a:solidFill>
                <a:effectLst/>
                <a:uLnTx/>
                <a:uFillTx/>
                <a:latin typeface="Meiryo UI"/>
                <a:ea typeface="Meiryo UI"/>
                <a:cs typeface="+mn-cs"/>
              </a:rPr>
              <a:t>※</a:t>
            </a:r>
            <a:r>
              <a:rPr kumimoji="1" lang="ja-JP" altLang="en-US" sz="1100" b="0" i="0" u="none" strike="noStrike" kern="1200" cap="none" spc="0" normalizeH="0" baseline="0" noProof="0">
                <a:ln>
                  <a:noFill/>
                </a:ln>
                <a:solidFill>
                  <a:srgbClr val="AB0D82"/>
                </a:solidFill>
                <a:effectLst/>
                <a:uLnTx/>
                <a:uFillTx/>
                <a:latin typeface="Meiryo UI"/>
                <a:ea typeface="Meiryo UI"/>
                <a:cs typeface="+mn-cs"/>
              </a:rPr>
              <a:t>令和６年２月に、</a:t>
            </a:r>
            <a:r>
              <a:rPr kumimoji="1" lang="en-US" altLang="ja-JP" sz="1100" b="0" i="0" u="none" strike="noStrike" kern="1200" cap="none" spc="0" normalizeH="0" baseline="0" noProof="0" err="1">
                <a:ln>
                  <a:noFill/>
                </a:ln>
                <a:solidFill>
                  <a:srgbClr val="AB0D82"/>
                </a:solidFill>
                <a:effectLst/>
                <a:uLnTx/>
                <a:uFillTx/>
                <a:latin typeface="Meiryo UI"/>
                <a:ea typeface="Meiryo UI"/>
                <a:cs typeface="+mn-cs"/>
              </a:rPr>
              <a:t>GuardDuty</a:t>
            </a:r>
            <a:r>
              <a:rPr kumimoji="1" lang="en-US" altLang="ja-JP" sz="1100" b="0" i="0" u="none" strike="noStrike" kern="1200" cap="none" spc="0" normalizeH="0" baseline="0" noProof="0">
                <a:ln>
                  <a:noFill/>
                </a:ln>
                <a:solidFill>
                  <a:srgbClr val="AB0D82"/>
                </a:solidFill>
                <a:effectLst/>
                <a:uLnTx/>
                <a:uFillTx/>
                <a:latin typeface="Meiryo UI"/>
                <a:ea typeface="Meiryo UI"/>
                <a:cs typeface="+mn-cs"/>
              </a:rPr>
              <a:t> Malware Protection</a:t>
            </a:r>
            <a:r>
              <a:rPr kumimoji="1" lang="ja-JP" altLang="en-US" sz="1100" b="0" i="0" u="none" strike="noStrike" kern="1200" cap="none" spc="0" normalizeH="0" baseline="0" noProof="0">
                <a:ln>
                  <a:noFill/>
                </a:ln>
                <a:solidFill>
                  <a:srgbClr val="AB0D82"/>
                </a:solidFill>
                <a:effectLst/>
                <a:uLnTx/>
                <a:uFillTx/>
                <a:latin typeface="Meiryo UI"/>
                <a:ea typeface="Meiryo UI"/>
                <a:cs typeface="+mn-cs"/>
              </a:rPr>
              <a:t>は</a:t>
            </a:r>
            <a:r>
              <a:rPr kumimoji="1" lang="en-US" altLang="ja-JP" sz="1100" b="0" i="0" u="none" strike="noStrike" kern="1200" cap="none" spc="0" normalizeH="0" baseline="0" noProof="0">
                <a:ln>
                  <a:noFill/>
                </a:ln>
                <a:solidFill>
                  <a:srgbClr val="AB0D82"/>
                </a:solidFill>
                <a:effectLst/>
                <a:uLnTx/>
                <a:uFillTx/>
                <a:latin typeface="Meiryo UI"/>
                <a:ea typeface="Meiryo UI"/>
                <a:cs typeface="+mn-cs"/>
              </a:rPr>
              <a:t>CSP</a:t>
            </a:r>
            <a:r>
              <a:rPr kumimoji="1" lang="ja-JP" altLang="en-US" sz="1100" b="0" i="0" u="none" strike="noStrike" kern="1200" cap="none" spc="0" normalizeH="0" baseline="0" noProof="0">
                <a:ln>
                  <a:noFill/>
                </a:ln>
                <a:solidFill>
                  <a:srgbClr val="AB0D82"/>
                </a:solidFill>
                <a:effectLst/>
                <a:uLnTx/>
                <a:uFillTx/>
                <a:latin typeface="Meiryo UI"/>
                <a:ea typeface="Meiryo UI"/>
                <a:cs typeface="+mn-cs"/>
              </a:rPr>
              <a:t>マネージドキーによって暗号化された</a:t>
            </a:r>
            <a:r>
              <a:rPr kumimoji="1" lang="en-US" altLang="ja-JP" sz="1100" b="0" i="0" u="none" strike="noStrike" kern="1200" cap="none" spc="0" normalizeH="0" baseline="0" noProof="0">
                <a:ln>
                  <a:noFill/>
                </a:ln>
                <a:solidFill>
                  <a:srgbClr val="AB0D82"/>
                </a:solidFill>
                <a:effectLst/>
                <a:uLnTx/>
                <a:uFillTx/>
                <a:latin typeface="Meiryo UI"/>
                <a:ea typeface="Meiryo UI"/>
                <a:cs typeface="+mn-cs"/>
              </a:rPr>
              <a:t>EBS</a:t>
            </a:r>
            <a:r>
              <a:rPr kumimoji="1" lang="ja-JP" altLang="en-US" sz="1100" b="0" i="0" u="none" strike="noStrike" kern="1200" cap="none" spc="0" normalizeH="0" baseline="0" noProof="0">
                <a:ln>
                  <a:noFill/>
                </a:ln>
                <a:solidFill>
                  <a:srgbClr val="AB0D82"/>
                </a:solidFill>
                <a:effectLst/>
                <a:uLnTx/>
                <a:uFillTx/>
                <a:latin typeface="Meiryo UI"/>
                <a:ea typeface="Meiryo UI"/>
                <a:cs typeface="+mn-cs"/>
              </a:rPr>
              <a:t>ボリュームのスキャンを新たにサポート開始した。</a:t>
            </a:r>
            <a:endParaRPr kumimoji="1" lang="en-US" altLang="ja-JP" sz="1100" b="0" i="0" u="none" strike="noStrike" kern="1200" cap="none" spc="0" normalizeH="0" baseline="0" noProof="0">
              <a:ln>
                <a:noFill/>
              </a:ln>
              <a:solidFill>
                <a:srgbClr val="000000"/>
              </a:solidFill>
              <a:effectLst/>
              <a:uLnTx/>
              <a:uFillTx/>
              <a:latin typeface="Meiryo UI"/>
              <a:ea typeface="Meiryo UI"/>
              <a:cs typeface="+mn-cs"/>
            </a:endParaRPr>
          </a:p>
        </p:txBody>
      </p:sp>
      <p:sp>
        <p:nvSpPr>
          <p:cNvPr id="40" name="テキスト ボックス 39">
            <a:extLst>
              <a:ext uri="{FF2B5EF4-FFF2-40B4-BE49-F238E27FC236}">
                <a16:creationId xmlns:a16="http://schemas.microsoft.com/office/drawing/2014/main" id="{79648F08-E4E5-4908-D350-2155C03E09E3}"/>
              </a:ext>
            </a:extLst>
          </p:cNvPr>
          <p:cNvSpPr txBox="1"/>
          <p:nvPr/>
        </p:nvSpPr>
        <p:spPr>
          <a:xfrm>
            <a:off x="1227000" y="2479500"/>
            <a:ext cx="1800000" cy="1512000"/>
          </a:xfrm>
          <a:prstGeom prst="rect">
            <a:avLst/>
          </a:prstGeom>
          <a:solidFill>
            <a:schemeClr val="bg1">
              <a:lumMod val="95000"/>
            </a:schemeClr>
          </a:solidFill>
        </p:spPr>
        <p:txBody>
          <a:bodyPr wrap="square" lIns="54610" tIns="54610" rIns="54610" bIns="54610" rtlCol="0"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en-US" altLang="ja-JP" sz="1100" b="0" i="0" u="none" strike="noStrike" kern="1200" cap="none" spc="0" normalizeH="0" baseline="0" noProof="0" err="1">
                <a:ln>
                  <a:noFill/>
                </a:ln>
                <a:solidFill>
                  <a:srgbClr val="000000"/>
                </a:solidFill>
                <a:effectLst/>
                <a:uLnTx/>
                <a:uFillTx/>
                <a:latin typeface="Meiryo UI"/>
                <a:ea typeface="Meiryo UI"/>
                <a:cs typeface="+mn-cs"/>
              </a:rPr>
              <a:t>GuardDuty</a:t>
            </a:r>
            <a:r>
              <a:rPr kumimoji="1" lang="en-US" altLang="ja-JP" sz="1100" b="0" i="0" u="none" strike="noStrike" kern="1200" cap="none" spc="0" normalizeH="0" baseline="0" noProof="0">
                <a:ln>
                  <a:noFill/>
                </a:ln>
                <a:solidFill>
                  <a:srgbClr val="000000"/>
                </a:solidFill>
                <a:effectLst/>
                <a:uLnTx/>
                <a:uFillTx/>
                <a:latin typeface="Meiryo UI"/>
                <a:ea typeface="Meiryo UI"/>
                <a:cs typeface="+mn-cs"/>
              </a:rPr>
              <a:t> Malware Protection</a:t>
            </a: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による</a:t>
            </a:r>
            <a:br>
              <a:rPr kumimoji="1" lang="en-US" altLang="ja-JP" sz="1100" b="0" i="0" u="none" strike="noStrike" kern="1200" cap="none" spc="0" normalizeH="0" baseline="0" noProof="0">
                <a:ln>
                  <a:noFill/>
                </a:ln>
                <a:solidFill>
                  <a:srgbClr val="000000"/>
                </a:solidFill>
                <a:effectLst/>
                <a:uLnTx/>
                <a:uFillTx/>
                <a:latin typeface="Meiryo UI"/>
                <a:ea typeface="Meiryo UI"/>
                <a:cs typeface="+mn-cs"/>
              </a:rPr>
            </a:br>
            <a:r>
              <a:rPr kumimoji="1" lang="en-US" altLang="ja-JP" sz="1100" b="0" i="0" u="none" strike="noStrike" kern="1200" cap="none" spc="0" normalizeH="0" baseline="0" noProof="0">
                <a:ln>
                  <a:noFill/>
                </a:ln>
                <a:solidFill>
                  <a:srgbClr val="000000"/>
                </a:solidFill>
                <a:effectLst/>
                <a:uLnTx/>
                <a:uFillTx/>
                <a:latin typeface="Meiryo UI"/>
                <a:ea typeface="Meiryo UI"/>
                <a:cs typeface="+mn-cs"/>
              </a:rPr>
              <a:t>EBS</a:t>
            </a: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のスキャン</a:t>
            </a:r>
          </a:p>
        </p:txBody>
      </p:sp>
      <p:sp>
        <p:nvSpPr>
          <p:cNvPr id="41" name="テキスト ボックス 40">
            <a:extLst>
              <a:ext uri="{FF2B5EF4-FFF2-40B4-BE49-F238E27FC236}">
                <a16:creationId xmlns:a16="http://schemas.microsoft.com/office/drawing/2014/main" id="{0BD72155-CF6E-EBAF-AB9D-D6B26986414E}"/>
              </a:ext>
            </a:extLst>
          </p:cNvPr>
          <p:cNvSpPr txBox="1">
            <a:spLocks/>
          </p:cNvSpPr>
          <p:nvPr/>
        </p:nvSpPr>
        <p:spPr>
          <a:xfrm>
            <a:off x="6339000" y="4027499"/>
            <a:ext cx="3240000" cy="864000"/>
          </a:xfrm>
          <a:prstGeom prst="rect">
            <a:avLst/>
          </a:prstGeom>
          <a:solidFill>
            <a:schemeClr val="bg1">
              <a:lumMod val="95000"/>
            </a:schemeClr>
          </a:solidFill>
        </p:spPr>
        <p:txBody>
          <a:bodyPr wrap="square" lIns="54610" tIns="54610" rIns="54610" bIns="54610" rtlCol="0"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対象機能の一部はガバメントクラウド上ではなくデータセンター等に構築する構成を検討する。</a:t>
            </a:r>
            <a:endParaRPr kumimoji="1" lang="en-US" altLang="ja-JP" sz="1100" b="0" i="0" u="none" strike="noStrike" kern="1200" cap="none" spc="0" normalizeH="0" baseline="0" noProof="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1" lang="en-US" altLang="ja-JP" sz="1100" b="0" i="0" u="none" strike="noStrike" kern="1200" cap="none" spc="0" normalizeH="0" baseline="0" noProof="0">
                <a:ln>
                  <a:noFill/>
                </a:ln>
                <a:solidFill>
                  <a:srgbClr val="AB0D82"/>
                </a:solidFill>
                <a:effectLst/>
                <a:uLnTx/>
                <a:uFillTx/>
                <a:latin typeface="Meiryo UI"/>
                <a:ea typeface="Meiryo UI"/>
                <a:cs typeface="+mn-cs"/>
              </a:rPr>
              <a:t>※</a:t>
            </a:r>
            <a:r>
              <a:rPr kumimoji="1" lang="ja-JP" altLang="en-US" sz="1100" b="0" i="0" u="none" strike="noStrike" kern="1200" cap="none" spc="0" normalizeH="0" baseline="0" noProof="0">
                <a:ln>
                  <a:noFill/>
                </a:ln>
                <a:solidFill>
                  <a:srgbClr val="AB0D82"/>
                </a:solidFill>
                <a:effectLst/>
                <a:uLnTx/>
                <a:uFillTx/>
                <a:latin typeface="Meiryo UI"/>
                <a:ea typeface="Meiryo UI"/>
                <a:cs typeface="+mn-cs"/>
              </a:rPr>
              <a:t>ガバメントクラウドの利用にあたって、サーバーサイドでの</a:t>
            </a:r>
            <a:r>
              <a:rPr kumimoji="1" lang="en-US" altLang="ja-JP" sz="1100" b="0" i="0" u="none" strike="noStrike" kern="1200" cap="none" spc="0" normalizeH="0" baseline="0" noProof="0">
                <a:ln>
                  <a:noFill/>
                </a:ln>
                <a:solidFill>
                  <a:srgbClr val="AB0D82"/>
                </a:solidFill>
                <a:effectLst/>
                <a:uLnTx/>
                <a:uFillTx/>
                <a:latin typeface="Meiryo UI"/>
                <a:ea typeface="Meiryo UI"/>
                <a:cs typeface="+mn-cs"/>
              </a:rPr>
              <a:t>Office</a:t>
            </a:r>
            <a:r>
              <a:rPr kumimoji="1" lang="ja-JP" altLang="en-US" sz="1100" b="0" i="0" u="none" strike="noStrike" kern="1200" cap="none" spc="0" normalizeH="0" baseline="0" noProof="0">
                <a:ln>
                  <a:noFill/>
                </a:ln>
                <a:solidFill>
                  <a:srgbClr val="AB0D82"/>
                </a:solidFill>
                <a:effectLst/>
                <a:uLnTx/>
                <a:uFillTx/>
                <a:latin typeface="Meiryo UI"/>
                <a:ea typeface="Meiryo UI"/>
                <a:cs typeface="+mn-cs"/>
              </a:rPr>
              <a:t>利用は推奨されない。</a:t>
            </a:r>
            <a:endParaRPr kumimoji="1" lang="en-US" altLang="ja-JP" sz="1100" b="0" i="0" u="none" strike="noStrike" kern="1200" cap="none" spc="0" normalizeH="0" baseline="0" noProof="0">
              <a:ln>
                <a:noFill/>
              </a:ln>
              <a:solidFill>
                <a:srgbClr val="AB0D82"/>
              </a:solidFill>
              <a:effectLst/>
              <a:uLnTx/>
              <a:uFillTx/>
              <a:latin typeface="Meiryo UI"/>
              <a:ea typeface="Meiryo UI"/>
              <a:cs typeface="+mn-cs"/>
            </a:endParaRPr>
          </a:p>
        </p:txBody>
      </p:sp>
      <p:sp>
        <p:nvSpPr>
          <p:cNvPr id="42" name="テキスト ボックス 41">
            <a:extLst>
              <a:ext uri="{FF2B5EF4-FFF2-40B4-BE49-F238E27FC236}">
                <a16:creationId xmlns:a16="http://schemas.microsoft.com/office/drawing/2014/main" id="{AAA1D097-CE6D-3CEE-F03C-C0A5D226303E}"/>
              </a:ext>
            </a:extLst>
          </p:cNvPr>
          <p:cNvSpPr txBox="1"/>
          <p:nvPr/>
        </p:nvSpPr>
        <p:spPr>
          <a:xfrm>
            <a:off x="3063000" y="4027499"/>
            <a:ext cx="3240000" cy="864000"/>
          </a:xfrm>
          <a:prstGeom prst="rect">
            <a:avLst/>
          </a:prstGeom>
          <a:solidFill>
            <a:schemeClr val="bg1">
              <a:lumMod val="95000"/>
            </a:schemeClr>
          </a:solidFill>
        </p:spPr>
        <p:txBody>
          <a:bodyPr wrap="square" lIns="54610" tIns="54610" rIns="54610" bIns="54610" rtlCol="0"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バッチ処理サーバーで</a:t>
            </a:r>
            <a:r>
              <a:rPr kumimoji="1" lang="en-US" altLang="ja-JP" sz="1100" b="0" i="0" u="none" strike="noStrike" kern="1200" cap="none" spc="0" normalizeH="0" baseline="0" noProof="0">
                <a:ln>
                  <a:noFill/>
                </a:ln>
                <a:solidFill>
                  <a:srgbClr val="000000"/>
                </a:solidFill>
                <a:effectLst/>
                <a:uLnTx/>
                <a:uFillTx/>
                <a:latin typeface="Meiryo UI"/>
                <a:ea typeface="Meiryo UI"/>
                <a:cs typeface="+mn-cs"/>
              </a:rPr>
              <a:t>Excel 32bit</a:t>
            </a: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版を利用するため</a:t>
            </a:r>
            <a:r>
              <a:rPr kumimoji="1" lang="en-US" altLang="ja-JP" sz="1100" b="0" i="0" u="none" strike="noStrike" kern="1200" cap="none" spc="0" normalizeH="0" baseline="0" noProof="0">
                <a:ln>
                  <a:noFill/>
                </a:ln>
                <a:solidFill>
                  <a:srgbClr val="000000"/>
                </a:solidFill>
                <a:effectLst/>
                <a:uLnTx/>
                <a:uFillTx/>
                <a:latin typeface="Meiryo UI"/>
                <a:ea typeface="Meiryo UI"/>
                <a:cs typeface="+mn-cs"/>
              </a:rPr>
              <a:t>AWS Marketplace</a:t>
            </a: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での購入を試みたが、</a:t>
            </a:r>
            <a:r>
              <a:rPr kumimoji="1" lang="en-US" altLang="ja-JP" sz="1100" b="0" i="0" u="none" strike="noStrike" kern="1200" cap="none" spc="0" normalizeH="0" baseline="0" noProof="0">
                <a:ln>
                  <a:noFill/>
                </a:ln>
                <a:solidFill>
                  <a:srgbClr val="000000"/>
                </a:solidFill>
                <a:effectLst/>
                <a:uLnTx/>
                <a:uFillTx/>
                <a:latin typeface="Meiryo UI"/>
                <a:ea typeface="Meiryo UI"/>
                <a:cs typeface="+mn-cs"/>
              </a:rPr>
              <a:t>64bit</a:t>
            </a: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版のみが購入可能であった。</a:t>
            </a:r>
          </a:p>
        </p:txBody>
      </p:sp>
      <p:sp>
        <p:nvSpPr>
          <p:cNvPr id="43" name="テキスト ボックス 42">
            <a:extLst>
              <a:ext uri="{FF2B5EF4-FFF2-40B4-BE49-F238E27FC236}">
                <a16:creationId xmlns:a16="http://schemas.microsoft.com/office/drawing/2014/main" id="{8DD03763-68C2-1D4E-8563-4C4CB7C445E8}"/>
              </a:ext>
            </a:extLst>
          </p:cNvPr>
          <p:cNvSpPr txBox="1"/>
          <p:nvPr/>
        </p:nvSpPr>
        <p:spPr>
          <a:xfrm>
            <a:off x="1227000" y="4027499"/>
            <a:ext cx="1800000" cy="864000"/>
          </a:xfrm>
          <a:prstGeom prst="rect">
            <a:avLst/>
          </a:prstGeom>
          <a:solidFill>
            <a:schemeClr val="bg1">
              <a:lumMod val="95000"/>
            </a:schemeClr>
          </a:solidFill>
        </p:spPr>
        <p:txBody>
          <a:bodyPr wrap="square" lIns="54610" tIns="54610" rIns="54610" bIns="54610" rtlCol="0"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en-US" altLang="ja-JP" sz="1100" b="0" i="0" u="none" strike="noStrike" kern="1200" cap="none" spc="0" normalizeH="0" baseline="0" noProof="0" err="1">
                <a:ln>
                  <a:noFill/>
                </a:ln>
                <a:solidFill>
                  <a:srgbClr val="000000"/>
                </a:solidFill>
                <a:effectLst/>
                <a:uLnTx/>
                <a:uFillTx/>
                <a:latin typeface="Meiryo UI"/>
                <a:ea typeface="Meiryo UI"/>
                <a:cs typeface="+mn-cs"/>
              </a:rPr>
              <a:t>Maketplace</a:t>
            </a: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で購入可能な</a:t>
            </a:r>
            <a:r>
              <a:rPr kumimoji="1" lang="en-US" altLang="ja-JP" sz="1100" b="0" i="0" u="none" strike="noStrike" kern="1200" cap="none" spc="0" normalizeH="0" baseline="0" noProof="0">
                <a:ln>
                  <a:noFill/>
                </a:ln>
                <a:solidFill>
                  <a:srgbClr val="000000"/>
                </a:solidFill>
                <a:effectLst/>
                <a:uLnTx/>
                <a:uFillTx/>
                <a:latin typeface="Meiryo UI"/>
                <a:ea typeface="Meiryo UI"/>
                <a:cs typeface="+mn-cs"/>
              </a:rPr>
              <a:t>Office</a:t>
            </a: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のバージョン</a:t>
            </a:r>
          </a:p>
        </p:txBody>
      </p:sp>
      <p:sp>
        <p:nvSpPr>
          <p:cNvPr id="44" name="テキスト ボックス 43">
            <a:extLst>
              <a:ext uri="{FF2B5EF4-FFF2-40B4-BE49-F238E27FC236}">
                <a16:creationId xmlns:a16="http://schemas.microsoft.com/office/drawing/2014/main" id="{B8F0F6CB-4A54-05BD-5089-BC964943A124}"/>
              </a:ext>
            </a:extLst>
          </p:cNvPr>
          <p:cNvSpPr txBox="1">
            <a:spLocks/>
          </p:cNvSpPr>
          <p:nvPr/>
        </p:nvSpPr>
        <p:spPr>
          <a:xfrm>
            <a:off x="6339000" y="4927500"/>
            <a:ext cx="3240000" cy="1188000"/>
          </a:xfrm>
          <a:prstGeom prst="rect">
            <a:avLst/>
          </a:prstGeom>
          <a:solidFill>
            <a:schemeClr val="bg1">
              <a:lumMod val="95000"/>
            </a:schemeClr>
          </a:solidFill>
        </p:spPr>
        <p:txBody>
          <a:bodyPr wrap="square" lIns="54610" tIns="54610" rIns="54610" bIns="54610" rtlCol="0"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Meiryo UI"/>
                <a:ea typeface="Meiryo UI"/>
                <a:cs typeface="+mn-cs"/>
              </a:rPr>
              <a:t>Object Storage</a:t>
            </a: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に対応できない団体では、ファイルサーバーを構築してファイル連携を行うこととする。</a:t>
            </a:r>
          </a:p>
        </p:txBody>
      </p:sp>
      <p:sp>
        <p:nvSpPr>
          <p:cNvPr id="45" name="テキスト ボックス 44">
            <a:extLst>
              <a:ext uri="{FF2B5EF4-FFF2-40B4-BE49-F238E27FC236}">
                <a16:creationId xmlns:a16="http://schemas.microsoft.com/office/drawing/2014/main" id="{A2C51678-F37C-27FE-8B0C-EEEC32A875BE}"/>
              </a:ext>
            </a:extLst>
          </p:cNvPr>
          <p:cNvSpPr txBox="1"/>
          <p:nvPr/>
        </p:nvSpPr>
        <p:spPr>
          <a:xfrm>
            <a:off x="3063000" y="4927500"/>
            <a:ext cx="3240000" cy="1188000"/>
          </a:xfrm>
          <a:prstGeom prst="rect">
            <a:avLst/>
          </a:prstGeom>
          <a:solidFill>
            <a:schemeClr val="bg1">
              <a:lumMod val="95000"/>
            </a:schemeClr>
          </a:solidFill>
        </p:spPr>
        <p:txBody>
          <a:bodyPr wrap="square" lIns="54610" tIns="54610" rIns="54610" bIns="54610" rtlCol="0"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Meiryo UI"/>
                <a:ea typeface="Meiryo UI"/>
                <a:cs typeface="+mn-cs"/>
              </a:rPr>
              <a:t>Object Storage</a:t>
            </a: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を介したファイル連携に対応できない団体においては、</a:t>
            </a:r>
            <a:r>
              <a:rPr kumimoji="1" lang="en-US" altLang="ja-JP" sz="1100" b="0" i="0" u="none" strike="noStrike" kern="1200" cap="none" spc="0" normalizeH="0" baseline="0" noProof="0" err="1">
                <a:ln>
                  <a:noFill/>
                </a:ln>
                <a:solidFill>
                  <a:srgbClr val="000000"/>
                </a:solidFill>
                <a:effectLst/>
                <a:uLnTx/>
                <a:uFillTx/>
                <a:latin typeface="Meiryo UI"/>
                <a:ea typeface="Meiryo UI"/>
                <a:cs typeface="+mn-cs"/>
              </a:rPr>
              <a:t>FileStorage</a:t>
            </a: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を用いてファイルの連携を実施する予定である。</a:t>
            </a:r>
            <a:endParaRPr kumimoji="1" lang="en-US" altLang="ja-JP" sz="1100" b="0" i="0" u="none" strike="noStrike" kern="1200" cap="none" spc="0" normalizeH="0" baseline="0" noProof="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1" lang="en-US" altLang="ja-JP" sz="1100" b="0" i="0" u="none" strike="noStrike" kern="1200" cap="none" spc="0" normalizeH="0" baseline="0" noProof="0" err="1">
                <a:ln>
                  <a:noFill/>
                </a:ln>
                <a:solidFill>
                  <a:srgbClr val="000000"/>
                </a:solidFill>
                <a:effectLst/>
                <a:uLnTx/>
                <a:uFillTx/>
                <a:latin typeface="Meiryo UI"/>
                <a:ea typeface="Meiryo UI"/>
                <a:cs typeface="+mn-cs"/>
              </a:rPr>
              <a:t>FileStorage</a:t>
            </a: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のマウントターゲットには、可用性ドメインごとにテナント当たり</a:t>
            </a:r>
            <a:r>
              <a:rPr kumimoji="1" lang="en-US" altLang="ja-JP" sz="1100" b="0" i="0" u="none" strike="noStrike" kern="1200" cap="none" spc="0" normalizeH="0" baseline="0" noProof="0">
                <a:ln>
                  <a:noFill/>
                </a:ln>
                <a:solidFill>
                  <a:srgbClr val="000000"/>
                </a:solidFill>
                <a:effectLst/>
                <a:uLnTx/>
                <a:uFillTx/>
                <a:latin typeface="Meiryo UI"/>
                <a:ea typeface="Meiryo UI"/>
                <a:cs typeface="+mn-cs"/>
              </a:rPr>
              <a:t>2</a:t>
            </a: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のサービス制限があるため、共同利用方式をとる場合もサービスを共有することが難しい。</a:t>
            </a:r>
          </a:p>
        </p:txBody>
      </p:sp>
      <p:sp>
        <p:nvSpPr>
          <p:cNvPr id="46" name="テキスト ボックス 45">
            <a:extLst>
              <a:ext uri="{FF2B5EF4-FFF2-40B4-BE49-F238E27FC236}">
                <a16:creationId xmlns:a16="http://schemas.microsoft.com/office/drawing/2014/main" id="{62E1C08C-03C8-370E-FC08-5FD321A283A9}"/>
              </a:ext>
            </a:extLst>
          </p:cNvPr>
          <p:cNvSpPr txBox="1"/>
          <p:nvPr/>
        </p:nvSpPr>
        <p:spPr>
          <a:xfrm>
            <a:off x="1227000" y="4927500"/>
            <a:ext cx="1800000" cy="1188000"/>
          </a:xfrm>
          <a:prstGeom prst="rect">
            <a:avLst/>
          </a:prstGeom>
          <a:solidFill>
            <a:schemeClr val="bg1">
              <a:lumMod val="95000"/>
            </a:schemeClr>
          </a:solidFill>
        </p:spPr>
        <p:txBody>
          <a:bodyPr wrap="square" lIns="54610" tIns="54610" rIns="54610" bIns="54610" rtlCol="0"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サービスリミットの制約</a:t>
            </a:r>
          </a:p>
        </p:txBody>
      </p:sp>
      <p:sp>
        <p:nvSpPr>
          <p:cNvPr id="47" name="テキスト ボックス 46">
            <a:extLst>
              <a:ext uri="{FF2B5EF4-FFF2-40B4-BE49-F238E27FC236}">
                <a16:creationId xmlns:a16="http://schemas.microsoft.com/office/drawing/2014/main" id="{2E6C504F-EA1B-CBC0-2CE5-4D8CC93FE9C7}"/>
              </a:ext>
            </a:extLst>
          </p:cNvPr>
          <p:cNvSpPr txBox="1"/>
          <p:nvPr/>
        </p:nvSpPr>
        <p:spPr>
          <a:xfrm>
            <a:off x="327000" y="4927500"/>
            <a:ext cx="864000" cy="1188000"/>
          </a:xfrm>
          <a:prstGeom prst="rect">
            <a:avLst/>
          </a:prstGeom>
          <a:solidFill>
            <a:schemeClr val="bg1">
              <a:lumMod val="95000"/>
            </a:schemeClr>
          </a:solidFill>
        </p:spPr>
        <p:txBody>
          <a:bodyPr wrap="square" lIns="54610" tIns="54610" rIns="54610" bIns="54610" rtlCol="0" anchor="ctr">
            <a:no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Meiryo UI"/>
                <a:ea typeface="Meiryo UI"/>
                <a:cs typeface="+mn-cs"/>
              </a:rPr>
              <a:t>OCI</a:t>
            </a:r>
            <a:endParaRPr kumimoji="1" lang="ja-JP" altLang="en-US" sz="1100" b="0" i="0" u="none" strike="noStrike" kern="1200" cap="none" spc="0" normalizeH="0" baseline="0" noProof="0">
              <a:ln>
                <a:noFill/>
              </a:ln>
              <a:solidFill>
                <a:srgbClr val="000000"/>
              </a:solidFill>
              <a:effectLst/>
              <a:uLnTx/>
              <a:uFillTx/>
              <a:latin typeface="Meiryo UI"/>
              <a:ea typeface="Meiryo UI"/>
              <a:cs typeface="+mn-cs"/>
            </a:endParaRPr>
          </a:p>
        </p:txBody>
      </p:sp>
      <p:sp>
        <p:nvSpPr>
          <p:cNvPr id="2" name="スライド番号プレースホルダー 1">
            <a:extLst>
              <a:ext uri="{FF2B5EF4-FFF2-40B4-BE49-F238E27FC236}">
                <a16:creationId xmlns:a16="http://schemas.microsoft.com/office/drawing/2014/main" id="{995308D9-B6E8-77FC-25BA-3FC0B442762F}"/>
              </a:ext>
            </a:extLst>
          </p:cNvPr>
          <p:cNvSpPr>
            <a:spLocks noGrp="1"/>
          </p:cNvSpPr>
          <p:nvPr>
            <p:ph type="sldNum" sz="quarter" idx="12"/>
          </p:nvPr>
        </p:nvSpPr>
        <p:spPr/>
        <p:txBody>
          <a:bodyPr/>
          <a:lstStyle/>
          <a:p>
            <a:fld id="{DFD4F317-19D0-4848-B5EB-5B174DBE8CF9}" type="slidenum">
              <a:rPr lang="ja-JP" altLang="en-US" smtClean="0"/>
              <a:pPr/>
              <a:t>19</a:t>
            </a:fld>
            <a:endParaRPr lang="ja-JP" altLang="en-US"/>
          </a:p>
        </p:txBody>
      </p:sp>
    </p:spTree>
    <p:extLst>
      <p:ext uri="{BB962C8B-B14F-4D97-AF65-F5344CB8AC3E}">
        <p14:creationId xmlns:p14="http://schemas.microsoft.com/office/powerpoint/2010/main" val="434510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0CF223-11CE-182F-9E79-1E28866E1DDA}"/>
              </a:ext>
            </a:extLst>
          </p:cNvPr>
          <p:cNvSpPr>
            <a:spLocks noGrp="1"/>
          </p:cNvSpPr>
          <p:nvPr>
            <p:ph type="title"/>
          </p:nvPr>
        </p:nvSpPr>
        <p:spPr/>
        <p:txBody>
          <a:bodyPr/>
          <a:lstStyle/>
          <a:p>
            <a:r>
              <a:rPr kumimoji="1" lang="ja-JP" altLang="en-US" sz="3600"/>
              <a:t>検証内容</a:t>
            </a:r>
          </a:p>
        </p:txBody>
      </p:sp>
      <p:sp>
        <p:nvSpPr>
          <p:cNvPr id="4" name="スライド番号プレースホルダー 3">
            <a:extLst>
              <a:ext uri="{FF2B5EF4-FFF2-40B4-BE49-F238E27FC236}">
                <a16:creationId xmlns:a16="http://schemas.microsoft.com/office/drawing/2014/main" id="{6E4F6F99-42C0-6603-70F1-591DA7447BC1}"/>
              </a:ext>
            </a:extLst>
          </p:cNvPr>
          <p:cNvSpPr>
            <a:spLocks noGrp="1"/>
          </p:cNvSpPr>
          <p:nvPr>
            <p:ph type="sldNum" sz="quarter" idx="10"/>
          </p:nvPr>
        </p:nvSpPr>
        <p:spPr/>
        <p:txBody>
          <a:bodyPr/>
          <a:lstStyle/>
          <a:p>
            <a:fld id="{DFD4F317-19D0-4848-B5EB-5B174DBE8CF9}" type="slidenum">
              <a:rPr lang="ja-JP" altLang="en-US" smtClean="0"/>
              <a:pPr/>
              <a:t>2</a:t>
            </a:fld>
            <a:endParaRPr lang="ja-JP" altLang="en-US"/>
          </a:p>
        </p:txBody>
      </p:sp>
    </p:spTree>
    <p:extLst>
      <p:ext uri="{BB962C8B-B14F-4D97-AF65-F5344CB8AC3E}">
        <p14:creationId xmlns:p14="http://schemas.microsoft.com/office/powerpoint/2010/main" val="1107837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0CF223-11CE-182F-9E79-1E28866E1DDA}"/>
              </a:ext>
            </a:extLst>
          </p:cNvPr>
          <p:cNvSpPr>
            <a:spLocks noGrp="1"/>
          </p:cNvSpPr>
          <p:nvPr>
            <p:ph type="title"/>
          </p:nvPr>
        </p:nvSpPr>
        <p:spPr/>
        <p:txBody>
          <a:bodyPr/>
          <a:lstStyle/>
          <a:p>
            <a:r>
              <a:rPr lang="ja-JP" altLang="en-US" sz="3600"/>
              <a:t>団体個別分析</a:t>
            </a:r>
            <a:endParaRPr kumimoji="1" lang="ja-JP" altLang="en-US" sz="3600"/>
          </a:p>
        </p:txBody>
      </p:sp>
      <p:sp>
        <p:nvSpPr>
          <p:cNvPr id="4" name="スライド番号プレースホルダー 3">
            <a:extLst>
              <a:ext uri="{FF2B5EF4-FFF2-40B4-BE49-F238E27FC236}">
                <a16:creationId xmlns:a16="http://schemas.microsoft.com/office/drawing/2014/main" id="{30A474F8-1010-E327-A75B-2580003C5898}"/>
              </a:ext>
            </a:extLst>
          </p:cNvPr>
          <p:cNvSpPr>
            <a:spLocks noGrp="1"/>
          </p:cNvSpPr>
          <p:nvPr>
            <p:ph type="sldNum" sz="quarter" idx="10"/>
          </p:nvPr>
        </p:nvSpPr>
        <p:spPr/>
        <p:txBody>
          <a:bodyPr/>
          <a:lstStyle/>
          <a:p>
            <a:fld id="{DFD4F317-19D0-4848-B5EB-5B174DBE8CF9}" type="slidenum">
              <a:rPr lang="ja-JP" altLang="en-US" smtClean="0"/>
              <a:pPr/>
              <a:t>20</a:t>
            </a:fld>
            <a:endParaRPr lang="ja-JP" altLang="en-US"/>
          </a:p>
        </p:txBody>
      </p:sp>
    </p:spTree>
    <p:extLst>
      <p:ext uri="{BB962C8B-B14F-4D97-AF65-F5344CB8AC3E}">
        <p14:creationId xmlns:p14="http://schemas.microsoft.com/office/powerpoint/2010/main" val="2675829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7BF840-5BC6-4151-B91A-19F3E00522F1}"/>
              </a:ext>
            </a:extLst>
          </p:cNvPr>
          <p:cNvSpPr>
            <a:spLocks noGrp="1"/>
          </p:cNvSpPr>
          <p:nvPr>
            <p:ph type="title"/>
          </p:nvPr>
        </p:nvSpPr>
        <p:spPr/>
        <p:txBody>
          <a:bodyPr/>
          <a:lstStyle/>
          <a:p>
            <a:r>
              <a:rPr kumimoji="1" lang="ja-JP" altLang="en-US"/>
              <a:t>神戸市</a:t>
            </a:r>
            <a:br>
              <a:rPr kumimoji="1" lang="en-US" altLang="ja-JP"/>
            </a:br>
            <a:r>
              <a:rPr lang="ja-JP" altLang="en-US"/>
              <a:t>（</a:t>
            </a:r>
            <a:r>
              <a:rPr lang="en-US" altLang="ja-JP"/>
              <a:t>NEC</a:t>
            </a:r>
            <a:r>
              <a:rPr kumimoji="1" lang="ja-JP" altLang="en-US"/>
              <a:t>）</a:t>
            </a:r>
          </a:p>
        </p:txBody>
      </p:sp>
      <p:sp>
        <p:nvSpPr>
          <p:cNvPr id="5" name="スライド番号プレースホルダー 4">
            <a:extLst>
              <a:ext uri="{FF2B5EF4-FFF2-40B4-BE49-F238E27FC236}">
                <a16:creationId xmlns:a16="http://schemas.microsoft.com/office/drawing/2014/main" id="{9C8EE761-027B-D48D-2D82-720699BE9366}"/>
              </a:ext>
            </a:extLst>
          </p:cNvPr>
          <p:cNvSpPr>
            <a:spLocks noGrp="1"/>
          </p:cNvSpPr>
          <p:nvPr>
            <p:ph type="sldNum" sz="quarter" idx="10"/>
          </p:nvPr>
        </p:nvSpPr>
        <p:spPr/>
        <p:txBody>
          <a:bodyPr/>
          <a:lstStyle/>
          <a:p>
            <a:fld id="{DFD4F317-19D0-4848-B5EB-5B174DBE8CF9}" type="slidenum">
              <a:rPr lang="ja-JP" altLang="en-US" smtClean="0"/>
              <a:pPr/>
              <a:t>21</a:t>
            </a:fld>
            <a:endParaRPr lang="ja-JP" altLang="en-US"/>
          </a:p>
        </p:txBody>
      </p:sp>
    </p:spTree>
    <p:extLst>
      <p:ext uri="{BB962C8B-B14F-4D97-AF65-F5344CB8AC3E}">
        <p14:creationId xmlns:p14="http://schemas.microsoft.com/office/powerpoint/2010/main" val="4240424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検証内容・結果</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表 22">
            <a:extLst>
              <a:ext uri="{FF2B5EF4-FFF2-40B4-BE49-F238E27FC236}">
                <a16:creationId xmlns:a16="http://schemas.microsoft.com/office/drawing/2014/main" id="{2AB47244-8634-0C06-D390-279D471F09AC}"/>
              </a:ext>
            </a:extLst>
          </p:cNvPr>
          <p:cNvGraphicFramePr>
            <a:graphicFrameLocks noGrp="1"/>
          </p:cNvGraphicFramePr>
          <p:nvPr>
            <p:extLst>
              <p:ext uri="{D42A27DB-BD31-4B8C-83A1-F6EECF244321}">
                <p14:modId xmlns:p14="http://schemas.microsoft.com/office/powerpoint/2010/main" val="1097298308"/>
              </p:ext>
            </p:extLst>
          </p:nvPr>
        </p:nvGraphicFramePr>
        <p:xfrm>
          <a:off x="150860" y="678796"/>
          <a:ext cx="9640280" cy="5676960"/>
        </p:xfrm>
        <a:graphic>
          <a:graphicData uri="http://schemas.openxmlformats.org/drawingml/2006/table">
            <a:tbl>
              <a:tblPr firstRow="1" bandRow="1">
                <a:tableStyleId>{5C22544A-7EE6-4342-B048-85BDC9FD1C3A}</a:tableStyleId>
              </a:tblPr>
              <a:tblGrid>
                <a:gridCol w="1324280">
                  <a:extLst>
                    <a:ext uri="{9D8B030D-6E8A-4147-A177-3AD203B41FA5}">
                      <a16:colId xmlns:a16="http://schemas.microsoft.com/office/drawing/2014/main" val="171330233"/>
                    </a:ext>
                  </a:extLst>
                </a:gridCol>
                <a:gridCol w="2772000">
                  <a:extLst>
                    <a:ext uri="{9D8B030D-6E8A-4147-A177-3AD203B41FA5}">
                      <a16:colId xmlns:a16="http://schemas.microsoft.com/office/drawing/2014/main" val="356421220"/>
                    </a:ext>
                  </a:extLst>
                </a:gridCol>
                <a:gridCol w="2772000">
                  <a:extLst>
                    <a:ext uri="{9D8B030D-6E8A-4147-A177-3AD203B41FA5}">
                      <a16:colId xmlns:a16="http://schemas.microsoft.com/office/drawing/2014/main" val="1234542927"/>
                    </a:ext>
                  </a:extLst>
                </a:gridCol>
                <a:gridCol w="2772000">
                  <a:extLst>
                    <a:ext uri="{9D8B030D-6E8A-4147-A177-3AD203B41FA5}">
                      <a16:colId xmlns:a16="http://schemas.microsoft.com/office/drawing/2014/main" val="1806853586"/>
                    </a:ext>
                  </a:extLst>
                </a:gridCol>
              </a:tblGrid>
              <a:tr h="288000">
                <a:tc>
                  <a:txBody>
                    <a:bodyPr/>
                    <a:lstStyle/>
                    <a:p>
                      <a:pPr algn="ctr"/>
                      <a:r>
                        <a:rPr kumimoji="1" lang="ja-JP" altLang="en-US" sz="1000" b="1">
                          <a:solidFill>
                            <a:schemeClr val="bg1"/>
                          </a:solidFill>
                        </a:rPr>
                        <a:t>検証の分類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 typeface="Arial" panose="020B0604020202020204" pitchFamily="34" charset="0"/>
                        <a:buNone/>
                      </a:pPr>
                      <a:r>
                        <a:rPr lang="ja-JP" altLang="en-US" sz="1000" b="1" i="0" u="none" strike="noStrike">
                          <a:solidFill>
                            <a:schemeClr val="bg1"/>
                          </a:solidFill>
                          <a:effectLst/>
                          <a:latin typeface="+mn-ea"/>
                          <a:ea typeface="+mn-ea"/>
                        </a:rPr>
                        <a:t>検証内容</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検証後構成への移行による運用効率化</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デジタル庁考察</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B0D82"/>
                    </a:solidFill>
                  </a:tcPr>
                </a:tc>
                <a:extLst>
                  <a:ext uri="{0D108BD9-81ED-4DB2-BD59-A6C34878D82A}">
                    <a16:rowId xmlns:a16="http://schemas.microsoft.com/office/drawing/2014/main" val="3281839869"/>
                  </a:ext>
                </a:extLst>
              </a:tr>
              <a:tr h="288000">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a:solidFill>
                            <a:schemeClr val="bg1"/>
                          </a:solidFill>
                        </a:rPr>
                        <a:t>マネージドサービスの活用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171450" indent="-171450" algn="l" fontAlgn="ctr">
                        <a:buFont typeface="Arial" panose="020B0604020202020204" pitchFamily="34" charset="0"/>
                        <a:buChar char="•"/>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marL="171450" indent="-171450" algn="l" fontAlgn="ctr">
                        <a:buFont typeface="Arial" panose="020B0604020202020204" pitchFamily="34" charset="0"/>
                        <a:buChar char="•"/>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hMerge="1">
                  <a:txBody>
                    <a:bodyPr/>
                    <a:lstStyle/>
                    <a:p>
                      <a:pPr marL="171450" indent="-171450" algn="l" fontAlgn="ctr">
                        <a:buFont typeface="Arial" panose="020B0604020202020204" pitchFamily="34" charset="0"/>
                        <a:buChar char="•"/>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extLst>
                  <a:ext uri="{0D108BD9-81ED-4DB2-BD59-A6C34878D82A}">
                    <a16:rowId xmlns:a16="http://schemas.microsoft.com/office/drawing/2014/main" val="1553625291"/>
                  </a:ext>
                </a:extLst>
              </a:tr>
              <a:tr h="468000">
                <a:tc>
                  <a:txBody>
                    <a:bodyPr/>
                    <a:lstStyle/>
                    <a:p>
                      <a:pPr marL="0" indent="0"/>
                      <a:r>
                        <a:rPr kumimoji="1" lang="ja-JP" altLang="en-US" sz="1000"/>
                        <a:t>ガバナンス</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各種ガバナンス機能を実現するマネージドサービスの動作を確認している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マネージドサービス化による運用保守作業の変化はない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26151411"/>
                  </a:ext>
                </a:extLst>
              </a:tr>
              <a:tr h="1158240">
                <a:tc>
                  <a:txBody>
                    <a:bodyPr/>
                    <a:lstStyle/>
                    <a:p>
                      <a:r>
                        <a:rPr kumimoji="1" lang="ja-JP" altLang="en-US" sz="1000"/>
                        <a:t>セキュリティ</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マネージドサービスを用いて、ウイルス対策が行えることを確認した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現行ツールをマネージドサービスに置き換えるが運用保守作業の変化はない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伝送データの暗号化や証明書管理のマネージドサービス化について検討する余地がある</a:t>
                      </a:r>
                      <a:endParaRPr lang="en-US" altLang="ja-JP" sz="1000" b="0" i="0" u="none" strike="noStrike">
                        <a:solidFill>
                          <a:schemeClr val="tx1"/>
                        </a:solidFill>
                        <a:effectLst/>
                        <a:latin typeface="+mn-ea"/>
                        <a:ea typeface="+mn-ea"/>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アプリケーションの改修により対応可能となれば、シークレット管理をマネージドサービス化できる可能性がある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26602547"/>
                  </a:ext>
                </a:extLst>
              </a:tr>
              <a:tr h="1158240">
                <a:tc>
                  <a:txBody>
                    <a:bodyPr/>
                    <a:lstStyle/>
                    <a:p>
                      <a:r>
                        <a:rPr kumimoji="1" lang="ja-JP" altLang="en-US" sz="1000"/>
                        <a:t>パフォーマンス・コスト</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en-US" altLang="ja-JP" sz="1000" b="0" i="0" u="none" strike="noStrike">
                          <a:solidFill>
                            <a:schemeClr val="tx1"/>
                          </a:solidFill>
                          <a:effectLst/>
                          <a:latin typeface="+mn-ea"/>
                          <a:ea typeface="+mn-ea"/>
                        </a:rPr>
                        <a:t>DB</a:t>
                      </a:r>
                      <a:r>
                        <a:rPr lang="ja-JP" altLang="en-US" sz="1000" b="0" i="0" u="none" strike="noStrike">
                          <a:solidFill>
                            <a:schemeClr val="tx1"/>
                          </a:solidFill>
                          <a:effectLst/>
                          <a:latin typeface="+mn-ea"/>
                          <a:ea typeface="+mn-ea"/>
                        </a:rPr>
                        <a:t>のマネージドサービスを用いて、仮想サーバー上の</a:t>
                      </a:r>
                      <a:r>
                        <a:rPr lang="en-US" altLang="ja-JP" sz="1000" b="0" i="0" u="none" strike="noStrike">
                          <a:solidFill>
                            <a:schemeClr val="tx1"/>
                          </a:solidFill>
                          <a:effectLst/>
                          <a:latin typeface="+mn-ea"/>
                          <a:ea typeface="+mn-ea"/>
                        </a:rPr>
                        <a:t>DB</a:t>
                      </a:r>
                      <a:r>
                        <a:rPr lang="ja-JP" altLang="en-US" sz="1000" b="0" i="0" u="none" strike="noStrike">
                          <a:solidFill>
                            <a:schemeClr val="tx1"/>
                          </a:solidFill>
                          <a:effectLst/>
                          <a:latin typeface="+mn-ea"/>
                          <a:ea typeface="+mn-ea"/>
                        </a:rPr>
                        <a:t>と同等の機能・性能が実現できることを確認している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マネージドサービス化による運用保守作業の変化はない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アプリケーションの改修により対応可能となれば、アプリケーションのコンテナ化や</a:t>
                      </a:r>
                      <a:r>
                        <a:rPr lang="en-US" altLang="ja-JP" sz="1000" b="0" i="0" u="none" strike="noStrike">
                          <a:solidFill>
                            <a:schemeClr val="tx1"/>
                          </a:solidFill>
                          <a:effectLst/>
                          <a:latin typeface="+mn-ea"/>
                          <a:ea typeface="+mn-ea"/>
                        </a:rPr>
                        <a:t>CI/CD</a:t>
                      </a:r>
                      <a:r>
                        <a:rPr lang="ja-JP" altLang="en-US" sz="1000" b="0" i="0" u="none" strike="noStrike">
                          <a:solidFill>
                            <a:schemeClr val="tx1"/>
                          </a:solidFill>
                          <a:effectLst/>
                          <a:latin typeface="+mn-ea"/>
                          <a:ea typeface="+mn-ea"/>
                        </a:rPr>
                        <a:t>の利用を検討する余地がある</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ジョブやバッチ処理の管理には独自ツールを利用しておりマネージドサービス化の予定はないが、ツールをコンテナ上で稼働させることを検討する余地がある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55478589"/>
                  </a:ext>
                </a:extLst>
              </a:tr>
              <a:tr h="1158240">
                <a:tc>
                  <a:txBody>
                    <a:bodyPr/>
                    <a:lstStyle/>
                    <a:p>
                      <a:r>
                        <a:rPr kumimoji="1" lang="ja-JP" altLang="en-US" sz="1000"/>
                        <a:t>可観測性・改善性</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定期保守作業は既に独自ツールで自動化されているが、マネージドサービス化は今後検討予定としている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31690141"/>
                  </a:ext>
                </a:extLst>
              </a:tr>
              <a:tr h="1158240">
                <a:tc>
                  <a:txBody>
                    <a:bodyPr/>
                    <a:lstStyle/>
                    <a:p>
                      <a:r>
                        <a:rPr kumimoji="1" lang="ja-JP" altLang="en-US" sz="1000"/>
                        <a:t>レジリエンシー</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一部機能の設定を、</a:t>
                      </a:r>
                      <a:r>
                        <a:rPr lang="en-US" altLang="ja-JP" sz="1000" b="0" i="0" u="none" strike="noStrike" err="1">
                          <a:solidFill>
                            <a:schemeClr val="tx1"/>
                          </a:solidFill>
                          <a:effectLst/>
                          <a:latin typeface="+mn-ea"/>
                          <a:ea typeface="+mn-ea"/>
                        </a:rPr>
                        <a:t>IaC</a:t>
                      </a:r>
                      <a:r>
                        <a:rPr lang="ja-JP" altLang="en-US" sz="1000" b="0" i="0" u="none" strike="noStrike">
                          <a:solidFill>
                            <a:schemeClr val="tx1"/>
                          </a:solidFill>
                          <a:effectLst/>
                          <a:latin typeface="+mn-ea"/>
                          <a:ea typeface="+mn-ea"/>
                        </a:rPr>
                        <a:t>（テンプレート）を用いて行った</a:t>
                      </a:r>
                      <a:endParaRPr lang="en-US" altLang="ja-JP" sz="1000" b="0" i="0" u="none" strike="noStrike">
                        <a:solidFill>
                          <a:schemeClr val="tx1"/>
                        </a:solidFill>
                        <a:effectLst/>
                        <a:latin typeface="+mn-ea"/>
                        <a:ea typeface="+mn-ea"/>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シングルゾーン構成からマルチゾーン構成にシステム構成を変更した</a:t>
                      </a:r>
                      <a:endParaRPr lang="en-US" altLang="ja-JP" sz="1000" b="0" i="0" u="none" strike="noStrike">
                        <a:solidFill>
                          <a:schemeClr val="tx1"/>
                        </a:solidFill>
                        <a:effectLst/>
                        <a:latin typeface="+mn-ea"/>
                        <a:ea typeface="+mn-ea"/>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マネージドサービスを用いて</a:t>
                      </a:r>
                      <a:r>
                        <a:rPr lang="en-US" altLang="ja-JP" sz="1000" b="0" i="0" u="none" strike="noStrike">
                          <a:solidFill>
                            <a:schemeClr val="tx1"/>
                          </a:solidFill>
                          <a:effectLst/>
                          <a:latin typeface="+mn-ea"/>
                          <a:ea typeface="+mn-ea"/>
                        </a:rPr>
                        <a:t>VIP</a:t>
                      </a:r>
                      <a:r>
                        <a:rPr lang="ja-JP" altLang="en-US" sz="1000" b="0" i="0" u="none" strike="noStrike">
                          <a:solidFill>
                            <a:schemeClr val="tx1"/>
                          </a:solidFill>
                          <a:effectLst/>
                          <a:latin typeface="+mn-ea"/>
                          <a:ea typeface="+mn-ea"/>
                        </a:rPr>
                        <a:t>方式による冗長構成が可能なことを確認した。これに伴い、一部のロードバランサを廃止した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altLang="ja-JP" sz="1000" b="0" i="0" u="none" strike="noStrike" err="1">
                          <a:solidFill>
                            <a:schemeClr val="tx1"/>
                          </a:solidFill>
                          <a:effectLst/>
                          <a:latin typeface="+mn-ea"/>
                          <a:ea typeface="+mn-ea"/>
                        </a:rPr>
                        <a:t>IaC</a:t>
                      </a:r>
                      <a:r>
                        <a:rPr lang="ja-JP" altLang="en-US" sz="1000" b="0" i="0" u="none" strike="noStrike">
                          <a:solidFill>
                            <a:schemeClr val="tx1"/>
                          </a:solidFill>
                          <a:effectLst/>
                          <a:latin typeface="+mn-ea"/>
                          <a:ea typeface="+mn-ea"/>
                        </a:rPr>
                        <a:t>の利用やマネージドサービス化による運用保守作業の変化はない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000" b="0" i="0" u="none" strike="noStrike" dirty="0">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62630803"/>
                  </a:ext>
                </a:extLst>
              </a:tr>
            </a:tbl>
          </a:graphicData>
        </a:graphic>
      </p:graphicFrame>
      <p:sp>
        <p:nvSpPr>
          <p:cNvPr id="3" name="スライド番号プレースホルダー 2">
            <a:extLst>
              <a:ext uri="{FF2B5EF4-FFF2-40B4-BE49-F238E27FC236}">
                <a16:creationId xmlns:a16="http://schemas.microsoft.com/office/drawing/2014/main" id="{FCE1EFD6-C9E8-A1DE-DBBA-F67F5C2B1DEA}"/>
              </a:ext>
            </a:extLst>
          </p:cNvPr>
          <p:cNvSpPr>
            <a:spLocks noGrp="1"/>
          </p:cNvSpPr>
          <p:nvPr>
            <p:ph type="sldNum" sz="quarter" idx="12"/>
          </p:nvPr>
        </p:nvSpPr>
        <p:spPr/>
        <p:txBody>
          <a:bodyPr/>
          <a:lstStyle/>
          <a:p>
            <a:fld id="{DFD4F317-19D0-4848-B5EB-5B174DBE8CF9}" type="slidenum">
              <a:rPr lang="ja-JP" altLang="en-US" smtClean="0"/>
              <a:pPr/>
              <a:t>22</a:t>
            </a:fld>
            <a:endParaRPr lang="ja-JP" altLang="en-US"/>
          </a:p>
        </p:txBody>
      </p:sp>
    </p:spTree>
    <p:extLst>
      <p:ext uri="{BB962C8B-B14F-4D97-AF65-F5344CB8AC3E}">
        <p14:creationId xmlns:p14="http://schemas.microsoft.com/office/powerpoint/2010/main" val="3523191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タイトル 3">
            <a:extLst>
              <a:ext uri="{FF2B5EF4-FFF2-40B4-BE49-F238E27FC236}">
                <a16:creationId xmlns:a16="http://schemas.microsoft.com/office/drawing/2014/main" id="{B925E48C-F9D5-162A-A582-BE4176AA0AA7}"/>
              </a:ext>
            </a:extLst>
          </p:cNvPr>
          <p:cNvSpPr>
            <a:spLocks noGrp="1"/>
          </p:cNvSpPr>
          <p:nvPr>
            <p:ph type="title"/>
          </p:nvPr>
        </p:nvSpPr>
        <p:spPr>
          <a:xfrm>
            <a:off x="906605" y="49957"/>
            <a:ext cx="7760283" cy="580999"/>
          </a:xfrm>
        </p:spPr>
        <p:txBody>
          <a:bodyPr anchor="ctr"/>
          <a:lstStyle/>
          <a:p>
            <a:r>
              <a:rPr lang="ja-JP" altLang="en-US" sz="2400">
                <a:latin typeface="+mn-ea"/>
                <a:ea typeface="+mn-ea"/>
                <a:cs typeface="+mj-lt"/>
              </a:rPr>
              <a:t>運用・保守作業の効率化</a:t>
            </a:r>
          </a:p>
        </p:txBody>
      </p:sp>
      <p:cxnSp>
        <p:nvCxnSpPr>
          <p:cNvPr id="40" name="直線コネクタ 39">
            <a:extLst>
              <a:ext uri="{FF2B5EF4-FFF2-40B4-BE49-F238E27FC236}">
                <a16:creationId xmlns:a16="http://schemas.microsoft.com/office/drawing/2014/main" id="{1238ED4C-8443-01E7-5156-87467D907CD8}"/>
              </a:ext>
            </a:extLst>
          </p:cNvPr>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41" name="表 40">
            <a:extLst>
              <a:ext uri="{FF2B5EF4-FFF2-40B4-BE49-F238E27FC236}">
                <a16:creationId xmlns:a16="http://schemas.microsoft.com/office/drawing/2014/main" id="{5AC17D99-BD8E-E82F-E4EC-24A0B5638CFC}"/>
              </a:ext>
            </a:extLst>
          </p:cNvPr>
          <p:cNvGraphicFramePr>
            <a:graphicFrameLocks noGrp="1"/>
          </p:cNvGraphicFramePr>
          <p:nvPr>
            <p:extLst>
              <p:ext uri="{D42A27DB-BD31-4B8C-83A1-F6EECF244321}">
                <p14:modId xmlns:p14="http://schemas.microsoft.com/office/powerpoint/2010/main" val="1487070320"/>
              </p:ext>
            </p:extLst>
          </p:nvPr>
        </p:nvGraphicFramePr>
        <p:xfrm>
          <a:off x="255000" y="3349352"/>
          <a:ext cx="9396000" cy="301752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4030038107"/>
                    </a:ext>
                  </a:extLst>
                </a:gridCol>
                <a:gridCol w="2520000">
                  <a:extLst>
                    <a:ext uri="{9D8B030D-6E8A-4147-A177-3AD203B41FA5}">
                      <a16:colId xmlns:a16="http://schemas.microsoft.com/office/drawing/2014/main" val="2249508040"/>
                    </a:ext>
                  </a:extLst>
                </a:gridCol>
                <a:gridCol w="756000">
                  <a:extLst>
                    <a:ext uri="{9D8B030D-6E8A-4147-A177-3AD203B41FA5}">
                      <a16:colId xmlns:a16="http://schemas.microsoft.com/office/drawing/2014/main" val="2313973708"/>
                    </a:ext>
                  </a:extLst>
                </a:gridCol>
                <a:gridCol w="3600000">
                  <a:extLst>
                    <a:ext uri="{9D8B030D-6E8A-4147-A177-3AD203B41FA5}">
                      <a16:colId xmlns:a16="http://schemas.microsoft.com/office/drawing/2014/main" val="3974907019"/>
                    </a:ext>
                  </a:extLst>
                </a:gridCol>
              </a:tblGrid>
              <a:tr h="370840">
                <a:tc>
                  <a:txBody>
                    <a:bodyPr/>
                    <a:lstStyle/>
                    <a:p>
                      <a:pPr algn="ctr"/>
                      <a:r>
                        <a:rPr kumimoji="1" lang="ja-JP" altLang="en-US" sz="1100">
                          <a:solidFill>
                            <a:schemeClr val="bg1"/>
                          </a:solidFill>
                          <a:latin typeface="+mn-ea"/>
                          <a:ea typeface="+mn-ea"/>
                        </a:rPr>
                        <a:t>作業分類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作業内容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工数変化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理由／考察</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950157991"/>
                  </a:ext>
                </a:extLst>
              </a:tr>
              <a:tr h="370840">
                <a:tc>
                  <a:txBody>
                    <a:bodyPr/>
                    <a:lstStyle/>
                    <a:p>
                      <a:pPr algn="l" fontAlgn="ctr"/>
                      <a:r>
                        <a:rPr lang="en-US" sz="1000" b="0" i="0" u="none" strike="noStrike">
                          <a:solidFill>
                            <a:schemeClr val="tx1"/>
                          </a:solidFill>
                          <a:effectLst/>
                          <a:latin typeface="メイリオ" panose="020B0604030504040204" pitchFamily="50" charset="-128"/>
                          <a:ea typeface="メイリオ" panose="020B0604030504040204" pitchFamily="50" charset="-128"/>
                        </a:rPr>
                        <a:t>A-1.</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監視作業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全サーバーを対象とした機器稼働確認</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既に運用監視アプリケーション等で監視業務を集約しており、ツールをマネージドサービスに置き換えても運用作業に大きな変化はない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03073904"/>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全サーバーを対象としたバックアップ状態の確認</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バックアップ方法に変化はない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20279207"/>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A-3.</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ユーザーサポート業務</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ユーザー</a:t>
                      </a:r>
                      <a:r>
                        <a:rPr lang="en-US" altLang="ja-JP" sz="1000" b="0" i="0" u="none" strike="noStrike">
                          <a:solidFill>
                            <a:srgbClr val="000000"/>
                          </a:solidFill>
                          <a:effectLst/>
                          <a:latin typeface="Meiryo UI" panose="020B0604030504040204" pitchFamily="50" charset="-128"/>
                          <a:ea typeface="Meiryo UI" panose="020B0604030504040204" pitchFamily="50" charset="-128"/>
                        </a:rPr>
                        <a:t>ID</a:t>
                      </a:r>
                      <a:r>
                        <a:rPr lang="ja-JP" altLang="en-US" sz="1000" b="0" i="0" u="none" strike="noStrike">
                          <a:solidFill>
                            <a:srgbClr val="000000"/>
                          </a:solidFill>
                          <a:effectLst/>
                          <a:latin typeface="Meiryo UI" panose="020B0604030504040204" pitchFamily="50" charset="-128"/>
                          <a:ea typeface="Meiryo UI" panose="020B0604030504040204" pitchFamily="50" charset="-128"/>
                        </a:rPr>
                        <a:t>の追加・廃止・権限変更</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ユーザー管理方法に変化はない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6630297"/>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ソフトウェア製品の保守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パッケージオーバーライトの適用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パッケージアプリケーションのリリース方法に変化はない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19648478"/>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B-3.</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システムリソース配分の調整</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ディスク整理・</a:t>
                      </a:r>
                      <a:r>
                        <a:rPr lang="en-US" altLang="ja-JP" sz="1000" b="0" i="0" u="none" strike="noStrike">
                          <a:solidFill>
                            <a:srgbClr val="000000"/>
                          </a:solidFill>
                          <a:effectLst/>
                          <a:latin typeface="Meiryo UI" panose="020B0604030504040204" pitchFamily="50" charset="-128"/>
                          <a:ea typeface="Meiryo UI" panose="020B0604030504040204" pitchFamily="50" charset="-128"/>
                        </a:rPr>
                        <a:t>DB</a:t>
                      </a:r>
                      <a:r>
                        <a:rPr lang="ja-JP" altLang="en-US" sz="1000" b="0" i="0" u="none" strike="noStrike">
                          <a:solidFill>
                            <a:srgbClr val="000000"/>
                          </a:solidFill>
                          <a:effectLst/>
                          <a:latin typeface="Meiryo UI" panose="020B0604030504040204" pitchFamily="50" charset="-128"/>
                          <a:ea typeface="Meiryo UI" panose="020B0604030504040204" pitchFamily="50" charset="-128"/>
                        </a:rPr>
                        <a:t>拡張等</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マネージドサービスによる自動スケーリングを利用した場合もリソース調整の完全自動化は難しく、運用作業に大きな変化はない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41522813"/>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B-5.</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定例作業報告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報告方法に変化はない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2791281"/>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B-8.</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ソフトウェア製品の保守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端末障害復旧作業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庁舎内の物理端末は残存するため、運用作業に変化はない</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49093756"/>
                  </a:ext>
                </a:extLst>
              </a:tr>
            </a:tbl>
          </a:graphicData>
        </a:graphic>
      </p:graphicFrame>
      <p:cxnSp>
        <p:nvCxnSpPr>
          <p:cNvPr id="42" name="直線コネクタ 41">
            <a:extLst>
              <a:ext uri="{FF2B5EF4-FFF2-40B4-BE49-F238E27FC236}">
                <a16:creationId xmlns:a16="http://schemas.microsoft.com/office/drawing/2014/main" id="{DCF67380-66BD-0116-9CA5-05386D3C9530}"/>
              </a:ext>
            </a:extLst>
          </p:cNvPr>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596A6A7A-85BE-D18E-CF0C-03B5AE9A3677}"/>
              </a:ext>
            </a:extLst>
          </p:cNvPr>
          <p:cNvSpPr txBox="1">
            <a:spLocks/>
          </p:cNvSpPr>
          <p:nvPr/>
        </p:nvSpPr>
        <p:spPr>
          <a:xfrm>
            <a:off x="255000" y="907270"/>
            <a:ext cx="9000000" cy="660639"/>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マネージドサービスを利用するが、既存ツールの置き換えとして利用するなど運用作業に変化はなく、運用効率化の効果は見られなかった。</a:t>
            </a:r>
          </a:p>
        </p:txBody>
      </p:sp>
      <p:sp>
        <p:nvSpPr>
          <p:cNvPr id="44" name="テキスト ボックス 43">
            <a:extLst>
              <a:ext uri="{FF2B5EF4-FFF2-40B4-BE49-F238E27FC236}">
                <a16:creationId xmlns:a16="http://schemas.microsoft.com/office/drawing/2014/main" id="{04728A9E-75FE-E0FE-8C34-22281DD7E77B}"/>
              </a:ext>
            </a:extLst>
          </p:cNvPr>
          <p:cNvSpPr txBox="1">
            <a:spLocks/>
          </p:cNvSpPr>
          <p:nvPr/>
        </p:nvSpPr>
        <p:spPr>
          <a:xfrm>
            <a:off x="255000" y="3004047"/>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運用効率化にかかわる主な作業</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45" name="テキスト ボックス 44">
            <a:extLst>
              <a:ext uri="{FF2B5EF4-FFF2-40B4-BE49-F238E27FC236}">
                <a16:creationId xmlns:a16="http://schemas.microsoft.com/office/drawing/2014/main" id="{AD158C56-33A0-F6CB-6BCD-7C7F5051B2B0}"/>
              </a:ext>
            </a:extLst>
          </p:cNvPr>
          <p:cNvSpPr txBox="1">
            <a:spLocks/>
          </p:cNvSpPr>
          <p:nvPr/>
        </p:nvSpPr>
        <p:spPr>
          <a:xfrm>
            <a:off x="255000" y="1747909"/>
            <a:ext cx="9000000" cy="1076138"/>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ウイルス対策や</a:t>
            </a:r>
            <a:r>
              <a:rPr kumimoji="1" lang="en-US" altLang="ja-JP" sz="1100" b="0" i="0" u="none" strike="noStrike" kern="1200" cap="none" spc="0" normalizeH="0" baseline="0" noProof="0">
                <a:ln>
                  <a:noFill/>
                </a:ln>
                <a:solidFill>
                  <a:srgbClr val="000000"/>
                </a:solidFill>
                <a:effectLst/>
                <a:uLnTx/>
                <a:uFillTx/>
                <a:latin typeface="Arial"/>
                <a:ea typeface="Meiryo UI"/>
                <a:cs typeface="+mn-cs"/>
              </a:rPr>
              <a:t>DB</a:t>
            </a:r>
            <a:r>
              <a:rPr kumimoji="1" lang="ja-JP" altLang="en-US" sz="1100" b="0" i="0" u="none" strike="noStrike" kern="1200" cap="none" spc="0" normalizeH="0" baseline="0" noProof="0">
                <a:ln>
                  <a:noFill/>
                </a:ln>
                <a:solidFill>
                  <a:srgbClr val="000000"/>
                </a:solidFill>
                <a:effectLst/>
                <a:uLnTx/>
                <a:uFillTx/>
                <a:latin typeface="Arial"/>
                <a:ea typeface="Meiryo UI"/>
                <a:cs typeface="+mn-cs"/>
              </a:rPr>
              <a:t>をマネージドサービス化しているため、ソフトウェアやサーバーの管理に</a:t>
            </a:r>
            <a:r>
              <a:rPr kumimoji="1" lang="ja-JP" altLang="en-US" sz="1100">
                <a:solidFill>
                  <a:srgbClr val="000000"/>
                </a:solidFill>
                <a:latin typeface="Arial"/>
                <a:ea typeface="Meiryo UI"/>
              </a:rPr>
              <a:t>関</a:t>
            </a:r>
            <a:r>
              <a:rPr kumimoji="1" lang="ja-JP" altLang="en-US" sz="1100" b="0" i="0" u="none" strike="noStrike" kern="1200" cap="none" spc="0" normalizeH="0" baseline="0" noProof="0">
                <a:ln>
                  <a:noFill/>
                </a:ln>
                <a:solidFill>
                  <a:srgbClr val="000000"/>
                </a:solidFill>
                <a:effectLst/>
                <a:uLnTx/>
                <a:uFillTx/>
                <a:latin typeface="Arial"/>
                <a:ea typeface="Meiryo UI"/>
                <a:cs typeface="+mn-cs"/>
              </a:rPr>
              <a:t>わる作業に効率化の余地があると考えられる。</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本検証では洗い出しの対象としなかったサーバーメンテナンスやセキュリティ維持にかかわる作業等についても更なる効率化の余地があると考えられるため、検討を行う必要がある。</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p:txBody>
      </p:sp>
      <p:sp>
        <p:nvSpPr>
          <p:cNvPr id="46" name="テキスト ボックス 45">
            <a:extLst>
              <a:ext uri="{FF2B5EF4-FFF2-40B4-BE49-F238E27FC236}">
                <a16:creationId xmlns:a16="http://schemas.microsoft.com/office/drawing/2014/main" id="{FC84E9E9-8AB1-31AC-3201-C08951573516}"/>
              </a:ext>
            </a:extLst>
          </p:cNvPr>
          <p:cNvSpPr txBox="1"/>
          <p:nvPr/>
        </p:nvSpPr>
        <p:spPr>
          <a:xfrm>
            <a:off x="255000" y="90727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検証結果サマリ</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47" name="テキスト ボックス 46">
            <a:extLst>
              <a:ext uri="{FF2B5EF4-FFF2-40B4-BE49-F238E27FC236}">
                <a16:creationId xmlns:a16="http://schemas.microsoft.com/office/drawing/2014/main" id="{A5E4E7CC-EAFD-2BC8-4D2C-80E58F6EFC51}"/>
              </a:ext>
            </a:extLst>
          </p:cNvPr>
          <p:cNvSpPr txBox="1">
            <a:spLocks/>
          </p:cNvSpPr>
          <p:nvPr/>
        </p:nvSpPr>
        <p:spPr>
          <a:xfrm>
            <a:off x="255000" y="1747909"/>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更なる効率化の余地</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2" name="スライド番号プレースホルダー 1">
            <a:extLst>
              <a:ext uri="{FF2B5EF4-FFF2-40B4-BE49-F238E27FC236}">
                <a16:creationId xmlns:a16="http://schemas.microsoft.com/office/drawing/2014/main" id="{12EBEB38-D318-95B8-E47F-D4A8F7CF8183}"/>
              </a:ext>
            </a:extLst>
          </p:cNvPr>
          <p:cNvSpPr>
            <a:spLocks noGrp="1"/>
          </p:cNvSpPr>
          <p:nvPr>
            <p:ph type="sldNum" sz="quarter" idx="12"/>
          </p:nvPr>
        </p:nvSpPr>
        <p:spPr/>
        <p:txBody>
          <a:bodyPr/>
          <a:lstStyle/>
          <a:p>
            <a:fld id="{DFD4F317-19D0-4848-B5EB-5B174DBE8CF9}" type="slidenum">
              <a:rPr lang="ja-JP" altLang="en-US" smtClean="0"/>
              <a:pPr/>
              <a:t>23</a:t>
            </a:fld>
            <a:endParaRPr lang="ja-JP" altLang="en-US"/>
          </a:p>
        </p:txBody>
      </p:sp>
    </p:spTree>
    <p:extLst>
      <p:ext uri="{BB962C8B-B14F-4D97-AF65-F5344CB8AC3E}">
        <p14:creationId xmlns:p14="http://schemas.microsoft.com/office/powerpoint/2010/main" val="1047330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7BF840-5BC6-4151-B91A-19F3E00522F1}"/>
              </a:ext>
            </a:extLst>
          </p:cNvPr>
          <p:cNvSpPr>
            <a:spLocks noGrp="1"/>
          </p:cNvSpPr>
          <p:nvPr>
            <p:ph type="title"/>
          </p:nvPr>
        </p:nvSpPr>
        <p:spPr/>
        <p:txBody>
          <a:bodyPr/>
          <a:lstStyle/>
          <a:p>
            <a:r>
              <a:rPr kumimoji="1" lang="ja-JP" altLang="en-US"/>
              <a:t>神戸市</a:t>
            </a:r>
            <a:br>
              <a:rPr kumimoji="1" lang="en-US" altLang="ja-JP"/>
            </a:br>
            <a:r>
              <a:rPr lang="ja-JP" altLang="en-US"/>
              <a:t>（日立製作所</a:t>
            </a:r>
            <a:r>
              <a:rPr kumimoji="1" lang="ja-JP" altLang="en-US"/>
              <a:t>）</a:t>
            </a:r>
          </a:p>
        </p:txBody>
      </p:sp>
      <p:sp>
        <p:nvSpPr>
          <p:cNvPr id="5" name="スライド番号プレースホルダー 4">
            <a:extLst>
              <a:ext uri="{FF2B5EF4-FFF2-40B4-BE49-F238E27FC236}">
                <a16:creationId xmlns:a16="http://schemas.microsoft.com/office/drawing/2014/main" id="{A24AADC9-7CAF-22BF-B1B1-B4275727AABB}"/>
              </a:ext>
            </a:extLst>
          </p:cNvPr>
          <p:cNvSpPr>
            <a:spLocks noGrp="1"/>
          </p:cNvSpPr>
          <p:nvPr>
            <p:ph type="sldNum" sz="quarter" idx="10"/>
          </p:nvPr>
        </p:nvSpPr>
        <p:spPr/>
        <p:txBody>
          <a:bodyPr/>
          <a:lstStyle/>
          <a:p>
            <a:fld id="{DFD4F317-19D0-4848-B5EB-5B174DBE8CF9}" type="slidenum">
              <a:rPr lang="ja-JP" altLang="en-US" smtClean="0"/>
              <a:pPr/>
              <a:t>24</a:t>
            </a:fld>
            <a:endParaRPr lang="ja-JP" altLang="en-US"/>
          </a:p>
        </p:txBody>
      </p:sp>
    </p:spTree>
    <p:extLst>
      <p:ext uri="{BB962C8B-B14F-4D97-AF65-F5344CB8AC3E}">
        <p14:creationId xmlns:p14="http://schemas.microsoft.com/office/powerpoint/2010/main" val="413310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検証内容・結果</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表 22">
            <a:extLst>
              <a:ext uri="{FF2B5EF4-FFF2-40B4-BE49-F238E27FC236}">
                <a16:creationId xmlns:a16="http://schemas.microsoft.com/office/drawing/2014/main" id="{E0CC2D4F-199E-17CA-195D-E995B9B4F6A4}"/>
              </a:ext>
            </a:extLst>
          </p:cNvPr>
          <p:cNvGraphicFramePr>
            <a:graphicFrameLocks noGrp="1"/>
          </p:cNvGraphicFramePr>
          <p:nvPr>
            <p:extLst>
              <p:ext uri="{D42A27DB-BD31-4B8C-83A1-F6EECF244321}">
                <p14:modId xmlns:p14="http://schemas.microsoft.com/office/powerpoint/2010/main" val="2592358760"/>
              </p:ext>
            </p:extLst>
          </p:nvPr>
        </p:nvGraphicFramePr>
        <p:xfrm>
          <a:off x="114600" y="818622"/>
          <a:ext cx="9640800" cy="5208960"/>
        </p:xfrm>
        <a:graphic>
          <a:graphicData uri="http://schemas.openxmlformats.org/drawingml/2006/table">
            <a:tbl>
              <a:tblPr firstRow="1" bandRow="1">
                <a:tableStyleId>{5C22544A-7EE6-4342-B048-85BDC9FD1C3A}</a:tableStyleId>
              </a:tblPr>
              <a:tblGrid>
                <a:gridCol w="1324800">
                  <a:extLst>
                    <a:ext uri="{9D8B030D-6E8A-4147-A177-3AD203B41FA5}">
                      <a16:colId xmlns:a16="http://schemas.microsoft.com/office/drawing/2014/main" val="171330233"/>
                    </a:ext>
                  </a:extLst>
                </a:gridCol>
                <a:gridCol w="2772000">
                  <a:extLst>
                    <a:ext uri="{9D8B030D-6E8A-4147-A177-3AD203B41FA5}">
                      <a16:colId xmlns:a16="http://schemas.microsoft.com/office/drawing/2014/main" val="356421220"/>
                    </a:ext>
                  </a:extLst>
                </a:gridCol>
                <a:gridCol w="2772000">
                  <a:extLst>
                    <a:ext uri="{9D8B030D-6E8A-4147-A177-3AD203B41FA5}">
                      <a16:colId xmlns:a16="http://schemas.microsoft.com/office/drawing/2014/main" val="366923637"/>
                    </a:ext>
                  </a:extLst>
                </a:gridCol>
                <a:gridCol w="2772000">
                  <a:extLst>
                    <a:ext uri="{9D8B030D-6E8A-4147-A177-3AD203B41FA5}">
                      <a16:colId xmlns:a16="http://schemas.microsoft.com/office/drawing/2014/main" val="2911179401"/>
                    </a:ext>
                  </a:extLst>
                </a:gridCol>
              </a:tblGrid>
              <a:tr h="288000">
                <a:tc>
                  <a:txBody>
                    <a:bodyPr/>
                    <a:lstStyle/>
                    <a:p>
                      <a:pPr algn="ctr"/>
                      <a:r>
                        <a:rPr kumimoji="1" lang="ja-JP" altLang="en-US" sz="1000" b="1">
                          <a:solidFill>
                            <a:schemeClr val="bg1"/>
                          </a:solidFill>
                        </a:rPr>
                        <a:t>検証の分類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 typeface="Arial" panose="020B0604020202020204" pitchFamily="34" charset="0"/>
                        <a:buNone/>
                      </a:pPr>
                      <a:r>
                        <a:rPr lang="ja-JP" altLang="en-US" sz="1000" b="1" i="0" u="none" strike="noStrike">
                          <a:solidFill>
                            <a:schemeClr val="bg1"/>
                          </a:solidFill>
                          <a:effectLst/>
                          <a:latin typeface="+mn-ea"/>
                          <a:ea typeface="+mn-ea"/>
                        </a:rPr>
                        <a:t>検証内容</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検証後構成への移行による運用効率化</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デジタル庁考察</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B0D82"/>
                    </a:solidFill>
                  </a:tcPr>
                </a:tc>
                <a:extLst>
                  <a:ext uri="{0D108BD9-81ED-4DB2-BD59-A6C34878D82A}">
                    <a16:rowId xmlns:a16="http://schemas.microsoft.com/office/drawing/2014/main" val="2779845727"/>
                  </a:ext>
                </a:extLst>
              </a:tr>
              <a:tr h="288000">
                <a:tc gridSpan="4">
                  <a:txBody>
                    <a:bodyPr/>
                    <a:lstStyle/>
                    <a:p>
                      <a:r>
                        <a:rPr kumimoji="1" lang="ja-JP" altLang="en-US" sz="1000" b="1">
                          <a:solidFill>
                            <a:schemeClr val="bg1"/>
                          </a:solidFill>
                        </a:rPr>
                        <a:t>マネージドサービスの活用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877897876"/>
                  </a:ext>
                </a:extLst>
              </a:tr>
              <a:tr h="1158240">
                <a:tc>
                  <a:txBody>
                    <a:bodyPr/>
                    <a:lstStyle/>
                    <a:p>
                      <a:r>
                        <a:rPr kumimoji="1" lang="ja-JP" altLang="en-US" sz="1000"/>
                        <a:t>セキュリティ</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マネージドサービスを用いて、証明書管理・脆弱性検知が行えることを確認した</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マネージドサービスを用いたウイルス対策について検討し、</a:t>
                      </a:r>
                      <a:r>
                        <a:rPr lang="en-US" altLang="ja-JP" sz="1000" b="0" i="0" u="none" strike="noStrike">
                          <a:solidFill>
                            <a:schemeClr val="tx1"/>
                          </a:solidFill>
                          <a:effectLst/>
                          <a:latin typeface="+mn-ea"/>
                          <a:ea typeface="+mn-ea"/>
                        </a:rPr>
                        <a:t>OS</a:t>
                      </a:r>
                      <a:r>
                        <a:rPr lang="ja-JP" altLang="en-US" sz="1000" b="0" i="0" u="none" strike="noStrike">
                          <a:solidFill>
                            <a:schemeClr val="tx1"/>
                          </a:solidFill>
                          <a:effectLst/>
                          <a:latin typeface="+mn-ea"/>
                          <a:ea typeface="+mn-ea"/>
                        </a:rPr>
                        <a:t>組み込みの対策プログラムの方がより有用性があると判断した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現在は証明書運用を行っていないため、運用保守作業の変化はない</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現行ツールをマネージドサービスに置き換えるが運用保守作業の変化はない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26602547"/>
                  </a:ext>
                </a:extLst>
              </a:tr>
              <a:tr h="1158240">
                <a:tc>
                  <a:txBody>
                    <a:bodyPr/>
                    <a:lstStyle/>
                    <a:p>
                      <a:r>
                        <a:rPr kumimoji="1" lang="ja-JP" altLang="en-US" sz="1000"/>
                        <a:t>パフォーマンス・コスト</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マネージドサービスを用いたインスタンスの自動起動／停止についてコスト効果を検討した。</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マネージドサービスを用いてファイル連携を行ったユーザー管理やデータ送信用ジョブの作成が必要になることが判明した</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マネージドサービスを用いて、アプリケーション機能の一部をサーバーレス化できることを確認した</a:t>
                      </a:r>
                      <a:endParaRPr lang="en-US" altLang="ja-JP" sz="1000" b="0" i="0" u="none" strike="noStrike">
                        <a:solidFill>
                          <a:schemeClr val="tx1"/>
                        </a:solidFill>
                        <a:effectLst/>
                        <a:highlight>
                          <a:srgbClr val="FFFF00"/>
                        </a:highligh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現在インスタンスの自動起動／停止を行っていないため、運用保守作業の変化はない</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サーバーレス化による運用保守作業の変化はない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アプリケーションの改修により対応可能となれば、スケーリングを自動化できる可能性がある</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標準化対象外の業務自動化（バッチ処理）をサーバーレスで行うことを検討しており、管理を効率化できる可能性がある</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en-US" altLang="ja-JP" sz="1000" b="0" i="0" u="none" strike="noStrike">
                          <a:solidFill>
                            <a:schemeClr val="tx1"/>
                          </a:solidFill>
                          <a:effectLst/>
                          <a:latin typeface="+mn-ea"/>
                          <a:ea typeface="+mn-ea"/>
                        </a:rPr>
                        <a:t>CI/CD</a:t>
                      </a:r>
                      <a:r>
                        <a:rPr lang="ja-JP" altLang="en-US" sz="1000" b="0" i="0" u="none" strike="noStrike">
                          <a:solidFill>
                            <a:schemeClr val="tx1"/>
                          </a:solidFill>
                          <a:effectLst/>
                          <a:latin typeface="+mn-ea"/>
                          <a:ea typeface="+mn-ea"/>
                        </a:rPr>
                        <a:t>の利用について検討する余地がある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55478589"/>
                  </a:ext>
                </a:extLst>
              </a:tr>
              <a:tr h="1158240">
                <a:tc>
                  <a:txBody>
                    <a:bodyPr/>
                    <a:lstStyle/>
                    <a:p>
                      <a:r>
                        <a:rPr kumimoji="1" lang="ja-JP" altLang="en-US" sz="1000"/>
                        <a:t>可観測性・改善性</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マネージドサービスを用いて、監視や障害検知を行った。通知のためにジョブを作成する必要があることが判明した</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マネージドサービスを用いて、イベント情報の通知ができることを確認した</a:t>
                      </a:r>
                      <a:endParaRPr lang="en-US" altLang="ja-JP" sz="1000" b="0" i="0" u="none" strike="noStrike">
                        <a:solidFill>
                          <a:schemeClr val="tx1"/>
                        </a:solidFill>
                        <a:effectLst/>
                        <a:highlight>
                          <a:srgbClr val="FFFF00"/>
                        </a:highligh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ジョブ管理ソフトウェアが削減されるが、マネージドサービスの更新対応が新たに発生するため工数に変化はない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標準化対象外の業務自動化（バッチ処理）をサーバーレスで行うことを検討しており、管理を効率化できる可能性がある</a:t>
                      </a:r>
                      <a:endParaRPr lang="en-US" altLang="ja-JP" sz="1000" b="0" i="0" u="none" strike="noStrike">
                        <a:solidFill>
                          <a:schemeClr val="tx1"/>
                        </a:solidFill>
                        <a:effectLst/>
                        <a:latin typeface="+mn-ea"/>
                        <a:ea typeface="+mn-ea"/>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運用保守作業の自動化・マネージドサービス化を検討する余地がある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31690141"/>
                  </a:ext>
                </a:extLst>
              </a:tr>
              <a:tr h="1158240">
                <a:tc>
                  <a:txBody>
                    <a:bodyPr/>
                    <a:lstStyle/>
                    <a:p>
                      <a:r>
                        <a:rPr kumimoji="1" lang="ja-JP" altLang="en-US" sz="1000"/>
                        <a:t>レジリエンシー</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マネージドサービスを用いてネットワークの一元管理が行えることを確認した</a:t>
                      </a:r>
                      <a:endParaRPr lang="en-US" altLang="ja-JP" sz="1000" b="0" i="0" u="none" strike="noStrike">
                        <a:solidFill>
                          <a:schemeClr val="tx1"/>
                        </a:solidFill>
                        <a:effectLst/>
                        <a:highlight>
                          <a:srgbClr val="FFFF00"/>
                        </a:highligh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通常時のネットワーク管理は業務範囲外であるため、運用保守作業の変化はない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dirty="0">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62630803"/>
                  </a:ext>
                </a:extLst>
              </a:tr>
            </a:tbl>
          </a:graphicData>
        </a:graphic>
      </p:graphicFrame>
      <p:sp>
        <p:nvSpPr>
          <p:cNvPr id="3" name="スライド番号プレースホルダー 2">
            <a:extLst>
              <a:ext uri="{FF2B5EF4-FFF2-40B4-BE49-F238E27FC236}">
                <a16:creationId xmlns:a16="http://schemas.microsoft.com/office/drawing/2014/main" id="{916257A0-1F96-1FC6-AACB-B5EB2967E12F}"/>
              </a:ext>
            </a:extLst>
          </p:cNvPr>
          <p:cNvSpPr>
            <a:spLocks noGrp="1"/>
          </p:cNvSpPr>
          <p:nvPr>
            <p:ph type="sldNum" sz="quarter" idx="12"/>
          </p:nvPr>
        </p:nvSpPr>
        <p:spPr/>
        <p:txBody>
          <a:bodyPr/>
          <a:lstStyle/>
          <a:p>
            <a:fld id="{DFD4F317-19D0-4848-B5EB-5B174DBE8CF9}" type="slidenum">
              <a:rPr lang="ja-JP" altLang="en-US" smtClean="0"/>
              <a:pPr/>
              <a:t>25</a:t>
            </a:fld>
            <a:endParaRPr lang="ja-JP" altLang="en-US"/>
          </a:p>
        </p:txBody>
      </p:sp>
    </p:spTree>
    <p:extLst>
      <p:ext uri="{BB962C8B-B14F-4D97-AF65-F5344CB8AC3E}">
        <p14:creationId xmlns:p14="http://schemas.microsoft.com/office/powerpoint/2010/main" val="2203962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運用・保守作業の効率化（</a:t>
            </a:r>
            <a:r>
              <a:rPr lang="en-US" altLang="ja-JP" sz="2400">
                <a:latin typeface="+mn-ea"/>
                <a:ea typeface="+mn-ea"/>
                <a:cs typeface="+mj-lt"/>
              </a:rPr>
              <a:t>1/2</a:t>
            </a:r>
            <a:r>
              <a:rPr lang="ja-JP" altLang="en-US" sz="2400">
                <a:latin typeface="+mn-ea"/>
                <a:ea typeface="+mn-ea"/>
                <a:cs typeface="+mj-lt"/>
              </a:rPr>
              <a:t>）</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表 2">
            <a:extLst>
              <a:ext uri="{FF2B5EF4-FFF2-40B4-BE49-F238E27FC236}">
                <a16:creationId xmlns:a16="http://schemas.microsoft.com/office/drawing/2014/main" id="{9A31F28A-F6F2-7F20-3155-86D3920CB955}"/>
              </a:ext>
            </a:extLst>
          </p:cNvPr>
          <p:cNvGraphicFramePr>
            <a:graphicFrameLocks noGrp="1"/>
          </p:cNvGraphicFramePr>
          <p:nvPr>
            <p:extLst>
              <p:ext uri="{D42A27DB-BD31-4B8C-83A1-F6EECF244321}">
                <p14:modId xmlns:p14="http://schemas.microsoft.com/office/powerpoint/2010/main" val="4223391861"/>
              </p:ext>
            </p:extLst>
          </p:nvPr>
        </p:nvGraphicFramePr>
        <p:xfrm>
          <a:off x="255000" y="3426296"/>
          <a:ext cx="9396000" cy="267208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4030038107"/>
                    </a:ext>
                  </a:extLst>
                </a:gridCol>
                <a:gridCol w="2520000">
                  <a:extLst>
                    <a:ext uri="{9D8B030D-6E8A-4147-A177-3AD203B41FA5}">
                      <a16:colId xmlns:a16="http://schemas.microsoft.com/office/drawing/2014/main" val="2249508040"/>
                    </a:ext>
                  </a:extLst>
                </a:gridCol>
                <a:gridCol w="756000">
                  <a:extLst>
                    <a:ext uri="{9D8B030D-6E8A-4147-A177-3AD203B41FA5}">
                      <a16:colId xmlns:a16="http://schemas.microsoft.com/office/drawing/2014/main" val="2313973708"/>
                    </a:ext>
                  </a:extLst>
                </a:gridCol>
                <a:gridCol w="3600000">
                  <a:extLst>
                    <a:ext uri="{9D8B030D-6E8A-4147-A177-3AD203B41FA5}">
                      <a16:colId xmlns:a16="http://schemas.microsoft.com/office/drawing/2014/main" val="3974907019"/>
                    </a:ext>
                  </a:extLst>
                </a:gridCol>
              </a:tblGrid>
              <a:tr h="370840">
                <a:tc>
                  <a:txBody>
                    <a:bodyPr/>
                    <a:lstStyle/>
                    <a:p>
                      <a:pPr algn="ctr"/>
                      <a:r>
                        <a:rPr kumimoji="1" lang="ja-JP" altLang="en-US" sz="1100">
                          <a:solidFill>
                            <a:schemeClr val="bg1"/>
                          </a:solidFill>
                          <a:latin typeface="+mn-ea"/>
                          <a:ea typeface="+mn-ea"/>
                        </a:rPr>
                        <a:t>作業分類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作業内容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工数変化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理由／考察</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950157991"/>
                  </a:ext>
                </a:extLst>
              </a:tr>
              <a:tr h="370840">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A-1.</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監視作業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稼働・利用状況の監視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工数増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D6EB"/>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chemeClr val="tx1"/>
                          </a:solidFill>
                          <a:effectLst/>
                          <a:latin typeface="Meiryo UI" panose="020B0604030504040204" pitchFamily="50" charset="-128"/>
                          <a:ea typeface="Meiryo UI" panose="020B0604030504040204" pitchFamily="50" charset="-128"/>
                        </a:rPr>
                        <a:t>現行ツールからマネージドサービスによる監視に変更することで、サービスごとにエラー内容を把握する必要が生じ工数が増加する</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03073904"/>
                  </a:ext>
                </a:extLst>
              </a:tr>
              <a:tr h="370840">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セキュリティ監視業務</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chemeClr val="tx1"/>
                          </a:solidFill>
                          <a:effectLst/>
                          <a:latin typeface="Meiryo UI" panose="020B0604030504040204" pitchFamily="50" charset="-128"/>
                          <a:ea typeface="Meiryo UI" panose="020B0604030504040204" pitchFamily="50" charset="-128"/>
                        </a:rPr>
                        <a:t>現行ツールをマネージドサービスに置き換えるが、運用作業に変化はない</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8649064"/>
                  </a:ext>
                </a:extLst>
              </a:tr>
              <a:tr h="370840">
                <a:tc rowSpan="3">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chemeClr val="tx1"/>
                          </a:solidFill>
                          <a:effectLst/>
                          <a:latin typeface="Meiryo UI" panose="020B0604030504040204" pitchFamily="50" charset="-128"/>
                          <a:ea typeface="Meiryo UI" panose="020B0604030504040204" pitchFamily="50" charset="-128"/>
                        </a:rPr>
                        <a:t>データのバックアップ管理</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既にマネージドサービスによる一元管理を実現しており、変化はない</a:t>
                      </a:r>
                      <a:endParaRPr kumimoji="1" lang="en-US" altLang="ja-JP" sz="1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93095669"/>
                  </a:ext>
                </a:extLst>
              </a:tr>
              <a:tr h="370840">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chemeClr val="tx1"/>
                          </a:solidFill>
                          <a:effectLst/>
                          <a:latin typeface="Meiryo UI" panose="020B0604030504040204" pitchFamily="50" charset="-128"/>
                          <a:ea typeface="Meiryo UI" panose="020B0604030504040204" pitchFamily="50" charset="-128"/>
                        </a:rPr>
                        <a:t>ファイル転送システム等のアカウント設定</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ファイル転送システム等のマネージドサービス化による認証の仕組みを開発したが、手順を整備しており運用作業に変化はない​</a:t>
                      </a:r>
                      <a:endParaRPr kumimoji="1" lang="en-US" altLang="ja-JP" sz="1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28982503"/>
                  </a:ext>
                </a:extLst>
              </a:tr>
              <a:tr h="370840">
                <a:tc vMerge="1">
                  <a:txBody>
                    <a:bodyPr/>
                    <a:lstStyle/>
                    <a:p>
                      <a:pPr algn="l" fontAlgn="ctr"/>
                      <a:endParaRPr lang="ja-JP" altLang="en-US"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chemeClr val="tx1"/>
                          </a:solidFill>
                          <a:effectLst/>
                          <a:latin typeface="Meiryo UI" panose="020B0604030504040204" pitchFamily="50" charset="-128"/>
                          <a:ea typeface="Meiryo UI" panose="020B0604030504040204" pitchFamily="50" charset="-128"/>
                        </a:rPr>
                        <a:t>業務追加におけるリリース作業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リリース作業に変化はない</a:t>
                      </a:r>
                      <a:endParaRPr kumimoji="1" lang="en-US" altLang="ja-JP" sz="1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47172707"/>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A-4.</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chemeClr val="tx1"/>
                          </a:solidFill>
                          <a:effectLst/>
                          <a:latin typeface="Meiryo UI" panose="020B0604030504040204" pitchFamily="50" charset="-128"/>
                          <a:ea typeface="Meiryo UI" panose="020B0604030504040204" pitchFamily="50" charset="-128"/>
                        </a:rPr>
                        <a:t>稼働状況</a:t>
                      </a:r>
                      <a:r>
                        <a:rPr lang="en-US" altLang="ja-JP" sz="1000" b="0" i="0" u="none" strike="noStrike">
                          <a:solidFill>
                            <a:schemeClr val="tx1"/>
                          </a:solidFill>
                          <a:effectLst/>
                          <a:latin typeface="Meiryo UI" panose="020B0604030504040204" pitchFamily="50" charset="-128"/>
                          <a:ea typeface="Meiryo UI" panose="020B0604030504040204" pitchFamily="50" charset="-128"/>
                        </a:rPr>
                        <a:t>(</a:t>
                      </a:r>
                      <a:r>
                        <a:rPr lang="ja-JP" altLang="en-US" sz="1000" b="0" i="0" u="none" strike="noStrike">
                          <a:solidFill>
                            <a:schemeClr val="tx1"/>
                          </a:solidFill>
                          <a:effectLst/>
                          <a:latin typeface="Meiryo UI" panose="020B0604030504040204" pitchFamily="50" charset="-128"/>
                          <a:ea typeface="Meiryo UI" panose="020B0604030504040204" pitchFamily="50" charset="-128"/>
                        </a:rPr>
                        <a:t>障害発生状況、対応状況</a:t>
                      </a:r>
                      <a:r>
                        <a:rPr lang="en-US" altLang="ja-JP" sz="1000" b="0" i="0" u="none" strike="noStrike">
                          <a:solidFill>
                            <a:schemeClr val="tx1"/>
                          </a:solidFill>
                          <a:effectLst/>
                          <a:latin typeface="Meiryo UI" panose="020B0604030504040204" pitchFamily="50" charset="-128"/>
                          <a:ea typeface="Meiryo UI" panose="020B0604030504040204" pitchFamily="50" charset="-128"/>
                        </a:rPr>
                        <a:t>)</a:t>
                      </a:r>
                      <a:r>
                        <a:rPr lang="ja-JP" altLang="en-US" sz="1000" b="0" i="0" u="none" strike="noStrike">
                          <a:solidFill>
                            <a:schemeClr val="tx1"/>
                          </a:solidFill>
                          <a:effectLst/>
                          <a:latin typeface="Meiryo UI" panose="020B0604030504040204" pitchFamily="50" charset="-128"/>
                          <a:ea typeface="Meiryo UI" panose="020B0604030504040204" pitchFamily="50" charset="-128"/>
                        </a:rPr>
                        <a:t>の報告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報告方法に変化はない</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7127376"/>
                  </a:ext>
                </a:extLst>
              </a:tr>
            </a:tbl>
          </a:graphicData>
        </a:graphic>
      </p:graphicFrame>
      <p:sp>
        <p:nvSpPr>
          <p:cNvPr id="5" name="テキスト ボックス 4">
            <a:extLst>
              <a:ext uri="{FF2B5EF4-FFF2-40B4-BE49-F238E27FC236}">
                <a16:creationId xmlns:a16="http://schemas.microsoft.com/office/drawing/2014/main" id="{90ADBA96-6AFE-49D3-8932-B876B9B10E4F}"/>
              </a:ext>
            </a:extLst>
          </p:cNvPr>
          <p:cNvSpPr txBox="1"/>
          <p:nvPr/>
        </p:nvSpPr>
        <p:spPr>
          <a:xfrm>
            <a:off x="255000" y="907271"/>
            <a:ext cx="9396000" cy="906860"/>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既存ツールをマネージドサービスに置き換える作業や、検証前構成で既にマネージドサービスを活用している作業では、運用効率化の効果は見られなかった。</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ソフトウェア運用・保守作業においては、マネージドサービス活用に伴い保守対象のソフトウェアが減少したため、ソフトウェア製品へのバッチ適用等の工数が減少した。</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p:txBody>
      </p:sp>
      <p:sp>
        <p:nvSpPr>
          <p:cNvPr id="6" name="テキスト ボックス 5">
            <a:extLst>
              <a:ext uri="{FF2B5EF4-FFF2-40B4-BE49-F238E27FC236}">
                <a16:creationId xmlns:a16="http://schemas.microsoft.com/office/drawing/2014/main" id="{98630C41-CDF7-0847-6F66-7CADC4A14ADA}"/>
              </a:ext>
            </a:extLst>
          </p:cNvPr>
          <p:cNvSpPr txBox="1">
            <a:spLocks/>
          </p:cNvSpPr>
          <p:nvPr/>
        </p:nvSpPr>
        <p:spPr>
          <a:xfrm>
            <a:off x="255000" y="308099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運用効率化にかかわる主な作業</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13" name="テキスト ボックス 12">
            <a:extLst>
              <a:ext uri="{FF2B5EF4-FFF2-40B4-BE49-F238E27FC236}">
                <a16:creationId xmlns:a16="http://schemas.microsoft.com/office/drawing/2014/main" id="{C8C0725B-5598-6EC3-D5E4-9BCAF5C62A31}"/>
              </a:ext>
            </a:extLst>
          </p:cNvPr>
          <p:cNvSpPr txBox="1"/>
          <p:nvPr/>
        </p:nvSpPr>
        <p:spPr>
          <a:xfrm>
            <a:off x="255000" y="90727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検証結果サマリ</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2" name="テキスト ボックス 1">
            <a:extLst>
              <a:ext uri="{FF2B5EF4-FFF2-40B4-BE49-F238E27FC236}">
                <a16:creationId xmlns:a16="http://schemas.microsoft.com/office/drawing/2014/main" id="{BF28B471-A226-A15A-52B3-F66FA86C4F8A}"/>
              </a:ext>
            </a:extLst>
          </p:cNvPr>
          <p:cNvSpPr txBox="1"/>
          <p:nvPr/>
        </p:nvSpPr>
        <p:spPr>
          <a:xfrm>
            <a:off x="255000" y="1994131"/>
            <a:ext cx="9396000" cy="906860"/>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コンテナを活用した場合の効率的なプログラム展開方法を検討することで、リリースに係る業務の工数を削減できる可能性がある。</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既にマネージドサービスを導入している作業では、その機能に合わせて運用作業の見直しを検討することで、工数を削減できる可能性がある。</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p:txBody>
      </p:sp>
      <p:sp>
        <p:nvSpPr>
          <p:cNvPr id="8" name="テキスト ボックス 7">
            <a:extLst>
              <a:ext uri="{FF2B5EF4-FFF2-40B4-BE49-F238E27FC236}">
                <a16:creationId xmlns:a16="http://schemas.microsoft.com/office/drawing/2014/main" id="{B7ABC4ED-CD88-1A40-0F8B-407900ED2A65}"/>
              </a:ext>
            </a:extLst>
          </p:cNvPr>
          <p:cNvSpPr txBox="1">
            <a:spLocks/>
          </p:cNvSpPr>
          <p:nvPr/>
        </p:nvSpPr>
        <p:spPr>
          <a:xfrm>
            <a:off x="255000" y="199413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更なる効率化の余地</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9" name="スライド番号プレースホルダー 8">
            <a:extLst>
              <a:ext uri="{FF2B5EF4-FFF2-40B4-BE49-F238E27FC236}">
                <a16:creationId xmlns:a16="http://schemas.microsoft.com/office/drawing/2014/main" id="{3EF89DB5-1DF7-3FF0-AFF9-E087FB7C840B}"/>
              </a:ext>
            </a:extLst>
          </p:cNvPr>
          <p:cNvSpPr>
            <a:spLocks noGrp="1"/>
          </p:cNvSpPr>
          <p:nvPr>
            <p:ph type="sldNum" sz="quarter" idx="12"/>
          </p:nvPr>
        </p:nvSpPr>
        <p:spPr/>
        <p:txBody>
          <a:bodyPr/>
          <a:lstStyle/>
          <a:p>
            <a:fld id="{DFD4F317-19D0-4848-B5EB-5B174DBE8CF9}" type="slidenum">
              <a:rPr lang="ja-JP" altLang="en-US" smtClean="0"/>
              <a:pPr/>
              <a:t>26</a:t>
            </a:fld>
            <a:endParaRPr lang="ja-JP" altLang="en-US"/>
          </a:p>
        </p:txBody>
      </p:sp>
    </p:spTree>
    <p:extLst>
      <p:ext uri="{BB962C8B-B14F-4D97-AF65-F5344CB8AC3E}">
        <p14:creationId xmlns:p14="http://schemas.microsoft.com/office/powerpoint/2010/main" val="13830692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運用・保守作業の効率化（</a:t>
            </a:r>
            <a:r>
              <a:rPr lang="en-US" altLang="ja-JP" sz="2400">
                <a:latin typeface="+mn-ea"/>
                <a:ea typeface="+mn-ea"/>
                <a:cs typeface="+mj-lt"/>
              </a:rPr>
              <a:t>2/2</a:t>
            </a:r>
            <a:r>
              <a:rPr lang="ja-JP" altLang="en-US" sz="2400">
                <a:latin typeface="+mn-ea"/>
                <a:ea typeface="+mn-ea"/>
                <a:cs typeface="+mj-lt"/>
              </a:rPr>
              <a:t>）</a:t>
            </a:r>
          </a:p>
        </p:txBody>
      </p:sp>
      <p:sp>
        <p:nvSpPr>
          <p:cNvPr id="6" name="テキスト ボックス 5">
            <a:extLst>
              <a:ext uri="{FF2B5EF4-FFF2-40B4-BE49-F238E27FC236}">
                <a16:creationId xmlns:a16="http://schemas.microsoft.com/office/drawing/2014/main" id="{98630C41-CDF7-0847-6F66-7CADC4A14ADA}"/>
              </a:ext>
            </a:extLst>
          </p:cNvPr>
          <p:cNvSpPr txBox="1"/>
          <p:nvPr/>
        </p:nvSpPr>
        <p:spPr>
          <a:xfrm>
            <a:off x="255000" y="900018"/>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運用効率化にかかわる主な作業</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graphicFrame>
        <p:nvGraphicFramePr>
          <p:cNvPr id="9" name="表 8">
            <a:extLst>
              <a:ext uri="{FF2B5EF4-FFF2-40B4-BE49-F238E27FC236}">
                <a16:creationId xmlns:a16="http://schemas.microsoft.com/office/drawing/2014/main" id="{1B296BA9-AEE8-9B04-3472-FB90CDF2F485}"/>
              </a:ext>
            </a:extLst>
          </p:cNvPr>
          <p:cNvGraphicFramePr>
            <a:graphicFrameLocks noGrp="1"/>
          </p:cNvGraphicFramePr>
          <p:nvPr>
            <p:extLst>
              <p:ext uri="{D42A27DB-BD31-4B8C-83A1-F6EECF244321}">
                <p14:modId xmlns:p14="http://schemas.microsoft.com/office/powerpoint/2010/main" val="510799225"/>
              </p:ext>
            </p:extLst>
          </p:nvPr>
        </p:nvGraphicFramePr>
        <p:xfrm>
          <a:off x="253819" y="1256933"/>
          <a:ext cx="9396000" cy="2702508"/>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4021719751"/>
                    </a:ext>
                  </a:extLst>
                </a:gridCol>
                <a:gridCol w="2520000">
                  <a:extLst>
                    <a:ext uri="{9D8B030D-6E8A-4147-A177-3AD203B41FA5}">
                      <a16:colId xmlns:a16="http://schemas.microsoft.com/office/drawing/2014/main" val="1437970212"/>
                    </a:ext>
                  </a:extLst>
                </a:gridCol>
                <a:gridCol w="756000">
                  <a:extLst>
                    <a:ext uri="{9D8B030D-6E8A-4147-A177-3AD203B41FA5}">
                      <a16:colId xmlns:a16="http://schemas.microsoft.com/office/drawing/2014/main" val="1882855823"/>
                    </a:ext>
                  </a:extLst>
                </a:gridCol>
                <a:gridCol w="3600000">
                  <a:extLst>
                    <a:ext uri="{9D8B030D-6E8A-4147-A177-3AD203B41FA5}">
                      <a16:colId xmlns:a16="http://schemas.microsoft.com/office/drawing/2014/main" val="540040385"/>
                    </a:ext>
                  </a:extLst>
                </a:gridCol>
              </a:tblGrid>
              <a:tr h="430748">
                <a:tc>
                  <a:txBody>
                    <a:bodyPr/>
                    <a:lstStyle/>
                    <a:p>
                      <a:pPr algn="ctr"/>
                      <a:r>
                        <a:rPr kumimoji="1" lang="ja-JP" altLang="en-US" sz="1100">
                          <a:solidFill>
                            <a:schemeClr val="bg1"/>
                          </a:solidFill>
                          <a:latin typeface="+mn-ea"/>
                          <a:ea typeface="+mn-ea"/>
                        </a:rPr>
                        <a:t>作業分類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作業内容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工数変化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理由／考察</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1573277861"/>
                  </a:ext>
                </a:extLst>
              </a:tr>
              <a:tr h="460253">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ソフトウェア製品の保守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導入ソフトウェア・サービスの問合せ対応</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マネージドサービス利用に伴いソフトウェア数は減少するが問合せ対応自体に変化はない</a:t>
                      </a:r>
                      <a:endParaRPr lang="en-US" altLang="ja-JP" sz="1000" b="0" i="0" u="none" strike="sngStrike">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181427098"/>
                  </a:ext>
                </a:extLst>
              </a:tr>
              <a:tr h="43074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B-3.</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システムリソース配分の調整</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クラウドサービスのコスト状況の確認</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コスト状況の確認には既にマネージドサービスを活用しており、運用作業に変化はない</a:t>
                      </a:r>
                      <a:endParaRPr kumimoji="1" lang="en-US" altLang="ja-JP" sz="1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766972877"/>
                  </a:ext>
                </a:extLst>
              </a:tr>
              <a:tr h="460253">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B-4.</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保守作業共通</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環境の稼働状況分析及び改善提案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報告方法に変化はない</a:t>
                      </a:r>
                      <a:endParaRPr kumimoji="1" lang="en-US" altLang="ja-JP" sz="1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584966628"/>
                  </a:ext>
                </a:extLst>
              </a:tr>
              <a:tr h="460253">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B-6.</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アプリケーションプログラムの保守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障害対応等による修正変更</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リリース作業に変化はない</a:t>
                      </a:r>
                      <a:endParaRPr kumimoji="1" lang="en-US" altLang="ja-JP" sz="1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589884759"/>
                  </a:ext>
                </a:extLst>
              </a:tr>
              <a:tr h="460253">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B-8.</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ソフトウェア製品の保守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バッチ適用等の不具合対応</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マネージドサービス利用によりメンテナンス対象のソフトウェアが減るため、工数が減少する</a:t>
                      </a:r>
                      <a:endParaRPr kumimoji="1" lang="en-US" altLang="ja-JP" sz="10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920396302"/>
                  </a:ext>
                </a:extLst>
              </a:tr>
            </a:tbl>
          </a:graphicData>
        </a:graphic>
      </p:graphicFrame>
      <p:cxnSp>
        <p:nvCxnSpPr>
          <p:cNvPr id="10" name="直線コネクタ 9">
            <a:extLst>
              <a:ext uri="{FF2B5EF4-FFF2-40B4-BE49-F238E27FC236}">
                <a16:creationId xmlns:a16="http://schemas.microsoft.com/office/drawing/2014/main" id="{14A95393-640F-F841-AAD8-1057584E3CCA}"/>
              </a:ext>
            </a:extLst>
          </p:cNvPr>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26CD6758-FA1F-9F39-D142-09DBED46E651}"/>
              </a:ext>
            </a:extLst>
          </p:cNvPr>
          <p:cNvSpPr>
            <a:spLocks noGrp="1"/>
          </p:cNvSpPr>
          <p:nvPr>
            <p:ph type="sldNum" sz="quarter" idx="12"/>
          </p:nvPr>
        </p:nvSpPr>
        <p:spPr/>
        <p:txBody>
          <a:bodyPr/>
          <a:lstStyle/>
          <a:p>
            <a:fld id="{DFD4F317-19D0-4848-B5EB-5B174DBE8CF9}" type="slidenum">
              <a:rPr lang="ja-JP" altLang="en-US" smtClean="0"/>
              <a:pPr/>
              <a:t>27</a:t>
            </a:fld>
            <a:endParaRPr lang="ja-JP" altLang="en-US"/>
          </a:p>
        </p:txBody>
      </p:sp>
    </p:spTree>
    <p:extLst>
      <p:ext uri="{BB962C8B-B14F-4D97-AF65-F5344CB8AC3E}">
        <p14:creationId xmlns:p14="http://schemas.microsoft.com/office/powerpoint/2010/main" val="26796214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7BF840-5BC6-4151-B91A-19F3E00522F1}"/>
              </a:ext>
            </a:extLst>
          </p:cNvPr>
          <p:cNvSpPr>
            <a:spLocks noGrp="1"/>
          </p:cNvSpPr>
          <p:nvPr>
            <p:ph type="title"/>
          </p:nvPr>
        </p:nvSpPr>
        <p:spPr>
          <a:xfrm>
            <a:off x="681038" y="2494507"/>
            <a:ext cx="8543925" cy="1082604"/>
          </a:xfrm>
        </p:spPr>
        <p:txBody>
          <a:bodyPr/>
          <a:lstStyle/>
          <a:p>
            <a:r>
              <a:rPr lang="ja-JP" altLang="en-US"/>
              <a:t>せとうち３市（倉敷市・高松</a:t>
            </a:r>
            <a:r>
              <a:rPr kumimoji="1" lang="ja-JP" altLang="en-US"/>
              <a:t>市・松山市）</a:t>
            </a:r>
            <a:br>
              <a:rPr kumimoji="1" lang="en-US" altLang="ja-JP"/>
            </a:br>
            <a:r>
              <a:rPr lang="ja-JP" altLang="en-US"/>
              <a:t>（富士通</a:t>
            </a:r>
            <a:r>
              <a:rPr lang="en-US" altLang="ja-JP"/>
              <a:t>Japan</a:t>
            </a:r>
            <a:r>
              <a:rPr kumimoji="1" lang="ja-JP" altLang="en-US"/>
              <a:t>）</a:t>
            </a:r>
          </a:p>
        </p:txBody>
      </p:sp>
      <p:sp>
        <p:nvSpPr>
          <p:cNvPr id="5" name="スライド番号プレースホルダー 4">
            <a:extLst>
              <a:ext uri="{FF2B5EF4-FFF2-40B4-BE49-F238E27FC236}">
                <a16:creationId xmlns:a16="http://schemas.microsoft.com/office/drawing/2014/main" id="{43B47F4A-E743-BC4D-FC1B-D121DB2B35D2}"/>
              </a:ext>
            </a:extLst>
          </p:cNvPr>
          <p:cNvSpPr>
            <a:spLocks noGrp="1"/>
          </p:cNvSpPr>
          <p:nvPr>
            <p:ph type="sldNum" sz="quarter" idx="10"/>
          </p:nvPr>
        </p:nvSpPr>
        <p:spPr/>
        <p:txBody>
          <a:bodyPr/>
          <a:lstStyle/>
          <a:p>
            <a:fld id="{DFD4F317-19D0-4848-B5EB-5B174DBE8CF9}" type="slidenum">
              <a:rPr lang="ja-JP" altLang="en-US" smtClean="0"/>
              <a:pPr/>
              <a:t>28</a:t>
            </a:fld>
            <a:endParaRPr lang="ja-JP" altLang="en-US"/>
          </a:p>
        </p:txBody>
      </p:sp>
    </p:spTree>
    <p:extLst>
      <p:ext uri="{BB962C8B-B14F-4D97-AF65-F5344CB8AC3E}">
        <p14:creationId xmlns:p14="http://schemas.microsoft.com/office/powerpoint/2010/main" val="34427560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22">
            <a:extLst>
              <a:ext uri="{FF2B5EF4-FFF2-40B4-BE49-F238E27FC236}">
                <a16:creationId xmlns:a16="http://schemas.microsoft.com/office/drawing/2014/main" id="{2BE3EE4A-2103-73CD-38EE-EE455F551565}"/>
              </a:ext>
            </a:extLst>
          </p:cNvPr>
          <p:cNvGraphicFramePr>
            <a:graphicFrameLocks noGrp="1"/>
          </p:cNvGraphicFramePr>
          <p:nvPr>
            <p:extLst>
              <p:ext uri="{D42A27DB-BD31-4B8C-83A1-F6EECF244321}">
                <p14:modId xmlns:p14="http://schemas.microsoft.com/office/powerpoint/2010/main" val="1459506199"/>
              </p:ext>
            </p:extLst>
          </p:nvPr>
        </p:nvGraphicFramePr>
        <p:xfrm>
          <a:off x="114860" y="761082"/>
          <a:ext cx="9676280" cy="5548320"/>
        </p:xfrm>
        <a:graphic>
          <a:graphicData uri="http://schemas.openxmlformats.org/drawingml/2006/table">
            <a:tbl>
              <a:tblPr firstRow="1" bandRow="1">
                <a:tableStyleId>{5C22544A-7EE6-4342-B048-85BDC9FD1C3A}</a:tableStyleId>
              </a:tblPr>
              <a:tblGrid>
                <a:gridCol w="1360280">
                  <a:extLst>
                    <a:ext uri="{9D8B030D-6E8A-4147-A177-3AD203B41FA5}">
                      <a16:colId xmlns:a16="http://schemas.microsoft.com/office/drawing/2014/main" val="171330233"/>
                    </a:ext>
                  </a:extLst>
                </a:gridCol>
                <a:gridCol w="2772000">
                  <a:extLst>
                    <a:ext uri="{9D8B030D-6E8A-4147-A177-3AD203B41FA5}">
                      <a16:colId xmlns:a16="http://schemas.microsoft.com/office/drawing/2014/main" val="356421220"/>
                    </a:ext>
                  </a:extLst>
                </a:gridCol>
                <a:gridCol w="2772000">
                  <a:extLst>
                    <a:ext uri="{9D8B030D-6E8A-4147-A177-3AD203B41FA5}">
                      <a16:colId xmlns:a16="http://schemas.microsoft.com/office/drawing/2014/main" val="3465553629"/>
                    </a:ext>
                  </a:extLst>
                </a:gridCol>
                <a:gridCol w="2772000">
                  <a:extLst>
                    <a:ext uri="{9D8B030D-6E8A-4147-A177-3AD203B41FA5}">
                      <a16:colId xmlns:a16="http://schemas.microsoft.com/office/drawing/2014/main" val="2706213369"/>
                    </a:ext>
                  </a:extLst>
                </a:gridCol>
              </a:tblGrid>
              <a:tr h="288000">
                <a:tc>
                  <a:txBody>
                    <a:bodyPr/>
                    <a:lstStyle/>
                    <a:p>
                      <a:pPr algn="ctr"/>
                      <a:r>
                        <a:rPr kumimoji="1" lang="ja-JP" altLang="en-US" sz="1000" b="1">
                          <a:solidFill>
                            <a:schemeClr val="bg1"/>
                          </a:solidFill>
                        </a:rPr>
                        <a:t>検証の分類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 typeface="Arial" panose="020B0604020202020204" pitchFamily="34" charset="0"/>
                        <a:buNone/>
                      </a:pPr>
                      <a:r>
                        <a:rPr lang="ja-JP" altLang="en-US" sz="1000" b="1" i="0" u="none" strike="noStrike">
                          <a:solidFill>
                            <a:schemeClr val="bg1"/>
                          </a:solidFill>
                          <a:effectLst/>
                          <a:latin typeface="+mn-ea"/>
                          <a:ea typeface="+mn-ea"/>
                        </a:rPr>
                        <a:t>検証内容</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検証後構成への移行による運用効率化</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デジタル庁考察</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B0D82"/>
                    </a:solidFill>
                  </a:tcPr>
                </a:tc>
                <a:extLst>
                  <a:ext uri="{0D108BD9-81ED-4DB2-BD59-A6C34878D82A}">
                    <a16:rowId xmlns:a16="http://schemas.microsoft.com/office/drawing/2014/main" val="2732791336"/>
                  </a:ext>
                </a:extLst>
              </a:tr>
              <a:tr h="252000">
                <a:tc gridSpan="4">
                  <a:txBody>
                    <a:bodyPr/>
                    <a:lstStyle/>
                    <a:p>
                      <a:r>
                        <a:rPr kumimoji="1" lang="ja-JP" altLang="en-US" sz="1000" b="1">
                          <a:solidFill>
                            <a:schemeClr val="bg1"/>
                          </a:solidFill>
                        </a:rPr>
                        <a:t>マネージドサービスの活用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indent="0" algn="ctr" fontAlgn="ctr">
                        <a:buFont typeface="Arial" panose="020B0604020202020204" pitchFamily="34" charset="0"/>
                        <a:buNone/>
                      </a:pPr>
                      <a:endParaRPr lang="en-US" altLang="ja-JP" sz="1000" b="0"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marL="0" indent="0" algn="ctr" fontAlgn="ctr">
                        <a:buFontTx/>
                        <a:buNone/>
                      </a:pPr>
                      <a:endParaRPr lang="en-US" altLang="ja-JP" sz="1000" b="0"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hMerge="1">
                  <a:txBody>
                    <a:bodyPr/>
                    <a:lstStyle/>
                    <a:p>
                      <a:endParaRPr kumimoji="1" lang="ja-JP" altLang="en-US" sz="1000" b="1">
                        <a:solidFill>
                          <a:schemeClr val="bg1"/>
                        </a:solidFill>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1702479256"/>
                  </a:ext>
                </a:extLst>
              </a:tr>
              <a:tr h="936000">
                <a:tc>
                  <a:txBody>
                    <a:bodyPr/>
                    <a:lstStyle/>
                    <a:p>
                      <a:r>
                        <a:rPr kumimoji="1" lang="ja-JP" altLang="en-US" sz="1000"/>
                        <a:t>セキュリティ</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マネージドサービスを用いて、</a:t>
                      </a:r>
                      <a:r>
                        <a:rPr lang="en-US" altLang="ja-JP" sz="1000" b="0" i="0" u="none" strike="noStrike">
                          <a:solidFill>
                            <a:schemeClr val="tx1"/>
                          </a:solidFill>
                          <a:effectLst/>
                          <a:latin typeface="+mn-ea"/>
                          <a:ea typeface="+mn-ea"/>
                        </a:rPr>
                        <a:t>OS</a:t>
                      </a:r>
                      <a:r>
                        <a:rPr lang="ja-JP" altLang="en-US" sz="1000" b="0" i="0" u="none" strike="noStrike">
                          <a:solidFill>
                            <a:schemeClr val="tx1"/>
                          </a:solidFill>
                          <a:effectLst/>
                          <a:latin typeface="+mn-ea"/>
                          <a:ea typeface="+mn-ea"/>
                        </a:rPr>
                        <a:t>パッチ適用を自動化した</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マネージドサービスを用いたウイルス対策について検討し、サードパーティ製品からの置き換えが難しいことを確認した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en-US" altLang="ja-JP" sz="1000" b="0" i="0" u="none" strike="noStrike">
                          <a:solidFill>
                            <a:schemeClr val="tx1"/>
                          </a:solidFill>
                          <a:effectLst/>
                          <a:latin typeface="+mn-ea"/>
                          <a:ea typeface="+mn-ea"/>
                        </a:rPr>
                        <a:t>OS</a:t>
                      </a:r>
                      <a:r>
                        <a:rPr lang="ja-JP" altLang="en-US" sz="1000" b="0" i="0" u="none" strike="noStrike">
                          <a:solidFill>
                            <a:schemeClr val="tx1"/>
                          </a:solidFill>
                          <a:effectLst/>
                          <a:latin typeface="+mn-ea"/>
                          <a:ea typeface="+mn-ea"/>
                        </a:rPr>
                        <a:t>パッチ適用のためにはアカウントごとの設定や検証・適用日の調整が必要となるため、運用効率化の効果は見られない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脆弱性検知のマネージドサービス化を今後検討予定としている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26602547"/>
                  </a:ext>
                </a:extLst>
              </a:tr>
              <a:tr h="1158240">
                <a:tc>
                  <a:txBody>
                    <a:bodyPr/>
                    <a:lstStyle/>
                    <a:p>
                      <a:r>
                        <a:rPr kumimoji="1" lang="ja-JP" altLang="en-US" sz="1000"/>
                        <a:t>パフォーマンス・コスト</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マネージドサービスを用いたインスタンスの自動起動／停止について検討し、インスタンス起動時間の削減よりインスタンスの予約利用の方がコスト効果があることを確認した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現在インスタンスの自動起動／停止を行っていないため、運用保守作業の変化はない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アプリケーションの改修により対応可能となれば、アプリケーションのコンテナ化や</a:t>
                      </a:r>
                      <a:r>
                        <a:rPr lang="en-US" altLang="ja-JP" sz="1000" b="0" i="0" u="none" strike="noStrike">
                          <a:solidFill>
                            <a:schemeClr val="tx1"/>
                          </a:solidFill>
                          <a:effectLst/>
                          <a:latin typeface="+mn-ea"/>
                          <a:ea typeface="+mn-ea"/>
                        </a:rPr>
                        <a:t>DB</a:t>
                      </a:r>
                      <a:r>
                        <a:rPr lang="ja-JP" altLang="en-US" sz="1000" b="0" i="0" u="none" strike="noStrike">
                          <a:solidFill>
                            <a:schemeClr val="tx1"/>
                          </a:solidFill>
                          <a:effectLst/>
                          <a:latin typeface="+mn-ea"/>
                          <a:ea typeface="+mn-ea"/>
                        </a:rPr>
                        <a:t>のマネージドサービス化を検討できる可能性がある</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自動スケーリングやファイル共有のマネージドサービス化／</a:t>
                      </a:r>
                      <a:r>
                        <a:rPr lang="en-US" altLang="ja-JP" sz="1000" b="0" i="0" u="none" strike="noStrike">
                          <a:solidFill>
                            <a:schemeClr val="tx1"/>
                          </a:solidFill>
                          <a:effectLst/>
                          <a:latin typeface="+mn-ea"/>
                          <a:ea typeface="+mn-ea"/>
                        </a:rPr>
                        <a:t>CI/CD</a:t>
                      </a:r>
                      <a:r>
                        <a:rPr lang="ja-JP" altLang="en-US" sz="1000" b="0" i="0" u="none" strike="noStrike">
                          <a:solidFill>
                            <a:schemeClr val="tx1"/>
                          </a:solidFill>
                          <a:effectLst/>
                          <a:latin typeface="+mn-ea"/>
                          <a:ea typeface="+mn-ea"/>
                        </a:rPr>
                        <a:t>の利用を検討する余地がある</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バッチ処理には独自ツールを利用しており、マネージドサービス化の予定はない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55478589"/>
                  </a:ext>
                </a:extLst>
              </a:tr>
              <a:tr h="365760">
                <a:tc>
                  <a:txBody>
                    <a:bodyPr/>
                    <a:lstStyle/>
                    <a:p>
                      <a:r>
                        <a:rPr kumimoji="1" lang="ja-JP" altLang="en-US" sz="1000"/>
                        <a:t>レジリエンシー</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en-US" altLang="ja-JP" sz="1000" b="0" i="0" u="none" strike="noStrike" err="1">
                          <a:solidFill>
                            <a:schemeClr val="tx1"/>
                          </a:solidFill>
                          <a:effectLst/>
                          <a:latin typeface="+mn-ea"/>
                          <a:ea typeface="+mn-ea"/>
                        </a:rPr>
                        <a:t>IaC</a:t>
                      </a:r>
                      <a:r>
                        <a:rPr lang="ja-JP" altLang="en-US" sz="1000" b="0" i="0" u="none" strike="noStrike">
                          <a:solidFill>
                            <a:schemeClr val="tx1"/>
                          </a:solidFill>
                          <a:effectLst/>
                          <a:latin typeface="+mn-ea"/>
                          <a:ea typeface="+mn-ea"/>
                        </a:rPr>
                        <a:t>ツールを用いて環境作成を自動化した</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地域災害発生時の縮退環境を別</a:t>
                      </a:r>
                      <a:r>
                        <a:rPr lang="en-US" altLang="ja-JP" sz="1000" b="0" i="0" u="none" strike="noStrike">
                          <a:solidFill>
                            <a:schemeClr val="tx1"/>
                          </a:solidFill>
                          <a:effectLst/>
                          <a:latin typeface="+mn-ea"/>
                          <a:ea typeface="+mn-ea"/>
                        </a:rPr>
                        <a:t>AZ</a:t>
                      </a:r>
                      <a:r>
                        <a:rPr lang="ja-JP" altLang="en-US" sz="1000" b="0" i="0" u="none" strike="noStrike">
                          <a:solidFill>
                            <a:schemeClr val="tx1"/>
                          </a:solidFill>
                          <a:effectLst/>
                          <a:latin typeface="+mn-ea"/>
                          <a:ea typeface="+mn-ea"/>
                        </a:rPr>
                        <a:t>や別リージョンに構築可能であることを確認した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62630803"/>
                  </a:ext>
                </a:extLst>
              </a:tr>
              <a:tr h="252000">
                <a:tc gridSpan="4">
                  <a:txBody>
                    <a:bodyPr/>
                    <a:lstStyle/>
                    <a:p>
                      <a:r>
                        <a:rPr kumimoji="1" lang="ja-JP" altLang="en-US" sz="1000" b="1">
                          <a:solidFill>
                            <a:schemeClr val="bg1"/>
                          </a:solidFill>
                        </a:rPr>
                        <a:t>共同利用方式の採用</a:t>
                      </a: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endParaRPr lang="en-US" altLang="ja-JP" sz="1000" b="0" i="0" u="none" strike="noStrike">
                        <a:solidFill>
                          <a:schemeClr val="bg1"/>
                        </a:solidFill>
                        <a:effectLst/>
                        <a:latin typeface="+mn-ea"/>
                        <a:ea typeface="+mn-ea"/>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736541262"/>
                  </a:ext>
                </a:extLst>
              </a:tr>
              <a:tr h="504000">
                <a:tc>
                  <a:txBody>
                    <a:bodyPr/>
                    <a:lstStyle/>
                    <a:p>
                      <a:r>
                        <a:rPr kumimoji="1" lang="ja-JP" altLang="en-US" sz="1000"/>
                        <a:t>共同利用方式</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検証前構成ではネットワーク分離だが、アカウント分離の構成も実現できることを確認した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コスト管理作業が減少し、アカウント管理作業が増加するため、運用効率化の効果は見られない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アプリケーション分離など、より共同利用のメリットを発揮できる構成を検討する余地がある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50826764"/>
                  </a:ext>
                </a:extLst>
              </a:tr>
              <a:tr h="252000">
                <a:tc gridSpan="4">
                  <a:txBody>
                    <a:bodyPr/>
                    <a:lstStyle/>
                    <a:p>
                      <a:r>
                        <a:rPr kumimoji="1" lang="ja-JP" altLang="en-US" sz="1000" b="1">
                          <a:solidFill>
                            <a:schemeClr val="bg1"/>
                          </a:solidFill>
                        </a:rPr>
                        <a:t>その他</a:t>
                      </a: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171450" indent="-171450" algn="l" fontAlgn="ctr">
                        <a:buFont typeface="Arial" panose="020B0604020202020204" pitchFamily="34" charset="0"/>
                        <a:buChar char="•"/>
                      </a:pPr>
                      <a:endParaRPr lang="en-US" altLang="ja-JP" sz="1000" b="0" i="0" u="none" strike="noStrike">
                        <a:solidFill>
                          <a:schemeClr val="bg1"/>
                        </a:solidFill>
                        <a:effectLst/>
                        <a:latin typeface="+mn-ea"/>
                        <a:ea typeface="+mn-ea"/>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1747393406"/>
                  </a:ext>
                </a:extLst>
              </a:tr>
              <a:tr h="504000">
                <a:tc>
                  <a:txBody>
                    <a:bodyPr/>
                    <a:lstStyle/>
                    <a:p>
                      <a:r>
                        <a:rPr kumimoji="1" lang="ja-JP" altLang="en-US" sz="1000"/>
                        <a:t>マルチリージョンでの</a:t>
                      </a:r>
                      <a:br>
                        <a:rPr kumimoji="1" lang="en-US" altLang="ja-JP" sz="1000"/>
                      </a:br>
                      <a:r>
                        <a:rPr kumimoji="1" lang="ja-JP" altLang="en-US" sz="1000"/>
                        <a:t>ダウンリカバリ</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オンプレミスのダウンリカバリサーバーをクラウド上に設置可能であることを確認した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サーバーの保守作業が減少する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5537322"/>
                  </a:ext>
                </a:extLst>
              </a:tr>
              <a:tr h="365760">
                <a:tc>
                  <a:txBody>
                    <a:bodyPr/>
                    <a:lstStyle/>
                    <a:p>
                      <a:r>
                        <a:rPr kumimoji="1" lang="ja-JP" altLang="en-US" sz="1000"/>
                        <a:t>マネージドサービス・</a:t>
                      </a:r>
                      <a:br>
                        <a:rPr kumimoji="1" lang="en-US" altLang="ja-JP" sz="1000"/>
                      </a:br>
                      <a:r>
                        <a:rPr kumimoji="1" lang="ja-JP" altLang="en-US" sz="1000"/>
                        <a:t>リソースの見直し</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繁忙期の稼働実績を元に</a:t>
                      </a:r>
                      <a:r>
                        <a:rPr lang="en-US" altLang="ja-JP" sz="1000" b="0" i="0" u="none" strike="noStrike">
                          <a:solidFill>
                            <a:schemeClr val="tx1"/>
                          </a:solidFill>
                          <a:effectLst/>
                          <a:latin typeface="+mn-ea"/>
                          <a:ea typeface="+mn-ea"/>
                        </a:rPr>
                        <a:t>Web/AP</a:t>
                      </a:r>
                      <a:r>
                        <a:rPr lang="ja-JP" altLang="en-US" sz="1000" b="0" i="0" u="none" strike="noStrike">
                          <a:solidFill>
                            <a:schemeClr val="tx1"/>
                          </a:solidFill>
                          <a:effectLst/>
                          <a:latin typeface="+mn-ea"/>
                          <a:ea typeface="+mn-ea"/>
                        </a:rPr>
                        <a:t>サーバーのリソースを削減した</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en-US" altLang="ja-JP" sz="1000" b="0" i="0" u="none" strike="noStrike">
                          <a:solidFill>
                            <a:schemeClr val="tx1"/>
                          </a:solidFill>
                          <a:effectLst/>
                          <a:latin typeface="+mn-ea"/>
                          <a:ea typeface="+mn-ea"/>
                        </a:rPr>
                        <a:t>CPU</a:t>
                      </a:r>
                      <a:r>
                        <a:rPr lang="ja-JP" altLang="en-US" sz="1000" b="0" i="0" u="none" strike="noStrike">
                          <a:solidFill>
                            <a:schemeClr val="tx1"/>
                          </a:solidFill>
                          <a:effectLst/>
                          <a:latin typeface="+mn-ea"/>
                          <a:ea typeface="+mn-ea"/>
                        </a:rPr>
                        <a:t>変更による性能への影響を調査し、より安価なサイズを選択可能なことを確認した</a:t>
                      </a:r>
                      <a:endParaRPr lang="en-US" altLang="ja-JP" sz="1000" b="0" i="0" u="none" strike="noStrike">
                        <a:solidFill>
                          <a:schemeClr val="tx1"/>
                        </a:solidFill>
                        <a:effectLst/>
                        <a:latin typeface="+mn-ea"/>
                        <a:ea typeface="+mn-ea"/>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altLang="ja-JP" sz="1000" b="0" i="0" u="none" strike="noStrike">
                          <a:solidFill>
                            <a:schemeClr val="tx1"/>
                          </a:solidFill>
                          <a:effectLst/>
                          <a:latin typeface="+mn-ea"/>
                          <a:ea typeface="+mn-ea"/>
                        </a:rPr>
                        <a:t>SaaS</a:t>
                      </a:r>
                      <a:r>
                        <a:rPr lang="ja-JP" altLang="en-US" sz="1000" b="0" i="0" u="none" strike="noStrike">
                          <a:solidFill>
                            <a:schemeClr val="tx1"/>
                          </a:solidFill>
                          <a:effectLst/>
                          <a:latin typeface="+mn-ea"/>
                          <a:ea typeface="+mn-ea"/>
                        </a:rPr>
                        <a:t>製品を用いたウイルス対策を実施した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altLang="ja-JP" sz="1000" b="0" i="0" u="none" strike="noStrike">
                          <a:solidFill>
                            <a:schemeClr val="tx1"/>
                          </a:solidFill>
                          <a:effectLst/>
                          <a:latin typeface="+mn-ea"/>
                          <a:ea typeface="+mn-ea"/>
                        </a:rPr>
                        <a:t>SaaS</a:t>
                      </a:r>
                      <a:r>
                        <a:rPr lang="ja-JP" altLang="en-US" sz="1000" b="0" i="0" u="none" strike="noStrike">
                          <a:solidFill>
                            <a:schemeClr val="tx1"/>
                          </a:solidFill>
                          <a:effectLst/>
                          <a:latin typeface="+mn-ea"/>
                          <a:ea typeface="+mn-ea"/>
                        </a:rPr>
                        <a:t>製品の機能により、セキュリティ維持のための作業が減少する</a:t>
                      </a:r>
                      <a:endParaRPr lang="en-US" altLang="ja-JP" sz="1000" b="0" i="0" u="none" strike="noStrike">
                        <a:solidFill>
                          <a:schemeClr val="tx1"/>
                        </a:solidFill>
                        <a:effectLst/>
                        <a:latin typeface="+mn-ea"/>
                        <a:ea typeface="+mn-ea"/>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altLang="ja-JP" sz="1000" b="0" i="0" u="none" strike="noStrike">
                          <a:solidFill>
                            <a:schemeClr val="tx1"/>
                          </a:solidFill>
                          <a:effectLst/>
                          <a:latin typeface="+mn-ea"/>
                          <a:ea typeface="+mn-ea"/>
                        </a:rPr>
                        <a:t>SaaS</a:t>
                      </a:r>
                      <a:r>
                        <a:rPr lang="ja-JP" altLang="en-US" sz="1000" b="0" i="0" u="none" strike="noStrike">
                          <a:solidFill>
                            <a:schemeClr val="tx1"/>
                          </a:solidFill>
                          <a:effectLst/>
                          <a:latin typeface="+mn-ea"/>
                          <a:ea typeface="+mn-ea"/>
                        </a:rPr>
                        <a:t>製品の導入により運用管理サーバーを削減するため、そのメンテナンス作業が減少する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000" b="0" i="0" u="none" strike="noStrike" dirty="0">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3555988"/>
                  </a:ext>
                </a:extLst>
              </a:tr>
            </a:tbl>
          </a:graphicData>
        </a:graphic>
      </p:graphicFrame>
      <p:sp>
        <p:nvSpPr>
          <p:cNvPr id="2" name="スライド番号プレースホルダー 1">
            <a:extLst>
              <a:ext uri="{FF2B5EF4-FFF2-40B4-BE49-F238E27FC236}">
                <a16:creationId xmlns:a16="http://schemas.microsoft.com/office/drawing/2014/main" id="{4E19123E-FBE0-A305-660C-82744F01D7A4}"/>
              </a:ext>
            </a:extLst>
          </p:cNvPr>
          <p:cNvSpPr>
            <a:spLocks noGrp="1"/>
          </p:cNvSpPr>
          <p:nvPr>
            <p:ph type="sldNum" sz="quarter" idx="12"/>
          </p:nvPr>
        </p:nvSpPr>
        <p:spPr/>
        <p:txBody>
          <a:bodyPr/>
          <a:lstStyle/>
          <a:p>
            <a:fld id="{DFD4F317-19D0-4848-B5EB-5B174DBE8CF9}" type="slidenum">
              <a:rPr lang="ja-JP" altLang="en-US" smtClean="0"/>
              <a:pPr/>
              <a:t>29</a:t>
            </a:fld>
            <a:endParaRPr lang="ja-JP" altLang="en-US"/>
          </a:p>
        </p:txBody>
      </p:sp>
    </p:spTree>
    <p:extLst>
      <p:ext uri="{BB962C8B-B14F-4D97-AF65-F5344CB8AC3E}">
        <p14:creationId xmlns:p14="http://schemas.microsoft.com/office/powerpoint/2010/main" val="4148686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149315" y="456674"/>
            <a:ext cx="7607375" cy="414237"/>
          </a:xfrm>
        </p:spPr>
        <p:txBody>
          <a:bodyPr anchor="ctr"/>
          <a:lstStyle/>
          <a:p>
            <a:r>
              <a:rPr lang="ja-JP" altLang="en-US" sz="2400">
                <a:latin typeface="+mj-ea"/>
                <a:cs typeface="+mj-lt"/>
              </a:rPr>
              <a:t>検証方針</a:t>
            </a:r>
          </a:p>
        </p:txBody>
      </p:sp>
      <p:cxnSp>
        <p:nvCxnSpPr>
          <p:cNvPr id="7" name="直線コネクタ 6"/>
          <p:cNvCxnSpPr/>
          <p:nvPr/>
        </p:nvCxnSpPr>
        <p:spPr>
          <a:xfrm>
            <a:off x="1040079" y="920351"/>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464D6EFC-DDC3-44A8-9270-FED9B9158980}"/>
              </a:ext>
            </a:extLst>
          </p:cNvPr>
          <p:cNvSpPr txBox="1"/>
          <p:nvPr/>
        </p:nvSpPr>
        <p:spPr>
          <a:xfrm>
            <a:off x="922246" y="958868"/>
            <a:ext cx="7851090" cy="466674"/>
          </a:xfrm>
          <a:prstGeom prst="rect">
            <a:avLst/>
          </a:prstGeom>
          <a:noFill/>
        </p:spPr>
        <p:txBody>
          <a:bodyPr wrap="square" lIns="50409" tIns="50409" rIns="50409" bIns="50409" rtlCol="0">
            <a:noAutofit/>
          </a:bodyPr>
          <a:lstStyle/>
          <a:p>
            <a:pPr marL="263776" marR="0" lvl="0" indent="-263776" algn="l" defTabSz="914400" rtl="0" eaLnBrk="1" fontAlgn="auto" latinLnBrk="0" hangingPunct="1">
              <a:lnSpc>
                <a:spcPct val="100000"/>
              </a:lnSpc>
              <a:spcBef>
                <a:spcPts val="0"/>
              </a:spcBef>
              <a:spcAft>
                <a:spcPts val="554"/>
              </a:spcAft>
              <a:buClrTx/>
              <a:buSzTx/>
              <a:buFont typeface="Wingdings" panose="05000000000000000000" pitchFamily="2" charset="2"/>
              <a:buChar char="n"/>
              <a:tabLst/>
              <a:defRPr/>
            </a:pPr>
            <a:r>
              <a:rPr kumimoji="1" lang="ja-JP" altLang="en-US" sz="1400" b="0" i="0" u="none" strike="noStrike" kern="1200" cap="none" spc="0" normalizeH="0" baseline="0" noProof="0">
                <a:ln>
                  <a:noFill/>
                </a:ln>
                <a:solidFill>
                  <a:srgbClr val="000000"/>
                </a:solidFill>
                <a:effectLst/>
                <a:uLnTx/>
                <a:uFillTx/>
                <a:latin typeface="+mj-ea"/>
                <a:ea typeface="+mj-ea"/>
                <a:cs typeface="+mn-cs"/>
              </a:rPr>
              <a:t>コストメリットや運用効率性が享受できる構成への移行検証について、目的及び検証方針を以下に示す。</a:t>
            </a:r>
            <a:endParaRPr kumimoji="1" lang="en-US" altLang="ja-JP" sz="1400" b="0" i="0" u="none" strike="noStrike" kern="1200" cap="none" spc="0" normalizeH="0" baseline="0" noProof="0">
              <a:ln>
                <a:noFill/>
              </a:ln>
              <a:solidFill>
                <a:srgbClr val="000000"/>
              </a:solidFill>
              <a:effectLst/>
              <a:uLnTx/>
              <a:uFillTx/>
              <a:latin typeface="+mj-ea"/>
              <a:ea typeface="+mj-ea"/>
              <a:cs typeface="+mn-cs"/>
            </a:endParaRPr>
          </a:p>
        </p:txBody>
      </p:sp>
      <p:sp>
        <p:nvSpPr>
          <p:cNvPr id="8" name="正方形/長方形 7">
            <a:extLst>
              <a:ext uri="{FF2B5EF4-FFF2-40B4-BE49-F238E27FC236}">
                <a16:creationId xmlns:a16="http://schemas.microsoft.com/office/drawing/2014/main" id="{3767CA46-4F3F-4901-A506-B7F2FEBB9B38}"/>
              </a:ext>
            </a:extLst>
          </p:cNvPr>
          <p:cNvSpPr>
            <a:spLocks/>
          </p:cNvSpPr>
          <p:nvPr/>
        </p:nvSpPr>
        <p:spPr>
          <a:xfrm>
            <a:off x="1677000" y="1538700"/>
            <a:ext cx="7272000" cy="720000"/>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49846" tIns="49846" rIns="49846" bIns="49846" rtlCol="0" anchor="ctr"/>
          <a:lstStyle/>
          <a:p>
            <a:pPr marL="358775" marR="0" lvl="0" indent="-280988"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200" b="0" i="0" u="none" strike="noStrike" kern="1200" cap="none" spc="0" normalizeH="0" baseline="0" noProof="0">
                <a:ln>
                  <a:noFill/>
                </a:ln>
                <a:solidFill>
                  <a:srgbClr val="000000"/>
                </a:solidFill>
                <a:effectLst/>
                <a:uLnTx/>
                <a:uFillTx/>
                <a:latin typeface="Meiryo UI"/>
                <a:ea typeface="Meiryo UI"/>
                <a:cs typeface="+mn-cs"/>
              </a:rPr>
              <a:t>地方公共団体が「ガバメントクラウドにおける推奨構成」を参考としてガバメントクラウドを効果的に利用できるよう、</a:t>
            </a:r>
            <a:br>
              <a:rPr kumimoji="1" lang="en-US" altLang="ja-JP" sz="1200" b="0" i="0" u="none" strike="noStrike" kern="1200" cap="none" spc="0" normalizeH="0" baseline="0" noProof="0">
                <a:ln>
                  <a:noFill/>
                </a:ln>
                <a:solidFill>
                  <a:srgbClr val="000000"/>
                </a:solidFill>
                <a:effectLst/>
                <a:uLnTx/>
                <a:uFillTx/>
                <a:latin typeface="Meiryo UI"/>
                <a:ea typeface="Meiryo UI"/>
                <a:cs typeface="+mn-cs"/>
              </a:rPr>
            </a:br>
            <a:r>
              <a:rPr kumimoji="1" lang="ja-JP" altLang="en-US" sz="1200" b="0" i="0" u="none" strike="noStrike" kern="1200" cap="none" spc="0" normalizeH="0" baseline="0" noProof="0">
                <a:ln>
                  <a:noFill/>
                </a:ln>
                <a:solidFill>
                  <a:srgbClr val="000000"/>
                </a:solidFill>
                <a:effectLst/>
                <a:uLnTx/>
                <a:uFillTx/>
                <a:latin typeface="Meiryo UI"/>
                <a:ea typeface="Meiryo UI"/>
                <a:cs typeface="+mn-cs"/>
              </a:rPr>
              <a:t>推奨構成の採用に向けた検討課題の抽出・整理及び構成の検討支援を行う。</a:t>
            </a:r>
            <a:endParaRPr kumimoji="1" lang="en-US" altLang="ja-JP" sz="1200" b="0" i="0" u="none" strike="noStrike" kern="1200" cap="none" spc="0" normalizeH="0" baseline="0" noProof="0">
              <a:ln>
                <a:noFill/>
              </a:ln>
              <a:solidFill>
                <a:srgbClr val="000000"/>
              </a:solidFill>
              <a:effectLst/>
              <a:uLnTx/>
              <a:uFillTx/>
              <a:latin typeface="Meiryo UI"/>
              <a:ea typeface="Meiryo UI"/>
              <a:cs typeface="+mn-cs"/>
            </a:endParaRPr>
          </a:p>
          <a:p>
            <a:pPr marL="358775" marR="0" lvl="0" indent="-280988"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200" b="0" i="0" u="none" strike="noStrike" kern="1200" cap="none" spc="0" normalizeH="0" baseline="0" noProof="0">
                <a:ln>
                  <a:noFill/>
                </a:ln>
                <a:solidFill>
                  <a:srgbClr val="000000"/>
                </a:solidFill>
                <a:effectLst/>
                <a:uLnTx/>
                <a:uFillTx/>
                <a:latin typeface="Meiryo UI"/>
                <a:ea typeface="Meiryo UI"/>
                <a:cs typeface="+mn-cs"/>
              </a:rPr>
              <a:t>推奨構成及びマネージドサービスを活用した構成に移行した場合の効果について検討する。</a:t>
            </a:r>
            <a:endParaRPr kumimoji="1" lang="en-US" altLang="ja-JP" sz="1200" b="0" i="0" u="none" strike="noStrike" kern="1200" cap="none" spc="0" normalizeH="0" baseline="0" noProof="0">
              <a:ln>
                <a:noFill/>
              </a:ln>
              <a:solidFill>
                <a:srgbClr val="000000"/>
              </a:solidFill>
              <a:effectLst/>
              <a:uLnTx/>
              <a:uFillTx/>
              <a:latin typeface="Meiryo UI"/>
              <a:ea typeface="Meiryo UI"/>
              <a:cs typeface="+mn-cs"/>
            </a:endParaRPr>
          </a:p>
        </p:txBody>
      </p:sp>
      <p:sp>
        <p:nvSpPr>
          <p:cNvPr id="9" name="正方形/長方形 8">
            <a:extLst>
              <a:ext uri="{FF2B5EF4-FFF2-40B4-BE49-F238E27FC236}">
                <a16:creationId xmlns:a16="http://schemas.microsoft.com/office/drawing/2014/main" id="{0FC4C016-4361-46F1-A14C-AE922C54F7E8}"/>
              </a:ext>
            </a:extLst>
          </p:cNvPr>
          <p:cNvSpPr/>
          <p:nvPr/>
        </p:nvSpPr>
        <p:spPr>
          <a:xfrm>
            <a:off x="957000" y="1538700"/>
            <a:ext cx="720000" cy="720000"/>
          </a:xfrm>
          <a:prstGeom prst="rect">
            <a:avLst/>
          </a:prstGeom>
          <a:solidFill>
            <a:srgbClr val="00338D"/>
          </a:solidFill>
          <a:ln w="19050">
            <a:solidFill>
              <a:srgbClr val="00338D"/>
            </a:solidFill>
          </a:ln>
        </p:spPr>
        <p:style>
          <a:lnRef idx="2">
            <a:schemeClr val="accent1">
              <a:shade val="50000"/>
            </a:schemeClr>
          </a:lnRef>
          <a:fillRef idx="1">
            <a:schemeClr val="accent1"/>
          </a:fillRef>
          <a:effectRef idx="0">
            <a:schemeClr val="accent1"/>
          </a:effectRef>
          <a:fontRef idx="minor">
            <a:schemeClr val="lt1"/>
          </a:fontRef>
        </p:style>
        <p:txBody>
          <a:bodyPr lIns="49846" tIns="49846" rIns="49846" bIns="49846"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white"/>
                </a:solidFill>
                <a:effectLst/>
                <a:uLnTx/>
                <a:uFillTx/>
                <a:latin typeface="Meiryo UI"/>
                <a:ea typeface="Meiryo UI"/>
                <a:cs typeface="+mn-cs"/>
              </a:rPr>
              <a:t>本検証の</a:t>
            </a:r>
            <a:endParaRPr kumimoji="1" lang="en-US" altLang="ja-JP" sz="1200" b="0" i="0" u="none" strike="noStrike" kern="1200" cap="none" spc="0" normalizeH="0" baseline="0" noProof="0">
              <a:ln>
                <a:noFill/>
              </a:ln>
              <a:solidFill>
                <a:prstClr val="white"/>
              </a:solidFill>
              <a:effectLst/>
              <a:uLnTx/>
              <a:uFillTx/>
              <a:latin typeface="Meiryo UI"/>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white"/>
                </a:solidFill>
                <a:effectLst/>
                <a:uLnTx/>
                <a:uFillTx/>
                <a:latin typeface="Meiryo UI"/>
                <a:ea typeface="Meiryo UI"/>
                <a:cs typeface="+mn-cs"/>
              </a:rPr>
              <a:t>目的</a:t>
            </a:r>
          </a:p>
        </p:txBody>
      </p:sp>
      <p:sp>
        <p:nvSpPr>
          <p:cNvPr id="10" name="二等辺三角形 9">
            <a:extLst>
              <a:ext uri="{FF2B5EF4-FFF2-40B4-BE49-F238E27FC236}">
                <a16:creationId xmlns:a16="http://schemas.microsoft.com/office/drawing/2014/main" id="{B52C8024-A577-4482-867B-CB9AA81D5640}"/>
              </a:ext>
            </a:extLst>
          </p:cNvPr>
          <p:cNvSpPr/>
          <p:nvPr/>
        </p:nvSpPr>
        <p:spPr>
          <a:xfrm>
            <a:off x="4255830" y="2329592"/>
            <a:ext cx="2222340" cy="268175"/>
          </a:xfrm>
          <a:prstGeom prst="triangle">
            <a:avLst/>
          </a:prstGeom>
          <a:solidFill>
            <a:schemeClr val="tx1">
              <a:lumMod val="65000"/>
              <a:lumOff val="35000"/>
            </a:schemeClr>
          </a:solidFill>
          <a:ln w="12700" cap="flat" cmpd="sng" algn="ctr">
            <a:solidFill>
              <a:schemeClr val="tx1">
                <a:lumMod val="65000"/>
                <a:lumOff val="35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err="1">
              <a:ln>
                <a:noFill/>
              </a:ln>
              <a:solidFill>
                <a:prstClr val="white"/>
              </a:solidFill>
              <a:effectLst/>
              <a:uLnTx/>
              <a:uFillTx/>
              <a:latin typeface="Arial"/>
              <a:ea typeface="Meiryo UI"/>
              <a:cs typeface="+mn-cs"/>
            </a:endParaRPr>
          </a:p>
        </p:txBody>
      </p:sp>
      <p:sp>
        <p:nvSpPr>
          <p:cNvPr id="11" name="正方形/長方形 10">
            <a:extLst>
              <a:ext uri="{FF2B5EF4-FFF2-40B4-BE49-F238E27FC236}">
                <a16:creationId xmlns:a16="http://schemas.microsoft.com/office/drawing/2014/main" id="{0BA0CECA-306F-4C1E-BA68-4DA9BEE0F205}"/>
              </a:ext>
            </a:extLst>
          </p:cNvPr>
          <p:cNvSpPr>
            <a:spLocks/>
          </p:cNvSpPr>
          <p:nvPr/>
        </p:nvSpPr>
        <p:spPr>
          <a:xfrm>
            <a:off x="1785000" y="4474868"/>
            <a:ext cx="3528000" cy="1008000"/>
          </a:xfrm>
          <a:prstGeom prst="rect">
            <a:avLst/>
          </a:prstGeom>
          <a:noFill/>
          <a:ln w="19050" cap="flat" cmpd="sng" algn="ctr">
            <a:solidFill>
              <a:srgbClr val="7213EA"/>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9846" tIns="49846" rIns="49846" bIns="49846" rtlCol="0" anchor="ctr"/>
          <a:lstStyle/>
          <a:p>
            <a:pPr marL="263525" marR="0" lvl="0" indent="-1857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srgbClr val="000000"/>
                </a:solidFill>
                <a:effectLst/>
                <a:uLnTx/>
                <a:uFillTx/>
                <a:latin typeface="Meiryo UI"/>
                <a:ea typeface="Meiryo UI"/>
                <a:cs typeface="+mn-cs"/>
              </a:rPr>
              <a:t>採択団体が実施する推奨構成への移行検証を</a:t>
            </a:r>
            <a:br>
              <a:rPr kumimoji="1" lang="en-US" altLang="ja-JP" sz="1200" b="0" i="0" u="none" strike="noStrike" kern="1200" cap="none" spc="0" normalizeH="0" baseline="0" noProof="0">
                <a:ln>
                  <a:noFill/>
                </a:ln>
                <a:solidFill>
                  <a:srgbClr val="000000"/>
                </a:solidFill>
                <a:effectLst/>
                <a:uLnTx/>
                <a:uFillTx/>
                <a:latin typeface="Meiryo UI"/>
                <a:ea typeface="Meiryo UI"/>
                <a:cs typeface="+mn-cs"/>
              </a:rPr>
            </a:br>
            <a:r>
              <a:rPr kumimoji="1" lang="ja-JP" altLang="en-US" sz="1200" b="0" i="0" u="none" strike="noStrike" kern="1200" cap="none" spc="0" normalizeH="0" baseline="0" noProof="0">
                <a:ln>
                  <a:noFill/>
                </a:ln>
                <a:solidFill>
                  <a:srgbClr val="000000"/>
                </a:solidFill>
                <a:effectLst/>
                <a:uLnTx/>
                <a:uFillTx/>
                <a:latin typeface="Meiryo UI"/>
                <a:ea typeface="Meiryo UI"/>
                <a:cs typeface="+mn-cs"/>
              </a:rPr>
              <a:t>支援し、移行に係る課題や推奨構成の実現性を</a:t>
            </a:r>
            <a:br>
              <a:rPr kumimoji="1" lang="en-US" altLang="ja-JP" sz="1200" b="0" i="0" u="none" strike="noStrike" kern="1200" cap="none" spc="0" normalizeH="0" baseline="0" noProof="0">
                <a:ln>
                  <a:noFill/>
                </a:ln>
                <a:solidFill>
                  <a:srgbClr val="000000"/>
                </a:solidFill>
                <a:effectLst/>
                <a:uLnTx/>
                <a:uFillTx/>
                <a:latin typeface="Meiryo UI"/>
                <a:ea typeface="Meiryo UI"/>
                <a:cs typeface="+mn-cs"/>
              </a:rPr>
            </a:br>
            <a:r>
              <a:rPr kumimoji="1" lang="ja-JP" altLang="en-US" sz="1200" b="0" i="0" u="none" strike="noStrike" kern="1200" cap="none" spc="0" normalizeH="0" baseline="0" noProof="0">
                <a:ln>
                  <a:noFill/>
                </a:ln>
                <a:solidFill>
                  <a:srgbClr val="000000"/>
                </a:solidFill>
                <a:effectLst/>
                <a:uLnTx/>
                <a:uFillTx/>
                <a:latin typeface="Meiryo UI"/>
                <a:ea typeface="Meiryo UI"/>
                <a:cs typeface="+mn-cs"/>
              </a:rPr>
              <a:t>整理・分析する。</a:t>
            </a:r>
            <a:endParaRPr kumimoji="1" lang="en-US" altLang="ja-JP" sz="1200" b="0" i="0" u="none" strike="noStrike" kern="1200" cap="none" spc="0" normalizeH="0" baseline="0" noProof="0">
              <a:ln>
                <a:noFill/>
              </a:ln>
              <a:solidFill>
                <a:srgbClr val="000000"/>
              </a:solidFill>
              <a:effectLst/>
              <a:uLnTx/>
              <a:uFillTx/>
              <a:latin typeface="Meiryo UI"/>
              <a:ea typeface="Meiryo UI"/>
              <a:cs typeface="+mn-cs"/>
            </a:endParaRPr>
          </a:p>
        </p:txBody>
      </p:sp>
      <p:sp>
        <p:nvSpPr>
          <p:cNvPr id="12" name="正方形/長方形 11">
            <a:extLst>
              <a:ext uri="{FF2B5EF4-FFF2-40B4-BE49-F238E27FC236}">
                <a16:creationId xmlns:a16="http://schemas.microsoft.com/office/drawing/2014/main" id="{4A9B788D-EBE6-425D-895D-3BFF60C6A0CB}"/>
              </a:ext>
            </a:extLst>
          </p:cNvPr>
          <p:cNvSpPr/>
          <p:nvPr/>
        </p:nvSpPr>
        <p:spPr>
          <a:xfrm>
            <a:off x="956999" y="4474868"/>
            <a:ext cx="396000" cy="1656000"/>
          </a:xfrm>
          <a:prstGeom prst="rect">
            <a:avLst/>
          </a:prstGeom>
          <a:solidFill>
            <a:srgbClr val="00338D"/>
          </a:solidFill>
          <a:ln w="19050" cap="flat" cmpd="sng" algn="ctr">
            <a:solidFill>
              <a:srgbClr val="00338D"/>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9846" tIns="49846" rIns="49846" bIns="49846"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white"/>
                </a:solidFill>
                <a:effectLst/>
                <a:uLnTx/>
                <a:uFillTx/>
                <a:latin typeface="Meiryo UI"/>
                <a:ea typeface="Meiryo UI"/>
                <a:cs typeface="+mn-cs"/>
              </a:rPr>
              <a:t>検証</a:t>
            </a:r>
            <a:endParaRPr kumimoji="1" lang="en-US" altLang="ja-JP" sz="1200" b="0" i="0" u="none" strike="noStrike" kern="1200" cap="none" spc="0" normalizeH="0" baseline="0" noProof="0">
              <a:ln>
                <a:noFill/>
              </a:ln>
              <a:solidFill>
                <a:prstClr val="white"/>
              </a:solidFill>
              <a:effectLst/>
              <a:uLnTx/>
              <a:uFillTx/>
              <a:latin typeface="Meiryo UI"/>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white"/>
                </a:solidFill>
                <a:effectLst/>
                <a:uLnTx/>
                <a:uFillTx/>
                <a:latin typeface="Meiryo UI"/>
                <a:ea typeface="Meiryo UI"/>
                <a:cs typeface="+mn-cs"/>
              </a:rPr>
              <a:t>内容</a:t>
            </a:r>
          </a:p>
        </p:txBody>
      </p:sp>
      <p:sp>
        <p:nvSpPr>
          <p:cNvPr id="13" name="正方形/長方形 12">
            <a:extLst>
              <a:ext uri="{FF2B5EF4-FFF2-40B4-BE49-F238E27FC236}">
                <a16:creationId xmlns:a16="http://schemas.microsoft.com/office/drawing/2014/main" id="{D2DD83C0-2A69-4651-A3F9-4D89F4B0555F}"/>
              </a:ext>
            </a:extLst>
          </p:cNvPr>
          <p:cNvSpPr>
            <a:spLocks/>
          </p:cNvSpPr>
          <p:nvPr/>
        </p:nvSpPr>
        <p:spPr>
          <a:xfrm>
            <a:off x="1785000" y="2941222"/>
            <a:ext cx="3528000" cy="1152000"/>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49846" tIns="49846" rIns="49846" bIns="49846" rtlCol="0" anchor="ctr"/>
          <a:lstStyle/>
          <a:p>
            <a:pPr marL="263525" marR="0" lvl="0" indent="-1857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srgbClr val="000000"/>
                </a:solidFill>
                <a:effectLst/>
                <a:uLnTx/>
                <a:uFillTx/>
                <a:latin typeface="Meiryo UI"/>
                <a:ea typeface="Meiryo UI"/>
                <a:cs typeface="+mn-cs"/>
              </a:rPr>
              <a:t>地方公共団体がガバメントクラウド利用のメリットを</a:t>
            </a:r>
            <a:br>
              <a:rPr kumimoji="1" lang="en-US" altLang="ja-JP" sz="1200" b="0" i="0" u="none" strike="noStrike" kern="1200" cap="none" spc="0" normalizeH="0" baseline="0" noProof="0">
                <a:ln>
                  <a:noFill/>
                </a:ln>
                <a:solidFill>
                  <a:srgbClr val="000000"/>
                </a:solidFill>
                <a:effectLst/>
                <a:uLnTx/>
                <a:uFillTx/>
                <a:latin typeface="Meiryo UI"/>
                <a:ea typeface="Meiryo UI"/>
                <a:cs typeface="+mn-cs"/>
              </a:rPr>
            </a:br>
            <a:r>
              <a:rPr kumimoji="1" lang="ja-JP" altLang="en-US" sz="1200" b="0" i="0" u="none" strike="noStrike" kern="1200" cap="none" spc="0" normalizeH="0" baseline="0" noProof="0">
                <a:ln>
                  <a:noFill/>
                </a:ln>
                <a:solidFill>
                  <a:srgbClr val="000000"/>
                </a:solidFill>
                <a:effectLst/>
                <a:uLnTx/>
                <a:uFillTx/>
                <a:latin typeface="Meiryo UI"/>
                <a:ea typeface="Meiryo UI"/>
                <a:cs typeface="+mn-cs"/>
              </a:rPr>
              <a:t>享受するための参考情報として、ガバメントクラウドの</a:t>
            </a:r>
            <a:br>
              <a:rPr kumimoji="1" lang="en-US" altLang="ja-JP" sz="1200" b="0" i="0" u="none" strike="noStrike" kern="1200" cap="none" spc="0" normalizeH="0" baseline="0" noProof="0">
                <a:ln>
                  <a:noFill/>
                </a:ln>
                <a:solidFill>
                  <a:srgbClr val="000000"/>
                </a:solidFill>
                <a:effectLst/>
                <a:uLnTx/>
                <a:uFillTx/>
                <a:latin typeface="Meiryo UI"/>
                <a:ea typeface="Meiryo UI"/>
                <a:cs typeface="+mn-cs"/>
              </a:rPr>
            </a:br>
            <a:r>
              <a:rPr kumimoji="1" lang="ja-JP" altLang="en-US" sz="1200" b="0" i="0" u="none" strike="noStrike" kern="1200" cap="none" spc="0" normalizeH="0" baseline="0" noProof="0">
                <a:ln>
                  <a:noFill/>
                </a:ln>
                <a:solidFill>
                  <a:srgbClr val="000000"/>
                </a:solidFill>
                <a:effectLst/>
                <a:uLnTx/>
                <a:uFillTx/>
                <a:latin typeface="Meiryo UI"/>
                <a:ea typeface="Meiryo UI"/>
                <a:cs typeface="+mn-cs"/>
              </a:rPr>
              <a:t>対象サービスである各</a:t>
            </a:r>
            <a:r>
              <a:rPr kumimoji="1" lang="en-US" altLang="ja-JP" sz="1200" b="0" i="0" u="none" strike="noStrike" kern="1200" cap="none" spc="0" normalizeH="0" baseline="0" noProof="0">
                <a:ln>
                  <a:noFill/>
                </a:ln>
                <a:solidFill>
                  <a:srgbClr val="000000"/>
                </a:solidFill>
                <a:effectLst/>
                <a:uLnTx/>
                <a:uFillTx/>
                <a:latin typeface="Meiryo UI"/>
                <a:ea typeface="Meiryo UI"/>
                <a:cs typeface="+mn-cs"/>
              </a:rPr>
              <a:t>CSP</a:t>
            </a:r>
            <a:r>
              <a:rPr kumimoji="1" lang="ja-JP" altLang="en-US" sz="1200" b="0" i="0" u="none" strike="noStrike" kern="1200" cap="none" spc="0" normalizeH="0" baseline="0" noProof="0">
                <a:ln>
                  <a:noFill/>
                </a:ln>
                <a:solidFill>
                  <a:srgbClr val="000000"/>
                </a:solidFill>
                <a:effectLst/>
                <a:uLnTx/>
                <a:uFillTx/>
                <a:latin typeface="Meiryo UI"/>
                <a:ea typeface="Meiryo UI"/>
                <a:cs typeface="+mn-cs"/>
              </a:rPr>
              <a:t>の推奨構成を作成した。</a:t>
            </a:r>
            <a:endParaRPr kumimoji="1" lang="en-US" altLang="ja-JP" sz="1200" b="0" i="0" u="none" strike="noStrike" kern="1200" cap="none" spc="0" normalizeH="0" baseline="0" noProof="0">
              <a:ln>
                <a:noFill/>
              </a:ln>
              <a:solidFill>
                <a:srgbClr val="000000"/>
              </a:solidFill>
              <a:effectLst/>
              <a:uLnTx/>
              <a:uFillTx/>
              <a:latin typeface="Meiryo UI"/>
              <a:ea typeface="Meiryo UI"/>
              <a:cs typeface="+mn-cs"/>
            </a:endParaRPr>
          </a:p>
        </p:txBody>
      </p:sp>
      <p:sp>
        <p:nvSpPr>
          <p:cNvPr id="14" name="正方形/長方形 13">
            <a:extLst>
              <a:ext uri="{FF2B5EF4-FFF2-40B4-BE49-F238E27FC236}">
                <a16:creationId xmlns:a16="http://schemas.microsoft.com/office/drawing/2014/main" id="{829DADBF-2864-479F-829E-DEC806ED66B4}"/>
              </a:ext>
            </a:extLst>
          </p:cNvPr>
          <p:cNvSpPr/>
          <p:nvPr/>
        </p:nvSpPr>
        <p:spPr>
          <a:xfrm>
            <a:off x="957000" y="2941222"/>
            <a:ext cx="720000" cy="1152000"/>
          </a:xfrm>
          <a:prstGeom prst="rect">
            <a:avLst/>
          </a:prstGeom>
          <a:solidFill>
            <a:srgbClr val="00338D"/>
          </a:solidFill>
          <a:ln w="19050">
            <a:solidFill>
              <a:srgbClr val="00338D"/>
            </a:solidFill>
          </a:ln>
        </p:spPr>
        <p:style>
          <a:lnRef idx="2">
            <a:schemeClr val="accent1">
              <a:shade val="50000"/>
            </a:schemeClr>
          </a:lnRef>
          <a:fillRef idx="1">
            <a:schemeClr val="accent1"/>
          </a:fillRef>
          <a:effectRef idx="0">
            <a:schemeClr val="accent1"/>
          </a:effectRef>
          <a:fontRef idx="minor">
            <a:schemeClr val="lt1"/>
          </a:fontRef>
        </p:style>
        <p:txBody>
          <a:bodyPr lIns="49846" tIns="49846" rIns="49846" bIns="49846"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white"/>
                </a:solidFill>
                <a:effectLst/>
                <a:uLnTx/>
                <a:uFillTx/>
                <a:latin typeface="Meiryo UI"/>
                <a:ea typeface="Meiryo UI"/>
                <a:cs typeface="+mn-cs"/>
              </a:rPr>
              <a:t>現在の</a:t>
            </a:r>
            <a:br>
              <a:rPr kumimoji="1" lang="en-US" altLang="ja-JP" sz="1200" b="0" i="0" u="none" strike="noStrike" kern="1200" cap="none" spc="0" normalizeH="0" baseline="0" noProof="0">
                <a:ln>
                  <a:noFill/>
                </a:ln>
                <a:solidFill>
                  <a:prstClr val="white"/>
                </a:solidFill>
                <a:effectLst/>
                <a:uLnTx/>
                <a:uFillTx/>
                <a:latin typeface="Meiryo UI"/>
                <a:ea typeface="Meiryo UI"/>
                <a:cs typeface="+mn-cs"/>
              </a:rPr>
            </a:br>
            <a:r>
              <a:rPr kumimoji="1" lang="ja-JP" altLang="en-US" sz="1200" b="0" i="0" u="none" strike="noStrike" kern="1200" cap="none" spc="0" normalizeH="0" baseline="0" noProof="0">
                <a:ln>
                  <a:noFill/>
                </a:ln>
                <a:solidFill>
                  <a:prstClr val="white"/>
                </a:solidFill>
                <a:effectLst/>
                <a:uLnTx/>
                <a:uFillTx/>
                <a:latin typeface="Meiryo UI"/>
                <a:ea typeface="Meiryo UI"/>
                <a:cs typeface="+mn-cs"/>
              </a:rPr>
              <a:t>状況</a:t>
            </a:r>
          </a:p>
        </p:txBody>
      </p:sp>
      <p:sp>
        <p:nvSpPr>
          <p:cNvPr id="15" name="正方形/長方形 14">
            <a:extLst>
              <a:ext uri="{FF2B5EF4-FFF2-40B4-BE49-F238E27FC236}">
                <a16:creationId xmlns:a16="http://schemas.microsoft.com/office/drawing/2014/main" id="{B1C798DF-F625-4867-B25B-65B2CB7A76AC}"/>
              </a:ext>
            </a:extLst>
          </p:cNvPr>
          <p:cNvSpPr/>
          <p:nvPr/>
        </p:nvSpPr>
        <p:spPr>
          <a:xfrm>
            <a:off x="1785000" y="2725222"/>
            <a:ext cx="3528000" cy="216000"/>
          </a:xfrm>
          <a:prstGeom prst="rect">
            <a:avLst/>
          </a:prstGeom>
          <a:solidFill>
            <a:srgbClr val="7213EA"/>
          </a:solidFill>
          <a:ln w="19050" cap="flat" cmpd="sng" algn="ctr">
            <a:solidFill>
              <a:srgbClr val="7213EA"/>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9846" tIns="49846" rIns="49846" bIns="49846"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white"/>
                </a:solidFill>
                <a:effectLst/>
                <a:uLnTx/>
                <a:uFillTx/>
                <a:latin typeface="Meiryo UI"/>
                <a:ea typeface="Meiryo UI"/>
                <a:cs typeface="+mn-cs"/>
              </a:rPr>
              <a:t>デジタル庁</a:t>
            </a:r>
          </a:p>
        </p:txBody>
      </p:sp>
      <p:sp>
        <p:nvSpPr>
          <p:cNvPr id="16" name="正方形/長方形 15">
            <a:extLst>
              <a:ext uri="{FF2B5EF4-FFF2-40B4-BE49-F238E27FC236}">
                <a16:creationId xmlns:a16="http://schemas.microsoft.com/office/drawing/2014/main" id="{B0EA67B9-5B5A-4F33-82E9-AB06254BBBBF}"/>
              </a:ext>
            </a:extLst>
          </p:cNvPr>
          <p:cNvSpPr>
            <a:spLocks/>
          </p:cNvSpPr>
          <p:nvPr/>
        </p:nvSpPr>
        <p:spPr>
          <a:xfrm>
            <a:off x="5421000" y="2725222"/>
            <a:ext cx="3528000" cy="216000"/>
          </a:xfrm>
          <a:prstGeom prst="rect">
            <a:avLst/>
          </a:prstGeom>
          <a:solidFill>
            <a:srgbClr val="098E7E"/>
          </a:solidFill>
          <a:ln w="19050" cap="flat" cmpd="sng" algn="ctr">
            <a:solidFill>
              <a:srgbClr val="098E7E"/>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9846" tIns="49846" rIns="49846" bIns="49846"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white"/>
                </a:solidFill>
                <a:effectLst/>
                <a:uLnTx/>
                <a:uFillTx/>
                <a:latin typeface="Meiryo UI"/>
                <a:ea typeface="Meiryo UI"/>
                <a:cs typeface="+mn-cs"/>
              </a:rPr>
              <a:t>採択団体</a:t>
            </a:r>
          </a:p>
        </p:txBody>
      </p:sp>
      <p:sp>
        <p:nvSpPr>
          <p:cNvPr id="17" name="正方形/長方形 16">
            <a:extLst>
              <a:ext uri="{FF2B5EF4-FFF2-40B4-BE49-F238E27FC236}">
                <a16:creationId xmlns:a16="http://schemas.microsoft.com/office/drawing/2014/main" id="{40C37D30-1B99-4B34-880B-908F4FC1661A}"/>
              </a:ext>
            </a:extLst>
          </p:cNvPr>
          <p:cNvSpPr>
            <a:spLocks/>
          </p:cNvSpPr>
          <p:nvPr/>
        </p:nvSpPr>
        <p:spPr>
          <a:xfrm>
            <a:off x="5421000" y="4474868"/>
            <a:ext cx="3528000" cy="1008000"/>
          </a:xfrm>
          <a:prstGeom prst="rect">
            <a:avLst/>
          </a:prstGeom>
          <a:noFill/>
          <a:ln w="19050" cap="flat" cmpd="sng" algn="ctr">
            <a:solidFill>
              <a:srgbClr val="098E7E"/>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9846" tIns="49846" rIns="49846" bIns="49846" rtlCol="0" anchor="ctr"/>
          <a:lstStyle/>
          <a:p>
            <a:pPr marL="263525" marR="0" lvl="0" indent="-1857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srgbClr val="000000"/>
                </a:solidFill>
                <a:effectLst/>
                <a:uLnTx/>
                <a:uFillTx/>
                <a:latin typeface="Meiryo UI"/>
                <a:ea typeface="Meiryo UI"/>
                <a:cs typeface="+mn-cs"/>
              </a:rPr>
              <a:t>推奨構成への移行について検証し、アーキテクチャ</a:t>
            </a:r>
            <a:br>
              <a:rPr kumimoji="1" lang="en-US" altLang="ja-JP" sz="1200" b="0" i="0" u="none" strike="noStrike" kern="1200" cap="none" spc="0" normalizeH="0" baseline="0" noProof="0">
                <a:ln>
                  <a:noFill/>
                </a:ln>
                <a:solidFill>
                  <a:srgbClr val="000000"/>
                </a:solidFill>
                <a:effectLst/>
                <a:uLnTx/>
                <a:uFillTx/>
                <a:latin typeface="Meiryo UI"/>
                <a:ea typeface="Meiryo UI"/>
                <a:cs typeface="+mn-cs"/>
              </a:rPr>
            </a:br>
            <a:r>
              <a:rPr kumimoji="1" lang="ja-JP" altLang="en-US" sz="1200" b="0" i="0" u="none" strike="noStrike" kern="1200" cap="none" spc="0" normalizeH="0" baseline="0" noProof="0">
                <a:ln>
                  <a:noFill/>
                </a:ln>
                <a:solidFill>
                  <a:srgbClr val="000000"/>
                </a:solidFill>
                <a:effectLst/>
                <a:uLnTx/>
                <a:uFillTx/>
                <a:latin typeface="Meiryo UI"/>
                <a:ea typeface="Meiryo UI"/>
                <a:cs typeface="+mn-cs"/>
              </a:rPr>
              <a:t>採用にあたっての課題を抽出する。</a:t>
            </a:r>
            <a:endParaRPr kumimoji="1" lang="en-US" altLang="ja-JP" sz="1200" b="0" i="0" u="none" strike="noStrike" kern="1200" cap="none" spc="0" normalizeH="0" baseline="0" noProof="0">
              <a:ln>
                <a:noFill/>
              </a:ln>
              <a:solidFill>
                <a:srgbClr val="000000"/>
              </a:solidFill>
              <a:effectLst/>
              <a:uLnTx/>
              <a:uFillTx/>
              <a:latin typeface="Meiryo UI"/>
              <a:ea typeface="Meiryo UI"/>
              <a:cs typeface="+mn-cs"/>
            </a:endParaRPr>
          </a:p>
          <a:p>
            <a:pPr marL="263525" marR="0" lvl="0" indent="-1857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srgbClr val="000000"/>
                </a:solidFill>
                <a:effectLst/>
                <a:uLnTx/>
                <a:uFillTx/>
                <a:latin typeface="Meiryo UI"/>
                <a:ea typeface="Meiryo UI"/>
                <a:cs typeface="+mn-cs"/>
              </a:rPr>
              <a:t>各団体システムの特徴を踏まえて、今後採用すべき具体的な構成を検討する。</a:t>
            </a:r>
            <a:endParaRPr kumimoji="1" lang="en-US" altLang="ja-JP" sz="1200" b="0" i="0" u="none" strike="noStrike" kern="1200" cap="none" spc="0" normalizeH="0" baseline="0" noProof="0">
              <a:ln>
                <a:noFill/>
              </a:ln>
              <a:solidFill>
                <a:srgbClr val="000000"/>
              </a:solidFill>
              <a:effectLst/>
              <a:uLnTx/>
              <a:uFillTx/>
              <a:latin typeface="Meiryo UI"/>
              <a:ea typeface="Meiryo UI"/>
              <a:cs typeface="+mn-cs"/>
            </a:endParaRPr>
          </a:p>
        </p:txBody>
      </p:sp>
      <p:sp>
        <p:nvSpPr>
          <p:cNvPr id="18" name="正方形/長方形 17">
            <a:extLst>
              <a:ext uri="{FF2B5EF4-FFF2-40B4-BE49-F238E27FC236}">
                <a16:creationId xmlns:a16="http://schemas.microsoft.com/office/drawing/2014/main" id="{316963C0-4F20-4023-8A0B-90E430926593}"/>
              </a:ext>
            </a:extLst>
          </p:cNvPr>
          <p:cNvSpPr>
            <a:spLocks/>
          </p:cNvSpPr>
          <p:nvPr/>
        </p:nvSpPr>
        <p:spPr>
          <a:xfrm>
            <a:off x="5421000" y="2941222"/>
            <a:ext cx="3528000" cy="1152000"/>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49846" tIns="49846" rIns="49846" bIns="49846" rtlCol="0" anchor="ctr"/>
          <a:lstStyle/>
          <a:p>
            <a:pPr marL="263525" marR="0" lvl="0" indent="-1857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srgbClr val="000000"/>
                </a:solidFill>
                <a:effectLst/>
                <a:uLnTx/>
                <a:uFillTx/>
                <a:latin typeface="Meiryo UI"/>
                <a:ea typeface="Meiryo UI"/>
                <a:cs typeface="+mn-cs"/>
              </a:rPr>
              <a:t>推奨構成が示すアーキテクチャの採用状況は</a:t>
            </a:r>
            <a:r>
              <a:rPr kumimoji="1" lang="en-US" altLang="ja-JP" sz="1200" b="0" i="0" u="none" strike="noStrike" kern="1200" cap="none" spc="0" normalizeH="0" baseline="0" noProof="0">
                <a:ln>
                  <a:noFill/>
                </a:ln>
                <a:solidFill>
                  <a:srgbClr val="000000"/>
                </a:solidFill>
                <a:effectLst/>
                <a:uLnTx/>
                <a:uFillTx/>
                <a:latin typeface="Meiryo UI"/>
                <a:ea typeface="Meiryo UI"/>
                <a:cs typeface="+mn-cs"/>
              </a:rPr>
              <a:t>50%</a:t>
            </a:r>
            <a:r>
              <a:rPr kumimoji="1" lang="ja-JP" altLang="en-US" sz="1200" b="0" i="0" u="none" strike="noStrike" kern="1200" cap="none" spc="0" normalizeH="0" baseline="0" noProof="0">
                <a:ln>
                  <a:noFill/>
                </a:ln>
                <a:solidFill>
                  <a:srgbClr val="000000"/>
                </a:solidFill>
                <a:effectLst/>
                <a:uLnTx/>
                <a:uFillTx/>
                <a:latin typeface="Meiryo UI"/>
                <a:ea typeface="Meiryo UI"/>
                <a:cs typeface="+mn-cs"/>
              </a:rPr>
              <a:t>程度にとどまっている。</a:t>
            </a:r>
            <a:endParaRPr kumimoji="1" lang="en-US" altLang="ja-JP" sz="1200" b="0" i="0" u="none" strike="noStrike" kern="1200" cap="none" spc="0" normalizeH="0" baseline="0" noProof="0">
              <a:ln>
                <a:noFill/>
              </a:ln>
              <a:solidFill>
                <a:srgbClr val="000000"/>
              </a:solidFill>
              <a:effectLst/>
              <a:uLnTx/>
              <a:uFillTx/>
              <a:latin typeface="Meiryo UI"/>
              <a:ea typeface="Meiryo UI"/>
              <a:cs typeface="+mn-cs"/>
            </a:endParaRPr>
          </a:p>
          <a:p>
            <a:pPr marL="263525" marR="0" lvl="0" indent="-1857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srgbClr val="000000"/>
                </a:solidFill>
                <a:effectLst/>
                <a:uLnTx/>
                <a:uFillTx/>
                <a:latin typeface="Meiryo UI"/>
                <a:ea typeface="Meiryo UI"/>
                <a:cs typeface="+mn-cs"/>
              </a:rPr>
              <a:t>「パフォーマンス・コストの最適化」「運用作業の自動化」及び「セキュリティ機能のマネージドサービス化」等について採用を見送っている団体が多い。</a:t>
            </a:r>
            <a:endParaRPr kumimoji="1" lang="en-US" altLang="ja-JP" sz="1200" b="0" i="0" u="none" strike="noStrike" kern="1200" cap="none" spc="0" normalizeH="0" baseline="0" noProof="0">
              <a:ln>
                <a:noFill/>
              </a:ln>
              <a:solidFill>
                <a:srgbClr val="000000"/>
              </a:solidFill>
              <a:effectLst/>
              <a:uLnTx/>
              <a:uFillTx/>
              <a:latin typeface="Meiryo UI"/>
              <a:ea typeface="Meiryo UI"/>
              <a:cs typeface="+mn-cs"/>
            </a:endParaRPr>
          </a:p>
        </p:txBody>
      </p:sp>
      <p:sp>
        <p:nvSpPr>
          <p:cNvPr id="20" name="正方形/長方形 19">
            <a:extLst>
              <a:ext uri="{FF2B5EF4-FFF2-40B4-BE49-F238E27FC236}">
                <a16:creationId xmlns:a16="http://schemas.microsoft.com/office/drawing/2014/main" id="{FB8C06DD-E401-4300-97E1-CE90E2BEA176}"/>
              </a:ext>
            </a:extLst>
          </p:cNvPr>
          <p:cNvSpPr>
            <a:spLocks/>
          </p:cNvSpPr>
          <p:nvPr/>
        </p:nvSpPr>
        <p:spPr>
          <a:xfrm>
            <a:off x="1785000" y="5590868"/>
            <a:ext cx="7164000" cy="540000"/>
          </a:xfrm>
          <a:prstGeom prst="rect">
            <a:avLst/>
          </a:prstGeom>
          <a:noFill/>
          <a:ln w="19050" cap="flat" cmpd="sng" algn="ctr">
            <a:solidFill>
              <a:srgbClr val="1E49E2"/>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9846" tIns="49846" rIns="49846" bIns="49846" rtlCol="0" anchor="ctr"/>
          <a:lstStyle/>
          <a:p>
            <a:pPr marL="263525" marR="0" lvl="0" indent="-1857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srgbClr val="000000"/>
                </a:solidFill>
                <a:effectLst/>
                <a:uLnTx/>
                <a:uFillTx/>
                <a:latin typeface="Meiryo UI"/>
                <a:ea typeface="Meiryo UI"/>
                <a:cs typeface="+mn-cs"/>
              </a:rPr>
              <a:t>推奨構成及びマネージドサービスを活用した構成への移行による運用作業の効率化について検証する。</a:t>
            </a:r>
            <a:endParaRPr kumimoji="1" lang="en-US" altLang="ja-JP" sz="1200" b="0" i="0" u="none" strike="noStrike" kern="1200" cap="none" spc="0" normalizeH="0" baseline="0" noProof="0">
              <a:ln>
                <a:noFill/>
              </a:ln>
              <a:solidFill>
                <a:srgbClr val="000000"/>
              </a:solidFill>
              <a:effectLst/>
              <a:uLnTx/>
              <a:uFillTx/>
              <a:latin typeface="Meiryo UI"/>
              <a:ea typeface="Meiryo UI"/>
              <a:cs typeface="+mn-cs"/>
            </a:endParaRPr>
          </a:p>
        </p:txBody>
      </p:sp>
      <p:sp>
        <p:nvSpPr>
          <p:cNvPr id="19" name="正方形/長方形 18">
            <a:extLst>
              <a:ext uri="{FF2B5EF4-FFF2-40B4-BE49-F238E27FC236}">
                <a16:creationId xmlns:a16="http://schemas.microsoft.com/office/drawing/2014/main" id="{CF879D0F-C5BE-4C9F-B828-C5B4FA2820D0}"/>
              </a:ext>
            </a:extLst>
          </p:cNvPr>
          <p:cNvSpPr/>
          <p:nvPr/>
        </p:nvSpPr>
        <p:spPr>
          <a:xfrm>
            <a:off x="1461000" y="4474868"/>
            <a:ext cx="216000" cy="1008000"/>
          </a:xfrm>
          <a:prstGeom prst="rect">
            <a:avLst/>
          </a:prstGeom>
          <a:solidFill>
            <a:srgbClr val="00338D"/>
          </a:solidFill>
          <a:ln w="19050" cap="flat" cmpd="sng" algn="ctr">
            <a:solidFill>
              <a:srgbClr val="00338D"/>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9846" tIns="49846" rIns="49846" bIns="49846"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white"/>
                </a:solidFill>
                <a:effectLst/>
                <a:uLnTx/>
                <a:uFillTx/>
                <a:latin typeface="Meiryo UI"/>
                <a:ea typeface="Meiryo UI"/>
                <a:cs typeface="+mn-cs"/>
              </a:rPr>
              <a:t>A</a:t>
            </a:r>
            <a:endParaRPr kumimoji="1" lang="ja-JP" altLang="en-US" sz="1200" b="0" i="0" u="none" strike="noStrike" kern="1200" cap="none" spc="0" normalizeH="0" baseline="0" noProof="0">
              <a:ln>
                <a:noFill/>
              </a:ln>
              <a:solidFill>
                <a:prstClr val="white"/>
              </a:solidFill>
              <a:effectLst/>
              <a:uLnTx/>
              <a:uFillTx/>
              <a:latin typeface="Meiryo UI"/>
              <a:ea typeface="Meiryo UI"/>
              <a:cs typeface="+mn-cs"/>
            </a:endParaRPr>
          </a:p>
        </p:txBody>
      </p:sp>
      <p:sp>
        <p:nvSpPr>
          <p:cNvPr id="21" name="正方形/長方形 20">
            <a:extLst>
              <a:ext uri="{FF2B5EF4-FFF2-40B4-BE49-F238E27FC236}">
                <a16:creationId xmlns:a16="http://schemas.microsoft.com/office/drawing/2014/main" id="{C34F02EE-EA02-46D1-9F45-FE7ECBB2F193}"/>
              </a:ext>
            </a:extLst>
          </p:cNvPr>
          <p:cNvSpPr/>
          <p:nvPr/>
        </p:nvSpPr>
        <p:spPr>
          <a:xfrm>
            <a:off x="1461000" y="5590868"/>
            <a:ext cx="216000" cy="540000"/>
          </a:xfrm>
          <a:prstGeom prst="rect">
            <a:avLst/>
          </a:prstGeom>
          <a:solidFill>
            <a:srgbClr val="00338D"/>
          </a:solidFill>
          <a:ln w="19050" cap="flat" cmpd="sng" algn="ctr">
            <a:solidFill>
              <a:srgbClr val="00338D"/>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9846" tIns="49846" rIns="49846" bIns="49846"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white"/>
                </a:solidFill>
                <a:effectLst/>
                <a:uLnTx/>
                <a:uFillTx/>
                <a:latin typeface="Meiryo UI"/>
                <a:ea typeface="Meiryo UI"/>
                <a:cs typeface="+mn-cs"/>
              </a:rPr>
              <a:t>B</a:t>
            </a:r>
            <a:endParaRPr kumimoji="1" lang="ja-JP" altLang="en-US" sz="1200" b="0" i="0" u="none" strike="noStrike" kern="1200" cap="none" spc="0" normalizeH="0" baseline="0" noProof="0">
              <a:ln>
                <a:noFill/>
              </a:ln>
              <a:solidFill>
                <a:prstClr val="white"/>
              </a:solidFill>
              <a:effectLst/>
              <a:uLnTx/>
              <a:uFillTx/>
              <a:latin typeface="Meiryo UI"/>
              <a:ea typeface="Meiryo UI"/>
              <a:cs typeface="+mn-cs"/>
            </a:endParaRPr>
          </a:p>
        </p:txBody>
      </p:sp>
      <p:cxnSp>
        <p:nvCxnSpPr>
          <p:cNvPr id="3" name="直線矢印コネクタ 2">
            <a:extLst>
              <a:ext uri="{FF2B5EF4-FFF2-40B4-BE49-F238E27FC236}">
                <a16:creationId xmlns:a16="http://schemas.microsoft.com/office/drawing/2014/main" id="{A2FECE3A-C050-4FAF-AA5B-C67733BC9644}"/>
              </a:ext>
            </a:extLst>
          </p:cNvPr>
          <p:cNvCxnSpPr>
            <a:cxnSpLocks/>
          </p:cNvCxnSpPr>
          <p:nvPr/>
        </p:nvCxnSpPr>
        <p:spPr>
          <a:xfrm>
            <a:off x="3549000" y="4114868"/>
            <a:ext cx="0" cy="288000"/>
          </a:xfrm>
          <a:prstGeom prst="straightConnector1">
            <a:avLst/>
          </a:prstGeom>
          <a:ln w="38100">
            <a:solidFill>
              <a:srgbClr val="7213EA"/>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09FDA1E1-35A4-481D-BD18-47CAE478B8FA}"/>
              </a:ext>
            </a:extLst>
          </p:cNvPr>
          <p:cNvCxnSpPr>
            <a:cxnSpLocks/>
          </p:cNvCxnSpPr>
          <p:nvPr/>
        </p:nvCxnSpPr>
        <p:spPr>
          <a:xfrm>
            <a:off x="7185000" y="4114868"/>
            <a:ext cx="0" cy="288000"/>
          </a:xfrm>
          <a:prstGeom prst="straightConnector1">
            <a:avLst/>
          </a:prstGeom>
          <a:ln w="38100">
            <a:solidFill>
              <a:srgbClr val="098E7E"/>
            </a:solidFill>
            <a:tailEnd type="triangle"/>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AF46C67B-3302-FF17-7571-4A0709B9FCA4}"/>
              </a:ext>
            </a:extLst>
          </p:cNvPr>
          <p:cNvSpPr>
            <a:spLocks noGrp="1"/>
          </p:cNvSpPr>
          <p:nvPr>
            <p:ph type="sldNum" sz="quarter" idx="12"/>
          </p:nvPr>
        </p:nvSpPr>
        <p:spPr/>
        <p:txBody>
          <a:bodyPr/>
          <a:lstStyle/>
          <a:p>
            <a:fld id="{DFD4F317-19D0-4848-B5EB-5B174DBE8CF9}" type="slidenum">
              <a:rPr lang="ja-JP" altLang="en-US" smtClean="0"/>
              <a:pPr/>
              <a:t>3</a:t>
            </a:fld>
            <a:endParaRPr lang="ja-JP" altLang="en-US"/>
          </a:p>
        </p:txBody>
      </p:sp>
    </p:spTree>
    <p:extLst>
      <p:ext uri="{BB962C8B-B14F-4D97-AF65-F5344CB8AC3E}">
        <p14:creationId xmlns:p14="http://schemas.microsoft.com/office/powerpoint/2010/main" val="12619733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運用・保守作業の効率化</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表 2">
            <a:extLst>
              <a:ext uri="{FF2B5EF4-FFF2-40B4-BE49-F238E27FC236}">
                <a16:creationId xmlns:a16="http://schemas.microsoft.com/office/drawing/2014/main" id="{9A31F28A-F6F2-7F20-3155-86D3920CB955}"/>
              </a:ext>
            </a:extLst>
          </p:cNvPr>
          <p:cNvGraphicFramePr>
            <a:graphicFrameLocks noGrp="1"/>
          </p:cNvGraphicFramePr>
          <p:nvPr>
            <p:extLst>
              <p:ext uri="{D42A27DB-BD31-4B8C-83A1-F6EECF244321}">
                <p14:modId xmlns:p14="http://schemas.microsoft.com/office/powerpoint/2010/main" val="1254046057"/>
              </p:ext>
            </p:extLst>
          </p:nvPr>
        </p:nvGraphicFramePr>
        <p:xfrm>
          <a:off x="255000" y="3180075"/>
          <a:ext cx="9396000" cy="309372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4030038107"/>
                    </a:ext>
                  </a:extLst>
                </a:gridCol>
                <a:gridCol w="2520000">
                  <a:extLst>
                    <a:ext uri="{9D8B030D-6E8A-4147-A177-3AD203B41FA5}">
                      <a16:colId xmlns:a16="http://schemas.microsoft.com/office/drawing/2014/main" val="2249508040"/>
                    </a:ext>
                  </a:extLst>
                </a:gridCol>
                <a:gridCol w="756000">
                  <a:extLst>
                    <a:ext uri="{9D8B030D-6E8A-4147-A177-3AD203B41FA5}">
                      <a16:colId xmlns:a16="http://schemas.microsoft.com/office/drawing/2014/main" val="2313973708"/>
                    </a:ext>
                  </a:extLst>
                </a:gridCol>
                <a:gridCol w="3600000">
                  <a:extLst>
                    <a:ext uri="{9D8B030D-6E8A-4147-A177-3AD203B41FA5}">
                      <a16:colId xmlns:a16="http://schemas.microsoft.com/office/drawing/2014/main" val="3974907019"/>
                    </a:ext>
                  </a:extLst>
                </a:gridCol>
              </a:tblGrid>
              <a:tr h="370840">
                <a:tc>
                  <a:txBody>
                    <a:bodyPr/>
                    <a:lstStyle/>
                    <a:p>
                      <a:pPr algn="ctr"/>
                      <a:r>
                        <a:rPr kumimoji="1" lang="ja-JP" altLang="en-US" sz="1100">
                          <a:solidFill>
                            <a:schemeClr val="bg1"/>
                          </a:solidFill>
                          <a:latin typeface="+mn-ea"/>
                          <a:ea typeface="+mn-ea"/>
                        </a:rPr>
                        <a:t>作業分類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作業内容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工数変化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理由／考察</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950157991"/>
                  </a:ext>
                </a:extLst>
              </a:tr>
              <a:tr h="38067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A-1.</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監視作業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サービス稼働・オペレーション状況の監視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chemeClr val="tx1"/>
                          </a:solidFill>
                          <a:effectLst/>
                          <a:latin typeface="Meiryo UI" panose="020B0604030504040204" pitchFamily="50" charset="-128"/>
                          <a:ea typeface="Meiryo UI" panose="020B0604030504040204" pitchFamily="50" charset="-128"/>
                        </a:rPr>
                        <a:t>監視には既にマネージドサービスを活用しており、運用作業に変化はない</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503073904"/>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B-1.</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ハードウェア製品の保守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ダウンリカバリーサーバーのハードウェア保守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ダウンリカバリサーバーをオンプレミス環境からガバメントクラウドへ移行した場合、サーバー保守に係る作業が減少する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49309566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ソフトウェア製品の保守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セキュリティの維持・ウイルス対策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SaaS</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製品を導入するため運用管理サーバーが削減され、また製品の機能を用いることで作業が減少する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928982503"/>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B-3.</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システムリソース配分の調整</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Web/AP</a:t>
                      </a:r>
                      <a:r>
                        <a:rPr lang="ja-JP" altLang="en-US" sz="1000" b="0" i="0" u="none" strike="noStrike">
                          <a:solidFill>
                            <a:srgbClr val="000000"/>
                          </a:solidFill>
                          <a:effectLst/>
                          <a:latin typeface="Meiryo UI" panose="020B0604030504040204" pitchFamily="50" charset="-128"/>
                          <a:ea typeface="Meiryo UI" panose="020B0604030504040204" pitchFamily="50" charset="-128"/>
                        </a:rPr>
                        <a:t>サーバーのスペック最適化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クラウド削減効果は見込まれるが、サーバー台数を変更しないため運用作業に変化はない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849093756"/>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B-4.</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保守作業共通</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共同利用する回線の保守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D6EB"/>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回線を共同利用するため、調整の工数が増加する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837127376"/>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B-5.</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クラウド利用料の実績報告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D6EB"/>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chemeClr val="tx1"/>
                          </a:solidFill>
                          <a:effectLst/>
                          <a:latin typeface="Meiryo UI" panose="020B0604030504040204" pitchFamily="50" charset="-128"/>
                          <a:ea typeface="Meiryo UI" panose="020B0604030504040204" pitchFamily="50" charset="-128"/>
                        </a:rPr>
                        <a:t>報告内容を拡充するため、工数が増加する</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414361150"/>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B-7.</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ハードウェアの保守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システムの異常検知</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稼働状況の監視・異常検知には既にマネージドサービスを活用しているため、運用作業に変化はない</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21968802"/>
                  </a:ext>
                </a:extLst>
              </a:tr>
            </a:tbl>
          </a:graphicData>
        </a:graphic>
      </p:graphicFrame>
      <p:sp>
        <p:nvSpPr>
          <p:cNvPr id="13" name="テキスト ボックス 12">
            <a:extLst>
              <a:ext uri="{FF2B5EF4-FFF2-40B4-BE49-F238E27FC236}">
                <a16:creationId xmlns:a16="http://schemas.microsoft.com/office/drawing/2014/main" id="{303F7785-F7AA-C787-12AC-4810275FF93D}"/>
              </a:ext>
            </a:extLst>
          </p:cNvPr>
          <p:cNvSpPr txBox="1"/>
          <p:nvPr/>
        </p:nvSpPr>
        <p:spPr>
          <a:xfrm>
            <a:off x="255000" y="907271"/>
            <a:ext cx="9396000" cy="906860"/>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ダウンリカバリサーバーのリフトや</a:t>
            </a:r>
            <a:r>
              <a:rPr kumimoji="1" lang="en-US" altLang="ja-JP" sz="1100" b="0" i="0" u="none" strike="noStrike" kern="1200" cap="none" spc="0" normalizeH="0" baseline="0" noProof="0">
                <a:ln>
                  <a:noFill/>
                </a:ln>
                <a:solidFill>
                  <a:srgbClr val="000000"/>
                </a:solidFill>
                <a:effectLst/>
                <a:uLnTx/>
                <a:uFillTx/>
                <a:latin typeface="Arial"/>
                <a:ea typeface="Meiryo UI"/>
                <a:cs typeface="+mn-cs"/>
              </a:rPr>
              <a:t>SaaS</a:t>
            </a:r>
            <a:r>
              <a:rPr kumimoji="1" lang="ja-JP" altLang="en-US" sz="1100" b="0" i="0" u="none" strike="noStrike" kern="1200" cap="none" spc="0" normalizeH="0" baseline="0" noProof="0">
                <a:ln>
                  <a:noFill/>
                </a:ln>
                <a:solidFill>
                  <a:srgbClr val="000000"/>
                </a:solidFill>
                <a:effectLst/>
                <a:uLnTx/>
                <a:uFillTx/>
                <a:latin typeface="Arial"/>
                <a:ea typeface="Meiryo UI"/>
                <a:cs typeface="+mn-cs"/>
              </a:rPr>
              <a:t>製品の導入により、オンプレミス環境・クラウド環境でそれぞれ保守対象サーバーが減少し、工数の減少が見られた。</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共同利用方式への切替における調整や</a:t>
            </a:r>
            <a:r>
              <a:rPr kumimoji="1" lang="en-US" altLang="ja-JP" sz="1100" b="0" i="0" u="none" strike="noStrike" kern="1200" cap="none" spc="0" normalizeH="0" baseline="0" noProof="0">
                <a:ln>
                  <a:noFill/>
                </a:ln>
                <a:solidFill>
                  <a:srgbClr val="000000"/>
                </a:solidFill>
                <a:effectLst/>
                <a:uLnTx/>
                <a:uFillTx/>
                <a:latin typeface="Arial"/>
                <a:ea typeface="Meiryo UI"/>
                <a:cs typeface="+mn-cs"/>
              </a:rPr>
              <a:t>AWS</a:t>
            </a:r>
            <a:r>
              <a:rPr kumimoji="1" lang="ja-JP" altLang="en-US" sz="1100" b="0" i="0" u="none" strike="noStrike" kern="1200" cap="none" spc="0" normalizeH="0" baseline="0" noProof="0">
                <a:ln>
                  <a:noFill/>
                </a:ln>
                <a:solidFill>
                  <a:srgbClr val="000000"/>
                </a:solidFill>
                <a:effectLst/>
                <a:uLnTx/>
                <a:uFillTx/>
                <a:latin typeface="Arial"/>
                <a:ea typeface="Meiryo UI"/>
                <a:cs typeface="+mn-cs"/>
              </a:rPr>
              <a:t>利用料の実績報告等の検証前構成で追加となる業務の工数の増加が見られた。</a:t>
            </a:r>
          </a:p>
        </p:txBody>
      </p:sp>
      <p:sp>
        <p:nvSpPr>
          <p:cNvPr id="14" name="テキスト ボックス 13">
            <a:extLst>
              <a:ext uri="{FF2B5EF4-FFF2-40B4-BE49-F238E27FC236}">
                <a16:creationId xmlns:a16="http://schemas.microsoft.com/office/drawing/2014/main" id="{2895B3C6-5530-A55B-D238-3A5A1BF794C5}"/>
              </a:ext>
            </a:extLst>
          </p:cNvPr>
          <p:cNvSpPr txBox="1">
            <a:spLocks/>
          </p:cNvSpPr>
          <p:nvPr/>
        </p:nvSpPr>
        <p:spPr>
          <a:xfrm>
            <a:off x="255000" y="2834770"/>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運用効率化にかかわる主な作業</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15" name="テキスト ボックス 14">
            <a:extLst>
              <a:ext uri="{FF2B5EF4-FFF2-40B4-BE49-F238E27FC236}">
                <a16:creationId xmlns:a16="http://schemas.microsoft.com/office/drawing/2014/main" id="{0A2922DF-7CE6-8C86-82FC-2DC6ABA50707}"/>
              </a:ext>
            </a:extLst>
          </p:cNvPr>
          <p:cNvSpPr txBox="1"/>
          <p:nvPr/>
        </p:nvSpPr>
        <p:spPr>
          <a:xfrm>
            <a:off x="255000" y="90727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検証結果サマリ</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16" name="テキスト ボックス 15">
            <a:extLst>
              <a:ext uri="{FF2B5EF4-FFF2-40B4-BE49-F238E27FC236}">
                <a16:creationId xmlns:a16="http://schemas.microsoft.com/office/drawing/2014/main" id="{A7A32C0D-C771-663D-2402-0C97F5326F1C}"/>
              </a:ext>
            </a:extLst>
          </p:cNvPr>
          <p:cNvSpPr txBox="1"/>
          <p:nvPr/>
        </p:nvSpPr>
        <p:spPr>
          <a:xfrm>
            <a:off x="255000" y="1994131"/>
            <a:ext cx="9396000" cy="660639"/>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「データの収集と報告」等のマネージドサービスを適用していない運用・保守作業にもマネージドサービスを活用することで、作業の工数を削減できる可能性がある。</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p:txBody>
      </p:sp>
      <p:sp>
        <p:nvSpPr>
          <p:cNvPr id="17" name="テキスト ボックス 16">
            <a:extLst>
              <a:ext uri="{FF2B5EF4-FFF2-40B4-BE49-F238E27FC236}">
                <a16:creationId xmlns:a16="http://schemas.microsoft.com/office/drawing/2014/main" id="{FEB9DCF2-B8BF-9BFE-CF71-C795F002A775}"/>
              </a:ext>
            </a:extLst>
          </p:cNvPr>
          <p:cNvSpPr txBox="1">
            <a:spLocks/>
          </p:cNvSpPr>
          <p:nvPr/>
        </p:nvSpPr>
        <p:spPr>
          <a:xfrm>
            <a:off x="255000" y="199413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更なる効率化の余地</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2" name="スライド番号プレースホルダー 1">
            <a:extLst>
              <a:ext uri="{FF2B5EF4-FFF2-40B4-BE49-F238E27FC236}">
                <a16:creationId xmlns:a16="http://schemas.microsoft.com/office/drawing/2014/main" id="{0DF9CE78-6DAB-B417-C822-43B202B2F9FE}"/>
              </a:ext>
            </a:extLst>
          </p:cNvPr>
          <p:cNvSpPr>
            <a:spLocks noGrp="1"/>
          </p:cNvSpPr>
          <p:nvPr>
            <p:ph type="sldNum" sz="quarter" idx="12"/>
          </p:nvPr>
        </p:nvSpPr>
        <p:spPr/>
        <p:txBody>
          <a:bodyPr/>
          <a:lstStyle/>
          <a:p>
            <a:fld id="{DFD4F317-19D0-4848-B5EB-5B174DBE8CF9}" type="slidenum">
              <a:rPr lang="ja-JP" altLang="en-US" smtClean="0"/>
              <a:pPr/>
              <a:t>30</a:t>
            </a:fld>
            <a:endParaRPr lang="ja-JP" altLang="en-US"/>
          </a:p>
        </p:txBody>
      </p:sp>
    </p:spTree>
    <p:extLst>
      <p:ext uri="{BB962C8B-B14F-4D97-AF65-F5344CB8AC3E}">
        <p14:creationId xmlns:p14="http://schemas.microsoft.com/office/powerpoint/2010/main" val="2571428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7BF840-5BC6-4151-B91A-19F3E00522F1}"/>
              </a:ext>
            </a:extLst>
          </p:cNvPr>
          <p:cNvSpPr>
            <a:spLocks noGrp="1"/>
          </p:cNvSpPr>
          <p:nvPr>
            <p:ph type="title"/>
          </p:nvPr>
        </p:nvSpPr>
        <p:spPr>
          <a:xfrm>
            <a:off x="681038" y="2494507"/>
            <a:ext cx="8543925" cy="1082604"/>
          </a:xfrm>
        </p:spPr>
        <p:txBody>
          <a:bodyPr/>
          <a:lstStyle/>
          <a:p>
            <a:r>
              <a:rPr lang="ja-JP" altLang="en-US"/>
              <a:t>せとうち３市（倉敷市・高松</a:t>
            </a:r>
            <a:r>
              <a:rPr kumimoji="1" lang="ja-JP" altLang="en-US"/>
              <a:t>市・松山市）</a:t>
            </a:r>
            <a:br>
              <a:rPr kumimoji="1" lang="en-US" altLang="ja-JP"/>
            </a:br>
            <a:r>
              <a:rPr lang="ja-JP" altLang="en-US"/>
              <a:t>（アイネス</a:t>
            </a:r>
            <a:r>
              <a:rPr kumimoji="1" lang="ja-JP" altLang="en-US"/>
              <a:t>）</a:t>
            </a:r>
          </a:p>
        </p:txBody>
      </p:sp>
      <p:sp>
        <p:nvSpPr>
          <p:cNvPr id="5" name="スライド番号プレースホルダー 4">
            <a:extLst>
              <a:ext uri="{FF2B5EF4-FFF2-40B4-BE49-F238E27FC236}">
                <a16:creationId xmlns:a16="http://schemas.microsoft.com/office/drawing/2014/main" id="{472F7F42-1470-B30F-E9B9-F9B4E64F7528}"/>
              </a:ext>
            </a:extLst>
          </p:cNvPr>
          <p:cNvSpPr>
            <a:spLocks noGrp="1"/>
          </p:cNvSpPr>
          <p:nvPr>
            <p:ph type="sldNum" sz="quarter" idx="10"/>
          </p:nvPr>
        </p:nvSpPr>
        <p:spPr/>
        <p:txBody>
          <a:bodyPr/>
          <a:lstStyle/>
          <a:p>
            <a:fld id="{DFD4F317-19D0-4848-B5EB-5B174DBE8CF9}" type="slidenum">
              <a:rPr lang="ja-JP" altLang="en-US" smtClean="0"/>
              <a:pPr/>
              <a:t>31</a:t>
            </a:fld>
            <a:endParaRPr lang="ja-JP" altLang="en-US"/>
          </a:p>
        </p:txBody>
      </p:sp>
    </p:spTree>
    <p:extLst>
      <p:ext uri="{BB962C8B-B14F-4D97-AF65-F5344CB8AC3E}">
        <p14:creationId xmlns:p14="http://schemas.microsoft.com/office/powerpoint/2010/main" val="34868182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検証内容・結果</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表 22">
            <a:extLst>
              <a:ext uri="{FF2B5EF4-FFF2-40B4-BE49-F238E27FC236}">
                <a16:creationId xmlns:a16="http://schemas.microsoft.com/office/drawing/2014/main" id="{8672DFAC-CD75-246E-37D3-A0624EF87734}"/>
              </a:ext>
            </a:extLst>
          </p:cNvPr>
          <p:cNvGraphicFramePr>
            <a:graphicFrameLocks noGrp="1"/>
          </p:cNvGraphicFramePr>
          <p:nvPr>
            <p:extLst>
              <p:ext uri="{D42A27DB-BD31-4B8C-83A1-F6EECF244321}">
                <p14:modId xmlns:p14="http://schemas.microsoft.com/office/powerpoint/2010/main" val="187309754"/>
              </p:ext>
            </p:extLst>
          </p:nvPr>
        </p:nvGraphicFramePr>
        <p:xfrm>
          <a:off x="132860" y="999311"/>
          <a:ext cx="9640280" cy="5184000"/>
        </p:xfrm>
        <a:graphic>
          <a:graphicData uri="http://schemas.openxmlformats.org/drawingml/2006/table">
            <a:tbl>
              <a:tblPr firstRow="1" bandRow="1">
                <a:tableStyleId>{5C22544A-7EE6-4342-B048-85BDC9FD1C3A}</a:tableStyleId>
              </a:tblPr>
              <a:tblGrid>
                <a:gridCol w="1324280">
                  <a:extLst>
                    <a:ext uri="{9D8B030D-6E8A-4147-A177-3AD203B41FA5}">
                      <a16:colId xmlns:a16="http://schemas.microsoft.com/office/drawing/2014/main" val="171330233"/>
                    </a:ext>
                  </a:extLst>
                </a:gridCol>
                <a:gridCol w="2772000">
                  <a:extLst>
                    <a:ext uri="{9D8B030D-6E8A-4147-A177-3AD203B41FA5}">
                      <a16:colId xmlns:a16="http://schemas.microsoft.com/office/drawing/2014/main" val="356421220"/>
                    </a:ext>
                  </a:extLst>
                </a:gridCol>
                <a:gridCol w="2772000">
                  <a:extLst>
                    <a:ext uri="{9D8B030D-6E8A-4147-A177-3AD203B41FA5}">
                      <a16:colId xmlns:a16="http://schemas.microsoft.com/office/drawing/2014/main" val="584386320"/>
                    </a:ext>
                  </a:extLst>
                </a:gridCol>
                <a:gridCol w="2772000">
                  <a:extLst>
                    <a:ext uri="{9D8B030D-6E8A-4147-A177-3AD203B41FA5}">
                      <a16:colId xmlns:a16="http://schemas.microsoft.com/office/drawing/2014/main" val="3573751148"/>
                    </a:ext>
                  </a:extLst>
                </a:gridCol>
              </a:tblGrid>
              <a:tr h="288000">
                <a:tc>
                  <a:txBody>
                    <a:bodyPr/>
                    <a:lstStyle/>
                    <a:p>
                      <a:pPr algn="ctr"/>
                      <a:r>
                        <a:rPr kumimoji="1" lang="ja-JP" altLang="en-US" sz="1000" b="1">
                          <a:solidFill>
                            <a:schemeClr val="bg1"/>
                          </a:solidFill>
                        </a:rPr>
                        <a:t>検証の分類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 typeface="Arial" panose="020B0604020202020204" pitchFamily="34" charset="0"/>
                        <a:buNone/>
                      </a:pPr>
                      <a:r>
                        <a:rPr lang="ja-JP" altLang="en-US" sz="1000" b="1" i="0" u="none" strike="noStrike">
                          <a:solidFill>
                            <a:schemeClr val="bg1"/>
                          </a:solidFill>
                          <a:effectLst/>
                          <a:latin typeface="+mn-ea"/>
                          <a:ea typeface="+mn-ea"/>
                        </a:rPr>
                        <a:t>検証内容</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検証後構成への移行による運用効率化</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デジタル庁考察</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B0D82"/>
                    </a:solidFill>
                  </a:tcPr>
                </a:tc>
                <a:extLst>
                  <a:ext uri="{0D108BD9-81ED-4DB2-BD59-A6C34878D82A}">
                    <a16:rowId xmlns:a16="http://schemas.microsoft.com/office/drawing/2014/main" val="3197949175"/>
                  </a:ext>
                </a:extLst>
              </a:tr>
              <a:tr h="288000">
                <a:tc gridSpan="4">
                  <a:txBody>
                    <a:bodyPr/>
                    <a:lstStyle/>
                    <a:p>
                      <a:r>
                        <a:rPr kumimoji="1" lang="ja-JP" altLang="en-US" sz="1000" b="1">
                          <a:solidFill>
                            <a:schemeClr val="bg1"/>
                          </a:solidFill>
                        </a:rPr>
                        <a:t>マネージドサービスの活用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extLst>
                  <a:ext uri="{0D108BD9-81ED-4DB2-BD59-A6C34878D82A}">
                    <a16:rowId xmlns:a16="http://schemas.microsoft.com/office/drawing/2014/main" val="2980706314"/>
                  </a:ext>
                </a:extLst>
              </a:tr>
              <a:tr h="1080000">
                <a:tc>
                  <a:txBody>
                    <a:bodyPr/>
                    <a:lstStyle/>
                    <a:p>
                      <a:r>
                        <a:rPr kumimoji="1" lang="ja-JP" altLang="en-US" sz="1000"/>
                        <a:t>セキュリティ</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マネージドサービスを用いて、伝送データの暗号化を行った</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顧客管理の暗号化鍵を用いた蓄積データの暗号化が行えることを確認した</a:t>
                      </a:r>
                      <a:endParaRPr lang="en-US" altLang="ja-JP" sz="1000" b="0" i="0" u="none" strike="noStrike">
                        <a:solidFill>
                          <a:schemeClr val="tx1"/>
                        </a:solidFill>
                        <a:effectLst/>
                        <a:latin typeface="+mn-ea"/>
                        <a:ea typeface="+mn-ea"/>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ファイルシステムとクライアント間の</a:t>
                      </a:r>
                      <a:r>
                        <a:rPr lang="en-US" altLang="ja-JP" sz="1000" b="0" i="0" u="none" strike="noStrike">
                          <a:solidFill>
                            <a:schemeClr val="tx1"/>
                          </a:solidFill>
                          <a:effectLst/>
                          <a:latin typeface="+mn-ea"/>
                          <a:ea typeface="+mn-ea"/>
                        </a:rPr>
                        <a:t>SMB</a:t>
                      </a:r>
                      <a:r>
                        <a:rPr lang="ja-JP" altLang="en-US" sz="1000" b="0" i="0" u="none" strike="noStrike">
                          <a:solidFill>
                            <a:schemeClr val="tx1"/>
                          </a:solidFill>
                          <a:effectLst/>
                          <a:latin typeface="+mn-ea"/>
                          <a:ea typeface="+mn-ea"/>
                        </a:rPr>
                        <a:t>通信に暗号化を強制できることを確認した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運用効率化を目的としたものではないため、変化はない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シフト時には</a:t>
                      </a:r>
                      <a:r>
                        <a:rPr lang="en-US" altLang="ja-JP" sz="1000" b="0" i="0" u="none" strike="noStrike">
                          <a:solidFill>
                            <a:schemeClr val="tx1"/>
                          </a:solidFill>
                          <a:effectLst/>
                          <a:latin typeface="+mn-ea"/>
                          <a:ea typeface="+mn-ea"/>
                        </a:rPr>
                        <a:t>API</a:t>
                      </a:r>
                      <a:r>
                        <a:rPr lang="ja-JP" altLang="en-US" sz="1000" b="0" i="0" u="none" strike="noStrike">
                          <a:solidFill>
                            <a:schemeClr val="tx1"/>
                          </a:solidFill>
                          <a:effectLst/>
                          <a:latin typeface="+mn-ea"/>
                          <a:ea typeface="+mn-ea"/>
                        </a:rPr>
                        <a:t>認証が必要となる予定であり、認証情報管理のマネージドサービス化を検討する余地がある</a:t>
                      </a:r>
                      <a:endParaRPr lang="en-US" altLang="ja-JP" sz="1000" b="0" i="0" u="none" strike="noStrike">
                        <a:solidFill>
                          <a:schemeClr val="tx1"/>
                        </a:solidFill>
                        <a:effectLst/>
                        <a:latin typeface="+mn-ea"/>
                        <a:ea typeface="+mn-ea"/>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ウイルス対策のマネージドサービス化を検討する余地がある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26602547"/>
                  </a:ext>
                </a:extLst>
              </a:tr>
              <a:tr h="1080000">
                <a:tc>
                  <a:txBody>
                    <a:bodyPr/>
                    <a:lstStyle/>
                    <a:p>
                      <a:r>
                        <a:rPr kumimoji="1" lang="ja-JP" altLang="en-US" sz="1000"/>
                        <a:t>パフォーマンス・コスト</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en-US" altLang="ja-JP" sz="1000" b="0" i="0" u="none" strike="noStrike">
                          <a:solidFill>
                            <a:schemeClr val="tx1"/>
                          </a:solidFill>
                          <a:effectLst/>
                          <a:latin typeface="+mn-ea"/>
                          <a:ea typeface="+mn-ea"/>
                        </a:rPr>
                        <a:t>DB</a:t>
                      </a:r>
                      <a:r>
                        <a:rPr lang="ja-JP" altLang="en-US" sz="1000" b="0" i="0" u="none" strike="noStrike">
                          <a:solidFill>
                            <a:schemeClr val="tx1"/>
                          </a:solidFill>
                          <a:effectLst/>
                          <a:latin typeface="+mn-ea"/>
                          <a:ea typeface="+mn-ea"/>
                        </a:rPr>
                        <a:t>をマネージドサービス上で稼働し続ける場合と仮想サーバー上で稼働した場合の効果を検討した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検証前構成ではマネージドサービス化しており、運用保守作業の変化はない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アプリケーションの改修により対応可能となれば、アプリケーションのコンテナ化やジョブ管理のマネージドサービス化について検討できる可能性がある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55478589"/>
                  </a:ext>
                </a:extLst>
              </a:tr>
              <a:tr h="1080000">
                <a:tc>
                  <a:txBody>
                    <a:bodyPr/>
                    <a:lstStyle/>
                    <a:p>
                      <a:r>
                        <a:rPr kumimoji="1" lang="ja-JP" altLang="en-US" sz="1000"/>
                        <a:t>レジリエンシー</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マネージドサービスを用いてネットワークの一元管理を行った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運用効率化を目的としたものではないため、変化はない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62630803"/>
                  </a:ext>
                </a:extLst>
              </a:tr>
              <a:tr h="288000">
                <a:tc gridSpan="4">
                  <a:txBody>
                    <a:bodyPr/>
                    <a:lstStyle/>
                    <a:p>
                      <a:r>
                        <a:rPr kumimoji="1" lang="ja-JP" altLang="en-US" sz="1000" b="1">
                          <a:solidFill>
                            <a:schemeClr val="bg1"/>
                          </a:solidFill>
                        </a:rPr>
                        <a:t>共同利用方式の採用</a:t>
                      </a: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endParaRPr lang="en-US" altLang="ja-JP" sz="1000" b="0" i="0" u="none" strike="noStrike">
                        <a:solidFill>
                          <a:schemeClr val="bg1"/>
                        </a:solidFill>
                        <a:effectLst/>
                        <a:latin typeface="+mn-ea"/>
                        <a:ea typeface="+mn-ea"/>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736541262"/>
                  </a:ext>
                </a:extLst>
              </a:tr>
              <a:tr h="1080000">
                <a:tc>
                  <a:txBody>
                    <a:bodyPr/>
                    <a:lstStyle/>
                    <a:p>
                      <a:r>
                        <a:rPr kumimoji="1" lang="ja-JP" altLang="en-US" sz="1000"/>
                        <a:t>共同利用方式</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運用管理アカウントを単独利用方式から共同利用方式（アカウント分離）の構成へ変更した。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検証前構成で既に共同利用方式を前提とした作業計画としており、変化はない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dirty="0">
                          <a:solidFill>
                            <a:schemeClr val="tx1"/>
                          </a:solidFill>
                          <a:effectLst/>
                          <a:latin typeface="+mn-ea"/>
                          <a:ea typeface="+mn-ea"/>
                        </a:rPr>
                        <a:t>ネットワーク分離・アプリケーション分離など、より共同利用のメリットを発揮できる構成を検討する余地がある</a:t>
                      </a:r>
                      <a:endParaRPr lang="en-US" altLang="ja-JP" sz="1000" b="0" i="0" u="none" strike="noStrike" dirty="0">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50826764"/>
                  </a:ext>
                </a:extLst>
              </a:tr>
            </a:tbl>
          </a:graphicData>
        </a:graphic>
      </p:graphicFrame>
      <p:sp>
        <p:nvSpPr>
          <p:cNvPr id="2" name="スライド番号プレースホルダー 1">
            <a:extLst>
              <a:ext uri="{FF2B5EF4-FFF2-40B4-BE49-F238E27FC236}">
                <a16:creationId xmlns:a16="http://schemas.microsoft.com/office/drawing/2014/main" id="{70C95A4E-0770-789A-C949-DC5B34E258E2}"/>
              </a:ext>
            </a:extLst>
          </p:cNvPr>
          <p:cNvSpPr>
            <a:spLocks noGrp="1"/>
          </p:cNvSpPr>
          <p:nvPr>
            <p:ph type="sldNum" sz="quarter" idx="12"/>
          </p:nvPr>
        </p:nvSpPr>
        <p:spPr/>
        <p:txBody>
          <a:bodyPr/>
          <a:lstStyle/>
          <a:p>
            <a:fld id="{DFD4F317-19D0-4848-B5EB-5B174DBE8CF9}" type="slidenum">
              <a:rPr lang="ja-JP" altLang="en-US" smtClean="0"/>
              <a:pPr/>
              <a:t>32</a:t>
            </a:fld>
            <a:endParaRPr lang="ja-JP" altLang="en-US"/>
          </a:p>
        </p:txBody>
      </p:sp>
    </p:spTree>
    <p:extLst>
      <p:ext uri="{BB962C8B-B14F-4D97-AF65-F5344CB8AC3E}">
        <p14:creationId xmlns:p14="http://schemas.microsoft.com/office/powerpoint/2010/main" val="12524555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運用・保守作業の効率化</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表 2">
            <a:extLst>
              <a:ext uri="{FF2B5EF4-FFF2-40B4-BE49-F238E27FC236}">
                <a16:creationId xmlns:a16="http://schemas.microsoft.com/office/drawing/2014/main" id="{9A31F28A-F6F2-7F20-3155-86D3920CB955}"/>
              </a:ext>
            </a:extLst>
          </p:cNvPr>
          <p:cNvGraphicFramePr>
            <a:graphicFrameLocks noGrp="1"/>
          </p:cNvGraphicFramePr>
          <p:nvPr>
            <p:extLst>
              <p:ext uri="{D42A27DB-BD31-4B8C-83A1-F6EECF244321}">
                <p14:modId xmlns:p14="http://schemas.microsoft.com/office/powerpoint/2010/main" val="615206970"/>
              </p:ext>
            </p:extLst>
          </p:nvPr>
        </p:nvGraphicFramePr>
        <p:xfrm>
          <a:off x="255000" y="3180075"/>
          <a:ext cx="9396000" cy="309372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4030038107"/>
                    </a:ext>
                  </a:extLst>
                </a:gridCol>
                <a:gridCol w="2484977">
                  <a:extLst>
                    <a:ext uri="{9D8B030D-6E8A-4147-A177-3AD203B41FA5}">
                      <a16:colId xmlns:a16="http://schemas.microsoft.com/office/drawing/2014/main" val="2249508040"/>
                    </a:ext>
                  </a:extLst>
                </a:gridCol>
                <a:gridCol w="791023">
                  <a:extLst>
                    <a:ext uri="{9D8B030D-6E8A-4147-A177-3AD203B41FA5}">
                      <a16:colId xmlns:a16="http://schemas.microsoft.com/office/drawing/2014/main" val="2313973708"/>
                    </a:ext>
                  </a:extLst>
                </a:gridCol>
                <a:gridCol w="3600000">
                  <a:extLst>
                    <a:ext uri="{9D8B030D-6E8A-4147-A177-3AD203B41FA5}">
                      <a16:colId xmlns:a16="http://schemas.microsoft.com/office/drawing/2014/main" val="3974907019"/>
                    </a:ext>
                  </a:extLst>
                </a:gridCol>
              </a:tblGrid>
              <a:tr h="370840">
                <a:tc>
                  <a:txBody>
                    <a:bodyPr/>
                    <a:lstStyle/>
                    <a:p>
                      <a:pPr algn="ctr"/>
                      <a:r>
                        <a:rPr kumimoji="1" lang="ja-JP" altLang="en-US" sz="1100">
                          <a:solidFill>
                            <a:schemeClr val="bg1"/>
                          </a:solidFill>
                          <a:latin typeface="+mn-ea"/>
                          <a:ea typeface="+mn-ea"/>
                        </a:rPr>
                        <a:t>作業分類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作業内容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工数変化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理由／考察</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950157991"/>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パッケージ資源の定期リリース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リリース作業に変化はない</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503073904"/>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A-4.</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ディスク使用量や稼働状況の報告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稼働状況の取りまとめには既にマネージドサービスを利用しており、運用作業に変化はない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928982503"/>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ソフトウェア製品の保守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OS</a:t>
                      </a:r>
                      <a:r>
                        <a:rPr lang="ja-JP" altLang="en-US" sz="1000" b="0" i="0" u="none" strike="noStrike">
                          <a:solidFill>
                            <a:srgbClr val="000000"/>
                          </a:solidFill>
                          <a:effectLst/>
                          <a:latin typeface="Meiryo UI" panose="020B0604030504040204" pitchFamily="50" charset="-128"/>
                          <a:ea typeface="Meiryo UI" panose="020B0604030504040204" pitchFamily="50" charset="-128"/>
                        </a:rPr>
                        <a:t>やミドルウェアへのパッチ適用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既に共同利用方式を想定した作業計画としており、運用作業に変化はない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414361150"/>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B-3.</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システムリソース配分の調整</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サーバー配置の最適化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配置の最適化作業に変化はない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02196880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B-4.</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保守作業共通</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アクセスログの調査</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ログの調査には既にマネージドサービスを利用しており、運用作業に変化はない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815824017"/>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B-5.</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ディスク使用量や稼働状況の報告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稼働状況の取りまとめには既にマネージドサービスを利用しており、運用作業に変化はない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780671895"/>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B-8.</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ソフトウェア製品の保守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OS</a:t>
                      </a:r>
                      <a:r>
                        <a:rPr lang="ja-JP" altLang="en-US" sz="1000" b="0" i="0" u="none" strike="noStrike">
                          <a:solidFill>
                            <a:srgbClr val="000000"/>
                          </a:solidFill>
                          <a:effectLst/>
                          <a:latin typeface="Meiryo UI" panose="020B0604030504040204" pitchFamily="50" charset="-128"/>
                          <a:ea typeface="Meiryo UI" panose="020B0604030504040204" pitchFamily="50" charset="-128"/>
                        </a:rPr>
                        <a:t>やミドルウェアのパッチ適用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既に共同利用方式を想定した作業計画としており、運用作業に変化はない</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55889086"/>
                  </a:ext>
                </a:extLst>
              </a:tr>
            </a:tbl>
          </a:graphicData>
        </a:graphic>
      </p:graphicFrame>
      <p:cxnSp>
        <p:nvCxnSpPr>
          <p:cNvPr id="12" name="直線コネクタ 11">
            <a:extLst>
              <a:ext uri="{FF2B5EF4-FFF2-40B4-BE49-F238E27FC236}">
                <a16:creationId xmlns:a16="http://schemas.microsoft.com/office/drawing/2014/main" id="{65515F5D-C843-1526-50CE-ADDE5869FE76}"/>
              </a:ext>
            </a:extLst>
          </p:cNvPr>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7BC62218-534A-9BAC-2EA9-E6FD11020E6D}"/>
              </a:ext>
            </a:extLst>
          </p:cNvPr>
          <p:cNvSpPr txBox="1"/>
          <p:nvPr/>
        </p:nvSpPr>
        <p:spPr>
          <a:xfrm>
            <a:off x="255000" y="907271"/>
            <a:ext cx="9396000" cy="906860"/>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共同利用方式を採用するが、検証前構成で既に共同利用を前提とした運用計画としていたため、運用効率化の効果はみられなかった。</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稼働状況やログの取りまとめには既にマネージドサービスを利用しており、運用効率化の効果は見られなかった。</a:t>
            </a:r>
          </a:p>
        </p:txBody>
      </p:sp>
      <p:sp>
        <p:nvSpPr>
          <p:cNvPr id="14" name="テキスト ボックス 13">
            <a:extLst>
              <a:ext uri="{FF2B5EF4-FFF2-40B4-BE49-F238E27FC236}">
                <a16:creationId xmlns:a16="http://schemas.microsoft.com/office/drawing/2014/main" id="{2263136F-A44C-B171-2D23-8346AEC6CF59}"/>
              </a:ext>
            </a:extLst>
          </p:cNvPr>
          <p:cNvSpPr txBox="1">
            <a:spLocks/>
          </p:cNvSpPr>
          <p:nvPr/>
        </p:nvSpPr>
        <p:spPr>
          <a:xfrm>
            <a:off x="255000" y="2834770"/>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運用効率化にかかわる主な作業</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15" name="テキスト ボックス 14">
            <a:extLst>
              <a:ext uri="{FF2B5EF4-FFF2-40B4-BE49-F238E27FC236}">
                <a16:creationId xmlns:a16="http://schemas.microsoft.com/office/drawing/2014/main" id="{634B2485-9D59-FA51-AD68-D65B7796AADE}"/>
              </a:ext>
            </a:extLst>
          </p:cNvPr>
          <p:cNvSpPr txBox="1"/>
          <p:nvPr/>
        </p:nvSpPr>
        <p:spPr>
          <a:xfrm>
            <a:off x="255000" y="90727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検証結果サマリ</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16" name="テキスト ボックス 15">
            <a:extLst>
              <a:ext uri="{FF2B5EF4-FFF2-40B4-BE49-F238E27FC236}">
                <a16:creationId xmlns:a16="http://schemas.microsoft.com/office/drawing/2014/main" id="{184BECEF-3E33-7105-854A-D25034422EC7}"/>
              </a:ext>
            </a:extLst>
          </p:cNvPr>
          <p:cNvSpPr txBox="1"/>
          <p:nvPr/>
        </p:nvSpPr>
        <p:spPr>
          <a:xfrm>
            <a:off x="255000" y="1994131"/>
            <a:ext cx="9396000" cy="660639"/>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リリース作業の自動化・マネージドサービス化を検討することで、プログラムリリース作業やパッチ適用作業を効率化できる可能性がある。</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p:txBody>
      </p:sp>
      <p:sp>
        <p:nvSpPr>
          <p:cNvPr id="17" name="テキスト ボックス 16">
            <a:extLst>
              <a:ext uri="{FF2B5EF4-FFF2-40B4-BE49-F238E27FC236}">
                <a16:creationId xmlns:a16="http://schemas.microsoft.com/office/drawing/2014/main" id="{1F174752-DDE2-1DF8-506A-58994455EEAE}"/>
              </a:ext>
            </a:extLst>
          </p:cNvPr>
          <p:cNvSpPr txBox="1">
            <a:spLocks/>
          </p:cNvSpPr>
          <p:nvPr/>
        </p:nvSpPr>
        <p:spPr>
          <a:xfrm>
            <a:off x="255000" y="199413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更なる効率化の余地</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2" name="スライド番号プレースホルダー 1">
            <a:extLst>
              <a:ext uri="{FF2B5EF4-FFF2-40B4-BE49-F238E27FC236}">
                <a16:creationId xmlns:a16="http://schemas.microsoft.com/office/drawing/2014/main" id="{7C74683B-59CC-6797-62A1-9B2EB9930CF3}"/>
              </a:ext>
            </a:extLst>
          </p:cNvPr>
          <p:cNvSpPr>
            <a:spLocks noGrp="1"/>
          </p:cNvSpPr>
          <p:nvPr>
            <p:ph type="sldNum" sz="quarter" idx="12"/>
          </p:nvPr>
        </p:nvSpPr>
        <p:spPr/>
        <p:txBody>
          <a:bodyPr/>
          <a:lstStyle/>
          <a:p>
            <a:fld id="{DFD4F317-19D0-4848-B5EB-5B174DBE8CF9}" type="slidenum">
              <a:rPr lang="ja-JP" altLang="en-US" smtClean="0"/>
              <a:pPr/>
              <a:t>33</a:t>
            </a:fld>
            <a:endParaRPr lang="ja-JP" altLang="en-US"/>
          </a:p>
        </p:txBody>
      </p:sp>
    </p:spTree>
    <p:extLst>
      <p:ext uri="{BB962C8B-B14F-4D97-AF65-F5344CB8AC3E}">
        <p14:creationId xmlns:p14="http://schemas.microsoft.com/office/powerpoint/2010/main" val="42337669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7BF840-5BC6-4151-B91A-19F3E00522F1}"/>
              </a:ext>
            </a:extLst>
          </p:cNvPr>
          <p:cNvSpPr>
            <a:spLocks noGrp="1"/>
          </p:cNvSpPr>
          <p:nvPr>
            <p:ph type="title"/>
          </p:nvPr>
        </p:nvSpPr>
        <p:spPr/>
        <p:txBody>
          <a:bodyPr/>
          <a:lstStyle/>
          <a:p>
            <a:r>
              <a:rPr lang="ja-JP" altLang="en-US"/>
              <a:t>盛岡</a:t>
            </a:r>
            <a:r>
              <a:rPr kumimoji="1" lang="ja-JP" altLang="en-US"/>
              <a:t>市</a:t>
            </a:r>
            <a:br>
              <a:rPr kumimoji="1" lang="en-US" altLang="ja-JP"/>
            </a:br>
            <a:r>
              <a:rPr lang="ja-JP" altLang="en-US"/>
              <a:t>（アイシーエス</a:t>
            </a:r>
            <a:r>
              <a:rPr kumimoji="1" lang="ja-JP" altLang="en-US"/>
              <a:t>）</a:t>
            </a:r>
          </a:p>
        </p:txBody>
      </p:sp>
      <p:sp>
        <p:nvSpPr>
          <p:cNvPr id="5" name="スライド番号プレースホルダー 4">
            <a:extLst>
              <a:ext uri="{FF2B5EF4-FFF2-40B4-BE49-F238E27FC236}">
                <a16:creationId xmlns:a16="http://schemas.microsoft.com/office/drawing/2014/main" id="{63C29C51-F47E-0F71-C742-41C88F31620B}"/>
              </a:ext>
            </a:extLst>
          </p:cNvPr>
          <p:cNvSpPr>
            <a:spLocks noGrp="1"/>
          </p:cNvSpPr>
          <p:nvPr>
            <p:ph type="sldNum" sz="quarter" idx="10"/>
          </p:nvPr>
        </p:nvSpPr>
        <p:spPr/>
        <p:txBody>
          <a:bodyPr/>
          <a:lstStyle/>
          <a:p>
            <a:fld id="{DFD4F317-19D0-4848-B5EB-5B174DBE8CF9}" type="slidenum">
              <a:rPr lang="ja-JP" altLang="en-US" smtClean="0"/>
              <a:pPr/>
              <a:t>34</a:t>
            </a:fld>
            <a:endParaRPr lang="ja-JP" altLang="en-US"/>
          </a:p>
        </p:txBody>
      </p:sp>
    </p:spTree>
    <p:extLst>
      <p:ext uri="{BB962C8B-B14F-4D97-AF65-F5344CB8AC3E}">
        <p14:creationId xmlns:p14="http://schemas.microsoft.com/office/powerpoint/2010/main" val="24732040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検証内容・結果</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表 22">
            <a:extLst>
              <a:ext uri="{FF2B5EF4-FFF2-40B4-BE49-F238E27FC236}">
                <a16:creationId xmlns:a16="http://schemas.microsoft.com/office/drawing/2014/main" id="{8672DFAC-CD75-246E-37D3-A0624EF87734}"/>
              </a:ext>
            </a:extLst>
          </p:cNvPr>
          <p:cNvGraphicFramePr>
            <a:graphicFrameLocks noGrp="1"/>
          </p:cNvGraphicFramePr>
          <p:nvPr>
            <p:extLst>
              <p:ext uri="{D42A27DB-BD31-4B8C-83A1-F6EECF244321}">
                <p14:modId xmlns:p14="http://schemas.microsoft.com/office/powerpoint/2010/main" val="4228122256"/>
              </p:ext>
            </p:extLst>
          </p:nvPr>
        </p:nvGraphicFramePr>
        <p:xfrm>
          <a:off x="132860" y="906117"/>
          <a:ext cx="9640280" cy="5184000"/>
        </p:xfrm>
        <a:graphic>
          <a:graphicData uri="http://schemas.openxmlformats.org/drawingml/2006/table">
            <a:tbl>
              <a:tblPr firstRow="1" bandRow="1">
                <a:tableStyleId>{5C22544A-7EE6-4342-B048-85BDC9FD1C3A}</a:tableStyleId>
              </a:tblPr>
              <a:tblGrid>
                <a:gridCol w="1324280">
                  <a:extLst>
                    <a:ext uri="{9D8B030D-6E8A-4147-A177-3AD203B41FA5}">
                      <a16:colId xmlns:a16="http://schemas.microsoft.com/office/drawing/2014/main" val="171330233"/>
                    </a:ext>
                  </a:extLst>
                </a:gridCol>
                <a:gridCol w="2772000">
                  <a:extLst>
                    <a:ext uri="{9D8B030D-6E8A-4147-A177-3AD203B41FA5}">
                      <a16:colId xmlns:a16="http://schemas.microsoft.com/office/drawing/2014/main" val="356421220"/>
                    </a:ext>
                  </a:extLst>
                </a:gridCol>
                <a:gridCol w="2772000">
                  <a:extLst>
                    <a:ext uri="{9D8B030D-6E8A-4147-A177-3AD203B41FA5}">
                      <a16:colId xmlns:a16="http://schemas.microsoft.com/office/drawing/2014/main" val="3867001692"/>
                    </a:ext>
                  </a:extLst>
                </a:gridCol>
                <a:gridCol w="2772000">
                  <a:extLst>
                    <a:ext uri="{9D8B030D-6E8A-4147-A177-3AD203B41FA5}">
                      <a16:colId xmlns:a16="http://schemas.microsoft.com/office/drawing/2014/main" val="477973207"/>
                    </a:ext>
                  </a:extLst>
                </a:gridCol>
              </a:tblGrid>
              <a:tr h="288000">
                <a:tc>
                  <a:txBody>
                    <a:bodyPr/>
                    <a:lstStyle/>
                    <a:p>
                      <a:pPr algn="ctr"/>
                      <a:r>
                        <a:rPr kumimoji="1" lang="ja-JP" altLang="en-US" sz="1000" b="1">
                          <a:solidFill>
                            <a:schemeClr val="bg1"/>
                          </a:solidFill>
                        </a:rPr>
                        <a:t>検証の分類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8D"/>
                    </a:solidFill>
                  </a:tcPr>
                </a:tc>
                <a:tc>
                  <a:txBody>
                    <a:bodyPr/>
                    <a:lstStyle/>
                    <a:p>
                      <a:pPr marL="0" indent="0" algn="ctr" fontAlgn="ctr">
                        <a:buFont typeface="Arial" panose="020B0604020202020204" pitchFamily="34" charset="0"/>
                        <a:buNone/>
                      </a:pPr>
                      <a:r>
                        <a:rPr lang="ja-JP" altLang="en-US" sz="1000" b="1" i="0" u="none" strike="noStrike">
                          <a:solidFill>
                            <a:schemeClr val="bg1"/>
                          </a:solidFill>
                          <a:effectLst/>
                          <a:latin typeface="+mn-ea"/>
                          <a:ea typeface="+mn-ea"/>
                        </a:rPr>
                        <a:t>検証内容</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検証後構成への移行による運用効率化</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デジタル庁考察</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B0D82"/>
                    </a:solidFill>
                  </a:tcPr>
                </a:tc>
                <a:extLst>
                  <a:ext uri="{0D108BD9-81ED-4DB2-BD59-A6C34878D82A}">
                    <a16:rowId xmlns:a16="http://schemas.microsoft.com/office/drawing/2014/main" val="2538795740"/>
                  </a:ext>
                </a:extLst>
              </a:tr>
              <a:tr h="288000">
                <a:tc gridSpan="3">
                  <a:txBody>
                    <a:bodyPr/>
                    <a:lstStyle/>
                    <a:p>
                      <a:r>
                        <a:rPr kumimoji="1" lang="ja-JP" altLang="en-US" sz="1000" b="1">
                          <a:solidFill>
                            <a:schemeClr val="bg1"/>
                          </a:solidFill>
                        </a:rPr>
                        <a:t>マネージドサービスの活用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hMerge="1">
                  <a:txBody>
                    <a:bodyPr/>
                    <a:lstStyle/>
                    <a:p>
                      <a:pPr marL="0" indent="0" algn="ctr" fontAlgn="ctr">
                        <a:buFont typeface="Arial" panose="020B0604020202020204" pitchFamily="34" charset="0"/>
                        <a:buNone/>
                      </a:pPr>
                      <a:endParaRPr lang="en-US" altLang="ja-JP" sz="1000" b="0"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8D"/>
                    </a:solidFill>
                  </a:tcPr>
                </a:tc>
                <a:tc hMerge="1">
                  <a:txBody>
                    <a:bodyPr/>
                    <a:lstStyle/>
                    <a:p>
                      <a:pPr marL="0" indent="0" algn="ctr" fontAlgn="ctr">
                        <a:buFontTx/>
                        <a:buNone/>
                      </a:pPr>
                      <a:endParaRPr lang="en-US" altLang="ja-JP" sz="1000" b="0"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8D"/>
                    </a:solidFill>
                  </a:tcPr>
                </a:tc>
                <a:tc>
                  <a:txBody>
                    <a:bodyPr/>
                    <a:lstStyle/>
                    <a:p>
                      <a:endParaRPr kumimoji="1" lang="ja-JP" altLang="en-US" sz="1000" b="1">
                        <a:solidFill>
                          <a:schemeClr val="bg1"/>
                        </a:solidFill>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2346204107"/>
                  </a:ext>
                </a:extLst>
              </a:tr>
              <a:tr h="1080000">
                <a:tc>
                  <a:txBody>
                    <a:bodyPr/>
                    <a:lstStyle/>
                    <a:p>
                      <a:r>
                        <a:rPr kumimoji="1" lang="ja-JP" altLang="en-US" sz="1000"/>
                        <a:t>セキュリティ</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マネージドサービスを用いて伝送データの暗号化を行った</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マネージドサービスを用いて</a:t>
                      </a:r>
                      <a:r>
                        <a:rPr lang="en-US" altLang="ja-JP" sz="1000" b="0" i="0" u="none" strike="noStrike">
                          <a:solidFill>
                            <a:schemeClr val="tx1"/>
                          </a:solidFill>
                          <a:effectLst/>
                          <a:latin typeface="+mn-ea"/>
                          <a:ea typeface="+mn-ea"/>
                        </a:rPr>
                        <a:t>SSL</a:t>
                      </a:r>
                      <a:r>
                        <a:rPr lang="ja-JP" altLang="en-US" sz="1000" b="0" i="0" u="none" strike="noStrike">
                          <a:solidFill>
                            <a:schemeClr val="tx1"/>
                          </a:solidFill>
                          <a:effectLst/>
                          <a:latin typeface="+mn-ea"/>
                          <a:ea typeface="+mn-ea"/>
                        </a:rPr>
                        <a:t>証明書の管理を行った</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運用効率化を目的としたものではないため、変化はない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アプリケーションの改修により対応可能となれば、シークレット管理をマネージドサービス化できる可能性がある</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ウイルス対策は既に自動化しているが、マネージドサービス化を検討する余地がある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26602547"/>
                  </a:ext>
                </a:extLst>
              </a:tr>
              <a:tr h="1080000">
                <a:tc>
                  <a:txBody>
                    <a:bodyPr/>
                    <a:lstStyle/>
                    <a:p>
                      <a:r>
                        <a:rPr kumimoji="1" lang="ja-JP" altLang="en-US" sz="1000"/>
                        <a:t>パフォーマンス・コスト</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en-US" altLang="ja-JP" sz="1000" b="0" i="0" u="none" strike="noStrike">
                          <a:solidFill>
                            <a:schemeClr val="tx1"/>
                          </a:solidFill>
                          <a:effectLst/>
                          <a:latin typeface="+mn-ea"/>
                          <a:ea typeface="+mn-ea"/>
                        </a:rPr>
                        <a:t>DB</a:t>
                      </a:r>
                      <a:r>
                        <a:rPr lang="ja-JP" altLang="en-US" sz="1000" b="0" i="0" u="none" strike="noStrike">
                          <a:solidFill>
                            <a:schemeClr val="tx1"/>
                          </a:solidFill>
                          <a:effectLst/>
                          <a:latin typeface="+mn-ea"/>
                          <a:ea typeface="+mn-ea"/>
                        </a:rPr>
                        <a:t>のマネージドサービスを用いて、仮想サーバー上の</a:t>
                      </a:r>
                      <a:r>
                        <a:rPr lang="en-US" altLang="ja-JP" sz="1000" b="0" i="0" u="none" strike="noStrike">
                          <a:solidFill>
                            <a:schemeClr val="tx1"/>
                          </a:solidFill>
                          <a:effectLst/>
                          <a:latin typeface="+mn-ea"/>
                          <a:ea typeface="+mn-ea"/>
                        </a:rPr>
                        <a:t>DB</a:t>
                      </a:r>
                      <a:r>
                        <a:rPr lang="ja-JP" altLang="en-US" sz="1000" b="0" i="0" u="none" strike="noStrike">
                          <a:solidFill>
                            <a:schemeClr val="tx1"/>
                          </a:solidFill>
                          <a:effectLst/>
                          <a:latin typeface="+mn-ea"/>
                          <a:ea typeface="+mn-ea"/>
                        </a:rPr>
                        <a:t>と同等の機能・性能が実現できることを確認した</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アプリケーションをコンテナ化し、マネージドなコンテナ実行基盤上で稼働できることを確認した</a:t>
                      </a:r>
                      <a:endParaRPr lang="en-US" altLang="ja-JP" sz="1000" b="0" i="0" u="none" strike="noStrike">
                        <a:solidFill>
                          <a:schemeClr val="tx1"/>
                        </a:solidFill>
                        <a:effectLst/>
                        <a:highlight>
                          <a:srgbClr val="FFFF00"/>
                        </a:highligh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コンテナ化により、仮想サーバーのメンテナンス作業が減少する</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コンテナ化により、プログラムリリースの効率化が想定される</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en-US" altLang="ja-JP" sz="1000" b="0" i="0" u="none" strike="noStrike">
                          <a:solidFill>
                            <a:schemeClr val="tx1"/>
                          </a:solidFill>
                          <a:effectLst/>
                          <a:latin typeface="+mn-ea"/>
                          <a:ea typeface="+mn-ea"/>
                        </a:rPr>
                        <a:t>DB</a:t>
                      </a:r>
                      <a:r>
                        <a:rPr lang="ja-JP" altLang="en-US" sz="1000" b="0" i="0" u="none" strike="noStrike">
                          <a:solidFill>
                            <a:schemeClr val="tx1"/>
                          </a:solidFill>
                          <a:effectLst/>
                          <a:latin typeface="+mn-ea"/>
                          <a:ea typeface="+mn-ea"/>
                        </a:rPr>
                        <a:t>のマネージドサービス化により、バックアップからの復旧作業が効率化される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複雑な条件を持つバッチ処理の実施方法やスケジュールを見直すことで、サードパーティ製品からマネージドサービス化／サーバーレス化を検討できる可能性がある</a:t>
                      </a:r>
                      <a:endParaRPr lang="en-US" altLang="ja-JP" sz="1000" b="0" i="0" u="none" strike="noStrike">
                        <a:solidFill>
                          <a:schemeClr val="tx1"/>
                        </a:solidFill>
                        <a:effectLst/>
                        <a:latin typeface="+mn-ea"/>
                        <a:ea typeface="+mn-ea"/>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altLang="ja-JP" sz="1000" b="0" i="0" u="none" strike="noStrike">
                          <a:solidFill>
                            <a:schemeClr val="tx1"/>
                          </a:solidFill>
                          <a:effectLst/>
                          <a:latin typeface="+mn-ea"/>
                          <a:ea typeface="+mn-ea"/>
                        </a:rPr>
                        <a:t>CI/CD</a:t>
                      </a:r>
                      <a:r>
                        <a:rPr lang="ja-JP" altLang="en-US" sz="1000" b="0" i="0" u="none" strike="noStrike">
                          <a:solidFill>
                            <a:schemeClr val="tx1"/>
                          </a:solidFill>
                          <a:effectLst/>
                          <a:latin typeface="+mn-ea"/>
                          <a:ea typeface="+mn-ea"/>
                        </a:rPr>
                        <a:t>によるリリース効率化について検討する余地がある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55478589"/>
                  </a:ext>
                </a:extLst>
              </a:tr>
              <a:tr h="1080000">
                <a:tc>
                  <a:txBody>
                    <a:bodyPr/>
                    <a:lstStyle/>
                    <a:p>
                      <a:r>
                        <a:rPr kumimoji="1" lang="ja-JP" altLang="en-US" sz="1000"/>
                        <a:t>可観測性・改善性</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バッチ管理のマネージドサービス化を検討し、検証前構成からの変更が難しいことが判明した</a:t>
                      </a:r>
                      <a:endParaRPr lang="en-US" altLang="ja-JP" sz="1000" b="0" i="0" u="none" strike="noStrike">
                        <a:solidFill>
                          <a:schemeClr val="tx1"/>
                        </a:solidFill>
                        <a:effectLst/>
                        <a:latin typeface="+mn-ea"/>
                        <a:ea typeface="+mn-ea"/>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社内環境でビルドしたプログラムファイルをコピーする作業の自動化方針を検討した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リフト後システムから作業の大きな変化はないため、変化はない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運用保守作業の自動化・マネージドサービス化を検討する余地がある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31690141"/>
                  </a:ext>
                </a:extLst>
              </a:tr>
              <a:tr h="288000">
                <a:tc gridSpan="3">
                  <a:txBody>
                    <a:bodyPr/>
                    <a:lstStyle/>
                    <a:p>
                      <a:r>
                        <a:rPr kumimoji="1" lang="ja-JP" altLang="en-US" sz="1000" b="1">
                          <a:solidFill>
                            <a:schemeClr val="bg1"/>
                          </a:solidFill>
                        </a:rPr>
                        <a:t>共同利用方式の採用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endParaRPr lang="en-US" altLang="ja-JP" sz="1000" b="0"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tc>
                <a:tc>
                  <a:txBody>
                    <a:bodyPr/>
                    <a:lstStyle/>
                    <a:p>
                      <a:endParaRPr kumimoji="1" lang="ja-JP" altLang="en-US" sz="1000" b="1">
                        <a:solidFill>
                          <a:schemeClr val="bg1"/>
                        </a:solidFill>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736541262"/>
                  </a:ext>
                </a:extLst>
              </a:tr>
              <a:tr h="1080000">
                <a:tc>
                  <a:txBody>
                    <a:bodyPr/>
                    <a:lstStyle/>
                    <a:p>
                      <a:r>
                        <a:rPr kumimoji="1" lang="ja-JP" altLang="en-US" sz="1000"/>
                        <a:t>共同利用方式</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共同利用方式（アカウント分離）の構成を検討した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共同利用による運用効率化の効果は見られない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dirty="0">
                          <a:solidFill>
                            <a:schemeClr val="tx1"/>
                          </a:solidFill>
                          <a:effectLst/>
                          <a:latin typeface="+mn-ea"/>
                          <a:ea typeface="+mn-ea"/>
                        </a:rPr>
                        <a:t>ネットワーク分離やアプリケーション分離は想定しないが、アカウント分離においてより効率的な管理方法等を検討できる可能性がある</a:t>
                      </a:r>
                      <a:endParaRPr lang="en-US" altLang="ja-JP" sz="1000" b="0" i="0" u="none" strike="noStrike" dirty="0">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50826764"/>
                  </a:ext>
                </a:extLst>
              </a:tr>
            </a:tbl>
          </a:graphicData>
        </a:graphic>
      </p:graphicFrame>
      <p:sp>
        <p:nvSpPr>
          <p:cNvPr id="2" name="スライド番号プレースホルダー 1">
            <a:extLst>
              <a:ext uri="{FF2B5EF4-FFF2-40B4-BE49-F238E27FC236}">
                <a16:creationId xmlns:a16="http://schemas.microsoft.com/office/drawing/2014/main" id="{E1C78D82-380B-A6CA-7344-09CFF5D2269F}"/>
              </a:ext>
            </a:extLst>
          </p:cNvPr>
          <p:cNvSpPr>
            <a:spLocks noGrp="1"/>
          </p:cNvSpPr>
          <p:nvPr>
            <p:ph type="sldNum" sz="quarter" idx="12"/>
          </p:nvPr>
        </p:nvSpPr>
        <p:spPr/>
        <p:txBody>
          <a:bodyPr/>
          <a:lstStyle/>
          <a:p>
            <a:fld id="{DFD4F317-19D0-4848-B5EB-5B174DBE8CF9}" type="slidenum">
              <a:rPr lang="ja-JP" altLang="en-US" smtClean="0"/>
              <a:pPr/>
              <a:t>35</a:t>
            </a:fld>
            <a:endParaRPr lang="ja-JP" altLang="en-US"/>
          </a:p>
        </p:txBody>
      </p:sp>
    </p:spTree>
    <p:extLst>
      <p:ext uri="{BB962C8B-B14F-4D97-AF65-F5344CB8AC3E}">
        <p14:creationId xmlns:p14="http://schemas.microsoft.com/office/powerpoint/2010/main" val="22729393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運用・保守作業の効率化（</a:t>
            </a:r>
            <a:r>
              <a:rPr lang="en-US" altLang="ja-JP" sz="2400">
                <a:latin typeface="+mn-ea"/>
                <a:ea typeface="+mn-ea"/>
                <a:cs typeface="+mj-lt"/>
              </a:rPr>
              <a:t>1/2</a:t>
            </a:r>
            <a:r>
              <a:rPr lang="ja-JP" altLang="en-US" sz="2400">
                <a:latin typeface="+mn-ea"/>
                <a:ea typeface="+mn-ea"/>
                <a:cs typeface="+mj-lt"/>
              </a:rPr>
              <a:t>）</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表 2">
            <a:extLst>
              <a:ext uri="{FF2B5EF4-FFF2-40B4-BE49-F238E27FC236}">
                <a16:creationId xmlns:a16="http://schemas.microsoft.com/office/drawing/2014/main" id="{9A31F28A-F6F2-7F20-3155-86D3920CB955}"/>
              </a:ext>
            </a:extLst>
          </p:cNvPr>
          <p:cNvGraphicFramePr>
            <a:graphicFrameLocks noGrp="1"/>
          </p:cNvGraphicFramePr>
          <p:nvPr>
            <p:extLst>
              <p:ext uri="{D42A27DB-BD31-4B8C-83A1-F6EECF244321}">
                <p14:modId xmlns:p14="http://schemas.microsoft.com/office/powerpoint/2010/main" val="966888272"/>
              </p:ext>
            </p:extLst>
          </p:nvPr>
        </p:nvGraphicFramePr>
        <p:xfrm>
          <a:off x="255000" y="3349353"/>
          <a:ext cx="9396000" cy="267208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4030038107"/>
                    </a:ext>
                  </a:extLst>
                </a:gridCol>
                <a:gridCol w="2520000">
                  <a:extLst>
                    <a:ext uri="{9D8B030D-6E8A-4147-A177-3AD203B41FA5}">
                      <a16:colId xmlns:a16="http://schemas.microsoft.com/office/drawing/2014/main" val="2249508040"/>
                    </a:ext>
                  </a:extLst>
                </a:gridCol>
                <a:gridCol w="756000">
                  <a:extLst>
                    <a:ext uri="{9D8B030D-6E8A-4147-A177-3AD203B41FA5}">
                      <a16:colId xmlns:a16="http://schemas.microsoft.com/office/drawing/2014/main" val="2313973708"/>
                    </a:ext>
                  </a:extLst>
                </a:gridCol>
                <a:gridCol w="3600000">
                  <a:extLst>
                    <a:ext uri="{9D8B030D-6E8A-4147-A177-3AD203B41FA5}">
                      <a16:colId xmlns:a16="http://schemas.microsoft.com/office/drawing/2014/main" val="3974907019"/>
                    </a:ext>
                  </a:extLst>
                </a:gridCol>
              </a:tblGrid>
              <a:tr h="370840">
                <a:tc>
                  <a:txBody>
                    <a:bodyPr/>
                    <a:lstStyle/>
                    <a:p>
                      <a:pPr algn="ctr"/>
                      <a:r>
                        <a:rPr kumimoji="1" lang="ja-JP" altLang="en-US" sz="1100">
                          <a:solidFill>
                            <a:schemeClr val="bg1"/>
                          </a:solidFill>
                          <a:latin typeface="+mn-ea"/>
                          <a:ea typeface="+mn-ea"/>
                        </a:rPr>
                        <a:t>作業分類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作業内容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工数変化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理由／考察</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950157991"/>
                  </a:ext>
                </a:extLst>
              </a:tr>
              <a:tr h="370840">
                <a:tc>
                  <a:txBody>
                    <a:bodyPr/>
                    <a:lstStyle/>
                    <a:p>
                      <a:pPr algn="l" fontAlgn="ctr"/>
                      <a:r>
                        <a:rPr lang="en-US" sz="1000" b="0" i="0" u="none" strike="noStrike">
                          <a:solidFill>
                            <a:schemeClr val="tx1"/>
                          </a:solidFill>
                          <a:effectLst/>
                          <a:latin typeface="メイリオ" panose="020B0604030504040204" pitchFamily="50" charset="-128"/>
                          <a:ea typeface="メイリオ" panose="020B0604030504040204" pitchFamily="50" charset="-128"/>
                        </a:rPr>
                        <a:t>A-1.</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監視作業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稼働状況・利用状況の監視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chemeClr val="tx1"/>
                          </a:solidFill>
                          <a:effectLst/>
                          <a:latin typeface="Meiryo UI" panose="020B0604030504040204" pitchFamily="50" charset="-128"/>
                          <a:ea typeface="Meiryo UI" panose="020B0604030504040204" pitchFamily="50" charset="-128"/>
                        </a:rPr>
                        <a:t>監視には既にマネージドサービスを活用しており、運用作業に変化はない</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503073904"/>
                  </a:ext>
                </a:extLst>
              </a:tr>
              <a:tr h="370840">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データのバックアップ管理</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DB</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をマネージドサービス化するが、運用作業に変化はない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541522813"/>
                  </a:ext>
                </a:extLst>
              </a:tr>
              <a:tr h="370840">
                <a:tc vMerge="1">
                  <a:txBody>
                    <a:bodyPr/>
                    <a:lstStyle/>
                    <a:p>
                      <a:pPr algn="l" fontAlgn="ctr"/>
                      <a:endParaRPr lang="ja-JP" altLang="en-US"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プログラムのリリース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アプリケーションのコンテナ化により、リリース作業が効率化される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281292459"/>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A-4.</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障害実績の整理と報告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実績等の収集には既にマネージドサービスを利用しているが、報告作業に変化はない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493095669"/>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A-5.</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バックアックからの復旧作業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DB</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のマネージドサービス化により、復旧に係る作業が減少する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849093756"/>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A-6.</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その他運用作業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ウイルス対策管理サーバーの管理</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ウイルス対策方法をサードパーティ製品から</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OS</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付属プログラムへ変更し、サーバーの運用作業が減少する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837127376"/>
                  </a:ext>
                </a:extLst>
              </a:tr>
            </a:tbl>
          </a:graphicData>
        </a:graphic>
      </p:graphicFrame>
      <p:sp>
        <p:nvSpPr>
          <p:cNvPr id="8" name="テキスト ボックス 7">
            <a:extLst>
              <a:ext uri="{FF2B5EF4-FFF2-40B4-BE49-F238E27FC236}">
                <a16:creationId xmlns:a16="http://schemas.microsoft.com/office/drawing/2014/main" id="{3956E6F5-969D-BD8D-7419-8F16A6BA3D7C}"/>
              </a:ext>
            </a:extLst>
          </p:cNvPr>
          <p:cNvSpPr txBox="1"/>
          <p:nvPr/>
        </p:nvSpPr>
        <p:spPr>
          <a:xfrm>
            <a:off x="255000" y="907271"/>
            <a:ext cx="9396000" cy="1076138"/>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プログラムのコンテナ化や仕組みの見直し等により、アプリケーションリリースやサーバーの運用作業に係る工数が減少した。また、</a:t>
            </a:r>
            <a:r>
              <a:rPr kumimoji="1" lang="en-US" altLang="ja-JP" sz="1100" b="0" i="0" u="none" strike="noStrike" kern="1200" cap="none" spc="0" normalizeH="0" baseline="0" noProof="0">
                <a:ln>
                  <a:noFill/>
                </a:ln>
                <a:solidFill>
                  <a:srgbClr val="000000"/>
                </a:solidFill>
                <a:effectLst/>
                <a:uLnTx/>
                <a:uFillTx/>
                <a:latin typeface="Arial"/>
                <a:ea typeface="Meiryo UI"/>
                <a:cs typeface="+mn-cs"/>
              </a:rPr>
              <a:t>DB</a:t>
            </a:r>
            <a:r>
              <a:rPr kumimoji="1" lang="ja-JP" altLang="en-US" sz="1100" b="0" i="0" u="none" strike="noStrike" kern="1200" cap="none" spc="0" normalizeH="0" baseline="0" noProof="0">
                <a:ln>
                  <a:noFill/>
                </a:ln>
                <a:solidFill>
                  <a:srgbClr val="000000"/>
                </a:solidFill>
                <a:effectLst/>
                <a:uLnTx/>
                <a:uFillTx/>
                <a:latin typeface="Arial"/>
                <a:ea typeface="Meiryo UI"/>
                <a:cs typeface="+mn-cs"/>
              </a:rPr>
              <a:t>のマネージドサービス化により、ソフトウェア保守や障害発生時のリカバリに係る工数が減少した。</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データセンターでの作業や仮想サーバーの最適化などの新たに追加された作業には、工数が増加が見られた。</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p:txBody>
      </p:sp>
      <p:sp>
        <p:nvSpPr>
          <p:cNvPr id="9" name="テキスト ボックス 8">
            <a:extLst>
              <a:ext uri="{FF2B5EF4-FFF2-40B4-BE49-F238E27FC236}">
                <a16:creationId xmlns:a16="http://schemas.microsoft.com/office/drawing/2014/main" id="{B5085CDD-51E0-9CEA-8BF1-0E15CF34EA5C}"/>
              </a:ext>
            </a:extLst>
          </p:cNvPr>
          <p:cNvSpPr txBox="1">
            <a:spLocks/>
          </p:cNvSpPr>
          <p:nvPr/>
        </p:nvSpPr>
        <p:spPr>
          <a:xfrm>
            <a:off x="255000" y="3004048"/>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運用効率化にかかわる主な作業</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10" name="テキスト ボックス 9">
            <a:extLst>
              <a:ext uri="{FF2B5EF4-FFF2-40B4-BE49-F238E27FC236}">
                <a16:creationId xmlns:a16="http://schemas.microsoft.com/office/drawing/2014/main" id="{A37AF039-FB7F-C2FF-B091-D2BDD2B7008D}"/>
              </a:ext>
            </a:extLst>
          </p:cNvPr>
          <p:cNvSpPr txBox="1"/>
          <p:nvPr/>
        </p:nvSpPr>
        <p:spPr>
          <a:xfrm>
            <a:off x="255000" y="90727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検証結果サマリ</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11" name="テキスト ボックス 10">
            <a:extLst>
              <a:ext uri="{FF2B5EF4-FFF2-40B4-BE49-F238E27FC236}">
                <a16:creationId xmlns:a16="http://schemas.microsoft.com/office/drawing/2014/main" id="{7B5E4E56-37F7-A166-D1DF-F119E36E749D}"/>
              </a:ext>
            </a:extLst>
          </p:cNvPr>
          <p:cNvSpPr txBox="1"/>
          <p:nvPr/>
        </p:nvSpPr>
        <p:spPr>
          <a:xfrm>
            <a:off x="255000" y="2163409"/>
            <a:ext cx="9396000" cy="660639"/>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仮想サーバーのリサイジング等の作業にマネージドサービス活用した自動化可否等の余地を検討することで、工数を削減できる可能性がある。</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p:txBody>
      </p:sp>
      <p:sp>
        <p:nvSpPr>
          <p:cNvPr id="12" name="テキスト ボックス 11">
            <a:extLst>
              <a:ext uri="{FF2B5EF4-FFF2-40B4-BE49-F238E27FC236}">
                <a16:creationId xmlns:a16="http://schemas.microsoft.com/office/drawing/2014/main" id="{3320A9DA-F2E0-F28E-CB7C-0ACD66802562}"/>
              </a:ext>
            </a:extLst>
          </p:cNvPr>
          <p:cNvSpPr txBox="1">
            <a:spLocks/>
          </p:cNvSpPr>
          <p:nvPr/>
        </p:nvSpPr>
        <p:spPr>
          <a:xfrm>
            <a:off x="255000" y="2163409"/>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更なる効率化の余地</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2" name="スライド番号プレースホルダー 1">
            <a:extLst>
              <a:ext uri="{FF2B5EF4-FFF2-40B4-BE49-F238E27FC236}">
                <a16:creationId xmlns:a16="http://schemas.microsoft.com/office/drawing/2014/main" id="{F3990BFA-580C-F5A4-D45E-C28A9D9CA929}"/>
              </a:ext>
            </a:extLst>
          </p:cNvPr>
          <p:cNvSpPr>
            <a:spLocks noGrp="1"/>
          </p:cNvSpPr>
          <p:nvPr>
            <p:ph type="sldNum" sz="quarter" idx="12"/>
          </p:nvPr>
        </p:nvSpPr>
        <p:spPr/>
        <p:txBody>
          <a:bodyPr/>
          <a:lstStyle/>
          <a:p>
            <a:fld id="{DFD4F317-19D0-4848-B5EB-5B174DBE8CF9}" type="slidenum">
              <a:rPr lang="ja-JP" altLang="en-US" smtClean="0"/>
              <a:pPr/>
              <a:t>36</a:t>
            </a:fld>
            <a:endParaRPr lang="ja-JP" altLang="en-US"/>
          </a:p>
        </p:txBody>
      </p:sp>
    </p:spTree>
    <p:extLst>
      <p:ext uri="{BB962C8B-B14F-4D97-AF65-F5344CB8AC3E}">
        <p14:creationId xmlns:p14="http://schemas.microsoft.com/office/powerpoint/2010/main" val="33110093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運用・保守作業の効率化（</a:t>
            </a:r>
            <a:r>
              <a:rPr lang="en-US" altLang="ja-JP" sz="2400">
                <a:latin typeface="+mn-ea"/>
                <a:ea typeface="+mn-ea"/>
                <a:cs typeface="+mj-lt"/>
              </a:rPr>
              <a:t>2/2</a:t>
            </a:r>
            <a:r>
              <a:rPr lang="ja-JP" altLang="en-US" sz="2400">
                <a:latin typeface="+mn-ea"/>
                <a:ea typeface="+mn-ea"/>
                <a:cs typeface="+mj-lt"/>
              </a:rPr>
              <a:t>）</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表 2">
            <a:extLst>
              <a:ext uri="{FF2B5EF4-FFF2-40B4-BE49-F238E27FC236}">
                <a16:creationId xmlns:a16="http://schemas.microsoft.com/office/drawing/2014/main" id="{9A31F28A-F6F2-7F20-3155-86D3920CB955}"/>
              </a:ext>
            </a:extLst>
          </p:cNvPr>
          <p:cNvGraphicFramePr>
            <a:graphicFrameLocks noGrp="1"/>
          </p:cNvGraphicFramePr>
          <p:nvPr>
            <p:extLst>
              <p:ext uri="{D42A27DB-BD31-4B8C-83A1-F6EECF244321}">
                <p14:modId xmlns:p14="http://schemas.microsoft.com/office/powerpoint/2010/main" val="1202505979"/>
              </p:ext>
            </p:extLst>
          </p:nvPr>
        </p:nvGraphicFramePr>
        <p:xfrm>
          <a:off x="255000" y="1252576"/>
          <a:ext cx="9396000" cy="3346934"/>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4030038107"/>
                    </a:ext>
                  </a:extLst>
                </a:gridCol>
                <a:gridCol w="2520000">
                  <a:extLst>
                    <a:ext uri="{9D8B030D-6E8A-4147-A177-3AD203B41FA5}">
                      <a16:colId xmlns:a16="http://schemas.microsoft.com/office/drawing/2014/main" val="2249508040"/>
                    </a:ext>
                  </a:extLst>
                </a:gridCol>
                <a:gridCol w="756000">
                  <a:extLst>
                    <a:ext uri="{9D8B030D-6E8A-4147-A177-3AD203B41FA5}">
                      <a16:colId xmlns:a16="http://schemas.microsoft.com/office/drawing/2014/main" val="2313973708"/>
                    </a:ext>
                  </a:extLst>
                </a:gridCol>
                <a:gridCol w="3600000">
                  <a:extLst>
                    <a:ext uri="{9D8B030D-6E8A-4147-A177-3AD203B41FA5}">
                      <a16:colId xmlns:a16="http://schemas.microsoft.com/office/drawing/2014/main" val="3974907019"/>
                    </a:ext>
                  </a:extLst>
                </a:gridCol>
              </a:tblGrid>
              <a:tr h="468956">
                <a:tc>
                  <a:txBody>
                    <a:bodyPr/>
                    <a:lstStyle/>
                    <a:p>
                      <a:pPr algn="ctr"/>
                      <a:r>
                        <a:rPr kumimoji="1" lang="ja-JP" altLang="en-US" sz="1100">
                          <a:solidFill>
                            <a:schemeClr val="bg1"/>
                          </a:solidFill>
                          <a:latin typeface="+mn-ea"/>
                          <a:ea typeface="+mn-ea"/>
                        </a:rPr>
                        <a:t>作業分類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作業内容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工数変化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理由／考察</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950157991"/>
                  </a:ext>
                </a:extLst>
              </a:tr>
              <a:tr h="468956">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B-1.</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ハードウェアの保守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ハードウェアの定期点検</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D6EB"/>
                    </a:solid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ガバメントクラウド接続サービスの利用に伴いデータセンター内のネットワーク機器の管理に係る作業が増加する</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503073904"/>
                  </a:ext>
                </a:extLst>
              </a:tr>
              <a:tr h="46895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B-3.</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システムリソース配分の調整</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仮想サーバーのサイズ最適化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追加</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D6EB"/>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検証前構成では実施していない作業であるが、性能向上を目的として新規に作業を追加する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541522813"/>
                  </a:ext>
                </a:extLst>
              </a:tr>
              <a:tr h="468956">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B-5.</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障害実績の整理と報告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実績等の収集には既にマネージドサービスを利用しているが、報告作業に変化はない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646186808"/>
                  </a:ext>
                </a:extLst>
              </a:tr>
              <a:tr h="501077">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B-6.</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アプリケーションプログラムの保守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アプリケーションプログラムの修正</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共同利用方式を採用するが、運用作業に変化はない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493095669"/>
                  </a:ext>
                </a:extLst>
              </a:tr>
              <a:tr h="501077">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B-8.</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ソフトウェア製品の保守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ソフトウェアの不具合修正</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マネージドサービス利用によりメンテナンス対象のソフトウェアが減るため、工数が減少する</a:t>
                      </a:r>
                      <a:endParaRPr kumimoji="1" lang="en-US" altLang="ja-JP" sz="1000" b="0" i="0" u="none" strike="sng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849093756"/>
                  </a:ext>
                </a:extLst>
              </a:tr>
              <a:tr h="46895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B-9.</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その他保守作業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CSP</a:t>
                      </a:r>
                      <a:r>
                        <a:rPr lang="ja-JP" altLang="en-US" sz="1000" b="0" i="0" u="none" strike="noStrike">
                          <a:solidFill>
                            <a:srgbClr val="000000"/>
                          </a:solidFill>
                          <a:effectLst/>
                          <a:latin typeface="Meiryo UI" panose="020B0604030504040204" pitchFamily="50" charset="-128"/>
                          <a:ea typeface="Meiryo UI" panose="020B0604030504040204" pitchFamily="50" charset="-128"/>
                        </a:rPr>
                        <a:t>起因のサービス停止・再起動への対応</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DB</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をマネージドサービス化するが、運用作業に変化はない想定</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837127376"/>
                  </a:ext>
                </a:extLst>
              </a:tr>
            </a:tbl>
          </a:graphicData>
        </a:graphic>
      </p:graphicFrame>
      <p:sp>
        <p:nvSpPr>
          <p:cNvPr id="8" name="テキスト ボックス 7">
            <a:extLst>
              <a:ext uri="{FF2B5EF4-FFF2-40B4-BE49-F238E27FC236}">
                <a16:creationId xmlns:a16="http://schemas.microsoft.com/office/drawing/2014/main" id="{C91A0143-D3A2-A90D-81B0-1F262AFA7533}"/>
              </a:ext>
            </a:extLst>
          </p:cNvPr>
          <p:cNvSpPr txBox="1"/>
          <p:nvPr/>
        </p:nvSpPr>
        <p:spPr>
          <a:xfrm>
            <a:off x="228874" y="90727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運用効率化にかかわる主な作業</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2" name="スライド番号プレースホルダー 1">
            <a:extLst>
              <a:ext uri="{FF2B5EF4-FFF2-40B4-BE49-F238E27FC236}">
                <a16:creationId xmlns:a16="http://schemas.microsoft.com/office/drawing/2014/main" id="{D61E594D-7070-6D03-4277-BCA19D9D245A}"/>
              </a:ext>
            </a:extLst>
          </p:cNvPr>
          <p:cNvSpPr>
            <a:spLocks noGrp="1"/>
          </p:cNvSpPr>
          <p:nvPr>
            <p:ph type="sldNum" sz="quarter" idx="12"/>
          </p:nvPr>
        </p:nvSpPr>
        <p:spPr/>
        <p:txBody>
          <a:bodyPr/>
          <a:lstStyle/>
          <a:p>
            <a:fld id="{DFD4F317-19D0-4848-B5EB-5B174DBE8CF9}" type="slidenum">
              <a:rPr lang="ja-JP" altLang="en-US" smtClean="0"/>
              <a:pPr/>
              <a:t>37</a:t>
            </a:fld>
            <a:endParaRPr lang="ja-JP" altLang="en-US"/>
          </a:p>
        </p:txBody>
      </p:sp>
    </p:spTree>
    <p:extLst>
      <p:ext uri="{BB962C8B-B14F-4D97-AF65-F5344CB8AC3E}">
        <p14:creationId xmlns:p14="http://schemas.microsoft.com/office/powerpoint/2010/main" val="11762443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7BF840-5BC6-4151-B91A-19F3E00522F1}"/>
              </a:ext>
            </a:extLst>
          </p:cNvPr>
          <p:cNvSpPr>
            <a:spLocks noGrp="1"/>
          </p:cNvSpPr>
          <p:nvPr>
            <p:ph type="title"/>
          </p:nvPr>
        </p:nvSpPr>
        <p:spPr/>
        <p:txBody>
          <a:bodyPr/>
          <a:lstStyle/>
          <a:p>
            <a:r>
              <a:rPr kumimoji="1" lang="ja-JP" altLang="en-US"/>
              <a:t>佐倉市</a:t>
            </a:r>
            <a:br>
              <a:rPr kumimoji="1" lang="en-US" altLang="ja-JP"/>
            </a:br>
            <a:r>
              <a:rPr lang="ja-JP" altLang="en-US"/>
              <a:t>（日立システムズ</a:t>
            </a:r>
            <a:r>
              <a:rPr kumimoji="1" lang="ja-JP" altLang="en-US"/>
              <a:t>）</a:t>
            </a:r>
          </a:p>
        </p:txBody>
      </p:sp>
      <p:sp>
        <p:nvSpPr>
          <p:cNvPr id="5" name="スライド番号プレースホルダー 4">
            <a:extLst>
              <a:ext uri="{FF2B5EF4-FFF2-40B4-BE49-F238E27FC236}">
                <a16:creationId xmlns:a16="http://schemas.microsoft.com/office/drawing/2014/main" id="{7A5F5E65-C829-5CA8-6003-F901171AA8AB}"/>
              </a:ext>
            </a:extLst>
          </p:cNvPr>
          <p:cNvSpPr>
            <a:spLocks noGrp="1"/>
          </p:cNvSpPr>
          <p:nvPr>
            <p:ph type="sldNum" sz="quarter" idx="10"/>
          </p:nvPr>
        </p:nvSpPr>
        <p:spPr/>
        <p:txBody>
          <a:bodyPr/>
          <a:lstStyle/>
          <a:p>
            <a:fld id="{DFD4F317-19D0-4848-B5EB-5B174DBE8CF9}" type="slidenum">
              <a:rPr lang="ja-JP" altLang="en-US" smtClean="0"/>
              <a:pPr/>
              <a:t>38</a:t>
            </a:fld>
            <a:endParaRPr lang="ja-JP" altLang="en-US"/>
          </a:p>
        </p:txBody>
      </p:sp>
    </p:spTree>
    <p:extLst>
      <p:ext uri="{BB962C8B-B14F-4D97-AF65-F5344CB8AC3E}">
        <p14:creationId xmlns:p14="http://schemas.microsoft.com/office/powerpoint/2010/main" val="842427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検証内容・結果</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表 22">
            <a:extLst>
              <a:ext uri="{FF2B5EF4-FFF2-40B4-BE49-F238E27FC236}">
                <a16:creationId xmlns:a16="http://schemas.microsoft.com/office/drawing/2014/main" id="{354868D0-416D-CFCC-735B-4F3B219920C6}"/>
              </a:ext>
            </a:extLst>
          </p:cNvPr>
          <p:cNvGraphicFramePr>
            <a:graphicFrameLocks noGrp="1"/>
          </p:cNvGraphicFramePr>
          <p:nvPr>
            <p:extLst>
              <p:ext uri="{D42A27DB-BD31-4B8C-83A1-F6EECF244321}">
                <p14:modId xmlns:p14="http://schemas.microsoft.com/office/powerpoint/2010/main" val="4221214188"/>
              </p:ext>
            </p:extLst>
          </p:nvPr>
        </p:nvGraphicFramePr>
        <p:xfrm>
          <a:off x="132860" y="854396"/>
          <a:ext cx="9640280" cy="5454240"/>
        </p:xfrm>
        <a:graphic>
          <a:graphicData uri="http://schemas.openxmlformats.org/drawingml/2006/table">
            <a:tbl>
              <a:tblPr firstRow="1" bandRow="1">
                <a:tableStyleId>{5C22544A-7EE6-4342-B048-85BDC9FD1C3A}</a:tableStyleId>
              </a:tblPr>
              <a:tblGrid>
                <a:gridCol w="1324280">
                  <a:extLst>
                    <a:ext uri="{9D8B030D-6E8A-4147-A177-3AD203B41FA5}">
                      <a16:colId xmlns:a16="http://schemas.microsoft.com/office/drawing/2014/main" val="171330233"/>
                    </a:ext>
                  </a:extLst>
                </a:gridCol>
                <a:gridCol w="2772000">
                  <a:extLst>
                    <a:ext uri="{9D8B030D-6E8A-4147-A177-3AD203B41FA5}">
                      <a16:colId xmlns:a16="http://schemas.microsoft.com/office/drawing/2014/main" val="356421220"/>
                    </a:ext>
                  </a:extLst>
                </a:gridCol>
                <a:gridCol w="2772000">
                  <a:extLst>
                    <a:ext uri="{9D8B030D-6E8A-4147-A177-3AD203B41FA5}">
                      <a16:colId xmlns:a16="http://schemas.microsoft.com/office/drawing/2014/main" val="3208727647"/>
                    </a:ext>
                  </a:extLst>
                </a:gridCol>
                <a:gridCol w="2772000">
                  <a:extLst>
                    <a:ext uri="{9D8B030D-6E8A-4147-A177-3AD203B41FA5}">
                      <a16:colId xmlns:a16="http://schemas.microsoft.com/office/drawing/2014/main" val="2383476196"/>
                    </a:ext>
                  </a:extLst>
                </a:gridCol>
              </a:tblGrid>
              <a:tr h="288000">
                <a:tc>
                  <a:txBody>
                    <a:bodyPr/>
                    <a:lstStyle/>
                    <a:p>
                      <a:pPr algn="ctr"/>
                      <a:r>
                        <a:rPr kumimoji="1" lang="ja-JP" altLang="en-US" sz="1000" b="1">
                          <a:solidFill>
                            <a:schemeClr val="bg1"/>
                          </a:solidFill>
                        </a:rPr>
                        <a:t>検証の分類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 typeface="Arial" panose="020B0604020202020204" pitchFamily="34" charset="0"/>
                        <a:buNone/>
                      </a:pPr>
                      <a:r>
                        <a:rPr lang="ja-JP" altLang="en-US" sz="1000" b="1" i="0" u="none" strike="noStrike">
                          <a:solidFill>
                            <a:schemeClr val="bg1"/>
                          </a:solidFill>
                          <a:effectLst/>
                          <a:latin typeface="+mn-ea"/>
                          <a:ea typeface="+mn-ea"/>
                        </a:rPr>
                        <a:t>検証内容</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検証後構成への移行による運用効率化</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デジタル庁考察</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B0D82"/>
                    </a:solidFill>
                  </a:tcPr>
                </a:tc>
                <a:extLst>
                  <a:ext uri="{0D108BD9-81ED-4DB2-BD59-A6C34878D82A}">
                    <a16:rowId xmlns:a16="http://schemas.microsoft.com/office/drawing/2014/main" val="2687425655"/>
                  </a:ext>
                </a:extLst>
              </a:tr>
              <a:tr h="288000">
                <a:tc gridSpan="4">
                  <a:txBody>
                    <a:bodyPr/>
                    <a:lstStyle/>
                    <a:p>
                      <a:r>
                        <a:rPr kumimoji="1" lang="ja-JP" altLang="en-US" sz="1000" b="1">
                          <a:solidFill>
                            <a:schemeClr val="bg1"/>
                          </a:solidFill>
                        </a:rPr>
                        <a:t>マネージドサービスの活用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extLst>
                  <a:ext uri="{0D108BD9-81ED-4DB2-BD59-A6C34878D82A}">
                    <a16:rowId xmlns:a16="http://schemas.microsoft.com/office/drawing/2014/main" val="3835722345"/>
                  </a:ext>
                </a:extLst>
              </a:tr>
              <a:tr h="576000">
                <a:tc>
                  <a:txBody>
                    <a:bodyPr/>
                    <a:lstStyle/>
                    <a:p>
                      <a:r>
                        <a:rPr kumimoji="1" lang="ja-JP" altLang="en-US" sz="1000"/>
                        <a:t>セキュリティ</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ウイルス対策・脆弱性検知等について、マネージドサービス化を検討する余地がある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26602547"/>
                  </a:ext>
                </a:extLst>
              </a:tr>
              <a:tr h="1158240">
                <a:tc>
                  <a:txBody>
                    <a:bodyPr/>
                    <a:lstStyle/>
                    <a:p>
                      <a:r>
                        <a:rPr kumimoji="1" lang="ja-JP" altLang="en-US" sz="1000"/>
                        <a:t>パフォーマンス・コスト</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アプリケーションの改修により対応可能となれば、アプリケーションのコンテナ化やスケーリングの自動化を検討できる可能性がある</a:t>
                      </a:r>
                      <a:endParaRPr lang="en-US" altLang="ja-JP" sz="1000" b="0" i="0" u="none" strike="noStrike">
                        <a:solidFill>
                          <a:schemeClr val="tx1"/>
                        </a:solidFill>
                        <a:effectLst/>
                        <a:latin typeface="+mn-ea"/>
                        <a:ea typeface="+mn-ea"/>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バッチ処理のマネージドサービス化・サーバーレス化を今後検討予定としている</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en-US" altLang="ja-JP" sz="1000" b="0" i="0" u="none" strike="noStrike">
                          <a:solidFill>
                            <a:schemeClr val="tx1"/>
                          </a:solidFill>
                          <a:effectLst/>
                          <a:latin typeface="+mn-ea"/>
                          <a:ea typeface="+mn-ea"/>
                        </a:rPr>
                        <a:t>CI/CD</a:t>
                      </a:r>
                      <a:r>
                        <a:rPr lang="ja-JP" altLang="en-US" sz="1000" b="0" i="0" u="none" strike="noStrike">
                          <a:solidFill>
                            <a:schemeClr val="tx1"/>
                          </a:solidFill>
                          <a:effectLst/>
                          <a:latin typeface="+mn-ea"/>
                          <a:ea typeface="+mn-ea"/>
                        </a:rPr>
                        <a:t>によるリリース効率化を今後検討予定としている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55478589"/>
                  </a:ext>
                </a:extLst>
              </a:tr>
              <a:tr h="1158240">
                <a:tc>
                  <a:txBody>
                    <a:bodyPr/>
                    <a:lstStyle/>
                    <a:p>
                      <a:r>
                        <a:rPr kumimoji="1" lang="ja-JP" altLang="en-US" sz="1000"/>
                        <a:t>可観測性・改善性</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マネージドサービスを用いて、</a:t>
                      </a:r>
                      <a:r>
                        <a:rPr lang="en-US" altLang="ja-JP" sz="1000" b="0" i="0" u="none" strike="noStrike" err="1">
                          <a:solidFill>
                            <a:schemeClr val="tx1"/>
                          </a:solidFill>
                          <a:effectLst/>
                          <a:latin typeface="+mn-ea"/>
                          <a:ea typeface="+mn-ea"/>
                        </a:rPr>
                        <a:t>IaC</a:t>
                      </a:r>
                      <a:r>
                        <a:rPr lang="ja-JP" altLang="en-US" sz="1000" b="0" i="0" u="none" strike="noStrike">
                          <a:solidFill>
                            <a:schemeClr val="tx1"/>
                          </a:solidFill>
                          <a:effectLst/>
                          <a:latin typeface="+mn-ea"/>
                          <a:ea typeface="+mn-ea"/>
                        </a:rPr>
                        <a:t>テンプレートによる環境構築を行った</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en-US" altLang="ja-JP" sz="1000" b="0" i="0" u="none" strike="noStrike">
                          <a:solidFill>
                            <a:schemeClr val="tx1"/>
                          </a:solidFill>
                          <a:effectLst/>
                          <a:latin typeface="+mn-ea"/>
                          <a:ea typeface="+mn-ea"/>
                        </a:rPr>
                        <a:t>EUC</a:t>
                      </a:r>
                      <a:r>
                        <a:rPr lang="ja-JP" altLang="en-US" sz="1000" b="0" i="0" u="none" strike="noStrike">
                          <a:solidFill>
                            <a:schemeClr val="tx1"/>
                          </a:solidFill>
                          <a:effectLst/>
                          <a:latin typeface="+mn-ea"/>
                          <a:ea typeface="+mn-ea"/>
                        </a:rPr>
                        <a:t>環境の</a:t>
                      </a:r>
                      <a:r>
                        <a:rPr lang="en-US" altLang="ja-JP" sz="1000" b="0" i="0" u="none" strike="noStrike">
                          <a:solidFill>
                            <a:schemeClr val="tx1"/>
                          </a:solidFill>
                          <a:effectLst/>
                          <a:latin typeface="+mn-ea"/>
                          <a:ea typeface="+mn-ea"/>
                        </a:rPr>
                        <a:t>DB</a:t>
                      </a:r>
                      <a:r>
                        <a:rPr lang="ja-JP" altLang="en-US" sz="1000" b="0" i="0" u="none" strike="noStrike">
                          <a:solidFill>
                            <a:schemeClr val="tx1"/>
                          </a:solidFill>
                          <a:effectLst/>
                          <a:latin typeface="+mn-ea"/>
                          <a:ea typeface="+mn-ea"/>
                        </a:rPr>
                        <a:t>を、スナップショットを用いて復元できることを確認した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en-US" altLang="ja-JP" sz="1000" b="0" i="0" u="none" strike="noStrike">
                          <a:solidFill>
                            <a:schemeClr val="tx1"/>
                          </a:solidFill>
                          <a:effectLst/>
                          <a:latin typeface="+mn-ea"/>
                          <a:ea typeface="+mn-ea"/>
                        </a:rPr>
                        <a:t>1</a:t>
                      </a:r>
                      <a:r>
                        <a:rPr lang="ja-JP" altLang="en-US" sz="1000" b="0" i="0" u="none" strike="noStrike">
                          <a:solidFill>
                            <a:schemeClr val="tx1"/>
                          </a:solidFill>
                          <a:effectLst/>
                          <a:latin typeface="+mn-ea"/>
                          <a:ea typeface="+mn-ea"/>
                        </a:rPr>
                        <a:t>団体の環境構築のみでは運用効率化の効果は見られない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運用保守作業の自動化・マネージドサービス化を検討する余地がある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31690141"/>
                  </a:ext>
                </a:extLst>
              </a:tr>
              <a:tr h="288000">
                <a:tc gridSpan="4">
                  <a:txBody>
                    <a:bodyPr/>
                    <a:lstStyle/>
                    <a:p>
                      <a:r>
                        <a:rPr kumimoji="1" lang="ja-JP" altLang="en-US" sz="1000" b="1">
                          <a:solidFill>
                            <a:schemeClr val="bg1"/>
                          </a:solidFill>
                        </a:rPr>
                        <a:t>共同利用方式の採用</a:t>
                      </a: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endParaRPr lang="en-US" altLang="ja-JP" sz="1000" b="0" i="0" u="none" strike="noStrike">
                        <a:solidFill>
                          <a:schemeClr val="bg1"/>
                        </a:solidFill>
                        <a:effectLst/>
                        <a:latin typeface="+mn-ea"/>
                        <a:ea typeface="+mn-ea"/>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736541262"/>
                  </a:ext>
                </a:extLst>
              </a:tr>
              <a:tr h="612000">
                <a:tc>
                  <a:txBody>
                    <a:bodyPr/>
                    <a:lstStyle/>
                    <a:p>
                      <a:r>
                        <a:rPr kumimoji="1" lang="ja-JP" altLang="en-US" sz="1000"/>
                        <a:t>共同利用方式</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アプリケーションの共同利用による効率化を検討する余地がある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50826764"/>
                  </a:ext>
                </a:extLst>
              </a:tr>
              <a:tr h="365760">
                <a:tc gridSpan="4">
                  <a:txBody>
                    <a:bodyPr/>
                    <a:lstStyle/>
                    <a:p>
                      <a:r>
                        <a:rPr kumimoji="1" lang="ja-JP" altLang="en-US" sz="1000" b="1">
                          <a:solidFill>
                            <a:schemeClr val="bg1"/>
                          </a:solidFill>
                        </a:rPr>
                        <a:t>その他</a:t>
                      </a: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171450" indent="-171450" algn="l" fontAlgn="ctr">
                        <a:buFont typeface="Arial" panose="020B0604020202020204" pitchFamily="34" charset="0"/>
                        <a:buChar char="•"/>
                      </a:pPr>
                      <a:endParaRPr lang="en-US" altLang="ja-JP" sz="1000" b="0" i="0" u="none" strike="noStrike">
                        <a:solidFill>
                          <a:schemeClr val="bg1"/>
                        </a:solidFill>
                        <a:effectLst/>
                        <a:latin typeface="+mn-ea"/>
                        <a:ea typeface="+mn-ea"/>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hMerge="1">
                  <a:txBody>
                    <a:bodyPr/>
                    <a:lstStyle/>
                    <a:p>
                      <a:endParaRPr kumimoji="1" lang="ja-JP" altLang="en-US"/>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1747393406"/>
                  </a:ext>
                </a:extLst>
              </a:tr>
              <a:tr h="720000">
                <a:tc>
                  <a:txBody>
                    <a:bodyPr/>
                    <a:lstStyle/>
                    <a:p>
                      <a:r>
                        <a:rPr kumimoji="1" lang="ja-JP" altLang="en-US" sz="1000"/>
                        <a:t>サーバーのスケール</a:t>
                      </a:r>
                      <a:br>
                        <a:rPr kumimoji="1" lang="en-US" altLang="ja-JP" sz="1000"/>
                      </a:br>
                      <a:r>
                        <a:rPr kumimoji="1" lang="ja-JP" altLang="en-US" sz="1000"/>
                        <a:t>アップ／ダウン</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仮想サーバーのスケールアップがバッチ処理の一部の性能改善に有効であることを確認した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特定のバッチ処理のために一時的なスケールアップを行う場合は対応工数が増加する見込みだが、現時点では運用保守作業の変化はない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dirty="0">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76695645"/>
                  </a:ext>
                </a:extLst>
              </a:tr>
            </a:tbl>
          </a:graphicData>
        </a:graphic>
      </p:graphicFrame>
      <p:sp>
        <p:nvSpPr>
          <p:cNvPr id="3" name="スライド番号プレースホルダー 2">
            <a:extLst>
              <a:ext uri="{FF2B5EF4-FFF2-40B4-BE49-F238E27FC236}">
                <a16:creationId xmlns:a16="http://schemas.microsoft.com/office/drawing/2014/main" id="{A2620766-B123-F19A-1979-FA428B7711B9}"/>
              </a:ext>
            </a:extLst>
          </p:cNvPr>
          <p:cNvSpPr>
            <a:spLocks noGrp="1"/>
          </p:cNvSpPr>
          <p:nvPr>
            <p:ph type="sldNum" sz="quarter" idx="12"/>
          </p:nvPr>
        </p:nvSpPr>
        <p:spPr/>
        <p:txBody>
          <a:bodyPr/>
          <a:lstStyle/>
          <a:p>
            <a:fld id="{DFD4F317-19D0-4848-B5EB-5B174DBE8CF9}" type="slidenum">
              <a:rPr lang="ja-JP" altLang="en-US" smtClean="0"/>
              <a:pPr/>
              <a:t>39</a:t>
            </a:fld>
            <a:endParaRPr lang="ja-JP" altLang="en-US"/>
          </a:p>
        </p:txBody>
      </p:sp>
    </p:spTree>
    <p:extLst>
      <p:ext uri="{BB962C8B-B14F-4D97-AF65-F5344CB8AC3E}">
        <p14:creationId xmlns:p14="http://schemas.microsoft.com/office/powerpoint/2010/main" val="1862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3">
            <a:extLst>
              <a:ext uri="{FF2B5EF4-FFF2-40B4-BE49-F238E27FC236}">
                <a16:creationId xmlns:a16="http://schemas.microsoft.com/office/drawing/2014/main" id="{00239A04-5058-4A79-A297-4D78B51853F5}"/>
              </a:ext>
            </a:extLst>
          </p:cNvPr>
          <p:cNvSpPr>
            <a:spLocks noGrp="1"/>
          </p:cNvSpPr>
          <p:nvPr>
            <p:ph type="title"/>
          </p:nvPr>
        </p:nvSpPr>
        <p:spPr>
          <a:xfrm>
            <a:off x="1149315" y="456674"/>
            <a:ext cx="7607375" cy="414237"/>
          </a:xfrm>
        </p:spPr>
        <p:txBody>
          <a:bodyPr anchor="ctr"/>
          <a:lstStyle/>
          <a:p>
            <a:r>
              <a:rPr lang="ja-JP" altLang="en-US" sz="2400">
                <a:latin typeface="+mj-ea"/>
              </a:rPr>
              <a:t>検証プロセス</a:t>
            </a:r>
            <a:endParaRPr lang="ja-JP" altLang="en-US" sz="2400">
              <a:ea typeface="+mj-lt"/>
              <a:cs typeface="+mj-lt"/>
            </a:endParaRPr>
          </a:p>
        </p:txBody>
      </p:sp>
      <p:cxnSp>
        <p:nvCxnSpPr>
          <p:cNvPr id="6" name="直線コネクタ 5">
            <a:extLst>
              <a:ext uri="{FF2B5EF4-FFF2-40B4-BE49-F238E27FC236}">
                <a16:creationId xmlns:a16="http://schemas.microsoft.com/office/drawing/2014/main" id="{1A97B691-FB72-4B9A-BAF2-D1D473A67B1D}"/>
              </a:ext>
            </a:extLst>
          </p:cNvPr>
          <p:cNvCxnSpPr/>
          <p:nvPr/>
        </p:nvCxnSpPr>
        <p:spPr>
          <a:xfrm>
            <a:off x="1040079" y="920351"/>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37" name="矢印: 五方向 36">
            <a:extLst>
              <a:ext uri="{FF2B5EF4-FFF2-40B4-BE49-F238E27FC236}">
                <a16:creationId xmlns:a16="http://schemas.microsoft.com/office/drawing/2014/main" id="{B4A2B921-82E6-49DE-87A4-AC2DBA5D4648}"/>
              </a:ext>
            </a:extLst>
          </p:cNvPr>
          <p:cNvSpPr>
            <a:spLocks/>
          </p:cNvSpPr>
          <p:nvPr/>
        </p:nvSpPr>
        <p:spPr>
          <a:xfrm>
            <a:off x="3686001" y="1454564"/>
            <a:ext cx="2700000" cy="288000"/>
          </a:xfrm>
          <a:prstGeom prst="homePlate">
            <a:avLst>
              <a:gd name="adj" fmla="val 19195"/>
            </a:avLst>
          </a:prstGeom>
          <a:solidFill>
            <a:srgbClr val="00338D"/>
          </a:solidFill>
          <a:ln w="28575" cap="flat" cmpd="sng" algn="ctr">
            <a:noFill/>
            <a:prstDash val="solid"/>
            <a:miter lim="800000"/>
            <a:headEnd type="none" w="med" len="med"/>
            <a:tailEnd type="none" w="med" len="med"/>
          </a:ln>
          <a:effectLst/>
          <a:extLst>
            <a:ext uri="{91240B29-F687-4F45-9708-019B960494DF}">
              <a14:hiddenLine xmlns:a14="http://schemas.microsoft.com/office/drawing/2010/main" w="28575" cap="flat" cmpd="sng" algn="ctr">
                <a:solidFill>
                  <a:srgbClr val="00338D">
                    <a:alpha val="0"/>
                  </a:srgbClr>
                </a:solidFill>
                <a:prstDash val="solid"/>
                <a:miter lim="800000"/>
                <a:headEnd type="none" w="med" len="med"/>
                <a:tailEnd type="none" w="med" len="med"/>
              </a14:hiddenLine>
            </a:ext>
          </a:ex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a:ln>
                  <a:noFill/>
                </a:ln>
                <a:solidFill>
                  <a:prstClr val="white">
                    <a:lumMod val="100000"/>
                  </a:prstClr>
                </a:solidFill>
                <a:effectLst/>
                <a:uLnTx/>
                <a:uFillTx/>
                <a:latin typeface="Meiryo UI"/>
                <a:ea typeface="Meiryo UI"/>
                <a:cs typeface="+mn-cs"/>
              </a:rPr>
              <a:t>②推奨構成への移行検証</a:t>
            </a:r>
            <a:endParaRPr kumimoji="1" lang="en-US" altLang="ja-JP" sz="1100" b="0" i="0" u="none" strike="noStrike" kern="0" cap="none" spc="0" normalizeH="0" baseline="0" noProof="0">
              <a:ln>
                <a:noFill/>
              </a:ln>
              <a:solidFill>
                <a:prstClr val="white">
                  <a:lumMod val="100000"/>
                </a:prstClr>
              </a:solidFill>
              <a:effectLst/>
              <a:uLnTx/>
              <a:uFillTx/>
              <a:latin typeface="Meiryo UI"/>
              <a:ea typeface="Meiryo UI"/>
              <a:cs typeface="+mn-cs"/>
            </a:endParaRPr>
          </a:p>
        </p:txBody>
      </p:sp>
      <p:sp>
        <p:nvSpPr>
          <p:cNvPr id="38" name="矢印: 五方向 37">
            <a:extLst>
              <a:ext uri="{FF2B5EF4-FFF2-40B4-BE49-F238E27FC236}">
                <a16:creationId xmlns:a16="http://schemas.microsoft.com/office/drawing/2014/main" id="{E3027C61-E473-4AA7-80FB-9F1650C3E105}"/>
              </a:ext>
            </a:extLst>
          </p:cNvPr>
          <p:cNvSpPr>
            <a:spLocks/>
          </p:cNvSpPr>
          <p:nvPr/>
        </p:nvSpPr>
        <p:spPr>
          <a:xfrm>
            <a:off x="6494001" y="1454564"/>
            <a:ext cx="2700000" cy="288000"/>
          </a:xfrm>
          <a:prstGeom prst="homePlate">
            <a:avLst>
              <a:gd name="adj" fmla="val 19195"/>
            </a:avLst>
          </a:prstGeom>
          <a:solidFill>
            <a:srgbClr val="00338D"/>
          </a:solidFill>
          <a:ln w="28575" cap="flat" cmpd="sng" algn="ctr">
            <a:noFill/>
            <a:prstDash val="solid"/>
            <a:miter lim="800000"/>
            <a:headEnd type="none" w="med" len="med"/>
            <a:tailEnd type="none" w="med" len="med"/>
          </a:ln>
          <a:effectLst/>
          <a:extLst>
            <a:ext uri="{91240B29-F687-4F45-9708-019B960494DF}">
              <a14:hiddenLine xmlns:a14="http://schemas.microsoft.com/office/drawing/2010/main" w="28575" cap="flat" cmpd="sng" algn="ctr">
                <a:solidFill>
                  <a:srgbClr val="00338D">
                    <a:alpha val="0"/>
                  </a:srgbClr>
                </a:solidFill>
                <a:prstDash val="solid"/>
                <a:miter lim="800000"/>
                <a:headEnd type="none" w="med" len="med"/>
                <a:tailEnd type="none" w="med" len="med"/>
              </a14:hiddenLine>
            </a:ext>
          </a:ex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a:ln>
                  <a:noFill/>
                </a:ln>
                <a:solidFill>
                  <a:prstClr val="white">
                    <a:lumMod val="100000"/>
                  </a:prstClr>
                </a:solidFill>
                <a:effectLst/>
                <a:uLnTx/>
                <a:uFillTx/>
                <a:latin typeface="Meiryo UI"/>
                <a:ea typeface="Meiryo UI"/>
                <a:cs typeface="+mn-cs"/>
              </a:rPr>
              <a:t>③課題の整理</a:t>
            </a:r>
          </a:p>
        </p:txBody>
      </p:sp>
      <p:sp>
        <p:nvSpPr>
          <p:cNvPr id="40" name="矢印: 五方向 39">
            <a:extLst>
              <a:ext uri="{FF2B5EF4-FFF2-40B4-BE49-F238E27FC236}">
                <a16:creationId xmlns:a16="http://schemas.microsoft.com/office/drawing/2014/main" id="{F69230B6-EC7B-4CC5-B5AA-1DA52BD13900}"/>
              </a:ext>
            </a:extLst>
          </p:cNvPr>
          <p:cNvSpPr>
            <a:spLocks/>
          </p:cNvSpPr>
          <p:nvPr/>
        </p:nvSpPr>
        <p:spPr>
          <a:xfrm>
            <a:off x="878001" y="4140827"/>
            <a:ext cx="2700000" cy="288000"/>
          </a:xfrm>
          <a:prstGeom prst="homePlate">
            <a:avLst>
              <a:gd name="adj" fmla="val 19195"/>
            </a:avLst>
          </a:prstGeom>
          <a:solidFill>
            <a:srgbClr val="00338D"/>
          </a:solidFill>
          <a:ln w="28575" cap="flat" cmpd="sng" algn="ctr">
            <a:noFill/>
            <a:prstDash val="solid"/>
            <a:miter lim="800000"/>
            <a:headEnd type="none" w="med" len="med"/>
            <a:tailEnd type="none" w="med" len="med"/>
          </a:ln>
          <a:effectLst/>
          <a:extLst>
            <a:ext uri="{91240B29-F687-4F45-9708-019B960494DF}">
              <a14:hiddenLine xmlns:a14="http://schemas.microsoft.com/office/drawing/2010/main" w="28575" cap="flat" cmpd="sng" algn="ctr">
                <a:solidFill>
                  <a:srgbClr val="1E49E2">
                    <a:alpha val="0"/>
                  </a:srgbClr>
                </a:solidFill>
                <a:prstDash val="solid"/>
                <a:miter lim="800000"/>
                <a:headEnd type="none" w="med" len="med"/>
                <a:tailEnd type="none" w="med" len="med"/>
              </a14:hiddenLine>
            </a:ext>
          </a:ex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a:ln>
                  <a:noFill/>
                </a:ln>
                <a:solidFill>
                  <a:prstClr val="white">
                    <a:lumMod val="100000"/>
                  </a:prstClr>
                </a:solidFill>
                <a:effectLst/>
                <a:uLnTx/>
                <a:uFillTx/>
                <a:latin typeface="Meiryo UI"/>
                <a:ea typeface="Meiryo UI"/>
                <a:cs typeface="+mn-cs"/>
              </a:rPr>
              <a:t>①運用設計の確認</a:t>
            </a:r>
            <a:endParaRPr kumimoji="1" lang="en-US" altLang="ja-JP" sz="1100" b="0" i="0" u="none" strike="noStrike" kern="0" cap="none" spc="0" normalizeH="0" baseline="0" noProof="0">
              <a:ln>
                <a:noFill/>
              </a:ln>
              <a:solidFill>
                <a:prstClr val="white">
                  <a:lumMod val="100000"/>
                </a:prstClr>
              </a:solidFill>
              <a:effectLst/>
              <a:uLnTx/>
              <a:uFillTx/>
              <a:latin typeface="Meiryo UI"/>
              <a:ea typeface="Meiryo UI"/>
              <a:cs typeface="+mn-cs"/>
            </a:endParaRPr>
          </a:p>
        </p:txBody>
      </p:sp>
      <p:sp>
        <p:nvSpPr>
          <p:cNvPr id="42" name="矢印: 五方向 41">
            <a:extLst>
              <a:ext uri="{FF2B5EF4-FFF2-40B4-BE49-F238E27FC236}">
                <a16:creationId xmlns:a16="http://schemas.microsoft.com/office/drawing/2014/main" id="{542C355F-A7C7-40A1-96DA-B98DAF84A303}"/>
              </a:ext>
            </a:extLst>
          </p:cNvPr>
          <p:cNvSpPr>
            <a:spLocks/>
          </p:cNvSpPr>
          <p:nvPr/>
        </p:nvSpPr>
        <p:spPr>
          <a:xfrm>
            <a:off x="3686001" y="4140827"/>
            <a:ext cx="2700000" cy="288000"/>
          </a:xfrm>
          <a:prstGeom prst="homePlate">
            <a:avLst>
              <a:gd name="adj" fmla="val 19195"/>
            </a:avLst>
          </a:prstGeom>
          <a:solidFill>
            <a:srgbClr val="00338D"/>
          </a:solidFill>
          <a:ln w="28575" cap="flat" cmpd="sng" algn="ctr">
            <a:noFill/>
            <a:prstDash val="solid"/>
            <a:miter lim="800000"/>
            <a:headEnd type="none" w="med" len="med"/>
            <a:tailEnd type="none" w="med" len="med"/>
          </a:ln>
          <a:effectLst/>
          <a:extLst>
            <a:ext uri="{91240B29-F687-4F45-9708-019B960494DF}">
              <a14:hiddenLine xmlns:a14="http://schemas.microsoft.com/office/drawing/2010/main" w="28575" cap="flat" cmpd="sng" algn="ctr">
                <a:solidFill>
                  <a:srgbClr val="1E49E2">
                    <a:alpha val="0"/>
                  </a:srgbClr>
                </a:solidFill>
                <a:prstDash val="solid"/>
                <a:miter lim="800000"/>
                <a:headEnd type="none" w="med" len="med"/>
                <a:tailEnd type="none" w="med" len="med"/>
              </a14:hiddenLine>
            </a:ext>
          </a:ex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a:ln>
                  <a:noFill/>
                </a:ln>
                <a:solidFill>
                  <a:prstClr val="white">
                    <a:lumMod val="100000"/>
                  </a:prstClr>
                </a:solidFill>
                <a:effectLst/>
                <a:uLnTx/>
                <a:uFillTx/>
                <a:latin typeface="Meiryo UI"/>
                <a:ea typeface="Meiryo UI"/>
                <a:cs typeface="+mn-cs"/>
              </a:rPr>
              <a:t>②評価・設計見直し</a:t>
            </a:r>
            <a:endParaRPr kumimoji="1" lang="en-US" altLang="ja-JP" sz="1100" b="0" i="0" u="none" strike="noStrike" kern="0" cap="none" spc="0" normalizeH="0" baseline="0" noProof="0">
              <a:ln>
                <a:noFill/>
              </a:ln>
              <a:solidFill>
                <a:prstClr val="white">
                  <a:lumMod val="100000"/>
                </a:prstClr>
              </a:solidFill>
              <a:effectLst/>
              <a:uLnTx/>
              <a:uFillTx/>
              <a:latin typeface="Meiryo UI"/>
              <a:ea typeface="Meiryo UI"/>
              <a:cs typeface="+mn-cs"/>
            </a:endParaRPr>
          </a:p>
        </p:txBody>
      </p:sp>
      <p:sp>
        <p:nvSpPr>
          <p:cNvPr id="51" name="矢印: 五方向 50">
            <a:extLst>
              <a:ext uri="{FF2B5EF4-FFF2-40B4-BE49-F238E27FC236}">
                <a16:creationId xmlns:a16="http://schemas.microsoft.com/office/drawing/2014/main" id="{DE6BF09A-EEF0-451F-BC9E-99253F5FEC51}"/>
              </a:ext>
            </a:extLst>
          </p:cNvPr>
          <p:cNvSpPr/>
          <p:nvPr/>
        </p:nvSpPr>
        <p:spPr>
          <a:xfrm>
            <a:off x="878001" y="1454564"/>
            <a:ext cx="2700000" cy="288000"/>
          </a:xfrm>
          <a:prstGeom prst="homePlate">
            <a:avLst>
              <a:gd name="adj" fmla="val 19195"/>
            </a:avLst>
          </a:prstGeom>
          <a:solidFill>
            <a:srgbClr val="00338D"/>
          </a:solidFill>
          <a:ln w="28575" cap="flat" cmpd="sng" algn="ctr">
            <a:noFill/>
            <a:prstDash val="solid"/>
            <a:miter lim="800000"/>
            <a:headEnd type="none" w="med" len="med"/>
            <a:tailEnd type="none" w="med" len="med"/>
          </a:ln>
          <a:effectLst/>
          <a:extLst>
            <a:ext uri="{91240B29-F687-4F45-9708-019B960494DF}">
              <a14:hiddenLine xmlns:a14="http://schemas.microsoft.com/office/drawing/2010/main" w="28575" cap="flat" cmpd="sng" algn="ctr">
                <a:solidFill>
                  <a:srgbClr val="00338D">
                    <a:alpha val="0"/>
                  </a:srgbClr>
                </a:solidFill>
                <a:prstDash val="solid"/>
                <a:miter lim="800000"/>
                <a:headEnd type="none" w="med" len="med"/>
                <a:tailEnd type="none" w="med" len="med"/>
              </a14:hiddenLine>
            </a:ext>
          </a:ex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white">
                    <a:lumMod val="100000"/>
                  </a:prstClr>
                </a:solidFill>
                <a:effectLst/>
                <a:uLnTx/>
                <a:uFillTx/>
                <a:latin typeface="Arial"/>
                <a:ea typeface="Meiryo UI"/>
                <a:cs typeface="+mn-cs"/>
              </a:rPr>
              <a:t>①推奨構成との差異確認</a:t>
            </a:r>
          </a:p>
        </p:txBody>
      </p:sp>
      <p:sp>
        <p:nvSpPr>
          <p:cNvPr id="49" name="正方形/長方形 48">
            <a:extLst>
              <a:ext uri="{FF2B5EF4-FFF2-40B4-BE49-F238E27FC236}">
                <a16:creationId xmlns:a16="http://schemas.microsoft.com/office/drawing/2014/main" id="{5B0915DB-8541-4F37-9281-0DA30E133CD9}"/>
              </a:ext>
            </a:extLst>
          </p:cNvPr>
          <p:cNvSpPr>
            <a:spLocks/>
          </p:cNvSpPr>
          <p:nvPr/>
        </p:nvSpPr>
        <p:spPr>
          <a:xfrm>
            <a:off x="878001" y="1850564"/>
            <a:ext cx="2700000" cy="900000"/>
          </a:xfrm>
          <a:prstGeom prst="rect">
            <a:avLst/>
          </a:prstGeom>
          <a:solidFill>
            <a:schemeClr val="bg1">
              <a:lumMod val="100000"/>
            </a:schemeClr>
          </a:solidFill>
          <a:ln w="9525" cap="flat" cmpd="sng" algn="ctr">
            <a:solidFill>
              <a:srgbClr val="7213EA"/>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実施内容に関する団体との認識合わせ</a:t>
            </a:r>
            <a:endParaRPr kumimoji="1" lang="en-US" altLang="ja-JP" sz="1100" b="0" i="0" u="none" strike="noStrike" kern="1200" cap="none" spc="0" normalizeH="0" baseline="0" noProof="0">
              <a:ln>
                <a:noFill/>
              </a:ln>
              <a:solidFill>
                <a:srgbClr val="000000">
                  <a:lumMod val="100000"/>
                </a:srgbClr>
              </a:solidFill>
              <a:effectLst/>
              <a:uLnTx/>
              <a:uFillTx/>
              <a:latin typeface="Arial"/>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令和</a:t>
            </a:r>
            <a:r>
              <a:rPr kumimoji="1" lang="en-US" altLang="ja-JP" sz="1100" b="0" i="0" u="none" strike="noStrike" kern="1200" cap="none" spc="0" normalizeH="0" baseline="0" noProof="0">
                <a:ln>
                  <a:noFill/>
                </a:ln>
                <a:solidFill>
                  <a:srgbClr val="000000">
                    <a:lumMod val="100000"/>
                  </a:srgbClr>
                </a:solidFill>
                <a:effectLst/>
                <a:uLnTx/>
                <a:uFillTx/>
                <a:latin typeface="Arial"/>
                <a:ea typeface="Meiryo UI"/>
                <a:cs typeface="+mn-cs"/>
              </a:rPr>
              <a:t>4</a:t>
            </a: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年度先行事業の成果物を基に、各団体の構成と推奨構成との差異を把握するためにヒアリング実施</a:t>
            </a:r>
          </a:p>
        </p:txBody>
      </p:sp>
      <p:sp>
        <p:nvSpPr>
          <p:cNvPr id="50" name="正方形/長方形 49">
            <a:extLst>
              <a:ext uri="{FF2B5EF4-FFF2-40B4-BE49-F238E27FC236}">
                <a16:creationId xmlns:a16="http://schemas.microsoft.com/office/drawing/2014/main" id="{3D01FAD4-2FE7-4710-BD9E-B0B79EBC5F66}"/>
              </a:ext>
            </a:extLst>
          </p:cNvPr>
          <p:cNvSpPr>
            <a:spLocks/>
          </p:cNvSpPr>
          <p:nvPr/>
        </p:nvSpPr>
        <p:spPr>
          <a:xfrm>
            <a:off x="3686001" y="1850564"/>
            <a:ext cx="2700000" cy="900000"/>
          </a:xfrm>
          <a:prstGeom prst="rect">
            <a:avLst/>
          </a:prstGeom>
          <a:solidFill>
            <a:schemeClr val="bg1">
              <a:lumMod val="100000"/>
            </a:schemeClr>
          </a:solidFill>
          <a:ln w="9525" cap="flat" cmpd="sng" algn="ctr">
            <a:solidFill>
              <a:srgbClr val="7213EA"/>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採択団体のシステムの将来像・その具体的な構成についてヒアリング実施</a:t>
            </a:r>
            <a:endParaRPr kumimoji="1" lang="en-US" altLang="ja-JP" sz="1100" b="0" i="0" u="none" strike="noStrike" kern="1200" cap="none" spc="0" normalizeH="0" baseline="0" noProof="0">
              <a:ln>
                <a:noFill/>
              </a:ln>
              <a:solidFill>
                <a:srgbClr val="000000">
                  <a:lumMod val="100000"/>
                </a:srgbClr>
              </a:solidFill>
              <a:effectLst/>
              <a:uLnTx/>
              <a:uFillTx/>
              <a:latin typeface="Arial"/>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検討した構成について実機検証を行う団体の検証支援</a:t>
            </a:r>
            <a:endParaRPr kumimoji="1" lang="en-US" altLang="ja-JP" sz="1100" b="0" i="0" u="none" strike="noStrike" kern="1200" cap="none" spc="0" normalizeH="0" baseline="0" noProof="0">
              <a:ln>
                <a:noFill/>
              </a:ln>
              <a:solidFill>
                <a:srgbClr val="000000">
                  <a:lumMod val="100000"/>
                </a:srgbClr>
              </a:solidFill>
              <a:effectLst/>
              <a:uLnTx/>
              <a:uFillTx/>
              <a:latin typeface="Arial"/>
              <a:ea typeface="Meiryo UI"/>
              <a:cs typeface="+mn-cs"/>
            </a:endParaRPr>
          </a:p>
        </p:txBody>
      </p:sp>
      <p:sp>
        <p:nvSpPr>
          <p:cNvPr id="53" name="正方形/長方形 52">
            <a:extLst>
              <a:ext uri="{FF2B5EF4-FFF2-40B4-BE49-F238E27FC236}">
                <a16:creationId xmlns:a16="http://schemas.microsoft.com/office/drawing/2014/main" id="{335D5224-C15A-47CD-94B6-C7235D6690FA}"/>
              </a:ext>
            </a:extLst>
          </p:cNvPr>
          <p:cNvSpPr>
            <a:spLocks/>
          </p:cNvSpPr>
          <p:nvPr/>
        </p:nvSpPr>
        <p:spPr>
          <a:xfrm>
            <a:off x="6494001" y="1850564"/>
            <a:ext cx="2700000" cy="900000"/>
          </a:xfrm>
          <a:prstGeom prst="rect">
            <a:avLst/>
          </a:prstGeom>
          <a:solidFill>
            <a:schemeClr val="bg1">
              <a:lumMod val="100000"/>
            </a:schemeClr>
          </a:solidFill>
          <a:ln w="9525" cap="flat" cmpd="sng" algn="ctr">
            <a:solidFill>
              <a:srgbClr val="7213EA"/>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移行検証（机上・実機）によって抽出された課題の整理、採択団体へのフィードバック</a:t>
            </a:r>
            <a:endParaRPr kumimoji="1" lang="en-US" altLang="ja-JP" sz="1100" b="0" i="0" u="none" strike="noStrike" kern="1200" cap="none" spc="0" normalizeH="0" baseline="0" noProof="0">
              <a:ln>
                <a:noFill/>
              </a:ln>
              <a:solidFill>
                <a:srgbClr val="000000">
                  <a:lumMod val="100000"/>
                </a:srgbClr>
              </a:solidFill>
              <a:effectLst/>
              <a:uLnTx/>
              <a:uFillTx/>
              <a:latin typeface="Arial"/>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課題を基に、推奨構成のアップデートが必要な項目を検討</a:t>
            </a:r>
            <a:endParaRPr kumimoji="1" lang="en-US" altLang="ja-JP" sz="1100" b="0" i="0" u="none" strike="noStrike" kern="1200" cap="none" spc="0" normalizeH="0" baseline="0" noProof="0">
              <a:ln>
                <a:noFill/>
              </a:ln>
              <a:solidFill>
                <a:srgbClr val="000000">
                  <a:lumMod val="100000"/>
                </a:srgbClr>
              </a:solidFill>
              <a:effectLst/>
              <a:uLnTx/>
              <a:uFillTx/>
              <a:latin typeface="Arial"/>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endPar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endParaRPr>
          </a:p>
        </p:txBody>
      </p:sp>
      <p:sp>
        <p:nvSpPr>
          <p:cNvPr id="54" name="正方形/長方形 53">
            <a:extLst>
              <a:ext uri="{FF2B5EF4-FFF2-40B4-BE49-F238E27FC236}">
                <a16:creationId xmlns:a16="http://schemas.microsoft.com/office/drawing/2014/main" id="{7AD3068E-B3E1-4128-8D97-E8C90593A969}"/>
              </a:ext>
            </a:extLst>
          </p:cNvPr>
          <p:cNvSpPr>
            <a:spLocks/>
          </p:cNvSpPr>
          <p:nvPr/>
        </p:nvSpPr>
        <p:spPr>
          <a:xfrm>
            <a:off x="590001" y="1850564"/>
            <a:ext cx="288000" cy="900000"/>
          </a:xfrm>
          <a:prstGeom prst="rect">
            <a:avLst/>
          </a:prstGeom>
          <a:solidFill>
            <a:srgbClr val="7213EA"/>
          </a:solidFill>
          <a:ln w="9525" cap="flat" cmpd="sng" algn="ctr">
            <a:solidFill>
              <a:srgbClr val="7213EA"/>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vert="eaVert"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prstClr val="white"/>
                </a:solidFill>
                <a:latin typeface="Arial"/>
                <a:ea typeface="Meiryo UI"/>
              </a:rPr>
              <a:t>デジタル庁</a:t>
            </a:r>
            <a:endParaRPr kumimoji="1" lang="en-US" altLang="ja-JP" sz="900" b="1">
              <a:solidFill>
                <a:prstClr val="white"/>
              </a:solidFill>
              <a:latin typeface="Arial"/>
              <a:ea typeface="Meiryo U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prstClr val="white"/>
                </a:solidFill>
                <a:latin typeface="Arial"/>
                <a:ea typeface="Meiryo UI"/>
              </a:rPr>
              <a:t>作業</a:t>
            </a:r>
            <a:endParaRPr kumimoji="1" lang="ja-JP" altLang="en-US" sz="900" b="1" i="0" u="none" strike="noStrike" kern="1200" cap="none" spc="0" normalizeH="0" baseline="0" noProof="0">
              <a:ln>
                <a:noFill/>
              </a:ln>
              <a:solidFill>
                <a:prstClr val="white"/>
              </a:solidFill>
              <a:effectLst/>
              <a:uLnTx/>
              <a:uFillTx/>
              <a:latin typeface="Arial"/>
              <a:ea typeface="Meiryo UI"/>
              <a:cs typeface="+mn-cs"/>
            </a:endParaRPr>
          </a:p>
        </p:txBody>
      </p:sp>
      <p:sp>
        <p:nvSpPr>
          <p:cNvPr id="55" name="正方形/長方形 54">
            <a:extLst>
              <a:ext uri="{FF2B5EF4-FFF2-40B4-BE49-F238E27FC236}">
                <a16:creationId xmlns:a16="http://schemas.microsoft.com/office/drawing/2014/main" id="{CE06603E-5CA7-47AA-B0EF-65381DEB4461}"/>
              </a:ext>
            </a:extLst>
          </p:cNvPr>
          <p:cNvSpPr>
            <a:spLocks/>
          </p:cNvSpPr>
          <p:nvPr/>
        </p:nvSpPr>
        <p:spPr>
          <a:xfrm>
            <a:off x="590001" y="2858564"/>
            <a:ext cx="288000" cy="900000"/>
          </a:xfrm>
          <a:prstGeom prst="rect">
            <a:avLst/>
          </a:prstGeom>
          <a:solidFill>
            <a:srgbClr val="098E7E"/>
          </a:solidFill>
          <a:ln w="9525" cap="flat" cmpd="sng" algn="ctr">
            <a:solidFill>
              <a:srgbClr val="098E7E"/>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vert="eaVert"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prstClr val="white"/>
                </a:solidFill>
                <a:effectLst/>
                <a:uLnTx/>
                <a:uFillTx/>
                <a:latin typeface="Arial"/>
                <a:ea typeface="Meiryo UI"/>
                <a:cs typeface="+mn-cs"/>
              </a:rPr>
              <a:t>ベンダー</a:t>
            </a:r>
            <a:endParaRPr kumimoji="1" lang="en-US" altLang="ja-JP" sz="900" b="1" i="0" u="none" strike="noStrike" kern="1200" cap="none" spc="0" normalizeH="0" baseline="0" noProof="0">
              <a:ln>
                <a:noFill/>
              </a:ln>
              <a:solidFill>
                <a:prstClr val="white"/>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prstClr val="white"/>
                </a:solidFill>
                <a:effectLst/>
                <a:uLnTx/>
                <a:uFillTx/>
                <a:latin typeface="Arial"/>
                <a:ea typeface="Meiryo UI"/>
                <a:cs typeface="+mn-cs"/>
              </a:rPr>
              <a:t>作業</a:t>
            </a:r>
          </a:p>
        </p:txBody>
      </p:sp>
      <p:sp>
        <p:nvSpPr>
          <p:cNvPr id="56" name="正方形/長方形 55">
            <a:extLst>
              <a:ext uri="{FF2B5EF4-FFF2-40B4-BE49-F238E27FC236}">
                <a16:creationId xmlns:a16="http://schemas.microsoft.com/office/drawing/2014/main" id="{3EAAF843-E400-4AFD-B8E2-A7D0C8F3A866}"/>
              </a:ext>
            </a:extLst>
          </p:cNvPr>
          <p:cNvSpPr>
            <a:spLocks/>
          </p:cNvSpPr>
          <p:nvPr/>
        </p:nvSpPr>
        <p:spPr>
          <a:xfrm>
            <a:off x="878001" y="2858564"/>
            <a:ext cx="2700000" cy="900000"/>
          </a:xfrm>
          <a:prstGeom prst="rect">
            <a:avLst/>
          </a:prstGeom>
          <a:solidFill>
            <a:schemeClr val="bg1">
              <a:lumMod val="100000"/>
            </a:schemeClr>
          </a:solidFill>
          <a:ln w="9525" cap="flat" cmpd="sng" algn="ctr">
            <a:solidFill>
              <a:srgbClr val="00C0AE"/>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現在のシステム構成を整理・評価し、</a:t>
            </a:r>
            <a:br>
              <a:rPr kumimoji="1" lang="en-US" altLang="ja-JP" sz="1100" b="0" i="0" u="none" strike="noStrike" kern="1200" cap="none" spc="0" normalizeH="0" baseline="0" noProof="0">
                <a:ln>
                  <a:noFill/>
                </a:ln>
                <a:solidFill>
                  <a:srgbClr val="000000">
                    <a:lumMod val="100000"/>
                  </a:srgbClr>
                </a:solidFill>
                <a:effectLst/>
                <a:uLnTx/>
                <a:uFillTx/>
                <a:latin typeface="Arial"/>
                <a:ea typeface="Meiryo UI"/>
                <a:cs typeface="+mn-cs"/>
              </a:rPr>
            </a:b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ヒアリング回答</a:t>
            </a:r>
          </a:p>
        </p:txBody>
      </p:sp>
      <p:sp>
        <p:nvSpPr>
          <p:cNvPr id="57" name="正方形/長方形 56">
            <a:extLst>
              <a:ext uri="{FF2B5EF4-FFF2-40B4-BE49-F238E27FC236}">
                <a16:creationId xmlns:a16="http://schemas.microsoft.com/office/drawing/2014/main" id="{947489AC-7D5C-49EC-9C30-11846D80646C}"/>
              </a:ext>
            </a:extLst>
          </p:cNvPr>
          <p:cNvSpPr>
            <a:spLocks/>
          </p:cNvSpPr>
          <p:nvPr/>
        </p:nvSpPr>
        <p:spPr>
          <a:xfrm>
            <a:off x="3686001" y="2858564"/>
            <a:ext cx="2700000" cy="900000"/>
          </a:xfrm>
          <a:prstGeom prst="rect">
            <a:avLst/>
          </a:prstGeom>
          <a:solidFill>
            <a:schemeClr val="bg1">
              <a:lumMod val="100000"/>
            </a:schemeClr>
          </a:solidFill>
          <a:ln w="9525" cap="flat" cmpd="sng" algn="ctr">
            <a:solidFill>
              <a:srgbClr val="00C0AE"/>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システムが目指す姿を踏まえて、推奨構成へ移行する際の具体的な構成を検討</a:t>
            </a:r>
            <a:endParaRPr kumimoji="1" lang="en-US" altLang="ja-JP" sz="1100" b="0" i="0" u="none" strike="noStrike" kern="1200" cap="none" spc="0" normalizeH="0" baseline="0" noProof="0">
              <a:ln>
                <a:noFill/>
              </a:ln>
              <a:solidFill>
                <a:srgbClr val="000000">
                  <a:lumMod val="100000"/>
                </a:srgbClr>
              </a:solidFill>
              <a:effectLst/>
              <a:uLnTx/>
              <a:uFillTx/>
              <a:latin typeface="Arial"/>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想定する構成について、机上検証・実機</a:t>
            </a:r>
            <a:br>
              <a:rPr kumimoji="1" lang="en-US" altLang="ja-JP" sz="1100" b="0" i="0" u="none" strike="noStrike" kern="1200" cap="none" spc="0" normalizeH="0" baseline="0" noProof="0">
                <a:ln>
                  <a:noFill/>
                </a:ln>
                <a:solidFill>
                  <a:srgbClr val="000000">
                    <a:lumMod val="100000"/>
                  </a:srgbClr>
                </a:solidFill>
                <a:effectLst/>
                <a:uLnTx/>
                <a:uFillTx/>
                <a:latin typeface="Arial"/>
                <a:ea typeface="Meiryo UI"/>
                <a:cs typeface="+mn-cs"/>
              </a:rPr>
            </a:b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検証を実施し課題を抽出</a:t>
            </a: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endParaRPr kumimoji="1" lang="en-US" altLang="ja-JP" sz="1100" b="0" i="0" u="none" strike="noStrike" kern="1200" cap="none" spc="0" normalizeH="0" baseline="0" noProof="0">
              <a:ln>
                <a:noFill/>
              </a:ln>
              <a:solidFill>
                <a:srgbClr val="000000">
                  <a:lumMod val="100000"/>
                </a:srgbClr>
              </a:solidFill>
              <a:effectLst/>
              <a:uLnTx/>
              <a:uFillTx/>
              <a:latin typeface="Arial"/>
              <a:ea typeface="Meiryo UI"/>
              <a:cs typeface="+mn-cs"/>
            </a:endParaRPr>
          </a:p>
        </p:txBody>
      </p:sp>
      <p:sp>
        <p:nvSpPr>
          <p:cNvPr id="58" name="正方形/長方形 57">
            <a:extLst>
              <a:ext uri="{FF2B5EF4-FFF2-40B4-BE49-F238E27FC236}">
                <a16:creationId xmlns:a16="http://schemas.microsoft.com/office/drawing/2014/main" id="{F091C00B-F661-462D-A847-09D0BA63C127}"/>
              </a:ext>
            </a:extLst>
          </p:cNvPr>
          <p:cNvSpPr>
            <a:spLocks/>
          </p:cNvSpPr>
          <p:nvPr/>
        </p:nvSpPr>
        <p:spPr>
          <a:xfrm>
            <a:off x="6494001" y="2858564"/>
            <a:ext cx="2700000" cy="900000"/>
          </a:xfrm>
          <a:prstGeom prst="rect">
            <a:avLst/>
          </a:prstGeom>
          <a:solidFill>
            <a:schemeClr val="bg1">
              <a:lumMod val="100000"/>
            </a:schemeClr>
          </a:solidFill>
          <a:ln w="9525" cap="flat" cmpd="sng" algn="ctr">
            <a:solidFill>
              <a:srgbClr val="00C0AE"/>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課題に関するフィードバックを基に、</a:t>
            </a:r>
            <a:br>
              <a:rPr kumimoji="1" lang="en-US" altLang="ja-JP" sz="1100" b="0" i="0" u="none" strike="noStrike" kern="1200" cap="none" spc="0" normalizeH="0" baseline="0" noProof="0">
                <a:ln>
                  <a:noFill/>
                </a:ln>
                <a:solidFill>
                  <a:srgbClr val="000000">
                    <a:lumMod val="100000"/>
                  </a:srgbClr>
                </a:solidFill>
                <a:effectLst/>
                <a:uLnTx/>
                <a:uFillTx/>
                <a:latin typeface="Arial"/>
                <a:ea typeface="Meiryo UI"/>
                <a:cs typeface="+mn-cs"/>
              </a:rPr>
            </a:b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推奨構成へ移行する際の構成見直し</a:t>
            </a:r>
          </a:p>
        </p:txBody>
      </p:sp>
      <p:sp>
        <p:nvSpPr>
          <p:cNvPr id="59" name="正方形/長方形 58">
            <a:extLst>
              <a:ext uri="{FF2B5EF4-FFF2-40B4-BE49-F238E27FC236}">
                <a16:creationId xmlns:a16="http://schemas.microsoft.com/office/drawing/2014/main" id="{F680FFCE-5D67-45FD-91C8-66B770D36D5F}"/>
              </a:ext>
            </a:extLst>
          </p:cNvPr>
          <p:cNvSpPr>
            <a:spLocks/>
          </p:cNvSpPr>
          <p:nvPr/>
        </p:nvSpPr>
        <p:spPr>
          <a:xfrm>
            <a:off x="878001" y="4536827"/>
            <a:ext cx="2700000" cy="720000"/>
          </a:xfrm>
          <a:prstGeom prst="rect">
            <a:avLst/>
          </a:prstGeom>
          <a:solidFill>
            <a:schemeClr val="bg1">
              <a:lumMod val="100000"/>
            </a:schemeClr>
          </a:solidFill>
          <a:ln w="9525" cap="flat" cmpd="sng" algn="ctr">
            <a:solidFill>
              <a:srgbClr val="7213EA"/>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ガバメントクラウド移行前・後・推奨構成</a:t>
            </a:r>
            <a:br>
              <a:rPr kumimoji="1" lang="en-US" altLang="ja-JP" sz="1100" b="0" i="0" u="none" strike="noStrike" kern="1200" cap="none" spc="0" normalizeH="0" baseline="0" noProof="0">
                <a:ln>
                  <a:noFill/>
                </a:ln>
                <a:solidFill>
                  <a:srgbClr val="000000">
                    <a:lumMod val="100000"/>
                  </a:srgbClr>
                </a:solidFill>
                <a:effectLst/>
                <a:uLnTx/>
                <a:uFillTx/>
                <a:latin typeface="Arial"/>
                <a:ea typeface="Meiryo UI"/>
                <a:cs typeface="+mn-cs"/>
              </a:rPr>
            </a:b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移行後の各段階における運用作業項目に</a:t>
            </a:r>
            <a:br>
              <a:rPr kumimoji="1" lang="en-US" altLang="ja-JP" sz="1100" b="0" i="0" u="none" strike="noStrike" kern="1200" cap="none" spc="0" normalizeH="0" baseline="0" noProof="0">
                <a:ln>
                  <a:noFill/>
                </a:ln>
                <a:solidFill>
                  <a:srgbClr val="000000">
                    <a:lumMod val="100000"/>
                  </a:srgbClr>
                </a:solidFill>
                <a:effectLst/>
                <a:uLnTx/>
                <a:uFillTx/>
                <a:latin typeface="Arial"/>
                <a:ea typeface="Meiryo UI"/>
                <a:cs typeface="+mn-cs"/>
              </a:rPr>
            </a:b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ついてヒアリング実施</a:t>
            </a:r>
            <a:endParaRPr kumimoji="1" lang="en-US" altLang="ja-JP" sz="1100" b="0" i="0" u="none" strike="noStrike" kern="1200" cap="none" spc="0" normalizeH="0" baseline="0" noProof="0">
              <a:ln>
                <a:noFill/>
              </a:ln>
              <a:solidFill>
                <a:srgbClr val="000000">
                  <a:lumMod val="100000"/>
                </a:srgbClr>
              </a:solidFill>
              <a:effectLst/>
              <a:uLnTx/>
              <a:uFillTx/>
              <a:latin typeface="Arial"/>
              <a:ea typeface="Meiryo UI"/>
              <a:cs typeface="+mn-cs"/>
            </a:endParaRPr>
          </a:p>
        </p:txBody>
      </p:sp>
      <p:sp>
        <p:nvSpPr>
          <p:cNvPr id="61" name="正方形/長方形 60">
            <a:extLst>
              <a:ext uri="{FF2B5EF4-FFF2-40B4-BE49-F238E27FC236}">
                <a16:creationId xmlns:a16="http://schemas.microsoft.com/office/drawing/2014/main" id="{0BE8A34C-E4BB-4C86-B8FE-2359E5C4D2F2}"/>
              </a:ext>
            </a:extLst>
          </p:cNvPr>
          <p:cNvSpPr>
            <a:spLocks/>
          </p:cNvSpPr>
          <p:nvPr/>
        </p:nvSpPr>
        <p:spPr>
          <a:xfrm>
            <a:off x="3686001" y="4536827"/>
            <a:ext cx="2700000" cy="720000"/>
          </a:xfrm>
          <a:prstGeom prst="rect">
            <a:avLst/>
          </a:prstGeom>
          <a:solidFill>
            <a:schemeClr val="bg1">
              <a:lumMod val="100000"/>
            </a:schemeClr>
          </a:solidFill>
          <a:ln w="9525" cap="flat" cmpd="sng" algn="ctr">
            <a:solidFill>
              <a:srgbClr val="7213EA"/>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ヒアリング回答を基に、現在想定する推奨</a:t>
            </a:r>
            <a:br>
              <a:rPr kumimoji="1" lang="en-US" altLang="ja-JP" sz="1100" b="0" i="0" u="none" strike="noStrike" kern="1200" cap="none" spc="0" normalizeH="0" baseline="0" noProof="0">
                <a:ln>
                  <a:noFill/>
                </a:ln>
                <a:solidFill>
                  <a:srgbClr val="000000">
                    <a:lumMod val="100000"/>
                  </a:srgbClr>
                </a:solidFill>
                <a:effectLst/>
                <a:uLnTx/>
                <a:uFillTx/>
                <a:latin typeface="Arial"/>
                <a:ea typeface="Meiryo UI"/>
                <a:cs typeface="+mn-cs"/>
              </a:rPr>
            </a:b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構成採用時の運用設計について評価</a:t>
            </a:r>
            <a:endParaRPr kumimoji="1" lang="en-US" altLang="ja-JP" sz="1100" b="0" i="0" u="none" strike="noStrike" kern="1200" cap="none" spc="0" normalizeH="0" baseline="0" noProof="0">
              <a:ln>
                <a:noFill/>
              </a:ln>
              <a:solidFill>
                <a:srgbClr val="000000">
                  <a:lumMod val="100000"/>
                </a:srgbClr>
              </a:solidFill>
              <a:effectLst/>
              <a:uLnTx/>
              <a:uFillTx/>
              <a:latin typeface="Arial"/>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必要に応じて運用設計の見直しを提案</a:t>
            </a:r>
          </a:p>
        </p:txBody>
      </p:sp>
      <p:sp>
        <p:nvSpPr>
          <p:cNvPr id="78" name="テキスト ボックス 77">
            <a:extLst>
              <a:ext uri="{FF2B5EF4-FFF2-40B4-BE49-F238E27FC236}">
                <a16:creationId xmlns:a16="http://schemas.microsoft.com/office/drawing/2014/main" id="{330A71ED-BFF2-4C37-9C1F-25759E439E04}"/>
              </a:ext>
            </a:extLst>
          </p:cNvPr>
          <p:cNvSpPr txBox="1"/>
          <p:nvPr/>
        </p:nvSpPr>
        <p:spPr>
          <a:xfrm>
            <a:off x="967351" y="995619"/>
            <a:ext cx="8505347" cy="337024"/>
          </a:xfrm>
          <a:prstGeom prst="rect">
            <a:avLst/>
          </a:prstGeom>
          <a:noFill/>
        </p:spPr>
        <p:txBody>
          <a:bodyPr wrap="square" lIns="54610" tIns="54610" rIns="54610" bIns="54610" rtlCol="0">
            <a:noAutofit/>
          </a:bodyPr>
          <a:lstStyle/>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n"/>
              <a:tabLst/>
              <a:defRPr/>
            </a:pPr>
            <a:r>
              <a:rPr kumimoji="1" lang="ja-JP" altLang="en-US" sz="1400" b="0" i="0" u="none" strike="noStrike" kern="1200" cap="none" spc="0" normalizeH="0" baseline="0" noProof="0">
                <a:ln>
                  <a:noFill/>
                </a:ln>
                <a:solidFill>
                  <a:srgbClr val="000000"/>
                </a:solidFill>
                <a:effectLst/>
                <a:uLnTx/>
                <a:uFillTx/>
                <a:latin typeface="+mj-ea"/>
                <a:ea typeface="+mj-ea"/>
                <a:cs typeface="+mn-cs"/>
              </a:rPr>
              <a:t>本検証の実施プロセスを以下に示す。</a:t>
            </a:r>
          </a:p>
        </p:txBody>
      </p:sp>
      <p:cxnSp>
        <p:nvCxnSpPr>
          <p:cNvPr id="3" name="直線コネクタ 2">
            <a:extLst>
              <a:ext uri="{FF2B5EF4-FFF2-40B4-BE49-F238E27FC236}">
                <a16:creationId xmlns:a16="http://schemas.microsoft.com/office/drawing/2014/main" id="{7FC2ACDB-A211-4882-A134-A720107F42DE}"/>
              </a:ext>
            </a:extLst>
          </p:cNvPr>
          <p:cNvCxnSpPr/>
          <p:nvPr/>
        </p:nvCxnSpPr>
        <p:spPr>
          <a:xfrm>
            <a:off x="109101" y="3968682"/>
            <a:ext cx="9180000" cy="0"/>
          </a:xfrm>
          <a:prstGeom prst="line">
            <a:avLst/>
          </a:prstGeom>
          <a:ln>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85A0B610-EC6A-4BD3-A633-CF5B68BBE195}"/>
              </a:ext>
            </a:extLst>
          </p:cNvPr>
          <p:cNvSpPr/>
          <p:nvPr/>
        </p:nvSpPr>
        <p:spPr>
          <a:xfrm>
            <a:off x="194001" y="1850564"/>
            <a:ext cx="258486" cy="1908000"/>
          </a:xfrm>
          <a:prstGeom prst="rect">
            <a:avLst/>
          </a:prstGeom>
          <a:solidFill>
            <a:srgbClr val="00338D"/>
          </a:solidFill>
          <a:ln w="19050">
            <a:solidFill>
              <a:srgbClr val="00338D"/>
            </a:solidFill>
          </a:ln>
        </p:spPr>
        <p:style>
          <a:lnRef idx="2">
            <a:schemeClr val="accent1">
              <a:shade val="50000"/>
            </a:schemeClr>
          </a:lnRef>
          <a:fillRef idx="1">
            <a:schemeClr val="accent1"/>
          </a:fillRef>
          <a:effectRef idx="0">
            <a:schemeClr val="accent1"/>
          </a:effectRef>
          <a:fontRef idx="minor">
            <a:schemeClr val="lt1"/>
          </a:fontRef>
        </p:style>
        <p:txBody>
          <a:bodyPr vert="eaVert" lIns="49846" tIns="49846" rIns="49846" bIns="49846"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a:ln>
                  <a:noFill/>
                </a:ln>
                <a:solidFill>
                  <a:prstClr val="white"/>
                </a:solidFill>
                <a:effectLst/>
                <a:uLnTx/>
                <a:uFillTx/>
                <a:latin typeface="Meiryo UI"/>
                <a:ea typeface="Meiryo UI"/>
                <a:cs typeface="+mn-cs"/>
              </a:rPr>
              <a:t>Ａ．移行検証</a:t>
            </a:r>
          </a:p>
        </p:txBody>
      </p:sp>
      <p:sp>
        <p:nvSpPr>
          <p:cNvPr id="33" name="正方形/長方形 32">
            <a:extLst>
              <a:ext uri="{FF2B5EF4-FFF2-40B4-BE49-F238E27FC236}">
                <a16:creationId xmlns:a16="http://schemas.microsoft.com/office/drawing/2014/main" id="{56107E04-5129-421D-9C07-9013646178CA}"/>
              </a:ext>
            </a:extLst>
          </p:cNvPr>
          <p:cNvSpPr/>
          <p:nvPr/>
        </p:nvSpPr>
        <p:spPr>
          <a:xfrm>
            <a:off x="194001" y="4536827"/>
            <a:ext cx="288000" cy="1548000"/>
          </a:xfrm>
          <a:prstGeom prst="rect">
            <a:avLst/>
          </a:prstGeom>
          <a:solidFill>
            <a:srgbClr val="00338D"/>
          </a:solidFill>
          <a:ln w="19050" cap="flat" cmpd="sng" algn="ctr">
            <a:noFill/>
            <a:prstDash val="solid"/>
            <a:miter lim="800000"/>
          </a:ln>
          <a:effectLst/>
          <a:extLst>
            <a:ext uri="{91240B29-F687-4F45-9708-019B960494DF}">
              <a14:hiddenLine xmlns:a14="http://schemas.microsoft.com/office/drawing/2010/main" w="19050" cap="flat" cmpd="sng" algn="ctr">
                <a:solidFill>
                  <a:srgbClr val="1E49E2">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vert="eaVert" lIns="49846" tIns="49846" rIns="49846" bIns="49846"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a:ln>
                  <a:noFill/>
                </a:ln>
                <a:solidFill>
                  <a:prstClr val="white"/>
                </a:solidFill>
                <a:effectLst/>
                <a:uLnTx/>
                <a:uFillTx/>
                <a:latin typeface="Meiryo UI"/>
                <a:ea typeface="Meiryo UI"/>
                <a:cs typeface="+mn-cs"/>
              </a:rPr>
              <a:t>Ｂ．運用効率化の確認</a:t>
            </a:r>
          </a:p>
        </p:txBody>
      </p:sp>
      <p:sp>
        <p:nvSpPr>
          <p:cNvPr id="36" name="正方形/長方形 35">
            <a:extLst>
              <a:ext uri="{FF2B5EF4-FFF2-40B4-BE49-F238E27FC236}">
                <a16:creationId xmlns:a16="http://schemas.microsoft.com/office/drawing/2014/main" id="{CDE33DAA-4993-4B97-A5E8-63B7687EB9FC}"/>
              </a:ext>
            </a:extLst>
          </p:cNvPr>
          <p:cNvSpPr>
            <a:spLocks/>
          </p:cNvSpPr>
          <p:nvPr/>
        </p:nvSpPr>
        <p:spPr>
          <a:xfrm>
            <a:off x="878001" y="5364827"/>
            <a:ext cx="2700000" cy="720000"/>
          </a:xfrm>
          <a:prstGeom prst="rect">
            <a:avLst/>
          </a:prstGeom>
          <a:solidFill>
            <a:schemeClr val="bg1">
              <a:lumMod val="100000"/>
            </a:schemeClr>
          </a:solidFill>
          <a:ln w="9525" cap="flat" cmpd="sng" algn="ctr">
            <a:solidFill>
              <a:srgbClr val="00C0AE"/>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推奨構成への移行後の運用設計検討</a:t>
            </a:r>
            <a:endParaRPr kumimoji="1" lang="en-US" altLang="ja-JP" sz="1100" b="0" i="0" u="none" strike="noStrike" kern="1200" cap="none" spc="0" normalizeH="0" baseline="0" noProof="0">
              <a:ln>
                <a:noFill/>
              </a:ln>
              <a:solidFill>
                <a:srgbClr val="000000">
                  <a:lumMod val="100000"/>
                </a:srgbClr>
              </a:solidFill>
              <a:effectLst/>
              <a:uLnTx/>
              <a:uFillTx/>
              <a:latin typeface="Arial"/>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運用作業項目に関するヒアリング回答</a:t>
            </a:r>
          </a:p>
        </p:txBody>
      </p:sp>
      <p:sp>
        <p:nvSpPr>
          <p:cNvPr id="39" name="正方形/長方形 38">
            <a:extLst>
              <a:ext uri="{FF2B5EF4-FFF2-40B4-BE49-F238E27FC236}">
                <a16:creationId xmlns:a16="http://schemas.microsoft.com/office/drawing/2014/main" id="{60E3C090-0A3F-4C52-B0B0-451796BC1716}"/>
              </a:ext>
            </a:extLst>
          </p:cNvPr>
          <p:cNvSpPr>
            <a:spLocks/>
          </p:cNvSpPr>
          <p:nvPr/>
        </p:nvSpPr>
        <p:spPr>
          <a:xfrm>
            <a:off x="3686001" y="5364827"/>
            <a:ext cx="2700000" cy="720000"/>
          </a:xfrm>
          <a:prstGeom prst="rect">
            <a:avLst/>
          </a:prstGeom>
          <a:solidFill>
            <a:schemeClr val="bg1">
              <a:lumMod val="100000"/>
            </a:schemeClr>
          </a:solidFill>
          <a:ln w="9525" cap="flat" cmpd="sng" algn="ctr">
            <a:solidFill>
              <a:srgbClr val="00C0AE"/>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評価結果を基に、運用設計の見直し</a:t>
            </a:r>
            <a:endParaRPr kumimoji="1" lang="en-US" altLang="ja-JP" sz="1100" b="0" i="0" u="none" strike="noStrike" kern="1200" cap="none" spc="0" normalizeH="0" baseline="0" noProof="0">
              <a:ln>
                <a:noFill/>
              </a:ln>
              <a:solidFill>
                <a:srgbClr val="000000">
                  <a:lumMod val="100000"/>
                </a:srgbClr>
              </a:solidFill>
              <a:effectLst/>
              <a:uLnTx/>
              <a:uFillTx/>
              <a:latin typeface="Arial"/>
              <a:ea typeface="Meiryo UI"/>
              <a:cs typeface="+mn-cs"/>
            </a:endParaRPr>
          </a:p>
        </p:txBody>
      </p:sp>
      <p:sp>
        <p:nvSpPr>
          <p:cNvPr id="41" name="正方形/長方形 40">
            <a:extLst>
              <a:ext uri="{FF2B5EF4-FFF2-40B4-BE49-F238E27FC236}">
                <a16:creationId xmlns:a16="http://schemas.microsoft.com/office/drawing/2014/main" id="{B6D53F84-7094-4B18-A95E-83FABD38A00B}"/>
              </a:ext>
            </a:extLst>
          </p:cNvPr>
          <p:cNvSpPr>
            <a:spLocks/>
          </p:cNvSpPr>
          <p:nvPr/>
        </p:nvSpPr>
        <p:spPr>
          <a:xfrm>
            <a:off x="590001" y="4536827"/>
            <a:ext cx="288000" cy="720000"/>
          </a:xfrm>
          <a:prstGeom prst="rect">
            <a:avLst/>
          </a:prstGeom>
          <a:solidFill>
            <a:srgbClr val="7213EA"/>
          </a:solidFill>
          <a:ln w="9525" cap="flat" cmpd="sng" algn="ctr">
            <a:solidFill>
              <a:srgbClr val="7213EA"/>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vert="eaVert"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prstClr val="white"/>
                </a:solidFill>
                <a:effectLst/>
                <a:uLnTx/>
                <a:uFillTx/>
                <a:latin typeface="Arial"/>
                <a:ea typeface="Meiryo UI"/>
                <a:cs typeface="+mn-cs"/>
              </a:rPr>
              <a:t>デジタル庁</a:t>
            </a:r>
          </a:p>
        </p:txBody>
      </p:sp>
      <p:sp>
        <p:nvSpPr>
          <p:cNvPr id="43" name="正方形/長方形 42">
            <a:extLst>
              <a:ext uri="{FF2B5EF4-FFF2-40B4-BE49-F238E27FC236}">
                <a16:creationId xmlns:a16="http://schemas.microsoft.com/office/drawing/2014/main" id="{CBE8BAB9-9412-4D06-AA60-470DBDD89459}"/>
              </a:ext>
            </a:extLst>
          </p:cNvPr>
          <p:cNvSpPr>
            <a:spLocks/>
          </p:cNvSpPr>
          <p:nvPr/>
        </p:nvSpPr>
        <p:spPr>
          <a:xfrm>
            <a:off x="590001" y="5364827"/>
            <a:ext cx="288000" cy="720000"/>
          </a:xfrm>
          <a:prstGeom prst="rect">
            <a:avLst/>
          </a:prstGeom>
          <a:solidFill>
            <a:srgbClr val="098E7E"/>
          </a:solidFill>
          <a:ln w="9525" cap="flat" cmpd="sng" algn="ctr">
            <a:solidFill>
              <a:srgbClr val="098E7E"/>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vert="eaVert"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a:ln>
                  <a:noFill/>
                </a:ln>
                <a:solidFill>
                  <a:prstClr val="white"/>
                </a:solidFill>
                <a:effectLst/>
                <a:uLnTx/>
                <a:uFillTx/>
                <a:latin typeface="Arial"/>
                <a:ea typeface="Meiryo UI"/>
                <a:cs typeface="+mn-cs"/>
              </a:rPr>
              <a:t>ベンダー</a:t>
            </a:r>
          </a:p>
        </p:txBody>
      </p:sp>
      <p:sp>
        <p:nvSpPr>
          <p:cNvPr id="27" name="矢印: 五方向 26">
            <a:extLst>
              <a:ext uri="{FF2B5EF4-FFF2-40B4-BE49-F238E27FC236}">
                <a16:creationId xmlns:a16="http://schemas.microsoft.com/office/drawing/2014/main" id="{81FA6649-F5AB-4EFF-92D9-161BBA5F8ED3}"/>
              </a:ext>
            </a:extLst>
          </p:cNvPr>
          <p:cNvSpPr>
            <a:spLocks/>
          </p:cNvSpPr>
          <p:nvPr/>
        </p:nvSpPr>
        <p:spPr>
          <a:xfrm>
            <a:off x="6494001" y="4140827"/>
            <a:ext cx="2700000" cy="288000"/>
          </a:xfrm>
          <a:prstGeom prst="homePlate">
            <a:avLst>
              <a:gd name="adj" fmla="val 19195"/>
            </a:avLst>
          </a:prstGeom>
          <a:solidFill>
            <a:srgbClr val="00338D"/>
          </a:solidFill>
          <a:ln w="28575" cap="flat" cmpd="sng" algn="ctr">
            <a:noFill/>
            <a:prstDash val="solid"/>
            <a:miter lim="800000"/>
            <a:headEnd type="none" w="med" len="med"/>
            <a:tailEnd type="none" w="med" len="med"/>
          </a:ln>
          <a:effectLst/>
          <a:extLst>
            <a:ext uri="{91240B29-F687-4F45-9708-019B960494DF}">
              <a14:hiddenLine xmlns:a14="http://schemas.microsoft.com/office/drawing/2010/main" w="28575" cap="flat" cmpd="sng" algn="ctr">
                <a:solidFill>
                  <a:srgbClr val="1E49E2">
                    <a:alpha val="0"/>
                  </a:srgbClr>
                </a:solidFill>
                <a:prstDash val="solid"/>
                <a:miter lim="800000"/>
                <a:headEnd type="none" w="med" len="med"/>
                <a:tailEnd type="none" w="med" len="med"/>
              </a14:hiddenLine>
            </a:ext>
          </a:ex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a:ln>
                  <a:noFill/>
                </a:ln>
                <a:solidFill>
                  <a:prstClr val="white">
                    <a:lumMod val="100000"/>
                  </a:prstClr>
                </a:solidFill>
                <a:effectLst/>
                <a:uLnTx/>
                <a:uFillTx/>
                <a:latin typeface="Meiryo UI"/>
                <a:ea typeface="Meiryo UI"/>
                <a:cs typeface="+mn-cs"/>
              </a:rPr>
              <a:t>③運用効率化の分析</a:t>
            </a:r>
            <a:endParaRPr kumimoji="1" lang="en-US" altLang="ja-JP" sz="1100" b="0" i="0" u="none" strike="noStrike" kern="0" cap="none" spc="0" normalizeH="0" baseline="0" noProof="0">
              <a:ln>
                <a:noFill/>
              </a:ln>
              <a:solidFill>
                <a:prstClr val="white">
                  <a:lumMod val="100000"/>
                </a:prstClr>
              </a:solidFill>
              <a:effectLst/>
              <a:uLnTx/>
              <a:uFillTx/>
              <a:latin typeface="Meiryo UI"/>
              <a:ea typeface="Meiryo UI"/>
              <a:cs typeface="+mn-cs"/>
            </a:endParaRPr>
          </a:p>
        </p:txBody>
      </p:sp>
      <p:sp>
        <p:nvSpPr>
          <p:cNvPr id="28" name="正方形/長方形 27">
            <a:extLst>
              <a:ext uri="{FF2B5EF4-FFF2-40B4-BE49-F238E27FC236}">
                <a16:creationId xmlns:a16="http://schemas.microsoft.com/office/drawing/2014/main" id="{E1544828-388D-4A87-B55C-630EC03EA726}"/>
              </a:ext>
            </a:extLst>
          </p:cNvPr>
          <p:cNvSpPr>
            <a:spLocks/>
          </p:cNvSpPr>
          <p:nvPr/>
        </p:nvSpPr>
        <p:spPr>
          <a:xfrm>
            <a:off x="6494001" y="4536827"/>
            <a:ext cx="2700000" cy="720000"/>
          </a:xfrm>
          <a:prstGeom prst="rect">
            <a:avLst/>
          </a:prstGeom>
          <a:solidFill>
            <a:schemeClr val="bg1">
              <a:lumMod val="100000"/>
            </a:schemeClr>
          </a:solidFill>
          <a:ln w="9525" cap="flat" cmpd="sng" algn="ctr">
            <a:solidFill>
              <a:srgbClr val="7213EA"/>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見直し後の運用設計を基に、推奨構成への移行による運用効率化について分析</a:t>
            </a:r>
            <a:endParaRPr kumimoji="1" lang="en-US" altLang="ja-JP" sz="1100" b="0" i="0" u="none" strike="noStrike" kern="1200" cap="none" spc="0" normalizeH="0" baseline="0" noProof="0">
              <a:ln>
                <a:noFill/>
              </a:ln>
              <a:solidFill>
                <a:srgbClr val="000000">
                  <a:lumMod val="100000"/>
                </a:srgbClr>
              </a:solidFill>
              <a:effectLst/>
              <a:uLnTx/>
              <a:uFillTx/>
              <a:latin typeface="Arial"/>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移行後の運用項目案の整理</a:t>
            </a:r>
          </a:p>
        </p:txBody>
      </p:sp>
      <p:sp>
        <p:nvSpPr>
          <p:cNvPr id="29" name="正方形/長方形 28">
            <a:extLst>
              <a:ext uri="{FF2B5EF4-FFF2-40B4-BE49-F238E27FC236}">
                <a16:creationId xmlns:a16="http://schemas.microsoft.com/office/drawing/2014/main" id="{0924BE29-D59C-425A-A07C-E0A5A3994F75}"/>
              </a:ext>
            </a:extLst>
          </p:cNvPr>
          <p:cNvSpPr>
            <a:spLocks/>
          </p:cNvSpPr>
          <p:nvPr/>
        </p:nvSpPr>
        <p:spPr>
          <a:xfrm>
            <a:off x="6494001" y="5364827"/>
            <a:ext cx="2700000" cy="720000"/>
          </a:xfrm>
          <a:prstGeom prst="rect">
            <a:avLst/>
          </a:prstGeom>
          <a:solidFill>
            <a:schemeClr val="bg1">
              <a:lumMod val="100000"/>
            </a:schemeClr>
          </a:solidFill>
          <a:ln w="9525" cap="flat" cmpd="sng" algn="ctr">
            <a:solidFill>
              <a:srgbClr val="00C0AE"/>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lumMod val="100000"/>
                  </a:srgbClr>
                </a:solidFill>
                <a:effectLst/>
                <a:uLnTx/>
                <a:uFillTx/>
                <a:latin typeface="Arial"/>
                <a:ea typeface="Meiryo UI"/>
                <a:cs typeface="+mn-cs"/>
              </a:rPr>
              <a:t>分析結果を基に、運用設計の見直し</a:t>
            </a:r>
            <a:endParaRPr kumimoji="1" lang="en-US" altLang="ja-JP" sz="1100" b="0" i="0" u="none" strike="noStrike" kern="1200" cap="none" spc="0" normalizeH="0" baseline="0" noProof="0">
              <a:ln>
                <a:noFill/>
              </a:ln>
              <a:solidFill>
                <a:srgbClr val="000000">
                  <a:lumMod val="100000"/>
                </a:srgbClr>
              </a:solidFill>
              <a:effectLst/>
              <a:uLnTx/>
              <a:uFillTx/>
              <a:latin typeface="Arial"/>
              <a:ea typeface="Meiryo UI"/>
              <a:cs typeface="+mn-cs"/>
            </a:endParaRPr>
          </a:p>
        </p:txBody>
      </p:sp>
      <p:sp>
        <p:nvSpPr>
          <p:cNvPr id="2" name="スライド番号プレースホルダー 1">
            <a:extLst>
              <a:ext uri="{FF2B5EF4-FFF2-40B4-BE49-F238E27FC236}">
                <a16:creationId xmlns:a16="http://schemas.microsoft.com/office/drawing/2014/main" id="{80D07520-9EF9-9A4D-F73F-612AFE8B8C67}"/>
              </a:ext>
            </a:extLst>
          </p:cNvPr>
          <p:cNvSpPr>
            <a:spLocks noGrp="1"/>
          </p:cNvSpPr>
          <p:nvPr>
            <p:ph type="sldNum" sz="quarter" idx="12"/>
          </p:nvPr>
        </p:nvSpPr>
        <p:spPr/>
        <p:txBody>
          <a:bodyPr/>
          <a:lstStyle/>
          <a:p>
            <a:fld id="{DFD4F317-19D0-4848-B5EB-5B174DBE8CF9}" type="slidenum">
              <a:rPr lang="ja-JP" altLang="en-US" smtClean="0"/>
              <a:pPr/>
              <a:t>4</a:t>
            </a:fld>
            <a:endParaRPr lang="ja-JP" altLang="en-US"/>
          </a:p>
        </p:txBody>
      </p:sp>
    </p:spTree>
    <p:extLst>
      <p:ext uri="{BB962C8B-B14F-4D97-AF65-F5344CB8AC3E}">
        <p14:creationId xmlns:p14="http://schemas.microsoft.com/office/powerpoint/2010/main" val="13656378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3">
            <a:extLst>
              <a:ext uri="{FF2B5EF4-FFF2-40B4-BE49-F238E27FC236}">
                <a16:creationId xmlns:a16="http://schemas.microsoft.com/office/drawing/2014/main" id="{C09603D8-DB81-7CBC-B70A-41F9C293C84B}"/>
              </a:ext>
            </a:extLst>
          </p:cNvPr>
          <p:cNvSpPr>
            <a:spLocks noGrp="1"/>
          </p:cNvSpPr>
          <p:nvPr>
            <p:ph type="title"/>
          </p:nvPr>
        </p:nvSpPr>
        <p:spPr>
          <a:xfrm>
            <a:off x="906605" y="49957"/>
            <a:ext cx="7760283" cy="580999"/>
          </a:xfrm>
        </p:spPr>
        <p:txBody>
          <a:bodyPr anchor="ctr"/>
          <a:lstStyle/>
          <a:p>
            <a:r>
              <a:rPr lang="ja-JP" altLang="en-US" sz="2400">
                <a:latin typeface="+mn-ea"/>
                <a:ea typeface="+mn-ea"/>
                <a:cs typeface="+mj-lt"/>
              </a:rPr>
              <a:t>運用・保守作業の効率化</a:t>
            </a:r>
          </a:p>
        </p:txBody>
      </p:sp>
      <p:cxnSp>
        <p:nvCxnSpPr>
          <p:cNvPr id="8" name="直線コネクタ 7">
            <a:extLst>
              <a:ext uri="{FF2B5EF4-FFF2-40B4-BE49-F238E27FC236}">
                <a16:creationId xmlns:a16="http://schemas.microsoft.com/office/drawing/2014/main" id="{B09C11CA-0F7C-AFC4-9E7B-CC5E62ECEB35}"/>
              </a:ext>
            </a:extLst>
          </p:cNvPr>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9" name="表 8">
            <a:extLst>
              <a:ext uri="{FF2B5EF4-FFF2-40B4-BE49-F238E27FC236}">
                <a16:creationId xmlns:a16="http://schemas.microsoft.com/office/drawing/2014/main" id="{3630F40E-87B4-B8D7-7C9A-424B113DC123}"/>
              </a:ext>
            </a:extLst>
          </p:cNvPr>
          <p:cNvGraphicFramePr>
            <a:graphicFrameLocks noGrp="1"/>
          </p:cNvGraphicFramePr>
          <p:nvPr/>
        </p:nvGraphicFramePr>
        <p:xfrm>
          <a:off x="255000" y="3426296"/>
          <a:ext cx="9396000" cy="284988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4030038107"/>
                    </a:ext>
                  </a:extLst>
                </a:gridCol>
                <a:gridCol w="2520000">
                  <a:extLst>
                    <a:ext uri="{9D8B030D-6E8A-4147-A177-3AD203B41FA5}">
                      <a16:colId xmlns:a16="http://schemas.microsoft.com/office/drawing/2014/main" val="2249508040"/>
                    </a:ext>
                  </a:extLst>
                </a:gridCol>
                <a:gridCol w="756000">
                  <a:extLst>
                    <a:ext uri="{9D8B030D-6E8A-4147-A177-3AD203B41FA5}">
                      <a16:colId xmlns:a16="http://schemas.microsoft.com/office/drawing/2014/main" val="2313973708"/>
                    </a:ext>
                  </a:extLst>
                </a:gridCol>
                <a:gridCol w="3600000">
                  <a:extLst>
                    <a:ext uri="{9D8B030D-6E8A-4147-A177-3AD203B41FA5}">
                      <a16:colId xmlns:a16="http://schemas.microsoft.com/office/drawing/2014/main" val="3974907019"/>
                    </a:ext>
                  </a:extLst>
                </a:gridCol>
              </a:tblGrid>
              <a:tr h="370840">
                <a:tc>
                  <a:txBody>
                    <a:bodyPr/>
                    <a:lstStyle/>
                    <a:p>
                      <a:pPr algn="ctr"/>
                      <a:r>
                        <a:rPr kumimoji="1" lang="ja-JP" altLang="en-US" sz="1100">
                          <a:solidFill>
                            <a:schemeClr val="bg1"/>
                          </a:solidFill>
                          <a:latin typeface="+mn-ea"/>
                          <a:ea typeface="+mn-ea"/>
                        </a:rPr>
                        <a:t>作業分類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作業内容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工数変化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理由／考察</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950157991"/>
                  </a:ext>
                </a:extLst>
              </a:tr>
              <a:tr h="145773">
                <a:tc>
                  <a:txBody>
                    <a:bodyPr/>
                    <a:lstStyle/>
                    <a:p>
                      <a:pPr algn="l" fontAlgn="ctr"/>
                      <a:r>
                        <a:rPr lang="en-US" sz="1000" b="0" i="0" u="none" strike="noStrike">
                          <a:solidFill>
                            <a:schemeClr val="tx1"/>
                          </a:solidFill>
                          <a:effectLst/>
                          <a:latin typeface="メイリオ" panose="020B0604030504040204" pitchFamily="50" charset="-128"/>
                          <a:ea typeface="メイリオ" panose="020B0604030504040204" pitchFamily="50" charset="-128"/>
                        </a:rPr>
                        <a:t>A-1.</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監視作業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システムの死活監視・サービス監視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他団体と共同利用する環境で共通のツールを用いた監視を行うよう変更するが、構築の検証のみ実施し監視作業の集約は実施しておらず、現時点では運用作業に変化はない</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03073904"/>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日次バックアップ及びスナップショットの取得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DB</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のスナップショット取得には既にマネージドサービスを利用しており、運用作業に変化はない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41522813"/>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A-4.</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作業実績や障害実績の報告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報告作業に変化はない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9309566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ソフトウェア製品の保守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ソフトウェアバッチ等の適用可否判断及び対応</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共同利用方式を採用した場合でも各団体ごとに適用有無の判断等が必要となるため、運用作業に変化はない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7127376"/>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B-5.</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障害実績の報告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報告作業に変化はない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8569130"/>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B-6.</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アプリケーションプログラムの保守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アプリケーションプログラムの修正</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共同利用方式を採用した場合でも各団体ごとに適用有無の判断等が必要となるため、運用作業に変化はない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68216354"/>
                  </a:ext>
                </a:extLst>
              </a:tr>
            </a:tbl>
          </a:graphicData>
        </a:graphic>
      </p:graphicFrame>
      <p:cxnSp>
        <p:nvCxnSpPr>
          <p:cNvPr id="10" name="直線コネクタ 9">
            <a:extLst>
              <a:ext uri="{FF2B5EF4-FFF2-40B4-BE49-F238E27FC236}">
                <a16:creationId xmlns:a16="http://schemas.microsoft.com/office/drawing/2014/main" id="{E404CBC0-CF54-936D-6F3E-8E531F0FBDAB}"/>
              </a:ext>
            </a:extLst>
          </p:cNvPr>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1FBAB2D7-8BEB-E031-B4DE-7BBC0554C59D}"/>
              </a:ext>
            </a:extLst>
          </p:cNvPr>
          <p:cNvSpPr txBox="1"/>
          <p:nvPr/>
        </p:nvSpPr>
        <p:spPr>
          <a:xfrm>
            <a:off x="255000" y="907271"/>
            <a:ext cx="9396000" cy="906860"/>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他団体と共同利用する共通監視環境の検証を実施したが、運用作業の集約は今後の検討予定であり、現時点では運用効率化の効果は見られなかった。</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今後共同利用方式を検討する予定であるが、パッチやプログラムリリース作業には個別の判断が必要であり運用作業に変化はないとしている。</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p:txBody>
      </p:sp>
      <p:sp>
        <p:nvSpPr>
          <p:cNvPr id="12" name="テキスト ボックス 11">
            <a:extLst>
              <a:ext uri="{FF2B5EF4-FFF2-40B4-BE49-F238E27FC236}">
                <a16:creationId xmlns:a16="http://schemas.microsoft.com/office/drawing/2014/main" id="{0662C36A-1F99-679E-26EB-C5AACF53A84A}"/>
              </a:ext>
            </a:extLst>
          </p:cNvPr>
          <p:cNvSpPr txBox="1">
            <a:spLocks/>
          </p:cNvSpPr>
          <p:nvPr/>
        </p:nvSpPr>
        <p:spPr>
          <a:xfrm>
            <a:off x="255000" y="308099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運用効率化にかかわる主な作業</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13" name="テキスト ボックス 12">
            <a:extLst>
              <a:ext uri="{FF2B5EF4-FFF2-40B4-BE49-F238E27FC236}">
                <a16:creationId xmlns:a16="http://schemas.microsoft.com/office/drawing/2014/main" id="{A7BBC45D-9EE7-88B7-E0D3-DDF847C4E133}"/>
              </a:ext>
            </a:extLst>
          </p:cNvPr>
          <p:cNvSpPr txBox="1"/>
          <p:nvPr/>
        </p:nvSpPr>
        <p:spPr>
          <a:xfrm>
            <a:off x="255000" y="90727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検証結果サマリ</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20" name="テキスト ボックス 19">
            <a:extLst>
              <a:ext uri="{FF2B5EF4-FFF2-40B4-BE49-F238E27FC236}">
                <a16:creationId xmlns:a16="http://schemas.microsoft.com/office/drawing/2014/main" id="{F5B6C2BA-7C06-DD02-8A9B-9ADD66C6855E}"/>
              </a:ext>
            </a:extLst>
          </p:cNvPr>
          <p:cNvSpPr txBox="1"/>
          <p:nvPr/>
        </p:nvSpPr>
        <p:spPr>
          <a:xfrm>
            <a:off x="255000" y="1994131"/>
            <a:ext cx="9396000" cy="906860"/>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監視作業等においては、他の共同利用団体との運用の集約が実現すれば、工数を削減できる可能性がある。</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アプリケーションのコンテナ化やマネージドサービスの利用などにより、管理対象のサーバー・ソフトウェアが削減されれば、メンテナンスに係る工数を削減できる可能性がある。</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p:txBody>
      </p:sp>
      <p:sp>
        <p:nvSpPr>
          <p:cNvPr id="21" name="テキスト ボックス 20">
            <a:extLst>
              <a:ext uri="{FF2B5EF4-FFF2-40B4-BE49-F238E27FC236}">
                <a16:creationId xmlns:a16="http://schemas.microsoft.com/office/drawing/2014/main" id="{5B6D8E3F-7B97-A4B8-4128-027865DE18FB}"/>
              </a:ext>
            </a:extLst>
          </p:cNvPr>
          <p:cNvSpPr txBox="1">
            <a:spLocks/>
          </p:cNvSpPr>
          <p:nvPr/>
        </p:nvSpPr>
        <p:spPr>
          <a:xfrm>
            <a:off x="255000" y="199413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更なる効率化の余地</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2" name="スライド番号プレースホルダー 1">
            <a:extLst>
              <a:ext uri="{FF2B5EF4-FFF2-40B4-BE49-F238E27FC236}">
                <a16:creationId xmlns:a16="http://schemas.microsoft.com/office/drawing/2014/main" id="{6E5BB588-33B6-71BB-AAD1-4ECE73D050BF}"/>
              </a:ext>
            </a:extLst>
          </p:cNvPr>
          <p:cNvSpPr>
            <a:spLocks noGrp="1"/>
          </p:cNvSpPr>
          <p:nvPr>
            <p:ph type="sldNum" sz="quarter" idx="12"/>
          </p:nvPr>
        </p:nvSpPr>
        <p:spPr/>
        <p:txBody>
          <a:bodyPr/>
          <a:lstStyle/>
          <a:p>
            <a:fld id="{DFD4F317-19D0-4848-B5EB-5B174DBE8CF9}" type="slidenum">
              <a:rPr lang="ja-JP" altLang="en-US" smtClean="0"/>
              <a:pPr/>
              <a:t>40</a:t>
            </a:fld>
            <a:endParaRPr lang="ja-JP" altLang="en-US"/>
          </a:p>
        </p:txBody>
      </p:sp>
    </p:spTree>
    <p:extLst>
      <p:ext uri="{BB962C8B-B14F-4D97-AF65-F5344CB8AC3E}">
        <p14:creationId xmlns:p14="http://schemas.microsoft.com/office/powerpoint/2010/main" val="8704639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7BF840-5BC6-4151-B91A-19F3E00522F1}"/>
              </a:ext>
            </a:extLst>
          </p:cNvPr>
          <p:cNvSpPr>
            <a:spLocks noGrp="1"/>
          </p:cNvSpPr>
          <p:nvPr>
            <p:ph type="title"/>
          </p:nvPr>
        </p:nvSpPr>
        <p:spPr/>
        <p:txBody>
          <a:bodyPr/>
          <a:lstStyle/>
          <a:p>
            <a:r>
              <a:rPr kumimoji="1" lang="ja-JP" altLang="en-US"/>
              <a:t>佐倉市</a:t>
            </a:r>
            <a:br>
              <a:rPr kumimoji="1" lang="en-US" altLang="ja-JP"/>
            </a:br>
            <a:r>
              <a:rPr lang="ja-JP" altLang="en-US"/>
              <a:t>（両備システムズ</a:t>
            </a:r>
            <a:r>
              <a:rPr kumimoji="1" lang="ja-JP" altLang="en-US"/>
              <a:t>）</a:t>
            </a:r>
          </a:p>
        </p:txBody>
      </p:sp>
      <p:sp>
        <p:nvSpPr>
          <p:cNvPr id="5" name="スライド番号プレースホルダー 4">
            <a:extLst>
              <a:ext uri="{FF2B5EF4-FFF2-40B4-BE49-F238E27FC236}">
                <a16:creationId xmlns:a16="http://schemas.microsoft.com/office/drawing/2014/main" id="{CC359277-50DC-3D75-D71A-FF6CFAF42455}"/>
              </a:ext>
            </a:extLst>
          </p:cNvPr>
          <p:cNvSpPr>
            <a:spLocks noGrp="1"/>
          </p:cNvSpPr>
          <p:nvPr>
            <p:ph type="sldNum" sz="quarter" idx="10"/>
          </p:nvPr>
        </p:nvSpPr>
        <p:spPr/>
        <p:txBody>
          <a:bodyPr/>
          <a:lstStyle/>
          <a:p>
            <a:fld id="{DFD4F317-19D0-4848-B5EB-5B174DBE8CF9}" type="slidenum">
              <a:rPr lang="ja-JP" altLang="en-US" smtClean="0"/>
              <a:pPr/>
              <a:t>41</a:t>
            </a:fld>
            <a:endParaRPr lang="ja-JP" altLang="en-US"/>
          </a:p>
        </p:txBody>
      </p:sp>
    </p:spTree>
    <p:extLst>
      <p:ext uri="{BB962C8B-B14F-4D97-AF65-F5344CB8AC3E}">
        <p14:creationId xmlns:p14="http://schemas.microsoft.com/office/powerpoint/2010/main" val="37737412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検証内容・結果</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表 22">
            <a:extLst>
              <a:ext uri="{FF2B5EF4-FFF2-40B4-BE49-F238E27FC236}">
                <a16:creationId xmlns:a16="http://schemas.microsoft.com/office/drawing/2014/main" id="{8672DFAC-CD75-246E-37D3-A0624EF87734}"/>
              </a:ext>
            </a:extLst>
          </p:cNvPr>
          <p:cNvGraphicFramePr>
            <a:graphicFrameLocks noGrp="1"/>
          </p:cNvGraphicFramePr>
          <p:nvPr>
            <p:extLst>
              <p:ext uri="{D42A27DB-BD31-4B8C-83A1-F6EECF244321}">
                <p14:modId xmlns:p14="http://schemas.microsoft.com/office/powerpoint/2010/main" val="276327413"/>
              </p:ext>
            </p:extLst>
          </p:nvPr>
        </p:nvGraphicFramePr>
        <p:xfrm>
          <a:off x="132860" y="971032"/>
          <a:ext cx="9640280" cy="5521200"/>
        </p:xfrm>
        <a:graphic>
          <a:graphicData uri="http://schemas.openxmlformats.org/drawingml/2006/table">
            <a:tbl>
              <a:tblPr firstRow="1" bandRow="1">
                <a:tableStyleId>{5C22544A-7EE6-4342-B048-85BDC9FD1C3A}</a:tableStyleId>
              </a:tblPr>
              <a:tblGrid>
                <a:gridCol w="1324280">
                  <a:extLst>
                    <a:ext uri="{9D8B030D-6E8A-4147-A177-3AD203B41FA5}">
                      <a16:colId xmlns:a16="http://schemas.microsoft.com/office/drawing/2014/main" val="171330233"/>
                    </a:ext>
                  </a:extLst>
                </a:gridCol>
                <a:gridCol w="2772000">
                  <a:extLst>
                    <a:ext uri="{9D8B030D-6E8A-4147-A177-3AD203B41FA5}">
                      <a16:colId xmlns:a16="http://schemas.microsoft.com/office/drawing/2014/main" val="356421220"/>
                    </a:ext>
                  </a:extLst>
                </a:gridCol>
                <a:gridCol w="2772000">
                  <a:extLst>
                    <a:ext uri="{9D8B030D-6E8A-4147-A177-3AD203B41FA5}">
                      <a16:colId xmlns:a16="http://schemas.microsoft.com/office/drawing/2014/main" val="1118243332"/>
                    </a:ext>
                  </a:extLst>
                </a:gridCol>
                <a:gridCol w="2772000">
                  <a:extLst>
                    <a:ext uri="{9D8B030D-6E8A-4147-A177-3AD203B41FA5}">
                      <a16:colId xmlns:a16="http://schemas.microsoft.com/office/drawing/2014/main" val="1488142706"/>
                    </a:ext>
                  </a:extLst>
                </a:gridCol>
              </a:tblGrid>
              <a:tr h="288000">
                <a:tc>
                  <a:txBody>
                    <a:bodyPr/>
                    <a:lstStyle/>
                    <a:p>
                      <a:pPr algn="ctr"/>
                      <a:r>
                        <a:rPr kumimoji="1" lang="ja-JP" altLang="en-US" sz="1000" b="1">
                          <a:solidFill>
                            <a:schemeClr val="bg1"/>
                          </a:solidFill>
                        </a:rPr>
                        <a:t>検証の分類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 typeface="Arial" panose="020B0604020202020204" pitchFamily="34" charset="0"/>
                        <a:buNone/>
                      </a:pPr>
                      <a:r>
                        <a:rPr lang="ja-JP" altLang="en-US" sz="1000" b="1" i="0" u="none" strike="noStrike">
                          <a:solidFill>
                            <a:schemeClr val="bg1"/>
                          </a:solidFill>
                          <a:effectLst/>
                          <a:latin typeface="+mn-ea"/>
                          <a:ea typeface="+mn-ea"/>
                        </a:rPr>
                        <a:t>検証内容</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検証後構成への移行による運用効率化</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デジタル庁考察</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B0D82"/>
                    </a:solidFill>
                  </a:tcPr>
                </a:tc>
                <a:extLst>
                  <a:ext uri="{0D108BD9-81ED-4DB2-BD59-A6C34878D82A}">
                    <a16:rowId xmlns:a16="http://schemas.microsoft.com/office/drawing/2014/main" val="762425500"/>
                  </a:ext>
                </a:extLst>
              </a:tr>
              <a:tr h="288000">
                <a:tc gridSpan="4">
                  <a:txBody>
                    <a:bodyPr/>
                    <a:lstStyle/>
                    <a:p>
                      <a:r>
                        <a:rPr kumimoji="1" lang="ja-JP" altLang="en-US" sz="1000" b="1">
                          <a:solidFill>
                            <a:schemeClr val="bg1"/>
                          </a:solidFill>
                        </a:rPr>
                        <a:t>マネージドサービスの活用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extLst>
                  <a:ext uri="{0D108BD9-81ED-4DB2-BD59-A6C34878D82A}">
                    <a16:rowId xmlns:a16="http://schemas.microsoft.com/office/drawing/2014/main" val="3811610835"/>
                  </a:ext>
                </a:extLst>
              </a:tr>
              <a:tr h="288000">
                <a:tc>
                  <a:txBody>
                    <a:bodyPr/>
                    <a:lstStyle/>
                    <a:p>
                      <a:r>
                        <a:rPr kumimoji="1" lang="ja-JP" altLang="en-US" sz="1000"/>
                        <a:t>ガバナンス</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26151411"/>
                  </a:ext>
                </a:extLst>
              </a:tr>
              <a:tr h="365760">
                <a:tc>
                  <a:txBody>
                    <a:bodyPr/>
                    <a:lstStyle/>
                    <a:p>
                      <a:r>
                        <a:rPr kumimoji="1" lang="ja-JP" altLang="en-US" sz="1000"/>
                        <a:t>セキュリティ</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マネージドサービスを用いて伝送データの暗号化を行った</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マネージドサービスを用いたウイルス対策について検討し、サードパーティ製品の導入に優位性があると判断した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運用効率化を目的としたものではないため、変化はない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アプリケーションの改修により対応可能となれば、伝送データの暗号化や証明書管理・シークレット管理をマネージドサービス化できる可能性がある</a:t>
                      </a: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脆弱性検知を実施する場合、マネージドサービス化を検討する余地がある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26602547"/>
                  </a:ext>
                </a:extLst>
              </a:tr>
              <a:tr h="288000">
                <a:tc>
                  <a:txBody>
                    <a:bodyPr/>
                    <a:lstStyle/>
                    <a:p>
                      <a:r>
                        <a:rPr kumimoji="1" lang="ja-JP" altLang="en-US" sz="1000"/>
                        <a:t>パフォーマンス・コスト</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アプリケーションの改修により対応可能となれば、アプリケーションのコンテナ化やファイル共有機能のマネージドサービス化を検討できる可能性がある</a:t>
                      </a:r>
                      <a:endParaRPr lang="en-US" altLang="ja-JP" sz="1000" b="0" i="0" u="none" strike="noStrike">
                        <a:solidFill>
                          <a:schemeClr val="tx1"/>
                        </a:solidFill>
                        <a:effectLst/>
                        <a:latin typeface="+mn-ea"/>
                        <a:ea typeface="+mn-ea"/>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現在の運用においてスケールイン／アウトは不要としている</a:t>
                      </a:r>
                      <a:endParaRPr lang="en-US" altLang="ja-JP" sz="1000" b="0" i="0" u="none" strike="noStrike">
                        <a:solidFill>
                          <a:schemeClr val="tx1"/>
                        </a:solidFill>
                        <a:effectLst/>
                        <a:latin typeface="+mn-ea"/>
                        <a:ea typeface="+mn-ea"/>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開発は社内環境で充足しており、</a:t>
                      </a:r>
                      <a:r>
                        <a:rPr lang="en-US" altLang="ja-JP" sz="1000" b="0" i="0" u="none" strike="noStrike">
                          <a:solidFill>
                            <a:schemeClr val="tx1"/>
                          </a:solidFill>
                          <a:effectLst/>
                          <a:latin typeface="+mn-ea"/>
                          <a:ea typeface="+mn-ea"/>
                        </a:rPr>
                        <a:t>CI/CD</a:t>
                      </a:r>
                      <a:r>
                        <a:rPr lang="ja-JP" altLang="en-US" sz="1000" b="0" i="0" u="none" strike="noStrike">
                          <a:solidFill>
                            <a:schemeClr val="tx1"/>
                          </a:solidFill>
                          <a:effectLst/>
                          <a:latin typeface="+mn-ea"/>
                          <a:ea typeface="+mn-ea"/>
                        </a:rPr>
                        <a:t>の利用予定はないとしている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55478589"/>
                  </a:ext>
                </a:extLst>
              </a:tr>
              <a:tr h="288000">
                <a:tc>
                  <a:txBody>
                    <a:bodyPr/>
                    <a:lstStyle/>
                    <a:p>
                      <a:r>
                        <a:rPr kumimoji="1" lang="ja-JP" altLang="en-US" sz="1000"/>
                        <a:t>可観測性・改善性</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マネージドサービスを用いた</a:t>
                      </a:r>
                      <a:r>
                        <a:rPr lang="en-US" altLang="ja-JP" sz="1000" b="0" i="0" u="none" strike="noStrike">
                          <a:solidFill>
                            <a:schemeClr val="tx1"/>
                          </a:solidFill>
                          <a:effectLst/>
                          <a:latin typeface="+mn-ea"/>
                          <a:ea typeface="+mn-ea"/>
                        </a:rPr>
                        <a:t>DB</a:t>
                      </a:r>
                      <a:r>
                        <a:rPr lang="ja-JP" altLang="en-US" sz="1000" b="0" i="0" u="none" strike="noStrike">
                          <a:solidFill>
                            <a:schemeClr val="tx1"/>
                          </a:solidFill>
                          <a:effectLst/>
                          <a:latin typeface="+mn-ea"/>
                          <a:ea typeface="+mn-ea"/>
                        </a:rPr>
                        <a:t>の構築において、開発ツールキットでは利用する文字コードの設定を行えないことが判明した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運用保守作業に変化はない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運用保守作業の自動化・マネージドサービス化を検討する余地がある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31690141"/>
                  </a:ext>
                </a:extLst>
              </a:tr>
              <a:tr h="288000">
                <a:tc>
                  <a:txBody>
                    <a:bodyPr/>
                    <a:lstStyle/>
                    <a:p>
                      <a:r>
                        <a:rPr kumimoji="1" lang="ja-JP" altLang="en-US" sz="1000"/>
                        <a:t>レジリエンシー</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62630803"/>
                  </a:ext>
                </a:extLst>
              </a:tr>
              <a:tr h="288000">
                <a:tc>
                  <a:txBody>
                    <a:bodyPr/>
                    <a:lstStyle/>
                    <a:p>
                      <a:r>
                        <a:rPr kumimoji="1" lang="ja-JP" altLang="en-US" sz="1000"/>
                        <a:t>インターネット接続 </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17624109"/>
                  </a:ext>
                </a:extLst>
              </a:tr>
              <a:tr h="288000">
                <a:tc gridSpan="4">
                  <a:txBody>
                    <a:bodyPr/>
                    <a:lstStyle/>
                    <a:p>
                      <a:r>
                        <a:rPr kumimoji="1" lang="ja-JP" altLang="en-US" sz="1000" b="1">
                          <a:solidFill>
                            <a:schemeClr val="bg1"/>
                          </a:solidFill>
                        </a:rPr>
                        <a:t>共同利用方式の採用</a:t>
                      </a: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endParaRPr lang="en-US" altLang="ja-JP" sz="1000" b="0" i="0" u="none" strike="noStrike">
                        <a:solidFill>
                          <a:schemeClr val="bg1"/>
                        </a:solidFill>
                        <a:effectLst/>
                        <a:latin typeface="+mn-ea"/>
                        <a:ea typeface="+mn-ea"/>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736541262"/>
                  </a:ext>
                </a:extLst>
              </a:tr>
              <a:tr h="365760">
                <a:tc>
                  <a:txBody>
                    <a:bodyPr/>
                    <a:lstStyle/>
                    <a:p>
                      <a:r>
                        <a:rPr kumimoji="1" lang="ja-JP" altLang="en-US" sz="1000"/>
                        <a:t>共同利用方式</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運用管理アカウントの共同利用について、課題を検討した。</a:t>
                      </a:r>
                      <a:r>
                        <a:rPr lang="en-US" altLang="ja-JP" sz="1000" b="0" i="0" u="none" strike="noStrike">
                          <a:solidFill>
                            <a:schemeClr val="tx1"/>
                          </a:solidFill>
                          <a:effectLst/>
                          <a:latin typeface="+mn-ea"/>
                          <a:ea typeface="+mn-ea"/>
                        </a:rPr>
                        <a:t>1</a:t>
                      </a:r>
                      <a:r>
                        <a:rPr lang="ja-JP" altLang="en-US" sz="1000" b="0" i="0" u="none" strike="noStrike">
                          <a:solidFill>
                            <a:schemeClr val="tx1"/>
                          </a:solidFill>
                          <a:effectLst/>
                          <a:latin typeface="+mn-ea"/>
                          <a:ea typeface="+mn-ea"/>
                        </a:rPr>
                        <a:t>環境あたりで管理する団体数・アプリケーション数の基準を定めていく方針とする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監視運用を共通化できるが、監視や分析の難易度も上がるため、運用効率化の効果は見られない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アプリケーション用アカウントも含め、ネットワーク分離・アプリケーション分離など、より共同利用のメリットを発揮できる構成を検討する余地がある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50826764"/>
                  </a:ext>
                </a:extLst>
              </a:tr>
              <a:tr h="288000">
                <a:tc gridSpan="4">
                  <a:txBody>
                    <a:bodyPr/>
                    <a:lstStyle/>
                    <a:p>
                      <a:r>
                        <a:rPr kumimoji="1" lang="ja-JP" altLang="en-US" sz="1000" b="1">
                          <a:solidFill>
                            <a:schemeClr val="bg1"/>
                          </a:solidFill>
                        </a:rPr>
                        <a:t>その他</a:t>
                      </a: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171450" indent="-171450" algn="l" fontAlgn="ctr">
                        <a:buFont typeface="Arial" panose="020B0604020202020204" pitchFamily="34" charset="0"/>
                        <a:buChar char="•"/>
                      </a:pPr>
                      <a:endParaRPr lang="en-US" altLang="ja-JP" sz="1000" b="0" i="0" u="none" strike="noStrike">
                        <a:solidFill>
                          <a:schemeClr val="bg1"/>
                        </a:solidFill>
                        <a:effectLst/>
                        <a:latin typeface="+mn-ea"/>
                        <a:ea typeface="+mn-ea"/>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hMerge="1">
                  <a:txBody>
                    <a:bodyPr/>
                    <a:lstStyle/>
                    <a:p>
                      <a:endParaRPr kumimoji="1" lang="ja-JP" altLang="en-US"/>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1747393406"/>
                  </a:ext>
                </a:extLst>
              </a:tr>
              <a:tr h="365760">
                <a:tc>
                  <a:txBody>
                    <a:bodyPr/>
                    <a:lstStyle/>
                    <a:p>
                      <a:r>
                        <a:rPr kumimoji="1" lang="ja-JP" altLang="en-US" sz="1000"/>
                        <a:t>仮想サーバーの</a:t>
                      </a:r>
                      <a:br>
                        <a:rPr kumimoji="1" lang="en-US" altLang="ja-JP" sz="1000"/>
                      </a:br>
                      <a:r>
                        <a:rPr kumimoji="1" lang="ja-JP" altLang="en-US" sz="1000"/>
                        <a:t>スケーリング</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仮想サーバーの垂直スケーリング／水平スケーリングにおける課題を確認した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運用効率化を目的としたものではないため、変化はない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dirty="0">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56610578"/>
                  </a:ext>
                </a:extLst>
              </a:tr>
            </a:tbl>
          </a:graphicData>
        </a:graphic>
      </p:graphicFrame>
      <p:sp>
        <p:nvSpPr>
          <p:cNvPr id="2" name="スライド番号プレースホルダー 1">
            <a:extLst>
              <a:ext uri="{FF2B5EF4-FFF2-40B4-BE49-F238E27FC236}">
                <a16:creationId xmlns:a16="http://schemas.microsoft.com/office/drawing/2014/main" id="{8B95D016-9FE8-299D-923F-ECE91B7E6CB0}"/>
              </a:ext>
            </a:extLst>
          </p:cNvPr>
          <p:cNvSpPr>
            <a:spLocks noGrp="1"/>
          </p:cNvSpPr>
          <p:nvPr>
            <p:ph type="sldNum" sz="quarter" idx="12"/>
          </p:nvPr>
        </p:nvSpPr>
        <p:spPr/>
        <p:txBody>
          <a:bodyPr/>
          <a:lstStyle/>
          <a:p>
            <a:fld id="{DFD4F317-19D0-4848-B5EB-5B174DBE8CF9}" type="slidenum">
              <a:rPr lang="ja-JP" altLang="en-US" smtClean="0"/>
              <a:pPr/>
              <a:t>42</a:t>
            </a:fld>
            <a:endParaRPr lang="ja-JP" altLang="en-US"/>
          </a:p>
        </p:txBody>
      </p:sp>
    </p:spTree>
    <p:extLst>
      <p:ext uri="{BB962C8B-B14F-4D97-AF65-F5344CB8AC3E}">
        <p14:creationId xmlns:p14="http://schemas.microsoft.com/office/powerpoint/2010/main" val="29216571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運用・保守作業の効率化</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表 2">
            <a:extLst>
              <a:ext uri="{FF2B5EF4-FFF2-40B4-BE49-F238E27FC236}">
                <a16:creationId xmlns:a16="http://schemas.microsoft.com/office/drawing/2014/main" id="{9A31F28A-F6F2-7F20-3155-86D3920CB955}"/>
              </a:ext>
            </a:extLst>
          </p:cNvPr>
          <p:cNvGraphicFramePr>
            <a:graphicFrameLocks noGrp="1"/>
          </p:cNvGraphicFramePr>
          <p:nvPr>
            <p:extLst>
              <p:ext uri="{D42A27DB-BD31-4B8C-83A1-F6EECF244321}">
                <p14:modId xmlns:p14="http://schemas.microsoft.com/office/powerpoint/2010/main" val="3759749794"/>
              </p:ext>
            </p:extLst>
          </p:nvPr>
        </p:nvGraphicFramePr>
        <p:xfrm>
          <a:off x="255000" y="3180075"/>
          <a:ext cx="9396000" cy="341376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4030038107"/>
                    </a:ext>
                  </a:extLst>
                </a:gridCol>
                <a:gridCol w="2520000">
                  <a:extLst>
                    <a:ext uri="{9D8B030D-6E8A-4147-A177-3AD203B41FA5}">
                      <a16:colId xmlns:a16="http://schemas.microsoft.com/office/drawing/2014/main" val="2249508040"/>
                    </a:ext>
                  </a:extLst>
                </a:gridCol>
                <a:gridCol w="756000">
                  <a:extLst>
                    <a:ext uri="{9D8B030D-6E8A-4147-A177-3AD203B41FA5}">
                      <a16:colId xmlns:a16="http://schemas.microsoft.com/office/drawing/2014/main" val="2313973708"/>
                    </a:ext>
                  </a:extLst>
                </a:gridCol>
                <a:gridCol w="3600000">
                  <a:extLst>
                    <a:ext uri="{9D8B030D-6E8A-4147-A177-3AD203B41FA5}">
                      <a16:colId xmlns:a16="http://schemas.microsoft.com/office/drawing/2014/main" val="3974907019"/>
                    </a:ext>
                  </a:extLst>
                </a:gridCol>
              </a:tblGrid>
              <a:tr h="370840">
                <a:tc>
                  <a:txBody>
                    <a:bodyPr/>
                    <a:lstStyle/>
                    <a:p>
                      <a:pPr algn="ctr"/>
                      <a:r>
                        <a:rPr kumimoji="1" lang="ja-JP" altLang="en-US" sz="1100">
                          <a:solidFill>
                            <a:schemeClr val="bg1"/>
                          </a:solidFill>
                          <a:latin typeface="+mn-ea"/>
                          <a:ea typeface="+mn-ea"/>
                        </a:rPr>
                        <a:t>作業分類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作業内容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工数変化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理由／考察</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950157991"/>
                  </a:ext>
                </a:extLst>
              </a:tr>
              <a:tr h="370840">
                <a:tc>
                  <a:txBody>
                    <a:bodyPr/>
                    <a:lstStyle/>
                    <a:p>
                      <a:pPr algn="l" fontAlgn="ctr"/>
                      <a:r>
                        <a:rPr lang="en-US" sz="1000" b="0" i="0" u="none" strike="noStrike">
                          <a:solidFill>
                            <a:schemeClr val="tx1"/>
                          </a:solidFill>
                          <a:effectLst/>
                          <a:latin typeface="メイリオ" panose="020B0604030504040204" pitchFamily="50" charset="-128"/>
                          <a:ea typeface="メイリオ" panose="020B0604030504040204" pitchFamily="50" charset="-128"/>
                        </a:rPr>
                        <a:t>A-1.</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監視作業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アラート検知・通知</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chemeClr val="tx1"/>
                          </a:solidFill>
                          <a:effectLst/>
                          <a:latin typeface="Meiryo UI" panose="020B0604030504040204" pitchFamily="50" charset="-128"/>
                          <a:ea typeface="Meiryo UI" panose="020B0604030504040204" pitchFamily="50" charset="-128"/>
                        </a:rPr>
                        <a:t>アラート検知・通知の運用作業に変化はない</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549708904"/>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データのバックアップ管理</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バックアップ管理には既にマネージドサービスを利用しており、運用作業に変化はない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275173760"/>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A-4.</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障害実績の報告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報告作業に変化はない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985726344"/>
                  </a:ext>
                </a:extLst>
              </a:tr>
              <a:tr h="370840">
                <a:tc>
                  <a:txBody>
                    <a:bodyPr/>
                    <a:lstStyle/>
                    <a:p>
                      <a:pPr algn="l" fontAlgn="ctr"/>
                      <a:r>
                        <a:rPr lang="en-US" sz="1000" b="0" i="0" u="none" strike="noStrike">
                          <a:solidFill>
                            <a:schemeClr val="tx1"/>
                          </a:solidFill>
                          <a:effectLst/>
                          <a:latin typeface="メイリオ" panose="020B0604030504040204" pitchFamily="50" charset="-128"/>
                          <a:ea typeface="メイリオ" panose="020B0604030504040204" pitchFamily="50" charset="-128"/>
                        </a:rPr>
                        <a:t>A-6.</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その他運用作業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リモート保守ルーム入室のためのファシリティ整備</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追加</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D6EB"/>
                    </a:solid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入室時の認証方法を二要素認証へ変更するため、定期的に実施するメンバ変更時の対応作業が増加する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503073904"/>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B-1</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ハードウェアの保守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CSP</a:t>
                      </a:r>
                      <a:r>
                        <a:rPr lang="ja-JP" altLang="en-US" sz="1000" b="0" i="0" u="none" strike="noStrike">
                          <a:solidFill>
                            <a:srgbClr val="000000"/>
                          </a:solidFill>
                          <a:effectLst/>
                          <a:latin typeface="Meiryo UI" panose="020B0604030504040204" pitchFamily="50" charset="-128"/>
                          <a:ea typeface="Meiryo UI" panose="020B0604030504040204" pitchFamily="50" charset="-128"/>
                        </a:rPr>
                        <a:t>からの保守連絡対応</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ガバメントクラウドの保守は</a:t>
                      </a:r>
                      <a:r>
                        <a:rPr lang="en-US" altLang="ja-JP" sz="1000" b="0" i="0" u="none" strike="noStrike">
                          <a:solidFill>
                            <a:srgbClr val="000000"/>
                          </a:solidFill>
                          <a:effectLst/>
                          <a:latin typeface="Meiryo UI" panose="020B0604030504040204" pitchFamily="50" charset="-128"/>
                          <a:ea typeface="Meiryo UI" panose="020B0604030504040204" pitchFamily="50" charset="-128"/>
                        </a:rPr>
                        <a:t>CSP</a:t>
                      </a:r>
                      <a:r>
                        <a:rPr lang="ja-JP" altLang="en-US" sz="1000" b="0" i="0" u="none" strike="noStrike">
                          <a:solidFill>
                            <a:srgbClr val="000000"/>
                          </a:solidFill>
                          <a:effectLst/>
                          <a:latin typeface="Meiryo UI" panose="020B0604030504040204" pitchFamily="50" charset="-128"/>
                          <a:ea typeface="Meiryo UI" panose="020B0604030504040204" pitchFamily="50" charset="-128"/>
                        </a:rPr>
                        <a:t>対応のため、運用作業に変化はない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59936672"/>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B-3.</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システムリソース配分の調整</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仮想サーバーの垂直スケーリング</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イベント通知のマネージドサービスを利用することで、工数が若干減少する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801953837"/>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B-5.</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障害実績の報告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報告作業に変化はない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393214058"/>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B-8.</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ソフトウェア製品の保守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ソフトウェアの不具合修正</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修正作業に変化はない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81587173"/>
                  </a:ext>
                </a:extLst>
              </a:tr>
            </a:tbl>
          </a:graphicData>
        </a:graphic>
      </p:graphicFrame>
      <p:cxnSp>
        <p:nvCxnSpPr>
          <p:cNvPr id="8" name="直線コネクタ 7">
            <a:extLst>
              <a:ext uri="{FF2B5EF4-FFF2-40B4-BE49-F238E27FC236}">
                <a16:creationId xmlns:a16="http://schemas.microsoft.com/office/drawing/2014/main" id="{1ECA0CDB-802D-AD01-0FFA-9FD40C009271}"/>
              </a:ext>
            </a:extLst>
          </p:cNvPr>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11CF06D9-F595-3FBC-0942-DD50FBCAC1E8}"/>
              </a:ext>
            </a:extLst>
          </p:cNvPr>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2735F692-1AEB-FC35-2FE3-8F3C9DADBD3A}"/>
              </a:ext>
            </a:extLst>
          </p:cNvPr>
          <p:cNvSpPr txBox="1"/>
          <p:nvPr/>
        </p:nvSpPr>
        <p:spPr>
          <a:xfrm>
            <a:off x="255000" y="907271"/>
            <a:ext cx="9396000" cy="906860"/>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0" lang="ja-JP" altLang="en-US" sz="11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システムリソース配分の調整に係る業務について、</a:t>
            </a:r>
            <a:r>
              <a:rPr kumimoji="0" lang="en-US" altLang="ja-JP" sz="11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Personal Health </a:t>
            </a:r>
            <a:r>
              <a:rPr kumimoji="0" lang="en-US" altLang="ja-JP" sz="1100" b="0" i="0" u="none" strike="noStrike" kern="1200" cap="none" spc="0" normalizeH="0" baseline="0" noProof="0" err="1">
                <a:ln>
                  <a:noFill/>
                </a:ln>
                <a:solidFill>
                  <a:srgbClr val="000000"/>
                </a:solidFill>
                <a:effectLst/>
                <a:uLnTx/>
                <a:uFillTx/>
                <a:latin typeface="メイリオ" panose="020B0604030504040204" pitchFamily="50" charset="-128"/>
                <a:ea typeface="メイリオ" panose="020B0604030504040204" pitchFamily="50" charset="-128"/>
                <a:cs typeface="+mn-cs"/>
              </a:rPr>
              <a:t>Dashbord</a:t>
            </a:r>
            <a:r>
              <a:rPr kumimoji="0" lang="ja-JP" altLang="en-US" sz="11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等を活用することで工数の削減が見られた。</a:t>
            </a:r>
            <a:endParaRPr kumimoji="0" lang="en-US" altLang="ja-JP" sz="11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認証に係る運用作業においては、カード認証に生体認証が追加されるため、複合認証の管理の工数の増加が見られた。</a:t>
            </a:r>
          </a:p>
        </p:txBody>
      </p:sp>
      <p:sp>
        <p:nvSpPr>
          <p:cNvPr id="11" name="テキスト ボックス 10">
            <a:extLst>
              <a:ext uri="{FF2B5EF4-FFF2-40B4-BE49-F238E27FC236}">
                <a16:creationId xmlns:a16="http://schemas.microsoft.com/office/drawing/2014/main" id="{5E1E5EF4-DD88-6CA9-C3D9-B3052844E987}"/>
              </a:ext>
            </a:extLst>
          </p:cNvPr>
          <p:cNvSpPr txBox="1">
            <a:spLocks/>
          </p:cNvSpPr>
          <p:nvPr/>
        </p:nvSpPr>
        <p:spPr>
          <a:xfrm>
            <a:off x="255000" y="2834770"/>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運用効率化にかかわる主な作業</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12" name="テキスト ボックス 11">
            <a:extLst>
              <a:ext uri="{FF2B5EF4-FFF2-40B4-BE49-F238E27FC236}">
                <a16:creationId xmlns:a16="http://schemas.microsoft.com/office/drawing/2014/main" id="{20FCC1EB-13AA-DF32-E1E7-DE6894A8AA4E}"/>
              </a:ext>
            </a:extLst>
          </p:cNvPr>
          <p:cNvSpPr txBox="1"/>
          <p:nvPr/>
        </p:nvSpPr>
        <p:spPr>
          <a:xfrm>
            <a:off x="255000" y="90727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検証結果サマリ</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13" name="テキスト ボックス 12">
            <a:extLst>
              <a:ext uri="{FF2B5EF4-FFF2-40B4-BE49-F238E27FC236}">
                <a16:creationId xmlns:a16="http://schemas.microsoft.com/office/drawing/2014/main" id="{546FBCE6-7517-46E6-0EE3-99462D19BFAD}"/>
              </a:ext>
            </a:extLst>
          </p:cNvPr>
          <p:cNvSpPr txBox="1"/>
          <p:nvPr/>
        </p:nvSpPr>
        <p:spPr>
          <a:xfrm>
            <a:off x="255000" y="1994131"/>
            <a:ext cx="9396000" cy="660639"/>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障害時の対応業務に対して、マネージドサービスを活用した自動化可否等の余地を検討することで、工数を削減できる可能性がある。</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p:txBody>
      </p:sp>
      <p:sp>
        <p:nvSpPr>
          <p:cNvPr id="14" name="テキスト ボックス 13">
            <a:extLst>
              <a:ext uri="{FF2B5EF4-FFF2-40B4-BE49-F238E27FC236}">
                <a16:creationId xmlns:a16="http://schemas.microsoft.com/office/drawing/2014/main" id="{C9EA4F0A-0C3D-9A01-5EFF-40314D5574B2}"/>
              </a:ext>
            </a:extLst>
          </p:cNvPr>
          <p:cNvSpPr txBox="1">
            <a:spLocks/>
          </p:cNvSpPr>
          <p:nvPr/>
        </p:nvSpPr>
        <p:spPr>
          <a:xfrm>
            <a:off x="255000" y="199413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更なる効率化の余地</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2" name="スライド番号プレースホルダー 1">
            <a:extLst>
              <a:ext uri="{FF2B5EF4-FFF2-40B4-BE49-F238E27FC236}">
                <a16:creationId xmlns:a16="http://schemas.microsoft.com/office/drawing/2014/main" id="{A3903CBE-F465-2914-DDE4-BA673B1E179E}"/>
              </a:ext>
            </a:extLst>
          </p:cNvPr>
          <p:cNvSpPr>
            <a:spLocks noGrp="1"/>
          </p:cNvSpPr>
          <p:nvPr>
            <p:ph type="sldNum" sz="quarter" idx="12"/>
          </p:nvPr>
        </p:nvSpPr>
        <p:spPr/>
        <p:txBody>
          <a:bodyPr/>
          <a:lstStyle/>
          <a:p>
            <a:fld id="{DFD4F317-19D0-4848-B5EB-5B174DBE8CF9}" type="slidenum">
              <a:rPr lang="ja-JP" altLang="en-US" smtClean="0"/>
              <a:pPr/>
              <a:t>43</a:t>
            </a:fld>
            <a:endParaRPr lang="ja-JP" altLang="en-US"/>
          </a:p>
        </p:txBody>
      </p:sp>
    </p:spTree>
    <p:extLst>
      <p:ext uri="{BB962C8B-B14F-4D97-AF65-F5344CB8AC3E}">
        <p14:creationId xmlns:p14="http://schemas.microsoft.com/office/powerpoint/2010/main" val="33536646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7BF840-5BC6-4151-B91A-19F3E00522F1}"/>
              </a:ext>
            </a:extLst>
          </p:cNvPr>
          <p:cNvSpPr>
            <a:spLocks noGrp="1"/>
          </p:cNvSpPr>
          <p:nvPr>
            <p:ph type="title"/>
          </p:nvPr>
        </p:nvSpPr>
        <p:spPr/>
        <p:txBody>
          <a:bodyPr/>
          <a:lstStyle/>
          <a:p>
            <a:r>
              <a:rPr kumimoji="1" lang="ja-JP" altLang="en-US"/>
              <a:t>宇和島市</a:t>
            </a:r>
            <a:br>
              <a:rPr kumimoji="1" lang="en-US" altLang="ja-JP"/>
            </a:br>
            <a:r>
              <a:rPr lang="ja-JP" altLang="en-US"/>
              <a:t>（</a:t>
            </a:r>
            <a:r>
              <a:rPr lang="en-US" altLang="ja-JP"/>
              <a:t>RKKCS</a:t>
            </a:r>
            <a:r>
              <a:rPr kumimoji="1" lang="ja-JP" altLang="en-US"/>
              <a:t>）</a:t>
            </a:r>
          </a:p>
        </p:txBody>
      </p:sp>
      <p:sp>
        <p:nvSpPr>
          <p:cNvPr id="5" name="スライド番号プレースホルダー 4">
            <a:extLst>
              <a:ext uri="{FF2B5EF4-FFF2-40B4-BE49-F238E27FC236}">
                <a16:creationId xmlns:a16="http://schemas.microsoft.com/office/drawing/2014/main" id="{2D8C4D4A-CADD-D1AA-7E97-AF543C79DA5C}"/>
              </a:ext>
            </a:extLst>
          </p:cNvPr>
          <p:cNvSpPr>
            <a:spLocks noGrp="1"/>
          </p:cNvSpPr>
          <p:nvPr>
            <p:ph type="sldNum" sz="quarter" idx="10"/>
          </p:nvPr>
        </p:nvSpPr>
        <p:spPr/>
        <p:txBody>
          <a:bodyPr/>
          <a:lstStyle/>
          <a:p>
            <a:fld id="{DFD4F317-19D0-4848-B5EB-5B174DBE8CF9}" type="slidenum">
              <a:rPr lang="ja-JP" altLang="en-US" smtClean="0"/>
              <a:pPr/>
              <a:t>44</a:t>
            </a:fld>
            <a:endParaRPr lang="ja-JP" altLang="en-US"/>
          </a:p>
        </p:txBody>
      </p:sp>
    </p:spTree>
    <p:extLst>
      <p:ext uri="{BB962C8B-B14F-4D97-AF65-F5344CB8AC3E}">
        <p14:creationId xmlns:p14="http://schemas.microsoft.com/office/powerpoint/2010/main" val="1857210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検証内容・結果</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表 22">
            <a:extLst>
              <a:ext uri="{FF2B5EF4-FFF2-40B4-BE49-F238E27FC236}">
                <a16:creationId xmlns:a16="http://schemas.microsoft.com/office/drawing/2014/main" id="{8672DFAC-CD75-246E-37D3-A0624EF87734}"/>
              </a:ext>
            </a:extLst>
          </p:cNvPr>
          <p:cNvGraphicFramePr>
            <a:graphicFrameLocks noGrp="1"/>
          </p:cNvGraphicFramePr>
          <p:nvPr>
            <p:extLst>
              <p:ext uri="{D42A27DB-BD31-4B8C-83A1-F6EECF244321}">
                <p14:modId xmlns:p14="http://schemas.microsoft.com/office/powerpoint/2010/main" val="2017927552"/>
              </p:ext>
            </p:extLst>
          </p:nvPr>
        </p:nvGraphicFramePr>
        <p:xfrm>
          <a:off x="114860" y="876063"/>
          <a:ext cx="9676280" cy="5477040"/>
        </p:xfrm>
        <a:graphic>
          <a:graphicData uri="http://schemas.openxmlformats.org/drawingml/2006/table">
            <a:tbl>
              <a:tblPr firstRow="1" bandRow="1">
                <a:tableStyleId>{5C22544A-7EE6-4342-B048-85BDC9FD1C3A}</a:tableStyleId>
              </a:tblPr>
              <a:tblGrid>
                <a:gridCol w="1360280">
                  <a:extLst>
                    <a:ext uri="{9D8B030D-6E8A-4147-A177-3AD203B41FA5}">
                      <a16:colId xmlns:a16="http://schemas.microsoft.com/office/drawing/2014/main" val="171330233"/>
                    </a:ext>
                  </a:extLst>
                </a:gridCol>
                <a:gridCol w="2772000">
                  <a:extLst>
                    <a:ext uri="{9D8B030D-6E8A-4147-A177-3AD203B41FA5}">
                      <a16:colId xmlns:a16="http://schemas.microsoft.com/office/drawing/2014/main" val="356421220"/>
                    </a:ext>
                  </a:extLst>
                </a:gridCol>
                <a:gridCol w="2772000">
                  <a:extLst>
                    <a:ext uri="{9D8B030D-6E8A-4147-A177-3AD203B41FA5}">
                      <a16:colId xmlns:a16="http://schemas.microsoft.com/office/drawing/2014/main" val="3847871054"/>
                    </a:ext>
                  </a:extLst>
                </a:gridCol>
                <a:gridCol w="2772000">
                  <a:extLst>
                    <a:ext uri="{9D8B030D-6E8A-4147-A177-3AD203B41FA5}">
                      <a16:colId xmlns:a16="http://schemas.microsoft.com/office/drawing/2014/main" val="2350994433"/>
                    </a:ext>
                  </a:extLst>
                </a:gridCol>
              </a:tblGrid>
              <a:tr h="288000">
                <a:tc>
                  <a:txBody>
                    <a:bodyPr/>
                    <a:lstStyle/>
                    <a:p>
                      <a:pPr algn="ctr"/>
                      <a:r>
                        <a:rPr kumimoji="1" lang="ja-JP" altLang="en-US" sz="1000" b="1">
                          <a:solidFill>
                            <a:schemeClr val="bg1"/>
                          </a:solidFill>
                        </a:rPr>
                        <a:t>検証の分類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 typeface="Arial" panose="020B0604020202020204" pitchFamily="34" charset="0"/>
                        <a:buNone/>
                      </a:pPr>
                      <a:r>
                        <a:rPr lang="ja-JP" altLang="en-US" sz="1000" b="1" i="0" u="none" strike="noStrike">
                          <a:solidFill>
                            <a:schemeClr val="bg1"/>
                          </a:solidFill>
                          <a:effectLst/>
                          <a:latin typeface="+mn-ea"/>
                          <a:ea typeface="+mn-ea"/>
                        </a:rPr>
                        <a:t>検証内容</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検証後構成への移行による運用効率化</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デジタル庁考察（</a:t>
                      </a:r>
                      <a:r>
                        <a:rPr lang="en-US" altLang="ja-JP" sz="1000" b="1" i="0" u="none" strike="noStrike">
                          <a:solidFill>
                            <a:schemeClr val="bg1"/>
                          </a:solidFill>
                          <a:effectLst/>
                          <a:latin typeface="+mn-ea"/>
                          <a:ea typeface="+mn-ea"/>
                        </a:rPr>
                        <a:t>*1</a:t>
                      </a:r>
                      <a:r>
                        <a:rPr lang="ja-JP" altLang="en-US" sz="1000" b="1" i="0" u="none" strike="noStrike">
                          <a:solidFill>
                            <a:schemeClr val="bg1"/>
                          </a:solidFill>
                          <a:effectLst/>
                          <a:latin typeface="+mn-ea"/>
                          <a:ea typeface="+mn-ea"/>
                        </a:rPr>
                        <a:t>）</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B0D82"/>
                    </a:solidFill>
                  </a:tcPr>
                </a:tc>
                <a:extLst>
                  <a:ext uri="{0D108BD9-81ED-4DB2-BD59-A6C34878D82A}">
                    <a16:rowId xmlns:a16="http://schemas.microsoft.com/office/drawing/2014/main" val="3778510124"/>
                  </a:ext>
                </a:extLst>
              </a:tr>
              <a:tr h="288000">
                <a:tc gridSpan="4">
                  <a:txBody>
                    <a:bodyPr/>
                    <a:lstStyle/>
                    <a:p>
                      <a:r>
                        <a:rPr kumimoji="1" lang="ja-JP" altLang="en-US" sz="1000" b="1">
                          <a:solidFill>
                            <a:schemeClr val="bg1"/>
                          </a:solidFill>
                        </a:rPr>
                        <a:t>マネージドサービスの活用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extLst>
                  <a:ext uri="{0D108BD9-81ED-4DB2-BD59-A6C34878D82A}">
                    <a16:rowId xmlns:a16="http://schemas.microsoft.com/office/drawing/2014/main" val="1306077959"/>
                  </a:ext>
                </a:extLst>
              </a:tr>
              <a:tr h="288000">
                <a:tc>
                  <a:txBody>
                    <a:bodyPr/>
                    <a:lstStyle/>
                    <a:p>
                      <a:r>
                        <a:rPr kumimoji="1" lang="ja-JP" altLang="en-US" sz="1000"/>
                        <a:t>ガバナンス</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26151411"/>
                  </a:ext>
                </a:extLst>
              </a:tr>
              <a:tr h="288000">
                <a:tc>
                  <a:txBody>
                    <a:bodyPr/>
                    <a:lstStyle/>
                    <a:p>
                      <a:r>
                        <a:rPr kumimoji="1" lang="ja-JP" altLang="en-US" sz="1000"/>
                        <a:t>セキュリティ</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altLang="ja-JP" sz="1000" b="0" i="0" u="none" strike="noStrike">
                          <a:solidFill>
                            <a:schemeClr val="tx1"/>
                          </a:solidFill>
                          <a:effectLst/>
                          <a:latin typeface="+mn-ea"/>
                          <a:ea typeface="+mn-ea"/>
                        </a:rPr>
                        <a:t>OCI</a:t>
                      </a:r>
                      <a:r>
                        <a:rPr lang="ja-JP" altLang="en-US" sz="1000" b="0" i="0" u="none" strike="noStrike">
                          <a:solidFill>
                            <a:schemeClr val="tx1"/>
                          </a:solidFill>
                          <a:effectLst/>
                          <a:latin typeface="+mn-ea"/>
                          <a:ea typeface="+mn-ea"/>
                        </a:rPr>
                        <a:t>に移行後、伝送データの暗号化／証明書管理／シークレット管理のマネージドサービス化を予定している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26602547"/>
                  </a:ext>
                </a:extLst>
              </a:tr>
              <a:tr h="288000">
                <a:tc>
                  <a:txBody>
                    <a:bodyPr/>
                    <a:lstStyle/>
                    <a:p>
                      <a:r>
                        <a:rPr kumimoji="1" lang="ja-JP" altLang="en-US" sz="1000"/>
                        <a:t>パフォーマンス・コスト</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マネージドサービスを用いて検証環境の自動起動／停止を自動化する方法を検討した</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自動スケーリングのマネージドサービス化について検討し、運用面での影響が大きくコスト効果が低いため採用はしないこととした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現在インスタンスの自動起動／停止を行っていないため、運用保守作業の変化はない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altLang="ja-JP" sz="1000" b="0" i="0" u="none" strike="noStrike">
                          <a:solidFill>
                            <a:schemeClr val="tx1"/>
                          </a:solidFill>
                          <a:effectLst/>
                          <a:latin typeface="+mn-ea"/>
                          <a:ea typeface="+mn-ea"/>
                        </a:rPr>
                        <a:t>OCI</a:t>
                      </a:r>
                      <a:r>
                        <a:rPr lang="ja-JP" altLang="en-US" sz="1000" b="0" i="0" u="none" strike="noStrike">
                          <a:solidFill>
                            <a:schemeClr val="tx1"/>
                          </a:solidFill>
                          <a:effectLst/>
                          <a:latin typeface="+mn-ea"/>
                          <a:ea typeface="+mn-ea"/>
                        </a:rPr>
                        <a:t>に移行後、アプリケーションのコンテナ化／</a:t>
                      </a:r>
                      <a:r>
                        <a:rPr lang="en-US" altLang="ja-JP" sz="1000" b="0" i="0" u="none" strike="noStrike">
                          <a:solidFill>
                            <a:schemeClr val="tx1"/>
                          </a:solidFill>
                          <a:effectLst/>
                          <a:latin typeface="+mn-ea"/>
                          <a:ea typeface="+mn-ea"/>
                        </a:rPr>
                        <a:t>DB</a:t>
                      </a:r>
                      <a:r>
                        <a:rPr lang="ja-JP" altLang="en-US" sz="1000" b="0" i="0" u="none" strike="noStrike">
                          <a:solidFill>
                            <a:schemeClr val="tx1"/>
                          </a:solidFill>
                          <a:effectLst/>
                          <a:latin typeface="+mn-ea"/>
                          <a:ea typeface="+mn-ea"/>
                        </a:rPr>
                        <a:t>のマネージドサービス化／</a:t>
                      </a:r>
                      <a:r>
                        <a:rPr lang="en-US" altLang="ja-JP" sz="1000" b="0" i="0" u="none" strike="noStrike">
                          <a:solidFill>
                            <a:schemeClr val="tx1"/>
                          </a:solidFill>
                          <a:effectLst/>
                          <a:latin typeface="+mn-ea"/>
                          <a:ea typeface="+mn-ea"/>
                        </a:rPr>
                        <a:t>CI/CD</a:t>
                      </a:r>
                      <a:r>
                        <a:rPr lang="ja-JP" altLang="en-US" sz="1000" b="0" i="0" u="none" strike="noStrike">
                          <a:solidFill>
                            <a:schemeClr val="tx1"/>
                          </a:solidFill>
                          <a:effectLst/>
                          <a:latin typeface="+mn-ea"/>
                          <a:ea typeface="+mn-ea"/>
                        </a:rPr>
                        <a:t>の利用を予定している</a:t>
                      </a:r>
                      <a:endParaRPr lang="en-US" altLang="ja-JP" sz="1000" b="0" i="0" u="none" strike="noStrike">
                        <a:solidFill>
                          <a:schemeClr val="tx1"/>
                        </a:solidFill>
                        <a:effectLst/>
                        <a:latin typeface="+mn-ea"/>
                        <a:ea typeface="+mn-ea"/>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altLang="ja-JP" sz="1000" b="0" i="0" u="none" strike="noStrike">
                          <a:solidFill>
                            <a:schemeClr val="tx1"/>
                          </a:solidFill>
                          <a:effectLst/>
                          <a:latin typeface="+mn-ea"/>
                          <a:ea typeface="+mn-ea"/>
                        </a:rPr>
                        <a:t>OCI</a:t>
                      </a:r>
                      <a:r>
                        <a:rPr lang="ja-JP" altLang="en-US" sz="1000" b="0" i="0" u="none" strike="noStrike">
                          <a:solidFill>
                            <a:schemeClr val="tx1"/>
                          </a:solidFill>
                          <a:effectLst/>
                          <a:latin typeface="+mn-ea"/>
                          <a:ea typeface="+mn-ea"/>
                        </a:rPr>
                        <a:t>に移行後も、バッチ処理は業務としての特性を考慮しジョブ管理サービスの利用ではなくコンテナ上でアプリケーションとして稼働する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55478589"/>
                  </a:ext>
                </a:extLst>
              </a:tr>
              <a:tr h="288000">
                <a:tc>
                  <a:txBody>
                    <a:bodyPr/>
                    <a:lstStyle/>
                    <a:p>
                      <a:r>
                        <a:rPr kumimoji="1" lang="ja-JP" altLang="en-US" sz="1000"/>
                        <a:t>可観測性・改善性</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altLang="ja-JP" sz="1000" b="0" i="0" u="none" strike="noStrike">
                          <a:solidFill>
                            <a:schemeClr val="tx1"/>
                          </a:solidFill>
                          <a:effectLst/>
                          <a:latin typeface="+mn-ea"/>
                          <a:ea typeface="+mn-ea"/>
                        </a:rPr>
                        <a:t>OCI</a:t>
                      </a:r>
                      <a:r>
                        <a:rPr lang="ja-JP" altLang="en-US" sz="1000" b="0" i="0" u="none" strike="noStrike">
                          <a:solidFill>
                            <a:schemeClr val="tx1"/>
                          </a:solidFill>
                          <a:effectLst/>
                          <a:latin typeface="+mn-ea"/>
                          <a:ea typeface="+mn-ea"/>
                        </a:rPr>
                        <a:t>に移行後、運用保守作業の自動化・マネージドサービス化を予定している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31690141"/>
                  </a:ext>
                </a:extLst>
              </a:tr>
              <a:tr h="288000">
                <a:tc>
                  <a:txBody>
                    <a:bodyPr/>
                    <a:lstStyle/>
                    <a:p>
                      <a:r>
                        <a:rPr kumimoji="1" lang="ja-JP" altLang="en-US" sz="1000"/>
                        <a:t>レジリエンシー</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大阪リージョンには縮退環境ではなくバックアップデータのみを置き、縮退環境は庁舎内サーバーを利用する運用を検討した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運用保守作業に変化はない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en-US" altLang="ja-JP" sz="1000" b="0" i="0" u="none" strike="noStrike">
                          <a:solidFill>
                            <a:schemeClr val="tx1"/>
                          </a:solidFill>
                          <a:effectLst/>
                          <a:latin typeface="+mn-ea"/>
                          <a:ea typeface="+mn-ea"/>
                        </a:rPr>
                        <a:t>OCI</a:t>
                      </a:r>
                      <a:r>
                        <a:rPr lang="ja-JP" altLang="en-US" sz="1000" b="0" i="0" u="none" strike="noStrike">
                          <a:solidFill>
                            <a:schemeClr val="tx1"/>
                          </a:solidFill>
                          <a:effectLst/>
                          <a:latin typeface="+mn-ea"/>
                          <a:ea typeface="+mn-ea"/>
                        </a:rPr>
                        <a:t>に移行後、クラウドの機能を用いた大阪リージョンへのバックアップ自動化を予定している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62630803"/>
                  </a:ext>
                </a:extLst>
              </a:tr>
              <a:tr h="288000">
                <a:tc>
                  <a:txBody>
                    <a:bodyPr/>
                    <a:lstStyle/>
                    <a:p>
                      <a:r>
                        <a:rPr kumimoji="1" lang="ja-JP" altLang="en-US" sz="1000"/>
                        <a:t>インターネット接続 </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17624109"/>
                  </a:ext>
                </a:extLst>
              </a:tr>
              <a:tr h="288000">
                <a:tc gridSpan="4">
                  <a:txBody>
                    <a:bodyPr/>
                    <a:lstStyle/>
                    <a:p>
                      <a:r>
                        <a:rPr kumimoji="1" lang="ja-JP" altLang="en-US" sz="1000" b="1">
                          <a:solidFill>
                            <a:schemeClr val="bg1"/>
                          </a:solidFill>
                        </a:rPr>
                        <a:t>共同利用方式の採用</a:t>
                      </a: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endParaRPr lang="en-US" altLang="ja-JP" sz="1000" b="0" i="0" u="none" strike="noStrike">
                        <a:solidFill>
                          <a:schemeClr val="bg1"/>
                        </a:solidFill>
                        <a:effectLst/>
                        <a:latin typeface="+mn-ea"/>
                        <a:ea typeface="+mn-ea"/>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736541262"/>
                  </a:ext>
                </a:extLst>
              </a:tr>
              <a:tr h="288000">
                <a:tc>
                  <a:txBody>
                    <a:bodyPr/>
                    <a:lstStyle/>
                    <a:p>
                      <a:r>
                        <a:rPr kumimoji="1" lang="ja-JP" altLang="en-US" sz="1000"/>
                        <a:t>共同利用方式</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en-US" altLang="ja-JP" sz="1000" b="0" i="0" u="none" strike="noStrike">
                          <a:solidFill>
                            <a:schemeClr val="tx1"/>
                          </a:solidFill>
                          <a:effectLst/>
                          <a:latin typeface="+mn-ea"/>
                          <a:ea typeface="+mn-ea"/>
                        </a:rPr>
                        <a:t>OCI</a:t>
                      </a:r>
                      <a:r>
                        <a:rPr lang="ja-JP" altLang="en-US" sz="1000" b="0" i="0" u="none" strike="noStrike">
                          <a:solidFill>
                            <a:schemeClr val="tx1"/>
                          </a:solidFill>
                          <a:effectLst/>
                          <a:latin typeface="+mn-ea"/>
                          <a:ea typeface="+mn-ea"/>
                        </a:rPr>
                        <a:t>に移行後、共同利用方式（ネットワーク分離）を検討するとしているが、アプリケーション分離など、より共同利用のメリットを発揮できる構成を検討する余地がある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50826764"/>
                  </a:ext>
                </a:extLst>
              </a:tr>
              <a:tr h="288000">
                <a:tc gridSpan="4">
                  <a:txBody>
                    <a:bodyPr/>
                    <a:lstStyle/>
                    <a:p>
                      <a:r>
                        <a:rPr kumimoji="1" lang="ja-JP" altLang="en-US" sz="1000" b="1">
                          <a:solidFill>
                            <a:schemeClr val="bg1"/>
                          </a:solidFill>
                        </a:rPr>
                        <a:t>その他</a:t>
                      </a: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171450" indent="-171450" algn="l" fontAlgn="ctr">
                        <a:buFont typeface="Arial" panose="020B0604020202020204" pitchFamily="34" charset="0"/>
                        <a:buChar char="•"/>
                      </a:pPr>
                      <a:endParaRPr lang="en-US" altLang="ja-JP" sz="1000" b="0" i="0" u="none" strike="noStrike">
                        <a:solidFill>
                          <a:schemeClr val="bg1"/>
                        </a:solidFill>
                        <a:effectLst/>
                        <a:latin typeface="+mn-ea"/>
                        <a:ea typeface="+mn-ea"/>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hMerge="1">
                  <a:txBody>
                    <a:bodyPr/>
                    <a:lstStyle/>
                    <a:p>
                      <a:endParaRPr kumimoji="1" lang="ja-JP" altLang="en-US"/>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1747393406"/>
                  </a:ext>
                </a:extLst>
              </a:tr>
              <a:tr h="288000">
                <a:tc>
                  <a:txBody>
                    <a:bodyPr/>
                    <a:lstStyle/>
                    <a:p>
                      <a:r>
                        <a:rPr kumimoji="1" lang="ja-JP" altLang="en-US" sz="1000"/>
                        <a:t>三層分離の構成</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マイナンバー利用事務系システム・</a:t>
                      </a:r>
                      <a:r>
                        <a:rPr lang="en-US" altLang="ja-JP" sz="1000" b="0" i="0" u="none" strike="noStrike">
                          <a:solidFill>
                            <a:schemeClr val="tx1"/>
                          </a:solidFill>
                          <a:effectLst/>
                          <a:latin typeface="+mn-ea"/>
                          <a:ea typeface="+mn-ea"/>
                        </a:rPr>
                        <a:t>LGWAN</a:t>
                      </a:r>
                      <a:r>
                        <a:rPr lang="ja-JP" altLang="en-US" sz="1000" b="0" i="0" u="none" strike="noStrike">
                          <a:solidFill>
                            <a:schemeClr val="tx1"/>
                          </a:solidFill>
                          <a:effectLst/>
                          <a:latin typeface="+mn-ea"/>
                          <a:ea typeface="+mn-ea"/>
                        </a:rPr>
                        <a:t>系システムを適切に分離する構成について検討した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en-US" altLang="ja-JP" sz="1000" b="0" i="0" u="none" strike="noStrike" dirty="0">
                          <a:solidFill>
                            <a:schemeClr val="tx1"/>
                          </a:solidFill>
                          <a:effectLst/>
                          <a:latin typeface="+mn-ea"/>
                          <a:ea typeface="+mn-ea"/>
                        </a:rPr>
                        <a:t>OCI</a:t>
                      </a:r>
                      <a:r>
                        <a:rPr lang="ja-JP" altLang="en-US" sz="1000" b="0" i="0" u="none" strike="noStrike" dirty="0">
                          <a:solidFill>
                            <a:schemeClr val="tx1"/>
                          </a:solidFill>
                          <a:effectLst/>
                          <a:latin typeface="+mn-ea"/>
                          <a:ea typeface="+mn-ea"/>
                        </a:rPr>
                        <a:t>に移行後、</a:t>
                      </a:r>
                      <a:r>
                        <a:rPr lang="en-US" altLang="ja-JP" sz="1000" b="0" i="0" u="none" strike="noStrike" dirty="0">
                          <a:solidFill>
                            <a:schemeClr val="tx1"/>
                          </a:solidFill>
                          <a:effectLst/>
                          <a:latin typeface="+mn-ea"/>
                          <a:ea typeface="+mn-ea"/>
                        </a:rPr>
                        <a:t>Oracle</a:t>
                      </a:r>
                      <a:r>
                        <a:rPr lang="ja-JP" altLang="en-US" sz="1000" b="0" i="0" u="none" strike="noStrike" dirty="0">
                          <a:solidFill>
                            <a:schemeClr val="tx1"/>
                          </a:solidFill>
                          <a:effectLst/>
                          <a:latin typeface="+mn-ea"/>
                          <a:ea typeface="+mn-ea"/>
                        </a:rPr>
                        <a:t> </a:t>
                      </a:r>
                      <a:r>
                        <a:rPr lang="en-US" altLang="ja-JP" sz="1000" b="0" i="0" u="none" strike="noStrike" dirty="0" err="1">
                          <a:solidFill>
                            <a:schemeClr val="tx1"/>
                          </a:solidFill>
                          <a:effectLst/>
                          <a:latin typeface="+mn-ea"/>
                          <a:ea typeface="+mn-ea"/>
                        </a:rPr>
                        <a:t>GoldenGate</a:t>
                      </a:r>
                      <a:r>
                        <a:rPr lang="ja-JP" altLang="en-US" sz="1000" b="0" i="0" u="none" strike="noStrike" dirty="0">
                          <a:solidFill>
                            <a:schemeClr val="tx1"/>
                          </a:solidFill>
                          <a:effectLst/>
                          <a:latin typeface="+mn-ea"/>
                          <a:ea typeface="+mn-ea"/>
                        </a:rPr>
                        <a:t>を用いて標準化システム</a:t>
                      </a:r>
                      <a:r>
                        <a:rPr lang="en-US" altLang="ja-JP" sz="1000" b="0" i="0" u="none" strike="noStrike" dirty="0">
                          <a:solidFill>
                            <a:schemeClr val="tx1"/>
                          </a:solidFill>
                          <a:effectLst/>
                          <a:latin typeface="+mn-ea"/>
                          <a:ea typeface="+mn-ea"/>
                        </a:rPr>
                        <a:t>DB</a:t>
                      </a:r>
                      <a:r>
                        <a:rPr lang="ja-JP" altLang="en-US" sz="1000" b="0" i="0" u="none" strike="noStrike" dirty="0">
                          <a:solidFill>
                            <a:schemeClr val="tx1"/>
                          </a:solidFill>
                          <a:effectLst/>
                          <a:latin typeface="+mn-ea"/>
                          <a:ea typeface="+mn-ea"/>
                        </a:rPr>
                        <a:t>と標準外システム</a:t>
                      </a:r>
                      <a:r>
                        <a:rPr lang="en-US" altLang="ja-JP" sz="1000" b="0" i="0" u="none" strike="noStrike" dirty="0">
                          <a:solidFill>
                            <a:schemeClr val="tx1"/>
                          </a:solidFill>
                          <a:effectLst/>
                          <a:latin typeface="+mn-ea"/>
                          <a:ea typeface="+mn-ea"/>
                        </a:rPr>
                        <a:t>DB</a:t>
                      </a:r>
                      <a:r>
                        <a:rPr lang="ja-JP" altLang="en-US" sz="1000" b="0" i="0" u="none" strike="noStrike" dirty="0">
                          <a:solidFill>
                            <a:schemeClr val="tx1"/>
                          </a:solidFill>
                          <a:effectLst/>
                          <a:latin typeface="+mn-ea"/>
                          <a:ea typeface="+mn-ea"/>
                        </a:rPr>
                        <a:t>を連携することを予定している（</a:t>
                      </a:r>
                      <a:r>
                        <a:rPr lang="en-US" altLang="ja-JP" sz="1000" b="0" i="0" u="none" strike="noStrike" dirty="0">
                          <a:solidFill>
                            <a:schemeClr val="tx1"/>
                          </a:solidFill>
                          <a:effectLst/>
                          <a:latin typeface="+mn-ea"/>
                          <a:ea typeface="+mn-ea"/>
                        </a:rPr>
                        <a:t>*2</a:t>
                      </a:r>
                      <a:r>
                        <a:rPr lang="ja-JP" altLang="en-US" sz="1000" b="0" i="0" u="none" strike="noStrike" dirty="0">
                          <a:solidFill>
                            <a:schemeClr val="tx1"/>
                          </a:solidFill>
                          <a:effectLst/>
                          <a:latin typeface="+mn-ea"/>
                          <a:ea typeface="+mn-ea"/>
                        </a:rPr>
                        <a:t>）</a:t>
                      </a:r>
                      <a:endParaRPr lang="en-US" altLang="ja-JP" sz="1000" b="0" i="0" u="none" strike="noStrike" dirty="0">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5537322"/>
                  </a:ext>
                </a:extLst>
              </a:tr>
            </a:tbl>
          </a:graphicData>
        </a:graphic>
      </p:graphicFrame>
      <p:sp>
        <p:nvSpPr>
          <p:cNvPr id="2" name="テキスト ボックス 1">
            <a:extLst>
              <a:ext uri="{FF2B5EF4-FFF2-40B4-BE49-F238E27FC236}">
                <a16:creationId xmlns:a16="http://schemas.microsoft.com/office/drawing/2014/main" id="{C4EB9CC4-7CC1-1DA7-6ECE-CD0C89411CCA}"/>
              </a:ext>
            </a:extLst>
          </p:cNvPr>
          <p:cNvSpPr txBox="1"/>
          <p:nvPr/>
        </p:nvSpPr>
        <p:spPr>
          <a:xfrm>
            <a:off x="3365368" y="6406522"/>
            <a:ext cx="5722072" cy="383375"/>
          </a:xfrm>
          <a:prstGeom prst="rect">
            <a:avLst/>
          </a:prstGeom>
          <a:solidFill>
            <a:schemeClr val="bg1"/>
          </a:solidFill>
          <a:ln>
            <a:noFill/>
          </a:ln>
        </p:spPr>
        <p:txBody>
          <a:bodyPr wrap="square" lIns="54610" tIns="54610" rIns="54610" bIns="54610" rtlCol="0" anchor="ctr">
            <a:spAutoFit/>
          </a:bodyPr>
          <a:lstStyle/>
          <a:p>
            <a:pPr marL="0" marR="0" lvl="0" indent="0" algn="l" defTabSz="914400" rtl="0" eaLnBrk="1" fontAlgn="auto" latinLnBrk="0" hangingPunct="1">
              <a:lnSpc>
                <a:spcPts val="1080"/>
              </a:lnSpc>
              <a:spcBef>
                <a:spcPts val="0"/>
              </a:spcBef>
              <a:spcAft>
                <a:spcPts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Arial"/>
                <a:ea typeface="Meiryo UI"/>
                <a:cs typeface="+mn-cs"/>
              </a:rPr>
              <a:t>（</a:t>
            </a:r>
            <a:r>
              <a:rPr kumimoji="1" lang="en-US" altLang="ja-JP" sz="900" b="0" i="0" u="none" strike="noStrike" kern="1200" cap="none" spc="0" normalizeH="0" baseline="0" noProof="0">
                <a:ln>
                  <a:noFill/>
                </a:ln>
                <a:solidFill>
                  <a:srgbClr val="000000"/>
                </a:solidFill>
                <a:effectLst/>
                <a:uLnTx/>
                <a:uFillTx/>
                <a:latin typeface="Arial"/>
                <a:ea typeface="Meiryo UI"/>
                <a:cs typeface="+mn-cs"/>
              </a:rPr>
              <a:t>*1</a:t>
            </a:r>
            <a:r>
              <a:rPr kumimoji="1" lang="ja-JP" altLang="en-US" sz="900" b="0" i="0" u="none" strike="noStrike" kern="1200" cap="none" spc="0" normalizeH="0" baseline="0" noProof="0">
                <a:ln>
                  <a:noFill/>
                </a:ln>
                <a:solidFill>
                  <a:srgbClr val="000000"/>
                </a:solidFill>
                <a:effectLst/>
                <a:uLnTx/>
                <a:uFillTx/>
                <a:latin typeface="Arial"/>
                <a:ea typeface="Meiryo UI"/>
                <a:cs typeface="+mn-cs"/>
              </a:rPr>
              <a:t>）宇和島市はクラウドサービスを</a:t>
            </a:r>
            <a:r>
              <a:rPr kumimoji="1" lang="en-US" altLang="ja-JP" sz="900" b="0" i="0" u="none" strike="noStrike" kern="1200" cap="none" spc="0" normalizeH="0" baseline="0" noProof="0">
                <a:ln>
                  <a:noFill/>
                </a:ln>
                <a:solidFill>
                  <a:srgbClr val="000000"/>
                </a:solidFill>
                <a:effectLst/>
                <a:uLnTx/>
                <a:uFillTx/>
                <a:latin typeface="Arial"/>
                <a:ea typeface="Meiryo UI"/>
                <a:cs typeface="+mn-cs"/>
              </a:rPr>
              <a:t>AWS</a:t>
            </a:r>
            <a:r>
              <a:rPr kumimoji="1" lang="ja-JP" altLang="en-US" sz="900" b="0" i="0" u="none" strike="noStrike" kern="1200" cap="none" spc="0" normalizeH="0" baseline="0" noProof="0">
                <a:ln>
                  <a:noFill/>
                </a:ln>
                <a:solidFill>
                  <a:srgbClr val="000000"/>
                </a:solidFill>
                <a:effectLst/>
                <a:uLnTx/>
                <a:uFillTx/>
                <a:latin typeface="Arial"/>
                <a:ea typeface="Meiryo UI"/>
                <a:cs typeface="+mn-cs"/>
              </a:rPr>
              <a:t>から</a:t>
            </a:r>
            <a:r>
              <a:rPr kumimoji="1" lang="en-US" altLang="ja-JP" sz="900" b="0" i="0" u="none" strike="noStrike" kern="1200" cap="none" spc="0" normalizeH="0" baseline="0" noProof="0">
                <a:ln>
                  <a:noFill/>
                </a:ln>
                <a:solidFill>
                  <a:srgbClr val="000000"/>
                </a:solidFill>
                <a:effectLst/>
                <a:uLnTx/>
                <a:uFillTx/>
                <a:latin typeface="Arial"/>
                <a:ea typeface="Meiryo UI"/>
                <a:cs typeface="+mn-cs"/>
              </a:rPr>
              <a:t>OCI</a:t>
            </a:r>
            <a:r>
              <a:rPr kumimoji="1" lang="ja-JP" altLang="en-US" sz="900" b="0" i="0" u="none" strike="noStrike" kern="1200" cap="none" spc="0" normalizeH="0" baseline="0" noProof="0">
                <a:ln>
                  <a:noFill/>
                </a:ln>
                <a:solidFill>
                  <a:srgbClr val="000000"/>
                </a:solidFill>
                <a:effectLst/>
                <a:uLnTx/>
                <a:uFillTx/>
                <a:latin typeface="Arial"/>
                <a:ea typeface="Meiryo UI"/>
                <a:cs typeface="+mn-cs"/>
              </a:rPr>
              <a:t>へ移行予定のため、今後の削減余地は</a:t>
            </a:r>
            <a:r>
              <a:rPr kumimoji="1" lang="en-US" altLang="ja-JP" sz="900" b="0" i="0" u="none" strike="noStrike" kern="1200" cap="none" spc="0" normalizeH="0" baseline="0" noProof="0">
                <a:ln>
                  <a:noFill/>
                </a:ln>
                <a:solidFill>
                  <a:srgbClr val="000000"/>
                </a:solidFill>
                <a:effectLst/>
                <a:uLnTx/>
                <a:uFillTx/>
                <a:latin typeface="Arial"/>
                <a:ea typeface="Meiryo UI"/>
                <a:cs typeface="+mn-cs"/>
              </a:rPr>
              <a:t>OCI</a:t>
            </a:r>
            <a:r>
              <a:rPr kumimoji="1" lang="ja-JP" altLang="en-US" sz="900" b="0" i="0" u="none" strike="noStrike" kern="1200" cap="none" spc="0" normalizeH="0" baseline="0" noProof="0">
                <a:ln>
                  <a:noFill/>
                </a:ln>
                <a:solidFill>
                  <a:srgbClr val="000000"/>
                </a:solidFill>
                <a:effectLst/>
                <a:uLnTx/>
                <a:uFillTx/>
                <a:latin typeface="Arial"/>
                <a:ea typeface="Meiryo UI"/>
                <a:cs typeface="+mn-cs"/>
              </a:rPr>
              <a:t>を前提として記載</a:t>
            </a:r>
            <a:endParaRPr kumimoji="1" lang="en-US" altLang="ja-JP" sz="900" b="0" i="0" u="none" strike="noStrike" kern="1200" cap="none" spc="0" normalizeH="0" baseline="0" noProof="0">
              <a:ln>
                <a:noFill/>
              </a:ln>
              <a:solidFill>
                <a:srgbClr val="000000"/>
              </a:solidFill>
              <a:effectLst/>
              <a:uLnTx/>
              <a:uFillTx/>
              <a:latin typeface="Arial"/>
              <a:ea typeface="Meiryo UI"/>
              <a:cs typeface="+mn-cs"/>
            </a:endParaRPr>
          </a:p>
          <a:p>
            <a:pPr marL="0" marR="0" lvl="0" indent="0" algn="l" defTabSz="914400" rtl="0" eaLnBrk="1" fontAlgn="auto" latinLnBrk="0" hangingPunct="1">
              <a:lnSpc>
                <a:spcPts val="1080"/>
              </a:lnSpc>
              <a:spcBef>
                <a:spcPts val="0"/>
              </a:spcBef>
              <a:spcAft>
                <a:spcPts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Arial"/>
                <a:ea typeface="Meiryo UI"/>
                <a:cs typeface="+mn-cs"/>
              </a:rPr>
              <a:t>（</a:t>
            </a:r>
            <a:r>
              <a:rPr kumimoji="1" lang="en-US" altLang="ja-JP" sz="900" b="0" i="0" u="none" strike="noStrike" kern="1200" cap="none" spc="0" normalizeH="0" baseline="0" noProof="0">
                <a:ln>
                  <a:noFill/>
                </a:ln>
                <a:solidFill>
                  <a:srgbClr val="000000"/>
                </a:solidFill>
                <a:effectLst/>
                <a:uLnTx/>
                <a:uFillTx/>
                <a:latin typeface="Arial"/>
                <a:ea typeface="Meiryo UI"/>
                <a:cs typeface="+mn-cs"/>
              </a:rPr>
              <a:t>*2</a:t>
            </a:r>
            <a:r>
              <a:rPr kumimoji="1" lang="ja-JP" altLang="en-US" sz="900" b="0" i="0" u="none" strike="noStrike" kern="1200" cap="none" spc="0" normalizeH="0" baseline="0" noProof="0">
                <a:ln>
                  <a:noFill/>
                </a:ln>
                <a:solidFill>
                  <a:srgbClr val="000000"/>
                </a:solidFill>
                <a:effectLst/>
                <a:uLnTx/>
                <a:uFillTx/>
                <a:latin typeface="Arial"/>
                <a:ea typeface="Meiryo UI"/>
                <a:cs typeface="+mn-cs"/>
              </a:rPr>
              <a:t>）三層分離の観点でデジタル庁と協議し、宇和島市と</a:t>
            </a:r>
            <a:r>
              <a:rPr kumimoji="1" lang="en-US" altLang="ja-JP" sz="900" b="0" i="0" u="none" strike="noStrike" kern="1200" cap="none" spc="0" normalizeH="0" baseline="0" noProof="0">
                <a:ln>
                  <a:noFill/>
                </a:ln>
                <a:solidFill>
                  <a:srgbClr val="000000"/>
                </a:solidFill>
                <a:effectLst/>
                <a:uLnTx/>
                <a:uFillTx/>
                <a:latin typeface="Arial"/>
                <a:ea typeface="Meiryo UI"/>
                <a:cs typeface="+mn-cs"/>
              </a:rPr>
              <a:t>RKKCS</a:t>
            </a:r>
            <a:r>
              <a:rPr kumimoji="1" lang="ja-JP" altLang="en-US" sz="900" b="0" i="0" u="none" strike="noStrike" kern="1200" cap="none" spc="0" normalizeH="0" baseline="0" noProof="0">
                <a:ln>
                  <a:noFill/>
                </a:ln>
                <a:solidFill>
                  <a:srgbClr val="000000"/>
                </a:solidFill>
                <a:effectLst/>
                <a:uLnTx/>
                <a:uFillTx/>
                <a:latin typeface="Arial"/>
                <a:ea typeface="Meiryo UI"/>
                <a:cs typeface="+mn-cs"/>
              </a:rPr>
              <a:t>によるセキュリティリスクアセスメントを実施した構成に則る</a:t>
            </a:r>
            <a:endParaRPr kumimoji="1" lang="en-US" altLang="ja-JP" sz="900" b="0" i="0" u="none" strike="noStrike" kern="1200" cap="none" spc="0" normalizeH="0" baseline="0" noProof="0">
              <a:ln>
                <a:noFill/>
              </a:ln>
              <a:solidFill>
                <a:srgbClr val="000000"/>
              </a:solidFill>
              <a:effectLst/>
              <a:uLnTx/>
              <a:uFillTx/>
              <a:latin typeface="Arial"/>
              <a:ea typeface="Meiryo UI"/>
              <a:cs typeface="+mn-cs"/>
            </a:endParaRPr>
          </a:p>
        </p:txBody>
      </p:sp>
      <p:sp>
        <p:nvSpPr>
          <p:cNvPr id="3" name="スライド番号プレースホルダー 2">
            <a:extLst>
              <a:ext uri="{FF2B5EF4-FFF2-40B4-BE49-F238E27FC236}">
                <a16:creationId xmlns:a16="http://schemas.microsoft.com/office/drawing/2014/main" id="{969C8A3F-7EEA-7705-F8BF-204FF2CF4A78}"/>
              </a:ext>
            </a:extLst>
          </p:cNvPr>
          <p:cNvSpPr>
            <a:spLocks noGrp="1"/>
          </p:cNvSpPr>
          <p:nvPr>
            <p:ph type="sldNum" sz="quarter" idx="12"/>
          </p:nvPr>
        </p:nvSpPr>
        <p:spPr/>
        <p:txBody>
          <a:bodyPr/>
          <a:lstStyle/>
          <a:p>
            <a:fld id="{DFD4F317-19D0-4848-B5EB-5B174DBE8CF9}" type="slidenum">
              <a:rPr lang="ja-JP" altLang="en-US" smtClean="0"/>
              <a:pPr/>
              <a:t>45</a:t>
            </a:fld>
            <a:endParaRPr lang="ja-JP" altLang="en-US"/>
          </a:p>
        </p:txBody>
      </p:sp>
    </p:spTree>
    <p:extLst>
      <p:ext uri="{BB962C8B-B14F-4D97-AF65-F5344CB8AC3E}">
        <p14:creationId xmlns:p14="http://schemas.microsoft.com/office/powerpoint/2010/main" val="4010210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運用・保守作業の効率化（</a:t>
            </a:r>
            <a:r>
              <a:rPr lang="en-US" altLang="ja-JP" sz="2400">
                <a:latin typeface="+mn-ea"/>
                <a:ea typeface="+mn-ea"/>
                <a:cs typeface="+mj-lt"/>
              </a:rPr>
              <a:t>1/2</a:t>
            </a:r>
            <a:r>
              <a:rPr lang="ja-JP" altLang="en-US" sz="2400">
                <a:latin typeface="+mn-ea"/>
                <a:ea typeface="+mn-ea"/>
                <a:cs typeface="+mj-lt"/>
              </a:rPr>
              <a:t>）</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表 2">
            <a:extLst>
              <a:ext uri="{FF2B5EF4-FFF2-40B4-BE49-F238E27FC236}">
                <a16:creationId xmlns:a16="http://schemas.microsoft.com/office/drawing/2014/main" id="{9A31F28A-F6F2-7F20-3155-86D3920CB955}"/>
              </a:ext>
            </a:extLst>
          </p:cNvPr>
          <p:cNvGraphicFramePr>
            <a:graphicFrameLocks noGrp="1"/>
          </p:cNvGraphicFramePr>
          <p:nvPr>
            <p:extLst>
              <p:ext uri="{D42A27DB-BD31-4B8C-83A1-F6EECF244321}">
                <p14:modId xmlns:p14="http://schemas.microsoft.com/office/powerpoint/2010/main" val="607935539"/>
              </p:ext>
            </p:extLst>
          </p:nvPr>
        </p:nvGraphicFramePr>
        <p:xfrm>
          <a:off x="255000" y="3180075"/>
          <a:ext cx="9396000" cy="267208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4030038107"/>
                    </a:ext>
                  </a:extLst>
                </a:gridCol>
                <a:gridCol w="2520000">
                  <a:extLst>
                    <a:ext uri="{9D8B030D-6E8A-4147-A177-3AD203B41FA5}">
                      <a16:colId xmlns:a16="http://schemas.microsoft.com/office/drawing/2014/main" val="2249508040"/>
                    </a:ext>
                  </a:extLst>
                </a:gridCol>
                <a:gridCol w="756000">
                  <a:extLst>
                    <a:ext uri="{9D8B030D-6E8A-4147-A177-3AD203B41FA5}">
                      <a16:colId xmlns:a16="http://schemas.microsoft.com/office/drawing/2014/main" val="2313973708"/>
                    </a:ext>
                  </a:extLst>
                </a:gridCol>
                <a:gridCol w="3600000">
                  <a:extLst>
                    <a:ext uri="{9D8B030D-6E8A-4147-A177-3AD203B41FA5}">
                      <a16:colId xmlns:a16="http://schemas.microsoft.com/office/drawing/2014/main" val="3974907019"/>
                    </a:ext>
                  </a:extLst>
                </a:gridCol>
              </a:tblGrid>
              <a:tr h="370840">
                <a:tc>
                  <a:txBody>
                    <a:bodyPr/>
                    <a:lstStyle/>
                    <a:p>
                      <a:pPr algn="ctr"/>
                      <a:r>
                        <a:rPr kumimoji="1" lang="ja-JP" altLang="en-US" sz="1100">
                          <a:solidFill>
                            <a:schemeClr val="bg1"/>
                          </a:solidFill>
                          <a:latin typeface="+mn-ea"/>
                          <a:ea typeface="+mn-ea"/>
                        </a:rPr>
                        <a:t>作業分類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作業内容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工数変化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理由・備考</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950157991"/>
                  </a:ext>
                </a:extLst>
              </a:tr>
              <a:tr h="326382">
                <a:tc>
                  <a:txBody>
                    <a:bodyPr/>
                    <a:lstStyle/>
                    <a:p>
                      <a:pPr algn="l" fontAlgn="ctr"/>
                      <a:r>
                        <a:rPr lang="en-US" sz="1000" b="0" i="0" u="none" strike="noStrike">
                          <a:solidFill>
                            <a:schemeClr val="tx1"/>
                          </a:solidFill>
                          <a:effectLst/>
                          <a:latin typeface="メイリオ" panose="020B0604030504040204" pitchFamily="50" charset="-128"/>
                          <a:ea typeface="メイリオ" panose="020B0604030504040204" pitchFamily="50" charset="-128"/>
                        </a:rPr>
                        <a:t>A-1.</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監視作業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システム・ネットワークの稼働状況や利用状況等の監視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chemeClr val="tx1"/>
                          </a:solidFill>
                          <a:effectLst/>
                          <a:latin typeface="Meiryo UI" panose="020B0604030504040204" pitchFamily="50" charset="-128"/>
                          <a:ea typeface="Meiryo UI" panose="020B0604030504040204" pitchFamily="50" charset="-128"/>
                        </a:rPr>
                        <a:t>監視には既にマネージドサービスを活用しており、運用作業に変化はない</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5126436"/>
                  </a:ext>
                </a:extLst>
              </a:tr>
              <a:tr h="370840">
                <a:tc rowSpan="3">
                  <a:txBody>
                    <a:bodyPr/>
                    <a:lstStyle/>
                    <a:p>
                      <a:pPr marL="0" marR="0" lvl="0" indent="0" algn="l" defTabSz="844083"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endParaRPr lang="en-US" altLang="ja-JP"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データのバックアップ管理</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バックアップ管理作業に変化はない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1933560"/>
                  </a:ext>
                </a:extLst>
              </a:tr>
              <a:tr h="370840">
                <a:tc vMerge="1">
                  <a:txBody>
                    <a:bodyPr/>
                    <a:lstStyle/>
                    <a:p>
                      <a:pPr marL="0" marR="0" lvl="0" indent="0" algn="l" defTabSz="844083" rtl="0" eaLnBrk="1" fontAlgn="ctr" latinLnBrk="0" hangingPunct="1">
                        <a:lnSpc>
                          <a:spcPct val="100000"/>
                        </a:lnSpc>
                        <a:spcBef>
                          <a:spcPts val="0"/>
                        </a:spcBef>
                        <a:spcAft>
                          <a:spcPts val="0"/>
                        </a:spcAft>
                        <a:buClrTx/>
                        <a:buSzTx/>
                        <a:buFontTx/>
                        <a:buNone/>
                        <a:tabLst/>
                        <a:defRPr/>
                      </a:pPr>
                      <a:endParaRPr lang="en-US" altLang="ja-JP"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システムバージョンアップ資産の適用</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マネージドサービス利用により、適用等の作業を効率化され、工数が減少する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27626359"/>
                  </a:ext>
                </a:extLst>
              </a:tr>
              <a:tr h="370840">
                <a:tc vMerge="1">
                  <a:txBody>
                    <a:bodyPr/>
                    <a:lstStyle/>
                    <a:p>
                      <a:pPr marL="0" marR="0" lvl="0" indent="0" algn="l" defTabSz="844083" rtl="0" eaLnBrk="1" fontAlgn="ctr" latinLnBrk="0" hangingPunct="1">
                        <a:lnSpc>
                          <a:spcPct val="100000"/>
                        </a:lnSpc>
                        <a:spcBef>
                          <a:spcPts val="0"/>
                        </a:spcBef>
                        <a:spcAft>
                          <a:spcPts val="0"/>
                        </a:spcAft>
                        <a:buClrTx/>
                        <a:buSzTx/>
                        <a:buFontTx/>
                        <a:buNone/>
                        <a:tabLst/>
                        <a:defRPr/>
                      </a:pPr>
                      <a:endParaRPr lang="en-US" altLang="ja-JP"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ハードウェア製品・ソフトウェア製品の管理</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資産管理や構成管理の作業に変化はない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84467005"/>
                  </a:ext>
                </a:extLst>
              </a:tr>
              <a:tr h="370840">
                <a:tc>
                  <a:txBody>
                    <a:bodyPr/>
                    <a:lstStyle/>
                    <a:p>
                      <a:pPr marL="0" marR="0" lvl="0" indent="0" algn="l" defTabSz="844083"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A-4.</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endParaRPr lang="en-US" altLang="ja-JP"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作業実績・障害実績の整理及び報告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chemeClr val="tx1"/>
                          </a:solidFill>
                          <a:effectLst/>
                          <a:latin typeface="Meiryo UI" panose="020B0604030504040204" pitchFamily="50" charset="-128"/>
                          <a:ea typeface="Meiryo UI" panose="020B0604030504040204" pitchFamily="50" charset="-128"/>
                        </a:rPr>
                        <a:t>稼働状況や障害履歴の確認には既にマネージドサービスを利用しており、運用作業に変化はない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3890386"/>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A-5.</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情報システムの復旧作業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復旧作業に変化はない</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04738425"/>
                  </a:ext>
                </a:extLst>
              </a:tr>
            </a:tbl>
          </a:graphicData>
        </a:graphic>
      </p:graphicFrame>
      <p:sp>
        <p:nvSpPr>
          <p:cNvPr id="8" name="テキスト ボックス 7">
            <a:extLst>
              <a:ext uri="{FF2B5EF4-FFF2-40B4-BE49-F238E27FC236}">
                <a16:creationId xmlns:a16="http://schemas.microsoft.com/office/drawing/2014/main" id="{26BC40E0-A4ED-4318-8499-09EFC1CE9A28}"/>
              </a:ext>
            </a:extLst>
          </p:cNvPr>
          <p:cNvSpPr txBox="1"/>
          <p:nvPr/>
        </p:nvSpPr>
        <p:spPr>
          <a:xfrm>
            <a:off x="255000" y="907271"/>
            <a:ext cx="9396000" cy="906860"/>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システムやソフトウェアの管理や不具合の原因調査等の作業に係る工数は、マネージドサービスの活用によって削減が見られた。</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システムのリソース最適化というリフト後環境で新たに追加された業務の工数には増加が見られた。</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p:txBody>
      </p:sp>
      <p:sp>
        <p:nvSpPr>
          <p:cNvPr id="9" name="テキスト ボックス 8">
            <a:extLst>
              <a:ext uri="{FF2B5EF4-FFF2-40B4-BE49-F238E27FC236}">
                <a16:creationId xmlns:a16="http://schemas.microsoft.com/office/drawing/2014/main" id="{BE819849-2364-20AC-D8CB-9DC78D7D7E1F}"/>
              </a:ext>
            </a:extLst>
          </p:cNvPr>
          <p:cNvSpPr txBox="1">
            <a:spLocks/>
          </p:cNvSpPr>
          <p:nvPr/>
        </p:nvSpPr>
        <p:spPr>
          <a:xfrm>
            <a:off x="255000" y="2834770"/>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運用効率化にかかわる主な作業</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10" name="テキスト ボックス 9">
            <a:extLst>
              <a:ext uri="{FF2B5EF4-FFF2-40B4-BE49-F238E27FC236}">
                <a16:creationId xmlns:a16="http://schemas.microsoft.com/office/drawing/2014/main" id="{7687A539-10A6-31FB-E70C-5EDE3AD749F2}"/>
              </a:ext>
            </a:extLst>
          </p:cNvPr>
          <p:cNvSpPr txBox="1"/>
          <p:nvPr/>
        </p:nvSpPr>
        <p:spPr>
          <a:xfrm>
            <a:off x="255000" y="90727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検証結果サマリ</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11" name="テキスト ボックス 10">
            <a:extLst>
              <a:ext uri="{FF2B5EF4-FFF2-40B4-BE49-F238E27FC236}">
                <a16:creationId xmlns:a16="http://schemas.microsoft.com/office/drawing/2014/main" id="{725E2FC8-5844-A966-B8C8-4A631702C4C5}"/>
              </a:ext>
            </a:extLst>
          </p:cNvPr>
          <p:cNvSpPr txBox="1"/>
          <p:nvPr/>
        </p:nvSpPr>
        <p:spPr>
          <a:xfrm>
            <a:off x="255000" y="1994131"/>
            <a:ext cx="9396000" cy="660639"/>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システムリソースの最適化等に係る作業に対して、マネージドサービスを活用した自動化可否等の余地を検討することで、工数を削減できる可能性がある。</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p:txBody>
      </p:sp>
      <p:sp>
        <p:nvSpPr>
          <p:cNvPr id="12" name="テキスト ボックス 11">
            <a:extLst>
              <a:ext uri="{FF2B5EF4-FFF2-40B4-BE49-F238E27FC236}">
                <a16:creationId xmlns:a16="http://schemas.microsoft.com/office/drawing/2014/main" id="{6F0E8D61-E561-0B71-6A0E-6135447A2805}"/>
              </a:ext>
            </a:extLst>
          </p:cNvPr>
          <p:cNvSpPr txBox="1">
            <a:spLocks/>
          </p:cNvSpPr>
          <p:nvPr/>
        </p:nvSpPr>
        <p:spPr>
          <a:xfrm>
            <a:off x="255000" y="199413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更なる効率化の余地</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2" name="スライド番号プレースホルダー 1">
            <a:extLst>
              <a:ext uri="{FF2B5EF4-FFF2-40B4-BE49-F238E27FC236}">
                <a16:creationId xmlns:a16="http://schemas.microsoft.com/office/drawing/2014/main" id="{ECCFF5CF-586B-168F-94E6-77F217EC2EF6}"/>
              </a:ext>
            </a:extLst>
          </p:cNvPr>
          <p:cNvSpPr>
            <a:spLocks noGrp="1"/>
          </p:cNvSpPr>
          <p:nvPr>
            <p:ph type="sldNum" sz="quarter" idx="12"/>
          </p:nvPr>
        </p:nvSpPr>
        <p:spPr/>
        <p:txBody>
          <a:bodyPr/>
          <a:lstStyle/>
          <a:p>
            <a:fld id="{DFD4F317-19D0-4848-B5EB-5B174DBE8CF9}" type="slidenum">
              <a:rPr lang="ja-JP" altLang="en-US" smtClean="0"/>
              <a:pPr/>
              <a:t>46</a:t>
            </a:fld>
            <a:endParaRPr lang="ja-JP" altLang="en-US"/>
          </a:p>
        </p:txBody>
      </p:sp>
    </p:spTree>
    <p:extLst>
      <p:ext uri="{BB962C8B-B14F-4D97-AF65-F5344CB8AC3E}">
        <p14:creationId xmlns:p14="http://schemas.microsoft.com/office/powerpoint/2010/main" val="3035668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運用・保守作業の効率化（</a:t>
            </a:r>
            <a:r>
              <a:rPr lang="en-US" altLang="ja-JP" sz="2400">
                <a:latin typeface="+mn-ea"/>
                <a:ea typeface="+mn-ea"/>
                <a:cs typeface="+mj-lt"/>
              </a:rPr>
              <a:t>2/2</a:t>
            </a:r>
            <a:r>
              <a:rPr lang="ja-JP" altLang="en-US" sz="2400">
                <a:latin typeface="+mn-ea"/>
                <a:ea typeface="+mn-ea"/>
                <a:cs typeface="+mj-lt"/>
              </a:rPr>
              <a:t>）</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表 2">
            <a:extLst>
              <a:ext uri="{FF2B5EF4-FFF2-40B4-BE49-F238E27FC236}">
                <a16:creationId xmlns:a16="http://schemas.microsoft.com/office/drawing/2014/main" id="{9A31F28A-F6F2-7F20-3155-86D3920CB955}"/>
              </a:ext>
            </a:extLst>
          </p:cNvPr>
          <p:cNvGraphicFramePr>
            <a:graphicFrameLocks noGrp="1"/>
          </p:cNvGraphicFramePr>
          <p:nvPr>
            <p:extLst>
              <p:ext uri="{D42A27DB-BD31-4B8C-83A1-F6EECF244321}">
                <p14:modId xmlns:p14="http://schemas.microsoft.com/office/powerpoint/2010/main" val="1240859670"/>
              </p:ext>
            </p:extLst>
          </p:nvPr>
        </p:nvGraphicFramePr>
        <p:xfrm>
          <a:off x="255000" y="1252576"/>
          <a:ext cx="9396000" cy="232664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4030038107"/>
                    </a:ext>
                  </a:extLst>
                </a:gridCol>
                <a:gridCol w="2520000">
                  <a:extLst>
                    <a:ext uri="{9D8B030D-6E8A-4147-A177-3AD203B41FA5}">
                      <a16:colId xmlns:a16="http://schemas.microsoft.com/office/drawing/2014/main" val="2249508040"/>
                    </a:ext>
                  </a:extLst>
                </a:gridCol>
                <a:gridCol w="756000">
                  <a:extLst>
                    <a:ext uri="{9D8B030D-6E8A-4147-A177-3AD203B41FA5}">
                      <a16:colId xmlns:a16="http://schemas.microsoft.com/office/drawing/2014/main" val="2313973708"/>
                    </a:ext>
                  </a:extLst>
                </a:gridCol>
                <a:gridCol w="3600000">
                  <a:extLst>
                    <a:ext uri="{9D8B030D-6E8A-4147-A177-3AD203B41FA5}">
                      <a16:colId xmlns:a16="http://schemas.microsoft.com/office/drawing/2014/main" val="3974907019"/>
                    </a:ext>
                  </a:extLst>
                </a:gridCol>
              </a:tblGrid>
              <a:tr h="370840">
                <a:tc>
                  <a:txBody>
                    <a:bodyPr/>
                    <a:lstStyle/>
                    <a:p>
                      <a:pPr algn="ctr"/>
                      <a:r>
                        <a:rPr kumimoji="1" lang="ja-JP" altLang="en-US" sz="1100">
                          <a:solidFill>
                            <a:schemeClr val="bg1"/>
                          </a:solidFill>
                          <a:latin typeface="+mn-ea"/>
                          <a:ea typeface="+mn-ea"/>
                        </a:rPr>
                        <a:t>作業分類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作業内容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工数変化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理由・備考</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950157991"/>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ソフトウェア製品の保守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サーバー</a:t>
                      </a:r>
                      <a:r>
                        <a:rPr lang="en-US" altLang="ja-JP" sz="1000" b="0" i="0" u="none" strike="noStrike">
                          <a:solidFill>
                            <a:srgbClr val="000000"/>
                          </a:solidFill>
                          <a:effectLst/>
                          <a:latin typeface="Meiryo UI" panose="020B0604030504040204" pitchFamily="50" charset="-128"/>
                          <a:ea typeface="Meiryo UI" panose="020B0604030504040204" pitchFamily="50" charset="-128"/>
                        </a:rPr>
                        <a:t>OS</a:t>
                      </a:r>
                      <a:r>
                        <a:rPr lang="ja-JP" altLang="en-US" sz="1000" b="0" i="0" u="none" strike="noStrike">
                          <a:solidFill>
                            <a:srgbClr val="000000"/>
                          </a:solidFill>
                          <a:effectLst/>
                          <a:latin typeface="Meiryo UI" panose="020B0604030504040204" pitchFamily="50" charset="-128"/>
                          <a:ea typeface="Meiryo UI" panose="020B0604030504040204" pitchFamily="50" charset="-128"/>
                        </a:rPr>
                        <a:t>へのパッチ適用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マネージドサービスの活用により、適用作業を一部自動化し、工数が減少する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304092"/>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B-3.</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システムリソース配分の調整</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システムリソースの最適化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追加</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D6EB"/>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検証前構成では実施していない作業であるが、コスト最適化を目的として新規に作業を追加する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10817500"/>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B-5.</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作業実績・障害実績の整理及び報告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chemeClr val="tx1"/>
                          </a:solidFill>
                          <a:effectLst/>
                          <a:latin typeface="Meiryo UI" panose="020B0604030504040204" pitchFamily="50" charset="-128"/>
                          <a:ea typeface="Meiryo UI" panose="020B0604030504040204" pitchFamily="50" charset="-128"/>
                        </a:rPr>
                        <a:t>稼働状況や障害履歴の確認には既にマネージドサービスを利用しており、運用作業に変化はない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30905781"/>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B-6.</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アプリケーションプログラムの保守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アプリケーションプログラムの修正</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不具合修正作業に変化はない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39630638"/>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B-8.</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ソフトウェア製品の保守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ソフトウェアプログラムの不具合の原因調査、リリース手順の作成等</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マネージドサービスの活用により、一部工数が減少する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2724763"/>
                  </a:ext>
                </a:extLst>
              </a:tr>
            </a:tbl>
          </a:graphicData>
        </a:graphic>
      </p:graphicFrame>
      <p:sp>
        <p:nvSpPr>
          <p:cNvPr id="9" name="テキスト ボックス 8">
            <a:extLst>
              <a:ext uri="{FF2B5EF4-FFF2-40B4-BE49-F238E27FC236}">
                <a16:creationId xmlns:a16="http://schemas.microsoft.com/office/drawing/2014/main" id="{BE819849-2364-20AC-D8CB-9DC78D7D7E1F}"/>
              </a:ext>
            </a:extLst>
          </p:cNvPr>
          <p:cNvSpPr txBox="1"/>
          <p:nvPr/>
        </p:nvSpPr>
        <p:spPr>
          <a:xfrm>
            <a:off x="255000" y="90727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運用効率化にかかわる主な作業</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2" name="スライド番号プレースホルダー 1">
            <a:extLst>
              <a:ext uri="{FF2B5EF4-FFF2-40B4-BE49-F238E27FC236}">
                <a16:creationId xmlns:a16="http://schemas.microsoft.com/office/drawing/2014/main" id="{D2256E8F-4356-80E2-18AC-3A6D625ABE93}"/>
              </a:ext>
            </a:extLst>
          </p:cNvPr>
          <p:cNvSpPr>
            <a:spLocks noGrp="1"/>
          </p:cNvSpPr>
          <p:nvPr>
            <p:ph type="sldNum" sz="quarter" idx="12"/>
          </p:nvPr>
        </p:nvSpPr>
        <p:spPr/>
        <p:txBody>
          <a:bodyPr/>
          <a:lstStyle/>
          <a:p>
            <a:fld id="{DFD4F317-19D0-4848-B5EB-5B174DBE8CF9}" type="slidenum">
              <a:rPr lang="ja-JP" altLang="en-US" smtClean="0"/>
              <a:pPr/>
              <a:t>47</a:t>
            </a:fld>
            <a:endParaRPr lang="ja-JP" altLang="en-US"/>
          </a:p>
        </p:txBody>
      </p:sp>
    </p:spTree>
    <p:extLst>
      <p:ext uri="{BB962C8B-B14F-4D97-AF65-F5344CB8AC3E}">
        <p14:creationId xmlns:p14="http://schemas.microsoft.com/office/powerpoint/2010/main" val="14435223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7BF840-5BC6-4151-B91A-19F3E00522F1}"/>
              </a:ext>
            </a:extLst>
          </p:cNvPr>
          <p:cNvSpPr>
            <a:spLocks noGrp="1"/>
          </p:cNvSpPr>
          <p:nvPr>
            <p:ph type="title"/>
          </p:nvPr>
        </p:nvSpPr>
        <p:spPr/>
        <p:txBody>
          <a:bodyPr/>
          <a:lstStyle/>
          <a:p>
            <a:r>
              <a:rPr kumimoji="1" lang="ja-JP" altLang="en-US"/>
              <a:t>須坂市</a:t>
            </a:r>
            <a:br>
              <a:rPr kumimoji="1" lang="en-US" altLang="ja-JP"/>
            </a:br>
            <a:r>
              <a:rPr lang="ja-JP" altLang="en-US"/>
              <a:t>（電算</a:t>
            </a:r>
            <a:r>
              <a:rPr kumimoji="1" lang="ja-JP" altLang="en-US"/>
              <a:t>）</a:t>
            </a:r>
          </a:p>
        </p:txBody>
      </p:sp>
      <p:sp>
        <p:nvSpPr>
          <p:cNvPr id="5" name="スライド番号プレースホルダー 4">
            <a:extLst>
              <a:ext uri="{FF2B5EF4-FFF2-40B4-BE49-F238E27FC236}">
                <a16:creationId xmlns:a16="http://schemas.microsoft.com/office/drawing/2014/main" id="{76A6F541-4722-7F26-19E9-14CA47DD4CEC}"/>
              </a:ext>
            </a:extLst>
          </p:cNvPr>
          <p:cNvSpPr>
            <a:spLocks noGrp="1"/>
          </p:cNvSpPr>
          <p:nvPr>
            <p:ph type="sldNum" sz="quarter" idx="10"/>
          </p:nvPr>
        </p:nvSpPr>
        <p:spPr/>
        <p:txBody>
          <a:bodyPr/>
          <a:lstStyle/>
          <a:p>
            <a:fld id="{DFD4F317-19D0-4848-B5EB-5B174DBE8CF9}" type="slidenum">
              <a:rPr lang="ja-JP" altLang="en-US" smtClean="0"/>
              <a:pPr/>
              <a:t>48</a:t>
            </a:fld>
            <a:endParaRPr lang="ja-JP" altLang="en-US"/>
          </a:p>
        </p:txBody>
      </p:sp>
    </p:spTree>
    <p:extLst>
      <p:ext uri="{BB962C8B-B14F-4D97-AF65-F5344CB8AC3E}">
        <p14:creationId xmlns:p14="http://schemas.microsoft.com/office/powerpoint/2010/main" val="201967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検証内容・結果</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表 22">
            <a:extLst>
              <a:ext uri="{FF2B5EF4-FFF2-40B4-BE49-F238E27FC236}">
                <a16:creationId xmlns:a16="http://schemas.microsoft.com/office/drawing/2014/main" id="{1DE9FE04-B5DF-222F-8EC7-62DBC0198816}"/>
              </a:ext>
            </a:extLst>
          </p:cNvPr>
          <p:cNvGraphicFramePr>
            <a:graphicFrameLocks noGrp="1"/>
          </p:cNvGraphicFramePr>
          <p:nvPr>
            <p:extLst>
              <p:ext uri="{D42A27DB-BD31-4B8C-83A1-F6EECF244321}">
                <p14:modId xmlns:p14="http://schemas.microsoft.com/office/powerpoint/2010/main" val="1725547695"/>
              </p:ext>
            </p:extLst>
          </p:nvPr>
        </p:nvGraphicFramePr>
        <p:xfrm>
          <a:off x="154890" y="687543"/>
          <a:ext cx="9640280" cy="5489520"/>
        </p:xfrm>
        <a:graphic>
          <a:graphicData uri="http://schemas.openxmlformats.org/drawingml/2006/table">
            <a:tbl>
              <a:tblPr firstRow="1" bandRow="1">
                <a:tableStyleId>{5C22544A-7EE6-4342-B048-85BDC9FD1C3A}</a:tableStyleId>
              </a:tblPr>
              <a:tblGrid>
                <a:gridCol w="1324280">
                  <a:extLst>
                    <a:ext uri="{9D8B030D-6E8A-4147-A177-3AD203B41FA5}">
                      <a16:colId xmlns:a16="http://schemas.microsoft.com/office/drawing/2014/main" val="171330233"/>
                    </a:ext>
                  </a:extLst>
                </a:gridCol>
                <a:gridCol w="2772000">
                  <a:extLst>
                    <a:ext uri="{9D8B030D-6E8A-4147-A177-3AD203B41FA5}">
                      <a16:colId xmlns:a16="http://schemas.microsoft.com/office/drawing/2014/main" val="356421220"/>
                    </a:ext>
                  </a:extLst>
                </a:gridCol>
                <a:gridCol w="2772000">
                  <a:extLst>
                    <a:ext uri="{9D8B030D-6E8A-4147-A177-3AD203B41FA5}">
                      <a16:colId xmlns:a16="http://schemas.microsoft.com/office/drawing/2014/main" val="1763928130"/>
                    </a:ext>
                  </a:extLst>
                </a:gridCol>
                <a:gridCol w="2772000">
                  <a:extLst>
                    <a:ext uri="{9D8B030D-6E8A-4147-A177-3AD203B41FA5}">
                      <a16:colId xmlns:a16="http://schemas.microsoft.com/office/drawing/2014/main" val="520563631"/>
                    </a:ext>
                  </a:extLst>
                </a:gridCol>
              </a:tblGrid>
              <a:tr h="288000">
                <a:tc>
                  <a:txBody>
                    <a:bodyPr/>
                    <a:lstStyle/>
                    <a:p>
                      <a:pPr algn="ctr"/>
                      <a:r>
                        <a:rPr kumimoji="1" lang="ja-JP" altLang="en-US" sz="1000" b="1">
                          <a:solidFill>
                            <a:schemeClr val="bg1"/>
                          </a:solidFill>
                        </a:rPr>
                        <a:t>検証の分類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 typeface="Arial" panose="020B0604020202020204" pitchFamily="34" charset="0"/>
                        <a:buNone/>
                      </a:pPr>
                      <a:r>
                        <a:rPr lang="ja-JP" altLang="en-US" sz="1000" b="1" i="0" u="none" strike="noStrike">
                          <a:solidFill>
                            <a:schemeClr val="bg1"/>
                          </a:solidFill>
                          <a:effectLst/>
                          <a:latin typeface="+mn-ea"/>
                          <a:ea typeface="+mn-ea"/>
                        </a:rPr>
                        <a:t>検証内容</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検証後構成への移行による運用効率化</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デジタル庁考察</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B0D82"/>
                    </a:solidFill>
                  </a:tcPr>
                </a:tc>
                <a:extLst>
                  <a:ext uri="{0D108BD9-81ED-4DB2-BD59-A6C34878D82A}">
                    <a16:rowId xmlns:a16="http://schemas.microsoft.com/office/drawing/2014/main" val="1439325409"/>
                  </a:ext>
                </a:extLst>
              </a:tr>
              <a:tr h="288000">
                <a:tc gridSpan="4">
                  <a:txBody>
                    <a:bodyPr/>
                    <a:lstStyle/>
                    <a:p>
                      <a:r>
                        <a:rPr kumimoji="1" lang="ja-JP" altLang="en-US" sz="1000" b="1">
                          <a:solidFill>
                            <a:schemeClr val="bg1"/>
                          </a:solidFill>
                        </a:rPr>
                        <a:t>マネージドサービスの活用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extLst>
                  <a:ext uri="{0D108BD9-81ED-4DB2-BD59-A6C34878D82A}">
                    <a16:rowId xmlns:a16="http://schemas.microsoft.com/office/drawing/2014/main" val="663815163"/>
                  </a:ext>
                </a:extLst>
              </a:tr>
              <a:tr h="1044000">
                <a:tc>
                  <a:txBody>
                    <a:bodyPr/>
                    <a:lstStyle/>
                    <a:p>
                      <a:r>
                        <a:rPr kumimoji="1" lang="ja-JP" altLang="en-US" sz="1000"/>
                        <a:t>セキュリティ</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マネージドサービスを用いて認証情報の管理や仮想サーバーの脆弱性検知を行った</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サードパーティ製ウイルス対策ソフトに比べ、マネージドサービスを用いたウイルス対策では実現できない機能があることを確認した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現在は認証情報の管理やサーバーの脆弱性検知を行っていないため、運用保守作業に変化はない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26602547"/>
                  </a:ext>
                </a:extLst>
              </a:tr>
              <a:tr h="1044000">
                <a:tc>
                  <a:txBody>
                    <a:bodyPr/>
                    <a:lstStyle/>
                    <a:p>
                      <a:r>
                        <a:rPr kumimoji="1" lang="ja-JP" altLang="en-US" sz="1000"/>
                        <a:t>パフォーマンス・コスト</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一部サーバーにおいて、マネージドサービスを用いてスケールイン／アウトを自動化した</a:t>
                      </a:r>
                      <a:endParaRPr lang="en-US" altLang="ja-JP" sz="1000" b="0" i="0" u="none" strike="noStrike">
                        <a:solidFill>
                          <a:schemeClr val="tx1"/>
                        </a:solidFill>
                        <a:effectLst/>
                        <a:latin typeface="+mn-ea"/>
                        <a:ea typeface="+mn-ea"/>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マネージドサービス上で稼働する</a:t>
                      </a:r>
                      <a:r>
                        <a:rPr lang="en-US" altLang="ja-JP" sz="1000" b="0" i="0" u="none" strike="noStrike">
                          <a:solidFill>
                            <a:schemeClr val="tx1"/>
                          </a:solidFill>
                          <a:effectLst/>
                          <a:latin typeface="+mn-ea"/>
                          <a:ea typeface="+mn-ea"/>
                        </a:rPr>
                        <a:t>DB</a:t>
                      </a:r>
                      <a:r>
                        <a:rPr lang="ja-JP" altLang="en-US" sz="1000" b="0" i="0" u="none" strike="noStrike">
                          <a:solidFill>
                            <a:schemeClr val="tx1"/>
                          </a:solidFill>
                          <a:effectLst/>
                          <a:latin typeface="+mn-ea"/>
                          <a:ea typeface="+mn-ea"/>
                        </a:rPr>
                        <a:t>を、</a:t>
                      </a:r>
                      <a:r>
                        <a:rPr lang="en-US" altLang="ja-JP" sz="1000" b="0" i="0" u="none" strike="noStrike">
                          <a:solidFill>
                            <a:schemeClr val="tx1"/>
                          </a:solidFill>
                          <a:effectLst/>
                          <a:latin typeface="+mn-ea"/>
                          <a:ea typeface="+mn-ea"/>
                        </a:rPr>
                        <a:t>IaC</a:t>
                      </a:r>
                      <a:r>
                        <a:rPr lang="ja-JP" altLang="en-US" sz="1000" b="0" i="0" u="none" strike="noStrike">
                          <a:solidFill>
                            <a:schemeClr val="tx1"/>
                          </a:solidFill>
                          <a:effectLst/>
                          <a:latin typeface="+mn-ea"/>
                          <a:ea typeface="+mn-ea"/>
                        </a:rPr>
                        <a:t>により構築できることを確認した</a:t>
                      </a:r>
                      <a:endParaRPr lang="en-US" altLang="ja-JP" sz="1000" b="0" i="0" u="none" strike="noStrike">
                        <a:solidFill>
                          <a:schemeClr val="tx1"/>
                        </a:solidFill>
                        <a:effectLst/>
                        <a:latin typeface="+mn-ea"/>
                        <a:ea typeface="+mn-ea"/>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マネージドサービスを用いて、監視のためのジョブをサーバーレス化した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altLang="ja-JP" sz="1000" b="0" i="0" u="none" strike="noStrike" err="1">
                          <a:solidFill>
                            <a:schemeClr val="tx1"/>
                          </a:solidFill>
                          <a:effectLst/>
                          <a:latin typeface="+mn-ea"/>
                          <a:ea typeface="+mn-ea"/>
                        </a:rPr>
                        <a:t>IaC</a:t>
                      </a:r>
                      <a:r>
                        <a:rPr lang="ja-JP" altLang="en-US" sz="1000" b="0" i="0" u="none" strike="noStrike">
                          <a:solidFill>
                            <a:schemeClr val="tx1"/>
                          </a:solidFill>
                          <a:effectLst/>
                          <a:latin typeface="+mn-ea"/>
                          <a:ea typeface="+mn-ea"/>
                        </a:rPr>
                        <a:t>の利用により、アプリケーションリリース作業が減少する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アプリケーションのコンテナ化／ジョブ管理のマネージドサービス化・サーバーレス化／</a:t>
                      </a:r>
                      <a:r>
                        <a:rPr lang="en-US" altLang="ja-JP" sz="1000" b="0" i="0" u="none" strike="noStrike">
                          <a:solidFill>
                            <a:schemeClr val="tx1"/>
                          </a:solidFill>
                          <a:effectLst/>
                          <a:latin typeface="+mn-ea"/>
                          <a:ea typeface="+mn-ea"/>
                        </a:rPr>
                        <a:t>CI/CD</a:t>
                      </a:r>
                      <a:r>
                        <a:rPr lang="ja-JP" altLang="en-US" sz="1000" b="0" i="0" u="none" strike="noStrike">
                          <a:solidFill>
                            <a:schemeClr val="tx1"/>
                          </a:solidFill>
                          <a:effectLst/>
                          <a:latin typeface="+mn-ea"/>
                          <a:ea typeface="+mn-ea"/>
                        </a:rPr>
                        <a:t>の利用を今後検討予定としている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55478589"/>
                  </a:ext>
                </a:extLst>
              </a:tr>
              <a:tr h="548640">
                <a:tc>
                  <a:txBody>
                    <a:bodyPr/>
                    <a:lstStyle/>
                    <a:p>
                      <a:r>
                        <a:rPr kumimoji="1" lang="ja-JP" altLang="en-US" sz="1000"/>
                        <a:t>可観測性・改善性</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マネージドサービスを用いて、ジョブスケジューラの構築を行った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現行ツールをマネージドサービスに置き換えるが運用保守作業の変化はない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31690141"/>
                  </a:ext>
                </a:extLst>
              </a:tr>
              <a:tr h="548640">
                <a:tc>
                  <a:txBody>
                    <a:bodyPr/>
                    <a:lstStyle/>
                    <a:p>
                      <a:r>
                        <a:rPr kumimoji="1" lang="ja-JP" altLang="en-US" sz="1000"/>
                        <a:t>レジリエンシー</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altLang="ja-JP" sz="1000" b="0" i="0" u="none" strike="noStrike" err="1">
                          <a:solidFill>
                            <a:schemeClr val="tx1"/>
                          </a:solidFill>
                          <a:effectLst/>
                          <a:latin typeface="+mn-ea"/>
                          <a:ea typeface="+mn-ea"/>
                        </a:rPr>
                        <a:t>IaC</a:t>
                      </a:r>
                      <a:r>
                        <a:rPr lang="ja-JP" altLang="en-US" sz="1000" b="0" i="0" u="none" strike="noStrike">
                          <a:solidFill>
                            <a:schemeClr val="tx1"/>
                          </a:solidFill>
                          <a:effectLst/>
                          <a:latin typeface="+mn-ea"/>
                          <a:ea typeface="+mn-ea"/>
                        </a:rPr>
                        <a:t>を利用して環境復元を行えることを確認した</a:t>
                      </a:r>
                      <a:endParaRPr lang="en-US" altLang="ja-JP" sz="1000" b="0" i="0" u="none" strike="noStrike">
                        <a:solidFill>
                          <a:schemeClr val="tx1"/>
                        </a:solidFill>
                        <a:effectLst/>
                        <a:latin typeface="+mn-ea"/>
                        <a:ea typeface="+mn-ea"/>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マネージドサービスを用いてネットワークの一元管理を行った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altLang="ja-JP" sz="1000" b="0" i="0" u="none" strike="noStrike" err="1">
                          <a:solidFill>
                            <a:schemeClr val="tx1"/>
                          </a:solidFill>
                          <a:effectLst/>
                          <a:latin typeface="+mn-ea"/>
                          <a:ea typeface="+mn-ea"/>
                        </a:rPr>
                        <a:t>IaC</a:t>
                      </a:r>
                      <a:r>
                        <a:rPr lang="ja-JP" altLang="en-US" sz="1000" b="0" i="0" u="none" strike="noStrike">
                          <a:solidFill>
                            <a:schemeClr val="tx1"/>
                          </a:solidFill>
                          <a:effectLst/>
                          <a:latin typeface="+mn-ea"/>
                          <a:ea typeface="+mn-ea"/>
                        </a:rPr>
                        <a:t>の利用により、システムの復元作業が減少する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62630803"/>
                  </a:ext>
                </a:extLst>
              </a:tr>
              <a:tr h="288000">
                <a:tc gridSpan="4">
                  <a:txBody>
                    <a:bodyPr/>
                    <a:lstStyle/>
                    <a:p>
                      <a:pPr>
                        <a:tabLst>
                          <a:tab pos="5740400" algn="l"/>
                        </a:tabLst>
                      </a:pPr>
                      <a:r>
                        <a:rPr kumimoji="1" lang="ja-JP" altLang="en-US" sz="1000" b="1">
                          <a:solidFill>
                            <a:schemeClr val="bg1"/>
                          </a:solidFill>
                        </a:rPr>
                        <a:t>共同利用方式の採用</a:t>
                      </a: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endParaRPr lang="en-US" altLang="ja-JP" sz="1000" b="0" i="0" u="none" strike="noStrike">
                        <a:solidFill>
                          <a:schemeClr val="bg1"/>
                        </a:solidFill>
                        <a:effectLst/>
                        <a:latin typeface="+mn-ea"/>
                        <a:ea typeface="+mn-ea"/>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736541262"/>
                  </a:ext>
                </a:extLst>
              </a:tr>
              <a:tr h="756000">
                <a:tc>
                  <a:txBody>
                    <a:bodyPr/>
                    <a:lstStyle/>
                    <a:p>
                      <a:r>
                        <a:rPr kumimoji="1" lang="ja-JP" altLang="en-US" sz="1000"/>
                        <a:t>共同利用方式</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ネットワーク分離方式の環境構築を、</a:t>
                      </a:r>
                      <a:r>
                        <a:rPr lang="en-US" altLang="ja-JP" sz="1000" b="0" i="0" u="none" strike="noStrike" err="1">
                          <a:solidFill>
                            <a:schemeClr val="tx1"/>
                          </a:solidFill>
                          <a:effectLst/>
                          <a:latin typeface="+mn-ea"/>
                          <a:ea typeface="+mn-ea"/>
                        </a:rPr>
                        <a:t>IaC</a:t>
                      </a:r>
                      <a:r>
                        <a:rPr lang="ja-JP" altLang="en-US" sz="1000" b="0" i="0" u="none" strike="noStrike">
                          <a:solidFill>
                            <a:schemeClr val="tx1"/>
                          </a:solidFill>
                          <a:effectLst/>
                          <a:latin typeface="+mn-ea"/>
                          <a:ea typeface="+mn-ea"/>
                        </a:rPr>
                        <a:t>を利用して行った</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ネットワーク分離方式における構築・運用方法や課題について整理した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検証前構成で既に開発やミドルウェア提供を共通化しているが、さらにセキュリティパッチ等の適用作業が共通化され減少する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アプリケーション分離など、より共同利用のメリットを発揮できる構成を検討する余地がある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50826764"/>
                  </a:ext>
                </a:extLst>
              </a:tr>
              <a:tr h="288000">
                <a:tc gridSpan="4">
                  <a:txBody>
                    <a:bodyPr/>
                    <a:lstStyle/>
                    <a:p>
                      <a:r>
                        <a:rPr kumimoji="1" lang="ja-JP" altLang="en-US" sz="1000" b="1">
                          <a:solidFill>
                            <a:schemeClr val="bg1"/>
                          </a:solidFill>
                        </a:rPr>
                        <a:t>その他</a:t>
                      </a: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171450" indent="-171450" algn="l" fontAlgn="ctr">
                        <a:buFont typeface="Arial" panose="020B0604020202020204" pitchFamily="34" charset="0"/>
                        <a:buChar char="•"/>
                      </a:pPr>
                      <a:endParaRPr lang="en-US" altLang="ja-JP" sz="1000" b="0" i="0" u="none" strike="noStrike">
                        <a:solidFill>
                          <a:schemeClr val="bg1"/>
                        </a:solidFill>
                        <a:effectLst/>
                        <a:latin typeface="+mn-ea"/>
                        <a:ea typeface="+mn-ea"/>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hMerge="1">
                  <a:txBody>
                    <a:bodyPr/>
                    <a:lstStyle/>
                    <a:p>
                      <a:endParaRPr kumimoji="1" lang="ja-JP" altLang="en-US"/>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1747393406"/>
                  </a:ext>
                </a:extLst>
              </a:tr>
              <a:tr h="288000">
                <a:tc>
                  <a:txBody>
                    <a:bodyPr/>
                    <a:lstStyle/>
                    <a:p>
                      <a:r>
                        <a:rPr kumimoji="1" lang="ja-JP" altLang="en-US" sz="1000"/>
                        <a:t>標準非機能要件の検証</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伝送データの暗号化について、標準非機能要件を充足することを検証した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検証前構成で既に充足されていたため、運用保守作業に変化はない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dirty="0">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5537322"/>
                  </a:ext>
                </a:extLst>
              </a:tr>
            </a:tbl>
          </a:graphicData>
        </a:graphic>
      </p:graphicFrame>
      <p:sp>
        <p:nvSpPr>
          <p:cNvPr id="3" name="スライド番号プレースホルダー 2">
            <a:extLst>
              <a:ext uri="{FF2B5EF4-FFF2-40B4-BE49-F238E27FC236}">
                <a16:creationId xmlns:a16="http://schemas.microsoft.com/office/drawing/2014/main" id="{FAE49928-CAC6-1C76-1376-677F40C99ABC}"/>
              </a:ext>
            </a:extLst>
          </p:cNvPr>
          <p:cNvSpPr>
            <a:spLocks noGrp="1"/>
          </p:cNvSpPr>
          <p:nvPr>
            <p:ph type="sldNum" sz="quarter" idx="12"/>
          </p:nvPr>
        </p:nvSpPr>
        <p:spPr/>
        <p:txBody>
          <a:bodyPr/>
          <a:lstStyle/>
          <a:p>
            <a:fld id="{DFD4F317-19D0-4848-B5EB-5B174DBE8CF9}" type="slidenum">
              <a:rPr lang="ja-JP" altLang="en-US" smtClean="0"/>
              <a:pPr/>
              <a:t>49</a:t>
            </a:fld>
            <a:endParaRPr lang="ja-JP" altLang="en-US"/>
          </a:p>
        </p:txBody>
      </p:sp>
    </p:spTree>
    <p:extLst>
      <p:ext uri="{BB962C8B-B14F-4D97-AF65-F5344CB8AC3E}">
        <p14:creationId xmlns:p14="http://schemas.microsoft.com/office/powerpoint/2010/main" val="684070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02D065-F4FF-0B0D-A823-6F79D4690370}"/>
            </a:ext>
          </a:extLst>
        </p:cNvPr>
        <p:cNvGrpSpPr/>
        <p:nvPr/>
      </p:nvGrpSpPr>
      <p:grpSpPr>
        <a:xfrm>
          <a:off x="0" y="0"/>
          <a:ext cx="0" cy="0"/>
          <a:chOff x="0" y="0"/>
          <a:chExt cx="0" cy="0"/>
        </a:xfrm>
      </p:grpSpPr>
      <p:sp>
        <p:nvSpPr>
          <p:cNvPr id="7" name="タイトル 3">
            <a:extLst>
              <a:ext uri="{FF2B5EF4-FFF2-40B4-BE49-F238E27FC236}">
                <a16:creationId xmlns:a16="http://schemas.microsoft.com/office/drawing/2014/main" id="{6DB89384-2593-F654-9B05-9289C0FC479A}"/>
              </a:ext>
            </a:extLst>
          </p:cNvPr>
          <p:cNvSpPr txBox="1">
            <a:spLocks/>
          </p:cNvSpPr>
          <p:nvPr/>
        </p:nvSpPr>
        <p:spPr>
          <a:xfrm>
            <a:off x="1149315" y="456674"/>
            <a:ext cx="7947551" cy="414237"/>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kumimoji="1" sz="3600" b="1"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1" i="0" u="none" strike="noStrike" kern="1200" cap="none" spc="0" normalizeH="0" baseline="0" noProof="0">
                <a:ln>
                  <a:noFill/>
                </a:ln>
                <a:solidFill>
                  <a:srgbClr val="00338D"/>
                </a:solidFill>
                <a:effectLst/>
                <a:uLnTx/>
                <a:uFillTx/>
                <a:latin typeface="Meiryo UI"/>
                <a:ea typeface="+mj-lt"/>
                <a:cs typeface="Arial"/>
              </a:rPr>
              <a:t>検証内容（</a:t>
            </a:r>
            <a:r>
              <a:rPr kumimoji="1" lang="en-US" altLang="ja-JP" sz="1800" b="1" i="0" u="none" strike="noStrike" kern="1200" cap="none" spc="0" normalizeH="0" baseline="0" noProof="0">
                <a:ln>
                  <a:noFill/>
                </a:ln>
                <a:solidFill>
                  <a:srgbClr val="00338D"/>
                </a:solidFill>
                <a:effectLst/>
                <a:uLnTx/>
                <a:uFillTx/>
                <a:latin typeface="Meiryo UI"/>
                <a:ea typeface="+mj-lt"/>
                <a:cs typeface="Arial"/>
              </a:rPr>
              <a:t>A.</a:t>
            </a:r>
            <a:r>
              <a:rPr kumimoji="1" lang="ja-JP" altLang="en-US" sz="1800" b="1" i="0" u="none" strike="noStrike" kern="1200" cap="none" spc="0" normalizeH="0" baseline="0" noProof="0">
                <a:ln>
                  <a:noFill/>
                </a:ln>
                <a:solidFill>
                  <a:srgbClr val="00338D"/>
                </a:solidFill>
                <a:effectLst/>
                <a:uLnTx/>
                <a:uFillTx/>
                <a:latin typeface="Meiryo UI"/>
                <a:ea typeface="Meiryo UI"/>
                <a:cs typeface="Arial"/>
              </a:rPr>
              <a:t>コストメリットや運用効率性が享受できる構成への移行検証</a:t>
            </a:r>
            <a:r>
              <a:rPr kumimoji="1" lang="ja-JP" altLang="en-US" sz="2400" b="1" i="0" u="none" strike="noStrike" kern="1200" cap="none" spc="0" normalizeH="0" baseline="0" noProof="0">
                <a:ln>
                  <a:noFill/>
                </a:ln>
                <a:solidFill>
                  <a:srgbClr val="00338D"/>
                </a:solidFill>
                <a:effectLst/>
                <a:uLnTx/>
                <a:uFillTx/>
                <a:latin typeface="Meiryo UI"/>
                <a:ea typeface="Meiryo UI"/>
                <a:cs typeface="Arial"/>
              </a:rPr>
              <a:t>）</a:t>
            </a:r>
          </a:p>
        </p:txBody>
      </p:sp>
      <p:cxnSp>
        <p:nvCxnSpPr>
          <p:cNvPr id="9" name="直線コネクタ 8">
            <a:extLst>
              <a:ext uri="{FF2B5EF4-FFF2-40B4-BE49-F238E27FC236}">
                <a16:creationId xmlns:a16="http://schemas.microsoft.com/office/drawing/2014/main" id="{F5208F82-AF8E-F074-B1E7-917AA2E8EBAD}"/>
              </a:ext>
            </a:extLst>
          </p:cNvPr>
          <p:cNvCxnSpPr/>
          <p:nvPr/>
        </p:nvCxnSpPr>
        <p:spPr>
          <a:xfrm>
            <a:off x="1040079" y="920351"/>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9E6A1A19-51BC-8F47-128C-E29DEA9DC9A0}"/>
              </a:ext>
            </a:extLst>
          </p:cNvPr>
          <p:cNvSpPr txBox="1"/>
          <p:nvPr/>
        </p:nvSpPr>
        <p:spPr>
          <a:xfrm>
            <a:off x="967351" y="995619"/>
            <a:ext cx="8505347" cy="541174"/>
          </a:xfrm>
          <a:prstGeom prst="rect">
            <a:avLst/>
          </a:prstGeom>
          <a:noFill/>
        </p:spPr>
        <p:txBody>
          <a:bodyPr wrap="square" lIns="54610" tIns="54610" rIns="54610" bIns="54610" rtlCol="0">
            <a:spAutoFit/>
          </a:bodyPr>
          <a:lstStyle/>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n"/>
              <a:tabLst/>
              <a:defRPr/>
            </a:pPr>
            <a:r>
              <a:rPr kumimoji="1" lang="ja-JP" altLang="en-US" sz="1400" b="0" i="0" u="none" strike="noStrike" kern="1200" cap="none" spc="0" normalizeH="0" baseline="0" noProof="0">
                <a:ln>
                  <a:noFill/>
                </a:ln>
                <a:solidFill>
                  <a:srgbClr val="000000"/>
                </a:solidFill>
                <a:effectLst/>
                <a:uLnTx/>
                <a:uFillTx/>
                <a:latin typeface="+mj-ea"/>
                <a:ea typeface="+mj-ea"/>
                <a:cs typeface="+mn-cs"/>
              </a:rPr>
              <a:t>本検証では、各採択団体が設定した検証内容に基づきコストメリットや運用効率性が享受できる構成への移行検証を実施した。検証内容のうち主なものを以下に示す。</a:t>
            </a:r>
          </a:p>
        </p:txBody>
      </p:sp>
      <p:graphicFrame>
        <p:nvGraphicFramePr>
          <p:cNvPr id="11" name="Table 7">
            <a:extLst>
              <a:ext uri="{FF2B5EF4-FFF2-40B4-BE49-F238E27FC236}">
                <a16:creationId xmlns:a16="http://schemas.microsoft.com/office/drawing/2014/main" id="{E4CB5821-EF84-CBF3-C59A-CF621428F12A}"/>
              </a:ext>
            </a:extLst>
          </p:cNvPr>
          <p:cNvGraphicFramePr>
            <a:graphicFrameLocks noGrp="1"/>
          </p:cNvGraphicFramePr>
          <p:nvPr>
            <p:extLst>
              <p:ext uri="{D42A27DB-BD31-4B8C-83A1-F6EECF244321}">
                <p14:modId xmlns:p14="http://schemas.microsoft.com/office/powerpoint/2010/main" val="1568790513"/>
              </p:ext>
            </p:extLst>
          </p:nvPr>
        </p:nvGraphicFramePr>
        <p:xfrm>
          <a:off x="317100" y="1572963"/>
          <a:ext cx="9280058" cy="4754880"/>
        </p:xfrm>
        <a:graphic>
          <a:graphicData uri="http://schemas.openxmlformats.org/drawingml/2006/table">
            <a:tbl>
              <a:tblPr firstRow="1" bandRow="1">
                <a:tableStyleId>{5C22544A-7EE6-4342-B048-85BDC9FD1C3A}</a:tableStyleId>
              </a:tblPr>
              <a:tblGrid>
                <a:gridCol w="756673">
                  <a:extLst>
                    <a:ext uri="{9D8B030D-6E8A-4147-A177-3AD203B41FA5}">
                      <a16:colId xmlns:a16="http://schemas.microsoft.com/office/drawing/2014/main" val="1111525632"/>
                    </a:ext>
                  </a:extLst>
                </a:gridCol>
                <a:gridCol w="972865">
                  <a:extLst>
                    <a:ext uri="{9D8B030D-6E8A-4147-A177-3AD203B41FA5}">
                      <a16:colId xmlns:a16="http://schemas.microsoft.com/office/drawing/2014/main" val="1558459767"/>
                    </a:ext>
                  </a:extLst>
                </a:gridCol>
                <a:gridCol w="2516840">
                  <a:extLst>
                    <a:ext uri="{9D8B030D-6E8A-4147-A177-3AD203B41FA5}">
                      <a16:colId xmlns:a16="http://schemas.microsoft.com/office/drawing/2014/main" val="694570280"/>
                    </a:ext>
                  </a:extLst>
                </a:gridCol>
                <a:gridCol w="2516840">
                  <a:extLst>
                    <a:ext uri="{9D8B030D-6E8A-4147-A177-3AD203B41FA5}">
                      <a16:colId xmlns:a16="http://schemas.microsoft.com/office/drawing/2014/main" val="3275401374"/>
                    </a:ext>
                  </a:extLst>
                </a:gridCol>
                <a:gridCol w="2516840">
                  <a:extLst>
                    <a:ext uri="{9D8B030D-6E8A-4147-A177-3AD203B41FA5}">
                      <a16:colId xmlns:a16="http://schemas.microsoft.com/office/drawing/2014/main" val="1930668934"/>
                    </a:ext>
                  </a:extLst>
                </a:gridCol>
              </a:tblGrid>
              <a:tr h="206433">
                <a:tc gridSpan="2">
                  <a:txBody>
                    <a:bodyPr/>
                    <a:lstStyle/>
                    <a:p>
                      <a:pPr algn="ctr" fontAlgn="auto"/>
                      <a:r>
                        <a:rPr lang="ja-JP" altLang="en-US" sz="1000" b="1">
                          <a:solidFill>
                            <a:srgbClr val="FFFFFF"/>
                          </a:solidFill>
                          <a:effectLst/>
                          <a:latin typeface="+mn-ea"/>
                          <a:ea typeface="+mn-ea"/>
                        </a:rPr>
                        <a:t>採択団体</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pPr fontAlgn="auto"/>
                      <a:endParaRPr lang="ja-JP" altLang="en-US" sz="1000" b="1">
                        <a:solidFill>
                          <a:srgbClr val="FFFFFF"/>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fontAlgn="base"/>
                      <a:r>
                        <a:rPr lang="ja-JP" altLang="en-US" sz="1000" b="1">
                          <a:solidFill>
                            <a:srgbClr val="FFFFFF"/>
                          </a:solidFill>
                          <a:effectLst/>
                          <a:latin typeface="+mn-ea"/>
                          <a:ea typeface="+mn-ea"/>
                        </a:rPr>
                        <a:t>マネージドサービスの活用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fontAlgn="base"/>
                      <a:r>
                        <a:rPr lang="ja-JP" altLang="en-US" sz="1000" b="1">
                          <a:solidFill>
                            <a:srgbClr val="FFFFFF"/>
                          </a:solidFill>
                          <a:effectLst/>
                          <a:latin typeface="+mn-ea"/>
                          <a:ea typeface="+mn-ea"/>
                        </a:rPr>
                        <a:t>共同利用方式の採用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fontAlgn="base"/>
                      <a:r>
                        <a:rPr lang="ja-JP" altLang="en-US" sz="1000" b="1">
                          <a:solidFill>
                            <a:srgbClr val="FFFFFF"/>
                          </a:solidFill>
                          <a:effectLst/>
                          <a:latin typeface="+mn-ea"/>
                          <a:ea typeface="+mn-ea"/>
                        </a:rPr>
                        <a:t>その他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3178406920"/>
                  </a:ext>
                </a:extLst>
              </a:tr>
              <a:tr h="360000">
                <a:tc rowSpan="2">
                  <a:txBody>
                    <a:bodyPr/>
                    <a:lstStyle/>
                    <a:p>
                      <a:pPr fontAlgn="base"/>
                      <a:r>
                        <a:rPr lang="ja-JP" altLang="en-US" sz="1000" b="0">
                          <a:solidFill>
                            <a:schemeClr val="tx1"/>
                          </a:solidFill>
                          <a:effectLst/>
                          <a:latin typeface="+mn-ea"/>
                          <a:ea typeface="+mn-ea"/>
                        </a:rPr>
                        <a:t>神戸市</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fontAlgn="base"/>
                      <a:r>
                        <a:rPr lang="en-US" sz="1000" b="0">
                          <a:solidFill>
                            <a:schemeClr val="tx1"/>
                          </a:solidFill>
                          <a:effectLst/>
                          <a:latin typeface="+mn-ea"/>
                          <a:ea typeface="+mn-ea"/>
                        </a:rPr>
                        <a:t>NEC</a:t>
                      </a:r>
                      <a:endParaRPr lang="en-US" altLang="ja-JP" sz="1000" b="0">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lvl="0" indent="-171450" fontAlgn="base">
                        <a:buFont typeface="Arial" panose="020B0604020202020204" pitchFamily="34" charset="0"/>
                        <a:buChar char="•"/>
                      </a:pPr>
                      <a:r>
                        <a:rPr lang="en-US" altLang="ja-JP" sz="1000">
                          <a:effectLst/>
                          <a:latin typeface="+mn-ea"/>
                          <a:ea typeface="+mn-ea"/>
                        </a:rPr>
                        <a:t>DB</a:t>
                      </a:r>
                      <a:r>
                        <a:rPr lang="ja-JP" altLang="en-US" sz="1000">
                          <a:effectLst/>
                          <a:latin typeface="+mn-ea"/>
                          <a:ea typeface="+mn-ea"/>
                        </a:rPr>
                        <a:t>のマネージドサービス化</a:t>
                      </a:r>
                      <a:endParaRPr lang="en-US" altLang="ja-JP" sz="1000">
                        <a:effectLst/>
                        <a:latin typeface="+mn-ea"/>
                        <a:ea typeface="+mn-ea"/>
                      </a:endParaRPr>
                    </a:p>
                    <a:p>
                      <a:pPr marL="171450" lvl="0" indent="-171450" fontAlgn="base">
                        <a:buFont typeface="Arial" panose="020B0604020202020204" pitchFamily="34" charset="0"/>
                        <a:buChar char="•"/>
                      </a:pPr>
                      <a:r>
                        <a:rPr lang="ja-JP" altLang="en-US" sz="1000">
                          <a:effectLst/>
                          <a:latin typeface="+mn-ea"/>
                          <a:ea typeface="+mn-ea"/>
                        </a:rPr>
                        <a:t>マネージドサービスを用いたウイルス対策</a:t>
                      </a:r>
                      <a:endParaRPr lang="en-US" altLang="ja-JP" sz="1000">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lvl="0" indent="0" algn="ctr" fontAlgn="base">
                        <a:buFont typeface="Arial" panose="020B0604020202020204" pitchFamily="34" charset="0"/>
                        <a:buNone/>
                      </a:pPr>
                      <a:r>
                        <a:rPr lang="en-US" altLang="ja-JP" sz="1000">
                          <a:effectLst/>
                          <a:latin typeface="+mn-ea"/>
                          <a:ea typeface="+mn-ea"/>
                        </a:rPr>
                        <a:t>‐</a:t>
                      </a:r>
                      <a:endParaRPr lang="ja-JP" altLang="en-US" sz="1000">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pPr marL="0" lvl="0" indent="0" algn="ctr" fontAlgn="base">
                        <a:buFont typeface="Arial" panose="020B0604020202020204" pitchFamily="34" charset="0"/>
                        <a:buNone/>
                      </a:pPr>
                      <a:r>
                        <a:rPr lang="en-US" altLang="ja-JP" sz="1000">
                          <a:effectLst/>
                          <a:latin typeface="+mn-ea"/>
                          <a:ea typeface="+mn-ea"/>
                        </a:rPr>
                        <a:t>‐</a:t>
                      </a:r>
                      <a:endParaRPr lang="ja-JP" altLang="en-US" sz="1000">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521235016"/>
                  </a:ext>
                </a:extLst>
              </a:tr>
              <a:tr h="360000">
                <a:tc vMerge="1">
                  <a:txBody>
                    <a:bodyPr/>
                    <a:lstStyle/>
                    <a:p>
                      <a:endParaRPr lang="en-US"/>
                    </a:p>
                  </a:txBody>
                  <a:tcPr/>
                </a:tc>
                <a:tc>
                  <a:txBody>
                    <a:bodyPr/>
                    <a:lstStyle/>
                    <a:p>
                      <a:pPr fontAlgn="base"/>
                      <a:r>
                        <a:rPr lang="ja-JP" altLang="en-US" sz="1000" b="0">
                          <a:solidFill>
                            <a:schemeClr val="tx1"/>
                          </a:solidFill>
                          <a:effectLst/>
                          <a:latin typeface="+mn-ea"/>
                          <a:ea typeface="+mn-ea"/>
                        </a:rPr>
                        <a:t>日立製作所</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lvl="0" indent="-171450" fontAlgn="base">
                        <a:buFont typeface="Arial" panose="020B0604020202020204" pitchFamily="34" charset="0"/>
                        <a:buChar char="•"/>
                      </a:pPr>
                      <a:r>
                        <a:rPr lang="ja-JP" altLang="en-US" sz="1000">
                          <a:effectLst/>
                          <a:latin typeface="+mn-ea"/>
                          <a:ea typeface="+mn-ea"/>
                        </a:rPr>
                        <a:t>複数機能のマネージドサービス化</a:t>
                      </a:r>
                      <a:endParaRPr lang="en-US" altLang="ja-JP" sz="1000">
                        <a:effectLst/>
                        <a:latin typeface="+mn-ea"/>
                        <a:ea typeface="+mn-ea"/>
                      </a:endParaRPr>
                    </a:p>
                    <a:p>
                      <a:pPr marL="171450" lvl="0" indent="-171450" fontAlgn="base">
                        <a:buFont typeface="Arial" panose="020B0604020202020204" pitchFamily="34" charset="0"/>
                        <a:buChar char="•"/>
                      </a:pPr>
                      <a:r>
                        <a:rPr lang="ja-JP" altLang="en-US" sz="1000">
                          <a:effectLst/>
                          <a:latin typeface="+mn-ea"/>
                          <a:ea typeface="+mn-ea"/>
                        </a:rPr>
                        <a:t>アプリケーションの一部サーバーレス化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lvl="0" indent="0" algn="ctr" fontAlgn="auto">
                        <a:buFont typeface="Arial" panose="020B0604020202020204" pitchFamily="34" charset="0"/>
                        <a:buNone/>
                      </a:pPr>
                      <a:r>
                        <a:rPr lang="en-US" altLang="ja-JP" sz="1000">
                          <a:effectLst/>
                          <a:latin typeface="+mn-ea"/>
                          <a:ea typeface="+mn-ea"/>
                        </a:rPr>
                        <a:t>‐</a:t>
                      </a:r>
                      <a:endParaRPr lang="ja-JP" altLang="en-US" sz="1000">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pPr marL="0" lvl="0" indent="0" algn="ctr" fontAlgn="auto">
                        <a:buFont typeface="Arial" panose="020B0604020202020204" pitchFamily="34" charset="0"/>
                        <a:buNone/>
                      </a:pPr>
                      <a:r>
                        <a:rPr lang="en-US" altLang="ja-JP" sz="1000">
                          <a:effectLst/>
                          <a:latin typeface="+mn-ea"/>
                          <a:ea typeface="+mn-ea"/>
                        </a:rPr>
                        <a:t>‐</a:t>
                      </a:r>
                      <a:endParaRPr lang="ja-JP" altLang="en-US" sz="1000">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603900819"/>
                  </a:ext>
                </a:extLst>
              </a:tr>
              <a:tr h="360000">
                <a:tc rowSpan="2">
                  <a:txBody>
                    <a:bodyPr/>
                    <a:lstStyle/>
                    <a:p>
                      <a:pPr fontAlgn="base"/>
                      <a:r>
                        <a:rPr lang="ja-JP" altLang="en-US" sz="1000" b="0">
                          <a:solidFill>
                            <a:schemeClr val="tx1"/>
                          </a:solidFill>
                          <a:effectLst/>
                          <a:latin typeface="+mn-ea"/>
                          <a:ea typeface="+mn-ea"/>
                        </a:rPr>
                        <a:t>せとうち</a:t>
                      </a:r>
                      <a:r>
                        <a:rPr lang="en-US" altLang="ja-JP" sz="1000" b="0">
                          <a:solidFill>
                            <a:schemeClr val="tx1"/>
                          </a:solidFill>
                          <a:effectLst/>
                          <a:latin typeface="+mn-ea"/>
                          <a:ea typeface="+mn-ea"/>
                        </a:rPr>
                        <a:t>3</a:t>
                      </a:r>
                      <a:r>
                        <a:rPr lang="ja-JP" altLang="en-US" sz="1000" b="0">
                          <a:solidFill>
                            <a:schemeClr val="tx1"/>
                          </a:solidFill>
                          <a:effectLst/>
                          <a:latin typeface="+mn-ea"/>
                          <a:ea typeface="+mn-ea"/>
                        </a:rPr>
                        <a:t>市</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fontAlgn="base"/>
                      <a:r>
                        <a:rPr lang="ja-JP" altLang="en-US" sz="1000" b="0">
                          <a:solidFill>
                            <a:schemeClr val="tx1"/>
                          </a:solidFill>
                          <a:effectLst/>
                          <a:latin typeface="+mn-ea"/>
                          <a:ea typeface="+mn-ea"/>
                        </a:rPr>
                        <a:t>富士通</a:t>
                      </a:r>
                      <a:r>
                        <a:rPr lang="en-US" sz="1000" b="0">
                          <a:solidFill>
                            <a:schemeClr val="tx1"/>
                          </a:solidFill>
                          <a:effectLst/>
                          <a:latin typeface="+mn-ea"/>
                          <a:ea typeface="+mn-ea"/>
                        </a:rPr>
                        <a:t>Japan</a:t>
                      </a:r>
                      <a:endParaRPr lang="en-US" altLang="ja-JP" sz="1000" b="0">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lvl="0" indent="-171450" fontAlgn="base">
                        <a:buFont typeface="Arial" panose="020B0604020202020204" pitchFamily="34" charset="0"/>
                        <a:buChar char="•"/>
                      </a:pPr>
                      <a:r>
                        <a:rPr lang="ja-JP" altLang="en-US" sz="1000">
                          <a:effectLst/>
                          <a:latin typeface="+mn-ea"/>
                          <a:ea typeface="+mn-ea"/>
                        </a:rPr>
                        <a:t>マネージドサービスによるパッチ適用自動化</a:t>
                      </a:r>
                      <a:endParaRPr lang="en-US" altLang="ja-JP" sz="1000">
                        <a:effectLst/>
                        <a:latin typeface="+mn-ea"/>
                        <a:ea typeface="+mn-ea"/>
                      </a:endParaRPr>
                    </a:p>
                    <a:p>
                      <a:pPr marL="171450" lvl="0" indent="-171450" fontAlgn="base">
                        <a:buFont typeface="Arial" panose="020B0604020202020204" pitchFamily="34" charset="0"/>
                        <a:buChar char="•"/>
                      </a:pPr>
                      <a:r>
                        <a:rPr lang="en-US" altLang="ja-JP" sz="1000" err="1">
                          <a:effectLst/>
                          <a:latin typeface="+mn-ea"/>
                          <a:ea typeface="+mn-ea"/>
                        </a:rPr>
                        <a:t>IaC</a:t>
                      </a:r>
                      <a:r>
                        <a:rPr lang="ja-JP" altLang="en-US" sz="1000">
                          <a:effectLst/>
                          <a:latin typeface="+mn-ea"/>
                          <a:ea typeface="+mn-ea"/>
                        </a:rPr>
                        <a:t>を用いた環境構築の効率化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tc>
                  <a:txBody>
                    <a:bodyPr/>
                    <a:lstStyle/>
                    <a:p>
                      <a:pPr marL="171450" lvl="0" indent="-171450" fontAlgn="auto">
                        <a:buFont typeface="Arial" panose="020B0604020202020204" pitchFamily="34" charset="0"/>
                        <a:buChar char="•"/>
                      </a:pPr>
                      <a:r>
                        <a:rPr lang="ja-JP" altLang="en-US" sz="1000">
                          <a:effectLst/>
                          <a:latin typeface="+mn-ea"/>
                          <a:ea typeface="+mn-ea"/>
                        </a:rPr>
                        <a:t>アカウント分離構成の検討</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171450" lvl="0" indent="-171450" fontAlgn="base">
                        <a:buFont typeface="Arial" panose="020B0604020202020204" pitchFamily="34" charset="0"/>
                        <a:buChar char="•"/>
                      </a:pPr>
                      <a:r>
                        <a:rPr lang="ja-JP" altLang="en-US" sz="1000">
                          <a:effectLst/>
                          <a:latin typeface="+mn-ea"/>
                          <a:ea typeface="+mn-ea"/>
                        </a:rPr>
                        <a:t>マルチリージョンでのダウンリカバリ</a:t>
                      </a:r>
                      <a:endParaRPr lang="en-US" altLang="ja-JP" sz="1000">
                        <a:effectLst/>
                        <a:latin typeface="+mn-ea"/>
                        <a:ea typeface="+mn-ea"/>
                      </a:endParaRPr>
                    </a:p>
                    <a:p>
                      <a:pPr marL="171450" lvl="0" indent="-171450" fontAlgn="base">
                        <a:buFont typeface="Arial" panose="020B0604020202020204" pitchFamily="34" charset="0"/>
                        <a:buChar char="•"/>
                      </a:pPr>
                      <a:r>
                        <a:rPr lang="ja-JP" altLang="en-US" sz="1000">
                          <a:effectLst/>
                          <a:latin typeface="+mn-ea"/>
                          <a:ea typeface="+mn-ea"/>
                        </a:rPr>
                        <a:t>マネージドサービス・リソースの見直し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980866914"/>
                  </a:ext>
                </a:extLst>
              </a:tr>
              <a:tr h="360000">
                <a:tc vMerge="1">
                  <a:txBody>
                    <a:bodyPr/>
                    <a:lstStyle/>
                    <a:p>
                      <a:endParaRPr lang="en-US"/>
                    </a:p>
                  </a:txBody>
                  <a:tcPr/>
                </a:tc>
                <a:tc>
                  <a:txBody>
                    <a:bodyPr/>
                    <a:lstStyle/>
                    <a:p>
                      <a:pPr fontAlgn="base"/>
                      <a:r>
                        <a:rPr lang="ja-JP" altLang="en-US" sz="1000" b="0">
                          <a:solidFill>
                            <a:schemeClr val="tx1"/>
                          </a:solidFill>
                          <a:effectLst/>
                          <a:latin typeface="+mn-ea"/>
                          <a:ea typeface="+mn-ea"/>
                        </a:rPr>
                        <a:t>アイネス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lvl="0" indent="-171450" fontAlgn="base">
                        <a:buFont typeface="Arial" panose="020B0604020202020204" pitchFamily="34" charset="0"/>
                        <a:buChar char="•"/>
                      </a:pPr>
                      <a:r>
                        <a:rPr lang="ja-JP" altLang="en-US" sz="1000">
                          <a:effectLst/>
                          <a:latin typeface="+mn-ea"/>
                          <a:ea typeface="+mn-ea"/>
                        </a:rPr>
                        <a:t>伝送データの暗号化</a:t>
                      </a:r>
                      <a:endParaRPr lang="en-US" altLang="ja-JP" sz="1000">
                        <a:effectLst/>
                        <a:latin typeface="+mn-ea"/>
                        <a:ea typeface="+mn-ea"/>
                      </a:endParaRPr>
                    </a:p>
                    <a:p>
                      <a:pPr marL="171450" lvl="0" indent="-171450" fontAlgn="base">
                        <a:buFont typeface="Arial" panose="020B0604020202020204" pitchFamily="34" charset="0"/>
                        <a:buChar char="•"/>
                      </a:pPr>
                      <a:r>
                        <a:rPr lang="en-US" altLang="ja-JP" sz="1000">
                          <a:effectLst/>
                          <a:latin typeface="+mn-ea"/>
                          <a:ea typeface="+mn-ea"/>
                        </a:rPr>
                        <a:t>DB</a:t>
                      </a:r>
                      <a:r>
                        <a:rPr lang="ja-JP" altLang="en-US" sz="1000">
                          <a:effectLst/>
                          <a:latin typeface="+mn-ea"/>
                          <a:ea typeface="+mn-ea"/>
                        </a:rPr>
                        <a:t>のマネージドサービス化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tc>
                  <a:txBody>
                    <a:bodyPr/>
                    <a:lstStyle/>
                    <a:p>
                      <a:pPr marL="171450" lvl="0" indent="-171450" fontAlgn="base">
                        <a:buFont typeface="Arial" panose="020B0604020202020204" pitchFamily="34" charset="0"/>
                        <a:buChar char="•"/>
                      </a:pPr>
                      <a:r>
                        <a:rPr lang="ja-JP" altLang="en-US" sz="1000">
                          <a:effectLst/>
                          <a:latin typeface="+mn-ea"/>
                          <a:ea typeface="+mn-ea"/>
                        </a:rPr>
                        <a:t>単独利用方式からアカウント分離構成への変更</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lvl="0" indent="0" algn="ctr" fontAlgn="base">
                        <a:buFont typeface="Arial" panose="020B0604020202020204" pitchFamily="34" charset="0"/>
                        <a:buNone/>
                      </a:pPr>
                      <a:r>
                        <a:rPr lang="en-US" altLang="ja-JP" sz="1000">
                          <a:effectLst/>
                          <a:latin typeface="+mn-ea"/>
                          <a:ea typeface="+mn-ea"/>
                        </a:rPr>
                        <a:t>‐</a:t>
                      </a:r>
                      <a:endParaRPr lang="ja-JP" altLang="en-US" sz="1000">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3175962689"/>
                  </a:ext>
                </a:extLst>
              </a:tr>
              <a:tr h="360000">
                <a:tc>
                  <a:txBody>
                    <a:bodyPr/>
                    <a:lstStyle/>
                    <a:p>
                      <a:pPr fontAlgn="base"/>
                      <a:r>
                        <a:rPr lang="ja-JP" altLang="en-US" sz="1000" b="0">
                          <a:solidFill>
                            <a:schemeClr val="tx1"/>
                          </a:solidFill>
                          <a:effectLst/>
                          <a:latin typeface="+mn-ea"/>
                          <a:ea typeface="+mn-ea"/>
                        </a:rPr>
                        <a:t>盛岡市</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fontAlgn="base"/>
                      <a:r>
                        <a:rPr lang="ja-JP" altLang="en-US" sz="1000" b="0">
                          <a:solidFill>
                            <a:schemeClr val="tx1"/>
                          </a:solidFill>
                          <a:effectLst/>
                          <a:latin typeface="+mn-ea"/>
                          <a:ea typeface="+mn-ea"/>
                        </a:rPr>
                        <a:t>アイシーエス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lvl="0" indent="-171450" fontAlgn="base">
                        <a:buFont typeface="Arial" panose="020B0604020202020204" pitchFamily="34" charset="0"/>
                        <a:buChar char="•"/>
                      </a:pPr>
                      <a:r>
                        <a:rPr lang="ja-JP" altLang="en-US" sz="1000">
                          <a:effectLst/>
                          <a:latin typeface="+mn-ea"/>
                          <a:ea typeface="+mn-ea"/>
                        </a:rPr>
                        <a:t>伝送データの暗号化</a:t>
                      </a:r>
                      <a:endParaRPr lang="en-US" altLang="ja-JP" sz="1000">
                        <a:effectLst/>
                        <a:latin typeface="+mn-ea"/>
                        <a:ea typeface="+mn-ea"/>
                      </a:endParaRPr>
                    </a:p>
                    <a:p>
                      <a:pPr marL="171450" lvl="0" indent="-171450" fontAlgn="base">
                        <a:buFont typeface="Arial" panose="020B0604020202020204" pitchFamily="34" charset="0"/>
                        <a:buChar char="•"/>
                      </a:pPr>
                      <a:r>
                        <a:rPr lang="en-US" altLang="ja-JP" sz="1000">
                          <a:effectLst/>
                          <a:latin typeface="+mn-ea"/>
                          <a:ea typeface="+mn-ea"/>
                        </a:rPr>
                        <a:t>DB</a:t>
                      </a:r>
                      <a:r>
                        <a:rPr lang="ja-JP" altLang="en-US" sz="1000">
                          <a:effectLst/>
                          <a:latin typeface="+mn-ea"/>
                          <a:ea typeface="+mn-ea"/>
                        </a:rPr>
                        <a:t>のマネージドサービス化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tc>
                  <a:txBody>
                    <a:bodyPr/>
                    <a:lstStyle/>
                    <a:p>
                      <a:pPr marL="171450" lvl="0" indent="-171450" fontAlgn="auto">
                        <a:buFont typeface="Arial" panose="020B0604020202020204" pitchFamily="34" charset="0"/>
                        <a:buChar char="•"/>
                      </a:pPr>
                      <a:r>
                        <a:rPr lang="ja-JP" altLang="en-US" sz="1000">
                          <a:effectLst/>
                          <a:latin typeface="+mn-ea"/>
                          <a:ea typeface="+mn-ea"/>
                        </a:rPr>
                        <a:t>アカウント分離構成の検討</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lvl="0" indent="0" algn="ctr" fontAlgn="base">
                        <a:buFont typeface="Arial" panose="020B0604020202020204" pitchFamily="34" charset="0"/>
                        <a:buNone/>
                      </a:pPr>
                      <a:r>
                        <a:rPr lang="en-US" altLang="ja-JP" sz="1000">
                          <a:effectLst/>
                          <a:latin typeface="+mn-ea"/>
                          <a:ea typeface="+mn-ea"/>
                        </a:rPr>
                        <a:t>‐</a:t>
                      </a:r>
                      <a:endParaRPr lang="ja-JP" altLang="en-US" sz="1000">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2544417429"/>
                  </a:ext>
                </a:extLst>
              </a:tr>
              <a:tr h="216000">
                <a:tc rowSpan="2">
                  <a:txBody>
                    <a:bodyPr/>
                    <a:lstStyle/>
                    <a:p>
                      <a:pPr fontAlgn="base"/>
                      <a:r>
                        <a:rPr lang="ja-JP" altLang="en-US" sz="1000" b="0">
                          <a:solidFill>
                            <a:schemeClr val="tx1"/>
                          </a:solidFill>
                          <a:effectLst/>
                          <a:latin typeface="+mn-ea"/>
                          <a:ea typeface="+mn-ea"/>
                        </a:rPr>
                        <a:t>佐倉市</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fontAlgn="base"/>
                      <a:r>
                        <a:rPr lang="ja-JP" altLang="en-US" sz="1000" b="0">
                          <a:solidFill>
                            <a:schemeClr val="tx1"/>
                          </a:solidFill>
                          <a:effectLst/>
                          <a:latin typeface="+mn-ea"/>
                          <a:ea typeface="+mn-ea"/>
                        </a:rPr>
                        <a:t>日立システムズ</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lvl="0" indent="-171450" fontAlgn="base">
                        <a:buFont typeface="Arial" panose="020B0604020202020204" pitchFamily="34" charset="0"/>
                        <a:buChar char="•"/>
                      </a:pPr>
                      <a:r>
                        <a:rPr lang="ja-JP" altLang="en-US" sz="1000">
                          <a:effectLst/>
                          <a:latin typeface="+mn-ea"/>
                          <a:ea typeface="+mn-ea"/>
                        </a:rPr>
                        <a:t>マネージドサービスを用いた環境構築</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lvl="0" indent="0" algn="ctr" fontAlgn="base">
                        <a:buFont typeface="Arial" panose="020B0604020202020204" pitchFamily="34" charset="0"/>
                        <a:buNone/>
                      </a:pPr>
                      <a:r>
                        <a:rPr lang="en-US" altLang="ja-JP" sz="1000">
                          <a:effectLst/>
                          <a:latin typeface="+mn-ea"/>
                          <a:ea typeface="+mn-ea"/>
                        </a:rPr>
                        <a:t>‐</a:t>
                      </a:r>
                      <a:endParaRPr lang="ja-JP" altLang="en-US" sz="1000">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pPr marL="171450" lvl="0" indent="-171450" fontAlgn="base">
                        <a:buFont typeface="Arial" panose="020B0604020202020204" pitchFamily="34" charset="0"/>
                        <a:buChar char="•"/>
                      </a:pPr>
                      <a:r>
                        <a:rPr lang="ja-JP" altLang="en-US" sz="1000">
                          <a:effectLst/>
                          <a:latin typeface="+mn-ea"/>
                          <a:ea typeface="+mn-ea"/>
                        </a:rPr>
                        <a:t>サーバーのスケールアップ／ダウン</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951383122"/>
                  </a:ext>
                </a:extLst>
              </a:tr>
              <a:tr h="0">
                <a:tc vMerge="1">
                  <a:txBody>
                    <a:bodyPr/>
                    <a:lstStyle/>
                    <a:p>
                      <a:endParaRPr lang="en-US"/>
                    </a:p>
                  </a:txBody>
                  <a:tcPr/>
                </a:tc>
                <a:tc>
                  <a:txBody>
                    <a:bodyPr/>
                    <a:lstStyle/>
                    <a:p>
                      <a:pPr fontAlgn="base"/>
                      <a:r>
                        <a:rPr lang="ja-JP" altLang="en-US" sz="1000" b="0">
                          <a:solidFill>
                            <a:schemeClr val="tx1"/>
                          </a:solidFill>
                          <a:effectLst/>
                          <a:latin typeface="+mn-ea"/>
                          <a:ea typeface="+mn-ea"/>
                        </a:rPr>
                        <a:t>両備システムズ</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lvl="0" indent="-171450" fontAlgn="base">
                        <a:buFont typeface="Arial" panose="020B0604020202020204" pitchFamily="34" charset="0"/>
                        <a:buChar char="•"/>
                      </a:pPr>
                      <a:r>
                        <a:rPr lang="ja-JP" altLang="en-US" sz="1000">
                          <a:effectLst/>
                          <a:latin typeface="+mn-ea"/>
                          <a:ea typeface="+mn-ea"/>
                        </a:rPr>
                        <a:t>伝送データの暗号化</a:t>
                      </a:r>
                      <a:endParaRPr lang="en-US" altLang="ja-JP" sz="1000">
                        <a:effectLst/>
                        <a:latin typeface="+mn-ea"/>
                        <a:ea typeface="+mn-ea"/>
                      </a:endParaRPr>
                    </a:p>
                    <a:p>
                      <a:pPr marL="171450" lvl="0" indent="-171450" fontAlgn="base">
                        <a:buFont typeface="Arial" panose="020B0604020202020204" pitchFamily="34" charset="0"/>
                        <a:buChar char="•"/>
                      </a:pPr>
                      <a:r>
                        <a:rPr lang="ja-JP" altLang="en-US" sz="1000">
                          <a:effectLst/>
                          <a:latin typeface="+mn-ea"/>
                          <a:ea typeface="+mn-ea"/>
                        </a:rPr>
                        <a:t>マネージドサービスを用いたウイルス対策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tc>
                  <a:txBody>
                    <a:bodyPr/>
                    <a:lstStyle/>
                    <a:p>
                      <a:pPr marL="171450" lvl="0" indent="-171450" fontAlgn="base">
                        <a:buFont typeface="Arial" panose="020B0604020202020204" pitchFamily="34" charset="0"/>
                        <a:buChar char="•"/>
                      </a:pPr>
                      <a:r>
                        <a:rPr lang="ja-JP" altLang="en-US" sz="1000">
                          <a:effectLst/>
                          <a:latin typeface="+mn-ea"/>
                          <a:ea typeface="+mn-ea"/>
                        </a:rPr>
                        <a:t>運用管理アカウントの共同利用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171450" lvl="0" indent="-171450" fontAlgn="auto">
                        <a:buFont typeface="Arial" panose="020B0604020202020204" pitchFamily="34" charset="0"/>
                        <a:buChar char="•"/>
                      </a:pPr>
                      <a:r>
                        <a:rPr lang="ja-JP" altLang="en-US" sz="1000">
                          <a:effectLst/>
                          <a:latin typeface="+mn-ea"/>
                          <a:ea typeface="+mn-ea"/>
                        </a:rPr>
                        <a:t>仮想サーバーの垂直スケーリング</a:t>
                      </a:r>
                      <a:endParaRPr lang="en-US" altLang="ja-JP" sz="1000">
                        <a:effectLst/>
                        <a:latin typeface="+mn-ea"/>
                        <a:ea typeface="+mn-ea"/>
                      </a:endParaRPr>
                    </a:p>
                    <a:p>
                      <a:pPr marL="171450" lvl="0" indent="-171450" fontAlgn="auto">
                        <a:buFont typeface="Arial" panose="020B0604020202020204" pitchFamily="34" charset="0"/>
                        <a:buChar char="•"/>
                      </a:pPr>
                      <a:r>
                        <a:rPr lang="ja-JP" altLang="en-US" sz="1000">
                          <a:effectLst/>
                          <a:latin typeface="+mn-ea"/>
                          <a:ea typeface="+mn-ea"/>
                        </a:rPr>
                        <a:t>共通運用環境での監視運用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137597420"/>
                  </a:ext>
                </a:extLst>
              </a:tr>
              <a:tr h="0">
                <a:tc>
                  <a:txBody>
                    <a:bodyPr/>
                    <a:lstStyle/>
                    <a:p>
                      <a:pPr fontAlgn="base"/>
                      <a:r>
                        <a:rPr lang="ja-JP" altLang="en-US" sz="1000" b="0">
                          <a:solidFill>
                            <a:schemeClr val="tx1"/>
                          </a:solidFill>
                          <a:effectLst/>
                          <a:latin typeface="+mn-ea"/>
                          <a:ea typeface="+mn-ea"/>
                        </a:rPr>
                        <a:t>宇和島市</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fontAlgn="base"/>
                      <a:r>
                        <a:rPr lang="en-US" sz="1000" b="0">
                          <a:solidFill>
                            <a:schemeClr val="tx1"/>
                          </a:solidFill>
                          <a:effectLst/>
                          <a:latin typeface="+mn-ea"/>
                          <a:ea typeface="+mn-ea"/>
                        </a:rPr>
                        <a:t>RKKCS</a:t>
                      </a:r>
                      <a:endParaRPr lang="en-US" altLang="ja-JP" sz="1000" b="0">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lvl="0" indent="-171450" fontAlgn="base">
                        <a:buFont typeface="Arial" panose="020B0604020202020204" pitchFamily="34" charset="0"/>
                        <a:buChar char="•"/>
                      </a:pPr>
                      <a:r>
                        <a:rPr lang="ja-JP" altLang="en-US" sz="1000">
                          <a:effectLst/>
                          <a:latin typeface="+mn-ea"/>
                          <a:ea typeface="+mn-ea"/>
                        </a:rPr>
                        <a:t>システム自動起動／停止のマネージドサービス化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lvl="0" indent="0" algn="ctr" fontAlgn="base">
                        <a:buFont typeface="Arial" panose="020B0604020202020204" pitchFamily="34" charset="0"/>
                        <a:buNone/>
                      </a:pPr>
                      <a:r>
                        <a:rPr lang="en-US" altLang="ja-JP" sz="1000">
                          <a:effectLst/>
                          <a:latin typeface="+mn-ea"/>
                          <a:ea typeface="+mn-ea"/>
                        </a:rPr>
                        <a:t>‐</a:t>
                      </a:r>
                      <a:endParaRPr lang="ja-JP" altLang="en-US" sz="1000">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pPr marL="171450" lvl="0" indent="-171450" algn="l" fontAlgn="base">
                        <a:buFont typeface="Arial" panose="020B0604020202020204" pitchFamily="34" charset="0"/>
                        <a:buChar char="•"/>
                      </a:pPr>
                      <a:r>
                        <a:rPr lang="ja-JP" altLang="en-US" sz="1000">
                          <a:effectLst/>
                          <a:latin typeface="+mn-ea"/>
                          <a:ea typeface="+mn-ea"/>
                        </a:rPr>
                        <a:t>マイナンバー系／</a:t>
                      </a:r>
                      <a:r>
                        <a:rPr lang="en-US" altLang="ja-JP" sz="1000">
                          <a:effectLst/>
                          <a:latin typeface="+mn-ea"/>
                          <a:ea typeface="+mn-ea"/>
                        </a:rPr>
                        <a:t>LGWAN</a:t>
                      </a:r>
                      <a:r>
                        <a:rPr lang="ja-JP" altLang="en-US" sz="1000">
                          <a:effectLst/>
                          <a:latin typeface="+mn-ea"/>
                          <a:ea typeface="+mn-ea"/>
                        </a:rPr>
                        <a:t>系システムの連携方法</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68820747"/>
                  </a:ext>
                </a:extLst>
              </a:tr>
              <a:tr h="0">
                <a:tc>
                  <a:txBody>
                    <a:bodyPr/>
                    <a:lstStyle/>
                    <a:p>
                      <a:pPr fontAlgn="base"/>
                      <a:r>
                        <a:rPr lang="ja-JP" altLang="en-US" sz="1000" b="0">
                          <a:solidFill>
                            <a:schemeClr val="tx1"/>
                          </a:solidFill>
                          <a:effectLst/>
                          <a:latin typeface="+mn-ea"/>
                          <a:ea typeface="+mn-ea"/>
                        </a:rPr>
                        <a:t>須坂市</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fontAlgn="base"/>
                      <a:r>
                        <a:rPr lang="ja-JP" altLang="en-US" sz="1000" b="0">
                          <a:solidFill>
                            <a:schemeClr val="tx1"/>
                          </a:solidFill>
                          <a:effectLst/>
                          <a:latin typeface="+mn-ea"/>
                          <a:ea typeface="+mn-ea"/>
                        </a:rPr>
                        <a:t>電算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lvl="0" indent="-171450" fontAlgn="base">
                        <a:buFont typeface="Arial" panose="020B0604020202020204" pitchFamily="34" charset="0"/>
                        <a:buChar char="•"/>
                      </a:pPr>
                      <a:r>
                        <a:rPr lang="ja-JP" altLang="en-US" sz="1000">
                          <a:effectLst/>
                          <a:latin typeface="+mn-ea"/>
                          <a:ea typeface="+mn-ea"/>
                        </a:rPr>
                        <a:t>複数機能のマネージドサービス化</a:t>
                      </a:r>
                      <a:endParaRPr lang="en-US" altLang="ja-JP" sz="1000">
                        <a:effectLst/>
                        <a:latin typeface="+mn-ea"/>
                        <a:ea typeface="+mn-ea"/>
                      </a:endParaRPr>
                    </a:p>
                    <a:p>
                      <a:pPr marL="171450" lvl="0" indent="-171450" fontAlgn="base">
                        <a:buFont typeface="Arial" panose="020B0604020202020204" pitchFamily="34" charset="0"/>
                        <a:buChar char="•"/>
                      </a:pPr>
                      <a:r>
                        <a:rPr lang="ja-JP" altLang="en-US" sz="1000">
                          <a:effectLst/>
                          <a:latin typeface="+mn-ea"/>
                          <a:ea typeface="+mn-ea"/>
                        </a:rPr>
                        <a:t>ジョブのサーバーレス化・マネージドサービス化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tc>
                  <a:txBody>
                    <a:bodyPr/>
                    <a:lstStyle/>
                    <a:p>
                      <a:pPr marL="171450" lvl="0" indent="-171450" fontAlgn="auto">
                        <a:buFont typeface="Arial" panose="020B0604020202020204" pitchFamily="34" charset="0"/>
                        <a:buChar char="•"/>
                      </a:pPr>
                      <a:r>
                        <a:rPr lang="ja-JP" altLang="en-US" sz="1000">
                          <a:effectLst/>
                          <a:latin typeface="+mn-ea"/>
                          <a:ea typeface="+mn-ea"/>
                        </a:rPr>
                        <a:t>ネットワーク分離方式の検証</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171450" lvl="0" indent="-171450" algn="l" fontAlgn="base">
                        <a:buFont typeface="Arial" panose="020B0604020202020204" pitchFamily="34" charset="0"/>
                        <a:buChar char="•"/>
                      </a:pPr>
                      <a:r>
                        <a:rPr lang="ja-JP" altLang="en-US" sz="1000">
                          <a:effectLst/>
                          <a:latin typeface="+mn-ea"/>
                          <a:ea typeface="+mn-ea"/>
                        </a:rPr>
                        <a:t>最新の標準非機能要件の検証</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79964791"/>
                  </a:ext>
                </a:extLst>
              </a:tr>
              <a:tr h="0">
                <a:tc>
                  <a:txBody>
                    <a:bodyPr/>
                    <a:lstStyle/>
                    <a:p>
                      <a:pPr fontAlgn="base"/>
                      <a:r>
                        <a:rPr lang="ja-JP" altLang="en-US" sz="1000" b="0">
                          <a:solidFill>
                            <a:schemeClr val="tx1"/>
                          </a:solidFill>
                          <a:effectLst/>
                          <a:latin typeface="+mn-ea"/>
                          <a:ea typeface="+mn-ea"/>
                        </a:rPr>
                        <a:t>美里町・</a:t>
                      </a:r>
                      <a:br>
                        <a:rPr lang="ja-JP" altLang="en-US" sz="1000" b="0">
                          <a:solidFill>
                            <a:schemeClr val="tx1"/>
                          </a:solidFill>
                          <a:effectLst/>
                          <a:latin typeface="+mn-ea"/>
                          <a:ea typeface="+mn-ea"/>
                        </a:rPr>
                      </a:br>
                      <a:r>
                        <a:rPr lang="ja-JP" altLang="en-US" sz="1000" b="0">
                          <a:solidFill>
                            <a:schemeClr val="tx1"/>
                          </a:solidFill>
                          <a:effectLst/>
                          <a:latin typeface="+mn-ea"/>
                          <a:ea typeface="+mn-ea"/>
                        </a:rPr>
                        <a:t>川島町</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fontAlgn="base"/>
                      <a:r>
                        <a:rPr lang="en-US" sz="1000" b="0">
                          <a:solidFill>
                            <a:schemeClr val="tx1"/>
                          </a:solidFill>
                          <a:effectLst/>
                          <a:latin typeface="+mn-ea"/>
                          <a:ea typeface="+mn-ea"/>
                        </a:rPr>
                        <a:t>TKC</a:t>
                      </a:r>
                      <a:endParaRPr lang="en-US" altLang="ja-JP" sz="1000" b="0">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lvl="0" indent="-171450" fontAlgn="base">
                        <a:buFont typeface="Arial" panose="020B0604020202020204" pitchFamily="34" charset="0"/>
                        <a:buChar char="•"/>
                      </a:pPr>
                      <a:r>
                        <a:rPr lang="ja-JP" altLang="en-US" sz="1000">
                          <a:effectLst/>
                          <a:latin typeface="+mn-ea"/>
                          <a:ea typeface="+mn-ea"/>
                        </a:rPr>
                        <a:t>マネージドサービスを用いた自動スケール</a:t>
                      </a:r>
                      <a:endParaRPr lang="en-US" altLang="ja-JP" sz="1000">
                        <a:effectLst/>
                        <a:latin typeface="+mn-ea"/>
                        <a:ea typeface="+mn-ea"/>
                      </a:endParaRPr>
                    </a:p>
                    <a:p>
                      <a:pPr marL="171450" lvl="0" indent="-171450" fontAlgn="base">
                        <a:buFont typeface="Arial" panose="020B0604020202020204" pitchFamily="34" charset="0"/>
                        <a:buChar char="•"/>
                      </a:pPr>
                      <a:r>
                        <a:rPr lang="en-US" altLang="ja-JP" sz="1000" err="1">
                          <a:effectLst/>
                          <a:latin typeface="+mn-ea"/>
                          <a:ea typeface="+mn-ea"/>
                        </a:rPr>
                        <a:t>IaC</a:t>
                      </a:r>
                      <a:r>
                        <a:rPr lang="ja-JP" altLang="en-US" sz="1000">
                          <a:effectLst/>
                          <a:latin typeface="+mn-ea"/>
                          <a:ea typeface="+mn-ea"/>
                        </a:rPr>
                        <a:t>を用いた環境構築の効率化</a:t>
                      </a:r>
                      <a:endParaRPr lang="en-US" altLang="ja-JP" sz="1000">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tc>
                  <a:txBody>
                    <a:bodyPr/>
                    <a:lstStyle/>
                    <a:p>
                      <a:pPr marL="171450" lvl="0" indent="-171450" fontAlgn="base">
                        <a:buFont typeface="Arial" panose="020B0604020202020204" pitchFamily="34" charset="0"/>
                        <a:buChar char="•"/>
                      </a:pPr>
                      <a:r>
                        <a:rPr lang="ja-JP" altLang="en-US" sz="1000">
                          <a:effectLst/>
                          <a:latin typeface="+mn-ea"/>
                          <a:ea typeface="+mn-ea"/>
                        </a:rPr>
                        <a:t>ネットワーク分離からアプリケーション分離への変更</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171450" lvl="0" indent="-171450" algn="l" fontAlgn="base">
                        <a:buFont typeface="Arial" panose="020B0604020202020204" pitchFamily="34" charset="0"/>
                        <a:buChar char="•"/>
                      </a:pPr>
                      <a:r>
                        <a:rPr lang="ja-JP" altLang="en-US" sz="1000">
                          <a:effectLst/>
                          <a:latin typeface="+mn-ea"/>
                          <a:ea typeface="+mn-ea"/>
                        </a:rPr>
                        <a:t>マシンイメージへのデプロイ自動化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416662980"/>
                  </a:ext>
                </a:extLst>
              </a:tr>
              <a:tr h="0">
                <a:tc>
                  <a:txBody>
                    <a:bodyPr/>
                    <a:lstStyle/>
                    <a:p>
                      <a:pPr fontAlgn="base"/>
                      <a:r>
                        <a:rPr lang="ja-JP" altLang="en-US" sz="1000" b="0">
                          <a:solidFill>
                            <a:schemeClr val="tx1"/>
                          </a:solidFill>
                          <a:effectLst/>
                          <a:latin typeface="+mn-ea"/>
                          <a:ea typeface="+mn-ea"/>
                        </a:rPr>
                        <a:t>笠置町</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fontAlgn="base"/>
                      <a:r>
                        <a:rPr lang="ja-JP" altLang="en-US" sz="1000" b="0">
                          <a:solidFill>
                            <a:schemeClr val="tx1"/>
                          </a:solidFill>
                          <a:effectLst/>
                          <a:latin typeface="+mn-ea"/>
                          <a:ea typeface="+mn-ea"/>
                        </a:rPr>
                        <a:t>京都電子計算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ja-JP" altLang="en-US" sz="1000">
                          <a:effectLst/>
                          <a:latin typeface="+mn-ea"/>
                          <a:ea typeface="+mn-ea"/>
                        </a:rPr>
                        <a:t>脆弱性検知のマネージドサービス化</a:t>
                      </a:r>
                      <a:endParaRPr lang="en-US" altLang="ja-JP" sz="1000">
                        <a:effectLst/>
                        <a:latin typeface="+mn-ea"/>
                        <a:ea typeface="+mn-ea"/>
                      </a:endParaRP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ja-JP" altLang="en-US" sz="1000">
                          <a:effectLst/>
                          <a:latin typeface="+mn-ea"/>
                          <a:ea typeface="+mn-ea"/>
                        </a:rPr>
                        <a:t>伝送データの暗号化</a:t>
                      </a:r>
                      <a:endParaRPr lang="en-US" altLang="ja-JP" sz="1000">
                        <a:effectLst/>
                        <a:latin typeface="+mn-ea"/>
                        <a:ea typeface="+mn-ea"/>
                      </a:endParaRP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ja-JP" altLang="en-US" sz="1000">
                          <a:effectLst/>
                          <a:latin typeface="+mn-ea"/>
                          <a:ea typeface="+mn-ea"/>
                        </a:rPr>
                        <a:t>アプリケーションのコンテナ化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tc>
                  <a:txBody>
                    <a:bodyPr/>
                    <a:lstStyle/>
                    <a:p>
                      <a:pPr marL="171450" lvl="0" indent="-171450" fontAlgn="auto">
                        <a:buFont typeface="Arial" panose="020B0604020202020204" pitchFamily="34" charset="0"/>
                        <a:buChar char="•"/>
                      </a:pPr>
                      <a:r>
                        <a:rPr lang="ja-JP" altLang="en-US" sz="1000">
                          <a:effectLst/>
                          <a:latin typeface="+mn-ea"/>
                          <a:ea typeface="+mn-ea"/>
                        </a:rPr>
                        <a:t>運用管理アカウントの共同利用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lvl="0" indent="0" algn="ctr" fontAlgn="base">
                        <a:buFont typeface="Arial" panose="020B0604020202020204" pitchFamily="34" charset="0"/>
                        <a:buNone/>
                      </a:pPr>
                      <a:r>
                        <a:rPr lang="en-US" altLang="ja-JP" sz="1000" dirty="0">
                          <a:effectLst/>
                          <a:latin typeface="+mn-ea"/>
                          <a:ea typeface="+mn-ea"/>
                        </a:rPr>
                        <a:t>‐</a:t>
                      </a:r>
                      <a:endParaRPr lang="ja-JP" altLang="en-US" sz="1000" dirty="0">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324521687"/>
                  </a:ext>
                </a:extLst>
              </a:tr>
            </a:tbl>
          </a:graphicData>
        </a:graphic>
      </p:graphicFrame>
      <p:sp>
        <p:nvSpPr>
          <p:cNvPr id="2" name="スライド番号プレースホルダー 1">
            <a:extLst>
              <a:ext uri="{FF2B5EF4-FFF2-40B4-BE49-F238E27FC236}">
                <a16:creationId xmlns:a16="http://schemas.microsoft.com/office/drawing/2014/main" id="{9F905560-18C4-050D-F0BC-C2F123198185}"/>
              </a:ext>
            </a:extLst>
          </p:cNvPr>
          <p:cNvSpPr>
            <a:spLocks noGrp="1"/>
          </p:cNvSpPr>
          <p:nvPr>
            <p:ph type="sldNum" sz="quarter" idx="12"/>
          </p:nvPr>
        </p:nvSpPr>
        <p:spPr/>
        <p:txBody>
          <a:bodyPr/>
          <a:lstStyle/>
          <a:p>
            <a:fld id="{DFD4F317-19D0-4848-B5EB-5B174DBE8CF9}" type="slidenum">
              <a:rPr lang="ja-JP" altLang="en-US" smtClean="0"/>
              <a:pPr/>
              <a:t>5</a:t>
            </a:fld>
            <a:endParaRPr lang="ja-JP" altLang="en-US"/>
          </a:p>
        </p:txBody>
      </p:sp>
    </p:spTree>
    <p:extLst>
      <p:ext uri="{BB962C8B-B14F-4D97-AF65-F5344CB8AC3E}">
        <p14:creationId xmlns:p14="http://schemas.microsoft.com/office/powerpoint/2010/main" val="19094588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運用・保守作業の効率化（</a:t>
            </a:r>
            <a:r>
              <a:rPr lang="en-US" altLang="ja-JP" sz="2400">
                <a:latin typeface="+mn-ea"/>
                <a:ea typeface="+mn-ea"/>
                <a:cs typeface="+mj-lt"/>
              </a:rPr>
              <a:t>1/2</a:t>
            </a:r>
            <a:r>
              <a:rPr lang="ja-JP" altLang="en-US" sz="2400">
                <a:latin typeface="+mn-ea"/>
                <a:ea typeface="+mn-ea"/>
                <a:cs typeface="+mj-lt"/>
              </a:rPr>
              <a:t>）</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表 2">
            <a:extLst>
              <a:ext uri="{FF2B5EF4-FFF2-40B4-BE49-F238E27FC236}">
                <a16:creationId xmlns:a16="http://schemas.microsoft.com/office/drawing/2014/main" id="{9A31F28A-F6F2-7F20-3155-86D3920CB955}"/>
              </a:ext>
            </a:extLst>
          </p:cNvPr>
          <p:cNvGraphicFramePr>
            <a:graphicFrameLocks noGrp="1"/>
          </p:cNvGraphicFramePr>
          <p:nvPr>
            <p:extLst>
              <p:ext uri="{D42A27DB-BD31-4B8C-83A1-F6EECF244321}">
                <p14:modId xmlns:p14="http://schemas.microsoft.com/office/powerpoint/2010/main" val="1306254677"/>
              </p:ext>
            </p:extLst>
          </p:nvPr>
        </p:nvGraphicFramePr>
        <p:xfrm>
          <a:off x="255000" y="3180075"/>
          <a:ext cx="9396000" cy="267208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4030038107"/>
                    </a:ext>
                  </a:extLst>
                </a:gridCol>
                <a:gridCol w="2520000">
                  <a:extLst>
                    <a:ext uri="{9D8B030D-6E8A-4147-A177-3AD203B41FA5}">
                      <a16:colId xmlns:a16="http://schemas.microsoft.com/office/drawing/2014/main" val="2249508040"/>
                    </a:ext>
                  </a:extLst>
                </a:gridCol>
                <a:gridCol w="756000">
                  <a:extLst>
                    <a:ext uri="{9D8B030D-6E8A-4147-A177-3AD203B41FA5}">
                      <a16:colId xmlns:a16="http://schemas.microsoft.com/office/drawing/2014/main" val="2313973708"/>
                    </a:ext>
                  </a:extLst>
                </a:gridCol>
                <a:gridCol w="3600000">
                  <a:extLst>
                    <a:ext uri="{9D8B030D-6E8A-4147-A177-3AD203B41FA5}">
                      <a16:colId xmlns:a16="http://schemas.microsoft.com/office/drawing/2014/main" val="3974907019"/>
                    </a:ext>
                  </a:extLst>
                </a:gridCol>
              </a:tblGrid>
              <a:tr h="370840">
                <a:tc>
                  <a:txBody>
                    <a:bodyPr/>
                    <a:lstStyle/>
                    <a:p>
                      <a:pPr algn="ctr"/>
                      <a:r>
                        <a:rPr kumimoji="1" lang="ja-JP" altLang="en-US" sz="1100">
                          <a:solidFill>
                            <a:schemeClr val="bg1"/>
                          </a:solidFill>
                          <a:latin typeface="+mn-ea"/>
                          <a:ea typeface="+mn-ea"/>
                        </a:rPr>
                        <a:t>作業分類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作業内容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工数変化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理由・備考</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950157991"/>
                  </a:ext>
                </a:extLst>
              </a:tr>
              <a:tr h="370840">
                <a:tc rowSpan="2">
                  <a:txBody>
                    <a:bodyPr/>
                    <a:lstStyle/>
                    <a:p>
                      <a:pPr algn="l" fontAlgn="ctr"/>
                      <a:r>
                        <a:rPr lang="en-US" sz="1000" b="0" i="0" u="none" strike="noStrike">
                          <a:solidFill>
                            <a:schemeClr val="tx1"/>
                          </a:solidFill>
                          <a:effectLst/>
                          <a:latin typeface="メイリオ" panose="020B0604030504040204" pitchFamily="50" charset="-128"/>
                          <a:ea typeface="メイリオ" panose="020B0604030504040204" pitchFamily="50" charset="-128"/>
                        </a:rPr>
                        <a:t>A-1.</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監視作業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ネットワーク・サーバー・アプリケーションの監視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chemeClr val="tx1"/>
                          </a:solidFill>
                          <a:effectLst/>
                          <a:latin typeface="Meiryo UI" panose="020B0604030504040204" pitchFamily="50" charset="-128"/>
                          <a:ea typeface="Meiryo UI" panose="020B0604030504040204" pitchFamily="50" charset="-128"/>
                        </a:rPr>
                        <a:t>監視には既にマネージドサービスを活用しており、運用作業に変化はない</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5126436"/>
                  </a:ext>
                </a:extLst>
              </a:tr>
              <a:tr h="370840">
                <a:tc vMerge="1">
                  <a:txBody>
                    <a:bodyPr/>
                    <a:lstStyle/>
                    <a:p>
                      <a:pPr algn="l" fontAlgn="ctr"/>
                      <a:endParaRPr lang="ja-JP" altLang="en-US"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異常や障害発生時の報告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chemeClr val="tx1"/>
                          </a:solidFill>
                          <a:effectLst/>
                          <a:latin typeface="Meiryo UI" panose="020B0604030504040204" pitchFamily="50" charset="-128"/>
                          <a:ea typeface="Meiryo UI" panose="020B0604030504040204" pitchFamily="50" charset="-128"/>
                        </a:rPr>
                        <a:t>脆弱性検知にマネージドサービスを利用するが、運用作業に変化はない</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59734569"/>
                  </a:ext>
                </a:extLst>
              </a:tr>
              <a:tr h="370840">
                <a:tc>
                  <a:txBody>
                    <a:bodyPr/>
                    <a:lstStyle/>
                    <a:p>
                      <a:pPr marL="0" marR="0" lvl="0" indent="0" algn="l" defTabSz="844083"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endParaRPr lang="en-US" altLang="ja-JP"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アプリケーション機能の改修</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l" fontAlgn="ctr"/>
                      <a:r>
                        <a:rPr lang="en-US" altLang="ja-JP" sz="1000" b="0" i="0" u="none" strike="noStrike" err="1">
                          <a:solidFill>
                            <a:schemeClr val="tx1"/>
                          </a:solidFill>
                          <a:effectLst/>
                          <a:latin typeface="Meiryo UI" panose="020B0604030504040204" pitchFamily="50" charset="-128"/>
                          <a:ea typeface="Meiryo UI" panose="020B0604030504040204" pitchFamily="50" charset="-128"/>
                        </a:rPr>
                        <a:t>IaC</a:t>
                      </a:r>
                      <a:r>
                        <a:rPr lang="ja-JP" altLang="en-US" sz="1000" b="0" i="0" u="none" strike="noStrike">
                          <a:solidFill>
                            <a:schemeClr val="tx1"/>
                          </a:solidFill>
                          <a:effectLst/>
                          <a:latin typeface="Meiryo UI" panose="020B0604030504040204" pitchFamily="50" charset="-128"/>
                          <a:ea typeface="Meiryo UI" panose="020B0604030504040204" pitchFamily="50" charset="-128"/>
                        </a:rPr>
                        <a:t>化により、アプリケーションの改修に係る作業の工数が減少する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1933560"/>
                  </a:ext>
                </a:extLst>
              </a:tr>
              <a:tr h="370840">
                <a:tc>
                  <a:txBody>
                    <a:bodyPr/>
                    <a:lstStyle/>
                    <a:p>
                      <a:pPr marL="0" marR="0" lvl="0" indent="0" algn="l" defTabSz="844083"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A-4.</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endParaRPr lang="en-US" altLang="ja-JP"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システム監視状況・稼働率等の報告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監視にはマネージドサービスを利用しているが、報告作業に変化はない</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3890386"/>
                  </a:ext>
                </a:extLst>
              </a:tr>
              <a:tr h="370840">
                <a:tc rowSpan="2">
                  <a:txBody>
                    <a:bodyPr/>
                    <a:lstStyle/>
                    <a:p>
                      <a:pPr marL="0" marR="0" lvl="0" indent="0" algn="l" defTabSz="844083"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A-5.</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endParaRPr lang="en-US" altLang="ja-JP"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機器障害・</a:t>
                      </a:r>
                      <a:r>
                        <a:rPr lang="en-US" altLang="ja-JP" sz="1000" b="0" i="0" u="none" strike="noStrike">
                          <a:solidFill>
                            <a:srgbClr val="000000"/>
                          </a:solidFill>
                          <a:effectLst/>
                          <a:latin typeface="Meiryo UI" panose="020B0604030504040204" pitchFamily="50" charset="-128"/>
                          <a:ea typeface="Meiryo UI" panose="020B0604030504040204" pitchFamily="50" charset="-128"/>
                        </a:rPr>
                        <a:t>DC</a:t>
                      </a:r>
                      <a:r>
                        <a:rPr lang="ja-JP" altLang="en-US" sz="1000" b="0" i="0" u="none" strike="noStrike">
                          <a:solidFill>
                            <a:srgbClr val="000000"/>
                          </a:solidFill>
                          <a:effectLst/>
                          <a:latin typeface="Meiryo UI" panose="020B0604030504040204" pitchFamily="50" charset="-128"/>
                          <a:ea typeface="Meiryo UI" panose="020B0604030504040204" pitchFamily="50" charset="-128"/>
                        </a:rPr>
                        <a:t>障害からのリカバリ</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chemeClr val="tx1"/>
                          </a:solidFill>
                          <a:effectLst/>
                          <a:latin typeface="Meiryo UI" panose="020B0604030504040204" pitchFamily="50" charset="-128"/>
                          <a:ea typeface="Meiryo UI" panose="020B0604030504040204" pitchFamily="50" charset="-128"/>
                        </a:rPr>
                        <a:t>復旧作業に変化はない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38647613"/>
                  </a:ext>
                </a:extLst>
              </a:tr>
              <a:tr h="370840">
                <a:tc vMerge="1">
                  <a:txBody>
                    <a:bodyPr/>
                    <a:lstStyle/>
                    <a:p>
                      <a:pPr marL="0" marR="0" lvl="0" indent="0" algn="l" defTabSz="844083"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A-5.</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endParaRPr lang="en-US" altLang="ja-JP"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リージョン障害からのリカバリ</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l" fontAlgn="ctr"/>
                      <a:r>
                        <a:rPr lang="en-US" altLang="ja-JP" sz="1000" b="0" i="0" u="none" strike="noStrike" dirty="0" err="1">
                          <a:solidFill>
                            <a:schemeClr val="tx1"/>
                          </a:solidFill>
                          <a:effectLst/>
                          <a:latin typeface="Meiryo UI" panose="020B0604030504040204" pitchFamily="50" charset="-128"/>
                          <a:ea typeface="Meiryo UI" panose="020B0604030504040204" pitchFamily="50" charset="-128"/>
                        </a:rPr>
                        <a:t>IaC</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化により、アプリケーションの改修に係る作業の工数が減少する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76591514"/>
                  </a:ext>
                </a:extLst>
              </a:tr>
            </a:tbl>
          </a:graphicData>
        </a:graphic>
      </p:graphicFrame>
      <p:cxnSp>
        <p:nvCxnSpPr>
          <p:cNvPr id="9" name="直線コネクタ 8">
            <a:extLst>
              <a:ext uri="{FF2B5EF4-FFF2-40B4-BE49-F238E27FC236}">
                <a16:creationId xmlns:a16="http://schemas.microsoft.com/office/drawing/2014/main" id="{DF7CD94E-2FE2-739E-11C4-6E8F5F4B9B87}"/>
              </a:ext>
            </a:extLst>
          </p:cNvPr>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7110B27E-6B45-1EFE-C514-50C5391BF089}"/>
              </a:ext>
            </a:extLst>
          </p:cNvPr>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89C07CDB-09F6-C107-26CA-A6FDE4F22CCC}"/>
              </a:ext>
            </a:extLst>
          </p:cNvPr>
          <p:cNvSpPr txBox="1"/>
          <p:nvPr/>
        </p:nvSpPr>
        <p:spPr>
          <a:xfrm>
            <a:off x="255000" y="907271"/>
            <a:ext cx="9396000" cy="906860"/>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0" lang="ja-JP" altLang="en-US" sz="11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アプリケーションに係る運用業務については、</a:t>
            </a:r>
            <a:r>
              <a:rPr kumimoji="0" lang="en-US" altLang="ja-JP" sz="1100" b="0" i="0" u="none" strike="noStrike" kern="1200" cap="none" spc="0" normalizeH="0" baseline="0" noProof="0" err="1">
                <a:ln>
                  <a:noFill/>
                </a:ln>
                <a:solidFill>
                  <a:srgbClr val="000000"/>
                </a:solidFill>
                <a:effectLst/>
                <a:uLnTx/>
                <a:uFillTx/>
                <a:latin typeface="メイリオ" panose="020B0604030504040204" pitchFamily="50" charset="-128"/>
                <a:ea typeface="メイリオ" panose="020B0604030504040204" pitchFamily="50" charset="-128"/>
                <a:cs typeface="+mn-cs"/>
              </a:rPr>
              <a:t>IaC</a:t>
            </a:r>
            <a:r>
              <a:rPr kumimoji="0" lang="ja-JP" altLang="en-US" sz="11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化に伴い、改修等に係る工数の減少が見られた。</a:t>
            </a:r>
            <a:endParaRPr kumimoji="0" lang="en-US" altLang="ja-JP" sz="11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0" lang="ja-JP" altLang="en-US" sz="11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各団体にまたがる作業においては、共同利用方式を利用することで、アプリケーションの修正やパッチ適用等の工数の減少が見られた。</a:t>
            </a:r>
            <a:endParaRPr kumimoji="0" lang="en-US" altLang="ja-JP" sz="11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13" name="テキスト ボックス 12">
            <a:extLst>
              <a:ext uri="{FF2B5EF4-FFF2-40B4-BE49-F238E27FC236}">
                <a16:creationId xmlns:a16="http://schemas.microsoft.com/office/drawing/2014/main" id="{F75E753D-9777-BD31-793B-1170C95EDD64}"/>
              </a:ext>
            </a:extLst>
          </p:cNvPr>
          <p:cNvSpPr txBox="1">
            <a:spLocks/>
          </p:cNvSpPr>
          <p:nvPr/>
        </p:nvSpPr>
        <p:spPr>
          <a:xfrm>
            <a:off x="255000" y="2834770"/>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運用効率化にかかわる主な作業</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14" name="テキスト ボックス 13">
            <a:extLst>
              <a:ext uri="{FF2B5EF4-FFF2-40B4-BE49-F238E27FC236}">
                <a16:creationId xmlns:a16="http://schemas.microsoft.com/office/drawing/2014/main" id="{43EEFC19-275B-E982-3531-0B24361D02FE}"/>
              </a:ext>
            </a:extLst>
          </p:cNvPr>
          <p:cNvSpPr txBox="1"/>
          <p:nvPr/>
        </p:nvSpPr>
        <p:spPr>
          <a:xfrm>
            <a:off x="255000" y="90727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検証結果サマリ</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15" name="テキスト ボックス 14">
            <a:extLst>
              <a:ext uri="{FF2B5EF4-FFF2-40B4-BE49-F238E27FC236}">
                <a16:creationId xmlns:a16="http://schemas.microsoft.com/office/drawing/2014/main" id="{F845562E-74DB-9ED8-D5B4-63360BCE221A}"/>
              </a:ext>
            </a:extLst>
          </p:cNvPr>
          <p:cNvSpPr txBox="1"/>
          <p:nvPr/>
        </p:nvSpPr>
        <p:spPr>
          <a:xfrm>
            <a:off x="255000" y="1994131"/>
            <a:ext cx="9396000" cy="660639"/>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en-US" altLang="ja-JP" sz="1100" b="0" i="0" u="none" strike="noStrike" kern="1200" cap="none" spc="0" normalizeH="0" baseline="0" noProof="0">
                <a:ln>
                  <a:noFill/>
                </a:ln>
                <a:solidFill>
                  <a:srgbClr val="000000"/>
                </a:solidFill>
                <a:effectLst/>
                <a:uLnTx/>
                <a:uFillTx/>
                <a:latin typeface="Arial"/>
                <a:ea typeface="Meiryo UI"/>
                <a:cs typeface="+mn-cs"/>
              </a:rPr>
              <a:t>CloudWatch</a:t>
            </a:r>
            <a:r>
              <a:rPr kumimoji="1" lang="ja-JP" altLang="en-US" sz="1100" b="0" i="0" u="none" strike="noStrike" kern="1200" cap="none" spc="0" normalizeH="0" baseline="0" noProof="0">
                <a:ln>
                  <a:noFill/>
                </a:ln>
                <a:solidFill>
                  <a:srgbClr val="000000"/>
                </a:solidFill>
                <a:effectLst/>
                <a:uLnTx/>
                <a:uFillTx/>
                <a:latin typeface="Arial"/>
                <a:ea typeface="Meiryo UI"/>
                <a:cs typeface="+mn-cs"/>
              </a:rPr>
              <a:t>の監視結果から手動で運用報告を作成しているため、自動化可否等の余地を検討することで、工数を削減できる可能性がある。</a:t>
            </a:r>
          </a:p>
        </p:txBody>
      </p:sp>
      <p:sp>
        <p:nvSpPr>
          <p:cNvPr id="16" name="テキスト ボックス 15">
            <a:extLst>
              <a:ext uri="{FF2B5EF4-FFF2-40B4-BE49-F238E27FC236}">
                <a16:creationId xmlns:a16="http://schemas.microsoft.com/office/drawing/2014/main" id="{FE5090FB-6E64-CF2F-CF50-B1FF3647C40F}"/>
              </a:ext>
            </a:extLst>
          </p:cNvPr>
          <p:cNvSpPr txBox="1">
            <a:spLocks/>
          </p:cNvSpPr>
          <p:nvPr/>
        </p:nvSpPr>
        <p:spPr>
          <a:xfrm>
            <a:off x="255000" y="199413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更なる効率化の余地</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2" name="スライド番号プレースホルダー 1">
            <a:extLst>
              <a:ext uri="{FF2B5EF4-FFF2-40B4-BE49-F238E27FC236}">
                <a16:creationId xmlns:a16="http://schemas.microsoft.com/office/drawing/2014/main" id="{6FC201DE-8763-59C6-432F-7A8EBA3136F0}"/>
              </a:ext>
            </a:extLst>
          </p:cNvPr>
          <p:cNvSpPr>
            <a:spLocks noGrp="1"/>
          </p:cNvSpPr>
          <p:nvPr>
            <p:ph type="sldNum" sz="quarter" idx="12"/>
          </p:nvPr>
        </p:nvSpPr>
        <p:spPr/>
        <p:txBody>
          <a:bodyPr/>
          <a:lstStyle/>
          <a:p>
            <a:fld id="{DFD4F317-19D0-4848-B5EB-5B174DBE8CF9}" type="slidenum">
              <a:rPr lang="ja-JP" altLang="en-US" smtClean="0"/>
              <a:pPr/>
              <a:t>50</a:t>
            </a:fld>
            <a:endParaRPr lang="ja-JP" altLang="en-US"/>
          </a:p>
        </p:txBody>
      </p:sp>
    </p:spTree>
    <p:extLst>
      <p:ext uri="{BB962C8B-B14F-4D97-AF65-F5344CB8AC3E}">
        <p14:creationId xmlns:p14="http://schemas.microsoft.com/office/powerpoint/2010/main" val="2480099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運用・保守作業の効率化（</a:t>
            </a:r>
            <a:r>
              <a:rPr lang="en-US" altLang="ja-JP" sz="2400">
                <a:latin typeface="+mn-ea"/>
                <a:ea typeface="+mn-ea"/>
                <a:cs typeface="+mj-lt"/>
              </a:rPr>
              <a:t>2/2</a:t>
            </a:r>
            <a:r>
              <a:rPr lang="ja-JP" altLang="en-US" sz="2400">
                <a:latin typeface="+mn-ea"/>
                <a:ea typeface="+mn-ea"/>
                <a:cs typeface="+mj-lt"/>
              </a:rPr>
              <a:t>）</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BE819849-2364-20AC-D8CB-9DC78D7D7E1F}"/>
              </a:ext>
            </a:extLst>
          </p:cNvPr>
          <p:cNvSpPr txBox="1"/>
          <p:nvPr/>
        </p:nvSpPr>
        <p:spPr>
          <a:xfrm>
            <a:off x="255000" y="90727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運用効率化にかかわる主な作業</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graphicFrame>
        <p:nvGraphicFramePr>
          <p:cNvPr id="2" name="表 1">
            <a:extLst>
              <a:ext uri="{FF2B5EF4-FFF2-40B4-BE49-F238E27FC236}">
                <a16:creationId xmlns:a16="http://schemas.microsoft.com/office/drawing/2014/main" id="{07945FBE-8927-30F3-C7BF-0E9F783E3A5C}"/>
              </a:ext>
            </a:extLst>
          </p:cNvPr>
          <p:cNvGraphicFramePr>
            <a:graphicFrameLocks noGrp="1"/>
          </p:cNvGraphicFramePr>
          <p:nvPr>
            <p:extLst>
              <p:ext uri="{D42A27DB-BD31-4B8C-83A1-F6EECF244321}">
                <p14:modId xmlns:p14="http://schemas.microsoft.com/office/powerpoint/2010/main" val="785660816"/>
              </p:ext>
            </p:extLst>
          </p:nvPr>
        </p:nvGraphicFramePr>
        <p:xfrm>
          <a:off x="255000" y="1252576"/>
          <a:ext cx="9396000" cy="232664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4030038107"/>
                    </a:ext>
                  </a:extLst>
                </a:gridCol>
                <a:gridCol w="2520000">
                  <a:extLst>
                    <a:ext uri="{9D8B030D-6E8A-4147-A177-3AD203B41FA5}">
                      <a16:colId xmlns:a16="http://schemas.microsoft.com/office/drawing/2014/main" val="2249508040"/>
                    </a:ext>
                  </a:extLst>
                </a:gridCol>
                <a:gridCol w="756000">
                  <a:extLst>
                    <a:ext uri="{9D8B030D-6E8A-4147-A177-3AD203B41FA5}">
                      <a16:colId xmlns:a16="http://schemas.microsoft.com/office/drawing/2014/main" val="2313973708"/>
                    </a:ext>
                  </a:extLst>
                </a:gridCol>
                <a:gridCol w="3600000">
                  <a:extLst>
                    <a:ext uri="{9D8B030D-6E8A-4147-A177-3AD203B41FA5}">
                      <a16:colId xmlns:a16="http://schemas.microsoft.com/office/drawing/2014/main" val="3974907019"/>
                    </a:ext>
                  </a:extLst>
                </a:gridCol>
              </a:tblGrid>
              <a:tr h="370840">
                <a:tc>
                  <a:txBody>
                    <a:bodyPr/>
                    <a:lstStyle/>
                    <a:p>
                      <a:pPr algn="ctr"/>
                      <a:r>
                        <a:rPr kumimoji="1" lang="ja-JP" altLang="en-US" sz="1100">
                          <a:solidFill>
                            <a:schemeClr val="bg1"/>
                          </a:solidFill>
                          <a:latin typeface="+mn-ea"/>
                          <a:ea typeface="+mn-ea"/>
                        </a:rPr>
                        <a:t>作業分類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作業内容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工数変化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理由・備考</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950157991"/>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ソフトウェア製品の保守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サーバー</a:t>
                      </a:r>
                      <a:r>
                        <a:rPr lang="en-US" altLang="ja-JP" sz="1000" b="0" i="0" u="none" strike="noStrike">
                          <a:solidFill>
                            <a:srgbClr val="000000"/>
                          </a:solidFill>
                          <a:effectLst/>
                          <a:latin typeface="Meiryo UI" panose="020B0604030504040204" pitchFamily="50" charset="-128"/>
                          <a:ea typeface="Meiryo UI" panose="020B0604030504040204" pitchFamily="50" charset="-128"/>
                        </a:rPr>
                        <a:t>OS</a:t>
                      </a:r>
                      <a:r>
                        <a:rPr lang="ja-JP" altLang="en-US" sz="1000" b="0" i="0" u="none" strike="noStrike">
                          <a:solidFill>
                            <a:srgbClr val="000000"/>
                          </a:solidFill>
                          <a:effectLst/>
                          <a:latin typeface="Meiryo UI" panose="020B0604030504040204" pitchFamily="50" charset="-128"/>
                          <a:ea typeface="Meiryo UI" panose="020B0604030504040204" pitchFamily="50" charset="-128"/>
                        </a:rPr>
                        <a:t>へのパッチ適用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共同利用方式を利用することで、共同利用部分（ウイルス対策サーバー等）へのセキュリティバッチ適用の工数が減少する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95865248"/>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B-3.</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システムリソース配分の調整</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必要に応じたリソース調査</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リソース利用量が閾値を超えた場合に調査を実施するが、スケーリングは自動化し、運用作業に変化はない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1694664"/>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B-5.</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システム監視状況・稼働率等の報告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監視にはマネージドサービスを利用しているが、報告作業に変化はない</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40419167"/>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B-6.</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アプリケーションプログラムの保守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アプリケーションプログラムの修正</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不具合修正作業に変化はない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8606136"/>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B-8.</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ソフトウェア製品の保守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ミドルウェア・ソフトウェアの不具合修正</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共同利用方式を利用することで、共同利用部分（ウイルス対策サーバー等）での対応作業が減少する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69970467"/>
                  </a:ext>
                </a:extLst>
              </a:tr>
            </a:tbl>
          </a:graphicData>
        </a:graphic>
      </p:graphicFrame>
      <p:sp>
        <p:nvSpPr>
          <p:cNvPr id="3" name="スライド番号プレースホルダー 2">
            <a:extLst>
              <a:ext uri="{FF2B5EF4-FFF2-40B4-BE49-F238E27FC236}">
                <a16:creationId xmlns:a16="http://schemas.microsoft.com/office/drawing/2014/main" id="{D98312D8-5ADC-808B-08C9-1441DE9FC6FC}"/>
              </a:ext>
            </a:extLst>
          </p:cNvPr>
          <p:cNvSpPr>
            <a:spLocks noGrp="1"/>
          </p:cNvSpPr>
          <p:nvPr>
            <p:ph type="sldNum" sz="quarter" idx="12"/>
          </p:nvPr>
        </p:nvSpPr>
        <p:spPr/>
        <p:txBody>
          <a:bodyPr/>
          <a:lstStyle/>
          <a:p>
            <a:fld id="{DFD4F317-19D0-4848-B5EB-5B174DBE8CF9}" type="slidenum">
              <a:rPr lang="ja-JP" altLang="en-US" smtClean="0"/>
              <a:pPr/>
              <a:t>51</a:t>
            </a:fld>
            <a:endParaRPr lang="ja-JP" altLang="en-US"/>
          </a:p>
        </p:txBody>
      </p:sp>
    </p:spTree>
    <p:extLst>
      <p:ext uri="{BB962C8B-B14F-4D97-AF65-F5344CB8AC3E}">
        <p14:creationId xmlns:p14="http://schemas.microsoft.com/office/powerpoint/2010/main" val="7858530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7BF840-5BC6-4151-B91A-19F3E00522F1}"/>
              </a:ext>
            </a:extLst>
          </p:cNvPr>
          <p:cNvSpPr>
            <a:spLocks noGrp="1"/>
          </p:cNvSpPr>
          <p:nvPr>
            <p:ph type="title"/>
          </p:nvPr>
        </p:nvSpPr>
        <p:spPr/>
        <p:txBody>
          <a:bodyPr/>
          <a:lstStyle/>
          <a:p>
            <a:r>
              <a:rPr lang="ja-JP" altLang="en-US"/>
              <a:t>美里町・川島町</a:t>
            </a:r>
            <a:br>
              <a:rPr kumimoji="1" lang="en-US" altLang="ja-JP"/>
            </a:br>
            <a:r>
              <a:rPr lang="ja-JP" altLang="en-US"/>
              <a:t>（</a:t>
            </a:r>
            <a:r>
              <a:rPr lang="en-US" altLang="ja-JP"/>
              <a:t>TKC</a:t>
            </a:r>
            <a:r>
              <a:rPr kumimoji="1" lang="ja-JP" altLang="en-US"/>
              <a:t>）</a:t>
            </a:r>
          </a:p>
        </p:txBody>
      </p:sp>
      <p:sp>
        <p:nvSpPr>
          <p:cNvPr id="5" name="スライド番号プレースホルダー 4">
            <a:extLst>
              <a:ext uri="{FF2B5EF4-FFF2-40B4-BE49-F238E27FC236}">
                <a16:creationId xmlns:a16="http://schemas.microsoft.com/office/drawing/2014/main" id="{108602C9-9E88-7083-8E0D-E97E61722F40}"/>
              </a:ext>
            </a:extLst>
          </p:cNvPr>
          <p:cNvSpPr>
            <a:spLocks noGrp="1"/>
          </p:cNvSpPr>
          <p:nvPr>
            <p:ph type="sldNum" sz="quarter" idx="10"/>
          </p:nvPr>
        </p:nvSpPr>
        <p:spPr/>
        <p:txBody>
          <a:bodyPr/>
          <a:lstStyle/>
          <a:p>
            <a:fld id="{DFD4F317-19D0-4848-B5EB-5B174DBE8CF9}" type="slidenum">
              <a:rPr lang="ja-JP" altLang="en-US" smtClean="0"/>
              <a:pPr/>
              <a:t>52</a:t>
            </a:fld>
            <a:endParaRPr lang="ja-JP" altLang="en-US"/>
          </a:p>
        </p:txBody>
      </p:sp>
    </p:spTree>
    <p:extLst>
      <p:ext uri="{BB962C8B-B14F-4D97-AF65-F5344CB8AC3E}">
        <p14:creationId xmlns:p14="http://schemas.microsoft.com/office/powerpoint/2010/main" val="30079481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検証内容・結果</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表 22">
            <a:extLst>
              <a:ext uri="{FF2B5EF4-FFF2-40B4-BE49-F238E27FC236}">
                <a16:creationId xmlns:a16="http://schemas.microsoft.com/office/drawing/2014/main" id="{8672DFAC-CD75-246E-37D3-A0624EF87734}"/>
              </a:ext>
            </a:extLst>
          </p:cNvPr>
          <p:cNvGraphicFramePr>
            <a:graphicFrameLocks noGrp="1"/>
          </p:cNvGraphicFramePr>
          <p:nvPr>
            <p:extLst>
              <p:ext uri="{D42A27DB-BD31-4B8C-83A1-F6EECF244321}">
                <p14:modId xmlns:p14="http://schemas.microsoft.com/office/powerpoint/2010/main" val="1866422464"/>
              </p:ext>
            </p:extLst>
          </p:nvPr>
        </p:nvGraphicFramePr>
        <p:xfrm>
          <a:off x="132860" y="1053603"/>
          <a:ext cx="9640280" cy="5338560"/>
        </p:xfrm>
        <a:graphic>
          <a:graphicData uri="http://schemas.openxmlformats.org/drawingml/2006/table">
            <a:tbl>
              <a:tblPr firstRow="1" bandRow="1">
                <a:tableStyleId>{5C22544A-7EE6-4342-B048-85BDC9FD1C3A}</a:tableStyleId>
              </a:tblPr>
              <a:tblGrid>
                <a:gridCol w="1324280">
                  <a:extLst>
                    <a:ext uri="{9D8B030D-6E8A-4147-A177-3AD203B41FA5}">
                      <a16:colId xmlns:a16="http://schemas.microsoft.com/office/drawing/2014/main" val="171330233"/>
                    </a:ext>
                  </a:extLst>
                </a:gridCol>
                <a:gridCol w="2772000">
                  <a:extLst>
                    <a:ext uri="{9D8B030D-6E8A-4147-A177-3AD203B41FA5}">
                      <a16:colId xmlns:a16="http://schemas.microsoft.com/office/drawing/2014/main" val="356421220"/>
                    </a:ext>
                  </a:extLst>
                </a:gridCol>
                <a:gridCol w="2772000">
                  <a:extLst>
                    <a:ext uri="{9D8B030D-6E8A-4147-A177-3AD203B41FA5}">
                      <a16:colId xmlns:a16="http://schemas.microsoft.com/office/drawing/2014/main" val="3641155788"/>
                    </a:ext>
                  </a:extLst>
                </a:gridCol>
                <a:gridCol w="2772000">
                  <a:extLst>
                    <a:ext uri="{9D8B030D-6E8A-4147-A177-3AD203B41FA5}">
                      <a16:colId xmlns:a16="http://schemas.microsoft.com/office/drawing/2014/main" val="977363183"/>
                    </a:ext>
                  </a:extLst>
                </a:gridCol>
              </a:tblGrid>
              <a:tr h="288000">
                <a:tc>
                  <a:txBody>
                    <a:bodyPr/>
                    <a:lstStyle/>
                    <a:p>
                      <a:pPr algn="ctr"/>
                      <a:r>
                        <a:rPr kumimoji="1" lang="ja-JP" altLang="en-US" sz="1000" b="1">
                          <a:solidFill>
                            <a:schemeClr val="bg1"/>
                          </a:solidFill>
                        </a:rPr>
                        <a:t>検証の分類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 typeface="Arial" panose="020B0604020202020204" pitchFamily="34" charset="0"/>
                        <a:buNone/>
                      </a:pPr>
                      <a:r>
                        <a:rPr lang="ja-JP" altLang="en-US" sz="1000" b="1" i="0" u="none" strike="noStrike">
                          <a:solidFill>
                            <a:schemeClr val="bg1"/>
                          </a:solidFill>
                          <a:effectLst/>
                          <a:latin typeface="+mn-ea"/>
                          <a:ea typeface="+mn-ea"/>
                        </a:rPr>
                        <a:t>検証内容</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検証後構成への移行による運用効率化</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デジタル庁考察</a:t>
                      </a:r>
                      <a:endParaRPr lang="en-US" altLang="ja-JP" sz="10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B0D82"/>
                    </a:solidFill>
                  </a:tcPr>
                </a:tc>
                <a:extLst>
                  <a:ext uri="{0D108BD9-81ED-4DB2-BD59-A6C34878D82A}">
                    <a16:rowId xmlns:a16="http://schemas.microsoft.com/office/drawing/2014/main" val="3455189280"/>
                  </a:ext>
                </a:extLst>
              </a:tr>
              <a:tr h="288000">
                <a:tc gridSpan="4">
                  <a:txBody>
                    <a:bodyPr/>
                    <a:lstStyle/>
                    <a:p>
                      <a:r>
                        <a:rPr kumimoji="1" lang="ja-JP" altLang="en-US" sz="1000" b="1">
                          <a:solidFill>
                            <a:schemeClr val="bg1"/>
                          </a:solidFill>
                        </a:rPr>
                        <a:t>マネージドサービスの活用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extLst>
                  <a:ext uri="{0D108BD9-81ED-4DB2-BD59-A6C34878D82A}">
                    <a16:rowId xmlns:a16="http://schemas.microsoft.com/office/drawing/2014/main" val="3587298261"/>
                  </a:ext>
                </a:extLst>
              </a:tr>
              <a:tr h="1005840">
                <a:tc>
                  <a:txBody>
                    <a:bodyPr/>
                    <a:lstStyle/>
                    <a:p>
                      <a:r>
                        <a:rPr kumimoji="1" lang="ja-JP" altLang="en-US" sz="1000"/>
                        <a:t>セキュリティ</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マネージドサービスを用いて</a:t>
                      </a:r>
                      <a:r>
                        <a:rPr lang="en-US" altLang="ja-JP" sz="1000" b="0" i="0" u="none" strike="noStrike">
                          <a:solidFill>
                            <a:schemeClr val="tx1"/>
                          </a:solidFill>
                          <a:effectLst/>
                          <a:latin typeface="+mn-ea"/>
                          <a:ea typeface="+mn-ea"/>
                        </a:rPr>
                        <a:t>SSL</a:t>
                      </a:r>
                      <a:r>
                        <a:rPr lang="ja-JP" altLang="en-US" sz="1000" b="0" i="0" u="none" strike="noStrike">
                          <a:solidFill>
                            <a:schemeClr val="tx1"/>
                          </a:solidFill>
                          <a:effectLst/>
                          <a:latin typeface="+mn-ea"/>
                          <a:ea typeface="+mn-ea"/>
                        </a:rPr>
                        <a:t>証明書の管理を行った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証明書管理に係る作業が減少する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伝送データの暗号化や証明書管理のマネージドサービス化について検討する余地がある</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ウイルス対策はマネージドサービス化しない方針で対応方法を検討している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26602547"/>
                  </a:ext>
                </a:extLst>
              </a:tr>
              <a:tr h="1005840">
                <a:tc>
                  <a:txBody>
                    <a:bodyPr/>
                    <a:lstStyle/>
                    <a:p>
                      <a:r>
                        <a:rPr kumimoji="1" lang="ja-JP" altLang="en-US" sz="1000"/>
                        <a:t>パフォーマンス・コスト</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一部サーバーについて、コンテナ構成で問題なく稼働できることを確認した</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マネージドサービスを用いてリソース不足時のスケールアウトを自動化した</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マネージドサービスを用いて複数サーバーの一斉展開を自動化し、管理対象サーバー数を削減した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スケールアウトの自動化により、リソース不足時の対応作業が減少する</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一斉展開により、サーバーの構築作業が減少する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en-US" altLang="ja-JP" sz="1000" b="0" i="0" u="none" strike="noStrike">
                          <a:solidFill>
                            <a:schemeClr val="tx1"/>
                          </a:solidFill>
                          <a:effectLst/>
                          <a:latin typeface="+mn-ea"/>
                          <a:ea typeface="+mn-ea"/>
                        </a:rPr>
                        <a:t>DB</a:t>
                      </a:r>
                      <a:r>
                        <a:rPr lang="ja-JP" altLang="en-US" sz="1000" b="0" i="0" u="none" strike="noStrike">
                          <a:solidFill>
                            <a:schemeClr val="tx1"/>
                          </a:solidFill>
                          <a:effectLst/>
                          <a:latin typeface="+mn-ea"/>
                          <a:ea typeface="+mn-ea"/>
                        </a:rPr>
                        <a:t>のマネージドサービス化について検討する余地がある</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ジョブ管理やバッチ処理には独自ツールを利用しており、マネージドサービス化の予定はないとしている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55478589"/>
                  </a:ext>
                </a:extLst>
              </a:tr>
              <a:tr h="1005840">
                <a:tc>
                  <a:txBody>
                    <a:bodyPr/>
                    <a:lstStyle/>
                    <a:p>
                      <a:r>
                        <a:rPr kumimoji="1" lang="ja-JP" altLang="en-US" sz="1000"/>
                        <a:t>可観測性・改善性</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en-US" altLang="ja-JP" sz="1000" b="0" i="0" u="none" strike="noStrike">
                          <a:solidFill>
                            <a:schemeClr val="tx1"/>
                          </a:solidFill>
                          <a:effectLst/>
                          <a:latin typeface="+mn-ea"/>
                          <a:ea typeface="+mn-ea"/>
                        </a:rPr>
                        <a:t>IaC</a:t>
                      </a:r>
                      <a:r>
                        <a:rPr lang="ja-JP" altLang="en-US" sz="1000" b="0" i="0" u="none" strike="noStrike">
                          <a:solidFill>
                            <a:schemeClr val="tx1"/>
                          </a:solidFill>
                          <a:effectLst/>
                          <a:latin typeface="+mn-ea"/>
                          <a:ea typeface="+mn-ea"/>
                        </a:rPr>
                        <a:t>の利用によりサーバー環境構築が効率化されることを確認した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環境構築作業は効率化されるが、環境数を増やし検証環境を本番環境と分割するとしたため、運用効率化の効果は見られない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保守作業は独自ツールで自動化しているが、共同利用によるコスト効果が見込める機能のマネージドサービス化を今後の検討予定としている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31690141"/>
                  </a:ext>
                </a:extLst>
              </a:tr>
              <a:tr h="288000">
                <a:tc gridSpan="4">
                  <a:txBody>
                    <a:bodyPr/>
                    <a:lstStyle/>
                    <a:p>
                      <a:r>
                        <a:rPr kumimoji="1" lang="ja-JP" altLang="en-US" sz="1000" b="1">
                          <a:solidFill>
                            <a:schemeClr val="bg1"/>
                          </a:solidFill>
                        </a:rPr>
                        <a:t>共同利用方式の採用</a:t>
                      </a: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endParaRPr lang="en-US" altLang="ja-JP" sz="1000" b="0" i="0" u="none" strike="noStrike">
                        <a:solidFill>
                          <a:schemeClr val="bg1"/>
                        </a:solidFill>
                        <a:effectLst/>
                        <a:latin typeface="+mn-ea"/>
                        <a:ea typeface="+mn-ea"/>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736541262"/>
                  </a:ext>
                </a:extLst>
              </a:tr>
              <a:tr h="491693">
                <a:tc>
                  <a:txBody>
                    <a:bodyPr/>
                    <a:lstStyle/>
                    <a:p>
                      <a:r>
                        <a:rPr kumimoji="1" lang="ja-JP" altLang="en-US" sz="1000"/>
                        <a:t>共同利用方式</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ネットワーク分離からアプリケーション分離（マルチテナント構成）へ変更して稼働できることを確認した。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共同利用による運用効率化の効果は見られない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50826764"/>
                  </a:ext>
                </a:extLst>
              </a:tr>
              <a:tr h="288000">
                <a:tc gridSpan="4">
                  <a:txBody>
                    <a:bodyPr/>
                    <a:lstStyle/>
                    <a:p>
                      <a:r>
                        <a:rPr kumimoji="1" lang="ja-JP" altLang="en-US" sz="1000" b="1">
                          <a:solidFill>
                            <a:schemeClr val="bg1"/>
                          </a:solidFill>
                        </a:rPr>
                        <a:t>その他</a:t>
                      </a: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171450" indent="-171450" algn="l" fontAlgn="ctr">
                        <a:buFont typeface="Arial" panose="020B0604020202020204" pitchFamily="34" charset="0"/>
                        <a:buChar char="•"/>
                      </a:pPr>
                      <a:endParaRPr lang="en-US" altLang="ja-JP" sz="1000" b="0" i="0" u="none" strike="noStrike">
                        <a:solidFill>
                          <a:schemeClr val="bg1"/>
                        </a:solidFill>
                        <a:effectLst/>
                        <a:latin typeface="+mn-ea"/>
                        <a:ea typeface="+mn-ea"/>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hMerge="1">
                  <a:txBody>
                    <a:bodyPr/>
                    <a:lstStyle/>
                    <a:p>
                      <a:endParaRPr kumimoji="1" lang="ja-JP" altLang="en-US"/>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1747393406"/>
                  </a:ext>
                </a:extLst>
              </a:tr>
              <a:tr h="468000">
                <a:tc>
                  <a:txBody>
                    <a:bodyPr/>
                    <a:lstStyle/>
                    <a:p>
                      <a:r>
                        <a:rPr kumimoji="1" lang="ja-JP" altLang="en-US" sz="1000"/>
                        <a:t>リリース自動化の検証</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マシンイメージへのデプロイを自動化できることを確認した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サーバーの一斉展開と合わせ、プログラム更新に係る作業が効率化される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dirty="0">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5537322"/>
                  </a:ext>
                </a:extLst>
              </a:tr>
            </a:tbl>
          </a:graphicData>
        </a:graphic>
      </p:graphicFrame>
      <p:sp>
        <p:nvSpPr>
          <p:cNvPr id="2" name="スライド番号プレースホルダー 1">
            <a:extLst>
              <a:ext uri="{FF2B5EF4-FFF2-40B4-BE49-F238E27FC236}">
                <a16:creationId xmlns:a16="http://schemas.microsoft.com/office/drawing/2014/main" id="{78FA34DF-13EE-CA00-F24F-A3B875934353}"/>
              </a:ext>
            </a:extLst>
          </p:cNvPr>
          <p:cNvSpPr>
            <a:spLocks noGrp="1"/>
          </p:cNvSpPr>
          <p:nvPr>
            <p:ph type="sldNum" sz="quarter" idx="12"/>
          </p:nvPr>
        </p:nvSpPr>
        <p:spPr/>
        <p:txBody>
          <a:bodyPr/>
          <a:lstStyle/>
          <a:p>
            <a:fld id="{DFD4F317-19D0-4848-B5EB-5B174DBE8CF9}" type="slidenum">
              <a:rPr lang="ja-JP" altLang="en-US" smtClean="0"/>
              <a:pPr/>
              <a:t>53</a:t>
            </a:fld>
            <a:endParaRPr lang="ja-JP" altLang="en-US"/>
          </a:p>
        </p:txBody>
      </p:sp>
    </p:spTree>
    <p:extLst>
      <p:ext uri="{BB962C8B-B14F-4D97-AF65-F5344CB8AC3E}">
        <p14:creationId xmlns:p14="http://schemas.microsoft.com/office/powerpoint/2010/main" val="3373533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運用・保守作業の効率化（</a:t>
            </a:r>
            <a:r>
              <a:rPr lang="en-US" altLang="ja-JP" sz="2400">
                <a:latin typeface="+mn-ea"/>
                <a:ea typeface="+mn-ea"/>
                <a:cs typeface="+mj-lt"/>
              </a:rPr>
              <a:t>1/2</a:t>
            </a:r>
            <a:r>
              <a:rPr lang="ja-JP" altLang="en-US" sz="2400">
                <a:latin typeface="+mn-ea"/>
                <a:ea typeface="+mn-ea"/>
                <a:cs typeface="+mj-lt"/>
              </a:rPr>
              <a:t>）</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表 2">
            <a:extLst>
              <a:ext uri="{FF2B5EF4-FFF2-40B4-BE49-F238E27FC236}">
                <a16:creationId xmlns:a16="http://schemas.microsoft.com/office/drawing/2014/main" id="{9A31F28A-F6F2-7F20-3155-86D3920CB955}"/>
              </a:ext>
            </a:extLst>
          </p:cNvPr>
          <p:cNvGraphicFramePr>
            <a:graphicFrameLocks noGrp="1"/>
          </p:cNvGraphicFramePr>
          <p:nvPr>
            <p:extLst>
              <p:ext uri="{D42A27DB-BD31-4B8C-83A1-F6EECF244321}">
                <p14:modId xmlns:p14="http://schemas.microsoft.com/office/powerpoint/2010/main" val="3529515917"/>
              </p:ext>
            </p:extLst>
          </p:nvPr>
        </p:nvGraphicFramePr>
        <p:xfrm>
          <a:off x="255000" y="3180075"/>
          <a:ext cx="9396000" cy="324612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4030038107"/>
                    </a:ext>
                  </a:extLst>
                </a:gridCol>
                <a:gridCol w="2520000">
                  <a:extLst>
                    <a:ext uri="{9D8B030D-6E8A-4147-A177-3AD203B41FA5}">
                      <a16:colId xmlns:a16="http://schemas.microsoft.com/office/drawing/2014/main" val="2249508040"/>
                    </a:ext>
                  </a:extLst>
                </a:gridCol>
                <a:gridCol w="756000">
                  <a:extLst>
                    <a:ext uri="{9D8B030D-6E8A-4147-A177-3AD203B41FA5}">
                      <a16:colId xmlns:a16="http://schemas.microsoft.com/office/drawing/2014/main" val="2313973708"/>
                    </a:ext>
                  </a:extLst>
                </a:gridCol>
                <a:gridCol w="3600000">
                  <a:extLst>
                    <a:ext uri="{9D8B030D-6E8A-4147-A177-3AD203B41FA5}">
                      <a16:colId xmlns:a16="http://schemas.microsoft.com/office/drawing/2014/main" val="3974907019"/>
                    </a:ext>
                  </a:extLst>
                </a:gridCol>
              </a:tblGrid>
              <a:tr h="370840">
                <a:tc>
                  <a:txBody>
                    <a:bodyPr/>
                    <a:lstStyle/>
                    <a:p>
                      <a:pPr algn="ctr"/>
                      <a:r>
                        <a:rPr kumimoji="1" lang="ja-JP" altLang="en-US" sz="1100">
                          <a:solidFill>
                            <a:schemeClr val="bg1"/>
                          </a:solidFill>
                          <a:latin typeface="+mn-ea"/>
                          <a:ea typeface="+mn-ea"/>
                        </a:rPr>
                        <a:t>作業分類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作業内容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工数変化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理由・備考</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950157991"/>
                  </a:ext>
                </a:extLst>
              </a:tr>
              <a:tr h="370840">
                <a:tc rowSpan="2">
                  <a:txBody>
                    <a:bodyPr/>
                    <a:lstStyle/>
                    <a:p>
                      <a:pPr algn="l" fontAlgn="ctr"/>
                      <a:r>
                        <a:rPr lang="en-US" sz="1000" b="0" i="0" u="none" strike="noStrike">
                          <a:solidFill>
                            <a:schemeClr val="tx1"/>
                          </a:solidFill>
                          <a:effectLst/>
                          <a:latin typeface="メイリオ" panose="020B0604030504040204" pitchFamily="50" charset="-128"/>
                          <a:ea typeface="メイリオ" panose="020B0604030504040204" pitchFamily="50" charset="-128"/>
                        </a:rPr>
                        <a:t>A-1.</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監視作業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稼働状況の監視・ログ分析</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chemeClr val="tx1"/>
                          </a:solidFill>
                          <a:effectLst/>
                          <a:latin typeface="Meiryo UI" panose="020B0604030504040204" pitchFamily="50" charset="-128"/>
                          <a:ea typeface="Meiryo UI" panose="020B0604030504040204" pitchFamily="50" charset="-128"/>
                        </a:rPr>
                        <a:t>監視には既にマネージドサービスを活用しており、運用作業に変化はない</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5126436"/>
                  </a:ext>
                </a:extLst>
              </a:tr>
              <a:tr h="370840">
                <a:tc vMerge="1">
                  <a:txBody>
                    <a:bodyPr/>
                    <a:lstStyle/>
                    <a:p>
                      <a:pPr algn="l" fontAlgn="ctr"/>
                      <a:endParaRPr lang="ja-JP" altLang="en-US"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庁内設置サーバーの稼働監視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D6EB"/>
                    </a:solid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検証前構成では最低限の監視のみ実施しているが、マネージドサービスの活用により若干の負荷で管理性をより高められるため、作業範囲を拡充する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0159554"/>
                  </a:ext>
                </a:extLst>
              </a:tr>
              <a:tr h="370840">
                <a:tc rowSpan="2">
                  <a:txBody>
                    <a:bodyPr/>
                    <a:lstStyle/>
                    <a:p>
                      <a:pPr marL="0" marR="0" lvl="0" indent="0" algn="l" defTabSz="844083"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endParaRPr lang="en-US" altLang="ja-JP"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データのバックアップ管理</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バックアップ管理には既にマネージドサービスを利用しており、運用作業に変化はない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78683905"/>
                  </a:ext>
                </a:extLst>
              </a:tr>
              <a:tr h="370840">
                <a:tc vMerge="1">
                  <a:txBody>
                    <a:bodyPr/>
                    <a:lstStyle/>
                    <a:p>
                      <a:pPr marL="0" marR="0" lvl="0" indent="0" algn="l" defTabSz="844083"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endParaRPr lang="en-US" altLang="ja-JP"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利用量に応じたサーバーのスケールイン</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追加</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D6EB"/>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検証前構成では実施していない作業であるが、コスト最適化を目的として新規に作業を追加する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1933560"/>
                  </a:ext>
                </a:extLst>
              </a:tr>
              <a:tr h="370840">
                <a:tc>
                  <a:txBody>
                    <a:bodyPr/>
                    <a:lstStyle/>
                    <a:p>
                      <a:pPr marL="0" marR="0" lvl="0" indent="0" algn="l" defTabSz="844083"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A-3.</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ユーザーサポート業務</a:t>
                      </a:r>
                      <a:endParaRPr lang="en-US" altLang="ja-JP"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事前の機能確認・操作研修</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D6EB"/>
                    </a:solid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職員検証環境を新規に追加するため、管理に係る工数が増加する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16245231"/>
                  </a:ext>
                </a:extLst>
              </a:tr>
              <a:tr h="370840">
                <a:tc>
                  <a:txBody>
                    <a:bodyPr/>
                    <a:lstStyle/>
                    <a:p>
                      <a:pPr marL="0" marR="0" lvl="0" indent="0" algn="l" defTabSz="844083"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A-4.</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endParaRPr lang="en-US" altLang="ja-JP"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システム稼働実績の可視化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実績の収集にダッシュボードを活用することで工数が減少する</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3890386"/>
                  </a:ext>
                </a:extLst>
              </a:tr>
              <a:tr h="370840">
                <a:tc>
                  <a:txBody>
                    <a:bodyPr/>
                    <a:lstStyle/>
                    <a:p>
                      <a:pPr marL="0" marR="0" lvl="0" indent="0" algn="l" defTabSz="844083"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A-5.</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endParaRPr lang="en-US" altLang="ja-JP"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大規模障害時の業務継続</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庁内での縮退運転で業務を継続することとし、運用作業に変化はない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91363163"/>
                  </a:ext>
                </a:extLst>
              </a:tr>
            </a:tbl>
          </a:graphicData>
        </a:graphic>
      </p:graphicFrame>
      <p:sp>
        <p:nvSpPr>
          <p:cNvPr id="10" name="テキスト ボックス 9">
            <a:extLst>
              <a:ext uri="{FF2B5EF4-FFF2-40B4-BE49-F238E27FC236}">
                <a16:creationId xmlns:a16="http://schemas.microsoft.com/office/drawing/2014/main" id="{6B3AFF99-A8D1-54C9-6AF3-3A4F039416DB}"/>
              </a:ext>
            </a:extLst>
          </p:cNvPr>
          <p:cNvSpPr txBox="1"/>
          <p:nvPr/>
        </p:nvSpPr>
        <p:spPr>
          <a:xfrm>
            <a:off x="255000" y="907271"/>
            <a:ext cx="9396000" cy="906860"/>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0" lang="ja-JP" altLang="en-US" sz="11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サーバーの稼働監視対象や等の作業が追加されたため、監視業務等の運用に係る複数作業において、工数の増加が見られた。</a:t>
            </a:r>
            <a:endParaRPr kumimoji="0" lang="en-US" altLang="ja-JP" sz="11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0" lang="ja-JP" altLang="en-US" sz="11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ハードウェアやソフトウェアの保守等の作業については、データセンターにある業務がリフトされるため、工数の減少が見られた。</a:t>
            </a:r>
            <a:endParaRPr kumimoji="0" lang="en-US" altLang="ja-JP" sz="11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11" name="テキスト ボックス 10">
            <a:extLst>
              <a:ext uri="{FF2B5EF4-FFF2-40B4-BE49-F238E27FC236}">
                <a16:creationId xmlns:a16="http://schemas.microsoft.com/office/drawing/2014/main" id="{4EC6C7CA-3586-FF4E-E0E0-DE08F410CBEC}"/>
              </a:ext>
            </a:extLst>
          </p:cNvPr>
          <p:cNvSpPr txBox="1">
            <a:spLocks/>
          </p:cNvSpPr>
          <p:nvPr/>
        </p:nvSpPr>
        <p:spPr>
          <a:xfrm>
            <a:off x="255000" y="2834770"/>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運用効率化にかかわる主な作業</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12" name="テキスト ボックス 11">
            <a:extLst>
              <a:ext uri="{FF2B5EF4-FFF2-40B4-BE49-F238E27FC236}">
                <a16:creationId xmlns:a16="http://schemas.microsoft.com/office/drawing/2014/main" id="{2FB70594-F2E4-0B9D-9288-3B6096CEDE79}"/>
              </a:ext>
            </a:extLst>
          </p:cNvPr>
          <p:cNvSpPr txBox="1"/>
          <p:nvPr/>
        </p:nvSpPr>
        <p:spPr>
          <a:xfrm>
            <a:off x="255000" y="90727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検証結果サマリ</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13" name="テキスト ボックス 12">
            <a:extLst>
              <a:ext uri="{FF2B5EF4-FFF2-40B4-BE49-F238E27FC236}">
                <a16:creationId xmlns:a16="http://schemas.microsoft.com/office/drawing/2014/main" id="{13BD4929-6A79-83B9-932A-A6E3D4B08C81}"/>
              </a:ext>
            </a:extLst>
          </p:cNvPr>
          <p:cNvSpPr txBox="1"/>
          <p:nvPr/>
        </p:nvSpPr>
        <p:spPr>
          <a:xfrm>
            <a:off x="255000" y="1994131"/>
            <a:ext cx="9396000" cy="660639"/>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システムを共同利用する団体との運用の共通化が可能な作業を検討することで、更に運用を効率化できる可能性がある。</a:t>
            </a:r>
          </a:p>
        </p:txBody>
      </p:sp>
      <p:sp>
        <p:nvSpPr>
          <p:cNvPr id="14" name="テキスト ボックス 13">
            <a:extLst>
              <a:ext uri="{FF2B5EF4-FFF2-40B4-BE49-F238E27FC236}">
                <a16:creationId xmlns:a16="http://schemas.microsoft.com/office/drawing/2014/main" id="{C224C34E-CA80-B3FD-1917-96F656424E25}"/>
              </a:ext>
            </a:extLst>
          </p:cNvPr>
          <p:cNvSpPr txBox="1">
            <a:spLocks/>
          </p:cNvSpPr>
          <p:nvPr/>
        </p:nvSpPr>
        <p:spPr>
          <a:xfrm>
            <a:off x="255000" y="199413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更なる効率化の余地</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2" name="スライド番号プレースホルダー 1">
            <a:extLst>
              <a:ext uri="{FF2B5EF4-FFF2-40B4-BE49-F238E27FC236}">
                <a16:creationId xmlns:a16="http://schemas.microsoft.com/office/drawing/2014/main" id="{29FDC807-4638-53E9-F9EF-F6343852898B}"/>
              </a:ext>
            </a:extLst>
          </p:cNvPr>
          <p:cNvSpPr>
            <a:spLocks noGrp="1"/>
          </p:cNvSpPr>
          <p:nvPr>
            <p:ph type="sldNum" sz="quarter" idx="12"/>
          </p:nvPr>
        </p:nvSpPr>
        <p:spPr/>
        <p:txBody>
          <a:bodyPr/>
          <a:lstStyle/>
          <a:p>
            <a:fld id="{DFD4F317-19D0-4848-B5EB-5B174DBE8CF9}" type="slidenum">
              <a:rPr lang="ja-JP" altLang="en-US" smtClean="0"/>
              <a:pPr/>
              <a:t>54</a:t>
            </a:fld>
            <a:endParaRPr lang="ja-JP" altLang="en-US"/>
          </a:p>
        </p:txBody>
      </p:sp>
    </p:spTree>
    <p:extLst>
      <p:ext uri="{BB962C8B-B14F-4D97-AF65-F5344CB8AC3E}">
        <p14:creationId xmlns:p14="http://schemas.microsoft.com/office/powerpoint/2010/main" val="19332844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運用・保守作業の効率化（</a:t>
            </a:r>
            <a:r>
              <a:rPr lang="en-US" altLang="ja-JP" sz="2400">
                <a:latin typeface="+mn-ea"/>
                <a:ea typeface="+mn-ea"/>
                <a:cs typeface="+mj-lt"/>
              </a:rPr>
              <a:t>2/2</a:t>
            </a:r>
            <a:r>
              <a:rPr lang="ja-JP" altLang="en-US" sz="2400">
                <a:latin typeface="+mn-ea"/>
                <a:ea typeface="+mn-ea"/>
                <a:cs typeface="+mj-lt"/>
              </a:rPr>
              <a:t>）</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表 2">
            <a:extLst>
              <a:ext uri="{FF2B5EF4-FFF2-40B4-BE49-F238E27FC236}">
                <a16:creationId xmlns:a16="http://schemas.microsoft.com/office/drawing/2014/main" id="{9A31F28A-F6F2-7F20-3155-86D3920CB955}"/>
              </a:ext>
            </a:extLst>
          </p:cNvPr>
          <p:cNvGraphicFramePr>
            <a:graphicFrameLocks noGrp="1"/>
          </p:cNvGraphicFramePr>
          <p:nvPr>
            <p:extLst>
              <p:ext uri="{D42A27DB-BD31-4B8C-83A1-F6EECF244321}">
                <p14:modId xmlns:p14="http://schemas.microsoft.com/office/powerpoint/2010/main" val="1875835339"/>
              </p:ext>
            </p:extLst>
          </p:nvPr>
        </p:nvGraphicFramePr>
        <p:xfrm>
          <a:off x="255000" y="1252576"/>
          <a:ext cx="9396000" cy="272288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4030038107"/>
                    </a:ext>
                  </a:extLst>
                </a:gridCol>
                <a:gridCol w="2520000">
                  <a:extLst>
                    <a:ext uri="{9D8B030D-6E8A-4147-A177-3AD203B41FA5}">
                      <a16:colId xmlns:a16="http://schemas.microsoft.com/office/drawing/2014/main" val="2249508040"/>
                    </a:ext>
                  </a:extLst>
                </a:gridCol>
                <a:gridCol w="756000">
                  <a:extLst>
                    <a:ext uri="{9D8B030D-6E8A-4147-A177-3AD203B41FA5}">
                      <a16:colId xmlns:a16="http://schemas.microsoft.com/office/drawing/2014/main" val="2313973708"/>
                    </a:ext>
                  </a:extLst>
                </a:gridCol>
                <a:gridCol w="3600000">
                  <a:extLst>
                    <a:ext uri="{9D8B030D-6E8A-4147-A177-3AD203B41FA5}">
                      <a16:colId xmlns:a16="http://schemas.microsoft.com/office/drawing/2014/main" val="3974907019"/>
                    </a:ext>
                  </a:extLst>
                </a:gridCol>
              </a:tblGrid>
              <a:tr h="370840">
                <a:tc>
                  <a:txBody>
                    <a:bodyPr/>
                    <a:lstStyle/>
                    <a:p>
                      <a:pPr algn="ctr"/>
                      <a:r>
                        <a:rPr kumimoji="1" lang="ja-JP" altLang="en-US" sz="1100">
                          <a:solidFill>
                            <a:schemeClr val="bg1"/>
                          </a:solidFill>
                          <a:latin typeface="+mn-ea"/>
                          <a:ea typeface="+mn-ea"/>
                        </a:rPr>
                        <a:t>作業分類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作業内容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工数変化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理由／考察</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950157991"/>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B-1.</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ハードウェアの保守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ハードウェアの目視点検</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データセンターの残存システムを追加リフトするため、対象ハードウェアが減少する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5126436"/>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ソフトウェア製品の保守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プログラムの更新</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マシンイメージを利用してプログラムの一斉展開を行うことで、工数が減少する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1933560"/>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B-3.</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システムリソース配分の調整</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リソースの調査・最適化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一部のサーバーのスケールアウトを自動化することで、リソース不足時の対応作業が減少する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337230"/>
                  </a:ext>
                </a:extLst>
              </a:tr>
              <a:tr h="370840">
                <a:tc>
                  <a:txBody>
                    <a:bodyPr/>
                    <a:lstStyle/>
                    <a:p>
                      <a:pPr algn="l" fontAlgn="ctr"/>
                      <a:r>
                        <a:rPr lang="en-US" altLang="zh-TW" sz="1000" b="0" i="0" u="none" strike="noStrike">
                          <a:solidFill>
                            <a:schemeClr val="tx1"/>
                          </a:solidFill>
                          <a:effectLst/>
                          <a:latin typeface="メイリオ" panose="020B0604030504040204" pitchFamily="50" charset="-128"/>
                          <a:ea typeface="メイリオ" panose="020B0604030504040204" pitchFamily="50" charset="-128"/>
                        </a:rPr>
                        <a:t>B-4.</a:t>
                      </a:r>
                      <a:r>
                        <a:rPr lang="zh-TW" altLang="en-US" sz="1000" b="0" i="0" u="none" strike="noStrike">
                          <a:solidFill>
                            <a:schemeClr val="tx1"/>
                          </a:solidFill>
                          <a:effectLst/>
                          <a:latin typeface="メイリオ" panose="020B0604030504040204" pitchFamily="50" charset="-128"/>
                          <a:ea typeface="メイリオ" panose="020B0604030504040204" pitchFamily="50" charset="-128"/>
                        </a:rPr>
                        <a:t>保守作業共通</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プログラム提供作業の日程調整</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アプリケーション分離構成への移行により、日程調整のための工数が増加する可能性がある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34403599"/>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B-6.</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アプリケーションプログラムの保守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アプリケーションプログラムの修正</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不具合修正作業に変化はない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77784026"/>
                  </a:ext>
                </a:extLst>
              </a:tr>
              <a:tr h="37084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B-7.</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ハードウェアの保守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ハードウェアの修理・交換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データセンターの残存システムを追加リフトするため、対象ハードウェアが減少する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49093756"/>
                  </a:ext>
                </a:extLst>
              </a:tr>
            </a:tbl>
          </a:graphicData>
        </a:graphic>
      </p:graphicFrame>
      <p:sp>
        <p:nvSpPr>
          <p:cNvPr id="2" name="テキスト ボックス 1">
            <a:extLst>
              <a:ext uri="{FF2B5EF4-FFF2-40B4-BE49-F238E27FC236}">
                <a16:creationId xmlns:a16="http://schemas.microsoft.com/office/drawing/2014/main" id="{A23F55BC-A5D8-ECF7-534A-50C7B76BAF22}"/>
              </a:ext>
            </a:extLst>
          </p:cNvPr>
          <p:cNvSpPr txBox="1"/>
          <p:nvPr/>
        </p:nvSpPr>
        <p:spPr>
          <a:xfrm>
            <a:off x="228874" y="90727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運用効率化にかかわる主な作業</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5" name="スライド番号プレースホルダー 4">
            <a:extLst>
              <a:ext uri="{FF2B5EF4-FFF2-40B4-BE49-F238E27FC236}">
                <a16:creationId xmlns:a16="http://schemas.microsoft.com/office/drawing/2014/main" id="{40D68215-CE4D-50F3-EC72-3D52DE337619}"/>
              </a:ext>
            </a:extLst>
          </p:cNvPr>
          <p:cNvSpPr>
            <a:spLocks noGrp="1"/>
          </p:cNvSpPr>
          <p:nvPr>
            <p:ph type="sldNum" sz="quarter" idx="12"/>
          </p:nvPr>
        </p:nvSpPr>
        <p:spPr/>
        <p:txBody>
          <a:bodyPr/>
          <a:lstStyle/>
          <a:p>
            <a:fld id="{DFD4F317-19D0-4848-B5EB-5B174DBE8CF9}" type="slidenum">
              <a:rPr lang="ja-JP" altLang="en-US" smtClean="0"/>
              <a:pPr/>
              <a:t>55</a:t>
            </a:fld>
            <a:endParaRPr lang="ja-JP" altLang="en-US"/>
          </a:p>
        </p:txBody>
      </p:sp>
    </p:spTree>
    <p:extLst>
      <p:ext uri="{BB962C8B-B14F-4D97-AF65-F5344CB8AC3E}">
        <p14:creationId xmlns:p14="http://schemas.microsoft.com/office/powerpoint/2010/main" val="6713432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7BF840-5BC6-4151-B91A-19F3E00522F1}"/>
              </a:ext>
            </a:extLst>
          </p:cNvPr>
          <p:cNvSpPr>
            <a:spLocks noGrp="1"/>
          </p:cNvSpPr>
          <p:nvPr>
            <p:ph type="title"/>
          </p:nvPr>
        </p:nvSpPr>
        <p:spPr/>
        <p:txBody>
          <a:bodyPr/>
          <a:lstStyle/>
          <a:p>
            <a:r>
              <a:rPr kumimoji="1" lang="ja-JP" altLang="en-US"/>
              <a:t>笠置町</a:t>
            </a:r>
            <a:br>
              <a:rPr kumimoji="1" lang="en-US" altLang="ja-JP"/>
            </a:br>
            <a:r>
              <a:rPr kumimoji="1" lang="ja-JP" altLang="en-US"/>
              <a:t>（京都電子計算）</a:t>
            </a:r>
          </a:p>
        </p:txBody>
      </p:sp>
      <p:sp>
        <p:nvSpPr>
          <p:cNvPr id="5" name="スライド番号プレースホルダー 4">
            <a:extLst>
              <a:ext uri="{FF2B5EF4-FFF2-40B4-BE49-F238E27FC236}">
                <a16:creationId xmlns:a16="http://schemas.microsoft.com/office/drawing/2014/main" id="{CACF16C2-45E2-20E2-7AB8-BFC0515A80FD}"/>
              </a:ext>
            </a:extLst>
          </p:cNvPr>
          <p:cNvSpPr>
            <a:spLocks noGrp="1"/>
          </p:cNvSpPr>
          <p:nvPr>
            <p:ph type="sldNum" sz="quarter" idx="10"/>
          </p:nvPr>
        </p:nvSpPr>
        <p:spPr/>
        <p:txBody>
          <a:bodyPr/>
          <a:lstStyle/>
          <a:p>
            <a:fld id="{DFD4F317-19D0-4848-B5EB-5B174DBE8CF9}" type="slidenum">
              <a:rPr lang="ja-JP" altLang="en-US" smtClean="0"/>
              <a:pPr/>
              <a:t>56</a:t>
            </a:fld>
            <a:endParaRPr lang="ja-JP" altLang="en-US"/>
          </a:p>
        </p:txBody>
      </p:sp>
    </p:spTree>
    <p:extLst>
      <p:ext uri="{BB962C8B-B14F-4D97-AF65-F5344CB8AC3E}">
        <p14:creationId xmlns:p14="http://schemas.microsoft.com/office/powerpoint/2010/main" val="18721647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検証内容・結果</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表 22">
            <a:extLst>
              <a:ext uri="{FF2B5EF4-FFF2-40B4-BE49-F238E27FC236}">
                <a16:creationId xmlns:a16="http://schemas.microsoft.com/office/drawing/2014/main" id="{8672DFAC-CD75-246E-37D3-A0624EF87734}"/>
              </a:ext>
            </a:extLst>
          </p:cNvPr>
          <p:cNvGraphicFramePr>
            <a:graphicFrameLocks noGrp="1"/>
          </p:cNvGraphicFramePr>
          <p:nvPr>
            <p:extLst>
              <p:ext uri="{D42A27DB-BD31-4B8C-83A1-F6EECF244321}">
                <p14:modId xmlns:p14="http://schemas.microsoft.com/office/powerpoint/2010/main" val="1961307382"/>
              </p:ext>
            </p:extLst>
          </p:nvPr>
        </p:nvGraphicFramePr>
        <p:xfrm>
          <a:off x="132860" y="984157"/>
          <a:ext cx="9640280" cy="5112000"/>
        </p:xfrm>
        <a:graphic>
          <a:graphicData uri="http://schemas.openxmlformats.org/drawingml/2006/table">
            <a:tbl>
              <a:tblPr firstRow="1" bandRow="1">
                <a:tableStyleId>{5C22544A-7EE6-4342-B048-85BDC9FD1C3A}</a:tableStyleId>
              </a:tblPr>
              <a:tblGrid>
                <a:gridCol w="1324280">
                  <a:extLst>
                    <a:ext uri="{9D8B030D-6E8A-4147-A177-3AD203B41FA5}">
                      <a16:colId xmlns:a16="http://schemas.microsoft.com/office/drawing/2014/main" val="171330233"/>
                    </a:ext>
                  </a:extLst>
                </a:gridCol>
                <a:gridCol w="2772000">
                  <a:extLst>
                    <a:ext uri="{9D8B030D-6E8A-4147-A177-3AD203B41FA5}">
                      <a16:colId xmlns:a16="http://schemas.microsoft.com/office/drawing/2014/main" val="356421220"/>
                    </a:ext>
                  </a:extLst>
                </a:gridCol>
                <a:gridCol w="2772000">
                  <a:extLst>
                    <a:ext uri="{9D8B030D-6E8A-4147-A177-3AD203B41FA5}">
                      <a16:colId xmlns:a16="http://schemas.microsoft.com/office/drawing/2014/main" val="2944899526"/>
                    </a:ext>
                  </a:extLst>
                </a:gridCol>
                <a:gridCol w="2772000">
                  <a:extLst>
                    <a:ext uri="{9D8B030D-6E8A-4147-A177-3AD203B41FA5}">
                      <a16:colId xmlns:a16="http://schemas.microsoft.com/office/drawing/2014/main" val="2236818169"/>
                    </a:ext>
                  </a:extLst>
                </a:gridCol>
              </a:tblGrid>
              <a:tr h="288000">
                <a:tc>
                  <a:txBody>
                    <a:bodyPr/>
                    <a:lstStyle/>
                    <a:p>
                      <a:pPr algn="ctr"/>
                      <a:r>
                        <a:rPr kumimoji="1" lang="ja-JP" altLang="en-US" sz="1000" b="1">
                          <a:solidFill>
                            <a:schemeClr val="bg1"/>
                          </a:solidFill>
                        </a:rPr>
                        <a:t>検証の分類</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338D"/>
                    </a:solidFill>
                  </a:tcPr>
                </a:tc>
                <a:tc>
                  <a:txBody>
                    <a:bodyPr/>
                    <a:lstStyle/>
                    <a:p>
                      <a:pPr marL="0" indent="0" algn="ctr" fontAlgn="ctr">
                        <a:buFont typeface="Arial" panose="020B0604020202020204" pitchFamily="34" charset="0"/>
                        <a:buNone/>
                      </a:pPr>
                      <a:r>
                        <a:rPr lang="ja-JP" altLang="en-US" sz="1000" b="1" i="0" u="none" strike="noStrike">
                          <a:solidFill>
                            <a:schemeClr val="bg1"/>
                          </a:solidFill>
                          <a:effectLst/>
                          <a:latin typeface="+mn-ea"/>
                          <a:ea typeface="+mn-ea"/>
                        </a:rPr>
                        <a:t>検証内容</a:t>
                      </a:r>
                      <a:endParaRPr lang="en-US" altLang="ja-JP" sz="1000" b="1" i="0" u="none" strike="noStrike">
                        <a:solidFill>
                          <a:schemeClr val="bg1"/>
                        </a:solidFill>
                        <a:effectLst/>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検証後構成への移行による運用効率化</a:t>
                      </a:r>
                      <a:endParaRPr lang="en-US" altLang="ja-JP" sz="1000" b="1" i="0" u="none" strike="noStrike">
                        <a:solidFill>
                          <a:schemeClr val="bg1"/>
                        </a:solidFill>
                        <a:effectLst/>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338D"/>
                    </a:solidFill>
                  </a:tcPr>
                </a:tc>
                <a:tc>
                  <a:txBody>
                    <a:bodyPr/>
                    <a:lstStyle/>
                    <a:p>
                      <a:pPr marL="0" indent="0" algn="ctr" fontAlgn="ctr">
                        <a:buFontTx/>
                        <a:buNone/>
                      </a:pPr>
                      <a:r>
                        <a:rPr lang="ja-JP" altLang="en-US" sz="1000" b="1" i="0" u="none" strike="noStrike">
                          <a:solidFill>
                            <a:schemeClr val="bg1"/>
                          </a:solidFill>
                          <a:effectLst/>
                          <a:latin typeface="+mn-ea"/>
                          <a:ea typeface="+mn-ea"/>
                        </a:rPr>
                        <a:t>デジタル庁考察</a:t>
                      </a:r>
                      <a:endParaRPr lang="en-US" altLang="ja-JP" sz="1000" b="1" i="0" u="none" strike="noStrike">
                        <a:solidFill>
                          <a:schemeClr val="bg1"/>
                        </a:solidFill>
                        <a:effectLst/>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AB0D82"/>
                    </a:solidFill>
                  </a:tcPr>
                </a:tc>
                <a:extLst>
                  <a:ext uri="{0D108BD9-81ED-4DB2-BD59-A6C34878D82A}">
                    <a16:rowId xmlns:a16="http://schemas.microsoft.com/office/drawing/2014/main" val="2096052210"/>
                  </a:ext>
                </a:extLst>
              </a:tr>
              <a:tr h="288000">
                <a:tc gridSpan="4">
                  <a:txBody>
                    <a:bodyPr/>
                    <a:lstStyle/>
                    <a:p>
                      <a:r>
                        <a:rPr kumimoji="1" lang="ja-JP" altLang="en-US" sz="1000" b="1">
                          <a:solidFill>
                            <a:schemeClr val="bg1"/>
                          </a:solidFill>
                        </a:rPr>
                        <a:t>マネージドサービスの活用</a:t>
                      </a:r>
                      <a:endParaRPr kumimoji="1" lang="en-US" altLang="ja-JP" sz="100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50000"/>
                      </a:schemeClr>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marL="0" indent="0" algn="ctr" fontAlgn="ctr">
                        <a:buFont typeface="Arial" panose="020B0604020202020204" pitchFamily="34" charset="0"/>
                        <a:buNone/>
                      </a:pP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26788913"/>
                  </a:ext>
                </a:extLst>
              </a:tr>
              <a:tr h="1080000">
                <a:tc>
                  <a:txBody>
                    <a:bodyPr/>
                    <a:lstStyle/>
                    <a:p>
                      <a:r>
                        <a:rPr kumimoji="1" lang="ja-JP" altLang="en-US" sz="1000"/>
                        <a:t>セキュリティ</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マネージドサービスを用いて伝送データの暗号化・コンテナの脆弱性検査を行った</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サードパーティ製品を用いたウイルス対策を検討したが、</a:t>
                      </a:r>
                      <a:r>
                        <a:rPr lang="en-US" altLang="ja-JP" sz="1000" b="0" i="0" u="none" strike="noStrike">
                          <a:solidFill>
                            <a:schemeClr val="tx1"/>
                          </a:solidFill>
                          <a:effectLst/>
                          <a:latin typeface="+mn-ea"/>
                          <a:ea typeface="+mn-ea"/>
                        </a:rPr>
                        <a:t>CPU</a:t>
                      </a:r>
                      <a:r>
                        <a:rPr lang="ja-JP" altLang="en-US" sz="1000" b="0" i="0" u="none" strike="noStrike">
                          <a:solidFill>
                            <a:schemeClr val="tx1"/>
                          </a:solidFill>
                          <a:effectLst/>
                          <a:latin typeface="+mn-ea"/>
                          <a:ea typeface="+mn-ea"/>
                        </a:rPr>
                        <a:t>リソースを消費する懸念があったため利用しない方針とした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運用効率化を目的としたものではないため、変化はない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認証情報管理のマネージドサービス化について検討する余地がある</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証明書管理をマネージドサービス化するコストが高価であるため、利用は予定していない</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ウイルス対策はソフトウェアによって自動化しており、マネージドサービス化は予定しないとしている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26602547"/>
                  </a:ext>
                </a:extLst>
              </a:tr>
              <a:tr h="1080000">
                <a:tc>
                  <a:txBody>
                    <a:bodyPr/>
                    <a:lstStyle/>
                    <a:p>
                      <a:r>
                        <a:rPr kumimoji="1" lang="ja-JP" altLang="en-US" sz="1000"/>
                        <a:t>パフォーマンス・コスト</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アプリケーションをコンテナ化し、マネージドなコンテナ実行基盤上で稼働できることを確認した</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検証環境や一時利用環境（運用管理アカウント）の踏み台サーバーについて、必要のない時間は稼働を停止することとした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アプリケーションのコンテナ化により、プログラムのリリース・修正作業が減少する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en-US" altLang="ja-JP" sz="1000" b="0" i="0" u="none" strike="noStrike">
                          <a:solidFill>
                            <a:schemeClr val="tx1"/>
                          </a:solidFill>
                          <a:effectLst/>
                          <a:latin typeface="+mn-ea"/>
                          <a:ea typeface="+mn-ea"/>
                        </a:rPr>
                        <a:t>CI/CD</a:t>
                      </a:r>
                      <a:r>
                        <a:rPr lang="ja-JP" altLang="en-US" sz="1000" b="0" i="0" u="none" strike="noStrike">
                          <a:solidFill>
                            <a:schemeClr val="tx1"/>
                          </a:solidFill>
                          <a:effectLst/>
                          <a:latin typeface="+mn-ea"/>
                          <a:ea typeface="+mn-ea"/>
                        </a:rPr>
                        <a:t>を用いたリリース効率化やジョブ実行のサーバーレス化を検討予定としている</a:t>
                      </a:r>
                      <a:endParaRPr lang="en-US" altLang="ja-JP" sz="1000" b="0" i="0" u="none" strike="noStrike">
                        <a:solidFill>
                          <a:schemeClr val="tx1"/>
                        </a:solidFill>
                        <a:effectLst/>
                        <a:latin typeface="+mn-ea"/>
                        <a:ea typeface="+mn-ea"/>
                      </a:endParaRPr>
                    </a:p>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大規模バッチの処理の分解が困難であるためマネージドサービス化は予定しないとしている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55478589"/>
                  </a:ext>
                </a:extLst>
              </a:tr>
              <a:tr h="504000">
                <a:tc>
                  <a:txBody>
                    <a:bodyPr/>
                    <a:lstStyle/>
                    <a:p>
                      <a:r>
                        <a:rPr kumimoji="1" lang="ja-JP" altLang="en-US" sz="1000"/>
                        <a:t>可観測性・改善性</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a:solidFill>
                            <a:schemeClr val="tx1"/>
                          </a:solidFill>
                          <a:effectLst/>
                          <a:latin typeface="+mn-ea"/>
                          <a:ea typeface="+mn-ea"/>
                        </a:rPr>
                        <a:t>運用保守作業の自動化・マネージドサービス化を検討する余地がある</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31690141"/>
                  </a:ext>
                </a:extLst>
              </a:tr>
              <a:tr h="504000">
                <a:tc>
                  <a:txBody>
                    <a:bodyPr/>
                    <a:lstStyle/>
                    <a:p>
                      <a:r>
                        <a:rPr kumimoji="1" lang="ja-JP" altLang="en-US" sz="1000"/>
                        <a:t>レジリエンシー</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シングルゾーン構成からマルチゾーン構成にシステム構成を変更した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構成は変更になるが運用保守作業に変化はない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fontAlgn="ctr">
                        <a:buFont typeface="Arial" panose="020B0604020202020204" pitchFamily="34" charset="0"/>
                        <a:buNone/>
                      </a:pPr>
                      <a:r>
                        <a:rPr lang="en-US" altLang="ja-JP" sz="1000" b="0" i="0" u="none" strike="noStrike">
                          <a:solidFill>
                            <a:schemeClr val="tx1"/>
                          </a:solidFill>
                          <a:effectLst/>
                          <a:latin typeface="+mn-ea"/>
                          <a:ea typeface="+mn-ea"/>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62630803"/>
                  </a:ext>
                </a:extLst>
              </a:tr>
              <a:tr h="288000">
                <a:tc gridSpan="4">
                  <a:txBody>
                    <a:bodyPr/>
                    <a:lstStyle/>
                    <a:p>
                      <a:r>
                        <a:rPr kumimoji="1" lang="ja-JP" altLang="en-US" sz="1000" b="1">
                          <a:solidFill>
                            <a:schemeClr val="bg1"/>
                          </a:solidFill>
                        </a:rPr>
                        <a:t>共同利用方式の採用</a:t>
                      </a: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endParaRPr lang="en-US" altLang="ja-JP" sz="1000" b="0" i="0" u="none" strike="noStrike">
                        <a:solidFill>
                          <a:schemeClr val="bg1"/>
                        </a:solidFill>
                        <a:effectLst/>
                        <a:latin typeface="+mn-ea"/>
                        <a:ea typeface="+mn-ea"/>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tc>
                <a:tc h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736541262"/>
                  </a:ext>
                </a:extLst>
              </a:tr>
              <a:tr h="1080000">
                <a:tc>
                  <a:txBody>
                    <a:bodyPr/>
                    <a:lstStyle/>
                    <a:p>
                      <a:r>
                        <a:rPr kumimoji="1" lang="ja-JP" altLang="en-US" sz="1000"/>
                        <a:t>共同利用方式</a:t>
                      </a:r>
                    </a:p>
                  </a:txBody>
                  <a:tcPr marL="144000" marR="72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運用管理アカウントを共同利用する構成を確認した</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fontAlgn="ctr">
                        <a:buFont typeface="Arial" panose="020B0604020202020204" pitchFamily="34" charset="0"/>
                        <a:buChar char="•"/>
                      </a:pPr>
                      <a:r>
                        <a:rPr lang="ja-JP" altLang="en-US" sz="1000" b="0" i="0" u="none" strike="noStrike">
                          <a:solidFill>
                            <a:schemeClr val="tx1"/>
                          </a:solidFill>
                          <a:effectLst/>
                          <a:latin typeface="+mn-ea"/>
                          <a:ea typeface="+mn-ea"/>
                        </a:rPr>
                        <a:t>共同利用による運用効率化の効果は見られない</a:t>
                      </a:r>
                      <a:endParaRPr lang="en-US" altLang="ja-JP"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dirty="0">
                          <a:solidFill>
                            <a:schemeClr val="tx1"/>
                          </a:solidFill>
                          <a:effectLst/>
                          <a:latin typeface="+mn-ea"/>
                          <a:ea typeface="+mn-ea"/>
                        </a:rPr>
                        <a:t>アプリケーション用アカウントも含め、ネットワーク分離・アプリケーション分離など、より共同利用のメリットを発揮できる構成を検討する余地がある</a:t>
                      </a:r>
                      <a:endParaRPr lang="en-US" altLang="ja-JP" sz="1000" b="0" i="0" u="none" strike="noStrike" dirty="0">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50826764"/>
                  </a:ext>
                </a:extLst>
              </a:tr>
            </a:tbl>
          </a:graphicData>
        </a:graphic>
      </p:graphicFrame>
      <p:sp>
        <p:nvSpPr>
          <p:cNvPr id="2" name="スライド番号プレースホルダー 1">
            <a:extLst>
              <a:ext uri="{FF2B5EF4-FFF2-40B4-BE49-F238E27FC236}">
                <a16:creationId xmlns:a16="http://schemas.microsoft.com/office/drawing/2014/main" id="{385893D9-9324-3963-1181-8FBF204C2EEA}"/>
              </a:ext>
            </a:extLst>
          </p:cNvPr>
          <p:cNvSpPr>
            <a:spLocks noGrp="1"/>
          </p:cNvSpPr>
          <p:nvPr>
            <p:ph type="sldNum" sz="quarter" idx="12"/>
          </p:nvPr>
        </p:nvSpPr>
        <p:spPr/>
        <p:txBody>
          <a:bodyPr/>
          <a:lstStyle/>
          <a:p>
            <a:fld id="{DFD4F317-19D0-4848-B5EB-5B174DBE8CF9}" type="slidenum">
              <a:rPr lang="ja-JP" altLang="en-US" smtClean="0"/>
              <a:pPr/>
              <a:t>57</a:t>
            </a:fld>
            <a:endParaRPr lang="ja-JP" altLang="en-US"/>
          </a:p>
        </p:txBody>
      </p:sp>
    </p:spTree>
    <p:extLst>
      <p:ext uri="{BB962C8B-B14F-4D97-AF65-F5344CB8AC3E}">
        <p14:creationId xmlns:p14="http://schemas.microsoft.com/office/powerpoint/2010/main" val="633537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運用・保守作業の効率化（</a:t>
            </a:r>
            <a:r>
              <a:rPr lang="en-US" altLang="ja-JP" sz="2400">
                <a:latin typeface="+mn-ea"/>
                <a:ea typeface="+mn-ea"/>
                <a:cs typeface="+mj-lt"/>
              </a:rPr>
              <a:t>1/2</a:t>
            </a:r>
            <a:r>
              <a:rPr lang="ja-JP" altLang="en-US" sz="2400">
                <a:latin typeface="+mn-ea"/>
                <a:ea typeface="+mn-ea"/>
                <a:cs typeface="+mj-lt"/>
              </a:rPr>
              <a:t>）</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表 2">
            <a:extLst>
              <a:ext uri="{FF2B5EF4-FFF2-40B4-BE49-F238E27FC236}">
                <a16:creationId xmlns:a16="http://schemas.microsoft.com/office/drawing/2014/main" id="{9A31F28A-F6F2-7F20-3155-86D3920CB955}"/>
              </a:ext>
            </a:extLst>
          </p:cNvPr>
          <p:cNvGraphicFramePr>
            <a:graphicFrameLocks noGrp="1"/>
          </p:cNvGraphicFramePr>
          <p:nvPr>
            <p:extLst>
              <p:ext uri="{D42A27DB-BD31-4B8C-83A1-F6EECF244321}">
                <p14:modId xmlns:p14="http://schemas.microsoft.com/office/powerpoint/2010/main" val="2905907177"/>
              </p:ext>
            </p:extLst>
          </p:nvPr>
        </p:nvGraphicFramePr>
        <p:xfrm>
          <a:off x="255000" y="3180075"/>
          <a:ext cx="9396000" cy="274828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4030038107"/>
                    </a:ext>
                  </a:extLst>
                </a:gridCol>
                <a:gridCol w="2520000">
                  <a:extLst>
                    <a:ext uri="{9D8B030D-6E8A-4147-A177-3AD203B41FA5}">
                      <a16:colId xmlns:a16="http://schemas.microsoft.com/office/drawing/2014/main" val="2249508040"/>
                    </a:ext>
                  </a:extLst>
                </a:gridCol>
                <a:gridCol w="756000">
                  <a:extLst>
                    <a:ext uri="{9D8B030D-6E8A-4147-A177-3AD203B41FA5}">
                      <a16:colId xmlns:a16="http://schemas.microsoft.com/office/drawing/2014/main" val="2313973708"/>
                    </a:ext>
                  </a:extLst>
                </a:gridCol>
                <a:gridCol w="3600000">
                  <a:extLst>
                    <a:ext uri="{9D8B030D-6E8A-4147-A177-3AD203B41FA5}">
                      <a16:colId xmlns:a16="http://schemas.microsoft.com/office/drawing/2014/main" val="3974907019"/>
                    </a:ext>
                  </a:extLst>
                </a:gridCol>
              </a:tblGrid>
              <a:tr h="370840">
                <a:tc>
                  <a:txBody>
                    <a:bodyPr/>
                    <a:lstStyle/>
                    <a:p>
                      <a:pPr algn="ctr"/>
                      <a:r>
                        <a:rPr kumimoji="1" lang="ja-JP" altLang="en-US" sz="1100">
                          <a:solidFill>
                            <a:schemeClr val="bg1"/>
                          </a:solidFill>
                          <a:latin typeface="+mn-ea"/>
                          <a:ea typeface="+mn-ea"/>
                        </a:rPr>
                        <a:t>作業分類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作業内容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工数変化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理由・備考</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950157991"/>
                  </a:ext>
                </a:extLst>
              </a:tr>
              <a:tr h="396240">
                <a:tc rowSpan="2">
                  <a:txBody>
                    <a:bodyPr/>
                    <a:lstStyle/>
                    <a:p>
                      <a:pPr algn="l" fontAlgn="ctr"/>
                      <a:r>
                        <a:rPr lang="en-US" sz="1000" b="0" i="0" u="none" strike="noStrike">
                          <a:solidFill>
                            <a:schemeClr val="tx1"/>
                          </a:solidFill>
                          <a:effectLst/>
                          <a:latin typeface="メイリオ" panose="020B0604030504040204" pitchFamily="50" charset="-128"/>
                          <a:ea typeface="メイリオ" panose="020B0604030504040204" pitchFamily="50" charset="-128"/>
                        </a:rPr>
                        <a:t>A-1.</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監視作業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サーバーのリソース管理・死活監視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chemeClr val="tx1"/>
                          </a:solidFill>
                          <a:effectLst/>
                          <a:latin typeface="Meiryo UI" panose="020B0604030504040204" pitchFamily="50" charset="-128"/>
                          <a:ea typeface="Meiryo UI" panose="020B0604030504040204" pitchFamily="50" charset="-128"/>
                        </a:rPr>
                        <a:t>監視には既にマネージドサービスを活用しており、運用作業に変化はない</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5126436"/>
                  </a:ext>
                </a:extLst>
              </a:tr>
              <a:tr h="396240">
                <a:tc vMerge="1">
                  <a:txBody>
                    <a:bodyPr/>
                    <a:lstStyle/>
                    <a:p>
                      <a:pPr algn="l" fontAlgn="ctr"/>
                      <a:endParaRPr lang="ja-JP" altLang="en-US"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情報セキュリティ最新化の確認</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脆弱性検知にマネージドサービスを利用するが、運用作業に変化はない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00867575"/>
                  </a:ext>
                </a:extLst>
              </a:tr>
              <a:tr h="396240">
                <a:tc rowSpan="2">
                  <a:txBody>
                    <a:bodyPr/>
                    <a:lstStyle/>
                    <a:p>
                      <a:pPr marL="0" marR="0" lvl="0" indent="0" algn="l" defTabSz="844083"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endParaRPr lang="en-US" altLang="ja-JP"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データのバックアップ管理</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バックアップ管理には既にマネージドサービスを利用しており、運用作業に変化はない</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05483168"/>
                  </a:ext>
                </a:extLst>
              </a:tr>
              <a:tr h="396240">
                <a:tc vMerge="1">
                  <a:txBody>
                    <a:bodyPr/>
                    <a:lstStyle/>
                    <a:p>
                      <a:pPr marL="0" marR="0" lvl="0" indent="0" algn="l" defTabSz="844083"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endParaRPr lang="en-US" altLang="ja-JP"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プログラムのリリース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アプリケーションのコンテナ化により、リリース作業が効率化される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1933560"/>
                  </a:ext>
                </a:extLst>
              </a:tr>
              <a:tr h="396240">
                <a:tc>
                  <a:txBody>
                    <a:bodyPr/>
                    <a:lstStyle/>
                    <a:p>
                      <a:pPr marL="0" marR="0" lvl="0" indent="0" algn="l" defTabSz="844083"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A-4.</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endParaRPr lang="en-US" altLang="ja-JP"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障害実績の報告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障害実績の集計にマネージドサービスや分析ツールの利用を想定するが、運用作業に変化はない</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3890386"/>
                  </a:ext>
                </a:extLst>
              </a:tr>
              <a:tr h="396240">
                <a:tc>
                  <a:txBody>
                    <a:bodyPr/>
                    <a:lstStyle/>
                    <a:p>
                      <a:pPr marL="0" marR="0" lvl="0" indent="0" algn="l" defTabSz="844083"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A-5.</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情報システム維持作業</a:t>
                      </a:r>
                      <a:endParaRPr lang="en-US" altLang="ja-JP" sz="10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障害発生時の環境復元</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運用作業に変化はないが、アプリケーションのコンテナ化や</a:t>
                      </a: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CI/CD</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の利用により工数が減少する可能性がある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2445074"/>
                  </a:ext>
                </a:extLst>
              </a:tr>
            </a:tbl>
          </a:graphicData>
        </a:graphic>
      </p:graphicFrame>
      <p:sp>
        <p:nvSpPr>
          <p:cNvPr id="8" name="テキスト ボックス 7">
            <a:extLst>
              <a:ext uri="{FF2B5EF4-FFF2-40B4-BE49-F238E27FC236}">
                <a16:creationId xmlns:a16="http://schemas.microsoft.com/office/drawing/2014/main" id="{CF39DFCC-8585-4EA5-6575-323ACE632059}"/>
              </a:ext>
            </a:extLst>
          </p:cNvPr>
          <p:cNvSpPr txBox="1"/>
          <p:nvPr/>
        </p:nvSpPr>
        <p:spPr>
          <a:xfrm>
            <a:off x="255000" y="907271"/>
            <a:ext cx="9396000" cy="906860"/>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0" lang="ja-JP" altLang="en-US" sz="11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アプリケーションの保守に係る作業については、</a:t>
            </a:r>
            <a:r>
              <a:rPr kumimoji="1" lang="ja-JP" altLang="en-US" sz="1100" b="0" i="0" u="none" strike="noStrike" kern="1200" cap="none" spc="0" normalizeH="0" baseline="0" noProof="0">
                <a:ln>
                  <a:noFill/>
                </a:ln>
                <a:solidFill>
                  <a:srgbClr val="000000"/>
                </a:solidFill>
                <a:effectLst/>
                <a:uLnTx/>
                <a:uFillTx/>
                <a:latin typeface="Arial"/>
                <a:ea typeface="Meiryo UI"/>
                <a:cs typeface="+mn-cs"/>
              </a:rPr>
              <a:t>アプリケーションのコンテナ化やサービス提供範囲の拡大に伴い、工数の減少が見られた。</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ソフトウェアの保守に係る作業については、アプリケーションのサービス提供範囲拡大に伴い保守範囲拡張されたため、工数の増加がみられた。</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p:txBody>
      </p:sp>
      <p:sp>
        <p:nvSpPr>
          <p:cNvPr id="10" name="テキスト ボックス 9">
            <a:extLst>
              <a:ext uri="{FF2B5EF4-FFF2-40B4-BE49-F238E27FC236}">
                <a16:creationId xmlns:a16="http://schemas.microsoft.com/office/drawing/2014/main" id="{B40D65B8-EF1D-6DB7-8B73-EEA68C2CE974}"/>
              </a:ext>
            </a:extLst>
          </p:cNvPr>
          <p:cNvSpPr txBox="1">
            <a:spLocks/>
          </p:cNvSpPr>
          <p:nvPr/>
        </p:nvSpPr>
        <p:spPr>
          <a:xfrm>
            <a:off x="255000" y="2834770"/>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運用効率化にかかわる主な作業</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11" name="テキスト ボックス 10">
            <a:extLst>
              <a:ext uri="{FF2B5EF4-FFF2-40B4-BE49-F238E27FC236}">
                <a16:creationId xmlns:a16="http://schemas.microsoft.com/office/drawing/2014/main" id="{6C8E057E-BEBA-C95B-2AEA-66F16B3FF38D}"/>
              </a:ext>
            </a:extLst>
          </p:cNvPr>
          <p:cNvSpPr txBox="1"/>
          <p:nvPr/>
        </p:nvSpPr>
        <p:spPr>
          <a:xfrm>
            <a:off x="255000" y="90727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検証結果サマリ</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12" name="テキスト ボックス 11">
            <a:extLst>
              <a:ext uri="{FF2B5EF4-FFF2-40B4-BE49-F238E27FC236}">
                <a16:creationId xmlns:a16="http://schemas.microsoft.com/office/drawing/2014/main" id="{703EA364-B4CE-0CE3-86B9-027B9C6ECAC6}"/>
              </a:ext>
            </a:extLst>
          </p:cNvPr>
          <p:cNvSpPr txBox="1"/>
          <p:nvPr/>
        </p:nvSpPr>
        <p:spPr>
          <a:xfrm>
            <a:off x="255000" y="1994131"/>
            <a:ext cx="9396000" cy="660639"/>
          </a:xfrm>
          <a:prstGeom prst="rect">
            <a:avLst/>
          </a:prstGeom>
          <a:solidFill>
            <a:schemeClr val="bg1">
              <a:lumMod val="95000"/>
            </a:schemeClr>
          </a:solidFill>
          <a:ln>
            <a:noFill/>
          </a:ln>
        </p:spPr>
        <p:txBody>
          <a:bodyPr wrap="square" lIns="54610" tIns="432000" rIns="54610" bIns="54610"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情報システム維持に係る作業においては、障害発生時のリリースやバックアップからの切り戻しに</a:t>
            </a:r>
            <a:r>
              <a:rPr kumimoji="1" lang="en-US" altLang="ja-JP" sz="1100" b="0" i="0" u="none" strike="noStrike" kern="1200" cap="none" spc="0" normalizeH="0" baseline="0" noProof="0">
                <a:ln>
                  <a:noFill/>
                </a:ln>
                <a:solidFill>
                  <a:srgbClr val="000000"/>
                </a:solidFill>
                <a:effectLst/>
                <a:uLnTx/>
                <a:uFillTx/>
                <a:latin typeface="Arial"/>
                <a:ea typeface="Meiryo UI"/>
                <a:cs typeface="+mn-cs"/>
              </a:rPr>
              <a:t>CI/CD</a:t>
            </a:r>
            <a:r>
              <a:rPr kumimoji="1" lang="ja-JP" altLang="en-US" sz="1100" b="0" i="0" u="none" strike="noStrike" kern="1200" cap="none" spc="0" normalizeH="0" baseline="0" noProof="0">
                <a:ln>
                  <a:noFill/>
                </a:ln>
                <a:solidFill>
                  <a:srgbClr val="000000"/>
                </a:solidFill>
                <a:effectLst/>
                <a:uLnTx/>
                <a:uFillTx/>
                <a:latin typeface="Arial"/>
                <a:ea typeface="Meiryo UI"/>
                <a:cs typeface="+mn-cs"/>
              </a:rPr>
              <a:t>を利用することで、更に工数を削減できる可能性がある。</a:t>
            </a:r>
          </a:p>
        </p:txBody>
      </p:sp>
      <p:sp>
        <p:nvSpPr>
          <p:cNvPr id="13" name="テキスト ボックス 12">
            <a:extLst>
              <a:ext uri="{FF2B5EF4-FFF2-40B4-BE49-F238E27FC236}">
                <a16:creationId xmlns:a16="http://schemas.microsoft.com/office/drawing/2014/main" id="{91774751-FE6D-AD89-4BD2-A71A32C22ED3}"/>
              </a:ext>
            </a:extLst>
          </p:cNvPr>
          <p:cNvSpPr txBox="1">
            <a:spLocks/>
          </p:cNvSpPr>
          <p:nvPr/>
        </p:nvSpPr>
        <p:spPr>
          <a:xfrm>
            <a:off x="255000" y="199413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更なる効率化の余地</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2" name="スライド番号プレースホルダー 1">
            <a:extLst>
              <a:ext uri="{FF2B5EF4-FFF2-40B4-BE49-F238E27FC236}">
                <a16:creationId xmlns:a16="http://schemas.microsoft.com/office/drawing/2014/main" id="{48217659-0E4A-7368-ED91-6FE596DA42DB}"/>
              </a:ext>
            </a:extLst>
          </p:cNvPr>
          <p:cNvSpPr>
            <a:spLocks noGrp="1"/>
          </p:cNvSpPr>
          <p:nvPr>
            <p:ph type="sldNum" sz="quarter" idx="12"/>
          </p:nvPr>
        </p:nvSpPr>
        <p:spPr/>
        <p:txBody>
          <a:bodyPr/>
          <a:lstStyle/>
          <a:p>
            <a:fld id="{DFD4F317-19D0-4848-B5EB-5B174DBE8CF9}" type="slidenum">
              <a:rPr lang="ja-JP" altLang="en-US" smtClean="0"/>
              <a:pPr/>
              <a:t>58</a:t>
            </a:fld>
            <a:endParaRPr lang="ja-JP" altLang="en-US"/>
          </a:p>
        </p:txBody>
      </p:sp>
    </p:spTree>
    <p:extLst>
      <p:ext uri="{BB962C8B-B14F-4D97-AF65-F5344CB8AC3E}">
        <p14:creationId xmlns:p14="http://schemas.microsoft.com/office/powerpoint/2010/main" val="39637756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運用・保守作業の効率化（</a:t>
            </a:r>
            <a:r>
              <a:rPr lang="en-US" altLang="ja-JP" sz="2400">
                <a:latin typeface="+mn-ea"/>
                <a:ea typeface="+mn-ea"/>
                <a:cs typeface="+mj-lt"/>
              </a:rPr>
              <a:t>2/2</a:t>
            </a:r>
            <a:r>
              <a:rPr lang="ja-JP" altLang="en-US" sz="2400">
                <a:latin typeface="+mn-ea"/>
                <a:ea typeface="+mn-ea"/>
                <a:cs typeface="+mj-lt"/>
              </a:rPr>
              <a:t>）</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表 2">
            <a:extLst>
              <a:ext uri="{FF2B5EF4-FFF2-40B4-BE49-F238E27FC236}">
                <a16:creationId xmlns:a16="http://schemas.microsoft.com/office/drawing/2014/main" id="{9A31F28A-F6F2-7F20-3155-86D3920CB955}"/>
              </a:ext>
            </a:extLst>
          </p:cNvPr>
          <p:cNvGraphicFramePr>
            <a:graphicFrameLocks noGrp="1"/>
          </p:cNvGraphicFramePr>
          <p:nvPr>
            <p:extLst>
              <p:ext uri="{D42A27DB-BD31-4B8C-83A1-F6EECF244321}">
                <p14:modId xmlns:p14="http://schemas.microsoft.com/office/powerpoint/2010/main" val="2779739020"/>
              </p:ext>
            </p:extLst>
          </p:nvPr>
        </p:nvGraphicFramePr>
        <p:xfrm>
          <a:off x="245573" y="1252576"/>
          <a:ext cx="9396000" cy="296284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4030038107"/>
                    </a:ext>
                  </a:extLst>
                </a:gridCol>
                <a:gridCol w="2520000">
                  <a:extLst>
                    <a:ext uri="{9D8B030D-6E8A-4147-A177-3AD203B41FA5}">
                      <a16:colId xmlns:a16="http://schemas.microsoft.com/office/drawing/2014/main" val="2249508040"/>
                    </a:ext>
                  </a:extLst>
                </a:gridCol>
                <a:gridCol w="756000">
                  <a:extLst>
                    <a:ext uri="{9D8B030D-6E8A-4147-A177-3AD203B41FA5}">
                      <a16:colId xmlns:a16="http://schemas.microsoft.com/office/drawing/2014/main" val="2313973708"/>
                    </a:ext>
                  </a:extLst>
                </a:gridCol>
                <a:gridCol w="3600000">
                  <a:extLst>
                    <a:ext uri="{9D8B030D-6E8A-4147-A177-3AD203B41FA5}">
                      <a16:colId xmlns:a16="http://schemas.microsoft.com/office/drawing/2014/main" val="3974907019"/>
                    </a:ext>
                  </a:extLst>
                </a:gridCol>
              </a:tblGrid>
              <a:tr h="370840">
                <a:tc>
                  <a:txBody>
                    <a:bodyPr/>
                    <a:lstStyle/>
                    <a:p>
                      <a:pPr algn="ctr"/>
                      <a:r>
                        <a:rPr kumimoji="1" lang="ja-JP" altLang="en-US" sz="1100">
                          <a:solidFill>
                            <a:schemeClr val="bg1"/>
                          </a:solidFill>
                          <a:latin typeface="+mn-ea"/>
                          <a:ea typeface="+mn-ea"/>
                        </a:rPr>
                        <a:t>作業分類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作業内容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工数変化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a:r>
                        <a:rPr kumimoji="1" lang="ja-JP" altLang="en-US" sz="1100">
                          <a:solidFill>
                            <a:schemeClr val="bg1"/>
                          </a:solidFill>
                          <a:latin typeface="+mn-ea"/>
                          <a:ea typeface="+mn-ea"/>
                        </a:rPr>
                        <a:t>理由／考察</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950157991"/>
                  </a:ext>
                </a:extLst>
              </a:tr>
              <a:tr h="432000">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B-2.</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ソフトウェア製品の保守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プログラムのアップデート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D6EB"/>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アプリケーション</a:t>
                      </a:r>
                      <a:r>
                        <a:rPr lang="ja-JP" altLang="en-US" sz="1000" b="0" i="0" u="none" strike="noStrike">
                          <a:solidFill>
                            <a:schemeClr val="tx1"/>
                          </a:solidFill>
                          <a:effectLst/>
                          <a:latin typeface="Meiryo UI" panose="020B0604030504040204" pitchFamily="50" charset="-128"/>
                          <a:ea typeface="Meiryo UI" panose="020B0604030504040204" pitchFamily="50" charset="-128"/>
                        </a:rPr>
                        <a:t>のサービス提供範囲を拡大するため</a:t>
                      </a:r>
                      <a:r>
                        <a:rPr lang="ja-JP" altLang="en-US" sz="1000" b="0" i="0" u="none" strike="noStrike">
                          <a:solidFill>
                            <a:srgbClr val="000000"/>
                          </a:solidFill>
                          <a:effectLst/>
                          <a:latin typeface="Meiryo UI" panose="020B0604030504040204" pitchFamily="50" charset="-128"/>
                          <a:ea typeface="Meiryo UI" panose="020B0604030504040204" pitchFamily="50" charset="-128"/>
                        </a:rPr>
                        <a:t>、対応作業が増加する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1933560"/>
                  </a:ext>
                </a:extLst>
              </a:tr>
              <a:tr h="432000">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900" b="0" i="0" u="none" strike="noStrike">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サーバー</a:t>
                      </a:r>
                      <a:r>
                        <a:rPr lang="en-US" altLang="ja-JP" sz="1000" b="0" i="0" u="none" strike="noStrike">
                          <a:solidFill>
                            <a:srgbClr val="000000"/>
                          </a:solidFill>
                          <a:effectLst/>
                          <a:latin typeface="Meiryo UI" panose="020B0604030504040204" pitchFamily="50" charset="-128"/>
                          <a:ea typeface="Meiryo UI" panose="020B0604030504040204" pitchFamily="50" charset="-128"/>
                        </a:rPr>
                        <a:t>OS</a:t>
                      </a:r>
                      <a:r>
                        <a:rPr lang="ja-JP" altLang="en-US" sz="1000" b="0" i="0" u="none" strike="noStrike">
                          <a:solidFill>
                            <a:srgbClr val="000000"/>
                          </a:solidFill>
                          <a:effectLst/>
                          <a:latin typeface="Meiryo UI" panose="020B0604030504040204" pitchFamily="50" charset="-128"/>
                          <a:ea typeface="Meiryo UI" panose="020B0604030504040204" pitchFamily="50" charset="-128"/>
                        </a:rPr>
                        <a:t>へのパッチ適用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運用作業に変化はないが、システムの共同利用やアプリケーションのコンテナ化により作業が減少する可能性がある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4469397"/>
                  </a:ext>
                </a:extLst>
              </a:tr>
              <a:tr h="43200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B-3.</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システムリソース配分の調整</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仮想サーバーのサイズ最適化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運用作業に変化はないが、システムの共同利用やアプリケーションのコンテナ化により作業が減少する可能性がある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337230"/>
                  </a:ext>
                </a:extLst>
              </a:tr>
              <a:tr h="432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B-5.</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データの収集と報告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障害実績の報告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変化なし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障害実績の集計にマネージドサービスや分析ツールの利用を想定するが、運用作業に変化はない</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81026457"/>
                  </a:ext>
                </a:extLst>
              </a:tr>
              <a:tr h="43200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B-6.</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アプリケーションプログラムの保守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a:solidFill>
                            <a:schemeClr val="tx1"/>
                          </a:solidFill>
                          <a:effectLst/>
                          <a:latin typeface="メイリオ" panose="020B0604030504040204" pitchFamily="50" charset="-128"/>
                          <a:ea typeface="メイリオ" panose="020B0604030504040204" pitchFamily="50" charset="-128"/>
                          <a:cs typeface="+mn-cs"/>
                        </a:rPr>
                        <a:t>アプリケーションプログラムの修正</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工数減</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アプリケーションのコンテナ化により</a:t>
                      </a:r>
                      <a:r>
                        <a:rPr lang="ja-JP" altLang="en-US" sz="1000" b="0" i="0" u="none" strike="noStrike">
                          <a:solidFill>
                            <a:srgbClr val="000000"/>
                          </a:solidFill>
                          <a:effectLst/>
                          <a:latin typeface="Meiryo UI" panose="020B0604030504040204" pitchFamily="50" charset="-128"/>
                          <a:ea typeface="Meiryo UI" panose="020B0604030504040204" pitchFamily="50" charset="-128"/>
                        </a:rPr>
                        <a:t>、リリース運用等で工数が減少する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77373109"/>
                  </a:ext>
                </a:extLst>
              </a:tr>
              <a:tr h="432000">
                <a:tc>
                  <a:txBody>
                    <a:bodyPr/>
                    <a:lstStyle/>
                    <a:p>
                      <a:pPr algn="l" fontAlgn="ctr"/>
                      <a:r>
                        <a:rPr lang="en-US" altLang="ja-JP" sz="1000" b="0" i="0" u="none" strike="noStrike">
                          <a:solidFill>
                            <a:schemeClr val="tx1"/>
                          </a:solidFill>
                          <a:effectLst/>
                          <a:latin typeface="メイリオ" panose="020B0604030504040204" pitchFamily="50" charset="-128"/>
                          <a:ea typeface="メイリオ" panose="020B0604030504040204" pitchFamily="50" charset="-128"/>
                        </a:rPr>
                        <a:t>B-8.</a:t>
                      </a:r>
                      <a:r>
                        <a:rPr lang="ja-JP" altLang="en-US" sz="1000" b="0" i="0" u="none" strike="noStrike">
                          <a:solidFill>
                            <a:schemeClr val="tx1"/>
                          </a:solidFill>
                          <a:effectLst/>
                          <a:latin typeface="メイリオ" panose="020B0604030504040204" pitchFamily="50" charset="-128"/>
                          <a:ea typeface="メイリオ" panose="020B0604030504040204" pitchFamily="50" charset="-128"/>
                        </a:rPr>
                        <a:t>ソフトウェア製品の保守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ソフトウェアの不具合修正</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工数増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D6EB"/>
                    </a:solidFill>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アプリケーション</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のサービス提供範囲を拡大するた</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め、対応作業が増加する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3890386"/>
                  </a:ext>
                </a:extLst>
              </a:tr>
            </a:tbl>
          </a:graphicData>
        </a:graphic>
      </p:graphicFrame>
      <p:sp>
        <p:nvSpPr>
          <p:cNvPr id="8" name="テキスト ボックス 7">
            <a:extLst>
              <a:ext uri="{FF2B5EF4-FFF2-40B4-BE49-F238E27FC236}">
                <a16:creationId xmlns:a16="http://schemas.microsoft.com/office/drawing/2014/main" id="{F7AFE57F-97DF-908A-5CF1-DCB10BF27927}"/>
              </a:ext>
            </a:extLst>
          </p:cNvPr>
          <p:cNvSpPr txBox="1"/>
          <p:nvPr/>
        </p:nvSpPr>
        <p:spPr>
          <a:xfrm>
            <a:off x="237583" y="907271"/>
            <a:ext cx="2016000" cy="309305"/>
          </a:xfrm>
          <a:prstGeom prst="roundRect">
            <a:avLst/>
          </a:prstGeom>
          <a:solidFill>
            <a:schemeClr val="bg1">
              <a:lumMod val="50000"/>
            </a:schemeClr>
          </a:solidFill>
          <a:ln>
            <a:noFill/>
          </a:ln>
        </p:spPr>
        <p:txBody>
          <a:bodyPr wrap="square" lIns="54610" tIns="54610" rIns="54610" bIns="54610" rtlCol="0" anchor="ct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Arial"/>
                <a:ea typeface="Meiryo UI"/>
                <a:cs typeface="+mn-cs"/>
              </a:rPr>
              <a:t>運用効率化にかかわる主な作業</a:t>
            </a:r>
            <a:endParaRPr kumimoji="1" lang="en-US" altLang="ja-JP" sz="1100" b="0" i="0" u="none" strike="noStrike" kern="1200" cap="none" spc="0" normalizeH="0" baseline="0" noProof="0">
              <a:ln>
                <a:noFill/>
              </a:ln>
              <a:solidFill>
                <a:prstClr val="white"/>
              </a:solidFill>
              <a:effectLst/>
              <a:uLnTx/>
              <a:uFillTx/>
              <a:latin typeface="Arial"/>
              <a:ea typeface="Meiryo UI"/>
              <a:cs typeface="+mn-cs"/>
            </a:endParaRPr>
          </a:p>
        </p:txBody>
      </p:sp>
      <p:sp>
        <p:nvSpPr>
          <p:cNvPr id="2" name="スライド番号プレースホルダー 1">
            <a:extLst>
              <a:ext uri="{FF2B5EF4-FFF2-40B4-BE49-F238E27FC236}">
                <a16:creationId xmlns:a16="http://schemas.microsoft.com/office/drawing/2014/main" id="{C96DBA4A-FB78-F3D4-3C8E-4032EB00BD3F}"/>
              </a:ext>
            </a:extLst>
          </p:cNvPr>
          <p:cNvSpPr>
            <a:spLocks noGrp="1"/>
          </p:cNvSpPr>
          <p:nvPr>
            <p:ph type="sldNum" sz="quarter" idx="12"/>
          </p:nvPr>
        </p:nvSpPr>
        <p:spPr/>
        <p:txBody>
          <a:bodyPr/>
          <a:lstStyle/>
          <a:p>
            <a:fld id="{DFD4F317-19D0-4848-B5EB-5B174DBE8CF9}" type="slidenum">
              <a:rPr lang="ja-JP" altLang="en-US" smtClean="0"/>
              <a:pPr/>
              <a:t>59</a:t>
            </a:fld>
            <a:endParaRPr lang="ja-JP" altLang="en-US"/>
          </a:p>
        </p:txBody>
      </p:sp>
    </p:spTree>
    <p:extLst>
      <p:ext uri="{BB962C8B-B14F-4D97-AF65-F5344CB8AC3E}">
        <p14:creationId xmlns:p14="http://schemas.microsoft.com/office/powerpoint/2010/main" val="115219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タイトル 3">
            <a:extLst>
              <a:ext uri="{FF2B5EF4-FFF2-40B4-BE49-F238E27FC236}">
                <a16:creationId xmlns:a16="http://schemas.microsoft.com/office/drawing/2014/main" id="{109454D2-0AC7-84CD-CF58-73F31DD0342C}"/>
              </a:ext>
            </a:extLst>
          </p:cNvPr>
          <p:cNvSpPr>
            <a:spLocks noGrp="1"/>
          </p:cNvSpPr>
          <p:nvPr>
            <p:ph type="title"/>
          </p:nvPr>
        </p:nvSpPr>
        <p:spPr>
          <a:xfrm>
            <a:off x="1149315" y="456674"/>
            <a:ext cx="7607375" cy="414237"/>
          </a:xfrm>
        </p:spPr>
        <p:txBody>
          <a:bodyPr anchor="ctr"/>
          <a:lstStyle/>
          <a:p>
            <a:r>
              <a:rPr lang="ja-JP" altLang="en-US" sz="2400">
                <a:ea typeface="+mj-lt"/>
                <a:cs typeface="+mj-lt"/>
              </a:rPr>
              <a:t>検証内容（</a:t>
            </a:r>
            <a:r>
              <a:rPr lang="en-US" altLang="ja-JP" sz="2400">
                <a:ea typeface="+mj-lt"/>
                <a:cs typeface="+mj-lt"/>
              </a:rPr>
              <a:t>B.</a:t>
            </a:r>
            <a:r>
              <a:rPr lang="ja-JP" altLang="en-US" sz="2400">
                <a:ea typeface="+mj-lt"/>
                <a:cs typeface="+mj-lt"/>
              </a:rPr>
              <a:t>運用効率化の確認）</a:t>
            </a:r>
          </a:p>
        </p:txBody>
      </p:sp>
      <p:cxnSp>
        <p:nvCxnSpPr>
          <p:cNvPr id="28" name="直線コネクタ 27">
            <a:extLst>
              <a:ext uri="{FF2B5EF4-FFF2-40B4-BE49-F238E27FC236}">
                <a16:creationId xmlns:a16="http://schemas.microsoft.com/office/drawing/2014/main" id="{28516844-8C90-2CDA-AE7F-C2B314EFF582}"/>
              </a:ext>
            </a:extLst>
          </p:cNvPr>
          <p:cNvCxnSpPr/>
          <p:nvPr/>
        </p:nvCxnSpPr>
        <p:spPr>
          <a:xfrm>
            <a:off x="1040079" y="920351"/>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D855C3D8-4842-147F-BA29-AB2E2EEA2A12}"/>
              </a:ext>
            </a:extLst>
          </p:cNvPr>
          <p:cNvSpPr txBox="1"/>
          <p:nvPr/>
        </p:nvSpPr>
        <p:spPr>
          <a:xfrm>
            <a:off x="967351" y="995619"/>
            <a:ext cx="8505347" cy="1049005"/>
          </a:xfrm>
          <a:prstGeom prst="rect">
            <a:avLst/>
          </a:prstGeom>
          <a:noFill/>
        </p:spPr>
        <p:txBody>
          <a:bodyPr wrap="square" lIns="54610" tIns="54610" rIns="54610" bIns="54610" rtlCol="0">
            <a:spAutoFit/>
          </a:bodyPr>
          <a:lstStyle/>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n"/>
              <a:tabLst/>
              <a:defRPr/>
            </a:pPr>
            <a:r>
              <a:rPr kumimoji="1" lang="ja-JP" altLang="en-US" sz="1400" b="0" i="0" u="none" strike="noStrike" kern="1200" cap="none" spc="0" normalizeH="0" baseline="0" noProof="0">
                <a:ln>
                  <a:noFill/>
                </a:ln>
                <a:solidFill>
                  <a:srgbClr val="000000"/>
                </a:solidFill>
                <a:effectLst/>
                <a:uLnTx/>
                <a:uFillTx/>
                <a:latin typeface="+mj-ea"/>
                <a:ea typeface="+mj-ea"/>
                <a:cs typeface="+mn-cs"/>
              </a:rPr>
              <a:t>本検証では、コストメリットや運用効率性が享受できる構成への移行による運用効率の変化を確認するため、運用</a:t>
            </a:r>
            <a:br>
              <a:rPr kumimoji="1" lang="en-US" altLang="ja-JP" sz="1400" b="0" i="0" u="none" strike="noStrike" kern="1200" cap="none" spc="0" normalizeH="0" baseline="0" noProof="0">
                <a:ln>
                  <a:noFill/>
                </a:ln>
                <a:solidFill>
                  <a:srgbClr val="000000"/>
                </a:solidFill>
                <a:effectLst/>
                <a:uLnTx/>
                <a:uFillTx/>
                <a:latin typeface="+mj-ea"/>
                <a:ea typeface="+mj-ea"/>
                <a:cs typeface="+mn-cs"/>
              </a:rPr>
            </a:br>
            <a:r>
              <a:rPr kumimoji="1" lang="ja-JP" altLang="en-US" sz="1400" b="0" i="0" u="none" strike="noStrike" kern="1200" cap="none" spc="0" normalizeH="0" baseline="0" noProof="0">
                <a:ln>
                  <a:noFill/>
                </a:ln>
                <a:solidFill>
                  <a:srgbClr val="000000"/>
                </a:solidFill>
                <a:effectLst/>
                <a:uLnTx/>
                <a:uFillTx/>
                <a:latin typeface="+mj-ea"/>
                <a:ea typeface="+mj-ea"/>
                <a:cs typeface="+mn-cs"/>
              </a:rPr>
              <a:t>保守作業の効率化について確認した。</a:t>
            </a:r>
            <a:endParaRPr kumimoji="1" lang="en-US" altLang="ja-JP" sz="1400" b="0" i="0" u="none" strike="noStrike" kern="1200" cap="none" spc="0" normalizeH="0" baseline="0" noProof="0">
              <a:ln>
                <a:noFill/>
              </a:ln>
              <a:solidFill>
                <a:srgbClr val="000000"/>
              </a:solidFill>
              <a:effectLst/>
              <a:uLnTx/>
              <a:uFillTx/>
              <a:latin typeface="+mj-ea"/>
              <a:ea typeface="+mj-ea"/>
              <a:cs typeface="+mn-cs"/>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n"/>
              <a:tabLst/>
              <a:defRPr/>
            </a:pPr>
            <a:r>
              <a:rPr kumimoji="1" lang="ja-JP" altLang="en-US" sz="1400" b="0" i="0" u="none" strike="noStrike" kern="1200" cap="none" spc="0" normalizeH="0" baseline="0" noProof="0">
                <a:ln>
                  <a:noFill/>
                </a:ln>
                <a:solidFill>
                  <a:srgbClr val="000000"/>
                </a:solidFill>
                <a:effectLst/>
                <a:uLnTx/>
                <a:uFillTx/>
                <a:latin typeface="+mj-ea"/>
                <a:ea typeface="+mj-ea"/>
                <a:cs typeface="+mn-cs"/>
              </a:rPr>
              <a:t>採択団体は、</a:t>
            </a:r>
            <a:r>
              <a:rPr kumimoji="1" lang="ja-JP" altLang="en-US" sz="1400" b="1" i="0" u="none" strike="noStrike" kern="1200" cap="none" spc="0" normalizeH="0" baseline="0" noProof="0">
                <a:ln>
                  <a:noFill/>
                </a:ln>
                <a:solidFill>
                  <a:srgbClr val="000000"/>
                </a:solidFill>
                <a:effectLst/>
                <a:uLnTx/>
                <a:uFillTx/>
                <a:latin typeface="+mj-ea"/>
                <a:ea typeface="+mj-ea"/>
                <a:cs typeface="+mn-cs"/>
              </a:rPr>
              <a:t>検証前の構成（検証前構成）</a:t>
            </a:r>
            <a:r>
              <a:rPr kumimoji="1" lang="ja-JP" altLang="en-US" sz="1400" b="0" i="0" u="none" strike="noStrike" kern="1200" cap="none" spc="0" normalizeH="0" baseline="0" noProof="0">
                <a:ln>
                  <a:noFill/>
                </a:ln>
                <a:solidFill>
                  <a:srgbClr val="000000"/>
                </a:solidFill>
                <a:effectLst/>
                <a:uLnTx/>
                <a:uFillTx/>
                <a:latin typeface="+mj-ea"/>
                <a:ea typeface="+mj-ea"/>
                <a:cs typeface="+mn-cs"/>
              </a:rPr>
              <a:t>と</a:t>
            </a:r>
            <a:r>
              <a:rPr kumimoji="1" lang="ja-JP" altLang="en-US" sz="1400" b="1" i="0" u="none" strike="noStrike" kern="1200" cap="none" spc="0" normalizeH="0" baseline="0" noProof="0">
                <a:ln>
                  <a:noFill/>
                </a:ln>
                <a:solidFill>
                  <a:srgbClr val="000000"/>
                </a:solidFill>
                <a:effectLst/>
                <a:uLnTx/>
                <a:uFillTx/>
                <a:latin typeface="+mj-ea"/>
                <a:ea typeface="+mj-ea"/>
                <a:cs typeface="+mn-cs"/>
              </a:rPr>
              <a:t>検証後の構成（検証後構成）</a:t>
            </a:r>
            <a:r>
              <a:rPr kumimoji="1" lang="ja-JP" altLang="en-US" sz="1400" b="0" i="0" u="none" strike="noStrike" kern="1200" cap="none" spc="0" normalizeH="0" baseline="0" noProof="0">
                <a:ln>
                  <a:noFill/>
                </a:ln>
                <a:solidFill>
                  <a:srgbClr val="000000"/>
                </a:solidFill>
                <a:effectLst/>
                <a:uLnTx/>
                <a:uFillTx/>
                <a:latin typeface="+mj-ea"/>
                <a:ea typeface="+mj-ea"/>
                <a:cs typeface="+mn-cs"/>
              </a:rPr>
              <a:t>について運用保守作業項目を</a:t>
            </a:r>
            <a:br>
              <a:rPr kumimoji="1" lang="en-US" altLang="ja-JP" sz="1400" b="0" i="0" u="none" strike="noStrike" kern="1200" cap="none" spc="0" normalizeH="0" baseline="0" noProof="0">
                <a:ln>
                  <a:noFill/>
                </a:ln>
                <a:solidFill>
                  <a:srgbClr val="000000"/>
                </a:solidFill>
                <a:effectLst/>
                <a:uLnTx/>
                <a:uFillTx/>
                <a:latin typeface="+mj-ea"/>
                <a:ea typeface="+mj-ea"/>
                <a:cs typeface="+mn-cs"/>
              </a:rPr>
            </a:br>
            <a:r>
              <a:rPr kumimoji="1" lang="ja-JP" altLang="en-US" sz="1400" b="0" i="0" u="none" strike="noStrike" kern="1200" cap="none" spc="0" normalizeH="0" baseline="0" noProof="0">
                <a:ln>
                  <a:noFill/>
                </a:ln>
                <a:solidFill>
                  <a:srgbClr val="000000"/>
                </a:solidFill>
                <a:effectLst/>
                <a:uLnTx/>
                <a:uFillTx/>
                <a:latin typeface="+mj-ea"/>
                <a:ea typeface="+mj-ea"/>
                <a:cs typeface="+mn-cs"/>
              </a:rPr>
              <a:t>洗い出し、各作業における工数の変化を検討した。</a:t>
            </a:r>
          </a:p>
        </p:txBody>
      </p:sp>
      <p:cxnSp>
        <p:nvCxnSpPr>
          <p:cNvPr id="32" name="直線コネクタ 31">
            <a:extLst>
              <a:ext uri="{FF2B5EF4-FFF2-40B4-BE49-F238E27FC236}">
                <a16:creationId xmlns:a16="http://schemas.microsoft.com/office/drawing/2014/main" id="{EA94A88C-4F34-26D1-E300-23C5E5E22807}"/>
              </a:ext>
            </a:extLst>
          </p:cNvPr>
          <p:cNvCxnSpPr>
            <a:cxnSpLocks/>
          </p:cNvCxnSpPr>
          <p:nvPr/>
        </p:nvCxnSpPr>
        <p:spPr>
          <a:xfrm>
            <a:off x="7182787" y="3194405"/>
            <a:ext cx="0" cy="26280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AA4044F0-69C1-9FB4-CA39-C8A54A843F51}"/>
              </a:ext>
            </a:extLst>
          </p:cNvPr>
          <p:cNvCxnSpPr>
            <a:cxnSpLocks/>
          </p:cNvCxnSpPr>
          <p:nvPr/>
        </p:nvCxnSpPr>
        <p:spPr>
          <a:xfrm>
            <a:off x="6102531" y="3194405"/>
            <a:ext cx="0" cy="26280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43097C-A27A-5F2E-F81E-0C2EEBB11C6B}"/>
              </a:ext>
            </a:extLst>
          </p:cNvPr>
          <p:cNvCxnSpPr>
            <a:cxnSpLocks/>
          </p:cNvCxnSpPr>
          <p:nvPr/>
        </p:nvCxnSpPr>
        <p:spPr>
          <a:xfrm>
            <a:off x="8263043" y="3194405"/>
            <a:ext cx="0" cy="26280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7" name="四角形: 角を丸くする 36">
            <a:extLst>
              <a:ext uri="{FF2B5EF4-FFF2-40B4-BE49-F238E27FC236}">
                <a16:creationId xmlns:a16="http://schemas.microsoft.com/office/drawing/2014/main" id="{8B854C18-54B1-EB1D-8616-56F3769EF050}"/>
              </a:ext>
            </a:extLst>
          </p:cNvPr>
          <p:cNvSpPr>
            <a:spLocks/>
          </p:cNvSpPr>
          <p:nvPr/>
        </p:nvSpPr>
        <p:spPr>
          <a:xfrm>
            <a:off x="688816" y="2397515"/>
            <a:ext cx="3894686" cy="1024372"/>
          </a:xfrm>
          <a:prstGeom prst="round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54000" tIns="360000" rIns="54000" bIns="54000" rtlCol="0" anchor="t">
            <a:spAutoFit/>
          </a:bodyPr>
          <a:lstStyle/>
          <a:p>
            <a:pPr marL="249237" marR="0" lvl="0" indent="-171450" algn="l" defTabSz="914400" rtl="0" eaLnBrk="1" fontAlgn="auto" latinLnBrk="0" hangingPunct="1">
              <a:lnSpc>
                <a:spcPct val="100000"/>
              </a:lnSpc>
              <a:spcBef>
                <a:spcPts val="600"/>
              </a:spcBef>
              <a:spcAft>
                <a:spcPts val="0"/>
              </a:spcAft>
              <a:buClrTx/>
              <a:buSzTx/>
              <a:buFont typeface="Wingdings" panose="05000000000000000000" pitchFamily="2" charset="2"/>
              <a:buChar char="p"/>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cs typeface="+mn-cs"/>
              </a:rPr>
              <a:t>「コストメリットや運用効率性が享受できる構成への移行検証」（以下、移行検証）による運用効率性の変化（検証による効果）を確認し、運用保守作業項目案を作成する。</a:t>
            </a:r>
            <a:endParaRPr kumimoji="1" lang="en-US" altLang="ja-JP" sz="1100" b="0" i="0" u="none" strike="noStrike" kern="1200" cap="none" spc="0" normalizeH="0" baseline="0" noProof="0">
              <a:ln>
                <a:noFill/>
              </a:ln>
              <a:solidFill>
                <a:srgbClr val="000000"/>
              </a:solidFill>
              <a:effectLst/>
              <a:uLnTx/>
              <a:uFillTx/>
              <a:latin typeface="Meiryo UI"/>
              <a:ea typeface="Meiryo UI"/>
              <a:cs typeface="+mn-cs"/>
            </a:endParaRPr>
          </a:p>
        </p:txBody>
      </p:sp>
      <p:sp>
        <p:nvSpPr>
          <p:cNvPr id="38" name="四角形: 角を丸くする 37">
            <a:extLst>
              <a:ext uri="{FF2B5EF4-FFF2-40B4-BE49-F238E27FC236}">
                <a16:creationId xmlns:a16="http://schemas.microsoft.com/office/drawing/2014/main" id="{B7799EC2-72E9-C498-54B8-C48F3BB86306}"/>
              </a:ext>
            </a:extLst>
          </p:cNvPr>
          <p:cNvSpPr>
            <a:spLocks/>
          </p:cNvSpPr>
          <p:nvPr/>
        </p:nvSpPr>
        <p:spPr>
          <a:xfrm>
            <a:off x="688816" y="2397515"/>
            <a:ext cx="1260000" cy="288000"/>
          </a:xfrm>
          <a:prstGeom prst="roundRect">
            <a:avLst/>
          </a:prstGeom>
          <a:solidFill>
            <a:srgbClr val="00338D"/>
          </a:solidFill>
          <a:ln w="19050">
            <a:solidFill>
              <a:srgbClr val="00338D"/>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Meiryo UI"/>
                <a:ea typeface="Meiryo UI"/>
                <a:cs typeface="+mn-cs"/>
              </a:rPr>
              <a:t>目的</a:t>
            </a:r>
          </a:p>
        </p:txBody>
      </p:sp>
      <p:cxnSp>
        <p:nvCxnSpPr>
          <p:cNvPr id="39" name="直線矢印コネクタ 38">
            <a:extLst>
              <a:ext uri="{FF2B5EF4-FFF2-40B4-BE49-F238E27FC236}">
                <a16:creationId xmlns:a16="http://schemas.microsoft.com/office/drawing/2014/main" id="{8CE5402F-B313-B3AF-9AFF-556E4473F1AD}"/>
              </a:ext>
            </a:extLst>
          </p:cNvPr>
          <p:cNvCxnSpPr/>
          <p:nvPr/>
        </p:nvCxnSpPr>
        <p:spPr>
          <a:xfrm>
            <a:off x="5397149" y="3086064"/>
            <a:ext cx="3780148" cy="0"/>
          </a:xfrm>
          <a:prstGeom prst="straightConnector1">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40" name="正方形/長方形 39">
            <a:extLst>
              <a:ext uri="{FF2B5EF4-FFF2-40B4-BE49-F238E27FC236}">
                <a16:creationId xmlns:a16="http://schemas.microsoft.com/office/drawing/2014/main" id="{D5F431BD-4B13-EEFC-5574-F462B5E82BF3}"/>
              </a:ext>
            </a:extLst>
          </p:cNvPr>
          <p:cNvSpPr/>
          <p:nvPr/>
        </p:nvSpPr>
        <p:spPr>
          <a:xfrm>
            <a:off x="6750787" y="2795423"/>
            <a:ext cx="864000" cy="1979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54000" tIns="0" rIns="54000" bIns="36000" rtlCol="0"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000000"/>
                </a:solidFill>
                <a:effectLst/>
                <a:uLnTx/>
                <a:uFillTx/>
                <a:latin typeface="Arial"/>
                <a:ea typeface="Meiryo UI"/>
                <a:cs typeface="+mn-cs"/>
              </a:rPr>
              <a:t>令和</a:t>
            </a:r>
            <a:r>
              <a:rPr kumimoji="1" lang="en-US" altLang="ja-JP" sz="1050" b="0" i="0" u="none" strike="noStrike" kern="1200" cap="none" spc="0" normalizeH="0" baseline="0" noProof="0">
                <a:ln>
                  <a:noFill/>
                </a:ln>
                <a:solidFill>
                  <a:srgbClr val="000000"/>
                </a:solidFill>
                <a:effectLst/>
                <a:uLnTx/>
                <a:uFillTx/>
                <a:latin typeface="Arial"/>
                <a:ea typeface="Meiryo UI"/>
                <a:cs typeface="+mn-cs"/>
              </a:rPr>
              <a:t>5</a:t>
            </a:r>
            <a:r>
              <a:rPr kumimoji="1" lang="ja-JP" altLang="en-US" sz="1050" b="0" i="0" u="none" strike="noStrike" kern="1200" cap="none" spc="0" normalizeH="0" baseline="0" noProof="0">
                <a:ln>
                  <a:noFill/>
                </a:ln>
                <a:solidFill>
                  <a:srgbClr val="000000"/>
                </a:solidFill>
                <a:effectLst/>
                <a:uLnTx/>
                <a:uFillTx/>
                <a:latin typeface="Arial"/>
                <a:ea typeface="Meiryo UI"/>
                <a:cs typeface="+mn-cs"/>
              </a:rPr>
              <a:t>年度</a:t>
            </a:r>
            <a:endParaRPr kumimoji="1" lang="en-US" altLang="ja-JP" sz="1050" b="0" i="0" u="none" strike="noStrike" kern="1200" cap="none" spc="0" normalizeH="0" baseline="0" noProof="0">
              <a:ln>
                <a:noFill/>
              </a:ln>
              <a:solidFill>
                <a:srgbClr val="000000"/>
              </a:solidFill>
              <a:effectLst/>
              <a:uLnTx/>
              <a:uFillTx/>
              <a:latin typeface="Arial"/>
              <a:ea typeface="Meiryo UI"/>
              <a:cs typeface="+mn-cs"/>
            </a:endParaRPr>
          </a:p>
        </p:txBody>
      </p:sp>
      <p:sp>
        <p:nvSpPr>
          <p:cNvPr id="41" name="楕円 40">
            <a:extLst>
              <a:ext uri="{FF2B5EF4-FFF2-40B4-BE49-F238E27FC236}">
                <a16:creationId xmlns:a16="http://schemas.microsoft.com/office/drawing/2014/main" id="{6CD7EE4D-BFBA-D532-4E59-7FAC73B7E8FB}"/>
              </a:ext>
            </a:extLst>
          </p:cNvPr>
          <p:cNvSpPr/>
          <p:nvPr/>
        </p:nvSpPr>
        <p:spPr>
          <a:xfrm>
            <a:off x="7101117" y="2993357"/>
            <a:ext cx="163340" cy="163340"/>
          </a:xfrm>
          <a:prstGeom prst="ellipse">
            <a:avLst/>
          </a:prstGeom>
          <a:solidFill>
            <a:schemeClr val="accent1">
              <a:lumMod val="10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bg1">
                    <a:lumMod val="75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err="1">
              <a:ln>
                <a:noFill/>
              </a:ln>
              <a:solidFill>
                <a:prstClr val="white"/>
              </a:solidFill>
              <a:effectLst/>
              <a:uLnTx/>
              <a:uFillTx/>
              <a:latin typeface="Arial"/>
              <a:ea typeface="Meiryo UI"/>
              <a:cs typeface="+mn-cs"/>
            </a:endParaRPr>
          </a:p>
        </p:txBody>
      </p:sp>
      <p:sp>
        <p:nvSpPr>
          <p:cNvPr id="42" name="正方形/長方形 41">
            <a:extLst>
              <a:ext uri="{FF2B5EF4-FFF2-40B4-BE49-F238E27FC236}">
                <a16:creationId xmlns:a16="http://schemas.microsoft.com/office/drawing/2014/main" id="{11077890-C52E-CC37-EE27-B05E30BA3A8A}"/>
              </a:ext>
            </a:extLst>
          </p:cNvPr>
          <p:cNvSpPr/>
          <p:nvPr/>
        </p:nvSpPr>
        <p:spPr>
          <a:xfrm>
            <a:off x="5670531" y="2787728"/>
            <a:ext cx="864000" cy="205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54000" tIns="0" rIns="54000" bIns="36000" rtlCol="0"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000000"/>
                </a:solidFill>
                <a:effectLst/>
                <a:uLnTx/>
                <a:uFillTx/>
                <a:latin typeface="Arial"/>
                <a:ea typeface="Meiryo UI"/>
                <a:cs typeface="+mn-cs"/>
              </a:rPr>
              <a:t>令和</a:t>
            </a:r>
            <a:r>
              <a:rPr kumimoji="1" lang="en-US" altLang="ja-JP" sz="1050" b="0" i="0" u="none" strike="noStrike" kern="1200" cap="none" spc="0" normalizeH="0" baseline="0" noProof="0">
                <a:ln>
                  <a:noFill/>
                </a:ln>
                <a:solidFill>
                  <a:srgbClr val="000000"/>
                </a:solidFill>
                <a:effectLst/>
                <a:uLnTx/>
                <a:uFillTx/>
                <a:latin typeface="Arial"/>
                <a:ea typeface="Meiryo UI"/>
                <a:cs typeface="+mn-cs"/>
              </a:rPr>
              <a:t>4</a:t>
            </a:r>
            <a:r>
              <a:rPr kumimoji="1" lang="ja-JP" altLang="en-US" sz="1050" b="0" i="0" u="none" strike="noStrike" kern="1200" cap="none" spc="0" normalizeH="0" baseline="0" noProof="0">
                <a:ln>
                  <a:noFill/>
                </a:ln>
                <a:solidFill>
                  <a:srgbClr val="000000"/>
                </a:solidFill>
                <a:effectLst/>
                <a:uLnTx/>
                <a:uFillTx/>
                <a:latin typeface="Arial"/>
                <a:ea typeface="Meiryo UI"/>
                <a:cs typeface="+mn-cs"/>
              </a:rPr>
              <a:t>年度</a:t>
            </a:r>
            <a:endParaRPr kumimoji="1" lang="en-US" altLang="ja-JP" sz="1050" b="0" i="0" u="none" strike="noStrike" kern="1200" cap="none" spc="0" normalizeH="0" baseline="0" noProof="0">
              <a:ln>
                <a:noFill/>
              </a:ln>
              <a:solidFill>
                <a:srgbClr val="000000"/>
              </a:solidFill>
              <a:effectLst/>
              <a:uLnTx/>
              <a:uFillTx/>
              <a:latin typeface="Arial"/>
              <a:ea typeface="Meiryo UI"/>
              <a:cs typeface="+mn-cs"/>
            </a:endParaRPr>
          </a:p>
        </p:txBody>
      </p:sp>
      <p:sp>
        <p:nvSpPr>
          <p:cNvPr id="43" name="楕円 42">
            <a:extLst>
              <a:ext uri="{FF2B5EF4-FFF2-40B4-BE49-F238E27FC236}">
                <a16:creationId xmlns:a16="http://schemas.microsoft.com/office/drawing/2014/main" id="{2A80DF1E-8C12-4E67-C76E-9A19A83E25C2}"/>
              </a:ext>
            </a:extLst>
          </p:cNvPr>
          <p:cNvSpPr/>
          <p:nvPr/>
        </p:nvSpPr>
        <p:spPr>
          <a:xfrm>
            <a:off x="6020861" y="2993357"/>
            <a:ext cx="163340" cy="163340"/>
          </a:xfrm>
          <a:prstGeom prst="ellipse">
            <a:avLst/>
          </a:prstGeom>
          <a:solidFill>
            <a:schemeClr val="accent1">
              <a:lumMod val="10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bg1">
                    <a:lumMod val="75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err="1">
              <a:ln>
                <a:noFill/>
              </a:ln>
              <a:solidFill>
                <a:prstClr val="white"/>
              </a:solidFill>
              <a:effectLst/>
              <a:uLnTx/>
              <a:uFillTx/>
              <a:latin typeface="Arial"/>
              <a:ea typeface="Meiryo UI"/>
              <a:cs typeface="+mn-cs"/>
            </a:endParaRPr>
          </a:p>
        </p:txBody>
      </p:sp>
      <p:sp>
        <p:nvSpPr>
          <p:cNvPr id="49" name="矢印: 五方向 48">
            <a:extLst>
              <a:ext uri="{FF2B5EF4-FFF2-40B4-BE49-F238E27FC236}">
                <a16:creationId xmlns:a16="http://schemas.microsoft.com/office/drawing/2014/main" id="{DD1007C2-06B4-32CD-FEBC-24D0F8DFB774}"/>
              </a:ext>
            </a:extLst>
          </p:cNvPr>
          <p:cNvSpPr>
            <a:spLocks/>
          </p:cNvSpPr>
          <p:nvPr/>
        </p:nvSpPr>
        <p:spPr>
          <a:xfrm>
            <a:off x="6911521" y="4642560"/>
            <a:ext cx="1351522" cy="252000"/>
          </a:xfrm>
          <a:prstGeom prst="homePlate">
            <a:avLst/>
          </a:prstGeom>
          <a:solidFill>
            <a:srgbClr val="00338D"/>
          </a:solidFill>
          <a:ln w="12700" cap="flat" cmpd="sng" algn="ctr">
            <a:noFill/>
            <a:prstDash val="solid"/>
            <a:miter lim="800000"/>
          </a:ln>
          <a:effectLst/>
        </p:spPr>
        <p:txBody>
          <a:bodyPr wrap="square"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本稼働</a:t>
            </a:r>
            <a:endParaRPr kumimoji="0" lang="en-US" altLang="ja-JP" sz="105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50" name="矢印: 五方向 49">
            <a:extLst>
              <a:ext uri="{FF2B5EF4-FFF2-40B4-BE49-F238E27FC236}">
                <a16:creationId xmlns:a16="http://schemas.microsoft.com/office/drawing/2014/main" id="{4B9C9E4B-6EDD-922B-443A-96D53C3A91CA}"/>
              </a:ext>
            </a:extLst>
          </p:cNvPr>
          <p:cNvSpPr>
            <a:spLocks/>
          </p:cNvSpPr>
          <p:nvPr/>
        </p:nvSpPr>
        <p:spPr>
          <a:xfrm>
            <a:off x="5759521" y="3626340"/>
            <a:ext cx="1152000" cy="252000"/>
          </a:xfrm>
          <a:prstGeom prst="homePlate">
            <a:avLst/>
          </a:prstGeom>
          <a:solidFill>
            <a:schemeClr val="bg1"/>
          </a:solidFill>
          <a:ln w="12700" cap="flat" cmpd="sng" algn="ctr">
            <a:solidFill>
              <a:srgbClr val="666666"/>
            </a:solidFill>
            <a:prstDash val="solid"/>
            <a:miter lim="800000"/>
          </a:ln>
          <a:effectLst/>
        </p:spPr>
        <p:txBody>
          <a:bodyPr wrap="square"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本稼働</a:t>
            </a:r>
            <a:endParaRPr kumimoji="0" lang="en-US" altLang="ja-JP" sz="1050" b="0" i="0" u="none" strike="noStrike" kern="0" cap="none" spc="0" normalizeH="0" baseline="0" noProof="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endParaRPr>
          </a:p>
        </p:txBody>
      </p:sp>
      <p:sp>
        <p:nvSpPr>
          <p:cNvPr id="51" name="正方形/長方形 50">
            <a:extLst>
              <a:ext uri="{FF2B5EF4-FFF2-40B4-BE49-F238E27FC236}">
                <a16:creationId xmlns:a16="http://schemas.microsoft.com/office/drawing/2014/main" id="{1A9A838D-86D2-2AB7-D796-CE8474A01CF7}"/>
              </a:ext>
            </a:extLst>
          </p:cNvPr>
          <p:cNvSpPr/>
          <p:nvPr/>
        </p:nvSpPr>
        <p:spPr>
          <a:xfrm>
            <a:off x="7831043" y="2795423"/>
            <a:ext cx="864000" cy="1979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54000" tIns="0" rIns="54000" bIns="36000" rtlCol="0"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rgbClr val="000000"/>
                </a:solidFill>
                <a:latin typeface="Arial"/>
                <a:ea typeface="Meiryo UI"/>
              </a:rPr>
              <a:t>令和</a:t>
            </a:r>
            <a:r>
              <a:rPr kumimoji="1" lang="en-US" altLang="ja-JP" sz="1050" b="0" i="0" u="none" strike="noStrike" kern="1200" cap="none" spc="0" normalizeH="0" baseline="0" noProof="0">
                <a:ln>
                  <a:noFill/>
                </a:ln>
                <a:solidFill>
                  <a:srgbClr val="000000"/>
                </a:solidFill>
                <a:effectLst/>
                <a:uLnTx/>
                <a:uFillTx/>
                <a:latin typeface="Arial"/>
                <a:ea typeface="Meiryo UI"/>
                <a:cs typeface="+mn-cs"/>
              </a:rPr>
              <a:t>6</a:t>
            </a:r>
            <a:r>
              <a:rPr kumimoji="1" lang="ja-JP" altLang="en-US" sz="1050" b="0" i="0" u="none" strike="noStrike" kern="1200" cap="none" spc="0" normalizeH="0" baseline="0" noProof="0">
                <a:ln>
                  <a:noFill/>
                </a:ln>
                <a:solidFill>
                  <a:srgbClr val="000000"/>
                </a:solidFill>
                <a:effectLst/>
                <a:uLnTx/>
                <a:uFillTx/>
                <a:latin typeface="Arial"/>
                <a:ea typeface="Meiryo UI"/>
                <a:cs typeface="+mn-cs"/>
              </a:rPr>
              <a:t>年度～</a:t>
            </a:r>
            <a:endParaRPr kumimoji="1" lang="en-US" altLang="ja-JP" sz="1050" b="0" i="0" u="none" strike="noStrike" kern="1200" cap="none" spc="0" normalizeH="0" baseline="0" noProof="0">
              <a:ln>
                <a:noFill/>
              </a:ln>
              <a:solidFill>
                <a:srgbClr val="000000"/>
              </a:solidFill>
              <a:effectLst/>
              <a:uLnTx/>
              <a:uFillTx/>
              <a:latin typeface="Arial"/>
              <a:ea typeface="Meiryo UI"/>
              <a:cs typeface="+mn-cs"/>
            </a:endParaRPr>
          </a:p>
        </p:txBody>
      </p:sp>
      <p:sp>
        <p:nvSpPr>
          <p:cNvPr id="52" name="楕円 51">
            <a:extLst>
              <a:ext uri="{FF2B5EF4-FFF2-40B4-BE49-F238E27FC236}">
                <a16:creationId xmlns:a16="http://schemas.microsoft.com/office/drawing/2014/main" id="{D5B15D03-8BDD-103F-04B3-BCC8DCA11AF1}"/>
              </a:ext>
            </a:extLst>
          </p:cNvPr>
          <p:cNvSpPr/>
          <p:nvPr/>
        </p:nvSpPr>
        <p:spPr>
          <a:xfrm>
            <a:off x="8181373" y="2993357"/>
            <a:ext cx="163340" cy="163340"/>
          </a:xfrm>
          <a:prstGeom prst="ellipse">
            <a:avLst/>
          </a:prstGeom>
          <a:solidFill>
            <a:schemeClr val="accent1">
              <a:lumMod val="10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bg1">
                    <a:lumMod val="75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err="1">
              <a:ln>
                <a:noFill/>
              </a:ln>
              <a:solidFill>
                <a:prstClr val="white"/>
              </a:solidFill>
              <a:effectLst/>
              <a:uLnTx/>
              <a:uFillTx/>
              <a:latin typeface="Arial"/>
              <a:ea typeface="Meiryo UI"/>
              <a:cs typeface="+mn-cs"/>
            </a:endParaRPr>
          </a:p>
        </p:txBody>
      </p:sp>
      <p:sp>
        <p:nvSpPr>
          <p:cNvPr id="53" name="矢印: 五方向 52">
            <a:extLst>
              <a:ext uri="{FF2B5EF4-FFF2-40B4-BE49-F238E27FC236}">
                <a16:creationId xmlns:a16="http://schemas.microsoft.com/office/drawing/2014/main" id="{E62EAEC2-98EB-A983-873F-9E07E84E7C91}"/>
              </a:ext>
            </a:extLst>
          </p:cNvPr>
          <p:cNvSpPr>
            <a:spLocks/>
          </p:cNvSpPr>
          <p:nvPr/>
        </p:nvSpPr>
        <p:spPr>
          <a:xfrm>
            <a:off x="5759521" y="4268212"/>
            <a:ext cx="1152000" cy="252000"/>
          </a:xfrm>
          <a:prstGeom prst="homePlate">
            <a:avLst/>
          </a:prstGeom>
          <a:solidFill>
            <a:schemeClr val="bg1"/>
          </a:solidFill>
          <a:ln w="12700" cap="flat" cmpd="sng" algn="ctr">
            <a:solidFill>
              <a:srgbClr val="666666"/>
            </a:solidFill>
            <a:prstDash val="solid"/>
            <a:miter lim="800000"/>
          </a:ln>
          <a:effectLst/>
        </p:spPr>
        <p:txBody>
          <a:bodyPr wrap="square"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各種検証</a:t>
            </a:r>
            <a:endParaRPr kumimoji="0" lang="en-US" altLang="ja-JP" sz="1050" b="0" i="0" u="none" strike="noStrike" kern="0" cap="none" spc="0" normalizeH="0" baseline="0" noProof="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endParaRPr>
          </a:p>
        </p:txBody>
      </p:sp>
      <p:sp>
        <p:nvSpPr>
          <p:cNvPr id="54" name="四角形: 角を丸くする 53">
            <a:extLst>
              <a:ext uri="{FF2B5EF4-FFF2-40B4-BE49-F238E27FC236}">
                <a16:creationId xmlns:a16="http://schemas.microsoft.com/office/drawing/2014/main" id="{2EFDEE71-676B-35FF-A3BE-29D98C92AE47}"/>
              </a:ext>
            </a:extLst>
          </p:cNvPr>
          <p:cNvSpPr>
            <a:spLocks/>
          </p:cNvSpPr>
          <p:nvPr/>
        </p:nvSpPr>
        <p:spPr>
          <a:xfrm>
            <a:off x="7101117" y="3921850"/>
            <a:ext cx="1224000" cy="290916"/>
          </a:xfrm>
          <a:prstGeom prst="roundRect">
            <a:avLst/>
          </a:prstGeom>
          <a:solidFill>
            <a:srgbClr val="AB0D82"/>
          </a:solidFill>
          <a:ln w="12700" cap="flat" cmpd="sng" algn="ctr">
            <a:noFill/>
            <a:prstDash val="solid"/>
            <a:miter lim="800000"/>
          </a:ln>
          <a:effectLst/>
        </p:spPr>
        <p:txBody>
          <a:bodyPr wrap="square" lIns="54000" tIns="54000" rIns="54000" bIns="5400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prstClr val="white">
                    <a:lumMod val="100000"/>
                  </a:prstClr>
                </a:solidFill>
                <a:effectLst/>
                <a:uLnTx/>
                <a:uFillTx/>
                <a:latin typeface="Meiryo UI" panose="020B0604030504040204" pitchFamily="50" charset="-128"/>
                <a:ea typeface="Meiryo UI" panose="020B0604030504040204" pitchFamily="50" charset="-128"/>
                <a:cs typeface="+mn-cs"/>
              </a:rPr>
              <a:t>検証前構成（</a:t>
            </a:r>
            <a:r>
              <a:rPr kumimoji="0" lang="en-US" altLang="ja-JP" sz="1000" b="0" i="0" u="none" strike="noStrike" kern="0" cap="none" spc="0" normalizeH="0" baseline="0" noProof="0">
                <a:ln>
                  <a:noFill/>
                </a:ln>
                <a:solidFill>
                  <a:prstClr val="white">
                    <a:lumMod val="100000"/>
                  </a:prstClr>
                </a:solidFill>
                <a:effectLst/>
                <a:uLnTx/>
                <a:uFillTx/>
                <a:latin typeface="Meiryo UI" panose="020B0604030504040204" pitchFamily="50" charset="-128"/>
                <a:ea typeface="Meiryo UI" panose="020B0604030504040204" pitchFamily="50" charset="-128"/>
                <a:cs typeface="+mn-cs"/>
              </a:rPr>
              <a:t>*1</a:t>
            </a:r>
            <a:r>
              <a:rPr kumimoji="0" lang="ja-JP" altLang="en-US" sz="1000" b="0" i="0" u="none" strike="noStrike" kern="0" cap="none" spc="0" normalizeH="0" baseline="0" noProof="0">
                <a:ln>
                  <a:noFill/>
                </a:ln>
                <a:solidFill>
                  <a:prstClr val="white">
                    <a:lumMod val="100000"/>
                  </a:prstClr>
                </a:solidFill>
                <a:effectLst/>
                <a:uLnTx/>
                <a:uFillTx/>
                <a:latin typeface="Meiryo UI" panose="020B0604030504040204" pitchFamily="50" charset="-128"/>
                <a:ea typeface="Meiryo UI" panose="020B0604030504040204" pitchFamily="50" charset="-128"/>
                <a:cs typeface="+mn-cs"/>
              </a:rPr>
              <a:t>）</a:t>
            </a:r>
            <a:endParaRPr kumimoji="0" lang="en-US" altLang="ja-JP" sz="1000" b="0" i="0" u="none" strike="noStrike" kern="0" cap="none" spc="0" normalizeH="0" baseline="0" noProof="0">
              <a:ln>
                <a:noFill/>
              </a:ln>
              <a:solidFill>
                <a:prstClr val="white">
                  <a:lumMod val="100000"/>
                </a:prstClr>
              </a:solidFill>
              <a:effectLst/>
              <a:uLnTx/>
              <a:uFillTx/>
              <a:latin typeface="Meiryo UI" panose="020B0604030504040204" pitchFamily="50" charset="-128"/>
              <a:ea typeface="Meiryo UI" panose="020B0604030504040204" pitchFamily="50" charset="-128"/>
              <a:cs typeface="+mn-cs"/>
            </a:endParaRPr>
          </a:p>
        </p:txBody>
      </p:sp>
      <p:sp>
        <p:nvSpPr>
          <p:cNvPr id="55" name="四角形: 角を丸くする 54">
            <a:extLst>
              <a:ext uri="{FF2B5EF4-FFF2-40B4-BE49-F238E27FC236}">
                <a16:creationId xmlns:a16="http://schemas.microsoft.com/office/drawing/2014/main" id="{D4BEC95B-1563-2C31-107B-95BBDD394D1F}"/>
              </a:ext>
            </a:extLst>
          </p:cNvPr>
          <p:cNvSpPr>
            <a:spLocks/>
          </p:cNvSpPr>
          <p:nvPr/>
        </p:nvSpPr>
        <p:spPr>
          <a:xfrm>
            <a:off x="5068034" y="2397515"/>
            <a:ext cx="2268000" cy="288000"/>
          </a:xfrm>
          <a:prstGeom prst="roundRect">
            <a:avLst/>
          </a:prstGeom>
          <a:solidFill>
            <a:srgbClr val="00338D"/>
          </a:solidFill>
          <a:ln w="19050">
            <a:solidFill>
              <a:srgbClr val="00338D"/>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Meiryo UI"/>
                <a:ea typeface="Meiryo UI"/>
                <a:cs typeface="+mn-cs"/>
              </a:rPr>
              <a:t>リフト～検証後構成への移行の段階例</a:t>
            </a:r>
          </a:p>
        </p:txBody>
      </p:sp>
      <p:grpSp>
        <p:nvGrpSpPr>
          <p:cNvPr id="56" name="グループ化 55">
            <a:extLst>
              <a:ext uri="{FF2B5EF4-FFF2-40B4-BE49-F238E27FC236}">
                <a16:creationId xmlns:a16="http://schemas.microsoft.com/office/drawing/2014/main" id="{5D59A2CF-5A44-D107-2DE5-94C31389BCFA}"/>
              </a:ext>
            </a:extLst>
          </p:cNvPr>
          <p:cNvGrpSpPr>
            <a:grpSpLocks/>
          </p:cNvGrpSpPr>
          <p:nvPr/>
        </p:nvGrpSpPr>
        <p:grpSpPr>
          <a:xfrm>
            <a:off x="688817" y="3951924"/>
            <a:ext cx="3869358" cy="1756487"/>
            <a:chOff x="688816" y="2611022"/>
            <a:chExt cx="3850545" cy="1756487"/>
          </a:xfrm>
        </p:grpSpPr>
        <p:sp>
          <p:nvSpPr>
            <p:cNvPr id="57" name="テキスト ボックス 56">
              <a:extLst>
                <a:ext uri="{FF2B5EF4-FFF2-40B4-BE49-F238E27FC236}">
                  <a16:creationId xmlns:a16="http://schemas.microsoft.com/office/drawing/2014/main" id="{2651FE4D-33C1-E87D-5ECF-1351C9FC7A98}"/>
                </a:ext>
              </a:extLst>
            </p:cNvPr>
            <p:cNvSpPr txBox="1">
              <a:spLocks/>
            </p:cNvSpPr>
            <p:nvPr/>
          </p:nvSpPr>
          <p:spPr>
            <a:xfrm>
              <a:off x="688816" y="2611022"/>
              <a:ext cx="3850545" cy="1756487"/>
            </a:xfrm>
            <a:prstGeom prst="roundRect">
              <a:avLst/>
            </a:prstGeom>
            <a:solidFill>
              <a:schemeClr val="bg1">
                <a:lumMod val="95000"/>
              </a:schemeClr>
            </a:solidFill>
            <a:ln>
              <a:noFill/>
            </a:ln>
          </p:spPr>
          <p:txBody>
            <a:bodyPr wrap="square" lIns="54000" tIns="360000" rIns="54000" bIns="54000" rtlCol="0" anchor="t">
              <a:spAutoFit/>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対象業務は、ガバメントクラウドにリフトした（リフトする）業務とする。</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対象作業は、「投資対効果の検証」において「作業費」として計上した作業とする。</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100" b="0" i="0" u="none" strike="noStrike" kern="1200" cap="none" spc="0" normalizeH="0" baseline="0" noProof="0">
                  <a:ln>
                    <a:noFill/>
                  </a:ln>
                  <a:solidFill>
                    <a:srgbClr val="000000"/>
                  </a:solidFill>
                  <a:effectLst/>
                  <a:uLnTx/>
                  <a:uFillTx/>
                  <a:latin typeface="Arial"/>
                  <a:ea typeface="Meiryo UI"/>
                  <a:cs typeface="+mn-cs"/>
                </a:rPr>
                <a:t>検討における“検証前構成“、”検証後構成”は、右図「リフト～検証後構成への移行の段階例」の通りとする。</a:t>
              </a:r>
              <a:endParaRPr kumimoji="1" lang="en-US" altLang="ja-JP" sz="1100" b="0" i="0" u="none" strike="noStrike" kern="1200" cap="none" spc="0" normalizeH="0" baseline="0" noProof="0">
                <a:ln>
                  <a:noFill/>
                </a:ln>
                <a:solidFill>
                  <a:srgbClr val="000000"/>
                </a:solidFill>
                <a:effectLst/>
                <a:uLnTx/>
                <a:uFillTx/>
                <a:latin typeface="Arial"/>
                <a:ea typeface="Meiryo UI"/>
                <a:cs typeface="+mn-cs"/>
              </a:endParaRPr>
            </a:p>
          </p:txBody>
        </p:sp>
        <p:sp>
          <p:nvSpPr>
            <p:cNvPr id="58" name="四角形: 角を丸くする 57">
              <a:extLst>
                <a:ext uri="{FF2B5EF4-FFF2-40B4-BE49-F238E27FC236}">
                  <a16:creationId xmlns:a16="http://schemas.microsoft.com/office/drawing/2014/main" id="{62F2802D-0FE2-9AB6-121C-963CDDC8F61A}"/>
                </a:ext>
              </a:extLst>
            </p:cNvPr>
            <p:cNvSpPr>
              <a:spLocks/>
            </p:cNvSpPr>
            <p:nvPr/>
          </p:nvSpPr>
          <p:spPr>
            <a:xfrm>
              <a:off x="688816" y="2611022"/>
              <a:ext cx="1260000" cy="288000"/>
            </a:xfrm>
            <a:prstGeom prst="roundRect">
              <a:avLst/>
            </a:prstGeom>
            <a:solidFill>
              <a:srgbClr val="00338D"/>
            </a:solidFill>
            <a:ln w="19050">
              <a:solidFill>
                <a:srgbClr val="00338D"/>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white"/>
                  </a:solidFill>
                  <a:effectLst/>
                  <a:uLnTx/>
                  <a:uFillTx/>
                  <a:latin typeface="Meiryo UI"/>
                  <a:ea typeface="Meiryo UI"/>
                  <a:cs typeface="+mn-cs"/>
                </a:rPr>
                <a:t>前提事項</a:t>
              </a:r>
            </a:p>
          </p:txBody>
        </p:sp>
      </p:grpSp>
      <p:sp>
        <p:nvSpPr>
          <p:cNvPr id="59" name="正方形/長方形 58">
            <a:extLst>
              <a:ext uri="{FF2B5EF4-FFF2-40B4-BE49-F238E27FC236}">
                <a16:creationId xmlns:a16="http://schemas.microsoft.com/office/drawing/2014/main" id="{7B3ECC2C-6392-CCF5-F704-9BDD2DCCB8CC}"/>
              </a:ext>
            </a:extLst>
          </p:cNvPr>
          <p:cNvSpPr>
            <a:spLocks/>
          </p:cNvSpPr>
          <p:nvPr/>
        </p:nvSpPr>
        <p:spPr>
          <a:xfrm>
            <a:off x="5134601" y="3392340"/>
            <a:ext cx="416831" cy="720000"/>
          </a:xfrm>
          <a:prstGeom prst="rect">
            <a:avLst/>
          </a:prstGeom>
          <a:solidFill>
            <a:schemeClr val="bg1"/>
          </a:solidFill>
          <a:ln w="19050">
            <a:solidFill>
              <a:srgbClr val="00338D"/>
            </a:solidFill>
          </a:ln>
        </p:spPr>
        <p:style>
          <a:lnRef idx="2">
            <a:schemeClr val="accent1">
              <a:shade val="50000"/>
            </a:schemeClr>
          </a:lnRef>
          <a:fillRef idx="1">
            <a:schemeClr val="accent1"/>
          </a:fillRef>
          <a:effectRef idx="0">
            <a:schemeClr val="accent1"/>
          </a:effectRef>
          <a:fontRef idx="minor">
            <a:schemeClr val="lt1"/>
          </a:fontRef>
        </p:style>
        <p:txBody>
          <a:bodyPr vert="eaVert" lIns="54000" tIns="54000" rIns="54000" bIns="5400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338D"/>
                </a:solidFill>
                <a:effectLst/>
                <a:uLnTx/>
                <a:uFillTx/>
                <a:latin typeface="Arial"/>
                <a:ea typeface="Meiryo UI"/>
                <a:cs typeface="+mn-cs"/>
              </a:rPr>
              <a:t>リフト前環境</a:t>
            </a:r>
          </a:p>
        </p:txBody>
      </p:sp>
      <p:sp>
        <p:nvSpPr>
          <p:cNvPr id="60" name="正方形/長方形 59">
            <a:extLst>
              <a:ext uri="{FF2B5EF4-FFF2-40B4-BE49-F238E27FC236}">
                <a16:creationId xmlns:a16="http://schemas.microsoft.com/office/drawing/2014/main" id="{6755A35A-3B4B-8353-8075-E79CD825E7C8}"/>
              </a:ext>
            </a:extLst>
          </p:cNvPr>
          <p:cNvSpPr/>
          <p:nvPr/>
        </p:nvSpPr>
        <p:spPr>
          <a:xfrm>
            <a:off x="5145648" y="4418615"/>
            <a:ext cx="416831" cy="1226799"/>
          </a:xfrm>
          <a:prstGeom prst="rect">
            <a:avLst/>
          </a:prstGeom>
          <a:solidFill>
            <a:schemeClr val="bg1"/>
          </a:solidFill>
          <a:ln w="19050">
            <a:solidFill>
              <a:srgbClr val="00338D"/>
            </a:solidFill>
          </a:ln>
        </p:spPr>
        <p:style>
          <a:lnRef idx="2">
            <a:schemeClr val="accent1">
              <a:shade val="50000"/>
            </a:schemeClr>
          </a:lnRef>
          <a:fillRef idx="1">
            <a:schemeClr val="accent1"/>
          </a:fillRef>
          <a:effectRef idx="0">
            <a:schemeClr val="accent1"/>
          </a:effectRef>
          <a:fontRef idx="minor">
            <a:schemeClr val="lt1"/>
          </a:fontRef>
        </p:style>
        <p:txBody>
          <a:bodyPr vert="eaVert" wrap="square" lIns="54000" tIns="54000" rIns="54000" bIns="5400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338D"/>
                </a:solidFill>
                <a:effectLst/>
                <a:uLnTx/>
                <a:uFillTx/>
                <a:latin typeface="Arial"/>
                <a:ea typeface="Meiryo UI"/>
                <a:cs typeface="+mn-cs"/>
              </a:rPr>
              <a:t>ガバメント</a:t>
            </a:r>
            <a:br>
              <a:rPr kumimoji="1" lang="en-US" altLang="ja-JP" sz="1000" b="0" i="0" u="none" strike="noStrike" kern="1200" cap="none" spc="0" normalizeH="0" baseline="0" noProof="0">
                <a:ln>
                  <a:noFill/>
                </a:ln>
                <a:solidFill>
                  <a:srgbClr val="00338D"/>
                </a:solidFill>
                <a:effectLst/>
                <a:uLnTx/>
                <a:uFillTx/>
                <a:latin typeface="Arial"/>
                <a:ea typeface="Meiryo UI"/>
                <a:cs typeface="+mn-cs"/>
              </a:rPr>
            </a:br>
            <a:r>
              <a:rPr kumimoji="1" lang="ja-JP" altLang="en-US" sz="1000" b="0" i="0" u="none" strike="noStrike" kern="1200" cap="none" spc="0" normalizeH="0" baseline="0" noProof="0">
                <a:ln>
                  <a:noFill/>
                </a:ln>
                <a:solidFill>
                  <a:srgbClr val="00338D"/>
                </a:solidFill>
                <a:effectLst/>
                <a:uLnTx/>
                <a:uFillTx/>
                <a:latin typeface="Arial"/>
                <a:ea typeface="Meiryo UI"/>
                <a:cs typeface="+mn-cs"/>
              </a:rPr>
              <a:t>クラウド</a:t>
            </a:r>
          </a:p>
        </p:txBody>
      </p:sp>
      <p:cxnSp>
        <p:nvCxnSpPr>
          <p:cNvPr id="61" name="コネクタ: カギ線 60">
            <a:extLst>
              <a:ext uri="{FF2B5EF4-FFF2-40B4-BE49-F238E27FC236}">
                <a16:creationId xmlns:a16="http://schemas.microsoft.com/office/drawing/2014/main" id="{838E73F5-BEDB-9077-9B5F-37C6E03C1C01}"/>
              </a:ext>
            </a:extLst>
          </p:cNvPr>
          <p:cNvCxnSpPr>
            <a:cxnSpLocks/>
            <a:stCxn id="49" idx="3"/>
            <a:endCxn id="63" idx="0"/>
          </p:cNvCxnSpPr>
          <p:nvPr/>
        </p:nvCxnSpPr>
        <p:spPr>
          <a:xfrm>
            <a:off x="8263043" y="4768560"/>
            <a:ext cx="394127" cy="349780"/>
          </a:xfrm>
          <a:prstGeom prst="bentConnector2">
            <a:avLst/>
          </a:prstGeom>
          <a:ln w="19050" cap="flat" cmpd="sng" algn="ctr">
            <a:solidFill>
              <a:srgbClr val="00338D"/>
            </a:solidFill>
            <a:prstDash val="solid"/>
            <a:miter lim="8000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2" name="吹き出し: 角を丸めた四角形 61">
            <a:extLst>
              <a:ext uri="{FF2B5EF4-FFF2-40B4-BE49-F238E27FC236}">
                <a16:creationId xmlns:a16="http://schemas.microsoft.com/office/drawing/2014/main" id="{61A2CB80-958E-90E0-3A6C-C861A2459A1A}"/>
              </a:ext>
            </a:extLst>
          </p:cNvPr>
          <p:cNvSpPr/>
          <p:nvPr/>
        </p:nvSpPr>
        <p:spPr>
          <a:xfrm>
            <a:off x="8623184" y="4147504"/>
            <a:ext cx="1188000" cy="468000"/>
          </a:xfrm>
          <a:prstGeom prst="wedgeRoundRectCallout">
            <a:avLst>
              <a:gd name="adj1" fmla="val -39508"/>
              <a:gd name="adj2" fmla="val 90045"/>
              <a:gd name="adj3" fmla="val 16667"/>
            </a:avLst>
          </a:prstGeom>
          <a:solidFill>
            <a:schemeClr val="bg1"/>
          </a:solidFill>
          <a:ln w="12700" cap="flat" cmpd="sng" algn="ctr">
            <a:solidFill>
              <a:srgbClr val="00338D"/>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338D"/>
                </a:solidFill>
                <a:effectLst/>
                <a:uLnTx/>
                <a:uFillTx/>
                <a:latin typeface="Meiryo UI"/>
                <a:ea typeface="Meiryo UI"/>
                <a:cs typeface="+mn-cs"/>
              </a:rPr>
              <a:t>本検証結果を</a:t>
            </a:r>
            <a:br>
              <a:rPr kumimoji="1" lang="en-US" altLang="ja-JP" sz="1000" b="0" i="0" u="none" strike="noStrike" kern="1200" cap="none" spc="0" normalizeH="0" baseline="0" noProof="0">
                <a:ln>
                  <a:noFill/>
                </a:ln>
                <a:solidFill>
                  <a:srgbClr val="00338D"/>
                </a:solidFill>
                <a:effectLst/>
                <a:uLnTx/>
                <a:uFillTx/>
                <a:latin typeface="Meiryo UI"/>
                <a:ea typeface="Meiryo UI"/>
                <a:cs typeface="+mn-cs"/>
              </a:rPr>
            </a:br>
            <a:r>
              <a:rPr kumimoji="1" lang="ja-JP" altLang="en-US" sz="1000" b="0" i="0" u="none" strike="noStrike" kern="1200" cap="none" spc="0" normalizeH="0" baseline="0" noProof="0">
                <a:ln>
                  <a:noFill/>
                </a:ln>
                <a:solidFill>
                  <a:srgbClr val="00338D"/>
                </a:solidFill>
                <a:effectLst/>
                <a:uLnTx/>
                <a:uFillTx/>
                <a:latin typeface="Meiryo UI"/>
                <a:ea typeface="Meiryo UI"/>
                <a:cs typeface="+mn-cs"/>
              </a:rPr>
              <a:t>踏まえた構成変更</a:t>
            </a:r>
          </a:p>
        </p:txBody>
      </p:sp>
      <p:sp>
        <p:nvSpPr>
          <p:cNvPr id="63" name="矢印: 五方向 62">
            <a:extLst>
              <a:ext uri="{FF2B5EF4-FFF2-40B4-BE49-F238E27FC236}">
                <a16:creationId xmlns:a16="http://schemas.microsoft.com/office/drawing/2014/main" id="{6B63006D-1C6F-2D24-FD50-AAE3EECF0293}"/>
              </a:ext>
            </a:extLst>
          </p:cNvPr>
          <p:cNvSpPr>
            <a:spLocks/>
          </p:cNvSpPr>
          <p:nvPr/>
        </p:nvSpPr>
        <p:spPr>
          <a:xfrm>
            <a:off x="8263043" y="5118340"/>
            <a:ext cx="914254" cy="252000"/>
          </a:xfrm>
          <a:prstGeom prst="homePlate">
            <a:avLst/>
          </a:prstGeom>
          <a:solidFill>
            <a:srgbClr val="00338D"/>
          </a:solidFill>
          <a:ln w="12700" cap="flat" cmpd="sng" algn="ctr">
            <a:noFill/>
            <a:prstDash val="solid"/>
            <a:miter lim="800000"/>
          </a:ln>
          <a:effectLst/>
        </p:spPr>
        <p:txBody>
          <a:bodyPr wrap="square"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本稼働</a:t>
            </a:r>
            <a:endParaRPr kumimoji="0" lang="en-US" altLang="ja-JP" sz="105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4" name="矢印: 五方向 63">
            <a:extLst>
              <a:ext uri="{FF2B5EF4-FFF2-40B4-BE49-F238E27FC236}">
                <a16:creationId xmlns:a16="http://schemas.microsoft.com/office/drawing/2014/main" id="{7D61720A-4EAB-786F-CD0B-7087DEEF4C3F}"/>
              </a:ext>
            </a:extLst>
          </p:cNvPr>
          <p:cNvSpPr>
            <a:spLocks/>
          </p:cNvSpPr>
          <p:nvPr/>
        </p:nvSpPr>
        <p:spPr>
          <a:xfrm>
            <a:off x="7182786" y="5118340"/>
            <a:ext cx="1080253" cy="252000"/>
          </a:xfrm>
          <a:prstGeom prst="homePlate">
            <a:avLst/>
          </a:prstGeom>
          <a:solidFill>
            <a:schemeClr val="bg1"/>
          </a:solidFill>
          <a:ln w="12700" cap="flat" cmpd="sng" algn="ctr">
            <a:solidFill>
              <a:srgbClr val="666666"/>
            </a:solidFill>
            <a:prstDash val="solid"/>
            <a:miter lim="800000"/>
          </a:ln>
          <a:effectLst/>
        </p:spPr>
        <p:txBody>
          <a:bodyPr wrap="square"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移行検証</a:t>
            </a:r>
            <a:endParaRPr kumimoji="0" lang="en-US" altLang="ja-JP" sz="1050" b="0" i="0" u="none" strike="noStrike" kern="0" cap="none" spc="0" normalizeH="0" baseline="0" noProof="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endParaRPr>
          </a:p>
        </p:txBody>
      </p:sp>
      <p:sp>
        <p:nvSpPr>
          <p:cNvPr id="65" name="四角形: 角を丸くする 64">
            <a:extLst>
              <a:ext uri="{FF2B5EF4-FFF2-40B4-BE49-F238E27FC236}">
                <a16:creationId xmlns:a16="http://schemas.microsoft.com/office/drawing/2014/main" id="{AD5D33D5-59BD-7D70-5F6D-30A28E5940E8}"/>
              </a:ext>
            </a:extLst>
          </p:cNvPr>
          <p:cNvSpPr>
            <a:spLocks/>
          </p:cNvSpPr>
          <p:nvPr/>
        </p:nvSpPr>
        <p:spPr>
          <a:xfrm>
            <a:off x="7046622" y="5573523"/>
            <a:ext cx="1224000" cy="290916"/>
          </a:xfrm>
          <a:prstGeom prst="roundRect">
            <a:avLst/>
          </a:prstGeom>
          <a:solidFill>
            <a:srgbClr val="AB0D82"/>
          </a:solidFill>
          <a:ln w="12700" cap="flat" cmpd="sng" algn="ctr">
            <a:noFill/>
            <a:prstDash val="solid"/>
            <a:miter lim="800000"/>
          </a:ln>
          <a:effectLst/>
        </p:spPr>
        <p:txBody>
          <a:bodyPr wrap="square" lIns="54000" tIns="54000" rIns="54000" bIns="5400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prstClr val="white">
                    <a:lumMod val="100000"/>
                  </a:prstClr>
                </a:solidFill>
                <a:effectLst/>
                <a:uLnTx/>
                <a:uFillTx/>
                <a:latin typeface="Meiryo UI" panose="020B0604030504040204" pitchFamily="50" charset="-128"/>
                <a:ea typeface="Meiryo UI" panose="020B0604030504040204" pitchFamily="50" charset="-128"/>
                <a:cs typeface="+mn-cs"/>
              </a:rPr>
              <a:t>検証後構成</a:t>
            </a:r>
            <a:endParaRPr kumimoji="0" lang="en-US" altLang="ja-JP" sz="1000" b="0" i="0" u="none" strike="noStrike" kern="0" cap="none" spc="0" normalizeH="0" baseline="0" noProof="0">
              <a:ln>
                <a:noFill/>
              </a:ln>
              <a:solidFill>
                <a:prstClr val="white">
                  <a:lumMod val="100000"/>
                </a:prstClr>
              </a:solidFill>
              <a:effectLst/>
              <a:uLnTx/>
              <a:uFillTx/>
              <a:latin typeface="Meiryo UI" panose="020B0604030504040204" pitchFamily="50" charset="-128"/>
              <a:ea typeface="Meiryo UI" panose="020B0604030504040204" pitchFamily="50" charset="-128"/>
              <a:cs typeface="+mn-cs"/>
            </a:endParaRPr>
          </a:p>
        </p:txBody>
      </p:sp>
      <p:cxnSp>
        <p:nvCxnSpPr>
          <p:cNvPr id="66" name="直線コネクタ 65">
            <a:extLst>
              <a:ext uri="{FF2B5EF4-FFF2-40B4-BE49-F238E27FC236}">
                <a16:creationId xmlns:a16="http://schemas.microsoft.com/office/drawing/2014/main" id="{CF2A27BA-B539-A935-7081-BB86589C15CF}"/>
              </a:ext>
            </a:extLst>
          </p:cNvPr>
          <p:cNvCxnSpPr>
            <a:cxnSpLocks/>
            <a:stCxn id="54" idx="2"/>
            <a:endCxn id="49" idx="0"/>
          </p:cNvCxnSpPr>
          <p:nvPr/>
        </p:nvCxnSpPr>
        <p:spPr>
          <a:xfrm flipH="1">
            <a:off x="7524282" y="4212766"/>
            <a:ext cx="188835" cy="429794"/>
          </a:xfrm>
          <a:prstGeom prst="line">
            <a:avLst/>
          </a:prstGeom>
          <a:ln>
            <a:solidFill>
              <a:srgbClr val="AB0D82"/>
            </a:solidFill>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A9DC5776-B390-8887-697F-301EE37D74C9}"/>
              </a:ext>
            </a:extLst>
          </p:cNvPr>
          <p:cNvCxnSpPr>
            <a:cxnSpLocks/>
            <a:stCxn id="63" idx="2"/>
            <a:endCxn id="65" idx="3"/>
          </p:cNvCxnSpPr>
          <p:nvPr/>
        </p:nvCxnSpPr>
        <p:spPr>
          <a:xfrm flipH="1">
            <a:off x="8270622" y="5370340"/>
            <a:ext cx="386548" cy="348641"/>
          </a:xfrm>
          <a:prstGeom prst="line">
            <a:avLst/>
          </a:prstGeom>
          <a:ln>
            <a:solidFill>
              <a:srgbClr val="AB0D82"/>
            </a:soli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1BABE991-8879-9C0E-61AD-693D0D7DB3DC}"/>
              </a:ext>
            </a:extLst>
          </p:cNvPr>
          <p:cNvSpPr txBox="1"/>
          <p:nvPr/>
        </p:nvSpPr>
        <p:spPr>
          <a:xfrm>
            <a:off x="4649338" y="5978128"/>
            <a:ext cx="4958207" cy="377476"/>
          </a:xfrm>
          <a:prstGeom prst="rect">
            <a:avLst/>
          </a:prstGeom>
          <a:solidFill>
            <a:schemeClr val="bg1"/>
          </a:solidFill>
          <a:ln>
            <a:noFill/>
          </a:ln>
        </p:spPr>
        <p:txBody>
          <a:bodyPr wrap="square" lIns="54610" tIns="54610" rIns="54610" bIns="54610" rtlCol="0">
            <a:spAutoFit/>
          </a:bodyPr>
          <a:lstStyle/>
          <a:p>
            <a:pPr marL="0" marR="0" lvl="0" indent="0" algn="l" defTabSz="914400" rtl="0" eaLnBrk="1" fontAlgn="auto" latinLnBrk="0" hangingPunct="1">
              <a:lnSpc>
                <a:spcPts val="1080"/>
              </a:lnSpc>
              <a:spcBef>
                <a:spcPts val="0"/>
              </a:spcBef>
              <a:spcAft>
                <a:spcPts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mj-lt"/>
                <a:ea typeface="Meiryo UI"/>
                <a:cs typeface="+mn-cs"/>
              </a:rPr>
              <a:t>（</a:t>
            </a:r>
            <a:r>
              <a:rPr kumimoji="1" lang="en-US" altLang="ja-JP" sz="800" b="0" i="0" u="none" strike="noStrike" kern="1200" cap="none" spc="0" normalizeH="0" baseline="0" noProof="0">
                <a:ln>
                  <a:noFill/>
                </a:ln>
                <a:solidFill>
                  <a:srgbClr val="000000"/>
                </a:solidFill>
                <a:effectLst/>
                <a:uLnTx/>
                <a:uFillTx/>
                <a:latin typeface="+mj-lt"/>
                <a:ea typeface="Meiryo UI"/>
                <a:cs typeface="+mn-cs"/>
              </a:rPr>
              <a:t>*1</a:t>
            </a:r>
            <a:r>
              <a:rPr kumimoji="1" lang="ja-JP" altLang="en-US" sz="800" b="0" i="0" u="none" strike="noStrike" kern="1200" cap="none" spc="0" normalizeH="0" baseline="0" noProof="0">
                <a:ln>
                  <a:noFill/>
                </a:ln>
                <a:solidFill>
                  <a:srgbClr val="000000"/>
                </a:solidFill>
                <a:effectLst/>
                <a:uLnTx/>
                <a:uFillTx/>
                <a:latin typeface="+mj-lt"/>
                <a:ea typeface="Meiryo UI"/>
                <a:cs typeface="+mn-cs"/>
              </a:rPr>
              <a:t>）神戸市・笠置町はガバメントクラウドへのリフトを未実施のため、令和</a:t>
            </a:r>
            <a:r>
              <a:rPr kumimoji="1" lang="en-US" altLang="ja-JP" sz="800" b="0" i="0" u="none" strike="noStrike" kern="1200" cap="none" spc="0" normalizeH="0" baseline="0" noProof="0">
                <a:ln>
                  <a:noFill/>
                </a:ln>
                <a:solidFill>
                  <a:srgbClr val="000000"/>
                </a:solidFill>
                <a:effectLst/>
                <a:uLnTx/>
                <a:uFillTx/>
                <a:latin typeface="+mj-lt"/>
                <a:ea typeface="Meiryo UI"/>
                <a:cs typeface="+mn-cs"/>
              </a:rPr>
              <a:t>4</a:t>
            </a:r>
            <a:r>
              <a:rPr kumimoji="1" lang="ja-JP" altLang="en-US" sz="800" b="0" i="0" u="none" strike="noStrike" kern="1200" cap="none" spc="0" normalizeH="0" baseline="0" noProof="0">
                <a:ln>
                  <a:noFill/>
                </a:ln>
                <a:solidFill>
                  <a:srgbClr val="000000"/>
                </a:solidFill>
                <a:effectLst/>
                <a:uLnTx/>
                <a:uFillTx/>
                <a:latin typeface="+mj-lt"/>
                <a:ea typeface="Meiryo UI"/>
                <a:cs typeface="+mn-cs"/>
              </a:rPr>
              <a:t>年度末時点で想定していたリフト時の構成を</a:t>
            </a:r>
            <a:br>
              <a:rPr kumimoji="1" lang="en-US" altLang="ja-JP" sz="800" b="0" i="0" u="none" strike="noStrike" kern="1200" cap="none" spc="0" normalizeH="0" baseline="0" noProof="0">
                <a:ln>
                  <a:noFill/>
                </a:ln>
                <a:solidFill>
                  <a:srgbClr val="000000"/>
                </a:solidFill>
                <a:effectLst/>
                <a:uLnTx/>
                <a:uFillTx/>
                <a:latin typeface="+mj-lt"/>
                <a:ea typeface="Meiryo UI"/>
                <a:cs typeface="+mn-cs"/>
              </a:rPr>
            </a:br>
            <a:r>
              <a:rPr kumimoji="1" lang="en-US" altLang="ja-JP" sz="800" b="0" i="0" u="none" strike="noStrike" kern="1200" cap="none" spc="0" normalizeH="0" baseline="0" noProof="0">
                <a:ln>
                  <a:noFill/>
                </a:ln>
                <a:solidFill>
                  <a:srgbClr val="000000"/>
                </a:solidFill>
                <a:effectLst/>
                <a:uLnTx/>
                <a:uFillTx/>
                <a:latin typeface="+mj-lt"/>
                <a:ea typeface="Meiryo UI"/>
                <a:cs typeface="+mn-cs"/>
              </a:rPr>
              <a:t>         </a:t>
            </a:r>
            <a:r>
              <a:rPr kumimoji="1" lang="ja-JP" altLang="en-US" sz="800" b="0" i="0" u="none" strike="noStrike" kern="1200" cap="none" spc="0" normalizeH="0" baseline="0" noProof="0">
                <a:ln>
                  <a:noFill/>
                </a:ln>
                <a:solidFill>
                  <a:srgbClr val="000000"/>
                </a:solidFill>
                <a:effectLst/>
                <a:uLnTx/>
                <a:uFillTx/>
                <a:latin typeface="+mj-lt"/>
                <a:ea typeface="Meiryo UI"/>
                <a:cs typeface="+mn-cs"/>
              </a:rPr>
              <a:t>「検証前構成」、本検証完了時点で想定するリフト時の構成を「検証後構成」とする。</a:t>
            </a:r>
            <a:endParaRPr kumimoji="1" lang="en-US" altLang="ja-JP" sz="800" b="0" i="0" u="none" strike="noStrike" kern="1200" cap="none" spc="0" normalizeH="0" baseline="0" noProof="0">
              <a:ln>
                <a:noFill/>
              </a:ln>
              <a:solidFill>
                <a:srgbClr val="000000"/>
              </a:solidFill>
              <a:effectLst/>
              <a:uLnTx/>
              <a:uFillTx/>
              <a:latin typeface="+mj-lt"/>
              <a:ea typeface="Meiryo UI"/>
              <a:cs typeface="+mn-cs"/>
            </a:endParaRPr>
          </a:p>
        </p:txBody>
      </p:sp>
      <p:sp>
        <p:nvSpPr>
          <p:cNvPr id="2" name="スライド番号プレースホルダー 1">
            <a:extLst>
              <a:ext uri="{FF2B5EF4-FFF2-40B4-BE49-F238E27FC236}">
                <a16:creationId xmlns:a16="http://schemas.microsoft.com/office/drawing/2014/main" id="{BD32D9B5-92E9-7523-A55B-5FC8A0A91407}"/>
              </a:ext>
            </a:extLst>
          </p:cNvPr>
          <p:cNvSpPr>
            <a:spLocks noGrp="1"/>
          </p:cNvSpPr>
          <p:nvPr>
            <p:ph type="sldNum" sz="quarter" idx="12"/>
          </p:nvPr>
        </p:nvSpPr>
        <p:spPr/>
        <p:txBody>
          <a:bodyPr/>
          <a:lstStyle/>
          <a:p>
            <a:fld id="{DFD4F317-19D0-4848-B5EB-5B174DBE8CF9}" type="slidenum">
              <a:rPr lang="ja-JP" altLang="en-US" smtClean="0"/>
              <a:pPr/>
              <a:t>6</a:t>
            </a:fld>
            <a:endParaRPr lang="ja-JP" altLang="en-US"/>
          </a:p>
        </p:txBody>
      </p:sp>
    </p:spTree>
    <p:extLst>
      <p:ext uri="{BB962C8B-B14F-4D97-AF65-F5344CB8AC3E}">
        <p14:creationId xmlns:p14="http://schemas.microsoft.com/office/powerpoint/2010/main" val="23889814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E9D148F1-38F4-FF54-E365-0571A3967D2A}"/>
              </a:ext>
            </a:extLst>
          </p:cNvPr>
          <p:cNvSpPr>
            <a:spLocks noGrp="1"/>
          </p:cNvSpPr>
          <p:nvPr>
            <p:ph type="sldNum" sz="quarter" idx="4294967295"/>
          </p:nvPr>
        </p:nvSpPr>
        <p:spPr>
          <a:xfrm>
            <a:off x="7677150" y="6321425"/>
            <a:ext cx="222885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D4F317-19D0-4848-B5EB-5B174DBE8CF9}" type="slidenum">
              <a:rPr kumimoji="1" lang="ja-JP" altLang="en-US" sz="1137" b="0" i="0" u="none" strike="noStrike" kern="1200" cap="none" spc="0" normalizeH="0" baseline="0" noProof="0" smtClean="0">
                <a:ln>
                  <a:noFill/>
                </a:ln>
                <a:solidFill>
                  <a:prstClr val="white">
                    <a:lumMod val="50000"/>
                  </a:prstClr>
                </a:solidFill>
                <a:effectLst/>
                <a:uLnTx/>
                <a:uFillTx/>
                <a:latin typeface="Meiryo UI"/>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1" lang="ja-JP" altLang="en-US" sz="1137" b="0" i="0" u="none" strike="noStrike" kern="1200" cap="none" spc="0" normalizeH="0" baseline="0" noProof="0">
              <a:ln>
                <a:noFill/>
              </a:ln>
              <a:solidFill>
                <a:prstClr val="white">
                  <a:lumMod val="50000"/>
                </a:prstClr>
              </a:solidFill>
              <a:effectLst/>
              <a:uLnTx/>
              <a:uFillTx/>
              <a:latin typeface="Meiryo UI"/>
              <a:ea typeface="Meiryo UI"/>
              <a:cs typeface="+mn-cs"/>
            </a:endParaRPr>
          </a:p>
        </p:txBody>
      </p:sp>
    </p:spTree>
    <p:extLst>
      <p:ext uri="{BB962C8B-B14F-4D97-AF65-F5344CB8AC3E}">
        <p14:creationId xmlns:p14="http://schemas.microsoft.com/office/powerpoint/2010/main" val="177310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0CF223-11CE-182F-9E79-1E28866E1DDA}"/>
              </a:ext>
            </a:extLst>
          </p:cNvPr>
          <p:cNvSpPr>
            <a:spLocks noGrp="1"/>
          </p:cNvSpPr>
          <p:nvPr>
            <p:ph type="title"/>
          </p:nvPr>
        </p:nvSpPr>
        <p:spPr>
          <a:xfrm>
            <a:off x="681038" y="2491044"/>
            <a:ext cx="8543925" cy="1089529"/>
          </a:xfrm>
        </p:spPr>
        <p:txBody>
          <a:bodyPr/>
          <a:lstStyle/>
          <a:p>
            <a:pPr marL="541338" indent="-541338"/>
            <a:r>
              <a:rPr kumimoji="1" lang="en-US" altLang="ja-JP" sz="3600"/>
              <a:t>A.	</a:t>
            </a:r>
            <a:r>
              <a:rPr kumimoji="1" lang="ja-JP" altLang="en-US" sz="3600"/>
              <a:t>コストメリットや運用効率性が享受できる構成への移行検証</a:t>
            </a:r>
          </a:p>
        </p:txBody>
      </p:sp>
      <p:sp>
        <p:nvSpPr>
          <p:cNvPr id="4" name="スライド番号プレースホルダー 3">
            <a:extLst>
              <a:ext uri="{FF2B5EF4-FFF2-40B4-BE49-F238E27FC236}">
                <a16:creationId xmlns:a16="http://schemas.microsoft.com/office/drawing/2014/main" id="{DFEDDE76-DCB4-D52E-82BF-5776AF3F1A44}"/>
              </a:ext>
            </a:extLst>
          </p:cNvPr>
          <p:cNvSpPr>
            <a:spLocks noGrp="1"/>
          </p:cNvSpPr>
          <p:nvPr>
            <p:ph type="sldNum" sz="quarter" idx="10"/>
          </p:nvPr>
        </p:nvSpPr>
        <p:spPr/>
        <p:txBody>
          <a:bodyPr/>
          <a:lstStyle/>
          <a:p>
            <a:fld id="{DFD4F317-19D0-4848-B5EB-5B174DBE8CF9}" type="slidenum">
              <a:rPr lang="ja-JP" altLang="en-US" smtClean="0"/>
              <a:pPr/>
              <a:t>7</a:t>
            </a:fld>
            <a:endParaRPr lang="ja-JP" altLang="en-US"/>
          </a:p>
        </p:txBody>
      </p:sp>
    </p:spTree>
    <p:extLst>
      <p:ext uri="{BB962C8B-B14F-4D97-AF65-F5344CB8AC3E}">
        <p14:creationId xmlns:p14="http://schemas.microsoft.com/office/powerpoint/2010/main" val="2861187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0D698920-C6BF-489D-81BA-2760B3B48B5E}"/>
              </a:ext>
            </a:extLst>
          </p:cNvPr>
          <p:cNvSpPr txBox="1"/>
          <p:nvPr/>
        </p:nvSpPr>
        <p:spPr>
          <a:xfrm>
            <a:off x="411882" y="5809075"/>
            <a:ext cx="2520000" cy="504000"/>
          </a:xfrm>
          <a:prstGeom prst="roundRect">
            <a:avLst/>
          </a:prstGeom>
          <a:noFill/>
          <a:ln>
            <a:solidFill>
              <a:srgbClr val="00338D"/>
            </a:solidFill>
          </a:ln>
        </p:spPr>
        <p:txBody>
          <a:bodyPr wrap="square" lIns="54610" tIns="54610" rIns="54610" bIns="54610" rtlCol="0">
            <a:noAutofit/>
          </a:bodyPr>
          <a:lstStyle/>
          <a:p>
            <a:pPr marL="0" marR="0" lvl="0" indent="0" algn="l" defTabSz="914400" rtl="0" eaLnBrk="1" fontAlgn="auto" latinLnBrk="0" hangingPunct="1">
              <a:lnSpc>
                <a:spcPct val="150000"/>
              </a:lnSpc>
              <a:spcBef>
                <a:spcPts val="0"/>
              </a:spcBef>
              <a:spcAft>
                <a:spcPts val="600"/>
              </a:spcAft>
              <a:buClrTx/>
              <a:buSzTx/>
              <a:buFontTx/>
              <a:buNone/>
              <a:tabLst/>
              <a:defRPr/>
            </a:pPr>
            <a:r>
              <a:rPr kumimoji="1" lang="en-US" altLang="ja-JP" sz="900" b="1" i="0" u="none" strike="noStrike" kern="1200" cap="none" spc="0" normalizeH="0" baseline="0" noProof="0">
                <a:ln>
                  <a:noFill/>
                </a:ln>
                <a:solidFill>
                  <a:srgbClr val="000000"/>
                </a:solidFill>
                <a:effectLst/>
                <a:uLnTx/>
                <a:uFillTx/>
                <a:latin typeface="Arial"/>
                <a:ea typeface="Meiryo UI"/>
                <a:cs typeface="+mn-cs"/>
              </a:rPr>
              <a:t>【</a:t>
            </a:r>
            <a:r>
              <a:rPr kumimoji="1" lang="ja-JP" altLang="en-US" sz="900" b="1" i="0" u="none" strike="noStrike" kern="1200" cap="none" spc="0" normalizeH="0" baseline="0" noProof="0">
                <a:ln>
                  <a:noFill/>
                </a:ln>
                <a:solidFill>
                  <a:srgbClr val="000000"/>
                </a:solidFill>
                <a:effectLst/>
                <a:uLnTx/>
                <a:uFillTx/>
                <a:latin typeface="Arial"/>
                <a:ea typeface="Meiryo UI"/>
                <a:cs typeface="+mn-cs"/>
              </a:rPr>
              <a:t>凡例</a:t>
            </a:r>
            <a:r>
              <a:rPr kumimoji="1" lang="en-US" altLang="ja-JP" sz="900" b="1" i="0" u="none" strike="noStrike" kern="1200" cap="none" spc="0" normalizeH="0" baseline="0" noProof="0">
                <a:ln>
                  <a:noFill/>
                </a:ln>
                <a:solidFill>
                  <a:srgbClr val="000000"/>
                </a:solidFill>
                <a:effectLst/>
                <a:uLnTx/>
                <a:uFillTx/>
                <a:latin typeface="Arial"/>
                <a:ea typeface="Meiryo UI"/>
                <a:cs typeface="+mn-cs"/>
              </a:rPr>
              <a:t>】</a:t>
            </a:r>
          </a:p>
        </p:txBody>
      </p:sp>
      <p:sp>
        <p:nvSpPr>
          <p:cNvPr id="9" name="テキスト ボックス 8">
            <a:extLst>
              <a:ext uri="{FF2B5EF4-FFF2-40B4-BE49-F238E27FC236}">
                <a16:creationId xmlns:a16="http://schemas.microsoft.com/office/drawing/2014/main" id="{A64E65A6-F96B-40F8-A671-C8780031C1C3}"/>
              </a:ext>
            </a:extLst>
          </p:cNvPr>
          <p:cNvSpPr txBox="1"/>
          <p:nvPr/>
        </p:nvSpPr>
        <p:spPr>
          <a:xfrm>
            <a:off x="999112" y="5889236"/>
            <a:ext cx="1871391" cy="360000"/>
          </a:xfrm>
          <a:prstGeom prst="rect">
            <a:avLst/>
          </a:prstGeom>
          <a:solidFill>
            <a:srgbClr val="CAF2FF"/>
          </a:solidFill>
          <a:ln>
            <a:noFill/>
          </a:ln>
        </p:spPr>
        <p:txBody>
          <a:bodyPr wrap="square" lIns="54610" tIns="54610" rIns="54610" bIns="54610" rtlCol="0" anchor="ctr">
            <a:noAutofit/>
          </a:bodyPr>
          <a:lstStyle/>
          <a:p>
            <a:pPr marL="0" marR="0" lvl="0" indent="0" algn="ctr" defTabSz="914400" rtl="0" eaLnBrk="1" fontAlgn="auto" latinLnBrk="0" hangingPunct="1">
              <a:lnSpc>
                <a:spcPts val="1080"/>
              </a:lnSpc>
              <a:spcBef>
                <a:spcPts val="0"/>
              </a:spcBef>
              <a:spcAft>
                <a:spcPts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Arial"/>
                <a:ea typeface="Meiryo UI"/>
                <a:cs typeface="+mn-cs"/>
              </a:rPr>
              <a:t>令和</a:t>
            </a:r>
            <a:r>
              <a:rPr kumimoji="1" lang="en-US" altLang="ja-JP" sz="900" b="0" i="0" u="none" strike="noStrike" kern="1200" cap="none" spc="0" normalizeH="0" baseline="0" noProof="0">
                <a:ln>
                  <a:noFill/>
                </a:ln>
                <a:solidFill>
                  <a:srgbClr val="000000"/>
                </a:solidFill>
                <a:effectLst/>
                <a:uLnTx/>
                <a:uFillTx/>
                <a:latin typeface="Arial"/>
                <a:ea typeface="Meiryo UI"/>
                <a:cs typeface="+mn-cs"/>
              </a:rPr>
              <a:t>5</a:t>
            </a:r>
            <a:r>
              <a:rPr kumimoji="1" lang="ja-JP" altLang="en-US" sz="900" b="0" i="0" u="none" strike="noStrike" kern="1200" cap="none" spc="0" normalizeH="0" baseline="0" noProof="0">
                <a:ln>
                  <a:noFill/>
                </a:ln>
                <a:solidFill>
                  <a:srgbClr val="000000"/>
                </a:solidFill>
                <a:effectLst/>
                <a:uLnTx/>
                <a:uFillTx/>
                <a:latin typeface="Arial"/>
                <a:ea typeface="Meiryo UI"/>
                <a:cs typeface="+mn-cs"/>
              </a:rPr>
              <a:t>年度検証により採用率が</a:t>
            </a:r>
            <a:endParaRPr kumimoji="1" lang="en-US" altLang="ja-JP" sz="900" b="0" i="0" u="none" strike="noStrike" kern="1200" cap="none" spc="0" normalizeH="0" baseline="0" noProof="0">
              <a:ln>
                <a:noFill/>
              </a:ln>
              <a:solidFill>
                <a:srgbClr val="000000"/>
              </a:solidFill>
              <a:effectLst/>
              <a:uLnTx/>
              <a:uFillTx/>
              <a:latin typeface="Arial"/>
              <a:ea typeface="Meiryo UI"/>
              <a:cs typeface="+mn-cs"/>
            </a:endParaRPr>
          </a:p>
          <a:p>
            <a:pPr marL="0" marR="0" lvl="0" indent="0" algn="ctr" defTabSz="914400" rtl="0" eaLnBrk="1" fontAlgn="auto" latinLnBrk="0" hangingPunct="1">
              <a:lnSpc>
                <a:spcPts val="1080"/>
              </a:lnSpc>
              <a:spcBef>
                <a:spcPts val="0"/>
              </a:spcBef>
              <a:spcAft>
                <a:spcPts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Arial"/>
                <a:ea typeface="Meiryo UI"/>
                <a:cs typeface="+mn-cs"/>
              </a:rPr>
              <a:t>向上した項目</a:t>
            </a:r>
            <a:endParaRPr kumimoji="1" lang="en-US" altLang="ja-JP" sz="900" b="0" i="0" u="none" strike="noStrike" kern="1200" cap="none" spc="0" normalizeH="0" baseline="0" noProof="0">
              <a:ln>
                <a:noFill/>
              </a:ln>
              <a:solidFill>
                <a:srgbClr val="000000"/>
              </a:solidFill>
              <a:effectLst/>
              <a:uLnTx/>
              <a:uFillTx/>
              <a:latin typeface="Arial"/>
              <a:ea typeface="Meiryo UI"/>
              <a:cs typeface="+mn-cs"/>
            </a:endParaRPr>
          </a:p>
        </p:txBody>
      </p:sp>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検証後構成における推奨構成の採用状況</a:t>
            </a:r>
            <a:r>
              <a:rPr lang="en-US" altLang="ja-JP" sz="2400">
                <a:latin typeface="+mn-ea"/>
                <a:ea typeface="+mn-ea"/>
                <a:cs typeface="+mj-lt"/>
              </a:rPr>
              <a:t> – </a:t>
            </a:r>
            <a:r>
              <a:rPr lang="ja-JP" altLang="en-US" sz="2400">
                <a:latin typeface="+mn-ea"/>
                <a:ea typeface="+mn-ea"/>
                <a:cs typeface="+mj-lt"/>
              </a:rPr>
              <a:t>概要</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464D6EFC-DDC3-44A8-9270-FED9B9158980}"/>
              </a:ext>
            </a:extLst>
          </p:cNvPr>
          <p:cNvSpPr txBox="1"/>
          <p:nvPr/>
        </p:nvSpPr>
        <p:spPr>
          <a:xfrm>
            <a:off x="814386" y="730946"/>
            <a:ext cx="8527575" cy="532690"/>
          </a:xfrm>
          <a:prstGeom prst="rect">
            <a:avLst/>
          </a:prstGeom>
          <a:noFill/>
        </p:spPr>
        <p:txBody>
          <a:bodyPr wrap="square" lIns="50409" tIns="50409" rIns="50409" bIns="50409" rtlCol="0">
            <a:spAutoFit/>
          </a:bodyPr>
          <a:lstStyle/>
          <a:p>
            <a:pPr marL="263776" marR="0" lvl="0" indent="-263776" algn="l" defTabSz="914400" rtl="0" eaLnBrk="1" fontAlgn="auto" latinLnBrk="0" hangingPunct="1">
              <a:lnSpc>
                <a:spcPct val="100000"/>
              </a:lnSpc>
              <a:spcBef>
                <a:spcPts val="0"/>
              </a:spcBef>
              <a:spcAft>
                <a:spcPts val="554"/>
              </a:spcAft>
              <a:buClrTx/>
              <a:buSzTx/>
              <a:buFont typeface="Wingdings" panose="05000000000000000000" pitchFamily="2" charset="2"/>
              <a:buChar char="n"/>
              <a:tabLst/>
              <a:defRPr/>
            </a:pPr>
            <a:r>
              <a:rPr kumimoji="1" lang="ja-JP" altLang="en-US" sz="1400" b="0" i="0" u="none" strike="noStrike" kern="1200" cap="none" spc="0" normalizeH="0" baseline="0" noProof="0">
                <a:ln>
                  <a:noFill/>
                </a:ln>
                <a:solidFill>
                  <a:srgbClr val="000000"/>
                </a:solidFill>
                <a:effectLst/>
                <a:uLnTx/>
                <a:uFillTx/>
                <a:latin typeface="+mj-ea"/>
                <a:ea typeface="+mj-ea"/>
                <a:cs typeface="+mn-cs"/>
              </a:rPr>
              <a:t>「ガバメントクラウド利用における推奨構成」が推奨するアーキテクチャのうち、コストメリットや運用効率性の向上に資すると考えられる項目について、本検証前後（検証前構成／検証後構成）での採用率を示す。</a:t>
            </a:r>
            <a:endParaRPr kumimoji="1" lang="en-US" altLang="ja-JP" sz="1400" b="0" i="0" u="none" strike="noStrike" kern="1200" cap="none" spc="0" normalizeH="0" baseline="0" noProof="0">
              <a:ln>
                <a:noFill/>
              </a:ln>
              <a:solidFill>
                <a:srgbClr val="000000"/>
              </a:solidFill>
              <a:effectLst/>
              <a:uLnTx/>
              <a:uFillTx/>
              <a:latin typeface="+mj-ea"/>
              <a:ea typeface="+mj-ea"/>
              <a:cs typeface="+mn-cs"/>
            </a:endParaRPr>
          </a:p>
        </p:txBody>
      </p:sp>
      <p:sp>
        <p:nvSpPr>
          <p:cNvPr id="6" name="テキスト ボックス 2">
            <a:extLst>
              <a:ext uri="{FF2B5EF4-FFF2-40B4-BE49-F238E27FC236}">
                <a16:creationId xmlns:a16="http://schemas.microsoft.com/office/drawing/2014/main" id="{FCF7AD90-9ACB-7CB8-EE74-7F7FDC8594A3}"/>
              </a:ext>
            </a:extLst>
          </p:cNvPr>
          <p:cNvSpPr txBox="1"/>
          <p:nvPr/>
        </p:nvSpPr>
        <p:spPr>
          <a:xfrm>
            <a:off x="411882" y="5419765"/>
            <a:ext cx="9344860" cy="238335"/>
          </a:xfrm>
          <a:prstGeom prst="rect">
            <a:avLst/>
          </a:prstGeom>
          <a:noFill/>
          <a:ln>
            <a:noFill/>
          </a:ln>
        </p:spPr>
        <p:txBody>
          <a:bodyPr wrap="square" lIns="54610" tIns="54610" rIns="54610" bIns="5461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ts val="1080"/>
              </a:lnSpc>
              <a:spcBef>
                <a:spcPts val="0"/>
              </a:spcBef>
              <a:spcAft>
                <a:spcPts val="0"/>
              </a:spcAft>
              <a:buClrTx/>
              <a:buSzTx/>
              <a:buFontTx/>
              <a:buNone/>
              <a:tabLst/>
              <a:defRPr/>
            </a:pPr>
            <a:r>
              <a:rPr kumimoji="1" lang="en-US" altLang="ja-JP" sz="800" b="0" i="0" u="none" strike="noStrike" kern="1200" cap="none" spc="0" normalizeH="0" baseline="0" noProof="0">
                <a:ln>
                  <a:noFill/>
                </a:ln>
                <a:solidFill>
                  <a:srgbClr val="000000"/>
                </a:solidFill>
                <a:effectLst/>
                <a:uLnTx/>
                <a:uFillTx/>
                <a:latin typeface="Arial"/>
                <a:ea typeface="Meiryo UI"/>
                <a:cs typeface="+mn-cs"/>
              </a:rPr>
              <a:t>※</a:t>
            </a:r>
            <a:r>
              <a:rPr kumimoji="1" lang="ja-JP" altLang="en-US" sz="800">
                <a:solidFill>
                  <a:srgbClr val="000000"/>
                </a:solidFill>
                <a:latin typeface="Arial"/>
                <a:ea typeface="Meiryo UI"/>
              </a:rPr>
              <a:t>せとうち</a:t>
            </a:r>
            <a:r>
              <a:rPr kumimoji="1" lang="en-US" altLang="ja-JP" sz="800">
                <a:solidFill>
                  <a:srgbClr val="000000"/>
                </a:solidFill>
                <a:latin typeface="Arial"/>
                <a:ea typeface="Meiryo UI"/>
              </a:rPr>
              <a:t>3</a:t>
            </a:r>
            <a:r>
              <a:rPr kumimoji="1" lang="ja-JP" altLang="en-US" sz="800">
                <a:solidFill>
                  <a:srgbClr val="000000"/>
                </a:solidFill>
                <a:latin typeface="Arial"/>
                <a:ea typeface="Meiryo UI"/>
              </a:rPr>
              <a:t>市</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＝倉敷市・高松市・松山市、日立＝日立製作所、</a:t>
            </a:r>
            <a:r>
              <a:rPr kumimoji="1" lang="en-US" altLang="ja-JP" sz="800" b="0" i="0" u="none" strike="noStrike" kern="1200" cap="none" spc="0" normalizeH="0" baseline="0" noProof="0">
                <a:ln>
                  <a:noFill/>
                </a:ln>
                <a:solidFill>
                  <a:srgbClr val="000000"/>
                </a:solidFill>
                <a:effectLst/>
                <a:uLnTx/>
                <a:uFillTx/>
                <a:latin typeface="Arial"/>
                <a:ea typeface="Meiryo UI"/>
                <a:cs typeface="+mn-cs"/>
              </a:rPr>
              <a:t>FJJ</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＝富士通</a:t>
            </a:r>
            <a:r>
              <a:rPr kumimoji="1" lang="en-US" altLang="ja-JP" sz="800" b="0" i="0" u="none" strike="noStrike" kern="1200" cap="none" spc="0" normalizeH="0" baseline="0" noProof="0">
                <a:ln>
                  <a:noFill/>
                </a:ln>
                <a:solidFill>
                  <a:srgbClr val="000000"/>
                </a:solidFill>
                <a:effectLst/>
                <a:uLnTx/>
                <a:uFillTx/>
                <a:latin typeface="Arial"/>
                <a:ea typeface="Meiryo UI"/>
                <a:cs typeface="+mn-cs"/>
              </a:rPr>
              <a:t>Japan</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a:t>
            </a:r>
            <a:r>
              <a:rPr kumimoji="1" lang="en-US" altLang="ja-JP" sz="800" b="0" i="0" u="none" strike="noStrike" kern="1200" cap="none" spc="0" normalizeH="0" baseline="0" noProof="0">
                <a:ln>
                  <a:noFill/>
                </a:ln>
                <a:solidFill>
                  <a:srgbClr val="000000"/>
                </a:solidFill>
                <a:effectLst/>
                <a:uLnTx/>
                <a:uFillTx/>
                <a:latin typeface="Arial"/>
                <a:ea typeface="Meiryo UI"/>
                <a:cs typeface="+mn-cs"/>
              </a:rPr>
              <a:t>ICS</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＝アイシーエス、</a:t>
            </a:r>
            <a:r>
              <a:rPr kumimoji="1" lang="en-US" altLang="ja-JP" sz="800" b="0" i="0" u="none" strike="noStrike" kern="1200" cap="none" spc="0" normalizeH="0" baseline="0" noProof="0">
                <a:ln>
                  <a:noFill/>
                </a:ln>
                <a:solidFill>
                  <a:srgbClr val="000000"/>
                </a:solidFill>
                <a:effectLst/>
                <a:uLnTx/>
                <a:uFillTx/>
                <a:latin typeface="Arial"/>
                <a:ea typeface="Meiryo UI"/>
                <a:cs typeface="+mn-cs"/>
              </a:rPr>
              <a:t>HISYS</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＝日立システムズ、両備＝両備システムズ、</a:t>
            </a:r>
            <a:r>
              <a:rPr kumimoji="1" lang="en-US" altLang="ja-JP" sz="800" b="0" i="0" u="none" strike="noStrike" kern="1200" cap="none" spc="0" normalizeH="0" baseline="0" noProof="0">
                <a:ln>
                  <a:noFill/>
                </a:ln>
                <a:solidFill>
                  <a:srgbClr val="000000"/>
                </a:solidFill>
                <a:effectLst/>
                <a:uLnTx/>
                <a:uFillTx/>
                <a:latin typeface="Arial"/>
                <a:ea typeface="Meiryo UI"/>
                <a:cs typeface="+mn-cs"/>
              </a:rPr>
              <a:t>KIP</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＝京都電子計算（以降略称は同様）</a:t>
            </a:r>
            <a:endParaRPr kumimoji="1" lang="en-US" altLang="ja-JP" sz="800" b="0" i="0" u="none" strike="noStrike" kern="1200" cap="none" spc="0" normalizeH="0" baseline="0" noProof="0">
              <a:ln>
                <a:noFill/>
              </a:ln>
              <a:solidFill>
                <a:srgbClr val="000000"/>
              </a:solidFill>
              <a:effectLst/>
              <a:uLnTx/>
              <a:uFillTx/>
              <a:latin typeface="Arial"/>
              <a:ea typeface="Meiryo UI"/>
              <a:cs typeface="+mn-cs"/>
            </a:endParaRPr>
          </a:p>
        </p:txBody>
      </p:sp>
      <p:sp>
        <p:nvSpPr>
          <p:cNvPr id="12" name="テキスト ボックス 11">
            <a:extLst>
              <a:ext uri="{FF2B5EF4-FFF2-40B4-BE49-F238E27FC236}">
                <a16:creationId xmlns:a16="http://schemas.microsoft.com/office/drawing/2014/main" id="{EEEB29E7-F497-FC90-2394-2DCE65D9C2E1}"/>
              </a:ext>
            </a:extLst>
          </p:cNvPr>
          <p:cNvSpPr txBox="1"/>
          <p:nvPr/>
        </p:nvSpPr>
        <p:spPr>
          <a:xfrm>
            <a:off x="3814911" y="6277886"/>
            <a:ext cx="4903556" cy="523798"/>
          </a:xfrm>
          <a:prstGeom prst="rect">
            <a:avLst/>
          </a:prstGeom>
          <a:solidFill>
            <a:schemeClr val="bg1"/>
          </a:solidFill>
          <a:ln>
            <a:noFill/>
          </a:ln>
        </p:spPr>
        <p:txBody>
          <a:bodyPr wrap="square" lIns="54610" tIns="54610" rIns="54610" bIns="54610" rtlCol="0">
            <a:spAutoFit/>
          </a:bodyPr>
          <a:lstStyle/>
          <a:p>
            <a:pPr marL="0" marR="0" lvl="0" indent="0" algn="l" defTabSz="914400" rtl="0" eaLnBrk="1" fontAlgn="auto" latinLnBrk="0" hangingPunct="1">
              <a:lnSpc>
                <a:spcPts val="1080"/>
              </a:lnSpc>
              <a:spcBef>
                <a:spcPts val="0"/>
              </a:spcBef>
              <a:spcAft>
                <a:spcPts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Arial"/>
                <a:ea typeface="Meiryo UI"/>
                <a:cs typeface="+mn-cs"/>
              </a:rPr>
              <a:t>（</a:t>
            </a:r>
            <a:r>
              <a:rPr kumimoji="1" lang="en-US" altLang="ja-JP" sz="800" b="0" i="0" u="none" strike="noStrike" kern="1200" cap="none" spc="0" normalizeH="0" baseline="0" noProof="0">
                <a:ln>
                  <a:noFill/>
                </a:ln>
                <a:solidFill>
                  <a:srgbClr val="000000"/>
                </a:solidFill>
                <a:effectLst/>
                <a:uLnTx/>
                <a:uFillTx/>
                <a:latin typeface="Arial"/>
                <a:ea typeface="Meiryo UI"/>
                <a:cs typeface="+mn-cs"/>
              </a:rPr>
              <a:t>*2</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）「ガバナンス」は主にテンプレートによる設定内容であるため、全団体で同様の実装状態として集計</a:t>
            </a:r>
            <a:br>
              <a:rPr kumimoji="1" lang="en-US" altLang="ja-JP" sz="800" b="0" i="0" u="none" strike="noStrike" kern="1200" cap="none" spc="0" normalizeH="0" baseline="0" noProof="0">
                <a:ln>
                  <a:noFill/>
                </a:ln>
                <a:solidFill>
                  <a:srgbClr val="000000"/>
                </a:solidFill>
                <a:effectLst/>
                <a:uLnTx/>
                <a:uFillTx/>
                <a:latin typeface="Arial"/>
                <a:ea typeface="Meiryo UI"/>
                <a:cs typeface="+mn-cs"/>
              </a:rPr>
            </a:br>
            <a:r>
              <a:rPr kumimoji="1" lang="ja-JP" altLang="en-US" sz="800" b="0" i="0" u="none" strike="noStrike" kern="1200" cap="none" spc="0" normalizeH="0" baseline="0" noProof="0">
                <a:ln>
                  <a:noFill/>
                </a:ln>
                <a:solidFill>
                  <a:srgbClr val="000000"/>
                </a:solidFill>
                <a:effectLst/>
                <a:uLnTx/>
                <a:uFillTx/>
                <a:latin typeface="Arial"/>
                <a:ea typeface="Meiryo UI"/>
                <a:cs typeface="+mn-cs"/>
              </a:rPr>
              <a:t>（</a:t>
            </a:r>
            <a:r>
              <a:rPr kumimoji="1" lang="en-US" altLang="ja-JP" sz="800" b="0" i="0" u="none" strike="noStrike" kern="1200" cap="none" spc="0" normalizeH="0" baseline="0" noProof="0">
                <a:ln>
                  <a:noFill/>
                </a:ln>
                <a:solidFill>
                  <a:srgbClr val="000000"/>
                </a:solidFill>
                <a:effectLst/>
                <a:uLnTx/>
                <a:uFillTx/>
                <a:latin typeface="Arial"/>
                <a:ea typeface="Meiryo UI"/>
                <a:cs typeface="+mn-cs"/>
              </a:rPr>
              <a:t>*3</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）共同利用方式を想定していない団体は集計から除外（ハイフンで示す）</a:t>
            </a:r>
            <a:endParaRPr kumimoji="1" lang="en-US" altLang="ja-JP" sz="800" b="0" i="0" u="none" strike="noStrike" kern="1200" cap="none" spc="0" normalizeH="0" baseline="0" noProof="0">
              <a:ln>
                <a:noFill/>
              </a:ln>
              <a:solidFill>
                <a:srgbClr val="000000"/>
              </a:solidFill>
              <a:effectLst/>
              <a:uLnTx/>
              <a:uFillTx/>
              <a:latin typeface="Arial"/>
              <a:ea typeface="Meiryo UI"/>
              <a:cs typeface="+mn-cs"/>
            </a:endParaRPr>
          </a:p>
          <a:p>
            <a:pPr marL="0" marR="0" lvl="0" indent="0" algn="l" defTabSz="914400" rtl="0" eaLnBrk="1" fontAlgn="auto" latinLnBrk="0" hangingPunct="1">
              <a:lnSpc>
                <a:spcPts val="1080"/>
              </a:lnSpc>
              <a:spcBef>
                <a:spcPts val="0"/>
              </a:spcBef>
              <a:spcAft>
                <a:spcPts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Arial"/>
                <a:ea typeface="Meiryo UI"/>
                <a:cs typeface="+mn-cs"/>
              </a:rPr>
              <a:t>（</a:t>
            </a:r>
            <a:r>
              <a:rPr kumimoji="1" lang="en-US" altLang="ja-JP" sz="800" b="0" i="0" u="none" strike="noStrike" kern="1200" cap="none" spc="0" normalizeH="0" baseline="0" noProof="0">
                <a:ln>
                  <a:noFill/>
                </a:ln>
                <a:solidFill>
                  <a:srgbClr val="000000"/>
                </a:solidFill>
                <a:effectLst/>
                <a:uLnTx/>
                <a:uFillTx/>
                <a:latin typeface="Arial"/>
                <a:ea typeface="Meiryo UI"/>
                <a:cs typeface="+mn-cs"/>
              </a:rPr>
              <a:t>*4</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）現在システム内にインターネット接続構成を持たない団体は集計から除外（ハイフンで示す）</a:t>
            </a:r>
            <a:endParaRPr kumimoji="1" lang="en-US" altLang="ja-JP" sz="800" b="0" i="0" u="none" strike="noStrike" kern="1200" cap="none" spc="0" normalizeH="0" baseline="0" noProof="0">
              <a:ln>
                <a:noFill/>
              </a:ln>
              <a:solidFill>
                <a:srgbClr val="000000"/>
              </a:solidFill>
              <a:effectLst/>
              <a:uLnTx/>
              <a:uFillTx/>
              <a:latin typeface="Arial"/>
              <a:ea typeface="Meiryo UI"/>
              <a:cs typeface="+mn-cs"/>
            </a:endParaRPr>
          </a:p>
        </p:txBody>
      </p:sp>
      <p:sp>
        <p:nvSpPr>
          <p:cNvPr id="14" name="テキスト ボックス 2">
            <a:extLst>
              <a:ext uri="{FF2B5EF4-FFF2-40B4-BE49-F238E27FC236}">
                <a16:creationId xmlns:a16="http://schemas.microsoft.com/office/drawing/2014/main" id="{85BBE5A5-E9F8-7B13-D3BB-5D209EF9A9B6}"/>
              </a:ext>
            </a:extLst>
          </p:cNvPr>
          <p:cNvSpPr txBox="1"/>
          <p:nvPr/>
        </p:nvSpPr>
        <p:spPr>
          <a:xfrm>
            <a:off x="3814911" y="5744321"/>
            <a:ext cx="5941831" cy="523798"/>
          </a:xfrm>
          <a:prstGeom prst="rect">
            <a:avLst/>
          </a:prstGeom>
          <a:solidFill>
            <a:schemeClr val="bg1"/>
          </a:solidFill>
          <a:ln>
            <a:noFill/>
          </a:ln>
        </p:spPr>
        <p:txBody>
          <a:bodyPr wrap="square" lIns="54610" tIns="54610" rIns="54610" bIns="5461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ts val="1080"/>
              </a:lnSpc>
              <a:spcBef>
                <a:spcPts val="0"/>
              </a:spcBef>
              <a:spcAft>
                <a:spcPts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Arial"/>
                <a:ea typeface="Meiryo UI"/>
                <a:cs typeface="+mn-cs"/>
              </a:rPr>
              <a:t>（</a:t>
            </a:r>
            <a:r>
              <a:rPr kumimoji="1" lang="en-US" altLang="ja-JP" sz="800" b="0" i="0" u="none" strike="noStrike" kern="1200" cap="none" spc="0" normalizeH="0" baseline="0" noProof="0">
                <a:ln>
                  <a:noFill/>
                </a:ln>
                <a:solidFill>
                  <a:srgbClr val="000000"/>
                </a:solidFill>
                <a:effectLst/>
                <a:uLnTx/>
                <a:uFillTx/>
                <a:latin typeface="Arial"/>
                <a:ea typeface="Meiryo UI"/>
                <a:cs typeface="+mn-cs"/>
              </a:rPr>
              <a:t>*1</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）前：検証前構成で確認内容を「完全に満たす」「部分的に満たす」もの。</a:t>
            </a:r>
            <a:endParaRPr kumimoji="1" lang="en-US" altLang="ja-JP" sz="800" b="0" i="0" u="none" strike="noStrike" kern="1200" cap="none" spc="0" normalizeH="0" baseline="0" noProof="0">
              <a:ln>
                <a:noFill/>
              </a:ln>
              <a:solidFill>
                <a:srgbClr val="000000"/>
              </a:solidFill>
              <a:effectLst/>
              <a:uLnTx/>
              <a:uFillTx/>
              <a:latin typeface="Arial"/>
              <a:ea typeface="Meiryo UI"/>
              <a:cs typeface="+mn-cs"/>
            </a:endParaRPr>
          </a:p>
          <a:p>
            <a:pPr marL="0" marR="0" lvl="0" indent="0" algn="l" defTabSz="914400" rtl="0" eaLnBrk="1" fontAlgn="auto" latinLnBrk="0" hangingPunct="1">
              <a:lnSpc>
                <a:spcPts val="1080"/>
              </a:lnSpc>
              <a:spcBef>
                <a:spcPts val="0"/>
              </a:spcBef>
              <a:spcAft>
                <a:spcPts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Arial"/>
                <a:ea typeface="Meiryo UI"/>
                <a:cs typeface="+mn-cs"/>
              </a:rPr>
              <a:t>　　　　 後：検証前構成で確認内容を「完全に満たす」「部分的に満たす」ものに加え、</a:t>
            </a:r>
            <a:br>
              <a:rPr kumimoji="1" lang="en-US" altLang="ja-JP" sz="800" b="0" i="0" u="none" strike="noStrike" kern="1200" cap="none" spc="0" normalizeH="0" baseline="0" noProof="0">
                <a:ln>
                  <a:noFill/>
                </a:ln>
                <a:solidFill>
                  <a:srgbClr val="000000"/>
                </a:solidFill>
                <a:effectLst/>
                <a:uLnTx/>
                <a:uFillTx/>
                <a:latin typeface="Arial"/>
                <a:ea typeface="Meiryo UI"/>
                <a:cs typeface="+mn-cs"/>
              </a:rPr>
            </a:br>
            <a:r>
              <a:rPr kumimoji="1" lang="ja-JP" altLang="en-US" sz="800" b="0" i="0" u="none" strike="noStrike" kern="1200" cap="none" spc="0" normalizeH="0" baseline="0" noProof="0">
                <a:ln>
                  <a:noFill/>
                </a:ln>
                <a:solidFill>
                  <a:srgbClr val="000000"/>
                </a:solidFill>
                <a:effectLst/>
                <a:uLnTx/>
                <a:uFillTx/>
                <a:latin typeface="Arial"/>
                <a:ea typeface="Meiryo UI"/>
                <a:cs typeface="+mn-cs"/>
              </a:rPr>
              <a:t>　　　　　　　 検証後構成で「本番環境に適用予定」「実機で検証」「机上で検証」のいずれか。ただし検証の結果採用しないと判断したものを除く。</a:t>
            </a:r>
            <a:endParaRPr kumimoji="1" lang="en-US" altLang="ja-JP" sz="800" b="0" i="0" u="none" strike="noStrike" kern="1200" cap="none" spc="0" normalizeH="0" baseline="0" noProof="0">
              <a:ln>
                <a:noFill/>
              </a:ln>
              <a:solidFill>
                <a:srgbClr val="000000"/>
              </a:solidFill>
              <a:effectLst/>
              <a:uLnTx/>
              <a:uFillTx/>
              <a:latin typeface="Arial"/>
              <a:ea typeface="Meiryo UI"/>
              <a:cs typeface="+mn-cs"/>
            </a:endParaRPr>
          </a:p>
        </p:txBody>
      </p:sp>
      <p:graphicFrame>
        <p:nvGraphicFramePr>
          <p:cNvPr id="3" name="表 2">
            <a:extLst>
              <a:ext uri="{FF2B5EF4-FFF2-40B4-BE49-F238E27FC236}">
                <a16:creationId xmlns:a16="http://schemas.microsoft.com/office/drawing/2014/main" id="{EDFA4F49-46B7-8832-C2FF-33086B54933F}"/>
              </a:ext>
            </a:extLst>
          </p:cNvPr>
          <p:cNvGraphicFramePr>
            <a:graphicFrameLocks noGrp="1"/>
          </p:cNvGraphicFramePr>
          <p:nvPr>
            <p:extLst>
              <p:ext uri="{D42A27DB-BD31-4B8C-83A1-F6EECF244321}">
                <p14:modId xmlns:p14="http://schemas.microsoft.com/office/powerpoint/2010/main" val="4072820720"/>
              </p:ext>
            </p:extLst>
          </p:nvPr>
        </p:nvGraphicFramePr>
        <p:xfrm>
          <a:off x="411882" y="1310397"/>
          <a:ext cx="9216000" cy="4161623"/>
        </p:xfrm>
        <a:graphic>
          <a:graphicData uri="http://schemas.openxmlformats.org/drawingml/2006/table">
            <a:tbl>
              <a:tblPr/>
              <a:tblGrid>
                <a:gridCol w="576000">
                  <a:extLst>
                    <a:ext uri="{9D8B030D-6E8A-4147-A177-3AD203B41FA5}">
                      <a16:colId xmlns:a16="http://schemas.microsoft.com/office/drawing/2014/main" val="979631385"/>
                    </a:ext>
                  </a:extLst>
                </a:gridCol>
                <a:gridCol w="576000">
                  <a:extLst>
                    <a:ext uri="{9D8B030D-6E8A-4147-A177-3AD203B41FA5}">
                      <a16:colId xmlns:a16="http://schemas.microsoft.com/office/drawing/2014/main" val="4223073812"/>
                    </a:ext>
                  </a:extLst>
                </a:gridCol>
                <a:gridCol w="504000">
                  <a:extLst>
                    <a:ext uri="{9D8B030D-6E8A-4147-A177-3AD203B41FA5}">
                      <a16:colId xmlns:a16="http://schemas.microsoft.com/office/drawing/2014/main" val="2969837732"/>
                    </a:ext>
                  </a:extLst>
                </a:gridCol>
                <a:gridCol w="504000">
                  <a:extLst>
                    <a:ext uri="{9D8B030D-6E8A-4147-A177-3AD203B41FA5}">
                      <a16:colId xmlns:a16="http://schemas.microsoft.com/office/drawing/2014/main" val="2496251270"/>
                    </a:ext>
                  </a:extLst>
                </a:gridCol>
                <a:gridCol w="504000">
                  <a:extLst>
                    <a:ext uri="{9D8B030D-6E8A-4147-A177-3AD203B41FA5}">
                      <a16:colId xmlns:a16="http://schemas.microsoft.com/office/drawing/2014/main" val="2422535158"/>
                    </a:ext>
                  </a:extLst>
                </a:gridCol>
                <a:gridCol w="504000">
                  <a:extLst>
                    <a:ext uri="{9D8B030D-6E8A-4147-A177-3AD203B41FA5}">
                      <a16:colId xmlns:a16="http://schemas.microsoft.com/office/drawing/2014/main" val="764027229"/>
                    </a:ext>
                  </a:extLst>
                </a:gridCol>
                <a:gridCol w="504000">
                  <a:extLst>
                    <a:ext uri="{9D8B030D-6E8A-4147-A177-3AD203B41FA5}">
                      <a16:colId xmlns:a16="http://schemas.microsoft.com/office/drawing/2014/main" val="1143652164"/>
                    </a:ext>
                  </a:extLst>
                </a:gridCol>
                <a:gridCol w="504000">
                  <a:extLst>
                    <a:ext uri="{9D8B030D-6E8A-4147-A177-3AD203B41FA5}">
                      <a16:colId xmlns:a16="http://schemas.microsoft.com/office/drawing/2014/main" val="621158329"/>
                    </a:ext>
                  </a:extLst>
                </a:gridCol>
                <a:gridCol w="504000">
                  <a:extLst>
                    <a:ext uri="{9D8B030D-6E8A-4147-A177-3AD203B41FA5}">
                      <a16:colId xmlns:a16="http://schemas.microsoft.com/office/drawing/2014/main" val="482684246"/>
                    </a:ext>
                  </a:extLst>
                </a:gridCol>
                <a:gridCol w="504000">
                  <a:extLst>
                    <a:ext uri="{9D8B030D-6E8A-4147-A177-3AD203B41FA5}">
                      <a16:colId xmlns:a16="http://schemas.microsoft.com/office/drawing/2014/main" val="2618223211"/>
                    </a:ext>
                  </a:extLst>
                </a:gridCol>
                <a:gridCol w="504000">
                  <a:extLst>
                    <a:ext uri="{9D8B030D-6E8A-4147-A177-3AD203B41FA5}">
                      <a16:colId xmlns:a16="http://schemas.microsoft.com/office/drawing/2014/main" val="1467362231"/>
                    </a:ext>
                  </a:extLst>
                </a:gridCol>
                <a:gridCol w="504000">
                  <a:extLst>
                    <a:ext uri="{9D8B030D-6E8A-4147-A177-3AD203B41FA5}">
                      <a16:colId xmlns:a16="http://schemas.microsoft.com/office/drawing/2014/main" val="1824928884"/>
                    </a:ext>
                  </a:extLst>
                </a:gridCol>
                <a:gridCol w="504000">
                  <a:extLst>
                    <a:ext uri="{9D8B030D-6E8A-4147-A177-3AD203B41FA5}">
                      <a16:colId xmlns:a16="http://schemas.microsoft.com/office/drawing/2014/main" val="76602271"/>
                    </a:ext>
                  </a:extLst>
                </a:gridCol>
                <a:gridCol w="504000">
                  <a:extLst>
                    <a:ext uri="{9D8B030D-6E8A-4147-A177-3AD203B41FA5}">
                      <a16:colId xmlns:a16="http://schemas.microsoft.com/office/drawing/2014/main" val="3236681438"/>
                    </a:ext>
                  </a:extLst>
                </a:gridCol>
                <a:gridCol w="504000">
                  <a:extLst>
                    <a:ext uri="{9D8B030D-6E8A-4147-A177-3AD203B41FA5}">
                      <a16:colId xmlns:a16="http://schemas.microsoft.com/office/drawing/2014/main" val="1918114728"/>
                    </a:ext>
                  </a:extLst>
                </a:gridCol>
                <a:gridCol w="504000">
                  <a:extLst>
                    <a:ext uri="{9D8B030D-6E8A-4147-A177-3AD203B41FA5}">
                      <a16:colId xmlns:a16="http://schemas.microsoft.com/office/drawing/2014/main" val="3888836759"/>
                    </a:ext>
                  </a:extLst>
                </a:gridCol>
                <a:gridCol w="504000">
                  <a:extLst>
                    <a:ext uri="{9D8B030D-6E8A-4147-A177-3AD203B41FA5}">
                      <a16:colId xmlns:a16="http://schemas.microsoft.com/office/drawing/2014/main" val="940735613"/>
                    </a:ext>
                  </a:extLst>
                </a:gridCol>
                <a:gridCol w="504000">
                  <a:extLst>
                    <a:ext uri="{9D8B030D-6E8A-4147-A177-3AD203B41FA5}">
                      <a16:colId xmlns:a16="http://schemas.microsoft.com/office/drawing/2014/main" val="1949132097"/>
                    </a:ext>
                  </a:extLst>
                </a:gridCol>
              </a:tblGrid>
              <a:tr h="216000">
                <a:tc rowSpan="3" gridSpan="2">
                  <a:txBody>
                    <a:bodyPr/>
                    <a:lstStyle/>
                    <a:p>
                      <a:pPr algn="ctr"/>
                      <a:r>
                        <a:rPr kumimoji="1" lang="ja-JP" altLang="en-US" sz="1000" b="1">
                          <a:solidFill>
                            <a:schemeClr val="bg1"/>
                          </a:solidFill>
                          <a:effectLst/>
                          <a:latin typeface="+mn-ea"/>
                          <a:ea typeface="+mn-ea"/>
                        </a:rPr>
                        <a:t>採択団体</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rowSpan="3" hMerge="1">
                  <a:txBody>
                    <a:bodyPr/>
                    <a:lstStyle/>
                    <a:p>
                      <a:endParaRPr kumimoji="1" lang="ja-JP" altLang="en-US"/>
                    </a:p>
                  </a:txBody>
                  <a:tcPr/>
                </a:tc>
                <a:tc gridSpan="14">
                  <a:txBody>
                    <a:bodyPr/>
                    <a:lstStyle/>
                    <a:p>
                      <a:pPr algn="ctr" rtl="0" fontAlgn="ctr"/>
                      <a:r>
                        <a:rPr lang="ja-JP" altLang="en-US" sz="1000" b="1" i="0" u="none" strike="noStrike">
                          <a:solidFill>
                            <a:schemeClr val="bg1"/>
                          </a:solidFill>
                          <a:effectLst/>
                          <a:latin typeface="+mn-lt"/>
                          <a:ea typeface="+mn-ea"/>
                        </a:rPr>
                        <a:t>推奨構成の採用率（</a:t>
                      </a:r>
                      <a:r>
                        <a:rPr lang="en-US" altLang="ja-JP" sz="1000" b="1" i="0" u="none" strike="noStrike">
                          <a:solidFill>
                            <a:schemeClr val="bg1"/>
                          </a:solidFill>
                          <a:effectLst/>
                          <a:latin typeface="+mn-lt"/>
                          <a:ea typeface="+mn-ea"/>
                        </a:rPr>
                        <a:t>%</a:t>
                      </a:r>
                      <a:r>
                        <a:rPr lang="ja-JP" altLang="en-US" sz="1000" b="1" i="0" u="none" strike="noStrike">
                          <a:solidFill>
                            <a:schemeClr val="bg1"/>
                          </a:solidFill>
                          <a:effectLst/>
                          <a:latin typeface="+mn-lt"/>
                          <a:ea typeface="+mn-ea"/>
                        </a:rPr>
                        <a:t>）</a:t>
                      </a:r>
                      <a:r>
                        <a:rPr lang="en-US" altLang="ja-JP" sz="1000" b="1" i="0" u="none" strike="noStrike">
                          <a:solidFill>
                            <a:schemeClr val="bg1"/>
                          </a:solidFill>
                          <a:effectLst/>
                          <a:latin typeface="+mn-lt"/>
                          <a:ea typeface="+mn-ea"/>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tc>
                <a:tc hMerge="1">
                  <a:txBody>
                    <a:bodyPr/>
                    <a:lstStyle/>
                    <a:p>
                      <a:pPr algn="ctr" rtl="0" fontAlgn="ctr"/>
                      <a:endParaRPr lang="ja-JP" altLang="en-US" sz="1000" b="0" i="0" u="none" strike="noStrike">
                        <a:solidFill>
                          <a:schemeClr val="bg1"/>
                        </a:solidFill>
                        <a:effectLst/>
                        <a:latin typeface="+mn-lt"/>
                        <a:ea typeface="+mn-ea"/>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tc>
                <a:tc hMerge="1">
                  <a:txBody>
                    <a:bodyPr/>
                    <a:lstStyle/>
                    <a:p>
                      <a:pPr algn="ctr" rtl="0" fontAlgn="ctr"/>
                      <a:endParaRPr lang="ja-JP" altLang="en-US" sz="1000" b="0" i="0" u="none" strike="noStrike">
                        <a:solidFill>
                          <a:schemeClr val="bg1"/>
                        </a:solidFill>
                        <a:effectLst/>
                        <a:latin typeface="+mn-lt"/>
                        <a:ea typeface="+mn-ea"/>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tc>
                <a:tc hMerge="1">
                  <a:txBody>
                    <a:bodyPr/>
                    <a:lstStyle/>
                    <a:p>
                      <a:pPr algn="ctr" rtl="0" fontAlgn="ctr"/>
                      <a:endParaRPr lang="ja-JP" altLang="en-US" sz="1000" b="0" i="0" u="none" strike="noStrike">
                        <a:solidFill>
                          <a:schemeClr val="bg1"/>
                        </a:solidFill>
                        <a:effectLst/>
                        <a:latin typeface="+mn-lt"/>
                        <a:ea typeface="+mn-ea"/>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tc>
                <a:tc hMerge="1">
                  <a:txBody>
                    <a:bodyPr/>
                    <a:lstStyle/>
                    <a:p>
                      <a:pPr algn="ctr" rtl="0" fontAlgn="ctr"/>
                      <a:endParaRPr lang="ja-JP" altLang="en-US" sz="1000" b="0" i="0" u="none" strike="noStrike">
                        <a:solidFill>
                          <a:schemeClr val="bg1"/>
                        </a:solidFill>
                        <a:effectLst/>
                        <a:latin typeface="+mn-lt"/>
                        <a:ea typeface="+mn-ea"/>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tc>
                <a:tc hMerge="1">
                  <a:txBody>
                    <a:bodyPr/>
                    <a:lstStyle/>
                    <a:p>
                      <a:pPr algn="ctr" rtl="0" fontAlgn="ctr"/>
                      <a:endParaRPr lang="ja-JP" altLang="en-US" sz="1000" b="0" i="0" u="none" strike="noStrike">
                        <a:solidFill>
                          <a:schemeClr val="bg1"/>
                        </a:solidFill>
                        <a:effectLst/>
                        <a:latin typeface="+mn-lt"/>
                        <a:ea typeface="+mn-ea"/>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tc>
                <a:tc hMerge="1">
                  <a:txBody>
                    <a:bodyPr/>
                    <a:lstStyle/>
                    <a:p>
                      <a:pPr algn="ctr" rtl="0" fontAlgn="ctr"/>
                      <a:endParaRPr lang="ja-JP" altLang="en-US" sz="1000" b="0" i="0" u="none" strike="noStrike">
                        <a:solidFill>
                          <a:schemeClr val="bg1"/>
                        </a:solidFill>
                        <a:effectLst/>
                        <a:latin typeface="+mn-lt"/>
                        <a:ea typeface="+mn-ea"/>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tc>
                <a:tc rowSpan="2" gridSpan="2">
                  <a:txBody>
                    <a:bodyPr/>
                    <a:lstStyle/>
                    <a:p>
                      <a:pPr algn="ctr" rtl="0" fontAlgn="ctr"/>
                      <a:r>
                        <a:rPr lang="ja-JP" altLang="en-US" sz="1000" b="1" i="0" u="none" strike="noStrike">
                          <a:solidFill>
                            <a:schemeClr val="bg1"/>
                          </a:solidFill>
                          <a:effectLst/>
                          <a:latin typeface="+mn-lt"/>
                          <a:ea typeface="+mn-ea"/>
                        </a:rPr>
                        <a:t>全体</a:t>
                      </a: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rowSpan="2" hMerge="1">
                  <a:txBody>
                    <a:bodyPr/>
                    <a:lstStyle/>
                    <a:p>
                      <a:endParaRPr kumimoji="1" lang="ja-JP" altLang="en-US"/>
                    </a:p>
                  </a:txBody>
                  <a:tcPr/>
                </a:tc>
                <a:extLst>
                  <a:ext uri="{0D108BD9-81ED-4DB2-BD59-A6C34878D82A}">
                    <a16:rowId xmlns:a16="http://schemas.microsoft.com/office/drawing/2014/main" val="2869186791"/>
                  </a:ext>
                </a:extLst>
              </a:tr>
              <a:tr h="306263">
                <a:tc gridSpan="2" vMerge="1">
                  <a:txBody>
                    <a:bodyPr/>
                    <a:lstStyle/>
                    <a:p>
                      <a:pPr algn="ctr"/>
                      <a:r>
                        <a:rPr kumimoji="1" lang="ja-JP" altLang="en-US" sz="1000" b="0">
                          <a:solidFill>
                            <a:schemeClr val="bg1"/>
                          </a:solidFill>
                          <a:effectLst/>
                          <a:latin typeface="+mn-ea"/>
                          <a:ea typeface="+mn-ea"/>
                        </a:rPr>
                        <a:t>採択団体</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vMerge="1">
                  <a:txBody>
                    <a:bodyPr/>
                    <a:lstStyle/>
                    <a:p>
                      <a:endParaRPr kumimoji="1" lang="ja-JP" altLang="en-US" sz="1000" b="0">
                        <a:effectLst/>
                        <a:latin typeface="+mn-ea"/>
                        <a:ea typeface="+mn-ea"/>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gridSpan="2">
                  <a:txBody>
                    <a:bodyPr/>
                    <a:lstStyle/>
                    <a:p>
                      <a:pPr algn="ctr" rtl="0" fontAlgn="ctr"/>
                      <a:r>
                        <a:rPr lang="ja-JP" altLang="en-US" sz="1000" b="1" i="0" u="none" strike="noStrike">
                          <a:solidFill>
                            <a:schemeClr val="bg1"/>
                          </a:solidFill>
                          <a:effectLst/>
                          <a:latin typeface="+mn-lt"/>
                          <a:ea typeface="+mn-ea"/>
                        </a:rPr>
                        <a:t>ガバナンス </a:t>
                      </a:r>
                      <a:r>
                        <a:rPr lang="en-US" altLang="ja-JP" sz="1000" b="1" i="0" u="none" strike="noStrike">
                          <a:solidFill>
                            <a:schemeClr val="bg1"/>
                          </a:solidFill>
                          <a:effectLst/>
                          <a:latin typeface="+mn-lt"/>
                          <a:ea typeface="+mn-ea"/>
                        </a:rPr>
                        <a:t>*2</a:t>
                      </a:r>
                      <a:endParaRPr lang="ja-JP" altLang="en-US" sz="1000" b="1" i="0" u="none" strike="noStrike">
                        <a:solidFill>
                          <a:schemeClr val="bg1"/>
                        </a:solidFill>
                        <a:effectLst/>
                        <a:latin typeface="+mn-lt"/>
                        <a:ea typeface="+mn-ea"/>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tc>
                <a:tc gridSpan="2">
                  <a:txBody>
                    <a:bodyPr/>
                    <a:lstStyle/>
                    <a:p>
                      <a:pPr algn="ctr" rtl="0" fontAlgn="ctr"/>
                      <a:r>
                        <a:rPr lang="ja-JP" altLang="en-US" sz="1000" b="1" i="0" u="none" strike="noStrike">
                          <a:solidFill>
                            <a:schemeClr val="bg1"/>
                          </a:solidFill>
                          <a:effectLst/>
                          <a:latin typeface="+mn-lt"/>
                          <a:ea typeface="+mn-ea"/>
                        </a:rPr>
                        <a:t>セキュリティ</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tc>
                <a:tc gridSpan="2">
                  <a:txBody>
                    <a:bodyPr/>
                    <a:lstStyle/>
                    <a:p>
                      <a:pPr algn="ctr" rtl="0" fontAlgn="ctr"/>
                      <a:r>
                        <a:rPr lang="ja-JP" altLang="en-US" sz="1000" b="1" i="0" u="none" strike="noStrike">
                          <a:solidFill>
                            <a:schemeClr val="bg1"/>
                          </a:solidFill>
                          <a:effectLst/>
                          <a:latin typeface="+mn-lt"/>
                          <a:ea typeface="+mn-ea"/>
                        </a:rPr>
                        <a:t>パフォーマンス</a:t>
                      </a:r>
                      <a:br>
                        <a:rPr lang="en-US" altLang="ja-JP" sz="1000" b="1" i="0" u="none" strike="noStrike">
                          <a:solidFill>
                            <a:schemeClr val="bg1"/>
                          </a:solidFill>
                          <a:effectLst/>
                          <a:latin typeface="+mn-lt"/>
                          <a:ea typeface="+mn-ea"/>
                        </a:rPr>
                      </a:br>
                      <a:r>
                        <a:rPr lang="ja-JP" altLang="en-US" sz="1000" b="1" i="0" u="none" strike="noStrike">
                          <a:solidFill>
                            <a:schemeClr val="bg1"/>
                          </a:solidFill>
                          <a:effectLst/>
                          <a:latin typeface="+mn-lt"/>
                          <a:ea typeface="+mn-ea"/>
                        </a:rPr>
                        <a:t>・コスト</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tc>
                <a:tc gridSpan="2">
                  <a:txBody>
                    <a:bodyPr/>
                    <a:lstStyle/>
                    <a:p>
                      <a:pPr algn="ctr" rtl="0" fontAlgn="ctr"/>
                      <a:r>
                        <a:rPr lang="ja-JP" altLang="en-US" sz="1000" b="1" i="0" u="none" strike="noStrike">
                          <a:solidFill>
                            <a:schemeClr val="bg1"/>
                          </a:solidFill>
                          <a:effectLst/>
                          <a:latin typeface="+mn-lt"/>
                          <a:ea typeface="+mn-ea"/>
                        </a:rPr>
                        <a:t>可観測性</a:t>
                      </a:r>
                      <a:br>
                        <a:rPr lang="en-US" altLang="ja-JP" sz="1000" b="1" i="0" u="none" strike="noStrike">
                          <a:solidFill>
                            <a:schemeClr val="bg1"/>
                          </a:solidFill>
                          <a:effectLst/>
                          <a:latin typeface="+mn-lt"/>
                          <a:ea typeface="+mn-ea"/>
                        </a:rPr>
                      </a:br>
                      <a:r>
                        <a:rPr lang="ja-JP" altLang="en-US" sz="1000" b="1" i="0" u="none" strike="noStrike">
                          <a:solidFill>
                            <a:schemeClr val="bg1"/>
                          </a:solidFill>
                          <a:effectLst/>
                          <a:latin typeface="+mn-lt"/>
                          <a:ea typeface="+mn-ea"/>
                        </a:rPr>
                        <a:t>・改善性</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tc>
                <a:tc gridSpan="2">
                  <a:txBody>
                    <a:bodyPr/>
                    <a:lstStyle/>
                    <a:p>
                      <a:pPr algn="ctr" rtl="0" fontAlgn="ctr"/>
                      <a:r>
                        <a:rPr lang="ja-JP" altLang="en-US" sz="1000" b="1" i="0" u="none" strike="noStrike">
                          <a:solidFill>
                            <a:schemeClr val="bg1"/>
                          </a:solidFill>
                          <a:effectLst/>
                          <a:latin typeface="+mn-lt"/>
                          <a:ea typeface="+mn-ea"/>
                        </a:rPr>
                        <a:t>レジリエンシー</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tc>
                <a:tc gridSpan="2">
                  <a:txBody>
                    <a:bodyPr/>
                    <a:lstStyle/>
                    <a:p>
                      <a:pPr algn="ctr" rtl="0" fontAlgn="ctr"/>
                      <a:r>
                        <a:rPr lang="ja-JP" altLang="en-US" sz="1000" b="1" i="0" u="none" strike="noStrike">
                          <a:solidFill>
                            <a:schemeClr val="bg1"/>
                          </a:solidFill>
                          <a:effectLst/>
                          <a:latin typeface="+mn-lt"/>
                          <a:ea typeface="+mn-ea"/>
                        </a:rPr>
                        <a:t>共同利用方式 *</a:t>
                      </a:r>
                      <a:r>
                        <a:rPr lang="en-US" altLang="ja-JP" sz="1000" b="1" i="0" u="none" strike="noStrike">
                          <a:solidFill>
                            <a:schemeClr val="bg1"/>
                          </a:solidFill>
                          <a:effectLst/>
                          <a:latin typeface="+mn-lt"/>
                          <a:ea typeface="+mn-ea"/>
                        </a:rPr>
                        <a:t>3</a:t>
                      </a:r>
                      <a:endParaRPr lang="ja-JP" altLang="en-US" sz="1000" b="1" i="0" u="none" strike="noStrike">
                        <a:solidFill>
                          <a:schemeClr val="bg1"/>
                        </a:solidFill>
                        <a:effectLst/>
                        <a:latin typeface="+mn-lt"/>
                        <a:ea typeface="+mn-ea"/>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tc>
                <a:tc gridSpan="2">
                  <a:txBody>
                    <a:bodyPr/>
                    <a:lstStyle/>
                    <a:p>
                      <a:pPr algn="ctr" rtl="0" fontAlgn="ctr"/>
                      <a:r>
                        <a:rPr lang="ja-JP" altLang="en-US" sz="1000" b="1" i="0" u="none" strike="noStrike">
                          <a:solidFill>
                            <a:schemeClr val="bg1"/>
                          </a:solidFill>
                          <a:effectLst/>
                          <a:latin typeface="+mn-lt"/>
                          <a:ea typeface="+mn-ea"/>
                        </a:rPr>
                        <a:t>インターネット</a:t>
                      </a:r>
                      <a:br>
                        <a:rPr lang="en-US" altLang="ja-JP" sz="1000" b="1" i="0" u="none" strike="noStrike">
                          <a:solidFill>
                            <a:schemeClr val="bg1"/>
                          </a:solidFill>
                          <a:effectLst/>
                          <a:latin typeface="+mn-lt"/>
                          <a:ea typeface="+mn-ea"/>
                        </a:rPr>
                      </a:br>
                      <a:r>
                        <a:rPr lang="ja-JP" altLang="en-US" sz="1000" b="1" i="0" u="none" strike="noStrike">
                          <a:solidFill>
                            <a:schemeClr val="bg1"/>
                          </a:solidFill>
                          <a:effectLst/>
                          <a:latin typeface="+mn-lt"/>
                          <a:ea typeface="+mn-ea"/>
                        </a:rPr>
                        <a:t>接続 *</a:t>
                      </a:r>
                      <a:r>
                        <a:rPr lang="en-US" altLang="ja-JP" sz="1000" b="1" i="0" u="none" strike="noStrike">
                          <a:solidFill>
                            <a:schemeClr val="bg1"/>
                          </a:solidFill>
                          <a:effectLst/>
                          <a:latin typeface="+mn-lt"/>
                          <a:ea typeface="+mn-ea"/>
                        </a:rPr>
                        <a:t>4</a:t>
                      </a:r>
                      <a:endParaRPr lang="ja-JP" altLang="en-US" sz="1000" b="1" i="0" u="none" strike="noStrike">
                        <a:solidFill>
                          <a:schemeClr val="bg1"/>
                        </a:solidFill>
                        <a:effectLst/>
                        <a:latin typeface="+mn-lt"/>
                        <a:ea typeface="+mn-ea"/>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a:txBody>
                    <a:bodyPr/>
                    <a:lstStyle/>
                    <a:p>
                      <a:endParaRPr kumimoji="1" lang="ja-JP" altLang="en-US"/>
                    </a:p>
                  </a:txBody>
                  <a:tcPr/>
                </a:tc>
                <a:tc gridSpan="2" vMerge="1">
                  <a:txBody>
                    <a:bodyPr/>
                    <a:lstStyle/>
                    <a:p>
                      <a:pPr algn="ctr" rtl="0" fontAlgn="ctr"/>
                      <a:r>
                        <a:rPr lang="ja-JP" altLang="en-US" sz="1000" b="0" i="0" u="none" strike="noStrike">
                          <a:solidFill>
                            <a:schemeClr val="bg1"/>
                          </a:solidFill>
                          <a:effectLst/>
                          <a:latin typeface="+mn-lt"/>
                          <a:ea typeface="+mn-ea"/>
                        </a:rPr>
                        <a:t>全体</a:t>
                      </a:r>
                    </a:p>
                  </a:txBody>
                  <a:tcPr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vMerge="1">
                  <a:txBody>
                    <a:bodyPr/>
                    <a:lstStyle/>
                    <a:p>
                      <a:endParaRPr kumimoji="1" lang="ja-JP" altLang="en-US"/>
                    </a:p>
                  </a:txBody>
                  <a:tcPr/>
                </a:tc>
                <a:extLst>
                  <a:ext uri="{0D108BD9-81ED-4DB2-BD59-A6C34878D82A}">
                    <a16:rowId xmlns:a16="http://schemas.microsoft.com/office/drawing/2014/main" val="2302153700"/>
                  </a:ext>
                </a:extLst>
              </a:tr>
              <a:tr h="306263">
                <a:tc gridSpan="2" vMerge="1">
                  <a:txBody>
                    <a:bodyPr/>
                    <a:lstStyle/>
                    <a:p>
                      <a:pPr algn="ctr" rtl="0" fontAlgn="ctr"/>
                      <a:endParaRPr lang="en-US"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hMerge="1" vMerge="1">
                  <a:txBody>
                    <a:bodyPr/>
                    <a:lstStyle/>
                    <a:p>
                      <a:pPr algn="ctr" rtl="0" fontAlgn="ctr"/>
                      <a:endParaRPr lang="en-US"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ja-JP" altLang="en-US" sz="1000" b="0" i="0" u="none" strike="noStrike">
                          <a:solidFill>
                            <a:schemeClr val="tx1"/>
                          </a:solidFill>
                          <a:effectLst/>
                          <a:latin typeface="+mn-lt"/>
                          <a:ea typeface="+mn-ea"/>
                        </a:rPr>
                        <a:t>前</a:t>
                      </a:r>
                      <a:endParaRPr lang="en-US" altLang="ja-JP" sz="1000" b="0" i="0" u="none" strike="noStrike">
                        <a:solidFill>
                          <a:schemeClr val="tx1"/>
                        </a:solidFill>
                        <a:effectLst/>
                        <a:latin typeface="+mn-lt"/>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pPr algn="ctr" rtl="0" fontAlgn="ctr"/>
                      <a:r>
                        <a:rPr lang="ja-JP" altLang="en-US" sz="1000" b="0" i="0" u="none" strike="noStrike">
                          <a:solidFill>
                            <a:schemeClr val="tx1"/>
                          </a:solidFill>
                          <a:effectLst/>
                          <a:latin typeface="+mn-lt"/>
                          <a:ea typeface="+mn-ea"/>
                        </a:rPr>
                        <a:t>後</a:t>
                      </a: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pPr algn="ctr" rtl="0" fontAlgn="ctr"/>
                      <a:r>
                        <a:rPr lang="ja-JP" altLang="en-US" sz="1000" b="0" i="0" u="none" strike="noStrike">
                          <a:solidFill>
                            <a:schemeClr val="tx1"/>
                          </a:solidFill>
                          <a:effectLst/>
                          <a:latin typeface="+mn-lt"/>
                          <a:ea typeface="+mn-ea"/>
                        </a:rPr>
                        <a:t>前</a:t>
                      </a:r>
                      <a:endParaRPr lang="en-US" altLang="ja-JP" sz="1000" b="0" i="0" u="none" strike="noStrike">
                        <a:solidFill>
                          <a:schemeClr val="tx1"/>
                        </a:solidFill>
                        <a:effectLst/>
                        <a:latin typeface="+mn-lt"/>
                        <a:ea typeface="+mn-ea"/>
                      </a:endParaRPr>
                    </a:p>
                  </a:txBody>
                  <a:tcPr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pPr algn="ctr" rtl="0" fontAlgn="ctr"/>
                      <a:r>
                        <a:rPr lang="ja-JP" altLang="en-US" sz="1000" b="0" i="0" u="none" strike="noStrike">
                          <a:solidFill>
                            <a:schemeClr val="tx1"/>
                          </a:solidFill>
                          <a:effectLst/>
                          <a:latin typeface="+mn-lt"/>
                          <a:ea typeface="+mn-ea"/>
                        </a:rPr>
                        <a:t>後</a:t>
                      </a:r>
                      <a:endParaRPr lang="en-US" altLang="ja-JP" sz="1000" b="0" i="0" u="none" strike="noStrike">
                        <a:solidFill>
                          <a:schemeClr val="tx1"/>
                        </a:solidFill>
                        <a:effectLst/>
                        <a:latin typeface="+mn-lt"/>
                        <a:ea typeface="+mn-ea"/>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pPr algn="ctr" rtl="0" fontAlgn="ctr"/>
                      <a:r>
                        <a:rPr lang="ja-JP" altLang="en-US" sz="1000" b="0" i="0" u="none" strike="noStrike">
                          <a:solidFill>
                            <a:schemeClr val="tx1"/>
                          </a:solidFill>
                          <a:effectLst/>
                          <a:latin typeface="+mn-lt"/>
                          <a:ea typeface="+mn-ea"/>
                        </a:rPr>
                        <a:t>前</a:t>
                      </a:r>
                      <a:endParaRPr lang="en-US" altLang="ja-JP" sz="1000" b="0" i="0" u="none" strike="noStrike">
                        <a:solidFill>
                          <a:schemeClr val="tx1"/>
                        </a:solidFill>
                        <a:effectLst/>
                        <a:latin typeface="+mn-lt"/>
                        <a:ea typeface="+mn-ea"/>
                      </a:endParaRPr>
                    </a:p>
                  </a:txBody>
                  <a:tcPr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pPr algn="ctr" rtl="0" fontAlgn="ctr"/>
                      <a:r>
                        <a:rPr lang="ja-JP" altLang="en-US" sz="1000" b="0" i="0" u="none" strike="noStrike">
                          <a:solidFill>
                            <a:schemeClr val="tx1"/>
                          </a:solidFill>
                          <a:effectLst/>
                          <a:latin typeface="+mn-lt"/>
                          <a:ea typeface="+mn-ea"/>
                        </a:rPr>
                        <a:t>後</a:t>
                      </a:r>
                      <a:endParaRPr lang="en-US" altLang="ja-JP" sz="1000" b="0" i="0" u="none" strike="noStrike">
                        <a:solidFill>
                          <a:schemeClr val="tx1"/>
                        </a:solidFill>
                        <a:effectLst/>
                        <a:latin typeface="+mn-lt"/>
                        <a:ea typeface="+mn-ea"/>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pPr algn="ctr" rtl="0" fontAlgn="ctr"/>
                      <a:r>
                        <a:rPr lang="ja-JP" altLang="en-US" sz="1000" b="0" i="0" u="none" strike="noStrike">
                          <a:solidFill>
                            <a:schemeClr val="tx1"/>
                          </a:solidFill>
                          <a:effectLst/>
                          <a:latin typeface="+mn-lt"/>
                          <a:ea typeface="+mn-ea"/>
                        </a:rPr>
                        <a:t>前</a:t>
                      </a:r>
                      <a:endParaRPr lang="en-US" altLang="ja-JP" sz="1000" b="0" i="0" u="none" strike="noStrike">
                        <a:solidFill>
                          <a:schemeClr val="tx1"/>
                        </a:solidFill>
                        <a:effectLst/>
                        <a:latin typeface="+mn-lt"/>
                        <a:ea typeface="+mn-ea"/>
                      </a:endParaRPr>
                    </a:p>
                  </a:txBody>
                  <a:tcPr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pPr algn="ctr" rtl="0" fontAlgn="ctr"/>
                      <a:r>
                        <a:rPr lang="ja-JP" altLang="en-US" sz="1000" b="0" i="0" u="none" strike="noStrike">
                          <a:solidFill>
                            <a:schemeClr val="tx1"/>
                          </a:solidFill>
                          <a:effectLst/>
                          <a:latin typeface="+mn-lt"/>
                          <a:ea typeface="+mn-ea"/>
                        </a:rPr>
                        <a:t>後</a:t>
                      </a:r>
                      <a:endParaRPr lang="en-US" altLang="ja-JP" sz="1000" b="0" i="0" u="none" strike="noStrike">
                        <a:solidFill>
                          <a:schemeClr val="tx1"/>
                        </a:solidFill>
                        <a:effectLst/>
                        <a:latin typeface="+mn-lt"/>
                        <a:ea typeface="+mn-ea"/>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pPr algn="ctr" rtl="0" fontAlgn="ctr"/>
                      <a:r>
                        <a:rPr lang="ja-JP" altLang="en-US" sz="1000" b="0" i="0" u="none" strike="noStrike">
                          <a:solidFill>
                            <a:schemeClr val="tx1"/>
                          </a:solidFill>
                          <a:effectLst/>
                          <a:latin typeface="+mn-lt"/>
                          <a:ea typeface="+mn-ea"/>
                        </a:rPr>
                        <a:t>前</a:t>
                      </a:r>
                      <a:endParaRPr lang="en-US" altLang="ja-JP" sz="1000" b="0" i="0" u="none" strike="noStrike">
                        <a:solidFill>
                          <a:schemeClr val="tx1"/>
                        </a:solidFill>
                        <a:effectLst/>
                        <a:latin typeface="+mn-lt"/>
                        <a:ea typeface="+mn-ea"/>
                      </a:endParaRPr>
                    </a:p>
                  </a:txBody>
                  <a:tcPr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pPr algn="ctr" rtl="0" fontAlgn="ctr"/>
                      <a:r>
                        <a:rPr lang="ja-JP" altLang="en-US" sz="1000" b="0" i="0" u="none" strike="noStrike">
                          <a:solidFill>
                            <a:schemeClr val="tx1"/>
                          </a:solidFill>
                          <a:effectLst/>
                          <a:latin typeface="+mn-lt"/>
                          <a:ea typeface="+mn-ea"/>
                        </a:rPr>
                        <a:t>後</a:t>
                      </a:r>
                      <a:endParaRPr lang="en-US" altLang="ja-JP" sz="1000" b="0" i="0" u="none" strike="noStrike">
                        <a:solidFill>
                          <a:schemeClr val="tx1"/>
                        </a:solidFill>
                        <a:effectLst/>
                        <a:latin typeface="+mn-lt"/>
                        <a:ea typeface="+mn-ea"/>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pPr algn="ctr" rtl="0" fontAlgn="ctr"/>
                      <a:r>
                        <a:rPr lang="ja-JP" altLang="en-US" sz="1000" b="0" i="0" u="none" strike="noStrike">
                          <a:solidFill>
                            <a:schemeClr val="tx1"/>
                          </a:solidFill>
                          <a:effectLst/>
                          <a:latin typeface="+mn-lt"/>
                          <a:ea typeface="+mn-ea"/>
                        </a:rPr>
                        <a:t>前</a:t>
                      </a:r>
                      <a:endParaRPr lang="en-US" altLang="ja-JP" sz="1000" b="0" i="0" u="none" strike="noStrike">
                        <a:solidFill>
                          <a:schemeClr val="tx1"/>
                        </a:solidFill>
                        <a:effectLst/>
                        <a:latin typeface="+mn-lt"/>
                        <a:ea typeface="+mn-ea"/>
                      </a:endParaRPr>
                    </a:p>
                  </a:txBody>
                  <a:tcPr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pPr algn="ctr" rtl="0" fontAlgn="ctr"/>
                      <a:r>
                        <a:rPr lang="ja-JP" altLang="en-US" sz="1000" b="0" i="0" u="none" strike="noStrike">
                          <a:solidFill>
                            <a:schemeClr val="tx1"/>
                          </a:solidFill>
                          <a:effectLst/>
                          <a:latin typeface="+mn-lt"/>
                          <a:ea typeface="+mn-ea"/>
                        </a:rPr>
                        <a:t>後</a:t>
                      </a:r>
                      <a:endParaRPr lang="en-US" altLang="ja-JP" sz="1000" b="0" i="0" u="none" strike="noStrike">
                        <a:solidFill>
                          <a:schemeClr val="tx1"/>
                        </a:solidFill>
                        <a:effectLst/>
                        <a:latin typeface="+mn-lt"/>
                        <a:ea typeface="+mn-ea"/>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pPr algn="ctr" rtl="0" fontAlgn="ctr"/>
                      <a:r>
                        <a:rPr lang="ja-JP" altLang="en-US" sz="1000" b="0" i="0" u="none" strike="noStrike">
                          <a:solidFill>
                            <a:schemeClr val="tx1"/>
                          </a:solidFill>
                          <a:effectLst/>
                          <a:latin typeface="+mn-lt"/>
                          <a:ea typeface="+mn-ea"/>
                        </a:rPr>
                        <a:t>前</a:t>
                      </a:r>
                      <a:endParaRPr lang="en-US" altLang="ja-JP" sz="1000" b="0" i="0" u="none" strike="noStrike">
                        <a:solidFill>
                          <a:schemeClr val="tx1"/>
                        </a:solidFill>
                        <a:effectLst/>
                        <a:latin typeface="+mn-lt"/>
                        <a:ea typeface="+mn-ea"/>
                      </a:endParaRPr>
                    </a:p>
                  </a:txBody>
                  <a:tcPr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pPr algn="ctr" rtl="0" fontAlgn="ctr"/>
                      <a:r>
                        <a:rPr lang="ja-JP" altLang="en-US" sz="1000" b="0" i="0" u="none" strike="noStrike">
                          <a:solidFill>
                            <a:schemeClr val="tx1"/>
                          </a:solidFill>
                          <a:effectLst/>
                          <a:latin typeface="+mn-lt"/>
                          <a:ea typeface="+mn-ea"/>
                        </a:rPr>
                        <a:t>後</a:t>
                      </a:r>
                      <a:endParaRPr lang="en-US" altLang="ja-JP" sz="1000" b="0" i="0" u="none" strike="noStrike">
                        <a:solidFill>
                          <a:schemeClr val="tx1"/>
                        </a:solidFill>
                        <a:effectLst/>
                        <a:latin typeface="+mn-lt"/>
                        <a:ea typeface="+mn-ea"/>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pPr algn="ctr" rtl="0" fontAlgn="ctr"/>
                      <a:r>
                        <a:rPr lang="ja-JP" altLang="en-US" sz="1000" b="0" i="0" u="none" strike="noStrike">
                          <a:solidFill>
                            <a:schemeClr val="tx1"/>
                          </a:solidFill>
                          <a:effectLst/>
                          <a:latin typeface="+mn-lt"/>
                          <a:ea typeface="+mn-ea"/>
                        </a:rPr>
                        <a:t>前</a:t>
                      </a:r>
                      <a:endParaRPr lang="en-US" altLang="ja-JP" sz="1000" b="0" i="0" u="none" strike="noStrike">
                        <a:solidFill>
                          <a:schemeClr val="tx1"/>
                        </a:solidFill>
                        <a:effectLst/>
                        <a:latin typeface="+mn-lt"/>
                        <a:ea typeface="+mn-ea"/>
                      </a:endParaRPr>
                    </a:p>
                  </a:txBody>
                  <a:tcPr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pPr algn="ctr" rtl="0" fontAlgn="ctr"/>
                      <a:r>
                        <a:rPr lang="ja-JP" altLang="en-US" sz="1000" b="0" i="0" u="none" strike="noStrike">
                          <a:solidFill>
                            <a:schemeClr val="tx1"/>
                          </a:solidFill>
                          <a:effectLst/>
                          <a:latin typeface="+mn-lt"/>
                          <a:ea typeface="+mn-ea"/>
                        </a:rPr>
                        <a:t>後</a:t>
                      </a:r>
                      <a:endParaRPr lang="en-US" altLang="ja-JP" sz="1000" b="0" i="0" u="none" strike="noStrike">
                        <a:solidFill>
                          <a:schemeClr val="tx1"/>
                        </a:solidFill>
                        <a:effectLst/>
                        <a:latin typeface="+mn-lt"/>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3771644131"/>
                  </a:ext>
                </a:extLst>
              </a:tr>
              <a:tr h="288000">
                <a:tc rowSpan="2">
                  <a:txBody>
                    <a:bodyPr/>
                    <a:lstStyle/>
                    <a:p>
                      <a:pPr algn="ctr" rtl="0" fontAlgn="ctr"/>
                      <a:r>
                        <a:rPr lang="ja-JP" altLang="en-US" sz="1000" b="0" i="0" u="none" strike="noStrike">
                          <a:solidFill>
                            <a:schemeClr val="tx1"/>
                          </a:solidFill>
                          <a:effectLst/>
                          <a:latin typeface="+mn-ea"/>
                          <a:ea typeface="+mn-ea"/>
                        </a:rPr>
                        <a:t>神戸</a:t>
                      </a:r>
                      <a:endParaRPr lang="en-US"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fontAlgn="ctr"/>
                      <a:r>
                        <a:rPr lang="en-US" sz="1000" b="0" i="0" u="none" strike="noStrike">
                          <a:solidFill>
                            <a:schemeClr val="tx1"/>
                          </a:solidFill>
                          <a:effectLst/>
                          <a:latin typeface="+mn-ea"/>
                          <a:ea typeface="+mn-ea"/>
                        </a:rPr>
                        <a:t>NEC</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80.0</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72.7</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81.8</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22.2</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44.4</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42.9</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42.9</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87.5</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l" fontAlgn="ctr"/>
                      <a:r>
                        <a:rPr lang="ja-JP" altLang="en-US" sz="1000" b="0" i="0" u="none" strike="noStrike">
                          <a:solidFill>
                            <a:schemeClr val="tx1"/>
                          </a:solidFill>
                          <a:effectLst/>
                          <a:latin typeface="+mn-lt"/>
                          <a:ea typeface="游ゴシック" panose="020B0400000000000000" pitchFamily="50" charset="-128"/>
                        </a:rPr>
                        <a:t>　</a:t>
                      </a:r>
                      <a:r>
                        <a:rPr lang="en-US" altLang="ja-JP" sz="1000" b="0" i="0" u="none" strike="noStrike">
                          <a:solidFill>
                            <a:schemeClr val="tx1"/>
                          </a:solidFill>
                          <a:effectLst/>
                          <a:latin typeface="+mn-lt"/>
                          <a:ea typeface="游ゴシック" panose="020B0400000000000000" pitchFamily="50" charset="-128"/>
                        </a:rPr>
                        <a:t>-</a:t>
                      </a:r>
                      <a:endParaRPr lang="ja-JP" altLang="en-US" sz="1000" b="0" i="0" u="none" strike="noStrike">
                        <a:solidFill>
                          <a:schemeClr val="tx1"/>
                        </a:solidFill>
                        <a:effectLst/>
                        <a:latin typeface="+mn-lt"/>
                        <a:ea typeface="游ゴシック" panose="020B0400000000000000" pitchFamily="50" charset="-128"/>
                      </a:endParaRP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chemeClr val="tx1"/>
                          </a:solidFill>
                          <a:effectLst/>
                          <a:latin typeface="+mn-lt"/>
                          <a:ea typeface="游ゴシック" panose="020B0400000000000000" pitchFamily="50" charset="-128"/>
                        </a:rPr>
                        <a:t>　</a:t>
                      </a:r>
                      <a:r>
                        <a:rPr lang="en-US" altLang="ja-JP" sz="1000" b="0" i="0" u="none" strike="noStrike">
                          <a:solidFill>
                            <a:schemeClr val="tx1"/>
                          </a:solidFill>
                          <a:effectLst/>
                          <a:latin typeface="+mn-lt"/>
                          <a:ea typeface="游ゴシック" panose="020B0400000000000000" pitchFamily="50" charset="-128"/>
                        </a:rPr>
                        <a:t>-</a:t>
                      </a:r>
                      <a:endParaRPr lang="ja-JP" altLang="en-US" sz="1000" b="0" i="0" u="none" strike="noStrike">
                        <a:solidFill>
                          <a:schemeClr val="tx1"/>
                        </a:solidFill>
                        <a:effectLst/>
                        <a:latin typeface="+mn-lt"/>
                        <a:ea typeface="游ゴシック" panose="020B0400000000000000" pitchFamily="50" charset="-128"/>
                      </a:endParaRP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ja-JP" altLang="en-US" sz="1000" b="0" i="0" u="none" strike="noStrike">
                          <a:solidFill>
                            <a:schemeClr val="tx1"/>
                          </a:solidFill>
                          <a:effectLst/>
                          <a:latin typeface="+mn-lt"/>
                          <a:ea typeface="游ゴシック" panose="020B0400000000000000" pitchFamily="50" charset="-128"/>
                        </a:rPr>
                        <a:t>　</a:t>
                      </a:r>
                      <a:r>
                        <a:rPr lang="en-US" altLang="ja-JP" sz="1000" b="0" i="0" u="none" strike="noStrike">
                          <a:solidFill>
                            <a:schemeClr val="tx1"/>
                          </a:solidFill>
                          <a:effectLst/>
                          <a:latin typeface="+mn-lt"/>
                          <a:ea typeface="游ゴシック" panose="020B0400000000000000" pitchFamily="50" charset="-128"/>
                        </a:rPr>
                        <a:t>-</a:t>
                      </a:r>
                      <a:endParaRPr lang="ja-JP" altLang="en-US" sz="1000" b="0" i="0" u="none" strike="noStrike">
                        <a:solidFill>
                          <a:schemeClr val="tx1"/>
                        </a:solidFill>
                        <a:effectLst/>
                        <a:latin typeface="+mn-lt"/>
                        <a:ea typeface="游ゴシック" panose="020B0400000000000000" pitchFamily="50" charset="-128"/>
                      </a:endParaRP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altLang="ja-JP" sz="1000" b="0" i="0" u="none" strike="noStrike">
                          <a:solidFill>
                            <a:schemeClr val="tx1"/>
                          </a:solidFill>
                          <a:effectLst/>
                          <a:latin typeface="+mn-lt"/>
                          <a:ea typeface="游ゴシック" panose="020B0400000000000000" pitchFamily="50" charset="-128"/>
                        </a:rPr>
                        <a:t>-</a:t>
                      </a:r>
                      <a:r>
                        <a:rPr lang="ja-JP" altLang="en-US" sz="1000" b="0" i="0" u="none" strike="noStrike">
                          <a:solidFill>
                            <a:schemeClr val="tx1"/>
                          </a:solidFill>
                          <a:effectLst/>
                          <a:latin typeface="+mn-lt"/>
                          <a:ea typeface="游ゴシック" panose="020B0400000000000000" pitchFamily="50" charset="-128"/>
                        </a:rPr>
                        <a:t>　</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altLang="ja-JP" sz="1000" b="0" i="0" u="none" strike="noStrike">
                          <a:solidFill>
                            <a:schemeClr val="tx1"/>
                          </a:solidFill>
                          <a:effectLst/>
                          <a:latin typeface="+mn-lt"/>
                          <a:ea typeface="+mn-ea"/>
                        </a:rPr>
                        <a:t>62.2</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mn-ea"/>
                        </a:rPr>
                        <a:t>75.6</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extLst>
                  <a:ext uri="{0D108BD9-81ED-4DB2-BD59-A6C34878D82A}">
                    <a16:rowId xmlns:a16="http://schemas.microsoft.com/office/drawing/2014/main" val="153856526"/>
                  </a:ext>
                </a:extLst>
              </a:tr>
              <a:tr h="288000">
                <a:tc vMerge="1">
                  <a:txBody>
                    <a:bodyPr/>
                    <a:lstStyle/>
                    <a:p>
                      <a:pPr algn="ctr" rtl="0" fontAlgn="ctr"/>
                      <a:endParaRPr lang="ja-JP" altLang="en-US"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fontAlgn="ctr"/>
                      <a:r>
                        <a:rPr lang="ja-JP" altLang="en-US" sz="1000" b="0" i="0" u="none" strike="noStrike">
                          <a:solidFill>
                            <a:schemeClr val="tx1"/>
                          </a:solidFill>
                          <a:effectLst/>
                          <a:latin typeface="+mn-ea"/>
                          <a:ea typeface="+mn-ea"/>
                        </a:rPr>
                        <a:t>日立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80.0</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54.5</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72.7</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37.5</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57.1</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71.4</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85.7</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85,7</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chemeClr val="tx1"/>
                          </a:solidFill>
                          <a:effectLst/>
                          <a:latin typeface="+mn-lt"/>
                          <a:ea typeface="游ゴシック" panose="020B0400000000000000" pitchFamily="50" charset="-128"/>
                        </a:rPr>
                        <a:t>　</a:t>
                      </a:r>
                      <a:r>
                        <a:rPr lang="en-US" altLang="ja-JP" sz="1000" b="0" i="0" u="none" strike="noStrike">
                          <a:solidFill>
                            <a:schemeClr val="tx1"/>
                          </a:solidFill>
                          <a:effectLst/>
                          <a:latin typeface="+mn-lt"/>
                          <a:ea typeface="游ゴシック" panose="020B0400000000000000" pitchFamily="50" charset="-128"/>
                        </a:rPr>
                        <a:t>-</a:t>
                      </a:r>
                      <a:endParaRPr lang="ja-JP" altLang="en-US" sz="1000" b="0" i="0" u="none" strike="noStrike">
                        <a:solidFill>
                          <a:schemeClr val="tx1"/>
                        </a:solidFill>
                        <a:effectLst/>
                        <a:latin typeface="+mn-lt"/>
                        <a:ea typeface="游ゴシック" panose="020B0400000000000000" pitchFamily="50" charset="-128"/>
                      </a:endParaRP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chemeClr val="tx1"/>
                          </a:solidFill>
                          <a:effectLst/>
                          <a:latin typeface="+mn-lt"/>
                          <a:ea typeface="游ゴシック" panose="020B0400000000000000" pitchFamily="50" charset="-128"/>
                        </a:rPr>
                        <a:t>　</a:t>
                      </a:r>
                      <a:r>
                        <a:rPr lang="en-US" altLang="ja-JP" sz="1000" b="0" i="0" u="none" strike="noStrike">
                          <a:solidFill>
                            <a:schemeClr val="tx1"/>
                          </a:solidFill>
                          <a:effectLst/>
                          <a:latin typeface="+mn-lt"/>
                          <a:ea typeface="游ゴシック" panose="020B0400000000000000" pitchFamily="50" charset="-128"/>
                        </a:rPr>
                        <a:t>-</a:t>
                      </a:r>
                      <a:endParaRPr lang="ja-JP" altLang="en-US" sz="1000" b="0" i="0" u="none" strike="noStrike">
                        <a:solidFill>
                          <a:schemeClr val="tx1"/>
                        </a:solidFill>
                        <a:effectLst/>
                        <a:latin typeface="+mn-lt"/>
                        <a:ea typeface="游ゴシック" panose="020B0400000000000000" pitchFamily="50" charset="-128"/>
                      </a:endParaRP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ja-JP" altLang="en-US" sz="1000" b="0" i="0" u="none" strike="noStrike">
                          <a:solidFill>
                            <a:schemeClr val="tx1"/>
                          </a:solidFill>
                          <a:effectLst/>
                          <a:latin typeface="+mn-lt"/>
                          <a:ea typeface="游ゴシック" panose="020B0400000000000000" pitchFamily="50" charset="-128"/>
                        </a:rPr>
                        <a:t>　</a:t>
                      </a:r>
                      <a:r>
                        <a:rPr lang="en-US" altLang="ja-JP" sz="1000" b="0" i="0" u="none" strike="noStrike">
                          <a:solidFill>
                            <a:schemeClr val="tx1"/>
                          </a:solidFill>
                          <a:effectLst/>
                          <a:latin typeface="+mn-lt"/>
                          <a:ea typeface="游ゴシック" panose="020B0400000000000000" pitchFamily="50" charset="-128"/>
                        </a:rPr>
                        <a:t>-</a:t>
                      </a:r>
                      <a:endParaRPr lang="ja-JP" altLang="en-US" sz="1000" b="0" i="0" u="none" strike="noStrike">
                        <a:solidFill>
                          <a:schemeClr val="tx1"/>
                        </a:solidFill>
                        <a:effectLst/>
                        <a:latin typeface="+mn-lt"/>
                        <a:ea typeface="游ゴシック" panose="020B0400000000000000" pitchFamily="50" charset="-128"/>
                      </a:endParaRP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altLang="ja-JP" sz="1000" b="0" i="0" u="none" strike="noStrike">
                          <a:solidFill>
                            <a:schemeClr val="tx1"/>
                          </a:solidFill>
                          <a:effectLst/>
                          <a:latin typeface="+mn-lt"/>
                          <a:ea typeface="游ゴシック" panose="020B0400000000000000" pitchFamily="50" charset="-128"/>
                        </a:rPr>
                        <a:t>-</a:t>
                      </a:r>
                      <a:r>
                        <a:rPr lang="ja-JP" altLang="en-US" sz="1000" b="0" i="0" u="none" strike="noStrike">
                          <a:solidFill>
                            <a:schemeClr val="tx1"/>
                          </a:solidFill>
                          <a:effectLst/>
                          <a:latin typeface="+mn-lt"/>
                          <a:ea typeface="游ゴシック" panose="020B0400000000000000" pitchFamily="50" charset="-128"/>
                        </a:rPr>
                        <a:t>　</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altLang="ja-JP" sz="1000" b="0" i="0" u="none" strike="noStrike">
                          <a:solidFill>
                            <a:schemeClr val="tx1"/>
                          </a:solidFill>
                          <a:effectLst/>
                          <a:latin typeface="+mn-lt"/>
                          <a:ea typeface="+mn-ea"/>
                        </a:rPr>
                        <a:t>62.8</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mn-ea"/>
                        </a:rPr>
                        <a:t>76.7</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extLst>
                  <a:ext uri="{0D108BD9-81ED-4DB2-BD59-A6C34878D82A}">
                    <a16:rowId xmlns:a16="http://schemas.microsoft.com/office/drawing/2014/main" val="3787456640"/>
                  </a:ext>
                </a:extLst>
              </a:tr>
              <a:tr h="288000">
                <a:tc rowSpan="2">
                  <a:txBody>
                    <a:bodyPr/>
                    <a:lstStyle/>
                    <a:p>
                      <a:pPr algn="ctr" rtl="0" fontAlgn="ctr"/>
                      <a:r>
                        <a:rPr lang="ja-JP" altLang="en-US" sz="900" b="0" i="0" u="none" strike="noStrike">
                          <a:solidFill>
                            <a:schemeClr val="tx1"/>
                          </a:solidFill>
                          <a:effectLst/>
                          <a:latin typeface="+mn-ea"/>
                          <a:ea typeface="+mn-ea"/>
                        </a:rPr>
                        <a:t>せとうち</a:t>
                      </a:r>
                      <a:r>
                        <a:rPr lang="en-US" altLang="ja-JP" sz="900" b="0" i="0" u="none" strike="noStrike">
                          <a:solidFill>
                            <a:schemeClr val="tx1"/>
                          </a:solidFill>
                          <a:effectLst/>
                          <a:latin typeface="+mn-ea"/>
                          <a:ea typeface="+mn-ea"/>
                        </a:rPr>
                        <a:t>3</a:t>
                      </a:r>
                      <a:r>
                        <a:rPr lang="ja-JP" altLang="en-US" sz="900" b="0" i="0" u="none" strike="noStrike">
                          <a:solidFill>
                            <a:schemeClr val="tx1"/>
                          </a:solidFill>
                          <a:effectLst/>
                          <a:latin typeface="+mn-ea"/>
                          <a:ea typeface="+mn-ea"/>
                        </a:rPr>
                        <a:t>市</a:t>
                      </a:r>
                      <a:endParaRPr lang="en-US" sz="9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fontAlgn="ctr"/>
                      <a:r>
                        <a:rPr lang="en-US" sz="1000" b="0" i="0" u="none" strike="noStrike">
                          <a:solidFill>
                            <a:schemeClr val="tx1"/>
                          </a:solidFill>
                          <a:effectLst/>
                          <a:latin typeface="+mn-ea"/>
                          <a:ea typeface="+mn-ea"/>
                        </a:rPr>
                        <a:t>FJJ</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80.0</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72.7</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81.8</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33.3</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44.4</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57.1</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57.1</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87.5</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50.0</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r" defTabSz="742927" rtl="0" eaLnBrk="1" fontAlgn="ctr" latinLnBrk="0" hangingPunct="1"/>
                      <a:r>
                        <a:rPr kumimoji="1" lang="en-US" altLang="ja-JP" sz="1000" b="0" i="0" u="none" strike="noStrike" kern="1200">
                          <a:solidFill>
                            <a:schemeClr val="tx1"/>
                          </a:solidFill>
                          <a:effectLst/>
                          <a:latin typeface="+mn-lt"/>
                          <a:ea typeface="游ゴシック" panose="020B0400000000000000" pitchFamily="50" charset="-128"/>
                          <a:cs typeface="+mn-cs"/>
                        </a:rPr>
                        <a:t>100.0</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r" defTabSz="742927" rtl="0" eaLnBrk="1" fontAlgn="ctr" latinLnBrk="0" hangingPunct="1"/>
                      <a:r>
                        <a:rPr kumimoji="1" lang="en-US" altLang="ja-JP" sz="1000" b="0" i="0" u="none" strike="noStrike" kern="1200">
                          <a:solidFill>
                            <a:schemeClr val="tx1"/>
                          </a:solidFill>
                          <a:effectLst/>
                          <a:latin typeface="+mn-lt"/>
                          <a:ea typeface="游ゴシック" panose="020B0400000000000000" pitchFamily="50" charset="-128"/>
                          <a:cs typeface="+mn-cs"/>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altLang="ja-JP" sz="1000" b="0" i="0" u="none" strike="noStrike">
                          <a:solidFill>
                            <a:schemeClr val="tx1"/>
                          </a:solidFill>
                          <a:effectLst/>
                          <a:latin typeface="+mn-lt"/>
                          <a:ea typeface="+mn-ea"/>
                        </a:rPr>
                        <a:t>66.7</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mn-ea"/>
                        </a:rPr>
                        <a:t>77.1</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extLst>
                  <a:ext uri="{0D108BD9-81ED-4DB2-BD59-A6C34878D82A}">
                    <a16:rowId xmlns:a16="http://schemas.microsoft.com/office/drawing/2014/main" val="119455938"/>
                  </a:ext>
                </a:extLst>
              </a:tr>
              <a:tr h="288000">
                <a:tc vMerge="1">
                  <a:txBody>
                    <a:bodyPr/>
                    <a:lstStyle/>
                    <a:p>
                      <a:pPr algn="ctr" rtl="0" fontAlgn="ctr"/>
                      <a:endParaRPr lang="ja-JP" altLang="en-US"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fontAlgn="ctr"/>
                      <a:r>
                        <a:rPr lang="ja-JP" altLang="en-US" sz="1000" b="0" i="0" u="none" strike="noStrike">
                          <a:solidFill>
                            <a:schemeClr val="tx1"/>
                          </a:solidFill>
                          <a:effectLst/>
                          <a:latin typeface="+mn-ea"/>
                          <a:ea typeface="+mn-ea"/>
                        </a:rPr>
                        <a:t>ｱｲﾈｽ</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80.0</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81.8</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81.8</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66.7</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66.7</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71.4</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71.4</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87.5</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50.0</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0.0</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altLang="ja-JP" sz="1000" b="0" i="0" u="none" strike="noStrike">
                          <a:solidFill>
                            <a:schemeClr val="tx1"/>
                          </a:solidFill>
                          <a:effectLst/>
                          <a:latin typeface="+mn-lt"/>
                          <a:ea typeface="+mn-ea"/>
                        </a:rPr>
                        <a:t>75.0</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mn-ea"/>
                        </a:rPr>
                        <a:t>81.3</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extLst>
                  <a:ext uri="{0D108BD9-81ED-4DB2-BD59-A6C34878D82A}">
                    <a16:rowId xmlns:a16="http://schemas.microsoft.com/office/drawing/2014/main" val="2641293999"/>
                  </a:ext>
                </a:extLst>
              </a:tr>
              <a:tr h="288000">
                <a:tc>
                  <a:txBody>
                    <a:bodyPr/>
                    <a:lstStyle/>
                    <a:p>
                      <a:pPr algn="ctr" rtl="0" fontAlgn="ctr"/>
                      <a:r>
                        <a:rPr lang="ja-JP" altLang="en-US" sz="1000" b="0" i="0" u="none" strike="noStrike">
                          <a:solidFill>
                            <a:schemeClr val="tx1"/>
                          </a:solidFill>
                          <a:effectLst/>
                          <a:latin typeface="+mn-ea"/>
                          <a:ea typeface="+mn-ea"/>
                        </a:rPr>
                        <a:t>盛岡</a:t>
                      </a:r>
                      <a:endParaRPr lang="en-US"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fontAlgn="ctr"/>
                      <a:r>
                        <a:rPr lang="en-US" sz="1000" b="0" i="0" u="none" strike="noStrike">
                          <a:solidFill>
                            <a:schemeClr val="tx1"/>
                          </a:solidFill>
                          <a:effectLst/>
                          <a:latin typeface="+mn-ea"/>
                          <a:ea typeface="+mn-ea"/>
                        </a:rPr>
                        <a:t>ICS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80.0</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36.4</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54.5</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33.3</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66.7</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42.9</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57.1</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marL="0" algn="r" defTabSz="742927" rtl="0" eaLnBrk="1" fontAlgn="ctr" latinLnBrk="0" hangingPunct="1"/>
                      <a:r>
                        <a:rPr kumimoji="1" lang="en-US" altLang="ja-JP" sz="1000" b="0" i="0" u="none" strike="noStrike" kern="1200">
                          <a:solidFill>
                            <a:schemeClr val="tx1"/>
                          </a:solidFill>
                          <a:effectLst/>
                          <a:latin typeface="+mn-lt"/>
                          <a:ea typeface="游ゴシック" panose="020B0400000000000000" pitchFamily="50" charset="-128"/>
                          <a:cs typeface="+mn-cs"/>
                        </a:rPr>
                        <a:t>100.0</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r" defTabSz="742927" rtl="0" eaLnBrk="1" fontAlgn="ctr" latinLnBrk="0" hangingPunct="1"/>
                      <a:r>
                        <a:rPr kumimoji="1" lang="en-US" altLang="ja-JP" sz="1000" b="0" i="0" u="none" strike="noStrike" kern="1200">
                          <a:solidFill>
                            <a:schemeClr val="tx1"/>
                          </a:solidFill>
                          <a:effectLst/>
                          <a:latin typeface="+mn-lt"/>
                          <a:ea typeface="游ゴシック" panose="020B0400000000000000" pitchFamily="50" charset="-128"/>
                          <a:cs typeface="+mn-cs"/>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chemeClr val="tx1"/>
                          </a:solidFill>
                          <a:effectLst/>
                          <a:latin typeface="+mn-lt"/>
                          <a:ea typeface="游ゴシック" panose="020B0400000000000000" pitchFamily="50" charset="-128"/>
                        </a:rPr>
                        <a:t>　</a:t>
                      </a:r>
                      <a:r>
                        <a:rPr lang="en-US" altLang="ja-JP" sz="1000" b="0" i="0" u="none" strike="noStrike">
                          <a:solidFill>
                            <a:schemeClr val="tx1"/>
                          </a:solidFill>
                          <a:effectLst/>
                          <a:latin typeface="+mn-lt"/>
                          <a:ea typeface="游ゴシック" panose="020B0400000000000000" pitchFamily="50" charset="-128"/>
                        </a:rPr>
                        <a:t>-</a:t>
                      </a:r>
                      <a:endParaRPr lang="ja-JP" altLang="en-US" sz="1000" b="0" i="0" u="none" strike="noStrike">
                        <a:solidFill>
                          <a:schemeClr val="tx1"/>
                        </a:solidFill>
                        <a:effectLst/>
                        <a:latin typeface="+mn-lt"/>
                        <a:ea typeface="游ゴシック" panose="020B0400000000000000" pitchFamily="50" charset="-128"/>
                      </a:endParaRP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r" defTabSz="742927" rtl="0" eaLnBrk="1" fontAlgn="ctr" latinLnBrk="0" hangingPunct="1"/>
                      <a:r>
                        <a:rPr kumimoji="1" lang="en-US" altLang="ja-JP" sz="1000" b="0" i="0" u="none" strike="noStrike" kern="1200">
                          <a:solidFill>
                            <a:schemeClr val="tx1"/>
                          </a:solidFill>
                          <a:effectLst/>
                          <a:latin typeface="+mn-lt"/>
                          <a:ea typeface="游ゴシック" panose="020B0400000000000000" pitchFamily="50" charset="-128"/>
                          <a:cs typeface="+mn-cs"/>
                        </a:rPr>
                        <a:t>100.0</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r" defTabSz="742927" rtl="0" eaLnBrk="1" fontAlgn="ctr" latinLnBrk="0" hangingPunct="1"/>
                      <a:r>
                        <a:rPr kumimoji="1" lang="en-US" altLang="ja-JP" sz="1000" b="0" i="0" u="none" strike="noStrike" kern="1200">
                          <a:solidFill>
                            <a:schemeClr val="tx1"/>
                          </a:solidFill>
                          <a:effectLst/>
                          <a:latin typeface="+mn-lt"/>
                          <a:ea typeface="游ゴシック" panose="020B0400000000000000" pitchFamily="50" charset="-128"/>
                          <a:cs typeface="+mn-cs"/>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altLang="ja-JP" sz="1000" b="0" i="0" u="none" strike="noStrike">
                          <a:solidFill>
                            <a:schemeClr val="tx1"/>
                          </a:solidFill>
                          <a:effectLst/>
                          <a:latin typeface="+mn-lt"/>
                          <a:ea typeface="+mn-ea"/>
                        </a:rPr>
                        <a:t>58.7</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mn-ea"/>
                        </a:rPr>
                        <a:t>75.0</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extLst>
                  <a:ext uri="{0D108BD9-81ED-4DB2-BD59-A6C34878D82A}">
                    <a16:rowId xmlns:a16="http://schemas.microsoft.com/office/drawing/2014/main" val="3626739854"/>
                  </a:ext>
                </a:extLst>
              </a:tr>
              <a:tr h="288000">
                <a:tc rowSpan="2">
                  <a:txBody>
                    <a:bodyPr/>
                    <a:lstStyle/>
                    <a:p>
                      <a:pPr algn="ctr" rtl="0" fontAlgn="ctr"/>
                      <a:r>
                        <a:rPr lang="ja-JP" altLang="en-US" sz="1000" b="0" i="0" u="none" strike="noStrike">
                          <a:solidFill>
                            <a:schemeClr val="tx1"/>
                          </a:solidFill>
                          <a:effectLst/>
                          <a:latin typeface="+mn-ea"/>
                          <a:ea typeface="+mn-ea"/>
                        </a:rPr>
                        <a:t>佐倉</a:t>
                      </a:r>
                      <a:endParaRPr lang="en-US"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fontAlgn="ctr"/>
                      <a:r>
                        <a:rPr lang="en-US" sz="1000" b="0" i="0" u="none" strike="noStrike">
                          <a:solidFill>
                            <a:schemeClr val="tx1"/>
                          </a:solidFill>
                          <a:effectLst/>
                          <a:latin typeface="+mn-ea"/>
                          <a:ea typeface="+mn-ea"/>
                        </a:rPr>
                        <a:t>HISYS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80.0</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72.7</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72.7</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33.3</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33.3</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57.1</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57.1</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87.5</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87.5</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chemeClr val="tx1"/>
                          </a:solidFill>
                          <a:effectLst/>
                          <a:latin typeface="+mn-lt"/>
                          <a:ea typeface="游ゴシック" panose="020B0400000000000000" pitchFamily="50" charset="-128"/>
                        </a:rPr>
                        <a:t>　</a:t>
                      </a:r>
                      <a:r>
                        <a:rPr lang="en-US" altLang="ja-JP" sz="1000" b="0" i="0" u="none" strike="noStrike">
                          <a:solidFill>
                            <a:schemeClr val="tx1"/>
                          </a:solidFill>
                          <a:effectLst/>
                          <a:latin typeface="+mn-lt"/>
                          <a:ea typeface="游ゴシック" panose="020B0400000000000000" pitchFamily="50" charset="-128"/>
                        </a:rPr>
                        <a:t>-</a:t>
                      </a:r>
                      <a:endParaRPr lang="ja-JP" altLang="en-US" sz="1000" b="0" i="0" u="none" strike="noStrike">
                        <a:solidFill>
                          <a:schemeClr val="tx1"/>
                        </a:solidFill>
                        <a:effectLst/>
                        <a:latin typeface="+mn-lt"/>
                        <a:ea typeface="游ゴシック" panose="020B0400000000000000" pitchFamily="50" charset="-128"/>
                      </a:endParaRP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chemeClr val="tx1"/>
                          </a:solidFill>
                          <a:effectLst/>
                          <a:latin typeface="+mn-lt"/>
                          <a:ea typeface="游ゴシック" panose="020B0400000000000000" pitchFamily="50" charset="-128"/>
                        </a:rPr>
                        <a:t>　</a:t>
                      </a:r>
                      <a:r>
                        <a:rPr lang="en-US" altLang="ja-JP" sz="1000" b="0" i="0" u="none" strike="noStrike">
                          <a:solidFill>
                            <a:schemeClr val="tx1"/>
                          </a:solidFill>
                          <a:effectLst/>
                          <a:latin typeface="+mn-lt"/>
                          <a:ea typeface="游ゴシック" panose="020B0400000000000000" pitchFamily="50" charset="-128"/>
                        </a:rPr>
                        <a:t>-</a:t>
                      </a:r>
                      <a:endParaRPr lang="ja-JP" altLang="en-US" sz="1000" b="0" i="0" u="none" strike="noStrike">
                        <a:solidFill>
                          <a:schemeClr val="tx1"/>
                        </a:solidFill>
                        <a:effectLst/>
                        <a:latin typeface="+mn-lt"/>
                        <a:ea typeface="游ゴシック" panose="020B0400000000000000" pitchFamily="50" charset="-128"/>
                      </a:endParaRP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chemeClr val="tx1"/>
                          </a:solidFill>
                          <a:effectLst/>
                          <a:latin typeface="+mn-lt"/>
                          <a:ea typeface="游ゴシック" panose="020B0400000000000000" pitchFamily="50" charset="-128"/>
                        </a:rPr>
                        <a:t>　</a:t>
                      </a:r>
                      <a:r>
                        <a:rPr lang="en-US" altLang="ja-JP" sz="1000" b="0" i="0" u="none" strike="noStrike">
                          <a:solidFill>
                            <a:schemeClr val="tx1"/>
                          </a:solidFill>
                          <a:effectLst/>
                          <a:latin typeface="+mn-lt"/>
                          <a:ea typeface="游ゴシック" panose="020B0400000000000000" pitchFamily="50" charset="-128"/>
                        </a:rPr>
                        <a:t>-</a:t>
                      </a:r>
                      <a:endParaRPr lang="ja-JP" altLang="en-US" sz="1000" b="0" i="0" u="none" strike="noStrike">
                        <a:solidFill>
                          <a:schemeClr val="tx1"/>
                        </a:solidFill>
                        <a:effectLst/>
                        <a:latin typeface="+mn-lt"/>
                        <a:ea typeface="游ゴシック" panose="020B0400000000000000" pitchFamily="50" charset="-128"/>
                      </a:endParaRP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altLang="ja-JP" sz="1000" b="0" i="0" u="none" strike="noStrike">
                          <a:solidFill>
                            <a:schemeClr val="tx1"/>
                          </a:solidFill>
                          <a:effectLst/>
                          <a:latin typeface="+mn-lt"/>
                          <a:ea typeface="+mn-ea"/>
                        </a:rPr>
                        <a:t>66.7</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mn-ea"/>
                        </a:rPr>
                        <a:t>68.1</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extLst>
                  <a:ext uri="{0D108BD9-81ED-4DB2-BD59-A6C34878D82A}">
                    <a16:rowId xmlns:a16="http://schemas.microsoft.com/office/drawing/2014/main" val="3055351559"/>
                  </a:ext>
                </a:extLst>
              </a:tr>
              <a:tr h="288000">
                <a:tc vMerge="1">
                  <a:txBody>
                    <a:bodyPr/>
                    <a:lstStyle/>
                    <a:p>
                      <a:pPr algn="ctr" rtl="0" fontAlgn="ctr"/>
                      <a:endParaRPr lang="ja-JP" altLang="en-US"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fontAlgn="ctr"/>
                      <a:r>
                        <a:rPr lang="ja-JP" altLang="en-US" sz="1000" b="0" i="0" u="none" strike="noStrike">
                          <a:solidFill>
                            <a:schemeClr val="tx1"/>
                          </a:solidFill>
                          <a:effectLst/>
                          <a:latin typeface="+mn-ea"/>
                          <a:ea typeface="+mn-ea"/>
                        </a:rPr>
                        <a:t>両備</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80.0</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36.4</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54.5</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33.3</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33.3</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42.9</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42.9</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87.5</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87.5</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r>
                        <a:rPr lang="ja-JP" altLang="en-US" sz="1000" b="0" i="0" u="none" strike="noStrike">
                          <a:solidFill>
                            <a:schemeClr val="tx1"/>
                          </a:solidFill>
                          <a:effectLst/>
                          <a:latin typeface="+mn-lt"/>
                          <a:ea typeface="游ゴシック" panose="020B0400000000000000" pitchFamily="50" charset="-128"/>
                        </a:rPr>
                        <a:t>　</a:t>
                      </a:r>
                      <a:r>
                        <a:rPr lang="en-US" altLang="ja-JP" sz="1000" b="0" i="0" u="none" strike="noStrike">
                          <a:solidFill>
                            <a:schemeClr val="tx1"/>
                          </a:solidFill>
                          <a:effectLst/>
                          <a:latin typeface="+mn-lt"/>
                          <a:ea typeface="游ゴシック" panose="020B0400000000000000" pitchFamily="50" charset="-128"/>
                        </a:rPr>
                        <a:t>-</a:t>
                      </a:r>
                      <a:endParaRPr lang="ja-JP" altLang="en-US" sz="1000" b="0" i="0" u="none" strike="noStrike">
                        <a:solidFill>
                          <a:schemeClr val="tx1"/>
                        </a:solidFill>
                        <a:effectLst/>
                        <a:latin typeface="+mn-lt"/>
                        <a:ea typeface="游ゴシック" panose="020B0400000000000000" pitchFamily="50" charset="-128"/>
                      </a:endParaRP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chemeClr val="tx1"/>
                          </a:solidFill>
                          <a:effectLst/>
                          <a:latin typeface="+mn-lt"/>
                          <a:ea typeface="游ゴシック" panose="020B0400000000000000" pitchFamily="50" charset="-128"/>
                        </a:rPr>
                        <a:t>　</a:t>
                      </a:r>
                      <a:r>
                        <a:rPr lang="en-US" altLang="ja-JP" sz="1000" b="0" i="0" u="none" strike="noStrike">
                          <a:solidFill>
                            <a:schemeClr val="tx1"/>
                          </a:solidFill>
                          <a:effectLst/>
                          <a:latin typeface="+mn-lt"/>
                          <a:ea typeface="游ゴシック" panose="020B0400000000000000" pitchFamily="50" charset="-128"/>
                        </a:rPr>
                        <a:t>-</a:t>
                      </a:r>
                      <a:endParaRPr lang="ja-JP" altLang="en-US" sz="1000" b="0" i="0" u="none" strike="noStrike">
                        <a:solidFill>
                          <a:schemeClr val="tx1"/>
                        </a:solidFill>
                        <a:effectLst/>
                        <a:latin typeface="+mn-lt"/>
                        <a:ea typeface="游ゴシック" panose="020B0400000000000000" pitchFamily="50" charset="-128"/>
                      </a:endParaRP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chemeClr val="tx1"/>
                          </a:solidFill>
                          <a:effectLst/>
                          <a:latin typeface="+mn-lt"/>
                          <a:ea typeface="游ゴシック" panose="020B0400000000000000" pitchFamily="50" charset="-128"/>
                        </a:rPr>
                        <a:t>　</a:t>
                      </a:r>
                      <a:r>
                        <a:rPr lang="en-US" altLang="ja-JP" sz="1000" b="0" i="0" u="none" strike="noStrike">
                          <a:solidFill>
                            <a:schemeClr val="tx1"/>
                          </a:solidFill>
                          <a:effectLst/>
                          <a:latin typeface="+mn-lt"/>
                          <a:ea typeface="游ゴシック" panose="020B0400000000000000" pitchFamily="50" charset="-128"/>
                        </a:rPr>
                        <a:t>-</a:t>
                      </a:r>
                      <a:endParaRPr lang="ja-JP" altLang="en-US" sz="1000" b="0" i="0" u="none" strike="noStrike">
                        <a:solidFill>
                          <a:schemeClr val="tx1"/>
                        </a:solidFill>
                        <a:effectLst/>
                        <a:latin typeface="+mn-lt"/>
                        <a:ea typeface="游ゴシック" panose="020B0400000000000000" pitchFamily="50" charset="-128"/>
                      </a:endParaRP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altLang="ja-JP" sz="1000" b="0" i="0" u="none" strike="noStrike">
                          <a:solidFill>
                            <a:schemeClr val="tx1"/>
                          </a:solidFill>
                          <a:effectLst/>
                          <a:latin typeface="+mn-lt"/>
                          <a:ea typeface="+mn-ea"/>
                        </a:rPr>
                        <a:t>55.6</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mn-ea"/>
                        </a:rPr>
                        <a:t>63.8</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extLst>
                  <a:ext uri="{0D108BD9-81ED-4DB2-BD59-A6C34878D82A}">
                    <a16:rowId xmlns:a16="http://schemas.microsoft.com/office/drawing/2014/main" val="7166416"/>
                  </a:ext>
                </a:extLst>
              </a:tr>
              <a:tr h="288000">
                <a:tc>
                  <a:txBody>
                    <a:bodyPr/>
                    <a:lstStyle/>
                    <a:p>
                      <a:pPr algn="ctr" rtl="0" fontAlgn="ctr"/>
                      <a:r>
                        <a:rPr lang="ja-JP" altLang="en-US" sz="1000" b="0" i="0" u="none" strike="noStrike">
                          <a:solidFill>
                            <a:schemeClr val="tx1"/>
                          </a:solidFill>
                          <a:effectLst/>
                          <a:latin typeface="+mn-ea"/>
                          <a:ea typeface="+mn-ea"/>
                        </a:rPr>
                        <a:t>宇和島</a:t>
                      </a:r>
                      <a:endParaRPr lang="en-US"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fontAlgn="ctr"/>
                      <a:r>
                        <a:rPr lang="en-US" sz="1000" b="0" i="0" u="none" strike="noStrike">
                          <a:solidFill>
                            <a:schemeClr val="tx1"/>
                          </a:solidFill>
                          <a:effectLst/>
                          <a:latin typeface="+mn-ea"/>
                          <a:ea typeface="+mn-ea"/>
                        </a:rPr>
                        <a:t>RKK</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80.0</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36.4</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36.4</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11.1</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22.2</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57.1</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57.1</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62.5</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75.0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l" fontAlgn="ctr"/>
                      <a:r>
                        <a:rPr lang="ja-JP" altLang="en-US" sz="1000" b="0" i="0" u="none" strike="noStrike">
                          <a:solidFill>
                            <a:schemeClr val="tx1"/>
                          </a:solidFill>
                          <a:effectLst/>
                          <a:latin typeface="+mn-lt"/>
                          <a:ea typeface="游ゴシック" panose="020B0400000000000000" pitchFamily="50" charset="-128"/>
                        </a:rPr>
                        <a:t>　</a:t>
                      </a:r>
                      <a:r>
                        <a:rPr lang="en-US" altLang="ja-JP" sz="1000" b="0" i="0" u="none" strike="noStrike">
                          <a:solidFill>
                            <a:schemeClr val="tx1"/>
                          </a:solidFill>
                          <a:effectLst/>
                          <a:latin typeface="+mn-lt"/>
                          <a:ea typeface="游ゴシック" panose="020B0400000000000000" pitchFamily="50" charset="-128"/>
                        </a:rPr>
                        <a:t>-</a:t>
                      </a:r>
                      <a:endParaRPr lang="ja-JP" altLang="en-US" sz="1000" b="0" i="0" u="none" strike="noStrike">
                        <a:solidFill>
                          <a:schemeClr val="tx1"/>
                        </a:solidFill>
                        <a:effectLst/>
                        <a:latin typeface="+mn-lt"/>
                        <a:ea typeface="游ゴシック" panose="020B0400000000000000" pitchFamily="50" charset="-128"/>
                      </a:endParaRP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chemeClr val="tx1"/>
                          </a:solidFill>
                          <a:effectLst/>
                          <a:latin typeface="+mn-lt"/>
                          <a:ea typeface="游ゴシック" panose="020B0400000000000000" pitchFamily="50" charset="-128"/>
                        </a:rPr>
                        <a:t>　</a:t>
                      </a:r>
                      <a:r>
                        <a:rPr lang="en-US" altLang="ja-JP" sz="1000" b="0" i="0" u="none" strike="noStrike">
                          <a:solidFill>
                            <a:schemeClr val="tx1"/>
                          </a:solidFill>
                          <a:effectLst/>
                          <a:latin typeface="+mn-lt"/>
                          <a:ea typeface="游ゴシック" panose="020B0400000000000000" pitchFamily="50" charset="-128"/>
                        </a:rPr>
                        <a:t>-</a:t>
                      </a:r>
                      <a:endParaRPr lang="ja-JP" altLang="en-US" sz="1000" b="0" i="0" u="none" strike="noStrike">
                        <a:solidFill>
                          <a:schemeClr val="tx1"/>
                        </a:solidFill>
                        <a:effectLst/>
                        <a:latin typeface="+mn-lt"/>
                        <a:ea typeface="游ゴシック" panose="020B0400000000000000" pitchFamily="50" charset="-128"/>
                      </a:endParaRP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chemeClr val="tx1"/>
                          </a:solidFill>
                          <a:effectLst/>
                          <a:latin typeface="+mn-lt"/>
                          <a:ea typeface="游ゴシック" panose="020B0400000000000000" pitchFamily="50" charset="-128"/>
                        </a:rPr>
                        <a:t>　</a:t>
                      </a:r>
                      <a:r>
                        <a:rPr lang="en-US" altLang="ja-JP" sz="1000" b="0" i="0" u="none" strike="noStrike">
                          <a:solidFill>
                            <a:schemeClr val="tx1"/>
                          </a:solidFill>
                          <a:effectLst/>
                          <a:latin typeface="+mn-lt"/>
                          <a:ea typeface="游ゴシック" panose="020B0400000000000000" pitchFamily="50" charset="-128"/>
                        </a:rPr>
                        <a:t>-</a:t>
                      </a:r>
                      <a:endParaRPr lang="ja-JP" altLang="en-US" sz="1000" b="0" i="0" u="none" strike="noStrike">
                        <a:solidFill>
                          <a:schemeClr val="tx1"/>
                        </a:solidFill>
                        <a:effectLst/>
                        <a:latin typeface="+mn-lt"/>
                        <a:ea typeface="游ゴシック" panose="020B0400000000000000" pitchFamily="50" charset="-128"/>
                      </a:endParaRP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altLang="ja-JP" sz="1000" b="0" i="0" u="none" strike="noStrike">
                          <a:solidFill>
                            <a:schemeClr val="tx1"/>
                          </a:solidFill>
                          <a:effectLst/>
                          <a:latin typeface="+mn-lt"/>
                          <a:ea typeface="+mn-ea"/>
                        </a:rPr>
                        <a:t>48.9</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mn-ea"/>
                        </a:rPr>
                        <a:t>55.3</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extLst>
                  <a:ext uri="{0D108BD9-81ED-4DB2-BD59-A6C34878D82A}">
                    <a16:rowId xmlns:a16="http://schemas.microsoft.com/office/drawing/2014/main" val="2593341788"/>
                  </a:ext>
                </a:extLst>
              </a:tr>
              <a:tr h="288000">
                <a:tc>
                  <a:txBody>
                    <a:bodyPr/>
                    <a:lstStyle/>
                    <a:p>
                      <a:pPr algn="ctr" rtl="0" fontAlgn="ctr"/>
                      <a:r>
                        <a:rPr lang="ja-JP" altLang="en-US" sz="1000" b="0" i="0" u="none" strike="noStrike">
                          <a:solidFill>
                            <a:schemeClr val="tx1"/>
                          </a:solidFill>
                          <a:effectLst/>
                          <a:latin typeface="+mn-ea"/>
                          <a:ea typeface="+mn-ea"/>
                        </a:rPr>
                        <a:t>須坂</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fontAlgn="ctr"/>
                      <a:r>
                        <a:rPr lang="ja-JP" altLang="en-US" sz="1000" b="0" i="0" u="none" strike="noStrike">
                          <a:solidFill>
                            <a:schemeClr val="tx1"/>
                          </a:solidFill>
                          <a:effectLst/>
                          <a:latin typeface="+mn-ea"/>
                          <a:ea typeface="+mn-ea"/>
                        </a:rPr>
                        <a:t>電算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80.0</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72.7</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90.9</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33.3</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66.7</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57.1</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85.7</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75.0</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l" fontAlgn="ctr"/>
                      <a:r>
                        <a:rPr lang="ja-JP" altLang="en-US" sz="1000" b="0" i="0" u="none" strike="noStrike">
                          <a:solidFill>
                            <a:schemeClr val="tx1"/>
                          </a:solidFill>
                          <a:effectLst/>
                          <a:latin typeface="+mn-lt"/>
                          <a:ea typeface="游ゴシック" panose="020B0400000000000000" pitchFamily="50" charset="-128"/>
                        </a:rPr>
                        <a:t>　</a:t>
                      </a:r>
                      <a:r>
                        <a:rPr lang="en-US" altLang="ja-JP" sz="1000" b="0" i="0" u="none" strike="noStrike">
                          <a:solidFill>
                            <a:schemeClr val="tx1"/>
                          </a:solidFill>
                          <a:effectLst/>
                          <a:latin typeface="+mn-lt"/>
                          <a:ea typeface="游ゴシック" panose="020B0400000000000000" pitchFamily="50" charset="-128"/>
                        </a:rPr>
                        <a:t>-</a:t>
                      </a:r>
                      <a:endParaRPr lang="ja-JP" altLang="en-US" sz="1000" b="0" i="0" u="none" strike="noStrike">
                        <a:solidFill>
                          <a:schemeClr val="tx1"/>
                        </a:solidFill>
                        <a:effectLst/>
                        <a:latin typeface="+mn-lt"/>
                        <a:ea typeface="游ゴシック" panose="020B0400000000000000" pitchFamily="50" charset="-128"/>
                      </a:endParaRP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r" defTabSz="742927" rtl="0" eaLnBrk="1" fontAlgn="ctr" latinLnBrk="0" hangingPunct="1"/>
                      <a:r>
                        <a:rPr kumimoji="1" lang="en-US" altLang="ja-JP" sz="1000" b="0" i="0" u="none" strike="noStrike" kern="1200">
                          <a:solidFill>
                            <a:schemeClr val="tx1"/>
                          </a:solidFill>
                          <a:effectLst/>
                          <a:latin typeface="+mn-lt"/>
                          <a:ea typeface="游ゴシック" panose="020B0400000000000000" pitchFamily="50" charset="-128"/>
                          <a:cs typeface="+mn-cs"/>
                        </a:rPr>
                        <a:t>100.0</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r" defTabSz="742927" rtl="0" eaLnBrk="1" fontAlgn="ctr" latinLnBrk="0" hangingPunct="1"/>
                      <a:r>
                        <a:rPr kumimoji="1" lang="en-US" altLang="ja-JP" sz="1000" b="0" i="0" u="none" strike="noStrike" kern="1200">
                          <a:solidFill>
                            <a:schemeClr val="tx1"/>
                          </a:solidFill>
                          <a:effectLst/>
                          <a:latin typeface="+mn-lt"/>
                          <a:ea typeface="游ゴシック" panose="020B0400000000000000" pitchFamily="50" charset="-128"/>
                          <a:cs typeface="+mn-cs"/>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altLang="ja-JP" sz="1000" b="0" i="0" u="none" strike="noStrike">
                          <a:solidFill>
                            <a:schemeClr val="tx1"/>
                          </a:solidFill>
                          <a:effectLst/>
                          <a:latin typeface="+mn-lt"/>
                          <a:ea typeface="+mn-ea"/>
                        </a:rPr>
                        <a:t>65.2</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mn-ea"/>
                        </a:rPr>
                        <a:t>87.5</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extLst>
                  <a:ext uri="{0D108BD9-81ED-4DB2-BD59-A6C34878D82A}">
                    <a16:rowId xmlns:a16="http://schemas.microsoft.com/office/drawing/2014/main" val="1253044197"/>
                  </a:ext>
                </a:extLst>
              </a:tr>
              <a:tr h="288000">
                <a:tc>
                  <a:txBody>
                    <a:bodyPr/>
                    <a:lstStyle/>
                    <a:p>
                      <a:pPr algn="ctr" rtl="0" fontAlgn="ctr"/>
                      <a:r>
                        <a:rPr lang="ja-JP" altLang="en-US" sz="800" b="0" i="0" u="none" strike="noStrike">
                          <a:solidFill>
                            <a:schemeClr val="tx1"/>
                          </a:solidFill>
                          <a:effectLst/>
                          <a:latin typeface="+mn-ea"/>
                          <a:ea typeface="+mn-ea"/>
                        </a:rPr>
                        <a:t>美里町・川島町</a:t>
                      </a:r>
                      <a:endParaRPr lang="en-US" sz="8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fontAlgn="ctr"/>
                      <a:r>
                        <a:rPr lang="en-US" sz="1000" b="0" i="0" u="none" strike="noStrike">
                          <a:solidFill>
                            <a:schemeClr val="tx1"/>
                          </a:solidFill>
                          <a:effectLst/>
                          <a:latin typeface="+mn-ea"/>
                          <a:ea typeface="+mn-ea"/>
                        </a:rPr>
                        <a:t>TKC</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80.0</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45.5</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63.6</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11.1</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55.6</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57.1</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71.4</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87.5</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50.0</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0.0</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altLang="ja-JP" sz="1000" b="0" i="0" u="none" strike="noStrike">
                          <a:solidFill>
                            <a:schemeClr val="tx1"/>
                          </a:solidFill>
                          <a:effectLst/>
                          <a:latin typeface="+mn-lt"/>
                          <a:ea typeface="+mn-ea"/>
                        </a:rPr>
                        <a:t>54.2</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mn-ea"/>
                        </a:rPr>
                        <a:t>77.1</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extLst>
                  <a:ext uri="{0D108BD9-81ED-4DB2-BD59-A6C34878D82A}">
                    <a16:rowId xmlns:a16="http://schemas.microsoft.com/office/drawing/2014/main" val="3382867244"/>
                  </a:ext>
                </a:extLst>
              </a:tr>
              <a:tr h="288000">
                <a:tc>
                  <a:txBody>
                    <a:bodyPr/>
                    <a:lstStyle/>
                    <a:p>
                      <a:pPr algn="ctr" rtl="0" fontAlgn="ctr"/>
                      <a:r>
                        <a:rPr lang="ja-JP" altLang="en-US" sz="1000" b="0" i="0" u="none" strike="noStrike">
                          <a:solidFill>
                            <a:schemeClr val="tx1"/>
                          </a:solidFill>
                          <a:effectLst/>
                          <a:latin typeface="+mn-ea"/>
                          <a:ea typeface="+mn-ea"/>
                        </a:rPr>
                        <a:t>笠置</a:t>
                      </a:r>
                      <a:endParaRPr lang="en-US" sz="1000" b="0" i="0" u="none" strike="noStrike">
                        <a:solidFill>
                          <a:schemeClr val="tx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fontAlgn="ctr"/>
                      <a:r>
                        <a:rPr lang="en-US" sz="1000" b="0" i="0" u="none" strike="noStrike">
                          <a:solidFill>
                            <a:schemeClr val="tx1"/>
                          </a:solidFill>
                          <a:effectLst/>
                          <a:latin typeface="+mn-ea"/>
                          <a:ea typeface="+mn-ea"/>
                        </a:rPr>
                        <a:t>KIP</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80.0</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marL="0" algn="r" defTabSz="742927" rtl="0" eaLnBrk="1" fontAlgn="ctr" latinLnBrk="0" hangingPunct="1"/>
                      <a:r>
                        <a:rPr kumimoji="1" lang="en-US" altLang="ja-JP" sz="1000" b="0" i="0" u="none" strike="noStrike" kern="1200">
                          <a:solidFill>
                            <a:srgbClr val="000000"/>
                          </a:solidFill>
                          <a:effectLst/>
                          <a:latin typeface="+mn-lt"/>
                          <a:ea typeface="游ゴシック" panose="020B0400000000000000" pitchFamily="50" charset="-128"/>
                          <a:cs typeface="+mn-cs"/>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36.4</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54.5</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rgbClr val="000000"/>
                          </a:solidFill>
                          <a:effectLst/>
                          <a:latin typeface="+mn-lt"/>
                          <a:ea typeface="游ゴシック" panose="020B0400000000000000" pitchFamily="50" charset="-128"/>
                        </a:rPr>
                        <a:t>44.4</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55.6</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57.1</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57.1</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87.5</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100.0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l" fontAlgn="ctr"/>
                      <a:r>
                        <a:rPr lang="ja-JP" altLang="en-US" sz="1000" b="0" i="0" u="none" strike="noStrike">
                          <a:solidFill>
                            <a:schemeClr val="tx1"/>
                          </a:solidFill>
                          <a:effectLst/>
                          <a:latin typeface="+mn-lt"/>
                          <a:ea typeface="游ゴシック" panose="020B0400000000000000" pitchFamily="50" charset="-128"/>
                        </a:rPr>
                        <a:t>　</a:t>
                      </a:r>
                      <a:r>
                        <a:rPr lang="en-US" altLang="ja-JP" sz="1000" b="0" i="0" u="none" strike="noStrike">
                          <a:solidFill>
                            <a:schemeClr val="tx1"/>
                          </a:solidFill>
                          <a:effectLst/>
                          <a:latin typeface="+mn-lt"/>
                          <a:ea typeface="游ゴシック" panose="020B0400000000000000" pitchFamily="50" charset="-128"/>
                        </a:rPr>
                        <a:t>-</a:t>
                      </a:r>
                      <a:endParaRPr lang="ja-JP" altLang="en-US" sz="1000" b="0" i="0" u="none" strike="noStrike">
                        <a:solidFill>
                          <a:schemeClr val="tx1"/>
                        </a:solidFill>
                        <a:effectLst/>
                        <a:latin typeface="+mn-lt"/>
                        <a:ea typeface="游ゴシック" panose="020B0400000000000000" pitchFamily="50" charset="-128"/>
                      </a:endParaRP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50.0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0.0</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altLang="ja-JP" sz="1000" b="0" i="0" u="none" strike="noStrike">
                          <a:solidFill>
                            <a:schemeClr val="tx1"/>
                          </a:solidFill>
                          <a:effectLst/>
                          <a:latin typeface="+mn-lt"/>
                          <a:ea typeface="游ゴシック" panose="020B0400000000000000" pitchFamily="50" charset="-128"/>
                        </a:rPr>
                        <a:t>0.0</a:t>
                      </a:r>
                    </a:p>
                  </a:txBody>
                  <a:tcPr marL="45720" marR="4572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altLang="ja-JP" sz="1000" b="0" i="0" u="none" strike="noStrike">
                          <a:solidFill>
                            <a:schemeClr val="tx1"/>
                          </a:solidFill>
                          <a:effectLst/>
                          <a:latin typeface="+mn-lt"/>
                          <a:ea typeface="+mn-ea"/>
                        </a:rPr>
                        <a:t>58.7</a:t>
                      </a:r>
                    </a:p>
                  </a:txBody>
                  <a:tcPr marL="45720" marR="45720" anchor="ctr">
                    <a:lnL w="190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tc>
                  <a:txBody>
                    <a:bodyPr/>
                    <a:lstStyle/>
                    <a:p>
                      <a:pPr algn="r" fontAlgn="ctr"/>
                      <a:r>
                        <a:rPr lang="en-US" altLang="ja-JP" sz="1000" b="0" i="0" u="none" strike="noStrike" dirty="0">
                          <a:solidFill>
                            <a:schemeClr val="tx1"/>
                          </a:solidFill>
                          <a:effectLst/>
                          <a:latin typeface="+mn-lt"/>
                          <a:ea typeface="+mn-ea"/>
                        </a:rPr>
                        <a:t>70.8</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F2FF"/>
                    </a:solidFill>
                  </a:tcPr>
                </a:tc>
                <a:extLst>
                  <a:ext uri="{0D108BD9-81ED-4DB2-BD59-A6C34878D82A}">
                    <a16:rowId xmlns:a16="http://schemas.microsoft.com/office/drawing/2014/main" val="3980139851"/>
                  </a:ext>
                </a:extLst>
              </a:tr>
            </a:tbl>
          </a:graphicData>
        </a:graphic>
      </p:graphicFrame>
      <p:sp>
        <p:nvSpPr>
          <p:cNvPr id="2" name="スライド番号プレースホルダー 1">
            <a:extLst>
              <a:ext uri="{FF2B5EF4-FFF2-40B4-BE49-F238E27FC236}">
                <a16:creationId xmlns:a16="http://schemas.microsoft.com/office/drawing/2014/main" id="{9FD8DCD0-1F42-3F49-7FD8-286D452FA5F7}"/>
              </a:ext>
            </a:extLst>
          </p:cNvPr>
          <p:cNvSpPr>
            <a:spLocks noGrp="1"/>
          </p:cNvSpPr>
          <p:nvPr>
            <p:ph type="sldNum" sz="quarter" idx="12"/>
          </p:nvPr>
        </p:nvSpPr>
        <p:spPr/>
        <p:txBody>
          <a:bodyPr/>
          <a:lstStyle/>
          <a:p>
            <a:fld id="{DFD4F317-19D0-4848-B5EB-5B174DBE8CF9}" type="slidenum">
              <a:rPr lang="ja-JP" altLang="en-US" smtClean="0"/>
              <a:pPr/>
              <a:t>8</a:t>
            </a:fld>
            <a:endParaRPr lang="ja-JP" altLang="en-US"/>
          </a:p>
        </p:txBody>
      </p:sp>
    </p:spTree>
    <p:extLst>
      <p:ext uri="{BB962C8B-B14F-4D97-AF65-F5344CB8AC3E}">
        <p14:creationId xmlns:p14="http://schemas.microsoft.com/office/powerpoint/2010/main" val="978860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06605" y="49957"/>
            <a:ext cx="7760283" cy="580999"/>
          </a:xfrm>
        </p:spPr>
        <p:txBody>
          <a:bodyPr anchor="ctr"/>
          <a:lstStyle/>
          <a:p>
            <a:r>
              <a:rPr lang="ja-JP" altLang="en-US" sz="2400">
                <a:latin typeface="+mn-ea"/>
                <a:ea typeface="+mn-ea"/>
                <a:cs typeface="+mj-lt"/>
              </a:rPr>
              <a:t>検証後構成における推奨構成の採用状況 </a:t>
            </a:r>
            <a:r>
              <a:rPr lang="en-US" altLang="ja-JP" sz="2400">
                <a:latin typeface="+mn-ea"/>
                <a:ea typeface="+mn-ea"/>
                <a:cs typeface="+mj-lt"/>
              </a:rPr>
              <a:t>– </a:t>
            </a:r>
            <a:r>
              <a:rPr lang="ja-JP" altLang="en-US" sz="2400">
                <a:latin typeface="+mn-ea"/>
                <a:ea typeface="+mn-ea"/>
                <a:cs typeface="+mj-lt"/>
              </a:rPr>
              <a:t>詳細（</a:t>
            </a:r>
            <a:r>
              <a:rPr lang="en-US" altLang="ja-JP" sz="2400">
                <a:latin typeface="+mn-ea"/>
                <a:ea typeface="+mn-ea"/>
                <a:cs typeface="+mj-lt"/>
              </a:rPr>
              <a:t>1/2</a:t>
            </a:r>
            <a:r>
              <a:rPr lang="ja-JP" altLang="en-US" sz="2400">
                <a:latin typeface="+mn-ea"/>
                <a:ea typeface="+mn-ea"/>
                <a:cs typeface="+mj-lt"/>
              </a:rPr>
              <a:t>）</a:t>
            </a:r>
          </a:p>
        </p:txBody>
      </p:sp>
      <p:cxnSp>
        <p:nvCxnSpPr>
          <p:cNvPr id="7" name="直線コネクタ 6"/>
          <p:cNvCxnSpPr/>
          <p:nvPr/>
        </p:nvCxnSpPr>
        <p:spPr>
          <a:xfrm>
            <a:off x="898764" y="663513"/>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2">
            <a:extLst>
              <a:ext uri="{FF2B5EF4-FFF2-40B4-BE49-F238E27FC236}">
                <a16:creationId xmlns:a16="http://schemas.microsoft.com/office/drawing/2014/main" id="{AB761D83-2133-DCBC-4EBC-C807460D69B4}"/>
              </a:ext>
            </a:extLst>
          </p:cNvPr>
          <p:cNvSpPr txBox="1"/>
          <p:nvPr/>
        </p:nvSpPr>
        <p:spPr>
          <a:xfrm>
            <a:off x="128999" y="6289799"/>
            <a:ext cx="4242062" cy="554575"/>
          </a:xfrm>
          <a:prstGeom prst="rect">
            <a:avLst/>
          </a:prstGeom>
          <a:solidFill>
            <a:schemeClr val="bg1"/>
          </a:solidFill>
          <a:ln>
            <a:noFill/>
          </a:ln>
        </p:spPr>
        <p:txBody>
          <a:bodyPr wrap="square" lIns="54610" tIns="0" rIns="5461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79388" rtl="0" eaLnBrk="1" fontAlgn="auto" latinLnBrk="0" hangingPunct="1">
              <a:lnSpc>
                <a:spcPts val="1080"/>
              </a:lnSpc>
              <a:spcBef>
                <a:spcPts val="0"/>
              </a:spcBef>
              <a:spcAft>
                <a:spcPts val="0"/>
              </a:spcAft>
              <a:buClrTx/>
              <a:buSzTx/>
              <a:buFontTx/>
              <a:buNone/>
              <a:tabLst/>
              <a:defRPr/>
            </a:pPr>
            <a:r>
              <a:rPr kumimoji="1" lang="en-US" altLang="ja-JP" sz="800" b="0" i="0" u="none" strike="noStrike" kern="1200" cap="none" spc="0" normalizeH="0" baseline="0" noProof="0">
                <a:ln>
                  <a:noFill/>
                </a:ln>
                <a:solidFill>
                  <a:srgbClr val="000000"/>
                </a:solidFill>
                <a:effectLst/>
                <a:uLnTx/>
                <a:uFillTx/>
                <a:latin typeface="Arial"/>
                <a:ea typeface="Meiryo UI"/>
                <a:cs typeface="+mn-cs"/>
              </a:rPr>
              <a:t>※	</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〇</a:t>
            </a:r>
            <a:r>
              <a:rPr kumimoji="1" lang="en-US" altLang="ja-JP" sz="800" b="0" i="0" u="none" strike="noStrike" kern="1200" cap="none" spc="0" normalizeH="0" baseline="0" noProof="0">
                <a:ln>
                  <a:noFill/>
                </a:ln>
                <a:solidFill>
                  <a:srgbClr val="000000"/>
                </a:solidFill>
                <a:effectLst/>
                <a:uLnTx/>
                <a:uFillTx/>
                <a:latin typeface="Arial"/>
                <a:ea typeface="Meiryo UI"/>
                <a:cs typeface="+mn-cs"/>
              </a:rPr>
              <a:t>	</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：検証前構成で確認内容を「完全に満たす」もの。</a:t>
            </a:r>
            <a:br>
              <a:rPr kumimoji="1" lang="en-US" altLang="ja-JP" sz="800" b="0" i="0" u="none" strike="noStrike" kern="1200" cap="none" spc="0" normalizeH="0" baseline="0" noProof="0">
                <a:ln>
                  <a:noFill/>
                </a:ln>
                <a:solidFill>
                  <a:srgbClr val="000000"/>
                </a:solidFill>
                <a:effectLst/>
                <a:uLnTx/>
                <a:uFillTx/>
                <a:latin typeface="Arial"/>
                <a:ea typeface="Meiryo UI"/>
                <a:cs typeface="+mn-cs"/>
              </a:rPr>
            </a:br>
            <a:r>
              <a:rPr kumimoji="1" lang="en-US" altLang="ja-JP" sz="800" b="0" i="0" u="none" strike="noStrike" kern="1200" cap="none" spc="0" normalizeH="0" baseline="0" noProof="0">
                <a:ln>
                  <a:noFill/>
                </a:ln>
                <a:solidFill>
                  <a:srgbClr val="000000"/>
                </a:solidFill>
                <a:effectLst/>
                <a:uLnTx/>
                <a:uFillTx/>
                <a:latin typeface="Arial"/>
                <a:ea typeface="Meiryo UI"/>
                <a:cs typeface="+mn-cs"/>
              </a:rPr>
              <a:t>	</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a:t>
            </a:r>
            <a:r>
              <a:rPr kumimoji="1" lang="en-US" altLang="ja-JP" sz="800" b="0" i="0" u="none" strike="noStrike" kern="1200" cap="none" spc="0" normalizeH="0" baseline="0" noProof="0">
                <a:ln>
                  <a:noFill/>
                </a:ln>
                <a:solidFill>
                  <a:srgbClr val="000000"/>
                </a:solidFill>
                <a:effectLst/>
                <a:uLnTx/>
                <a:uFillTx/>
                <a:latin typeface="Arial"/>
                <a:ea typeface="Meiryo UI"/>
                <a:cs typeface="+mn-cs"/>
              </a:rPr>
              <a:t>	</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：検証前構成で確認内容を「部分的に満たす」もの。</a:t>
            </a:r>
            <a:endParaRPr kumimoji="1" lang="en-US" altLang="ja-JP" sz="800" b="0" i="0" u="none" strike="noStrike" kern="1200" cap="none" spc="0" normalizeH="0" baseline="0" noProof="0">
              <a:ln>
                <a:noFill/>
              </a:ln>
              <a:solidFill>
                <a:srgbClr val="000000"/>
              </a:solidFill>
              <a:effectLst/>
              <a:uLnTx/>
              <a:uFillTx/>
              <a:latin typeface="Arial"/>
              <a:ea typeface="Meiryo UI"/>
              <a:cs typeface="+mn-cs"/>
            </a:endParaRPr>
          </a:p>
          <a:p>
            <a:pPr marL="0" marR="0" lvl="0" indent="0" algn="l" defTabSz="179388" rtl="0" eaLnBrk="1" fontAlgn="auto" latinLnBrk="0" hangingPunct="1">
              <a:lnSpc>
                <a:spcPts val="1080"/>
              </a:lnSpc>
              <a:spcBef>
                <a:spcPts val="0"/>
              </a:spcBef>
              <a:spcAft>
                <a:spcPts val="0"/>
              </a:spcAft>
              <a:buClrTx/>
              <a:buSzTx/>
              <a:buFontTx/>
              <a:buNone/>
              <a:tabLst>
                <a:tab pos="179388" algn="l"/>
              </a:tabLst>
              <a:defRPr/>
            </a:pPr>
            <a:r>
              <a:rPr kumimoji="1" lang="en-US" altLang="ja-JP" sz="800" b="0" i="0" u="none" strike="noStrike" kern="1200" cap="none" spc="0" normalizeH="0" baseline="0" noProof="0">
                <a:ln>
                  <a:noFill/>
                </a:ln>
                <a:solidFill>
                  <a:srgbClr val="000000"/>
                </a:solidFill>
                <a:effectLst/>
                <a:uLnTx/>
                <a:uFillTx/>
                <a:latin typeface="Arial"/>
                <a:ea typeface="Meiryo UI"/>
                <a:cs typeface="+mn-cs"/>
              </a:rPr>
              <a:t>	</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a:t>
            </a:r>
            <a:r>
              <a:rPr kumimoji="1" lang="en-US" altLang="ja-JP" sz="800" b="0" i="0" u="none" strike="noStrike" kern="1200" cap="none" spc="0" normalizeH="0" baseline="0" noProof="0">
                <a:ln>
                  <a:noFill/>
                </a:ln>
                <a:solidFill>
                  <a:srgbClr val="000000"/>
                </a:solidFill>
                <a:effectLst/>
                <a:uLnTx/>
                <a:uFillTx/>
                <a:latin typeface="Arial"/>
                <a:ea typeface="Meiryo UI"/>
                <a:cs typeface="+mn-cs"/>
              </a:rPr>
              <a:t>	</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：検証後構成で「本番環境に適用予定」「実機で検証」「机上で検証」のいずれか。</a:t>
            </a:r>
            <a:endParaRPr kumimoji="1" lang="en-US" altLang="ja-JP" sz="800" b="0" i="0" u="none" strike="noStrike" kern="1200" cap="none" spc="0" normalizeH="0" baseline="0">
              <a:ln>
                <a:noFill/>
              </a:ln>
              <a:solidFill>
                <a:srgbClr val="000000"/>
              </a:solidFill>
              <a:effectLst/>
              <a:uLnTx/>
              <a:uFillTx/>
              <a:latin typeface="Arial"/>
              <a:ea typeface="Meiryo UI"/>
              <a:cs typeface="+mn-cs"/>
            </a:endParaRPr>
          </a:p>
          <a:p>
            <a:pPr marL="0" marR="0" lvl="0" indent="0" algn="l" defTabSz="179388" rtl="0" eaLnBrk="1" fontAlgn="auto" latinLnBrk="0" hangingPunct="1">
              <a:lnSpc>
                <a:spcPts val="1080"/>
              </a:lnSpc>
              <a:spcBef>
                <a:spcPts val="0"/>
              </a:spcBef>
              <a:spcAft>
                <a:spcPts val="0"/>
              </a:spcAft>
              <a:buClrTx/>
              <a:buSzTx/>
              <a:buFontTx/>
              <a:buNone/>
              <a:tabLst>
                <a:tab pos="452438" algn="l"/>
              </a:tabLst>
              <a:defRPr/>
            </a:pPr>
            <a:r>
              <a:rPr kumimoji="1" lang="en-US" altLang="ja-JP" sz="800" noProof="0">
                <a:solidFill>
                  <a:srgbClr val="000000"/>
                </a:solidFill>
                <a:latin typeface="Arial"/>
                <a:ea typeface="Meiryo UI"/>
              </a:rPr>
              <a:t>	</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ただし検証の結果採用しないと判断したものを除く。</a:t>
            </a:r>
            <a:endParaRPr kumimoji="1" lang="en-US" altLang="ja-JP" sz="800" b="0" i="0" u="none" strike="noStrike" kern="1200" cap="none" spc="0" normalizeH="0" baseline="0" noProof="0">
              <a:ln>
                <a:noFill/>
              </a:ln>
              <a:solidFill>
                <a:srgbClr val="000000"/>
              </a:solidFill>
              <a:effectLst/>
              <a:uLnTx/>
              <a:uFillTx/>
              <a:latin typeface="Arial"/>
              <a:ea typeface="Meiryo UI"/>
              <a:cs typeface="+mn-cs"/>
            </a:endParaRPr>
          </a:p>
        </p:txBody>
      </p:sp>
      <p:graphicFrame>
        <p:nvGraphicFramePr>
          <p:cNvPr id="2" name="表 1">
            <a:extLst>
              <a:ext uri="{FF2B5EF4-FFF2-40B4-BE49-F238E27FC236}">
                <a16:creationId xmlns:a16="http://schemas.microsoft.com/office/drawing/2014/main" id="{4B443948-7CF9-A415-B034-83304059EC54}"/>
              </a:ext>
            </a:extLst>
          </p:cNvPr>
          <p:cNvGraphicFramePr>
            <a:graphicFrameLocks noGrp="1"/>
          </p:cNvGraphicFramePr>
          <p:nvPr>
            <p:extLst>
              <p:ext uri="{D42A27DB-BD31-4B8C-83A1-F6EECF244321}">
                <p14:modId xmlns:p14="http://schemas.microsoft.com/office/powerpoint/2010/main" val="4010307731"/>
              </p:ext>
            </p:extLst>
          </p:nvPr>
        </p:nvGraphicFramePr>
        <p:xfrm>
          <a:off x="128998" y="731197"/>
          <a:ext cx="9648004" cy="5519280"/>
        </p:xfrm>
        <a:graphic>
          <a:graphicData uri="http://schemas.openxmlformats.org/drawingml/2006/table">
            <a:tbl>
              <a:tblPr>
                <a:tableStyleId>{5C22544A-7EE6-4342-B048-85BDC9FD1C3A}</a:tableStyleId>
              </a:tblPr>
              <a:tblGrid>
                <a:gridCol w="358662">
                  <a:extLst>
                    <a:ext uri="{9D8B030D-6E8A-4147-A177-3AD203B41FA5}">
                      <a16:colId xmlns:a16="http://schemas.microsoft.com/office/drawing/2014/main" val="1108084207"/>
                    </a:ext>
                  </a:extLst>
                </a:gridCol>
                <a:gridCol w="1183584">
                  <a:extLst>
                    <a:ext uri="{9D8B030D-6E8A-4147-A177-3AD203B41FA5}">
                      <a16:colId xmlns:a16="http://schemas.microsoft.com/office/drawing/2014/main" val="3561429872"/>
                    </a:ext>
                  </a:extLst>
                </a:gridCol>
                <a:gridCol w="4160476">
                  <a:extLst>
                    <a:ext uri="{9D8B030D-6E8A-4147-A177-3AD203B41FA5}">
                      <a16:colId xmlns:a16="http://schemas.microsoft.com/office/drawing/2014/main" val="2915139807"/>
                    </a:ext>
                  </a:extLst>
                </a:gridCol>
                <a:gridCol w="358662">
                  <a:extLst>
                    <a:ext uri="{9D8B030D-6E8A-4147-A177-3AD203B41FA5}">
                      <a16:colId xmlns:a16="http://schemas.microsoft.com/office/drawing/2014/main" val="1888690660"/>
                    </a:ext>
                  </a:extLst>
                </a:gridCol>
                <a:gridCol w="358662">
                  <a:extLst>
                    <a:ext uri="{9D8B030D-6E8A-4147-A177-3AD203B41FA5}">
                      <a16:colId xmlns:a16="http://schemas.microsoft.com/office/drawing/2014/main" val="2520393006"/>
                    </a:ext>
                  </a:extLst>
                </a:gridCol>
                <a:gridCol w="358662">
                  <a:extLst>
                    <a:ext uri="{9D8B030D-6E8A-4147-A177-3AD203B41FA5}">
                      <a16:colId xmlns:a16="http://schemas.microsoft.com/office/drawing/2014/main" val="48519454"/>
                    </a:ext>
                  </a:extLst>
                </a:gridCol>
                <a:gridCol w="358662">
                  <a:extLst>
                    <a:ext uri="{9D8B030D-6E8A-4147-A177-3AD203B41FA5}">
                      <a16:colId xmlns:a16="http://schemas.microsoft.com/office/drawing/2014/main" val="1642200162"/>
                    </a:ext>
                  </a:extLst>
                </a:gridCol>
                <a:gridCol w="358662">
                  <a:extLst>
                    <a:ext uri="{9D8B030D-6E8A-4147-A177-3AD203B41FA5}">
                      <a16:colId xmlns:a16="http://schemas.microsoft.com/office/drawing/2014/main" val="645428529"/>
                    </a:ext>
                  </a:extLst>
                </a:gridCol>
                <a:gridCol w="358662">
                  <a:extLst>
                    <a:ext uri="{9D8B030D-6E8A-4147-A177-3AD203B41FA5}">
                      <a16:colId xmlns:a16="http://schemas.microsoft.com/office/drawing/2014/main" val="2487433301"/>
                    </a:ext>
                  </a:extLst>
                </a:gridCol>
                <a:gridCol w="358662">
                  <a:extLst>
                    <a:ext uri="{9D8B030D-6E8A-4147-A177-3AD203B41FA5}">
                      <a16:colId xmlns:a16="http://schemas.microsoft.com/office/drawing/2014/main" val="2995371047"/>
                    </a:ext>
                  </a:extLst>
                </a:gridCol>
                <a:gridCol w="358662">
                  <a:extLst>
                    <a:ext uri="{9D8B030D-6E8A-4147-A177-3AD203B41FA5}">
                      <a16:colId xmlns:a16="http://schemas.microsoft.com/office/drawing/2014/main" val="4247933834"/>
                    </a:ext>
                  </a:extLst>
                </a:gridCol>
                <a:gridCol w="358662">
                  <a:extLst>
                    <a:ext uri="{9D8B030D-6E8A-4147-A177-3AD203B41FA5}">
                      <a16:colId xmlns:a16="http://schemas.microsoft.com/office/drawing/2014/main" val="625823645"/>
                    </a:ext>
                  </a:extLst>
                </a:gridCol>
                <a:gridCol w="358662">
                  <a:extLst>
                    <a:ext uri="{9D8B030D-6E8A-4147-A177-3AD203B41FA5}">
                      <a16:colId xmlns:a16="http://schemas.microsoft.com/office/drawing/2014/main" val="233445535"/>
                    </a:ext>
                  </a:extLst>
                </a:gridCol>
                <a:gridCol w="358662">
                  <a:extLst>
                    <a:ext uri="{9D8B030D-6E8A-4147-A177-3AD203B41FA5}">
                      <a16:colId xmlns:a16="http://schemas.microsoft.com/office/drawing/2014/main" val="1625526315"/>
                    </a:ext>
                  </a:extLst>
                </a:gridCol>
              </a:tblGrid>
              <a:tr h="226945">
                <a:tc>
                  <a:txBody>
                    <a:bodyPr/>
                    <a:lstStyle/>
                    <a:p>
                      <a:pPr algn="ctr" rtl="0" fontAlgn="ctr"/>
                      <a:r>
                        <a:rPr lang="en-US" altLang="ja-JP" sz="800" b="1" u="none" strike="noStrike">
                          <a:solidFill>
                            <a:schemeClr val="bg1"/>
                          </a:solidFill>
                          <a:effectLst/>
                          <a:latin typeface="+mn-ea"/>
                          <a:ea typeface="+mn-ea"/>
                        </a:rPr>
                        <a:t>#</a:t>
                      </a:r>
                      <a:endParaRPr lang="en-US" altLang="ja-JP" sz="8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ja-JP" altLang="en-US" sz="800" b="1" u="none" strike="noStrike">
                          <a:solidFill>
                            <a:schemeClr val="bg1"/>
                          </a:solidFill>
                          <a:effectLst/>
                          <a:latin typeface="+mn-ea"/>
                          <a:ea typeface="+mn-ea"/>
                        </a:rPr>
                        <a:t>カテゴリ</a:t>
                      </a:r>
                      <a:endParaRPr lang="ja-JP" altLang="en-US" sz="8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ja-JP" altLang="en-US" sz="800" b="1" u="none" strike="noStrike">
                          <a:solidFill>
                            <a:schemeClr val="bg1"/>
                          </a:solidFill>
                          <a:effectLst/>
                          <a:latin typeface="+mn-ea"/>
                          <a:ea typeface="+mn-ea"/>
                        </a:rPr>
                        <a:t>確認内容</a:t>
                      </a:r>
                      <a:endParaRPr lang="ja-JP" altLang="en-US" sz="800" b="1" i="0" u="none" strike="noStrike">
                        <a:solidFill>
                          <a:schemeClr val="bg1"/>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en-US" sz="800" b="1" u="none" strike="noStrike">
                          <a:solidFill>
                            <a:schemeClr val="bg1"/>
                          </a:solidFill>
                          <a:effectLst/>
                          <a:latin typeface="+mn-ea"/>
                          <a:ea typeface="+mn-ea"/>
                        </a:rPr>
                        <a:t>NEC</a:t>
                      </a:r>
                      <a:endParaRPr 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ja-JP" altLang="en-US" sz="800" b="1" u="none" strike="noStrike">
                          <a:solidFill>
                            <a:schemeClr val="bg1"/>
                          </a:solidFill>
                          <a:effectLst/>
                          <a:latin typeface="+mn-ea"/>
                          <a:ea typeface="+mn-ea"/>
                        </a:rPr>
                        <a:t>日立</a:t>
                      </a:r>
                      <a:endParaRPr lang="ja-JP" alt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en-US" sz="800" b="1" u="none" strike="noStrike">
                          <a:solidFill>
                            <a:schemeClr val="bg1"/>
                          </a:solidFill>
                          <a:effectLst/>
                          <a:latin typeface="+mn-ea"/>
                          <a:ea typeface="+mn-ea"/>
                        </a:rPr>
                        <a:t>FJJ</a:t>
                      </a:r>
                      <a:endParaRPr 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ja-JP" altLang="en-US" sz="800" b="1" u="none" strike="noStrike">
                          <a:solidFill>
                            <a:schemeClr val="bg1"/>
                          </a:solidFill>
                          <a:effectLst/>
                          <a:latin typeface="+mn-ea"/>
                          <a:ea typeface="+mn-ea"/>
                        </a:rPr>
                        <a:t>アイネス</a:t>
                      </a:r>
                      <a:endParaRPr lang="ja-JP" alt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en-US" sz="800" b="1" u="none" strike="noStrike">
                          <a:solidFill>
                            <a:schemeClr val="bg1"/>
                          </a:solidFill>
                          <a:effectLst/>
                          <a:latin typeface="+mn-ea"/>
                          <a:ea typeface="+mn-ea"/>
                        </a:rPr>
                        <a:t>ICS</a:t>
                      </a:r>
                      <a:endParaRPr 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en-US" sz="800" b="1" u="none" strike="noStrike">
                          <a:solidFill>
                            <a:schemeClr val="bg1"/>
                          </a:solidFill>
                          <a:effectLst/>
                          <a:latin typeface="+mn-ea"/>
                          <a:ea typeface="+mn-ea"/>
                        </a:rPr>
                        <a:t>HISYS</a:t>
                      </a:r>
                      <a:endParaRPr 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ja-JP" altLang="en-US" sz="800" b="1" u="none" strike="noStrike">
                          <a:solidFill>
                            <a:schemeClr val="bg1"/>
                          </a:solidFill>
                          <a:effectLst/>
                          <a:latin typeface="+mn-ea"/>
                          <a:ea typeface="+mn-ea"/>
                        </a:rPr>
                        <a:t>両備</a:t>
                      </a:r>
                      <a:endParaRPr lang="ja-JP" alt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en-US" sz="800" b="1" u="none" strike="noStrike">
                          <a:solidFill>
                            <a:schemeClr val="bg1"/>
                          </a:solidFill>
                          <a:effectLst/>
                          <a:latin typeface="+mn-ea"/>
                          <a:ea typeface="+mn-ea"/>
                        </a:rPr>
                        <a:t>RKK</a:t>
                      </a:r>
                      <a:endParaRPr 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ja-JP" altLang="en-US" sz="800" b="1" u="none" strike="noStrike">
                          <a:solidFill>
                            <a:schemeClr val="bg1"/>
                          </a:solidFill>
                          <a:effectLst/>
                          <a:latin typeface="+mn-ea"/>
                          <a:ea typeface="+mn-ea"/>
                        </a:rPr>
                        <a:t>電算</a:t>
                      </a:r>
                      <a:endParaRPr lang="ja-JP" alt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en-US" sz="800" b="1" u="none" strike="noStrike">
                          <a:solidFill>
                            <a:schemeClr val="bg1"/>
                          </a:solidFill>
                          <a:effectLst/>
                          <a:latin typeface="+mn-ea"/>
                          <a:ea typeface="+mn-ea"/>
                        </a:rPr>
                        <a:t>TKC</a:t>
                      </a:r>
                      <a:endParaRPr 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tc>
                  <a:txBody>
                    <a:bodyPr/>
                    <a:lstStyle/>
                    <a:p>
                      <a:pPr algn="ctr" rtl="0" fontAlgn="ctr"/>
                      <a:r>
                        <a:rPr lang="en-US" sz="800" b="1" u="none" strike="noStrike">
                          <a:solidFill>
                            <a:schemeClr val="bg1"/>
                          </a:solidFill>
                          <a:effectLst/>
                          <a:latin typeface="+mn-ea"/>
                          <a:ea typeface="+mn-ea"/>
                        </a:rPr>
                        <a:t>KIP</a:t>
                      </a:r>
                      <a:endParaRPr lang="en-US" sz="800" b="1" i="0" u="none" strike="noStrike">
                        <a:solidFill>
                          <a:schemeClr val="bg1"/>
                        </a:solidFill>
                        <a:effectLst/>
                        <a:latin typeface="+mn-ea"/>
                        <a:ea typeface="+mn-ea"/>
                      </a:endParaRPr>
                    </a:p>
                  </a:txBody>
                  <a:tcPr marL="36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1365765649"/>
                  </a:ext>
                </a:extLst>
              </a:tr>
              <a:tr h="216000">
                <a:tc>
                  <a:txBody>
                    <a:bodyPr/>
                    <a:lstStyle/>
                    <a:p>
                      <a:pPr algn="l" rtl="0" fontAlgn="ctr"/>
                      <a:r>
                        <a:rPr lang="en-US" altLang="ja-JP" sz="800" u="none" strike="noStrike">
                          <a:effectLst/>
                          <a:latin typeface="+mn-ea"/>
                          <a:ea typeface="+mn-ea"/>
                        </a:rPr>
                        <a:t>1</a:t>
                      </a:r>
                      <a:endParaRPr lang="en-US" altLang="ja-JP"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rowSpan="10">
                  <a:txBody>
                    <a:bodyPr/>
                    <a:lstStyle/>
                    <a:p>
                      <a:pPr algn="l" rtl="0" fontAlgn="ctr"/>
                      <a:r>
                        <a:rPr lang="ja-JP" altLang="en-US" sz="800" u="none" strike="noStrike">
                          <a:effectLst/>
                          <a:latin typeface="+mn-ea"/>
                          <a:ea typeface="+mn-ea"/>
                        </a:rPr>
                        <a:t>ガバナンス</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altLang="en-US" sz="800" u="none" strike="noStrike">
                          <a:effectLst/>
                          <a:latin typeface="+mn-ea"/>
                          <a:ea typeface="+mn-ea"/>
                        </a:rPr>
                        <a:t>作成したユーザーへの権限管理をマネージドサービスで設定しているか</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86890716"/>
                  </a:ext>
                </a:extLst>
              </a:tr>
              <a:tr h="216000">
                <a:tc>
                  <a:txBody>
                    <a:bodyPr/>
                    <a:lstStyle/>
                    <a:p>
                      <a:pPr algn="l" rtl="0" fontAlgn="ctr"/>
                      <a:r>
                        <a:rPr lang="en-US" altLang="ja-JP" sz="800" u="none" strike="noStrike">
                          <a:effectLst/>
                          <a:latin typeface="+mn-ea"/>
                          <a:ea typeface="+mn-ea"/>
                        </a:rPr>
                        <a:t>2</a:t>
                      </a:r>
                      <a:endParaRPr lang="en-US" altLang="ja-JP"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u="none" strike="noStrike">
                          <a:effectLst/>
                          <a:latin typeface="+mn-ea"/>
                          <a:ea typeface="+mn-ea"/>
                        </a:rPr>
                        <a:t>ガバナンス</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altLang="en-US" sz="800" u="none" strike="noStrike">
                          <a:effectLst/>
                          <a:latin typeface="+mn-ea"/>
                          <a:ea typeface="+mn-ea"/>
                        </a:rPr>
                        <a:t>アクセスポリシーの一元管理・検証をマネージドサービス化しているか</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65824047"/>
                  </a:ext>
                </a:extLst>
              </a:tr>
              <a:tr h="216000">
                <a:tc>
                  <a:txBody>
                    <a:bodyPr/>
                    <a:lstStyle/>
                    <a:p>
                      <a:pPr algn="l" rtl="0" fontAlgn="ctr"/>
                      <a:r>
                        <a:rPr lang="en-US" altLang="ja-JP" sz="800" u="none" strike="noStrike">
                          <a:effectLst/>
                          <a:latin typeface="+mn-ea"/>
                          <a:ea typeface="+mn-ea"/>
                        </a:rPr>
                        <a:t>3</a:t>
                      </a:r>
                      <a:endParaRPr lang="en-US" altLang="ja-JP"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u="none" strike="noStrike">
                          <a:effectLst/>
                          <a:latin typeface="+mn-ea"/>
                          <a:ea typeface="+mn-ea"/>
                        </a:rPr>
                        <a:t>ガバナンス</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altLang="en-US" sz="800" u="none" strike="noStrike">
                          <a:effectLst/>
                          <a:latin typeface="+mn-ea"/>
                          <a:ea typeface="+mn-ea"/>
                        </a:rPr>
                        <a:t>アーキテクチャの最適化（セキュリティ）に関する推奨事項の可視化をマネージドサービス化しているか</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1662181"/>
                  </a:ext>
                </a:extLst>
              </a:tr>
              <a:tr h="216000">
                <a:tc>
                  <a:txBody>
                    <a:bodyPr/>
                    <a:lstStyle/>
                    <a:p>
                      <a:pPr algn="l" rtl="0" fontAlgn="ctr"/>
                      <a:r>
                        <a:rPr lang="en-US" altLang="ja-JP" sz="800" u="none" strike="noStrike">
                          <a:effectLst/>
                          <a:latin typeface="+mn-ea"/>
                          <a:ea typeface="+mn-ea"/>
                        </a:rPr>
                        <a:t>4</a:t>
                      </a:r>
                      <a:endParaRPr lang="en-US" altLang="ja-JP"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u="none" strike="noStrike">
                          <a:effectLst/>
                          <a:latin typeface="+mn-ea"/>
                          <a:ea typeface="+mn-ea"/>
                        </a:rPr>
                        <a:t>ガバナンス</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altLang="en-US" sz="800" u="none" strike="noStrike">
                          <a:effectLst/>
                          <a:latin typeface="+mn-ea"/>
                          <a:ea typeface="+mn-ea"/>
                        </a:rPr>
                        <a:t>アーキテクチャの最適化（コスト効率）に関する推奨事項の可視化をマネージドサービス化しているか</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6498207"/>
                  </a:ext>
                </a:extLst>
              </a:tr>
              <a:tr h="216000">
                <a:tc>
                  <a:txBody>
                    <a:bodyPr/>
                    <a:lstStyle/>
                    <a:p>
                      <a:pPr algn="l" rtl="0" fontAlgn="ctr"/>
                      <a:r>
                        <a:rPr lang="en-US" altLang="ja-JP" sz="800" u="none" strike="noStrike">
                          <a:effectLst/>
                          <a:latin typeface="+mn-ea"/>
                          <a:ea typeface="+mn-ea"/>
                        </a:rPr>
                        <a:t>5</a:t>
                      </a:r>
                      <a:endParaRPr lang="en-US" altLang="ja-JP"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u="none" strike="noStrike">
                          <a:effectLst/>
                          <a:latin typeface="+mn-ea"/>
                          <a:ea typeface="+mn-ea"/>
                        </a:rPr>
                        <a:t>ガバナンス</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altLang="en-US" sz="800" u="none" strike="noStrike">
                          <a:effectLst/>
                          <a:latin typeface="+mn-ea"/>
                          <a:ea typeface="+mn-ea"/>
                        </a:rPr>
                        <a:t>セキュリティの自動チェック・アラート一元化をマネージドサービス化しているか</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49417850"/>
                  </a:ext>
                </a:extLst>
              </a:tr>
              <a:tr h="216000">
                <a:tc>
                  <a:txBody>
                    <a:bodyPr/>
                    <a:lstStyle/>
                    <a:p>
                      <a:pPr algn="l" rtl="0" fontAlgn="ctr"/>
                      <a:r>
                        <a:rPr lang="en-US" altLang="ja-JP" sz="800" u="none" strike="noStrike">
                          <a:effectLst/>
                          <a:latin typeface="+mn-ea"/>
                          <a:ea typeface="+mn-ea"/>
                        </a:rPr>
                        <a:t>6</a:t>
                      </a:r>
                      <a:endParaRPr lang="en-US" altLang="ja-JP"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u="none" strike="noStrike">
                          <a:effectLst/>
                          <a:latin typeface="+mn-ea"/>
                          <a:ea typeface="+mn-ea"/>
                        </a:rPr>
                        <a:t>ガバナンス</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altLang="en-US" sz="800" u="none" strike="noStrike">
                          <a:effectLst/>
                          <a:latin typeface="+mn-ea"/>
                          <a:ea typeface="+mn-ea"/>
                        </a:rPr>
                        <a:t>セキュリティ上の脆弱性・コンプライアンス違反の自動修復をマネージドサービス化しているか</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58612441"/>
                  </a:ext>
                </a:extLst>
              </a:tr>
              <a:tr h="216000">
                <a:tc>
                  <a:txBody>
                    <a:bodyPr/>
                    <a:lstStyle/>
                    <a:p>
                      <a:pPr algn="l" rtl="0" fontAlgn="ctr"/>
                      <a:r>
                        <a:rPr lang="en-US" altLang="ja-JP" sz="800" u="none" strike="noStrike">
                          <a:effectLst/>
                          <a:latin typeface="+mn-ea"/>
                          <a:ea typeface="+mn-ea"/>
                        </a:rPr>
                        <a:t>7</a:t>
                      </a:r>
                      <a:endParaRPr lang="en-US" altLang="ja-JP"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u="none" strike="noStrike">
                          <a:effectLst/>
                          <a:latin typeface="+mn-ea"/>
                          <a:ea typeface="+mn-ea"/>
                        </a:rPr>
                        <a:t>ガバナンス</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altLang="en-US" sz="800" u="none" strike="noStrike">
                          <a:effectLst/>
                          <a:latin typeface="+mn-ea"/>
                          <a:ea typeface="+mn-ea"/>
                        </a:rPr>
                        <a:t>リソースの変更履歴監視をマネージドサービス化しているか</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3084456"/>
                  </a:ext>
                </a:extLst>
              </a:tr>
              <a:tr h="216000">
                <a:tc>
                  <a:txBody>
                    <a:bodyPr/>
                    <a:lstStyle/>
                    <a:p>
                      <a:pPr algn="l" rtl="0" fontAlgn="ctr"/>
                      <a:r>
                        <a:rPr lang="en-US" altLang="ja-JP" sz="800" u="none" strike="noStrike">
                          <a:effectLst/>
                          <a:latin typeface="+mn-ea"/>
                          <a:ea typeface="+mn-ea"/>
                        </a:rPr>
                        <a:t>8</a:t>
                      </a:r>
                      <a:endParaRPr lang="en-US" altLang="ja-JP"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u="none" strike="noStrike">
                          <a:effectLst/>
                          <a:latin typeface="+mn-ea"/>
                          <a:ea typeface="+mn-ea"/>
                        </a:rPr>
                        <a:t>ガバナンス</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en-US" altLang="ja-JP" sz="800" u="none" strike="noStrike">
                          <a:effectLst/>
                          <a:latin typeface="+mn-ea"/>
                          <a:ea typeface="+mn-ea"/>
                        </a:rPr>
                        <a:t>API</a:t>
                      </a:r>
                      <a:r>
                        <a:rPr lang="ja-JP" altLang="en-US" sz="800" u="none" strike="noStrike">
                          <a:effectLst/>
                          <a:latin typeface="+mn-ea"/>
                          <a:ea typeface="+mn-ea"/>
                        </a:rPr>
                        <a:t>ログ追跡をマネージドサービス化しているか</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93305462"/>
                  </a:ext>
                </a:extLst>
              </a:tr>
              <a:tr h="216000">
                <a:tc>
                  <a:txBody>
                    <a:bodyPr/>
                    <a:lstStyle/>
                    <a:p>
                      <a:pPr algn="l" rtl="0" fontAlgn="ctr"/>
                      <a:r>
                        <a:rPr lang="en-US" altLang="ja-JP" sz="800" u="none" strike="noStrike">
                          <a:effectLst/>
                          <a:latin typeface="+mn-ea"/>
                          <a:ea typeface="+mn-ea"/>
                        </a:rPr>
                        <a:t>9</a:t>
                      </a:r>
                      <a:endParaRPr lang="en-US" altLang="ja-JP"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u="none" strike="noStrike">
                          <a:effectLst/>
                          <a:latin typeface="+mn-ea"/>
                          <a:ea typeface="+mn-ea"/>
                        </a:rPr>
                        <a:t>ガバナンス</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u="none" strike="noStrike">
                          <a:effectLst/>
                          <a:latin typeface="+mn-ea"/>
                          <a:ea typeface="+mn-ea"/>
                        </a:rPr>
                        <a:t>ログの収集・保管を自動化しているか</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46055987"/>
                  </a:ext>
                </a:extLst>
              </a:tr>
              <a:tr h="216000">
                <a:tc>
                  <a:txBody>
                    <a:bodyPr/>
                    <a:lstStyle/>
                    <a:p>
                      <a:pPr algn="l" rtl="0" fontAlgn="ctr"/>
                      <a:r>
                        <a:rPr lang="en-US" altLang="ja-JP" sz="800" u="none" strike="noStrike">
                          <a:effectLst/>
                          <a:latin typeface="+mn-ea"/>
                          <a:ea typeface="+mn-ea"/>
                        </a:rPr>
                        <a:t>10</a:t>
                      </a:r>
                      <a:endParaRPr lang="en-US" altLang="ja-JP"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u="none" strike="noStrike">
                          <a:effectLst/>
                          <a:latin typeface="+mn-ea"/>
                          <a:ea typeface="+mn-ea"/>
                        </a:rPr>
                        <a:t>ガバナンス</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altLang="en-US" sz="800" u="none" strike="noStrike">
                          <a:effectLst/>
                          <a:latin typeface="+mn-ea"/>
                          <a:ea typeface="+mn-ea"/>
                        </a:rPr>
                        <a:t>不正アクセス・不正操作検出をマネージドサービス化しているか</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19639740"/>
                  </a:ext>
                </a:extLst>
              </a:tr>
              <a:tr h="216000">
                <a:tc>
                  <a:txBody>
                    <a:bodyPr/>
                    <a:lstStyle/>
                    <a:p>
                      <a:pPr algn="l" rtl="0" fontAlgn="ctr"/>
                      <a:r>
                        <a:rPr lang="en-US" altLang="ja-JP" sz="800" u="none" strike="noStrike">
                          <a:effectLst/>
                          <a:latin typeface="+mn-ea"/>
                          <a:ea typeface="+mn-ea"/>
                        </a:rPr>
                        <a:t>11</a:t>
                      </a:r>
                      <a:endParaRPr lang="en-US" altLang="ja-JP"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rowSpan="11">
                  <a:txBody>
                    <a:bodyPr/>
                    <a:lstStyle/>
                    <a:p>
                      <a:pPr algn="l" rtl="0" fontAlgn="ctr"/>
                      <a:r>
                        <a:rPr lang="ja-JP" altLang="en-US" sz="800" u="none" strike="noStrike">
                          <a:effectLst/>
                          <a:latin typeface="+mn-ea"/>
                          <a:ea typeface="+mn-ea"/>
                        </a:rPr>
                        <a:t>セキュリティ</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u="none" strike="noStrike">
                          <a:effectLst/>
                          <a:latin typeface="+mn-ea"/>
                          <a:ea typeface="+mn-ea"/>
                        </a:rPr>
                        <a:t>ルーティングの必要性に応じて、運用負荷が最小限になるようサブネットを設計しているか</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42828840"/>
                  </a:ext>
                </a:extLst>
              </a:tr>
              <a:tr h="216000">
                <a:tc>
                  <a:txBody>
                    <a:bodyPr/>
                    <a:lstStyle/>
                    <a:p>
                      <a:pPr algn="l" rtl="0" fontAlgn="ctr"/>
                      <a:r>
                        <a:rPr lang="en-US" altLang="ja-JP" sz="800" u="none" strike="noStrike">
                          <a:effectLst/>
                          <a:latin typeface="+mn-ea"/>
                          <a:ea typeface="+mn-ea"/>
                        </a:rPr>
                        <a:t>12</a:t>
                      </a:r>
                      <a:endParaRPr lang="en-US" altLang="ja-JP"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u="none" strike="noStrike">
                          <a:effectLst/>
                          <a:latin typeface="+mn-ea"/>
                          <a:ea typeface="+mn-ea"/>
                        </a:rPr>
                        <a:t>セキュリティ</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u="none" strike="noStrike">
                          <a:effectLst/>
                          <a:latin typeface="+mn-ea"/>
                          <a:ea typeface="+mn-ea"/>
                        </a:rPr>
                        <a:t>トラフィック制御の管理をマネージドサービス化しているか</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89909953"/>
                  </a:ext>
                </a:extLst>
              </a:tr>
              <a:tr h="216000">
                <a:tc>
                  <a:txBody>
                    <a:bodyPr/>
                    <a:lstStyle/>
                    <a:p>
                      <a:pPr algn="l" rtl="0" fontAlgn="ctr"/>
                      <a:r>
                        <a:rPr lang="en-US" altLang="ja-JP" sz="800" u="none" strike="noStrike">
                          <a:effectLst/>
                          <a:latin typeface="+mn-ea"/>
                          <a:ea typeface="+mn-ea"/>
                        </a:rPr>
                        <a:t>13</a:t>
                      </a:r>
                      <a:endParaRPr lang="en-US" altLang="ja-JP"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u="none" strike="noStrike">
                          <a:effectLst/>
                          <a:latin typeface="+mn-ea"/>
                          <a:ea typeface="+mn-ea"/>
                        </a:rPr>
                        <a:t>セキュリティ</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u="none" strike="noStrike">
                          <a:effectLst/>
                          <a:latin typeface="+mn-ea"/>
                          <a:ea typeface="+mn-ea"/>
                        </a:rPr>
                        <a:t>蓄積データ（すべてのデータ）暗号化をマネージドサービス化しているか</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5426285"/>
                  </a:ext>
                </a:extLst>
              </a:tr>
              <a:tr h="216000">
                <a:tc>
                  <a:txBody>
                    <a:bodyPr/>
                    <a:lstStyle/>
                    <a:p>
                      <a:pPr algn="l" rtl="0" fontAlgn="ctr"/>
                      <a:r>
                        <a:rPr lang="en-US" altLang="ja-JP" sz="800" u="none" strike="noStrike">
                          <a:effectLst/>
                          <a:latin typeface="+mn-ea"/>
                          <a:ea typeface="+mn-ea"/>
                        </a:rPr>
                        <a:t>14</a:t>
                      </a:r>
                      <a:endParaRPr lang="en-US" altLang="ja-JP"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u="none" strike="noStrike">
                          <a:effectLst/>
                          <a:latin typeface="+mn-ea"/>
                          <a:ea typeface="+mn-ea"/>
                        </a:rPr>
                        <a:t>セキュリティ</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u="none" strike="noStrike">
                          <a:effectLst/>
                          <a:latin typeface="+mn-ea"/>
                          <a:ea typeface="+mn-ea"/>
                        </a:rPr>
                        <a:t>伝送データ（すべてのデータ）暗号化をマネージドサービス化しているか</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29443478"/>
                  </a:ext>
                </a:extLst>
              </a:tr>
              <a:tr h="216000">
                <a:tc>
                  <a:txBody>
                    <a:bodyPr/>
                    <a:lstStyle/>
                    <a:p>
                      <a:pPr algn="l" rtl="0" fontAlgn="ctr"/>
                      <a:r>
                        <a:rPr lang="en-US" altLang="ja-JP" sz="800" u="none" strike="noStrike">
                          <a:effectLst/>
                          <a:latin typeface="+mn-ea"/>
                          <a:ea typeface="+mn-ea"/>
                        </a:rPr>
                        <a:t>15</a:t>
                      </a:r>
                      <a:endParaRPr lang="en-US" altLang="ja-JP"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u="none" strike="noStrike">
                          <a:effectLst/>
                          <a:latin typeface="+mn-ea"/>
                          <a:ea typeface="+mn-ea"/>
                        </a:rPr>
                        <a:t>セキュリティ</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u="none" strike="noStrike">
                          <a:effectLst/>
                          <a:latin typeface="+mn-ea"/>
                          <a:ea typeface="+mn-ea"/>
                        </a:rPr>
                        <a:t>暗号化鍵管理をマネージドサービス化しているか</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8212399"/>
                  </a:ext>
                </a:extLst>
              </a:tr>
              <a:tr h="216000">
                <a:tc>
                  <a:txBody>
                    <a:bodyPr/>
                    <a:lstStyle/>
                    <a:p>
                      <a:pPr algn="l" rtl="0" fontAlgn="ctr"/>
                      <a:r>
                        <a:rPr lang="en-US" altLang="ja-JP" sz="800" u="none" strike="noStrike">
                          <a:effectLst/>
                          <a:latin typeface="+mn-ea"/>
                          <a:ea typeface="+mn-ea"/>
                        </a:rPr>
                        <a:t>16</a:t>
                      </a:r>
                      <a:endParaRPr lang="en-US" altLang="ja-JP"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u="none" strike="noStrike">
                          <a:effectLst/>
                          <a:latin typeface="+mn-ea"/>
                          <a:ea typeface="+mn-ea"/>
                        </a:rPr>
                        <a:t>セキュリティ</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800" u="none" strike="noStrike">
                          <a:effectLst/>
                          <a:latin typeface="+mn-ea"/>
                          <a:ea typeface="+mn-ea"/>
                        </a:rPr>
                        <a:t>SSL</a:t>
                      </a:r>
                      <a:r>
                        <a:rPr lang="ja-JP" altLang="en-US" sz="800" u="none" strike="noStrike">
                          <a:effectLst/>
                          <a:latin typeface="+mn-ea"/>
                          <a:ea typeface="+mn-ea"/>
                        </a:rPr>
                        <a:t>証明書管理をマネージドサービス化しているか</a:t>
                      </a:r>
                      <a:endParaRPr lang="ja-JP" altLang="en-US" sz="800" b="0" i="0" u="none" strike="noStrike">
                        <a:solidFill>
                          <a:srgbClr val="000000"/>
                        </a:solidFill>
                        <a:effectLst/>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92873419"/>
                  </a:ext>
                </a:extLst>
              </a:tr>
              <a:tr h="216000">
                <a:tc>
                  <a:txBody>
                    <a:bodyPr/>
                    <a:lstStyle/>
                    <a:p>
                      <a:pPr algn="l" rtl="0" fontAlgn="ctr"/>
                      <a:r>
                        <a:rPr lang="en-US" altLang="ja-JP" sz="800" b="0" i="0" u="none" strike="noStrike">
                          <a:solidFill>
                            <a:srgbClr val="000000"/>
                          </a:solidFill>
                          <a:effectLst/>
                          <a:latin typeface="+mn-ea"/>
                          <a:ea typeface="+mn-ea"/>
                        </a:rPr>
                        <a:t>17</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セキュリティ</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システムの時刻同期をマネージドサービス化しているか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chemeClr val="tx1"/>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4408585"/>
                  </a:ext>
                </a:extLst>
              </a:tr>
              <a:tr h="216000">
                <a:tc>
                  <a:txBody>
                    <a:bodyPr/>
                    <a:lstStyle/>
                    <a:p>
                      <a:pPr algn="l" rtl="0" fontAlgn="ctr"/>
                      <a:r>
                        <a:rPr lang="en-US" altLang="ja-JP" sz="800" b="0" i="0" u="none" strike="noStrike">
                          <a:solidFill>
                            <a:srgbClr val="000000"/>
                          </a:solidFill>
                          <a:effectLst/>
                          <a:latin typeface="+mn-ea"/>
                          <a:ea typeface="+mn-ea"/>
                        </a:rPr>
                        <a:t>18</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セキュリティ</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セキュリティパッチ適用やウイルス定義ファイル展開をマネージドサービスを用いて自動化しているか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chemeClr val="tx1"/>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15610057"/>
                  </a:ext>
                </a:extLst>
              </a:tr>
              <a:tr h="216000">
                <a:tc>
                  <a:txBody>
                    <a:bodyPr/>
                    <a:lstStyle/>
                    <a:p>
                      <a:pPr algn="l" rtl="0" fontAlgn="ctr"/>
                      <a:r>
                        <a:rPr lang="en-US" altLang="ja-JP" sz="800" b="0" i="0" u="none" strike="noStrike">
                          <a:solidFill>
                            <a:srgbClr val="000000"/>
                          </a:solidFill>
                          <a:effectLst/>
                          <a:latin typeface="+mn-ea"/>
                          <a:ea typeface="+mn-ea"/>
                        </a:rPr>
                        <a:t>19</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セキュリティ</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シークレット（データベース認証情報・</a:t>
                      </a:r>
                      <a:r>
                        <a:rPr lang="en-US" altLang="ja-JP" sz="800" b="0" i="0" u="none" strike="noStrike">
                          <a:solidFill>
                            <a:srgbClr val="000000"/>
                          </a:solidFill>
                          <a:effectLst/>
                          <a:latin typeface="+mn-ea"/>
                          <a:ea typeface="+mn-ea"/>
                        </a:rPr>
                        <a:t>API</a:t>
                      </a:r>
                      <a:r>
                        <a:rPr lang="ja-JP" altLang="en-US" sz="800" b="0" i="0" u="none" strike="noStrike">
                          <a:solidFill>
                            <a:srgbClr val="000000"/>
                          </a:solidFill>
                          <a:effectLst/>
                          <a:latin typeface="+mn-ea"/>
                          <a:ea typeface="+mn-ea"/>
                        </a:rPr>
                        <a:t>キー等）管理を一元化・マネージドサービス化しているか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chemeClr val="tx1"/>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90357035"/>
                  </a:ext>
                </a:extLst>
              </a:tr>
              <a:tr h="216000">
                <a:tc>
                  <a:txBody>
                    <a:bodyPr/>
                    <a:lstStyle/>
                    <a:p>
                      <a:pPr algn="l" rtl="0" fontAlgn="ctr"/>
                      <a:r>
                        <a:rPr lang="en-US" altLang="ja-JP" sz="800" b="0" i="0" u="none" strike="noStrike">
                          <a:solidFill>
                            <a:srgbClr val="000000"/>
                          </a:solidFill>
                          <a:effectLst/>
                          <a:latin typeface="+mn-ea"/>
                          <a:ea typeface="+mn-ea"/>
                        </a:rPr>
                        <a:t>20</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セキュリティ</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仮想サーバーやコンテナイメージの脆弱性検知をマネージドサービス化しているか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chemeClr val="tx1"/>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74065473"/>
                  </a:ext>
                </a:extLst>
              </a:tr>
              <a:tr h="216000">
                <a:tc>
                  <a:txBody>
                    <a:bodyPr/>
                    <a:lstStyle/>
                    <a:p>
                      <a:pPr algn="l" rtl="0" fontAlgn="ctr"/>
                      <a:r>
                        <a:rPr lang="en-US" altLang="ja-JP" sz="800" b="0" i="0" u="none" strike="noStrike">
                          <a:solidFill>
                            <a:srgbClr val="000000"/>
                          </a:solidFill>
                          <a:effectLst/>
                          <a:latin typeface="+mn-ea"/>
                          <a:ea typeface="+mn-ea"/>
                        </a:rPr>
                        <a:t>21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セキュリティ</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ウイルス対策（マルウェアスキャン）をマネージドサービス化しているか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chemeClr val="tx1"/>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99796399"/>
                  </a:ext>
                </a:extLst>
              </a:tr>
              <a:tr h="216000">
                <a:tc>
                  <a:txBody>
                    <a:bodyPr/>
                    <a:lstStyle/>
                    <a:p>
                      <a:pPr algn="l" rtl="0" fontAlgn="ctr"/>
                      <a:r>
                        <a:rPr lang="en-US" altLang="ja-JP" sz="800" b="0" i="0" u="none" strike="noStrike">
                          <a:solidFill>
                            <a:srgbClr val="000000"/>
                          </a:solidFill>
                          <a:effectLst/>
                          <a:latin typeface="+mn-ea"/>
                          <a:ea typeface="+mn-ea"/>
                        </a:rPr>
                        <a:t>22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rowSpan="3">
                  <a:txBody>
                    <a:bodyPr/>
                    <a:lstStyle/>
                    <a:p>
                      <a:pPr algn="l" rtl="0" fontAlgn="ctr"/>
                      <a:r>
                        <a:rPr lang="ja-JP" altLang="en-US" sz="800" b="0" i="0" u="none" strike="noStrike">
                          <a:solidFill>
                            <a:srgbClr val="000000"/>
                          </a:solidFill>
                          <a:effectLst/>
                          <a:latin typeface="+mn-ea"/>
                          <a:ea typeface="+mn-ea"/>
                        </a:rPr>
                        <a:t>パフォーマンス・コスト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アプリケーションをコンテナ化・サーバーレス化しているか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chemeClr val="tx1"/>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10896759"/>
                  </a:ext>
                </a:extLst>
              </a:tr>
              <a:tr h="216000">
                <a:tc>
                  <a:txBody>
                    <a:bodyPr/>
                    <a:lstStyle/>
                    <a:p>
                      <a:pPr algn="l" rtl="0" fontAlgn="ctr"/>
                      <a:r>
                        <a:rPr lang="en-US" altLang="ja-JP" sz="800" b="0" i="0" u="none" strike="noStrike">
                          <a:solidFill>
                            <a:srgbClr val="000000"/>
                          </a:solidFill>
                          <a:effectLst/>
                          <a:latin typeface="+mn-ea"/>
                          <a:ea typeface="+mn-ea"/>
                        </a:rPr>
                        <a:t>23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パフォーマンス・コスト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需要に応じたリソースのスケールイン／アウトを実施し、マネージドサービス化しているか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chemeClr val="tx1"/>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23538531"/>
                  </a:ext>
                </a:extLst>
              </a:tr>
              <a:tr h="216000">
                <a:tc>
                  <a:txBody>
                    <a:bodyPr/>
                    <a:lstStyle/>
                    <a:p>
                      <a:pPr algn="l" rtl="0" fontAlgn="ctr"/>
                      <a:r>
                        <a:rPr lang="en-US" altLang="ja-JP" sz="800" b="0" i="0" u="none" strike="noStrike">
                          <a:solidFill>
                            <a:srgbClr val="000000"/>
                          </a:solidFill>
                          <a:effectLst/>
                          <a:latin typeface="+mn-ea"/>
                          <a:ea typeface="+mn-ea"/>
                        </a:rPr>
                        <a:t>24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vMerge="1">
                  <a:txBody>
                    <a:bodyPr/>
                    <a:lstStyle/>
                    <a:p>
                      <a:pPr algn="l" rtl="0" fontAlgn="ctr"/>
                      <a:r>
                        <a:rPr lang="ja-JP" altLang="en-US" sz="800" b="0" i="0" u="none" strike="noStrike">
                          <a:solidFill>
                            <a:srgbClr val="000000"/>
                          </a:solidFill>
                          <a:effectLst/>
                          <a:latin typeface="+mn-ea"/>
                          <a:ea typeface="+mn-ea"/>
                        </a:rPr>
                        <a:t>パフォーマンス・コスト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800" b="0" i="0" u="none" strike="noStrike">
                          <a:solidFill>
                            <a:srgbClr val="000000"/>
                          </a:solidFill>
                          <a:effectLst/>
                          <a:latin typeface="+mn-ea"/>
                          <a:ea typeface="+mn-ea"/>
                        </a:rPr>
                        <a:t>利用時間に応じたインスタンス起動／停止をマネージドサービスを用いて自動化しているか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chemeClr val="tx1"/>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〇</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rgbClr val="000000"/>
                          </a:solidFill>
                          <a:effectLst/>
                          <a:latin typeface="+mn-ea"/>
                          <a:ea typeface="+mn-ea"/>
                        </a:rPr>
                        <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mn-ea"/>
                          <a:ea typeface="+mn-ea"/>
                        </a:rPr>
                        <a:t>　</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81537656"/>
                  </a:ext>
                </a:extLst>
              </a:tr>
            </a:tbl>
          </a:graphicData>
        </a:graphic>
      </p:graphicFrame>
      <p:sp>
        <p:nvSpPr>
          <p:cNvPr id="3" name="スライド番号プレースホルダー 2">
            <a:extLst>
              <a:ext uri="{FF2B5EF4-FFF2-40B4-BE49-F238E27FC236}">
                <a16:creationId xmlns:a16="http://schemas.microsoft.com/office/drawing/2014/main" id="{BD5B27F4-D4CF-36B3-7C5D-5A45BA514FFA}"/>
              </a:ext>
            </a:extLst>
          </p:cNvPr>
          <p:cNvSpPr>
            <a:spLocks noGrp="1"/>
          </p:cNvSpPr>
          <p:nvPr>
            <p:ph type="sldNum" sz="quarter" idx="12"/>
          </p:nvPr>
        </p:nvSpPr>
        <p:spPr/>
        <p:txBody>
          <a:bodyPr/>
          <a:lstStyle/>
          <a:p>
            <a:fld id="{DFD4F317-19D0-4848-B5EB-5B174DBE8CF9}" type="slidenum">
              <a:rPr lang="ja-JP" altLang="en-US" smtClean="0"/>
              <a:pPr/>
              <a:t>9</a:t>
            </a:fld>
            <a:endParaRPr lang="ja-JP" altLang="en-US"/>
          </a:p>
        </p:txBody>
      </p:sp>
      <p:sp>
        <p:nvSpPr>
          <p:cNvPr id="6" name="テキスト ボックス 2">
            <a:extLst>
              <a:ext uri="{FF2B5EF4-FFF2-40B4-BE49-F238E27FC236}">
                <a16:creationId xmlns:a16="http://schemas.microsoft.com/office/drawing/2014/main" id="{67C538C0-467D-FF57-5EFB-373012966EEE}"/>
              </a:ext>
            </a:extLst>
          </p:cNvPr>
          <p:cNvSpPr txBox="1"/>
          <p:nvPr/>
        </p:nvSpPr>
        <p:spPr>
          <a:xfrm>
            <a:off x="4449719" y="6289799"/>
            <a:ext cx="4295827" cy="413511"/>
          </a:xfrm>
          <a:prstGeom prst="rect">
            <a:avLst/>
          </a:prstGeom>
          <a:solidFill>
            <a:schemeClr val="bg1"/>
          </a:solidFill>
          <a:ln>
            <a:noFill/>
          </a:ln>
        </p:spPr>
        <p:txBody>
          <a:bodyPr wrap="square" lIns="54610" tIns="0" rIns="5461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354013" rtl="0" eaLnBrk="1" fontAlgn="auto" latinLnBrk="0" hangingPunct="1">
              <a:lnSpc>
                <a:spcPts val="1080"/>
              </a:lnSpc>
              <a:spcBef>
                <a:spcPts val="0"/>
              </a:spcBef>
              <a:spcAft>
                <a:spcPts val="0"/>
              </a:spcAft>
              <a:buClrTx/>
              <a:buSzTx/>
              <a:buFontTx/>
              <a:buNone/>
              <a:tabLst>
                <a:tab pos="176213" algn="l"/>
                <a:tab pos="452438" algn="l"/>
              </a:tabLst>
              <a:defRPr/>
            </a:pPr>
            <a:r>
              <a:rPr kumimoji="1" lang="en-US" altLang="ja-JP" sz="800" b="0" i="0" u="none" strike="noStrike" kern="1200" cap="none" spc="0" normalizeH="0" baseline="0" noProof="0">
                <a:ln>
                  <a:noFill/>
                </a:ln>
                <a:solidFill>
                  <a:srgbClr val="000000"/>
                </a:solidFill>
                <a:effectLst/>
                <a:uLnTx/>
                <a:uFillTx/>
                <a:latin typeface="Arial"/>
                <a:ea typeface="Meiryo UI"/>
                <a:cs typeface="+mn-cs"/>
              </a:rPr>
              <a:t>※	</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空白</a:t>
            </a:r>
            <a:r>
              <a:rPr kumimoji="1" lang="en-US" altLang="ja-JP" sz="800">
                <a:solidFill>
                  <a:srgbClr val="000000"/>
                </a:solidFill>
                <a:latin typeface="Arial"/>
                <a:ea typeface="Meiryo UI"/>
              </a:rPr>
              <a:t>	</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：検証</a:t>
            </a:r>
            <a:r>
              <a:rPr kumimoji="1" lang="ja-JP" altLang="en-US" sz="800">
                <a:solidFill>
                  <a:srgbClr val="000000"/>
                </a:solidFill>
                <a:latin typeface="Arial"/>
                <a:ea typeface="Meiryo UI"/>
              </a:rPr>
              <a:t>前</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構成・検証後構成ともに確認内容を満たさないもの。</a:t>
            </a:r>
            <a:endParaRPr kumimoji="1" lang="en-US" altLang="ja-JP" sz="800" b="0" i="0" u="none" strike="noStrike" kern="1200" cap="none" spc="0" normalizeH="0" baseline="0" noProof="0">
              <a:ln>
                <a:noFill/>
              </a:ln>
              <a:solidFill>
                <a:srgbClr val="000000"/>
              </a:solidFill>
              <a:effectLst/>
              <a:uLnTx/>
              <a:uFillTx/>
              <a:latin typeface="Arial"/>
              <a:ea typeface="Meiryo UI"/>
              <a:cs typeface="+mn-cs"/>
            </a:endParaRPr>
          </a:p>
          <a:p>
            <a:pPr marL="0" marR="0" lvl="0" indent="0" algn="l" defTabSz="354013" rtl="0" eaLnBrk="1" fontAlgn="auto" latinLnBrk="0" hangingPunct="1">
              <a:lnSpc>
                <a:spcPts val="1080"/>
              </a:lnSpc>
              <a:spcBef>
                <a:spcPts val="0"/>
              </a:spcBef>
              <a:spcAft>
                <a:spcPts val="0"/>
              </a:spcAft>
              <a:buClrTx/>
              <a:buSzTx/>
              <a:buFontTx/>
              <a:buNone/>
              <a:tabLst>
                <a:tab pos="176213" algn="l"/>
                <a:tab pos="452438" algn="l"/>
              </a:tabLst>
              <a:defRPr/>
            </a:pPr>
            <a:r>
              <a:rPr kumimoji="1" lang="en-US" altLang="ja-JP" sz="800">
                <a:solidFill>
                  <a:srgbClr val="000000"/>
                </a:solidFill>
                <a:latin typeface="Arial"/>
                <a:ea typeface="Meiryo UI"/>
              </a:rPr>
              <a:t>	‐	</a:t>
            </a:r>
            <a:r>
              <a:rPr kumimoji="1" lang="ja-JP" altLang="en-US" sz="800">
                <a:solidFill>
                  <a:srgbClr val="000000"/>
                </a:solidFill>
                <a:latin typeface="Arial"/>
                <a:ea typeface="Meiryo UI"/>
              </a:rPr>
              <a:t>：</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確認対象の構成を持たない等、検証前構成・検証後構成ともに</a:t>
            </a:r>
            <a:endParaRPr kumimoji="1" lang="en-US" altLang="ja-JP" sz="800" b="0" i="0" u="none" strike="noStrike" kern="1200" cap="none" spc="0" normalizeH="0" baseline="0" noProof="0">
              <a:ln>
                <a:noFill/>
              </a:ln>
              <a:solidFill>
                <a:srgbClr val="000000"/>
              </a:solidFill>
              <a:effectLst/>
              <a:uLnTx/>
              <a:uFillTx/>
              <a:latin typeface="Arial"/>
              <a:ea typeface="Meiryo UI"/>
              <a:cs typeface="+mn-cs"/>
            </a:endParaRPr>
          </a:p>
          <a:p>
            <a:pPr marL="0" marR="0" lvl="0" indent="0" algn="l" defTabSz="354013" rtl="0" eaLnBrk="1" fontAlgn="auto" latinLnBrk="0" hangingPunct="1">
              <a:lnSpc>
                <a:spcPts val="1080"/>
              </a:lnSpc>
              <a:spcBef>
                <a:spcPts val="0"/>
              </a:spcBef>
              <a:spcAft>
                <a:spcPts val="0"/>
              </a:spcAft>
              <a:buClrTx/>
              <a:buSzTx/>
              <a:buFontTx/>
              <a:buNone/>
              <a:tabLst>
                <a:tab pos="176213" algn="l"/>
                <a:tab pos="541338" algn="l"/>
              </a:tabLst>
              <a:defRPr/>
            </a:pPr>
            <a:r>
              <a:rPr kumimoji="1" lang="en-US" altLang="ja-JP" sz="800">
                <a:solidFill>
                  <a:srgbClr val="000000"/>
                </a:solidFill>
                <a:latin typeface="Arial"/>
                <a:ea typeface="Meiryo UI"/>
              </a:rPr>
              <a:t>		</a:t>
            </a:r>
            <a:r>
              <a:rPr kumimoji="1" lang="ja-JP" altLang="en-US" sz="800" b="0" i="0" u="none" strike="noStrike" kern="1200" cap="none" spc="0" normalizeH="0" baseline="0" noProof="0">
                <a:ln>
                  <a:noFill/>
                </a:ln>
                <a:solidFill>
                  <a:srgbClr val="000000"/>
                </a:solidFill>
                <a:effectLst/>
                <a:uLnTx/>
                <a:uFillTx/>
                <a:latin typeface="Arial"/>
                <a:ea typeface="Meiryo UI"/>
                <a:cs typeface="+mn-cs"/>
              </a:rPr>
              <a:t>当該項目の対象外（集計から除外）となるもの。</a:t>
            </a:r>
            <a:endParaRPr kumimoji="1" lang="en-US" altLang="ja-JP" sz="800" b="0" i="0" u="none" strike="noStrike" kern="1200" cap="none" spc="0" normalizeH="0" baseline="0" noProof="0">
              <a:ln>
                <a:noFill/>
              </a:ln>
              <a:solidFill>
                <a:srgbClr val="000000"/>
              </a:solidFill>
              <a:effectLst/>
              <a:uLnTx/>
              <a:uFillTx/>
              <a:latin typeface="Arial"/>
              <a:ea typeface="Meiryo UI"/>
              <a:cs typeface="+mn-cs"/>
            </a:endParaRPr>
          </a:p>
        </p:txBody>
      </p:sp>
    </p:spTree>
    <p:extLst>
      <p:ext uri="{BB962C8B-B14F-4D97-AF65-F5344CB8AC3E}">
        <p14:creationId xmlns:p14="http://schemas.microsoft.com/office/powerpoint/2010/main" val="19924983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FONTUSED" val="KPMGFONT"/>
  <p:tag name="CREATEDBY" val="Global PowerPoint Toolbar"/>
  <p:tag name="TOOLBARVERSION" val="6.0"/>
  <p:tag name="TYPE" val="FullPage"/>
  <p:tag name="KEYWORD" val="FULL-PAGE"/>
  <p:tag name="TEMPLATEVERSION" val="21/07/2022 19:07:14"/>
</p:tagLst>
</file>

<file path=ppt/tags/tag2.xml><?xml version="1.0" encoding="utf-8"?>
<p:tagLst xmlns:a="http://schemas.openxmlformats.org/drawingml/2006/main" xmlns:r="http://schemas.openxmlformats.org/officeDocument/2006/relationships" xmlns:p="http://schemas.openxmlformats.org/presentationml/2006/main">
  <p:tag name="DOCUMENTCLASSIFICATION" val="TRUE"/>
</p:tagLst>
</file>

<file path=ppt/theme/theme1.xml><?xml version="1.0" encoding="utf-8"?>
<a:theme xmlns:a="http://schemas.openxmlformats.org/drawingml/2006/main" name="デジタル庁_20210907">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338D"/>
        </a:solidFill>
      </a:spPr>
      <a:bodyPr rtlCol="0" anchor="ctr"/>
      <a:lstStyle>
        <a:defPPr algn="ctr">
          <a:defRPr sz="1000" dirty="0" smtClean="0">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ガバメントクラウド利用における推奨構成（AWS編）.pptx" id="{07025E6F-86C6-4EF5-86DD-423240AE8316}" vid="{A3DE5701-3A07-464D-8323-977087112D1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1154edc-d128-4cc9-8ba8-0a52feda84e1">
      <Terms xmlns="http://schemas.microsoft.com/office/infopath/2007/PartnerControls"/>
    </lcf76f155ced4ddcb4097134ff3c332f>
    <TaxCatchAll xmlns="ed9888db-c08f-4880-8c8f-9300fabbe8b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30E2F3A16F92B4AB9E792CF74957C4D" ma:contentTypeVersion="15" ma:contentTypeDescription="新しいドキュメントを作成します。" ma:contentTypeScope="" ma:versionID="beb6c8f70ac325f69095ea786080c458">
  <xsd:schema xmlns:xsd="http://www.w3.org/2001/XMLSchema" xmlns:xs="http://www.w3.org/2001/XMLSchema" xmlns:p="http://schemas.microsoft.com/office/2006/metadata/properties" xmlns:ns2="01154edc-d128-4cc9-8ba8-0a52feda84e1" xmlns:ns3="ed9888db-c08f-4880-8c8f-9300fabbe8b3" targetNamespace="http://schemas.microsoft.com/office/2006/metadata/properties" ma:root="true" ma:fieldsID="d0fcf87b24918917156a1ae7ec7e9955" ns2:_="" ns3:_="">
    <xsd:import namespace="01154edc-d128-4cc9-8ba8-0a52feda84e1"/>
    <xsd:import namespace="ed9888db-c08f-4880-8c8f-9300fabbe8b3"/>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154edc-d128-4cc9-8ba8-0a52feda84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d9888db-c08f-4880-8c8f-9300fabbe8b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1d3383e-2f59-4ab9-837f-b7921ffc7fe5}" ma:internalName="TaxCatchAll" ma:showField="CatchAllData" ma:web="ed9888db-c08f-4880-8c8f-9300fabbe8b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AEEC8F-2611-45F9-872E-78387BA7D228}">
  <ds:schemaRefs>
    <ds:schemaRef ds:uri="http://schemas.microsoft.com/sharepoint/v3/contenttype/forms"/>
  </ds:schemaRefs>
</ds:datastoreItem>
</file>

<file path=customXml/itemProps2.xml><?xml version="1.0" encoding="utf-8"?>
<ds:datastoreItem xmlns:ds="http://schemas.openxmlformats.org/officeDocument/2006/customXml" ds:itemID="{3C95FB22-C515-4253-81D1-B24AC1ADCC95}">
  <ds:schemaRefs>
    <ds:schemaRef ds:uri="http://purl.org/dc/dcmitype/"/>
    <ds:schemaRef ds:uri="http://purl.org/dc/elements/1.1/"/>
    <ds:schemaRef ds:uri="http://purl.org/dc/terms/"/>
    <ds:schemaRef ds:uri="cbaede47-1446-4072-b76a-1b5f8260e7ea"/>
    <ds:schemaRef ds:uri="http://schemas.microsoft.com/office/2006/documentManagement/types"/>
    <ds:schemaRef ds:uri="ed9888db-c08f-4880-8c8f-9300fabbe8b3"/>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A9B94FBC-D7A8-47FC-BF16-39F8E5F916E9}"/>
</file>

<file path=docProps/app.xml><?xml version="1.0" encoding="utf-8"?>
<Properties xmlns="http://schemas.openxmlformats.org/officeDocument/2006/extended-properties" xmlns:vt="http://schemas.openxmlformats.org/officeDocument/2006/docPropsVTypes">
  <Template>KPMG Talkbook Full-page Template</Template>
  <TotalTime>0</TotalTime>
  <Words>14501</Words>
  <Application>Microsoft Office PowerPoint</Application>
  <PresentationFormat>A4 210 x 297 mm</PresentationFormat>
  <Paragraphs>2414</Paragraphs>
  <Slides>60</Slides>
  <Notes>37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60</vt:i4>
      </vt:variant>
    </vt:vector>
  </HeadingPairs>
  <TitlesOfParts>
    <vt:vector size="68" baseType="lpstr">
      <vt:lpstr>KPMG Bold</vt:lpstr>
      <vt:lpstr>Meiryo UI</vt:lpstr>
      <vt:lpstr>メイリオ</vt:lpstr>
      <vt:lpstr>游ゴシック</vt:lpstr>
      <vt:lpstr>Yu Gothic Medium</vt:lpstr>
      <vt:lpstr>Arial</vt:lpstr>
      <vt:lpstr>Wingdings</vt:lpstr>
      <vt:lpstr>デジタル庁_20210907</vt:lpstr>
      <vt:lpstr>令和５年度　ガバメントクラウドの先行事業（基幹業務システム）における調査研究  コストメリットや運用効率性が享受できる構成への移行検証 検証結果</vt:lpstr>
      <vt:lpstr>検証内容</vt:lpstr>
      <vt:lpstr>検証方針</vt:lpstr>
      <vt:lpstr>検証プロセス</vt:lpstr>
      <vt:lpstr>PowerPoint プレゼンテーション</vt:lpstr>
      <vt:lpstr>検証内容（B.運用効率化の確認）</vt:lpstr>
      <vt:lpstr>A. コストメリットや運用効率性が享受できる構成への移行検証</vt:lpstr>
      <vt:lpstr>検証後構成における推奨構成の採用状況 – 概要</vt:lpstr>
      <vt:lpstr>検証後構成における推奨構成の採用状況 – 詳細（1/2）</vt:lpstr>
      <vt:lpstr>検証後構成における推奨構成の採用状況 – 詳細（2/2）</vt:lpstr>
      <vt:lpstr>コストメリットや運用効率性が享受できる構成への移行に向けた課題</vt:lpstr>
      <vt:lpstr>B.運用効率化の確認</vt:lpstr>
      <vt:lpstr>運用保守作業のヒアリング結果</vt:lpstr>
      <vt:lpstr>作業分類ごとの工数変化の傾向（1/2）</vt:lpstr>
      <vt:lpstr>作業分類ごとの工数変化の傾向（2/2）</vt:lpstr>
      <vt:lpstr>効率化が考えられる作業の例（1/2）</vt:lpstr>
      <vt:lpstr>効率化が考えられる作業の例（2/2）</vt:lpstr>
      <vt:lpstr>検証で発生した技術的な課題</vt:lpstr>
      <vt:lpstr>移行検証で発生した技術的な課題</vt:lpstr>
      <vt:lpstr>団体個別分析</vt:lpstr>
      <vt:lpstr>神戸市 （NEC）</vt:lpstr>
      <vt:lpstr>検証内容・結果</vt:lpstr>
      <vt:lpstr>運用・保守作業の効率化</vt:lpstr>
      <vt:lpstr>神戸市 （日立製作所）</vt:lpstr>
      <vt:lpstr>検証内容・結果</vt:lpstr>
      <vt:lpstr>運用・保守作業の効率化（1/2）</vt:lpstr>
      <vt:lpstr>運用・保守作業の効率化（2/2）</vt:lpstr>
      <vt:lpstr>せとうち３市（倉敷市・高松市・松山市） （富士通Japan）</vt:lpstr>
      <vt:lpstr>PowerPoint プレゼンテーション</vt:lpstr>
      <vt:lpstr>運用・保守作業の効率化</vt:lpstr>
      <vt:lpstr>せとうち３市（倉敷市・高松市・松山市） （アイネス）</vt:lpstr>
      <vt:lpstr>検証内容・結果</vt:lpstr>
      <vt:lpstr>運用・保守作業の効率化</vt:lpstr>
      <vt:lpstr>盛岡市 （アイシーエス）</vt:lpstr>
      <vt:lpstr>検証内容・結果</vt:lpstr>
      <vt:lpstr>運用・保守作業の効率化（1/2）</vt:lpstr>
      <vt:lpstr>運用・保守作業の効率化（2/2）</vt:lpstr>
      <vt:lpstr>佐倉市 （日立システムズ）</vt:lpstr>
      <vt:lpstr>検証内容・結果</vt:lpstr>
      <vt:lpstr>運用・保守作業の効率化</vt:lpstr>
      <vt:lpstr>佐倉市 （両備システムズ）</vt:lpstr>
      <vt:lpstr>検証内容・結果</vt:lpstr>
      <vt:lpstr>運用・保守作業の効率化</vt:lpstr>
      <vt:lpstr>宇和島市 （RKKCS）</vt:lpstr>
      <vt:lpstr>検証内容・結果</vt:lpstr>
      <vt:lpstr>運用・保守作業の効率化（1/2）</vt:lpstr>
      <vt:lpstr>運用・保守作業の効率化（2/2）</vt:lpstr>
      <vt:lpstr>須坂市 （電算）</vt:lpstr>
      <vt:lpstr>検証内容・結果</vt:lpstr>
      <vt:lpstr>運用・保守作業の効率化（1/2）</vt:lpstr>
      <vt:lpstr>運用・保守作業の効率化（2/2）</vt:lpstr>
      <vt:lpstr>美里町・川島町 （TKC）</vt:lpstr>
      <vt:lpstr>検証内容・結果</vt:lpstr>
      <vt:lpstr>運用・保守作業の効率化（1/2）</vt:lpstr>
      <vt:lpstr>運用・保守作業の効率化（2/2）</vt:lpstr>
      <vt:lpstr>笠置町 （京都電子計算）</vt:lpstr>
      <vt:lpstr>検証内容・結果</vt:lpstr>
      <vt:lpstr>運用・保守作業の効率化（1/2）</vt:lpstr>
      <vt:lpstr>運用・保守作業の効率化（2/2）</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created xsi:type="dcterms:W3CDTF">2024-09-05T05:46:54Z</dcterms:created>
  <dcterms:modified xsi:type="dcterms:W3CDTF">2024-09-05T09:05:23Z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0x010100724183208680E747BC6427F24A0DD8C9</vt:lpwstr>
  </property>
  <property fmtid="{D5CDD505-2E9C-101B-9397-08002B2CF9AE}" pid="3" name="MediaServiceImageTags">
    <vt:lpwstr/>
  </property>
</Properties>
</file>