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73"/>
  </p:notesMasterIdLst>
  <p:handoutMasterIdLst>
    <p:handoutMasterId r:id="rId74"/>
  </p:handoutMasterIdLst>
  <p:sldIdLst>
    <p:sldId id="266" r:id="rId2"/>
    <p:sldId id="2146848255" r:id="rId3"/>
    <p:sldId id="2146848203" r:id="rId4"/>
    <p:sldId id="2076138337" r:id="rId5"/>
    <p:sldId id="2076138366" r:id="rId6"/>
    <p:sldId id="2076138599" r:id="rId7"/>
    <p:sldId id="2076138457" r:id="rId8"/>
    <p:sldId id="2076138522" r:id="rId9"/>
    <p:sldId id="2146848204" r:id="rId10"/>
    <p:sldId id="2076138441" r:id="rId11"/>
    <p:sldId id="2076138442" r:id="rId12"/>
    <p:sldId id="2076138392" r:id="rId13"/>
    <p:sldId id="2076138432" r:id="rId14"/>
    <p:sldId id="2076138443" r:id="rId15"/>
    <p:sldId id="2076138434" r:id="rId16"/>
    <p:sldId id="2146848256" r:id="rId17"/>
    <p:sldId id="2076138531" r:id="rId18"/>
    <p:sldId id="2076138532" r:id="rId19"/>
    <p:sldId id="2076138596" r:id="rId20"/>
    <p:sldId id="2076138422" r:id="rId21"/>
    <p:sldId id="2146848205" r:id="rId22"/>
    <p:sldId id="2146848206" r:id="rId23"/>
    <p:sldId id="2076138519" r:id="rId24"/>
    <p:sldId id="2076138521" r:id="rId25"/>
    <p:sldId id="2076138558" r:id="rId26"/>
    <p:sldId id="2076138537" r:id="rId27"/>
    <p:sldId id="2076138559" r:id="rId28"/>
    <p:sldId id="2146848207" r:id="rId29"/>
    <p:sldId id="2076138583" r:id="rId30"/>
    <p:sldId id="2076138582" r:id="rId31"/>
    <p:sldId id="2146848208" r:id="rId32"/>
    <p:sldId id="2076138585" r:id="rId33"/>
    <p:sldId id="2076138586" r:id="rId34"/>
    <p:sldId id="2146848209" r:id="rId35"/>
    <p:sldId id="2076138588" r:id="rId36"/>
    <p:sldId id="2076138578" r:id="rId37"/>
    <p:sldId id="2076138589" r:id="rId38"/>
    <p:sldId id="2076138590" r:id="rId39"/>
    <p:sldId id="2146848210" r:id="rId40"/>
    <p:sldId id="2076138597" r:id="rId41"/>
    <p:sldId id="2076138509" r:id="rId42"/>
    <p:sldId id="2076138565" r:id="rId43"/>
    <p:sldId id="2076138566" r:id="rId44"/>
    <p:sldId id="2076138567" r:id="rId45"/>
    <p:sldId id="2146848211" r:id="rId46"/>
    <p:sldId id="2076138569" r:id="rId47"/>
    <p:sldId id="2076138516" r:id="rId48"/>
    <p:sldId id="2076138555" r:id="rId49"/>
    <p:sldId id="2076138570" r:id="rId50"/>
    <p:sldId id="2076138571" r:id="rId51"/>
    <p:sldId id="2146848212" r:id="rId52"/>
    <p:sldId id="2076138465" r:id="rId53"/>
    <p:sldId id="2076138591" r:id="rId54"/>
    <p:sldId id="2076138517" r:id="rId55"/>
    <p:sldId id="2076138560" r:id="rId56"/>
    <p:sldId id="2076138502" r:id="rId57"/>
    <p:sldId id="2146848213" r:id="rId58"/>
    <p:sldId id="2076138482" r:id="rId59"/>
    <p:sldId id="2076138592" r:id="rId60"/>
    <p:sldId id="2076138593" r:id="rId61"/>
    <p:sldId id="2076138594" r:id="rId62"/>
    <p:sldId id="2076138595" r:id="rId63"/>
    <p:sldId id="2146848214" r:id="rId64"/>
    <p:sldId id="2076138483" r:id="rId65"/>
    <p:sldId id="2076138508" r:id="rId66"/>
    <p:sldId id="2076138484" r:id="rId67"/>
    <p:sldId id="2076138478" r:id="rId68"/>
    <p:sldId id="2076138505" r:id="rId69"/>
    <p:sldId id="2076138506" r:id="rId70"/>
    <p:sldId id="2076138552" r:id="rId71"/>
    <p:sldId id="2146848202" r:id="rId7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02AEF4D-E03F-452F-B3BB-7EAF906F3F35}">
          <p14:sldIdLst>
            <p14:sldId id="266"/>
            <p14:sldId id="2146848255"/>
            <p14:sldId id="2146848203"/>
            <p14:sldId id="2076138337"/>
            <p14:sldId id="2076138366"/>
            <p14:sldId id="2076138599"/>
            <p14:sldId id="2076138457"/>
            <p14:sldId id="2076138522"/>
            <p14:sldId id="2146848204"/>
            <p14:sldId id="2076138441"/>
            <p14:sldId id="2076138442"/>
            <p14:sldId id="2076138392"/>
            <p14:sldId id="2076138432"/>
            <p14:sldId id="2076138443"/>
            <p14:sldId id="2076138434"/>
            <p14:sldId id="2146848256"/>
            <p14:sldId id="2076138531"/>
            <p14:sldId id="2076138532"/>
            <p14:sldId id="2076138596"/>
            <p14:sldId id="2076138422"/>
            <p14:sldId id="2146848205"/>
            <p14:sldId id="2146848206"/>
            <p14:sldId id="2076138519"/>
            <p14:sldId id="2076138521"/>
            <p14:sldId id="2076138558"/>
            <p14:sldId id="2076138537"/>
            <p14:sldId id="2076138559"/>
            <p14:sldId id="2146848207"/>
            <p14:sldId id="2076138583"/>
            <p14:sldId id="2076138582"/>
            <p14:sldId id="2146848208"/>
            <p14:sldId id="2076138585"/>
            <p14:sldId id="2076138586"/>
            <p14:sldId id="2146848209"/>
            <p14:sldId id="2076138588"/>
            <p14:sldId id="2076138578"/>
            <p14:sldId id="2076138589"/>
            <p14:sldId id="2076138590"/>
            <p14:sldId id="2146848210"/>
            <p14:sldId id="2076138597"/>
            <p14:sldId id="2076138509"/>
            <p14:sldId id="2076138565"/>
            <p14:sldId id="2076138566"/>
            <p14:sldId id="2076138567"/>
            <p14:sldId id="2146848211"/>
            <p14:sldId id="2076138569"/>
            <p14:sldId id="2076138516"/>
            <p14:sldId id="2076138555"/>
            <p14:sldId id="2076138570"/>
            <p14:sldId id="2076138571"/>
            <p14:sldId id="2146848212"/>
            <p14:sldId id="2076138465"/>
            <p14:sldId id="2076138591"/>
            <p14:sldId id="2076138517"/>
            <p14:sldId id="2076138560"/>
            <p14:sldId id="2076138502"/>
            <p14:sldId id="2146848213"/>
            <p14:sldId id="2076138482"/>
            <p14:sldId id="2076138592"/>
            <p14:sldId id="2076138593"/>
            <p14:sldId id="2076138594"/>
            <p14:sldId id="2076138595"/>
            <p14:sldId id="2146848214"/>
            <p14:sldId id="2076138483"/>
            <p14:sldId id="2076138508"/>
            <p14:sldId id="2076138484"/>
            <p14:sldId id="2076138478"/>
            <p14:sldId id="2076138505"/>
            <p14:sldId id="2076138506"/>
            <p14:sldId id="2076138552"/>
            <p14:sldId id="2146848202"/>
          </p14:sldIdLst>
        </p14:section>
      </p14:sectionLst>
    </p:ext>
    <p:ext uri="{EFAFB233-063F-42B5-8137-9DF3F51BA10A}">
      <p15:sldGuideLst xmlns:p15="http://schemas.microsoft.com/office/powerpoint/2012/main">
        <p15:guide id="1" orient="horz" pos="618"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00A3A1"/>
    <a:srgbClr val="7213EA"/>
    <a:srgbClr val="FD349C"/>
    <a:srgbClr val="AA70F3"/>
    <a:srgbClr val="C5EBFF"/>
    <a:srgbClr val="E6E6E6"/>
    <a:srgbClr val="0091DA"/>
    <a:srgbClr val="EAAA00"/>
    <a:srgbClr val="43B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FFE65-64ED-4458-8395-129BEB08C639}" v="3" dt="2024-09-04T11:48:39.382"/>
    <p1510:client id="{46D99381-A29D-45C1-ABF1-00642D1D3BB6}" v="3" dt="2024-09-05T05:45:52.332"/>
    <p1510:client id="{4C91AD39-CF2A-4272-BFE3-CAEEF8A030FC}" v="330" dt="2024-09-04T14:20:41.657"/>
    <p1510:client id="{631A2583-998A-4453-B2B4-FFA24000A854}" v="14" dt="2024-09-04T09:13:20.900"/>
    <p1510:client id="{894EF6CF-0F6A-4C98-8002-7C0F0E0E38E8}" v="54" dt="2024-09-04T14:12:28.904"/>
    <p1510:client id="{A4CCA509-C64D-49E5-835B-32833A6B5507}" v="110" dt="2024-09-04T09:19:06.942"/>
    <p1510:client id="{CD42AB2E-84A8-4CDE-9853-0B04F4F39D4B}" v="4" dt="2024-09-05T05:34:50.4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32" y="60"/>
      </p:cViewPr>
      <p:guideLst>
        <p:guide orient="horz" pos="618"/>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handoutMaster" Target="handoutMasters/handout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83"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8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55839" y="1"/>
            <a:ext cx="2949787" cy="498693"/>
          </a:xfrm>
          <a:prstGeom prst="rect">
            <a:avLst/>
          </a:prstGeom>
        </p:spPr>
        <p:txBody>
          <a:bodyPr vert="horz" lIns="91434" tIns="45717" rIns="91434" bIns="45717" rtlCol="0"/>
          <a:lstStyle>
            <a:lvl1pPr algn="r">
              <a:defRPr sz="1200"/>
            </a:lvl1pPr>
          </a:lstStyle>
          <a:p>
            <a:fld id="{20FB63DF-E160-42EB-8E2B-592BF8341029}"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1" y="9440648"/>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55839" y="9440648"/>
            <a:ext cx="2949787" cy="498692"/>
          </a:xfrm>
          <a:prstGeom prst="rect">
            <a:avLst/>
          </a:prstGeom>
        </p:spPr>
        <p:txBody>
          <a:bodyPr vert="horz" lIns="91434" tIns="45717" rIns="91434" bIns="45717"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4" tIns="45717" rIns="91434" bIns="45717" rtlCol="0"/>
          <a:lstStyle>
            <a:lvl1pPr algn="r">
              <a:defRPr sz="1200"/>
            </a:lvl1pPr>
          </a:lstStyle>
          <a:p>
            <a:fld id="{6014164F-1AF4-4168-B424-02521B93000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48225" cy="3355975"/>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34" tIns="45717" rIns="91434" bIns="45717"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5</a:t>
            </a:fld>
            <a:endParaRPr kumimoji="1" lang="ja-JP" altLang="en-US"/>
          </a:p>
        </p:txBody>
      </p:sp>
    </p:spTree>
    <p:extLst>
      <p:ext uri="{BB962C8B-B14F-4D97-AF65-F5344CB8AC3E}">
        <p14:creationId xmlns:p14="http://schemas.microsoft.com/office/powerpoint/2010/main" val="2951720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15</a:t>
            </a:fld>
            <a:endParaRPr kumimoji="1" lang="ja-JP" altLang="en-US"/>
          </a:p>
        </p:txBody>
      </p:sp>
    </p:spTree>
    <p:extLst>
      <p:ext uri="{BB962C8B-B14F-4D97-AF65-F5344CB8AC3E}">
        <p14:creationId xmlns:p14="http://schemas.microsoft.com/office/powerpoint/2010/main" val="4107073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16</a:t>
            </a:fld>
            <a:endParaRPr kumimoji="1" lang="ja-JP" altLang="en-US"/>
          </a:p>
        </p:txBody>
      </p:sp>
    </p:spTree>
    <p:extLst>
      <p:ext uri="{BB962C8B-B14F-4D97-AF65-F5344CB8AC3E}">
        <p14:creationId xmlns:p14="http://schemas.microsoft.com/office/powerpoint/2010/main" val="30601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17</a:t>
            </a:fld>
            <a:endParaRPr kumimoji="1" lang="ja-JP" altLang="en-US"/>
          </a:p>
        </p:txBody>
      </p:sp>
    </p:spTree>
    <p:extLst>
      <p:ext uri="{BB962C8B-B14F-4D97-AF65-F5344CB8AC3E}">
        <p14:creationId xmlns:p14="http://schemas.microsoft.com/office/powerpoint/2010/main" val="87193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18</a:t>
            </a:fld>
            <a:endParaRPr kumimoji="1" lang="ja-JP" altLang="en-US"/>
          </a:p>
        </p:txBody>
      </p:sp>
    </p:spTree>
    <p:extLst>
      <p:ext uri="{BB962C8B-B14F-4D97-AF65-F5344CB8AC3E}">
        <p14:creationId xmlns:p14="http://schemas.microsoft.com/office/powerpoint/2010/main" val="233124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19</a:t>
            </a:fld>
            <a:endParaRPr kumimoji="1" lang="ja-JP" altLang="en-US"/>
          </a:p>
        </p:txBody>
      </p:sp>
    </p:spTree>
    <p:extLst>
      <p:ext uri="{BB962C8B-B14F-4D97-AF65-F5344CB8AC3E}">
        <p14:creationId xmlns:p14="http://schemas.microsoft.com/office/powerpoint/2010/main" val="330255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40</a:t>
            </a:fld>
            <a:endParaRPr kumimoji="1" lang="ja-JP" altLang="en-US"/>
          </a:p>
        </p:txBody>
      </p:sp>
    </p:spTree>
    <p:extLst>
      <p:ext uri="{BB962C8B-B14F-4D97-AF65-F5344CB8AC3E}">
        <p14:creationId xmlns:p14="http://schemas.microsoft.com/office/powerpoint/2010/main" val="3594154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59</a:t>
            </a:fld>
            <a:endParaRPr kumimoji="1" lang="ja-JP" altLang="en-US"/>
          </a:p>
        </p:txBody>
      </p:sp>
    </p:spTree>
    <p:extLst>
      <p:ext uri="{BB962C8B-B14F-4D97-AF65-F5344CB8AC3E}">
        <p14:creationId xmlns:p14="http://schemas.microsoft.com/office/powerpoint/2010/main" val="2746177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60</a:t>
            </a:fld>
            <a:endParaRPr kumimoji="1" lang="ja-JP" altLang="en-US"/>
          </a:p>
        </p:txBody>
      </p:sp>
    </p:spTree>
    <p:extLst>
      <p:ext uri="{BB962C8B-B14F-4D97-AF65-F5344CB8AC3E}">
        <p14:creationId xmlns:p14="http://schemas.microsoft.com/office/powerpoint/2010/main" val="2262350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61</a:t>
            </a:fld>
            <a:endParaRPr kumimoji="1" lang="ja-JP" altLang="en-US"/>
          </a:p>
        </p:txBody>
      </p:sp>
    </p:spTree>
    <p:extLst>
      <p:ext uri="{BB962C8B-B14F-4D97-AF65-F5344CB8AC3E}">
        <p14:creationId xmlns:p14="http://schemas.microsoft.com/office/powerpoint/2010/main" val="4078549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62</a:t>
            </a:fld>
            <a:endParaRPr kumimoji="1" lang="ja-JP" altLang="en-US"/>
          </a:p>
        </p:txBody>
      </p:sp>
    </p:spTree>
    <p:extLst>
      <p:ext uri="{BB962C8B-B14F-4D97-AF65-F5344CB8AC3E}">
        <p14:creationId xmlns:p14="http://schemas.microsoft.com/office/powerpoint/2010/main" val="260258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a:t>
            </a:fld>
            <a:endParaRPr kumimoji="1" lang="ja-JP" altLang="en-US"/>
          </a:p>
        </p:txBody>
      </p:sp>
    </p:spTree>
    <p:extLst>
      <p:ext uri="{BB962C8B-B14F-4D97-AF65-F5344CB8AC3E}">
        <p14:creationId xmlns:p14="http://schemas.microsoft.com/office/powerpoint/2010/main" val="690707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BE757783-2D4B-4EA5-A8D7-9580FD038766}" type="slidenum">
              <a:rPr kumimoji="1" lang="ja-JP" altLang="en-US" smtClean="0"/>
              <a:t>64</a:t>
            </a:fld>
            <a:endParaRPr kumimoji="1" lang="ja-JP" altLang="en-US"/>
          </a:p>
        </p:txBody>
      </p:sp>
    </p:spTree>
    <p:extLst>
      <p:ext uri="{BB962C8B-B14F-4D97-AF65-F5344CB8AC3E}">
        <p14:creationId xmlns:p14="http://schemas.microsoft.com/office/powerpoint/2010/main" val="3135270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BE757783-2D4B-4EA5-A8D7-9580FD038766}" type="slidenum">
              <a:rPr kumimoji="1" lang="ja-JP" altLang="en-US" smtClean="0"/>
              <a:t>66</a:t>
            </a:fld>
            <a:endParaRPr kumimoji="1" lang="ja-JP" altLang="en-US"/>
          </a:p>
        </p:txBody>
      </p:sp>
    </p:spTree>
    <p:extLst>
      <p:ext uri="{BB962C8B-B14F-4D97-AF65-F5344CB8AC3E}">
        <p14:creationId xmlns:p14="http://schemas.microsoft.com/office/powerpoint/2010/main" val="1362377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67</a:t>
            </a:fld>
            <a:endParaRPr kumimoji="1" lang="ja-JP" altLang="en-US"/>
          </a:p>
        </p:txBody>
      </p:sp>
    </p:spTree>
    <p:extLst>
      <p:ext uri="{BB962C8B-B14F-4D97-AF65-F5344CB8AC3E}">
        <p14:creationId xmlns:p14="http://schemas.microsoft.com/office/powerpoint/2010/main" val="82640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7</a:t>
            </a:fld>
            <a:endParaRPr kumimoji="1" lang="ja-JP" altLang="en-US"/>
          </a:p>
        </p:txBody>
      </p:sp>
    </p:spTree>
    <p:extLst>
      <p:ext uri="{BB962C8B-B14F-4D97-AF65-F5344CB8AC3E}">
        <p14:creationId xmlns:p14="http://schemas.microsoft.com/office/powerpoint/2010/main" val="24391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8</a:t>
            </a:fld>
            <a:endParaRPr kumimoji="1" lang="ja-JP" altLang="en-US"/>
          </a:p>
        </p:txBody>
      </p:sp>
    </p:spTree>
    <p:extLst>
      <p:ext uri="{BB962C8B-B14F-4D97-AF65-F5344CB8AC3E}">
        <p14:creationId xmlns:p14="http://schemas.microsoft.com/office/powerpoint/2010/main" val="3157856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10</a:t>
            </a:fld>
            <a:endParaRPr kumimoji="1" lang="ja-JP" altLang="en-US"/>
          </a:p>
        </p:txBody>
      </p:sp>
    </p:spTree>
    <p:extLst>
      <p:ext uri="{BB962C8B-B14F-4D97-AF65-F5344CB8AC3E}">
        <p14:creationId xmlns:p14="http://schemas.microsoft.com/office/powerpoint/2010/main" val="773522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11</a:t>
            </a:fld>
            <a:endParaRPr kumimoji="1" lang="ja-JP" altLang="en-US"/>
          </a:p>
        </p:txBody>
      </p:sp>
    </p:spTree>
    <p:extLst>
      <p:ext uri="{BB962C8B-B14F-4D97-AF65-F5344CB8AC3E}">
        <p14:creationId xmlns:p14="http://schemas.microsoft.com/office/powerpoint/2010/main" val="1061962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12</a:t>
            </a:fld>
            <a:endParaRPr kumimoji="1" lang="ja-JP" altLang="en-US"/>
          </a:p>
        </p:txBody>
      </p:sp>
    </p:spTree>
    <p:extLst>
      <p:ext uri="{BB962C8B-B14F-4D97-AF65-F5344CB8AC3E}">
        <p14:creationId xmlns:p14="http://schemas.microsoft.com/office/powerpoint/2010/main" val="2550609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13</a:t>
            </a:fld>
            <a:endParaRPr kumimoji="1" lang="ja-JP" altLang="en-US"/>
          </a:p>
        </p:txBody>
      </p:sp>
    </p:spTree>
    <p:extLst>
      <p:ext uri="{BB962C8B-B14F-4D97-AF65-F5344CB8AC3E}">
        <p14:creationId xmlns:p14="http://schemas.microsoft.com/office/powerpoint/2010/main" val="1426281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14</a:t>
            </a:fld>
            <a:endParaRPr kumimoji="1" lang="ja-JP" altLang="en-US"/>
          </a:p>
        </p:txBody>
      </p:sp>
    </p:spTree>
    <p:extLst>
      <p:ext uri="{BB962C8B-B14F-4D97-AF65-F5344CB8AC3E}">
        <p14:creationId xmlns:p14="http://schemas.microsoft.com/office/powerpoint/2010/main" val="1268739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lvl1pPr>
              <a:defRPr>
                <a:solidFill>
                  <a:schemeClr val="tx1"/>
                </a:solidFill>
              </a:defRPr>
            </a:lvl1p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519640"/>
            <a:ext cx="8928100" cy="587469"/>
          </a:xfrm>
        </p:spPr>
        <p:txBody>
          <a:bodyPr/>
          <a:lstStyle>
            <a:lvl1pPr>
              <a:defRPr>
                <a:solidFill>
                  <a:schemeClr val="tx1"/>
                </a:solidFill>
              </a:defRPr>
            </a:lvl1p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62886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2385355"/>
            <a:ext cx="8513618" cy="923330"/>
          </a:xfrm>
        </p:spPr>
        <p:txBody>
          <a:bodyPr/>
          <a:lstStyle/>
          <a:p>
            <a:r>
              <a:rPr lang="ja-JP" altLang="en-US" sz="1800">
                <a:latin typeface="Meiryo UI" panose="020B0604030504040204" pitchFamily="50" charset="-128"/>
                <a:ea typeface="Meiryo UI" panose="020B0604030504040204" pitchFamily="50" charset="-128"/>
              </a:rPr>
              <a:t>令和５年度　ガバメントクラウドの先行事業（基幹業務システム）における調査研究</a:t>
            </a:r>
            <a:br>
              <a:rPr lang="en-US" altLang="ja-JP" sz="1800">
                <a:latin typeface="Meiryo UI" panose="020B0604030504040204" pitchFamily="50" charset="-128"/>
                <a:ea typeface="Meiryo UI" panose="020B0604030504040204" pitchFamily="50" charset="-128"/>
              </a:rPr>
            </a:br>
            <a:br>
              <a:rPr lang="en-US" altLang="ja-JP" sz="1800">
                <a:latin typeface="Meiryo UI" panose="020B0604030504040204" pitchFamily="50" charset="-128"/>
                <a:ea typeface="Meiryo UI" panose="020B0604030504040204" pitchFamily="50" charset="-128"/>
              </a:rPr>
            </a:br>
            <a:r>
              <a:rPr lang="ja-JP" altLang="en-US" sz="1800">
                <a:latin typeface="Meiryo UI" panose="020B0604030504040204" pitchFamily="50" charset="-128"/>
                <a:ea typeface="Meiryo UI" panose="020B0604030504040204" pitchFamily="50" charset="-128"/>
              </a:rPr>
              <a:t>ネットワーク接続のあり方検証 検証結果</a:t>
            </a: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36550" y="3549316"/>
            <a:ext cx="7597565" cy="959074"/>
          </a:xfrm>
        </p:spPr>
        <p:txBody>
          <a:bodyPr vert="horz" lIns="91440" tIns="45720" rIns="91440" bIns="45720" rtlCol="0" anchor="b">
            <a:normAutofit/>
          </a:bodyPr>
          <a:lstStyle/>
          <a:p>
            <a:r>
              <a:rPr lang="ja-JP" altLang="en-US"/>
              <a:t>令和６年９月</a:t>
            </a:r>
          </a:p>
        </p:txBody>
      </p:sp>
    </p:spTree>
    <p:extLst>
      <p:ext uri="{BB962C8B-B14F-4D97-AF65-F5344CB8AC3E}">
        <p14:creationId xmlns:p14="http://schemas.microsoft.com/office/powerpoint/2010/main" val="197113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正方形/長方形 77">
            <a:extLst>
              <a:ext uri="{FF2B5EF4-FFF2-40B4-BE49-F238E27FC236}">
                <a16:creationId xmlns:a16="http://schemas.microsoft.com/office/drawing/2014/main" id="{1352BDF0-CEA3-4172-B808-756D4B5780F3}"/>
              </a:ext>
            </a:extLst>
          </p:cNvPr>
          <p:cNvSpPr>
            <a:spLocks/>
          </p:cNvSpPr>
          <p:nvPr/>
        </p:nvSpPr>
        <p:spPr bwMode="auto">
          <a:xfrm>
            <a:off x="1725820" y="1332843"/>
            <a:ext cx="7344000" cy="396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solidFill>
                  <a:srgbClr val="000000">
                    <a:lumMod val="100000"/>
                  </a:srgbClr>
                </a:solidFill>
              </a:rPr>
              <a:t>各地方公共団体で個別にクラウド接続サービスを利用し、ガバメントクラウドへ接続する構成。</a:t>
            </a:r>
            <a:endParaRPr lang="en-US" altLang="ja-JP" sz="1100" i="1">
              <a:solidFill>
                <a:srgbClr val="000000">
                  <a:lumMod val="100000"/>
                </a:srgbClr>
              </a:solidFill>
            </a:endParaRPr>
          </a:p>
          <a:p>
            <a:pPr marL="171450" indent="-171450" fontAlgn="t">
              <a:buFont typeface="Arial" panose="020B0604020202020204" pitchFamily="34" charset="0"/>
              <a:buChar char="•"/>
            </a:pPr>
            <a:r>
              <a:rPr lang="ja-JP" altLang="en-US" sz="1100" i="1">
                <a:solidFill>
                  <a:srgbClr val="000000">
                    <a:lumMod val="100000"/>
                  </a:srgbClr>
                </a:solidFill>
                <a:latin typeface="Meiryo UI" panose="020B0604030504040204" pitchFamily="50" charset="-128"/>
                <a:ea typeface="Meiryo UI" panose="020B0604030504040204" pitchFamily="50" charset="-128"/>
              </a:rPr>
              <a:t>アクセス回線区間について各地方公共団体で敷設する。</a:t>
            </a:r>
            <a:endParaRPr lang="en-US" altLang="ja-JP" sz="1100">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6845C3FB-0276-442E-9377-F4B640E9FAF8}"/>
              </a:ext>
            </a:extLst>
          </p:cNvPr>
          <p:cNvSpPr>
            <a:spLocks/>
          </p:cNvSpPr>
          <p:nvPr/>
        </p:nvSpPr>
        <p:spPr>
          <a:xfrm>
            <a:off x="831850" y="1332843"/>
            <a:ext cx="828000" cy="396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概要</a:t>
            </a:r>
          </a:p>
        </p:txBody>
      </p:sp>
      <p:sp>
        <p:nvSpPr>
          <p:cNvPr id="80" name="正方形/長方形 79">
            <a:extLst>
              <a:ext uri="{FF2B5EF4-FFF2-40B4-BE49-F238E27FC236}">
                <a16:creationId xmlns:a16="http://schemas.microsoft.com/office/drawing/2014/main" id="{7A4E739F-E4F1-4233-941B-3EF73EBB44BB}"/>
              </a:ext>
            </a:extLst>
          </p:cNvPr>
          <p:cNvSpPr>
            <a:spLocks/>
          </p:cNvSpPr>
          <p:nvPr/>
        </p:nvSpPr>
        <p:spPr>
          <a:xfrm>
            <a:off x="831850" y="1764843"/>
            <a:ext cx="828000" cy="720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ユースケース</a:t>
            </a:r>
          </a:p>
        </p:txBody>
      </p:sp>
      <p:graphicFrame>
        <p:nvGraphicFramePr>
          <p:cNvPr id="81" name="表 4">
            <a:extLst>
              <a:ext uri="{FF2B5EF4-FFF2-40B4-BE49-F238E27FC236}">
                <a16:creationId xmlns:a16="http://schemas.microsoft.com/office/drawing/2014/main" id="{EEDCC5CC-CEDF-48C6-A234-0C5F629A8562}"/>
              </a:ext>
            </a:extLst>
          </p:cNvPr>
          <p:cNvGraphicFramePr>
            <a:graphicFrameLocks noGrp="1"/>
          </p:cNvGraphicFramePr>
          <p:nvPr>
            <p:extLst>
              <p:ext uri="{D42A27DB-BD31-4B8C-83A1-F6EECF244321}">
                <p14:modId xmlns:p14="http://schemas.microsoft.com/office/powerpoint/2010/main" val="2915994686"/>
              </p:ext>
            </p:extLst>
          </p:nvPr>
        </p:nvGraphicFramePr>
        <p:xfrm>
          <a:off x="811352" y="4698160"/>
          <a:ext cx="8248008" cy="1645920"/>
        </p:xfrm>
        <a:graphic>
          <a:graphicData uri="http://schemas.openxmlformats.org/drawingml/2006/table">
            <a:tbl>
              <a:tblPr>
                <a:tableStyleId>{5C22544A-7EE6-4342-B048-85BDC9FD1C3A}</a:tableStyleId>
              </a:tblPr>
              <a:tblGrid>
                <a:gridCol w="1007675">
                  <a:extLst>
                    <a:ext uri="{9D8B030D-6E8A-4147-A177-3AD203B41FA5}">
                      <a16:colId xmlns:a16="http://schemas.microsoft.com/office/drawing/2014/main" val="74969125"/>
                    </a:ext>
                  </a:extLst>
                </a:gridCol>
                <a:gridCol w="1007675">
                  <a:extLst>
                    <a:ext uri="{9D8B030D-6E8A-4147-A177-3AD203B41FA5}">
                      <a16:colId xmlns:a16="http://schemas.microsoft.com/office/drawing/2014/main" val="3201663344"/>
                    </a:ext>
                  </a:extLst>
                </a:gridCol>
                <a:gridCol w="6232658">
                  <a:extLst>
                    <a:ext uri="{9D8B030D-6E8A-4147-A177-3AD203B41FA5}">
                      <a16:colId xmlns:a16="http://schemas.microsoft.com/office/drawing/2014/main" val="3088190300"/>
                    </a:ext>
                  </a:extLst>
                </a:gridCol>
              </a:tblGrid>
              <a:tr h="216000">
                <a:tc>
                  <a:txBody>
                    <a:bodyPr/>
                    <a:lstStyle/>
                    <a:p>
                      <a:pPr algn="ctr"/>
                      <a:r>
                        <a:rPr kumimoji="1" lang="ja-JP" altLang="en-US" sz="1050">
                          <a:solidFill>
                            <a:schemeClr val="bg1">
                              <a:lumMod val="100000"/>
                            </a:schemeClr>
                          </a:solidFill>
                        </a:rPr>
                        <a:t>＃</a:t>
                      </a:r>
                    </a:p>
                  </a:txBody>
                  <a:tcPr anchor="ctr">
                    <a:solidFill>
                      <a:srgbClr val="00338D"/>
                    </a:solidFill>
                  </a:tcPr>
                </a:tc>
                <a:tc>
                  <a:txBody>
                    <a:bodyPr/>
                    <a:lstStyle/>
                    <a:p>
                      <a:pPr algn="ctr"/>
                      <a:r>
                        <a:rPr kumimoji="1" lang="ja-JP" altLang="en-US" sz="1050">
                          <a:solidFill>
                            <a:schemeClr val="bg1">
                              <a:lumMod val="100000"/>
                            </a:schemeClr>
                          </a:solidFill>
                        </a:rPr>
                        <a:t>カテゴリ</a:t>
                      </a:r>
                    </a:p>
                  </a:txBody>
                  <a:tcPr anchor="ctr">
                    <a:solidFill>
                      <a:srgbClr val="00338D"/>
                    </a:solidFill>
                  </a:tcPr>
                </a:tc>
                <a:tc>
                  <a:txBody>
                    <a:bodyPr/>
                    <a:lstStyle/>
                    <a:p>
                      <a:pPr algn="ctr"/>
                      <a:r>
                        <a:rPr kumimoji="1" lang="ja-JP" altLang="en-US" sz="1050">
                          <a:solidFill>
                            <a:schemeClr val="bg1">
                              <a:lumMod val="100000"/>
                            </a:schemeClr>
                          </a:solidFill>
                        </a:rPr>
                        <a:t>詳細</a:t>
                      </a:r>
                    </a:p>
                  </a:txBody>
                  <a:tcPr anchor="ctr">
                    <a:solidFill>
                      <a:srgbClr val="00338D"/>
                    </a:solidFill>
                  </a:tcPr>
                </a:tc>
                <a:extLst>
                  <a:ext uri="{0D108BD9-81ED-4DB2-BD59-A6C34878D82A}">
                    <a16:rowId xmlns:a16="http://schemas.microsoft.com/office/drawing/2014/main" val="1725174699"/>
                  </a:ext>
                </a:extLst>
              </a:tr>
              <a:tr h="0">
                <a:tc rowSpan="2">
                  <a:txBody>
                    <a:bodyPr/>
                    <a:lstStyle/>
                    <a:p>
                      <a:r>
                        <a:rPr kumimoji="1" lang="ja-JP" altLang="en-US" sz="1050" b="1" u="sng">
                          <a:solidFill>
                            <a:schemeClr val="tx1"/>
                          </a:solidFill>
                        </a:rPr>
                        <a:t>優位性</a:t>
                      </a:r>
                    </a:p>
                  </a:txBody>
                  <a:tcPr>
                    <a:solidFill>
                      <a:schemeClr val="bg1">
                        <a:lumMod val="95000"/>
                      </a:schemeClr>
                    </a:solidFill>
                  </a:tcPr>
                </a:tc>
                <a:tc>
                  <a:txBody>
                    <a:bodyPr/>
                    <a:lstStyle/>
                    <a:p>
                      <a:r>
                        <a:rPr kumimoji="1" lang="ja-JP" altLang="en-US" sz="1050">
                          <a:solidFill>
                            <a:schemeClr val="tx1"/>
                          </a:solidFill>
                        </a:rPr>
                        <a:t>イニシャルコスト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50" b="0" u="none">
                          <a:solidFill>
                            <a:schemeClr val="tx1"/>
                          </a:solidFill>
                        </a:rPr>
                        <a:t>1’</a:t>
                      </a:r>
                      <a:r>
                        <a:rPr kumimoji="1" lang="ja-JP" altLang="en-US" sz="1050" b="0" u="none">
                          <a:solidFill>
                            <a:schemeClr val="tx1"/>
                          </a:solidFill>
                        </a:rPr>
                        <a:t>～</a:t>
                      </a:r>
                      <a:r>
                        <a:rPr kumimoji="1" lang="en-US" altLang="ja-JP" sz="1050" b="0" u="none">
                          <a:solidFill>
                            <a:schemeClr val="tx1"/>
                          </a:solidFill>
                        </a:rPr>
                        <a:t>3</a:t>
                      </a:r>
                      <a:r>
                        <a:rPr kumimoji="1" lang="ja-JP" altLang="en-US" sz="1050" b="0" u="none">
                          <a:solidFill>
                            <a:schemeClr val="tx1"/>
                          </a:solidFill>
                        </a:rPr>
                        <a:t>の構成と比較すると</a:t>
                      </a:r>
                      <a:r>
                        <a:rPr kumimoji="1" lang="en-US" altLang="ja-JP" sz="1050" b="0" u="none">
                          <a:solidFill>
                            <a:schemeClr val="tx1"/>
                          </a:solidFill>
                        </a:rPr>
                        <a:t>IP</a:t>
                      </a:r>
                      <a:r>
                        <a:rPr kumimoji="1" lang="ja-JP" altLang="en-US" sz="1050" b="0" u="none">
                          <a:solidFill>
                            <a:schemeClr val="tx1"/>
                          </a:solidFill>
                        </a:rPr>
                        <a:t>アドレス等の調整作業が不要となり、導入工数や運用工数については削減される可能性もある。</a:t>
                      </a:r>
                    </a:p>
                  </a:txBody>
                  <a:tcPr>
                    <a:solidFill>
                      <a:schemeClr val="bg1">
                        <a:lumMod val="95000"/>
                      </a:schemeClr>
                    </a:solidFill>
                  </a:tcPr>
                </a:tc>
                <a:extLst>
                  <a:ext uri="{0D108BD9-81ED-4DB2-BD59-A6C34878D82A}">
                    <a16:rowId xmlns:a16="http://schemas.microsoft.com/office/drawing/2014/main" val="4282134394"/>
                  </a:ext>
                </a:extLst>
              </a:tr>
              <a:tr h="0">
                <a:tc vMerge="1">
                  <a:txBody>
                    <a:bodyPr/>
                    <a:lstStyle/>
                    <a:p>
                      <a:endParaRPr kumimoji="1" lang="ja-JP" altLang="en-US" sz="1050">
                        <a:solidFill>
                          <a:schemeClr val="tx1"/>
                        </a:solidFill>
                      </a:endParaRPr>
                    </a:p>
                  </a:txBody>
                  <a:tcPr>
                    <a:solidFill>
                      <a:schemeClr val="bg1">
                        <a:lumMod val="95000"/>
                      </a:schemeClr>
                    </a:solidFill>
                  </a:tcPr>
                </a:tc>
                <a:tc>
                  <a:txBody>
                    <a:bodyPr/>
                    <a:lstStyle/>
                    <a:p>
                      <a:r>
                        <a:rPr kumimoji="1" lang="ja-JP" altLang="en-US" sz="1050">
                          <a:solidFill>
                            <a:schemeClr val="tx1"/>
                          </a:solidFill>
                        </a:rPr>
                        <a:t>調達・設計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調達範囲や</a:t>
                      </a:r>
                      <a:r>
                        <a:rPr kumimoji="1" lang="en-US" altLang="ja-JP" sz="1050" b="0" u="none">
                          <a:solidFill>
                            <a:schemeClr val="tx1"/>
                          </a:solidFill>
                        </a:rPr>
                        <a:t>IP</a:t>
                      </a:r>
                      <a:r>
                        <a:rPr kumimoji="1" lang="ja-JP" altLang="en-US" sz="1050" b="0" u="none">
                          <a:solidFill>
                            <a:schemeClr val="tx1"/>
                          </a:solidFill>
                        </a:rPr>
                        <a:t>アドレス等の設計を団体ごとに調整可能であり、個別の事情に応じた柔軟な対応が可能である。</a:t>
                      </a:r>
                      <a:endParaRPr kumimoji="1" lang="en-US" altLang="ja-JP" sz="1050" b="0" u="none">
                        <a:solidFill>
                          <a:schemeClr val="tx1"/>
                        </a:solidFill>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対災害性を考慮した構成（主・副回線の構成等）についても団体ごとに調整が可能である。</a:t>
                      </a:r>
                      <a:endParaRPr kumimoji="1" lang="en-US" altLang="ja-JP" sz="1050" b="0" u="none">
                        <a:solidFill>
                          <a:schemeClr val="tx1"/>
                        </a:solidFill>
                      </a:endParaRPr>
                    </a:p>
                  </a:txBody>
                  <a:tcPr>
                    <a:solidFill>
                      <a:schemeClr val="bg1">
                        <a:lumMod val="95000"/>
                      </a:schemeClr>
                    </a:solidFill>
                  </a:tcPr>
                </a:tc>
                <a:extLst>
                  <a:ext uri="{0D108BD9-81ED-4DB2-BD59-A6C34878D82A}">
                    <a16:rowId xmlns:a16="http://schemas.microsoft.com/office/drawing/2014/main" val="2053127120"/>
                  </a:ext>
                </a:extLst>
              </a:tr>
              <a:tr h="0">
                <a:tc>
                  <a:txBody>
                    <a:bodyPr/>
                    <a:lstStyle/>
                    <a:p>
                      <a:r>
                        <a:rPr kumimoji="1" lang="ja-JP" altLang="en-US" sz="1050" b="1" u="sng">
                          <a:solidFill>
                            <a:schemeClr val="tx1"/>
                          </a:solidFill>
                        </a:rPr>
                        <a:t>留意事項</a:t>
                      </a:r>
                    </a:p>
                  </a:txBody>
                  <a:tcPr>
                    <a:solidFill>
                      <a:schemeClr val="bg1">
                        <a:lumMod val="95000"/>
                      </a:schemeClr>
                    </a:solidFill>
                  </a:tcPr>
                </a:tc>
                <a:tc>
                  <a:txBody>
                    <a:bodyPr/>
                    <a:lstStyle/>
                    <a:p>
                      <a:r>
                        <a:rPr kumimoji="1" lang="ja-JP" altLang="en-US" sz="1050">
                          <a:solidFill>
                            <a:schemeClr val="tx1"/>
                          </a:solidFill>
                        </a:rPr>
                        <a:t>ランニングコスト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50" dirty="0">
                          <a:solidFill>
                            <a:schemeClr val="tx1"/>
                          </a:solidFill>
                        </a:rPr>
                        <a:t>1’</a:t>
                      </a:r>
                      <a:r>
                        <a:rPr kumimoji="1" lang="ja-JP" altLang="en-US" sz="1050" dirty="0">
                          <a:solidFill>
                            <a:schemeClr val="tx1"/>
                          </a:solidFill>
                        </a:rPr>
                        <a:t>～</a:t>
                      </a:r>
                      <a:r>
                        <a:rPr kumimoji="1" lang="en-US" altLang="ja-JP" sz="1050" dirty="0">
                          <a:solidFill>
                            <a:schemeClr val="tx1"/>
                          </a:solidFill>
                        </a:rPr>
                        <a:t>3</a:t>
                      </a:r>
                      <a:r>
                        <a:rPr kumimoji="1" lang="ja-JP" altLang="en-US" sz="1050" dirty="0">
                          <a:solidFill>
                            <a:schemeClr val="tx1"/>
                          </a:solidFill>
                        </a:rPr>
                        <a:t>の構成と比較すると、回線利用料については単独で負担する必要があるためコスト増となる可能性がある。</a:t>
                      </a:r>
                      <a:endParaRPr kumimoji="1" lang="en-US" altLang="ja-JP" sz="1050" dirty="0">
                        <a:solidFill>
                          <a:schemeClr val="tx1"/>
                        </a:solidFill>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rPr>
                        <a:t>小規模団体にとってはガバメントクラウド利用にあたり運用費用において回線利用料の占める割合が大きくなる可能性があることから、共同利用を前提とした</a:t>
                      </a:r>
                      <a:r>
                        <a:rPr kumimoji="1" lang="en-US" altLang="ja-JP" sz="1050" dirty="0">
                          <a:solidFill>
                            <a:schemeClr val="tx1"/>
                          </a:solidFill>
                        </a:rPr>
                        <a:t>1’</a:t>
                      </a:r>
                      <a:r>
                        <a:rPr kumimoji="1" lang="ja-JP" altLang="en-US" sz="1050" dirty="0">
                          <a:solidFill>
                            <a:schemeClr val="tx1"/>
                          </a:solidFill>
                        </a:rPr>
                        <a:t>～</a:t>
                      </a:r>
                      <a:r>
                        <a:rPr kumimoji="1" lang="en-US" altLang="ja-JP" sz="1050" dirty="0">
                          <a:solidFill>
                            <a:schemeClr val="tx1"/>
                          </a:solidFill>
                        </a:rPr>
                        <a:t>3</a:t>
                      </a:r>
                      <a:r>
                        <a:rPr kumimoji="1" lang="ja-JP" altLang="en-US" sz="1050" dirty="0">
                          <a:solidFill>
                            <a:schemeClr val="tx1"/>
                          </a:solidFill>
                        </a:rPr>
                        <a:t>の構成について積極的に検討することが推奨される。</a:t>
                      </a:r>
                      <a:endParaRPr kumimoji="1" lang="en-US" altLang="ja-JP" sz="1050" dirty="0">
                        <a:solidFill>
                          <a:schemeClr val="tx1"/>
                        </a:solidFill>
                      </a:endParaRPr>
                    </a:p>
                  </a:txBody>
                  <a:tcPr>
                    <a:solidFill>
                      <a:schemeClr val="bg1">
                        <a:lumMod val="95000"/>
                      </a:schemeClr>
                    </a:solidFill>
                  </a:tcPr>
                </a:tc>
                <a:extLst>
                  <a:ext uri="{0D108BD9-81ED-4DB2-BD59-A6C34878D82A}">
                    <a16:rowId xmlns:a16="http://schemas.microsoft.com/office/drawing/2014/main" val="2339363603"/>
                  </a:ext>
                </a:extLst>
              </a:tr>
            </a:tbl>
          </a:graphicData>
        </a:graphic>
      </p:graphicFrame>
      <p:sp>
        <p:nvSpPr>
          <p:cNvPr id="101" name="正方形/長方形 100">
            <a:extLst>
              <a:ext uri="{FF2B5EF4-FFF2-40B4-BE49-F238E27FC236}">
                <a16:creationId xmlns:a16="http://schemas.microsoft.com/office/drawing/2014/main" id="{CE36B670-7484-41DD-94EA-AB225DD7C4CA}"/>
              </a:ext>
            </a:extLst>
          </p:cNvPr>
          <p:cNvSpPr>
            <a:spLocks/>
          </p:cNvSpPr>
          <p:nvPr/>
        </p:nvSpPr>
        <p:spPr bwMode="auto">
          <a:xfrm>
            <a:off x="1725820" y="1764843"/>
            <a:ext cx="7344000" cy="720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ガバメントクラウドを単独利用する際や、システム規模が他の地方公共団体と比較して大きい団体（指定都市等）や、</a:t>
            </a:r>
            <a:r>
              <a:rPr lang="en-US" altLang="ja-JP" sz="1100">
                <a:latin typeface="Meiryo UI" panose="020B0604030504040204" pitchFamily="50" charset="-128"/>
                <a:ea typeface="Meiryo UI" panose="020B0604030504040204" pitchFamily="50" charset="-128"/>
              </a:rPr>
              <a:t>1</a:t>
            </a:r>
            <a:r>
              <a:rPr lang="ja-JP" altLang="en-US" sz="1100">
                <a:latin typeface="Meiryo UI" panose="020B0604030504040204" pitchFamily="50" charset="-128"/>
                <a:ea typeface="Meiryo UI" panose="020B0604030504040204" pitchFamily="50" charset="-128"/>
              </a:rPr>
              <a:t>団体あたりで多くのベンダーのシステムを利用している場合の採用が想定される。</a:t>
            </a:r>
            <a:endParaRPr lang="en-US" altLang="ja-JP" sz="1100">
              <a:latin typeface="Meiryo UI" panose="020B0604030504040204" pitchFamily="50" charset="-128"/>
              <a:ea typeface="Meiryo UI" panose="020B0604030504040204" pitchFamily="50" charset="-128"/>
            </a:endParaRPr>
          </a:p>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ガバメントクラウド共同利用の場合、契約の調整に対する課題や、技術的課題（団体間の</a:t>
            </a:r>
            <a:r>
              <a:rPr lang="en-US" altLang="ja-JP" sz="1100">
                <a:latin typeface="Meiryo UI" panose="020B0604030504040204" pitchFamily="50" charset="-128"/>
                <a:ea typeface="Meiryo UI" panose="020B0604030504040204" pitchFamily="50" charset="-128"/>
              </a:rPr>
              <a:t>IP</a:t>
            </a:r>
            <a:r>
              <a:rPr lang="ja-JP" altLang="en-US" sz="1100">
                <a:latin typeface="Meiryo UI" panose="020B0604030504040204" pitchFamily="50" charset="-128"/>
                <a:ea typeface="Meiryo UI" panose="020B0604030504040204" pitchFamily="50" charset="-128"/>
              </a:rPr>
              <a:t>アドレス重複等）が発生し、課題対応コストとネットワーク利用料等を比較し優位性がある場合は本構成を採用することが想定される。</a:t>
            </a:r>
            <a:endParaRPr lang="en-US" altLang="ja-JP" sz="110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DF6ABC7E-D7FC-EC0D-437F-FD97E376058B}"/>
              </a:ext>
            </a:extLst>
          </p:cNvPr>
          <p:cNvSpPr>
            <a:spLocks/>
          </p:cNvSpPr>
          <p:nvPr/>
        </p:nvSpPr>
        <p:spPr bwMode="auto">
          <a:xfrm>
            <a:off x="1725820" y="1037374"/>
            <a:ext cx="7344000" cy="252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佐倉市、笠置町</a:t>
            </a:r>
            <a:endParaRPr lang="en-US" altLang="ja-JP" sz="110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95744E1-9216-85D4-A45E-96FD6A42DC56}"/>
              </a:ext>
            </a:extLst>
          </p:cNvPr>
          <p:cNvSpPr>
            <a:spLocks/>
          </p:cNvSpPr>
          <p:nvPr/>
        </p:nvSpPr>
        <p:spPr>
          <a:xfrm>
            <a:off x="831850" y="1037374"/>
            <a:ext cx="828000" cy="252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検証団体</a:t>
            </a:r>
          </a:p>
        </p:txBody>
      </p:sp>
      <p:sp>
        <p:nvSpPr>
          <p:cNvPr id="2" name="四角形: 角を丸くする 1">
            <a:extLst>
              <a:ext uri="{FF2B5EF4-FFF2-40B4-BE49-F238E27FC236}">
                <a16:creationId xmlns:a16="http://schemas.microsoft.com/office/drawing/2014/main" id="{BBAA84F0-B365-D6F8-2442-2D8237477854}"/>
              </a:ext>
            </a:extLst>
          </p:cNvPr>
          <p:cNvSpPr/>
          <p:nvPr/>
        </p:nvSpPr>
        <p:spPr>
          <a:xfrm>
            <a:off x="4021687" y="3151109"/>
            <a:ext cx="3276000" cy="864000"/>
          </a:xfrm>
          <a:prstGeom prst="roundRect">
            <a:avLst>
              <a:gd name="adj" fmla="val 6476"/>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eiryo UI" panose="020B0604030504040204" pitchFamily="50" charset="-128"/>
                <a:ea typeface="Meiryo UI" panose="020B0604030504040204" pitchFamily="50" charset="-128"/>
              </a:rPr>
              <a:t>閉域網相互接続部</a:t>
            </a:r>
            <a:endParaRPr lang="en-US" altLang="ja-JP" sz="900" b="1" kern="0">
              <a:solidFill>
                <a:srgbClr val="00338D"/>
              </a:solidFill>
              <a:latin typeface="Meiryo UI" panose="020B0604030504040204" pitchFamily="50" charset="-128"/>
              <a:ea typeface="Meiryo UI" panose="020B0604030504040204" pitchFamily="50" charset="-128"/>
            </a:endParaRPr>
          </a:p>
          <a:p>
            <a:pPr>
              <a:defRPr/>
            </a:pP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a:t>
            </a:r>
            <a:r>
              <a:rPr lang="en-US" altLang="ja-JP" sz="900" b="1" kern="0">
                <a:solidFill>
                  <a:srgbClr val="00338D"/>
                </a:solidFill>
                <a:latin typeface="Meiryo UI" panose="020B0604030504040204" pitchFamily="50" charset="-128"/>
                <a:ea typeface="Meiryo UI" panose="020B0604030504040204" pitchFamily="50" charset="-128"/>
              </a:rPr>
              <a:t>-</a:t>
            </a:r>
            <a:endParaRPr lang="ja-JP" altLang="en-US" sz="700" b="1" kern="0">
              <a:solidFill>
                <a:srgbClr val="00338D"/>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D9871078-1DFA-068B-4436-036FFE5E8D37}"/>
              </a:ext>
            </a:extLst>
          </p:cNvPr>
          <p:cNvSpPr/>
          <p:nvPr/>
        </p:nvSpPr>
        <p:spPr>
          <a:xfrm>
            <a:off x="2789768" y="3151110"/>
            <a:ext cx="1116000" cy="864000"/>
          </a:xfrm>
          <a:prstGeom prst="roundRect">
            <a:avLst>
              <a:gd name="adj" fmla="val 8934"/>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アクセス回線接続部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8" name="円柱 7">
            <a:extLst>
              <a:ext uri="{FF2B5EF4-FFF2-40B4-BE49-F238E27FC236}">
                <a16:creationId xmlns:a16="http://schemas.microsoft.com/office/drawing/2014/main" id="{5DB5349F-6C0C-2D9A-B831-96A5308A4763}"/>
              </a:ext>
            </a:extLst>
          </p:cNvPr>
          <p:cNvSpPr>
            <a:spLocks/>
          </p:cNvSpPr>
          <p:nvPr/>
        </p:nvSpPr>
        <p:spPr>
          <a:xfrm>
            <a:off x="2827647" y="342526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0" name="円柱 9">
            <a:extLst>
              <a:ext uri="{FF2B5EF4-FFF2-40B4-BE49-F238E27FC236}">
                <a16:creationId xmlns:a16="http://schemas.microsoft.com/office/drawing/2014/main" id="{98C94415-E7E3-DE76-C53F-E1BCEF99B41C}"/>
              </a:ext>
            </a:extLst>
          </p:cNvPr>
          <p:cNvSpPr>
            <a:spLocks/>
          </p:cNvSpPr>
          <p:nvPr/>
        </p:nvSpPr>
        <p:spPr>
          <a:xfrm>
            <a:off x="2827647" y="371860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1" name="四角形: 角を丸くする 10">
            <a:extLst>
              <a:ext uri="{FF2B5EF4-FFF2-40B4-BE49-F238E27FC236}">
                <a16:creationId xmlns:a16="http://schemas.microsoft.com/office/drawing/2014/main" id="{7183C958-51A6-EE40-816F-ECC89891045D}"/>
              </a:ext>
            </a:extLst>
          </p:cNvPr>
          <p:cNvSpPr/>
          <p:nvPr/>
        </p:nvSpPr>
        <p:spPr>
          <a:xfrm>
            <a:off x="811352" y="3151109"/>
            <a:ext cx="1332000" cy="86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12" name="四角形: 角を丸くする 11">
            <a:extLst>
              <a:ext uri="{FF2B5EF4-FFF2-40B4-BE49-F238E27FC236}">
                <a16:creationId xmlns:a16="http://schemas.microsoft.com/office/drawing/2014/main" id="{18A033DC-B299-9D72-0455-6BF625E1BF05}"/>
              </a:ext>
            </a:extLst>
          </p:cNvPr>
          <p:cNvSpPr/>
          <p:nvPr/>
        </p:nvSpPr>
        <p:spPr>
          <a:xfrm>
            <a:off x="7424400" y="4254539"/>
            <a:ext cx="1656000" cy="216000"/>
          </a:xfrm>
          <a:prstGeom prst="roundRect">
            <a:avLst>
              <a:gd name="adj" fmla="val 1085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大阪拠点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3" name="四角形: 角を丸くする 12">
            <a:extLst>
              <a:ext uri="{FF2B5EF4-FFF2-40B4-BE49-F238E27FC236}">
                <a16:creationId xmlns:a16="http://schemas.microsoft.com/office/drawing/2014/main" id="{66D861B3-D537-4454-1BEB-779939473692}"/>
              </a:ext>
            </a:extLst>
          </p:cNvPr>
          <p:cNvSpPr/>
          <p:nvPr/>
        </p:nvSpPr>
        <p:spPr>
          <a:xfrm>
            <a:off x="7424401" y="3151109"/>
            <a:ext cx="1656000" cy="864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4" name="円柱 13">
            <a:extLst>
              <a:ext uri="{FF2B5EF4-FFF2-40B4-BE49-F238E27FC236}">
                <a16:creationId xmlns:a16="http://schemas.microsoft.com/office/drawing/2014/main" id="{0D0ABDBC-7816-A052-F238-96AB2A49BB32}"/>
              </a:ext>
            </a:extLst>
          </p:cNvPr>
          <p:cNvSpPr>
            <a:spLocks/>
          </p:cNvSpPr>
          <p:nvPr/>
        </p:nvSpPr>
        <p:spPr>
          <a:xfrm>
            <a:off x="1226833" y="342526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5" name="円柱 14">
            <a:extLst>
              <a:ext uri="{FF2B5EF4-FFF2-40B4-BE49-F238E27FC236}">
                <a16:creationId xmlns:a16="http://schemas.microsoft.com/office/drawing/2014/main" id="{FF853A83-01E5-075F-47BF-0EE7E6BA3538}"/>
              </a:ext>
            </a:extLst>
          </p:cNvPr>
          <p:cNvSpPr>
            <a:spLocks/>
          </p:cNvSpPr>
          <p:nvPr/>
        </p:nvSpPr>
        <p:spPr>
          <a:xfrm>
            <a:off x="1226833" y="371861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6" name="四角形: 角を丸くする 15">
            <a:extLst>
              <a:ext uri="{FF2B5EF4-FFF2-40B4-BE49-F238E27FC236}">
                <a16:creationId xmlns:a16="http://schemas.microsoft.com/office/drawing/2014/main" id="{7ABD906F-551D-E788-431A-2BC25B46E069}"/>
              </a:ext>
            </a:extLst>
          </p:cNvPr>
          <p:cNvSpPr/>
          <p:nvPr/>
        </p:nvSpPr>
        <p:spPr>
          <a:xfrm>
            <a:off x="7455347" y="3422681"/>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cxnSp>
        <p:nvCxnSpPr>
          <p:cNvPr id="17" name="直線矢印コネクタ 16">
            <a:extLst>
              <a:ext uri="{FF2B5EF4-FFF2-40B4-BE49-F238E27FC236}">
                <a16:creationId xmlns:a16="http://schemas.microsoft.com/office/drawing/2014/main" id="{54D38A45-A675-6A9E-7AD6-BAD729CB552A}"/>
              </a:ext>
            </a:extLst>
          </p:cNvPr>
          <p:cNvCxnSpPr>
            <a:cxnSpLocks/>
          </p:cNvCxnSpPr>
          <p:nvPr/>
        </p:nvCxnSpPr>
        <p:spPr>
          <a:xfrm flipV="1">
            <a:off x="740119" y="3001813"/>
            <a:ext cx="879428" cy="936"/>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1FA826C3-E77B-A55B-D9C7-9570D320A85B}"/>
              </a:ext>
            </a:extLst>
          </p:cNvPr>
          <p:cNvSpPr/>
          <p:nvPr/>
        </p:nvSpPr>
        <p:spPr>
          <a:xfrm>
            <a:off x="701394" y="2716913"/>
            <a:ext cx="946974" cy="25954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①地方公共団体</a:t>
            </a:r>
            <a:r>
              <a:rPr kumimoji="1" lang="en-US" altLang="ja-JP" sz="900" b="1">
                <a:solidFill>
                  <a:srgbClr val="7F7F7F"/>
                </a:solidFill>
                <a:latin typeface="Meiryo UI" panose="020B0604030504040204" pitchFamily="50" charset="-128"/>
                <a:ea typeface="Meiryo UI" panose="020B0604030504040204" pitchFamily="50" charset="-128"/>
              </a:rPr>
              <a:t>LAN</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cxnSp>
        <p:nvCxnSpPr>
          <p:cNvPr id="19" name="直線矢印コネクタ 18">
            <a:extLst>
              <a:ext uri="{FF2B5EF4-FFF2-40B4-BE49-F238E27FC236}">
                <a16:creationId xmlns:a16="http://schemas.microsoft.com/office/drawing/2014/main" id="{54F94295-6F37-B0B3-CC50-B921F398B2D8}"/>
              </a:ext>
            </a:extLst>
          </p:cNvPr>
          <p:cNvCxnSpPr>
            <a:cxnSpLocks/>
          </p:cNvCxnSpPr>
          <p:nvPr/>
        </p:nvCxnSpPr>
        <p:spPr>
          <a:xfrm>
            <a:off x="1632780" y="3002749"/>
            <a:ext cx="108317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FA1A3F16-8418-E2B5-3D6D-6A3A676B9CA0}"/>
              </a:ext>
            </a:extLst>
          </p:cNvPr>
          <p:cNvSpPr/>
          <p:nvPr/>
        </p:nvSpPr>
        <p:spPr>
          <a:xfrm>
            <a:off x="1631730" y="2716913"/>
            <a:ext cx="10844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②アクセス回線</a:t>
            </a:r>
            <a:br>
              <a:rPr kumimoji="1" lang="en-US" altLang="ja-JP" sz="900" b="1">
                <a:solidFill>
                  <a:srgbClr val="C6007E"/>
                </a:solidFill>
                <a:latin typeface="Meiryo UI" panose="020B0604030504040204" pitchFamily="50" charset="-128"/>
                <a:ea typeface="Meiryo UI" panose="020B0604030504040204" pitchFamily="50" charset="-128"/>
              </a:rPr>
            </a:br>
            <a:r>
              <a:rPr kumimoji="1" lang="ja-JP" altLang="en-US" sz="900" b="1">
                <a:solidFill>
                  <a:srgbClr val="C6007E"/>
                </a:solidFill>
                <a:latin typeface="Meiryo UI" panose="020B0604030504040204" pitchFamily="50" charset="-128"/>
                <a:ea typeface="Meiryo UI" panose="020B0604030504040204" pitchFamily="50" charset="-128"/>
              </a:rPr>
              <a:t>区間</a:t>
            </a:r>
          </a:p>
        </p:txBody>
      </p:sp>
      <p:cxnSp>
        <p:nvCxnSpPr>
          <p:cNvPr id="21" name="直線矢印コネクタ 20">
            <a:extLst>
              <a:ext uri="{FF2B5EF4-FFF2-40B4-BE49-F238E27FC236}">
                <a16:creationId xmlns:a16="http://schemas.microsoft.com/office/drawing/2014/main" id="{8B6947D5-AB2A-96D5-07DE-06C7C4E40C4E}"/>
              </a:ext>
            </a:extLst>
          </p:cNvPr>
          <p:cNvCxnSpPr>
            <a:cxnSpLocks/>
          </p:cNvCxnSpPr>
          <p:nvPr/>
        </p:nvCxnSpPr>
        <p:spPr>
          <a:xfrm flipV="1">
            <a:off x="2736971" y="3001813"/>
            <a:ext cx="1207126"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2311DEDC-4F1B-6820-2D1A-B621C23B8470}"/>
              </a:ext>
            </a:extLst>
          </p:cNvPr>
          <p:cNvSpPr/>
          <p:nvPr/>
        </p:nvSpPr>
        <p:spPr>
          <a:xfrm>
            <a:off x="2736971" y="2716913"/>
            <a:ext cx="121138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③中継区間</a:t>
            </a:r>
          </a:p>
        </p:txBody>
      </p:sp>
      <p:cxnSp>
        <p:nvCxnSpPr>
          <p:cNvPr id="23" name="直線矢印コネクタ 22">
            <a:extLst>
              <a:ext uri="{FF2B5EF4-FFF2-40B4-BE49-F238E27FC236}">
                <a16:creationId xmlns:a16="http://schemas.microsoft.com/office/drawing/2014/main" id="{4C3E63D3-EAC5-950F-35C2-21913895ED6E}"/>
              </a:ext>
            </a:extLst>
          </p:cNvPr>
          <p:cNvCxnSpPr>
            <a:cxnSpLocks/>
          </p:cNvCxnSpPr>
          <p:nvPr/>
        </p:nvCxnSpPr>
        <p:spPr>
          <a:xfrm>
            <a:off x="3982197" y="3002749"/>
            <a:ext cx="122976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7263F4A2-0816-D1B8-2C8D-1D15971DEA1B}"/>
              </a:ext>
            </a:extLst>
          </p:cNvPr>
          <p:cNvSpPr/>
          <p:nvPr/>
        </p:nvSpPr>
        <p:spPr>
          <a:xfrm>
            <a:off x="3982197" y="2716913"/>
            <a:ext cx="123511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④回線接続区間</a:t>
            </a:r>
          </a:p>
        </p:txBody>
      </p:sp>
      <p:cxnSp>
        <p:nvCxnSpPr>
          <p:cNvPr id="25" name="直線矢印コネクタ 24">
            <a:extLst>
              <a:ext uri="{FF2B5EF4-FFF2-40B4-BE49-F238E27FC236}">
                <a16:creationId xmlns:a16="http://schemas.microsoft.com/office/drawing/2014/main" id="{4F1E23CF-40D3-579A-E405-192DFAF8AB0F}"/>
              </a:ext>
            </a:extLst>
          </p:cNvPr>
          <p:cNvCxnSpPr>
            <a:cxnSpLocks/>
          </p:cNvCxnSpPr>
          <p:nvPr/>
        </p:nvCxnSpPr>
        <p:spPr>
          <a:xfrm>
            <a:off x="5237029" y="3002749"/>
            <a:ext cx="102744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06B4891F-E32F-F460-FE8A-753CED1AE763}"/>
              </a:ext>
            </a:extLst>
          </p:cNvPr>
          <p:cNvSpPr/>
          <p:nvPr/>
        </p:nvSpPr>
        <p:spPr>
          <a:xfrm>
            <a:off x="5244296" y="2716913"/>
            <a:ext cx="1030365"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⑤接続部区間</a:t>
            </a:r>
          </a:p>
        </p:txBody>
      </p:sp>
      <p:cxnSp>
        <p:nvCxnSpPr>
          <p:cNvPr id="27" name="直線矢印コネクタ 26">
            <a:extLst>
              <a:ext uri="{FF2B5EF4-FFF2-40B4-BE49-F238E27FC236}">
                <a16:creationId xmlns:a16="http://schemas.microsoft.com/office/drawing/2014/main" id="{89FAC145-AF9D-273D-FE64-B84780E14122}"/>
              </a:ext>
            </a:extLst>
          </p:cNvPr>
          <p:cNvCxnSpPr>
            <a:cxnSpLocks/>
          </p:cNvCxnSpPr>
          <p:nvPr/>
        </p:nvCxnSpPr>
        <p:spPr>
          <a:xfrm flipV="1">
            <a:off x="6286844" y="3001813"/>
            <a:ext cx="1071323"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979CD563-F0AB-49CA-FF78-B45106942C3E}"/>
              </a:ext>
            </a:extLst>
          </p:cNvPr>
          <p:cNvSpPr/>
          <p:nvPr/>
        </p:nvSpPr>
        <p:spPr>
          <a:xfrm>
            <a:off x="6292031" y="2716913"/>
            <a:ext cx="106613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⑥</a:t>
            </a:r>
            <a:r>
              <a:rPr kumimoji="1" lang="en-US" altLang="ja-JP" sz="900" b="1">
                <a:solidFill>
                  <a:srgbClr val="C6007E"/>
                </a:solidFill>
                <a:latin typeface="Meiryo UI" panose="020B0604030504040204" pitchFamily="50" charset="-128"/>
                <a:ea typeface="Meiryo UI" panose="020B0604030504040204" pitchFamily="50" charset="-128"/>
              </a:rPr>
              <a:t>CSP</a:t>
            </a:r>
            <a:r>
              <a:rPr kumimoji="1" lang="ja-JP" altLang="en-US" sz="900" b="1">
                <a:solidFill>
                  <a:srgbClr val="C6007E"/>
                </a:solidFill>
                <a:latin typeface="Meiryo UI" panose="020B0604030504040204" pitchFamily="50" charset="-128"/>
                <a:ea typeface="Meiryo UI" panose="020B0604030504040204" pitchFamily="50" charset="-128"/>
              </a:rPr>
              <a:t>接続区間</a:t>
            </a:r>
          </a:p>
        </p:txBody>
      </p:sp>
      <p:cxnSp>
        <p:nvCxnSpPr>
          <p:cNvPr id="29" name="直線矢印コネクタ 28">
            <a:extLst>
              <a:ext uri="{FF2B5EF4-FFF2-40B4-BE49-F238E27FC236}">
                <a16:creationId xmlns:a16="http://schemas.microsoft.com/office/drawing/2014/main" id="{B81A610E-437D-D5CA-3CC5-6EE432B406E7}"/>
              </a:ext>
            </a:extLst>
          </p:cNvPr>
          <p:cNvCxnSpPr/>
          <p:nvPr/>
        </p:nvCxnSpPr>
        <p:spPr>
          <a:xfrm>
            <a:off x="7382219" y="3002749"/>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32D6AFD2-B061-D669-298F-E4C1532D7A53}"/>
              </a:ext>
            </a:extLst>
          </p:cNvPr>
          <p:cNvSpPr/>
          <p:nvPr/>
        </p:nvSpPr>
        <p:spPr>
          <a:xfrm>
            <a:off x="7381011" y="2716913"/>
            <a:ext cx="1734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⑦</a:t>
            </a:r>
            <a:r>
              <a:rPr kumimoji="1" lang="en-US" altLang="ja-JP" sz="900" b="1">
                <a:solidFill>
                  <a:srgbClr val="7F7F7F"/>
                </a:solidFill>
                <a:latin typeface="Meiryo UI" panose="020B0604030504040204" pitchFamily="50" charset="-128"/>
                <a:ea typeface="Meiryo UI" panose="020B0604030504040204" pitchFamily="50" charset="-128"/>
              </a:rPr>
              <a:t>CSP</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31" name="正方形/長方形 30">
            <a:extLst>
              <a:ext uri="{FF2B5EF4-FFF2-40B4-BE49-F238E27FC236}">
                <a16:creationId xmlns:a16="http://schemas.microsoft.com/office/drawing/2014/main" id="{892E01C1-6530-FB55-3BE5-D738D0356E02}"/>
              </a:ext>
            </a:extLst>
          </p:cNvPr>
          <p:cNvSpPr/>
          <p:nvPr/>
        </p:nvSpPr>
        <p:spPr>
          <a:xfrm>
            <a:off x="2140789" y="3568719"/>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2" name="円柱 31">
            <a:extLst>
              <a:ext uri="{FF2B5EF4-FFF2-40B4-BE49-F238E27FC236}">
                <a16:creationId xmlns:a16="http://schemas.microsoft.com/office/drawing/2014/main" id="{F1817C5F-E4CD-3ACD-676D-2990CE0A092C}"/>
              </a:ext>
            </a:extLst>
          </p:cNvPr>
          <p:cNvSpPr/>
          <p:nvPr/>
        </p:nvSpPr>
        <p:spPr>
          <a:xfrm>
            <a:off x="5514062" y="3408733"/>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sz="1000" kern="0">
              <a:solidFill>
                <a:sysClr val="window" lastClr="FFFFFF"/>
              </a:solidFill>
              <a:latin typeface="Meiryo UI" panose="020B0604030504040204" pitchFamily="50" charset="-128"/>
              <a:ea typeface="Meiryo UI" panose="020B0604030504040204" pitchFamily="50" charset="-128"/>
            </a:endParaRPr>
          </a:p>
        </p:txBody>
      </p:sp>
      <p:sp>
        <p:nvSpPr>
          <p:cNvPr id="33" name="円柱 32">
            <a:extLst>
              <a:ext uri="{FF2B5EF4-FFF2-40B4-BE49-F238E27FC236}">
                <a16:creationId xmlns:a16="http://schemas.microsoft.com/office/drawing/2014/main" id="{BC586684-EB24-AD06-9504-7239CC709FFF}"/>
              </a:ext>
            </a:extLst>
          </p:cNvPr>
          <p:cNvSpPr/>
          <p:nvPr/>
        </p:nvSpPr>
        <p:spPr>
          <a:xfrm>
            <a:off x="5300685" y="3326057"/>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endParaRPr lang="en-US" altLang="ja-JP" sz="700" kern="0">
              <a:solidFill>
                <a:sysClr val="window" lastClr="FFFFFF"/>
              </a:solidFill>
              <a:latin typeface="Meiryo UI" panose="020B0604030504040204" pitchFamily="50" charset="-128"/>
              <a:ea typeface="Meiryo UI" panose="020B0604030504040204" pitchFamily="50" charset="-128"/>
            </a:endParaRPr>
          </a:p>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4" name="正方形/長方形 33">
            <a:extLst>
              <a:ext uri="{FF2B5EF4-FFF2-40B4-BE49-F238E27FC236}">
                <a16:creationId xmlns:a16="http://schemas.microsoft.com/office/drawing/2014/main" id="{A8575BE6-5BFC-1F01-55AF-5355001DEB58}"/>
              </a:ext>
            </a:extLst>
          </p:cNvPr>
          <p:cNvSpPr/>
          <p:nvPr/>
        </p:nvSpPr>
        <p:spPr>
          <a:xfrm>
            <a:off x="7720016" y="4064757"/>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700" b="1">
                <a:solidFill>
                  <a:schemeClr val="tx2"/>
                </a:solidFill>
                <a:latin typeface="Meiryo UI" panose="020B0604030504040204" pitchFamily="50" charset="-128"/>
                <a:ea typeface="Meiryo UI" panose="020B0604030504040204" pitchFamily="50" charset="-128"/>
              </a:rPr>
              <a:t>CSP</a:t>
            </a:r>
            <a:r>
              <a:rPr kumimoji="1" lang="ja-JP" altLang="en-US" sz="700" b="1">
                <a:solidFill>
                  <a:schemeClr val="tx2"/>
                </a:solidFill>
                <a:latin typeface="Meiryo UI" panose="020B0604030504040204" pitchFamily="50" charset="-128"/>
                <a:ea typeface="Meiryo UI" panose="020B0604030504040204" pitchFamily="50" charset="-128"/>
              </a:rPr>
              <a:t>プライベート</a:t>
            </a:r>
            <a:r>
              <a:rPr kumimoji="1" lang="en-US" altLang="ja-JP" sz="700" b="1">
                <a:solidFill>
                  <a:schemeClr val="tx2"/>
                </a:solidFill>
                <a:latin typeface="Meiryo UI" panose="020B0604030504040204" pitchFamily="50" charset="-128"/>
                <a:ea typeface="Meiryo UI" panose="020B0604030504040204" pitchFamily="50" charset="-128"/>
              </a:rPr>
              <a:t>NW</a:t>
            </a:r>
            <a:endParaRPr kumimoji="1" lang="ja-JP" altLang="en-US" sz="700" b="1">
              <a:solidFill>
                <a:schemeClr val="tx2"/>
              </a:solidFill>
              <a:latin typeface="Meiryo UI" panose="020B0604030504040204" pitchFamily="50" charset="-128"/>
              <a:ea typeface="Meiryo UI" panose="020B0604030504040204" pitchFamily="50" charset="-128"/>
            </a:endParaRPr>
          </a:p>
        </p:txBody>
      </p:sp>
      <p:cxnSp>
        <p:nvCxnSpPr>
          <p:cNvPr id="35" name="直線矢印コネクタ 34">
            <a:extLst>
              <a:ext uri="{FF2B5EF4-FFF2-40B4-BE49-F238E27FC236}">
                <a16:creationId xmlns:a16="http://schemas.microsoft.com/office/drawing/2014/main" id="{25EE6BFC-FB99-AC49-79C0-6C016EE458A5}"/>
              </a:ext>
            </a:extLst>
          </p:cNvPr>
          <p:cNvCxnSpPr>
            <a:cxnSpLocks/>
          </p:cNvCxnSpPr>
          <p:nvPr/>
        </p:nvCxnSpPr>
        <p:spPr>
          <a:xfrm>
            <a:off x="7718196" y="4016973"/>
            <a:ext cx="0" cy="216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301FCE7E-837B-F891-3DB9-5FAF4482FC07}"/>
              </a:ext>
            </a:extLst>
          </p:cNvPr>
          <p:cNvSpPr/>
          <p:nvPr/>
        </p:nvSpPr>
        <p:spPr>
          <a:xfrm>
            <a:off x="4096849" y="3541393"/>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7D641AFC-5541-ED03-1F4B-A9E8DC05C92E}"/>
              </a:ext>
            </a:extLst>
          </p:cNvPr>
          <p:cNvSpPr/>
          <p:nvPr/>
        </p:nvSpPr>
        <p:spPr>
          <a:xfrm>
            <a:off x="4096849" y="3832329"/>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D43603EF-B0F6-E693-B28D-2FA4D9E70828}"/>
              </a:ext>
            </a:extLst>
          </p:cNvPr>
          <p:cNvSpPr/>
          <p:nvPr/>
        </p:nvSpPr>
        <p:spPr>
          <a:xfrm>
            <a:off x="2140789" y="3860811"/>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39" name="直線コネクタ 38">
            <a:extLst>
              <a:ext uri="{FF2B5EF4-FFF2-40B4-BE49-F238E27FC236}">
                <a16:creationId xmlns:a16="http://schemas.microsoft.com/office/drawing/2014/main" id="{318BD333-9087-D959-A3E7-613EA3916200}"/>
              </a:ext>
            </a:extLst>
          </p:cNvPr>
          <p:cNvCxnSpPr>
            <a:cxnSpLocks/>
          </p:cNvCxnSpPr>
          <p:nvPr/>
        </p:nvCxnSpPr>
        <p:spPr>
          <a:xfrm flipV="1">
            <a:off x="2098701" y="3551267"/>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A13B3DC9-BF54-B14B-2E49-9B928A6C5F63}"/>
              </a:ext>
            </a:extLst>
          </p:cNvPr>
          <p:cNvCxnSpPr>
            <a:cxnSpLocks/>
            <a:stCxn id="57" idx="3"/>
            <a:endCxn id="10" idx="2"/>
          </p:cNvCxnSpPr>
          <p:nvPr/>
        </p:nvCxnSpPr>
        <p:spPr>
          <a:xfrm flipV="1">
            <a:off x="2098701" y="3844609"/>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C9CF24B2-3E2A-BEAE-B2A0-91A5FD3C8DA0}"/>
              </a:ext>
            </a:extLst>
          </p:cNvPr>
          <p:cNvCxnSpPr>
            <a:cxnSpLocks/>
          </p:cNvCxnSpPr>
          <p:nvPr/>
        </p:nvCxnSpPr>
        <p:spPr>
          <a:xfrm flipV="1">
            <a:off x="3847446" y="3822733"/>
            <a:ext cx="145323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9AB27383-4EF9-6796-21E8-A5A534EEEAD3}"/>
              </a:ext>
            </a:extLst>
          </p:cNvPr>
          <p:cNvCxnSpPr>
            <a:cxnSpLocks/>
          </p:cNvCxnSpPr>
          <p:nvPr/>
        </p:nvCxnSpPr>
        <p:spPr>
          <a:xfrm flipV="1">
            <a:off x="3847446" y="3551268"/>
            <a:ext cx="1476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9DB4D508-BC03-D08C-2B9E-E44C072B32DE}"/>
              </a:ext>
            </a:extLst>
          </p:cNvPr>
          <p:cNvCxnSpPr>
            <a:cxnSpLocks/>
          </p:cNvCxnSpPr>
          <p:nvPr/>
        </p:nvCxnSpPr>
        <p:spPr>
          <a:xfrm flipV="1">
            <a:off x="6224636" y="3816072"/>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97E6396-97B9-E46F-BD3F-C2B538D6C7F1}"/>
              </a:ext>
            </a:extLst>
          </p:cNvPr>
          <p:cNvCxnSpPr>
            <a:cxnSpLocks/>
          </p:cNvCxnSpPr>
          <p:nvPr/>
        </p:nvCxnSpPr>
        <p:spPr>
          <a:xfrm flipV="1">
            <a:off x="6199242" y="3544607"/>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E081702C-0AC0-DA40-8233-D9B77106C270}"/>
              </a:ext>
            </a:extLst>
          </p:cNvPr>
          <p:cNvCxnSpPr>
            <a:cxnSpLocks/>
          </p:cNvCxnSpPr>
          <p:nvPr/>
        </p:nvCxnSpPr>
        <p:spPr>
          <a:xfrm>
            <a:off x="1622833" y="3551268"/>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18C2D9E6-2776-EB5F-3B5B-4C16CB9CE9FF}"/>
              </a:ext>
            </a:extLst>
          </p:cNvPr>
          <p:cNvCxnSpPr>
            <a:cxnSpLocks/>
            <a:stCxn id="15" idx="4"/>
            <a:endCxn id="57" idx="1"/>
          </p:cNvCxnSpPr>
          <p:nvPr/>
        </p:nvCxnSpPr>
        <p:spPr>
          <a:xfrm>
            <a:off x="1622833" y="384461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EFED0EE4-2B22-2D02-013C-5DC96DBD1CF1}"/>
              </a:ext>
            </a:extLst>
          </p:cNvPr>
          <p:cNvCxnSpPr>
            <a:cxnSpLocks/>
          </p:cNvCxnSpPr>
          <p:nvPr/>
        </p:nvCxnSpPr>
        <p:spPr>
          <a:xfrm>
            <a:off x="732975"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8" name="直線コネクタ 47">
            <a:extLst>
              <a:ext uri="{FF2B5EF4-FFF2-40B4-BE49-F238E27FC236}">
                <a16:creationId xmlns:a16="http://schemas.microsoft.com/office/drawing/2014/main" id="{772ADD66-D147-9140-5781-3481DB88DB5C}"/>
              </a:ext>
            </a:extLst>
          </p:cNvPr>
          <p:cNvCxnSpPr>
            <a:cxnSpLocks/>
          </p:cNvCxnSpPr>
          <p:nvPr/>
        </p:nvCxnSpPr>
        <p:spPr>
          <a:xfrm flipH="1">
            <a:off x="2720710"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9" name="直線コネクタ 48">
            <a:extLst>
              <a:ext uri="{FF2B5EF4-FFF2-40B4-BE49-F238E27FC236}">
                <a16:creationId xmlns:a16="http://schemas.microsoft.com/office/drawing/2014/main" id="{0F18CA0A-15F4-67EE-3378-3584CFA33BE9}"/>
              </a:ext>
            </a:extLst>
          </p:cNvPr>
          <p:cNvCxnSpPr>
            <a:cxnSpLocks/>
          </p:cNvCxnSpPr>
          <p:nvPr/>
        </p:nvCxnSpPr>
        <p:spPr>
          <a:xfrm flipH="1">
            <a:off x="3963727"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 name="直線コネクタ 49">
            <a:extLst>
              <a:ext uri="{FF2B5EF4-FFF2-40B4-BE49-F238E27FC236}">
                <a16:creationId xmlns:a16="http://schemas.microsoft.com/office/drawing/2014/main" id="{7E7E9A05-8393-6165-DC0A-0596A1EB9816}"/>
              </a:ext>
            </a:extLst>
          </p:cNvPr>
          <p:cNvCxnSpPr>
            <a:cxnSpLocks/>
          </p:cNvCxnSpPr>
          <p:nvPr/>
        </p:nvCxnSpPr>
        <p:spPr>
          <a:xfrm>
            <a:off x="7362505"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1" name="直線コネクタ 50">
            <a:extLst>
              <a:ext uri="{FF2B5EF4-FFF2-40B4-BE49-F238E27FC236}">
                <a16:creationId xmlns:a16="http://schemas.microsoft.com/office/drawing/2014/main" id="{53A555E6-FE93-D27A-22CF-E5163ABC7B3C}"/>
              </a:ext>
            </a:extLst>
          </p:cNvPr>
          <p:cNvCxnSpPr>
            <a:cxnSpLocks/>
          </p:cNvCxnSpPr>
          <p:nvPr/>
        </p:nvCxnSpPr>
        <p:spPr>
          <a:xfrm>
            <a:off x="9124630"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sp>
        <p:nvSpPr>
          <p:cNvPr id="52" name="正方形/長方形 51">
            <a:extLst>
              <a:ext uri="{FF2B5EF4-FFF2-40B4-BE49-F238E27FC236}">
                <a16:creationId xmlns:a16="http://schemas.microsoft.com/office/drawing/2014/main" id="{352B6727-69B8-70A5-777C-2F774EF518BF}"/>
              </a:ext>
            </a:extLst>
          </p:cNvPr>
          <p:cNvSpPr/>
          <p:nvPr/>
        </p:nvSpPr>
        <p:spPr>
          <a:xfrm>
            <a:off x="6306784" y="3541393"/>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4566BD98-532C-1648-DF09-FC516569DA42}"/>
              </a:ext>
            </a:extLst>
          </p:cNvPr>
          <p:cNvSpPr/>
          <p:nvPr/>
        </p:nvSpPr>
        <p:spPr>
          <a:xfrm>
            <a:off x="6306784" y="3832329"/>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54" name="円柱 53">
            <a:extLst>
              <a:ext uri="{FF2B5EF4-FFF2-40B4-BE49-F238E27FC236}">
                <a16:creationId xmlns:a16="http://schemas.microsoft.com/office/drawing/2014/main" id="{235C909A-ECCC-E058-FD19-77AB8F59CFDB}"/>
              </a:ext>
            </a:extLst>
          </p:cNvPr>
          <p:cNvSpPr>
            <a:spLocks/>
          </p:cNvSpPr>
          <p:nvPr/>
        </p:nvSpPr>
        <p:spPr>
          <a:xfrm>
            <a:off x="3451446" y="342526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5" name="円柱 54">
            <a:extLst>
              <a:ext uri="{FF2B5EF4-FFF2-40B4-BE49-F238E27FC236}">
                <a16:creationId xmlns:a16="http://schemas.microsoft.com/office/drawing/2014/main" id="{24F1E157-6983-854C-9720-3F59DFDF4EAB}"/>
              </a:ext>
            </a:extLst>
          </p:cNvPr>
          <p:cNvSpPr>
            <a:spLocks/>
          </p:cNvSpPr>
          <p:nvPr/>
        </p:nvSpPr>
        <p:spPr>
          <a:xfrm>
            <a:off x="3451446" y="371860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6" name="正方形/長方形 55">
            <a:extLst>
              <a:ext uri="{FF2B5EF4-FFF2-40B4-BE49-F238E27FC236}">
                <a16:creationId xmlns:a16="http://schemas.microsoft.com/office/drawing/2014/main" id="{442ACB8C-9BD3-23EF-0E04-406702F5741C}"/>
              </a:ext>
            </a:extLst>
          </p:cNvPr>
          <p:cNvSpPr>
            <a:spLocks/>
          </p:cNvSpPr>
          <p:nvPr/>
        </p:nvSpPr>
        <p:spPr>
          <a:xfrm>
            <a:off x="1702701" y="3425268"/>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2B4B9FE7-0D95-C01B-16FA-3354C78FF950}"/>
              </a:ext>
            </a:extLst>
          </p:cNvPr>
          <p:cNvSpPr>
            <a:spLocks/>
          </p:cNvSpPr>
          <p:nvPr/>
        </p:nvSpPr>
        <p:spPr>
          <a:xfrm>
            <a:off x="1702701" y="371861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cxnSp>
        <p:nvCxnSpPr>
          <p:cNvPr id="133" name="直線コネクタ 132">
            <a:extLst>
              <a:ext uri="{FF2B5EF4-FFF2-40B4-BE49-F238E27FC236}">
                <a16:creationId xmlns:a16="http://schemas.microsoft.com/office/drawing/2014/main" id="{E296911C-02BD-2F8F-CE84-469A407FC068}"/>
              </a:ext>
            </a:extLst>
          </p:cNvPr>
          <p:cNvCxnSpPr>
            <a:cxnSpLocks/>
          </p:cNvCxnSpPr>
          <p:nvPr/>
        </p:nvCxnSpPr>
        <p:spPr>
          <a:xfrm flipH="1">
            <a:off x="1619547"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4" name="直線コネクタ 133">
            <a:extLst>
              <a:ext uri="{FF2B5EF4-FFF2-40B4-BE49-F238E27FC236}">
                <a16:creationId xmlns:a16="http://schemas.microsoft.com/office/drawing/2014/main" id="{3E2B8B7E-305D-3F22-E4D5-241289A9D4D0}"/>
              </a:ext>
            </a:extLst>
          </p:cNvPr>
          <p:cNvCxnSpPr>
            <a:cxnSpLocks/>
          </p:cNvCxnSpPr>
          <p:nvPr/>
        </p:nvCxnSpPr>
        <p:spPr>
          <a:xfrm flipH="1">
            <a:off x="5230549"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5" name="直線コネクタ 134">
            <a:extLst>
              <a:ext uri="{FF2B5EF4-FFF2-40B4-BE49-F238E27FC236}">
                <a16:creationId xmlns:a16="http://schemas.microsoft.com/office/drawing/2014/main" id="{7ED67C70-9B31-3CF2-C4C6-5AB2F3755AFF}"/>
              </a:ext>
            </a:extLst>
          </p:cNvPr>
          <p:cNvCxnSpPr>
            <a:cxnSpLocks/>
          </p:cNvCxnSpPr>
          <p:nvPr/>
        </p:nvCxnSpPr>
        <p:spPr>
          <a:xfrm flipH="1">
            <a:off x="6276655" y="2808079"/>
            <a:ext cx="0" cy="1692000"/>
          </a:xfrm>
          <a:prstGeom prst="line">
            <a:avLst/>
          </a:prstGeom>
          <a:noFill/>
          <a:ln w="25400" cap="flat" cmpd="sng" algn="ctr">
            <a:solidFill>
              <a:srgbClr val="6D2077"/>
            </a:solidFill>
            <a:prstDash val="solid"/>
            <a:miter lim="800000"/>
            <a:headEnd type="none" w="med" len="med"/>
            <a:tailEnd type="none" w="med" len="med"/>
          </a:ln>
          <a:effectLst/>
        </p:spPr>
      </p:cxnSp>
      <p:sp>
        <p:nvSpPr>
          <p:cNvPr id="136" name="テキスト ボックス 135">
            <a:extLst>
              <a:ext uri="{FF2B5EF4-FFF2-40B4-BE49-F238E27FC236}">
                <a16:creationId xmlns:a16="http://schemas.microsoft.com/office/drawing/2014/main" id="{70F819E7-79FB-F6E2-3060-87B7D07B7978}"/>
              </a:ext>
            </a:extLst>
          </p:cNvPr>
          <p:cNvSpPr txBox="1"/>
          <p:nvPr/>
        </p:nvSpPr>
        <p:spPr>
          <a:xfrm>
            <a:off x="7749279" y="3594955"/>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5" name="フローチャート: 処理 4">
            <a:extLst>
              <a:ext uri="{FF2B5EF4-FFF2-40B4-BE49-F238E27FC236}">
                <a16:creationId xmlns:a16="http://schemas.microsoft.com/office/drawing/2014/main" id="{EA13400B-EB2F-FE45-A786-1E75558EA416}"/>
              </a:ext>
            </a:extLst>
          </p:cNvPr>
          <p:cNvSpPr/>
          <p:nvPr/>
        </p:nvSpPr>
        <p:spPr>
          <a:xfrm>
            <a:off x="5172591" y="4530792"/>
            <a:ext cx="4147389" cy="144000"/>
          </a:xfrm>
          <a:prstGeom prst="flowChartProcess">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en-US" altLang="ja-JP" sz="900">
                <a:solidFill>
                  <a:schemeClr val="tx1"/>
                </a:solidFill>
              </a:rPr>
              <a:t>※</a:t>
            </a:r>
            <a:r>
              <a:rPr kumimoji="1" lang="ja-JP" altLang="en-US" sz="900">
                <a:solidFill>
                  <a:schemeClr val="tx1"/>
                </a:solidFill>
              </a:rPr>
              <a:t>代表となる構成概要を示す。</a:t>
            </a:r>
            <a:r>
              <a:rPr kumimoji="1" lang="en-US" altLang="ja-JP" sz="900">
                <a:solidFill>
                  <a:schemeClr val="tx1"/>
                </a:solidFill>
              </a:rPr>
              <a:t>DR</a:t>
            </a:r>
            <a:r>
              <a:rPr kumimoji="1" lang="ja-JP" altLang="en-US" sz="900">
                <a:solidFill>
                  <a:schemeClr val="tx1"/>
                </a:solidFill>
              </a:rPr>
              <a:t>戦略等により回線本数等に差異が出る可能性がある。</a:t>
            </a:r>
          </a:p>
        </p:txBody>
      </p:sp>
      <p:sp>
        <p:nvSpPr>
          <p:cNvPr id="59" name="タイトル 3">
            <a:extLst>
              <a:ext uri="{FF2B5EF4-FFF2-40B4-BE49-F238E27FC236}">
                <a16:creationId xmlns:a16="http://schemas.microsoft.com/office/drawing/2014/main" id="{98847BE4-ADC7-D55D-C14A-6E547C2E33C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en-US" altLang="ja-JP"/>
              <a:t>1.</a:t>
            </a:r>
            <a:r>
              <a:rPr lang="ja-JP" altLang="en-US"/>
              <a:t> 地方公共団体から専用回線で接続する方法</a:t>
            </a:r>
          </a:p>
        </p:txBody>
      </p:sp>
      <p:cxnSp>
        <p:nvCxnSpPr>
          <p:cNvPr id="60" name="直線コネクタ 59">
            <a:extLst>
              <a:ext uri="{FF2B5EF4-FFF2-40B4-BE49-F238E27FC236}">
                <a16:creationId xmlns:a16="http://schemas.microsoft.com/office/drawing/2014/main" id="{5F4DA370-A021-A544-FE73-7D621E4238BD}"/>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1" name="スライド番号プレースホルダー 60">
            <a:extLst>
              <a:ext uri="{FF2B5EF4-FFF2-40B4-BE49-F238E27FC236}">
                <a16:creationId xmlns:a16="http://schemas.microsoft.com/office/drawing/2014/main" id="{C91009E7-A6A3-FC46-48BC-6FF662320DFA}"/>
              </a:ext>
            </a:extLst>
          </p:cNvPr>
          <p:cNvSpPr>
            <a:spLocks noGrp="1"/>
          </p:cNvSpPr>
          <p:nvPr>
            <p:ph type="sldNum" sz="quarter" idx="12"/>
          </p:nvPr>
        </p:nvSpPr>
        <p:spPr/>
        <p:txBody>
          <a:bodyPr/>
          <a:lstStyle/>
          <a:p>
            <a:fld id="{DFD4F317-19D0-4848-B5EB-5B174DBE8CF9}" type="slidenum">
              <a:rPr lang="ja-JP" altLang="en-US" smtClean="0"/>
              <a:pPr/>
              <a:t>10</a:t>
            </a:fld>
            <a:endParaRPr lang="ja-JP" altLang="en-US"/>
          </a:p>
        </p:txBody>
      </p:sp>
    </p:spTree>
    <p:extLst>
      <p:ext uri="{BB962C8B-B14F-4D97-AF65-F5344CB8AC3E}">
        <p14:creationId xmlns:p14="http://schemas.microsoft.com/office/powerpoint/2010/main" val="1826135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ECEF8C63-48A0-4C78-8F64-1DC53CF46815}"/>
              </a:ext>
            </a:extLst>
          </p:cNvPr>
          <p:cNvGraphicFramePr>
            <a:graphicFrameLocks noGrp="1"/>
          </p:cNvGraphicFramePr>
          <p:nvPr>
            <p:extLst>
              <p:ext uri="{D42A27DB-BD31-4B8C-83A1-F6EECF244321}">
                <p14:modId xmlns:p14="http://schemas.microsoft.com/office/powerpoint/2010/main" val="1237654067"/>
              </p:ext>
            </p:extLst>
          </p:nvPr>
        </p:nvGraphicFramePr>
        <p:xfrm>
          <a:off x="831143" y="4762669"/>
          <a:ext cx="8239062" cy="1645920"/>
        </p:xfrm>
        <a:graphic>
          <a:graphicData uri="http://schemas.openxmlformats.org/drawingml/2006/table">
            <a:tbl>
              <a:tblPr>
                <a:tableStyleId>{5C22544A-7EE6-4342-B048-85BDC9FD1C3A}</a:tableStyleId>
              </a:tblPr>
              <a:tblGrid>
                <a:gridCol w="1006582">
                  <a:extLst>
                    <a:ext uri="{9D8B030D-6E8A-4147-A177-3AD203B41FA5}">
                      <a16:colId xmlns:a16="http://schemas.microsoft.com/office/drawing/2014/main" val="74969125"/>
                    </a:ext>
                  </a:extLst>
                </a:gridCol>
                <a:gridCol w="1006582">
                  <a:extLst>
                    <a:ext uri="{9D8B030D-6E8A-4147-A177-3AD203B41FA5}">
                      <a16:colId xmlns:a16="http://schemas.microsoft.com/office/drawing/2014/main" val="3201663344"/>
                    </a:ext>
                  </a:extLst>
                </a:gridCol>
                <a:gridCol w="6225898">
                  <a:extLst>
                    <a:ext uri="{9D8B030D-6E8A-4147-A177-3AD203B41FA5}">
                      <a16:colId xmlns:a16="http://schemas.microsoft.com/office/drawing/2014/main" val="3088190300"/>
                    </a:ext>
                  </a:extLst>
                </a:gridCol>
              </a:tblGrid>
              <a:tr h="237264">
                <a:tc>
                  <a:txBody>
                    <a:bodyPr/>
                    <a:lstStyle/>
                    <a:p>
                      <a:pPr algn="ctr"/>
                      <a:r>
                        <a:rPr kumimoji="1" lang="ja-JP" altLang="en-US" sz="1050">
                          <a:solidFill>
                            <a:schemeClr val="bg1">
                              <a:lumMod val="100000"/>
                            </a:schemeClr>
                          </a:solidFill>
                        </a:rPr>
                        <a:t>＃</a:t>
                      </a:r>
                    </a:p>
                  </a:txBody>
                  <a:tcPr anchor="ctr">
                    <a:solidFill>
                      <a:srgbClr val="00338D"/>
                    </a:solidFill>
                  </a:tcPr>
                </a:tc>
                <a:tc>
                  <a:txBody>
                    <a:bodyPr/>
                    <a:lstStyle/>
                    <a:p>
                      <a:pPr algn="ctr"/>
                      <a:r>
                        <a:rPr kumimoji="1" lang="ja-JP" altLang="en-US" sz="1050">
                          <a:solidFill>
                            <a:schemeClr val="bg1">
                              <a:lumMod val="100000"/>
                            </a:schemeClr>
                          </a:solidFill>
                        </a:rPr>
                        <a:t>カテゴリ</a:t>
                      </a:r>
                    </a:p>
                  </a:txBody>
                  <a:tcPr anchor="ctr">
                    <a:solidFill>
                      <a:srgbClr val="00338D"/>
                    </a:solidFill>
                  </a:tcPr>
                </a:tc>
                <a:tc>
                  <a:txBody>
                    <a:bodyPr/>
                    <a:lstStyle/>
                    <a:p>
                      <a:pPr algn="ctr"/>
                      <a:r>
                        <a:rPr kumimoji="1" lang="ja-JP" altLang="en-US" sz="1050">
                          <a:solidFill>
                            <a:schemeClr val="bg1">
                              <a:lumMod val="100000"/>
                            </a:schemeClr>
                          </a:solidFill>
                        </a:rPr>
                        <a:t>詳細</a:t>
                      </a:r>
                    </a:p>
                  </a:txBody>
                  <a:tcPr anchor="ctr">
                    <a:solidFill>
                      <a:srgbClr val="00338D"/>
                    </a:solidFill>
                  </a:tcPr>
                </a:tc>
                <a:extLst>
                  <a:ext uri="{0D108BD9-81ED-4DB2-BD59-A6C34878D82A}">
                    <a16:rowId xmlns:a16="http://schemas.microsoft.com/office/drawing/2014/main" val="1725174699"/>
                  </a:ext>
                </a:extLst>
              </a:tr>
              <a:tr h="237264">
                <a:tc rowSpan="2">
                  <a:txBody>
                    <a:bodyPr/>
                    <a:lstStyle/>
                    <a:p>
                      <a:r>
                        <a:rPr kumimoji="1" lang="ja-JP" altLang="en-US" sz="1050" b="1" u="sng">
                          <a:solidFill>
                            <a:schemeClr val="tx1"/>
                          </a:solidFill>
                        </a:rPr>
                        <a:t>優位性</a:t>
                      </a:r>
                    </a:p>
                  </a:txBody>
                  <a:tcPr>
                    <a:solidFill>
                      <a:schemeClr val="bg1">
                        <a:lumMod val="95000"/>
                      </a:schemeClr>
                    </a:solidFill>
                  </a:tcPr>
                </a:tc>
                <a:tc>
                  <a:txBody>
                    <a:bodyPr/>
                    <a:lstStyle/>
                    <a:p>
                      <a:r>
                        <a:rPr kumimoji="1" lang="ja-JP" altLang="en-US" sz="1050">
                          <a:solidFill>
                            <a:schemeClr val="tx1"/>
                          </a:solidFill>
                        </a:rPr>
                        <a:t>ランニングコスト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クラウド接続サービスを共同利用するため、</a:t>
                      </a:r>
                      <a:r>
                        <a:rPr kumimoji="1" lang="en-US" altLang="ja-JP" sz="1050" b="0" u="none">
                          <a:solidFill>
                            <a:schemeClr val="tx1"/>
                          </a:solidFill>
                        </a:rPr>
                        <a:t>1</a:t>
                      </a:r>
                      <a:r>
                        <a:rPr kumimoji="1" lang="ja-JP" altLang="en-US" sz="1050" b="0" u="none">
                          <a:solidFill>
                            <a:schemeClr val="tx1"/>
                          </a:solidFill>
                        </a:rPr>
                        <a:t>の構成と比較すると回線利用料の負担を抑えられる可能性がある。</a:t>
                      </a:r>
                    </a:p>
                  </a:txBody>
                  <a:tcPr>
                    <a:solidFill>
                      <a:schemeClr val="bg1">
                        <a:lumMod val="95000"/>
                      </a:schemeClr>
                    </a:solidFill>
                  </a:tcPr>
                </a:tc>
                <a:extLst>
                  <a:ext uri="{0D108BD9-81ED-4DB2-BD59-A6C34878D82A}">
                    <a16:rowId xmlns:a16="http://schemas.microsoft.com/office/drawing/2014/main" val="4282134394"/>
                  </a:ext>
                </a:extLst>
              </a:tr>
              <a:tr h="237264">
                <a:tc vMerge="1">
                  <a:txBody>
                    <a:bodyPr/>
                    <a:lstStyle/>
                    <a:p>
                      <a:endParaRPr kumimoji="1" lang="ja-JP" altLang="en-US" sz="1050">
                        <a:solidFill>
                          <a:schemeClr val="tx1"/>
                        </a:solidFill>
                      </a:endParaRPr>
                    </a:p>
                  </a:txBody>
                  <a:tcPr>
                    <a:solidFill>
                      <a:schemeClr val="bg1">
                        <a:lumMod val="95000"/>
                      </a:schemeClr>
                    </a:solidFill>
                  </a:tcPr>
                </a:tc>
                <a:tc>
                  <a:txBody>
                    <a:bodyPr/>
                    <a:lstStyle/>
                    <a:p>
                      <a:r>
                        <a:rPr kumimoji="1" lang="ja-JP" altLang="en-US" sz="1050">
                          <a:solidFill>
                            <a:schemeClr val="tx1"/>
                          </a:solidFill>
                        </a:rPr>
                        <a:t>調達・設計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団体での調達はアクセス回線区間のみとなるため、</a:t>
                      </a:r>
                      <a:r>
                        <a:rPr kumimoji="1" lang="en-US" altLang="ja-JP" sz="1050" b="0" u="none">
                          <a:solidFill>
                            <a:schemeClr val="tx1"/>
                          </a:solidFill>
                        </a:rPr>
                        <a:t>1</a:t>
                      </a:r>
                      <a:r>
                        <a:rPr kumimoji="1" lang="ja-JP" altLang="en-US" sz="1050" b="0" u="none">
                          <a:solidFill>
                            <a:schemeClr val="tx1"/>
                          </a:solidFill>
                        </a:rPr>
                        <a:t>の構成と比較すると調達に係る工数は抑えられる可能性がある。</a:t>
                      </a:r>
                      <a:endParaRPr kumimoji="1" lang="en-US" altLang="ja-JP" sz="1050" b="0" u="none">
                        <a:solidFill>
                          <a:schemeClr val="tx1"/>
                        </a:solidFill>
                      </a:endParaRPr>
                    </a:p>
                  </a:txBody>
                  <a:tcPr>
                    <a:solidFill>
                      <a:schemeClr val="bg1">
                        <a:lumMod val="95000"/>
                      </a:schemeClr>
                    </a:solidFill>
                  </a:tcPr>
                </a:tc>
                <a:extLst>
                  <a:ext uri="{0D108BD9-81ED-4DB2-BD59-A6C34878D82A}">
                    <a16:rowId xmlns:a16="http://schemas.microsoft.com/office/drawing/2014/main" val="2053127120"/>
                  </a:ext>
                </a:extLst>
              </a:tr>
              <a:tr h="237264">
                <a:tc>
                  <a:txBody>
                    <a:bodyPr/>
                    <a:lstStyle/>
                    <a:p>
                      <a:r>
                        <a:rPr kumimoji="1" lang="ja-JP" altLang="en-US" sz="1050" b="1" u="sng">
                          <a:solidFill>
                            <a:schemeClr val="tx1"/>
                          </a:solidFill>
                        </a:rPr>
                        <a:t>留意事項</a:t>
                      </a:r>
                    </a:p>
                  </a:txBody>
                  <a:tcPr>
                    <a:solidFill>
                      <a:schemeClr val="bg1">
                        <a:lumMod val="95000"/>
                      </a:schemeClr>
                    </a:solidFill>
                  </a:tcPr>
                </a:tc>
                <a:tc>
                  <a:txBody>
                    <a:bodyPr/>
                    <a:lstStyle/>
                    <a:p>
                      <a:r>
                        <a:rPr kumimoji="1" lang="ja-JP" altLang="en-US" sz="1050">
                          <a:solidFill>
                            <a:schemeClr val="tx1"/>
                          </a:solidFill>
                        </a:rPr>
                        <a:t>設計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rPr>
                        <a:t>クラウド接続サービスを共同利用するため、団体間で</a:t>
                      </a:r>
                      <a:r>
                        <a:rPr kumimoji="1" lang="en-US" altLang="ja-JP" sz="1050" dirty="0">
                          <a:solidFill>
                            <a:schemeClr val="tx1"/>
                          </a:solidFill>
                        </a:rPr>
                        <a:t>IP</a:t>
                      </a:r>
                      <a:r>
                        <a:rPr kumimoji="1" lang="ja-JP" altLang="en-US" sz="1050" dirty="0">
                          <a:solidFill>
                            <a:schemeClr val="tx1"/>
                          </a:solidFill>
                        </a:rPr>
                        <a:t>アドレス帯が重複する場合、</a:t>
                      </a:r>
                      <a:r>
                        <a:rPr kumimoji="1" lang="en-US" altLang="ja-JP" sz="1050" dirty="0">
                          <a:solidFill>
                            <a:schemeClr val="tx1"/>
                          </a:solidFill>
                        </a:rPr>
                        <a:t>VPN</a:t>
                      </a:r>
                      <a:r>
                        <a:rPr kumimoji="1" lang="ja-JP" altLang="en-US" sz="1050" dirty="0">
                          <a:solidFill>
                            <a:schemeClr val="tx1"/>
                          </a:solidFill>
                        </a:rPr>
                        <a:t>の構築や、アドレス変換等の対応が必要である。</a:t>
                      </a:r>
                      <a:endParaRPr kumimoji="1" lang="en-US" altLang="ja-JP" sz="1050" dirty="0">
                        <a:solidFill>
                          <a:schemeClr val="tx1"/>
                        </a:solidFill>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50" dirty="0">
                          <a:solidFill>
                            <a:schemeClr val="tx1"/>
                          </a:solidFill>
                        </a:rPr>
                        <a:t>CSP</a:t>
                      </a:r>
                      <a:r>
                        <a:rPr kumimoji="1" lang="ja-JP" altLang="en-US" sz="1050" dirty="0">
                          <a:solidFill>
                            <a:schemeClr val="tx1"/>
                          </a:solidFill>
                        </a:rPr>
                        <a:t>接続区間における回線は複数団体で共同利用するため、該当区間について必要帯域を考慮の上、設計する必要がある。</a:t>
                      </a:r>
                      <a:endParaRPr kumimoji="1" lang="en-US" altLang="ja-JP" sz="1050" dirty="0">
                        <a:solidFill>
                          <a:schemeClr val="tx1"/>
                        </a:solidFill>
                      </a:endParaRPr>
                    </a:p>
                  </a:txBody>
                  <a:tcPr>
                    <a:solidFill>
                      <a:schemeClr val="bg1">
                        <a:lumMod val="95000"/>
                      </a:schemeClr>
                    </a:solidFill>
                  </a:tcPr>
                </a:tc>
                <a:extLst>
                  <a:ext uri="{0D108BD9-81ED-4DB2-BD59-A6C34878D82A}">
                    <a16:rowId xmlns:a16="http://schemas.microsoft.com/office/drawing/2014/main" val="2339363603"/>
                  </a:ext>
                </a:extLst>
              </a:tr>
            </a:tbl>
          </a:graphicData>
        </a:graphic>
      </p:graphicFrame>
      <p:sp>
        <p:nvSpPr>
          <p:cNvPr id="103" name="正方形/長方形 102">
            <a:extLst>
              <a:ext uri="{FF2B5EF4-FFF2-40B4-BE49-F238E27FC236}">
                <a16:creationId xmlns:a16="http://schemas.microsoft.com/office/drawing/2014/main" id="{33D82CA3-9410-4AD8-811F-6E120119DE2C}"/>
              </a:ext>
            </a:extLst>
          </p:cNvPr>
          <p:cNvSpPr>
            <a:spLocks/>
          </p:cNvSpPr>
          <p:nvPr/>
        </p:nvSpPr>
        <p:spPr bwMode="auto">
          <a:xfrm>
            <a:off x="1725820" y="1318447"/>
            <a:ext cx="7344000" cy="396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solidFill>
                  <a:srgbClr val="000000">
                    <a:lumMod val="100000"/>
                  </a:srgbClr>
                </a:solidFill>
              </a:rPr>
              <a:t>各地方公共団体がクラウド接続サービスを共同で利用し、ガバメントクラウドへ接続する構成。</a:t>
            </a:r>
            <a:endParaRPr lang="en-US" altLang="ja-JP" sz="1100" i="1">
              <a:solidFill>
                <a:srgbClr val="000000">
                  <a:lumMod val="100000"/>
                </a:srgbClr>
              </a:solidFill>
            </a:endParaRPr>
          </a:p>
          <a:p>
            <a:pPr marL="171450" indent="-171450" fontAlgn="t">
              <a:buFont typeface="Arial" panose="020B0604020202020204" pitchFamily="34" charset="0"/>
              <a:buChar char="•"/>
            </a:pPr>
            <a:r>
              <a:rPr lang="ja-JP" altLang="en-US" sz="1100" i="1">
                <a:solidFill>
                  <a:srgbClr val="000000">
                    <a:lumMod val="100000"/>
                  </a:srgbClr>
                </a:solidFill>
                <a:latin typeface="Meiryo UI" panose="020B0604030504040204" pitchFamily="50" charset="-128"/>
                <a:ea typeface="Meiryo UI" panose="020B0604030504040204" pitchFamily="50" charset="-128"/>
              </a:rPr>
              <a:t>アクセス回線は各地方公共団体で敷設し、</a:t>
            </a:r>
            <a:r>
              <a:rPr lang="en-US" altLang="ja-JP" sz="1100">
                <a:solidFill>
                  <a:srgbClr val="000000">
                    <a:lumMod val="100000"/>
                  </a:srgbClr>
                </a:solidFill>
                <a:latin typeface="Meiryo UI" panose="020B0604030504040204" pitchFamily="50" charset="-128"/>
                <a:ea typeface="Meiryo UI" panose="020B0604030504040204" pitchFamily="50" charset="-128"/>
              </a:rPr>
              <a:t>CSP</a:t>
            </a:r>
            <a:r>
              <a:rPr lang="ja-JP" altLang="en-US" sz="1100" i="1">
                <a:solidFill>
                  <a:srgbClr val="000000">
                    <a:lumMod val="100000"/>
                  </a:srgbClr>
                </a:solidFill>
                <a:latin typeface="Meiryo UI" panose="020B0604030504040204" pitchFamily="50" charset="-128"/>
                <a:ea typeface="Meiryo UI" panose="020B0604030504040204" pitchFamily="50" charset="-128"/>
              </a:rPr>
              <a:t>接続区間については複数団体共同で利用する。</a:t>
            </a:r>
            <a:endParaRPr lang="en-US" altLang="ja-JP" sz="1100">
              <a:latin typeface="Meiryo UI" panose="020B0604030504040204" pitchFamily="50" charset="-128"/>
              <a:ea typeface="Meiryo UI" panose="020B0604030504040204" pitchFamily="50" charset="-128"/>
            </a:endParaRPr>
          </a:p>
        </p:txBody>
      </p:sp>
      <p:sp>
        <p:nvSpPr>
          <p:cNvPr id="104" name="正方形/長方形 103">
            <a:extLst>
              <a:ext uri="{FF2B5EF4-FFF2-40B4-BE49-F238E27FC236}">
                <a16:creationId xmlns:a16="http://schemas.microsoft.com/office/drawing/2014/main" id="{EEEC3F17-44C8-4BF5-8443-E4130FE6F0B8}"/>
              </a:ext>
            </a:extLst>
          </p:cNvPr>
          <p:cNvSpPr>
            <a:spLocks/>
          </p:cNvSpPr>
          <p:nvPr/>
        </p:nvSpPr>
        <p:spPr>
          <a:xfrm>
            <a:off x="831850" y="1318447"/>
            <a:ext cx="828000" cy="396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概要</a:t>
            </a:r>
          </a:p>
        </p:txBody>
      </p:sp>
      <p:sp>
        <p:nvSpPr>
          <p:cNvPr id="105" name="正方形/長方形 104">
            <a:extLst>
              <a:ext uri="{FF2B5EF4-FFF2-40B4-BE49-F238E27FC236}">
                <a16:creationId xmlns:a16="http://schemas.microsoft.com/office/drawing/2014/main" id="{39C69DDC-D07A-44EE-9D2B-33C802E86AB5}"/>
              </a:ext>
            </a:extLst>
          </p:cNvPr>
          <p:cNvSpPr>
            <a:spLocks/>
          </p:cNvSpPr>
          <p:nvPr/>
        </p:nvSpPr>
        <p:spPr>
          <a:xfrm>
            <a:off x="831850" y="1750446"/>
            <a:ext cx="828000" cy="540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ユースケース</a:t>
            </a:r>
          </a:p>
        </p:txBody>
      </p:sp>
      <p:sp>
        <p:nvSpPr>
          <p:cNvPr id="106" name="正方形/長方形 105">
            <a:extLst>
              <a:ext uri="{FF2B5EF4-FFF2-40B4-BE49-F238E27FC236}">
                <a16:creationId xmlns:a16="http://schemas.microsoft.com/office/drawing/2014/main" id="{AB0BADFA-7034-4E95-B05A-00C0E774EA68}"/>
              </a:ext>
            </a:extLst>
          </p:cNvPr>
          <p:cNvSpPr>
            <a:spLocks/>
          </p:cNvSpPr>
          <p:nvPr/>
        </p:nvSpPr>
        <p:spPr bwMode="auto">
          <a:xfrm>
            <a:off x="1725820" y="1750446"/>
            <a:ext cx="7344000" cy="540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ガバメントクラウドを共同利用する際やシステム規模が他の地方公共団体と比較して小さい団体等での採用が想定される。</a:t>
            </a:r>
            <a:endParaRPr lang="en-US" altLang="ja-JP" sz="1100">
              <a:latin typeface="Meiryo UI" panose="020B0604030504040204" pitchFamily="50" charset="-128"/>
              <a:ea typeface="Meiryo UI" panose="020B0604030504040204" pitchFamily="50" charset="-128"/>
            </a:endParaRPr>
          </a:p>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システム規模が大きな団体の場合であっても、ガバメントクラウドリフト前のシステム環境において、既に複数団体でネットワーク網等を利用している団体等は本構成も検討の視野に入ると考える。</a:t>
            </a:r>
            <a:endParaRPr lang="en-US" altLang="ja-JP" sz="110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3037C1C3-E13D-1FB0-752F-D8067BF9BA0C}"/>
              </a:ext>
            </a:extLst>
          </p:cNvPr>
          <p:cNvSpPr>
            <a:spLocks/>
          </p:cNvSpPr>
          <p:nvPr/>
        </p:nvSpPr>
        <p:spPr bwMode="auto">
          <a:xfrm>
            <a:off x="1725820" y="1024674"/>
            <a:ext cx="7344000" cy="252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せとうち３市</a:t>
            </a:r>
            <a:r>
              <a:rPr lang="en-US" altLang="ja-JP" sz="1100">
                <a:latin typeface="Meiryo UI" panose="020B0604030504040204" pitchFamily="50" charset="-128"/>
                <a:ea typeface="Meiryo UI" panose="020B0604030504040204" pitchFamily="50" charset="-128"/>
              </a:rPr>
              <a:t>(</a:t>
            </a:r>
            <a:r>
              <a:rPr lang="ja-JP" altLang="en-US" sz="1100">
                <a:latin typeface="Meiryo UI" panose="020B0604030504040204" pitchFamily="50" charset="-128"/>
                <a:ea typeface="Meiryo UI" panose="020B0604030504040204" pitchFamily="50" charset="-128"/>
              </a:rPr>
              <a:t>倉敷市・高松市・松山市</a:t>
            </a:r>
            <a:r>
              <a:rPr lang="en-US" altLang="ja-JP" sz="1100">
                <a:latin typeface="Meiryo UI" panose="020B0604030504040204" pitchFamily="50" charset="-128"/>
                <a:ea typeface="Meiryo UI" panose="020B0604030504040204" pitchFamily="50" charset="-128"/>
              </a:rPr>
              <a:t>)</a:t>
            </a:r>
            <a:r>
              <a:rPr lang="ja-JP" altLang="en-US" sz="1100">
                <a:latin typeface="Meiryo UI" panose="020B0604030504040204" pitchFamily="50" charset="-128"/>
                <a:ea typeface="Meiryo UI" panose="020B0604030504040204" pitchFamily="50" charset="-128"/>
              </a:rPr>
              <a:t>、佐倉市、宇和島市、美里町・川島町、笠置町</a:t>
            </a:r>
            <a:endParaRPr lang="en-US" altLang="ja-JP" sz="110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0D11935-9553-9D4C-8588-089E80E1D10C}"/>
              </a:ext>
            </a:extLst>
          </p:cNvPr>
          <p:cNvSpPr>
            <a:spLocks/>
          </p:cNvSpPr>
          <p:nvPr/>
        </p:nvSpPr>
        <p:spPr>
          <a:xfrm>
            <a:off x="831850" y="1024674"/>
            <a:ext cx="828000" cy="252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検証団体</a:t>
            </a:r>
          </a:p>
        </p:txBody>
      </p:sp>
      <p:sp>
        <p:nvSpPr>
          <p:cNvPr id="5" name="四角形: 角を丸くする 4">
            <a:extLst>
              <a:ext uri="{FF2B5EF4-FFF2-40B4-BE49-F238E27FC236}">
                <a16:creationId xmlns:a16="http://schemas.microsoft.com/office/drawing/2014/main" id="{168AEC2A-4D6F-B3FE-15BD-C4F0D405AA0D}"/>
              </a:ext>
            </a:extLst>
          </p:cNvPr>
          <p:cNvSpPr/>
          <p:nvPr/>
        </p:nvSpPr>
        <p:spPr>
          <a:xfrm>
            <a:off x="4021687" y="2724887"/>
            <a:ext cx="3276000" cy="1863418"/>
          </a:xfrm>
          <a:prstGeom prst="roundRect">
            <a:avLst>
              <a:gd name="adj" fmla="val 6476"/>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eiryo UI" panose="020B0604030504040204" pitchFamily="50" charset="-128"/>
                <a:ea typeface="Meiryo UI" panose="020B0604030504040204" pitchFamily="50" charset="-128"/>
              </a:rPr>
              <a:t>閉域網相互接続部</a:t>
            </a:r>
            <a:endParaRPr lang="en-US" altLang="ja-JP" sz="900" b="1" kern="0">
              <a:solidFill>
                <a:srgbClr val="00338D"/>
              </a:solidFill>
              <a:latin typeface="Meiryo UI" panose="020B0604030504040204" pitchFamily="50" charset="-128"/>
              <a:ea typeface="Meiryo UI" panose="020B0604030504040204" pitchFamily="50" charset="-128"/>
            </a:endParaRPr>
          </a:p>
          <a:p>
            <a:pPr>
              <a:defRPr/>
            </a:pP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a:t>
            </a:r>
            <a:r>
              <a:rPr lang="en-US" altLang="ja-JP" sz="900" b="1" kern="0">
                <a:solidFill>
                  <a:srgbClr val="00338D"/>
                </a:solidFill>
                <a:latin typeface="Meiryo UI" panose="020B0604030504040204" pitchFamily="50" charset="-128"/>
                <a:ea typeface="Meiryo UI" panose="020B0604030504040204" pitchFamily="50" charset="-128"/>
              </a:rPr>
              <a:t>-</a:t>
            </a:r>
            <a:endParaRPr lang="ja-JP" altLang="en-US" sz="900" b="1" kern="0">
              <a:solidFill>
                <a:srgbClr val="00338D"/>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7DD18883-EAF2-4B1D-E74D-20435AF9CBE2}"/>
              </a:ext>
            </a:extLst>
          </p:cNvPr>
          <p:cNvSpPr/>
          <p:nvPr/>
        </p:nvSpPr>
        <p:spPr>
          <a:xfrm>
            <a:off x="2789768" y="2724887"/>
            <a:ext cx="1116000" cy="1863418"/>
          </a:xfrm>
          <a:prstGeom prst="roundRect">
            <a:avLst>
              <a:gd name="adj" fmla="val 8934"/>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アクセス回線接続部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7" name="円柱 6">
            <a:extLst>
              <a:ext uri="{FF2B5EF4-FFF2-40B4-BE49-F238E27FC236}">
                <a16:creationId xmlns:a16="http://schemas.microsoft.com/office/drawing/2014/main" id="{68A5293E-D8EA-F714-B382-1AE6CB4EB938}"/>
              </a:ext>
            </a:extLst>
          </p:cNvPr>
          <p:cNvSpPr>
            <a:spLocks/>
          </p:cNvSpPr>
          <p:nvPr/>
        </p:nvSpPr>
        <p:spPr>
          <a:xfrm>
            <a:off x="2827647" y="299904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8" name="円柱 7">
            <a:extLst>
              <a:ext uri="{FF2B5EF4-FFF2-40B4-BE49-F238E27FC236}">
                <a16:creationId xmlns:a16="http://schemas.microsoft.com/office/drawing/2014/main" id="{55E25794-7AD1-BD70-ACF6-2C10D0BD56E7}"/>
              </a:ext>
            </a:extLst>
          </p:cNvPr>
          <p:cNvSpPr>
            <a:spLocks/>
          </p:cNvSpPr>
          <p:nvPr/>
        </p:nvSpPr>
        <p:spPr>
          <a:xfrm>
            <a:off x="2827647" y="329238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9" name="四角形: 角を丸くする 8">
            <a:extLst>
              <a:ext uri="{FF2B5EF4-FFF2-40B4-BE49-F238E27FC236}">
                <a16:creationId xmlns:a16="http://schemas.microsoft.com/office/drawing/2014/main" id="{CD51785A-E5B8-6797-1799-D35180139A41}"/>
              </a:ext>
            </a:extLst>
          </p:cNvPr>
          <p:cNvSpPr/>
          <p:nvPr/>
        </p:nvSpPr>
        <p:spPr>
          <a:xfrm>
            <a:off x="811352" y="2724887"/>
            <a:ext cx="1332000" cy="86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r>
              <a:rPr lang="en-US" altLang="ja-JP" sz="900" b="1" kern="0">
                <a:solidFill>
                  <a:srgbClr val="00338D"/>
                </a:solidFill>
                <a:latin typeface="Meiryo UI" panose="020B0604030504040204" pitchFamily="50" charset="-128"/>
                <a:ea typeface="Meiryo UI" panose="020B0604030504040204" pitchFamily="50" charset="-128"/>
              </a:rPr>
              <a:t>A</a:t>
            </a: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10" name="四角形: 角を丸くする 9">
            <a:extLst>
              <a:ext uri="{FF2B5EF4-FFF2-40B4-BE49-F238E27FC236}">
                <a16:creationId xmlns:a16="http://schemas.microsoft.com/office/drawing/2014/main" id="{F8A108A8-4F74-C9FB-68CD-C04954FC6DB5}"/>
              </a:ext>
            </a:extLst>
          </p:cNvPr>
          <p:cNvSpPr/>
          <p:nvPr/>
        </p:nvSpPr>
        <p:spPr>
          <a:xfrm>
            <a:off x="7424400" y="3724305"/>
            <a:ext cx="1656000" cy="864000"/>
          </a:xfrm>
          <a:prstGeom prst="roundRect">
            <a:avLst>
              <a:gd name="adj" fmla="val 1085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大阪拠点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1" name="四角形: 角を丸くする 10">
            <a:extLst>
              <a:ext uri="{FF2B5EF4-FFF2-40B4-BE49-F238E27FC236}">
                <a16:creationId xmlns:a16="http://schemas.microsoft.com/office/drawing/2014/main" id="{4DFD8198-AAB8-C1F3-D024-817FFD4E806D}"/>
              </a:ext>
            </a:extLst>
          </p:cNvPr>
          <p:cNvSpPr/>
          <p:nvPr/>
        </p:nvSpPr>
        <p:spPr>
          <a:xfrm>
            <a:off x="7424401" y="2724887"/>
            <a:ext cx="1656000" cy="864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2" name="円柱 11">
            <a:extLst>
              <a:ext uri="{FF2B5EF4-FFF2-40B4-BE49-F238E27FC236}">
                <a16:creationId xmlns:a16="http://schemas.microsoft.com/office/drawing/2014/main" id="{E50CAC77-7696-F3D7-5D53-8CAFAE98E83C}"/>
              </a:ext>
            </a:extLst>
          </p:cNvPr>
          <p:cNvSpPr>
            <a:spLocks/>
          </p:cNvSpPr>
          <p:nvPr/>
        </p:nvSpPr>
        <p:spPr>
          <a:xfrm>
            <a:off x="1226833" y="299904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3" name="円柱 12">
            <a:extLst>
              <a:ext uri="{FF2B5EF4-FFF2-40B4-BE49-F238E27FC236}">
                <a16:creationId xmlns:a16="http://schemas.microsoft.com/office/drawing/2014/main" id="{9B02037F-8C41-B150-666B-25799CDB9F82}"/>
              </a:ext>
            </a:extLst>
          </p:cNvPr>
          <p:cNvSpPr>
            <a:spLocks/>
          </p:cNvSpPr>
          <p:nvPr/>
        </p:nvSpPr>
        <p:spPr>
          <a:xfrm>
            <a:off x="1226833" y="329238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cxnSp>
        <p:nvCxnSpPr>
          <p:cNvPr id="15" name="直線矢印コネクタ 14">
            <a:extLst>
              <a:ext uri="{FF2B5EF4-FFF2-40B4-BE49-F238E27FC236}">
                <a16:creationId xmlns:a16="http://schemas.microsoft.com/office/drawing/2014/main" id="{FE9B1E9E-53A7-1FF1-8589-4C9F98E623DF}"/>
              </a:ext>
            </a:extLst>
          </p:cNvPr>
          <p:cNvCxnSpPr>
            <a:cxnSpLocks/>
          </p:cNvCxnSpPr>
          <p:nvPr/>
        </p:nvCxnSpPr>
        <p:spPr>
          <a:xfrm flipV="1">
            <a:off x="740119" y="2575591"/>
            <a:ext cx="879428" cy="936"/>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CED3766F-8BAC-9E4D-17E0-97817BFE6A39}"/>
              </a:ext>
            </a:extLst>
          </p:cNvPr>
          <p:cNvSpPr/>
          <p:nvPr/>
        </p:nvSpPr>
        <p:spPr>
          <a:xfrm>
            <a:off x="701394" y="2290691"/>
            <a:ext cx="946974" cy="25954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①地方公共団体</a:t>
            </a:r>
            <a:r>
              <a:rPr kumimoji="1" lang="en-US" altLang="ja-JP" sz="900" b="1">
                <a:solidFill>
                  <a:srgbClr val="7F7F7F"/>
                </a:solidFill>
                <a:latin typeface="Meiryo UI" panose="020B0604030504040204" pitchFamily="50" charset="-128"/>
                <a:ea typeface="Meiryo UI" panose="020B0604030504040204" pitchFamily="50" charset="-128"/>
              </a:rPr>
              <a:t>LAN</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cxnSp>
        <p:nvCxnSpPr>
          <p:cNvPr id="17" name="直線矢印コネクタ 16">
            <a:extLst>
              <a:ext uri="{FF2B5EF4-FFF2-40B4-BE49-F238E27FC236}">
                <a16:creationId xmlns:a16="http://schemas.microsoft.com/office/drawing/2014/main" id="{631D5680-6A23-92AD-3F9A-0B2E8D8587A2}"/>
              </a:ext>
            </a:extLst>
          </p:cNvPr>
          <p:cNvCxnSpPr>
            <a:cxnSpLocks/>
          </p:cNvCxnSpPr>
          <p:nvPr/>
        </p:nvCxnSpPr>
        <p:spPr>
          <a:xfrm>
            <a:off x="1632780" y="2576527"/>
            <a:ext cx="108317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79CDA747-A5C8-A8C3-FE6A-83B31E04B2E6}"/>
              </a:ext>
            </a:extLst>
          </p:cNvPr>
          <p:cNvSpPr/>
          <p:nvPr/>
        </p:nvSpPr>
        <p:spPr>
          <a:xfrm>
            <a:off x="1631730" y="2290691"/>
            <a:ext cx="10844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②アクセス回線</a:t>
            </a:r>
            <a:br>
              <a:rPr kumimoji="1" lang="en-US" altLang="ja-JP" sz="900" b="1">
                <a:solidFill>
                  <a:srgbClr val="C6007E"/>
                </a:solidFill>
                <a:latin typeface="Meiryo UI" panose="020B0604030504040204" pitchFamily="50" charset="-128"/>
                <a:ea typeface="Meiryo UI" panose="020B0604030504040204" pitchFamily="50" charset="-128"/>
              </a:rPr>
            </a:br>
            <a:r>
              <a:rPr kumimoji="1" lang="ja-JP" altLang="en-US" sz="900" b="1">
                <a:solidFill>
                  <a:srgbClr val="C6007E"/>
                </a:solidFill>
                <a:latin typeface="Meiryo UI" panose="020B0604030504040204" pitchFamily="50" charset="-128"/>
                <a:ea typeface="Meiryo UI" panose="020B0604030504040204" pitchFamily="50" charset="-128"/>
              </a:rPr>
              <a:t>区間</a:t>
            </a:r>
          </a:p>
        </p:txBody>
      </p:sp>
      <p:cxnSp>
        <p:nvCxnSpPr>
          <p:cNvPr id="19" name="直線矢印コネクタ 18">
            <a:extLst>
              <a:ext uri="{FF2B5EF4-FFF2-40B4-BE49-F238E27FC236}">
                <a16:creationId xmlns:a16="http://schemas.microsoft.com/office/drawing/2014/main" id="{97B45447-AF20-772A-3827-E2EA85715C0E}"/>
              </a:ext>
            </a:extLst>
          </p:cNvPr>
          <p:cNvCxnSpPr>
            <a:cxnSpLocks/>
          </p:cNvCxnSpPr>
          <p:nvPr/>
        </p:nvCxnSpPr>
        <p:spPr>
          <a:xfrm flipV="1">
            <a:off x="2736971" y="2575591"/>
            <a:ext cx="1207126"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61CFAE23-5271-4E8F-06E0-E263F420A157}"/>
              </a:ext>
            </a:extLst>
          </p:cNvPr>
          <p:cNvSpPr/>
          <p:nvPr/>
        </p:nvSpPr>
        <p:spPr>
          <a:xfrm>
            <a:off x="2736971" y="2290691"/>
            <a:ext cx="121138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③中継区間</a:t>
            </a:r>
          </a:p>
        </p:txBody>
      </p:sp>
      <p:cxnSp>
        <p:nvCxnSpPr>
          <p:cNvPr id="21" name="直線矢印コネクタ 20">
            <a:extLst>
              <a:ext uri="{FF2B5EF4-FFF2-40B4-BE49-F238E27FC236}">
                <a16:creationId xmlns:a16="http://schemas.microsoft.com/office/drawing/2014/main" id="{E3A089DD-2E3D-5773-4D91-8946C5C3328E}"/>
              </a:ext>
            </a:extLst>
          </p:cNvPr>
          <p:cNvCxnSpPr>
            <a:cxnSpLocks/>
          </p:cNvCxnSpPr>
          <p:nvPr/>
        </p:nvCxnSpPr>
        <p:spPr>
          <a:xfrm>
            <a:off x="3982197" y="2576527"/>
            <a:ext cx="122976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6B5F4FAA-BD61-F1E2-1779-81AD2B073B4C}"/>
              </a:ext>
            </a:extLst>
          </p:cNvPr>
          <p:cNvSpPr/>
          <p:nvPr/>
        </p:nvSpPr>
        <p:spPr>
          <a:xfrm>
            <a:off x="3982197" y="2290691"/>
            <a:ext cx="123511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④回線接続区間</a:t>
            </a:r>
          </a:p>
        </p:txBody>
      </p:sp>
      <p:cxnSp>
        <p:nvCxnSpPr>
          <p:cNvPr id="23" name="直線矢印コネクタ 22">
            <a:extLst>
              <a:ext uri="{FF2B5EF4-FFF2-40B4-BE49-F238E27FC236}">
                <a16:creationId xmlns:a16="http://schemas.microsoft.com/office/drawing/2014/main" id="{7D699DE0-2E14-A7C5-6D81-7E2685E502F6}"/>
              </a:ext>
            </a:extLst>
          </p:cNvPr>
          <p:cNvCxnSpPr>
            <a:cxnSpLocks/>
          </p:cNvCxnSpPr>
          <p:nvPr/>
        </p:nvCxnSpPr>
        <p:spPr>
          <a:xfrm>
            <a:off x="5237029" y="2576527"/>
            <a:ext cx="102744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DE8FE312-4314-FA01-F485-D86DDDE3FC7B}"/>
              </a:ext>
            </a:extLst>
          </p:cNvPr>
          <p:cNvSpPr/>
          <p:nvPr/>
        </p:nvSpPr>
        <p:spPr>
          <a:xfrm>
            <a:off x="5244296" y="2290691"/>
            <a:ext cx="1030365"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⑤接続部区間</a:t>
            </a:r>
          </a:p>
        </p:txBody>
      </p:sp>
      <p:cxnSp>
        <p:nvCxnSpPr>
          <p:cNvPr id="25" name="直線矢印コネクタ 24">
            <a:extLst>
              <a:ext uri="{FF2B5EF4-FFF2-40B4-BE49-F238E27FC236}">
                <a16:creationId xmlns:a16="http://schemas.microsoft.com/office/drawing/2014/main" id="{19C09994-A26F-A636-CE3A-C0C38B0C7D48}"/>
              </a:ext>
            </a:extLst>
          </p:cNvPr>
          <p:cNvCxnSpPr>
            <a:cxnSpLocks/>
          </p:cNvCxnSpPr>
          <p:nvPr/>
        </p:nvCxnSpPr>
        <p:spPr>
          <a:xfrm flipV="1">
            <a:off x="6286844" y="2575591"/>
            <a:ext cx="1071323"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78E34F0-2A97-D574-B4C3-77CDB4256EBF}"/>
              </a:ext>
            </a:extLst>
          </p:cNvPr>
          <p:cNvSpPr/>
          <p:nvPr/>
        </p:nvSpPr>
        <p:spPr>
          <a:xfrm>
            <a:off x="6292031" y="2290691"/>
            <a:ext cx="106613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⑥</a:t>
            </a:r>
            <a:r>
              <a:rPr kumimoji="1" lang="en-US" altLang="ja-JP" sz="900" b="1">
                <a:solidFill>
                  <a:srgbClr val="C6007E"/>
                </a:solidFill>
                <a:latin typeface="Meiryo UI" panose="020B0604030504040204" pitchFamily="50" charset="-128"/>
                <a:ea typeface="Meiryo UI" panose="020B0604030504040204" pitchFamily="50" charset="-128"/>
              </a:rPr>
              <a:t>CSP</a:t>
            </a:r>
            <a:r>
              <a:rPr kumimoji="1" lang="ja-JP" altLang="en-US" sz="900" b="1">
                <a:solidFill>
                  <a:srgbClr val="C6007E"/>
                </a:solidFill>
                <a:latin typeface="Meiryo UI" panose="020B0604030504040204" pitchFamily="50" charset="-128"/>
                <a:ea typeface="Meiryo UI" panose="020B0604030504040204" pitchFamily="50" charset="-128"/>
              </a:rPr>
              <a:t>接続区間</a:t>
            </a:r>
          </a:p>
        </p:txBody>
      </p:sp>
      <p:cxnSp>
        <p:nvCxnSpPr>
          <p:cNvPr id="27" name="直線矢印コネクタ 26">
            <a:extLst>
              <a:ext uri="{FF2B5EF4-FFF2-40B4-BE49-F238E27FC236}">
                <a16:creationId xmlns:a16="http://schemas.microsoft.com/office/drawing/2014/main" id="{609EAD33-0D91-05B4-9278-0B17AB07D76F}"/>
              </a:ext>
            </a:extLst>
          </p:cNvPr>
          <p:cNvCxnSpPr/>
          <p:nvPr/>
        </p:nvCxnSpPr>
        <p:spPr>
          <a:xfrm>
            <a:off x="7382219" y="2576527"/>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1E2B3E79-725D-7AB3-A9EC-788C2D97642A}"/>
              </a:ext>
            </a:extLst>
          </p:cNvPr>
          <p:cNvSpPr/>
          <p:nvPr/>
        </p:nvSpPr>
        <p:spPr>
          <a:xfrm>
            <a:off x="7381011" y="2290691"/>
            <a:ext cx="1734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⑦</a:t>
            </a:r>
            <a:r>
              <a:rPr kumimoji="1" lang="en-US" altLang="ja-JP" sz="900" b="1">
                <a:solidFill>
                  <a:srgbClr val="7F7F7F"/>
                </a:solidFill>
                <a:latin typeface="Meiryo UI" panose="020B0604030504040204" pitchFamily="50" charset="-128"/>
                <a:ea typeface="Meiryo UI" panose="020B0604030504040204" pitchFamily="50" charset="-128"/>
              </a:rPr>
              <a:t>CSP</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29" name="正方形/長方形 28">
            <a:extLst>
              <a:ext uri="{FF2B5EF4-FFF2-40B4-BE49-F238E27FC236}">
                <a16:creationId xmlns:a16="http://schemas.microsoft.com/office/drawing/2014/main" id="{C394EA9F-C23E-9C03-57CC-FEDC6805E7EA}"/>
              </a:ext>
            </a:extLst>
          </p:cNvPr>
          <p:cNvSpPr/>
          <p:nvPr/>
        </p:nvSpPr>
        <p:spPr>
          <a:xfrm>
            <a:off x="2140789" y="3142497"/>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0" name="円柱 29">
            <a:extLst>
              <a:ext uri="{FF2B5EF4-FFF2-40B4-BE49-F238E27FC236}">
                <a16:creationId xmlns:a16="http://schemas.microsoft.com/office/drawing/2014/main" id="{FCA5DA2D-E2E8-3A6D-FD5B-5DA7B32B9A4F}"/>
              </a:ext>
            </a:extLst>
          </p:cNvPr>
          <p:cNvSpPr/>
          <p:nvPr/>
        </p:nvSpPr>
        <p:spPr>
          <a:xfrm>
            <a:off x="5514062" y="2982511"/>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endParaRPr lang="en-US" altLang="ja-JP" sz="700" kern="0">
              <a:solidFill>
                <a:sysClr val="window" lastClr="FFFFFF"/>
              </a:solidFill>
              <a:latin typeface="Meiryo UI" panose="020B0604030504040204" pitchFamily="50" charset="-128"/>
              <a:ea typeface="Meiryo UI" panose="020B0604030504040204" pitchFamily="50" charset="-128"/>
            </a:endParaRPr>
          </a:p>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1" name="円柱 30">
            <a:extLst>
              <a:ext uri="{FF2B5EF4-FFF2-40B4-BE49-F238E27FC236}">
                <a16:creationId xmlns:a16="http://schemas.microsoft.com/office/drawing/2014/main" id="{DA3CB1FF-F347-59C2-6CFB-93E2F7CF4019}"/>
              </a:ext>
            </a:extLst>
          </p:cNvPr>
          <p:cNvSpPr/>
          <p:nvPr/>
        </p:nvSpPr>
        <p:spPr>
          <a:xfrm>
            <a:off x="5300685" y="2899835"/>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endParaRPr lang="en-US" altLang="ja-JP" sz="700" kern="0">
              <a:solidFill>
                <a:sysClr val="window" lastClr="FFFFFF"/>
              </a:solidFill>
              <a:latin typeface="Meiryo UI" panose="020B0604030504040204" pitchFamily="50" charset="-128"/>
              <a:ea typeface="Meiryo UI" panose="020B0604030504040204" pitchFamily="50" charset="-128"/>
            </a:endParaRPr>
          </a:p>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2" name="正方形/長方形 31">
            <a:extLst>
              <a:ext uri="{FF2B5EF4-FFF2-40B4-BE49-F238E27FC236}">
                <a16:creationId xmlns:a16="http://schemas.microsoft.com/office/drawing/2014/main" id="{CC071288-2565-DCC0-A5F7-5F5485A7D490}"/>
              </a:ext>
            </a:extLst>
          </p:cNvPr>
          <p:cNvSpPr/>
          <p:nvPr/>
        </p:nvSpPr>
        <p:spPr>
          <a:xfrm>
            <a:off x="7720016" y="3601081"/>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eiryo UI" panose="020B0604030504040204" pitchFamily="50" charset="-128"/>
                <a:ea typeface="Meiryo UI" panose="020B0604030504040204" pitchFamily="50" charset="-128"/>
              </a:rPr>
              <a:t>CSP</a:t>
            </a:r>
            <a:r>
              <a:rPr kumimoji="1" lang="ja-JP" altLang="en-US" sz="700" b="1">
                <a:solidFill>
                  <a:schemeClr val="tx2"/>
                </a:solidFill>
                <a:latin typeface="Meiryo UI" panose="020B0604030504040204" pitchFamily="50" charset="-128"/>
                <a:ea typeface="Meiryo UI" panose="020B0604030504040204" pitchFamily="50" charset="-128"/>
              </a:rPr>
              <a:t>プライベート</a:t>
            </a:r>
            <a:r>
              <a:rPr kumimoji="1" lang="en-US" altLang="ja-JP" sz="700" b="1">
                <a:solidFill>
                  <a:schemeClr val="tx2"/>
                </a:solidFill>
                <a:latin typeface="Meiryo UI" panose="020B0604030504040204" pitchFamily="50" charset="-128"/>
                <a:ea typeface="Meiryo UI" panose="020B0604030504040204" pitchFamily="50" charset="-128"/>
              </a:rPr>
              <a:t>NW</a:t>
            </a:r>
            <a:endParaRPr kumimoji="1" lang="ja-JP" altLang="en-US" sz="700" b="1">
              <a:solidFill>
                <a:schemeClr val="tx2"/>
              </a:solidFill>
              <a:latin typeface="Meiryo UI" panose="020B0604030504040204" pitchFamily="50" charset="-128"/>
              <a:ea typeface="Meiryo UI" panose="020B0604030504040204" pitchFamily="50" charset="-128"/>
            </a:endParaRPr>
          </a:p>
        </p:txBody>
      </p:sp>
      <p:cxnSp>
        <p:nvCxnSpPr>
          <p:cNvPr id="33" name="直線矢印コネクタ 32">
            <a:extLst>
              <a:ext uri="{FF2B5EF4-FFF2-40B4-BE49-F238E27FC236}">
                <a16:creationId xmlns:a16="http://schemas.microsoft.com/office/drawing/2014/main" id="{F5C6B5B3-E9C1-C0FC-B05D-4F5E86F6DDBF}"/>
              </a:ext>
            </a:extLst>
          </p:cNvPr>
          <p:cNvCxnSpPr>
            <a:cxnSpLocks/>
          </p:cNvCxnSpPr>
          <p:nvPr/>
        </p:nvCxnSpPr>
        <p:spPr>
          <a:xfrm>
            <a:off x="7718196" y="3588702"/>
            <a:ext cx="0" cy="14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F655E0D4-0494-2734-A9DB-93706A7DE594}"/>
              </a:ext>
            </a:extLst>
          </p:cNvPr>
          <p:cNvSpPr/>
          <p:nvPr/>
        </p:nvSpPr>
        <p:spPr>
          <a:xfrm>
            <a:off x="2140789" y="3434589"/>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627DD24B-5496-0445-6B62-98986C63A0D5}"/>
              </a:ext>
            </a:extLst>
          </p:cNvPr>
          <p:cNvCxnSpPr>
            <a:cxnSpLocks/>
          </p:cNvCxnSpPr>
          <p:nvPr/>
        </p:nvCxnSpPr>
        <p:spPr>
          <a:xfrm flipV="1">
            <a:off x="2098701" y="3125045"/>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DD5C3A-4759-B49D-782A-EAB2F010F800}"/>
              </a:ext>
            </a:extLst>
          </p:cNvPr>
          <p:cNvCxnSpPr>
            <a:cxnSpLocks/>
          </p:cNvCxnSpPr>
          <p:nvPr/>
        </p:nvCxnSpPr>
        <p:spPr>
          <a:xfrm flipV="1">
            <a:off x="2098701" y="3418387"/>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178F2435-3106-3AC9-48D8-4FBD121E7320}"/>
              </a:ext>
            </a:extLst>
          </p:cNvPr>
          <p:cNvCxnSpPr>
            <a:cxnSpLocks/>
          </p:cNvCxnSpPr>
          <p:nvPr/>
        </p:nvCxnSpPr>
        <p:spPr>
          <a:xfrm flipV="1">
            <a:off x="3847446" y="3125045"/>
            <a:ext cx="145323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42B277D8-6F66-B427-E9BC-2F1A2219A613}"/>
              </a:ext>
            </a:extLst>
          </p:cNvPr>
          <p:cNvCxnSpPr>
            <a:cxnSpLocks/>
          </p:cNvCxnSpPr>
          <p:nvPr/>
        </p:nvCxnSpPr>
        <p:spPr>
          <a:xfrm flipV="1">
            <a:off x="3847446" y="3418387"/>
            <a:ext cx="167583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85592994-F14A-1B6B-6B32-10F94B81D473}"/>
              </a:ext>
            </a:extLst>
          </p:cNvPr>
          <p:cNvCxnSpPr>
            <a:cxnSpLocks/>
          </p:cNvCxnSpPr>
          <p:nvPr/>
        </p:nvCxnSpPr>
        <p:spPr>
          <a:xfrm flipV="1">
            <a:off x="6224636" y="3389850"/>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333D882B-FF0B-A6D9-1C12-AFA44B2F602B}"/>
              </a:ext>
            </a:extLst>
          </p:cNvPr>
          <p:cNvCxnSpPr>
            <a:cxnSpLocks/>
          </p:cNvCxnSpPr>
          <p:nvPr/>
        </p:nvCxnSpPr>
        <p:spPr>
          <a:xfrm flipV="1">
            <a:off x="6199242" y="3108510"/>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BC783BBD-3960-7E5B-E10B-8B6BCB0592AA}"/>
              </a:ext>
            </a:extLst>
          </p:cNvPr>
          <p:cNvCxnSpPr>
            <a:cxnSpLocks/>
            <a:stCxn id="12" idx="4"/>
            <a:endCxn id="54" idx="1"/>
          </p:cNvCxnSpPr>
          <p:nvPr/>
        </p:nvCxnSpPr>
        <p:spPr>
          <a:xfrm>
            <a:off x="1622833" y="3125046"/>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2AC763-5BB3-9A6D-6B22-C5E729FD7782}"/>
              </a:ext>
            </a:extLst>
          </p:cNvPr>
          <p:cNvCxnSpPr>
            <a:cxnSpLocks/>
            <a:stCxn id="13" idx="4"/>
            <a:endCxn id="55" idx="1"/>
          </p:cNvCxnSpPr>
          <p:nvPr/>
        </p:nvCxnSpPr>
        <p:spPr>
          <a:xfrm>
            <a:off x="1622833" y="3418388"/>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553FDA51-F686-3075-1C9A-E8058862FEB6}"/>
              </a:ext>
            </a:extLst>
          </p:cNvPr>
          <p:cNvCxnSpPr>
            <a:cxnSpLocks/>
          </p:cNvCxnSpPr>
          <p:nvPr/>
        </p:nvCxnSpPr>
        <p:spPr>
          <a:xfrm>
            <a:off x="732975"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4" name="直線コネクタ 43">
            <a:extLst>
              <a:ext uri="{FF2B5EF4-FFF2-40B4-BE49-F238E27FC236}">
                <a16:creationId xmlns:a16="http://schemas.microsoft.com/office/drawing/2014/main" id="{40D86DD9-95A5-D5FB-4D80-B46BD88A1E8B}"/>
              </a:ext>
            </a:extLst>
          </p:cNvPr>
          <p:cNvCxnSpPr>
            <a:cxnSpLocks/>
          </p:cNvCxnSpPr>
          <p:nvPr/>
        </p:nvCxnSpPr>
        <p:spPr>
          <a:xfrm flipH="1">
            <a:off x="2720710"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5" name="直線コネクタ 44">
            <a:extLst>
              <a:ext uri="{FF2B5EF4-FFF2-40B4-BE49-F238E27FC236}">
                <a16:creationId xmlns:a16="http://schemas.microsoft.com/office/drawing/2014/main" id="{5DD72EF8-9C8B-9774-EA4F-36B8088BC4E5}"/>
              </a:ext>
            </a:extLst>
          </p:cNvPr>
          <p:cNvCxnSpPr>
            <a:cxnSpLocks/>
          </p:cNvCxnSpPr>
          <p:nvPr/>
        </p:nvCxnSpPr>
        <p:spPr>
          <a:xfrm flipH="1">
            <a:off x="3963727"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6" name="直線コネクタ 45">
            <a:extLst>
              <a:ext uri="{FF2B5EF4-FFF2-40B4-BE49-F238E27FC236}">
                <a16:creationId xmlns:a16="http://schemas.microsoft.com/office/drawing/2014/main" id="{F818B99D-A5DD-C3FA-A948-A84E7DEC72CD}"/>
              </a:ext>
            </a:extLst>
          </p:cNvPr>
          <p:cNvCxnSpPr>
            <a:cxnSpLocks/>
          </p:cNvCxnSpPr>
          <p:nvPr/>
        </p:nvCxnSpPr>
        <p:spPr>
          <a:xfrm flipH="1">
            <a:off x="5230549"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7" name="直線コネクタ 46">
            <a:extLst>
              <a:ext uri="{FF2B5EF4-FFF2-40B4-BE49-F238E27FC236}">
                <a16:creationId xmlns:a16="http://schemas.microsoft.com/office/drawing/2014/main" id="{1CD025D1-DD5F-33FA-2583-26DA805373B1}"/>
              </a:ext>
            </a:extLst>
          </p:cNvPr>
          <p:cNvCxnSpPr>
            <a:cxnSpLocks/>
          </p:cNvCxnSpPr>
          <p:nvPr/>
        </p:nvCxnSpPr>
        <p:spPr>
          <a:xfrm flipH="1">
            <a:off x="6276655"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8" name="直線コネクタ 47">
            <a:extLst>
              <a:ext uri="{FF2B5EF4-FFF2-40B4-BE49-F238E27FC236}">
                <a16:creationId xmlns:a16="http://schemas.microsoft.com/office/drawing/2014/main" id="{A1BB2564-9BFB-A759-63AE-F6E641E2EC66}"/>
              </a:ext>
            </a:extLst>
          </p:cNvPr>
          <p:cNvCxnSpPr>
            <a:cxnSpLocks/>
          </p:cNvCxnSpPr>
          <p:nvPr/>
        </p:nvCxnSpPr>
        <p:spPr>
          <a:xfrm>
            <a:off x="7362505"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49" name="直線コネクタ 48">
            <a:extLst>
              <a:ext uri="{FF2B5EF4-FFF2-40B4-BE49-F238E27FC236}">
                <a16:creationId xmlns:a16="http://schemas.microsoft.com/office/drawing/2014/main" id="{5680DF3D-74E8-953D-4583-542BD1BDBB9E}"/>
              </a:ext>
            </a:extLst>
          </p:cNvPr>
          <p:cNvCxnSpPr>
            <a:cxnSpLocks/>
          </p:cNvCxnSpPr>
          <p:nvPr/>
        </p:nvCxnSpPr>
        <p:spPr>
          <a:xfrm>
            <a:off x="9124630"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sp>
        <p:nvSpPr>
          <p:cNvPr id="50" name="正方形/長方形 49">
            <a:extLst>
              <a:ext uri="{FF2B5EF4-FFF2-40B4-BE49-F238E27FC236}">
                <a16:creationId xmlns:a16="http://schemas.microsoft.com/office/drawing/2014/main" id="{2F5DC051-E86B-AE33-C9CA-B84B699D8AC6}"/>
              </a:ext>
            </a:extLst>
          </p:cNvPr>
          <p:cNvSpPr/>
          <p:nvPr/>
        </p:nvSpPr>
        <p:spPr>
          <a:xfrm>
            <a:off x="6306784" y="3115171"/>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E0EB9386-00A0-5D64-6E8F-8A4FC96B92D9}"/>
              </a:ext>
            </a:extLst>
          </p:cNvPr>
          <p:cNvSpPr/>
          <p:nvPr/>
        </p:nvSpPr>
        <p:spPr>
          <a:xfrm>
            <a:off x="6306784" y="3406107"/>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52" name="円柱 51">
            <a:extLst>
              <a:ext uri="{FF2B5EF4-FFF2-40B4-BE49-F238E27FC236}">
                <a16:creationId xmlns:a16="http://schemas.microsoft.com/office/drawing/2014/main" id="{2A5B00BB-C8D0-1D05-DE5B-EDA9E9CE799A}"/>
              </a:ext>
            </a:extLst>
          </p:cNvPr>
          <p:cNvSpPr>
            <a:spLocks/>
          </p:cNvSpPr>
          <p:nvPr/>
        </p:nvSpPr>
        <p:spPr>
          <a:xfrm>
            <a:off x="3451446" y="299904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3" name="円柱 52">
            <a:extLst>
              <a:ext uri="{FF2B5EF4-FFF2-40B4-BE49-F238E27FC236}">
                <a16:creationId xmlns:a16="http://schemas.microsoft.com/office/drawing/2014/main" id="{8A7D3A3C-132F-9B9F-B916-7011158A3D98}"/>
              </a:ext>
            </a:extLst>
          </p:cNvPr>
          <p:cNvSpPr>
            <a:spLocks/>
          </p:cNvSpPr>
          <p:nvPr/>
        </p:nvSpPr>
        <p:spPr>
          <a:xfrm>
            <a:off x="3451446" y="329238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4" name="正方形/長方形 53">
            <a:extLst>
              <a:ext uri="{FF2B5EF4-FFF2-40B4-BE49-F238E27FC236}">
                <a16:creationId xmlns:a16="http://schemas.microsoft.com/office/drawing/2014/main" id="{337BC9FC-156B-B75E-BE72-041CFE16B0C2}"/>
              </a:ext>
            </a:extLst>
          </p:cNvPr>
          <p:cNvSpPr>
            <a:spLocks/>
          </p:cNvSpPr>
          <p:nvPr/>
        </p:nvSpPr>
        <p:spPr>
          <a:xfrm>
            <a:off x="1702701" y="2999046"/>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15110DD2-9E63-E9A6-8592-FD093E4B8391}"/>
              </a:ext>
            </a:extLst>
          </p:cNvPr>
          <p:cNvSpPr>
            <a:spLocks/>
          </p:cNvSpPr>
          <p:nvPr/>
        </p:nvSpPr>
        <p:spPr>
          <a:xfrm>
            <a:off x="1702701" y="3292388"/>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56" name="円柱 55">
            <a:extLst>
              <a:ext uri="{FF2B5EF4-FFF2-40B4-BE49-F238E27FC236}">
                <a16:creationId xmlns:a16="http://schemas.microsoft.com/office/drawing/2014/main" id="{904EF672-21CA-531C-E5E4-B6CAD4825FA3}"/>
              </a:ext>
            </a:extLst>
          </p:cNvPr>
          <p:cNvSpPr>
            <a:spLocks/>
          </p:cNvSpPr>
          <p:nvPr/>
        </p:nvSpPr>
        <p:spPr>
          <a:xfrm>
            <a:off x="2827647" y="399846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7" name="円柱 56">
            <a:extLst>
              <a:ext uri="{FF2B5EF4-FFF2-40B4-BE49-F238E27FC236}">
                <a16:creationId xmlns:a16="http://schemas.microsoft.com/office/drawing/2014/main" id="{090EDAE8-FBB0-B9FF-4ECA-769550B61CCD}"/>
              </a:ext>
            </a:extLst>
          </p:cNvPr>
          <p:cNvSpPr>
            <a:spLocks/>
          </p:cNvSpPr>
          <p:nvPr/>
        </p:nvSpPr>
        <p:spPr>
          <a:xfrm>
            <a:off x="2827647" y="429180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58" name="四角形: 角を丸くする 57">
            <a:extLst>
              <a:ext uri="{FF2B5EF4-FFF2-40B4-BE49-F238E27FC236}">
                <a16:creationId xmlns:a16="http://schemas.microsoft.com/office/drawing/2014/main" id="{F359870E-1D3B-76AD-06E6-1829DA561501}"/>
              </a:ext>
            </a:extLst>
          </p:cNvPr>
          <p:cNvSpPr/>
          <p:nvPr/>
        </p:nvSpPr>
        <p:spPr>
          <a:xfrm>
            <a:off x="811352" y="3724305"/>
            <a:ext cx="1332000" cy="86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r>
              <a:rPr lang="en-US" altLang="ja-JP" sz="900" b="1" kern="0">
                <a:solidFill>
                  <a:srgbClr val="00338D"/>
                </a:solidFill>
                <a:latin typeface="Meiryo UI" panose="020B0604030504040204" pitchFamily="50" charset="-128"/>
                <a:ea typeface="Meiryo UI" panose="020B0604030504040204" pitchFamily="50" charset="-128"/>
              </a:rPr>
              <a:t>B</a:t>
            </a: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59" name="円柱 58">
            <a:extLst>
              <a:ext uri="{FF2B5EF4-FFF2-40B4-BE49-F238E27FC236}">
                <a16:creationId xmlns:a16="http://schemas.microsoft.com/office/drawing/2014/main" id="{B89B1D29-5148-5B33-D01C-C0922363F4DF}"/>
              </a:ext>
            </a:extLst>
          </p:cNvPr>
          <p:cNvSpPr>
            <a:spLocks/>
          </p:cNvSpPr>
          <p:nvPr/>
        </p:nvSpPr>
        <p:spPr>
          <a:xfrm>
            <a:off x="1226833" y="399846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60" name="円柱 59">
            <a:extLst>
              <a:ext uri="{FF2B5EF4-FFF2-40B4-BE49-F238E27FC236}">
                <a16:creationId xmlns:a16="http://schemas.microsoft.com/office/drawing/2014/main" id="{2D1086B2-BA08-F506-897B-FD948AB7232E}"/>
              </a:ext>
            </a:extLst>
          </p:cNvPr>
          <p:cNvSpPr>
            <a:spLocks/>
          </p:cNvSpPr>
          <p:nvPr/>
        </p:nvSpPr>
        <p:spPr>
          <a:xfrm>
            <a:off x="1226833" y="429180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61" name="正方形/長方形 60">
            <a:extLst>
              <a:ext uri="{FF2B5EF4-FFF2-40B4-BE49-F238E27FC236}">
                <a16:creationId xmlns:a16="http://schemas.microsoft.com/office/drawing/2014/main" id="{2589D71C-F47B-186D-8E9F-08762C56687F}"/>
              </a:ext>
            </a:extLst>
          </p:cNvPr>
          <p:cNvSpPr/>
          <p:nvPr/>
        </p:nvSpPr>
        <p:spPr>
          <a:xfrm>
            <a:off x="2140789" y="4141915"/>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17215519-AFC9-5A2F-C053-B8CA9289A1DE}"/>
              </a:ext>
            </a:extLst>
          </p:cNvPr>
          <p:cNvSpPr/>
          <p:nvPr/>
        </p:nvSpPr>
        <p:spPr>
          <a:xfrm>
            <a:off x="2140789" y="4434007"/>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63" name="直線コネクタ 62">
            <a:extLst>
              <a:ext uri="{FF2B5EF4-FFF2-40B4-BE49-F238E27FC236}">
                <a16:creationId xmlns:a16="http://schemas.microsoft.com/office/drawing/2014/main" id="{D37B244D-3F32-7373-58F5-3D650575A652}"/>
              </a:ext>
            </a:extLst>
          </p:cNvPr>
          <p:cNvCxnSpPr>
            <a:cxnSpLocks/>
            <a:stCxn id="67" idx="3"/>
            <a:endCxn id="56" idx="2"/>
          </p:cNvCxnSpPr>
          <p:nvPr/>
        </p:nvCxnSpPr>
        <p:spPr>
          <a:xfrm flipV="1">
            <a:off x="2098701" y="4124463"/>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0EC10966-8776-BEA2-5817-2BB459EFE425}"/>
              </a:ext>
            </a:extLst>
          </p:cNvPr>
          <p:cNvCxnSpPr>
            <a:cxnSpLocks/>
            <a:stCxn id="68" idx="3"/>
            <a:endCxn id="57" idx="2"/>
          </p:cNvCxnSpPr>
          <p:nvPr/>
        </p:nvCxnSpPr>
        <p:spPr>
          <a:xfrm flipV="1">
            <a:off x="2098701" y="4417805"/>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448AB338-519A-ED18-A55C-47E11E6681B5}"/>
              </a:ext>
            </a:extLst>
          </p:cNvPr>
          <p:cNvCxnSpPr>
            <a:cxnSpLocks/>
            <a:stCxn id="59" idx="4"/>
            <a:endCxn id="67" idx="1"/>
          </p:cNvCxnSpPr>
          <p:nvPr/>
        </p:nvCxnSpPr>
        <p:spPr>
          <a:xfrm>
            <a:off x="1622833" y="412446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D64BBEAB-E65A-5DB4-BE2D-B5EB1BCEACCB}"/>
              </a:ext>
            </a:extLst>
          </p:cNvPr>
          <p:cNvCxnSpPr>
            <a:cxnSpLocks/>
            <a:stCxn id="60" idx="4"/>
            <a:endCxn id="68" idx="1"/>
          </p:cNvCxnSpPr>
          <p:nvPr/>
        </p:nvCxnSpPr>
        <p:spPr>
          <a:xfrm>
            <a:off x="1622833" y="4417806"/>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02D881D-F2C9-0561-882F-BE165FDED6F6}"/>
              </a:ext>
            </a:extLst>
          </p:cNvPr>
          <p:cNvSpPr>
            <a:spLocks/>
          </p:cNvSpPr>
          <p:nvPr/>
        </p:nvSpPr>
        <p:spPr>
          <a:xfrm>
            <a:off x="1702701" y="399846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9AB65194-ACB5-0D4C-4D2E-A3BC28B67EC0}"/>
              </a:ext>
            </a:extLst>
          </p:cNvPr>
          <p:cNvSpPr>
            <a:spLocks/>
          </p:cNvSpPr>
          <p:nvPr/>
        </p:nvSpPr>
        <p:spPr>
          <a:xfrm>
            <a:off x="1702701" y="4291806"/>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cxnSp>
        <p:nvCxnSpPr>
          <p:cNvPr id="69" name="直線コネクタ 68">
            <a:extLst>
              <a:ext uri="{FF2B5EF4-FFF2-40B4-BE49-F238E27FC236}">
                <a16:creationId xmlns:a16="http://schemas.microsoft.com/office/drawing/2014/main" id="{C0EBF4EE-C039-11DB-CAF0-A46CF1355699}"/>
              </a:ext>
            </a:extLst>
          </p:cNvPr>
          <p:cNvCxnSpPr>
            <a:cxnSpLocks/>
          </p:cNvCxnSpPr>
          <p:nvPr/>
        </p:nvCxnSpPr>
        <p:spPr>
          <a:xfrm flipH="1">
            <a:off x="1619547" y="2381857"/>
            <a:ext cx="0" cy="2232000"/>
          </a:xfrm>
          <a:prstGeom prst="line">
            <a:avLst/>
          </a:prstGeom>
          <a:noFill/>
          <a:ln w="25400" cap="flat" cmpd="sng" algn="ctr">
            <a:solidFill>
              <a:srgbClr val="6D2077"/>
            </a:solidFill>
            <a:prstDash val="solid"/>
            <a:miter lim="800000"/>
            <a:headEnd type="none" w="med" len="med"/>
            <a:tailEnd type="none" w="med" len="med"/>
          </a:ln>
          <a:effectLst/>
        </p:spPr>
      </p:cxnSp>
      <p:sp>
        <p:nvSpPr>
          <p:cNvPr id="84" name="正方形/長方形 83">
            <a:extLst>
              <a:ext uri="{FF2B5EF4-FFF2-40B4-BE49-F238E27FC236}">
                <a16:creationId xmlns:a16="http://schemas.microsoft.com/office/drawing/2014/main" id="{A3F16FE4-DBDF-7BEE-2F2B-3F295D3438B0}"/>
              </a:ext>
            </a:extLst>
          </p:cNvPr>
          <p:cNvSpPr/>
          <p:nvPr/>
        </p:nvSpPr>
        <p:spPr>
          <a:xfrm>
            <a:off x="4117499" y="3115171"/>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92" name="正方形/長方形 91">
            <a:extLst>
              <a:ext uri="{FF2B5EF4-FFF2-40B4-BE49-F238E27FC236}">
                <a16:creationId xmlns:a16="http://schemas.microsoft.com/office/drawing/2014/main" id="{D5E7C896-4E58-3823-7312-7B25A9A18F31}"/>
              </a:ext>
            </a:extLst>
          </p:cNvPr>
          <p:cNvSpPr/>
          <p:nvPr/>
        </p:nvSpPr>
        <p:spPr>
          <a:xfrm>
            <a:off x="4117499" y="3406107"/>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4" name="フローチャート: 処理 73">
            <a:extLst>
              <a:ext uri="{FF2B5EF4-FFF2-40B4-BE49-F238E27FC236}">
                <a16:creationId xmlns:a16="http://schemas.microsoft.com/office/drawing/2014/main" id="{E6C0A13E-3CD6-446D-77C6-148AEDA8C73B}"/>
              </a:ext>
            </a:extLst>
          </p:cNvPr>
          <p:cNvSpPr/>
          <p:nvPr/>
        </p:nvSpPr>
        <p:spPr>
          <a:xfrm>
            <a:off x="5172591" y="4623490"/>
            <a:ext cx="4147389" cy="144000"/>
          </a:xfrm>
          <a:prstGeom prst="flowChartProcess">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en-US" altLang="ja-JP" sz="900">
                <a:solidFill>
                  <a:schemeClr val="tx1"/>
                </a:solidFill>
              </a:rPr>
              <a:t>※</a:t>
            </a:r>
            <a:r>
              <a:rPr kumimoji="1" lang="ja-JP" altLang="en-US" sz="900">
                <a:solidFill>
                  <a:schemeClr val="tx1"/>
                </a:solidFill>
              </a:rPr>
              <a:t>代表となる構成概要を示す。</a:t>
            </a:r>
            <a:r>
              <a:rPr kumimoji="1" lang="en-US" altLang="ja-JP" sz="900">
                <a:solidFill>
                  <a:schemeClr val="tx1"/>
                </a:solidFill>
              </a:rPr>
              <a:t>DR</a:t>
            </a:r>
            <a:r>
              <a:rPr kumimoji="1" lang="ja-JP" altLang="en-US" sz="900">
                <a:solidFill>
                  <a:schemeClr val="tx1"/>
                </a:solidFill>
              </a:rPr>
              <a:t>戦略等により回線本数等に差異が出る可能性がある。</a:t>
            </a:r>
          </a:p>
        </p:txBody>
      </p:sp>
      <p:sp>
        <p:nvSpPr>
          <p:cNvPr id="14" name="四角形: 角を丸くする 13">
            <a:extLst>
              <a:ext uri="{FF2B5EF4-FFF2-40B4-BE49-F238E27FC236}">
                <a16:creationId xmlns:a16="http://schemas.microsoft.com/office/drawing/2014/main" id="{FAB67EC5-0139-D4A6-DA5F-F11A86DE641C}"/>
              </a:ext>
            </a:extLst>
          </p:cNvPr>
          <p:cNvSpPr/>
          <p:nvPr/>
        </p:nvSpPr>
        <p:spPr>
          <a:xfrm>
            <a:off x="7455347" y="2996459"/>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F33F3E74-6BD6-5449-FBF9-329419D8BECC}"/>
              </a:ext>
            </a:extLst>
          </p:cNvPr>
          <p:cNvSpPr txBox="1"/>
          <p:nvPr/>
        </p:nvSpPr>
        <p:spPr>
          <a:xfrm>
            <a:off x="7749279" y="3195168"/>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72" name="タイトル 3">
            <a:extLst>
              <a:ext uri="{FF2B5EF4-FFF2-40B4-BE49-F238E27FC236}">
                <a16:creationId xmlns:a16="http://schemas.microsoft.com/office/drawing/2014/main" id="{45EC5131-A50F-2325-41CC-F4B49970D758}"/>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en-US" altLang="ja-JP"/>
              <a:t>1’.</a:t>
            </a:r>
            <a:r>
              <a:rPr lang="ja-JP" altLang="en-US"/>
              <a:t> 閉域ネットワーク共同利用</a:t>
            </a:r>
          </a:p>
        </p:txBody>
      </p:sp>
      <p:cxnSp>
        <p:nvCxnSpPr>
          <p:cNvPr id="75" name="直線コネクタ 74">
            <a:extLst>
              <a:ext uri="{FF2B5EF4-FFF2-40B4-BE49-F238E27FC236}">
                <a16:creationId xmlns:a16="http://schemas.microsoft.com/office/drawing/2014/main" id="{6F18A594-A094-BF02-6AED-D3D3156821B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6" name="スライド番号プレースホルダー 75">
            <a:extLst>
              <a:ext uri="{FF2B5EF4-FFF2-40B4-BE49-F238E27FC236}">
                <a16:creationId xmlns:a16="http://schemas.microsoft.com/office/drawing/2014/main" id="{74B52CFA-DB42-371D-B478-D2B97E2AA769}"/>
              </a:ext>
            </a:extLst>
          </p:cNvPr>
          <p:cNvSpPr>
            <a:spLocks noGrp="1"/>
          </p:cNvSpPr>
          <p:nvPr>
            <p:ph type="sldNum" sz="quarter" idx="12"/>
          </p:nvPr>
        </p:nvSpPr>
        <p:spPr/>
        <p:txBody>
          <a:bodyPr/>
          <a:lstStyle/>
          <a:p>
            <a:fld id="{DFD4F317-19D0-4848-B5EB-5B174DBE8CF9}" type="slidenum">
              <a:rPr lang="ja-JP" altLang="en-US" smtClean="0"/>
              <a:pPr/>
              <a:t>11</a:t>
            </a:fld>
            <a:endParaRPr lang="ja-JP" altLang="en-US"/>
          </a:p>
        </p:txBody>
      </p:sp>
    </p:spTree>
    <p:extLst>
      <p:ext uri="{BB962C8B-B14F-4D97-AF65-F5344CB8AC3E}">
        <p14:creationId xmlns:p14="http://schemas.microsoft.com/office/powerpoint/2010/main" val="80148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正方形/長方形 125">
            <a:extLst>
              <a:ext uri="{FF2B5EF4-FFF2-40B4-BE49-F238E27FC236}">
                <a16:creationId xmlns:a16="http://schemas.microsoft.com/office/drawing/2014/main" id="{8F5FF753-CE09-4F84-BAAC-323064091F96}"/>
              </a:ext>
            </a:extLst>
          </p:cNvPr>
          <p:cNvSpPr>
            <a:spLocks/>
          </p:cNvSpPr>
          <p:nvPr/>
        </p:nvSpPr>
        <p:spPr bwMode="auto">
          <a:xfrm>
            <a:off x="1725820" y="1320003"/>
            <a:ext cx="7344000" cy="684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solidFill>
                  <a:srgbClr val="000000">
                    <a:lumMod val="100000"/>
                  </a:srgbClr>
                </a:solidFill>
              </a:rPr>
              <a:t>各地方公共団体拠点からデータセンターへの接続を既存回線（地域回線等）を用いて集約し、データセンターから敷設したクラウド接続サービスを共同で利用する構成。</a:t>
            </a:r>
            <a:endParaRPr lang="en-US" altLang="ja-JP" sz="1100">
              <a:solidFill>
                <a:srgbClr val="000000">
                  <a:lumMod val="100000"/>
                </a:srgbClr>
              </a:solidFill>
            </a:endParaRPr>
          </a:p>
          <a:p>
            <a:pPr marL="171450" indent="-171450" fontAlgn="t">
              <a:buFont typeface="Arial" panose="020B0604020202020204" pitchFamily="34" charset="0"/>
              <a:buChar char="•"/>
            </a:pPr>
            <a:r>
              <a:rPr lang="ja-JP" altLang="en-US" sz="1100" i="1">
                <a:solidFill>
                  <a:srgbClr val="000000">
                    <a:lumMod val="100000"/>
                  </a:srgbClr>
                </a:solidFill>
                <a:latin typeface="Meiryo UI" panose="020B0604030504040204" pitchFamily="50" charset="-128"/>
                <a:ea typeface="Meiryo UI" panose="020B0604030504040204" pitchFamily="50" charset="-128"/>
              </a:rPr>
              <a:t>データセンター接続部までの回線は各団体で敷設する必要がある。ガバメントクラウドに接続する回線はデータセンターの管理者で敷設することが想定される（本回線を複数団体で共同利用する）。</a:t>
            </a:r>
            <a:endParaRPr kumimoji="1" lang="en-US" altLang="ja-JP" sz="1100"/>
          </a:p>
        </p:txBody>
      </p:sp>
      <p:sp>
        <p:nvSpPr>
          <p:cNvPr id="127" name="正方形/長方形 126">
            <a:extLst>
              <a:ext uri="{FF2B5EF4-FFF2-40B4-BE49-F238E27FC236}">
                <a16:creationId xmlns:a16="http://schemas.microsoft.com/office/drawing/2014/main" id="{F462D352-13CC-4E50-9586-41EBC3F778A3}"/>
              </a:ext>
            </a:extLst>
          </p:cNvPr>
          <p:cNvSpPr>
            <a:spLocks/>
          </p:cNvSpPr>
          <p:nvPr/>
        </p:nvSpPr>
        <p:spPr>
          <a:xfrm>
            <a:off x="831850" y="1320003"/>
            <a:ext cx="828000" cy="682723"/>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概要</a:t>
            </a:r>
          </a:p>
        </p:txBody>
      </p:sp>
      <p:sp>
        <p:nvSpPr>
          <p:cNvPr id="128" name="正方形/長方形 127">
            <a:extLst>
              <a:ext uri="{FF2B5EF4-FFF2-40B4-BE49-F238E27FC236}">
                <a16:creationId xmlns:a16="http://schemas.microsoft.com/office/drawing/2014/main" id="{806C154C-9CAC-46F0-8C13-E5632DF9A8F7}"/>
              </a:ext>
            </a:extLst>
          </p:cNvPr>
          <p:cNvSpPr>
            <a:spLocks/>
          </p:cNvSpPr>
          <p:nvPr/>
        </p:nvSpPr>
        <p:spPr>
          <a:xfrm>
            <a:off x="831850" y="2047241"/>
            <a:ext cx="828000" cy="396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ユースケース</a:t>
            </a:r>
          </a:p>
        </p:txBody>
      </p:sp>
      <p:sp>
        <p:nvSpPr>
          <p:cNvPr id="129" name="正方形/長方形 128">
            <a:extLst>
              <a:ext uri="{FF2B5EF4-FFF2-40B4-BE49-F238E27FC236}">
                <a16:creationId xmlns:a16="http://schemas.microsoft.com/office/drawing/2014/main" id="{8D85C0EB-8181-4F1B-9E69-050C15F9A696}"/>
              </a:ext>
            </a:extLst>
          </p:cNvPr>
          <p:cNvSpPr>
            <a:spLocks/>
          </p:cNvSpPr>
          <p:nvPr/>
        </p:nvSpPr>
        <p:spPr bwMode="auto">
          <a:xfrm>
            <a:off x="1725820" y="2047241"/>
            <a:ext cx="7344000" cy="396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ガバメントクラウドリフト前のシステム環境において、ベンダーのデータセンターに接続しシステムを利用する形態となっている場合の採用が想定される（既存のデータセンターまでの接続回線を流用して接続を集約可能と考えるため）。</a:t>
            </a:r>
            <a:endParaRPr lang="en-US" altLang="ja-JP" sz="1100">
              <a:latin typeface="Meiryo UI" panose="020B0604030504040204" pitchFamily="50" charset="-128"/>
              <a:ea typeface="Meiryo UI" panose="020B0604030504040204" pitchFamily="50" charset="-128"/>
            </a:endParaRPr>
          </a:p>
        </p:txBody>
      </p:sp>
      <p:graphicFrame>
        <p:nvGraphicFramePr>
          <p:cNvPr id="133" name="表 4">
            <a:extLst>
              <a:ext uri="{FF2B5EF4-FFF2-40B4-BE49-F238E27FC236}">
                <a16:creationId xmlns:a16="http://schemas.microsoft.com/office/drawing/2014/main" id="{ADEE3DAC-D18B-4F0C-B9DB-75A4892EE431}"/>
              </a:ext>
            </a:extLst>
          </p:cNvPr>
          <p:cNvGraphicFramePr>
            <a:graphicFrameLocks noGrp="1"/>
          </p:cNvGraphicFramePr>
          <p:nvPr>
            <p:extLst>
              <p:ext uri="{D42A27DB-BD31-4B8C-83A1-F6EECF244321}">
                <p14:modId xmlns:p14="http://schemas.microsoft.com/office/powerpoint/2010/main" val="616270600"/>
              </p:ext>
            </p:extLst>
          </p:nvPr>
        </p:nvGraphicFramePr>
        <p:xfrm>
          <a:off x="748341" y="4942730"/>
          <a:ext cx="8404667" cy="1874520"/>
        </p:xfrm>
        <a:graphic>
          <a:graphicData uri="http://schemas.openxmlformats.org/drawingml/2006/table">
            <a:tbl>
              <a:tblPr>
                <a:tableStyleId>{5C22544A-7EE6-4342-B048-85BDC9FD1C3A}</a:tableStyleId>
              </a:tblPr>
              <a:tblGrid>
                <a:gridCol w="1026814">
                  <a:extLst>
                    <a:ext uri="{9D8B030D-6E8A-4147-A177-3AD203B41FA5}">
                      <a16:colId xmlns:a16="http://schemas.microsoft.com/office/drawing/2014/main" val="74969125"/>
                    </a:ext>
                  </a:extLst>
                </a:gridCol>
                <a:gridCol w="1026814">
                  <a:extLst>
                    <a:ext uri="{9D8B030D-6E8A-4147-A177-3AD203B41FA5}">
                      <a16:colId xmlns:a16="http://schemas.microsoft.com/office/drawing/2014/main" val="3201663344"/>
                    </a:ext>
                  </a:extLst>
                </a:gridCol>
                <a:gridCol w="6351039">
                  <a:extLst>
                    <a:ext uri="{9D8B030D-6E8A-4147-A177-3AD203B41FA5}">
                      <a16:colId xmlns:a16="http://schemas.microsoft.com/office/drawing/2014/main" val="3088190300"/>
                    </a:ext>
                  </a:extLst>
                </a:gridCol>
              </a:tblGrid>
              <a:tr h="237264">
                <a:tc>
                  <a:txBody>
                    <a:bodyPr/>
                    <a:lstStyle/>
                    <a:p>
                      <a:pPr algn="ctr"/>
                      <a:r>
                        <a:rPr kumimoji="1" lang="ja-JP" altLang="en-US" sz="1050">
                          <a:solidFill>
                            <a:schemeClr val="bg1">
                              <a:lumMod val="100000"/>
                            </a:schemeClr>
                          </a:solidFill>
                        </a:rPr>
                        <a:t>＃</a:t>
                      </a:r>
                    </a:p>
                  </a:txBody>
                  <a:tcPr marL="93278" marR="93278" anchor="ctr">
                    <a:solidFill>
                      <a:srgbClr val="00338D"/>
                    </a:solidFill>
                  </a:tcPr>
                </a:tc>
                <a:tc>
                  <a:txBody>
                    <a:bodyPr/>
                    <a:lstStyle/>
                    <a:p>
                      <a:pPr algn="ctr"/>
                      <a:r>
                        <a:rPr kumimoji="1" lang="ja-JP" altLang="en-US" sz="1050">
                          <a:solidFill>
                            <a:schemeClr val="bg1">
                              <a:lumMod val="100000"/>
                            </a:schemeClr>
                          </a:solidFill>
                        </a:rPr>
                        <a:t>カテゴリ</a:t>
                      </a:r>
                    </a:p>
                  </a:txBody>
                  <a:tcPr marL="93278" marR="93278" anchor="ctr">
                    <a:solidFill>
                      <a:srgbClr val="00338D"/>
                    </a:solidFill>
                  </a:tcPr>
                </a:tc>
                <a:tc>
                  <a:txBody>
                    <a:bodyPr/>
                    <a:lstStyle/>
                    <a:p>
                      <a:pPr algn="ctr"/>
                      <a:r>
                        <a:rPr kumimoji="1" lang="ja-JP" altLang="en-US" sz="1050">
                          <a:solidFill>
                            <a:schemeClr val="bg1">
                              <a:lumMod val="100000"/>
                            </a:schemeClr>
                          </a:solidFill>
                        </a:rPr>
                        <a:t>詳細</a:t>
                      </a:r>
                    </a:p>
                  </a:txBody>
                  <a:tcPr marL="93278" marR="93278" anchor="ctr">
                    <a:solidFill>
                      <a:srgbClr val="00338D"/>
                    </a:solidFill>
                  </a:tcPr>
                </a:tc>
                <a:extLst>
                  <a:ext uri="{0D108BD9-81ED-4DB2-BD59-A6C34878D82A}">
                    <a16:rowId xmlns:a16="http://schemas.microsoft.com/office/drawing/2014/main" val="1725174699"/>
                  </a:ext>
                </a:extLst>
              </a:tr>
              <a:tr h="237264">
                <a:tc rowSpan="3">
                  <a:txBody>
                    <a:bodyPr/>
                    <a:lstStyle/>
                    <a:p>
                      <a:r>
                        <a:rPr kumimoji="1" lang="ja-JP" altLang="en-US" sz="1050" b="1" u="sng">
                          <a:solidFill>
                            <a:schemeClr val="tx1"/>
                          </a:solidFill>
                        </a:rPr>
                        <a:t>優位性</a:t>
                      </a:r>
                    </a:p>
                  </a:txBody>
                  <a:tcPr marL="92354" marR="92354">
                    <a:solidFill>
                      <a:schemeClr val="bg1">
                        <a:lumMod val="95000"/>
                      </a:schemeClr>
                    </a:solidFill>
                  </a:tcPr>
                </a:tc>
                <a:tc>
                  <a:txBody>
                    <a:bodyPr/>
                    <a:lstStyle/>
                    <a:p>
                      <a:r>
                        <a:rPr kumimoji="1" lang="ja-JP" altLang="en-US" sz="1050">
                          <a:solidFill>
                            <a:schemeClr val="tx1"/>
                          </a:solidFill>
                        </a:rPr>
                        <a:t>イニシャルコスト</a:t>
                      </a:r>
                    </a:p>
                  </a:txBody>
                  <a:tcPr marL="93278" marR="93278">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新規に敷設する専用</a:t>
                      </a:r>
                      <a:r>
                        <a:rPr kumimoji="1" lang="ja-JP" altLang="en-US" sz="1050" b="0" kern="1200">
                          <a:solidFill>
                            <a:schemeClr val="tx1"/>
                          </a:solidFill>
                          <a:latin typeface="+mj-ea"/>
                          <a:ea typeface="+mn-ea"/>
                          <a:cs typeface="+mn-cs"/>
                        </a:rPr>
                        <a:t>回</a:t>
                      </a:r>
                      <a:r>
                        <a:rPr kumimoji="1" lang="ja-JP" altLang="en-US" sz="1050" b="0" u="none">
                          <a:solidFill>
                            <a:schemeClr val="tx1"/>
                          </a:solidFill>
                        </a:rPr>
                        <a:t>線がデータセンターとガバメントクラウド間のみとなる場合、イニシャルコストを抑制可能である。</a:t>
                      </a:r>
                      <a:r>
                        <a:rPr kumimoji="1" lang="ja-JP" altLang="en-US" sz="1000" b="0" u="none">
                          <a:solidFill>
                            <a:schemeClr val="tx1"/>
                          </a:solidFill>
                        </a:rPr>
                        <a:t>（本構成を採用するケースとして、既に</a:t>
                      </a:r>
                      <a:r>
                        <a:rPr kumimoji="1" lang="en-US" altLang="ja-JP" sz="1000" b="0" u="none">
                          <a:solidFill>
                            <a:schemeClr val="tx1"/>
                          </a:solidFill>
                        </a:rPr>
                        <a:t>ASP</a:t>
                      </a:r>
                      <a:r>
                        <a:rPr kumimoji="1" lang="ja-JP" altLang="en-US" sz="1000" b="0" u="none">
                          <a:solidFill>
                            <a:schemeClr val="tx1"/>
                          </a:solidFill>
                        </a:rPr>
                        <a:t>ベンダーのデータセンターでシステム運用している場合を想定している。本ケースについては、既に庁舎からデータセンターまでの回線が確保されており、新規調達する必要がない認識のため抑制可能と想定）</a:t>
                      </a:r>
                      <a:endParaRPr kumimoji="1" lang="ja-JP" altLang="en-US" sz="1050" b="0" u="none">
                        <a:solidFill>
                          <a:schemeClr val="tx1"/>
                        </a:solidFill>
                      </a:endParaRPr>
                    </a:p>
                  </a:txBody>
                  <a:tcPr marL="93278" marR="93278">
                    <a:solidFill>
                      <a:schemeClr val="bg1">
                        <a:lumMod val="95000"/>
                      </a:schemeClr>
                    </a:solidFill>
                  </a:tcPr>
                </a:tc>
                <a:extLst>
                  <a:ext uri="{0D108BD9-81ED-4DB2-BD59-A6C34878D82A}">
                    <a16:rowId xmlns:a16="http://schemas.microsoft.com/office/drawing/2014/main" val="4282134394"/>
                  </a:ext>
                </a:extLst>
              </a:tr>
              <a:tr h="237264">
                <a:tc vMerge="1">
                  <a:txBody>
                    <a:bodyPr/>
                    <a:lstStyle/>
                    <a:p>
                      <a:endParaRPr kumimoji="1" lang="ja-JP" altLang="en-US"/>
                    </a:p>
                  </a:txBody>
                  <a:tcPr/>
                </a:tc>
                <a:tc>
                  <a:txBody>
                    <a:bodyPr/>
                    <a:lstStyle/>
                    <a:p>
                      <a:r>
                        <a:rPr kumimoji="1" lang="ja-JP" altLang="en-US" sz="1050">
                          <a:solidFill>
                            <a:schemeClr val="tx1"/>
                          </a:solidFill>
                        </a:rPr>
                        <a:t>ランニングコスト</a:t>
                      </a:r>
                    </a:p>
                  </a:txBody>
                  <a:tcPr marL="93278" marR="93278">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クラウド接続サービスを共同利用するため、</a:t>
                      </a:r>
                      <a:r>
                        <a:rPr kumimoji="1" lang="en-US" altLang="ja-JP" sz="1050" b="0" u="none">
                          <a:solidFill>
                            <a:schemeClr val="tx1"/>
                          </a:solidFill>
                        </a:rPr>
                        <a:t>1</a:t>
                      </a:r>
                      <a:r>
                        <a:rPr kumimoji="1" lang="ja-JP" altLang="en-US" sz="1050" b="0" u="none">
                          <a:solidFill>
                            <a:schemeClr val="tx1"/>
                          </a:solidFill>
                        </a:rPr>
                        <a:t>の構成と比較すると回線利用料の負担を抑えられる可能性がある。</a:t>
                      </a:r>
                    </a:p>
                  </a:txBody>
                  <a:tcPr marL="93278" marR="93278">
                    <a:solidFill>
                      <a:schemeClr val="bg1">
                        <a:lumMod val="95000"/>
                      </a:schemeClr>
                    </a:solidFill>
                  </a:tcPr>
                </a:tc>
                <a:extLst>
                  <a:ext uri="{0D108BD9-81ED-4DB2-BD59-A6C34878D82A}">
                    <a16:rowId xmlns:a16="http://schemas.microsoft.com/office/drawing/2014/main" val="3063242088"/>
                  </a:ext>
                </a:extLst>
              </a:tr>
              <a:tr h="237264">
                <a:tc vMerge="1">
                  <a:txBody>
                    <a:bodyPr/>
                    <a:lstStyle/>
                    <a:p>
                      <a:endParaRPr kumimoji="1" lang="ja-JP" altLang="en-US" sz="1050">
                        <a:solidFill>
                          <a:schemeClr val="tx1"/>
                        </a:solidFill>
                      </a:endParaRPr>
                    </a:p>
                  </a:txBody>
                  <a:tcPr>
                    <a:solidFill>
                      <a:schemeClr val="bg1">
                        <a:lumMod val="95000"/>
                      </a:schemeClr>
                    </a:solidFill>
                  </a:tcPr>
                </a:tc>
                <a:tc>
                  <a:txBody>
                    <a:bodyPr/>
                    <a:lstStyle/>
                    <a:p>
                      <a:r>
                        <a:rPr kumimoji="1" lang="ja-JP" altLang="en-US" sz="1050">
                          <a:solidFill>
                            <a:schemeClr val="tx1"/>
                          </a:solidFill>
                        </a:rPr>
                        <a:t>調達・設計</a:t>
                      </a:r>
                    </a:p>
                  </a:txBody>
                  <a:tcPr marL="93278" marR="93278">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a:solidFill>
                            <a:schemeClr val="tx1"/>
                          </a:solidFill>
                        </a:rPr>
                        <a:t>ガバメントクラウドリフト前の環境において、ベンダーのデータセンターに接続を集約している場合、</a:t>
                      </a:r>
                      <a:r>
                        <a:rPr kumimoji="1" lang="en-US" altLang="ja-JP" sz="1050">
                          <a:solidFill>
                            <a:schemeClr val="tx1"/>
                          </a:solidFill>
                        </a:rPr>
                        <a:t>IP</a:t>
                      </a:r>
                      <a:r>
                        <a:rPr kumimoji="1" lang="ja-JP" altLang="en-US" sz="1050">
                          <a:solidFill>
                            <a:schemeClr val="tx1"/>
                          </a:solidFill>
                        </a:rPr>
                        <a:t>アドレス設計等について既に調整されているケースが多いと考えられるため、団体個別の新たな調整を軽微に留められる可能性がある。</a:t>
                      </a:r>
                      <a:endParaRPr kumimoji="1" lang="en-US" altLang="ja-JP" sz="1050">
                        <a:solidFill>
                          <a:schemeClr val="tx1"/>
                        </a:solidFill>
                      </a:endParaRPr>
                    </a:p>
                  </a:txBody>
                  <a:tcPr marL="93278" marR="93278">
                    <a:solidFill>
                      <a:schemeClr val="bg1">
                        <a:lumMod val="95000"/>
                      </a:schemeClr>
                    </a:solidFill>
                  </a:tcPr>
                </a:tc>
                <a:extLst>
                  <a:ext uri="{0D108BD9-81ED-4DB2-BD59-A6C34878D82A}">
                    <a16:rowId xmlns:a16="http://schemas.microsoft.com/office/drawing/2014/main" val="2053127120"/>
                  </a:ext>
                </a:extLst>
              </a:tr>
              <a:tr h="237264">
                <a:tc>
                  <a:txBody>
                    <a:bodyPr/>
                    <a:lstStyle/>
                    <a:p>
                      <a:r>
                        <a:rPr kumimoji="1" lang="ja-JP" altLang="en-US" sz="1050" b="1" u="sng">
                          <a:solidFill>
                            <a:schemeClr val="tx1"/>
                          </a:solidFill>
                        </a:rPr>
                        <a:t>留意事項</a:t>
                      </a:r>
                    </a:p>
                  </a:txBody>
                  <a:tcPr marL="93278" marR="93278">
                    <a:solidFill>
                      <a:schemeClr val="bg1">
                        <a:lumMod val="95000"/>
                      </a:schemeClr>
                    </a:solidFill>
                  </a:tcPr>
                </a:tc>
                <a:tc>
                  <a:txBody>
                    <a:bodyPr/>
                    <a:lstStyle/>
                    <a:p>
                      <a:r>
                        <a:rPr kumimoji="1" lang="ja-JP" altLang="en-US" sz="1050">
                          <a:solidFill>
                            <a:schemeClr val="tx1"/>
                          </a:solidFill>
                        </a:rPr>
                        <a:t>設計</a:t>
                      </a:r>
                    </a:p>
                  </a:txBody>
                  <a:tcPr marL="93278" marR="93278">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50" dirty="0">
                          <a:solidFill>
                            <a:schemeClr val="tx1"/>
                          </a:solidFill>
                        </a:rPr>
                        <a:t>DC</a:t>
                      </a:r>
                      <a:r>
                        <a:rPr kumimoji="1" lang="ja-JP" altLang="en-US" sz="1050" dirty="0">
                          <a:solidFill>
                            <a:schemeClr val="tx1"/>
                          </a:solidFill>
                        </a:rPr>
                        <a:t>に各団体の専用</a:t>
                      </a:r>
                      <a:r>
                        <a:rPr kumimoji="1" lang="ja-JP" altLang="en-US" sz="1050" b="0" kern="1200" dirty="0">
                          <a:solidFill>
                            <a:schemeClr val="tx1"/>
                          </a:solidFill>
                          <a:latin typeface="+mj-ea"/>
                          <a:ea typeface="+mn-ea"/>
                          <a:cs typeface="+mn-cs"/>
                        </a:rPr>
                        <a:t>回</a:t>
                      </a:r>
                      <a:r>
                        <a:rPr kumimoji="1" lang="ja-JP" altLang="en-US" sz="1050" dirty="0">
                          <a:solidFill>
                            <a:schemeClr val="tx1"/>
                          </a:solidFill>
                        </a:rPr>
                        <a:t>線を集約するため、</a:t>
                      </a:r>
                      <a:r>
                        <a:rPr kumimoji="1" lang="en-US" altLang="ja-JP" sz="1050" dirty="0">
                          <a:solidFill>
                            <a:schemeClr val="tx1"/>
                          </a:solidFill>
                        </a:rPr>
                        <a:t>DC</a:t>
                      </a:r>
                      <a:r>
                        <a:rPr kumimoji="1" lang="ja-JP" altLang="en-US" sz="1050" dirty="0">
                          <a:solidFill>
                            <a:schemeClr val="tx1"/>
                          </a:solidFill>
                        </a:rPr>
                        <a:t>内で十分な可用性・性能（帯域等）を確保する必要がある。</a:t>
                      </a:r>
                    </a:p>
                  </a:txBody>
                  <a:tcPr marL="93278" marR="93278">
                    <a:solidFill>
                      <a:schemeClr val="bg1">
                        <a:lumMod val="95000"/>
                      </a:schemeClr>
                    </a:solidFill>
                  </a:tcPr>
                </a:tc>
                <a:extLst>
                  <a:ext uri="{0D108BD9-81ED-4DB2-BD59-A6C34878D82A}">
                    <a16:rowId xmlns:a16="http://schemas.microsoft.com/office/drawing/2014/main" val="2339363603"/>
                  </a:ext>
                </a:extLst>
              </a:tr>
            </a:tbl>
          </a:graphicData>
        </a:graphic>
      </p:graphicFrame>
      <p:sp>
        <p:nvSpPr>
          <p:cNvPr id="2" name="四角形: 角を丸くする 1">
            <a:extLst>
              <a:ext uri="{FF2B5EF4-FFF2-40B4-BE49-F238E27FC236}">
                <a16:creationId xmlns:a16="http://schemas.microsoft.com/office/drawing/2014/main" id="{4DF84BA9-E22A-5183-4C88-F888671A9F4A}"/>
              </a:ext>
            </a:extLst>
          </p:cNvPr>
          <p:cNvSpPr/>
          <p:nvPr/>
        </p:nvSpPr>
        <p:spPr>
          <a:xfrm>
            <a:off x="531696" y="2877689"/>
            <a:ext cx="1512000" cy="86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r>
              <a:rPr lang="en-US" altLang="ja-JP" sz="900" b="1" kern="0">
                <a:solidFill>
                  <a:srgbClr val="00338D"/>
                </a:solidFill>
                <a:latin typeface="Meiryo UI" panose="020B0604030504040204" pitchFamily="50" charset="-128"/>
                <a:ea typeface="Meiryo UI" panose="020B0604030504040204" pitchFamily="50" charset="-128"/>
              </a:rPr>
              <a:t>A</a:t>
            </a: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3" name="四角形: 角を丸くする 2">
            <a:extLst>
              <a:ext uri="{FF2B5EF4-FFF2-40B4-BE49-F238E27FC236}">
                <a16:creationId xmlns:a16="http://schemas.microsoft.com/office/drawing/2014/main" id="{B64BA8DA-FEFA-C60A-12C3-3436BD683FEC}"/>
              </a:ext>
            </a:extLst>
          </p:cNvPr>
          <p:cNvSpPr/>
          <p:nvPr/>
        </p:nvSpPr>
        <p:spPr>
          <a:xfrm>
            <a:off x="2214399" y="2877163"/>
            <a:ext cx="1086919" cy="1925381"/>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データセンター接続部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FDFA571F-0166-2F72-7E19-FB2D11B4341F}"/>
              </a:ext>
            </a:extLst>
          </p:cNvPr>
          <p:cNvSpPr/>
          <p:nvPr/>
        </p:nvSpPr>
        <p:spPr>
          <a:xfrm>
            <a:off x="531696" y="3938545"/>
            <a:ext cx="1512000" cy="86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r>
              <a:rPr lang="en-US" altLang="ja-JP" sz="900" b="1" kern="0">
                <a:solidFill>
                  <a:srgbClr val="00338D"/>
                </a:solidFill>
                <a:latin typeface="Meiryo UI" panose="020B0604030504040204" pitchFamily="50" charset="-128"/>
                <a:ea typeface="Meiryo UI" panose="020B0604030504040204" pitchFamily="50" charset="-128"/>
              </a:rPr>
              <a:t>B</a:t>
            </a: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5" name="四角形: 角を丸くする 4">
            <a:extLst>
              <a:ext uri="{FF2B5EF4-FFF2-40B4-BE49-F238E27FC236}">
                <a16:creationId xmlns:a16="http://schemas.microsoft.com/office/drawing/2014/main" id="{7BB4044D-8D8B-7FDD-55CA-56CF0BB9AD87}"/>
              </a:ext>
            </a:extLst>
          </p:cNvPr>
          <p:cNvSpPr/>
          <p:nvPr/>
        </p:nvSpPr>
        <p:spPr>
          <a:xfrm>
            <a:off x="5291668" y="2880339"/>
            <a:ext cx="2604854" cy="1922206"/>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eiryo UI" panose="020B0604030504040204" pitchFamily="50" charset="-128"/>
                <a:ea typeface="Meiryo UI" panose="020B0604030504040204" pitchFamily="50" charset="-128"/>
              </a:rPr>
              <a:t>閉域網相互接続部</a:t>
            </a:r>
            <a:endParaRPr lang="en-US" altLang="ja-JP" sz="900" b="1" kern="0">
              <a:solidFill>
                <a:srgbClr val="00338D"/>
              </a:solidFill>
              <a:latin typeface="Meiryo UI" panose="020B0604030504040204" pitchFamily="50" charset="-128"/>
              <a:ea typeface="Meiryo UI" panose="020B0604030504040204" pitchFamily="50" charset="-128"/>
            </a:endParaRPr>
          </a:p>
          <a:p>
            <a:pPr>
              <a:defRPr/>
            </a:pP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6" name="四角形: 角を丸くする 5">
            <a:extLst>
              <a:ext uri="{FF2B5EF4-FFF2-40B4-BE49-F238E27FC236}">
                <a16:creationId xmlns:a16="http://schemas.microsoft.com/office/drawing/2014/main" id="{5D8DC440-753B-9051-FCF7-8A4F8B7A4B70}"/>
              </a:ext>
            </a:extLst>
          </p:cNvPr>
          <p:cNvSpPr/>
          <p:nvPr/>
        </p:nvSpPr>
        <p:spPr>
          <a:xfrm>
            <a:off x="4089258" y="2888807"/>
            <a:ext cx="1109016" cy="1922206"/>
          </a:xfrm>
          <a:prstGeom prst="roundRect">
            <a:avLst>
              <a:gd name="adj" fmla="val 772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アクセス回線接続部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7" name="円柱 6">
            <a:extLst>
              <a:ext uri="{FF2B5EF4-FFF2-40B4-BE49-F238E27FC236}">
                <a16:creationId xmlns:a16="http://schemas.microsoft.com/office/drawing/2014/main" id="{BBAC325D-8CFA-7E4B-DDA9-089FD268A3DF}"/>
              </a:ext>
            </a:extLst>
          </p:cNvPr>
          <p:cNvSpPr>
            <a:spLocks/>
          </p:cNvSpPr>
          <p:nvPr/>
        </p:nvSpPr>
        <p:spPr>
          <a:xfrm>
            <a:off x="4760432" y="316278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8" name="円柱 7">
            <a:extLst>
              <a:ext uri="{FF2B5EF4-FFF2-40B4-BE49-F238E27FC236}">
                <a16:creationId xmlns:a16="http://schemas.microsoft.com/office/drawing/2014/main" id="{2AC15165-2893-E52D-141E-565B55F54845}"/>
              </a:ext>
            </a:extLst>
          </p:cNvPr>
          <p:cNvSpPr>
            <a:spLocks/>
          </p:cNvSpPr>
          <p:nvPr/>
        </p:nvSpPr>
        <p:spPr>
          <a:xfrm>
            <a:off x="4760432" y="346051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9" name="四角形: 角を丸くする 8">
            <a:extLst>
              <a:ext uri="{FF2B5EF4-FFF2-40B4-BE49-F238E27FC236}">
                <a16:creationId xmlns:a16="http://schemas.microsoft.com/office/drawing/2014/main" id="{5AF871C1-7104-037A-21F8-89ECD0A93E29}"/>
              </a:ext>
            </a:extLst>
          </p:cNvPr>
          <p:cNvSpPr/>
          <p:nvPr/>
        </p:nvSpPr>
        <p:spPr>
          <a:xfrm>
            <a:off x="7991326" y="2877163"/>
            <a:ext cx="1584000" cy="864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0" name="四角形: 角を丸くする 9">
            <a:extLst>
              <a:ext uri="{FF2B5EF4-FFF2-40B4-BE49-F238E27FC236}">
                <a16:creationId xmlns:a16="http://schemas.microsoft.com/office/drawing/2014/main" id="{E8AE0EA7-38EB-F16D-45E6-FDC6EBE56877}"/>
              </a:ext>
            </a:extLst>
          </p:cNvPr>
          <p:cNvSpPr/>
          <p:nvPr/>
        </p:nvSpPr>
        <p:spPr>
          <a:xfrm>
            <a:off x="8052262" y="3198254"/>
            <a:ext cx="1495265" cy="466168"/>
          </a:xfrm>
          <a:prstGeom prst="roundRect">
            <a:avLst>
              <a:gd name="adj" fmla="val 11314"/>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54DBA016-CD16-94B1-B1B1-E6BC822D70D8}"/>
              </a:ext>
            </a:extLst>
          </p:cNvPr>
          <p:cNvCxnSpPr>
            <a:cxnSpLocks/>
          </p:cNvCxnSpPr>
          <p:nvPr/>
        </p:nvCxnSpPr>
        <p:spPr>
          <a:xfrm>
            <a:off x="583227" y="2741266"/>
            <a:ext cx="780788"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70874877-C284-1152-857B-AABE37677DE9}"/>
              </a:ext>
            </a:extLst>
          </p:cNvPr>
          <p:cNvCxnSpPr>
            <a:cxnSpLocks/>
          </p:cNvCxnSpPr>
          <p:nvPr/>
        </p:nvCxnSpPr>
        <p:spPr>
          <a:xfrm>
            <a:off x="3338323" y="2741266"/>
            <a:ext cx="698622"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359DD715-9666-565E-162F-2B3A620EDCBC}"/>
              </a:ext>
            </a:extLst>
          </p:cNvPr>
          <p:cNvSpPr/>
          <p:nvPr/>
        </p:nvSpPr>
        <p:spPr>
          <a:xfrm>
            <a:off x="3353881" y="2455430"/>
            <a:ext cx="6816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③アクセス</a:t>
            </a:r>
            <a:endParaRPr kumimoji="1" lang="en-US" altLang="ja-JP" sz="900" b="1">
              <a:solidFill>
                <a:srgbClr val="C6007E"/>
              </a:solidFill>
              <a:latin typeface="Meiryo UI" panose="020B0604030504040204" pitchFamily="50" charset="-128"/>
              <a:ea typeface="Meiryo UI" panose="020B0604030504040204" pitchFamily="50" charset="-128"/>
            </a:endParaRPr>
          </a:p>
          <a:p>
            <a:pPr algn="ctr"/>
            <a:r>
              <a:rPr kumimoji="1" lang="ja-JP" altLang="en-US" sz="900" b="1">
                <a:solidFill>
                  <a:srgbClr val="C6007E"/>
                </a:solidFill>
                <a:latin typeface="Meiryo UI" panose="020B0604030504040204" pitchFamily="50" charset="-128"/>
                <a:ea typeface="Meiryo UI" panose="020B0604030504040204" pitchFamily="50" charset="-128"/>
              </a:rPr>
              <a:t>回線区間</a:t>
            </a:r>
          </a:p>
        </p:txBody>
      </p:sp>
      <p:cxnSp>
        <p:nvCxnSpPr>
          <p:cNvPr id="14" name="直線矢印コネクタ 13">
            <a:extLst>
              <a:ext uri="{FF2B5EF4-FFF2-40B4-BE49-F238E27FC236}">
                <a16:creationId xmlns:a16="http://schemas.microsoft.com/office/drawing/2014/main" id="{00D9FD38-D10E-6216-A120-E2C284C8BA1D}"/>
              </a:ext>
            </a:extLst>
          </p:cNvPr>
          <p:cNvCxnSpPr>
            <a:cxnSpLocks/>
          </p:cNvCxnSpPr>
          <p:nvPr/>
        </p:nvCxnSpPr>
        <p:spPr>
          <a:xfrm>
            <a:off x="4056892" y="2741266"/>
            <a:ext cx="117385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3EA91ED6-78AF-55EB-7E6E-3BB6715D4A2E}"/>
              </a:ext>
            </a:extLst>
          </p:cNvPr>
          <p:cNvSpPr/>
          <p:nvPr/>
        </p:nvSpPr>
        <p:spPr>
          <a:xfrm>
            <a:off x="4069248" y="2455430"/>
            <a:ext cx="114432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④中継区間</a:t>
            </a:r>
          </a:p>
        </p:txBody>
      </p:sp>
      <p:cxnSp>
        <p:nvCxnSpPr>
          <p:cNvPr id="16" name="直線矢印コネクタ 15">
            <a:extLst>
              <a:ext uri="{FF2B5EF4-FFF2-40B4-BE49-F238E27FC236}">
                <a16:creationId xmlns:a16="http://schemas.microsoft.com/office/drawing/2014/main" id="{76F2D81F-06CA-5D72-699A-D0B0031B0F27}"/>
              </a:ext>
            </a:extLst>
          </p:cNvPr>
          <p:cNvCxnSpPr>
            <a:cxnSpLocks/>
          </p:cNvCxnSpPr>
          <p:nvPr/>
        </p:nvCxnSpPr>
        <p:spPr>
          <a:xfrm>
            <a:off x="5254730" y="2743647"/>
            <a:ext cx="108209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C20A1FFD-5FBF-9E0F-7228-63B0FA0A1516}"/>
              </a:ext>
            </a:extLst>
          </p:cNvPr>
          <p:cNvSpPr/>
          <p:nvPr/>
        </p:nvSpPr>
        <p:spPr>
          <a:xfrm>
            <a:off x="5250257" y="2455430"/>
            <a:ext cx="10727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⑤回線接続区間</a:t>
            </a:r>
          </a:p>
        </p:txBody>
      </p:sp>
      <p:cxnSp>
        <p:nvCxnSpPr>
          <p:cNvPr id="18" name="直線矢印コネクタ 17">
            <a:extLst>
              <a:ext uri="{FF2B5EF4-FFF2-40B4-BE49-F238E27FC236}">
                <a16:creationId xmlns:a16="http://schemas.microsoft.com/office/drawing/2014/main" id="{B8BADD9A-147D-DEF8-B49D-C1BA2C733FCB}"/>
              </a:ext>
            </a:extLst>
          </p:cNvPr>
          <p:cNvCxnSpPr>
            <a:cxnSpLocks/>
          </p:cNvCxnSpPr>
          <p:nvPr/>
        </p:nvCxnSpPr>
        <p:spPr>
          <a:xfrm>
            <a:off x="6358064" y="2741266"/>
            <a:ext cx="78571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8C398C97-645C-9FFD-AA59-207E21B6DE88}"/>
              </a:ext>
            </a:extLst>
          </p:cNvPr>
          <p:cNvSpPr/>
          <p:nvPr/>
        </p:nvSpPr>
        <p:spPr>
          <a:xfrm>
            <a:off x="6358064" y="2455430"/>
            <a:ext cx="80215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⑥接続部</a:t>
            </a:r>
            <a:endParaRPr kumimoji="1" lang="en-US" altLang="ja-JP" sz="900" b="1">
              <a:solidFill>
                <a:srgbClr val="C6007E"/>
              </a:solidFill>
              <a:latin typeface="Meiryo UI" panose="020B0604030504040204" pitchFamily="50" charset="-128"/>
              <a:ea typeface="Meiryo UI" panose="020B0604030504040204" pitchFamily="50" charset="-128"/>
            </a:endParaRPr>
          </a:p>
          <a:p>
            <a:pPr algn="ctr"/>
            <a:r>
              <a:rPr kumimoji="1" lang="ja-JP" altLang="en-US" sz="900" b="1">
                <a:solidFill>
                  <a:srgbClr val="C6007E"/>
                </a:solidFill>
                <a:latin typeface="Meiryo UI" panose="020B0604030504040204" pitchFamily="50" charset="-128"/>
                <a:ea typeface="Meiryo UI" panose="020B0604030504040204" pitchFamily="50" charset="-128"/>
              </a:rPr>
              <a:t>区間</a:t>
            </a:r>
          </a:p>
        </p:txBody>
      </p:sp>
      <p:cxnSp>
        <p:nvCxnSpPr>
          <p:cNvPr id="20" name="直線矢印コネクタ 19">
            <a:extLst>
              <a:ext uri="{FF2B5EF4-FFF2-40B4-BE49-F238E27FC236}">
                <a16:creationId xmlns:a16="http://schemas.microsoft.com/office/drawing/2014/main" id="{71F94F32-22A9-223D-1316-B7A6D895E7F0}"/>
              </a:ext>
            </a:extLst>
          </p:cNvPr>
          <p:cNvCxnSpPr>
            <a:cxnSpLocks/>
          </p:cNvCxnSpPr>
          <p:nvPr/>
        </p:nvCxnSpPr>
        <p:spPr>
          <a:xfrm>
            <a:off x="7182244" y="2741266"/>
            <a:ext cx="75102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D1F938FD-6B5C-C0EF-8D3F-413EE393AE14}"/>
              </a:ext>
            </a:extLst>
          </p:cNvPr>
          <p:cNvSpPr/>
          <p:nvPr/>
        </p:nvSpPr>
        <p:spPr>
          <a:xfrm>
            <a:off x="7190348" y="2455430"/>
            <a:ext cx="76305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⑦</a:t>
            </a:r>
            <a:r>
              <a:rPr kumimoji="1" lang="en-US" altLang="ja-JP" sz="900" b="1">
                <a:solidFill>
                  <a:srgbClr val="C6007E"/>
                </a:solidFill>
                <a:latin typeface="Meiryo UI" panose="020B0604030504040204" pitchFamily="50" charset="-128"/>
                <a:ea typeface="Meiryo UI" panose="020B0604030504040204" pitchFamily="50" charset="-128"/>
              </a:rPr>
              <a:t>CSP</a:t>
            </a:r>
          </a:p>
          <a:p>
            <a:pPr algn="ctr"/>
            <a:r>
              <a:rPr kumimoji="1" lang="ja-JP" altLang="en-US" sz="900" b="1">
                <a:solidFill>
                  <a:srgbClr val="C6007E"/>
                </a:solidFill>
                <a:latin typeface="Meiryo UI" panose="020B0604030504040204" pitchFamily="50" charset="-128"/>
                <a:ea typeface="Meiryo UI" panose="020B0604030504040204" pitchFamily="50" charset="-128"/>
              </a:rPr>
              <a:t>接続区間</a:t>
            </a:r>
          </a:p>
        </p:txBody>
      </p:sp>
      <p:cxnSp>
        <p:nvCxnSpPr>
          <p:cNvPr id="22" name="直線矢印コネクタ 21">
            <a:extLst>
              <a:ext uri="{FF2B5EF4-FFF2-40B4-BE49-F238E27FC236}">
                <a16:creationId xmlns:a16="http://schemas.microsoft.com/office/drawing/2014/main" id="{8076FCE5-B6AB-BFEE-DE1C-E43DAE5D970D}"/>
              </a:ext>
            </a:extLst>
          </p:cNvPr>
          <p:cNvCxnSpPr>
            <a:cxnSpLocks/>
          </p:cNvCxnSpPr>
          <p:nvPr/>
        </p:nvCxnSpPr>
        <p:spPr>
          <a:xfrm>
            <a:off x="7946302" y="2741266"/>
            <a:ext cx="1657744"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EED1F1AF-7346-CFB8-58DE-BE72D8F22697}"/>
              </a:ext>
            </a:extLst>
          </p:cNvPr>
          <p:cNvSpPr/>
          <p:nvPr/>
        </p:nvSpPr>
        <p:spPr>
          <a:xfrm>
            <a:off x="7973538" y="2442730"/>
            <a:ext cx="1635588"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⑧</a:t>
            </a:r>
            <a:r>
              <a:rPr kumimoji="1" lang="en-US" altLang="ja-JP" sz="900" b="1">
                <a:solidFill>
                  <a:srgbClr val="7F7F7F"/>
                </a:solidFill>
                <a:latin typeface="Meiryo UI" panose="020B0604030504040204" pitchFamily="50" charset="-128"/>
                <a:ea typeface="Meiryo UI" panose="020B0604030504040204" pitchFamily="50" charset="-128"/>
              </a:rPr>
              <a:t>CSP</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24" name="正方形/長方形 23">
            <a:extLst>
              <a:ext uri="{FF2B5EF4-FFF2-40B4-BE49-F238E27FC236}">
                <a16:creationId xmlns:a16="http://schemas.microsoft.com/office/drawing/2014/main" id="{00FEB9FB-EFAC-61A7-CE4F-7CC76C39A7B5}"/>
              </a:ext>
            </a:extLst>
          </p:cNvPr>
          <p:cNvSpPr/>
          <p:nvPr/>
        </p:nvSpPr>
        <p:spPr>
          <a:xfrm>
            <a:off x="457473" y="2442730"/>
            <a:ext cx="910800"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①地方公共団体</a:t>
            </a:r>
            <a:r>
              <a:rPr kumimoji="1" lang="en-US" altLang="ja-JP" sz="900" b="1">
                <a:solidFill>
                  <a:srgbClr val="7F7F7F"/>
                </a:solidFill>
                <a:latin typeface="Meiryo UI" panose="020B0604030504040204" pitchFamily="50" charset="-128"/>
                <a:ea typeface="Meiryo UI" panose="020B0604030504040204" pitchFamily="50" charset="-128"/>
              </a:rPr>
              <a:t>LAN</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25" name="正方形/長方形 24">
            <a:extLst>
              <a:ext uri="{FF2B5EF4-FFF2-40B4-BE49-F238E27FC236}">
                <a16:creationId xmlns:a16="http://schemas.microsoft.com/office/drawing/2014/main" id="{8E417B0E-2ED9-867E-D7A4-7E100DFEF0D5}"/>
              </a:ext>
            </a:extLst>
          </p:cNvPr>
          <p:cNvSpPr/>
          <p:nvPr/>
        </p:nvSpPr>
        <p:spPr>
          <a:xfrm>
            <a:off x="1385705" y="2442730"/>
            <a:ext cx="1946437"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chemeClr val="bg1">
                    <a:lumMod val="50000"/>
                  </a:schemeClr>
                </a:solidFill>
                <a:latin typeface="Meiryo UI" panose="020B0604030504040204" pitchFamily="50" charset="-128"/>
                <a:ea typeface="Meiryo UI" panose="020B0604030504040204" pitchFamily="50" charset="-128"/>
              </a:rPr>
              <a:t>②データセンター区間</a:t>
            </a:r>
          </a:p>
        </p:txBody>
      </p:sp>
      <p:sp>
        <p:nvSpPr>
          <p:cNvPr id="26" name="正方形/長方形 25">
            <a:extLst>
              <a:ext uri="{FF2B5EF4-FFF2-40B4-BE49-F238E27FC236}">
                <a16:creationId xmlns:a16="http://schemas.microsoft.com/office/drawing/2014/main" id="{6EC7DE38-7CE3-7F41-8D92-B729EE95A027}"/>
              </a:ext>
            </a:extLst>
          </p:cNvPr>
          <p:cNvSpPr/>
          <p:nvPr/>
        </p:nvSpPr>
        <p:spPr>
          <a:xfrm>
            <a:off x="1422399" y="4201039"/>
            <a:ext cx="396000" cy="252000"/>
          </a:xfrm>
          <a:prstGeom prst="rect">
            <a:avLst/>
          </a:prstGeom>
          <a:solidFill>
            <a:srgbClr val="00338D"/>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chemeClr val="bg1">
                    <a:lumMod val="100000"/>
                  </a:schemeClr>
                </a:solidFill>
                <a:latin typeface="Meiryo UI" panose="020B0604030504040204" pitchFamily="50" charset="-128"/>
                <a:ea typeface="Meiryo UI" panose="020B0604030504040204" pitchFamily="50" charset="-128"/>
              </a:rPr>
              <a:t>ONU</a:t>
            </a:r>
            <a:endParaRPr lang="ja-JP" altLang="en-US"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8F09F3D7-AB70-A5BA-1D50-1F3435B0B26B}"/>
              </a:ext>
            </a:extLst>
          </p:cNvPr>
          <p:cNvSpPr/>
          <p:nvPr/>
        </p:nvSpPr>
        <p:spPr>
          <a:xfrm>
            <a:off x="1422399" y="3168206"/>
            <a:ext cx="396000" cy="252000"/>
          </a:xfrm>
          <a:prstGeom prst="rect">
            <a:avLst/>
          </a:prstGeom>
          <a:solidFill>
            <a:srgbClr val="00338D"/>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chemeClr val="bg1">
                    <a:lumMod val="100000"/>
                  </a:schemeClr>
                </a:solidFill>
                <a:latin typeface="Meiryo UI" panose="020B0604030504040204" pitchFamily="50" charset="-128"/>
                <a:ea typeface="Meiryo UI" panose="020B0604030504040204" pitchFamily="50" charset="-128"/>
              </a:rPr>
              <a:t>ONU</a:t>
            </a:r>
            <a:endParaRPr lang="ja-JP" altLang="en-US"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8" name="円柱 27">
            <a:extLst>
              <a:ext uri="{FF2B5EF4-FFF2-40B4-BE49-F238E27FC236}">
                <a16:creationId xmlns:a16="http://schemas.microsoft.com/office/drawing/2014/main" id="{E3BC81DC-40CF-33C8-1728-6AFEE023981A}"/>
              </a:ext>
            </a:extLst>
          </p:cNvPr>
          <p:cNvSpPr/>
          <p:nvPr/>
        </p:nvSpPr>
        <p:spPr>
          <a:xfrm>
            <a:off x="4192787" y="333042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9" name="正方形/長方形 28">
            <a:extLst>
              <a:ext uri="{FF2B5EF4-FFF2-40B4-BE49-F238E27FC236}">
                <a16:creationId xmlns:a16="http://schemas.microsoft.com/office/drawing/2014/main" id="{53405D8E-FB67-0235-8E81-2385EC6C9EB8}"/>
              </a:ext>
            </a:extLst>
          </p:cNvPr>
          <p:cNvSpPr/>
          <p:nvPr/>
        </p:nvSpPr>
        <p:spPr>
          <a:xfrm>
            <a:off x="3348345" y="3461369"/>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A6A23103-5AF8-93A7-3FA9-66BA848E1CDA}"/>
              </a:ext>
            </a:extLst>
          </p:cNvPr>
          <p:cNvSpPr/>
          <p:nvPr/>
        </p:nvSpPr>
        <p:spPr>
          <a:xfrm>
            <a:off x="1422399" y="4493693"/>
            <a:ext cx="396000" cy="252000"/>
          </a:xfrm>
          <a:prstGeom prst="rect">
            <a:avLst/>
          </a:prstGeom>
          <a:solidFill>
            <a:srgbClr val="00338D"/>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chemeClr val="bg1">
                    <a:lumMod val="100000"/>
                  </a:schemeClr>
                </a:solidFill>
                <a:latin typeface="Meiryo UI" panose="020B0604030504040204" pitchFamily="50" charset="-128"/>
                <a:ea typeface="Meiryo UI" panose="020B0604030504040204" pitchFamily="50" charset="-128"/>
              </a:rPr>
              <a:t>ONU</a:t>
            </a:r>
            <a:endParaRPr lang="ja-JP" altLang="en-US"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06B5194F-A270-4BBB-6290-7E062CC91075}"/>
              </a:ext>
            </a:extLst>
          </p:cNvPr>
          <p:cNvSpPr/>
          <p:nvPr/>
        </p:nvSpPr>
        <p:spPr>
          <a:xfrm>
            <a:off x="1422399" y="3460860"/>
            <a:ext cx="396000" cy="252000"/>
          </a:xfrm>
          <a:prstGeom prst="rect">
            <a:avLst/>
          </a:prstGeom>
          <a:solidFill>
            <a:srgbClr val="00338D"/>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chemeClr val="bg1">
                    <a:lumMod val="100000"/>
                  </a:schemeClr>
                </a:solidFill>
                <a:latin typeface="Meiryo UI" panose="020B0604030504040204" pitchFamily="50" charset="-128"/>
                <a:ea typeface="Meiryo UI" panose="020B0604030504040204" pitchFamily="50" charset="-128"/>
              </a:rPr>
              <a:t>ONU</a:t>
            </a:r>
            <a:endParaRPr lang="ja-JP" altLang="en-US"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32" name="円柱 31">
            <a:extLst>
              <a:ext uri="{FF2B5EF4-FFF2-40B4-BE49-F238E27FC236}">
                <a16:creationId xmlns:a16="http://schemas.microsoft.com/office/drawing/2014/main" id="{5BD4AAD2-86A4-5F76-6574-4CF0CE139E5F}"/>
              </a:ext>
            </a:extLst>
          </p:cNvPr>
          <p:cNvSpPr/>
          <p:nvPr/>
        </p:nvSpPr>
        <p:spPr>
          <a:xfrm>
            <a:off x="2838658" y="333184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3" name="円柱 32">
            <a:extLst>
              <a:ext uri="{FF2B5EF4-FFF2-40B4-BE49-F238E27FC236}">
                <a16:creationId xmlns:a16="http://schemas.microsoft.com/office/drawing/2014/main" id="{CE640F12-62BC-112A-974B-7286E4429573}"/>
              </a:ext>
            </a:extLst>
          </p:cNvPr>
          <p:cNvSpPr/>
          <p:nvPr/>
        </p:nvSpPr>
        <p:spPr>
          <a:xfrm>
            <a:off x="2404505" y="346086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4" name="正方形/長方形 33">
            <a:extLst>
              <a:ext uri="{FF2B5EF4-FFF2-40B4-BE49-F238E27FC236}">
                <a16:creationId xmlns:a16="http://schemas.microsoft.com/office/drawing/2014/main" id="{C1BFD9FE-A08C-64EA-B9C1-7CA7F407D00A}"/>
              </a:ext>
            </a:extLst>
          </p:cNvPr>
          <p:cNvSpPr/>
          <p:nvPr/>
        </p:nvSpPr>
        <p:spPr>
          <a:xfrm>
            <a:off x="1863997" y="3308075"/>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35" name="円柱 34">
            <a:extLst>
              <a:ext uri="{FF2B5EF4-FFF2-40B4-BE49-F238E27FC236}">
                <a16:creationId xmlns:a16="http://schemas.microsoft.com/office/drawing/2014/main" id="{FAB37622-BE32-EBA4-8F43-7CDD386C1C3C}"/>
              </a:ext>
            </a:extLst>
          </p:cNvPr>
          <p:cNvSpPr/>
          <p:nvPr/>
        </p:nvSpPr>
        <p:spPr>
          <a:xfrm>
            <a:off x="2404221" y="449369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6" name="円柱 35">
            <a:extLst>
              <a:ext uri="{FF2B5EF4-FFF2-40B4-BE49-F238E27FC236}">
                <a16:creationId xmlns:a16="http://schemas.microsoft.com/office/drawing/2014/main" id="{0472E2EF-83DA-35FA-0CAE-2468CA19AB8D}"/>
              </a:ext>
            </a:extLst>
          </p:cNvPr>
          <p:cNvSpPr/>
          <p:nvPr/>
        </p:nvSpPr>
        <p:spPr>
          <a:xfrm>
            <a:off x="2404221" y="420103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37" name="円柱 36">
            <a:extLst>
              <a:ext uri="{FF2B5EF4-FFF2-40B4-BE49-F238E27FC236}">
                <a16:creationId xmlns:a16="http://schemas.microsoft.com/office/drawing/2014/main" id="{A79BC23E-2E72-1FC1-C9AF-176D5680AC73}"/>
              </a:ext>
            </a:extLst>
          </p:cNvPr>
          <p:cNvSpPr/>
          <p:nvPr/>
        </p:nvSpPr>
        <p:spPr>
          <a:xfrm>
            <a:off x="2404505" y="316820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cxnSp>
        <p:nvCxnSpPr>
          <p:cNvPr id="38" name="直線コネクタ 37">
            <a:extLst>
              <a:ext uri="{FF2B5EF4-FFF2-40B4-BE49-F238E27FC236}">
                <a16:creationId xmlns:a16="http://schemas.microsoft.com/office/drawing/2014/main" id="{CBCC930B-D660-6DBD-E7DB-232F9AC9958D}"/>
              </a:ext>
            </a:extLst>
          </p:cNvPr>
          <p:cNvCxnSpPr>
            <a:cxnSpLocks/>
            <a:stCxn id="73" idx="4"/>
            <a:endCxn id="27" idx="1"/>
          </p:cNvCxnSpPr>
          <p:nvPr/>
        </p:nvCxnSpPr>
        <p:spPr>
          <a:xfrm>
            <a:off x="1364015" y="3294206"/>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822EE8A7-3470-9D63-791F-D4BD15F5FFD0}"/>
              </a:ext>
            </a:extLst>
          </p:cNvPr>
          <p:cNvCxnSpPr>
            <a:cxnSpLocks/>
            <a:stCxn id="75" idx="4"/>
            <a:endCxn id="31" idx="1"/>
          </p:cNvCxnSpPr>
          <p:nvPr/>
        </p:nvCxnSpPr>
        <p:spPr>
          <a:xfrm>
            <a:off x="1364015" y="3586860"/>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EC5CF32-76B6-01DF-D5A9-39D281474C7A}"/>
              </a:ext>
            </a:extLst>
          </p:cNvPr>
          <p:cNvCxnSpPr>
            <a:cxnSpLocks/>
            <a:stCxn id="74" idx="4"/>
            <a:endCxn id="26" idx="1"/>
          </p:cNvCxnSpPr>
          <p:nvPr/>
        </p:nvCxnSpPr>
        <p:spPr>
          <a:xfrm>
            <a:off x="1364015" y="4327039"/>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A4F48882-C852-3EA4-D4CF-B18F718C7699}"/>
              </a:ext>
            </a:extLst>
          </p:cNvPr>
          <p:cNvCxnSpPr>
            <a:cxnSpLocks/>
            <a:stCxn id="76" idx="4"/>
            <a:endCxn id="30" idx="1"/>
          </p:cNvCxnSpPr>
          <p:nvPr/>
        </p:nvCxnSpPr>
        <p:spPr>
          <a:xfrm>
            <a:off x="1364015" y="4619693"/>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D61F6669-24C6-BF47-0707-FC7EB5E142E5}"/>
              </a:ext>
            </a:extLst>
          </p:cNvPr>
          <p:cNvCxnSpPr>
            <a:cxnSpLocks/>
            <a:stCxn id="27" idx="3"/>
            <a:endCxn id="37" idx="2"/>
          </p:cNvCxnSpPr>
          <p:nvPr/>
        </p:nvCxnSpPr>
        <p:spPr>
          <a:xfrm>
            <a:off x="1818399" y="3294206"/>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6B551272-DC42-A5BF-8104-C6E3EF021155}"/>
              </a:ext>
            </a:extLst>
          </p:cNvPr>
          <p:cNvCxnSpPr>
            <a:cxnSpLocks/>
            <a:stCxn id="31" idx="3"/>
            <a:endCxn id="33" idx="2"/>
          </p:cNvCxnSpPr>
          <p:nvPr/>
        </p:nvCxnSpPr>
        <p:spPr>
          <a:xfrm>
            <a:off x="1818399" y="3586860"/>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F192827E-F6DF-757E-B590-4E7611A7F4C6}"/>
              </a:ext>
            </a:extLst>
          </p:cNvPr>
          <p:cNvCxnSpPr>
            <a:cxnSpLocks/>
            <a:stCxn id="26" idx="3"/>
            <a:endCxn id="36" idx="2"/>
          </p:cNvCxnSpPr>
          <p:nvPr/>
        </p:nvCxnSpPr>
        <p:spPr>
          <a:xfrm>
            <a:off x="1818399" y="4327039"/>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9E59CAE1-BC7B-6B9E-3D21-82924B3A3F40}"/>
              </a:ext>
            </a:extLst>
          </p:cNvPr>
          <p:cNvCxnSpPr>
            <a:cxnSpLocks/>
            <a:stCxn id="30" idx="3"/>
            <a:endCxn id="35" idx="2"/>
          </p:cNvCxnSpPr>
          <p:nvPr/>
        </p:nvCxnSpPr>
        <p:spPr>
          <a:xfrm>
            <a:off x="1818399" y="4619693"/>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14128B62-D55D-5979-BFD6-D6C1954572CD}"/>
              </a:ext>
            </a:extLst>
          </p:cNvPr>
          <p:cNvCxnSpPr>
            <a:cxnSpLocks/>
            <a:stCxn id="32" idx="4"/>
            <a:endCxn id="28" idx="2"/>
          </p:cNvCxnSpPr>
          <p:nvPr/>
        </p:nvCxnSpPr>
        <p:spPr>
          <a:xfrm flipV="1">
            <a:off x="3234658" y="3456428"/>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円柱 46">
            <a:extLst>
              <a:ext uri="{FF2B5EF4-FFF2-40B4-BE49-F238E27FC236}">
                <a16:creationId xmlns:a16="http://schemas.microsoft.com/office/drawing/2014/main" id="{057ECC9F-381B-C9F2-EE4B-74E5B2E23EFD}"/>
              </a:ext>
            </a:extLst>
          </p:cNvPr>
          <p:cNvSpPr/>
          <p:nvPr/>
        </p:nvSpPr>
        <p:spPr>
          <a:xfrm>
            <a:off x="4192787" y="431510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48" name="円柱 47">
            <a:extLst>
              <a:ext uri="{FF2B5EF4-FFF2-40B4-BE49-F238E27FC236}">
                <a16:creationId xmlns:a16="http://schemas.microsoft.com/office/drawing/2014/main" id="{746DAB20-225E-7FA6-1E87-C7AFD0FAFEC2}"/>
              </a:ext>
            </a:extLst>
          </p:cNvPr>
          <p:cNvSpPr/>
          <p:nvPr/>
        </p:nvSpPr>
        <p:spPr>
          <a:xfrm>
            <a:off x="2838658" y="431652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cxnSp>
        <p:nvCxnSpPr>
          <p:cNvPr id="49" name="直線コネクタ 48">
            <a:extLst>
              <a:ext uri="{FF2B5EF4-FFF2-40B4-BE49-F238E27FC236}">
                <a16:creationId xmlns:a16="http://schemas.microsoft.com/office/drawing/2014/main" id="{ED0A8874-81C4-6FAF-5FE6-0BD48A8AC82D}"/>
              </a:ext>
            </a:extLst>
          </p:cNvPr>
          <p:cNvCxnSpPr>
            <a:cxnSpLocks/>
            <a:stCxn id="48" idx="4"/>
            <a:endCxn id="47" idx="2"/>
          </p:cNvCxnSpPr>
          <p:nvPr/>
        </p:nvCxnSpPr>
        <p:spPr>
          <a:xfrm flipV="1">
            <a:off x="3234658" y="4441107"/>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88B1C5C7-3E8C-3068-C62D-78CF2539DF8B}"/>
              </a:ext>
            </a:extLst>
          </p:cNvPr>
          <p:cNvCxnSpPr>
            <a:cxnSpLocks/>
            <a:stCxn id="7" idx="4"/>
          </p:cNvCxnSpPr>
          <p:nvPr/>
        </p:nvCxnSpPr>
        <p:spPr>
          <a:xfrm flipV="1">
            <a:off x="5156432" y="3285454"/>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AE1B5B9F-8492-E9A4-7A22-DD6D3D753C3F}"/>
              </a:ext>
            </a:extLst>
          </p:cNvPr>
          <p:cNvCxnSpPr>
            <a:cxnSpLocks/>
            <a:stCxn id="8" idx="4"/>
          </p:cNvCxnSpPr>
          <p:nvPr/>
        </p:nvCxnSpPr>
        <p:spPr>
          <a:xfrm flipV="1">
            <a:off x="5156432" y="3583185"/>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0F4BBE8-00E3-E9A7-DABC-7371A4D5C450}"/>
              </a:ext>
            </a:extLst>
          </p:cNvPr>
          <p:cNvCxnSpPr>
            <a:cxnSpLocks/>
          </p:cNvCxnSpPr>
          <p:nvPr/>
        </p:nvCxnSpPr>
        <p:spPr>
          <a:xfrm>
            <a:off x="472218"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3" name="直線コネクタ 52">
            <a:extLst>
              <a:ext uri="{FF2B5EF4-FFF2-40B4-BE49-F238E27FC236}">
                <a16:creationId xmlns:a16="http://schemas.microsoft.com/office/drawing/2014/main" id="{C53B2EDE-5037-F9CD-5FC3-12131BC58991}"/>
              </a:ext>
            </a:extLst>
          </p:cNvPr>
          <p:cNvCxnSpPr>
            <a:cxnSpLocks/>
          </p:cNvCxnSpPr>
          <p:nvPr/>
        </p:nvCxnSpPr>
        <p:spPr>
          <a:xfrm flipH="1">
            <a:off x="4039814"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4" name="直線コネクタ 53">
            <a:extLst>
              <a:ext uri="{FF2B5EF4-FFF2-40B4-BE49-F238E27FC236}">
                <a16:creationId xmlns:a16="http://schemas.microsoft.com/office/drawing/2014/main" id="{708BE1E3-7113-4B58-06A5-ECFBA9188E18}"/>
              </a:ext>
            </a:extLst>
          </p:cNvPr>
          <p:cNvCxnSpPr>
            <a:cxnSpLocks/>
          </p:cNvCxnSpPr>
          <p:nvPr/>
        </p:nvCxnSpPr>
        <p:spPr>
          <a:xfrm flipH="1">
            <a:off x="5250196"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5" name="直線コネクタ 54">
            <a:extLst>
              <a:ext uri="{FF2B5EF4-FFF2-40B4-BE49-F238E27FC236}">
                <a16:creationId xmlns:a16="http://schemas.microsoft.com/office/drawing/2014/main" id="{C545AF40-E477-7717-1075-22CB112AB40C}"/>
              </a:ext>
            </a:extLst>
          </p:cNvPr>
          <p:cNvCxnSpPr>
            <a:cxnSpLocks/>
          </p:cNvCxnSpPr>
          <p:nvPr/>
        </p:nvCxnSpPr>
        <p:spPr>
          <a:xfrm flipH="1">
            <a:off x="6344281"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6" name="直線コネクタ 55">
            <a:extLst>
              <a:ext uri="{FF2B5EF4-FFF2-40B4-BE49-F238E27FC236}">
                <a16:creationId xmlns:a16="http://schemas.microsoft.com/office/drawing/2014/main" id="{A05DD644-540A-6CCD-615E-0DCEFAEBDE1B}"/>
              </a:ext>
            </a:extLst>
          </p:cNvPr>
          <p:cNvCxnSpPr>
            <a:cxnSpLocks/>
          </p:cNvCxnSpPr>
          <p:nvPr/>
        </p:nvCxnSpPr>
        <p:spPr>
          <a:xfrm flipH="1">
            <a:off x="7167823"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7" name="直線コネクタ 56">
            <a:extLst>
              <a:ext uri="{FF2B5EF4-FFF2-40B4-BE49-F238E27FC236}">
                <a16:creationId xmlns:a16="http://schemas.microsoft.com/office/drawing/2014/main" id="{5F19F1AF-4A51-72EE-105D-BFA17212E6B9}"/>
              </a:ext>
            </a:extLst>
          </p:cNvPr>
          <p:cNvCxnSpPr>
            <a:cxnSpLocks/>
          </p:cNvCxnSpPr>
          <p:nvPr/>
        </p:nvCxnSpPr>
        <p:spPr>
          <a:xfrm>
            <a:off x="3338323"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sp>
        <p:nvSpPr>
          <p:cNvPr id="58" name="四角形: 角を丸くする 57">
            <a:extLst>
              <a:ext uri="{FF2B5EF4-FFF2-40B4-BE49-F238E27FC236}">
                <a16:creationId xmlns:a16="http://schemas.microsoft.com/office/drawing/2014/main" id="{FAA4E006-6030-54E2-A793-0EFEE312E058}"/>
              </a:ext>
            </a:extLst>
          </p:cNvPr>
          <p:cNvSpPr/>
          <p:nvPr/>
        </p:nvSpPr>
        <p:spPr>
          <a:xfrm>
            <a:off x="7991326" y="3938545"/>
            <a:ext cx="1584000" cy="864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大阪拠点</a:t>
            </a:r>
            <a:r>
              <a:rPr lang="en-US" altLang="ja-JP" sz="900" b="1" kern="0">
                <a:solidFill>
                  <a:srgbClr val="00338D"/>
                </a:solidFill>
                <a:latin typeface="Meiryo UI" panose="020B0604030504040204" pitchFamily="50" charset="-128"/>
                <a:ea typeface="Meiryo UI" panose="020B0604030504040204" pitchFamily="50" charset="-128"/>
              </a:rPr>
              <a:t>)</a:t>
            </a:r>
          </a:p>
        </p:txBody>
      </p:sp>
      <p:cxnSp>
        <p:nvCxnSpPr>
          <p:cNvPr id="59" name="直線コネクタ 58">
            <a:extLst>
              <a:ext uri="{FF2B5EF4-FFF2-40B4-BE49-F238E27FC236}">
                <a16:creationId xmlns:a16="http://schemas.microsoft.com/office/drawing/2014/main" id="{0E57486C-FE0A-E189-7866-B2668F8436D6}"/>
              </a:ext>
            </a:extLst>
          </p:cNvPr>
          <p:cNvCxnSpPr>
            <a:cxnSpLocks/>
          </p:cNvCxnSpPr>
          <p:nvPr/>
        </p:nvCxnSpPr>
        <p:spPr>
          <a:xfrm flipH="1">
            <a:off x="7941539"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0" name="直線コネクタ 59">
            <a:extLst>
              <a:ext uri="{FF2B5EF4-FFF2-40B4-BE49-F238E27FC236}">
                <a16:creationId xmlns:a16="http://schemas.microsoft.com/office/drawing/2014/main" id="{CD74C533-58FF-98A1-646C-870BB2E7CC03}"/>
              </a:ext>
            </a:extLst>
          </p:cNvPr>
          <p:cNvCxnSpPr>
            <a:cxnSpLocks/>
          </p:cNvCxnSpPr>
          <p:nvPr/>
        </p:nvCxnSpPr>
        <p:spPr>
          <a:xfrm flipH="1">
            <a:off x="9618580"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sp>
        <p:nvSpPr>
          <p:cNvPr id="61" name="正方形/長方形 60">
            <a:extLst>
              <a:ext uri="{FF2B5EF4-FFF2-40B4-BE49-F238E27FC236}">
                <a16:creationId xmlns:a16="http://schemas.microsoft.com/office/drawing/2014/main" id="{3FD94EF3-0736-E9F5-7A1E-3F33DC554BB1}"/>
              </a:ext>
            </a:extLst>
          </p:cNvPr>
          <p:cNvSpPr/>
          <p:nvPr/>
        </p:nvSpPr>
        <p:spPr>
          <a:xfrm>
            <a:off x="1857647" y="3600728"/>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74E0A393-A86A-9F6A-011F-2B6186C96AE8}"/>
              </a:ext>
            </a:extLst>
          </p:cNvPr>
          <p:cNvSpPr/>
          <p:nvPr/>
        </p:nvSpPr>
        <p:spPr>
          <a:xfrm>
            <a:off x="1863997" y="4336738"/>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B71006D6-9AFA-1B28-AC59-62368B4F57A0}"/>
              </a:ext>
            </a:extLst>
          </p:cNvPr>
          <p:cNvSpPr/>
          <p:nvPr/>
        </p:nvSpPr>
        <p:spPr>
          <a:xfrm>
            <a:off x="1857647" y="4632766"/>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E574F8CC-9983-8AC3-56A9-8A94AB3A6AB9}"/>
              </a:ext>
            </a:extLst>
          </p:cNvPr>
          <p:cNvSpPr/>
          <p:nvPr/>
        </p:nvSpPr>
        <p:spPr>
          <a:xfrm>
            <a:off x="3348345" y="4455420"/>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65" name="直線コネクタ 64">
            <a:extLst>
              <a:ext uri="{FF2B5EF4-FFF2-40B4-BE49-F238E27FC236}">
                <a16:creationId xmlns:a16="http://schemas.microsoft.com/office/drawing/2014/main" id="{BE721213-D0FE-01AF-CA8B-C5DAF6D12DD8}"/>
              </a:ext>
            </a:extLst>
          </p:cNvPr>
          <p:cNvCxnSpPr>
            <a:cxnSpLocks/>
          </p:cNvCxnSpPr>
          <p:nvPr/>
        </p:nvCxnSpPr>
        <p:spPr>
          <a:xfrm flipV="1">
            <a:off x="6672891" y="3285454"/>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24A15C4F-94B6-872D-87C5-7E7E48E02400}"/>
              </a:ext>
            </a:extLst>
          </p:cNvPr>
          <p:cNvCxnSpPr>
            <a:cxnSpLocks/>
          </p:cNvCxnSpPr>
          <p:nvPr/>
        </p:nvCxnSpPr>
        <p:spPr>
          <a:xfrm flipV="1">
            <a:off x="6748451" y="3583185"/>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67" name="円柱 66">
            <a:extLst>
              <a:ext uri="{FF2B5EF4-FFF2-40B4-BE49-F238E27FC236}">
                <a16:creationId xmlns:a16="http://schemas.microsoft.com/office/drawing/2014/main" id="{3067D3FA-452C-F2AB-1F64-A16FE1B52057}"/>
              </a:ext>
            </a:extLst>
          </p:cNvPr>
          <p:cNvSpPr/>
          <p:nvPr/>
        </p:nvSpPr>
        <p:spPr>
          <a:xfrm>
            <a:off x="6422760" y="3248901"/>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相互接続ルーター</a:t>
            </a:r>
          </a:p>
        </p:txBody>
      </p:sp>
      <p:sp>
        <p:nvSpPr>
          <p:cNvPr id="68" name="円柱 67">
            <a:extLst>
              <a:ext uri="{FF2B5EF4-FFF2-40B4-BE49-F238E27FC236}">
                <a16:creationId xmlns:a16="http://schemas.microsoft.com/office/drawing/2014/main" id="{AF702746-F953-9A81-F24B-E8EA5BC4538A}"/>
              </a:ext>
            </a:extLst>
          </p:cNvPr>
          <p:cNvSpPr/>
          <p:nvPr/>
        </p:nvSpPr>
        <p:spPr>
          <a:xfrm>
            <a:off x="6371944" y="3086731"/>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69" name="正方形/長方形 68">
            <a:extLst>
              <a:ext uri="{FF2B5EF4-FFF2-40B4-BE49-F238E27FC236}">
                <a16:creationId xmlns:a16="http://schemas.microsoft.com/office/drawing/2014/main" id="{DBCB671B-1D05-0CC7-6D24-3C6B49F01249}"/>
              </a:ext>
            </a:extLst>
          </p:cNvPr>
          <p:cNvSpPr/>
          <p:nvPr/>
        </p:nvSpPr>
        <p:spPr>
          <a:xfrm>
            <a:off x="5546443" y="3308075"/>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288606DA-662C-988F-AB61-9E2F7AD9E083}"/>
              </a:ext>
            </a:extLst>
          </p:cNvPr>
          <p:cNvSpPr/>
          <p:nvPr/>
        </p:nvSpPr>
        <p:spPr>
          <a:xfrm>
            <a:off x="5540093" y="3600728"/>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30C276B4-9198-253D-8EEC-46E3EA65A49A}"/>
              </a:ext>
            </a:extLst>
          </p:cNvPr>
          <p:cNvSpPr/>
          <p:nvPr/>
        </p:nvSpPr>
        <p:spPr>
          <a:xfrm>
            <a:off x="7290488" y="3308075"/>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95F72074-2630-7023-DB39-2C0854CC9677}"/>
              </a:ext>
            </a:extLst>
          </p:cNvPr>
          <p:cNvSpPr/>
          <p:nvPr/>
        </p:nvSpPr>
        <p:spPr>
          <a:xfrm>
            <a:off x="7284138" y="3600728"/>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3" name="円柱 72">
            <a:extLst>
              <a:ext uri="{FF2B5EF4-FFF2-40B4-BE49-F238E27FC236}">
                <a16:creationId xmlns:a16="http://schemas.microsoft.com/office/drawing/2014/main" id="{F59BC08C-2EBE-E719-FF39-544E769C381C}"/>
              </a:ext>
            </a:extLst>
          </p:cNvPr>
          <p:cNvSpPr/>
          <p:nvPr/>
        </p:nvSpPr>
        <p:spPr>
          <a:xfrm>
            <a:off x="968015" y="316820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74" name="円柱 73">
            <a:extLst>
              <a:ext uri="{FF2B5EF4-FFF2-40B4-BE49-F238E27FC236}">
                <a16:creationId xmlns:a16="http://schemas.microsoft.com/office/drawing/2014/main" id="{2ED3DA30-25F7-AC1C-404A-7D1BDD3E6404}"/>
              </a:ext>
            </a:extLst>
          </p:cNvPr>
          <p:cNvSpPr/>
          <p:nvPr/>
        </p:nvSpPr>
        <p:spPr>
          <a:xfrm>
            <a:off x="968015" y="420103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75" name="円柱 74">
            <a:extLst>
              <a:ext uri="{FF2B5EF4-FFF2-40B4-BE49-F238E27FC236}">
                <a16:creationId xmlns:a16="http://schemas.microsoft.com/office/drawing/2014/main" id="{1C5A636A-9212-B4B8-75BB-91F49C657B84}"/>
              </a:ext>
            </a:extLst>
          </p:cNvPr>
          <p:cNvSpPr/>
          <p:nvPr/>
        </p:nvSpPr>
        <p:spPr>
          <a:xfrm>
            <a:off x="968015" y="346086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76" name="円柱 75">
            <a:extLst>
              <a:ext uri="{FF2B5EF4-FFF2-40B4-BE49-F238E27FC236}">
                <a16:creationId xmlns:a16="http://schemas.microsoft.com/office/drawing/2014/main" id="{13AA7DAC-1123-5DFE-BEA3-987E70494E7F}"/>
              </a:ext>
            </a:extLst>
          </p:cNvPr>
          <p:cNvSpPr/>
          <p:nvPr/>
        </p:nvSpPr>
        <p:spPr>
          <a:xfrm>
            <a:off x="968015" y="449369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cxnSp>
        <p:nvCxnSpPr>
          <p:cNvPr id="77" name="直線コネクタ 76">
            <a:extLst>
              <a:ext uri="{FF2B5EF4-FFF2-40B4-BE49-F238E27FC236}">
                <a16:creationId xmlns:a16="http://schemas.microsoft.com/office/drawing/2014/main" id="{BC4ACC3E-C980-1EF8-C0EA-6FABEC74C007}"/>
              </a:ext>
            </a:extLst>
          </p:cNvPr>
          <p:cNvCxnSpPr>
            <a:cxnSpLocks/>
          </p:cNvCxnSpPr>
          <p:nvPr/>
        </p:nvCxnSpPr>
        <p:spPr>
          <a:xfrm>
            <a:off x="1372054" y="2546596"/>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8" name="直線矢印コネクタ 77">
            <a:extLst>
              <a:ext uri="{FF2B5EF4-FFF2-40B4-BE49-F238E27FC236}">
                <a16:creationId xmlns:a16="http://schemas.microsoft.com/office/drawing/2014/main" id="{D69CDBED-5004-6683-A672-CCFE9A6BA0AB}"/>
              </a:ext>
            </a:extLst>
          </p:cNvPr>
          <p:cNvCxnSpPr>
            <a:cxnSpLocks/>
          </p:cNvCxnSpPr>
          <p:nvPr/>
        </p:nvCxnSpPr>
        <p:spPr>
          <a:xfrm>
            <a:off x="1381472" y="2741266"/>
            <a:ext cx="1946437"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3BAE580D-BD6D-110C-EE35-0CFABDFDD3D5}"/>
              </a:ext>
            </a:extLst>
          </p:cNvPr>
          <p:cNvSpPr/>
          <p:nvPr/>
        </p:nvSpPr>
        <p:spPr>
          <a:xfrm>
            <a:off x="8193969" y="3764421"/>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700" b="1">
                <a:solidFill>
                  <a:schemeClr val="tx2"/>
                </a:solidFill>
                <a:latin typeface="Meiryo UI" panose="020B0604030504040204" pitchFamily="50" charset="-128"/>
                <a:ea typeface="Meiryo UI" panose="020B0604030504040204" pitchFamily="50" charset="-128"/>
              </a:rPr>
              <a:t>CSP</a:t>
            </a:r>
            <a:r>
              <a:rPr kumimoji="1" lang="ja-JP" altLang="en-US" sz="700" b="1">
                <a:solidFill>
                  <a:schemeClr val="tx2"/>
                </a:solidFill>
                <a:latin typeface="Meiryo UI" panose="020B0604030504040204" pitchFamily="50" charset="-128"/>
                <a:ea typeface="Meiryo UI" panose="020B0604030504040204" pitchFamily="50" charset="-128"/>
              </a:rPr>
              <a:t>プライベート</a:t>
            </a:r>
            <a:r>
              <a:rPr kumimoji="1" lang="en-US" altLang="ja-JP" sz="700" b="1">
                <a:solidFill>
                  <a:schemeClr val="tx2"/>
                </a:solidFill>
                <a:latin typeface="Meiryo UI" panose="020B0604030504040204" pitchFamily="50" charset="-128"/>
                <a:ea typeface="Meiryo UI" panose="020B0604030504040204" pitchFamily="50" charset="-128"/>
              </a:rPr>
              <a:t>NW</a:t>
            </a:r>
            <a:endParaRPr kumimoji="1" lang="ja-JP" altLang="en-US" sz="700" b="1">
              <a:solidFill>
                <a:schemeClr val="tx2"/>
              </a:solidFill>
              <a:latin typeface="Meiryo UI" panose="020B0604030504040204" pitchFamily="50" charset="-128"/>
              <a:ea typeface="Meiryo UI" panose="020B0604030504040204" pitchFamily="50" charset="-128"/>
            </a:endParaRPr>
          </a:p>
        </p:txBody>
      </p:sp>
      <p:cxnSp>
        <p:nvCxnSpPr>
          <p:cNvPr id="80" name="直線矢印コネクタ 79">
            <a:extLst>
              <a:ext uri="{FF2B5EF4-FFF2-40B4-BE49-F238E27FC236}">
                <a16:creationId xmlns:a16="http://schemas.microsoft.com/office/drawing/2014/main" id="{3A91B539-DF66-88D2-FCF7-1CEB4261DF62}"/>
              </a:ext>
            </a:extLst>
          </p:cNvPr>
          <p:cNvCxnSpPr>
            <a:cxnSpLocks/>
          </p:cNvCxnSpPr>
          <p:nvPr/>
        </p:nvCxnSpPr>
        <p:spPr>
          <a:xfrm>
            <a:off x="8192149" y="3747226"/>
            <a:ext cx="0" cy="14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1491085C-FCED-E94D-F7C6-FDBBB55080A5}"/>
              </a:ext>
            </a:extLst>
          </p:cNvPr>
          <p:cNvSpPr txBox="1"/>
          <p:nvPr/>
        </p:nvSpPr>
        <p:spPr>
          <a:xfrm>
            <a:off x="8301826" y="3377477"/>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82" name="正方形/長方形 81">
            <a:extLst>
              <a:ext uri="{FF2B5EF4-FFF2-40B4-BE49-F238E27FC236}">
                <a16:creationId xmlns:a16="http://schemas.microsoft.com/office/drawing/2014/main" id="{CAD8E5A5-6BEE-F176-F7E8-2202DB874C8E}"/>
              </a:ext>
            </a:extLst>
          </p:cNvPr>
          <p:cNvSpPr>
            <a:spLocks/>
          </p:cNvSpPr>
          <p:nvPr/>
        </p:nvSpPr>
        <p:spPr bwMode="auto">
          <a:xfrm>
            <a:off x="1725820" y="1024765"/>
            <a:ext cx="7344000" cy="252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盛岡市、須坂市</a:t>
            </a:r>
            <a:endParaRPr lang="en-US" altLang="ja-JP" sz="1100">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1C6D6E1C-DB64-DEE1-52B2-0E88818EF2FA}"/>
              </a:ext>
            </a:extLst>
          </p:cNvPr>
          <p:cNvSpPr>
            <a:spLocks/>
          </p:cNvSpPr>
          <p:nvPr/>
        </p:nvSpPr>
        <p:spPr>
          <a:xfrm>
            <a:off x="831850" y="1024765"/>
            <a:ext cx="828000" cy="252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検証団体</a:t>
            </a:r>
          </a:p>
        </p:txBody>
      </p:sp>
      <p:sp>
        <p:nvSpPr>
          <p:cNvPr id="84" name="フローチャート: 処理 83">
            <a:extLst>
              <a:ext uri="{FF2B5EF4-FFF2-40B4-BE49-F238E27FC236}">
                <a16:creationId xmlns:a16="http://schemas.microsoft.com/office/drawing/2014/main" id="{EE5C57A1-30DF-BE1E-263B-5241AFD99E7D}"/>
              </a:ext>
            </a:extLst>
          </p:cNvPr>
          <p:cNvSpPr/>
          <p:nvPr/>
        </p:nvSpPr>
        <p:spPr>
          <a:xfrm>
            <a:off x="5172591" y="4831310"/>
            <a:ext cx="4147389" cy="108000"/>
          </a:xfrm>
          <a:prstGeom prst="flowChartProcess">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en-US" altLang="ja-JP" sz="900">
                <a:solidFill>
                  <a:schemeClr val="tx1"/>
                </a:solidFill>
              </a:rPr>
              <a:t>※</a:t>
            </a:r>
            <a:r>
              <a:rPr kumimoji="1" lang="ja-JP" altLang="en-US" sz="900">
                <a:solidFill>
                  <a:schemeClr val="tx1"/>
                </a:solidFill>
              </a:rPr>
              <a:t>代表となる構成概要を示す。</a:t>
            </a:r>
            <a:r>
              <a:rPr kumimoji="1" lang="en-US" altLang="ja-JP" sz="900">
                <a:solidFill>
                  <a:schemeClr val="tx1"/>
                </a:solidFill>
              </a:rPr>
              <a:t>DR</a:t>
            </a:r>
            <a:r>
              <a:rPr kumimoji="1" lang="ja-JP" altLang="en-US" sz="900">
                <a:solidFill>
                  <a:schemeClr val="tx1"/>
                </a:solidFill>
              </a:rPr>
              <a:t>戦略等により回線本数等に差異が出る可能性がある。</a:t>
            </a:r>
          </a:p>
        </p:txBody>
      </p:sp>
      <p:sp>
        <p:nvSpPr>
          <p:cNvPr id="85" name="タイトル 3">
            <a:extLst>
              <a:ext uri="{FF2B5EF4-FFF2-40B4-BE49-F238E27FC236}">
                <a16:creationId xmlns:a16="http://schemas.microsoft.com/office/drawing/2014/main" id="{D3FA32B0-01F6-69B8-0D1D-D5DD44BB9F60}"/>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en-US" altLang="ja-JP"/>
              <a:t>2.</a:t>
            </a:r>
            <a:r>
              <a:rPr lang="ja-JP" altLang="en-US"/>
              <a:t> </a:t>
            </a:r>
            <a:r>
              <a:rPr lang="en-US" altLang="ja-JP"/>
              <a:t>ASP</a:t>
            </a:r>
            <a:r>
              <a:rPr lang="ja-JP" altLang="en-US"/>
              <a:t>のデータセンターから専用</a:t>
            </a:r>
            <a:r>
              <a:rPr kumimoji="1" lang="ja-JP" altLang="en-US" sz="2400">
                <a:latin typeface="+mj-ea"/>
                <a:ea typeface="+mj-ea"/>
              </a:rPr>
              <a:t>回</a:t>
            </a:r>
            <a:r>
              <a:rPr lang="ja-JP" altLang="en-US"/>
              <a:t>線で接続する方法</a:t>
            </a:r>
          </a:p>
        </p:txBody>
      </p:sp>
      <p:cxnSp>
        <p:nvCxnSpPr>
          <p:cNvPr id="86" name="直線コネクタ 85">
            <a:extLst>
              <a:ext uri="{FF2B5EF4-FFF2-40B4-BE49-F238E27FC236}">
                <a16:creationId xmlns:a16="http://schemas.microsoft.com/office/drawing/2014/main" id="{A9F1230B-E5EF-9E4B-150D-879DB62625C9}"/>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7" name="スライド番号プレースホルダー 86">
            <a:extLst>
              <a:ext uri="{FF2B5EF4-FFF2-40B4-BE49-F238E27FC236}">
                <a16:creationId xmlns:a16="http://schemas.microsoft.com/office/drawing/2014/main" id="{42C1B601-2F12-6A8D-2BA8-275C7E87A200}"/>
              </a:ext>
            </a:extLst>
          </p:cNvPr>
          <p:cNvSpPr>
            <a:spLocks noGrp="1"/>
          </p:cNvSpPr>
          <p:nvPr>
            <p:ph type="sldNum" sz="quarter" idx="12"/>
          </p:nvPr>
        </p:nvSpPr>
        <p:spPr/>
        <p:txBody>
          <a:bodyPr/>
          <a:lstStyle/>
          <a:p>
            <a:fld id="{DFD4F317-19D0-4848-B5EB-5B174DBE8CF9}" type="slidenum">
              <a:rPr lang="ja-JP" altLang="en-US" smtClean="0"/>
              <a:pPr/>
              <a:t>12</a:t>
            </a:fld>
            <a:endParaRPr lang="ja-JP" altLang="en-US"/>
          </a:p>
        </p:txBody>
      </p:sp>
    </p:spTree>
    <p:extLst>
      <p:ext uri="{BB962C8B-B14F-4D97-AF65-F5344CB8AC3E}">
        <p14:creationId xmlns:p14="http://schemas.microsoft.com/office/powerpoint/2010/main" val="79371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正方形/長方形 147">
            <a:extLst>
              <a:ext uri="{FF2B5EF4-FFF2-40B4-BE49-F238E27FC236}">
                <a16:creationId xmlns:a16="http://schemas.microsoft.com/office/drawing/2014/main" id="{7AA9995C-08BB-42E9-8440-1840FD730162}"/>
              </a:ext>
            </a:extLst>
          </p:cNvPr>
          <p:cNvSpPr>
            <a:spLocks/>
          </p:cNvSpPr>
          <p:nvPr/>
        </p:nvSpPr>
        <p:spPr bwMode="auto">
          <a:xfrm>
            <a:off x="1725820" y="1300480"/>
            <a:ext cx="7344000" cy="396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solidFill>
                  <a:srgbClr val="000000">
                    <a:lumMod val="100000"/>
                  </a:srgbClr>
                </a:solidFill>
              </a:rPr>
              <a:t>各地方公共団体が利用する既存の都道府県</a:t>
            </a:r>
            <a:r>
              <a:rPr lang="en-US" altLang="ja-JP" sz="1100">
                <a:solidFill>
                  <a:srgbClr val="000000">
                    <a:lumMod val="100000"/>
                  </a:srgbClr>
                </a:solidFill>
                <a:latin typeface="+mj-ea"/>
                <a:ea typeface="+mj-ea"/>
              </a:rPr>
              <a:t>WAN</a:t>
            </a:r>
            <a:r>
              <a:rPr lang="ja-JP" altLang="en-US" sz="1100">
                <a:solidFill>
                  <a:srgbClr val="000000">
                    <a:lumMod val="100000"/>
                  </a:srgbClr>
                </a:solidFill>
              </a:rPr>
              <a:t>（地域回線）等を活用し、地域回線内データセンターから敷設したクラウド接続サービスを共同で利用する構成。</a:t>
            </a:r>
            <a:endParaRPr kumimoji="1" lang="en-US" altLang="ja-JP" sz="1100"/>
          </a:p>
        </p:txBody>
      </p:sp>
      <p:sp>
        <p:nvSpPr>
          <p:cNvPr id="149" name="正方形/長方形 148">
            <a:extLst>
              <a:ext uri="{FF2B5EF4-FFF2-40B4-BE49-F238E27FC236}">
                <a16:creationId xmlns:a16="http://schemas.microsoft.com/office/drawing/2014/main" id="{A489C8AB-1433-4662-83C9-64B652F3C39D}"/>
              </a:ext>
            </a:extLst>
          </p:cNvPr>
          <p:cNvSpPr>
            <a:spLocks/>
          </p:cNvSpPr>
          <p:nvPr/>
        </p:nvSpPr>
        <p:spPr>
          <a:xfrm>
            <a:off x="831850" y="1300480"/>
            <a:ext cx="828000" cy="396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概要</a:t>
            </a:r>
          </a:p>
        </p:txBody>
      </p:sp>
      <p:sp>
        <p:nvSpPr>
          <p:cNvPr id="150" name="正方形/長方形 149">
            <a:extLst>
              <a:ext uri="{FF2B5EF4-FFF2-40B4-BE49-F238E27FC236}">
                <a16:creationId xmlns:a16="http://schemas.microsoft.com/office/drawing/2014/main" id="{424BBE6E-DAFE-4A4C-A899-DE78E3A6A147}"/>
              </a:ext>
            </a:extLst>
          </p:cNvPr>
          <p:cNvSpPr>
            <a:spLocks/>
          </p:cNvSpPr>
          <p:nvPr/>
        </p:nvSpPr>
        <p:spPr>
          <a:xfrm>
            <a:off x="831850" y="1732480"/>
            <a:ext cx="828000" cy="396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ユースケース</a:t>
            </a:r>
          </a:p>
        </p:txBody>
      </p:sp>
      <p:sp>
        <p:nvSpPr>
          <p:cNvPr id="151" name="正方形/長方形 150">
            <a:extLst>
              <a:ext uri="{FF2B5EF4-FFF2-40B4-BE49-F238E27FC236}">
                <a16:creationId xmlns:a16="http://schemas.microsoft.com/office/drawing/2014/main" id="{3700ED63-0773-48AE-BC5C-44634BE77F64}"/>
              </a:ext>
            </a:extLst>
          </p:cNvPr>
          <p:cNvSpPr>
            <a:spLocks/>
          </p:cNvSpPr>
          <p:nvPr/>
        </p:nvSpPr>
        <p:spPr bwMode="auto">
          <a:xfrm>
            <a:off x="1725820" y="1732480"/>
            <a:ext cx="7344000" cy="396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ガバメントクラウドリフト前のシステム環境において、ベンダーのデータセンターに接続しシステムを利用する形態となっていて、データセンターまでの回線に地域回線を利用している場合の採用が想定される。</a:t>
            </a:r>
            <a:endParaRPr lang="en-US" altLang="ja-JP" sz="1100">
              <a:latin typeface="Meiryo UI" panose="020B0604030504040204" pitchFamily="50" charset="-128"/>
              <a:ea typeface="Meiryo UI" panose="020B0604030504040204" pitchFamily="50" charset="-128"/>
            </a:endParaRPr>
          </a:p>
        </p:txBody>
      </p:sp>
      <p:graphicFrame>
        <p:nvGraphicFramePr>
          <p:cNvPr id="155" name="表 4">
            <a:extLst>
              <a:ext uri="{FF2B5EF4-FFF2-40B4-BE49-F238E27FC236}">
                <a16:creationId xmlns:a16="http://schemas.microsoft.com/office/drawing/2014/main" id="{15737A56-936A-4D2D-9484-102E80AC01E6}"/>
              </a:ext>
            </a:extLst>
          </p:cNvPr>
          <p:cNvGraphicFramePr>
            <a:graphicFrameLocks noGrp="1"/>
          </p:cNvGraphicFramePr>
          <p:nvPr>
            <p:extLst>
              <p:ext uri="{D42A27DB-BD31-4B8C-83A1-F6EECF244321}">
                <p14:modId xmlns:p14="http://schemas.microsoft.com/office/powerpoint/2010/main" val="408218061"/>
              </p:ext>
            </p:extLst>
          </p:nvPr>
        </p:nvGraphicFramePr>
        <p:xfrm>
          <a:off x="831143" y="4711538"/>
          <a:ext cx="8239062" cy="1577340"/>
        </p:xfrm>
        <a:graphic>
          <a:graphicData uri="http://schemas.openxmlformats.org/drawingml/2006/table">
            <a:tbl>
              <a:tblPr>
                <a:tableStyleId>{5C22544A-7EE6-4342-B048-85BDC9FD1C3A}</a:tableStyleId>
              </a:tblPr>
              <a:tblGrid>
                <a:gridCol w="1006582">
                  <a:extLst>
                    <a:ext uri="{9D8B030D-6E8A-4147-A177-3AD203B41FA5}">
                      <a16:colId xmlns:a16="http://schemas.microsoft.com/office/drawing/2014/main" val="74969125"/>
                    </a:ext>
                  </a:extLst>
                </a:gridCol>
                <a:gridCol w="1006582">
                  <a:extLst>
                    <a:ext uri="{9D8B030D-6E8A-4147-A177-3AD203B41FA5}">
                      <a16:colId xmlns:a16="http://schemas.microsoft.com/office/drawing/2014/main" val="3201663344"/>
                    </a:ext>
                  </a:extLst>
                </a:gridCol>
                <a:gridCol w="6225898">
                  <a:extLst>
                    <a:ext uri="{9D8B030D-6E8A-4147-A177-3AD203B41FA5}">
                      <a16:colId xmlns:a16="http://schemas.microsoft.com/office/drawing/2014/main" val="3088190300"/>
                    </a:ext>
                  </a:extLst>
                </a:gridCol>
              </a:tblGrid>
              <a:tr h="237264">
                <a:tc>
                  <a:txBody>
                    <a:bodyPr/>
                    <a:lstStyle/>
                    <a:p>
                      <a:pPr algn="ctr"/>
                      <a:r>
                        <a:rPr kumimoji="1" lang="ja-JP" altLang="en-US" sz="1050">
                          <a:solidFill>
                            <a:schemeClr val="bg1">
                              <a:lumMod val="100000"/>
                            </a:schemeClr>
                          </a:solidFill>
                        </a:rPr>
                        <a:t>＃</a:t>
                      </a:r>
                    </a:p>
                  </a:txBody>
                  <a:tcPr anchor="ctr">
                    <a:solidFill>
                      <a:srgbClr val="00338D"/>
                    </a:solidFill>
                  </a:tcPr>
                </a:tc>
                <a:tc>
                  <a:txBody>
                    <a:bodyPr/>
                    <a:lstStyle/>
                    <a:p>
                      <a:pPr algn="ctr"/>
                      <a:r>
                        <a:rPr kumimoji="1" lang="ja-JP" altLang="en-US" sz="1050">
                          <a:solidFill>
                            <a:schemeClr val="bg1">
                              <a:lumMod val="100000"/>
                            </a:schemeClr>
                          </a:solidFill>
                        </a:rPr>
                        <a:t>カテゴリ</a:t>
                      </a:r>
                    </a:p>
                  </a:txBody>
                  <a:tcPr anchor="ctr">
                    <a:solidFill>
                      <a:srgbClr val="00338D"/>
                    </a:solidFill>
                  </a:tcPr>
                </a:tc>
                <a:tc>
                  <a:txBody>
                    <a:bodyPr/>
                    <a:lstStyle/>
                    <a:p>
                      <a:pPr algn="ctr"/>
                      <a:r>
                        <a:rPr kumimoji="1" lang="ja-JP" altLang="en-US" sz="1050">
                          <a:solidFill>
                            <a:schemeClr val="bg1">
                              <a:lumMod val="100000"/>
                            </a:schemeClr>
                          </a:solidFill>
                        </a:rPr>
                        <a:t>詳細</a:t>
                      </a:r>
                    </a:p>
                  </a:txBody>
                  <a:tcPr anchor="ctr">
                    <a:solidFill>
                      <a:srgbClr val="00338D"/>
                    </a:solidFill>
                  </a:tcPr>
                </a:tc>
                <a:extLst>
                  <a:ext uri="{0D108BD9-81ED-4DB2-BD59-A6C34878D82A}">
                    <a16:rowId xmlns:a16="http://schemas.microsoft.com/office/drawing/2014/main" val="1725174699"/>
                  </a:ext>
                </a:extLst>
              </a:tr>
              <a:tr h="237264">
                <a:tc rowSpan="3">
                  <a:txBody>
                    <a:bodyPr/>
                    <a:lstStyle/>
                    <a:p>
                      <a:r>
                        <a:rPr kumimoji="1" lang="ja-JP" altLang="en-US" sz="1050" b="1" u="sng">
                          <a:solidFill>
                            <a:schemeClr val="tx1"/>
                          </a:solidFill>
                        </a:rPr>
                        <a:t>優位性</a:t>
                      </a:r>
                    </a:p>
                  </a:txBody>
                  <a:tcPr>
                    <a:solidFill>
                      <a:schemeClr val="bg1">
                        <a:lumMod val="95000"/>
                      </a:schemeClr>
                    </a:solidFill>
                  </a:tcPr>
                </a:tc>
                <a:tc>
                  <a:txBody>
                    <a:bodyPr/>
                    <a:lstStyle/>
                    <a:p>
                      <a:r>
                        <a:rPr kumimoji="1" lang="ja-JP" altLang="en-US" sz="1050">
                          <a:solidFill>
                            <a:schemeClr val="tx1"/>
                          </a:solidFill>
                        </a:rPr>
                        <a:t>イニシャルコスト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新規に敷設する専用</a:t>
                      </a:r>
                      <a:r>
                        <a:rPr kumimoji="1" lang="ja-JP" altLang="en-US" sz="1050" b="0" kern="1200">
                          <a:solidFill>
                            <a:schemeClr val="tx1"/>
                          </a:solidFill>
                          <a:latin typeface="+mj-ea"/>
                          <a:ea typeface="+mn-ea"/>
                          <a:cs typeface="+mn-cs"/>
                        </a:rPr>
                        <a:t>回</a:t>
                      </a:r>
                      <a:r>
                        <a:rPr kumimoji="1" lang="ja-JP" altLang="en-US" sz="1050" b="0" u="none">
                          <a:solidFill>
                            <a:schemeClr val="tx1"/>
                          </a:solidFill>
                        </a:rPr>
                        <a:t>線が地域回線とガバメントクラウド間のみとなる場合、イニシャルコストを抑制可能である。</a:t>
                      </a:r>
                    </a:p>
                  </a:txBody>
                  <a:tcPr>
                    <a:solidFill>
                      <a:schemeClr val="bg1">
                        <a:lumMod val="95000"/>
                      </a:schemeClr>
                    </a:solidFill>
                  </a:tcPr>
                </a:tc>
                <a:extLst>
                  <a:ext uri="{0D108BD9-81ED-4DB2-BD59-A6C34878D82A}">
                    <a16:rowId xmlns:a16="http://schemas.microsoft.com/office/drawing/2014/main" val="4282134394"/>
                  </a:ext>
                </a:extLst>
              </a:tr>
              <a:tr h="237264">
                <a:tc vMerge="1">
                  <a:txBody>
                    <a:bodyPr/>
                    <a:lstStyle/>
                    <a:p>
                      <a:endParaRPr kumimoji="1" lang="ja-JP" altLang="en-US"/>
                    </a:p>
                  </a:txBody>
                  <a:tcPr/>
                </a:tc>
                <a:tc>
                  <a:txBody>
                    <a:bodyPr/>
                    <a:lstStyle/>
                    <a:p>
                      <a:r>
                        <a:rPr kumimoji="1" lang="ja-JP" altLang="en-US" sz="1050">
                          <a:solidFill>
                            <a:schemeClr val="tx1"/>
                          </a:solidFill>
                        </a:rPr>
                        <a:t>ランニングコスト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u="none">
                          <a:solidFill>
                            <a:schemeClr val="tx1"/>
                          </a:solidFill>
                        </a:rPr>
                        <a:t>クラウド接続サービスを共同利用するため、回線利用料の負担を抑えられる可能性がある。</a:t>
                      </a:r>
                    </a:p>
                  </a:txBody>
                  <a:tcPr>
                    <a:solidFill>
                      <a:schemeClr val="bg1">
                        <a:lumMod val="95000"/>
                      </a:schemeClr>
                    </a:solidFill>
                  </a:tcPr>
                </a:tc>
                <a:extLst>
                  <a:ext uri="{0D108BD9-81ED-4DB2-BD59-A6C34878D82A}">
                    <a16:rowId xmlns:a16="http://schemas.microsoft.com/office/drawing/2014/main" val="66551980"/>
                  </a:ext>
                </a:extLst>
              </a:tr>
              <a:tr h="237264">
                <a:tc vMerge="1">
                  <a:txBody>
                    <a:bodyPr/>
                    <a:lstStyle/>
                    <a:p>
                      <a:endParaRPr kumimoji="1" lang="ja-JP" altLang="en-US" sz="1050">
                        <a:solidFill>
                          <a:schemeClr val="tx1"/>
                        </a:solidFill>
                      </a:endParaRPr>
                    </a:p>
                  </a:txBody>
                  <a:tcPr>
                    <a:solidFill>
                      <a:schemeClr val="bg1">
                        <a:lumMod val="95000"/>
                      </a:schemeClr>
                    </a:solidFill>
                  </a:tcPr>
                </a:tc>
                <a:tc>
                  <a:txBody>
                    <a:bodyPr/>
                    <a:lstStyle/>
                    <a:p>
                      <a:r>
                        <a:rPr kumimoji="1" lang="ja-JP" altLang="en-US" sz="1050">
                          <a:solidFill>
                            <a:schemeClr val="tx1"/>
                          </a:solidFill>
                        </a:rPr>
                        <a:t>調達・設計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a:solidFill>
                            <a:schemeClr val="tx1"/>
                          </a:solidFill>
                        </a:rPr>
                        <a:t>ガバメントクラウドリフト前のシステム環境において、地域回線を利用している場合、</a:t>
                      </a:r>
                      <a:r>
                        <a:rPr kumimoji="1" lang="en-US" altLang="ja-JP" sz="1050">
                          <a:solidFill>
                            <a:schemeClr val="tx1"/>
                          </a:solidFill>
                        </a:rPr>
                        <a:t>IP</a:t>
                      </a:r>
                      <a:r>
                        <a:rPr kumimoji="1" lang="ja-JP" altLang="en-US" sz="1050">
                          <a:solidFill>
                            <a:schemeClr val="tx1"/>
                          </a:solidFill>
                        </a:rPr>
                        <a:t>アドレス設計等について既に調整されている認識のため、団体個別の新たな調整タスクが減る可能性ある。</a:t>
                      </a:r>
                      <a:endParaRPr kumimoji="1" lang="en-US" altLang="ja-JP" sz="1050">
                        <a:solidFill>
                          <a:schemeClr val="tx1"/>
                        </a:solidFill>
                      </a:endParaRPr>
                    </a:p>
                  </a:txBody>
                  <a:tcPr>
                    <a:solidFill>
                      <a:schemeClr val="bg1">
                        <a:lumMod val="95000"/>
                      </a:schemeClr>
                    </a:solidFill>
                  </a:tcPr>
                </a:tc>
                <a:extLst>
                  <a:ext uri="{0D108BD9-81ED-4DB2-BD59-A6C34878D82A}">
                    <a16:rowId xmlns:a16="http://schemas.microsoft.com/office/drawing/2014/main" val="2053127120"/>
                  </a:ext>
                </a:extLst>
              </a:tr>
              <a:tr h="237264">
                <a:tc>
                  <a:txBody>
                    <a:bodyPr/>
                    <a:lstStyle/>
                    <a:p>
                      <a:r>
                        <a:rPr kumimoji="1" lang="ja-JP" altLang="en-US" sz="1050" b="1" u="sng">
                          <a:solidFill>
                            <a:schemeClr val="tx1"/>
                          </a:solidFill>
                        </a:rPr>
                        <a:t>留意事項</a:t>
                      </a:r>
                    </a:p>
                  </a:txBody>
                  <a:tcPr>
                    <a:solidFill>
                      <a:schemeClr val="bg1">
                        <a:lumMod val="95000"/>
                      </a:schemeClr>
                    </a:solidFill>
                  </a:tcPr>
                </a:tc>
                <a:tc>
                  <a:txBody>
                    <a:bodyPr/>
                    <a:lstStyle/>
                    <a:p>
                      <a:r>
                        <a:rPr kumimoji="1" lang="ja-JP" altLang="en-US" sz="1050">
                          <a:solidFill>
                            <a:schemeClr val="tx1"/>
                          </a:solidFill>
                        </a:rPr>
                        <a:t>設計</a:t>
                      </a:r>
                    </a:p>
                  </a:txBody>
                  <a:tcP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solidFill>
                            <a:schemeClr val="tx1"/>
                          </a:solidFill>
                        </a:rPr>
                        <a:t>都道府県</a:t>
                      </a:r>
                      <a:r>
                        <a:rPr kumimoji="1" lang="en-US" altLang="ja-JP" sz="1050" dirty="0">
                          <a:solidFill>
                            <a:schemeClr val="tx1"/>
                          </a:solidFill>
                        </a:rPr>
                        <a:t>WAN</a:t>
                      </a:r>
                      <a:r>
                        <a:rPr kumimoji="1" lang="ja-JP" altLang="en-US" sz="1050" dirty="0">
                          <a:solidFill>
                            <a:schemeClr val="tx1"/>
                          </a:solidFill>
                        </a:rPr>
                        <a:t>（</a:t>
                      </a:r>
                      <a:r>
                        <a:rPr kumimoji="1" lang="en-US" altLang="ja-JP" sz="1050" dirty="0">
                          <a:solidFill>
                            <a:schemeClr val="tx1"/>
                          </a:solidFill>
                        </a:rPr>
                        <a:t>DC</a:t>
                      </a:r>
                      <a:r>
                        <a:rPr kumimoji="1" lang="ja-JP" altLang="en-US" sz="1050" dirty="0">
                          <a:solidFill>
                            <a:schemeClr val="tx1"/>
                          </a:solidFill>
                        </a:rPr>
                        <a:t>）や地域回線に各団体の専用</a:t>
                      </a:r>
                      <a:r>
                        <a:rPr kumimoji="1" lang="ja-JP" altLang="en-US" sz="1050" b="0" kern="1200" dirty="0">
                          <a:solidFill>
                            <a:schemeClr val="tx1"/>
                          </a:solidFill>
                          <a:latin typeface="+mj-ea"/>
                          <a:ea typeface="+mn-ea"/>
                          <a:cs typeface="+mn-cs"/>
                        </a:rPr>
                        <a:t>回</a:t>
                      </a:r>
                      <a:r>
                        <a:rPr kumimoji="1" lang="ja-JP" altLang="en-US" sz="1050" dirty="0">
                          <a:solidFill>
                            <a:schemeClr val="tx1"/>
                          </a:solidFill>
                        </a:rPr>
                        <a:t>線を集約するため、</a:t>
                      </a:r>
                      <a:r>
                        <a:rPr kumimoji="1" lang="en-US" altLang="ja-JP" sz="1050" dirty="0">
                          <a:solidFill>
                            <a:schemeClr val="tx1"/>
                          </a:solidFill>
                        </a:rPr>
                        <a:t>WAN</a:t>
                      </a:r>
                      <a:r>
                        <a:rPr kumimoji="1" lang="ja-JP" altLang="en-US" sz="1050" dirty="0">
                          <a:solidFill>
                            <a:schemeClr val="tx1"/>
                          </a:solidFill>
                        </a:rPr>
                        <a:t>内で十分な可用性・性能（帯域等）を確保する必要がある。</a:t>
                      </a:r>
                    </a:p>
                  </a:txBody>
                  <a:tcPr>
                    <a:solidFill>
                      <a:schemeClr val="bg1">
                        <a:lumMod val="95000"/>
                      </a:schemeClr>
                    </a:solidFill>
                  </a:tcPr>
                </a:tc>
                <a:extLst>
                  <a:ext uri="{0D108BD9-81ED-4DB2-BD59-A6C34878D82A}">
                    <a16:rowId xmlns:a16="http://schemas.microsoft.com/office/drawing/2014/main" val="2339363603"/>
                  </a:ext>
                </a:extLst>
              </a:tr>
            </a:tbl>
          </a:graphicData>
        </a:graphic>
      </p:graphicFrame>
      <p:sp>
        <p:nvSpPr>
          <p:cNvPr id="82" name="正方形/長方形 81">
            <a:extLst>
              <a:ext uri="{FF2B5EF4-FFF2-40B4-BE49-F238E27FC236}">
                <a16:creationId xmlns:a16="http://schemas.microsoft.com/office/drawing/2014/main" id="{B13075A1-ECB5-E50F-0018-39170A600311}"/>
              </a:ext>
            </a:extLst>
          </p:cNvPr>
          <p:cNvSpPr>
            <a:spLocks/>
          </p:cNvSpPr>
          <p:nvPr/>
        </p:nvSpPr>
        <p:spPr bwMode="auto">
          <a:xfrm>
            <a:off x="1725820" y="1018535"/>
            <a:ext cx="7344000" cy="25200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171450" indent="-171450" fontAlgn="t">
              <a:buFont typeface="Arial" panose="020B0604020202020204" pitchFamily="34" charset="0"/>
              <a:buChar char="•"/>
            </a:pPr>
            <a:r>
              <a:rPr lang="ja-JP" altLang="en-US" sz="1100">
                <a:latin typeface="Meiryo UI" panose="020B0604030504040204" pitchFamily="50" charset="-128"/>
                <a:ea typeface="Meiryo UI" panose="020B0604030504040204" pitchFamily="50" charset="-128"/>
              </a:rPr>
              <a:t>笠置町</a:t>
            </a:r>
            <a:endParaRPr lang="en-US" altLang="ja-JP" sz="1100">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3EC40FAA-37A0-BAA9-E8C4-3EE90F043A2A}"/>
              </a:ext>
            </a:extLst>
          </p:cNvPr>
          <p:cNvSpPr>
            <a:spLocks/>
          </p:cNvSpPr>
          <p:nvPr/>
        </p:nvSpPr>
        <p:spPr>
          <a:xfrm>
            <a:off x="831850" y="1018535"/>
            <a:ext cx="828000" cy="252000"/>
          </a:xfrm>
          <a:prstGeom prst="rect">
            <a:avLst/>
          </a:prstGeom>
          <a:solidFill>
            <a:srgbClr val="00338D"/>
          </a:solidFill>
          <a:ln w="12700" cap="flat" cmpd="sng" algn="ctr">
            <a:noFill/>
            <a:prstDash val="solid"/>
            <a:miter lim="800000"/>
          </a:ln>
          <a:effectLst/>
        </p:spPr>
        <p:txBody>
          <a:bodyPr wrap="square" lIns="0" tIns="0" rIns="0" bIns="0" rtlCol="0" anchor="ctr"/>
          <a:lstStyle/>
          <a:p>
            <a:pPr algn="ctr"/>
            <a:r>
              <a:rPr lang="ja-JP" altLang="en-US" sz="1100" kern="0">
                <a:solidFill>
                  <a:prstClr val="white"/>
                </a:solidFill>
                <a:latin typeface="Meiryo UI" panose="020B0604030504040204" pitchFamily="50" charset="-128"/>
                <a:ea typeface="Meiryo UI" panose="020B0604030504040204" pitchFamily="50" charset="-128"/>
              </a:rPr>
              <a:t>検証団体</a:t>
            </a:r>
          </a:p>
        </p:txBody>
      </p:sp>
      <p:sp>
        <p:nvSpPr>
          <p:cNvPr id="3" name="四角形: 角を丸くする 2">
            <a:extLst>
              <a:ext uri="{FF2B5EF4-FFF2-40B4-BE49-F238E27FC236}">
                <a16:creationId xmlns:a16="http://schemas.microsoft.com/office/drawing/2014/main" id="{BEAB123E-356E-29F4-1786-FAE8F5046732}"/>
              </a:ext>
            </a:extLst>
          </p:cNvPr>
          <p:cNvSpPr/>
          <p:nvPr/>
        </p:nvSpPr>
        <p:spPr>
          <a:xfrm>
            <a:off x="5968096" y="2545229"/>
            <a:ext cx="1152000" cy="17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a:p>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4" name="四角形: 角を丸くする 3">
            <a:extLst>
              <a:ext uri="{FF2B5EF4-FFF2-40B4-BE49-F238E27FC236}">
                <a16:creationId xmlns:a16="http://schemas.microsoft.com/office/drawing/2014/main" id="{5CEC842E-D942-BF7B-123A-D2BDAB61E063}"/>
              </a:ext>
            </a:extLst>
          </p:cNvPr>
          <p:cNvSpPr/>
          <p:nvPr/>
        </p:nvSpPr>
        <p:spPr>
          <a:xfrm>
            <a:off x="2499080" y="2545229"/>
            <a:ext cx="2628000" cy="17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地域回線</a:t>
            </a:r>
            <a:endParaRPr lang="en-US" altLang="ja-JP" sz="900" b="1" kern="0">
              <a:solidFill>
                <a:srgbClr val="00338D"/>
              </a:solidFill>
              <a:latin typeface="+mj-ea"/>
              <a:ea typeface="+mj-ea"/>
            </a:endParaRPr>
          </a:p>
        </p:txBody>
      </p:sp>
      <p:sp>
        <p:nvSpPr>
          <p:cNvPr id="5" name="四角形: 角を丸くする 4">
            <a:extLst>
              <a:ext uri="{FF2B5EF4-FFF2-40B4-BE49-F238E27FC236}">
                <a16:creationId xmlns:a16="http://schemas.microsoft.com/office/drawing/2014/main" id="{72F39867-00CC-4814-0B09-A8395B179382}"/>
              </a:ext>
            </a:extLst>
          </p:cNvPr>
          <p:cNvSpPr/>
          <p:nvPr/>
        </p:nvSpPr>
        <p:spPr>
          <a:xfrm>
            <a:off x="2566457" y="2609855"/>
            <a:ext cx="972000" cy="1620000"/>
          </a:xfrm>
          <a:prstGeom prst="roundRect">
            <a:avLst>
              <a:gd name="adj" fmla="val 9788"/>
            </a:avLst>
          </a:prstGeom>
          <a:solidFill>
            <a:srgbClr val="76D2FF"/>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接続点</a:t>
            </a:r>
            <a:endParaRPr lang="en-US" altLang="ja-JP"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752C492C-08EC-4F02-A584-270BC76F84E2}"/>
              </a:ext>
            </a:extLst>
          </p:cNvPr>
          <p:cNvSpPr/>
          <p:nvPr/>
        </p:nvSpPr>
        <p:spPr>
          <a:xfrm>
            <a:off x="4079008" y="2609855"/>
            <a:ext cx="972000" cy="1620000"/>
          </a:xfrm>
          <a:prstGeom prst="roundRect">
            <a:avLst>
              <a:gd name="adj" fmla="val 9788"/>
            </a:avLst>
          </a:prstGeom>
          <a:solidFill>
            <a:srgbClr val="76D2FF"/>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a:t>
            </a:r>
          </a:p>
          <a:p>
            <a:pPr algn="ctr"/>
            <a:r>
              <a:rPr lang="ja-JP" altLang="en-US" sz="900" b="1" kern="0">
                <a:solidFill>
                  <a:srgbClr val="00338D"/>
                </a:solidFill>
                <a:latin typeface="+mj-ea"/>
                <a:ea typeface="+mj-ea"/>
              </a:rPr>
              <a:t>接続部</a:t>
            </a:r>
            <a:endParaRPr lang="en-US" altLang="ja-JP" sz="900" b="1" kern="0">
              <a:solidFill>
                <a:srgbClr val="00338D"/>
              </a:solidFill>
              <a:latin typeface="+mj-ea"/>
              <a:ea typeface="+mj-ea"/>
            </a:endParaRPr>
          </a:p>
        </p:txBody>
      </p:sp>
      <p:sp>
        <p:nvSpPr>
          <p:cNvPr id="7" name="四角形: 角を丸くする 6">
            <a:extLst>
              <a:ext uri="{FF2B5EF4-FFF2-40B4-BE49-F238E27FC236}">
                <a16:creationId xmlns:a16="http://schemas.microsoft.com/office/drawing/2014/main" id="{751D607C-40C8-2AE5-DD0C-0C7FBD346F80}"/>
              </a:ext>
            </a:extLst>
          </p:cNvPr>
          <p:cNvSpPr>
            <a:spLocks/>
          </p:cNvSpPr>
          <p:nvPr/>
        </p:nvSpPr>
        <p:spPr>
          <a:xfrm>
            <a:off x="665549" y="3430315"/>
            <a:ext cx="122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8" name="四角形: 角を丸くする 7">
            <a:extLst>
              <a:ext uri="{FF2B5EF4-FFF2-40B4-BE49-F238E27FC236}">
                <a16:creationId xmlns:a16="http://schemas.microsoft.com/office/drawing/2014/main" id="{070FA10E-724B-4390-507C-922D1BDC13DD}"/>
              </a:ext>
            </a:extLst>
          </p:cNvPr>
          <p:cNvSpPr>
            <a:spLocks/>
          </p:cNvSpPr>
          <p:nvPr/>
        </p:nvSpPr>
        <p:spPr>
          <a:xfrm>
            <a:off x="656800" y="2547714"/>
            <a:ext cx="122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笠置町庁舎</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cxnSp>
        <p:nvCxnSpPr>
          <p:cNvPr id="9" name="直線矢印コネクタ 8">
            <a:extLst>
              <a:ext uri="{FF2B5EF4-FFF2-40B4-BE49-F238E27FC236}">
                <a16:creationId xmlns:a16="http://schemas.microsoft.com/office/drawing/2014/main" id="{009FA028-9CF6-898D-E324-734E50486B8C}"/>
              </a:ext>
            </a:extLst>
          </p:cNvPr>
          <p:cNvCxnSpPr>
            <a:cxnSpLocks/>
          </p:cNvCxnSpPr>
          <p:nvPr/>
        </p:nvCxnSpPr>
        <p:spPr>
          <a:xfrm>
            <a:off x="622370" y="2467608"/>
            <a:ext cx="75570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7E534056-9612-5DC6-887D-5E45407AE86C}"/>
              </a:ext>
            </a:extLst>
          </p:cNvPr>
          <p:cNvCxnSpPr>
            <a:cxnSpLocks/>
          </p:cNvCxnSpPr>
          <p:nvPr/>
        </p:nvCxnSpPr>
        <p:spPr>
          <a:xfrm>
            <a:off x="5188173" y="2467608"/>
            <a:ext cx="70273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B75E292F-93D1-EF8D-4C31-8A76B05F82F0}"/>
              </a:ext>
            </a:extLst>
          </p:cNvPr>
          <p:cNvSpPr/>
          <p:nvPr/>
        </p:nvSpPr>
        <p:spPr>
          <a:xfrm>
            <a:off x="5193227" y="2181772"/>
            <a:ext cx="70506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③アクセス</a:t>
            </a:r>
            <a:endParaRPr kumimoji="1" lang="en-US" altLang="ja-JP" sz="900" b="1">
              <a:solidFill>
                <a:srgbClr val="C6007E"/>
              </a:solidFill>
            </a:endParaRPr>
          </a:p>
          <a:p>
            <a:pPr algn="ctr"/>
            <a:r>
              <a:rPr kumimoji="1" lang="ja-JP" altLang="en-US" sz="900" b="1">
                <a:solidFill>
                  <a:srgbClr val="C6007E"/>
                </a:solidFill>
              </a:rPr>
              <a:t>回線区間</a:t>
            </a:r>
          </a:p>
        </p:txBody>
      </p:sp>
      <p:sp>
        <p:nvSpPr>
          <p:cNvPr id="12" name="正方形/長方形 11">
            <a:extLst>
              <a:ext uri="{FF2B5EF4-FFF2-40B4-BE49-F238E27FC236}">
                <a16:creationId xmlns:a16="http://schemas.microsoft.com/office/drawing/2014/main" id="{19C53C9E-32D9-E7AE-5181-6CCAEBFA50A1}"/>
              </a:ext>
            </a:extLst>
          </p:cNvPr>
          <p:cNvSpPr/>
          <p:nvPr/>
        </p:nvSpPr>
        <p:spPr>
          <a:xfrm>
            <a:off x="5919099" y="2181772"/>
            <a:ext cx="119582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④中継区間</a:t>
            </a:r>
          </a:p>
        </p:txBody>
      </p:sp>
      <p:cxnSp>
        <p:nvCxnSpPr>
          <p:cNvPr id="13" name="直線矢印コネクタ 12">
            <a:extLst>
              <a:ext uri="{FF2B5EF4-FFF2-40B4-BE49-F238E27FC236}">
                <a16:creationId xmlns:a16="http://schemas.microsoft.com/office/drawing/2014/main" id="{5E3E2C32-EF67-F4A7-50BF-FF48A615C2A6}"/>
              </a:ext>
            </a:extLst>
          </p:cNvPr>
          <p:cNvCxnSpPr>
            <a:cxnSpLocks/>
          </p:cNvCxnSpPr>
          <p:nvPr/>
        </p:nvCxnSpPr>
        <p:spPr>
          <a:xfrm>
            <a:off x="7648447" y="2467608"/>
            <a:ext cx="1657744"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F4726B8-BF76-EED5-0BD3-A21D840A0394}"/>
              </a:ext>
            </a:extLst>
          </p:cNvPr>
          <p:cNvSpPr/>
          <p:nvPr/>
        </p:nvSpPr>
        <p:spPr>
          <a:xfrm>
            <a:off x="7644176" y="2169072"/>
            <a:ext cx="16504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⑧</a:t>
            </a:r>
            <a:r>
              <a:rPr kumimoji="1" lang="en-US" altLang="ja-JP" sz="900" b="1">
                <a:solidFill>
                  <a:srgbClr val="7F7F7F"/>
                </a:solidFill>
              </a:rPr>
              <a:t>CSP</a:t>
            </a:r>
            <a:r>
              <a:rPr kumimoji="1" lang="ja-JP" altLang="en-US" sz="900" b="1">
                <a:solidFill>
                  <a:srgbClr val="7F7F7F"/>
                </a:solidFill>
              </a:rPr>
              <a:t>区間</a:t>
            </a:r>
          </a:p>
        </p:txBody>
      </p:sp>
      <p:sp>
        <p:nvSpPr>
          <p:cNvPr id="15" name="正方形/長方形 14">
            <a:extLst>
              <a:ext uri="{FF2B5EF4-FFF2-40B4-BE49-F238E27FC236}">
                <a16:creationId xmlns:a16="http://schemas.microsoft.com/office/drawing/2014/main" id="{A5973BDC-00C2-0180-2AF5-74A24D7D98F2}"/>
              </a:ext>
            </a:extLst>
          </p:cNvPr>
          <p:cNvSpPr/>
          <p:nvPr/>
        </p:nvSpPr>
        <p:spPr>
          <a:xfrm>
            <a:off x="558917" y="2169072"/>
            <a:ext cx="910800"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sp>
        <p:nvSpPr>
          <p:cNvPr id="16" name="正方形/長方形 15">
            <a:extLst>
              <a:ext uri="{FF2B5EF4-FFF2-40B4-BE49-F238E27FC236}">
                <a16:creationId xmlns:a16="http://schemas.microsoft.com/office/drawing/2014/main" id="{F7A0E794-3520-469E-AC0F-679AC4580391}"/>
              </a:ext>
            </a:extLst>
          </p:cNvPr>
          <p:cNvSpPr/>
          <p:nvPr/>
        </p:nvSpPr>
        <p:spPr>
          <a:xfrm>
            <a:off x="1444044" y="2122841"/>
            <a:ext cx="3738540" cy="182707"/>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②地域回線区間</a:t>
            </a:r>
          </a:p>
        </p:txBody>
      </p:sp>
      <p:sp>
        <p:nvSpPr>
          <p:cNvPr id="17" name="円柱 16">
            <a:extLst>
              <a:ext uri="{FF2B5EF4-FFF2-40B4-BE49-F238E27FC236}">
                <a16:creationId xmlns:a16="http://schemas.microsoft.com/office/drawing/2014/main" id="{7A0513F2-5CDD-DFF0-1DAD-AB58A81AF440}"/>
              </a:ext>
            </a:extLst>
          </p:cNvPr>
          <p:cNvSpPr/>
          <p:nvPr/>
        </p:nvSpPr>
        <p:spPr>
          <a:xfrm>
            <a:off x="999413" y="279711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8" name="円柱 17">
            <a:extLst>
              <a:ext uri="{FF2B5EF4-FFF2-40B4-BE49-F238E27FC236}">
                <a16:creationId xmlns:a16="http://schemas.microsoft.com/office/drawing/2014/main" id="{8414499F-59F3-7527-591F-E128829EBD8E}"/>
              </a:ext>
            </a:extLst>
          </p:cNvPr>
          <p:cNvSpPr/>
          <p:nvPr/>
        </p:nvSpPr>
        <p:spPr>
          <a:xfrm>
            <a:off x="999413" y="364998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 name="正方形/長方形 18">
            <a:extLst>
              <a:ext uri="{FF2B5EF4-FFF2-40B4-BE49-F238E27FC236}">
                <a16:creationId xmlns:a16="http://schemas.microsoft.com/office/drawing/2014/main" id="{08B6A95C-1136-B0A1-3141-A157EBBF23EA}"/>
              </a:ext>
            </a:extLst>
          </p:cNvPr>
          <p:cNvSpPr/>
          <p:nvPr/>
        </p:nvSpPr>
        <p:spPr>
          <a:xfrm>
            <a:off x="1449399" y="3649986"/>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0" name="正方形/長方形 19">
            <a:extLst>
              <a:ext uri="{FF2B5EF4-FFF2-40B4-BE49-F238E27FC236}">
                <a16:creationId xmlns:a16="http://schemas.microsoft.com/office/drawing/2014/main" id="{31BEA373-29AF-FB7B-C7E9-C90D7428B85A}"/>
              </a:ext>
            </a:extLst>
          </p:cNvPr>
          <p:cNvSpPr/>
          <p:nvPr/>
        </p:nvSpPr>
        <p:spPr>
          <a:xfrm>
            <a:off x="1449399" y="2797116"/>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1" name="円柱 20">
            <a:extLst>
              <a:ext uri="{FF2B5EF4-FFF2-40B4-BE49-F238E27FC236}">
                <a16:creationId xmlns:a16="http://schemas.microsoft.com/office/drawing/2014/main" id="{0C61742D-17A7-1579-19C2-0F7B21E549D6}"/>
              </a:ext>
            </a:extLst>
          </p:cNvPr>
          <p:cNvSpPr/>
          <p:nvPr/>
        </p:nvSpPr>
        <p:spPr>
          <a:xfrm>
            <a:off x="6022715" y="379559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 name="円柱 21">
            <a:extLst>
              <a:ext uri="{FF2B5EF4-FFF2-40B4-BE49-F238E27FC236}">
                <a16:creationId xmlns:a16="http://schemas.microsoft.com/office/drawing/2014/main" id="{DAB4EE07-07F8-2604-0718-6CF099C68841}"/>
              </a:ext>
            </a:extLst>
          </p:cNvPr>
          <p:cNvSpPr/>
          <p:nvPr/>
        </p:nvSpPr>
        <p:spPr>
          <a:xfrm>
            <a:off x="6022715" y="297013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3" name="正方形/長方形 22">
            <a:extLst>
              <a:ext uri="{FF2B5EF4-FFF2-40B4-BE49-F238E27FC236}">
                <a16:creationId xmlns:a16="http://schemas.microsoft.com/office/drawing/2014/main" id="{55653172-698F-29B1-547D-ACD8E5DF742B}"/>
              </a:ext>
            </a:extLst>
          </p:cNvPr>
          <p:cNvSpPr/>
          <p:nvPr/>
        </p:nvSpPr>
        <p:spPr>
          <a:xfrm>
            <a:off x="5202823" y="3106243"/>
            <a:ext cx="68668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4" name="円柱 23">
            <a:extLst>
              <a:ext uri="{FF2B5EF4-FFF2-40B4-BE49-F238E27FC236}">
                <a16:creationId xmlns:a16="http://schemas.microsoft.com/office/drawing/2014/main" id="{0EAC00EA-0311-B755-0E81-ECF581E0F833}"/>
              </a:ext>
            </a:extLst>
          </p:cNvPr>
          <p:cNvSpPr/>
          <p:nvPr/>
        </p:nvSpPr>
        <p:spPr>
          <a:xfrm>
            <a:off x="999413" y="308977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5" name="円柱 24">
            <a:extLst>
              <a:ext uri="{FF2B5EF4-FFF2-40B4-BE49-F238E27FC236}">
                <a16:creationId xmlns:a16="http://schemas.microsoft.com/office/drawing/2014/main" id="{8D3EA225-C136-4D17-7D34-D98D7AEA7CAA}"/>
              </a:ext>
            </a:extLst>
          </p:cNvPr>
          <p:cNvSpPr/>
          <p:nvPr/>
        </p:nvSpPr>
        <p:spPr>
          <a:xfrm>
            <a:off x="999413" y="394264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 name="正方形/長方形 25">
            <a:extLst>
              <a:ext uri="{FF2B5EF4-FFF2-40B4-BE49-F238E27FC236}">
                <a16:creationId xmlns:a16="http://schemas.microsoft.com/office/drawing/2014/main" id="{8E75F3D7-7A3F-87DC-A6D8-D548CD5EC08B}"/>
              </a:ext>
            </a:extLst>
          </p:cNvPr>
          <p:cNvSpPr/>
          <p:nvPr/>
        </p:nvSpPr>
        <p:spPr>
          <a:xfrm>
            <a:off x="1449399" y="3942640"/>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7" name="正方形/長方形 26">
            <a:extLst>
              <a:ext uri="{FF2B5EF4-FFF2-40B4-BE49-F238E27FC236}">
                <a16:creationId xmlns:a16="http://schemas.microsoft.com/office/drawing/2014/main" id="{A7EF9439-740E-6798-4D94-7E265D9EB6A7}"/>
              </a:ext>
            </a:extLst>
          </p:cNvPr>
          <p:cNvSpPr/>
          <p:nvPr/>
        </p:nvSpPr>
        <p:spPr>
          <a:xfrm>
            <a:off x="1449399" y="3089770"/>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8" name="円柱 27">
            <a:extLst>
              <a:ext uri="{FF2B5EF4-FFF2-40B4-BE49-F238E27FC236}">
                <a16:creationId xmlns:a16="http://schemas.microsoft.com/office/drawing/2014/main" id="{9F50C737-3B2E-3DF8-21D0-09E23EF2CB32}"/>
              </a:ext>
            </a:extLst>
          </p:cNvPr>
          <p:cNvSpPr/>
          <p:nvPr/>
        </p:nvSpPr>
        <p:spPr>
          <a:xfrm>
            <a:off x="3099405" y="296402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9" name="円柱 28">
            <a:extLst>
              <a:ext uri="{FF2B5EF4-FFF2-40B4-BE49-F238E27FC236}">
                <a16:creationId xmlns:a16="http://schemas.microsoft.com/office/drawing/2014/main" id="{4374B635-BCF8-B83F-B80E-25728AE3233C}"/>
              </a:ext>
            </a:extLst>
          </p:cNvPr>
          <p:cNvSpPr/>
          <p:nvPr/>
        </p:nvSpPr>
        <p:spPr>
          <a:xfrm>
            <a:off x="3099405" y="379549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0" name="円柱 29">
            <a:extLst>
              <a:ext uri="{FF2B5EF4-FFF2-40B4-BE49-F238E27FC236}">
                <a16:creationId xmlns:a16="http://schemas.microsoft.com/office/drawing/2014/main" id="{647ED6AD-386C-09E7-C0A3-5F3065F94870}"/>
              </a:ext>
            </a:extLst>
          </p:cNvPr>
          <p:cNvSpPr/>
          <p:nvPr/>
        </p:nvSpPr>
        <p:spPr>
          <a:xfrm>
            <a:off x="2631702" y="308971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1" name="正方形/長方形 30">
            <a:extLst>
              <a:ext uri="{FF2B5EF4-FFF2-40B4-BE49-F238E27FC236}">
                <a16:creationId xmlns:a16="http://schemas.microsoft.com/office/drawing/2014/main" id="{44445457-08D0-17CD-906F-16A183DD350B}"/>
              </a:ext>
            </a:extLst>
          </p:cNvPr>
          <p:cNvSpPr/>
          <p:nvPr/>
        </p:nvSpPr>
        <p:spPr>
          <a:xfrm>
            <a:off x="1898590" y="2936985"/>
            <a:ext cx="54314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32" name="円柱 31">
            <a:extLst>
              <a:ext uri="{FF2B5EF4-FFF2-40B4-BE49-F238E27FC236}">
                <a16:creationId xmlns:a16="http://schemas.microsoft.com/office/drawing/2014/main" id="{400FA0F9-D712-E198-3E7B-8AA600E0C7CA}"/>
              </a:ext>
            </a:extLst>
          </p:cNvPr>
          <p:cNvSpPr/>
          <p:nvPr/>
        </p:nvSpPr>
        <p:spPr>
          <a:xfrm>
            <a:off x="2631418" y="394264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3" name="円柱 32">
            <a:extLst>
              <a:ext uri="{FF2B5EF4-FFF2-40B4-BE49-F238E27FC236}">
                <a16:creationId xmlns:a16="http://schemas.microsoft.com/office/drawing/2014/main" id="{82B2EA0E-8FA2-841C-387C-8BC97AE0ED06}"/>
              </a:ext>
            </a:extLst>
          </p:cNvPr>
          <p:cNvSpPr/>
          <p:nvPr/>
        </p:nvSpPr>
        <p:spPr>
          <a:xfrm>
            <a:off x="2631418" y="364998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4" name="円柱 33">
            <a:extLst>
              <a:ext uri="{FF2B5EF4-FFF2-40B4-BE49-F238E27FC236}">
                <a16:creationId xmlns:a16="http://schemas.microsoft.com/office/drawing/2014/main" id="{5F77184A-3CBF-7D4C-362F-1CD3B2766BCB}"/>
              </a:ext>
            </a:extLst>
          </p:cNvPr>
          <p:cNvSpPr/>
          <p:nvPr/>
        </p:nvSpPr>
        <p:spPr>
          <a:xfrm>
            <a:off x="2631702" y="279711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5" name="円柱 34">
            <a:extLst>
              <a:ext uri="{FF2B5EF4-FFF2-40B4-BE49-F238E27FC236}">
                <a16:creationId xmlns:a16="http://schemas.microsoft.com/office/drawing/2014/main" id="{2CAD51EA-8C9C-67FC-1000-F890AA66DD73}"/>
              </a:ext>
            </a:extLst>
          </p:cNvPr>
          <p:cNvSpPr/>
          <p:nvPr/>
        </p:nvSpPr>
        <p:spPr>
          <a:xfrm>
            <a:off x="4601045" y="297013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6" name="円柱 35">
            <a:extLst>
              <a:ext uri="{FF2B5EF4-FFF2-40B4-BE49-F238E27FC236}">
                <a16:creationId xmlns:a16="http://schemas.microsoft.com/office/drawing/2014/main" id="{39000D69-42A6-9BEA-3F1A-EA15ECF11922}"/>
              </a:ext>
            </a:extLst>
          </p:cNvPr>
          <p:cNvSpPr/>
          <p:nvPr/>
        </p:nvSpPr>
        <p:spPr>
          <a:xfrm>
            <a:off x="4599943" y="379559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7" name="円柱 36">
            <a:extLst>
              <a:ext uri="{FF2B5EF4-FFF2-40B4-BE49-F238E27FC236}">
                <a16:creationId xmlns:a16="http://schemas.microsoft.com/office/drawing/2014/main" id="{ECEEC4B9-2775-7ECF-E878-AA72AA4716D8}"/>
              </a:ext>
            </a:extLst>
          </p:cNvPr>
          <p:cNvSpPr/>
          <p:nvPr/>
        </p:nvSpPr>
        <p:spPr>
          <a:xfrm>
            <a:off x="4111542" y="296402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8" name="円柱 37">
            <a:extLst>
              <a:ext uri="{FF2B5EF4-FFF2-40B4-BE49-F238E27FC236}">
                <a16:creationId xmlns:a16="http://schemas.microsoft.com/office/drawing/2014/main" id="{CD3631FE-40F8-496C-1ECE-94D2B1160D63}"/>
              </a:ext>
            </a:extLst>
          </p:cNvPr>
          <p:cNvSpPr/>
          <p:nvPr/>
        </p:nvSpPr>
        <p:spPr>
          <a:xfrm>
            <a:off x="4121018" y="379549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39" name="直線コネクタ 38">
            <a:extLst>
              <a:ext uri="{FF2B5EF4-FFF2-40B4-BE49-F238E27FC236}">
                <a16:creationId xmlns:a16="http://schemas.microsoft.com/office/drawing/2014/main" id="{3815699F-7249-CCD8-7081-B3CF4C0661A0}"/>
              </a:ext>
            </a:extLst>
          </p:cNvPr>
          <p:cNvCxnSpPr>
            <a:cxnSpLocks/>
            <a:stCxn id="17" idx="4"/>
            <a:endCxn id="20" idx="1"/>
          </p:cNvCxnSpPr>
          <p:nvPr/>
        </p:nvCxnSpPr>
        <p:spPr>
          <a:xfrm>
            <a:off x="1395413" y="2923116"/>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480CF8D-686D-DEB0-568E-6DD01340BFA4}"/>
              </a:ext>
            </a:extLst>
          </p:cNvPr>
          <p:cNvCxnSpPr>
            <a:cxnSpLocks/>
            <a:stCxn id="20" idx="3"/>
            <a:endCxn id="34" idx="2"/>
          </p:cNvCxnSpPr>
          <p:nvPr/>
        </p:nvCxnSpPr>
        <p:spPr>
          <a:xfrm>
            <a:off x="1845400" y="2923116"/>
            <a:ext cx="78630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EA779001-F80C-B915-3BA6-44DAD6F22E89}"/>
              </a:ext>
            </a:extLst>
          </p:cNvPr>
          <p:cNvCxnSpPr>
            <a:cxnSpLocks/>
            <a:stCxn id="25" idx="4"/>
            <a:endCxn id="26" idx="1"/>
          </p:cNvCxnSpPr>
          <p:nvPr/>
        </p:nvCxnSpPr>
        <p:spPr>
          <a:xfrm>
            <a:off x="1395413" y="4068640"/>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96D7647-087F-2E7C-60BC-B1901A185E52}"/>
              </a:ext>
            </a:extLst>
          </p:cNvPr>
          <p:cNvCxnSpPr>
            <a:cxnSpLocks/>
            <a:stCxn id="26" idx="3"/>
            <a:endCxn id="32" idx="2"/>
          </p:cNvCxnSpPr>
          <p:nvPr/>
        </p:nvCxnSpPr>
        <p:spPr>
          <a:xfrm>
            <a:off x="1845400" y="4068640"/>
            <a:ext cx="78601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E74CA967-D380-2CD4-2645-A7A82AB19FA1}"/>
              </a:ext>
            </a:extLst>
          </p:cNvPr>
          <p:cNvCxnSpPr>
            <a:cxnSpLocks/>
            <a:stCxn id="24" idx="4"/>
            <a:endCxn id="27" idx="1"/>
          </p:cNvCxnSpPr>
          <p:nvPr/>
        </p:nvCxnSpPr>
        <p:spPr>
          <a:xfrm>
            <a:off x="1395413" y="3215770"/>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51CB44FB-A44B-E637-9E0C-160028F93993}"/>
              </a:ext>
            </a:extLst>
          </p:cNvPr>
          <p:cNvCxnSpPr>
            <a:cxnSpLocks/>
            <a:stCxn id="27" idx="3"/>
            <a:endCxn id="30" idx="2"/>
          </p:cNvCxnSpPr>
          <p:nvPr/>
        </p:nvCxnSpPr>
        <p:spPr>
          <a:xfrm flipV="1">
            <a:off x="1845400" y="3215712"/>
            <a:ext cx="786303" cy="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698CB002-02E0-B3E4-B159-C7F7784BABD6}"/>
              </a:ext>
            </a:extLst>
          </p:cNvPr>
          <p:cNvCxnSpPr>
            <a:cxnSpLocks/>
            <a:stCxn id="18" idx="4"/>
            <a:endCxn id="19" idx="1"/>
          </p:cNvCxnSpPr>
          <p:nvPr/>
        </p:nvCxnSpPr>
        <p:spPr>
          <a:xfrm>
            <a:off x="1395413" y="3775986"/>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E8D741F-4F91-4534-1345-F20188E16EB9}"/>
              </a:ext>
            </a:extLst>
          </p:cNvPr>
          <p:cNvCxnSpPr>
            <a:cxnSpLocks/>
            <a:stCxn id="19" idx="3"/>
            <a:endCxn id="33" idx="2"/>
          </p:cNvCxnSpPr>
          <p:nvPr/>
        </p:nvCxnSpPr>
        <p:spPr>
          <a:xfrm>
            <a:off x="1845400" y="3775986"/>
            <a:ext cx="78601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E64F672-60D5-BA64-7496-93D926CC5B84}"/>
              </a:ext>
            </a:extLst>
          </p:cNvPr>
          <p:cNvCxnSpPr>
            <a:cxnSpLocks/>
            <a:stCxn id="28" idx="4"/>
            <a:endCxn id="37" idx="2"/>
          </p:cNvCxnSpPr>
          <p:nvPr/>
        </p:nvCxnSpPr>
        <p:spPr>
          <a:xfrm>
            <a:off x="3495406" y="3090022"/>
            <a:ext cx="61613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90DA9EEA-6516-1FFD-8393-2ADC29171695}"/>
              </a:ext>
            </a:extLst>
          </p:cNvPr>
          <p:cNvCxnSpPr>
            <a:cxnSpLocks/>
            <a:stCxn id="29" idx="4"/>
            <a:endCxn id="38" idx="2"/>
          </p:cNvCxnSpPr>
          <p:nvPr/>
        </p:nvCxnSpPr>
        <p:spPr>
          <a:xfrm>
            <a:off x="3495406" y="3921499"/>
            <a:ext cx="62561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96C952B9-3E29-2B22-22EC-42DD392C30FA}"/>
              </a:ext>
            </a:extLst>
          </p:cNvPr>
          <p:cNvCxnSpPr>
            <a:cxnSpLocks/>
            <a:stCxn id="35" idx="4"/>
            <a:endCxn id="22" idx="2"/>
          </p:cNvCxnSpPr>
          <p:nvPr/>
        </p:nvCxnSpPr>
        <p:spPr>
          <a:xfrm>
            <a:off x="4997045" y="3096135"/>
            <a:ext cx="102567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3B6CF994-CA32-49D2-E9C9-7C9FFFA09607}"/>
              </a:ext>
            </a:extLst>
          </p:cNvPr>
          <p:cNvCxnSpPr>
            <a:cxnSpLocks/>
            <a:stCxn id="36" idx="4"/>
            <a:endCxn id="21" idx="2"/>
          </p:cNvCxnSpPr>
          <p:nvPr/>
        </p:nvCxnSpPr>
        <p:spPr>
          <a:xfrm>
            <a:off x="4995943" y="3921598"/>
            <a:ext cx="102677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BD839082-CD5D-9657-6478-79E8F7E1C893}"/>
              </a:ext>
            </a:extLst>
          </p:cNvPr>
          <p:cNvCxnSpPr>
            <a:cxnSpLocks/>
          </p:cNvCxnSpPr>
          <p:nvPr/>
        </p:nvCxnSpPr>
        <p:spPr>
          <a:xfrm flipV="1">
            <a:off x="7008822" y="2922933"/>
            <a:ext cx="72000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671B6284-F6D6-C012-E1F2-89F6A2D89185}"/>
              </a:ext>
            </a:extLst>
          </p:cNvPr>
          <p:cNvCxnSpPr>
            <a:cxnSpLocks/>
          </p:cNvCxnSpPr>
          <p:nvPr/>
        </p:nvCxnSpPr>
        <p:spPr>
          <a:xfrm flipV="1">
            <a:off x="7008822" y="3212383"/>
            <a:ext cx="72000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086B0E-C212-FB5B-E17D-E24804F844E1}"/>
              </a:ext>
            </a:extLst>
          </p:cNvPr>
          <p:cNvCxnSpPr>
            <a:cxnSpLocks/>
          </p:cNvCxnSpPr>
          <p:nvPr/>
        </p:nvCxnSpPr>
        <p:spPr>
          <a:xfrm>
            <a:off x="601213" y="2272938"/>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54" name="直線コネクタ 53">
            <a:extLst>
              <a:ext uri="{FF2B5EF4-FFF2-40B4-BE49-F238E27FC236}">
                <a16:creationId xmlns:a16="http://schemas.microsoft.com/office/drawing/2014/main" id="{E3572EA6-56C6-9DBD-9706-3C9DD732E134}"/>
              </a:ext>
            </a:extLst>
          </p:cNvPr>
          <p:cNvCxnSpPr>
            <a:cxnSpLocks/>
          </p:cNvCxnSpPr>
          <p:nvPr/>
        </p:nvCxnSpPr>
        <p:spPr>
          <a:xfrm flipH="1">
            <a:off x="5899189" y="2272938"/>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55" name="直線コネクタ 54">
            <a:extLst>
              <a:ext uri="{FF2B5EF4-FFF2-40B4-BE49-F238E27FC236}">
                <a16:creationId xmlns:a16="http://schemas.microsoft.com/office/drawing/2014/main" id="{69389563-9F43-9E62-D663-EC99268761C0}"/>
              </a:ext>
            </a:extLst>
          </p:cNvPr>
          <p:cNvCxnSpPr>
            <a:cxnSpLocks/>
          </p:cNvCxnSpPr>
          <p:nvPr/>
        </p:nvCxnSpPr>
        <p:spPr>
          <a:xfrm>
            <a:off x="7624504" y="2297586"/>
            <a:ext cx="0" cy="1964407"/>
          </a:xfrm>
          <a:prstGeom prst="line">
            <a:avLst/>
          </a:prstGeom>
          <a:noFill/>
          <a:ln w="25400" cap="flat" cmpd="sng" algn="ctr">
            <a:solidFill>
              <a:srgbClr val="6D2077"/>
            </a:solidFill>
            <a:prstDash val="solid"/>
            <a:miter lim="800000"/>
            <a:headEnd type="none" w="med" len="med"/>
            <a:tailEnd type="none" w="med" len="med"/>
          </a:ln>
          <a:effectLst/>
        </p:spPr>
      </p:cxnSp>
      <p:cxnSp>
        <p:nvCxnSpPr>
          <p:cNvPr id="56" name="直線矢印コネクタ 55">
            <a:extLst>
              <a:ext uri="{FF2B5EF4-FFF2-40B4-BE49-F238E27FC236}">
                <a16:creationId xmlns:a16="http://schemas.microsoft.com/office/drawing/2014/main" id="{75792BD5-206F-F539-774C-D8C913E3FCB4}"/>
              </a:ext>
            </a:extLst>
          </p:cNvPr>
          <p:cNvCxnSpPr>
            <a:cxnSpLocks/>
          </p:cNvCxnSpPr>
          <p:nvPr/>
        </p:nvCxnSpPr>
        <p:spPr>
          <a:xfrm>
            <a:off x="5911505" y="2467608"/>
            <a:ext cx="1282163"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506153B3-C27E-1E40-A493-A07E4E18843D}"/>
              </a:ext>
            </a:extLst>
          </p:cNvPr>
          <p:cNvCxnSpPr>
            <a:cxnSpLocks/>
          </p:cNvCxnSpPr>
          <p:nvPr/>
        </p:nvCxnSpPr>
        <p:spPr>
          <a:xfrm>
            <a:off x="5188173" y="2272938"/>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58" name="直線コネクタ 57">
            <a:extLst>
              <a:ext uri="{FF2B5EF4-FFF2-40B4-BE49-F238E27FC236}">
                <a16:creationId xmlns:a16="http://schemas.microsoft.com/office/drawing/2014/main" id="{A63F7753-6BA7-B704-3A62-4B2495ECC786}"/>
              </a:ext>
            </a:extLst>
          </p:cNvPr>
          <p:cNvCxnSpPr>
            <a:cxnSpLocks/>
          </p:cNvCxnSpPr>
          <p:nvPr/>
        </p:nvCxnSpPr>
        <p:spPr>
          <a:xfrm>
            <a:off x="1404027" y="2272938"/>
            <a:ext cx="0" cy="1991652"/>
          </a:xfrm>
          <a:prstGeom prst="line">
            <a:avLst/>
          </a:prstGeom>
          <a:noFill/>
          <a:ln w="25400" cap="flat" cmpd="sng" algn="ctr">
            <a:solidFill>
              <a:srgbClr val="6D2077"/>
            </a:solidFill>
            <a:prstDash val="solid"/>
            <a:miter lim="800000"/>
            <a:headEnd type="none" w="med" len="med"/>
            <a:tailEnd type="none" w="med" len="med"/>
          </a:ln>
          <a:effectLst/>
        </p:spPr>
      </p:cxnSp>
      <p:sp>
        <p:nvSpPr>
          <p:cNvPr id="59" name="正方形/長方形 58">
            <a:extLst>
              <a:ext uri="{FF2B5EF4-FFF2-40B4-BE49-F238E27FC236}">
                <a16:creationId xmlns:a16="http://schemas.microsoft.com/office/drawing/2014/main" id="{5990746A-3282-5912-4833-982F7F3E17F8}"/>
              </a:ext>
            </a:extLst>
          </p:cNvPr>
          <p:cNvSpPr/>
          <p:nvPr/>
        </p:nvSpPr>
        <p:spPr>
          <a:xfrm>
            <a:off x="1909728" y="3231408"/>
            <a:ext cx="553171"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60" name="正方形/長方形 59">
            <a:extLst>
              <a:ext uri="{FF2B5EF4-FFF2-40B4-BE49-F238E27FC236}">
                <a16:creationId xmlns:a16="http://schemas.microsoft.com/office/drawing/2014/main" id="{6AED5D40-F9B8-CDEF-0598-BE860592518A}"/>
              </a:ext>
            </a:extLst>
          </p:cNvPr>
          <p:cNvSpPr/>
          <p:nvPr/>
        </p:nvSpPr>
        <p:spPr>
          <a:xfrm>
            <a:off x="1898590" y="3796559"/>
            <a:ext cx="54314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61" name="正方形/長方形 60">
            <a:extLst>
              <a:ext uri="{FF2B5EF4-FFF2-40B4-BE49-F238E27FC236}">
                <a16:creationId xmlns:a16="http://schemas.microsoft.com/office/drawing/2014/main" id="{2CAB8532-EB6B-2F7F-45A4-FBF0FDD53FF4}"/>
              </a:ext>
            </a:extLst>
          </p:cNvPr>
          <p:cNvSpPr/>
          <p:nvPr/>
        </p:nvSpPr>
        <p:spPr>
          <a:xfrm>
            <a:off x="1909728" y="4075084"/>
            <a:ext cx="553171"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62" name="正方形/長方形 61">
            <a:extLst>
              <a:ext uri="{FF2B5EF4-FFF2-40B4-BE49-F238E27FC236}">
                <a16:creationId xmlns:a16="http://schemas.microsoft.com/office/drawing/2014/main" id="{C91456D8-9014-A837-8609-65690FEC0449}"/>
              </a:ext>
            </a:extLst>
          </p:cNvPr>
          <p:cNvSpPr/>
          <p:nvPr/>
        </p:nvSpPr>
        <p:spPr>
          <a:xfrm>
            <a:off x="5202823" y="3931705"/>
            <a:ext cx="68668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63" name="直線矢印コネクタ 62">
            <a:extLst>
              <a:ext uri="{FF2B5EF4-FFF2-40B4-BE49-F238E27FC236}">
                <a16:creationId xmlns:a16="http://schemas.microsoft.com/office/drawing/2014/main" id="{B53C678B-D205-37F4-0F1E-B9AB99E0B7FA}"/>
              </a:ext>
            </a:extLst>
          </p:cNvPr>
          <p:cNvCxnSpPr>
            <a:cxnSpLocks/>
          </p:cNvCxnSpPr>
          <p:nvPr/>
        </p:nvCxnSpPr>
        <p:spPr>
          <a:xfrm>
            <a:off x="1421497" y="2467608"/>
            <a:ext cx="234567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D730BF24-CC0D-CF08-20B9-750FAEA73943}"/>
              </a:ext>
            </a:extLst>
          </p:cNvPr>
          <p:cNvCxnSpPr>
            <a:cxnSpLocks/>
          </p:cNvCxnSpPr>
          <p:nvPr/>
        </p:nvCxnSpPr>
        <p:spPr>
          <a:xfrm>
            <a:off x="3813836" y="2467608"/>
            <a:ext cx="1359922"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1E07DF95-8C67-DAF5-3AFC-885AE0EB3A1D}"/>
              </a:ext>
            </a:extLst>
          </p:cNvPr>
          <p:cNvCxnSpPr>
            <a:cxnSpLocks/>
          </p:cNvCxnSpPr>
          <p:nvPr/>
        </p:nvCxnSpPr>
        <p:spPr>
          <a:xfrm>
            <a:off x="1421498" y="2279456"/>
            <a:ext cx="3748387"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DF519AEF-4376-7F97-E94A-8E7FC129ECB8}"/>
              </a:ext>
            </a:extLst>
          </p:cNvPr>
          <p:cNvSpPr/>
          <p:nvPr/>
        </p:nvSpPr>
        <p:spPr>
          <a:xfrm>
            <a:off x="1421498" y="2276454"/>
            <a:ext cx="2374401" cy="210353"/>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a:t>
            </a:r>
            <a:r>
              <a:rPr kumimoji="1" lang="en-US" altLang="ja-JP" sz="900" b="1">
                <a:solidFill>
                  <a:srgbClr val="7F7F7F"/>
                </a:solidFill>
              </a:rPr>
              <a:t>-1</a:t>
            </a:r>
            <a:r>
              <a:rPr kumimoji="1" lang="ja-JP" altLang="en-US" sz="900" b="1">
                <a:solidFill>
                  <a:srgbClr val="7F7F7F"/>
                </a:solidFill>
              </a:rPr>
              <a:t> 地域回線接続点</a:t>
            </a:r>
          </a:p>
        </p:txBody>
      </p:sp>
      <p:sp>
        <p:nvSpPr>
          <p:cNvPr id="67" name="正方形/長方形 66">
            <a:extLst>
              <a:ext uri="{FF2B5EF4-FFF2-40B4-BE49-F238E27FC236}">
                <a16:creationId xmlns:a16="http://schemas.microsoft.com/office/drawing/2014/main" id="{03159A2E-835E-5F14-1820-F7B5DAAA46A7}"/>
              </a:ext>
            </a:extLst>
          </p:cNvPr>
          <p:cNvSpPr/>
          <p:nvPr/>
        </p:nvSpPr>
        <p:spPr>
          <a:xfrm>
            <a:off x="3509032" y="3101481"/>
            <a:ext cx="619603"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68" name="正方形/長方形 67">
            <a:extLst>
              <a:ext uri="{FF2B5EF4-FFF2-40B4-BE49-F238E27FC236}">
                <a16:creationId xmlns:a16="http://schemas.microsoft.com/office/drawing/2014/main" id="{A6E52DC0-435D-A1FE-BD7C-CEF0EC865906}"/>
              </a:ext>
            </a:extLst>
          </p:cNvPr>
          <p:cNvSpPr/>
          <p:nvPr/>
        </p:nvSpPr>
        <p:spPr>
          <a:xfrm>
            <a:off x="3509032" y="3931705"/>
            <a:ext cx="619603"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69" name="直線コネクタ 68">
            <a:extLst>
              <a:ext uri="{FF2B5EF4-FFF2-40B4-BE49-F238E27FC236}">
                <a16:creationId xmlns:a16="http://schemas.microsoft.com/office/drawing/2014/main" id="{E65B52BC-F85B-8B48-8EBA-D3091EF62F82}"/>
              </a:ext>
            </a:extLst>
          </p:cNvPr>
          <p:cNvCxnSpPr>
            <a:cxnSpLocks/>
          </p:cNvCxnSpPr>
          <p:nvPr/>
        </p:nvCxnSpPr>
        <p:spPr>
          <a:xfrm>
            <a:off x="7193667" y="2297586"/>
            <a:ext cx="0" cy="1964407"/>
          </a:xfrm>
          <a:prstGeom prst="line">
            <a:avLst/>
          </a:prstGeom>
          <a:noFill/>
          <a:ln w="25400" cap="flat" cmpd="sng" algn="ctr">
            <a:solidFill>
              <a:srgbClr val="6D2077"/>
            </a:solidFill>
            <a:prstDash val="solid"/>
            <a:miter lim="800000"/>
            <a:headEnd type="none" w="med" len="med"/>
            <a:tailEnd type="none" w="med" len="med"/>
          </a:ln>
          <a:effectLst/>
        </p:spPr>
      </p:cxnSp>
      <p:cxnSp>
        <p:nvCxnSpPr>
          <p:cNvPr id="70" name="直線コネクタ 69">
            <a:extLst>
              <a:ext uri="{FF2B5EF4-FFF2-40B4-BE49-F238E27FC236}">
                <a16:creationId xmlns:a16="http://schemas.microsoft.com/office/drawing/2014/main" id="{BBEC1BED-DC59-24EE-CFED-545D482C39A1}"/>
              </a:ext>
            </a:extLst>
          </p:cNvPr>
          <p:cNvCxnSpPr>
            <a:cxnSpLocks/>
          </p:cNvCxnSpPr>
          <p:nvPr/>
        </p:nvCxnSpPr>
        <p:spPr>
          <a:xfrm>
            <a:off x="9320503" y="2297586"/>
            <a:ext cx="0" cy="1964407"/>
          </a:xfrm>
          <a:prstGeom prst="line">
            <a:avLst/>
          </a:prstGeom>
          <a:noFill/>
          <a:ln w="25400" cap="flat" cmpd="sng" algn="ctr">
            <a:solidFill>
              <a:srgbClr val="6D2077"/>
            </a:solidFill>
            <a:prstDash val="solid"/>
            <a:miter lim="800000"/>
            <a:headEnd type="none" w="med" len="med"/>
            <a:tailEnd type="none" w="med" len="med"/>
          </a:ln>
          <a:effectLst/>
        </p:spPr>
      </p:cxnSp>
      <p:sp>
        <p:nvSpPr>
          <p:cNvPr id="71" name="Freeform 61">
            <a:extLst>
              <a:ext uri="{FF2B5EF4-FFF2-40B4-BE49-F238E27FC236}">
                <a16:creationId xmlns:a16="http://schemas.microsoft.com/office/drawing/2014/main" id="{604C6C0D-4493-1285-F293-2B75C7E3C107}"/>
              </a:ext>
            </a:extLst>
          </p:cNvPr>
          <p:cNvSpPr>
            <a:spLocks/>
          </p:cNvSpPr>
          <p:nvPr/>
        </p:nvSpPr>
        <p:spPr bwMode="auto">
          <a:xfrm rot="5400000">
            <a:off x="7122827" y="3065481"/>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76200" cap="flat">
            <a:solidFill>
              <a:srgbClr val="0045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72" name="Freeform 62">
            <a:extLst>
              <a:ext uri="{FF2B5EF4-FFF2-40B4-BE49-F238E27FC236}">
                <a16:creationId xmlns:a16="http://schemas.microsoft.com/office/drawing/2014/main" id="{1032FE1A-727E-E274-F0B2-E4B71581871E}"/>
              </a:ext>
            </a:extLst>
          </p:cNvPr>
          <p:cNvSpPr>
            <a:spLocks/>
          </p:cNvSpPr>
          <p:nvPr/>
        </p:nvSpPr>
        <p:spPr bwMode="auto">
          <a:xfrm rot="5400000">
            <a:off x="7122827" y="3065481"/>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60325"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73" name="Freeform 61">
            <a:extLst>
              <a:ext uri="{FF2B5EF4-FFF2-40B4-BE49-F238E27FC236}">
                <a16:creationId xmlns:a16="http://schemas.microsoft.com/office/drawing/2014/main" id="{8FB8A9D3-B723-663E-E269-2A2B20636355}"/>
              </a:ext>
            </a:extLst>
          </p:cNvPr>
          <p:cNvSpPr>
            <a:spLocks/>
          </p:cNvSpPr>
          <p:nvPr/>
        </p:nvSpPr>
        <p:spPr bwMode="auto">
          <a:xfrm rot="5400000">
            <a:off x="7266760" y="3065481"/>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76200" cap="flat">
            <a:solidFill>
              <a:srgbClr val="0045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74" name="Freeform 62">
            <a:extLst>
              <a:ext uri="{FF2B5EF4-FFF2-40B4-BE49-F238E27FC236}">
                <a16:creationId xmlns:a16="http://schemas.microsoft.com/office/drawing/2014/main" id="{84B1116C-A6B5-ED62-7BAD-1D9F77610D64}"/>
              </a:ext>
            </a:extLst>
          </p:cNvPr>
          <p:cNvSpPr>
            <a:spLocks/>
          </p:cNvSpPr>
          <p:nvPr/>
        </p:nvSpPr>
        <p:spPr bwMode="auto">
          <a:xfrm rot="5400000">
            <a:off x="7266760" y="3065481"/>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60325"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cxnSp>
        <p:nvCxnSpPr>
          <p:cNvPr id="75" name="直線コネクタ 74">
            <a:extLst>
              <a:ext uri="{FF2B5EF4-FFF2-40B4-BE49-F238E27FC236}">
                <a16:creationId xmlns:a16="http://schemas.microsoft.com/office/drawing/2014/main" id="{07515F0A-EE49-51E9-AE71-48C827F5E276}"/>
              </a:ext>
            </a:extLst>
          </p:cNvPr>
          <p:cNvCxnSpPr>
            <a:cxnSpLocks/>
          </p:cNvCxnSpPr>
          <p:nvPr/>
        </p:nvCxnSpPr>
        <p:spPr>
          <a:xfrm>
            <a:off x="3808212" y="2272938"/>
            <a:ext cx="0" cy="1991652"/>
          </a:xfrm>
          <a:prstGeom prst="line">
            <a:avLst/>
          </a:prstGeom>
          <a:noFill/>
          <a:ln w="25400" cap="flat" cmpd="sng" algn="ctr">
            <a:solidFill>
              <a:srgbClr val="6D2077"/>
            </a:solidFill>
            <a:prstDash val="solid"/>
            <a:miter lim="800000"/>
            <a:headEnd type="none" w="med" len="med"/>
            <a:tailEnd type="none" w="med" len="med"/>
          </a:ln>
          <a:effectLst/>
        </p:spPr>
      </p:cxnSp>
      <p:sp>
        <p:nvSpPr>
          <p:cNvPr id="76" name="正方形/長方形 75">
            <a:extLst>
              <a:ext uri="{FF2B5EF4-FFF2-40B4-BE49-F238E27FC236}">
                <a16:creationId xmlns:a16="http://schemas.microsoft.com/office/drawing/2014/main" id="{440599AE-613B-2EDE-A37D-194AF4C52A63}"/>
              </a:ext>
            </a:extLst>
          </p:cNvPr>
          <p:cNvSpPr/>
          <p:nvPr/>
        </p:nvSpPr>
        <p:spPr>
          <a:xfrm>
            <a:off x="7134768" y="2496578"/>
            <a:ext cx="535371" cy="360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en-US" altLang="ja-JP" sz="1050" b="1">
                <a:solidFill>
                  <a:srgbClr val="C6007E"/>
                </a:solidFill>
              </a:rPr>
              <a:t>※</a:t>
            </a:r>
            <a:r>
              <a:rPr kumimoji="1" lang="ja-JP" altLang="en-US" sz="1050" b="1">
                <a:solidFill>
                  <a:srgbClr val="C6007E"/>
                </a:solidFill>
              </a:rPr>
              <a:t>省略</a:t>
            </a:r>
            <a:br>
              <a:rPr kumimoji="1" lang="en-US" altLang="ja-JP" sz="1050" b="1">
                <a:solidFill>
                  <a:srgbClr val="C6007E"/>
                </a:solidFill>
              </a:rPr>
            </a:br>
            <a:r>
              <a:rPr kumimoji="1" lang="ja-JP" altLang="en-US" sz="1050" b="1">
                <a:solidFill>
                  <a:srgbClr val="C6007E"/>
                </a:solidFill>
              </a:rPr>
              <a:t>⑤</a:t>
            </a:r>
            <a:r>
              <a:rPr kumimoji="1" lang="en-US" altLang="ja-JP" sz="1050" b="1">
                <a:solidFill>
                  <a:srgbClr val="C6007E"/>
                </a:solidFill>
              </a:rPr>
              <a:t>~</a:t>
            </a:r>
            <a:r>
              <a:rPr kumimoji="1" lang="ja-JP" altLang="en-US" sz="1050" b="1">
                <a:solidFill>
                  <a:srgbClr val="C6007E"/>
                </a:solidFill>
              </a:rPr>
              <a:t>⑦</a:t>
            </a:r>
          </a:p>
        </p:txBody>
      </p:sp>
      <p:sp>
        <p:nvSpPr>
          <p:cNvPr id="77" name="正方形/長方形 76">
            <a:extLst>
              <a:ext uri="{FF2B5EF4-FFF2-40B4-BE49-F238E27FC236}">
                <a16:creationId xmlns:a16="http://schemas.microsoft.com/office/drawing/2014/main" id="{046DED3A-0245-4775-ACA5-C2F657522B7F}"/>
              </a:ext>
            </a:extLst>
          </p:cNvPr>
          <p:cNvSpPr/>
          <p:nvPr/>
        </p:nvSpPr>
        <p:spPr>
          <a:xfrm>
            <a:off x="3812666" y="2276454"/>
            <a:ext cx="1344936" cy="210353"/>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a:t>
            </a:r>
            <a:r>
              <a:rPr kumimoji="1" lang="en-US" altLang="ja-JP" sz="900" b="1">
                <a:solidFill>
                  <a:srgbClr val="7F7F7F"/>
                </a:solidFill>
              </a:rPr>
              <a:t>-2</a:t>
            </a:r>
            <a:r>
              <a:rPr kumimoji="1" lang="ja-JP" altLang="en-US" sz="900" b="1">
                <a:solidFill>
                  <a:srgbClr val="7F7F7F"/>
                </a:solidFill>
              </a:rPr>
              <a:t> データセンター区間</a:t>
            </a:r>
          </a:p>
        </p:txBody>
      </p:sp>
      <p:sp>
        <p:nvSpPr>
          <p:cNvPr id="78" name="円柱 77">
            <a:extLst>
              <a:ext uri="{FF2B5EF4-FFF2-40B4-BE49-F238E27FC236}">
                <a16:creationId xmlns:a16="http://schemas.microsoft.com/office/drawing/2014/main" id="{8D8140AC-8204-5935-50A2-EC76D74F826D}"/>
              </a:ext>
            </a:extLst>
          </p:cNvPr>
          <p:cNvSpPr>
            <a:spLocks/>
          </p:cNvSpPr>
          <p:nvPr/>
        </p:nvSpPr>
        <p:spPr>
          <a:xfrm>
            <a:off x="6635682" y="2797116"/>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79" name="円柱 78">
            <a:extLst>
              <a:ext uri="{FF2B5EF4-FFF2-40B4-BE49-F238E27FC236}">
                <a16:creationId xmlns:a16="http://schemas.microsoft.com/office/drawing/2014/main" id="{52122711-193F-E3DF-087A-324A752832C0}"/>
              </a:ext>
            </a:extLst>
          </p:cNvPr>
          <p:cNvSpPr>
            <a:spLocks/>
          </p:cNvSpPr>
          <p:nvPr/>
        </p:nvSpPr>
        <p:spPr>
          <a:xfrm>
            <a:off x="6635682" y="308971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0" name="正方形/長方形 79">
            <a:extLst>
              <a:ext uri="{FF2B5EF4-FFF2-40B4-BE49-F238E27FC236}">
                <a16:creationId xmlns:a16="http://schemas.microsoft.com/office/drawing/2014/main" id="{8EF91402-3222-C6A8-97C5-B07E93DBA884}"/>
              </a:ext>
            </a:extLst>
          </p:cNvPr>
          <p:cNvSpPr/>
          <p:nvPr/>
        </p:nvSpPr>
        <p:spPr>
          <a:xfrm>
            <a:off x="7975747" y="3352293"/>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sp>
        <p:nvSpPr>
          <p:cNvPr id="81" name="四角形: 角を丸くする 80">
            <a:extLst>
              <a:ext uri="{FF2B5EF4-FFF2-40B4-BE49-F238E27FC236}">
                <a16:creationId xmlns:a16="http://schemas.microsoft.com/office/drawing/2014/main" id="{26B275E1-87E4-CE26-4C51-A21347F26FD3}"/>
              </a:ext>
            </a:extLst>
          </p:cNvPr>
          <p:cNvSpPr/>
          <p:nvPr/>
        </p:nvSpPr>
        <p:spPr>
          <a:xfrm>
            <a:off x="7742596" y="3497095"/>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cxnSp>
        <p:nvCxnSpPr>
          <p:cNvPr id="83" name="直線矢印コネクタ 82">
            <a:extLst>
              <a:ext uri="{FF2B5EF4-FFF2-40B4-BE49-F238E27FC236}">
                <a16:creationId xmlns:a16="http://schemas.microsoft.com/office/drawing/2014/main" id="{BA34D446-4BC9-6910-53D2-F35EF7644055}"/>
              </a:ext>
            </a:extLst>
          </p:cNvPr>
          <p:cNvCxnSpPr>
            <a:cxnSpLocks/>
          </p:cNvCxnSpPr>
          <p:nvPr/>
        </p:nvCxnSpPr>
        <p:spPr>
          <a:xfrm>
            <a:off x="8015205" y="3349617"/>
            <a:ext cx="0" cy="14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89" name="四角形: 角を丸くする 88">
            <a:extLst>
              <a:ext uri="{FF2B5EF4-FFF2-40B4-BE49-F238E27FC236}">
                <a16:creationId xmlns:a16="http://schemas.microsoft.com/office/drawing/2014/main" id="{19687EA7-95A6-A438-BBF4-28D7E43B4F86}"/>
              </a:ext>
            </a:extLst>
          </p:cNvPr>
          <p:cNvSpPr/>
          <p:nvPr/>
        </p:nvSpPr>
        <p:spPr>
          <a:xfrm>
            <a:off x="7742596" y="2545229"/>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159" name="四角形: 角を丸くする 158">
            <a:extLst>
              <a:ext uri="{FF2B5EF4-FFF2-40B4-BE49-F238E27FC236}">
                <a16:creationId xmlns:a16="http://schemas.microsoft.com/office/drawing/2014/main" id="{71B31B2B-2188-FDC3-3055-4BCC0EC13E41}"/>
              </a:ext>
            </a:extLst>
          </p:cNvPr>
          <p:cNvSpPr/>
          <p:nvPr/>
        </p:nvSpPr>
        <p:spPr>
          <a:xfrm>
            <a:off x="7771260" y="2785359"/>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60" name="テキスト ボックス 159">
            <a:extLst>
              <a:ext uri="{FF2B5EF4-FFF2-40B4-BE49-F238E27FC236}">
                <a16:creationId xmlns:a16="http://schemas.microsoft.com/office/drawing/2014/main" id="{50D61F7B-7E71-818C-F1E7-07D514D7A8ED}"/>
              </a:ext>
            </a:extLst>
          </p:cNvPr>
          <p:cNvSpPr txBox="1"/>
          <p:nvPr/>
        </p:nvSpPr>
        <p:spPr>
          <a:xfrm>
            <a:off x="7975192" y="2964582"/>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76" name="四角形: 角を丸くする 175">
            <a:extLst>
              <a:ext uri="{FF2B5EF4-FFF2-40B4-BE49-F238E27FC236}">
                <a16:creationId xmlns:a16="http://schemas.microsoft.com/office/drawing/2014/main" id="{619D7A5A-D794-D81F-8D11-2E9C705DFAD7}"/>
              </a:ext>
            </a:extLst>
          </p:cNvPr>
          <p:cNvSpPr/>
          <p:nvPr/>
        </p:nvSpPr>
        <p:spPr>
          <a:xfrm>
            <a:off x="7771260" y="3718053"/>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77" name="テキスト ボックス 176">
            <a:extLst>
              <a:ext uri="{FF2B5EF4-FFF2-40B4-BE49-F238E27FC236}">
                <a16:creationId xmlns:a16="http://schemas.microsoft.com/office/drawing/2014/main" id="{431F928F-B6B6-9D98-466E-B568E8BC6CD6}"/>
              </a:ext>
            </a:extLst>
          </p:cNvPr>
          <p:cNvSpPr txBox="1"/>
          <p:nvPr/>
        </p:nvSpPr>
        <p:spPr>
          <a:xfrm>
            <a:off x="7975192" y="3897276"/>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78" name="正方形/長方形 177">
            <a:extLst>
              <a:ext uri="{FF2B5EF4-FFF2-40B4-BE49-F238E27FC236}">
                <a16:creationId xmlns:a16="http://schemas.microsoft.com/office/drawing/2014/main" id="{858F75ED-A8CA-80B7-999F-15A1F250EE18}"/>
              </a:ext>
            </a:extLst>
          </p:cNvPr>
          <p:cNvSpPr/>
          <p:nvPr/>
        </p:nvSpPr>
        <p:spPr>
          <a:xfrm>
            <a:off x="2566457" y="2797118"/>
            <a:ext cx="1987853" cy="1461120"/>
          </a:xfrm>
          <a:prstGeom prst="rect">
            <a:avLst/>
          </a:prstGeom>
          <a:noFill/>
          <a:ln w="12700" cap="flat" cmpd="sng" algn="ctr">
            <a:solidFill>
              <a:srgbClr val="FF0000"/>
            </a:solidFill>
            <a:prstDash val="dash"/>
            <a:miter lim="800000"/>
          </a:ln>
          <a:effectLst/>
        </p:spPr>
        <p:txBody>
          <a:bodyPr wrap="square" lIns="252000" tIns="0" rIns="36000" bIns="0" rtlCol="0" anchor="ctr" anchorCtr="0">
            <a:noAutofit/>
          </a:bodyPr>
          <a:lstStyle/>
          <a:p>
            <a:pPr algn="l"/>
            <a:endParaRPr kumimoji="1" lang="ja-JP" altLang="en-US" sz="700" kern="0">
              <a:solidFill>
                <a:schemeClr val="bg1">
                  <a:lumMod val="100000"/>
                </a:schemeClr>
              </a:solidFill>
              <a:latin typeface="+mj-ea"/>
              <a:ea typeface="+mj-ea"/>
            </a:endParaRPr>
          </a:p>
        </p:txBody>
      </p:sp>
      <p:sp>
        <p:nvSpPr>
          <p:cNvPr id="179" name="フローチャート: 処理 178">
            <a:extLst>
              <a:ext uri="{FF2B5EF4-FFF2-40B4-BE49-F238E27FC236}">
                <a16:creationId xmlns:a16="http://schemas.microsoft.com/office/drawing/2014/main" id="{49E359FC-975B-E02D-9788-DE4573D10CF8}"/>
              </a:ext>
            </a:extLst>
          </p:cNvPr>
          <p:cNvSpPr/>
          <p:nvPr/>
        </p:nvSpPr>
        <p:spPr>
          <a:xfrm>
            <a:off x="3349487" y="4302561"/>
            <a:ext cx="5970493" cy="318052"/>
          </a:xfrm>
          <a:prstGeom prst="flowChartProcess">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en-US" altLang="ja-JP" sz="900">
                <a:solidFill>
                  <a:schemeClr val="tx1"/>
                </a:solidFill>
              </a:rPr>
              <a:t>※</a:t>
            </a:r>
            <a:r>
              <a:rPr kumimoji="1" lang="ja-JP" altLang="en-US" sz="900">
                <a:solidFill>
                  <a:schemeClr val="tx1"/>
                </a:solidFill>
              </a:rPr>
              <a:t>代表となる構成概要を示す。都道府県</a:t>
            </a:r>
            <a:r>
              <a:rPr kumimoji="1" lang="en-US" altLang="ja-JP" sz="900">
                <a:solidFill>
                  <a:schemeClr val="tx1"/>
                </a:solidFill>
              </a:rPr>
              <a:t>WAN</a:t>
            </a:r>
            <a:r>
              <a:rPr kumimoji="1" lang="ja-JP" altLang="en-US" sz="900">
                <a:solidFill>
                  <a:schemeClr val="tx1"/>
                </a:solidFill>
              </a:rPr>
              <a:t>の仕様や、</a:t>
            </a:r>
            <a:r>
              <a:rPr kumimoji="1" lang="en-US" altLang="ja-JP" sz="900">
                <a:solidFill>
                  <a:schemeClr val="tx1"/>
                </a:solidFill>
              </a:rPr>
              <a:t>DR</a:t>
            </a:r>
            <a:r>
              <a:rPr kumimoji="1" lang="ja-JP" altLang="en-US" sz="900">
                <a:solidFill>
                  <a:schemeClr val="tx1"/>
                </a:solidFill>
              </a:rPr>
              <a:t>戦略等により接続形態や回線本数等に差異が出る可能性がある。</a:t>
            </a:r>
          </a:p>
        </p:txBody>
      </p:sp>
      <p:sp>
        <p:nvSpPr>
          <p:cNvPr id="2" name="タイトル 3">
            <a:extLst>
              <a:ext uri="{FF2B5EF4-FFF2-40B4-BE49-F238E27FC236}">
                <a16:creationId xmlns:a16="http://schemas.microsoft.com/office/drawing/2014/main" id="{637DEBA5-730F-A33F-AF95-1C368874C648}"/>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en-US" altLang="ja-JP"/>
              <a:t>3.</a:t>
            </a:r>
            <a:r>
              <a:rPr lang="ja-JP" altLang="en-US"/>
              <a:t> 都道府県</a:t>
            </a:r>
            <a:r>
              <a:rPr lang="en-US" altLang="ja-JP"/>
              <a:t>WAN</a:t>
            </a:r>
            <a:r>
              <a:rPr lang="ja-JP" altLang="en-US"/>
              <a:t>を経由して接続する方法</a:t>
            </a:r>
          </a:p>
        </p:txBody>
      </p:sp>
      <p:cxnSp>
        <p:nvCxnSpPr>
          <p:cNvPr id="85" name="直線コネクタ 84">
            <a:extLst>
              <a:ext uri="{FF2B5EF4-FFF2-40B4-BE49-F238E27FC236}">
                <a16:creationId xmlns:a16="http://schemas.microsoft.com/office/drawing/2014/main" id="{282E7B89-6A80-E732-C20B-83940EF8F2C7}"/>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6" name="スライド番号プレースホルダー 85">
            <a:extLst>
              <a:ext uri="{FF2B5EF4-FFF2-40B4-BE49-F238E27FC236}">
                <a16:creationId xmlns:a16="http://schemas.microsoft.com/office/drawing/2014/main" id="{AC109DD9-3470-3B57-D6E8-8C41C64C99DC}"/>
              </a:ext>
            </a:extLst>
          </p:cNvPr>
          <p:cNvSpPr>
            <a:spLocks noGrp="1"/>
          </p:cNvSpPr>
          <p:nvPr>
            <p:ph type="sldNum" sz="quarter" idx="12"/>
          </p:nvPr>
        </p:nvSpPr>
        <p:spPr/>
        <p:txBody>
          <a:bodyPr/>
          <a:lstStyle/>
          <a:p>
            <a:fld id="{DFD4F317-19D0-4848-B5EB-5B174DBE8CF9}" type="slidenum">
              <a:rPr lang="ja-JP" altLang="en-US" smtClean="0"/>
              <a:pPr/>
              <a:t>13</a:t>
            </a:fld>
            <a:endParaRPr lang="ja-JP" altLang="en-US"/>
          </a:p>
        </p:txBody>
      </p:sp>
    </p:spTree>
    <p:extLst>
      <p:ext uri="{BB962C8B-B14F-4D97-AF65-F5344CB8AC3E}">
        <p14:creationId xmlns:p14="http://schemas.microsoft.com/office/powerpoint/2010/main" val="3873424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四角形: 角を丸くする 365">
            <a:extLst>
              <a:ext uri="{FF2B5EF4-FFF2-40B4-BE49-F238E27FC236}">
                <a16:creationId xmlns:a16="http://schemas.microsoft.com/office/drawing/2014/main" id="{3A86C1A5-E678-41DD-BD69-FE7BFCB67948}"/>
              </a:ext>
            </a:extLst>
          </p:cNvPr>
          <p:cNvSpPr>
            <a:spLocks/>
          </p:cNvSpPr>
          <p:nvPr/>
        </p:nvSpPr>
        <p:spPr>
          <a:xfrm>
            <a:off x="3982930" y="2341487"/>
            <a:ext cx="3492000" cy="1620000"/>
          </a:xfrm>
          <a:prstGeom prst="roundRect">
            <a:avLst>
              <a:gd name="adj" fmla="val 1384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367" name="四角形: 角を丸くする 366">
            <a:extLst>
              <a:ext uri="{FF2B5EF4-FFF2-40B4-BE49-F238E27FC236}">
                <a16:creationId xmlns:a16="http://schemas.microsoft.com/office/drawing/2014/main" id="{BC15292A-C698-44E2-BE00-ECD90BAB22E8}"/>
              </a:ext>
            </a:extLst>
          </p:cNvPr>
          <p:cNvSpPr/>
          <p:nvPr/>
        </p:nvSpPr>
        <p:spPr>
          <a:xfrm>
            <a:off x="2731431" y="2341803"/>
            <a:ext cx="1116000" cy="3312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377" name="四角形: 角を丸くする 376">
            <a:extLst>
              <a:ext uri="{FF2B5EF4-FFF2-40B4-BE49-F238E27FC236}">
                <a16:creationId xmlns:a16="http://schemas.microsoft.com/office/drawing/2014/main" id="{DE8A0705-564C-4085-AA3C-D1D39B651F94}"/>
              </a:ext>
            </a:extLst>
          </p:cNvPr>
          <p:cNvSpPr>
            <a:spLocks/>
          </p:cNvSpPr>
          <p:nvPr/>
        </p:nvSpPr>
        <p:spPr>
          <a:xfrm>
            <a:off x="7588709" y="2341486"/>
            <a:ext cx="1656000" cy="144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altLang="ja-JP" sz="900" b="1" kern="0">
                <a:solidFill>
                  <a:schemeClr val="tx2"/>
                </a:solidFill>
                <a:latin typeface="+mj-ea"/>
                <a:ea typeface="+mj-ea"/>
              </a:rPr>
              <a:t>CSP</a:t>
            </a:r>
            <a:r>
              <a:rPr lang="ja-JP" altLang="en-US" sz="900" b="1" kern="0">
                <a:solidFill>
                  <a:schemeClr val="tx2"/>
                </a:solidFill>
                <a:latin typeface="+mj-ea"/>
                <a:ea typeface="+mj-ea"/>
              </a:rPr>
              <a:t>①</a:t>
            </a:r>
            <a:r>
              <a:rPr lang="en-US" altLang="ja-JP" sz="900" b="1" kern="0">
                <a:solidFill>
                  <a:schemeClr val="tx2"/>
                </a:solidFill>
                <a:latin typeface="+mj-ea"/>
                <a:ea typeface="+mj-ea"/>
              </a:rPr>
              <a:t>(</a:t>
            </a:r>
            <a:r>
              <a:rPr lang="ja-JP" altLang="en-US" sz="900" b="1" kern="0">
                <a:solidFill>
                  <a:schemeClr val="tx2"/>
                </a:solidFill>
                <a:latin typeface="+mj-ea"/>
                <a:ea typeface="+mj-ea"/>
              </a:rPr>
              <a:t>東京拠点</a:t>
            </a:r>
            <a:r>
              <a:rPr lang="en-US" altLang="ja-JP" sz="900" b="1" kern="0">
                <a:solidFill>
                  <a:schemeClr val="tx2"/>
                </a:solidFill>
                <a:latin typeface="+mj-ea"/>
                <a:ea typeface="+mj-ea"/>
              </a:rPr>
              <a:t>)</a:t>
            </a:r>
          </a:p>
        </p:txBody>
      </p:sp>
      <p:sp>
        <p:nvSpPr>
          <p:cNvPr id="378" name="四角形: 角を丸くする 377">
            <a:extLst>
              <a:ext uri="{FF2B5EF4-FFF2-40B4-BE49-F238E27FC236}">
                <a16:creationId xmlns:a16="http://schemas.microsoft.com/office/drawing/2014/main" id="{28D7AD09-40E6-47BE-8454-DE2F70A70B8D}"/>
              </a:ext>
            </a:extLst>
          </p:cNvPr>
          <p:cNvSpPr>
            <a:spLocks/>
          </p:cNvSpPr>
          <p:nvPr/>
        </p:nvSpPr>
        <p:spPr>
          <a:xfrm>
            <a:off x="7629174" y="2872096"/>
            <a:ext cx="1584000" cy="612000"/>
          </a:xfrm>
          <a:prstGeom prst="roundRect">
            <a:avLst>
              <a:gd name="adj" fmla="val 20655"/>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cxnSp>
        <p:nvCxnSpPr>
          <p:cNvPr id="390" name="直線矢印コネクタ 389">
            <a:extLst>
              <a:ext uri="{FF2B5EF4-FFF2-40B4-BE49-F238E27FC236}">
                <a16:creationId xmlns:a16="http://schemas.microsoft.com/office/drawing/2014/main" id="{C6880854-C4FE-443E-8F39-3F8A2DCCD259}"/>
              </a:ext>
            </a:extLst>
          </p:cNvPr>
          <p:cNvCxnSpPr>
            <a:cxnSpLocks/>
          </p:cNvCxnSpPr>
          <p:nvPr/>
        </p:nvCxnSpPr>
        <p:spPr>
          <a:xfrm>
            <a:off x="613552" y="2284993"/>
            <a:ext cx="878699"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1" name="正方形/長方形 390">
            <a:extLst>
              <a:ext uri="{FF2B5EF4-FFF2-40B4-BE49-F238E27FC236}">
                <a16:creationId xmlns:a16="http://schemas.microsoft.com/office/drawing/2014/main" id="{12ED5C08-FAB6-4D33-B674-EF28D9EF77D3}"/>
              </a:ext>
            </a:extLst>
          </p:cNvPr>
          <p:cNvSpPr/>
          <p:nvPr/>
        </p:nvSpPr>
        <p:spPr>
          <a:xfrm>
            <a:off x="615036" y="1982567"/>
            <a:ext cx="917980"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cxnSp>
        <p:nvCxnSpPr>
          <p:cNvPr id="392" name="直線矢印コネクタ 391">
            <a:extLst>
              <a:ext uri="{FF2B5EF4-FFF2-40B4-BE49-F238E27FC236}">
                <a16:creationId xmlns:a16="http://schemas.microsoft.com/office/drawing/2014/main" id="{4B2BA15C-F1C0-44DC-B0F2-4BE012C5E3F9}"/>
              </a:ext>
            </a:extLst>
          </p:cNvPr>
          <p:cNvCxnSpPr>
            <a:cxnSpLocks/>
          </p:cNvCxnSpPr>
          <p:nvPr/>
        </p:nvCxnSpPr>
        <p:spPr>
          <a:xfrm>
            <a:off x="1533016" y="2284993"/>
            <a:ext cx="111125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3" name="正方形/長方形 392">
            <a:extLst>
              <a:ext uri="{FF2B5EF4-FFF2-40B4-BE49-F238E27FC236}">
                <a16:creationId xmlns:a16="http://schemas.microsoft.com/office/drawing/2014/main" id="{D8876F80-D027-4539-9475-E84EAB0D71B4}"/>
              </a:ext>
            </a:extLst>
          </p:cNvPr>
          <p:cNvSpPr/>
          <p:nvPr/>
        </p:nvSpPr>
        <p:spPr>
          <a:xfrm>
            <a:off x="1546079" y="1999157"/>
            <a:ext cx="1100408"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②アクセス回線</a:t>
            </a:r>
            <a:br>
              <a:rPr kumimoji="1" lang="en-US" altLang="ja-JP" sz="900" b="1">
                <a:solidFill>
                  <a:srgbClr val="C6007E"/>
                </a:solidFill>
              </a:rPr>
            </a:br>
            <a:r>
              <a:rPr kumimoji="1" lang="ja-JP" altLang="en-US" sz="900" b="1">
                <a:solidFill>
                  <a:srgbClr val="C6007E"/>
                </a:solidFill>
              </a:rPr>
              <a:t>区間</a:t>
            </a:r>
          </a:p>
        </p:txBody>
      </p:sp>
      <p:cxnSp>
        <p:nvCxnSpPr>
          <p:cNvPr id="394" name="直線矢印コネクタ 393">
            <a:extLst>
              <a:ext uri="{FF2B5EF4-FFF2-40B4-BE49-F238E27FC236}">
                <a16:creationId xmlns:a16="http://schemas.microsoft.com/office/drawing/2014/main" id="{8052FFBE-CDED-46C2-853D-5A1292F98FA4}"/>
              </a:ext>
            </a:extLst>
          </p:cNvPr>
          <p:cNvCxnSpPr>
            <a:cxnSpLocks/>
          </p:cNvCxnSpPr>
          <p:nvPr/>
        </p:nvCxnSpPr>
        <p:spPr>
          <a:xfrm>
            <a:off x="2653312" y="2284993"/>
            <a:ext cx="1263113"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5" name="正方形/長方形 394">
            <a:extLst>
              <a:ext uri="{FF2B5EF4-FFF2-40B4-BE49-F238E27FC236}">
                <a16:creationId xmlns:a16="http://schemas.microsoft.com/office/drawing/2014/main" id="{70721F5F-3C9E-42D1-B60A-81D41F7291E7}"/>
              </a:ext>
            </a:extLst>
          </p:cNvPr>
          <p:cNvSpPr/>
          <p:nvPr/>
        </p:nvSpPr>
        <p:spPr>
          <a:xfrm>
            <a:off x="2659550" y="1999157"/>
            <a:ext cx="1263610"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③中継区間</a:t>
            </a:r>
          </a:p>
        </p:txBody>
      </p:sp>
      <p:cxnSp>
        <p:nvCxnSpPr>
          <p:cNvPr id="396" name="直線矢印コネクタ 395">
            <a:extLst>
              <a:ext uri="{FF2B5EF4-FFF2-40B4-BE49-F238E27FC236}">
                <a16:creationId xmlns:a16="http://schemas.microsoft.com/office/drawing/2014/main" id="{6193C905-687C-4C6A-9AE5-6BFE0600E1F4}"/>
              </a:ext>
            </a:extLst>
          </p:cNvPr>
          <p:cNvCxnSpPr/>
          <p:nvPr/>
        </p:nvCxnSpPr>
        <p:spPr>
          <a:xfrm>
            <a:off x="3909524" y="2284993"/>
            <a:ext cx="1296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7" name="正方形/長方形 396">
            <a:extLst>
              <a:ext uri="{FF2B5EF4-FFF2-40B4-BE49-F238E27FC236}">
                <a16:creationId xmlns:a16="http://schemas.microsoft.com/office/drawing/2014/main" id="{1E11B85C-6AAE-422F-A066-BB686A2D6E33}"/>
              </a:ext>
            </a:extLst>
          </p:cNvPr>
          <p:cNvSpPr/>
          <p:nvPr/>
        </p:nvSpPr>
        <p:spPr>
          <a:xfrm>
            <a:off x="3916338" y="1999157"/>
            <a:ext cx="1278993"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④回線接続区間</a:t>
            </a:r>
          </a:p>
        </p:txBody>
      </p:sp>
      <p:cxnSp>
        <p:nvCxnSpPr>
          <p:cNvPr id="398" name="直線矢印コネクタ 397">
            <a:extLst>
              <a:ext uri="{FF2B5EF4-FFF2-40B4-BE49-F238E27FC236}">
                <a16:creationId xmlns:a16="http://schemas.microsoft.com/office/drawing/2014/main" id="{A1E3CC81-C1A8-4789-953F-9D4A79920D98}"/>
              </a:ext>
            </a:extLst>
          </p:cNvPr>
          <p:cNvCxnSpPr>
            <a:cxnSpLocks/>
          </p:cNvCxnSpPr>
          <p:nvPr/>
        </p:nvCxnSpPr>
        <p:spPr>
          <a:xfrm>
            <a:off x="5226765" y="2284993"/>
            <a:ext cx="120006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9" name="正方形/長方形 398">
            <a:extLst>
              <a:ext uri="{FF2B5EF4-FFF2-40B4-BE49-F238E27FC236}">
                <a16:creationId xmlns:a16="http://schemas.microsoft.com/office/drawing/2014/main" id="{5FB754BC-8F2B-48F1-B8E1-B289D1F53C8C}"/>
              </a:ext>
            </a:extLst>
          </p:cNvPr>
          <p:cNvSpPr/>
          <p:nvPr/>
        </p:nvSpPr>
        <p:spPr>
          <a:xfrm>
            <a:off x="5226763" y="1999157"/>
            <a:ext cx="118986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⑤接続部区間</a:t>
            </a:r>
          </a:p>
        </p:txBody>
      </p:sp>
      <p:cxnSp>
        <p:nvCxnSpPr>
          <p:cNvPr id="400" name="直線矢印コネクタ 399">
            <a:extLst>
              <a:ext uri="{FF2B5EF4-FFF2-40B4-BE49-F238E27FC236}">
                <a16:creationId xmlns:a16="http://schemas.microsoft.com/office/drawing/2014/main" id="{C1362A58-504E-4091-80A9-DFF3B434C376}"/>
              </a:ext>
            </a:extLst>
          </p:cNvPr>
          <p:cNvCxnSpPr/>
          <p:nvPr/>
        </p:nvCxnSpPr>
        <p:spPr>
          <a:xfrm>
            <a:off x="6443174" y="2284993"/>
            <a:ext cx="1080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1" name="正方形/長方形 400">
            <a:extLst>
              <a:ext uri="{FF2B5EF4-FFF2-40B4-BE49-F238E27FC236}">
                <a16:creationId xmlns:a16="http://schemas.microsoft.com/office/drawing/2014/main" id="{B26FB619-8EF0-4E9C-8F6E-9279B8C1FA4E}"/>
              </a:ext>
            </a:extLst>
          </p:cNvPr>
          <p:cNvSpPr/>
          <p:nvPr/>
        </p:nvSpPr>
        <p:spPr>
          <a:xfrm>
            <a:off x="6436439" y="1999157"/>
            <a:ext cx="107999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⑥</a:t>
            </a:r>
            <a:r>
              <a:rPr kumimoji="1" lang="en-US" altLang="ja-JP" sz="900" b="1">
                <a:solidFill>
                  <a:srgbClr val="C6007E"/>
                </a:solidFill>
              </a:rPr>
              <a:t>CSP</a:t>
            </a:r>
            <a:r>
              <a:rPr kumimoji="1" lang="ja-JP" altLang="en-US" sz="900" b="1">
                <a:solidFill>
                  <a:srgbClr val="C6007E"/>
                </a:solidFill>
              </a:rPr>
              <a:t>接続区間</a:t>
            </a:r>
          </a:p>
        </p:txBody>
      </p:sp>
      <p:cxnSp>
        <p:nvCxnSpPr>
          <p:cNvPr id="402" name="直線矢印コネクタ 401">
            <a:extLst>
              <a:ext uri="{FF2B5EF4-FFF2-40B4-BE49-F238E27FC236}">
                <a16:creationId xmlns:a16="http://schemas.microsoft.com/office/drawing/2014/main" id="{7B18371C-0219-412B-B690-6914FB3748E1}"/>
              </a:ext>
            </a:extLst>
          </p:cNvPr>
          <p:cNvCxnSpPr/>
          <p:nvPr/>
        </p:nvCxnSpPr>
        <p:spPr>
          <a:xfrm>
            <a:off x="7538549" y="2284993"/>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3" name="正方形/長方形 402">
            <a:extLst>
              <a:ext uri="{FF2B5EF4-FFF2-40B4-BE49-F238E27FC236}">
                <a16:creationId xmlns:a16="http://schemas.microsoft.com/office/drawing/2014/main" id="{89758725-E307-45FB-B591-585444B4F186}"/>
              </a:ext>
            </a:extLst>
          </p:cNvPr>
          <p:cNvSpPr/>
          <p:nvPr/>
        </p:nvSpPr>
        <p:spPr>
          <a:xfrm>
            <a:off x="7536245" y="1986457"/>
            <a:ext cx="173030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⑦</a:t>
            </a:r>
            <a:r>
              <a:rPr kumimoji="1" lang="en-US" altLang="ja-JP" sz="900" b="1">
                <a:solidFill>
                  <a:srgbClr val="7F7F7F"/>
                </a:solidFill>
              </a:rPr>
              <a:t>CSP</a:t>
            </a:r>
            <a:r>
              <a:rPr kumimoji="1" lang="ja-JP" altLang="en-US" sz="900" b="1">
                <a:solidFill>
                  <a:srgbClr val="7F7F7F"/>
                </a:solidFill>
              </a:rPr>
              <a:t>区間</a:t>
            </a:r>
          </a:p>
        </p:txBody>
      </p:sp>
      <p:sp>
        <p:nvSpPr>
          <p:cNvPr id="412" name="四角形: 角を丸くする 411">
            <a:extLst>
              <a:ext uri="{FF2B5EF4-FFF2-40B4-BE49-F238E27FC236}">
                <a16:creationId xmlns:a16="http://schemas.microsoft.com/office/drawing/2014/main" id="{0C7ABAA6-8B4B-4348-8EC2-31DB0D680267}"/>
              </a:ext>
            </a:extLst>
          </p:cNvPr>
          <p:cNvSpPr/>
          <p:nvPr/>
        </p:nvSpPr>
        <p:spPr>
          <a:xfrm>
            <a:off x="671150" y="3186625"/>
            <a:ext cx="1368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B</a:t>
            </a:r>
            <a:r>
              <a:rPr lang="ja-JP" altLang="en-US" sz="900" b="1" kern="0">
                <a:solidFill>
                  <a:srgbClr val="00338D"/>
                </a:solidFill>
                <a:latin typeface="+mj-ea"/>
                <a:ea typeface="+mj-ea"/>
              </a:rPr>
              <a:t>拠点</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413" name="四角形: 角を丸くする 412">
            <a:extLst>
              <a:ext uri="{FF2B5EF4-FFF2-40B4-BE49-F238E27FC236}">
                <a16:creationId xmlns:a16="http://schemas.microsoft.com/office/drawing/2014/main" id="{7AE4F47E-860E-4ADE-9A79-FD7294559033}"/>
              </a:ext>
            </a:extLst>
          </p:cNvPr>
          <p:cNvSpPr/>
          <p:nvPr/>
        </p:nvSpPr>
        <p:spPr>
          <a:xfrm>
            <a:off x="680705" y="2341804"/>
            <a:ext cx="1368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A</a:t>
            </a:r>
            <a:r>
              <a:rPr lang="ja-JP" altLang="en-US" sz="900" b="1" kern="0">
                <a:solidFill>
                  <a:srgbClr val="00338D"/>
                </a:solidFill>
                <a:latin typeface="+mj-ea"/>
                <a:ea typeface="+mj-ea"/>
              </a:rPr>
              <a:t>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414" name="円柱 413">
            <a:extLst>
              <a:ext uri="{FF2B5EF4-FFF2-40B4-BE49-F238E27FC236}">
                <a16:creationId xmlns:a16="http://schemas.microsoft.com/office/drawing/2014/main" id="{F69CC546-B60C-4601-8AD7-DBCC62C67D1D}"/>
              </a:ext>
            </a:extLst>
          </p:cNvPr>
          <p:cNvSpPr/>
          <p:nvPr/>
        </p:nvSpPr>
        <p:spPr>
          <a:xfrm>
            <a:off x="1122306" y="255488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21" name="円柱 420">
            <a:extLst>
              <a:ext uri="{FF2B5EF4-FFF2-40B4-BE49-F238E27FC236}">
                <a16:creationId xmlns:a16="http://schemas.microsoft.com/office/drawing/2014/main" id="{E5674298-5ADF-4948-834D-1A97D756E251}"/>
              </a:ext>
            </a:extLst>
          </p:cNvPr>
          <p:cNvSpPr/>
          <p:nvPr/>
        </p:nvSpPr>
        <p:spPr>
          <a:xfrm>
            <a:off x="1122306" y="284579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78" name="四角形: 角を丸くする 477">
            <a:extLst>
              <a:ext uri="{FF2B5EF4-FFF2-40B4-BE49-F238E27FC236}">
                <a16:creationId xmlns:a16="http://schemas.microsoft.com/office/drawing/2014/main" id="{FD1EB307-F926-4BC6-BE78-D42F4E48DFAF}"/>
              </a:ext>
            </a:extLst>
          </p:cNvPr>
          <p:cNvSpPr>
            <a:spLocks/>
          </p:cNvSpPr>
          <p:nvPr/>
        </p:nvSpPr>
        <p:spPr>
          <a:xfrm>
            <a:off x="3982930" y="4026956"/>
            <a:ext cx="3492000" cy="1620000"/>
          </a:xfrm>
          <a:prstGeom prst="roundRect">
            <a:avLst>
              <a:gd name="adj" fmla="val 1384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a:p>
            <a:pPr>
              <a:defRPr/>
            </a:pPr>
            <a:endParaRPr lang="ja-JP" altLang="en-US" sz="900" b="1" kern="0">
              <a:solidFill>
                <a:srgbClr val="00338D"/>
              </a:solidFill>
              <a:latin typeface="+mj-ea"/>
              <a:ea typeface="+mj-ea"/>
            </a:endParaRPr>
          </a:p>
        </p:txBody>
      </p:sp>
      <p:sp>
        <p:nvSpPr>
          <p:cNvPr id="481" name="四角形: 角を丸くする 480">
            <a:extLst>
              <a:ext uri="{FF2B5EF4-FFF2-40B4-BE49-F238E27FC236}">
                <a16:creationId xmlns:a16="http://schemas.microsoft.com/office/drawing/2014/main" id="{DCC85979-BD22-40CF-B314-E2A6C8B9D1EE}"/>
              </a:ext>
            </a:extLst>
          </p:cNvPr>
          <p:cNvSpPr>
            <a:spLocks/>
          </p:cNvSpPr>
          <p:nvPr/>
        </p:nvSpPr>
        <p:spPr>
          <a:xfrm>
            <a:off x="7576813" y="4206956"/>
            <a:ext cx="1656000" cy="144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altLang="ja-JP" sz="900" b="1" kern="0">
                <a:solidFill>
                  <a:schemeClr val="tx2"/>
                </a:solidFill>
                <a:latin typeface="+mj-ea"/>
                <a:ea typeface="+mj-ea"/>
              </a:rPr>
              <a:t>CSP</a:t>
            </a:r>
            <a:r>
              <a:rPr lang="ja-JP" altLang="en-US" sz="900" b="1" kern="0">
                <a:solidFill>
                  <a:schemeClr val="tx2"/>
                </a:solidFill>
                <a:latin typeface="+mj-ea"/>
                <a:ea typeface="+mj-ea"/>
              </a:rPr>
              <a:t>①</a:t>
            </a:r>
            <a:r>
              <a:rPr lang="en-US" altLang="ja-JP" sz="900" b="1" kern="0">
                <a:solidFill>
                  <a:schemeClr val="tx2"/>
                </a:solidFill>
                <a:latin typeface="+mj-ea"/>
                <a:ea typeface="+mj-ea"/>
              </a:rPr>
              <a:t>(</a:t>
            </a:r>
            <a:r>
              <a:rPr lang="ja-JP" altLang="en-US" sz="900" b="1" kern="0">
                <a:solidFill>
                  <a:schemeClr val="tx2"/>
                </a:solidFill>
                <a:latin typeface="+mj-ea"/>
                <a:ea typeface="+mj-ea"/>
              </a:rPr>
              <a:t>大阪拠点</a:t>
            </a:r>
            <a:r>
              <a:rPr lang="en-US" altLang="ja-JP" sz="900" b="1" kern="0">
                <a:solidFill>
                  <a:schemeClr val="tx2"/>
                </a:solidFill>
                <a:latin typeface="+mj-ea"/>
                <a:ea typeface="+mj-ea"/>
              </a:rPr>
              <a:t>)</a:t>
            </a:r>
          </a:p>
        </p:txBody>
      </p:sp>
      <p:sp>
        <p:nvSpPr>
          <p:cNvPr id="148" name="四角形: 角を丸くする 147">
            <a:extLst>
              <a:ext uri="{FF2B5EF4-FFF2-40B4-BE49-F238E27FC236}">
                <a16:creationId xmlns:a16="http://schemas.microsoft.com/office/drawing/2014/main" id="{1C435D1A-2647-43DD-A2B5-4D51976181AE}"/>
              </a:ext>
            </a:extLst>
          </p:cNvPr>
          <p:cNvSpPr/>
          <p:nvPr/>
        </p:nvSpPr>
        <p:spPr>
          <a:xfrm>
            <a:off x="671150" y="4865286"/>
            <a:ext cx="1368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B</a:t>
            </a:r>
            <a:r>
              <a:rPr lang="ja-JP" altLang="en-US" sz="900" b="1" kern="0">
                <a:solidFill>
                  <a:srgbClr val="00338D"/>
                </a:solidFill>
                <a:latin typeface="+mj-ea"/>
                <a:ea typeface="+mj-ea"/>
              </a:rPr>
              <a:t>拠点</a:t>
            </a:r>
            <a:br>
              <a:rPr lang="en-US" altLang="ja-JP" sz="900" b="1" kern="0">
                <a:solidFill>
                  <a:srgbClr val="00338D"/>
                </a:solidFill>
                <a:latin typeface="+mj-ea"/>
                <a:ea typeface="+mj-ea"/>
              </a:rPr>
            </a:br>
            <a:r>
              <a:rPr lang="ja-JP" altLang="en-US" sz="900" b="1" kern="0">
                <a:solidFill>
                  <a:srgbClr val="00338D"/>
                </a:solidFill>
                <a:latin typeface="+mj-ea"/>
                <a:ea typeface="+mj-ea"/>
              </a:rPr>
              <a:t>（</a:t>
            </a:r>
            <a:r>
              <a:rPr lang="en-US" altLang="ja-JP" sz="900" b="1" kern="0">
                <a:solidFill>
                  <a:srgbClr val="00338D"/>
                </a:solidFill>
                <a:latin typeface="+mj-ea"/>
                <a:ea typeface="+mj-ea"/>
              </a:rPr>
              <a:t>DR</a:t>
            </a:r>
            <a:r>
              <a:rPr lang="en-US" altLang="ja-JP" sz="900" b="1" kern="0">
                <a:solidFill>
                  <a:srgbClr val="FF0000"/>
                </a:solidFill>
                <a:latin typeface="+mj-ea"/>
                <a:ea typeface="+mj-ea"/>
              </a:rPr>
              <a:t>※</a:t>
            </a:r>
            <a:r>
              <a:rPr lang="ja-JP" altLang="en-US" sz="900" b="1" kern="0">
                <a:solidFill>
                  <a:srgbClr val="00338D"/>
                </a:solidFill>
                <a:latin typeface="+mj-ea"/>
                <a:ea typeface="+mj-ea"/>
              </a:rPr>
              <a:t>）</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49" name="四角形: 角を丸くする 148">
            <a:extLst>
              <a:ext uri="{FF2B5EF4-FFF2-40B4-BE49-F238E27FC236}">
                <a16:creationId xmlns:a16="http://schemas.microsoft.com/office/drawing/2014/main" id="{F2C06777-E001-45C9-B377-CCB8FD3C05D3}"/>
              </a:ext>
            </a:extLst>
          </p:cNvPr>
          <p:cNvSpPr/>
          <p:nvPr/>
        </p:nvSpPr>
        <p:spPr>
          <a:xfrm>
            <a:off x="680705" y="4020465"/>
            <a:ext cx="1368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A</a:t>
            </a:r>
            <a:r>
              <a:rPr lang="ja-JP" altLang="en-US" sz="900" b="1" kern="0">
                <a:solidFill>
                  <a:srgbClr val="00338D"/>
                </a:solidFill>
                <a:latin typeface="+mj-ea"/>
                <a:ea typeface="+mj-ea"/>
              </a:rPr>
              <a:t>拠点</a:t>
            </a:r>
            <a:br>
              <a:rPr lang="en-US" altLang="ja-JP" sz="900" b="1" kern="0">
                <a:solidFill>
                  <a:srgbClr val="00338D"/>
                </a:solidFill>
                <a:latin typeface="+mj-ea"/>
                <a:ea typeface="+mj-ea"/>
              </a:rPr>
            </a:br>
            <a:r>
              <a:rPr lang="ja-JP" altLang="en-US" sz="900" b="1" kern="0">
                <a:solidFill>
                  <a:srgbClr val="00338D"/>
                </a:solidFill>
                <a:latin typeface="+mj-ea"/>
                <a:ea typeface="+mj-ea"/>
              </a:rPr>
              <a:t>（</a:t>
            </a:r>
            <a:r>
              <a:rPr lang="en-US" altLang="ja-JP" sz="900" b="1" kern="0">
                <a:solidFill>
                  <a:srgbClr val="00338D"/>
                </a:solidFill>
                <a:latin typeface="+mj-ea"/>
                <a:ea typeface="+mj-ea"/>
              </a:rPr>
              <a:t>DR</a:t>
            </a:r>
            <a:r>
              <a:rPr lang="en-US" altLang="ja-JP" sz="900" b="1" kern="0">
                <a:solidFill>
                  <a:srgbClr val="FF0000"/>
                </a:solidFill>
                <a:latin typeface="+mj-ea"/>
                <a:ea typeface="+mj-ea"/>
              </a:rPr>
              <a:t>※</a:t>
            </a:r>
            <a:r>
              <a:rPr lang="ja-JP" altLang="en-US" sz="900" b="1" kern="0">
                <a:solidFill>
                  <a:srgbClr val="00338D"/>
                </a:solidFill>
                <a:latin typeface="+mj-ea"/>
                <a:ea typeface="+mj-ea"/>
              </a:rPr>
              <a:t>）</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70" name="円柱 169">
            <a:extLst>
              <a:ext uri="{FF2B5EF4-FFF2-40B4-BE49-F238E27FC236}">
                <a16:creationId xmlns:a16="http://schemas.microsoft.com/office/drawing/2014/main" id="{2BC77A7A-D096-41C1-9DA5-DF2EF9A38D38}"/>
              </a:ext>
            </a:extLst>
          </p:cNvPr>
          <p:cNvSpPr>
            <a:spLocks/>
          </p:cNvSpPr>
          <p:nvPr/>
        </p:nvSpPr>
        <p:spPr>
          <a:xfrm>
            <a:off x="2806387" y="2846758"/>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71" name="円柱 170">
            <a:extLst>
              <a:ext uri="{FF2B5EF4-FFF2-40B4-BE49-F238E27FC236}">
                <a16:creationId xmlns:a16="http://schemas.microsoft.com/office/drawing/2014/main" id="{8B8D237F-AE0D-4A69-8ADB-1A663CF147F3}"/>
              </a:ext>
            </a:extLst>
          </p:cNvPr>
          <p:cNvSpPr>
            <a:spLocks/>
          </p:cNvSpPr>
          <p:nvPr/>
        </p:nvSpPr>
        <p:spPr>
          <a:xfrm>
            <a:off x="2806387" y="2554272"/>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6" name="円柱 195">
            <a:extLst>
              <a:ext uri="{FF2B5EF4-FFF2-40B4-BE49-F238E27FC236}">
                <a16:creationId xmlns:a16="http://schemas.microsoft.com/office/drawing/2014/main" id="{BAB71108-F281-450E-B0CB-D19CA3E6862E}"/>
              </a:ext>
            </a:extLst>
          </p:cNvPr>
          <p:cNvSpPr>
            <a:spLocks/>
          </p:cNvSpPr>
          <p:nvPr/>
        </p:nvSpPr>
        <p:spPr>
          <a:xfrm>
            <a:off x="3397532" y="322961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7" name="円柱 196">
            <a:extLst>
              <a:ext uri="{FF2B5EF4-FFF2-40B4-BE49-F238E27FC236}">
                <a16:creationId xmlns:a16="http://schemas.microsoft.com/office/drawing/2014/main" id="{BC7A396E-790C-4AD2-B356-038155FA70EF}"/>
              </a:ext>
            </a:extLst>
          </p:cNvPr>
          <p:cNvSpPr>
            <a:spLocks/>
          </p:cNvSpPr>
          <p:nvPr/>
        </p:nvSpPr>
        <p:spPr>
          <a:xfrm>
            <a:off x="3397532" y="291831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9" name="円柱 198">
            <a:extLst>
              <a:ext uri="{FF2B5EF4-FFF2-40B4-BE49-F238E27FC236}">
                <a16:creationId xmlns:a16="http://schemas.microsoft.com/office/drawing/2014/main" id="{D3C02463-5BD6-47FC-A3FA-142EB0F54768}"/>
              </a:ext>
            </a:extLst>
          </p:cNvPr>
          <p:cNvSpPr>
            <a:spLocks/>
          </p:cNvSpPr>
          <p:nvPr/>
        </p:nvSpPr>
        <p:spPr>
          <a:xfrm>
            <a:off x="3403833" y="4619601"/>
            <a:ext cx="396000" cy="256301"/>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0" name="円柱 199">
            <a:extLst>
              <a:ext uri="{FF2B5EF4-FFF2-40B4-BE49-F238E27FC236}">
                <a16:creationId xmlns:a16="http://schemas.microsoft.com/office/drawing/2014/main" id="{C304046C-226A-4458-B2AF-348E398D3836}"/>
              </a:ext>
            </a:extLst>
          </p:cNvPr>
          <p:cNvSpPr>
            <a:spLocks/>
          </p:cNvSpPr>
          <p:nvPr/>
        </p:nvSpPr>
        <p:spPr>
          <a:xfrm>
            <a:off x="3403833" y="4911905"/>
            <a:ext cx="396000" cy="256301"/>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2" name="正方形/長方形 201">
            <a:extLst>
              <a:ext uri="{FF2B5EF4-FFF2-40B4-BE49-F238E27FC236}">
                <a16:creationId xmlns:a16="http://schemas.microsoft.com/office/drawing/2014/main" id="{D8A3E41F-458C-4A51-B2C0-C8252C32BE81}"/>
              </a:ext>
            </a:extLst>
          </p:cNvPr>
          <p:cNvSpPr/>
          <p:nvPr/>
        </p:nvSpPr>
        <p:spPr>
          <a:xfrm>
            <a:off x="3974679" y="3059398"/>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4" name="コネクタ: カギ線 3">
            <a:extLst>
              <a:ext uri="{FF2B5EF4-FFF2-40B4-BE49-F238E27FC236}">
                <a16:creationId xmlns:a16="http://schemas.microsoft.com/office/drawing/2014/main" id="{86127CAA-F40F-460F-9461-9FB1DD955C32}"/>
              </a:ext>
            </a:extLst>
          </p:cNvPr>
          <p:cNvCxnSpPr>
            <a:stCxn id="413" idx="1"/>
            <a:endCxn id="149" idx="1"/>
          </p:cNvCxnSpPr>
          <p:nvPr/>
        </p:nvCxnSpPr>
        <p:spPr>
          <a:xfrm rot="10800000" flipV="1">
            <a:off x="680705" y="2737804"/>
            <a:ext cx="12700" cy="1678661"/>
          </a:xfrm>
          <a:prstGeom prst="bentConnector3">
            <a:avLst>
              <a:gd name="adj1" fmla="val 2001866"/>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コネクタ: カギ線 204">
            <a:extLst>
              <a:ext uri="{FF2B5EF4-FFF2-40B4-BE49-F238E27FC236}">
                <a16:creationId xmlns:a16="http://schemas.microsoft.com/office/drawing/2014/main" id="{BCCE7B93-5E87-4305-BFBA-85F6F8F6D35C}"/>
              </a:ext>
            </a:extLst>
          </p:cNvPr>
          <p:cNvCxnSpPr>
            <a:cxnSpLocks/>
            <a:stCxn id="412" idx="1"/>
            <a:endCxn id="148" idx="1"/>
          </p:cNvCxnSpPr>
          <p:nvPr/>
        </p:nvCxnSpPr>
        <p:spPr>
          <a:xfrm rot="10800000" flipV="1">
            <a:off x="671150" y="3582625"/>
            <a:ext cx="12700" cy="1678661"/>
          </a:xfrm>
          <a:prstGeom prst="bentConnector3">
            <a:avLst>
              <a:gd name="adj1" fmla="val 1396260"/>
            </a:avLst>
          </a:prstGeom>
          <a:ln w="19050">
            <a:solidFill>
              <a:srgbClr val="00B8F5"/>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34DA575B-6D76-44F4-BFEC-E3BBA39BF984}"/>
              </a:ext>
            </a:extLst>
          </p:cNvPr>
          <p:cNvCxnSpPr>
            <a:cxnSpLocks/>
            <a:stCxn id="414" idx="4"/>
            <a:endCxn id="420" idx="1"/>
          </p:cNvCxnSpPr>
          <p:nvPr/>
        </p:nvCxnSpPr>
        <p:spPr>
          <a:xfrm>
            <a:off x="1518306" y="2680882"/>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DD98F9B6-8C80-46EF-8015-49ED06CCD42D}"/>
              </a:ext>
            </a:extLst>
          </p:cNvPr>
          <p:cNvCxnSpPr>
            <a:cxnSpLocks/>
            <a:stCxn id="420" idx="3"/>
            <a:endCxn id="171" idx="2"/>
          </p:cNvCxnSpPr>
          <p:nvPr/>
        </p:nvCxnSpPr>
        <p:spPr>
          <a:xfrm>
            <a:off x="2009414" y="2680882"/>
            <a:ext cx="796973" cy="163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B198EA5E-C4CF-41BE-80FF-A1660DDA65A0}"/>
              </a:ext>
            </a:extLst>
          </p:cNvPr>
          <p:cNvCxnSpPr>
            <a:cxnSpLocks/>
            <a:stCxn id="421" idx="4"/>
            <a:endCxn id="423" idx="1"/>
          </p:cNvCxnSpPr>
          <p:nvPr/>
        </p:nvCxnSpPr>
        <p:spPr>
          <a:xfrm>
            <a:off x="1518306" y="2971793"/>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111B58B0-D2CD-4AFD-B6A4-5DD13BE2819F}"/>
              </a:ext>
            </a:extLst>
          </p:cNvPr>
          <p:cNvCxnSpPr>
            <a:cxnSpLocks/>
            <a:stCxn id="423" idx="3"/>
            <a:endCxn id="170" idx="2"/>
          </p:cNvCxnSpPr>
          <p:nvPr/>
        </p:nvCxnSpPr>
        <p:spPr>
          <a:xfrm>
            <a:off x="2009415" y="2971793"/>
            <a:ext cx="7969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65" name="円柱 164">
            <a:extLst>
              <a:ext uri="{FF2B5EF4-FFF2-40B4-BE49-F238E27FC236}">
                <a16:creationId xmlns:a16="http://schemas.microsoft.com/office/drawing/2014/main" id="{1FFF4452-C0A8-4C5B-B7F6-98311D727DEA}"/>
              </a:ext>
            </a:extLst>
          </p:cNvPr>
          <p:cNvSpPr/>
          <p:nvPr/>
        </p:nvSpPr>
        <p:spPr>
          <a:xfrm>
            <a:off x="1122306" y="340033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66" name="正方形/長方形 165">
            <a:extLst>
              <a:ext uri="{FF2B5EF4-FFF2-40B4-BE49-F238E27FC236}">
                <a16:creationId xmlns:a16="http://schemas.microsoft.com/office/drawing/2014/main" id="{2F3BB8BB-84AE-4AA7-A1BE-E6097384C127}"/>
              </a:ext>
            </a:extLst>
          </p:cNvPr>
          <p:cNvSpPr/>
          <p:nvPr/>
        </p:nvSpPr>
        <p:spPr>
          <a:xfrm>
            <a:off x="1613414" y="3400332"/>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67" name="円柱 166">
            <a:extLst>
              <a:ext uri="{FF2B5EF4-FFF2-40B4-BE49-F238E27FC236}">
                <a16:creationId xmlns:a16="http://schemas.microsoft.com/office/drawing/2014/main" id="{E3A2B5F7-659E-44CC-B57E-54C3755CB594}"/>
              </a:ext>
            </a:extLst>
          </p:cNvPr>
          <p:cNvSpPr/>
          <p:nvPr/>
        </p:nvSpPr>
        <p:spPr>
          <a:xfrm>
            <a:off x="1122306" y="369124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68" name="正方形/長方形 167">
            <a:extLst>
              <a:ext uri="{FF2B5EF4-FFF2-40B4-BE49-F238E27FC236}">
                <a16:creationId xmlns:a16="http://schemas.microsoft.com/office/drawing/2014/main" id="{99241D72-D50F-4C8E-899F-859A2F5EF577}"/>
              </a:ext>
            </a:extLst>
          </p:cNvPr>
          <p:cNvSpPr/>
          <p:nvPr/>
        </p:nvSpPr>
        <p:spPr>
          <a:xfrm>
            <a:off x="1613414" y="369124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69" name="円柱 168">
            <a:extLst>
              <a:ext uri="{FF2B5EF4-FFF2-40B4-BE49-F238E27FC236}">
                <a16:creationId xmlns:a16="http://schemas.microsoft.com/office/drawing/2014/main" id="{52798BF7-9934-4434-ACC2-92E6B563C7C0}"/>
              </a:ext>
            </a:extLst>
          </p:cNvPr>
          <p:cNvSpPr>
            <a:spLocks/>
          </p:cNvSpPr>
          <p:nvPr/>
        </p:nvSpPr>
        <p:spPr>
          <a:xfrm>
            <a:off x="2806387" y="3692208"/>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8" name="円柱 197">
            <a:extLst>
              <a:ext uri="{FF2B5EF4-FFF2-40B4-BE49-F238E27FC236}">
                <a16:creationId xmlns:a16="http://schemas.microsoft.com/office/drawing/2014/main" id="{8B1AA8A4-86D6-4F71-91B6-34F213C28858}"/>
              </a:ext>
            </a:extLst>
          </p:cNvPr>
          <p:cNvSpPr>
            <a:spLocks/>
          </p:cNvSpPr>
          <p:nvPr/>
        </p:nvSpPr>
        <p:spPr>
          <a:xfrm>
            <a:off x="2806387" y="3399722"/>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03" name="直線コネクタ 202">
            <a:extLst>
              <a:ext uri="{FF2B5EF4-FFF2-40B4-BE49-F238E27FC236}">
                <a16:creationId xmlns:a16="http://schemas.microsoft.com/office/drawing/2014/main" id="{2B72EFF8-3A31-49C6-A7DC-82495A77EC30}"/>
              </a:ext>
            </a:extLst>
          </p:cNvPr>
          <p:cNvCxnSpPr>
            <a:cxnSpLocks/>
            <a:stCxn id="165" idx="4"/>
            <a:endCxn id="166" idx="1"/>
          </p:cNvCxnSpPr>
          <p:nvPr/>
        </p:nvCxnSpPr>
        <p:spPr>
          <a:xfrm>
            <a:off x="1518306" y="3526332"/>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a:extLst>
              <a:ext uri="{FF2B5EF4-FFF2-40B4-BE49-F238E27FC236}">
                <a16:creationId xmlns:a16="http://schemas.microsoft.com/office/drawing/2014/main" id="{356AB54E-786B-425C-BF38-6461134795D8}"/>
              </a:ext>
            </a:extLst>
          </p:cNvPr>
          <p:cNvCxnSpPr>
            <a:cxnSpLocks/>
            <a:stCxn id="166" idx="3"/>
            <a:endCxn id="198" idx="2"/>
          </p:cNvCxnSpPr>
          <p:nvPr/>
        </p:nvCxnSpPr>
        <p:spPr>
          <a:xfrm>
            <a:off x="2009415" y="3526333"/>
            <a:ext cx="796973" cy="163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a:extLst>
              <a:ext uri="{FF2B5EF4-FFF2-40B4-BE49-F238E27FC236}">
                <a16:creationId xmlns:a16="http://schemas.microsoft.com/office/drawing/2014/main" id="{E89B858E-2D6E-449A-AA40-3545D2AB5E93}"/>
              </a:ext>
            </a:extLst>
          </p:cNvPr>
          <p:cNvCxnSpPr>
            <a:cxnSpLocks/>
            <a:stCxn id="167" idx="4"/>
            <a:endCxn id="168" idx="1"/>
          </p:cNvCxnSpPr>
          <p:nvPr/>
        </p:nvCxnSpPr>
        <p:spPr>
          <a:xfrm>
            <a:off x="1518306" y="3817243"/>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a:extLst>
              <a:ext uri="{FF2B5EF4-FFF2-40B4-BE49-F238E27FC236}">
                <a16:creationId xmlns:a16="http://schemas.microsoft.com/office/drawing/2014/main" id="{FC598B0B-43C4-4343-9DCA-5E6D3A41DE11}"/>
              </a:ext>
            </a:extLst>
          </p:cNvPr>
          <p:cNvCxnSpPr>
            <a:cxnSpLocks/>
            <a:stCxn id="168" idx="3"/>
            <a:endCxn id="169" idx="2"/>
          </p:cNvCxnSpPr>
          <p:nvPr/>
        </p:nvCxnSpPr>
        <p:spPr>
          <a:xfrm>
            <a:off x="2009415" y="3817243"/>
            <a:ext cx="7969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22" name="円柱 221">
            <a:extLst>
              <a:ext uri="{FF2B5EF4-FFF2-40B4-BE49-F238E27FC236}">
                <a16:creationId xmlns:a16="http://schemas.microsoft.com/office/drawing/2014/main" id="{1847F86D-1755-4CDF-B0C4-ACE9DC1C4683}"/>
              </a:ext>
            </a:extLst>
          </p:cNvPr>
          <p:cNvSpPr/>
          <p:nvPr/>
        </p:nvSpPr>
        <p:spPr>
          <a:xfrm>
            <a:off x="1122306" y="423252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3" name="正方形/長方形 222">
            <a:extLst>
              <a:ext uri="{FF2B5EF4-FFF2-40B4-BE49-F238E27FC236}">
                <a16:creationId xmlns:a16="http://schemas.microsoft.com/office/drawing/2014/main" id="{F845389F-D748-4F8C-BD9B-46CAFE67DED9}"/>
              </a:ext>
            </a:extLst>
          </p:cNvPr>
          <p:cNvSpPr/>
          <p:nvPr/>
        </p:nvSpPr>
        <p:spPr>
          <a:xfrm>
            <a:off x="1613414" y="423252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24" name="円柱 223">
            <a:extLst>
              <a:ext uri="{FF2B5EF4-FFF2-40B4-BE49-F238E27FC236}">
                <a16:creationId xmlns:a16="http://schemas.microsoft.com/office/drawing/2014/main" id="{EBEAB4C7-4420-4FE0-B7F3-F0EC3F5BA4CD}"/>
              </a:ext>
            </a:extLst>
          </p:cNvPr>
          <p:cNvSpPr/>
          <p:nvPr/>
        </p:nvSpPr>
        <p:spPr>
          <a:xfrm>
            <a:off x="1122306" y="452343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5" name="正方形/長方形 224">
            <a:extLst>
              <a:ext uri="{FF2B5EF4-FFF2-40B4-BE49-F238E27FC236}">
                <a16:creationId xmlns:a16="http://schemas.microsoft.com/office/drawing/2014/main" id="{CB86AE45-2B9B-4119-881E-8FFBEA6D7C98}"/>
              </a:ext>
            </a:extLst>
          </p:cNvPr>
          <p:cNvSpPr/>
          <p:nvPr/>
        </p:nvSpPr>
        <p:spPr>
          <a:xfrm>
            <a:off x="1613414" y="4523432"/>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26" name="円柱 225">
            <a:extLst>
              <a:ext uri="{FF2B5EF4-FFF2-40B4-BE49-F238E27FC236}">
                <a16:creationId xmlns:a16="http://schemas.microsoft.com/office/drawing/2014/main" id="{CD5B2F81-D665-4BC8-BEDF-38F9B5209348}"/>
              </a:ext>
            </a:extLst>
          </p:cNvPr>
          <p:cNvSpPr>
            <a:spLocks/>
          </p:cNvSpPr>
          <p:nvPr/>
        </p:nvSpPr>
        <p:spPr>
          <a:xfrm>
            <a:off x="2806387" y="4524397"/>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7" name="円柱 226">
            <a:extLst>
              <a:ext uri="{FF2B5EF4-FFF2-40B4-BE49-F238E27FC236}">
                <a16:creationId xmlns:a16="http://schemas.microsoft.com/office/drawing/2014/main" id="{58D613F4-DF89-423F-908D-D5BA469A291E}"/>
              </a:ext>
            </a:extLst>
          </p:cNvPr>
          <p:cNvSpPr>
            <a:spLocks/>
          </p:cNvSpPr>
          <p:nvPr/>
        </p:nvSpPr>
        <p:spPr>
          <a:xfrm>
            <a:off x="2806387" y="4231911"/>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28" name="直線コネクタ 227">
            <a:extLst>
              <a:ext uri="{FF2B5EF4-FFF2-40B4-BE49-F238E27FC236}">
                <a16:creationId xmlns:a16="http://schemas.microsoft.com/office/drawing/2014/main" id="{EADBEA9E-67A3-4209-967A-D89176ADABCB}"/>
              </a:ext>
            </a:extLst>
          </p:cNvPr>
          <p:cNvCxnSpPr>
            <a:cxnSpLocks/>
            <a:stCxn id="222" idx="4"/>
            <a:endCxn id="223" idx="1"/>
          </p:cNvCxnSpPr>
          <p:nvPr/>
        </p:nvCxnSpPr>
        <p:spPr>
          <a:xfrm>
            <a:off x="1518306" y="4358521"/>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a:extLst>
              <a:ext uri="{FF2B5EF4-FFF2-40B4-BE49-F238E27FC236}">
                <a16:creationId xmlns:a16="http://schemas.microsoft.com/office/drawing/2014/main" id="{0A5A0A17-5F47-405B-B5B5-AEC75E67435F}"/>
              </a:ext>
            </a:extLst>
          </p:cNvPr>
          <p:cNvCxnSpPr>
            <a:cxnSpLocks/>
            <a:stCxn id="223" idx="3"/>
            <a:endCxn id="227" idx="2"/>
          </p:cNvCxnSpPr>
          <p:nvPr/>
        </p:nvCxnSpPr>
        <p:spPr>
          <a:xfrm>
            <a:off x="2009415" y="4358522"/>
            <a:ext cx="796973" cy="163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a:extLst>
              <a:ext uri="{FF2B5EF4-FFF2-40B4-BE49-F238E27FC236}">
                <a16:creationId xmlns:a16="http://schemas.microsoft.com/office/drawing/2014/main" id="{7D21CD46-D559-4593-8B71-4C0AEB6777BD}"/>
              </a:ext>
            </a:extLst>
          </p:cNvPr>
          <p:cNvCxnSpPr>
            <a:cxnSpLocks/>
            <a:stCxn id="224" idx="4"/>
            <a:endCxn id="225" idx="1"/>
          </p:cNvCxnSpPr>
          <p:nvPr/>
        </p:nvCxnSpPr>
        <p:spPr>
          <a:xfrm>
            <a:off x="1518306" y="4649432"/>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a:extLst>
              <a:ext uri="{FF2B5EF4-FFF2-40B4-BE49-F238E27FC236}">
                <a16:creationId xmlns:a16="http://schemas.microsoft.com/office/drawing/2014/main" id="{88E9319E-8570-482D-A3ED-C1E49440E8AE}"/>
              </a:ext>
            </a:extLst>
          </p:cNvPr>
          <p:cNvCxnSpPr>
            <a:cxnSpLocks/>
            <a:stCxn id="225" idx="3"/>
            <a:endCxn id="226" idx="2"/>
          </p:cNvCxnSpPr>
          <p:nvPr/>
        </p:nvCxnSpPr>
        <p:spPr>
          <a:xfrm>
            <a:off x="2009415" y="4649432"/>
            <a:ext cx="7969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2" name="円柱 231">
            <a:extLst>
              <a:ext uri="{FF2B5EF4-FFF2-40B4-BE49-F238E27FC236}">
                <a16:creationId xmlns:a16="http://schemas.microsoft.com/office/drawing/2014/main" id="{6FC93781-A162-42F1-8392-76C784B7D74F}"/>
              </a:ext>
            </a:extLst>
          </p:cNvPr>
          <p:cNvSpPr/>
          <p:nvPr/>
        </p:nvSpPr>
        <p:spPr>
          <a:xfrm>
            <a:off x="1122306" y="507823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33" name="正方形/長方形 232">
            <a:extLst>
              <a:ext uri="{FF2B5EF4-FFF2-40B4-BE49-F238E27FC236}">
                <a16:creationId xmlns:a16="http://schemas.microsoft.com/office/drawing/2014/main" id="{BC822B4D-656B-4A8E-B0BB-D899B5DBD77C}"/>
              </a:ext>
            </a:extLst>
          </p:cNvPr>
          <p:cNvSpPr/>
          <p:nvPr/>
        </p:nvSpPr>
        <p:spPr>
          <a:xfrm>
            <a:off x="1613414" y="507823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34" name="円柱 233">
            <a:extLst>
              <a:ext uri="{FF2B5EF4-FFF2-40B4-BE49-F238E27FC236}">
                <a16:creationId xmlns:a16="http://schemas.microsoft.com/office/drawing/2014/main" id="{CCFDE7FE-65EF-427C-8F1A-D2C1A5F36F47}"/>
              </a:ext>
            </a:extLst>
          </p:cNvPr>
          <p:cNvSpPr/>
          <p:nvPr/>
        </p:nvSpPr>
        <p:spPr>
          <a:xfrm>
            <a:off x="1122306" y="536914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35" name="正方形/長方形 234">
            <a:extLst>
              <a:ext uri="{FF2B5EF4-FFF2-40B4-BE49-F238E27FC236}">
                <a16:creationId xmlns:a16="http://schemas.microsoft.com/office/drawing/2014/main" id="{F7A5673B-BA5E-49E6-9C79-01EFD9828489}"/>
              </a:ext>
            </a:extLst>
          </p:cNvPr>
          <p:cNvSpPr/>
          <p:nvPr/>
        </p:nvSpPr>
        <p:spPr>
          <a:xfrm>
            <a:off x="1613414" y="536914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36" name="円柱 235">
            <a:extLst>
              <a:ext uri="{FF2B5EF4-FFF2-40B4-BE49-F238E27FC236}">
                <a16:creationId xmlns:a16="http://schemas.microsoft.com/office/drawing/2014/main" id="{ACE2B6EA-4286-48ED-8A56-653572779AFF}"/>
              </a:ext>
            </a:extLst>
          </p:cNvPr>
          <p:cNvSpPr>
            <a:spLocks/>
          </p:cNvSpPr>
          <p:nvPr/>
        </p:nvSpPr>
        <p:spPr>
          <a:xfrm>
            <a:off x="2806387" y="5370106"/>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37" name="円柱 236">
            <a:extLst>
              <a:ext uri="{FF2B5EF4-FFF2-40B4-BE49-F238E27FC236}">
                <a16:creationId xmlns:a16="http://schemas.microsoft.com/office/drawing/2014/main" id="{E0790102-DD81-4D7C-9965-666DBA0901F1}"/>
              </a:ext>
            </a:extLst>
          </p:cNvPr>
          <p:cNvSpPr>
            <a:spLocks/>
          </p:cNvSpPr>
          <p:nvPr/>
        </p:nvSpPr>
        <p:spPr>
          <a:xfrm>
            <a:off x="2806387" y="5077620"/>
            <a:ext cx="396000" cy="256486"/>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38" name="直線コネクタ 237">
            <a:extLst>
              <a:ext uri="{FF2B5EF4-FFF2-40B4-BE49-F238E27FC236}">
                <a16:creationId xmlns:a16="http://schemas.microsoft.com/office/drawing/2014/main" id="{D0D70E1E-3F34-44EC-88F0-FD0D3BF1E8CB}"/>
              </a:ext>
            </a:extLst>
          </p:cNvPr>
          <p:cNvCxnSpPr>
            <a:cxnSpLocks/>
            <a:stCxn id="232" idx="4"/>
            <a:endCxn id="233" idx="1"/>
          </p:cNvCxnSpPr>
          <p:nvPr/>
        </p:nvCxnSpPr>
        <p:spPr>
          <a:xfrm>
            <a:off x="1518306" y="5204230"/>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a:extLst>
              <a:ext uri="{FF2B5EF4-FFF2-40B4-BE49-F238E27FC236}">
                <a16:creationId xmlns:a16="http://schemas.microsoft.com/office/drawing/2014/main" id="{EEE933A7-59E2-4364-8D29-A096DD89F10D}"/>
              </a:ext>
            </a:extLst>
          </p:cNvPr>
          <p:cNvCxnSpPr>
            <a:cxnSpLocks/>
            <a:stCxn id="233" idx="3"/>
            <a:endCxn id="237" idx="2"/>
          </p:cNvCxnSpPr>
          <p:nvPr/>
        </p:nvCxnSpPr>
        <p:spPr>
          <a:xfrm>
            <a:off x="2009415" y="5204231"/>
            <a:ext cx="796973" cy="163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a:extLst>
              <a:ext uri="{FF2B5EF4-FFF2-40B4-BE49-F238E27FC236}">
                <a16:creationId xmlns:a16="http://schemas.microsoft.com/office/drawing/2014/main" id="{88E6311B-824B-413A-BC7A-9B87FD25CF1B}"/>
              </a:ext>
            </a:extLst>
          </p:cNvPr>
          <p:cNvCxnSpPr>
            <a:cxnSpLocks/>
            <a:stCxn id="234" idx="4"/>
            <a:endCxn id="235" idx="1"/>
          </p:cNvCxnSpPr>
          <p:nvPr/>
        </p:nvCxnSpPr>
        <p:spPr>
          <a:xfrm>
            <a:off x="1518306" y="5495141"/>
            <a:ext cx="9510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a:extLst>
              <a:ext uri="{FF2B5EF4-FFF2-40B4-BE49-F238E27FC236}">
                <a16:creationId xmlns:a16="http://schemas.microsoft.com/office/drawing/2014/main" id="{ABD9EFD0-5C91-43D6-841F-2468B4B4ACF5}"/>
              </a:ext>
            </a:extLst>
          </p:cNvPr>
          <p:cNvCxnSpPr>
            <a:cxnSpLocks/>
            <a:stCxn id="235" idx="3"/>
            <a:endCxn id="236" idx="2"/>
          </p:cNvCxnSpPr>
          <p:nvPr/>
        </p:nvCxnSpPr>
        <p:spPr>
          <a:xfrm>
            <a:off x="2009415" y="5495141"/>
            <a:ext cx="7969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a:extLst>
              <a:ext uri="{FF2B5EF4-FFF2-40B4-BE49-F238E27FC236}">
                <a16:creationId xmlns:a16="http://schemas.microsoft.com/office/drawing/2014/main" id="{DB797EC3-BD25-4809-85F3-12F880452F85}"/>
              </a:ext>
            </a:extLst>
          </p:cNvPr>
          <p:cNvCxnSpPr>
            <a:cxnSpLocks/>
            <a:stCxn id="197" idx="4"/>
          </p:cNvCxnSpPr>
          <p:nvPr/>
        </p:nvCxnSpPr>
        <p:spPr>
          <a:xfrm>
            <a:off x="3793533" y="3044313"/>
            <a:ext cx="149112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a:extLst>
              <a:ext uri="{FF2B5EF4-FFF2-40B4-BE49-F238E27FC236}">
                <a16:creationId xmlns:a16="http://schemas.microsoft.com/office/drawing/2014/main" id="{9EF0CBBE-6340-4C09-89FE-9296319BF624}"/>
              </a:ext>
            </a:extLst>
          </p:cNvPr>
          <p:cNvCxnSpPr>
            <a:cxnSpLocks/>
            <a:stCxn id="196" idx="4"/>
          </p:cNvCxnSpPr>
          <p:nvPr/>
        </p:nvCxnSpPr>
        <p:spPr>
          <a:xfrm flipV="1">
            <a:off x="3793533" y="3353487"/>
            <a:ext cx="1491123" cy="212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a:extLst>
              <a:ext uri="{FF2B5EF4-FFF2-40B4-BE49-F238E27FC236}">
                <a16:creationId xmlns:a16="http://schemas.microsoft.com/office/drawing/2014/main" id="{4669E354-C06E-4996-B9C4-F01C5205A886}"/>
              </a:ext>
            </a:extLst>
          </p:cNvPr>
          <p:cNvCxnSpPr>
            <a:cxnSpLocks/>
            <a:stCxn id="199" idx="4"/>
          </p:cNvCxnSpPr>
          <p:nvPr/>
        </p:nvCxnSpPr>
        <p:spPr>
          <a:xfrm>
            <a:off x="3799833" y="4747751"/>
            <a:ext cx="1484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a:extLst>
              <a:ext uri="{FF2B5EF4-FFF2-40B4-BE49-F238E27FC236}">
                <a16:creationId xmlns:a16="http://schemas.microsoft.com/office/drawing/2014/main" id="{D09AB374-C469-4A27-B6D7-B026D7D184C5}"/>
              </a:ext>
            </a:extLst>
          </p:cNvPr>
          <p:cNvCxnSpPr>
            <a:cxnSpLocks/>
            <a:stCxn id="200" idx="4"/>
          </p:cNvCxnSpPr>
          <p:nvPr/>
        </p:nvCxnSpPr>
        <p:spPr>
          <a:xfrm>
            <a:off x="3799832" y="5040055"/>
            <a:ext cx="1476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4" name="正方形/長方形 253">
            <a:extLst>
              <a:ext uri="{FF2B5EF4-FFF2-40B4-BE49-F238E27FC236}">
                <a16:creationId xmlns:a16="http://schemas.microsoft.com/office/drawing/2014/main" id="{71F64EF3-B793-4866-8A0D-284BCB4D32FF}"/>
              </a:ext>
            </a:extLst>
          </p:cNvPr>
          <p:cNvSpPr/>
          <p:nvPr/>
        </p:nvSpPr>
        <p:spPr>
          <a:xfrm>
            <a:off x="3974679" y="4754482"/>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55" name="正方形/長方形 254">
            <a:extLst>
              <a:ext uri="{FF2B5EF4-FFF2-40B4-BE49-F238E27FC236}">
                <a16:creationId xmlns:a16="http://schemas.microsoft.com/office/drawing/2014/main" id="{E82A9329-CA36-40FC-B170-29A9F09E8216}"/>
              </a:ext>
            </a:extLst>
          </p:cNvPr>
          <p:cNvSpPr/>
          <p:nvPr/>
        </p:nvSpPr>
        <p:spPr>
          <a:xfrm>
            <a:off x="3974679" y="5048905"/>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87" name="直線コネクタ 286">
            <a:extLst>
              <a:ext uri="{FF2B5EF4-FFF2-40B4-BE49-F238E27FC236}">
                <a16:creationId xmlns:a16="http://schemas.microsoft.com/office/drawing/2014/main" id="{68B290FC-663B-4A5F-95D8-63BF4D4A4D97}"/>
              </a:ext>
            </a:extLst>
          </p:cNvPr>
          <p:cNvCxnSpPr>
            <a:cxnSpLocks/>
          </p:cNvCxnSpPr>
          <p:nvPr/>
        </p:nvCxnSpPr>
        <p:spPr>
          <a:xfrm>
            <a:off x="6099640" y="4747751"/>
            <a:ext cx="1548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a:extLst>
              <a:ext uri="{FF2B5EF4-FFF2-40B4-BE49-F238E27FC236}">
                <a16:creationId xmlns:a16="http://schemas.microsoft.com/office/drawing/2014/main" id="{DB954E75-68AD-46E4-A981-7CF871DCDC8A}"/>
              </a:ext>
            </a:extLst>
          </p:cNvPr>
          <p:cNvCxnSpPr>
            <a:cxnSpLocks/>
          </p:cNvCxnSpPr>
          <p:nvPr/>
        </p:nvCxnSpPr>
        <p:spPr>
          <a:xfrm>
            <a:off x="6377663" y="5040055"/>
            <a:ext cx="12504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92" name="正方形/長方形 291">
            <a:extLst>
              <a:ext uri="{FF2B5EF4-FFF2-40B4-BE49-F238E27FC236}">
                <a16:creationId xmlns:a16="http://schemas.microsoft.com/office/drawing/2014/main" id="{72E030E5-7D66-4DF0-8579-9B9FDB63AC70}"/>
              </a:ext>
            </a:extLst>
          </p:cNvPr>
          <p:cNvSpPr/>
          <p:nvPr/>
        </p:nvSpPr>
        <p:spPr>
          <a:xfrm>
            <a:off x="6444161" y="4759595"/>
            <a:ext cx="1020148"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93" name="正方形/長方形 292">
            <a:extLst>
              <a:ext uri="{FF2B5EF4-FFF2-40B4-BE49-F238E27FC236}">
                <a16:creationId xmlns:a16="http://schemas.microsoft.com/office/drawing/2014/main" id="{8BC6E3AA-091F-4789-A892-AE983312ED1A}"/>
              </a:ext>
            </a:extLst>
          </p:cNvPr>
          <p:cNvSpPr/>
          <p:nvPr/>
        </p:nvSpPr>
        <p:spPr>
          <a:xfrm>
            <a:off x="6444161" y="5053169"/>
            <a:ext cx="1020148"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97" name="正方形/長方形 296">
            <a:extLst>
              <a:ext uri="{FF2B5EF4-FFF2-40B4-BE49-F238E27FC236}">
                <a16:creationId xmlns:a16="http://schemas.microsoft.com/office/drawing/2014/main" id="{9C9F8446-D939-42B9-86CD-6897713BEC94}"/>
              </a:ext>
            </a:extLst>
          </p:cNvPr>
          <p:cNvSpPr/>
          <p:nvPr/>
        </p:nvSpPr>
        <p:spPr>
          <a:xfrm>
            <a:off x="6444161" y="3063698"/>
            <a:ext cx="1020148"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388" name="直線コネクタ 387">
            <a:extLst>
              <a:ext uri="{FF2B5EF4-FFF2-40B4-BE49-F238E27FC236}">
                <a16:creationId xmlns:a16="http://schemas.microsoft.com/office/drawing/2014/main" id="{7AB25630-6F4E-47BA-9113-04EF2931012C}"/>
              </a:ext>
            </a:extLst>
          </p:cNvPr>
          <p:cNvCxnSpPr>
            <a:cxnSpLocks/>
          </p:cNvCxnSpPr>
          <p:nvPr/>
        </p:nvCxnSpPr>
        <p:spPr>
          <a:xfrm>
            <a:off x="7518835"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3" name="直線コネクタ 502">
            <a:extLst>
              <a:ext uri="{FF2B5EF4-FFF2-40B4-BE49-F238E27FC236}">
                <a16:creationId xmlns:a16="http://schemas.microsoft.com/office/drawing/2014/main" id="{CF182A45-B5F9-40B6-AD8D-610CF7989A7B}"/>
              </a:ext>
            </a:extLst>
          </p:cNvPr>
          <p:cNvCxnSpPr>
            <a:cxnSpLocks/>
          </p:cNvCxnSpPr>
          <p:nvPr/>
        </p:nvCxnSpPr>
        <p:spPr>
          <a:xfrm>
            <a:off x="9275273"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4" name="直線コネクタ 503">
            <a:extLst>
              <a:ext uri="{FF2B5EF4-FFF2-40B4-BE49-F238E27FC236}">
                <a16:creationId xmlns:a16="http://schemas.microsoft.com/office/drawing/2014/main" id="{9E91042E-7FEF-43BA-B541-39C180EA1B6D}"/>
              </a:ext>
            </a:extLst>
          </p:cNvPr>
          <p:cNvCxnSpPr>
            <a:cxnSpLocks/>
          </p:cNvCxnSpPr>
          <p:nvPr/>
        </p:nvCxnSpPr>
        <p:spPr>
          <a:xfrm>
            <a:off x="6436349"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5" name="直線コネクタ 504">
            <a:extLst>
              <a:ext uri="{FF2B5EF4-FFF2-40B4-BE49-F238E27FC236}">
                <a16:creationId xmlns:a16="http://schemas.microsoft.com/office/drawing/2014/main" id="{B22260BC-224B-4724-8871-FBAD20DBED33}"/>
              </a:ext>
            </a:extLst>
          </p:cNvPr>
          <p:cNvCxnSpPr>
            <a:cxnSpLocks/>
          </p:cNvCxnSpPr>
          <p:nvPr/>
        </p:nvCxnSpPr>
        <p:spPr>
          <a:xfrm>
            <a:off x="5205524"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6" name="直線コネクタ 505">
            <a:extLst>
              <a:ext uri="{FF2B5EF4-FFF2-40B4-BE49-F238E27FC236}">
                <a16:creationId xmlns:a16="http://schemas.microsoft.com/office/drawing/2014/main" id="{274CDED1-DE3A-48DC-A1BD-8014D6B6D846}"/>
              </a:ext>
            </a:extLst>
          </p:cNvPr>
          <p:cNvCxnSpPr>
            <a:cxnSpLocks/>
          </p:cNvCxnSpPr>
          <p:nvPr/>
        </p:nvCxnSpPr>
        <p:spPr>
          <a:xfrm>
            <a:off x="3916424"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9" name="直線コネクタ 508">
            <a:extLst>
              <a:ext uri="{FF2B5EF4-FFF2-40B4-BE49-F238E27FC236}">
                <a16:creationId xmlns:a16="http://schemas.microsoft.com/office/drawing/2014/main" id="{0EAC7E36-6CD7-4D22-8B77-B96926DF89D0}"/>
              </a:ext>
            </a:extLst>
          </p:cNvPr>
          <p:cNvCxnSpPr>
            <a:cxnSpLocks/>
          </p:cNvCxnSpPr>
          <p:nvPr/>
        </p:nvCxnSpPr>
        <p:spPr>
          <a:xfrm>
            <a:off x="608300"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08" name="直線コネクタ 507">
            <a:extLst>
              <a:ext uri="{FF2B5EF4-FFF2-40B4-BE49-F238E27FC236}">
                <a16:creationId xmlns:a16="http://schemas.microsoft.com/office/drawing/2014/main" id="{8E982B84-991D-45A8-8A35-CFC894C603F5}"/>
              </a:ext>
            </a:extLst>
          </p:cNvPr>
          <p:cNvCxnSpPr>
            <a:cxnSpLocks/>
          </p:cNvCxnSpPr>
          <p:nvPr/>
        </p:nvCxnSpPr>
        <p:spPr>
          <a:xfrm>
            <a:off x="1520420"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sp>
        <p:nvSpPr>
          <p:cNvPr id="382" name="円柱 381">
            <a:extLst>
              <a:ext uri="{FF2B5EF4-FFF2-40B4-BE49-F238E27FC236}">
                <a16:creationId xmlns:a16="http://schemas.microsoft.com/office/drawing/2014/main" id="{5CC6913E-E432-412F-A3A8-A36976C4138D}"/>
              </a:ext>
            </a:extLst>
          </p:cNvPr>
          <p:cNvSpPr/>
          <p:nvPr/>
        </p:nvSpPr>
        <p:spPr>
          <a:xfrm>
            <a:off x="5583884" y="2645899"/>
            <a:ext cx="798028" cy="1289724"/>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404" name="円柱 403">
            <a:extLst>
              <a:ext uri="{FF2B5EF4-FFF2-40B4-BE49-F238E27FC236}">
                <a16:creationId xmlns:a16="http://schemas.microsoft.com/office/drawing/2014/main" id="{0447D952-1EA2-4988-B69A-1AD9BAD43E4B}"/>
              </a:ext>
            </a:extLst>
          </p:cNvPr>
          <p:cNvSpPr/>
          <p:nvPr/>
        </p:nvSpPr>
        <p:spPr>
          <a:xfrm>
            <a:off x="5265612" y="2432558"/>
            <a:ext cx="837580" cy="127639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09" name="正方形/長方形 108">
            <a:extLst>
              <a:ext uri="{FF2B5EF4-FFF2-40B4-BE49-F238E27FC236}">
                <a16:creationId xmlns:a16="http://schemas.microsoft.com/office/drawing/2014/main" id="{FA6807C5-833E-4E5D-92F5-6057C3ACC09F}"/>
              </a:ext>
            </a:extLst>
          </p:cNvPr>
          <p:cNvSpPr/>
          <p:nvPr/>
        </p:nvSpPr>
        <p:spPr>
          <a:xfrm>
            <a:off x="3974679" y="3370512"/>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10" name="正方形/長方形 109">
            <a:extLst>
              <a:ext uri="{FF2B5EF4-FFF2-40B4-BE49-F238E27FC236}">
                <a16:creationId xmlns:a16="http://schemas.microsoft.com/office/drawing/2014/main" id="{5D8D3F6A-1B0E-4D05-9135-429AFF66B5D0}"/>
              </a:ext>
            </a:extLst>
          </p:cNvPr>
          <p:cNvSpPr/>
          <p:nvPr/>
        </p:nvSpPr>
        <p:spPr>
          <a:xfrm>
            <a:off x="6444161" y="3364013"/>
            <a:ext cx="1020148"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11" name="正方形/長方形 110">
            <a:extLst>
              <a:ext uri="{FF2B5EF4-FFF2-40B4-BE49-F238E27FC236}">
                <a16:creationId xmlns:a16="http://schemas.microsoft.com/office/drawing/2014/main" id="{F0F2BA0D-C8B7-4D6F-8583-E4CC35605C63}"/>
              </a:ext>
            </a:extLst>
          </p:cNvPr>
          <p:cNvSpPr/>
          <p:nvPr/>
        </p:nvSpPr>
        <p:spPr>
          <a:xfrm>
            <a:off x="2078714" y="2681031"/>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3" name="正方形/長方形 112">
            <a:extLst>
              <a:ext uri="{FF2B5EF4-FFF2-40B4-BE49-F238E27FC236}">
                <a16:creationId xmlns:a16="http://schemas.microsoft.com/office/drawing/2014/main" id="{C1E6F89A-1F0C-4C77-874A-2784F894D8ED}"/>
              </a:ext>
            </a:extLst>
          </p:cNvPr>
          <p:cNvSpPr/>
          <p:nvPr/>
        </p:nvSpPr>
        <p:spPr>
          <a:xfrm>
            <a:off x="2078714" y="2980511"/>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14" name="正方形/長方形 113">
            <a:extLst>
              <a:ext uri="{FF2B5EF4-FFF2-40B4-BE49-F238E27FC236}">
                <a16:creationId xmlns:a16="http://schemas.microsoft.com/office/drawing/2014/main" id="{6F034243-0B20-446E-818A-F9B8677ECC9D}"/>
              </a:ext>
            </a:extLst>
          </p:cNvPr>
          <p:cNvSpPr/>
          <p:nvPr/>
        </p:nvSpPr>
        <p:spPr>
          <a:xfrm>
            <a:off x="2078714" y="3542329"/>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5" name="正方形/長方形 114">
            <a:extLst>
              <a:ext uri="{FF2B5EF4-FFF2-40B4-BE49-F238E27FC236}">
                <a16:creationId xmlns:a16="http://schemas.microsoft.com/office/drawing/2014/main" id="{8B36CD1C-59F7-423C-996F-19531130B7B0}"/>
              </a:ext>
            </a:extLst>
          </p:cNvPr>
          <p:cNvSpPr/>
          <p:nvPr/>
        </p:nvSpPr>
        <p:spPr>
          <a:xfrm>
            <a:off x="2078714" y="3828483"/>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16" name="正方形/長方形 115">
            <a:extLst>
              <a:ext uri="{FF2B5EF4-FFF2-40B4-BE49-F238E27FC236}">
                <a16:creationId xmlns:a16="http://schemas.microsoft.com/office/drawing/2014/main" id="{91AFEAC4-C5F5-4F8E-87E0-D0F7095D2351}"/>
              </a:ext>
            </a:extLst>
          </p:cNvPr>
          <p:cNvSpPr/>
          <p:nvPr/>
        </p:nvSpPr>
        <p:spPr>
          <a:xfrm>
            <a:off x="2078714" y="4371123"/>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7" name="正方形/長方形 116">
            <a:extLst>
              <a:ext uri="{FF2B5EF4-FFF2-40B4-BE49-F238E27FC236}">
                <a16:creationId xmlns:a16="http://schemas.microsoft.com/office/drawing/2014/main" id="{F92A2ACC-F092-4B29-BC74-C05750901C1F}"/>
              </a:ext>
            </a:extLst>
          </p:cNvPr>
          <p:cNvSpPr/>
          <p:nvPr/>
        </p:nvSpPr>
        <p:spPr>
          <a:xfrm>
            <a:off x="2078714" y="4661522"/>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18" name="正方形/長方形 117">
            <a:extLst>
              <a:ext uri="{FF2B5EF4-FFF2-40B4-BE49-F238E27FC236}">
                <a16:creationId xmlns:a16="http://schemas.microsoft.com/office/drawing/2014/main" id="{71DDBF89-9B0B-41A4-B693-508FED194028}"/>
              </a:ext>
            </a:extLst>
          </p:cNvPr>
          <p:cNvSpPr/>
          <p:nvPr/>
        </p:nvSpPr>
        <p:spPr>
          <a:xfrm>
            <a:off x="2078714" y="5216764"/>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9" name="正方形/長方形 118">
            <a:extLst>
              <a:ext uri="{FF2B5EF4-FFF2-40B4-BE49-F238E27FC236}">
                <a16:creationId xmlns:a16="http://schemas.microsoft.com/office/drawing/2014/main" id="{20763EF7-6D9E-4DD0-9CE2-9959A52BCD23}"/>
              </a:ext>
            </a:extLst>
          </p:cNvPr>
          <p:cNvSpPr/>
          <p:nvPr/>
        </p:nvSpPr>
        <p:spPr>
          <a:xfrm>
            <a:off x="2078714" y="5509322"/>
            <a:ext cx="56556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516" name="円柱 515">
            <a:extLst>
              <a:ext uri="{FF2B5EF4-FFF2-40B4-BE49-F238E27FC236}">
                <a16:creationId xmlns:a16="http://schemas.microsoft.com/office/drawing/2014/main" id="{218FBF70-0FE7-4299-A626-3ECD021F9232}"/>
              </a:ext>
            </a:extLst>
          </p:cNvPr>
          <p:cNvSpPr/>
          <p:nvPr/>
        </p:nvSpPr>
        <p:spPr>
          <a:xfrm>
            <a:off x="5583884" y="4340810"/>
            <a:ext cx="798028" cy="1289724"/>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517" name="円柱 516">
            <a:extLst>
              <a:ext uri="{FF2B5EF4-FFF2-40B4-BE49-F238E27FC236}">
                <a16:creationId xmlns:a16="http://schemas.microsoft.com/office/drawing/2014/main" id="{C61C8147-E485-46DB-A8F6-0F7492EF9123}"/>
              </a:ext>
            </a:extLst>
          </p:cNvPr>
          <p:cNvSpPr/>
          <p:nvPr/>
        </p:nvSpPr>
        <p:spPr>
          <a:xfrm>
            <a:off x="5265612" y="4186909"/>
            <a:ext cx="837580" cy="127639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cxnSp>
        <p:nvCxnSpPr>
          <p:cNvPr id="145" name="直線コネクタ 144">
            <a:extLst>
              <a:ext uri="{FF2B5EF4-FFF2-40B4-BE49-F238E27FC236}">
                <a16:creationId xmlns:a16="http://schemas.microsoft.com/office/drawing/2014/main" id="{24B129C3-220B-42A3-833A-A1F1443A2237}"/>
              </a:ext>
            </a:extLst>
          </p:cNvPr>
          <p:cNvCxnSpPr>
            <a:cxnSpLocks/>
          </p:cNvCxnSpPr>
          <p:nvPr/>
        </p:nvCxnSpPr>
        <p:spPr>
          <a:xfrm>
            <a:off x="2644274" y="2090323"/>
            <a:ext cx="0" cy="3564000"/>
          </a:xfrm>
          <a:prstGeom prst="line">
            <a:avLst/>
          </a:prstGeom>
          <a:noFill/>
          <a:ln w="25400" cap="flat" cmpd="sng" algn="ctr">
            <a:solidFill>
              <a:srgbClr val="6D2077"/>
            </a:solidFill>
            <a:prstDash val="solid"/>
            <a:miter lim="800000"/>
            <a:headEnd type="none" w="med" len="med"/>
            <a:tailEnd type="none" w="med" len="med"/>
          </a:ln>
          <a:effectLst/>
        </p:spPr>
      </p:cxnSp>
      <p:sp>
        <p:nvSpPr>
          <p:cNvPr id="146" name="四角形: 角を丸くする 145">
            <a:extLst>
              <a:ext uri="{FF2B5EF4-FFF2-40B4-BE49-F238E27FC236}">
                <a16:creationId xmlns:a16="http://schemas.microsoft.com/office/drawing/2014/main" id="{84C60C09-FC2D-4A7B-86FC-C16B4CFB3306}"/>
              </a:ext>
            </a:extLst>
          </p:cNvPr>
          <p:cNvSpPr>
            <a:spLocks/>
          </p:cNvSpPr>
          <p:nvPr/>
        </p:nvSpPr>
        <p:spPr>
          <a:xfrm>
            <a:off x="7629174" y="4579145"/>
            <a:ext cx="1584000" cy="612000"/>
          </a:xfrm>
          <a:prstGeom prst="roundRect">
            <a:avLst>
              <a:gd name="adj" fmla="val 20655"/>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cxnSp>
        <p:nvCxnSpPr>
          <p:cNvPr id="258" name="直線コネクタ 257">
            <a:extLst>
              <a:ext uri="{FF2B5EF4-FFF2-40B4-BE49-F238E27FC236}">
                <a16:creationId xmlns:a16="http://schemas.microsoft.com/office/drawing/2014/main" id="{8C8E160F-3CD2-43BE-9CF4-49E00D1328CB}"/>
              </a:ext>
            </a:extLst>
          </p:cNvPr>
          <p:cNvCxnSpPr>
            <a:cxnSpLocks/>
          </p:cNvCxnSpPr>
          <p:nvPr/>
        </p:nvCxnSpPr>
        <p:spPr>
          <a:xfrm>
            <a:off x="6224093" y="3058639"/>
            <a:ext cx="1404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9" name="直線コネクタ 258">
            <a:extLst>
              <a:ext uri="{FF2B5EF4-FFF2-40B4-BE49-F238E27FC236}">
                <a16:creationId xmlns:a16="http://schemas.microsoft.com/office/drawing/2014/main" id="{580A8074-F33F-4478-BD66-03A5747E61DB}"/>
              </a:ext>
            </a:extLst>
          </p:cNvPr>
          <p:cNvCxnSpPr>
            <a:cxnSpLocks/>
          </p:cNvCxnSpPr>
          <p:nvPr/>
        </p:nvCxnSpPr>
        <p:spPr>
          <a:xfrm flipV="1">
            <a:off x="6368506" y="3353487"/>
            <a:ext cx="1260000" cy="212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正方形/長方形 141">
            <a:extLst>
              <a:ext uri="{FF2B5EF4-FFF2-40B4-BE49-F238E27FC236}">
                <a16:creationId xmlns:a16="http://schemas.microsoft.com/office/drawing/2014/main" id="{CEC7F59E-BD0A-4C81-BE21-9A50214B2D31}"/>
              </a:ext>
            </a:extLst>
          </p:cNvPr>
          <p:cNvSpPr/>
          <p:nvPr/>
        </p:nvSpPr>
        <p:spPr>
          <a:xfrm>
            <a:off x="7886151" y="3895831"/>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147" name="直線矢印コネクタ 146">
            <a:extLst>
              <a:ext uri="{FF2B5EF4-FFF2-40B4-BE49-F238E27FC236}">
                <a16:creationId xmlns:a16="http://schemas.microsoft.com/office/drawing/2014/main" id="{CC55260F-10AA-4BB0-816B-FDB848AD7F04}"/>
              </a:ext>
            </a:extLst>
          </p:cNvPr>
          <p:cNvCxnSpPr>
            <a:cxnSpLocks/>
          </p:cNvCxnSpPr>
          <p:nvPr/>
        </p:nvCxnSpPr>
        <p:spPr>
          <a:xfrm>
            <a:off x="7886151" y="3806099"/>
            <a:ext cx="0" cy="331499"/>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420" name="正方形/長方形 419">
            <a:extLst>
              <a:ext uri="{FF2B5EF4-FFF2-40B4-BE49-F238E27FC236}">
                <a16:creationId xmlns:a16="http://schemas.microsoft.com/office/drawing/2014/main" id="{E615B5EB-9C98-4028-92CD-ADD26D5902A6}"/>
              </a:ext>
            </a:extLst>
          </p:cNvPr>
          <p:cNvSpPr/>
          <p:nvPr/>
        </p:nvSpPr>
        <p:spPr>
          <a:xfrm>
            <a:off x="1613414" y="2554882"/>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423" name="正方形/長方形 422">
            <a:extLst>
              <a:ext uri="{FF2B5EF4-FFF2-40B4-BE49-F238E27FC236}">
                <a16:creationId xmlns:a16="http://schemas.microsoft.com/office/drawing/2014/main" id="{29BF6A1B-E956-495C-8C1B-130C29B959AC}"/>
              </a:ext>
            </a:extLst>
          </p:cNvPr>
          <p:cNvSpPr/>
          <p:nvPr/>
        </p:nvSpPr>
        <p:spPr>
          <a:xfrm>
            <a:off x="1613414" y="284579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 name="正方形/長方形 1">
            <a:extLst>
              <a:ext uri="{FF2B5EF4-FFF2-40B4-BE49-F238E27FC236}">
                <a16:creationId xmlns:a16="http://schemas.microsoft.com/office/drawing/2014/main" id="{3AD8F761-9C0D-BF2D-C3AD-89847B4CC903}"/>
              </a:ext>
            </a:extLst>
          </p:cNvPr>
          <p:cNvSpPr/>
          <p:nvPr/>
        </p:nvSpPr>
        <p:spPr>
          <a:xfrm>
            <a:off x="741000" y="1018535"/>
            <a:ext cx="8748000" cy="900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100">
                <a:solidFill>
                  <a:schemeClr val="tx1"/>
                </a:solidFill>
                <a:latin typeface="+mj-ea"/>
                <a:ea typeface="+mj-ea"/>
              </a:rPr>
              <a:t>「</a:t>
            </a:r>
            <a:r>
              <a:rPr kumimoji="1" lang="en-US" altLang="ja-JP" sz="1100">
                <a:solidFill>
                  <a:schemeClr val="tx1"/>
                </a:solidFill>
                <a:latin typeface="+mj-ea"/>
                <a:ea typeface="+mj-ea"/>
              </a:rPr>
              <a:t>1’.</a:t>
            </a:r>
            <a:r>
              <a:rPr kumimoji="1" lang="ja-JP" altLang="en-US" sz="1100">
                <a:solidFill>
                  <a:schemeClr val="tx1"/>
                </a:solidFill>
                <a:latin typeface="+mj-ea"/>
                <a:ea typeface="+mj-ea"/>
              </a:rPr>
              <a:t>閉域ネットワーク共同利用」における大規模災害に備えたネットワークの接続構成について検討した。</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ja-JP" altLang="en-US" sz="1100">
                <a:solidFill>
                  <a:schemeClr val="tx1"/>
                </a:solidFill>
                <a:latin typeface="+mj-ea"/>
                <a:ea typeface="+mj-ea"/>
              </a:rPr>
              <a:t>なお、本構成については、災害対策に備える際に取り得るもので最大限の構成になると考える。</a:t>
            </a:r>
            <a:endParaRPr kumimoji="1" lang="en-US" altLang="ja-JP" sz="1100">
              <a:solidFill>
                <a:schemeClr val="tx1"/>
              </a:solidFill>
              <a:latin typeface="+mj-ea"/>
              <a:ea typeface="+mj-ea"/>
            </a:endParaRPr>
          </a:p>
          <a:p>
            <a:r>
              <a:rPr kumimoji="1" lang="ja-JP" altLang="en-US" sz="1000">
                <a:solidFill>
                  <a:schemeClr val="tx1"/>
                </a:solidFill>
                <a:latin typeface="+mj-ea"/>
                <a:ea typeface="+mj-ea"/>
              </a:rPr>
              <a:t>　　</a:t>
            </a:r>
            <a:r>
              <a:rPr lang="ja-JP" altLang="en-US" sz="1000">
                <a:solidFill>
                  <a:schemeClr val="tx1"/>
                </a:solidFill>
                <a:latin typeface="+mj-ea"/>
                <a:ea typeface="+mj-ea"/>
              </a:rPr>
              <a:t>・</a:t>
            </a:r>
            <a:r>
              <a:rPr kumimoji="1" lang="ja-JP" altLang="en-US" sz="1000">
                <a:solidFill>
                  <a:schemeClr val="tx1"/>
                </a:solidFill>
                <a:latin typeface="+mj-ea"/>
                <a:ea typeface="+mj-ea"/>
              </a:rPr>
              <a:t>「</a:t>
            </a:r>
            <a:r>
              <a:rPr kumimoji="1" lang="en-US" altLang="ja-JP" sz="1000">
                <a:solidFill>
                  <a:schemeClr val="tx1"/>
                </a:solidFill>
                <a:latin typeface="+mj-ea"/>
                <a:ea typeface="+mj-ea"/>
              </a:rPr>
              <a:t>1.</a:t>
            </a:r>
            <a:r>
              <a:rPr kumimoji="1" lang="ja-JP" altLang="en-US" sz="1000">
                <a:solidFill>
                  <a:schemeClr val="tx1"/>
                </a:solidFill>
                <a:latin typeface="+mj-ea"/>
                <a:ea typeface="+mj-ea"/>
              </a:rPr>
              <a:t>地方公共団体から専用</a:t>
            </a:r>
            <a:r>
              <a:rPr kumimoji="1" lang="ja-JP" altLang="en-US" sz="1000" b="0">
                <a:solidFill>
                  <a:schemeClr val="tx1"/>
                </a:solidFill>
                <a:latin typeface="+mj-ea"/>
                <a:ea typeface="+mj-ea"/>
              </a:rPr>
              <a:t>回</a:t>
            </a:r>
            <a:r>
              <a:rPr kumimoji="1" lang="ja-JP" altLang="en-US" sz="1000">
                <a:solidFill>
                  <a:schemeClr val="tx1"/>
                </a:solidFill>
                <a:latin typeface="+mj-ea"/>
                <a:ea typeface="+mj-ea"/>
              </a:rPr>
              <a:t>線で接続する方法」についても同様の構成となることを想定。</a:t>
            </a:r>
            <a:endParaRPr kumimoji="1" lang="en-US" altLang="ja-JP" sz="1000">
              <a:solidFill>
                <a:schemeClr val="tx1"/>
              </a:solidFill>
              <a:latin typeface="+mj-ea"/>
              <a:ea typeface="+mj-ea"/>
            </a:endParaRPr>
          </a:p>
          <a:p>
            <a:r>
              <a:rPr kumimoji="1" lang="ja-JP" altLang="en-US" sz="1000">
                <a:solidFill>
                  <a:schemeClr val="tx1"/>
                </a:solidFill>
                <a:latin typeface="+mj-ea"/>
                <a:ea typeface="+mj-ea"/>
              </a:rPr>
              <a:t>　　</a:t>
            </a:r>
            <a:r>
              <a:rPr lang="ja-JP" altLang="en-US" sz="1000">
                <a:solidFill>
                  <a:schemeClr val="tx1"/>
                </a:solidFill>
                <a:latin typeface="+mj-ea"/>
                <a:ea typeface="+mj-ea"/>
              </a:rPr>
              <a:t>・</a:t>
            </a:r>
            <a:r>
              <a:rPr kumimoji="1" lang="ja-JP" altLang="en-US" sz="1000">
                <a:solidFill>
                  <a:schemeClr val="tx1"/>
                </a:solidFill>
                <a:latin typeface="+mj-ea"/>
                <a:ea typeface="+mj-ea"/>
              </a:rPr>
              <a:t>本構成については</a:t>
            </a:r>
            <a:r>
              <a:rPr kumimoji="1" lang="en-US" altLang="ja-JP" sz="1000">
                <a:solidFill>
                  <a:schemeClr val="tx1"/>
                </a:solidFill>
                <a:latin typeface="+mj-ea"/>
                <a:ea typeface="+mj-ea"/>
              </a:rPr>
              <a:t>1</a:t>
            </a:r>
            <a:r>
              <a:rPr kumimoji="1" lang="ja-JP" altLang="en-US" sz="1000">
                <a:solidFill>
                  <a:schemeClr val="tx1"/>
                </a:solidFill>
                <a:latin typeface="+mj-ea"/>
                <a:ea typeface="+mj-ea"/>
              </a:rPr>
              <a:t>団体あたりで敷設する回線が多くなること等が影響し、回線利用料に係るコストが高くなることから、フルセットでの導入を検討した団体はいないが</a:t>
            </a:r>
            <a:r>
              <a:rPr lang="ja-JP" altLang="en-US" sz="1000">
                <a:solidFill>
                  <a:schemeClr val="tx1"/>
                </a:solidFill>
                <a:latin typeface="+mj-ea"/>
                <a:ea typeface="+mj-ea"/>
              </a:rPr>
              <a:t>、</a:t>
            </a:r>
            <a:br>
              <a:rPr lang="en-US" altLang="ja-JP" sz="1000">
                <a:solidFill>
                  <a:schemeClr val="tx1"/>
                </a:solidFill>
                <a:latin typeface="+mj-ea"/>
                <a:ea typeface="+mj-ea"/>
              </a:rPr>
            </a:br>
            <a:r>
              <a:rPr lang="ja-JP" altLang="en-US" sz="1000">
                <a:solidFill>
                  <a:schemeClr val="tx1"/>
                </a:solidFill>
                <a:latin typeface="+mj-ea"/>
                <a:ea typeface="+mj-ea"/>
              </a:rPr>
              <a:t>　　　</a:t>
            </a:r>
            <a:r>
              <a:rPr kumimoji="1" lang="en-US" altLang="ja-JP" sz="1000">
                <a:solidFill>
                  <a:schemeClr val="tx1"/>
                </a:solidFill>
                <a:latin typeface="+mj-ea"/>
                <a:ea typeface="+mj-ea"/>
              </a:rPr>
              <a:t>DR</a:t>
            </a:r>
            <a:r>
              <a:rPr kumimoji="1" lang="ja-JP" altLang="en-US" sz="1000">
                <a:solidFill>
                  <a:schemeClr val="tx1"/>
                </a:solidFill>
                <a:latin typeface="+mj-ea"/>
                <a:ea typeface="+mj-ea"/>
              </a:rPr>
              <a:t>環境拠点の検討をした団体（倉敷市、宇和島市）や大阪拠点へも接続可能な構成を検討した団体（せとうち</a:t>
            </a:r>
            <a:r>
              <a:rPr kumimoji="1" lang="en-US" altLang="ja-JP" sz="1000">
                <a:solidFill>
                  <a:schemeClr val="tx1"/>
                </a:solidFill>
                <a:latin typeface="+mj-ea"/>
                <a:ea typeface="+mj-ea"/>
              </a:rPr>
              <a:t>3</a:t>
            </a:r>
            <a:r>
              <a:rPr kumimoji="1" lang="ja-JP" altLang="en-US" sz="1000">
                <a:solidFill>
                  <a:schemeClr val="tx1"/>
                </a:solidFill>
                <a:latin typeface="+mj-ea"/>
                <a:ea typeface="+mj-ea"/>
              </a:rPr>
              <a:t>市、盛岡市、宇和島市、須坂市）は複数あった。</a:t>
            </a:r>
            <a:endParaRPr kumimoji="1" lang="en-US" altLang="ja-JP" sz="1000">
              <a:solidFill>
                <a:schemeClr val="tx1"/>
              </a:solidFill>
              <a:latin typeface="+mj-ea"/>
              <a:ea typeface="+mj-ea"/>
            </a:endParaRPr>
          </a:p>
        </p:txBody>
      </p:sp>
      <p:sp>
        <p:nvSpPr>
          <p:cNvPr id="3" name="テキスト ボックス 2">
            <a:extLst>
              <a:ext uri="{FF2B5EF4-FFF2-40B4-BE49-F238E27FC236}">
                <a16:creationId xmlns:a16="http://schemas.microsoft.com/office/drawing/2014/main" id="{3991B32D-7752-12DA-D552-0A6768BA7EB4}"/>
              </a:ext>
            </a:extLst>
          </p:cNvPr>
          <p:cNvSpPr txBox="1"/>
          <p:nvPr/>
        </p:nvSpPr>
        <p:spPr>
          <a:xfrm>
            <a:off x="7923106" y="3124235"/>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5" name="テキスト ボックス 4">
            <a:extLst>
              <a:ext uri="{FF2B5EF4-FFF2-40B4-BE49-F238E27FC236}">
                <a16:creationId xmlns:a16="http://schemas.microsoft.com/office/drawing/2014/main" id="{732EC7A8-E06A-7265-F1A6-95C28A7C2624}"/>
              </a:ext>
            </a:extLst>
          </p:cNvPr>
          <p:cNvSpPr txBox="1"/>
          <p:nvPr/>
        </p:nvSpPr>
        <p:spPr>
          <a:xfrm>
            <a:off x="7923106" y="483128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6" name="フローチャート: 処理 5">
            <a:extLst>
              <a:ext uri="{FF2B5EF4-FFF2-40B4-BE49-F238E27FC236}">
                <a16:creationId xmlns:a16="http://schemas.microsoft.com/office/drawing/2014/main" id="{BD4D02BB-922B-EBC2-A0A5-2E3C1AB59139}"/>
              </a:ext>
            </a:extLst>
          </p:cNvPr>
          <p:cNvSpPr/>
          <p:nvPr/>
        </p:nvSpPr>
        <p:spPr>
          <a:xfrm>
            <a:off x="615036" y="5929019"/>
            <a:ext cx="4032000" cy="809057"/>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16000" indent="-171450">
              <a:buFont typeface="Arial" panose="020B0604020202020204" pitchFamily="34" charset="0"/>
              <a:buChar char="•"/>
            </a:pPr>
            <a:r>
              <a:rPr kumimoji="1" lang="en-US" altLang="ja-JP" sz="1000">
                <a:solidFill>
                  <a:schemeClr val="tx1"/>
                </a:solidFill>
              </a:rPr>
              <a:t>A</a:t>
            </a:r>
            <a:r>
              <a:rPr kumimoji="1" lang="ja-JP" altLang="en-US" sz="1000">
                <a:solidFill>
                  <a:schemeClr val="tx1"/>
                </a:solidFill>
              </a:rPr>
              <a:t>、</a:t>
            </a:r>
            <a:r>
              <a:rPr kumimoji="1" lang="en-US" altLang="ja-JP" sz="1000">
                <a:solidFill>
                  <a:schemeClr val="tx1"/>
                </a:solidFill>
              </a:rPr>
              <a:t>B</a:t>
            </a:r>
            <a:r>
              <a:rPr kumimoji="1" lang="ja-JP" altLang="en-US" sz="1000">
                <a:solidFill>
                  <a:schemeClr val="tx1"/>
                </a:solidFill>
              </a:rPr>
              <a:t>拠点からガバメントクラウドに接続するメインの回線障害等に備え、</a:t>
            </a:r>
            <a:r>
              <a:rPr kumimoji="1" lang="en-US" altLang="ja-JP" sz="1000">
                <a:solidFill>
                  <a:schemeClr val="tx1"/>
                </a:solidFill>
              </a:rPr>
              <a:t>DR</a:t>
            </a:r>
            <a:r>
              <a:rPr kumimoji="1" lang="ja-JP" altLang="en-US" sz="1000">
                <a:solidFill>
                  <a:schemeClr val="tx1"/>
                </a:solidFill>
              </a:rPr>
              <a:t>環境となる拠点を用意し、そこからもガバメントクラウドに接続できるようにする</a:t>
            </a:r>
            <a:endParaRPr kumimoji="1" lang="en-US" altLang="ja-JP" sz="1000">
              <a:solidFill>
                <a:schemeClr val="tx1"/>
              </a:solidFill>
            </a:endParaRPr>
          </a:p>
          <a:p>
            <a:pPr marL="216000" indent="-171450">
              <a:buFont typeface="Arial" panose="020B0604020202020204" pitchFamily="34" charset="0"/>
              <a:buChar char="•"/>
            </a:pPr>
            <a:r>
              <a:rPr kumimoji="1" lang="ja-JP" altLang="en-US" sz="1000">
                <a:solidFill>
                  <a:schemeClr val="tx1"/>
                </a:solidFill>
              </a:rPr>
              <a:t>ガバメントクラウドに接続する回線が複数本用意されることから回線利用料が高くなる可能性がある</a:t>
            </a:r>
          </a:p>
        </p:txBody>
      </p:sp>
      <p:sp>
        <p:nvSpPr>
          <p:cNvPr id="8" name="テキスト ボックス 7">
            <a:extLst>
              <a:ext uri="{FF2B5EF4-FFF2-40B4-BE49-F238E27FC236}">
                <a16:creationId xmlns:a16="http://schemas.microsoft.com/office/drawing/2014/main" id="{71CA3E75-4574-48D7-5540-0FD2A6FAA8B1}"/>
              </a:ext>
            </a:extLst>
          </p:cNvPr>
          <p:cNvSpPr txBox="1">
            <a:spLocks/>
          </p:cNvSpPr>
          <p:nvPr/>
        </p:nvSpPr>
        <p:spPr>
          <a:xfrm>
            <a:off x="152420" y="3530773"/>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a</a:t>
            </a:r>
            <a:endParaRPr kumimoji="0" sz="1200">
              <a:solidFill>
                <a:prstClr val="white"/>
              </a:solidFill>
              <a:latin typeface="Arial" panose="020B0604020202020204" pitchFamily="34" charset="0"/>
              <a:ea typeface="Meiryo UI"/>
            </a:endParaRPr>
          </a:p>
        </p:txBody>
      </p:sp>
      <p:sp>
        <p:nvSpPr>
          <p:cNvPr id="9" name="テキスト ボックス 8">
            <a:extLst>
              <a:ext uri="{FF2B5EF4-FFF2-40B4-BE49-F238E27FC236}">
                <a16:creationId xmlns:a16="http://schemas.microsoft.com/office/drawing/2014/main" id="{5491B396-14E4-D895-4AC9-3F22EB8ECFC8}"/>
              </a:ext>
            </a:extLst>
          </p:cNvPr>
          <p:cNvSpPr txBox="1">
            <a:spLocks/>
          </p:cNvSpPr>
          <p:nvPr/>
        </p:nvSpPr>
        <p:spPr>
          <a:xfrm>
            <a:off x="438251" y="581967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a</a:t>
            </a:r>
            <a:endParaRPr kumimoji="0" sz="1200">
              <a:solidFill>
                <a:prstClr val="white"/>
              </a:solidFill>
              <a:latin typeface="Arial" panose="020B0604020202020204" pitchFamily="34" charset="0"/>
              <a:ea typeface="Meiryo UI"/>
            </a:endParaRPr>
          </a:p>
        </p:txBody>
      </p:sp>
      <p:sp>
        <p:nvSpPr>
          <p:cNvPr id="10" name="テキスト ボックス 9">
            <a:extLst>
              <a:ext uri="{FF2B5EF4-FFF2-40B4-BE49-F238E27FC236}">
                <a16:creationId xmlns:a16="http://schemas.microsoft.com/office/drawing/2014/main" id="{FD655894-F524-9FF8-2881-72E369762FE7}"/>
              </a:ext>
            </a:extLst>
          </p:cNvPr>
          <p:cNvSpPr txBox="1">
            <a:spLocks/>
          </p:cNvSpPr>
          <p:nvPr/>
        </p:nvSpPr>
        <p:spPr>
          <a:xfrm>
            <a:off x="3479016" y="4315033"/>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b</a:t>
            </a:r>
            <a:endParaRPr kumimoji="0" sz="1200">
              <a:solidFill>
                <a:prstClr val="white"/>
              </a:solidFill>
              <a:latin typeface="Arial" panose="020B0604020202020204" pitchFamily="34" charset="0"/>
              <a:ea typeface="Meiryo UI"/>
            </a:endParaRPr>
          </a:p>
        </p:txBody>
      </p:sp>
      <p:sp>
        <p:nvSpPr>
          <p:cNvPr id="11" name="フローチャート: 処理 10">
            <a:extLst>
              <a:ext uri="{FF2B5EF4-FFF2-40B4-BE49-F238E27FC236}">
                <a16:creationId xmlns:a16="http://schemas.microsoft.com/office/drawing/2014/main" id="{64AA46D9-4B19-B38D-E248-237C0CD1FD82}"/>
              </a:ext>
            </a:extLst>
          </p:cNvPr>
          <p:cNvSpPr/>
          <p:nvPr/>
        </p:nvSpPr>
        <p:spPr>
          <a:xfrm>
            <a:off x="5085586" y="5929018"/>
            <a:ext cx="4032000" cy="809595"/>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16000" indent="-171450">
              <a:buFont typeface="Arial" panose="020B0604020202020204" pitchFamily="34" charset="0"/>
              <a:buChar char="•"/>
            </a:pPr>
            <a:r>
              <a:rPr kumimoji="1" lang="ja-JP" altLang="en-US" sz="1000">
                <a:solidFill>
                  <a:schemeClr val="tx1"/>
                </a:solidFill>
              </a:rPr>
              <a:t>ガバメントクラウドの東京拠点の障害等に備え、大阪拠点へも接続可能な構成とする</a:t>
            </a:r>
            <a:endParaRPr kumimoji="1" lang="en-US" altLang="ja-JP" sz="1000">
              <a:solidFill>
                <a:schemeClr val="tx1"/>
              </a:solidFill>
            </a:endParaRPr>
          </a:p>
          <a:p>
            <a:pPr marL="216000" indent="-171450">
              <a:buFont typeface="Arial" panose="020B0604020202020204" pitchFamily="34" charset="0"/>
              <a:buChar char="•"/>
            </a:pPr>
            <a:r>
              <a:rPr kumimoji="1" lang="ja-JP" altLang="en-US" sz="1000">
                <a:solidFill>
                  <a:schemeClr val="tx1"/>
                </a:solidFill>
              </a:rPr>
              <a:t>大阪拠点にも接続できるようにする場合、回線利用料が高くなる可能性があることから、</a:t>
            </a:r>
            <a:r>
              <a:rPr kumimoji="1" lang="en-US" altLang="ja-JP" sz="1000">
                <a:solidFill>
                  <a:schemeClr val="tx1"/>
                </a:solidFill>
              </a:rPr>
              <a:t>Standby</a:t>
            </a:r>
            <a:r>
              <a:rPr kumimoji="1" lang="ja-JP" altLang="en-US" sz="1000">
                <a:solidFill>
                  <a:schemeClr val="tx1"/>
                </a:solidFill>
              </a:rPr>
              <a:t>回線のみとして回線利用料を逓減させる手法をとることもできる</a:t>
            </a:r>
          </a:p>
        </p:txBody>
      </p:sp>
      <p:sp>
        <p:nvSpPr>
          <p:cNvPr id="12" name="テキスト ボックス 11">
            <a:extLst>
              <a:ext uri="{FF2B5EF4-FFF2-40B4-BE49-F238E27FC236}">
                <a16:creationId xmlns:a16="http://schemas.microsoft.com/office/drawing/2014/main" id="{1D39FB36-26CF-0698-BA3A-0E015378A6B5}"/>
              </a:ext>
            </a:extLst>
          </p:cNvPr>
          <p:cNvSpPr txBox="1">
            <a:spLocks/>
          </p:cNvSpPr>
          <p:nvPr/>
        </p:nvSpPr>
        <p:spPr>
          <a:xfrm>
            <a:off x="4913333" y="581967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altLang="ja-JP" sz="1200">
                <a:solidFill>
                  <a:prstClr val="white"/>
                </a:solidFill>
                <a:latin typeface="Arial" panose="020B0604020202020204" pitchFamily="34" charset="0"/>
                <a:ea typeface="Meiryo UI"/>
              </a:rPr>
              <a:t>b</a:t>
            </a:r>
            <a:endParaRPr kumimoji="0" sz="1200">
              <a:solidFill>
                <a:prstClr val="white"/>
              </a:solidFill>
              <a:latin typeface="Arial" panose="020B0604020202020204" pitchFamily="34" charset="0"/>
              <a:ea typeface="Meiryo UI"/>
            </a:endParaRPr>
          </a:p>
        </p:txBody>
      </p:sp>
      <p:sp>
        <p:nvSpPr>
          <p:cNvPr id="14" name="タイトル 3">
            <a:extLst>
              <a:ext uri="{FF2B5EF4-FFF2-40B4-BE49-F238E27FC236}">
                <a16:creationId xmlns:a16="http://schemas.microsoft.com/office/drawing/2014/main" id="{C123449A-6C2B-6B67-3090-0AE93387AF9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1800">
                <a:solidFill>
                  <a:schemeClr val="tx1"/>
                </a:solidFill>
                <a:latin typeface="+mj-ea"/>
              </a:rPr>
              <a:t>Appendix</a:t>
            </a:r>
            <a:r>
              <a:rPr lang="ja-JP" altLang="en-US" sz="1800">
                <a:solidFill>
                  <a:schemeClr val="tx1"/>
                </a:solidFill>
                <a:latin typeface="+mj-ea"/>
              </a:rPr>
              <a:t>：</a:t>
            </a:r>
            <a:r>
              <a:rPr lang="ja-JP" altLang="en-US" sz="1800">
                <a:solidFill>
                  <a:schemeClr val="tx1"/>
                </a:solidFill>
              </a:rPr>
              <a:t>大規模災害に備えた接続構成 </a:t>
            </a:r>
            <a:r>
              <a:rPr lang="en-US" altLang="ja-JP" sz="1800">
                <a:solidFill>
                  <a:schemeClr val="tx1"/>
                </a:solidFill>
              </a:rPr>
              <a:t>- 1’.</a:t>
            </a:r>
            <a:r>
              <a:rPr lang="ja-JP" altLang="en-US" sz="1800">
                <a:solidFill>
                  <a:schemeClr val="tx1"/>
                </a:solidFill>
              </a:rPr>
              <a:t>閉域ネットワーク共同利用</a:t>
            </a:r>
            <a:endParaRPr lang="ja-JP" altLang="en-US" sz="1800">
              <a:solidFill>
                <a:schemeClr val="tx1"/>
              </a:solidFill>
              <a:ea typeface="+mj-lt"/>
              <a:cs typeface="+mj-lt"/>
            </a:endParaRPr>
          </a:p>
        </p:txBody>
      </p:sp>
      <p:cxnSp>
        <p:nvCxnSpPr>
          <p:cNvPr id="15" name="直線コネクタ 14">
            <a:extLst>
              <a:ext uri="{FF2B5EF4-FFF2-40B4-BE49-F238E27FC236}">
                <a16:creationId xmlns:a16="http://schemas.microsoft.com/office/drawing/2014/main" id="{C7C6CF79-D226-675B-4605-068B6CD1F84D}"/>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a:extLst>
              <a:ext uri="{FF2B5EF4-FFF2-40B4-BE49-F238E27FC236}">
                <a16:creationId xmlns:a16="http://schemas.microsoft.com/office/drawing/2014/main" id="{0656A3DB-5FDC-2178-6494-838FBCF26006}"/>
              </a:ext>
            </a:extLst>
          </p:cNvPr>
          <p:cNvSpPr>
            <a:spLocks noGrp="1"/>
          </p:cNvSpPr>
          <p:nvPr>
            <p:ph type="sldNum" sz="quarter" idx="12"/>
          </p:nvPr>
        </p:nvSpPr>
        <p:spPr/>
        <p:txBody>
          <a:bodyPr/>
          <a:lstStyle/>
          <a:p>
            <a:fld id="{DFD4F317-19D0-4848-B5EB-5B174DBE8CF9}" type="slidenum">
              <a:rPr lang="ja-JP" altLang="en-US" smtClean="0"/>
              <a:pPr/>
              <a:t>14</a:t>
            </a:fld>
            <a:endParaRPr lang="ja-JP" altLang="en-US"/>
          </a:p>
        </p:txBody>
      </p:sp>
      <p:sp>
        <p:nvSpPr>
          <p:cNvPr id="7" name="テキスト ボックス 6">
            <a:extLst>
              <a:ext uri="{FF2B5EF4-FFF2-40B4-BE49-F238E27FC236}">
                <a16:creationId xmlns:a16="http://schemas.microsoft.com/office/drawing/2014/main" id="{6903DA2D-F055-1228-5D6A-79B36A625268}"/>
              </a:ext>
            </a:extLst>
          </p:cNvPr>
          <p:cNvSpPr txBox="1"/>
          <p:nvPr/>
        </p:nvSpPr>
        <p:spPr>
          <a:xfrm>
            <a:off x="816238" y="5677673"/>
            <a:ext cx="6561442" cy="230832"/>
          </a:xfrm>
          <a:prstGeom prst="rect">
            <a:avLst/>
          </a:prstGeom>
          <a:noFill/>
        </p:spPr>
        <p:txBody>
          <a:bodyPr wrap="square" rtlCol="0">
            <a:spAutoFit/>
          </a:bodyPr>
          <a:lstStyle/>
          <a:p>
            <a:r>
              <a:rPr kumimoji="1" lang="en-US" altLang="ja-JP" sz="900">
                <a:latin typeface="+mj-lt"/>
              </a:rPr>
              <a:t>※</a:t>
            </a:r>
            <a:r>
              <a:rPr lang="ja-JP" altLang="en-US" sz="900">
                <a:latin typeface="+mj-lt"/>
              </a:rPr>
              <a:t>地方公共団体の</a:t>
            </a:r>
            <a:r>
              <a:rPr lang="en-US" altLang="ja-JP" sz="900">
                <a:latin typeface="+mj-lt"/>
              </a:rPr>
              <a:t>DR</a:t>
            </a:r>
            <a:r>
              <a:rPr lang="ja-JP" altLang="en-US" sz="900">
                <a:latin typeface="+mj-lt"/>
              </a:rPr>
              <a:t>拠点とは、支庁舎またはデータセンター等の本庁舎とは別の建物を想定しています。</a:t>
            </a:r>
            <a:endParaRPr kumimoji="1" lang="en-US" altLang="ja-JP" sz="900">
              <a:latin typeface="+mj-lt"/>
            </a:endParaRPr>
          </a:p>
        </p:txBody>
      </p:sp>
    </p:spTree>
    <p:extLst>
      <p:ext uri="{BB962C8B-B14F-4D97-AF65-F5344CB8AC3E}">
        <p14:creationId xmlns:p14="http://schemas.microsoft.com/office/powerpoint/2010/main" val="1798238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四角形: 角を丸くする 194">
            <a:extLst>
              <a:ext uri="{FF2B5EF4-FFF2-40B4-BE49-F238E27FC236}">
                <a16:creationId xmlns:a16="http://schemas.microsoft.com/office/drawing/2014/main" id="{FE841BC5-68DA-4E60-AFF2-BCC01FE62AD0}"/>
              </a:ext>
            </a:extLst>
          </p:cNvPr>
          <p:cNvSpPr>
            <a:spLocks/>
          </p:cNvSpPr>
          <p:nvPr/>
        </p:nvSpPr>
        <p:spPr>
          <a:xfrm>
            <a:off x="778755" y="4735195"/>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地方公共団体拠点</a:t>
            </a:r>
            <a:endParaRPr lang="en-US" altLang="ja-JP" sz="900" b="1" kern="0">
              <a:solidFill>
                <a:srgbClr val="00338D"/>
              </a:solidFill>
              <a:latin typeface="+mj-ea"/>
              <a:ea typeface="+mj-ea"/>
            </a:endParaRPr>
          </a:p>
          <a:p>
            <a:r>
              <a:rPr lang="en-US" altLang="ja-JP" sz="900" b="1" kern="0">
                <a:solidFill>
                  <a:srgbClr val="00338D"/>
                </a:solidFill>
                <a:latin typeface="+mj-ea"/>
                <a:ea typeface="+mj-ea"/>
              </a:rPr>
              <a:t>(DR)</a:t>
            </a: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515" name="四角形: 角を丸くする 514">
            <a:extLst>
              <a:ext uri="{FF2B5EF4-FFF2-40B4-BE49-F238E27FC236}">
                <a16:creationId xmlns:a16="http://schemas.microsoft.com/office/drawing/2014/main" id="{F3E42800-6C0D-4050-A754-912F2A219372}"/>
              </a:ext>
            </a:extLst>
          </p:cNvPr>
          <p:cNvSpPr>
            <a:spLocks/>
          </p:cNvSpPr>
          <p:nvPr/>
        </p:nvSpPr>
        <p:spPr>
          <a:xfrm>
            <a:off x="777357" y="3042024"/>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B</a:t>
            </a:r>
            <a:r>
              <a:rPr lang="ja-JP" altLang="en-US" sz="900" b="1" kern="0">
                <a:solidFill>
                  <a:srgbClr val="00338D"/>
                </a:solidFill>
                <a:latin typeface="+mj-ea"/>
                <a:ea typeface="+mj-ea"/>
              </a:rPr>
              <a:t>拠点</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519" name="四角形: 角を丸くする 518">
            <a:extLst>
              <a:ext uri="{FF2B5EF4-FFF2-40B4-BE49-F238E27FC236}">
                <a16:creationId xmlns:a16="http://schemas.microsoft.com/office/drawing/2014/main" id="{42B343B2-1A50-4A84-8D99-CB7B19295AFB}"/>
              </a:ext>
            </a:extLst>
          </p:cNvPr>
          <p:cNvSpPr>
            <a:spLocks/>
          </p:cNvSpPr>
          <p:nvPr/>
        </p:nvSpPr>
        <p:spPr>
          <a:xfrm>
            <a:off x="763021" y="2214024"/>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A</a:t>
            </a:r>
            <a:r>
              <a:rPr lang="ja-JP" altLang="en-US" sz="900" b="1" kern="0">
                <a:solidFill>
                  <a:srgbClr val="00338D"/>
                </a:solidFill>
                <a:latin typeface="+mj-ea"/>
                <a:ea typeface="+mj-ea"/>
              </a:rPr>
              <a:t>拠点</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cxnSp>
        <p:nvCxnSpPr>
          <p:cNvPr id="542" name="直線矢印コネクタ 541">
            <a:extLst>
              <a:ext uri="{FF2B5EF4-FFF2-40B4-BE49-F238E27FC236}">
                <a16:creationId xmlns:a16="http://schemas.microsoft.com/office/drawing/2014/main" id="{F6A867B0-5D15-4B0A-B6B6-A0A8EA954C1E}"/>
              </a:ext>
            </a:extLst>
          </p:cNvPr>
          <p:cNvCxnSpPr>
            <a:cxnSpLocks/>
          </p:cNvCxnSpPr>
          <p:nvPr/>
        </p:nvCxnSpPr>
        <p:spPr>
          <a:xfrm>
            <a:off x="662219" y="2128539"/>
            <a:ext cx="850931"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7" name="正方形/長方形 556">
            <a:extLst>
              <a:ext uri="{FF2B5EF4-FFF2-40B4-BE49-F238E27FC236}">
                <a16:creationId xmlns:a16="http://schemas.microsoft.com/office/drawing/2014/main" id="{684D9841-2526-451F-8B6F-04096A46DADE}"/>
              </a:ext>
            </a:extLst>
          </p:cNvPr>
          <p:cNvSpPr/>
          <p:nvPr/>
        </p:nvSpPr>
        <p:spPr>
          <a:xfrm>
            <a:off x="622421" y="1845243"/>
            <a:ext cx="913577" cy="287818"/>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cxnSp>
        <p:nvCxnSpPr>
          <p:cNvPr id="558" name="直線矢印コネクタ 557">
            <a:extLst>
              <a:ext uri="{FF2B5EF4-FFF2-40B4-BE49-F238E27FC236}">
                <a16:creationId xmlns:a16="http://schemas.microsoft.com/office/drawing/2014/main" id="{EEC2DA44-87BD-4F0B-8E59-EC3641F6730E}"/>
              </a:ext>
            </a:extLst>
          </p:cNvPr>
          <p:cNvCxnSpPr>
            <a:cxnSpLocks/>
          </p:cNvCxnSpPr>
          <p:nvPr/>
        </p:nvCxnSpPr>
        <p:spPr>
          <a:xfrm>
            <a:off x="1529610" y="2128539"/>
            <a:ext cx="2232811"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3" name="四角形: 角を丸くする 612">
            <a:extLst>
              <a:ext uri="{FF2B5EF4-FFF2-40B4-BE49-F238E27FC236}">
                <a16:creationId xmlns:a16="http://schemas.microsoft.com/office/drawing/2014/main" id="{90345F95-7511-4ED3-9EC7-8F1B474739F6}"/>
              </a:ext>
            </a:extLst>
          </p:cNvPr>
          <p:cNvSpPr>
            <a:spLocks/>
          </p:cNvSpPr>
          <p:nvPr/>
        </p:nvSpPr>
        <p:spPr>
          <a:xfrm>
            <a:off x="2608347" y="2214019"/>
            <a:ext cx="1116000" cy="1620005"/>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データセンター接続部</a:t>
            </a:r>
            <a:endParaRPr lang="en-US" altLang="ja-JP" sz="900" b="1" kern="0">
              <a:solidFill>
                <a:srgbClr val="00338D"/>
              </a:solidFill>
              <a:latin typeface="+mj-ea"/>
              <a:ea typeface="+mj-ea"/>
            </a:endParaRPr>
          </a:p>
        </p:txBody>
      </p:sp>
      <p:sp>
        <p:nvSpPr>
          <p:cNvPr id="663" name="四角形: 角を丸くする 662">
            <a:extLst>
              <a:ext uri="{FF2B5EF4-FFF2-40B4-BE49-F238E27FC236}">
                <a16:creationId xmlns:a16="http://schemas.microsoft.com/office/drawing/2014/main" id="{2A5CFC38-2E01-429D-902C-0141DE9F6AF3}"/>
              </a:ext>
            </a:extLst>
          </p:cNvPr>
          <p:cNvSpPr/>
          <p:nvPr/>
        </p:nvSpPr>
        <p:spPr>
          <a:xfrm>
            <a:off x="5043102" y="2211618"/>
            <a:ext cx="2556000" cy="1512000"/>
          </a:xfrm>
          <a:prstGeom prst="roundRect">
            <a:avLst>
              <a:gd name="adj" fmla="val 8114"/>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64" name="四角形: 角を丸くする 663">
            <a:extLst>
              <a:ext uri="{FF2B5EF4-FFF2-40B4-BE49-F238E27FC236}">
                <a16:creationId xmlns:a16="http://schemas.microsoft.com/office/drawing/2014/main" id="{EB212B4D-CEE9-4152-896C-F7636CBE6C82}"/>
              </a:ext>
            </a:extLst>
          </p:cNvPr>
          <p:cNvSpPr/>
          <p:nvPr/>
        </p:nvSpPr>
        <p:spPr>
          <a:xfrm>
            <a:off x="3825365" y="2214018"/>
            <a:ext cx="1116000" cy="3276006"/>
          </a:xfrm>
          <a:prstGeom prst="roundRect">
            <a:avLst>
              <a:gd name="adj" fmla="val 74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665" name="四角形: 角を丸くする 664">
            <a:extLst>
              <a:ext uri="{FF2B5EF4-FFF2-40B4-BE49-F238E27FC236}">
                <a16:creationId xmlns:a16="http://schemas.microsoft.com/office/drawing/2014/main" id="{83AB5E3C-170A-4D17-B6B5-0A424FCD7CE9}"/>
              </a:ext>
            </a:extLst>
          </p:cNvPr>
          <p:cNvSpPr>
            <a:spLocks/>
          </p:cNvSpPr>
          <p:nvPr/>
        </p:nvSpPr>
        <p:spPr>
          <a:xfrm>
            <a:off x="7701208" y="2215787"/>
            <a:ext cx="1655634" cy="1517749"/>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altLang="ja-JP" sz="900" b="1" kern="0">
                <a:solidFill>
                  <a:schemeClr val="tx2"/>
                </a:solidFill>
                <a:latin typeface="+mj-ea"/>
                <a:ea typeface="+mj-ea"/>
              </a:rPr>
              <a:t>CSP</a:t>
            </a:r>
            <a:r>
              <a:rPr lang="ja-JP" altLang="en-US" sz="900" b="1" kern="0">
                <a:solidFill>
                  <a:schemeClr val="tx2"/>
                </a:solidFill>
                <a:latin typeface="+mj-ea"/>
                <a:ea typeface="+mj-ea"/>
              </a:rPr>
              <a:t>①</a:t>
            </a:r>
            <a:r>
              <a:rPr lang="en-US" altLang="ja-JP" sz="900" b="1" kern="0">
                <a:solidFill>
                  <a:schemeClr val="tx2"/>
                </a:solidFill>
                <a:latin typeface="+mj-ea"/>
                <a:ea typeface="+mj-ea"/>
              </a:rPr>
              <a:t>(</a:t>
            </a:r>
            <a:r>
              <a:rPr lang="ja-JP" altLang="en-US" sz="900" b="1" kern="0">
                <a:solidFill>
                  <a:schemeClr val="tx2"/>
                </a:solidFill>
                <a:latin typeface="+mj-ea"/>
                <a:ea typeface="+mj-ea"/>
              </a:rPr>
              <a:t>東京拠点</a:t>
            </a:r>
            <a:r>
              <a:rPr lang="en-US" altLang="ja-JP" sz="900" b="1" kern="0">
                <a:solidFill>
                  <a:schemeClr val="tx2"/>
                </a:solidFill>
                <a:latin typeface="+mj-ea"/>
                <a:ea typeface="+mj-ea"/>
              </a:rPr>
              <a:t>)</a:t>
            </a:r>
          </a:p>
        </p:txBody>
      </p:sp>
      <p:sp>
        <p:nvSpPr>
          <p:cNvPr id="666" name="四角形: 角を丸くする 665">
            <a:extLst>
              <a:ext uri="{FF2B5EF4-FFF2-40B4-BE49-F238E27FC236}">
                <a16:creationId xmlns:a16="http://schemas.microsoft.com/office/drawing/2014/main" id="{8B4F9CE7-2DA9-4D49-A922-BF673C0F0709}"/>
              </a:ext>
            </a:extLst>
          </p:cNvPr>
          <p:cNvSpPr>
            <a:spLocks/>
          </p:cNvSpPr>
          <p:nvPr/>
        </p:nvSpPr>
        <p:spPr>
          <a:xfrm>
            <a:off x="7738858" y="2743315"/>
            <a:ext cx="1584000" cy="612000"/>
          </a:xfrm>
          <a:prstGeom prst="roundRect">
            <a:avLst>
              <a:gd name="adj" fmla="val 3310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cxnSp>
        <p:nvCxnSpPr>
          <p:cNvPr id="672" name="直線矢印コネクタ 671">
            <a:extLst>
              <a:ext uri="{FF2B5EF4-FFF2-40B4-BE49-F238E27FC236}">
                <a16:creationId xmlns:a16="http://schemas.microsoft.com/office/drawing/2014/main" id="{42D93027-2AB1-4D83-B091-90A2FF5A301F}"/>
              </a:ext>
            </a:extLst>
          </p:cNvPr>
          <p:cNvCxnSpPr>
            <a:cxnSpLocks/>
          </p:cNvCxnSpPr>
          <p:nvPr/>
        </p:nvCxnSpPr>
        <p:spPr>
          <a:xfrm>
            <a:off x="3786216" y="2128540"/>
            <a:ext cx="11667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3" name="正方形/長方形 672">
            <a:extLst>
              <a:ext uri="{FF2B5EF4-FFF2-40B4-BE49-F238E27FC236}">
                <a16:creationId xmlns:a16="http://schemas.microsoft.com/office/drawing/2014/main" id="{AAAFB991-EBAC-4DD0-B6D0-A87B132FF480}"/>
              </a:ext>
            </a:extLst>
          </p:cNvPr>
          <p:cNvSpPr/>
          <p:nvPr/>
        </p:nvSpPr>
        <p:spPr>
          <a:xfrm>
            <a:off x="3785103" y="1842703"/>
            <a:ext cx="1202086" cy="287818"/>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③中継区間</a:t>
            </a:r>
          </a:p>
        </p:txBody>
      </p:sp>
      <p:cxnSp>
        <p:nvCxnSpPr>
          <p:cNvPr id="674" name="直線矢印コネクタ 673">
            <a:extLst>
              <a:ext uri="{FF2B5EF4-FFF2-40B4-BE49-F238E27FC236}">
                <a16:creationId xmlns:a16="http://schemas.microsoft.com/office/drawing/2014/main" id="{FA5A05BD-82B5-498C-A31D-E2210250A840}"/>
              </a:ext>
            </a:extLst>
          </p:cNvPr>
          <p:cNvCxnSpPr>
            <a:cxnSpLocks/>
          </p:cNvCxnSpPr>
          <p:nvPr/>
        </p:nvCxnSpPr>
        <p:spPr>
          <a:xfrm>
            <a:off x="5004089" y="2128538"/>
            <a:ext cx="77035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5" name="正方形/長方形 674">
            <a:extLst>
              <a:ext uri="{FF2B5EF4-FFF2-40B4-BE49-F238E27FC236}">
                <a16:creationId xmlns:a16="http://schemas.microsoft.com/office/drawing/2014/main" id="{67E7DF56-9F01-46FB-BDC5-7F3738F00229}"/>
              </a:ext>
            </a:extLst>
          </p:cNvPr>
          <p:cNvSpPr/>
          <p:nvPr/>
        </p:nvSpPr>
        <p:spPr>
          <a:xfrm>
            <a:off x="5004566" y="1842703"/>
            <a:ext cx="782927" cy="287818"/>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④回線接続</a:t>
            </a:r>
            <a:endParaRPr kumimoji="1" lang="en-US" altLang="ja-JP" sz="900" b="1">
              <a:solidFill>
                <a:srgbClr val="C6007E"/>
              </a:solidFill>
            </a:endParaRPr>
          </a:p>
          <a:p>
            <a:pPr algn="ctr"/>
            <a:r>
              <a:rPr kumimoji="1" lang="ja-JP" altLang="en-US" sz="900" b="1">
                <a:solidFill>
                  <a:srgbClr val="C6007E"/>
                </a:solidFill>
              </a:rPr>
              <a:t>区間</a:t>
            </a:r>
          </a:p>
        </p:txBody>
      </p:sp>
      <p:cxnSp>
        <p:nvCxnSpPr>
          <p:cNvPr id="676" name="直線矢印コネクタ 675">
            <a:extLst>
              <a:ext uri="{FF2B5EF4-FFF2-40B4-BE49-F238E27FC236}">
                <a16:creationId xmlns:a16="http://schemas.microsoft.com/office/drawing/2014/main" id="{86DF51FB-9F47-43A4-AEA0-B1B2995D4FFC}"/>
              </a:ext>
            </a:extLst>
          </p:cNvPr>
          <p:cNvCxnSpPr>
            <a:cxnSpLocks/>
          </p:cNvCxnSpPr>
          <p:nvPr/>
        </p:nvCxnSpPr>
        <p:spPr>
          <a:xfrm>
            <a:off x="5820669" y="2128539"/>
            <a:ext cx="91996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7" name="正方形/長方形 676">
            <a:extLst>
              <a:ext uri="{FF2B5EF4-FFF2-40B4-BE49-F238E27FC236}">
                <a16:creationId xmlns:a16="http://schemas.microsoft.com/office/drawing/2014/main" id="{D2B0A77E-6FF2-4938-B88D-EE8A55A10029}"/>
              </a:ext>
            </a:extLst>
          </p:cNvPr>
          <p:cNvSpPr/>
          <p:nvPr/>
        </p:nvSpPr>
        <p:spPr>
          <a:xfrm>
            <a:off x="5814060" y="1842703"/>
            <a:ext cx="935562" cy="287818"/>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⑤接続部区間</a:t>
            </a:r>
          </a:p>
        </p:txBody>
      </p:sp>
      <p:cxnSp>
        <p:nvCxnSpPr>
          <p:cNvPr id="678" name="直線矢印コネクタ 677">
            <a:extLst>
              <a:ext uri="{FF2B5EF4-FFF2-40B4-BE49-F238E27FC236}">
                <a16:creationId xmlns:a16="http://schemas.microsoft.com/office/drawing/2014/main" id="{372598A3-4521-411A-82E0-DFC221B64DF2}"/>
              </a:ext>
            </a:extLst>
          </p:cNvPr>
          <p:cNvCxnSpPr>
            <a:cxnSpLocks/>
          </p:cNvCxnSpPr>
          <p:nvPr/>
        </p:nvCxnSpPr>
        <p:spPr>
          <a:xfrm>
            <a:off x="6785542" y="2128539"/>
            <a:ext cx="83893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9" name="正方形/長方形 678">
            <a:extLst>
              <a:ext uri="{FF2B5EF4-FFF2-40B4-BE49-F238E27FC236}">
                <a16:creationId xmlns:a16="http://schemas.microsoft.com/office/drawing/2014/main" id="{FF9207BF-CC57-4F6F-8570-1681F6BD67C0}"/>
              </a:ext>
            </a:extLst>
          </p:cNvPr>
          <p:cNvSpPr/>
          <p:nvPr/>
        </p:nvSpPr>
        <p:spPr>
          <a:xfrm>
            <a:off x="6789420" y="1842703"/>
            <a:ext cx="843418" cy="287818"/>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⑥</a:t>
            </a:r>
            <a:r>
              <a:rPr kumimoji="1" lang="en-US" altLang="ja-JP" sz="900" b="1">
                <a:solidFill>
                  <a:srgbClr val="C6007E"/>
                </a:solidFill>
              </a:rPr>
              <a:t>CSP</a:t>
            </a:r>
            <a:r>
              <a:rPr kumimoji="1" lang="ja-JP" altLang="en-US" sz="900" b="1">
                <a:solidFill>
                  <a:srgbClr val="C6007E"/>
                </a:solidFill>
              </a:rPr>
              <a:t>接続</a:t>
            </a:r>
            <a:endParaRPr kumimoji="1" lang="en-US" altLang="ja-JP" sz="900" b="1">
              <a:solidFill>
                <a:srgbClr val="C6007E"/>
              </a:solidFill>
            </a:endParaRPr>
          </a:p>
          <a:p>
            <a:pPr algn="ctr"/>
            <a:r>
              <a:rPr kumimoji="1" lang="ja-JP" altLang="en-US" sz="900" b="1">
                <a:solidFill>
                  <a:srgbClr val="C6007E"/>
                </a:solidFill>
              </a:rPr>
              <a:t>区間</a:t>
            </a:r>
          </a:p>
        </p:txBody>
      </p:sp>
      <p:cxnSp>
        <p:nvCxnSpPr>
          <p:cNvPr id="680" name="直線矢印コネクタ 679">
            <a:extLst>
              <a:ext uri="{FF2B5EF4-FFF2-40B4-BE49-F238E27FC236}">
                <a16:creationId xmlns:a16="http://schemas.microsoft.com/office/drawing/2014/main" id="{FA17F90C-8729-4211-A1E2-7053FE775579}"/>
              </a:ext>
            </a:extLst>
          </p:cNvPr>
          <p:cNvCxnSpPr>
            <a:cxnSpLocks/>
          </p:cNvCxnSpPr>
          <p:nvPr/>
        </p:nvCxnSpPr>
        <p:spPr>
          <a:xfrm>
            <a:off x="7665731" y="2128539"/>
            <a:ext cx="1715183"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1" name="正方形/長方形 680">
            <a:extLst>
              <a:ext uri="{FF2B5EF4-FFF2-40B4-BE49-F238E27FC236}">
                <a16:creationId xmlns:a16="http://schemas.microsoft.com/office/drawing/2014/main" id="{204741A0-268A-4B85-B707-7E67C7FBBDF7}"/>
              </a:ext>
            </a:extLst>
          </p:cNvPr>
          <p:cNvSpPr/>
          <p:nvPr/>
        </p:nvSpPr>
        <p:spPr>
          <a:xfrm>
            <a:off x="7649298" y="1830004"/>
            <a:ext cx="1739978" cy="27424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⑦</a:t>
            </a:r>
            <a:r>
              <a:rPr kumimoji="1" lang="en-US" altLang="ja-JP" sz="900" b="1">
                <a:solidFill>
                  <a:srgbClr val="7F7F7F"/>
                </a:solidFill>
              </a:rPr>
              <a:t>CSP</a:t>
            </a:r>
            <a:r>
              <a:rPr kumimoji="1" lang="ja-JP" altLang="en-US" sz="900" b="1">
                <a:solidFill>
                  <a:srgbClr val="7F7F7F"/>
                </a:solidFill>
              </a:rPr>
              <a:t>区間</a:t>
            </a:r>
          </a:p>
        </p:txBody>
      </p:sp>
      <p:sp>
        <p:nvSpPr>
          <p:cNvPr id="692" name="四角形: 角を丸くする 691">
            <a:extLst>
              <a:ext uri="{FF2B5EF4-FFF2-40B4-BE49-F238E27FC236}">
                <a16:creationId xmlns:a16="http://schemas.microsoft.com/office/drawing/2014/main" id="{8C861036-D562-4290-BF37-B82DF387D2F8}"/>
              </a:ext>
            </a:extLst>
          </p:cNvPr>
          <p:cNvSpPr/>
          <p:nvPr/>
        </p:nvSpPr>
        <p:spPr>
          <a:xfrm>
            <a:off x="5043102" y="4015194"/>
            <a:ext cx="2556000" cy="1512000"/>
          </a:xfrm>
          <a:prstGeom prst="roundRect">
            <a:avLst>
              <a:gd name="adj" fmla="val 1384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93" name="四角形: 角を丸くする 692">
            <a:extLst>
              <a:ext uri="{FF2B5EF4-FFF2-40B4-BE49-F238E27FC236}">
                <a16:creationId xmlns:a16="http://schemas.microsoft.com/office/drawing/2014/main" id="{5E68C5D6-78F7-43F7-8B32-F881880A5A75}"/>
              </a:ext>
            </a:extLst>
          </p:cNvPr>
          <p:cNvSpPr>
            <a:spLocks/>
          </p:cNvSpPr>
          <p:nvPr/>
        </p:nvSpPr>
        <p:spPr>
          <a:xfrm>
            <a:off x="7703917" y="4009200"/>
            <a:ext cx="1655634" cy="1517993"/>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altLang="ja-JP" sz="900" b="1" kern="0">
                <a:solidFill>
                  <a:schemeClr val="tx2"/>
                </a:solidFill>
                <a:latin typeface="+mj-ea"/>
                <a:ea typeface="+mj-ea"/>
              </a:rPr>
              <a:t>CSP</a:t>
            </a:r>
            <a:r>
              <a:rPr lang="ja-JP" altLang="en-US" sz="900" b="1" kern="0">
                <a:solidFill>
                  <a:schemeClr val="tx2"/>
                </a:solidFill>
                <a:latin typeface="+mj-ea"/>
                <a:ea typeface="+mj-ea"/>
              </a:rPr>
              <a:t>①</a:t>
            </a:r>
            <a:r>
              <a:rPr lang="en-US" altLang="ja-JP" sz="900" b="1" kern="0">
                <a:solidFill>
                  <a:schemeClr val="tx2"/>
                </a:solidFill>
                <a:latin typeface="+mj-ea"/>
                <a:ea typeface="+mj-ea"/>
              </a:rPr>
              <a:t>(</a:t>
            </a:r>
            <a:r>
              <a:rPr lang="ja-JP" altLang="en-US" sz="900" b="1" kern="0">
                <a:solidFill>
                  <a:schemeClr val="tx2"/>
                </a:solidFill>
                <a:latin typeface="+mj-ea"/>
                <a:ea typeface="+mj-ea"/>
              </a:rPr>
              <a:t>大阪拠点</a:t>
            </a:r>
            <a:r>
              <a:rPr lang="en-US" altLang="ja-JP" sz="900" b="1" kern="0">
                <a:solidFill>
                  <a:schemeClr val="tx2"/>
                </a:solidFill>
                <a:latin typeface="+mj-ea"/>
                <a:ea typeface="+mj-ea"/>
              </a:rPr>
              <a:t>)</a:t>
            </a:r>
          </a:p>
        </p:txBody>
      </p:sp>
      <p:sp>
        <p:nvSpPr>
          <p:cNvPr id="694" name="四角形: 角を丸くする 693">
            <a:extLst>
              <a:ext uri="{FF2B5EF4-FFF2-40B4-BE49-F238E27FC236}">
                <a16:creationId xmlns:a16="http://schemas.microsoft.com/office/drawing/2014/main" id="{F7233B07-592E-43C7-97A2-0C219AA003DC}"/>
              </a:ext>
            </a:extLst>
          </p:cNvPr>
          <p:cNvSpPr>
            <a:spLocks/>
          </p:cNvSpPr>
          <p:nvPr/>
        </p:nvSpPr>
        <p:spPr>
          <a:xfrm>
            <a:off x="7738858" y="4529432"/>
            <a:ext cx="1584000" cy="612000"/>
          </a:xfrm>
          <a:prstGeom prst="roundRect">
            <a:avLst>
              <a:gd name="adj" fmla="val 3310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sp>
        <p:nvSpPr>
          <p:cNvPr id="721" name="円柱 720">
            <a:extLst>
              <a:ext uri="{FF2B5EF4-FFF2-40B4-BE49-F238E27FC236}">
                <a16:creationId xmlns:a16="http://schemas.microsoft.com/office/drawing/2014/main" id="{345DCF2B-3963-4118-8807-E5A044D547CE}"/>
              </a:ext>
            </a:extLst>
          </p:cNvPr>
          <p:cNvSpPr>
            <a:spLocks/>
          </p:cNvSpPr>
          <p:nvPr/>
        </p:nvSpPr>
        <p:spPr>
          <a:xfrm>
            <a:off x="3885213" y="252953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730" name="円柱 729">
            <a:extLst>
              <a:ext uri="{FF2B5EF4-FFF2-40B4-BE49-F238E27FC236}">
                <a16:creationId xmlns:a16="http://schemas.microsoft.com/office/drawing/2014/main" id="{C6D4AC86-37EC-4F7A-94F1-1B7A1017C8BF}"/>
              </a:ext>
            </a:extLst>
          </p:cNvPr>
          <p:cNvSpPr>
            <a:spLocks/>
          </p:cNvSpPr>
          <p:nvPr/>
        </p:nvSpPr>
        <p:spPr>
          <a:xfrm>
            <a:off x="4516100" y="277025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19" name="円柱 618">
            <a:extLst>
              <a:ext uri="{FF2B5EF4-FFF2-40B4-BE49-F238E27FC236}">
                <a16:creationId xmlns:a16="http://schemas.microsoft.com/office/drawing/2014/main" id="{6C07AC0A-7817-485A-BB8E-5990C70D648F}"/>
              </a:ext>
            </a:extLst>
          </p:cNvPr>
          <p:cNvSpPr/>
          <p:nvPr/>
        </p:nvSpPr>
        <p:spPr>
          <a:xfrm>
            <a:off x="2642678" y="239755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94" name="円柱 893">
            <a:extLst>
              <a:ext uri="{FF2B5EF4-FFF2-40B4-BE49-F238E27FC236}">
                <a16:creationId xmlns:a16="http://schemas.microsoft.com/office/drawing/2014/main" id="{C83FECEF-6E98-4F71-9298-07E5C73C8928}"/>
              </a:ext>
            </a:extLst>
          </p:cNvPr>
          <p:cNvSpPr/>
          <p:nvPr/>
        </p:nvSpPr>
        <p:spPr>
          <a:xfrm>
            <a:off x="2642678" y="323562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93" name="円柱 892">
            <a:extLst>
              <a:ext uri="{FF2B5EF4-FFF2-40B4-BE49-F238E27FC236}">
                <a16:creationId xmlns:a16="http://schemas.microsoft.com/office/drawing/2014/main" id="{0B0392B8-3CDA-4433-B4B9-2A01605AAAE0}"/>
              </a:ext>
            </a:extLst>
          </p:cNvPr>
          <p:cNvSpPr/>
          <p:nvPr/>
        </p:nvSpPr>
        <p:spPr>
          <a:xfrm>
            <a:off x="2642678" y="352928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16" name="円柱 615">
            <a:extLst>
              <a:ext uri="{FF2B5EF4-FFF2-40B4-BE49-F238E27FC236}">
                <a16:creationId xmlns:a16="http://schemas.microsoft.com/office/drawing/2014/main" id="{4E85B403-9A69-441A-91A1-387F7D1BCD96}"/>
              </a:ext>
            </a:extLst>
          </p:cNvPr>
          <p:cNvSpPr/>
          <p:nvPr/>
        </p:nvSpPr>
        <p:spPr>
          <a:xfrm>
            <a:off x="2642678" y="268252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14" name="円柱 613">
            <a:extLst>
              <a:ext uri="{FF2B5EF4-FFF2-40B4-BE49-F238E27FC236}">
                <a16:creationId xmlns:a16="http://schemas.microsoft.com/office/drawing/2014/main" id="{B617F05D-F262-4723-88F7-3289DF528F1E}"/>
              </a:ext>
            </a:extLst>
          </p:cNvPr>
          <p:cNvSpPr/>
          <p:nvPr/>
        </p:nvSpPr>
        <p:spPr>
          <a:xfrm>
            <a:off x="3303089" y="252623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31" name="四角形: 角を丸くする 930">
            <a:extLst>
              <a:ext uri="{FF2B5EF4-FFF2-40B4-BE49-F238E27FC236}">
                <a16:creationId xmlns:a16="http://schemas.microsoft.com/office/drawing/2014/main" id="{1FF94122-6DAE-461B-89B9-46BF4849DA8D}"/>
              </a:ext>
            </a:extLst>
          </p:cNvPr>
          <p:cNvSpPr>
            <a:spLocks/>
          </p:cNvSpPr>
          <p:nvPr/>
        </p:nvSpPr>
        <p:spPr>
          <a:xfrm>
            <a:off x="778755" y="3870024"/>
            <a:ext cx="1224000" cy="829171"/>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地方公共団体</a:t>
            </a:r>
            <a:r>
              <a:rPr lang="en-US" altLang="ja-JP" sz="900" b="1" kern="0">
                <a:solidFill>
                  <a:srgbClr val="00338D"/>
                </a:solidFill>
                <a:latin typeface="+mj-ea"/>
                <a:ea typeface="+mj-ea"/>
              </a:rPr>
              <a:t>A</a:t>
            </a:r>
            <a:r>
              <a:rPr lang="ja-JP" altLang="en-US" sz="900" b="1" kern="0">
                <a:solidFill>
                  <a:srgbClr val="00338D"/>
                </a:solidFill>
                <a:latin typeface="+mj-ea"/>
                <a:ea typeface="+mj-ea"/>
              </a:rPr>
              <a:t>拠点</a:t>
            </a:r>
            <a:endParaRPr lang="en-US" altLang="ja-JP" sz="900" b="1" kern="0">
              <a:solidFill>
                <a:srgbClr val="00338D"/>
              </a:solidFill>
              <a:latin typeface="+mj-ea"/>
              <a:ea typeface="+mj-ea"/>
            </a:endParaRPr>
          </a:p>
          <a:p>
            <a:r>
              <a:rPr lang="en-US" altLang="ja-JP" sz="900" b="1" kern="0">
                <a:solidFill>
                  <a:srgbClr val="00338D"/>
                </a:solidFill>
                <a:latin typeface="+mj-ea"/>
                <a:ea typeface="+mj-ea"/>
              </a:rPr>
              <a:t>(DR)</a:t>
            </a: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944" name="四角形: 角を丸くする 943">
            <a:extLst>
              <a:ext uri="{FF2B5EF4-FFF2-40B4-BE49-F238E27FC236}">
                <a16:creationId xmlns:a16="http://schemas.microsoft.com/office/drawing/2014/main" id="{3BB09AC1-2904-47C2-8C87-92707AC6E68D}"/>
              </a:ext>
            </a:extLst>
          </p:cNvPr>
          <p:cNvSpPr>
            <a:spLocks/>
          </p:cNvSpPr>
          <p:nvPr/>
        </p:nvSpPr>
        <p:spPr>
          <a:xfrm>
            <a:off x="2613722" y="3870023"/>
            <a:ext cx="1116000" cy="1657171"/>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データセンター接続部  </a:t>
            </a:r>
            <a:br>
              <a:rPr lang="en-US" altLang="ja-JP" sz="900" b="1" kern="0">
                <a:solidFill>
                  <a:srgbClr val="00338D"/>
                </a:solidFill>
                <a:latin typeface="+mj-ea"/>
                <a:ea typeface="+mj-ea"/>
              </a:rPr>
            </a:br>
            <a:r>
              <a:rPr lang="en-US" altLang="ja-JP" sz="900" b="1" kern="0">
                <a:solidFill>
                  <a:srgbClr val="00338D"/>
                </a:solidFill>
                <a:latin typeface="+mj-ea"/>
                <a:ea typeface="+mj-ea"/>
              </a:rPr>
              <a:t> </a:t>
            </a:r>
            <a:r>
              <a:rPr lang="ja-JP" altLang="en-US" sz="900" b="1" kern="0">
                <a:solidFill>
                  <a:srgbClr val="00338D"/>
                </a:solidFill>
                <a:latin typeface="+mj-ea"/>
                <a:ea typeface="+mj-ea"/>
              </a:rPr>
              <a:t>（</a:t>
            </a:r>
            <a:r>
              <a:rPr lang="en-US" altLang="ja-JP" sz="900" b="1" kern="0">
                <a:solidFill>
                  <a:srgbClr val="00338D"/>
                </a:solidFill>
                <a:latin typeface="+mj-ea"/>
                <a:ea typeface="+mj-ea"/>
              </a:rPr>
              <a:t>DR</a:t>
            </a:r>
            <a:r>
              <a:rPr lang="ja-JP" altLang="en-US" sz="900" b="1" kern="0">
                <a:solidFill>
                  <a:srgbClr val="00338D"/>
                </a:solidFill>
                <a:latin typeface="+mj-ea"/>
                <a:ea typeface="+mj-ea"/>
              </a:rPr>
              <a:t>）</a:t>
            </a:r>
            <a:endParaRPr lang="en-US" altLang="ja-JP" sz="900" b="1" kern="0">
              <a:solidFill>
                <a:srgbClr val="00338D"/>
              </a:solidFill>
              <a:latin typeface="+mj-ea"/>
              <a:ea typeface="+mj-ea"/>
            </a:endParaRPr>
          </a:p>
        </p:txBody>
      </p:sp>
      <p:sp>
        <p:nvSpPr>
          <p:cNvPr id="947" name="円柱 946">
            <a:extLst>
              <a:ext uri="{FF2B5EF4-FFF2-40B4-BE49-F238E27FC236}">
                <a16:creationId xmlns:a16="http://schemas.microsoft.com/office/drawing/2014/main" id="{358A6DC0-7CD5-43A3-BD1B-0051367505E7}"/>
              </a:ext>
            </a:extLst>
          </p:cNvPr>
          <p:cNvSpPr/>
          <p:nvPr/>
        </p:nvSpPr>
        <p:spPr>
          <a:xfrm>
            <a:off x="2642678" y="411791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50" name="円柱 949">
            <a:extLst>
              <a:ext uri="{FF2B5EF4-FFF2-40B4-BE49-F238E27FC236}">
                <a16:creationId xmlns:a16="http://schemas.microsoft.com/office/drawing/2014/main" id="{0EC134AB-3FEA-4649-A1FE-E3E7A1002F00}"/>
              </a:ext>
            </a:extLst>
          </p:cNvPr>
          <p:cNvSpPr/>
          <p:nvPr/>
        </p:nvSpPr>
        <p:spPr>
          <a:xfrm>
            <a:off x="2642678" y="494737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52" name="円柱 951">
            <a:extLst>
              <a:ext uri="{FF2B5EF4-FFF2-40B4-BE49-F238E27FC236}">
                <a16:creationId xmlns:a16="http://schemas.microsoft.com/office/drawing/2014/main" id="{000DAE1F-2B0E-4D64-9159-6D4EC538B51D}"/>
              </a:ext>
            </a:extLst>
          </p:cNvPr>
          <p:cNvSpPr/>
          <p:nvPr/>
        </p:nvSpPr>
        <p:spPr>
          <a:xfrm>
            <a:off x="2642678" y="524002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53" name="円柱 952">
            <a:extLst>
              <a:ext uri="{FF2B5EF4-FFF2-40B4-BE49-F238E27FC236}">
                <a16:creationId xmlns:a16="http://schemas.microsoft.com/office/drawing/2014/main" id="{A66D75D3-C42C-4DED-9A80-B913E8C2E564}"/>
              </a:ext>
            </a:extLst>
          </p:cNvPr>
          <p:cNvSpPr/>
          <p:nvPr/>
        </p:nvSpPr>
        <p:spPr>
          <a:xfrm>
            <a:off x="2641452" y="440866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959" name="コネクタ: カギ線 958">
            <a:extLst>
              <a:ext uri="{FF2B5EF4-FFF2-40B4-BE49-F238E27FC236}">
                <a16:creationId xmlns:a16="http://schemas.microsoft.com/office/drawing/2014/main" id="{BCBD3E8E-E2CB-49F9-B64B-1433F468B3AF}"/>
              </a:ext>
            </a:extLst>
          </p:cNvPr>
          <p:cNvCxnSpPr>
            <a:cxnSpLocks/>
            <a:stCxn id="519" idx="1"/>
            <a:endCxn id="931" idx="1"/>
          </p:cNvCxnSpPr>
          <p:nvPr/>
        </p:nvCxnSpPr>
        <p:spPr>
          <a:xfrm rot="10800000" flipH="1" flipV="1">
            <a:off x="763021" y="2610024"/>
            <a:ext cx="15734" cy="1674586"/>
          </a:xfrm>
          <a:prstGeom prst="bentConnector3">
            <a:avLst>
              <a:gd name="adj1" fmla="val -2067592"/>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59" name="正方形/長方形 1058">
            <a:extLst>
              <a:ext uri="{FF2B5EF4-FFF2-40B4-BE49-F238E27FC236}">
                <a16:creationId xmlns:a16="http://schemas.microsoft.com/office/drawing/2014/main" id="{468A7681-4869-42CF-BDD3-5A63D3961C3D}"/>
              </a:ext>
            </a:extLst>
          </p:cNvPr>
          <p:cNvSpPr/>
          <p:nvPr/>
        </p:nvSpPr>
        <p:spPr>
          <a:xfrm>
            <a:off x="3318713" y="2750539"/>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060" name="円柱 1059">
            <a:extLst>
              <a:ext uri="{FF2B5EF4-FFF2-40B4-BE49-F238E27FC236}">
                <a16:creationId xmlns:a16="http://schemas.microsoft.com/office/drawing/2014/main" id="{0EEAE3BE-BC0C-4231-AEC1-8241D1611F8A}"/>
              </a:ext>
            </a:extLst>
          </p:cNvPr>
          <p:cNvSpPr>
            <a:spLocks/>
          </p:cNvSpPr>
          <p:nvPr/>
        </p:nvSpPr>
        <p:spPr>
          <a:xfrm>
            <a:off x="3885213" y="334258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62" name="円柱 1061">
            <a:extLst>
              <a:ext uri="{FF2B5EF4-FFF2-40B4-BE49-F238E27FC236}">
                <a16:creationId xmlns:a16="http://schemas.microsoft.com/office/drawing/2014/main" id="{69F73F17-9222-4A0B-91B4-3C18C1DB0601}"/>
              </a:ext>
            </a:extLst>
          </p:cNvPr>
          <p:cNvSpPr/>
          <p:nvPr/>
        </p:nvSpPr>
        <p:spPr>
          <a:xfrm>
            <a:off x="3303089" y="333928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64" name="正方形/長方形 1063">
            <a:extLst>
              <a:ext uri="{FF2B5EF4-FFF2-40B4-BE49-F238E27FC236}">
                <a16:creationId xmlns:a16="http://schemas.microsoft.com/office/drawing/2014/main" id="{B8F63F9E-691C-47C5-A715-36CF77912141}"/>
              </a:ext>
            </a:extLst>
          </p:cNvPr>
          <p:cNvSpPr/>
          <p:nvPr/>
        </p:nvSpPr>
        <p:spPr>
          <a:xfrm>
            <a:off x="3370902" y="3588538"/>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068" name="円柱 1067">
            <a:extLst>
              <a:ext uri="{FF2B5EF4-FFF2-40B4-BE49-F238E27FC236}">
                <a16:creationId xmlns:a16="http://schemas.microsoft.com/office/drawing/2014/main" id="{D86432D3-4523-4555-9085-64DA9BBC69A5}"/>
              </a:ext>
            </a:extLst>
          </p:cNvPr>
          <p:cNvSpPr>
            <a:spLocks/>
          </p:cNvSpPr>
          <p:nvPr/>
        </p:nvSpPr>
        <p:spPr>
          <a:xfrm>
            <a:off x="3885213" y="423081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70" name="円柱 1069">
            <a:extLst>
              <a:ext uri="{FF2B5EF4-FFF2-40B4-BE49-F238E27FC236}">
                <a16:creationId xmlns:a16="http://schemas.microsoft.com/office/drawing/2014/main" id="{AD7B4F99-2F91-4F09-95E4-4F98901378A8}"/>
              </a:ext>
            </a:extLst>
          </p:cNvPr>
          <p:cNvSpPr/>
          <p:nvPr/>
        </p:nvSpPr>
        <p:spPr>
          <a:xfrm>
            <a:off x="3298191" y="423186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076" name="コネクタ: カギ線 1075">
            <a:extLst>
              <a:ext uri="{FF2B5EF4-FFF2-40B4-BE49-F238E27FC236}">
                <a16:creationId xmlns:a16="http://schemas.microsoft.com/office/drawing/2014/main" id="{3BFEE10F-BC8A-4835-9E4F-C95CFAA6A498}"/>
              </a:ext>
            </a:extLst>
          </p:cNvPr>
          <p:cNvCxnSpPr>
            <a:cxnSpLocks/>
            <a:stCxn id="515" idx="1"/>
            <a:endCxn id="195" idx="1"/>
          </p:cNvCxnSpPr>
          <p:nvPr/>
        </p:nvCxnSpPr>
        <p:spPr>
          <a:xfrm rot="10800000" flipH="1" flipV="1">
            <a:off x="777357" y="3438023"/>
            <a:ext cx="1398" cy="1693171"/>
          </a:xfrm>
          <a:prstGeom prst="bentConnector3">
            <a:avLst>
              <a:gd name="adj1" fmla="val -16351931"/>
            </a:avLst>
          </a:prstGeom>
          <a:ln w="19050">
            <a:solidFill>
              <a:srgbClr val="00B8F5"/>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B5A5253-6B60-491D-AE47-3E787B133AD7}"/>
              </a:ext>
            </a:extLst>
          </p:cNvPr>
          <p:cNvCxnSpPr>
            <a:cxnSpLocks/>
            <a:stCxn id="569" idx="3"/>
            <a:endCxn id="619" idx="2"/>
          </p:cNvCxnSpPr>
          <p:nvPr/>
        </p:nvCxnSpPr>
        <p:spPr>
          <a:xfrm>
            <a:off x="1963455" y="2519080"/>
            <a:ext cx="679223" cy="447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F039F1E2-2D42-4339-A3CE-7F7D21EE324F}"/>
              </a:ext>
            </a:extLst>
          </p:cNvPr>
          <p:cNvCxnSpPr>
            <a:cxnSpLocks/>
            <a:stCxn id="584" idx="3"/>
            <a:endCxn id="947" idx="2"/>
          </p:cNvCxnSpPr>
          <p:nvPr/>
        </p:nvCxnSpPr>
        <p:spPr>
          <a:xfrm>
            <a:off x="1963455" y="2811734"/>
            <a:ext cx="679223" cy="143218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45EEE954-11EB-4F07-ABF2-382437949BB4}"/>
              </a:ext>
            </a:extLst>
          </p:cNvPr>
          <p:cNvCxnSpPr>
            <a:cxnSpLocks/>
            <a:stCxn id="937" idx="3"/>
            <a:endCxn id="616" idx="2"/>
          </p:cNvCxnSpPr>
          <p:nvPr/>
        </p:nvCxnSpPr>
        <p:spPr>
          <a:xfrm flipV="1">
            <a:off x="1963455" y="2808524"/>
            <a:ext cx="679223" cy="14353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BB75478B-C393-4487-83BE-5EAE91A16058}"/>
              </a:ext>
            </a:extLst>
          </p:cNvPr>
          <p:cNvCxnSpPr>
            <a:cxnSpLocks/>
            <a:stCxn id="943" idx="3"/>
            <a:endCxn id="953" idx="2"/>
          </p:cNvCxnSpPr>
          <p:nvPr/>
        </p:nvCxnSpPr>
        <p:spPr>
          <a:xfrm flipV="1">
            <a:off x="1963455" y="4534666"/>
            <a:ext cx="677997" cy="190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63" name="正方形/長方形 162">
            <a:extLst>
              <a:ext uri="{FF2B5EF4-FFF2-40B4-BE49-F238E27FC236}">
                <a16:creationId xmlns:a16="http://schemas.microsoft.com/office/drawing/2014/main" id="{AF2CB143-81B9-4118-A7BD-B73AA0706FB0}"/>
              </a:ext>
            </a:extLst>
          </p:cNvPr>
          <p:cNvSpPr/>
          <p:nvPr/>
        </p:nvSpPr>
        <p:spPr>
          <a:xfrm>
            <a:off x="1787228" y="2531052"/>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26" name="正方形/長方形 125">
            <a:extLst>
              <a:ext uri="{FF2B5EF4-FFF2-40B4-BE49-F238E27FC236}">
                <a16:creationId xmlns:a16="http://schemas.microsoft.com/office/drawing/2014/main" id="{2A08B50F-9F93-42B3-AE65-820BE5F3D816}"/>
              </a:ext>
            </a:extLst>
          </p:cNvPr>
          <p:cNvSpPr/>
          <p:nvPr/>
        </p:nvSpPr>
        <p:spPr>
          <a:xfrm>
            <a:off x="4778830" y="2895990"/>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127" name="直線コネクタ 126">
            <a:extLst>
              <a:ext uri="{FF2B5EF4-FFF2-40B4-BE49-F238E27FC236}">
                <a16:creationId xmlns:a16="http://schemas.microsoft.com/office/drawing/2014/main" id="{0858C71D-83D4-4670-B807-CF72D5A87572}"/>
              </a:ext>
            </a:extLst>
          </p:cNvPr>
          <p:cNvCxnSpPr>
            <a:cxnSpLocks/>
            <a:stCxn id="730" idx="4"/>
          </p:cNvCxnSpPr>
          <p:nvPr/>
        </p:nvCxnSpPr>
        <p:spPr>
          <a:xfrm>
            <a:off x="4912100" y="2896252"/>
            <a:ext cx="972258" cy="87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28" name="正方形/長方形 127">
            <a:extLst>
              <a:ext uri="{FF2B5EF4-FFF2-40B4-BE49-F238E27FC236}">
                <a16:creationId xmlns:a16="http://schemas.microsoft.com/office/drawing/2014/main" id="{7C90C92E-2960-4C09-A341-4FABAF56F495}"/>
              </a:ext>
            </a:extLst>
          </p:cNvPr>
          <p:cNvSpPr/>
          <p:nvPr/>
        </p:nvSpPr>
        <p:spPr>
          <a:xfrm>
            <a:off x="4798571" y="3195787"/>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31" name="直線コネクタ 130">
            <a:extLst>
              <a:ext uri="{FF2B5EF4-FFF2-40B4-BE49-F238E27FC236}">
                <a16:creationId xmlns:a16="http://schemas.microsoft.com/office/drawing/2014/main" id="{AD0C1E37-69D6-4A13-A1AF-2FDEFD44E6C8}"/>
              </a:ext>
            </a:extLst>
          </p:cNvPr>
          <p:cNvCxnSpPr>
            <a:cxnSpLocks/>
            <a:stCxn id="183" idx="4"/>
          </p:cNvCxnSpPr>
          <p:nvPr/>
        </p:nvCxnSpPr>
        <p:spPr>
          <a:xfrm flipV="1">
            <a:off x="4912100" y="3185343"/>
            <a:ext cx="97225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05034262-BA69-4FD7-AA40-84EA1AED1890}"/>
              </a:ext>
            </a:extLst>
          </p:cNvPr>
          <p:cNvCxnSpPr>
            <a:cxnSpLocks/>
            <a:stCxn id="614" idx="4"/>
            <a:endCxn id="721" idx="2"/>
          </p:cNvCxnSpPr>
          <p:nvPr/>
        </p:nvCxnSpPr>
        <p:spPr>
          <a:xfrm>
            <a:off x="3699089" y="2652233"/>
            <a:ext cx="186124" cy="329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74E7128-AB68-4C22-936E-E2EC39568BB3}"/>
              </a:ext>
            </a:extLst>
          </p:cNvPr>
          <p:cNvCxnSpPr>
            <a:cxnSpLocks/>
            <a:stCxn id="1062" idx="4"/>
            <a:endCxn id="1060" idx="2"/>
          </p:cNvCxnSpPr>
          <p:nvPr/>
        </p:nvCxnSpPr>
        <p:spPr>
          <a:xfrm>
            <a:off x="3699089" y="3465287"/>
            <a:ext cx="186124" cy="329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7C7FA67A-716E-4B38-A3D9-F1B34EA5E9E6}"/>
              </a:ext>
            </a:extLst>
          </p:cNvPr>
          <p:cNvCxnSpPr>
            <a:cxnSpLocks/>
            <a:stCxn id="1070" idx="4"/>
            <a:endCxn id="1068" idx="2"/>
          </p:cNvCxnSpPr>
          <p:nvPr/>
        </p:nvCxnSpPr>
        <p:spPr>
          <a:xfrm flipV="1">
            <a:off x="3694191" y="4356815"/>
            <a:ext cx="191022" cy="105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9AD83E96-11B1-43C0-B049-7FDF5C5A9F2F}"/>
              </a:ext>
            </a:extLst>
          </p:cNvPr>
          <p:cNvCxnSpPr>
            <a:cxnSpLocks/>
            <a:stCxn id="568" idx="3"/>
            <a:endCxn id="894" idx="2"/>
          </p:cNvCxnSpPr>
          <p:nvPr/>
        </p:nvCxnSpPr>
        <p:spPr>
          <a:xfrm>
            <a:off x="1963455" y="3357331"/>
            <a:ext cx="679223" cy="428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id="{A9FF99C2-F963-42CC-A3AC-1A926FE06F73}"/>
              </a:ext>
            </a:extLst>
          </p:cNvPr>
          <p:cNvCxnSpPr>
            <a:cxnSpLocks/>
            <a:stCxn id="583" idx="3"/>
            <a:endCxn id="950" idx="2"/>
          </p:cNvCxnSpPr>
          <p:nvPr/>
        </p:nvCxnSpPr>
        <p:spPr>
          <a:xfrm>
            <a:off x="1963455" y="3649985"/>
            <a:ext cx="679223" cy="142338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D7A5EC31-4E4D-420C-995B-12C139C9BB80}"/>
              </a:ext>
            </a:extLst>
          </p:cNvPr>
          <p:cNvCxnSpPr>
            <a:cxnSpLocks/>
            <a:stCxn id="936" idx="3"/>
            <a:endCxn id="893" idx="2"/>
          </p:cNvCxnSpPr>
          <p:nvPr/>
        </p:nvCxnSpPr>
        <p:spPr>
          <a:xfrm flipV="1">
            <a:off x="1963455" y="3655285"/>
            <a:ext cx="679223" cy="141808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EBFF4FB2-FD31-4CF7-B519-2E77F0C63BD7}"/>
              </a:ext>
            </a:extLst>
          </p:cNvPr>
          <p:cNvCxnSpPr>
            <a:cxnSpLocks/>
            <a:stCxn id="942" idx="3"/>
            <a:endCxn id="952" idx="2"/>
          </p:cNvCxnSpPr>
          <p:nvPr/>
        </p:nvCxnSpPr>
        <p:spPr>
          <a:xfrm>
            <a:off x="1963455" y="5366028"/>
            <a:ext cx="67922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9" name="正方形/長方形 178">
            <a:extLst>
              <a:ext uri="{FF2B5EF4-FFF2-40B4-BE49-F238E27FC236}">
                <a16:creationId xmlns:a16="http://schemas.microsoft.com/office/drawing/2014/main" id="{93358FDB-F9B9-4EC1-BBBA-A943864C30B4}"/>
              </a:ext>
            </a:extLst>
          </p:cNvPr>
          <p:cNvSpPr/>
          <p:nvPr/>
        </p:nvSpPr>
        <p:spPr>
          <a:xfrm>
            <a:off x="1787228" y="4544470"/>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81" name="正方形/長方形 180">
            <a:extLst>
              <a:ext uri="{FF2B5EF4-FFF2-40B4-BE49-F238E27FC236}">
                <a16:creationId xmlns:a16="http://schemas.microsoft.com/office/drawing/2014/main" id="{3C4F3676-8348-4F68-AA29-6B25CCE61E65}"/>
              </a:ext>
            </a:extLst>
          </p:cNvPr>
          <p:cNvSpPr/>
          <p:nvPr/>
        </p:nvSpPr>
        <p:spPr>
          <a:xfrm>
            <a:off x="1787228" y="3364588"/>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82" name="正方形/長方形 181">
            <a:extLst>
              <a:ext uri="{FF2B5EF4-FFF2-40B4-BE49-F238E27FC236}">
                <a16:creationId xmlns:a16="http://schemas.microsoft.com/office/drawing/2014/main" id="{9FD271A8-8683-4EAA-A986-9FE6EF94E4AF}"/>
              </a:ext>
            </a:extLst>
          </p:cNvPr>
          <p:cNvSpPr/>
          <p:nvPr/>
        </p:nvSpPr>
        <p:spPr>
          <a:xfrm>
            <a:off x="1787228" y="5362134"/>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85" name="正方形/長方形 184">
            <a:extLst>
              <a:ext uri="{FF2B5EF4-FFF2-40B4-BE49-F238E27FC236}">
                <a16:creationId xmlns:a16="http://schemas.microsoft.com/office/drawing/2014/main" id="{FA7C56BA-A955-4ACF-9697-7FC0B738783D}"/>
              </a:ext>
            </a:extLst>
          </p:cNvPr>
          <p:cNvSpPr/>
          <p:nvPr/>
        </p:nvSpPr>
        <p:spPr>
          <a:xfrm>
            <a:off x="1787228" y="2912568"/>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6" name="正方形/長方形 185">
            <a:extLst>
              <a:ext uri="{FF2B5EF4-FFF2-40B4-BE49-F238E27FC236}">
                <a16:creationId xmlns:a16="http://schemas.microsoft.com/office/drawing/2014/main" id="{7BFDCFAC-A108-45B7-BBE6-E445DAF7A836}"/>
              </a:ext>
            </a:extLst>
          </p:cNvPr>
          <p:cNvSpPr/>
          <p:nvPr/>
        </p:nvSpPr>
        <p:spPr>
          <a:xfrm>
            <a:off x="1787228" y="3711530"/>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7" name="正方形/長方形 186">
            <a:extLst>
              <a:ext uri="{FF2B5EF4-FFF2-40B4-BE49-F238E27FC236}">
                <a16:creationId xmlns:a16="http://schemas.microsoft.com/office/drawing/2014/main" id="{D42D5297-0C13-4690-8AFA-A0C2D6AFAED7}"/>
              </a:ext>
            </a:extLst>
          </p:cNvPr>
          <p:cNvSpPr/>
          <p:nvPr/>
        </p:nvSpPr>
        <p:spPr>
          <a:xfrm>
            <a:off x="1787228" y="4063711"/>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8" name="正方形/長方形 187">
            <a:extLst>
              <a:ext uri="{FF2B5EF4-FFF2-40B4-BE49-F238E27FC236}">
                <a16:creationId xmlns:a16="http://schemas.microsoft.com/office/drawing/2014/main" id="{C194A591-DB4A-4CA6-B153-4E3B2B2C5137}"/>
              </a:ext>
            </a:extLst>
          </p:cNvPr>
          <p:cNvSpPr/>
          <p:nvPr/>
        </p:nvSpPr>
        <p:spPr>
          <a:xfrm>
            <a:off x="1787228" y="4939660"/>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9" name="正方形/長方形 188">
            <a:extLst>
              <a:ext uri="{FF2B5EF4-FFF2-40B4-BE49-F238E27FC236}">
                <a16:creationId xmlns:a16="http://schemas.microsoft.com/office/drawing/2014/main" id="{A24E9951-EF4D-4742-A738-A14A162AB733}"/>
              </a:ext>
            </a:extLst>
          </p:cNvPr>
          <p:cNvSpPr/>
          <p:nvPr/>
        </p:nvSpPr>
        <p:spPr>
          <a:xfrm>
            <a:off x="3318713" y="4471686"/>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90" name="正方形/長方形 189">
            <a:extLst>
              <a:ext uri="{FF2B5EF4-FFF2-40B4-BE49-F238E27FC236}">
                <a16:creationId xmlns:a16="http://schemas.microsoft.com/office/drawing/2014/main" id="{68D1319B-2EEF-4642-83B6-B0E81DCE8034}"/>
              </a:ext>
            </a:extLst>
          </p:cNvPr>
          <p:cNvSpPr/>
          <p:nvPr/>
        </p:nvSpPr>
        <p:spPr>
          <a:xfrm>
            <a:off x="3370902" y="5311939"/>
            <a:ext cx="978737" cy="144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17" name="正方形/長方形 216">
            <a:extLst>
              <a:ext uri="{FF2B5EF4-FFF2-40B4-BE49-F238E27FC236}">
                <a16:creationId xmlns:a16="http://schemas.microsoft.com/office/drawing/2014/main" id="{31E532CD-F17B-45E0-891F-720C3C0F1A4D}"/>
              </a:ext>
            </a:extLst>
          </p:cNvPr>
          <p:cNvSpPr/>
          <p:nvPr/>
        </p:nvSpPr>
        <p:spPr>
          <a:xfrm>
            <a:off x="4778830" y="4669928"/>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218" name="直線コネクタ 217">
            <a:extLst>
              <a:ext uri="{FF2B5EF4-FFF2-40B4-BE49-F238E27FC236}">
                <a16:creationId xmlns:a16="http://schemas.microsoft.com/office/drawing/2014/main" id="{BAB5F48E-F4B1-4ECF-8741-ABFA3DB4F93E}"/>
              </a:ext>
            </a:extLst>
          </p:cNvPr>
          <p:cNvCxnSpPr>
            <a:cxnSpLocks/>
            <a:stCxn id="184" idx="4"/>
          </p:cNvCxnSpPr>
          <p:nvPr/>
        </p:nvCxnSpPr>
        <p:spPr>
          <a:xfrm flipV="1">
            <a:off x="4912101" y="4679610"/>
            <a:ext cx="95536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19" name="正方形/長方形 218">
            <a:extLst>
              <a:ext uri="{FF2B5EF4-FFF2-40B4-BE49-F238E27FC236}">
                <a16:creationId xmlns:a16="http://schemas.microsoft.com/office/drawing/2014/main" id="{E08D0968-5F03-4F48-BAB1-798679A0285C}"/>
              </a:ext>
            </a:extLst>
          </p:cNvPr>
          <p:cNvSpPr/>
          <p:nvPr/>
        </p:nvSpPr>
        <p:spPr>
          <a:xfrm>
            <a:off x="4798571" y="4978271"/>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20" name="直線コネクタ 219">
            <a:extLst>
              <a:ext uri="{FF2B5EF4-FFF2-40B4-BE49-F238E27FC236}">
                <a16:creationId xmlns:a16="http://schemas.microsoft.com/office/drawing/2014/main" id="{5720F3A6-86F6-4500-BD59-AE023CA6257F}"/>
              </a:ext>
            </a:extLst>
          </p:cNvPr>
          <p:cNvCxnSpPr>
            <a:cxnSpLocks/>
            <a:stCxn id="191" idx="4"/>
          </p:cNvCxnSpPr>
          <p:nvPr/>
        </p:nvCxnSpPr>
        <p:spPr>
          <a:xfrm flipV="1">
            <a:off x="4912100" y="4967827"/>
            <a:ext cx="97225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2" name="直線コネクタ 221">
            <a:extLst>
              <a:ext uri="{FF2B5EF4-FFF2-40B4-BE49-F238E27FC236}">
                <a16:creationId xmlns:a16="http://schemas.microsoft.com/office/drawing/2014/main" id="{83E1CB1E-1E8C-4AE8-A025-14DEF658A7EF}"/>
              </a:ext>
            </a:extLst>
          </p:cNvPr>
          <p:cNvCxnSpPr>
            <a:cxnSpLocks/>
          </p:cNvCxnSpPr>
          <p:nvPr/>
        </p:nvCxnSpPr>
        <p:spPr>
          <a:xfrm>
            <a:off x="6537326" y="2897126"/>
            <a:ext cx="121579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a:extLst>
              <a:ext uri="{FF2B5EF4-FFF2-40B4-BE49-F238E27FC236}">
                <a16:creationId xmlns:a16="http://schemas.microsoft.com/office/drawing/2014/main" id="{3BD6C13B-BEAF-4ECF-A5C6-781E5EFA7F87}"/>
              </a:ext>
            </a:extLst>
          </p:cNvPr>
          <p:cNvCxnSpPr>
            <a:cxnSpLocks/>
          </p:cNvCxnSpPr>
          <p:nvPr/>
        </p:nvCxnSpPr>
        <p:spPr>
          <a:xfrm flipV="1">
            <a:off x="6601116" y="3185343"/>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24" name="正方形/長方形 223">
            <a:extLst>
              <a:ext uri="{FF2B5EF4-FFF2-40B4-BE49-F238E27FC236}">
                <a16:creationId xmlns:a16="http://schemas.microsoft.com/office/drawing/2014/main" id="{724D3FAA-4CF3-4868-AB4C-400808CDC3A7}"/>
              </a:ext>
            </a:extLst>
          </p:cNvPr>
          <p:cNvSpPr/>
          <p:nvPr/>
        </p:nvSpPr>
        <p:spPr>
          <a:xfrm>
            <a:off x="6599549" y="2895990"/>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25" name="正方形/長方形 224">
            <a:extLst>
              <a:ext uri="{FF2B5EF4-FFF2-40B4-BE49-F238E27FC236}">
                <a16:creationId xmlns:a16="http://schemas.microsoft.com/office/drawing/2014/main" id="{3BB5EE5B-9FBF-456B-A7DC-8AE75484AD1D}"/>
              </a:ext>
            </a:extLst>
          </p:cNvPr>
          <p:cNvSpPr/>
          <p:nvPr/>
        </p:nvSpPr>
        <p:spPr>
          <a:xfrm>
            <a:off x="6619290" y="3195787"/>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30" name="直線コネクタ 229">
            <a:extLst>
              <a:ext uri="{FF2B5EF4-FFF2-40B4-BE49-F238E27FC236}">
                <a16:creationId xmlns:a16="http://schemas.microsoft.com/office/drawing/2014/main" id="{B8BD1B78-4122-4636-9C71-0A0723A640CB}"/>
              </a:ext>
            </a:extLst>
          </p:cNvPr>
          <p:cNvCxnSpPr>
            <a:cxnSpLocks/>
          </p:cNvCxnSpPr>
          <p:nvPr/>
        </p:nvCxnSpPr>
        <p:spPr>
          <a:xfrm>
            <a:off x="6602706" y="4679610"/>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a:extLst>
              <a:ext uri="{FF2B5EF4-FFF2-40B4-BE49-F238E27FC236}">
                <a16:creationId xmlns:a16="http://schemas.microsoft.com/office/drawing/2014/main" id="{863BDDB0-D9DF-4712-B5AA-36BFD0DAC8F2}"/>
              </a:ext>
            </a:extLst>
          </p:cNvPr>
          <p:cNvCxnSpPr>
            <a:cxnSpLocks/>
          </p:cNvCxnSpPr>
          <p:nvPr/>
        </p:nvCxnSpPr>
        <p:spPr>
          <a:xfrm flipV="1">
            <a:off x="6591591" y="4967827"/>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29808322-6F3A-41AB-855F-E4213EFCEDE5}"/>
              </a:ext>
            </a:extLst>
          </p:cNvPr>
          <p:cNvSpPr/>
          <p:nvPr/>
        </p:nvSpPr>
        <p:spPr>
          <a:xfrm>
            <a:off x="6599549" y="4678474"/>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33" name="正方形/長方形 232">
            <a:extLst>
              <a:ext uri="{FF2B5EF4-FFF2-40B4-BE49-F238E27FC236}">
                <a16:creationId xmlns:a16="http://schemas.microsoft.com/office/drawing/2014/main" id="{8A404ED8-1760-49C8-AF8A-514BFA05532D}"/>
              </a:ext>
            </a:extLst>
          </p:cNvPr>
          <p:cNvSpPr/>
          <p:nvPr/>
        </p:nvSpPr>
        <p:spPr>
          <a:xfrm>
            <a:off x="6619290" y="4978271"/>
            <a:ext cx="1224019"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646" name="直線コネクタ 645">
            <a:extLst>
              <a:ext uri="{FF2B5EF4-FFF2-40B4-BE49-F238E27FC236}">
                <a16:creationId xmlns:a16="http://schemas.microsoft.com/office/drawing/2014/main" id="{FE72DAB8-D995-4D11-98F4-2EA81F44A283}"/>
              </a:ext>
            </a:extLst>
          </p:cNvPr>
          <p:cNvCxnSpPr>
            <a:cxnSpLocks/>
          </p:cNvCxnSpPr>
          <p:nvPr/>
        </p:nvCxnSpPr>
        <p:spPr>
          <a:xfrm>
            <a:off x="662219" y="1894560"/>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71" name="直線コネクタ 670">
            <a:extLst>
              <a:ext uri="{FF2B5EF4-FFF2-40B4-BE49-F238E27FC236}">
                <a16:creationId xmlns:a16="http://schemas.microsoft.com/office/drawing/2014/main" id="{9889E9F5-E0F9-4610-8BA4-BDC8BC1E1933}"/>
              </a:ext>
            </a:extLst>
          </p:cNvPr>
          <p:cNvCxnSpPr>
            <a:cxnSpLocks/>
          </p:cNvCxnSpPr>
          <p:nvPr/>
        </p:nvCxnSpPr>
        <p:spPr>
          <a:xfrm>
            <a:off x="7646017"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09" name="直線コネクタ 708">
            <a:extLst>
              <a:ext uri="{FF2B5EF4-FFF2-40B4-BE49-F238E27FC236}">
                <a16:creationId xmlns:a16="http://schemas.microsoft.com/office/drawing/2014/main" id="{12BF1BB1-5263-4023-9DFC-5B787D5B2A07}"/>
              </a:ext>
            </a:extLst>
          </p:cNvPr>
          <p:cNvCxnSpPr>
            <a:cxnSpLocks/>
          </p:cNvCxnSpPr>
          <p:nvPr/>
        </p:nvCxnSpPr>
        <p:spPr>
          <a:xfrm>
            <a:off x="9402455"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10" name="直線コネクタ 709">
            <a:extLst>
              <a:ext uri="{FF2B5EF4-FFF2-40B4-BE49-F238E27FC236}">
                <a16:creationId xmlns:a16="http://schemas.microsoft.com/office/drawing/2014/main" id="{E5F20AE0-620D-42C8-B2BB-4B83C86C0075}"/>
              </a:ext>
            </a:extLst>
          </p:cNvPr>
          <p:cNvCxnSpPr>
            <a:cxnSpLocks/>
          </p:cNvCxnSpPr>
          <p:nvPr/>
        </p:nvCxnSpPr>
        <p:spPr>
          <a:xfrm>
            <a:off x="6766083"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11" name="直線コネクタ 710">
            <a:extLst>
              <a:ext uri="{FF2B5EF4-FFF2-40B4-BE49-F238E27FC236}">
                <a16:creationId xmlns:a16="http://schemas.microsoft.com/office/drawing/2014/main" id="{628BBBFD-293D-40F0-AFAF-68E81EE94192}"/>
              </a:ext>
            </a:extLst>
          </p:cNvPr>
          <p:cNvCxnSpPr>
            <a:cxnSpLocks/>
          </p:cNvCxnSpPr>
          <p:nvPr/>
        </p:nvCxnSpPr>
        <p:spPr>
          <a:xfrm>
            <a:off x="5794139"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12" name="直線コネクタ 711">
            <a:extLst>
              <a:ext uri="{FF2B5EF4-FFF2-40B4-BE49-F238E27FC236}">
                <a16:creationId xmlns:a16="http://schemas.microsoft.com/office/drawing/2014/main" id="{1E319E83-9411-46F8-B9E3-B0B8E57F2727}"/>
              </a:ext>
            </a:extLst>
          </p:cNvPr>
          <p:cNvCxnSpPr>
            <a:cxnSpLocks/>
          </p:cNvCxnSpPr>
          <p:nvPr/>
        </p:nvCxnSpPr>
        <p:spPr>
          <a:xfrm>
            <a:off x="4988729"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28" name="直線コネクタ 727">
            <a:extLst>
              <a:ext uri="{FF2B5EF4-FFF2-40B4-BE49-F238E27FC236}">
                <a16:creationId xmlns:a16="http://schemas.microsoft.com/office/drawing/2014/main" id="{B8DB0156-644E-4F31-ADEA-19CDA9723D7B}"/>
              </a:ext>
            </a:extLst>
          </p:cNvPr>
          <p:cNvCxnSpPr>
            <a:cxnSpLocks/>
          </p:cNvCxnSpPr>
          <p:nvPr/>
        </p:nvCxnSpPr>
        <p:spPr>
          <a:xfrm>
            <a:off x="3772054" y="1915208"/>
            <a:ext cx="1" cy="3636000"/>
          </a:xfrm>
          <a:prstGeom prst="line">
            <a:avLst/>
          </a:prstGeom>
          <a:noFill/>
          <a:ln w="25400" cap="flat" cmpd="sng" algn="ctr">
            <a:solidFill>
              <a:srgbClr val="6D2077"/>
            </a:solidFill>
            <a:prstDash val="solid"/>
            <a:miter lim="800000"/>
            <a:headEnd type="none" w="med" len="med"/>
            <a:tailEnd type="none" w="med" len="med"/>
          </a:ln>
          <a:effectLst/>
        </p:spPr>
      </p:cxnSp>
      <p:sp>
        <p:nvSpPr>
          <p:cNvPr id="153" name="円柱 152">
            <a:extLst>
              <a:ext uri="{FF2B5EF4-FFF2-40B4-BE49-F238E27FC236}">
                <a16:creationId xmlns:a16="http://schemas.microsoft.com/office/drawing/2014/main" id="{C3304D20-8E0E-4D6B-A8A5-745E1BE20FF2}"/>
              </a:ext>
            </a:extLst>
          </p:cNvPr>
          <p:cNvSpPr>
            <a:spLocks/>
          </p:cNvSpPr>
          <p:nvPr/>
        </p:nvSpPr>
        <p:spPr>
          <a:xfrm>
            <a:off x="3885213" y="507106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56" name="円柱 155">
            <a:extLst>
              <a:ext uri="{FF2B5EF4-FFF2-40B4-BE49-F238E27FC236}">
                <a16:creationId xmlns:a16="http://schemas.microsoft.com/office/drawing/2014/main" id="{FFBF6BC1-B404-44B7-B1E3-812A0BFC8878}"/>
              </a:ext>
            </a:extLst>
          </p:cNvPr>
          <p:cNvSpPr/>
          <p:nvPr/>
        </p:nvSpPr>
        <p:spPr>
          <a:xfrm>
            <a:off x="3298191" y="507211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59" name="直線コネクタ 158">
            <a:extLst>
              <a:ext uri="{FF2B5EF4-FFF2-40B4-BE49-F238E27FC236}">
                <a16:creationId xmlns:a16="http://schemas.microsoft.com/office/drawing/2014/main" id="{2A636A3E-4C8C-4C72-AE84-BE1D1FFEDCFB}"/>
              </a:ext>
            </a:extLst>
          </p:cNvPr>
          <p:cNvCxnSpPr>
            <a:cxnSpLocks/>
            <a:stCxn id="156" idx="4"/>
            <a:endCxn id="153" idx="2"/>
          </p:cNvCxnSpPr>
          <p:nvPr/>
        </p:nvCxnSpPr>
        <p:spPr>
          <a:xfrm flipV="1">
            <a:off x="3694191" y="5197068"/>
            <a:ext cx="191022" cy="105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79" name="円柱 878">
            <a:extLst>
              <a:ext uri="{FF2B5EF4-FFF2-40B4-BE49-F238E27FC236}">
                <a16:creationId xmlns:a16="http://schemas.microsoft.com/office/drawing/2014/main" id="{F86A7CEA-66D5-4F37-A296-93B1C8D7DE90}"/>
              </a:ext>
            </a:extLst>
          </p:cNvPr>
          <p:cNvSpPr/>
          <p:nvPr/>
        </p:nvSpPr>
        <p:spPr>
          <a:xfrm>
            <a:off x="5985162" y="4381411"/>
            <a:ext cx="737367" cy="1116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881" name="円柱 880">
            <a:extLst>
              <a:ext uri="{FF2B5EF4-FFF2-40B4-BE49-F238E27FC236}">
                <a16:creationId xmlns:a16="http://schemas.microsoft.com/office/drawing/2014/main" id="{82D2E030-AE85-41A5-9BF2-A9D7739D09D8}"/>
              </a:ext>
            </a:extLst>
          </p:cNvPr>
          <p:cNvSpPr/>
          <p:nvPr/>
        </p:nvSpPr>
        <p:spPr>
          <a:xfrm>
            <a:off x="5985162" y="2556314"/>
            <a:ext cx="737367" cy="1116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880" name="円柱 879">
            <a:extLst>
              <a:ext uri="{FF2B5EF4-FFF2-40B4-BE49-F238E27FC236}">
                <a16:creationId xmlns:a16="http://schemas.microsoft.com/office/drawing/2014/main" id="{18F4C2F6-E479-4B4C-8D35-0300C786EE7E}"/>
              </a:ext>
            </a:extLst>
          </p:cNvPr>
          <p:cNvSpPr/>
          <p:nvPr/>
        </p:nvSpPr>
        <p:spPr>
          <a:xfrm>
            <a:off x="5832762" y="2403914"/>
            <a:ext cx="737367" cy="1116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715" name="円柱 714">
            <a:extLst>
              <a:ext uri="{FF2B5EF4-FFF2-40B4-BE49-F238E27FC236}">
                <a16:creationId xmlns:a16="http://schemas.microsoft.com/office/drawing/2014/main" id="{CDA60317-091A-409F-9EFA-D97DF3E9E5FD}"/>
              </a:ext>
            </a:extLst>
          </p:cNvPr>
          <p:cNvSpPr/>
          <p:nvPr/>
        </p:nvSpPr>
        <p:spPr>
          <a:xfrm>
            <a:off x="5832762" y="4229011"/>
            <a:ext cx="737367" cy="1116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83" name="円柱 182">
            <a:extLst>
              <a:ext uri="{FF2B5EF4-FFF2-40B4-BE49-F238E27FC236}">
                <a16:creationId xmlns:a16="http://schemas.microsoft.com/office/drawing/2014/main" id="{2702915C-76B9-4C36-A1B0-EA93B8DE0760}"/>
              </a:ext>
            </a:extLst>
          </p:cNvPr>
          <p:cNvSpPr>
            <a:spLocks/>
          </p:cNvSpPr>
          <p:nvPr/>
        </p:nvSpPr>
        <p:spPr>
          <a:xfrm>
            <a:off x="4516100" y="306548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84" name="円柱 183">
            <a:extLst>
              <a:ext uri="{FF2B5EF4-FFF2-40B4-BE49-F238E27FC236}">
                <a16:creationId xmlns:a16="http://schemas.microsoft.com/office/drawing/2014/main" id="{7E5FD11B-845E-4BC3-A178-7B3B1327B58B}"/>
              </a:ext>
            </a:extLst>
          </p:cNvPr>
          <p:cNvSpPr>
            <a:spLocks/>
          </p:cNvSpPr>
          <p:nvPr/>
        </p:nvSpPr>
        <p:spPr>
          <a:xfrm>
            <a:off x="4516100" y="455588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1" name="円柱 190">
            <a:extLst>
              <a:ext uri="{FF2B5EF4-FFF2-40B4-BE49-F238E27FC236}">
                <a16:creationId xmlns:a16="http://schemas.microsoft.com/office/drawing/2014/main" id="{C9908AD2-079B-43CC-ABF9-7D69CB8BF824}"/>
              </a:ext>
            </a:extLst>
          </p:cNvPr>
          <p:cNvSpPr>
            <a:spLocks/>
          </p:cNvSpPr>
          <p:nvPr/>
        </p:nvSpPr>
        <p:spPr>
          <a:xfrm>
            <a:off x="4516100" y="485913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7" name="正方形/長方形 146">
            <a:extLst>
              <a:ext uri="{FF2B5EF4-FFF2-40B4-BE49-F238E27FC236}">
                <a16:creationId xmlns:a16="http://schemas.microsoft.com/office/drawing/2014/main" id="{D1D8DF6C-250C-4E53-A51D-5D4365C65FB7}"/>
              </a:ext>
            </a:extLst>
          </p:cNvPr>
          <p:cNvSpPr/>
          <p:nvPr/>
        </p:nvSpPr>
        <p:spPr>
          <a:xfrm>
            <a:off x="7964646" y="3826675"/>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148" name="直線矢印コネクタ 147">
            <a:extLst>
              <a:ext uri="{FF2B5EF4-FFF2-40B4-BE49-F238E27FC236}">
                <a16:creationId xmlns:a16="http://schemas.microsoft.com/office/drawing/2014/main" id="{E5F08837-AFA8-4429-8F78-070C4061E2F6}"/>
              </a:ext>
            </a:extLst>
          </p:cNvPr>
          <p:cNvCxnSpPr>
            <a:cxnSpLocks/>
          </p:cNvCxnSpPr>
          <p:nvPr/>
        </p:nvCxnSpPr>
        <p:spPr>
          <a:xfrm>
            <a:off x="7995901" y="3726377"/>
            <a:ext cx="0" cy="288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562" name="円柱 561">
            <a:extLst>
              <a:ext uri="{FF2B5EF4-FFF2-40B4-BE49-F238E27FC236}">
                <a16:creationId xmlns:a16="http://schemas.microsoft.com/office/drawing/2014/main" id="{3E6AF972-EE34-4687-BE48-53FFD40D0014}"/>
              </a:ext>
            </a:extLst>
          </p:cNvPr>
          <p:cNvSpPr/>
          <p:nvPr/>
        </p:nvSpPr>
        <p:spPr>
          <a:xfrm>
            <a:off x="1106575" y="239308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565" name="円柱 564">
            <a:extLst>
              <a:ext uri="{FF2B5EF4-FFF2-40B4-BE49-F238E27FC236}">
                <a16:creationId xmlns:a16="http://schemas.microsoft.com/office/drawing/2014/main" id="{9FEEDA62-2B3E-46E2-A983-784AC43D9CBB}"/>
              </a:ext>
            </a:extLst>
          </p:cNvPr>
          <p:cNvSpPr/>
          <p:nvPr/>
        </p:nvSpPr>
        <p:spPr>
          <a:xfrm>
            <a:off x="1106575" y="323133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579" name="円柱 578">
            <a:extLst>
              <a:ext uri="{FF2B5EF4-FFF2-40B4-BE49-F238E27FC236}">
                <a16:creationId xmlns:a16="http://schemas.microsoft.com/office/drawing/2014/main" id="{5815DBE0-220E-43F0-8728-3DBA22249377}"/>
              </a:ext>
            </a:extLst>
          </p:cNvPr>
          <p:cNvSpPr/>
          <p:nvPr/>
        </p:nvSpPr>
        <p:spPr>
          <a:xfrm>
            <a:off x="1106575" y="268573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581" name="円柱 580">
            <a:extLst>
              <a:ext uri="{FF2B5EF4-FFF2-40B4-BE49-F238E27FC236}">
                <a16:creationId xmlns:a16="http://schemas.microsoft.com/office/drawing/2014/main" id="{FC4ADED0-2FEC-4B88-8AE5-D284163CF460}"/>
              </a:ext>
            </a:extLst>
          </p:cNvPr>
          <p:cNvSpPr/>
          <p:nvPr/>
        </p:nvSpPr>
        <p:spPr>
          <a:xfrm>
            <a:off x="1106575" y="352398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32" name="円柱 931">
            <a:extLst>
              <a:ext uri="{FF2B5EF4-FFF2-40B4-BE49-F238E27FC236}">
                <a16:creationId xmlns:a16="http://schemas.microsoft.com/office/drawing/2014/main" id="{5E17E4B1-AF41-4244-8DEC-9FD640AFC260}"/>
              </a:ext>
            </a:extLst>
          </p:cNvPr>
          <p:cNvSpPr/>
          <p:nvPr/>
        </p:nvSpPr>
        <p:spPr>
          <a:xfrm>
            <a:off x="1106575" y="411791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34" name="円柱 933">
            <a:extLst>
              <a:ext uri="{FF2B5EF4-FFF2-40B4-BE49-F238E27FC236}">
                <a16:creationId xmlns:a16="http://schemas.microsoft.com/office/drawing/2014/main" id="{4F87E8E7-AD7D-4377-861B-AE422A25D9D7}"/>
              </a:ext>
            </a:extLst>
          </p:cNvPr>
          <p:cNvSpPr/>
          <p:nvPr/>
        </p:nvSpPr>
        <p:spPr>
          <a:xfrm>
            <a:off x="1106575" y="494737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38" name="円柱 937">
            <a:extLst>
              <a:ext uri="{FF2B5EF4-FFF2-40B4-BE49-F238E27FC236}">
                <a16:creationId xmlns:a16="http://schemas.microsoft.com/office/drawing/2014/main" id="{5C11EAD9-2264-4289-80D8-D6B7E0884096}"/>
              </a:ext>
            </a:extLst>
          </p:cNvPr>
          <p:cNvSpPr/>
          <p:nvPr/>
        </p:nvSpPr>
        <p:spPr>
          <a:xfrm>
            <a:off x="1106575" y="441056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40" name="円柱 939">
            <a:extLst>
              <a:ext uri="{FF2B5EF4-FFF2-40B4-BE49-F238E27FC236}">
                <a16:creationId xmlns:a16="http://schemas.microsoft.com/office/drawing/2014/main" id="{2333410C-622C-4745-8985-AC466CC5DF7A}"/>
              </a:ext>
            </a:extLst>
          </p:cNvPr>
          <p:cNvSpPr/>
          <p:nvPr/>
        </p:nvSpPr>
        <p:spPr>
          <a:xfrm>
            <a:off x="1106575" y="524002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42" name="正方形/長方形 941">
            <a:extLst>
              <a:ext uri="{FF2B5EF4-FFF2-40B4-BE49-F238E27FC236}">
                <a16:creationId xmlns:a16="http://schemas.microsoft.com/office/drawing/2014/main" id="{BF8486EB-A962-4110-8FE7-34A875CF6952}"/>
              </a:ext>
            </a:extLst>
          </p:cNvPr>
          <p:cNvSpPr/>
          <p:nvPr/>
        </p:nvSpPr>
        <p:spPr>
          <a:xfrm>
            <a:off x="1567455" y="5240028"/>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36" name="正方形/長方形 935">
            <a:extLst>
              <a:ext uri="{FF2B5EF4-FFF2-40B4-BE49-F238E27FC236}">
                <a16:creationId xmlns:a16="http://schemas.microsoft.com/office/drawing/2014/main" id="{66D00F1F-F9BF-4EB2-B207-B180398CE31C}"/>
              </a:ext>
            </a:extLst>
          </p:cNvPr>
          <p:cNvSpPr/>
          <p:nvPr/>
        </p:nvSpPr>
        <p:spPr>
          <a:xfrm>
            <a:off x="1567455" y="4947374"/>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68" name="正方形/長方形 567">
            <a:extLst>
              <a:ext uri="{FF2B5EF4-FFF2-40B4-BE49-F238E27FC236}">
                <a16:creationId xmlns:a16="http://schemas.microsoft.com/office/drawing/2014/main" id="{265DB840-D0D9-4039-A7B7-9F1EA6E95ECA}"/>
              </a:ext>
            </a:extLst>
          </p:cNvPr>
          <p:cNvSpPr/>
          <p:nvPr/>
        </p:nvSpPr>
        <p:spPr>
          <a:xfrm>
            <a:off x="1567455" y="3231331"/>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69" name="正方形/長方形 568">
            <a:extLst>
              <a:ext uri="{FF2B5EF4-FFF2-40B4-BE49-F238E27FC236}">
                <a16:creationId xmlns:a16="http://schemas.microsoft.com/office/drawing/2014/main" id="{57C50327-05D6-483F-9134-208D872D580D}"/>
              </a:ext>
            </a:extLst>
          </p:cNvPr>
          <p:cNvSpPr/>
          <p:nvPr/>
        </p:nvSpPr>
        <p:spPr>
          <a:xfrm>
            <a:off x="1567455" y="2393080"/>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83" name="正方形/長方形 582">
            <a:extLst>
              <a:ext uri="{FF2B5EF4-FFF2-40B4-BE49-F238E27FC236}">
                <a16:creationId xmlns:a16="http://schemas.microsoft.com/office/drawing/2014/main" id="{61CD736B-8883-4B08-8988-44473BDFEE26}"/>
              </a:ext>
            </a:extLst>
          </p:cNvPr>
          <p:cNvSpPr/>
          <p:nvPr/>
        </p:nvSpPr>
        <p:spPr>
          <a:xfrm>
            <a:off x="1567455" y="3523985"/>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84" name="正方形/長方形 583">
            <a:extLst>
              <a:ext uri="{FF2B5EF4-FFF2-40B4-BE49-F238E27FC236}">
                <a16:creationId xmlns:a16="http://schemas.microsoft.com/office/drawing/2014/main" id="{644CDEB7-3820-4AFC-8956-000D792C9BCC}"/>
              </a:ext>
            </a:extLst>
          </p:cNvPr>
          <p:cNvSpPr/>
          <p:nvPr/>
        </p:nvSpPr>
        <p:spPr>
          <a:xfrm>
            <a:off x="1567455" y="2685734"/>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37" name="正方形/長方形 936">
            <a:extLst>
              <a:ext uri="{FF2B5EF4-FFF2-40B4-BE49-F238E27FC236}">
                <a16:creationId xmlns:a16="http://schemas.microsoft.com/office/drawing/2014/main" id="{42098F57-354A-45DC-9D59-BD640BDAC8CE}"/>
              </a:ext>
            </a:extLst>
          </p:cNvPr>
          <p:cNvSpPr/>
          <p:nvPr/>
        </p:nvSpPr>
        <p:spPr>
          <a:xfrm>
            <a:off x="1567455" y="4117915"/>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43" name="正方形/長方形 942">
            <a:extLst>
              <a:ext uri="{FF2B5EF4-FFF2-40B4-BE49-F238E27FC236}">
                <a16:creationId xmlns:a16="http://schemas.microsoft.com/office/drawing/2014/main" id="{C80436B1-12F2-48FD-B315-FCBC8CFCE347}"/>
              </a:ext>
            </a:extLst>
          </p:cNvPr>
          <p:cNvSpPr/>
          <p:nvPr/>
        </p:nvSpPr>
        <p:spPr>
          <a:xfrm>
            <a:off x="1567455" y="4410569"/>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164" name="直線コネクタ 163">
            <a:extLst>
              <a:ext uri="{FF2B5EF4-FFF2-40B4-BE49-F238E27FC236}">
                <a16:creationId xmlns:a16="http://schemas.microsoft.com/office/drawing/2014/main" id="{5DE63A40-6017-4680-BD48-745C2EEC5D80}"/>
              </a:ext>
            </a:extLst>
          </p:cNvPr>
          <p:cNvCxnSpPr>
            <a:cxnSpLocks/>
            <a:endCxn id="569" idx="1"/>
          </p:cNvCxnSpPr>
          <p:nvPr/>
        </p:nvCxnSpPr>
        <p:spPr>
          <a:xfrm>
            <a:off x="1519667" y="2519080"/>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id="{667E1960-0981-4B85-8EAF-F8A964876B33}"/>
              </a:ext>
            </a:extLst>
          </p:cNvPr>
          <p:cNvCxnSpPr>
            <a:cxnSpLocks/>
            <a:endCxn id="584" idx="1"/>
          </p:cNvCxnSpPr>
          <p:nvPr/>
        </p:nvCxnSpPr>
        <p:spPr>
          <a:xfrm>
            <a:off x="1519667" y="2811734"/>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CBD68F16-A563-4C0B-AFEE-53A87054A67B}"/>
              </a:ext>
            </a:extLst>
          </p:cNvPr>
          <p:cNvCxnSpPr>
            <a:cxnSpLocks/>
            <a:endCxn id="568" idx="1"/>
          </p:cNvCxnSpPr>
          <p:nvPr/>
        </p:nvCxnSpPr>
        <p:spPr>
          <a:xfrm>
            <a:off x="1519667" y="3357331"/>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a:extLst>
              <a:ext uri="{FF2B5EF4-FFF2-40B4-BE49-F238E27FC236}">
                <a16:creationId xmlns:a16="http://schemas.microsoft.com/office/drawing/2014/main" id="{B04AF751-BAD6-4426-AD48-C00FBA5AC3C1}"/>
              </a:ext>
            </a:extLst>
          </p:cNvPr>
          <p:cNvCxnSpPr>
            <a:cxnSpLocks/>
            <a:endCxn id="583" idx="1"/>
          </p:cNvCxnSpPr>
          <p:nvPr/>
        </p:nvCxnSpPr>
        <p:spPr>
          <a:xfrm>
            <a:off x="1519667" y="3649985"/>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077450C9-FD64-47B2-88C9-F2F31771B420}"/>
              </a:ext>
            </a:extLst>
          </p:cNvPr>
          <p:cNvCxnSpPr>
            <a:cxnSpLocks/>
            <a:endCxn id="937" idx="1"/>
          </p:cNvCxnSpPr>
          <p:nvPr/>
        </p:nvCxnSpPr>
        <p:spPr>
          <a:xfrm>
            <a:off x="1519667" y="4243915"/>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7FF297F4-882A-4191-9FBA-13F88321D7C7}"/>
              </a:ext>
            </a:extLst>
          </p:cNvPr>
          <p:cNvCxnSpPr>
            <a:cxnSpLocks/>
            <a:endCxn id="943" idx="1"/>
          </p:cNvCxnSpPr>
          <p:nvPr/>
        </p:nvCxnSpPr>
        <p:spPr>
          <a:xfrm>
            <a:off x="1519667" y="4536569"/>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a:extLst>
              <a:ext uri="{FF2B5EF4-FFF2-40B4-BE49-F238E27FC236}">
                <a16:creationId xmlns:a16="http://schemas.microsoft.com/office/drawing/2014/main" id="{9F8EB44F-57BE-4589-A210-B21A57E22376}"/>
              </a:ext>
            </a:extLst>
          </p:cNvPr>
          <p:cNvCxnSpPr>
            <a:cxnSpLocks/>
            <a:endCxn id="936" idx="1"/>
          </p:cNvCxnSpPr>
          <p:nvPr/>
        </p:nvCxnSpPr>
        <p:spPr>
          <a:xfrm>
            <a:off x="1519667" y="5073374"/>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a:extLst>
              <a:ext uri="{FF2B5EF4-FFF2-40B4-BE49-F238E27FC236}">
                <a16:creationId xmlns:a16="http://schemas.microsoft.com/office/drawing/2014/main" id="{D4AB6E25-A270-4834-B631-0A2A7503EB2D}"/>
              </a:ext>
            </a:extLst>
          </p:cNvPr>
          <p:cNvCxnSpPr>
            <a:cxnSpLocks/>
            <a:endCxn id="942" idx="1"/>
          </p:cNvCxnSpPr>
          <p:nvPr/>
        </p:nvCxnSpPr>
        <p:spPr>
          <a:xfrm>
            <a:off x="1519667" y="5366028"/>
            <a:ext cx="4778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200" name="正方形/長方形 199">
            <a:extLst>
              <a:ext uri="{FF2B5EF4-FFF2-40B4-BE49-F238E27FC236}">
                <a16:creationId xmlns:a16="http://schemas.microsoft.com/office/drawing/2014/main" id="{6EA7DFAC-21C0-4D76-9282-35BD409BCF7C}"/>
              </a:ext>
            </a:extLst>
          </p:cNvPr>
          <p:cNvSpPr/>
          <p:nvPr/>
        </p:nvSpPr>
        <p:spPr>
          <a:xfrm>
            <a:off x="1532607" y="1842703"/>
            <a:ext cx="2232568" cy="287818"/>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chemeClr val="bg1">
                    <a:lumMod val="50000"/>
                  </a:schemeClr>
                </a:solidFill>
              </a:rPr>
              <a:t>②データセンタ区間</a:t>
            </a:r>
          </a:p>
        </p:txBody>
      </p:sp>
      <p:cxnSp>
        <p:nvCxnSpPr>
          <p:cNvPr id="201" name="直線コネクタ 200">
            <a:extLst>
              <a:ext uri="{FF2B5EF4-FFF2-40B4-BE49-F238E27FC236}">
                <a16:creationId xmlns:a16="http://schemas.microsoft.com/office/drawing/2014/main" id="{DDAB7B56-A5EB-4C72-932F-028D84012449}"/>
              </a:ext>
            </a:extLst>
          </p:cNvPr>
          <p:cNvCxnSpPr>
            <a:cxnSpLocks/>
          </p:cNvCxnSpPr>
          <p:nvPr/>
        </p:nvCxnSpPr>
        <p:spPr>
          <a:xfrm>
            <a:off x="1509430" y="1894560"/>
            <a:ext cx="1" cy="3636000"/>
          </a:xfrm>
          <a:prstGeom prst="line">
            <a:avLst/>
          </a:prstGeom>
          <a:noFill/>
          <a:ln w="25400" cap="flat" cmpd="sng" algn="ctr">
            <a:solidFill>
              <a:srgbClr val="6D2077"/>
            </a:solidFill>
            <a:prstDash val="solid"/>
            <a:miter lim="800000"/>
            <a:headEnd type="none" w="med" len="med"/>
            <a:tailEnd type="none" w="med" len="med"/>
          </a:ln>
          <a:effectLst/>
        </p:spPr>
      </p:cxnSp>
      <p:sp>
        <p:nvSpPr>
          <p:cNvPr id="5" name="テキスト ボックス 4">
            <a:extLst>
              <a:ext uri="{FF2B5EF4-FFF2-40B4-BE49-F238E27FC236}">
                <a16:creationId xmlns:a16="http://schemas.microsoft.com/office/drawing/2014/main" id="{A8D9DA51-6D8C-5578-6E21-55712E387306}"/>
              </a:ext>
            </a:extLst>
          </p:cNvPr>
          <p:cNvSpPr txBox="1">
            <a:spLocks/>
          </p:cNvSpPr>
          <p:nvPr/>
        </p:nvSpPr>
        <p:spPr>
          <a:xfrm>
            <a:off x="152420" y="3253548"/>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a</a:t>
            </a:r>
            <a:endParaRPr kumimoji="0" sz="1200">
              <a:solidFill>
                <a:prstClr val="white"/>
              </a:solidFill>
              <a:latin typeface="Arial" panose="020B0604020202020204" pitchFamily="34" charset="0"/>
              <a:ea typeface="Meiryo UI"/>
            </a:endParaRPr>
          </a:p>
        </p:txBody>
      </p:sp>
      <p:sp>
        <p:nvSpPr>
          <p:cNvPr id="6" name="フローチャート: 処理 5">
            <a:extLst>
              <a:ext uri="{FF2B5EF4-FFF2-40B4-BE49-F238E27FC236}">
                <a16:creationId xmlns:a16="http://schemas.microsoft.com/office/drawing/2014/main" id="{D4650106-B2A3-380B-2E79-A914B6BDD07D}"/>
              </a:ext>
            </a:extLst>
          </p:cNvPr>
          <p:cNvSpPr/>
          <p:nvPr/>
        </p:nvSpPr>
        <p:spPr>
          <a:xfrm>
            <a:off x="188635" y="5590787"/>
            <a:ext cx="3024000" cy="828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16000" indent="-171450">
              <a:buFont typeface="Arial" panose="020B0604020202020204" pitchFamily="34" charset="0"/>
              <a:buChar char="•"/>
            </a:pPr>
            <a:r>
              <a:rPr kumimoji="1" lang="en-US" altLang="ja-JP" sz="900">
                <a:solidFill>
                  <a:schemeClr val="tx1"/>
                </a:solidFill>
              </a:rPr>
              <a:t>A</a:t>
            </a:r>
            <a:r>
              <a:rPr kumimoji="1" lang="ja-JP" altLang="en-US" sz="900">
                <a:solidFill>
                  <a:schemeClr val="tx1"/>
                </a:solidFill>
              </a:rPr>
              <a:t>、</a:t>
            </a:r>
            <a:r>
              <a:rPr kumimoji="1" lang="en-US" altLang="ja-JP" sz="900">
                <a:solidFill>
                  <a:schemeClr val="tx1"/>
                </a:solidFill>
              </a:rPr>
              <a:t>B</a:t>
            </a:r>
            <a:r>
              <a:rPr kumimoji="1" lang="ja-JP" altLang="en-US" sz="900">
                <a:solidFill>
                  <a:schemeClr val="tx1"/>
                </a:solidFill>
              </a:rPr>
              <a:t>拠点からガバメントクラウドに接続するメインの回線障害等に備え、</a:t>
            </a:r>
            <a:r>
              <a:rPr kumimoji="1" lang="en-US" altLang="ja-JP" sz="900">
                <a:solidFill>
                  <a:schemeClr val="tx1"/>
                </a:solidFill>
              </a:rPr>
              <a:t>DR</a:t>
            </a:r>
            <a:r>
              <a:rPr kumimoji="1" lang="ja-JP" altLang="en-US" sz="900">
                <a:solidFill>
                  <a:schemeClr val="tx1"/>
                </a:solidFill>
              </a:rPr>
              <a:t>環境となる拠点を用意し、そこからもガバメントクラウドに接続できるようにする</a:t>
            </a:r>
            <a:endParaRPr kumimoji="1" lang="en-US" altLang="ja-JP" sz="900">
              <a:solidFill>
                <a:schemeClr val="tx1"/>
              </a:solidFill>
            </a:endParaRPr>
          </a:p>
          <a:p>
            <a:pPr marL="216000" indent="-171450">
              <a:buFont typeface="Arial" panose="020B0604020202020204" pitchFamily="34" charset="0"/>
              <a:buChar char="•"/>
            </a:pPr>
            <a:r>
              <a:rPr kumimoji="1" lang="ja-JP" altLang="en-US" sz="900">
                <a:solidFill>
                  <a:schemeClr val="tx1"/>
                </a:solidFill>
              </a:rPr>
              <a:t>ガバメントクラウドに接続する回線が複数本用意されることから回線利用料が高くなる可能性がある</a:t>
            </a:r>
          </a:p>
        </p:txBody>
      </p:sp>
      <p:sp>
        <p:nvSpPr>
          <p:cNvPr id="7" name="テキスト ボックス 6">
            <a:extLst>
              <a:ext uri="{FF2B5EF4-FFF2-40B4-BE49-F238E27FC236}">
                <a16:creationId xmlns:a16="http://schemas.microsoft.com/office/drawing/2014/main" id="{AD0DD12E-E10C-4DA7-CCA6-4BFE6C0CC4D2}"/>
              </a:ext>
            </a:extLst>
          </p:cNvPr>
          <p:cNvSpPr txBox="1">
            <a:spLocks/>
          </p:cNvSpPr>
          <p:nvPr/>
        </p:nvSpPr>
        <p:spPr>
          <a:xfrm>
            <a:off x="31481" y="554489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a</a:t>
            </a:r>
            <a:endParaRPr kumimoji="0" sz="1200">
              <a:solidFill>
                <a:prstClr val="white"/>
              </a:solidFill>
              <a:latin typeface="Arial" panose="020B0604020202020204" pitchFamily="34" charset="0"/>
              <a:ea typeface="Meiryo UI"/>
            </a:endParaRPr>
          </a:p>
        </p:txBody>
      </p:sp>
      <p:sp>
        <p:nvSpPr>
          <p:cNvPr id="8" name="テキスト ボックス 7">
            <a:extLst>
              <a:ext uri="{FF2B5EF4-FFF2-40B4-BE49-F238E27FC236}">
                <a16:creationId xmlns:a16="http://schemas.microsoft.com/office/drawing/2014/main" id="{56A4D8D3-E91D-2E35-CEBE-5397519A9B71}"/>
              </a:ext>
            </a:extLst>
          </p:cNvPr>
          <p:cNvSpPr txBox="1">
            <a:spLocks/>
          </p:cNvSpPr>
          <p:nvPr/>
        </p:nvSpPr>
        <p:spPr>
          <a:xfrm>
            <a:off x="2364199" y="3444239"/>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sz="1200">
                <a:solidFill>
                  <a:prstClr val="white"/>
                </a:solidFill>
                <a:latin typeface="Arial" panose="020B0604020202020204" pitchFamily="34" charset="0"/>
                <a:ea typeface="Meiryo UI"/>
              </a:rPr>
              <a:t>b</a:t>
            </a:r>
            <a:endParaRPr kumimoji="0" sz="1200">
              <a:solidFill>
                <a:prstClr val="white"/>
              </a:solidFill>
              <a:latin typeface="Arial" panose="020B0604020202020204" pitchFamily="34" charset="0"/>
              <a:ea typeface="Meiryo UI"/>
            </a:endParaRPr>
          </a:p>
        </p:txBody>
      </p:sp>
      <p:sp>
        <p:nvSpPr>
          <p:cNvPr id="9" name="フローチャート: 処理 8">
            <a:extLst>
              <a:ext uri="{FF2B5EF4-FFF2-40B4-BE49-F238E27FC236}">
                <a16:creationId xmlns:a16="http://schemas.microsoft.com/office/drawing/2014/main" id="{2D14274B-B9BC-0BEC-27E6-A06A540DB01A}"/>
              </a:ext>
            </a:extLst>
          </p:cNvPr>
          <p:cNvSpPr>
            <a:spLocks/>
          </p:cNvSpPr>
          <p:nvPr/>
        </p:nvSpPr>
        <p:spPr>
          <a:xfrm>
            <a:off x="3464635" y="5590787"/>
            <a:ext cx="3024000" cy="828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16000" indent="-171450">
              <a:buFont typeface="Arial" panose="020B0604020202020204" pitchFamily="34" charset="0"/>
              <a:buChar char="•"/>
            </a:pPr>
            <a:r>
              <a:rPr kumimoji="1" lang="ja-JP" altLang="en-US" sz="900">
                <a:solidFill>
                  <a:schemeClr val="tx1"/>
                </a:solidFill>
              </a:rPr>
              <a:t>データセンター障害等に備え、</a:t>
            </a:r>
            <a:r>
              <a:rPr kumimoji="1" lang="en-US" altLang="ja-JP" sz="900">
                <a:solidFill>
                  <a:schemeClr val="tx1"/>
                </a:solidFill>
              </a:rPr>
              <a:t>DR</a:t>
            </a:r>
            <a:r>
              <a:rPr kumimoji="1" lang="ja-JP" altLang="en-US" sz="900">
                <a:solidFill>
                  <a:schemeClr val="tx1"/>
                </a:solidFill>
              </a:rPr>
              <a:t>拠点となる他のデータセンター拠点を用意する</a:t>
            </a:r>
            <a:endParaRPr kumimoji="1" lang="en-US" altLang="ja-JP" sz="900">
              <a:solidFill>
                <a:schemeClr val="tx1"/>
              </a:solidFill>
            </a:endParaRPr>
          </a:p>
          <a:p>
            <a:pPr marL="216000" indent="-171450">
              <a:buFont typeface="Arial" panose="020B0604020202020204" pitchFamily="34" charset="0"/>
              <a:buChar char="•"/>
            </a:pPr>
            <a:r>
              <a:rPr kumimoji="1" lang="ja-JP" altLang="en-US" sz="900">
                <a:solidFill>
                  <a:schemeClr val="tx1"/>
                </a:solidFill>
              </a:rPr>
              <a:t>“</a:t>
            </a:r>
            <a:r>
              <a:rPr kumimoji="1" lang="en-US" altLang="ja-JP" sz="900">
                <a:solidFill>
                  <a:schemeClr val="tx1"/>
                </a:solidFill>
              </a:rPr>
              <a:t>a</a:t>
            </a:r>
            <a:r>
              <a:rPr kumimoji="1" lang="ja-JP" altLang="en-US" sz="900">
                <a:solidFill>
                  <a:schemeClr val="tx1"/>
                </a:solidFill>
              </a:rPr>
              <a:t>”で用意した</a:t>
            </a:r>
            <a:r>
              <a:rPr kumimoji="1" lang="en-US" altLang="ja-JP" sz="900">
                <a:solidFill>
                  <a:schemeClr val="tx1"/>
                </a:solidFill>
              </a:rPr>
              <a:t>DR</a:t>
            </a:r>
            <a:r>
              <a:rPr kumimoji="1" lang="ja-JP" altLang="en-US" sz="900">
                <a:solidFill>
                  <a:schemeClr val="tx1"/>
                </a:solidFill>
              </a:rPr>
              <a:t>拠点からも</a:t>
            </a:r>
            <a:r>
              <a:rPr kumimoji="1" lang="en-US" altLang="ja-JP" sz="900">
                <a:solidFill>
                  <a:schemeClr val="tx1"/>
                </a:solidFill>
              </a:rPr>
              <a:t>DR</a:t>
            </a:r>
            <a:r>
              <a:rPr kumimoji="1" lang="ja-JP" altLang="en-US" sz="900">
                <a:solidFill>
                  <a:schemeClr val="tx1"/>
                </a:solidFill>
              </a:rPr>
              <a:t>拠点となるデータセンター拠点に回線を敷設する</a:t>
            </a:r>
            <a:endParaRPr kumimoji="1" lang="en-US" altLang="ja-JP" sz="900">
              <a:solidFill>
                <a:schemeClr val="tx1"/>
              </a:solidFill>
            </a:endParaRPr>
          </a:p>
          <a:p>
            <a:pPr marL="216000" indent="-171450">
              <a:buFont typeface="Arial" panose="020B0604020202020204" pitchFamily="34" charset="0"/>
              <a:buChar char="•"/>
            </a:pPr>
            <a:r>
              <a:rPr kumimoji="1" lang="ja-JP" altLang="en-US" sz="900">
                <a:solidFill>
                  <a:schemeClr val="tx1"/>
                </a:solidFill>
              </a:rPr>
              <a:t>複数のデータセンターの契約を要することから、回線利用料に加えて、データセンター利用費も高くなる可能性がある</a:t>
            </a:r>
          </a:p>
        </p:txBody>
      </p:sp>
      <p:sp>
        <p:nvSpPr>
          <p:cNvPr id="10" name="テキスト ボックス 9">
            <a:extLst>
              <a:ext uri="{FF2B5EF4-FFF2-40B4-BE49-F238E27FC236}">
                <a16:creationId xmlns:a16="http://schemas.microsoft.com/office/drawing/2014/main" id="{F1720189-7CD8-F2EE-1E0A-D534387A2D5F}"/>
              </a:ext>
            </a:extLst>
          </p:cNvPr>
          <p:cNvSpPr txBox="1">
            <a:spLocks/>
          </p:cNvSpPr>
          <p:nvPr/>
        </p:nvSpPr>
        <p:spPr>
          <a:xfrm>
            <a:off x="3297857" y="554489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altLang="ja-JP" sz="1200">
                <a:solidFill>
                  <a:prstClr val="white"/>
                </a:solidFill>
                <a:latin typeface="Arial" panose="020B0604020202020204" pitchFamily="34" charset="0"/>
                <a:ea typeface="Meiryo UI"/>
              </a:rPr>
              <a:t>b</a:t>
            </a:r>
            <a:endParaRPr kumimoji="0" sz="1200">
              <a:solidFill>
                <a:prstClr val="white"/>
              </a:solidFill>
              <a:latin typeface="Arial" panose="020B0604020202020204" pitchFamily="34" charset="0"/>
              <a:ea typeface="Meiryo UI"/>
            </a:endParaRPr>
          </a:p>
        </p:txBody>
      </p:sp>
      <p:sp>
        <p:nvSpPr>
          <p:cNvPr id="11" name="テキスト ボックス 10">
            <a:extLst>
              <a:ext uri="{FF2B5EF4-FFF2-40B4-BE49-F238E27FC236}">
                <a16:creationId xmlns:a16="http://schemas.microsoft.com/office/drawing/2014/main" id="{417063E0-557F-AB0F-0C12-7169C44820EF}"/>
              </a:ext>
            </a:extLst>
          </p:cNvPr>
          <p:cNvSpPr txBox="1">
            <a:spLocks/>
          </p:cNvSpPr>
          <p:nvPr/>
        </p:nvSpPr>
        <p:spPr>
          <a:xfrm>
            <a:off x="4668860" y="4172883"/>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ｃ</a:t>
            </a:r>
            <a:endParaRPr kumimoji="0" sz="1200">
              <a:solidFill>
                <a:prstClr val="white"/>
              </a:solidFill>
              <a:latin typeface="Arial" panose="020B0604020202020204" pitchFamily="34" charset="0"/>
              <a:ea typeface="Meiryo UI"/>
            </a:endParaRPr>
          </a:p>
        </p:txBody>
      </p:sp>
      <p:sp>
        <p:nvSpPr>
          <p:cNvPr id="12" name="フローチャート: 処理 11">
            <a:extLst>
              <a:ext uri="{FF2B5EF4-FFF2-40B4-BE49-F238E27FC236}">
                <a16:creationId xmlns:a16="http://schemas.microsoft.com/office/drawing/2014/main" id="{A696191B-B330-F879-853F-EB82A22AF5BE}"/>
              </a:ext>
            </a:extLst>
          </p:cNvPr>
          <p:cNvSpPr>
            <a:spLocks/>
          </p:cNvSpPr>
          <p:nvPr/>
        </p:nvSpPr>
        <p:spPr>
          <a:xfrm>
            <a:off x="6740635" y="5590787"/>
            <a:ext cx="3024000" cy="828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16000" indent="-171450">
              <a:buFont typeface="Arial" panose="020B0604020202020204" pitchFamily="34" charset="0"/>
              <a:buChar char="•"/>
            </a:pPr>
            <a:r>
              <a:rPr kumimoji="1" lang="ja-JP" altLang="en-US" sz="900">
                <a:solidFill>
                  <a:schemeClr val="tx1"/>
                </a:solidFill>
              </a:rPr>
              <a:t>ガバメントクラウドの東京拠点の障害等に備え、大阪拠点へも接続可能な構成とする</a:t>
            </a:r>
            <a:endParaRPr kumimoji="1" lang="en-US" altLang="ja-JP" sz="900">
              <a:solidFill>
                <a:schemeClr val="tx1"/>
              </a:solidFill>
            </a:endParaRPr>
          </a:p>
          <a:p>
            <a:pPr marL="216000" indent="-171450">
              <a:buFont typeface="Arial" panose="020B0604020202020204" pitchFamily="34" charset="0"/>
              <a:buChar char="•"/>
            </a:pPr>
            <a:r>
              <a:rPr kumimoji="1" lang="ja-JP" altLang="en-US" sz="900">
                <a:solidFill>
                  <a:schemeClr val="tx1"/>
                </a:solidFill>
              </a:rPr>
              <a:t>大阪拠点にも接続できるようにする場合、回線利用料が高くなる可能性がある</a:t>
            </a:r>
          </a:p>
        </p:txBody>
      </p:sp>
      <p:sp>
        <p:nvSpPr>
          <p:cNvPr id="13" name="テキスト ボックス 12">
            <a:extLst>
              <a:ext uri="{FF2B5EF4-FFF2-40B4-BE49-F238E27FC236}">
                <a16:creationId xmlns:a16="http://schemas.microsoft.com/office/drawing/2014/main" id="{64C447F8-7BE0-8832-9756-D7A080C735B7}"/>
              </a:ext>
            </a:extLst>
          </p:cNvPr>
          <p:cNvSpPr txBox="1">
            <a:spLocks/>
          </p:cNvSpPr>
          <p:nvPr/>
        </p:nvSpPr>
        <p:spPr>
          <a:xfrm>
            <a:off x="6537857" y="554489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en-US" altLang="ja-JP" sz="1200">
                <a:solidFill>
                  <a:prstClr val="white"/>
                </a:solidFill>
                <a:latin typeface="Arial" panose="020B0604020202020204" pitchFamily="34" charset="0"/>
                <a:ea typeface="Meiryo UI"/>
              </a:rPr>
              <a:t>c</a:t>
            </a:r>
            <a:endParaRPr kumimoji="0" sz="1200">
              <a:solidFill>
                <a:prstClr val="white"/>
              </a:solidFill>
              <a:latin typeface="Arial" panose="020B0604020202020204" pitchFamily="34" charset="0"/>
              <a:ea typeface="Meiryo UI"/>
            </a:endParaRPr>
          </a:p>
        </p:txBody>
      </p:sp>
      <p:sp>
        <p:nvSpPr>
          <p:cNvPr id="18" name="テキスト ボックス 17">
            <a:extLst>
              <a:ext uri="{FF2B5EF4-FFF2-40B4-BE49-F238E27FC236}">
                <a16:creationId xmlns:a16="http://schemas.microsoft.com/office/drawing/2014/main" id="{5E9D8FDB-6216-0BE5-6B27-FC550FD9A510}"/>
              </a:ext>
            </a:extLst>
          </p:cNvPr>
          <p:cNvSpPr txBox="1"/>
          <p:nvPr/>
        </p:nvSpPr>
        <p:spPr>
          <a:xfrm>
            <a:off x="8032790" y="299545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9" name="テキスト ボックス 18">
            <a:extLst>
              <a:ext uri="{FF2B5EF4-FFF2-40B4-BE49-F238E27FC236}">
                <a16:creationId xmlns:a16="http://schemas.microsoft.com/office/drawing/2014/main" id="{D44BE462-E24B-6725-8881-E42AFB582FA4}"/>
              </a:ext>
            </a:extLst>
          </p:cNvPr>
          <p:cNvSpPr txBox="1"/>
          <p:nvPr/>
        </p:nvSpPr>
        <p:spPr>
          <a:xfrm>
            <a:off x="8032790" y="4781571"/>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4" name="正方形/長方形 3">
            <a:extLst>
              <a:ext uri="{FF2B5EF4-FFF2-40B4-BE49-F238E27FC236}">
                <a16:creationId xmlns:a16="http://schemas.microsoft.com/office/drawing/2014/main" id="{3B2C99EC-935B-22CC-4DD9-138DB7294E58}"/>
              </a:ext>
            </a:extLst>
          </p:cNvPr>
          <p:cNvSpPr/>
          <p:nvPr/>
        </p:nvSpPr>
        <p:spPr>
          <a:xfrm>
            <a:off x="741000" y="1018535"/>
            <a:ext cx="8748000" cy="828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100">
                <a:solidFill>
                  <a:schemeClr val="tx1"/>
                </a:solidFill>
                <a:latin typeface="+mj-ea"/>
                <a:ea typeface="+mj-ea"/>
              </a:rPr>
              <a:t>「</a:t>
            </a:r>
            <a:r>
              <a:rPr kumimoji="1" lang="en-US" altLang="ja-JP" sz="1100">
                <a:solidFill>
                  <a:schemeClr val="tx1"/>
                </a:solidFill>
                <a:latin typeface="+mj-ea"/>
                <a:ea typeface="+mj-ea"/>
              </a:rPr>
              <a:t>2.ASP</a:t>
            </a:r>
            <a:r>
              <a:rPr kumimoji="1" lang="ja-JP" altLang="en-US" sz="1100">
                <a:solidFill>
                  <a:schemeClr val="tx1"/>
                </a:solidFill>
                <a:latin typeface="+mj-ea"/>
                <a:ea typeface="+mj-ea"/>
              </a:rPr>
              <a:t>のデータセンターから専用</a:t>
            </a:r>
            <a:r>
              <a:rPr kumimoji="1" lang="ja-JP" altLang="en-US" sz="1100" b="0">
                <a:solidFill>
                  <a:schemeClr val="tx1"/>
                </a:solidFill>
                <a:latin typeface="+mj-ea"/>
                <a:ea typeface="+mj-ea"/>
              </a:rPr>
              <a:t>回</a:t>
            </a:r>
            <a:r>
              <a:rPr kumimoji="1" lang="ja-JP" altLang="en-US" sz="1100">
                <a:solidFill>
                  <a:schemeClr val="tx1"/>
                </a:solidFill>
                <a:latin typeface="+mj-ea"/>
                <a:ea typeface="+mj-ea"/>
              </a:rPr>
              <a:t>線で接続する方法」における大規模災害に備えたネットワークの接続構成について検討した。</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ja-JP" altLang="en-US" sz="1100">
                <a:solidFill>
                  <a:schemeClr val="tx1"/>
                </a:solidFill>
                <a:latin typeface="+mj-ea"/>
                <a:ea typeface="+mj-ea"/>
              </a:rPr>
              <a:t>なお、本構成については、災害対策に備える際に取り得るもので最大限の構成になると考える。</a:t>
            </a:r>
            <a:endParaRPr kumimoji="1" lang="en-US" altLang="ja-JP" sz="1100">
              <a:solidFill>
                <a:schemeClr val="tx1"/>
              </a:solidFill>
              <a:latin typeface="+mj-ea"/>
              <a:ea typeface="+mj-ea"/>
            </a:endParaRPr>
          </a:p>
          <a:p>
            <a:r>
              <a:rPr kumimoji="1" lang="en-US" altLang="ja-JP" sz="1000">
                <a:solidFill>
                  <a:schemeClr val="tx1"/>
                </a:solidFill>
                <a:latin typeface="+mj-ea"/>
                <a:ea typeface="+mj-ea"/>
              </a:rPr>
              <a:t>※1</a:t>
            </a:r>
            <a:r>
              <a:rPr kumimoji="1" lang="ja-JP" altLang="en-US" sz="1000">
                <a:solidFill>
                  <a:schemeClr val="tx1"/>
                </a:solidFill>
                <a:latin typeface="+mj-ea"/>
                <a:ea typeface="+mj-ea"/>
              </a:rPr>
              <a:t>：「</a:t>
            </a:r>
            <a:r>
              <a:rPr kumimoji="1" lang="en-US" altLang="ja-JP" sz="1000">
                <a:solidFill>
                  <a:schemeClr val="tx1"/>
                </a:solidFill>
                <a:latin typeface="+mj-ea"/>
                <a:ea typeface="+mj-ea"/>
              </a:rPr>
              <a:t>3.</a:t>
            </a:r>
            <a:r>
              <a:rPr kumimoji="1" lang="ja-JP" altLang="en-US" sz="1000">
                <a:solidFill>
                  <a:schemeClr val="tx1"/>
                </a:solidFill>
                <a:latin typeface="+mj-ea"/>
                <a:ea typeface="+mj-ea"/>
              </a:rPr>
              <a:t>都道府県</a:t>
            </a:r>
            <a:r>
              <a:rPr kumimoji="1" lang="en-US" altLang="ja-JP" sz="1000">
                <a:solidFill>
                  <a:schemeClr val="tx1"/>
                </a:solidFill>
                <a:latin typeface="+mj-ea"/>
                <a:ea typeface="+mj-ea"/>
              </a:rPr>
              <a:t>WAN</a:t>
            </a:r>
            <a:r>
              <a:rPr kumimoji="1" lang="ja-JP" altLang="en-US" sz="1000">
                <a:solidFill>
                  <a:schemeClr val="tx1"/>
                </a:solidFill>
                <a:latin typeface="+mj-ea"/>
                <a:ea typeface="+mj-ea"/>
              </a:rPr>
              <a:t>を経由して接続する方法」についても同様の構成となることを想定。</a:t>
            </a:r>
            <a:endParaRPr kumimoji="1" lang="en-US" altLang="ja-JP" sz="1000">
              <a:solidFill>
                <a:schemeClr val="tx1"/>
              </a:solidFill>
              <a:latin typeface="+mj-ea"/>
              <a:ea typeface="+mj-ea"/>
            </a:endParaRPr>
          </a:p>
          <a:p>
            <a:r>
              <a:rPr kumimoji="1" lang="en-US" altLang="ja-JP" sz="1000">
                <a:solidFill>
                  <a:schemeClr val="tx1"/>
                </a:solidFill>
                <a:latin typeface="+mj-ea"/>
                <a:ea typeface="+mj-ea"/>
              </a:rPr>
              <a:t>※2</a:t>
            </a:r>
            <a:r>
              <a:rPr kumimoji="1" lang="ja-JP" altLang="en-US" sz="1000">
                <a:solidFill>
                  <a:schemeClr val="tx1"/>
                </a:solidFill>
                <a:latin typeface="+mj-ea"/>
                <a:ea typeface="+mj-ea"/>
              </a:rPr>
              <a:t>：本構成については</a:t>
            </a:r>
            <a:r>
              <a:rPr kumimoji="1" lang="en-US" altLang="ja-JP" sz="1000">
                <a:solidFill>
                  <a:schemeClr val="tx1"/>
                </a:solidFill>
                <a:latin typeface="+mj-ea"/>
                <a:ea typeface="+mj-ea"/>
              </a:rPr>
              <a:t>1</a:t>
            </a:r>
            <a:r>
              <a:rPr kumimoji="1" lang="ja-JP" altLang="en-US" sz="1000">
                <a:solidFill>
                  <a:schemeClr val="tx1"/>
                </a:solidFill>
                <a:latin typeface="+mj-ea"/>
                <a:ea typeface="+mj-ea"/>
              </a:rPr>
              <a:t>団体あたりで敷設する回線が多くなること、データセンター拠点を複数用意する必要があること等が影響し、回線利用料に係るコストが高くなることから、構成全てを検討した団体はいないが、大阪拠点へも接続可能な構成を検討した団体（盛岡市、須坂市）は複数あった。</a:t>
            </a:r>
          </a:p>
        </p:txBody>
      </p:sp>
      <p:sp>
        <p:nvSpPr>
          <p:cNvPr id="2" name="タイトル 3">
            <a:extLst>
              <a:ext uri="{FF2B5EF4-FFF2-40B4-BE49-F238E27FC236}">
                <a16:creationId xmlns:a16="http://schemas.microsoft.com/office/drawing/2014/main" id="{D43E8AA8-0B66-A4B2-CE17-504549057AA2}"/>
              </a:ext>
            </a:extLst>
          </p:cNvPr>
          <p:cNvSpPr txBox="1">
            <a:spLocks/>
          </p:cNvSpPr>
          <p:nvPr/>
        </p:nvSpPr>
        <p:spPr>
          <a:xfrm>
            <a:off x="1148465" y="501448"/>
            <a:ext cx="8340535"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1600">
                <a:solidFill>
                  <a:schemeClr val="tx1"/>
                </a:solidFill>
                <a:latin typeface="+mj-ea"/>
              </a:rPr>
              <a:t>Appendix</a:t>
            </a:r>
            <a:r>
              <a:rPr lang="ja-JP" altLang="en-US" sz="1600">
                <a:solidFill>
                  <a:schemeClr val="tx1"/>
                </a:solidFill>
                <a:latin typeface="+mj-ea"/>
              </a:rPr>
              <a:t>：大規模災害に備えた接続構成 </a:t>
            </a:r>
            <a:r>
              <a:rPr lang="en-US" altLang="ja-JP" sz="1600">
                <a:solidFill>
                  <a:schemeClr val="tx1"/>
                </a:solidFill>
                <a:latin typeface="+mj-ea"/>
              </a:rPr>
              <a:t>– 2. ASP</a:t>
            </a:r>
            <a:r>
              <a:rPr lang="ja-JP" altLang="en-US" sz="1600">
                <a:solidFill>
                  <a:schemeClr val="tx1"/>
                </a:solidFill>
                <a:latin typeface="+mj-ea"/>
              </a:rPr>
              <a:t>のデータセンターから専用</a:t>
            </a:r>
            <a:r>
              <a:rPr kumimoji="1" lang="ja-JP" altLang="en-US" sz="1600">
                <a:solidFill>
                  <a:schemeClr val="tx1"/>
                </a:solidFill>
                <a:latin typeface="+mj-ea"/>
                <a:ea typeface="+mj-ea"/>
              </a:rPr>
              <a:t>回</a:t>
            </a:r>
            <a:r>
              <a:rPr lang="ja-JP" altLang="en-US" sz="1600">
                <a:solidFill>
                  <a:schemeClr val="tx1"/>
                </a:solidFill>
                <a:latin typeface="+mj-ea"/>
              </a:rPr>
              <a:t>線で接続する方法</a:t>
            </a:r>
          </a:p>
        </p:txBody>
      </p:sp>
      <p:cxnSp>
        <p:nvCxnSpPr>
          <p:cNvPr id="14" name="直線コネクタ 13">
            <a:extLst>
              <a:ext uri="{FF2B5EF4-FFF2-40B4-BE49-F238E27FC236}">
                <a16:creationId xmlns:a16="http://schemas.microsoft.com/office/drawing/2014/main" id="{394E7B55-CA45-CA14-83BF-97B21FA505F9}"/>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a:extLst>
              <a:ext uri="{FF2B5EF4-FFF2-40B4-BE49-F238E27FC236}">
                <a16:creationId xmlns:a16="http://schemas.microsoft.com/office/drawing/2014/main" id="{3E47BFEC-830D-996B-B91F-F7C3EFC44DBE}"/>
              </a:ext>
            </a:extLst>
          </p:cNvPr>
          <p:cNvSpPr>
            <a:spLocks noGrp="1"/>
          </p:cNvSpPr>
          <p:nvPr>
            <p:ph type="sldNum" sz="quarter" idx="12"/>
          </p:nvPr>
        </p:nvSpPr>
        <p:spPr/>
        <p:txBody>
          <a:bodyPr/>
          <a:lstStyle/>
          <a:p>
            <a:fld id="{DFD4F317-19D0-4848-B5EB-5B174DBE8CF9}" type="slidenum">
              <a:rPr lang="ja-JP" altLang="en-US" smtClean="0"/>
              <a:pPr/>
              <a:t>15</a:t>
            </a:fld>
            <a:endParaRPr lang="ja-JP" altLang="en-US"/>
          </a:p>
        </p:txBody>
      </p:sp>
    </p:spTree>
    <p:extLst>
      <p:ext uri="{BB962C8B-B14F-4D97-AF65-F5344CB8AC3E}">
        <p14:creationId xmlns:p14="http://schemas.microsoft.com/office/powerpoint/2010/main" val="27945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スライド番号プレースホルダー 15">
            <a:extLst>
              <a:ext uri="{FF2B5EF4-FFF2-40B4-BE49-F238E27FC236}">
                <a16:creationId xmlns:a16="http://schemas.microsoft.com/office/drawing/2014/main" id="{31FCCAC9-E5B5-6641-8CE4-8AE30D1044A9}"/>
              </a:ext>
            </a:extLst>
          </p:cNvPr>
          <p:cNvSpPr>
            <a:spLocks noGrp="1"/>
          </p:cNvSpPr>
          <p:nvPr>
            <p:ph type="sldNum" sz="quarter" idx="12"/>
          </p:nvPr>
        </p:nvSpPr>
        <p:spPr>
          <a:xfrm>
            <a:off x="7290126" y="6321266"/>
            <a:ext cx="2228850" cy="365125"/>
          </a:xfrm>
        </p:spPr>
        <p:txBody>
          <a:bodyPr/>
          <a:lstStyle/>
          <a:p>
            <a:fld id="{DFD4F317-19D0-4848-B5EB-5B174DBE8CF9}" type="slidenum">
              <a:rPr lang="ja-JP" altLang="en-US" smtClean="0"/>
              <a:pPr/>
              <a:t>16</a:t>
            </a:fld>
            <a:endParaRPr lang="ja-JP" altLang="en-US"/>
          </a:p>
        </p:txBody>
      </p:sp>
      <p:sp>
        <p:nvSpPr>
          <p:cNvPr id="4" name="正方形/長方形 3">
            <a:extLst>
              <a:ext uri="{FF2B5EF4-FFF2-40B4-BE49-F238E27FC236}">
                <a16:creationId xmlns:a16="http://schemas.microsoft.com/office/drawing/2014/main" id="{3B2C99EC-935B-22CC-4DD9-138DB7294E58}"/>
              </a:ext>
            </a:extLst>
          </p:cNvPr>
          <p:cNvSpPr/>
          <p:nvPr/>
        </p:nvSpPr>
        <p:spPr>
          <a:xfrm>
            <a:off x="741000" y="1018535"/>
            <a:ext cx="8748000" cy="828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100">
                <a:solidFill>
                  <a:schemeClr val="tx1"/>
                </a:solidFill>
                <a:latin typeface="+mj-ea"/>
                <a:ea typeface="+mj-ea"/>
              </a:rPr>
              <a:t>大規模災害に備えたシステムアーキテクチャとして、地方公共団体情報システムの可用性を考慮した選択肢をガバメントクラウド利用における推奨構成にて示した。こちらも合わせて参照頂きたい。</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ja-JP" altLang="en-US" sz="1100">
                <a:solidFill>
                  <a:schemeClr val="tx1"/>
                </a:solidFill>
                <a:latin typeface="+mj-ea"/>
                <a:ea typeface="+mj-ea"/>
              </a:rPr>
              <a:t>前述の</a:t>
            </a:r>
            <a:r>
              <a:rPr lang="en-US" altLang="ja-JP" sz="1100">
                <a:solidFill>
                  <a:schemeClr val="tx1"/>
                </a:solidFill>
                <a:latin typeface="+mj-ea"/>
                <a:ea typeface="+mj-ea"/>
              </a:rPr>
              <a:t>A</a:t>
            </a:r>
            <a:r>
              <a:rPr kumimoji="1" lang="en-US" altLang="ja-JP" sz="1100">
                <a:solidFill>
                  <a:schemeClr val="tx1"/>
                </a:solidFill>
                <a:latin typeface="+mj-ea"/>
                <a:ea typeface="+mj-ea"/>
              </a:rPr>
              <a:t>ppendix</a:t>
            </a:r>
            <a:r>
              <a:rPr kumimoji="1" lang="ja-JP" altLang="en-US" sz="1100">
                <a:solidFill>
                  <a:schemeClr val="tx1"/>
                </a:solidFill>
                <a:latin typeface="+mj-ea"/>
                <a:ea typeface="+mj-ea"/>
              </a:rPr>
              <a:t> </a:t>
            </a:r>
            <a:r>
              <a:rPr lang="en-US" altLang="ja-JP" sz="1100">
                <a:solidFill>
                  <a:schemeClr val="tx1"/>
                </a:solidFill>
                <a:latin typeface="+mj-ea"/>
                <a:ea typeface="+mj-ea"/>
              </a:rPr>
              <a:t>1.</a:t>
            </a:r>
            <a:r>
              <a:rPr lang="ja-JP" altLang="en-US" sz="1100">
                <a:solidFill>
                  <a:schemeClr val="tx1"/>
                </a:solidFill>
                <a:latin typeface="+mj-ea"/>
                <a:ea typeface="+mj-ea"/>
              </a:rPr>
              <a:t>及び</a:t>
            </a:r>
            <a:r>
              <a:rPr lang="en-US" altLang="ja-JP" sz="1100">
                <a:solidFill>
                  <a:schemeClr val="tx1"/>
                </a:solidFill>
                <a:latin typeface="+mj-ea"/>
                <a:ea typeface="+mj-ea"/>
              </a:rPr>
              <a:t>2.</a:t>
            </a:r>
            <a:r>
              <a:rPr lang="ja-JP" altLang="en-US" sz="1100">
                <a:solidFill>
                  <a:schemeClr val="tx1"/>
                </a:solidFill>
                <a:latin typeface="+mj-ea"/>
                <a:ea typeface="+mj-ea"/>
              </a:rPr>
              <a:t>は下記の「</a:t>
            </a:r>
            <a:r>
              <a:rPr lang="en-US" altLang="ja-JP" sz="1100">
                <a:solidFill>
                  <a:schemeClr val="tx1"/>
                </a:solidFill>
                <a:latin typeface="+mj-ea"/>
                <a:ea typeface="+mj-ea"/>
              </a:rPr>
              <a:t>4.</a:t>
            </a:r>
            <a:r>
              <a:rPr lang="ja-JP" altLang="en-US" sz="1100">
                <a:solidFill>
                  <a:schemeClr val="tx1"/>
                </a:solidFill>
                <a:latin typeface="+mj-ea"/>
                <a:ea typeface="+mj-ea"/>
              </a:rPr>
              <a:t> アクティブ</a:t>
            </a:r>
            <a:r>
              <a:rPr lang="en-US" altLang="ja-JP" sz="1100">
                <a:solidFill>
                  <a:schemeClr val="tx1"/>
                </a:solidFill>
                <a:latin typeface="+mj-ea"/>
                <a:ea typeface="+mj-ea"/>
              </a:rPr>
              <a:t>/</a:t>
            </a:r>
            <a:r>
              <a:rPr lang="ja-JP" altLang="en-US" sz="1100">
                <a:solidFill>
                  <a:schemeClr val="tx1"/>
                </a:solidFill>
                <a:latin typeface="+mj-ea"/>
                <a:ea typeface="+mj-ea"/>
              </a:rPr>
              <a:t>アクティブ」に相当する構成である</a:t>
            </a:r>
            <a:r>
              <a:rPr kumimoji="1" lang="ja-JP" altLang="en-US" sz="1100">
                <a:solidFill>
                  <a:schemeClr val="tx1"/>
                </a:solidFill>
                <a:latin typeface="+mj-ea"/>
                <a:ea typeface="+mj-ea"/>
              </a:rPr>
              <a:t>。</a:t>
            </a:r>
            <a:endParaRPr kumimoji="1" lang="ja-JP" altLang="en-US" sz="1000">
              <a:solidFill>
                <a:schemeClr val="tx1"/>
              </a:solidFill>
              <a:latin typeface="+mj-ea"/>
              <a:ea typeface="+mj-ea"/>
            </a:endParaRPr>
          </a:p>
        </p:txBody>
      </p:sp>
      <p:sp>
        <p:nvSpPr>
          <p:cNvPr id="2" name="タイトル 3">
            <a:extLst>
              <a:ext uri="{FF2B5EF4-FFF2-40B4-BE49-F238E27FC236}">
                <a16:creationId xmlns:a16="http://schemas.microsoft.com/office/drawing/2014/main" id="{D43E8AA8-0B66-A4B2-CE17-504549057AA2}"/>
              </a:ext>
            </a:extLst>
          </p:cNvPr>
          <p:cNvSpPr txBox="1">
            <a:spLocks/>
          </p:cNvSpPr>
          <p:nvPr/>
        </p:nvSpPr>
        <p:spPr>
          <a:xfrm>
            <a:off x="1148465" y="501448"/>
            <a:ext cx="8340535"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1600">
                <a:solidFill>
                  <a:schemeClr val="tx1"/>
                </a:solidFill>
                <a:latin typeface="+mj-ea"/>
              </a:rPr>
              <a:t>Appendix</a:t>
            </a:r>
            <a:r>
              <a:rPr lang="ja-JP" altLang="en-US" sz="1600">
                <a:solidFill>
                  <a:schemeClr val="tx1"/>
                </a:solidFill>
                <a:latin typeface="+mj-ea"/>
              </a:rPr>
              <a:t>：大規模災害に備えた接続構成 </a:t>
            </a:r>
            <a:r>
              <a:rPr lang="en-US" altLang="ja-JP" sz="1600">
                <a:solidFill>
                  <a:schemeClr val="tx1"/>
                </a:solidFill>
                <a:latin typeface="+mj-ea"/>
              </a:rPr>
              <a:t>– 3. </a:t>
            </a:r>
            <a:r>
              <a:rPr lang="ja-JP" altLang="en-US" sz="1600">
                <a:solidFill>
                  <a:schemeClr val="tx1"/>
                </a:solidFill>
                <a:latin typeface="+mj-ea"/>
              </a:rPr>
              <a:t>ガバメントクラウド利用における推奨構成</a:t>
            </a:r>
          </a:p>
        </p:txBody>
      </p:sp>
      <p:cxnSp>
        <p:nvCxnSpPr>
          <p:cNvPr id="14" name="直線コネクタ 13">
            <a:extLst>
              <a:ext uri="{FF2B5EF4-FFF2-40B4-BE49-F238E27FC236}">
                <a16:creationId xmlns:a16="http://schemas.microsoft.com/office/drawing/2014/main" id="{394E7B55-CA45-CA14-83BF-97B21FA505F9}"/>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475">
            <a:extLst>
              <a:ext uri="{FF2B5EF4-FFF2-40B4-BE49-F238E27FC236}">
                <a16:creationId xmlns:a16="http://schemas.microsoft.com/office/drawing/2014/main" id="{B9F0220C-A962-81A4-7909-209C16084922}"/>
              </a:ext>
            </a:extLst>
          </p:cNvPr>
          <p:cNvSpPr txBox="1">
            <a:spLocks/>
          </p:cNvSpPr>
          <p:nvPr/>
        </p:nvSpPr>
        <p:spPr>
          <a:xfrm>
            <a:off x="8034337" y="5399330"/>
            <a:ext cx="1764000" cy="921935"/>
          </a:xfrm>
          <a:prstGeom prst="rect">
            <a:avLst/>
          </a:prstGeom>
          <a:no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0" cap="none" spc="0" normalizeH="0" baseline="0" noProof="0">
              <a:ln>
                <a:noFill/>
              </a:ln>
              <a:solidFill>
                <a:srgbClr val="00338D"/>
              </a:solidFill>
              <a:effectLst/>
              <a:uLnTx/>
              <a:uFillTx/>
              <a:latin typeface="Arial" panose="020B0604020202020204" pitchFamily="34" charset="0"/>
              <a:ea typeface="Meiryo UI"/>
            </a:endParaRPr>
          </a:p>
        </p:txBody>
      </p:sp>
      <p:sp>
        <p:nvSpPr>
          <p:cNvPr id="20" name="TextBox 475">
            <a:extLst>
              <a:ext uri="{FF2B5EF4-FFF2-40B4-BE49-F238E27FC236}">
                <a16:creationId xmlns:a16="http://schemas.microsoft.com/office/drawing/2014/main" id="{BB08BBB5-AB5F-B713-F662-72F880CAA3AD}"/>
              </a:ext>
            </a:extLst>
          </p:cNvPr>
          <p:cNvSpPr txBox="1">
            <a:spLocks/>
          </p:cNvSpPr>
          <p:nvPr/>
        </p:nvSpPr>
        <p:spPr>
          <a:xfrm>
            <a:off x="4434337" y="5399330"/>
            <a:ext cx="1764000" cy="921935"/>
          </a:xfrm>
          <a:prstGeom prst="rect">
            <a:avLst/>
          </a:prstGeom>
          <a:no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0" cap="none" spc="0" normalizeH="0" baseline="0" noProof="0">
              <a:ln>
                <a:noFill/>
              </a:ln>
              <a:solidFill>
                <a:srgbClr val="00338D"/>
              </a:solidFill>
              <a:effectLst/>
              <a:uLnTx/>
              <a:uFillTx/>
              <a:latin typeface="Arial" panose="020B0604020202020204" pitchFamily="34" charset="0"/>
              <a:ea typeface="Meiryo UI"/>
            </a:endParaRPr>
          </a:p>
        </p:txBody>
      </p:sp>
      <p:sp>
        <p:nvSpPr>
          <p:cNvPr id="21" name="TextBox 475">
            <a:extLst>
              <a:ext uri="{FF2B5EF4-FFF2-40B4-BE49-F238E27FC236}">
                <a16:creationId xmlns:a16="http://schemas.microsoft.com/office/drawing/2014/main" id="{F4D6EE12-8B08-5AF8-1875-E88FF5782335}"/>
              </a:ext>
            </a:extLst>
          </p:cNvPr>
          <p:cNvSpPr txBox="1">
            <a:spLocks/>
          </p:cNvSpPr>
          <p:nvPr/>
        </p:nvSpPr>
        <p:spPr>
          <a:xfrm>
            <a:off x="834337" y="2655823"/>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定めない</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22" name="TextBox 475">
            <a:extLst>
              <a:ext uri="{FF2B5EF4-FFF2-40B4-BE49-F238E27FC236}">
                <a16:creationId xmlns:a16="http://schemas.microsoft.com/office/drawing/2014/main" id="{C7A51C5B-1432-CEE1-510A-3684ED750B5B}"/>
              </a:ext>
            </a:extLst>
          </p:cNvPr>
          <p:cNvSpPr txBox="1">
            <a:spLocks/>
          </p:cNvSpPr>
          <p:nvPr/>
        </p:nvSpPr>
        <p:spPr>
          <a:xfrm>
            <a:off x="6234337" y="2655823"/>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数時間以内</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23" name="TextBox 475">
            <a:extLst>
              <a:ext uri="{FF2B5EF4-FFF2-40B4-BE49-F238E27FC236}">
                <a16:creationId xmlns:a16="http://schemas.microsoft.com/office/drawing/2014/main" id="{D4D901AE-FC5F-8C8E-96EF-5C375A8048D2}"/>
              </a:ext>
            </a:extLst>
          </p:cNvPr>
          <p:cNvSpPr txBox="1">
            <a:spLocks/>
          </p:cNvSpPr>
          <p:nvPr/>
        </p:nvSpPr>
        <p:spPr>
          <a:xfrm>
            <a:off x="4434337" y="2655823"/>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数日以内</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24" name="TextBox 475">
            <a:extLst>
              <a:ext uri="{FF2B5EF4-FFF2-40B4-BE49-F238E27FC236}">
                <a16:creationId xmlns:a16="http://schemas.microsoft.com/office/drawing/2014/main" id="{38F96618-6512-D61A-7631-241803C27B37}"/>
              </a:ext>
            </a:extLst>
          </p:cNvPr>
          <p:cNvSpPr txBox="1">
            <a:spLocks/>
          </p:cNvSpPr>
          <p:nvPr/>
        </p:nvSpPr>
        <p:spPr>
          <a:xfrm>
            <a:off x="8034337" y="2655823"/>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数秒以内</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25" name="TextBox 475">
            <a:extLst>
              <a:ext uri="{FF2B5EF4-FFF2-40B4-BE49-F238E27FC236}">
                <a16:creationId xmlns:a16="http://schemas.microsoft.com/office/drawing/2014/main" id="{84EF2C93-9BE3-4FF0-E12D-E5F08C85A0CC}"/>
              </a:ext>
            </a:extLst>
          </p:cNvPr>
          <p:cNvSpPr txBox="1">
            <a:spLocks/>
          </p:cNvSpPr>
          <p:nvPr/>
        </p:nvSpPr>
        <p:spPr>
          <a:xfrm>
            <a:off x="834337" y="1950069"/>
            <a:ext cx="1764000" cy="216000"/>
          </a:xfrm>
          <a:prstGeom prst="rect">
            <a:avLst/>
          </a:prstGeom>
          <a:solidFill>
            <a:srgbClr val="0091DA"/>
          </a:solidFill>
          <a:ln w="9525" cap="flat" cmpd="sng" algn="ctr">
            <a:solidFill>
              <a:srgbClr val="0091DA">
                <a:alpha val="0"/>
              </a:srgbClr>
            </a:solidFill>
            <a:prstDash val="solid"/>
            <a:round/>
            <a:headEnd type="none" w="med" len="med"/>
            <a:tailEnd type="none" w="med" len="med"/>
          </a:ln>
        </p:spPr>
        <p:txBody>
          <a:bodyPr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r>
              <a:rPr kumimoji="0" lang="ja-JP" altLang="en-US" sz="1100">
                <a:solidFill>
                  <a:prstClr val="white"/>
                </a:solidFill>
                <a:ea typeface="Meiryo UI"/>
              </a:rPr>
              <a:t>災害想定なし</a:t>
            </a:r>
            <a:endParaRPr kumimoji="0" lang="en-US" sz="1100">
              <a:solidFill>
                <a:prstClr val="white"/>
              </a:solidFill>
              <a:ea typeface="Meiryo UI"/>
            </a:endParaRPr>
          </a:p>
        </p:txBody>
      </p:sp>
      <p:sp>
        <p:nvSpPr>
          <p:cNvPr id="26" name="TextBox 475">
            <a:extLst>
              <a:ext uri="{FF2B5EF4-FFF2-40B4-BE49-F238E27FC236}">
                <a16:creationId xmlns:a16="http://schemas.microsoft.com/office/drawing/2014/main" id="{41E22C1A-2F36-3769-EFE7-502CC08E2044}"/>
              </a:ext>
            </a:extLst>
          </p:cNvPr>
          <p:cNvSpPr txBox="1">
            <a:spLocks/>
          </p:cNvSpPr>
          <p:nvPr/>
        </p:nvSpPr>
        <p:spPr>
          <a:xfrm>
            <a:off x="4434337" y="1950069"/>
            <a:ext cx="1764000" cy="216000"/>
          </a:xfrm>
          <a:prstGeom prst="rect">
            <a:avLst/>
          </a:prstGeom>
          <a:solidFill>
            <a:srgbClr val="00338D"/>
          </a:solidFill>
          <a:ln w="9525">
            <a:solidFill>
              <a:srgbClr val="00338D"/>
            </a:solidFill>
          </a:ln>
        </p:spPr>
        <p:txBody>
          <a:bodyPr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r>
              <a:rPr kumimoji="0" lang="en-US" altLang="ja-JP" sz="1100">
                <a:solidFill>
                  <a:prstClr val="white"/>
                </a:solidFill>
                <a:ea typeface="Meiryo UI"/>
              </a:rPr>
              <a:t>2</a:t>
            </a:r>
            <a:r>
              <a:rPr kumimoji="0" lang="ja-JP" altLang="en-US" sz="1100">
                <a:solidFill>
                  <a:prstClr val="white"/>
                </a:solidFill>
                <a:ea typeface="Meiryo UI"/>
              </a:rPr>
              <a:t>．バックアップ</a:t>
            </a:r>
            <a:endParaRPr kumimoji="0" lang="en-US" altLang="ja-JP" sz="1100">
              <a:solidFill>
                <a:prstClr val="white"/>
              </a:solidFill>
              <a:ea typeface="Meiryo UI"/>
            </a:endParaRPr>
          </a:p>
        </p:txBody>
      </p:sp>
      <p:sp>
        <p:nvSpPr>
          <p:cNvPr id="27" name="TextBox 475">
            <a:extLst>
              <a:ext uri="{FF2B5EF4-FFF2-40B4-BE49-F238E27FC236}">
                <a16:creationId xmlns:a16="http://schemas.microsoft.com/office/drawing/2014/main" id="{2F631BF8-F870-9FE4-6A73-CE5CB2A41673}"/>
              </a:ext>
            </a:extLst>
          </p:cNvPr>
          <p:cNvSpPr txBox="1">
            <a:spLocks/>
          </p:cNvSpPr>
          <p:nvPr/>
        </p:nvSpPr>
        <p:spPr>
          <a:xfrm>
            <a:off x="6234337" y="1950069"/>
            <a:ext cx="1764000" cy="216000"/>
          </a:xfrm>
          <a:prstGeom prst="rect">
            <a:avLst/>
          </a:prstGeom>
          <a:solidFill>
            <a:srgbClr val="483698"/>
          </a:solidFill>
          <a:ln w="9525">
            <a:solidFill>
              <a:srgbClr val="483698"/>
            </a:solidFill>
          </a:ln>
        </p:spPr>
        <p:txBody>
          <a:bodyPr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r>
              <a:rPr kumimoji="0" lang="en-US" altLang="ja-JP" sz="1100">
                <a:solidFill>
                  <a:prstClr val="white"/>
                </a:solidFill>
                <a:ea typeface="Meiryo UI"/>
              </a:rPr>
              <a:t>3</a:t>
            </a:r>
            <a:r>
              <a:rPr kumimoji="0" lang="ja-JP" altLang="en-US" sz="1100">
                <a:solidFill>
                  <a:prstClr val="white"/>
                </a:solidFill>
                <a:ea typeface="Meiryo UI"/>
              </a:rPr>
              <a:t>．ウォームスタンバイ</a:t>
            </a:r>
            <a:endParaRPr kumimoji="0" lang="en-US" sz="1100">
              <a:solidFill>
                <a:prstClr val="white"/>
              </a:solidFill>
              <a:ea typeface="Meiryo UI"/>
            </a:endParaRPr>
          </a:p>
        </p:txBody>
      </p:sp>
      <p:sp>
        <p:nvSpPr>
          <p:cNvPr id="28" name="TextBox 475">
            <a:extLst>
              <a:ext uri="{FF2B5EF4-FFF2-40B4-BE49-F238E27FC236}">
                <a16:creationId xmlns:a16="http://schemas.microsoft.com/office/drawing/2014/main" id="{CD3070A7-ED14-23DA-B619-EB66B4BA0425}"/>
              </a:ext>
            </a:extLst>
          </p:cNvPr>
          <p:cNvSpPr txBox="1">
            <a:spLocks/>
          </p:cNvSpPr>
          <p:nvPr/>
        </p:nvSpPr>
        <p:spPr>
          <a:xfrm>
            <a:off x="8034337" y="1950069"/>
            <a:ext cx="1764000" cy="216000"/>
          </a:xfrm>
          <a:prstGeom prst="rect">
            <a:avLst/>
          </a:prstGeom>
          <a:solidFill>
            <a:srgbClr val="470A68"/>
          </a:solidFill>
          <a:ln w="9525">
            <a:solidFill>
              <a:srgbClr val="470A68"/>
            </a:solidFill>
          </a:ln>
        </p:spPr>
        <p:txBody>
          <a:bodyPr lIns="46800" tIns="46800" rIns="46800" bIns="4680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0"/>
              </a:spcAft>
              <a:buFont typeface="Wingdings" panose="05000000000000000000" pitchFamily="2" charset="2"/>
              <a:buNone/>
            </a:pPr>
            <a:r>
              <a:rPr kumimoji="0" altLang="ja-JP" sz="1100">
                <a:solidFill>
                  <a:prstClr val="white"/>
                </a:solidFill>
                <a:latin typeface="Arial" panose="020B0604020202020204" pitchFamily="34" charset="0"/>
                <a:ea typeface="Meiryo UI"/>
              </a:rPr>
              <a:t>4</a:t>
            </a:r>
            <a:r>
              <a:rPr kumimoji="0" lang="ja-JP" altLang="en-US" sz="1100">
                <a:solidFill>
                  <a:prstClr val="white"/>
                </a:solidFill>
                <a:latin typeface="Arial" panose="020B0604020202020204" pitchFamily="34" charset="0"/>
                <a:ea typeface="Meiryo UI"/>
              </a:rPr>
              <a:t>．アクティブ </a:t>
            </a:r>
            <a:r>
              <a:rPr kumimoji="0" altLang="ja-JP" sz="1100">
                <a:solidFill>
                  <a:prstClr val="white"/>
                </a:solidFill>
                <a:latin typeface="Arial" panose="020B0604020202020204" pitchFamily="34" charset="0"/>
                <a:ea typeface="Meiryo UI"/>
              </a:rPr>
              <a:t>/ </a:t>
            </a:r>
            <a:r>
              <a:rPr kumimoji="0" lang="ja-JP" altLang="en-US" sz="1100">
                <a:solidFill>
                  <a:prstClr val="white"/>
                </a:solidFill>
                <a:latin typeface="Arial" panose="020B0604020202020204" pitchFamily="34" charset="0"/>
                <a:ea typeface="Meiryo UI"/>
              </a:rPr>
              <a:t>アクティブ</a:t>
            </a:r>
          </a:p>
        </p:txBody>
      </p:sp>
      <p:sp>
        <p:nvSpPr>
          <p:cNvPr id="29" name="TextBox 475">
            <a:extLst>
              <a:ext uri="{FF2B5EF4-FFF2-40B4-BE49-F238E27FC236}">
                <a16:creationId xmlns:a16="http://schemas.microsoft.com/office/drawing/2014/main" id="{EA97BACA-E723-9E9E-A67F-99272C56A80C}"/>
              </a:ext>
            </a:extLst>
          </p:cNvPr>
          <p:cNvSpPr txBox="1">
            <a:spLocks/>
          </p:cNvSpPr>
          <p:nvPr/>
        </p:nvSpPr>
        <p:spPr>
          <a:xfrm>
            <a:off x="107663" y="2655823"/>
            <a:ext cx="690674" cy="612000"/>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solidFill>
                <a:effectLst/>
                <a:uLnTx/>
                <a:uFillTx/>
                <a:latin typeface="Arial" panose="020B0604020202020204" pitchFamily="34" charset="0"/>
                <a:ea typeface="Meiryo UI"/>
              </a:rPr>
              <a:t>システム</a:t>
            </a:r>
            <a:br>
              <a:rPr kumimoji="0" lang="en-US" altLang="ja-JP" sz="1100" b="0" i="0" u="none" strike="noStrike" kern="0" cap="none" spc="0" normalizeH="0" baseline="0" noProof="0">
                <a:ln>
                  <a:noFill/>
                </a:ln>
                <a:solidFill>
                  <a:prstClr val="white"/>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solidFill>
                <a:effectLst/>
                <a:uLnTx/>
                <a:uFillTx/>
                <a:latin typeface="Arial" panose="020B0604020202020204" pitchFamily="34" charset="0"/>
                <a:ea typeface="Meiryo UI"/>
              </a:rPr>
              <a:t>再開目標</a:t>
            </a:r>
            <a:endParaRPr kumimoji="0" lang="en-US" sz="1100" b="0" i="0" u="none" strike="noStrike" kern="0" cap="none" spc="0" normalizeH="0" baseline="0" noProof="0">
              <a:ln>
                <a:noFill/>
              </a:ln>
              <a:solidFill>
                <a:prstClr val="white"/>
              </a:solidFill>
              <a:effectLst/>
              <a:uLnTx/>
              <a:uFillTx/>
              <a:latin typeface="Arial" panose="020B0604020202020204" pitchFamily="34" charset="0"/>
              <a:ea typeface="Meiryo UI"/>
            </a:endParaRPr>
          </a:p>
        </p:txBody>
      </p:sp>
      <p:sp>
        <p:nvSpPr>
          <p:cNvPr id="30" name="TextBox 475">
            <a:extLst>
              <a:ext uri="{FF2B5EF4-FFF2-40B4-BE49-F238E27FC236}">
                <a16:creationId xmlns:a16="http://schemas.microsoft.com/office/drawing/2014/main" id="{DD1F30D4-4443-FFD2-D15B-522CFC6A7093}"/>
              </a:ext>
            </a:extLst>
          </p:cNvPr>
          <p:cNvSpPr txBox="1">
            <a:spLocks/>
          </p:cNvSpPr>
          <p:nvPr/>
        </p:nvSpPr>
        <p:spPr>
          <a:xfrm>
            <a:off x="834337" y="3296700"/>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災害発生時のバックアップ・復旧計画を定めない</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1" name="TextBox 475">
            <a:extLst>
              <a:ext uri="{FF2B5EF4-FFF2-40B4-BE49-F238E27FC236}">
                <a16:creationId xmlns:a16="http://schemas.microsoft.com/office/drawing/2014/main" id="{41740EE4-4C7D-2EEC-180E-0C172D135874}"/>
              </a:ext>
            </a:extLst>
          </p:cNvPr>
          <p:cNvSpPr txBox="1">
            <a:spLocks/>
          </p:cNvSpPr>
          <p:nvPr/>
        </p:nvSpPr>
        <p:spPr>
          <a:xfrm>
            <a:off x="6234337" y="3296700"/>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本番</a:t>
            </a:r>
            <a:r>
              <a:rPr kumimoji="0" lang="ja-JP" altLang="en-US" sz="1100" kern="0">
                <a:solidFill>
                  <a:srgbClr val="000000">
                    <a:lumMod val="100000"/>
                  </a:srgbClr>
                </a:solidFill>
                <a:ea typeface="Meiryo UI"/>
              </a:rPr>
              <a:t>プロジェクト</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の縮小環境を大阪リージョンに用意する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2" name="TextBox 475">
            <a:extLst>
              <a:ext uri="{FF2B5EF4-FFF2-40B4-BE49-F238E27FC236}">
                <a16:creationId xmlns:a16="http://schemas.microsoft.com/office/drawing/2014/main" id="{DC466C4D-FB06-4DE2-82D3-AFC47228E731}"/>
              </a:ext>
            </a:extLst>
          </p:cNvPr>
          <p:cNvSpPr txBox="1">
            <a:spLocks/>
          </p:cNvSpPr>
          <p:nvPr/>
        </p:nvSpPr>
        <p:spPr>
          <a:xfrm>
            <a:off x="4434337" y="3296700"/>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システムとデータの</a:t>
            </a:r>
            <a:b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バックアップを大阪リージョンに保管する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3" name="TextBox 475">
            <a:extLst>
              <a:ext uri="{FF2B5EF4-FFF2-40B4-BE49-F238E27FC236}">
                <a16:creationId xmlns:a16="http://schemas.microsoft.com/office/drawing/2014/main" id="{E9C3E038-6ABC-9967-FFFF-40B86C9FCB8D}"/>
              </a:ext>
            </a:extLst>
          </p:cNvPr>
          <p:cNvSpPr txBox="1">
            <a:spLocks/>
          </p:cNvSpPr>
          <p:nvPr/>
        </p:nvSpPr>
        <p:spPr>
          <a:xfrm>
            <a:off x="8034337" y="3296700"/>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rPr>
              <a:t>本番</a:t>
            </a:r>
            <a:r>
              <a:rPr kumimoji="0" lang="ja-JP" altLang="en-US" sz="1100">
                <a:solidFill>
                  <a:srgbClr val="000000">
                    <a:lumMod val="100000"/>
                  </a:srgbClr>
                </a:solidFill>
                <a:latin typeface="Arial" panose="020B0604020202020204" pitchFamily="34" charset="0"/>
                <a:ea typeface="Meiryo UI"/>
              </a:rPr>
              <a:t>プロジェクト</a:t>
            </a:r>
            <a:r>
              <a:rPr kumimoji="0" lang="ja-JP" altLang="en-US"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rPr>
              <a:t>の同等環境を大阪リージョンに用意する</a:t>
            </a:r>
            <a:endParaRPr kumimoji="0" lang="en-US" altLang="ja-JP"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endParaRPr>
          </a:p>
        </p:txBody>
      </p:sp>
      <p:sp>
        <p:nvSpPr>
          <p:cNvPr id="34" name="TextBox 475">
            <a:extLst>
              <a:ext uri="{FF2B5EF4-FFF2-40B4-BE49-F238E27FC236}">
                <a16:creationId xmlns:a16="http://schemas.microsoft.com/office/drawing/2014/main" id="{8EE0A752-3DD6-DA67-9307-8DF7F8F01120}"/>
              </a:ext>
            </a:extLst>
          </p:cNvPr>
          <p:cNvSpPr txBox="1">
            <a:spLocks/>
          </p:cNvSpPr>
          <p:nvPr/>
        </p:nvSpPr>
        <p:spPr>
          <a:xfrm>
            <a:off x="107663" y="3296700"/>
            <a:ext cx="690674" cy="612000"/>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構成</a:t>
            </a:r>
            <a:br>
              <a:rPr kumimoji="0" lang="en-US" altLang="ja-JP"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概要</a:t>
            </a:r>
            <a:endParaRPr kumimoji="0" 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endParaRPr>
          </a:p>
        </p:txBody>
      </p:sp>
      <p:sp>
        <p:nvSpPr>
          <p:cNvPr id="35" name="TextBox 475">
            <a:extLst>
              <a:ext uri="{FF2B5EF4-FFF2-40B4-BE49-F238E27FC236}">
                <a16:creationId xmlns:a16="http://schemas.microsoft.com/office/drawing/2014/main" id="{6B41D2B9-3953-60BE-3463-F18EF4BCA6D1}"/>
              </a:ext>
            </a:extLst>
          </p:cNvPr>
          <p:cNvSpPr txBox="1">
            <a:spLocks/>
          </p:cNvSpPr>
          <p:nvPr/>
        </p:nvSpPr>
        <p:spPr>
          <a:xfrm>
            <a:off x="834337" y="3937577"/>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災害を想定していないため対応しない</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6" name="TextBox 475">
            <a:extLst>
              <a:ext uri="{FF2B5EF4-FFF2-40B4-BE49-F238E27FC236}">
                <a16:creationId xmlns:a16="http://schemas.microsoft.com/office/drawing/2014/main" id="{5728CE65-DF5B-20CE-81ED-3DEAED398DC9}"/>
              </a:ext>
            </a:extLst>
          </p:cNvPr>
          <p:cNvSpPr txBox="1">
            <a:spLocks/>
          </p:cNvSpPr>
          <p:nvPr/>
        </p:nvSpPr>
        <p:spPr>
          <a:xfrm>
            <a:off x="6234337" y="3937577"/>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大阪リージョンの縮小環境で縮退運用を行う</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7" name="TextBox 475">
            <a:extLst>
              <a:ext uri="{FF2B5EF4-FFF2-40B4-BE49-F238E27FC236}">
                <a16:creationId xmlns:a16="http://schemas.microsoft.com/office/drawing/2014/main" id="{63D25C55-E417-D658-BBA1-F417BA96BDA9}"/>
              </a:ext>
            </a:extLst>
          </p:cNvPr>
          <p:cNvSpPr txBox="1">
            <a:spLocks/>
          </p:cNvSpPr>
          <p:nvPr/>
        </p:nvSpPr>
        <p:spPr>
          <a:xfrm>
            <a:off x="4434337" y="3937577"/>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リージョン復旧後バックアップデータから東京リージョンにシステムを復元する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38" name="TextBox 475">
            <a:extLst>
              <a:ext uri="{FF2B5EF4-FFF2-40B4-BE49-F238E27FC236}">
                <a16:creationId xmlns:a16="http://schemas.microsoft.com/office/drawing/2014/main" id="{363A30B1-3518-1D49-2A7D-DF5E9EA8F2F5}"/>
              </a:ext>
            </a:extLst>
          </p:cNvPr>
          <p:cNvSpPr txBox="1">
            <a:spLocks/>
          </p:cNvSpPr>
          <p:nvPr/>
        </p:nvSpPr>
        <p:spPr>
          <a:xfrm>
            <a:off x="8034337" y="3937577"/>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rPr>
              <a:t>大阪リージョンにのみ</a:t>
            </a:r>
            <a:br>
              <a:rPr kumimoji="0" lang="en-US" altLang="ja-JP"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rPr>
            </a:br>
            <a:r>
              <a:rPr kumimoji="0" lang="ja-JP" altLang="en-US"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rPr>
              <a:t>リクエストをルーティングする</a:t>
            </a:r>
            <a:endParaRPr kumimoji="0" lang="en-US" altLang="ja-JP" sz="1100" b="0" i="0" u="none" strike="noStrike" kern="1200" cap="none" spc="0" normalizeH="0" baseline="0" noProof="0">
              <a:ln>
                <a:noFill/>
              </a:ln>
              <a:solidFill>
                <a:srgbClr val="000000">
                  <a:lumMod val="100000"/>
                </a:srgbClr>
              </a:solidFill>
              <a:effectLst/>
              <a:uLnTx/>
              <a:uFillTx/>
              <a:latin typeface="Arial" panose="020B0604020202020204" pitchFamily="34" charset="0"/>
              <a:ea typeface="Meiryo UI"/>
              <a:cs typeface="+mn-cs"/>
            </a:endParaRPr>
          </a:p>
        </p:txBody>
      </p:sp>
      <p:sp>
        <p:nvSpPr>
          <p:cNvPr id="39" name="TextBox 475">
            <a:extLst>
              <a:ext uri="{FF2B5EF4-FFF2-40B4-BE49-F238E27FC236}">
                <a16:creationId xmlns:a16="http://schemas.microsoft.com/office/drawing/2014/main" id="{B766CA3B-88F9-53B9-640B-1636611ABD6C}"/>
              </a:ext>
            </a:extLst>
          </p:cNvPr>
          <p:cNvSpPr txBox="1">
            <a:spLocks/>
          </p:cNvSpPr>
          <p:nvPr/>
        </p:nvSpPr>
        <p:spPr>
          <a:xfrm>
            <a:off x="107663" y="3937577"/>
            <a:ext cx="690674" cy="612000"/>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災害</a:t>
            </a:r>
            <a:br>
              <a:rPr kumimoji="0" lang="en-US" altLang="ja-JP"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発生時</a:t>
            </a:r>
            <a:br>
              <a:rPr kumimoji="0" lang="en-US" altLang="ja-JP"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の対応</a:t>
            </a:r>
            <a:endParaRPr kumimoji="0" 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endParaRPr>
          </a:p>
        </p:txBody>
      </p:sp>
      <p:sp>
        <p:nvSpPr>
          <p:cNvPr id="40" name="TextBox 475">
            <a:extLst>
              <a:ext uri="{FF2B5EF4-FFF2-40B4-BE49-F238E27FC236}">
                <a16:creationId xmlns:a16="http://schemas.microsoft.com/office/drawing/2014/main" id="{C243A640-3C4E-F5F6-AE27-2F09C04C1DE1}"/>
              </a:ext>
            </a:extLst>
          </p:cNvPr>
          <p:cNvSpPr txBox="1">
            <a:spLocks/>
          </p:cNvSpPr>
          <p:nvPr/>
        </p:nvSpPr>
        <p:spPr>
          <a:xfrm>
            <a:off x="107663" y="5399330"/>
            <a:ext cx="690674" cy="921935"/>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solidFill>
                <a:effectLst/>
                <a:uLnTx/>
                <a:uFillTx/>
                <a:latin typeface="Arial" panose="020B0604020202020204" pitchFamily="34" charset="0"/>
                <a:ea typeface="Meiryo UI"/>
              </a:rPr>
              <a:t>アーキ</a:t>
            </a:r>
            <a:br>
              <a:rPr kumimoji="0" lang="en-US" altLang="ja-JP" sz="1100" b="0" i="0" u="none" strike="noStrike" kern="0" cap="none" spc="0" normalizeH="0" baseline="0" noProof="0">
                <a:ln>
                  <a:noFill/>
                </a:ln>
                <a:solidFill>
                  <a:prstClr val="white"/>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solidFill>
                <a:effectLst/>
                <a:uLnTx/>
                <a:uFillTx/>
                <a:latin typeface="Arial" panose="020B0604020202020204" pitchFamily="34" charset="0"/>
                <a:ea typeface="Meiryo UI"/>
              </a:rPr>
              <a:t>テクチャ</a:t>
            </a:r>
            <a:br>
              <a:rPr kumimoji="0" lang="en-US" altLang="ja-JP" sz="1100" b="0" i="0" u="none" strike="noStrike" kern="0" cap="none" spc="0" normalizeH="0" baseline="0" noProof="0">
                <a:ln>
                  <a:noFill/>
                </a:ln>
                <a:solidFill>
                  <a:prstClr val="white"/>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solidFill>
                <a:effectLst/>
                <a:uLnTx/>
                <a:uFillTx/>
                <a:latin typeface="Arial" panose="020B0604020202020204" pitchFamily="34" charset="0"/>
                <a:ea typeface="Meiryo UI"/>
              </a:rPr>
              <a:t>イメージ</a:t>
            </a:r>
            <a:endParaRPr kumimoji="0" lang="en-US" sz="1100" b="0" i="0" u="none" strike="noStrike" kern="0" cap="none" spc="0" normalizeH="0" baseline="0" noProof="0">
              <a:ln>
                <a:noFill/>
              </a:ln>
              <a:solidFill>
                <a:prstClr val="white"/>
              </a:solidFill>
              <a:effectLst/>
              <a:uLnTx/>
              <a:uFillTx/>
              <a:latin typeface="Arial" panose="020B0604020202020204" pitchFamily="34" charset="0"/>
              <a:ea typeface="Meiryo UI"/>
            </a:endParaRPr>
          </a:p>
        </p:txBody>
      </p:sp>
      <p:sp>
        <p:nvSpPr>
          <p:cNvPr id="41" name="TextBox 475">
            <a:extLst>
              <a:ext uri="{FF2B5EF4-FFF2-40B4-BE49-F238E27FC236}">
                <a16:creationId xmlns:a16="http://schemas.microsoft.com/office/drawing/2014/main" id="{53AA9487-9686-3C09-AFB6-BD40DADF395D}"/>
              </a:ext>
            </a:extLst>
          </p:cNvPr>
          <p:cNvSpPr txBox="1">
            <a:spLocks/>
          </p:cNvSpPr>
          <p:nvPr/>
        </p:nvSpPr>
        <p:spPr>
          <a:xfrm>
            <a:off x="6234337" y="5399330"/>
            <a:ext cx="1764000" cy="921935"/>
          </a:xfrm>
          <a:prstGeom prst="rect">
            <a:avLst/>
          </a:prstGeom>
          <a:no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0" cap="none" spc="0" normalizeH="0" baseline="0" noProof="0">
              <a:ln>
                <a:noFill/>
              </a:ln>
              <a:solidFill>
                <a:srgbClr val="00338D"/>
              </a:solidFill>
              <a:effectLst/>
              <a:uLnTx/>
              <a:uFillTx/>
              <a:latin typeface="Arial" panose="020B0604020202020204" pitchFamily="34" charset="0"/>
              <a:ea typeface="Meiryo UI"/>
            </a:endParaRPr>
          </a:p>
        </p:txBody>
      </p:sp>
      <p:sp>
        <p:nvSpPr>
          <p:cNvPr id="42" name="TextBox 475">
            <a:extLst>
              <a:ext uri="{FF2B5EF4-FFF2-40B4-BE49-F238E27FC236}">
                <a16:creationId xmlns:a16="http://schemas.microsoft.com/office/drawing/2014/main" id="{08548322-ECBF-AD2F-690B-1F3E1539EBF6}"/>
              </a:ext>
            </a:extLst>
          </p:cNvPr>
          <p:cNvSpPr txBox="1">
            <a:spLocks/>
          </p:cNvSpPr>
          <p:nvPr/>
        </p:nvSpPr>
        <p:spPr>
          <a:xfrm>
            <a:off x="834337" y="5399330"/>
            <a:ext cx="1764000" cy="921935"/>
          </a:xfrm>
          <a:prstGeom prst="rect">
            <a:avLst/>
          </a:prstGeom>
          <a:no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0" cap="none" spc="0" normalizeH="0" baseline="0" noProof="0">
              <a:ln>
                <a:noFill/>
              </a:ln>
              <a:solidFill>
                <a:srgbClr val="00338D"/>
              </a:solidFill>
              <a:effectLst/>
              <a:uLnTx/>
              <a:uFillTx/>
              <a:latin typeface="Arial" panose="020B0604020202020204" pitchFamily="34" charset="0"/>
              <a:ea typeface="Meiryo UI"/>
            </a:endParaRPr>
          </a:p>
        </p:txBody>
      </p:sp>
      <p:sp>
        <p:nvSpPr>
          <p:cNvPr id="43" name="TextBox 475">
            <a:extLst>
              <a:ext uri="{FF2B5EF4-FFF2-40B4-BE49-F238E27FC236}">
                <a16:creationId xmlns:a16="http://schemas.microsoft.com/office/drawing/2014/main" id="{BF21B84F-1D7D-3D9A-3729-D7D1F9652C34}"/>
              </a:ext>
            </a:extLst>
          </p:cNvPr>
          <p:cNvSpPr txBox="1">
            <a:spLocks/>
          </p:cNvSpPr>
          <p:nvPr/>
        </p:nvSpPr>
        <p:spPr>
          <a:xfrm>
            <a:off x="2634337" y="2655823"/>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1</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秒以下～数秒 （*</a:t>
            </a:r>
            <a: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1</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44" name="TextBox 475">
            <a:extLst>
              <a:ext uri="{FF2B5EF4-FFF2-40B4-BE49-F238E27FC236}">
                <a16:creationId xmlns:a16="http://schemas.microsoft.com/office/drawing/2014/main" id="{987805E3-29C3-0B64-66A0-059FA1D767C5}"/>
              </a:ext>
            </a:extLst>
          </p:cNvPr>
          <p:cNvSpPr txBox="1">
            <a:spLocks/>
          </p:cNvSpPr>
          <p:nvPr/>
        </p:nvSpPr>
        <p:spPr>
          <a:xfrm>
            <a:off x="2634337" y="1950069"/>
            <a:ext cx="1764000" cy="216000"/>
          </a:xfrm>
          <a:prstGeom prst="rect">
            <a:avLst/>
          </a:prstGeom>
          <a:solidFill>
            <a:srgbClr val="005EB8"/>
          </a:solidFill>
          <a:ln w="9525" cap="flat" cmpd="sng" algn="ctr">
            <a:solidFill>
              <a:srgbClr val="005EB8">
                <a:alpha val="0"/>
              </a:srgbClr>
            </a:solidFill>
            <a:prstDash val="solid"/>
            <a:round/>
            <a:headEnd type="none" w="med" len="med"/>
            <a:tailEnd type="none" w="med" len="med"/>
          </a:ln>
        </p:spPr>
        <p:txBody>
          <a:bodyPr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r>
              <a:rPr kumimoji="0" lang="en-US" altLang="ja-JP" sz="1100">
                <a:solidFill>
                  <a:prstClr val="white"/>
                </a:solidFill>
                <a:ea typeface="Meiryo UI"/>
              </a:rPr>
              <a:t>1</a:t>
            </a:r>
            <a:r>
              <a:rPr kumimoji="0" lang="ja-JP" altLang="en-US" sz="1100">
                <a:solidFill>
                  <a:prstClr val="white"/>
                </a:solidFill>
                <a:ea typeface="Meiryo UI"/>
              </a:rPr>
              <a:t>．マルチゾーン</a:t>
            </a:r>
            <a:endParaRPr kumimoji="0" lang="en-US" sz="1100">
              <a:solidFill>
                <a:prstClr val="white"/>
              </a:solidFill>
              <a:ea typeface="Meiryo UI"/>
            </a:endParaRPr>
          </a:p>
        </p:txBody>
      </p:sp>
      <p:sp>
        <p:nvSpPr>
          <p:cNvPr id="45" name="TextBox 475">
            <a:extLst>
              <a:ext uri="{FF2B5EF4-FFF2-40B4-BE49-F238E27FC236}">
                <a16:creationId xmlns:a16="http://schemas.microsoft.com/office/drawing/2014/main" id="{9DFD0F10-188C-B479-9BE6-DFBD86155E5D}"/>
              </a:ext>
            </a:extLst>
          </p:cNvPr>
          <p:cNvSpPr txBox="1">
            <a:spLocks/>
          </p:cNvSpPr>
          <p:nvPr/>
        </p:nvSpPr>
        <p:spPr>
          <a:xfrm>
            <a:off x="2634337" y="3296700"/>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システムとデータは</a:t>
            </a:r>
            <a:b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東京リージョン内で</a:t>
            </a:r>
            <a:b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マルチ</a:t>
            </a:r>
            <a:r>
              <a:rPr kumimoji="0" lang="ja-JP" altLang="en-US" sz="1100" kern="0">
                <a:solidFill>
                  <a:srgbClr val="000000">
                    <a:lumMod val="100000"/>
                  </a:srgbClr>
                </a:solidFill>
                <a:ea typeface="Meiryo UI"/>
              </a:rPr>
              <a:t>ゾーン</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構成をとる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46" name="TextBox 475">
            <a:extLst>
              <a:ext uri="{FF2B5EF4-FFF2-40B4-BE49-F238E27FC236}">
                <a16:creationId xmlns:a16="http://schemas.microsoft.com/office/drawing/2014/main" id="{E76E2C0D-FE7D-7585-D95D-19C9CE7EACD9}"/>
              </a:ext>
            </a:extLst>
          </p:cNvPr>
          <p:cNvSpPr txBox="1">
            <a:spLocks/>
          </p:cNvSpPr>
          <p:nvPr/>
        </p:nvSpPr>
        <p:spPr>
          <a:xfrm>
            <a:off x="2634337" y="3937577"/>
            <a:ext cx="1764000" cy="61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東京リージョン内で別の</a:t>
            </a:r>
            <a: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AZ</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や別のゾーンに切り替えて運用する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47" name="TextBox 475">
            <a:extLst>
              <a:ext uri="{FF2B5EF4-FFF2-40B4-BE49-F238E27FC236}">
                <a16:creationId xmlns:a16="http://schemas.microsoft.com/office/drawing/2014/main" id="{18EB2A77-B6A1-BBC7-6F83-F2DD5DFB8AFB}"/>
              </a:ext>
            </a:extLst>
          </p:cNvPr>
          <p:cNvSpPr txBox="1">
            <a:spLocks/>
          </p:cNvSpPr>
          <p:nvPr/>
        </p:nvSpPr>
        <p:spPr>
          <a:xfrm>
            <a:off x="2634337" y="5399330"/>
            <a:ext cx="1764000" cy="921935"/>
          </a:xfrm>
          <a:prstGeom prst="rect">
            <a:avLst/>
          </a:prstGeom>
          <a:no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0" cap="none" spc="0" normalizeH="0" baseline="0" noProof="0">
              <a:ln>
                <a:noFill/>
              </a:ln>
              <a:solidFill>
                <a:srgbClr val="00338D"/>
              </a:solidFill>
              <a:effectLst/>
              <a:uLnTx/>
              <a:uFillTx/>
              <a:latin typeface="Arial" panose="020B0604020202020204" pitchFamily="34" charset="0"/>
              <a:ea typeface="Meiryo UI"/>
            </a:endParaRPr>
          </a:p>
        </p:txBody>
      </p:sp>
      <p:sp>
        <p:nvSpPr>
          <p:cNvPr id="48" name="TextBox 475">
            <a:extLst>
              <a:ext uri="{FF2B5EF4-FFF2-40B4-BE49-F238E27FC236}">
                <a16:creationId xmlns:a16="http://schemas.microsoft.com/office/drawing/2014/main" id="{A7CD6DF8-F97B-D1AB-E122-00D531B6CEC3}"/>
              </a:ext>
            </a:extLst>
          </p:cNvPr>
          <p:cNvSpPr txBox="1">
            <a:spLocks/>
          </p:cNvSpPr>
          <p:nvPr/>
        </p:nvSpPr>
        <p:spPr>
          <a:xfrm>
            <a:off x="834337" y="4578454"/>
            <a:ext cx="1764000" cy="79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特になし</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49" name="TextBox 475">
            <a:extLst>
              <a:ext uri="{FF2B5EF4-FFF2-40B4-BE49-F238E27FC236}">
                <a16:creationId xmlns:a16="http://schemas.microsoft.com/office/drawing/2014/main" id="{C46C9215-3EDD-BBA2-CB44-B5EBFB122A65}"/>
              </a:ext>
            </a:extLst>
          </p:cNvPr>
          <p:cNvSpPr txBox="1">
            <a:spLocks/>
          </p:cNvSpPr>
          <p:nvPr/>
        </p:nvSpPr>
        <p:spPr>
          <a:xfrm>
            <a:off x="6234337" y="4578454"/>
            <a:ext cx="3564000" cy="79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大阪リージョンで確実に復元するためには常にリソースを確保する必要があるため、コストが高額となる可能性がある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大阪リージョンで利用可能なサービスを確認する必要がある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0" name="TextBox 475">
            <a:extLst>
              <a:ext uri="{FF2B5EF4-FFF2-40B4-BE49-F238E27FC236}">
                <a16:creationId xmlns:a16="http://schemas.microsoft.com/office/drawing/2014/main" id="{813B7DCA-1C6D-9465-6205-1796121E07D8}"/>
              </a:ext>
            </a:extLst>
          </p:cNvPr>
          <p:cNvSpPr txBox="1">
            <a:spLocks/>
          </p:cNvSpPr>
          <p:nvPr/>
        </p:nvSpPr>
        <p:spPr>
          <a:xfrm>
            <a:off x="4434337" y="4578454"/>
            <a:ext cx="1764000" cy="79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リージョン被災時の</a:t>
            </a:r>
            <a:b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東京リージョン復旧時間は数時間～</a:t>
            </a:r>
            <a:r>
              <a:rPr kumimoji="0" lang="ja-JP" altLang="en-US" sz="1100" kern="0">
                <a:solidFill>
                  <a:srgbClr val="000000">
                    <a:lumMod val="100000"/>
                  </a:srgbClr>
                </a:solidFill>
                <a:ea typeface="Meiryo UI"/>
              </a:rPr>
              <a:t>数日間</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と</a:t>
            </a:r>
            <a:r>
              <a:rPr kumimoji="0" lang="ja-JP" altLang="en-US" sz="1100" kern="0">
                <a:solidFill>
                  <a:srgbClr val="000000">
                    <a:lumMod val="100000"/>
                  </a:srgbClr>
                </a:solidFill>
                <a:ea typeface="Meiryo UI"/>
              </a:rPr>
              <a:t>想定する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1" name="TextBox 475">
            <a:extLst>
              <a:ext uri="{FF2B5EF4-FFF2-40B4-BE49-F238E27FC236}">
                <a16:creationId xmlns:a16="http://schemas.microsoft.com/office/drawing/2014/main" id="{91666BA6-A8D3-559C-4CD5-D5A40B66D49C}"/>
              </a:ext>
            </a:extLst>
          </p:cNvPr>
          <p:cNvSpPr txBox="1">
            <a:spLocks/>
          </p:cNvSpPr>
          <p:nvPr/>
        </p:nvSpPr>
        <p:spPr>
          <a:xfrm>
            <a:off x="107663" y="4578454"/>
            <a:ext cx="690674" cy="792000"/>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考慮事項</a:t>
            </a:r>
            <a:endParaRPr kumimoji="0" 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endParaRPr>
          </a:p>
        </p:txBody>
      </p:sp>
      <p:sp>
        <p:nvSpPr>
          <p:cNvPr id="52" name="TextBox 475">
            <a:extLst>
              <a:ext uri="{FF2B5EF4-FFF2-40B4-BE49-F238E27FC236}">
                <a16:creationId xmlns:a16="http://schemas.microsoft.com/office/drawing/2014/main" id="{9F84B752-9A2B-32FE-C96F-B7A618CDE890}"/>
              </a:ext>
            </a:extLst>
          </p:cNvPr>
          <p:cNvSpPr txBox="1">
            <a:spLocks/>
          </p:cNvSpPr>
          <p:nvPr/>
        </p:nvSpPr>
        <p:spPr>
          <a:xfrm>
            <a:off x="2634337" y="4578454"/>
            <a:ext cx="1764000" cy="79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システム稼働に必要な構成要素すべてをマルチ</a:t>
            </a:r>
            <a: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AZ</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構成やマルチ</a:t>
            </a:r>
            <a:r>
              <a:rPr kumimoji="0" lang="ja-JP" altLang="en-US" sz="1100" kern="0">
                <a:solidFill>
                  <a:srgbClr val="000000">
                    <a:lumMod val="100000"/>
                  </a:srgbClr>
                </a:solidFill>
                <a:ea typeface="Meiryo UI"/>
              </a:rPr>
              <a:t>ゾーン</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構成とする必要がある</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3" name="TextBox 475">
            <a:extLst>
              <a:ext uri="{FF2B5EF4-FFF2-40B4-BE49-F238E27FC236}">
                <a16:creationId xmlns:a16="http://schemas.microsoft.com/office/drawing/2014/main" id="{7E846A56-BEEB-DBE2-95EB-773BF2C9E9A9}"/>
              </a:ext>
            </a:extLst>
          </p:cNvPr>
          <p:cNvSpPr txBox="1">
            <a:spLocks/>
          </p:cNvSpPr>
          <p:nvPr/>
        </p:nvSpPr>
        <p:spPr>
          <a:xfrm>
            <a:off x="107663" y="2194946"/>
            <a:ext cx="690674" cy="432000"/>
          </a:xfrm>
          <a:prstGeom prst="rect">
            <a:avLst/>
          </a:prstGeom>
          <a:solidFill>
            <a:sysClr val="window" lastClr="FFFFFF">
              <a:lumMod val="50000"/>
            </a:sysClr>
          </a:solidFill>
          <a:ln w="9525" cap="flat" cmpd="sng" algn="ctr">
            <a:solidFill>
              <a:srgbClr val="005EB8">
                <a:alpha val="0"/>
              </a:srgbClr>
            </a:solidFill>
            <a:prstDash val="solid"/>
            <a:round/>
            <a:headEnd type="none" w="med" len="med"/>
            <a:tailEnd type="none" w="med" len="med"/>
          </a:ln>
        </p:spPr>
        <p:txBody>
          <a:bodyPr wrap="square" lIns="46800" tIns="46800" rIns="46800" bIns="46800" anchor="ctr">
            <a:noAutofit/>
          </a:bodyPr>
          <a:lstStyle>
            <a:defPPr>
              <a:defRPr lang="en-US"/>
            </a:defPPr>
            <a:lvl1pPr indent="0" algn="ctr">
              <a:lnSpc>
                <a:spcPct val="100000"/>
              </a:lnSpc>
              <a:spcBef>
                <a:spcPts val="0"/>
              </a:spcBef>
              <a:spcAft>
                <a:spcPts val="0"/>
              </a:spcAft>
              <a:buFont typeface="Wingdings" panose="05000000000000000000" pitchFamily="2" charset="2"/>
              <a:buNone/>
              <a:defRPr sz="1200" b="0">
                <a:solidFill>
                  <a:schemeClr val="bg1"/>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想定</a:t>
            </a:r>
            <a:br>
              <a:rPr kumimoji="0" lang="en-US" altLang="ja-JP"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rPr>
              <a:t>災害</a:t>
            </a:r>
            <a:endParaRPr kumimoji="0" lang="en-US" sz="1100" b="0" i="0" u="none" strike="noStrike" kern="0" cap="none" spc="0" normalizeH="0" baseline="0" noProof="0">
              <a:ln>
                <a:noFill/>
              </a:ln>
              <a:solidFill>
                <a:prstClr val="white">
                  <a:lumMod val="100000"/>
                </a:prstClr>
              </a:solidFill>
              <a:effectLst/>
              <a:uLnTx/>
              <a:uFillTx/>
              <a:latin typeface="Arial" panose="020B0604020202020204" pitchFamily="34" charset="0"/>
              <a:ea typeface="Meiryo UI"/>
            </a:endParaRPr>
          </a:p>
        </p:txBody>
      </p:sp>
      <p:sp>
        <p:nvSpPr>
          <p:cNvPr id="54" name="TextBox 475">
            <a:extLst>
              <a:ext uri="{FF2B5EF4-FFF2-40B4-BE49-F238E27FC236}">
                <a16:creationId xmlns:a16="http://schemas.microsoft.com/office/drawing/2014/main" id="{BE51D4CC-BA8A-E482-585C-98D09932E5F1}"/>
              </a:ext>
            </a:extLst>
          </p:cNvPr>
          <p:cNvSpPr txBox="1">
            <a:spLocks/>
          </p:cNvSpPr>
          <p:nvPr/>
        </p:nvSpPr>
        <p:spPr>
          <a:xfrm>
            <a:off x="834337" y="2194946"/>
            <a:ext cx="1764000" cy="43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災害想定なし</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5" name="TextBox 475">
            <a:extLst>
              <a:ext uri="{FF2B5EF4-FFF2-40B4-BE49-F238E27FC236}">
                <a16:creationId xmlns:a16="http://schemas.microsoft.com/office/drawing/2014/main" id="{EF226FF1-2348-6B98-A406-651C99EFA8FB}"/>
              </a:ext>
            </a:extLst>
          </p:cNvPr>
          <p:cNvSpPr txBox="1">
            <a:spLocks/>
          </p:cNvSpPr>
          <p:nvPr/>
        </p:nvSpPr>
        <p:spPr>
          <a:xfrm>
            <a:off x="2634337" y="2194946"/>
            <a:ext cx="1764000" cy="43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地域災害を想定</a:t>
            </a:r>
            <a:br>
              <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b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（広域災害想定なし）</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6" name="TextBox 475">
            <a:extLst>
              <a:ext uri="{FF2B5EF4-FFF2-40B4-BE49-F238E27FC236}">
                <a16:creationId xmlns:a16="http://schemas.microsoft.com/office/drawing/2014/main" id="{173A50CB-3249-8BD8-4920-23F107F7B8DE}"/>
              </a:ext>
            </a:extLst>
          </p:cNvPr>
          <p:cNvSpPr txBox="1">
            <a:spLocks/>
          </p:cNvSpPr>
          <p:nvPr/>
        </p:nvSpPr>
        <p:spPr>
          <a:xfrm>
            <a:off x="4434337" y="2194946"/>
            <a:ext cx="1764000" cy="43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kern="0">
                <a:solidFill>
                  <a:srgbClr val="000000">
                    <a:lumMod val="100000"/>
                  </a:srgbClr>
                </a:solidFill>
                <a:ea typeface="Meiryo UI"/>
              </a:rPr>
              <a:t>広域</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災害を想定</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7" name="TextBox 475">
            <a:extLst>
              <a:ext uri="{FF2B5EF4-FFF2-40B4-BE49-F238E27FC236}">
                <a16:creationId xmlns:a16="http://schemas.microsoft.com/office/drawing/2014/main" id="{B27E35E7-CCE4-7942-18BB-90A2BD043573}"/>
              </a:ext>
            </a:extLst>
          </p:cNvPr>
          <p:cNvSpPr txBox="1">
            <a:spLocks/>
          </p:cNvSpPr>
          <p:nvPr/>
        </p:nvSpPr>
        <p:spPr>
          <a:xfrm>
            <a:off x="6234337" y="2194946"/>
            <a:ext cx="1764000" cy="43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kern="0">
                <a:solidFill>
                  <a:srgbClr val="000000">
                    <a:lumMod val="100000"/>
                  </a:srgbClr>
                </a:solidFill>
                <a:ea typeface="Meiryo UI"/>
              </a:rPr>
              <a:t>広域</a:t>
            </a: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災害を想定</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58" name="TextBox 475">
            <a:extLst>
              <a:ext uri="{FF2B5EF4-FFF2-40B4-BE49-F238E27FC236}">
                <a16:creationId xmlns:a16="http://schemas.microsoft.com/office/drawing/2014/main" id="{96EEE2D9-12E9-585C-91F5-4EE616200222}"/>
              </a:ext>
            </a:extLst>
          </p:cNvPr>
          <p:cNvSpPr txBox="1">
            <a:spLocks/>
          </p:cNvSpPr>
          <p:nvPr/>
        </p:nvSpPr>
        <p:spPr>
          <a:xfrm>
            <a:off x="8034337" y="2194946"/>
            <a:ext cx="1764000" cy="432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indent="0">
              <a:lnSpc>
                <a:spcPct val="100000"/>
              </a:lnSpc>
              <a:spcBef>
                <a:spcPts val="0"/>
              </a:spcBef>
              <a:spcAft>
                <a:spcPts val="600"/>
              </a:spcAft>
              <a:buFont typeface="Wingdings" panose="05000000000000000000" pitchFamily="2" charset="2"/>
              <a:buNone/>
              <a:defRPr sz="1200" b="0">
                <a:solidFill>
                  <a:srgbClr val="00338D"/>
                </a:solidFill>
                <a:latin typeface="Arial" panose="020B0604020202020204" pitchFamily="34" charset="0"/>
              </a:defRPr>
            </a:lvl1pPr>
            <a:lvl2pPr marL="233363" indent="-120650">
              <a:lnSpc>
                <a:spcPct val="100000"/>
              </a:lnSpc>
              <a:spcBef>
                <a:spcPts val="0"/>
              </a:spcBef>
              <a:spcAft>
                <a:spcPts val="600"/>
              </a:spcAft>
              <a:buFont typeface="Arial" panose="020B0604020202020204" pitchFamily="34" charset="0"/>
              <a:buChar char="­"/>
              <a:defRPr sz="1500" b="0"/>
            </a:lvl2pPr>
            <a:lvl3pPr marL="344488" indent="-111125">
              <a:lnSpc>
                <a:spcPct val="100000"/>
              </a:lnSpc>
              <a:spcBef>
                <a:spcPts val="0"/>
              </a:spcBef>
              <a:spcAft>
                <a:spcPts val="600"/>
              </a:spcAft>
              <a:buClr>
                <a:schemeClr val="tx1"/>
              </a:buClr>
              <a:buFont typeface="Wingdings" panose="05000000000000000000" pitchFamily="2" charset="2"/>
              <a:buChar char="§"/>
              <a:defRPr sz="1500" b="0"/>
            </a:lvl3pPr>
            <a:lvl4pPr marL="457200" indent="-112713">
              <a:lnSpc>
                <a:spcPct val="100000"/>
              </a:lnSpc>
              <a:spcBef>
                <a:spcPts val="0"/>
              </a:spcBef>
              <a:spcAft>
                <a:spcPts val="600"/>
              </a:spcAft>
              <a:buClr>
                <a:schemeClr val="tx1"/>
              </a:buClr>
              <a:buFont typeface="Arial" panose="020B0604020202020204" pitchFamily="34" charset="0"/>
              <a:buChar char="­"/>
              <a:defRPr sz="1500" b="0"/>
            </a:lvl4pPr>
            <a:lvl5pPr marL="569913" indent="-112713">
              <a:lnSpc>
                <a:spcPct val="100000"/>
              </a:lnSpc>
              <a:spcBef>
                <a:spcPts val="0"/>
              </a:spcBef>
              <a:spcAft>
                <a:spcPts val="600"/>
              </a:spcAft>
              <a:buClr>
                <a:schemeClr val="tx1"/>
              </a:buClr>
              <a:buFont typeface="Wingdings" panose="05000000000000000000" pitchFamily="2" charset="2"/>
              <a:buChar char="§"/>
              <a:defRPr sz="1500" b="0" baseline="0"/>
            </a:lvl5pPr>
            <a:lvl6pPr marL="1098000" indent="-230400">
              <a:lnSpc>
                <a:spcPct val="100000"/>
              </a:lnSpc>
              <a:spcBef>
                <a:spcPts val="0"/>
              </a:spcBef>
              <a:spcAft>
                <a:spcPts val="600"/>
              </a:spcAft>
              <a:buClr>
                <a:schemeClr val="tx1"/>
              </a:buClr>
              <a:buFont typeface="Arial" panose="020B0604020202020204" pitchFamily="34" charset="0"/>
              <a:buChar char="-"/>
              <a:defRPr sz="1500"/>
            </a:lvl6pPr>
            <a:lvl7pPr marL="1371600" indent="-284400">
              <a:lnSpc>
                <a:spcPct val="100000"/>
              </a:lnSpc>
              <a:spcBef>
                <a:spcPts val="0"/>
              </a:spcBef>
              <a:spcAft>
                <a:spcPts val="600"/>
              </a:spcAft>
              <a:buClr>
                <a:schemeClr val="tx1"/>
              </a:buClr>
              <a:buFont typeface="Arial" panose="020B0604020202020204" pitchFamily="34" charset="0"/>
              <a:buChar char="—"/>
              <a:defRPr sz="1500"/>
            </a:lvl7pPr>
            <a:lvl8pPr marL="1645200" indent="-228600">
              <a:lnSpc>
                <a:spcPct val="100000"/>
              </a:lnSpc>
              <a:spcBef>
                <a:spcPts val="0"/>
              </a:spcBef>
              <a:spcAft>
                <a:spcPts val="600"/>
              </a:spcAft>
              <a:buClr>
                <a:schemeClr val="tx1"/>
              </a:buClr>
              <a:buFont typeface="Arial" panose="020B0604020202020204" pitchFamily="34" charset="0"/>
              <a:buChar char="-"/>
              <a:defRPr sz="1500"/>
            </a:lvl8pPr>
            <a:lvl9pPr marL="3886200" indent="-228600">
              <a:lnSpc>
                <a:spcPct val="90000"/>
              </a:lnSpc>
              <a:spcBef>
                <a:spcPts val="500"/>
              </a:spcBef>
              <a:buFont typeface="Arial" panose="020B0604020202020204" pitchFamily="34" charset="0"/>
              <a:buChar char="•"/>
            </a:lvl9p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rPr>
              <a:t>広域災害を想定</a:t>
            </a:r>
            <a:endParaRPr kumimoji="0" lang="en-US" altLang="ja-JP" sz="1100" b="0" i="0" u="none" strike="noStrike" kern="0" cap="none" spc="0" normalizeH="0" baseline="0" noProof="0">
              <a:ln>
                <a:noFill/>
              </a:ln>
              <a:solidFill>
                <a:srgbClr val="000000">
                  <a:lumMod val="100000"/>
                </a:srgbClr>
              </a:solidFill>
              <a:effectLst/>
              <a:uLnTx/>
              <a:uFillTx/>
              <a:latin typeface="Arial" panose="020B0604020202020204" pitchFamily="34" charset="0"/>
              <a:ea typeface="Meiryo UI"/>
            </a:endParaRPr>
          </a:p>
        </p:txBody>
      </p:sp>
      <p:sp>
        <p:nvSpPr>
          <p:cNvPr id="119" name="テキスト ボックス 118">
            <a:extLst>
              <a:ext uri="{FF2B5EF4-FFF2-40B4-BE49-F238E27FC236}">
                <a16:creationId xmlns:a16="http://schemas.microsoft.com/office/drawing/2014/main" id="{C92A7828-9D03-2ADB-7D97-864229AB61B7}"/>
              </a:ext>
            </a:extLst>
          </p:cNvPr>
          <p:cNvSpPr txBox="1"/>
          <p:nvPr/>
        </p:nvSpPr>
        <p:spPr>
          <a:xfrm>
            <a:off x="1337410" y="5690931"/>
            <a:ext cx="8151590" cy="338554"/>
          </a:xfrm>
          <a:prstGeom prst="rect">
            <a:avLst/>
          </a:prstGeom>
          <a:solidFill>
            <a:schemeClr val="bg1"/>
          </a:solidFill>
        </p:spPr>
        <p:txBody>
          <a:bodyPr wrap="none" rtlCol="0">
            <a:spAutoFit/>
          </a:bodyPr>
          <a:lstStyle/>
          <a:p>
            <a:r>
              <a:rPr kumimoji="1" lang="ja-JP" altLang="en-US" sz="1600">
                <a:latin typeface="+mj-lt"/>
              </a:rPr>
              <a:t>アーキテクチャイメージは利用</a:t>
            </a:r>
            <a:r>
              <a:rPr kumimoji="1" lang="en-US" altLang="ja-JP" sz="1600">
                <a:latin typeface="+mj-lt"/>
              </a:rPr>
              <a:t>CSP</a:t>
            </a:r>
            <a:r>
              <a:rPr kumimoji="1" lang="ja-JP" altLang="en-US" sz="1600">
                <a:latin typeface="+mj-lt"/>
              </a:rPr>
              <a:t>に応じてガバメントクラウド利用における推奨構成を参照すること</a:t>
            </a:r>
          </a:p>
        </p:txBody>
      </p:sp>
      <p:sp>
        <p:nvSpPr>
          <p:cNvPr id="120" name="正方形/長方形 119">
            <a:extLst>
              <a:ext uri="{FF2B5EF4-FFF2-40B4-BE49-F238E27FC236}">
                <a16:creationId xmlns:a16="http://schemas.microsoft.com/office/drawing/2014/main" id="{F75B319B-464A-3F43-047A-DD70E07BFCC8}"/>
              </a:ext>
            </a:extLst>
          </p:cNvPr>
          <p:cNvSpPr/>
          <p:nvPr/>
        </p:nvSpPr>
        <p:spPr>
          <a:xfrm>
            <a:off x="7998338" y="1897131"/>
            <a:ext cx="1836000" cy="4503666"/>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AF42BD9-4F42-7BC4-2974-27F23C28FAD1}"/>
              </a:ext>
            </a:extLst>
          </p:cNvPr>
          <p:cNvSpPr/>
          <p:nvPr/>
        </p:nvSpPr>
        <p:spPr>
          <a:xfrm>
            <a:off x="2775055" y="6367648"/>
            <a:ext cx="2422047" cy="243571"/>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ja-JP" altLang="en-US" sz="900">
                <a:solidFill>
                  <a:schemeClr val="tx1">
                    <a:lumMod val="100000"/>
                  </a:schemeClr>
                </a:solidFill>
              </a:rPr>
              <a:t>*</a:t>
            </a:r>
            <a:r>
              <a:rPr lang="en-US" altLang="ja-JP" sz="900">
                <a:solidFill>
                  <a:schemeClr val="tx1">
                    <a:lumMod val="100000"/>
                  </a:schemeClr>
                </a:solidFill>
              </a:rPr>
              <a:t>1</a:t>
            </a:r>
            <a:r>
              <a:rPr lang="ja-JP" altLang="en-US" sz="900">
                <a:solidFill>
                  <a:schemeClr val="tx1">
                    <a:lumMod val="100000"/>
                  </a:schemeClr>
                </a:solidFill>
              </a:rPr>
              <a:t> </a:t>
            </a:r>
            <a:r>
              <a:rPr kumimoji="1" lang="ja-JP" altLang="en-US" sz="900">
                <a:solidFill>
                  <a:schemeClr val="tx1">
                    <a:lumMod val="100000"/>
                  </a:schemeClr>
                </a:solidFill>
              </a:rPr>
              <a:t>データセンター（</a:t>
            </a:r>
            <a:r>
              <a:rPr kumimoji="1" lang="en-US" altLang="ja-JP" sz="900">
                <a:solidFill>
                  <a:schemeClr val="tx1">
                    <a:lumMod val="100000"/>
                  </a:schemeClr>
                </a:solidFill>
              </a:rPr>
              <a:t>AZ</a:t>
            </a:r>
            <a:r>
              <a:rPr kumimoji="1" lang="ja-JP" altLang="en-US" sz="900">
                <a:solidFill>
                  <a:schemeClr val="tx1">
                    <a:lumMod val="100000"/>
                  </a:schemeClr>
                </a:solidFill>
              </a:rPr>
              <a:t>）単位の地域災害の場合</a:t>
            </a:r>
            <a:endParaRPr kumimoji="1" lang="en-US" altLang="ja-JP" sz="900">
              <a:solidFill>
                <a:schemeClr val="tx1">
                  <a:lumMod val="100000"/>
                </a:schemeClr>
              </a:solidFill>
            </a:endParaRPr>
          </a:p>
        </p:txBody>
      </p:sp>
    </p:spTree>
    <p:extLst>
      <p:ext uri="{BB962C8B-B14F-4D97-AF65-F5344CB8AC3E}">
        <p14:creationId xmlns:p14="http://schemas.microsoft.com/office/powerpoint/2010/main" val="82214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図 82">
            <a:extLst>
              <a:ext uri="{FF2B5EF4-FFF2-40B4-BE49-F238E27FC236}">
                <a16:creationId xmlns:a16="http://schemas.microsoft.com/office/drawing/2014/main" id="{E46535F4-0C4D-F640-9E46-C3E48FC8F198}"/>
              </a:ext>
            </a:extLst>
          </p:cNvPr>
          <p:cNvPicPr>
            <a:picLocks noChangeAspect="1"/>
          </p:cNvPicPr>
          <p:nvPr/>
        </p:nvPicPr>
        <p:blipFill>
          <a:blip r:embed="rId3"/>
          <a:stretch>
            <a:fillRect/>
          </a:stretch>
        </p:blipFill>
        <p:spPr>
          <a:xfrm>
            <a:off x="150624" y="1611698"/>
            <a:ext cx="6474617" cy="3776513"/>
          </a:xfrm>
          <a:prstGeom prst="rect">
            <a:avLst/>
          </a:prstGeom>
        </p:spPr>
      </p:pic>
      <p:sp>
        <p:nvSpPr>
          <p:cNvPr id="5" name="テキスト ボックス 4">
            <a:extLst>
              <a:ext uri="{FF2B5EF4-FFF2-40B4-BE49-F238E27FC236}">
                <a16:creationId xmlns:a16="http://schemas.microsoft.com/office/drawing/2014/main" id="{04B962B9-9D91-3223-13E6-ADB58F9E2D01}"/>
              </a:ext>
            </a:extLst>
          </p:cNvPr>
          <p:cNvSpPr txBox="1">
            <a:spLocks/>
          </p:cNvSpPr>
          <p:nvPr/>
        </p:nvSpPr>
        <p:spPr>
          <a:xfrm>
            <a:off x="2442939" y="4211573"/>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ア</a:t>
            </a:r>
            <a:endParaRPr kumimoji="0" sz="1200">
              <a:solidFill>
                <a:prstClr val="white"/>
              </a:solidFill>
              <a:latin typeface="Arial" panose="020B0604020202020204" pitchFamily="34" charset="0"/>
              <a:ea typeface="Meiryo UI"/>
            </a:endParaRPr>
          </a:p>
        </p:txBody>
      </p:sp>
      <p:sp>
        <p:nvSpPr>
          <p:cNvPr id="6" name="フローチャート: 処理 5">
            <a:extLst>
              <a:ext uri="{FF2B5EF4-FFF2-40B4-BE49-F238E27FC236}">
                <a16:creationId xmlns:a16="http://schemas.microsoft.com/office/drawing/2014/main" id="{8BF4DC60-E883-CDFB-44DC-42BBF8F10A15}"/>
              </a:ext>
            </a:extLst>
          </p:cNvPr>
          <p:cNvSpPr/>
          <p:nvPr/>
        </p:nvSpPr>
        <p:spPr>
          <a:xfrm>
            <a:off x="478489" y="5415528"/>
            <a:ext cx="2907479" cy="792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Arial" panose="020B0604020202020204" pitchFamily="34" charset="0"/>
              <a:buChar char="•"/>
            </a:pPr>
            <a:r>
              <a:rPr kumimoji="1" lang="ja-JP" altLang="en-US" sz="1000">
                <a:solidFill>
                  <a:schemeClr val="tx1"/>
                </a:solidFill>
              </a:rPr>
              <a:t>データセンター内ルーター～ガバメントクラウド接続サービス～</a:t>
            </a:r>
            <a:r>
              <a:rPr kumimoji="1" lang="en-US" altLang="ja-JP" sz="1000">
                <a:solidFill>
                  <a:schemeClr val="tx1"/>
                </a:solidFill>
              </a:rPr>
              <a:t>ICS</a:t>
            </a:r>
            <a:r>
              <a:rPr kumimoji="1" lang="ja-JP" altLang="en-US" sz="1000">
                <a:solidFill>
                  <a:schemeClr val="tx1"/>
                </a:solidFill>
              </a:rPr>
              <a:t>運用アカウントの</a:t>
            </a:r>
            <a:r>
              <a:rPr kumimoji="1" lang="en-US" altLang="ja-JP" sz="1000">
                <a:solidFill>
                  <a:schemeClr val="tx1"/>
                </a:solidFill>
              </a:rPr>
              <a:t>TGW</a:t>
            </a:r>
            <a:r>
              <a:rPr kumimoji="1" lang="ja-JP" altLang="en-US" sz="1000">
                <a:solidFill>
                  <a:schemeClr val="tx1"/>
                </a:solidFill>
              </a:rPr>
              <a:t>までを、アンダーレイネットワークとして構成する</a:t>
            </a:r>
          </a:p>
        </p:txBody>
      </p:sp>
      <p:sp>
        <p:nvSpPr>
          <p:cNvPr id="7" name="テキスト ボックス 6">
            <a:extLst>
              <a:ext uri="{FF2B5EF4-FFF2-40B4-BE49-F238E27FC236}">
                <a16:creationId xmlns:a16="http://schemas.microsoft.com/office/drawing/2014/main" id="{29B39BC4-3EDA-E7EC-38BF-6DE2D6E44B69}"/>
              </a:ext>
            </a:extLst>
          </p:cNvPr>
          <p:cNvSpPr txBox="1">
            <a:spLocks/>
          </p:cNvSpPr>
          <p:nvPr/>
        </p:nvSpPr>
        <p:spPr>
          <a:xfrm>
            <a:off x="352491" y="532567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ア</a:t>
            </a:r>
            <a:endParaRPr kumimoji="0" sz="1200">
              <a:solidFill>
                <a:prstClr val="white"/>
              </a:solidFill>
              <a:latin typeface="Arial" panose="020B0604020202020204" pitchFamily="34" charset="0"/>
              <a:ea typeface="Meiryo UI"/>
            </a:endParaRPr>
          </a:p>
        </p:txBody>
      </p:sp>
      <p:sp>
        <p:nvSpPr>
          <p:cNvPr id="8" name="テキスト ボックス 7">
            <a:extLst>
              <a:ext uri="{FF2B5EF4-FFF2-40B4-BE49-F238E27FC236}">
                <a16:creationId xmlns:a16="http://schemas.microsoft.com/office/drawing/2014/main" id="{B974DEFB-B906-21D3-48C2-4B1EF0387EEB}"/>
              </a:ext>
            </a:extLst>
          </p:cNvPr>
          <p:cNvSpPr txBox="1">
            <a:spLocks/>
          </p:cNvSpPr>
          <p:nvPr/>
        </p:nvSpPr>
        <p:spPr>
          <a:xfrm>
            <a:off x="2461793" y="3668008"/>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イ</a:t>
            </a:r>
            <a:endParaRPr kumimoji="0" sz="1200">
              <a:solidFill>
                <a:prstClr val="white"/>
              </a:solidFill>
              <a:latin typeface="Arial" panose="020B0604020202020204" pitchFamily="34" charset="0"/>
              <a:ea typeface="Meiryo UI"/>
            </a:endParaRPr>
          </a:p>
        </p:txBody>
      </p:sp>
      <p:sp>
        <p:nvSpPr>
          <p:cNvPr id="9" name="フローチャート: 処理 8">
            <a:extLst>
              <a:ext uri="{FF2B5EF4-FFF2-40B4-BE49-F238E27FC236}">
                <a16:creationId xmlns:a16="http://schemas.microsoft.com/office/drawing/2014/main" id="{1953CD78-673D-D569-4FA1-101C455D049F}"/>
              </a:ext>
            </a:extLst>
          </p:cNvPr>
          <p:cNvSpPr/>
          <p:nvPr/>
        </p:nvSpPr>
        <p:spPr>
          <a:xfrm>
            <a:off x="3478240" y="5415528"/>
            <a:ext cx="2982647" cy="792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Arial" panose="020B0604020202020204" pitchFamily="34" charset="0"/>
              <a:buChar char="•"/>
            </a:pPr>
            <a:r>
              <a:rPr kumimoji="0" lang="ja-JP" altLang="en-US" sz="1000">
                <a:solidFill>
                  <a:srgbClr val="000000"/>
                </a:solidFill>
                <a:latin typeface="Meiryo UI"/>
                <a:ea typeface="Meiryo UI"/>
                <a:cs typeface="Arial" panose="020B0604020202020204" pitchFamily="34" charset="0"/>
              </a:rPr>
              <a:t>データセンター内の</a:t>
            </a:r>
            <a:r>
              <a:rPr kumimoji="0" lang="en-US" altLang="ja-JP" sz="1000">
                <a:solidFill>
                  <a:srgbClr val="000000"/>
                </a:solidFill>
                <a:latin typeface="Meiryo UI"/>
                <a:ea typeface="Meiryo UI"/>
                <a:cs typeface="Arial" panose="020B0604020202020204" pitchFamily="34" charset="0"/>
              </a:rPr>
              <a:t>VPN</a:t>
            </a:r>
            <a:r>
              <a:rPr kumimoji="0" lang="ja-JP" altLang="en-US" sz="1000">
                <a:solidFill>
                  <a:srgbClr val="000000"/>
                </a:solidFill>
                <a:latin typeface="Meiryo UI"/>
                <a:ea typeface="Meiryo UI"/>
                <a:cs typeface="Arial" panose="020B0604020202020204" pitchFamily="34" charset="0"/>
              </a:rPr>
              <a:t>ルーターと</a:t>
            </a:r>
            <a:r>
              <a:rPr kumimoji="0" lang="en-US" altLang="ja-JP" sz="1000">
                <a:solidFill>
                  <a:srgbClr val="000000"/>
                </a:solidFill>
                <a:latin typeface="Meiryo UI"/>
                <a:ea typeface="Meiryo UI"/>
                <a:cs typeface="Arial" panose="020B0604020202020204" pitchFamily="34" charset="0"/>
              </a:rPr>
              <a:t>TGW</a:t>
            </a:r>
            <a:r>
              <a:rPr kumimoji="0" lang="ja-JP" altLang="en-US" sz="1000">
                <a:solidFill>
                  <a:srgbClr val="000000"/>
                </a:solidFill>
                <a:latin typeface="Meiryo UI"/>
                <a:ea typeface="Meiryo UI"/>
                <a:cs typeface="Arial" panose="020B0604020202020204" pitchFamily="34" charset="0"/>
              </a:rPr>
              <a:t>間で</a:t>
            </a:r>
            <a:r>
              <a:rPr kumimoji="0" lang="en-US" altLang="ja-JP" sz="1000">
                <a:solidFill>
                  <a:srgbClr val="000000"/>
                </a:solidFill>
                <a:latin typeface="Meiryo UI"/>
                <a:ea typeface="Meiryo UI"/>
                <a:cs typeface="Arial" panose="020B0604020202020204" pitchFamily="34" charset="0"/>
              </a:rPr>
              <a:t>IPSec</a:t>
            </a:r>
            <a:r>
              <a:rPr kumimoji="0" lang="ja-JP" altLang="en-US" sz="1000">
                <a:solidFill>
                  <a:srgbClr val="000000"/>
                </a:solidFill>
                <a:latin typeface="Meiryo UI"/>
                <a:ea typeface="Meiryo UI"/>
                <a:cs typeface="Arial" panose="020B0604020202020204" pitchFamily="34" charset="0"/>
              </a:rPr>
              <a:t>トンネルを構成し、オーバーレイネットワークを構成する</a:t>
            </a:r>
            <a:endParaRPr kumimoji="0" lang="en-US" altLang="ja-JP" sz="1000">
              <a:solidFill>
                <a:srgbClr val="000000"/>
              </a:solidFill>
              <a:latin typeface="Meiryo UI"/>
              <a:ea typeface="Meiryo UI"/>
              <a:cs typeface="Arial" panose="020B0604020202020204" pitchFamily="34" charset="0"/>
            </a:endParaRPr>
          </a:p>
          <a:p>
            <a:pPr marL="171450" indent="-171450">
              <a:buFont typeface="Arial" panose="020B0604020202020204" pitchFamily="34" charset="0"/>
              <a:buChar char="•"/>
            </a:pPr>
            <a:r>
              <a:rPr lang="ja-JP" altLang="en-US" sz="1000">
                <a:solidFill>
                  <a:srgbClr val="000000"/>
                </a:solidFill>
                <a:latin typeface="Meiryo UI"/>
                <a:ea typeface="Meiryo UI"/>
                <a:cs typeface="Arial" panose="020B0604020202020204" pitchFamily="34" charset="0"/>
              </a:rPr>
              <a:t>地方公共団体</a:t>
            </a:r>
            <a:r>
              <a:rPr kumimoji="0" lang="ja-JP" altLang="en-US" sz="1000">
                <a:solidFill>
                  <a:srgbClr val="000000"/>
                </a:solidFill>
                <a:latin typeface="Meiryo UI"/>
                <a:ea typeface="Meiryo UI"/>
                <a:cs typeface="Arial" panose="020B0604020202020204" pitchFamily="34" charset="0"/>
              </a:rPr>
              <a:t>のオーバーレイネットワークは、トンネルで分離されるのでプライベート</a:t>
            </a:r>
            <a:r>
              <a:rPr kumimoji="0" lang="en-US" altLang="ja-JP" sz="1000">
                <a:solidFill>
                  <a:srgbClr val="000000"/>
                </a:solidFill>
                <a:latin typeface="Meiryo UI"/>
                <a:ea typeface="Meiryo UI"/>
                <a:cs typeface="Arial" panose="020B0604020202020204" pitchFamily="34" charset="0"/>
              </a:rPr>
              <a:t>IP</a:t>
            </a:r>
            <a:r>
              <a:rPr kumimoji="0" lang="ja-JP" altLang="en-US" sz="1000">
                <a:solidFill>
                  <a:srgbClr val="000000"/>
                </a:solidFill>
                <a:latin typeface="Meiryo UI"/>
                <a:ea typeface="Meiryo UI"/>
                <a:cs typeface="Arial" panose="020B0604020202020204" pitchFamily="34" charset="0"/>
              </a:rPr>
              <a:t>アドレスの重複が可能となる</a:t>
            </a:r>
            <a:endParaRPr kumimoji="1" lang="ja-JP" altLang="en-US" sz="1000">
              <a:solidFill>
                <a:schemeClr val="tx1"/>
              </a:solidFill>
            </a:endParaRPr>
          </a:p>
        </p:txBody>
      </p:sp>
      <p:sp>
        <p:nvSpPr>
          <p:cNvPr id="10" name="テキスト ボックス 9">
            <a:extLst>
              <a:ext uri="{FF2B5EF4-FFF2-40B4-BE49-F238E27FC236}">
                <a16:creationId xmlns:a16="http://schemas.microsoft.com/office/drawing/2014/main" id="{D54B37B5-FDEF-1EFC-8CB2-5C74AC31720D}"/>
              </a:ext>
            </a:extLst>
          </p:cNvPr>
          <p:cNvSpPr txBox="1">
            <a:spLocks/>
          </p:cNvSpPr>
          <p:nvPr/>
        </p:nvSpPr>
        <p:spPr>
          <a:xfrm>
            <a:off x="3366282" y="532567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イ</a:t>
            </a:r>
            <a:endParaRPr kumimoji="0" sz="1200">
              <a:solidFill>
                <a:prstClr val="white"/>
              </a:solidFill>
              <a:latin typeface="Arial" panose="020B0604020202020204" pitchFamily="34" charset="0"/>
              <a:ea typeface="Meiryo UI"/>
            </a:endParaRPr>
          </a:p>
        </p:txBody>
      </p:sp>
      <p:sp>
        <p:nvSpPr>
          <p:cNvPr id="12" name="テキスト ボックス 11">
            <a:extLst>
              <a:ext uri="{FF2B5EF4-FFF2-40B4-BE49-F238E27FC236}">
                <a16:creationId xmlns:a16="http://schemas.microsoft.com/office/drawing/2014/main" id="{FC32F4AE-9AD4-1F09-25FB-73C3664EA00C}"/>
              </a:ext>
            </a:extLst>
          </p:cNvPr>
          <p:cNvSpPr txBox="1">
            <a:spLocks/>
          </p:cNvSpPr>
          <p:nvPr/>
        </p:nvSpPr>
        <p:spPr>
          <a:xfrm>
            <a:off x="2713793" y="3668008"/>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9525">
            <a:noFill/>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ウ</a:t>
            </a:r>
            <a:endParaRPr kumimoji="0" sz="1200">
              <a:solidFill>
                <a:prstClr val="white"/>
              </a:solidFill>
              <a:latin typeface="Arial" panose="020B0604020202020204" pitchFamily="34" charset="0"/>
              <a:ea typeface="Meiryo UI"/>
            </a:endParaRPr>
          </a:p>
        </p:txBody>
      </p:sp>
      <p:sp>
        <p:nvSpPr>
          <p:cNvPr id="13" name="フローチャート: 処理 12">
            <a:extLst>
              <a:ext uri="{FF2B5EF4-FFF2-40B4-BE49-F238E27FC236}">
                <a16:creationId xmlns:a16="http://schemas.microsoft.com/office/drawing/2014/main" id="{055A7524-A636-2545-8F83-739653FC4B7C}"/>
              </a:ext>
            </a:extLst>
          </p:cNvPr>
          <p:cNvSpPr/>
          <p:nvPr/>
        </p:nvSpPr>
        <p:spPr>
          <a:xfrm>
            <a:off x="6571383" y="5415528"/>
            <a:ext cx="2808000" cy="792000"/>
          </a:xfrm>
          <a:prstGeom prst="flowChartProcess">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Arial" panose="020B0604020202020204" pitchFamily="34" charset="0"/>
              <a:buChar char="•"/>
            </a:pPr>
            <a:r>
              <a:rPr kumimoji="0" lang="ja-JP" altLang="en-US" sz="1000">
                <a:solidFill>
                  <a:srgbClr val="000000"/>
                </a:solidFill>
                <a:latin typeface="Meiryo UI"/>
                <a:ea typeface="Meiryo UI"/>
                <a:cs typeface="Arial" panose="020B0604020202020204" pitchFamily="34" charset="0"/>
              </a:rPr>
              <a:t>ルーティングは、アンダーレイ用</a:t>
            </a:r>
            <a:r>
              <a:rPr kumimoji="0" lang="en-US" altLang="ja-JP" sz="1000">
                <a:solidFill>
                  <a:srgbClr val="000000"/>
                </a:solidFill>
                <a:latin typeface="Meiryo UI"/>
                <a:ea typeface="Meiryo UI"/>
                <a:cs typeface="Arial" panose="020B0604020202020204" pitchFamily="34" charset="0"/>
              </a:rPr>
              <a:t>BGP</a:t>
            </a:r>
            <a:r>
              <a:rPr kumimoji="0" lang="ja-JP" altLang="en-US" sz="1000">
                <a:solidFill>
                  <a:srgbClr val="000000"/>
                </a:solidFill>
                <a:latin typeface="Meiryo UI"/>
                <a:ea typeface="Meiryo UI"/>
                <a:cs typeface="Arial" panose="020B0604020202020204" pitchFamily="34" charset="0"/>
              </a:rPr>
              <a:t>、オーバーレイ用</a:t>
            </a:r>
            <a:r>
              <a:rPr kumimoji="0" lang="en-US" altLang="ja-JP" sz="1000">
                <a:solidFill>
                  <a:srgbClr val="000000"/>
                </a:solidFill>
                <a:latin typeface="Meiryo UI"/>
                <a:ea typeface="Meiryo UI"/>
                <a:cs typeface="Arial" panose="020B0604020202020204" pitchFamily="34" charset="0"/>
              </a:rPr>
              <a:t>BGP</a:t>
            </a:r>
            <a:r>
              <a:rPr kumimoji="0" lang="ja-JP" altLang="en-US" sz="1000">
                <a:solidFill>
                  <a:srgbClr val="000000"/>
                </a:solidFill>
                <a:latin typeface="Meiryo UI"/>
                <a:ea typeface="Meiryo UI"/>
                <a:cs typeface="Arial" panose="020B0604020202020204" pitchFamily="34" charset="0"/>
              </a:rPr>
              <a:t>で分離する</a:t>
            </a:r>
            <a:endParaRPr kumimoji="1" lang="ja-JP" altLang="en-US" sz="1000">
              <a:solidFill>
                <a:schemeClr val="tx1"/>
              </a:solidFill>
            </a:endParaRPr>
          </a:p>
        </p:txBody>
      </p:sp>
      <p:sp>
        <p:nvSpPr>
          <p:cNvPr id="14" name="テキスト ボックス 13">
            <a:extLst>
              <a:ext uri="{FF2B5EF4-FFF2-40B4-BE49-F238E27FC236}">
                <a16:creationId xmlns:a16="http://schemas.microsoft.com/office/drawing/2014/main" id="{555781BD-E1C0-01AD-29DB-C3A1CFC2A456}"/>
              </a:ext>
            </a:extLst>
          </p:cNvPr>
          <p:cNvSpPr txBox="1">
            <a:spLocks/>
          </p:cNvSpPr>
          <p:nvPr/>
        </p:nvSpPr>
        <p:spPr>
          <a:xfrm>
            <a:off x="6445384" y="5325672"/>
            <a:ext cx="252000" cy="252000"/>
          </a:xfrm>
          <a:custGeom>
            <a:avLst/>
            <a:gdLst>
              <a:gd name="connsiteX0" fmla="*/ 160794 w 321588"/>
              <a:gd name="connsiteY0" fmla="*/ 0 h 321588"/>
              <a:gd name="connsiteX1" fmla="*/ 190493 w 321588"/>
              <a:gd name="connsiteY1" fmla="*/ 12302 h 321588"/>
              <a:gd name="connsiteX2" fmla="*/ 248985 w 321588"/>
              <a:gd name="connsiteY2" fmla="*/ 70794 h 321588"/>
              <a:gd name="connsiteX3" fmla="*/ 250794 w 321588"/>
              <a:gd name="connsiteY3" fmla="*/ 70794 h 321588"/>
              <a:gd name="connsiteX4" fmla="*/ 250794 w 321588"/>
              <a:gd name="connsiteY4" fmla="*/ 72603 h 321588"/>
              <a:gd name="connsiteX5" fmla="*/ 309286 w 321588"/>
              <a:gd name="connsiteY5" fmla="*/ 131095 h 321588"/>
              <a:gd name="connsiteX6" fmla="*/ 309286 w 321588"/>
              <a:gd name="connsiteY6" fmla="*/ 190493 h 321588"/>
              <a:gd name="connsiteX7" fmla="*/ 250794 w 321588"/>
              <a:gd name="connsiteY7" fmla="*/ 248985 h 321588"/>
              <a:gd name="connsiteX8" fmla="*/ 250794 w 321588"/>
              <a:gd name="connsiteY8" fmla="*/ 250794 h 321588"/>
              <a:gd name="connsiteX9" fmla="*/ 248985 w 321588"/>
              <a:gd name="connsiteY9" fmla="*/ 250794 h 321588"/>
              <a:gd name="connsiteX10" fmla="*/ 190493 w 321588"/>
              <a:gd name="connsiteY10" fmla="*/ 309286 h 321588"/>
              <a:gd name="connsiteX11" fmla="*/ 131095 w 321588"/>
              <a:gd name="connsiteY11" fmla="*/ 309286 h 321588"/>
              <a:gd name="connsiteX12" fmla="*/ 72603 w 321588"/>
              <a:gd name="connsiteY12" fmla="*/ 250794 h 321588"/>
              <a:gd name="connsiteX13" fmla="*/ 70794 w 321588"/>
              <a:gd name="connsiteY13" fmla="*/ 250794 h 321588"/>
              <a:gd name="connsiteX14" fmla="*/ 70794 w 321588"/>
              <a:gd name="connsiteY14" fmla="*/ 248985 h 321588"/>
              <a:gd name="connsiteX15" fmla="*/ 12302 w 321588"/>
              <a:gd name="connsiteY15" fmla="*/ 190493 h 321588"/>
              <a:gd name="connsiteX16" fmla="*/ 12302 w 321588"/>
              <a:gd name="connsiteY16" fmla="*/ 131095 h 321588"/>
              <a:gd name="connsiteX17" fmla="*/ 70794 w 321588"/>
              <a:gd name="connsiteY17" fmla="*/ 72603 h 321588"/>
              <a:gd name="connsiteX18" fmla="*/ 70794 w 321588"/>
              <a:gd name="connsiteY18" fmla="*/ 70794 h 321588"/>
              <a:gd name="connsiteX19" fmla="*/ 72603 w 321588"/>
              <a:gd name="connsiteY19" fmla="*/ 70794 h 321588"/>
              <a:gd name="connsiteX20" fmla="*/ 131095 w 321588"/>
              <a:gd name="connsiteY20" fmla="*/ 12302 h 321588"/>
              <a:gd name="connsiteX21" fmla="*/ 160794 w 321588"/>
              <a:gd name="connsiteY21" fmla="*/ 0 h 32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1588" h="321588">
                <a:moveTo>
                  <a:pt x="160794" y="0"/>
                </a:moveTo>
                <a:cubicBezTo>
                  <a:pt x="171543" y="0"/>
                  <a:pt x="182292" y="4101"/>
                  <a:pt x="190493" y="12302"/>
                </a:cubicBezTo>
                <a:lnTo>
                  <a:pt x="248985" y="70794"/>
                </a:lnTo>
                <a:lnTo>
                  <a:pt x="250794" y="70794"/>
                </a:lnTo>
                <a:lnTo>
                  <a:pt x="250794" y="72603"/>
                </a:lnTo>
                <a:lnTo>
                  <a:pt x="309286" y="131095"/>
                </a:lnTo>
                <a:cubicBezTo>
                  <a:pt x="325689" y="147498"/>
                  <a:pt x="325689" y="174090"/>
                  <a:pt x="309286" y="190493"/>
                </a:cubicBezTo>
                <a:lnTo>
                  <a:pt x="250794" y="248985"/>
                </a:lnTo>
                <a:lnTo>
                  <a:pt x="250794" y="250794"/>
                </a:lnTo>
                <a:lnTo>
                  <a:pt x="248985" y="250794"/>
                </a:lnTo>
                <a:lnTo>
                  <a:pt x="190493" y="309286"/>
                </a:lnTo>
                <a:cubicBezTo>
                  <a:pt x="174090" y="325689"/>
                  <a:pt x="147498" y="325689"/>
                  <a:pt x="131095" y="309286"/>
                </a:cubicBezTo>
                <a:lnTo>
                  <a:pt x="72603" y="250794"/>
                </a:lnTo>
                <a:lnTo>
                  <a:pt x="70794" y="250794"/>
                </a:lnTo>
                <a:lnTo>
                  <a:pt x="70794" y="248985"/>
                </a:lnTo>
                <a:lnTo>
                  <a:pt x="12302" y="190493"/>
                </a:lnTo>
                <a:cubicBezTo>
                  <a:pt x="-4101" y="174090"/>
                  <a:pt x="-4101" y="147498"/>
                  <a:pt x="12302" y="131095"/>
                </a:cubicBezTo>
                <a:lnTo>
                  <a:pt x="70794" y="72603"/>
                </a:lnTo>
                <a:lnTo>
                  <a:pt x="70794" y="70794"/>
                </a:lnTo>
                <a:lnTo>
                  <a:pt x="72603" y="70794"/>
                </a:lnTo>
                <a:lnTo>
                  <a:pt x="131095" y="12302"/>
                </a:lnTo>
                <a:cubicBezTo>
                  <a:pt x="139296" y="4101"/>
                  <a:pt x="150045" y="0"/>
                  <a:pt x="160794" y="0"/>
                </a:cubicBezTo>
                <a:close/>
              </a:path>
            </a:pathLst>
          </a:custGeom>
          <a:solidFill>
            <a:srgbClr val="005EB8"/>
          </a:solidFill>
          <a:ln w="28575" cap="flat" cmpd="sng" algn="ctr">
            <a:solidFill>
              <a:schemeClr val="bg1">
                <a:lumMod val="100000"/>
              </a:schemeClr>
            </a:solidFill>
            <a:prstDash val="solid"/>
            <a:round/>
            <a:headEnd type="none" w="med" len="med"/>
            <a:tailEnd type="none" w="med" len="med"/>
          </a:ln>
        </p:spPr>
        <p:txBody>
          <a:bodyPr wrap="square" lIns="0" tIns="0" rIns="0" bIns="0" anchor="ctr">
            <a:noAutofit/>
          </a:bodyPr>
          <a:lstStyle>
            <a:lvl1pPr marL="112713" indent="-112713" algn="l" defTabSz="914400" rtl="0" eaLnBrk="1" latinLnBrk="0" hangingPunct="1">
              <a:lnSpc>
                <a:spcPct val="100000"/>
              </a:lnSpc>
              <a:spcBef>
                <a:spcPts val="0"/>
              </a:spcBef>
              <a:spcAft>
                <a:spcPts val="600"/>
              </a:spcAft>
              <a:buFont typeface="Wingdings" panose="05000000000000000000" pitchFamily="2" charset="2"/>
              <a:buChar char="§"/>
              <a:defRPr lang="en-US" sz="1500" b="0" kern="1200" dirty="0" smtClean="0">
                <a:solidFill>
                  <a:schemeClr val="tx1"/>
                </a:solidFill>
                <a:latin typeface="+mn-lt"/>
                <a:ea typeface="+mn-ea"/>
                <a:cs typeface="+mn-cs"/>
              </a:defRPr>
            </a:lvl1pPr>
            <a:lvl2pPr marL="233363" indent="-120650" algn="l" defTabSz="914400" rtl="0" eaLnBrk="1" latinLnBrk="0" hangingPunct="1">
              <a:lnSpc>
                <a:spcPct val="100000"/>
              </a:lnSpc>
              <a:spcBef>
                <a:spcPts val="0"/>
              </a:spcBef>
              <a:spcAft>
                <a:spcPts val="600"/>
              </a:spcAft>
              <a:buFont typeface="Arial" panose="020B0604020202020204" pitchFamily="34" charset="0"/>
              <a:buChar char="­"/>
              <a:defRPr lang="en-US" sz="1500" b="0" kern="1200" dirty="0" smtClean="0">
                <a:solidFill>
                  <a:schemeClr val="tx1"/>
                </a:solidFill>
                <a:latin typeface="+mn-lt"/>
                <a:ea typeface="+mn-ea"/>
                <a:cs typeface="+mn-cs"/>
              </a:defRPr>
            </a:lvl2pPr>
            <a:lvl3pPr marL="344488" indent="-111125"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dirty="0" smtClean="0">
                <a:solidFill>
                  <a:schemeClr val="tx1"/>
                </a:solidFill>
                <a:latin typeface="+mn-lt"/>
                <a:ea typeface="+mn-ea"/>
                <a:cs typeface="+mn-cs"/>
              </a:defRPr>
            </a:lvl3pPr>
            <a:lvl4pPr marL="457200" indent="-112713" algn="l" defTabSz="914400" rtl="0" eaLnBrk="1" latinLnBrk="0" hangingPunct="1">
              <a:lnSpc>
                <a:spcPct val="100000"/>
              </a:lnSpc>
              <a:spcBef>
                <a:spcPts val="0"/>
              </a:spcBef>
              <a:spcAft>
                <a:spcPts val="600"/>
              </a:spcAft>
              <a:buClr>
                <a:schemeClr val="tx1"/>
              </a:buClr>
              <a:buFont typeface="Arial" panose="020B0604020202020204" pitchFamily="34" charset="0"/>
              <a:buChar char="­"/>
              <a:defRPr lang="en-US" sz="1500" b="0" kern="1200" dirty="0" smtClean="0">
                <a:solidFill>
                  <a:schemeClr val="tx1"/>
                </a:solidFill>
                <a:latin typeface="+mn-lt"/>
                <a:ea typeface="+mn-ea"/>
                <a:cs typeface="+mn-cs"/>
              </a:defRPr>
            </a:lvl4pPr>
            <a:lvl5pPr marL="569913" indent="-112713" algn="l" defTabSz="914400" rtl="0" eaLnBrk="1" latinLnBrk="0" hangingPunct="1">
              <a:lnSpc>
                <a:spcPct val="100000"/>
              </a:lnSpc>
              <a:spcBef>
                <a:spcPts val="0"/>
              </a:spcBef>
              <a:spcAft>
                <a:spcPts val="600"/>
              </a:spcAft>
              <a:buClr>
                <a:schemeClr val="tx1"/>
              </a:buClr>
              <a:buFont typeface="Wingdings" panose="05000000000000000000" pitchFamily="2" charset="2"/>
              <a:buChar char="§"/>
              <a:defRPr lang="en-US" sz="1500" b="0" kern="1200" baseline="0" dirty="0" smtClean="0">
                <a:solidFill>
                  <a:schemeClr val="tx1"/>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1"/>
              </a:buClr>
              <a:buFont typeface="Arial" panose="020B0604020202020204" pitchFamily="34" charset="0"/>
              <a:buChar char="-"/>
              <a:defRPr sz="15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kumimoji="0" lang="ja-JP" altLang="en-US" sz="1200">
                <a:solidFill>
                  <a:prstClr val="white"/>
                </a:solidFill>
                <a:latin typeface="Arial" panose="020B0604020202020204" pitchFamily="34" charset="0"/>
                <a:ea typeface="Meiryo UI"/>
              </a:rPr>
              <a:t>ウ</a:t>
            </a:r>
            <a:endParaRPr kumimoji="0" sz="1200">
              <a:solidFill>
                <a:prstClr val="white"/>
              </a:solidFill>
              <a:latin typeface="Arial" panose="020B0604020202020204" pitchFamily="34" charset="0"/>
              <a:ea typeface="Meiryo UI"/>
            </a:endParaRPr>
          </a:p>
        </p:txBody>
      </p:sp>
      <p:sp>
        <p:nvSpPr>
          <p:cNvPr id="15" name="吹き出し: 四角形 14">
            <a:extLst>
              <a:ext uri="{FF2B5EF4-FFF2-40B4-BE49-F238E27FC236}">
                <a16:creationId xmlns:a16="http://schemas.microsoft.com/office/drawing/2014/main" id="{C3A9A2B4-87BB-4AAF-6A4F-F4EC4C95D69F}"/>
              </a:ext>
            </a:extLst>
          </p:cNvPr>
          <p:cNvSpPr/>
          <p:nvPr/>
        </p:nvSpPr>
        <p:spPr>
          <a:xfrm>
            <a:off x="6697385" y="1611696"/>
            <a:ext cx="3060000" cy="3492000"/>
          </a:xfrm>
          <a:prstGeom prst="wedgeRectCallout">
            <a:avLst>
              <a:gd name="adj1" fmla="val -59665"/>
              <a:gd name="adj2" fmla="val -32375"/>
            </a:avLst>
          </a:prstGeom>
          <a:solidFill>
            <a:schemeClr val="bg1">
              <a:lumMod val="95000"/>
            </a:schemeClr>
          </a:solidFill>
          <a:ln w="28575">
            <a:solidFill>
              <a:srgbClr val="00C0AE"/>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algn="ctr"/>
            <a:r>
              <a:rPr kumimoji="1" lang="ja-JP" altLang="en-US" sz="1050" b="1" u="sng">
                <a:solidFill>
                  <a:schemeClr val="tx1">
                    <a:lumMod val="100000"/>
                  </a:schemeClr>
                </a:solidFill>
              </a:rPr>
              <a:t>推奨構成（</a:t>
            </a:r>
            <a:r>
              <a:rPr kumimoji="1" lang="en-US" altLang="ja-JP" sz="1050" b="1" u="sng">
                <a:solidFill>
                  <a:schemeClr val="tx1">
                    <a:lumMod val="100000"/>
                  </a:schemeClr>
                </a:solidFill>
              </a:rPr>
              <a:t>AWS</a:t>
            </a:r>
            <a:r>
              <a:rPr kumimoji="1" lang="ja-JP" altLang="en-US" sz="1050" b="1" u="sng">
                <a:solidFill>
                  <a:schemeClr val="tx1">
                    <a:lumMod val="100000"/>
                  </a:schemeClr>
                </a:solidFill>
              </a:rPr>
              <a:t>編）</a:t>
            </a:r>
            <a:br>
              <a:rPr kumimoji="1" lang="en-US" altLang="ja-JP" sz="1050" b="1" u="sng">
                <a:solidFill>
                  <a:schemeClr val="tx1">
                    <a:lumMod val="100000"/>
                  </a:schemeClr>
                </a:solidFill>
              </a:rPr>
            </a:br>
            <a:r>
              <a:rPr kumimoji="1" lang="ja-JP" altLang="en-US" sz="1050" b="1" u="sng">
                <a:solidFill>
                  <a:schemeClr val="tx1">
                    <a:lumMod val="100000"/>
                  </a:schemeClr>
                </a:solidFill>
              </a:rPr>
              <a:t>との差異比較</a:t>
            </a:r>
            <a:endParaRPr kumimoji="1" lang="en-US" altLang="ja-JP" sz="1050" b="1" u="sng">
              <a:solidFill>
                <a:schemeClr val="tx1">
                  <a:lumMod val="100000"/>
                </a:schemeClr>
              </a:solidFill>
            </a:endParaRPr>
          </a:p>
          <a:p>
            <a:pPr algn="ctr"/>
            <a:endParaRPr kumimoji="1" lang="en-US" altLang="ja-JP" sz="1000" b="1" u="sng">
              <a:solidFill>
                <a:schemeClr val="tx1">
                  <a:lumMod val="100000"/>
                </a:schemeClr>
              </a:solidFill>
            </a:endParaRPr>
          </a:p>
          <a:p>
            <a:pPr marL="171450" indent="-171450">
              <a:buFont typeface="Wingdings" panose="05000000000000000000" pitchFamily="2" charset="2"/>
              <a:buChar char="n"/>
            </a:pPr>
            <a:r>
              <a:rPr kumimoji="1" lang="ja-JP" altLang="en-US" sz="1000" b="1">
                <a:solidFill>
                  <a:schemeClr val="tx1">
                    <a:lumMod val="100000"/>
                  </a:schemeClr>
                </a:solidFill>
              </a:rPr>
              <a:t>推奨構成提示構成：</a:t>
            </a:r>
            <a:br>
              <a:rPr kumimoji="1" lang="en-US" altLang="ja-JP" sz="1000">
                <a:solidFill>
                  <a:schemeClr val="tx1">
                    <a:lumMod val="100000"/>
                  </a:schemeClr>
                </a:solidFill>
              </a:rPr>
            </a:br>
            <a:r>
              <a:rPr kumimoji="1" lang="ja-JP" altLang="en-US" sz="1000">
                <a:solidFill>
                  <a:schemeClr val="tx1">
                    <a:lumMod val="100000"/>
                  </a:schemeClr>
                </a:solidFill>
              </a:rPr>
              <a:t>庁内ルーターから</a:t>
            </a:r>
            <a:r>
              <a:rPr kumimoji="1" lang="en-US" altLang="ja-JP" sz="1000">
                <a:solidFill>
                  <a:schemeClr val="tx1">
                    <a:lumMod val="100000"/>
                  </a:schemeClr>
                </a:solidFill>
              </a:rPr>
              <a:t>Transit Gateway</a:t>
            </a:r>
            <a:r>
              <a:rPr kumimoji="1" lang="ja-JP" altLang="en-US" sz="1000">
                <a:solidFill>
                  <a:schemeClr val="tx1">
                    <a:lumMod val="100000"/>
                  </a:schemeClr>
                </a:solidFill>
              </a:rPr>
              <a:t>まで、</a:t>
            </a:r>
            <a:r>
              <a:rPr kumimoji="1" lang="en-US" altLang="ja-JP" sz="1000">
                <a:solidFill>
                  <a:schemeClr val="tx1">
                    <a:lumMod val="100000"/>
                  </a:schemeClr>
                </a:solidFill>
              </a:rPr>
              <a:t>Transit Gateway Connect</a:t>
            </a:r>
            <a:r>
              <a:rPr kumimoji="1" lang="ja-JP" altLang="en-US" sz="1000">
                <a:solidFill>
                  <a:schemeClr val="tx1">
                    <a:lumMod val="100000"/>
                  </a:schemeClr>
                </a:solidFill>
              </a:rPr>
              <a:t>を利用して</a:t>
            </a:r>
            <a:r>
              <a:rPr kumimoji="1" lang="en-US" altLang="ja-JP" sz="1000">
                <a:solidFill>
                  <a:schemeClr val="tx1">
                    <a:lumMod val="100000"/>
                  </a:schemeClr>
                </a:solidFill>
              </a:rPr>
              <a:t>GRE over IPSec</a:t>
            </a:r>
            <a:r>
              <a:rPr kumimoji="1" lang="ja-JP" altLang="en-US" sz="1000">
                <a:solidFill>
                  <a:schemeClr val="tx1">
                    <a:lumMod val="100000"/>
                  </a:schemeClr>
                </a:solidFill>
              </a:rPr>
              <a:t>トンネルを構成した接続</a:t>
            </a:r>
            <a:endParaRPr kumimoji="1" lang="en-US" altLang="ja-JP" sz="1000">
              <a:solidFill>
                <a:schemeClr val="tx1">
                  <a:lumMod val="100000"/>
                </a:schemeClr>
              </a:solidFill>
            </a:endParaRPr>
          </a:p>
          <a:p>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b="1">
                <a:solidFill>
                  <a:schemeClr val="tx1">
                    <a:lumMod val="100000"/>
                  </a:schemeClr>
                </a:solidFill>
              </a:rPr>
              <a:t>本構成：</a:t>
            </a:r>
            <a:br>
              <a:rPr kumimoji="1" lang="en-US" altLang="ja-JP" sz="1000">
                <a:solidFill>
                  <a:schemeClr val="tx1">
                    <a:lumMod val="100000"/>
                  </a:schemeClr>
                </a:solidFill>
              </a:rPr>
            </a:br>
            <a:r>
              <a:rPr kumimoji="1" lang="ja-JP" altLang="en-US" sz="1000">
                <a:solidFill>
                  <a:schemeClr val="tx1">
                    <a:lumMod val="100000"/>
                  </a:schemeClr>
                </a:solidFill>
              </a:rPr>
              <a:t>データセンター内の</a:t>
            </a:r>
            <a:r>
              <a:rPr kumimoji="1" lang="en-US" altLang="ja-JP" sz="1000">
                <a:solidFill>
                  <a:schemeClr val="tx1">
                    <a:lumMod val="100000"/>
                  </a:schemeClr>
                </a:solidFill>
              </a:rPr>
              <a:t>VPN</a:t>
            </a:r>
            <a:r>
              <a:rPr kumimoji="1" lang="ja-JP" altLang="en-US" sz="1000">
                <a:solidFill>
                  <a:schemeClr val="tx1">
                    <a:lumMod val="100000"/>
                  </a:schemeClr>
                </a:solidFill>
              </a:rPr>
              <a:t>ルーターから</a:t>
            </a:r>
            <a:r>
              <a:rPr kumimoji="1" lang="en-US" altLang="ja-JP" sz="1000">
                <a:solidFill>
                  <a:schemeClr val="tx1">
                    <a:lumMod val="100000"/>
                  </a:schemeClr>
                </a:solidFill>
              </a:rPr>
              <a:t>Transit Gateway</a:t>
            </a:r>
            <a:r>
              <a:rPr kumimoji="1" lang="ja-JP" altLang="en-US" sz="1000">
                <a:solidFill>
                  <a:schemeClr val="tx1">
                    <a:lumMod val="100000"/>
                  </a:schemeClr>
                </a:solidFill>
              </a:rPr>
              <a:t>まで、</a:t>
            </a:r>
            <a:r>
              <a:rPr kumimoji="1" lang="en-US" altLang="ja-JP" sz="1000">
                <a:solidFill>
                  <a:schemeClr val="tx1">
                    <a:lumMod val="100000"/>
                  </a:schemeClr>
                </a:solidFill>
              </a:rPr>
              <a:t>IPSec</a:t>
            </a:r>
            <a:r>
              <a:rPr kumimoji="1" lang="ja-JP" altLang="en-US" sz="1000">
                <a:solidFill>
                  <a:schemeClr val="tx1">
                    <a:lumMod val="100000"/>
                  </a:schemeClr>
                </a:solidFill>
              </a:rPr>
              <a:t>トンネルを構成した接続となっており</a:t>
            </a:r>
            <a:r>
              <a:rPr kumimoji="1" lang="ja-JP" altLang="en-US" sz="1000">
                <a:solidFill>
                  <a:schemeClr val="tx1"/>
                </a:solidFill>
              </a:rPr>
              <a:t>、</a:t>
            </a:r>
            <a:r>
              <a:rPr kumimoji="1" lang="ja-JP" altLang="en-US" sz="1000">
                <a:solidFill>
                  <a:schemeClr val="tx1">
                    <a:lumMod val="100000"/>
                  </a:schemeClr>
                </a:solidFill>
              </a:rPr>
              <a:t>概ね同様の構成となっている。</a:t>
            </a:r>
            <a:br>
              <a:rPr kumimoji="1" lang="en-US" altLang="ja-JP" sz="1000">
                <a:solidFill>
                  <a:schemeClr val="tx1">
                    <a:lumMod val="100000"/>
                  </a:schemeClr>
                </a:solidFill>
              </a:rPr>
            </a:br>
            <a:br>
              <a:rPr kumimoji="1" lang="en-US" altLang="ja-JP" sz="1000">
                <a:solidFill>
                  <a:schemeClr val="tx1">
                    <a:lumMod val="100000"/>
                  </a:schemeClr>
                </a:solidFill>
              </a:rPr>
            </a:br>
            <a:r>
              <a:rPr kumimoji="1" lang="ja-JP" altLang="en-US" sz="1000">
                <a:solidFill>
                  <a:schemeClr val="tx1">
                    <a:lumMod val="100000"/>
                  </a:schemeClr>
                </a:solidFill>
              </a:rPr>
              <a:t>ただし、今後団体数が増加する際には“</a:t>
            </a:r>
            <a:r>
              <a:rPr kumimoji="1" lang="en-US" altLang="ja-JP" sz="1000">
                <a:solidFill>
                  <a:schemeClr val="tx1">
                    <a:lumMod val="100000"/>
                  </a:schemeClr>
                </a:solidFill>
              </a:rPr>
              <a:t>ICS</a:t>
            </a:r>
            <a:r>
              <a:rPr kumimoji="1" lang="ja-JP" altLang="en-US" sz="1000">
                <a:solidFill>
                  <a:schemeClr val="tx1">
                    <a:lumMod val="100000"/>
                  </a:schemeClr>
                </a:solidFill>
              </a:rPr>
              <a:t>運用アカウント“経由で本番アカウントに接続するのではなく、推奨構成と同様にネットワーク管理用アカウントで運用し、ネットワークの管理を一元管理した方が運用効率性を高められる可能性がある。</a:t>
            </a:r>
            <a:br>
              <a:rPr kumimoji="1" lang="en-US" altLang="ja-JP" sz="1000">
                <a:solidFill>
                  <a:schemeClr val="tx1">
                    <a:lumMod val="100000"/>
                  </a:schemeClr>
                </a:solidFill>
              </a:rPr>
            </a:br>
            <a:r>
              <a:rPr kumimoji="1" lang="ja-JP" altLang="en-US" sz="1000">
                <a:solidFill>
                  <a:schemeClr val="tx1">
                    <a:lumMod val="100000"/>
                  </a:schemeClr>
                </a:solidFill>
              </a:rPr>
              <a:t>（現状、”</a:t>
            </a:r>
            <a:r>
              <a:rPr kumimoji="1" lang="en-US" altLang="ja-JP" sz="1000">
                <a:solidFill>
                  <a:schemeClr val="tx1">
                    <a:lumMod val="100000"/>
                  </a:schemeClr>
                </a:solidFill>
              </a:rPr>
              <a:t>ICS</a:t>
            </a:r>
            <a:r>
              <a:rPr kumimoji="1" lang="ja-JP" altLang="en-US" sz="1000">
                <a:solidFill>
                  <a:schemeClr val="tx1">
                    <a:lumMod val="100000"/>
                  </a:schemeClr>
                </a:solidFill>
              </a:rPr>
              <a:t>運用アカウント”と“</a:t>
            </a:r>
            <a:r>
              <a:rPr kumimoji="1" lang="en-US" altLang="ja-JP" sz="1000">
                <a:solidFill>
                  <a:schemeClr val="tx1">
                    <a:lumMod val="100000"/>
                  </a:schemeClr>
                </a:solidFill>
              </a:rPr>
              <a:t>Z</a:t>
            </a:r>
            <a:r>
              <a:rPr kumimoji="1" lang="ja-JP" altLang="en-US" sz="1000">
                <a:solidFill>
                  <a:schemeClr val="tx1">
                    <a:lumMod val="100000"/>
                  </a:schemeClr>
                </a:solidFill>
              </a:rPr>
              <a:t>社運用アカウント”それぞれでネットワークを管理を想定している状況）</a:t>
            </a:r>
          </a:p>
          <a:p>
            <a:pPr marL="171450" indent="-171450">
              <a:buFont typeface="Wingdings" panose="05000000000000000000" pitchFamily="2" charset="2"/>
              <a:buChar char="n"/>
            </a:pPr>
            <a:endParaRPr kumimoji="1" lang="ja-JP" altLang="en-US" sz="1000">
              <a:solidFill>
                <a:schemeClr val="tx1">
                  <a:lumMod val="100000"/>
                </a:schemeClr>
              </a:solidFill>
            </a:endParaRPr>
          </a:p>
        </p:txBody>
      </p:sp>
      <p:sp>
        <p:nvSpPr>
          <p:cNvPr id="3" name="正方形/長方形 2">
            <a:extLst>
              <a:ext uri="{FF2B5EF4-FFF2-40B4-BE49-F238E27FC236}">
                <a16:creationId xmlns:a16="http://schemas.microsoft.com/office/drawing/2014/main" id="{E3A24656-DEC4-2384-16FB-33CDBB15A5A4}"/>
              </a:ext>
            </a:extLst>
          </p:cNvPr>
          <p:cNvSpPr/>
          <p:nvPr/>
        </p:nvSpPr>
        <p:spPr>
          <a:xfrm>
            <a:off x="741000" y="1018535"/>
            <a:ext cx="8748000" cy="540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100">
                <a:solidFill>
                  <a:schemeClr val="tx1"/>
                </a:solidFill>
                <a:latin typeface="+mj-ea"/>
                <a:ea typeface="+mj-ea"/>
              </a:rPr>
              <a:t>複数の地方公共団体から同一の閉域ネットワークに接続する際、各拠点の</a:t>
            </a:r>
            <a:r>
              <a:rPr kumimoji="1" lang="en-US" altLang="ja-JP" sz="1100">
                <a:solidFill>
                  <a:schemeClr val="tx1"/>
                </a:solidFill>
                <a:latin typeface="+mj-ea"/>
                <a:ea typeface="+mj-ea"/>
              </a:rPr>
              <a:t>IP</a:t>
            </a:r>
            <a:r>
              <a:rPr kumimoji="1" lang="ja-JP" altLang="en-US" sz="1100">
                <a:solidFill>
                  <a:schemeClr val="tx1"/>
                </a:solidFill>
                <a:latin typeface="+mj-ea"/>
                <a:ea typeface="+mj-ea"/>
              </a:rPr>
              <a:t>アドレス範囲は重複させることができず、もし重複する場合にはガバメントクラウドに接続するための対応が別途必要となる。</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en-US" altLang="ja-JP" sz="1100">
                <a:solidFill>
                  <a:schemeClr val="tx1"/>
                </a:solidFill>
                <a:latin typeface="+mj-ea"/>
                <a:ea typeface="+mj-ea"/>
              </a:rPr>
              <a:t>IPSec</a:t>
            </a:r>
            <a:r>
              <a:rPr kumimoji="1" lang="ja-JP" altLang="en-US" sz="1100">
                <a:solidFill>
                  <a:schemeClr val="tx1"/>
                </a:solidFill>
                <a:latin typeface="+mj-ea"/>
                <a:ea typeface="+mj-ea"/>
              </a:rPr>
              <a:t>トンネルを構成した対応手法について検討された団体のうち盛岡市</a:t>
            </a:r>
            <a:r>
              <a:rPr kumimoji="1" lang="en-US" altLang="ja-JP" sz="1100">
                <a:solidFill>
                  <a:schemeClr val="tx1"/>
                </a:solidFill>
                <a:latin typeface="+mj-ea"/>
                <a:ea typeface="+mj-ea"/>
              </a:rPr>
              <a:t>-ICS</a:t>
            </a:r>
            <a:r>
              <a:rPr kumimoji="1" lang="ja-JP" altLang="en-US" sz="1100">
                <a:solidFill>
                  <a:schemeClr val="tx1"/>
                </a:solidFill>
                <a:latin typeface="+mj-ea"/>
                <a:ea typeface="+mj-ea"/>
              </a:rPr>
              <a:t>の結果について示す。</a:t>
            </a:r>
          </a:p>
        </p:txBody>
      </p:sp>
      <p:sp>
        <p:nvSpPr>
          <p:cNvPr id="2" name="タイトル 3">
            <a:extLst>
              <a:ext uri="{FF2B5EF4-FFF2-40B4-BE49-F238E27FC236}">
                <a16:creationId xmlns:a16="http://schemas.microsoft.com/office/drawing/2014/main" id="{86C025F0-567B-9393-123D-3521538BDE0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1800">
                <a:solidFill>
                  <a:schemeClr val="tx1"/>
                </a:solidFill>
                <a:latin typeface="+mj-ea"/>
              </a:rPr>
              <a:t>Appendix</a:t>
            </a:r>
            <a:r>
              <a:rPr lang="ja-JP" altLang="en-US" sz="1800">
                <a:solidFill>
                  <a:schemeClr val="tx1"/>
                </a:solidFill>
                <a:latin typeface="+mj-ea"/>
              </a:rPr>
              <a:t>： </a:t>
            </a:r>
            <a:r>
              <a:rPr lang="en-US" altLang="ja-JP" sz="1800">
                <a:solidFill>
                  <a:schemeClr val="tx1"/>
                </a:solidFill>
                <a:latin typeface="+mj-ea"/>
              </a:rPr>
              <a:t>IP</a:t>
            </a:r>
            <a:r>
              <a:rPr lang="ja-JP" altLang="en-US" sz="1800">
                <a:solidFill>
                  <a:schemeClr val="tx1"/>
                </a:solidFill>
                <a:latin typeface="+mj-ea"/>
              </a:rPr>
              <a:t>アドレス重複への対応①</a:t>
            </a:r>
            <a:r>
              <a:rPr lang="ja-JP" altLang="en-US" sz="1800">
                <a:solidFill>
                  <a:schemeClr val="tx1"/>
                </a:solidFill>
                <a:latin typeface="+mj-ea"/>
                <a:cs typeface="+mj-lt"/>
              </a:rPr>
              <a:t>～</a:t>
            </a:r>
            <a:r>
              <a:rPr lang="en-US" altLang="ja-JP" sz="1800">
                <a:solidFill>
                  <a:schemeClr val="tx1"/>
                </a:solidFill>
                <a:latin typeface="+mj-ea"/>
                <a:cs typeface="+mj-lt"/>
              </a:rPr>
              <a:t>IPSec</a:t>
            </a:r>
            <a:r>
              <a:rPr lang="ja-JP" altLang="en-US" sz="1800">
                <a:solidFill>
                  <a:schemeClr val="tx1"/>
                </a:solidFill>
                <a:latin typeface="+mj-ea"/>
                <a:cs typeface="+mj-lt"/>
              </a:rPr>
              <a:t>での対応（検証結果抜粋）</a:t>
            </a:r>
            <a:endParaRPr lang="en-US" altLang="ja-JP" sz="1800">
              <a:solidFill>
                <a:schemeClr val="tx1"/>
              </a:solidFill>
              <a:latin typeface="+mj-ea"/>
              <a:cs typeface="+mj-lt"/>
            </a:endParaRPr>
          </a:p>
        </p:txBody>
      </p:sp>
      <p:cxnSp>
        <p:nvCxnSpPr>
          <p:cNvPr id="4" name="直線コネクタ 3">
            <a:extLst>
              <a:ext uri="{FF2B5EF4-FFF2-40B4-BE49-F238E27FC236}">
                <a16:creationId xmlns:a16="http://schemas.microsoft.com/office/drawing/2014/main" id="{0508D930-9286-34BB-C6E0-879F4AB01AAB}"/>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0">
            <a:extLst>
              <a:ext uri="{FF2B5EF4-FFF2-40B4-BE49-F238E27FC236}">
                <a16:creationId xmlns:a16="http://schemas.microsoft.com/office/drawing/2014/main" id="{6967E828-BAF4-D6EB-FB9F-8D8C73F7DE50}"/>
              </a:ext>
            </a:extLst>
          </p:cNvPr>
          <p:cNvSpPr>
            <a:spLocks noGrp="1"/>
          </p:cNvSpPr>
          <p:nvPr>
            <p:ph type="sldNum" sz="quarter" idx="12"/>
          </p:nvPr>
        </p:nvSpPr>
        <p:spPr/>
        <p:txBody>
          <a:bodyPr/>
          <a:lstStyle/>
          <a:p>
            <a:fld id="{DFD4F317-19D0-4848-B5EB-5B174DBE8CF9}" type="slidenum">
              <a:rPr lang="ja-JP" altLang="en-US" smtClean="0"/>
              <a:pPr/>
              <a:t>17</a:t>
            </a:fld>
            <a:endParaRPr lang="ja-JP" altLang="en-US"/>
          </a:p>
        </p:txBody>
      </p:sp>
    </p:spTree>
    <p:extLst>
      <p:ext uri="{BB962C8B-B14F-4D97-AF65-F5344CB8AC3E}">
        <p14:creationId xmlns:p14="http://schemas.microsoft.com/office/powerpoint/2010/main" val="232352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E940B8E-9E88-D856-6541-D8B828602797}"/>
              </a:ext>
            </a:extLst>
          </p:cNvPr>
          <p:cNvSpPr/>
          <p:nvPr/>
        </p:nvSpPr>
        <p:spPr>
          <a:xfrm>
            <a:off x="741000" y="1018535"/>
            <a:ext cx="8748000" cy="540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100">
                <a:solidFill>
                  <a:schemeClr val="tx1"/>
                </a:solidFill>
                <a:latin typeface="+mj-ea"/>
                <a:ea typeface="+mj-ea"/>
              </a:rPr>
              <a:t>複数の地方公共団体から同一の閉域ネットワークに接続する際、各拠点の</a:t>
            </a:r>
            <a:r>
              <a:rPr kumimoji="1" lang="en-US" altLang="ja-JP" sz="1100">
                <a:solidFill>
                  <a:schemeClr val="tx1"/>
                </a:solidFill>
                <a:latin typeface="+mj-ea"/>
                <a:ea typeface="+mj-ea"/>
              </a:rPr>
              <a:t>IP</a:t>
            </a:r>
            <a:r>
              <a:rPr kumimoji="1" lang="ja-JP" altLang="en-US" sz="1100">
                <a:solidFill>
                  <a:schemeClr val="tx1"/>
                </a:solidFill>
                <a:latin typeface="+mj-ea"/>
                <a:ea typeface="+mj-ea"/>
              </a:rPr>
              <a:t>アドレス範囲は重複させることができず、もし重複する場合にはガバメントクラウドに接続するための対応が別途必要となる。</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en-US" altLang="ja-JP" sz="1100">
                <a:solidFill>
                  <a:schemeClr val="tx1"/>
                </a:solidFill>
                <a:latin typeface="+mj-ea"/>
                <a:ea typeface="+mj-ea"/>
              </a:rPr>
              <a:t>NAT</a:t>
            </a:r>
            <a:r>
              <a:rPr kumimoji="1" lang="ja-JP" altLang="en-US" sz="1100">
                <a:solidFill>
                  <a:schemeClr val="tx1"/>
                </a:solidFill>
                <a:latin typeface="+mj-ea"/>
                <a:ea typeface="+mj-ea"/>
              </a:rPr>
              <a:t>変換を利用した対応手法について検討された団体のうち、せとうち３市</a:t>
            </a:r>
            <a:r>
              <a:rPr kumimoji="1" lang="en-US" altLang="ja-JP" sz="1100">
                <a:solidFill>
                  <a:schemeClr val="tx1"/>
                </a:solidFill>
                <a:latin typeface="+mj-ea"/>
                <a:ea typeface="+mj-ea"/>
              </a:rPr>
              <a:t>(</a:t>
            </a:r>
            <a:r>
              <a:rPr kumimoji="1" lang="ja-JP" altLang="en-US" sz="1100">
                <a:solidFill>
                  <a:schemeClr val="tx1"/>
                </a:solidFill>
                <a:latin typeface="+mj-ea"/>
                <a:ea typeface="+mj-ea"/>
              </a:rPr>
              <a:t>倉敷市・高松市・松山市</a:t>
            </a:r>
            <a:r>
              <a:rPr kumimoji="1" lang="en-US" altLang="ja-JP" sz="1100">
                <a:solidFill>
                  <a:schemeClr val="tx1"/>
                </a:solidFill>
                <a:latin typeface="+mj-ea"/>
                <a:ea typeface="+mj-ea"/>
              </a:rPr>
              <a:t>)-</a:t>
            </a:r>
            <a:r>
              <a:rPr kumimoji="1" lang="ja-JP" altLang="en-US" sz="1100">
                <a:solidFill>
                  <a:schemeClr val="tx1"/>
                </a:solidFill>
                <a:latin typeface="+mj-ea"/>
                <a:ea typeface="+mj-ea"/>
              </a:rPr>
              <a:t>富士通</a:t>
            </a:r>
            <a:r>
              <a:rPr kumimoji="1" lang="en-US" altLang="ja-JP" sz="1100">
                <a:solidFill>
                  <a:schemeClr val="tx1"/>
                </a:solidFill>
                <a:latin typeface="+mj-ea"/>
                <a:ea typeface="+mj-ea"/>
              </a:rPr>
              <a:t>Japan</a:t>
            </a:r>
            <a:r>
              <a:rPr kumimoji="1" lang="ja-JP" altLang="en-US" sz="1100">
                <a:solidFill>
                  <a:schemeClr val="tx1"/>
                </a:solidFill>
                <a:latin typeface="+mj-ea"/>
                <a:ea typeface="+mj-ea"/>
              </a:rPr>
              <a:t>の結果について示す。</a:t>
            </a:r>
          </a:p>
        </p:txBody>
      </p:sp>
      <p:pic>
        <p:nvPicPr>
          <p:cNvPr id="2" name="図 1">
            <a:extLst>
              <a:ext uri="{FF2B5EF4-FFF2-40B4-BE49-F238E27FC236}">
                <a16:creationId xmlns:a16="http://schemas.microsoft.com/office/drawing/2014/main" id="{D9654B4B-DD06-F498-32AB-E1DD9C7BBB4A}"/>
              </a:ext>
            </a:extLst>
          </p:cNvPr>
          <p:cNvPicPr>
            <a:picLocks noChangeAspect="1"/>
          </p:cNvPicPr>
          <p:nvPr/>
        </p:nvPicPr>
        <p:blipFill>
          <a:blip r:embed="rId3"/>
          <a:stretch>
            <a:fillRect/>
          </a:stretch>
        </p:blipFill>
        <p:spPr>
          <a:xfrm>
            <a:off x="229739" y="2171870"/>
            <a:ext cx="6320549" cy="2831948"/>
          </a:xfrm>
          <a:prstGeom prst="rect">
            <a:avLst/>
          </a:prstGeom>
        </p:spPr>
      </p:pic>
      <p:sp>
        <p:nvSpPr>
          <p:cNvPr id="3" name="吹き出し: 四角形 2">
            <a:extLst>
              <a:ext uri="{FF2B5EF4-FFF2-40B4-BE49-F238E27FC236}">
                <a16:creationId xmlns:a16="http://schemas.microsoft.com/office/drawing/2014/main" id="{EB85C327-40EB-62DF-D405-2DEB5128DA30}"/>
              </a:ext>
            </a:extLst>
          </p:cNvPr>
          <p:cNvSpPr/>
          <p:nvPr/>
        </p:nvSpPr>
        <p:spPr>
          <a:xfrm>
            <a:off x="6734174" y="2310825"/>
            <a:ext cx="3060000" cy="3204150"/>
          </a:xfrm>
          <a:prstGeom prst="wedgeRectCallout">
            <a:avLst>
              <a:gd name="adj1" fmla="val -57648"/>
              <a:gd name="adj2" fmla="val -35994"/>
            </a:avLst>
          </a:prstGeom>
          <a:solidFill>
            <a:schemeClr val="bg1">
              <a:lumMod val="95000"/>
            </a:schemeClr>
          </a:solidFill>
          <a:ln w="28575">
            <a:solidFill>
              <a:srgbClr val="00C0AE"/>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algn="ctr"/>
            <a:r>
              <a:rPr kumimoji="1" lang="ja-JP" altLang="en-US" sz="1050" b="1" u="sng">
                <a:solidFill>
                  <a:schemeClr val="tx1">
                    <a:lumMod val="100000"/>
                  </a:schemeClr>
                </a:solidFill>
              </a:rPr>
              <a:t>推奨構成（</a:t>
            </a:r>
            <a:r>
              <a:rPr kumimoji="1" lang="en-US" altLang="ja-JP" sz="1050" b="1" u="sng">
                <a:solidFill>
                  <a:schemeClr val="tx1">
                    <a:lumMod val="100000"/>
                  </a:schemeClr>
                </a:solidFill>
              </a:rPr>
              <a:t>AWS</a:t>
            </a:r>
            <a:r>
              <a:rPr kumimoji="1" lang="ja-JP" altLang="en-US" sz="1050" b="1" u="sng">
                <a:solidFill>
                  <a:schemeClr val="tx1">
                    <a:lumMod val="100000"/>
                  </a:schemeClr>
                </a:solidFill>
              </a:rPr>
              <a:t>編）</a:t>
            </a:r>
            <a:br>
              <a:rPr kumimoji="1" lang="en-US" altLang="ja-JP" sz="1050" b="1" u="sng">
                <a:solidFill>
                  <a:schemeClr val="tx1">
                    <a:lumMod val="100000"/>
                  </a:schemeClr>
                </a:solidFill>
              </a:rPr>
            </a:br>
            <a:r>
              <a:rPr kumimoji="1" lang="ja-JP" altLang="en-US" sz="1050" b="1" u="sng">
                <a:solidFill>
                  <a:schemeClr val="tx1">
                    <a:lumMod val="100000"/>
                  </a:schemeClr>
                </a:solidFill>
              </a:rPr>
              <a:t>との差異比較</a:t>
            </a:r>
            <a:endParaRPr kumimoji="1" lang="en-US" altLang="ja-JP" sz="1050" b="1" u="sng">
              <a:solidFill>
                <a:schemeClr val="tx1">
                  <a:lumMod val="100000"/>
                </a:schemeClr>
              </a:solidFill>
            </a:endParaRPr>
          </a:p>
          <a:p>
            <a:pPr algn="ctr"/>
            <a:endParaRPr kumimoji="1" lang="en-US" altLang="ja-JP" sz="1000" b="1" u="sng">
              <a:solidFill>
                <a:schemeClr val="tx1">
                  <a:lumMod val="100000"/>
                </a:schemeClr>
              </a:solidFill>
            </a:endParaRPr>
          </a:p>
          <a:p>
            <a:pPr marL="171450" indent="-171450">
              <a:buFont typeface="Wingdings" panose="05000000000000000000" pitchFamily="2" charset="2"/>
              <a:buChar char="n"/>
            </a:pPr>
            <a:r>
              <a:rPr kumimoji="1" lang="ja-JP" altLang="en-US" sz="1000" b="1">
                <a:solidFill>
                  <a:schemeClr val="tx1">
                    <a:lumMod val="100000"/>
                  </a:schemeClr>
                </a:solidFill>
              </a:rPr>
              <a:t>推奨構成提示構成：</a:t>
            </a:r>
            <a:br>
              <a:rPr kumimoji="1" lang="en-US" altLang="ja-JP" sz="1000">
                <a:solidFill>
                  <a:schemeClr val="tx1">
                    <a:lumMod val="100000"/>
                  </a:schemeClr>
                </a:solidFill>
              </a:rPr>
            </a:br>
            <a:r>
              <a:rPr kumimoji="1" lang="ja-JP" altLang="en-US" sz="1000">
                <a:solidFill>
                  <a:schemeClr val="tx1">
                    <a:lumMod val="100000"/>
                  </a:schemeClr>
                </a:solidFill>
              </a:rPr>
              <a:t>庁内ルーターから</a:t>
            </a:r>
            <a:r>
              <a:rPr kumimoji="1" lang="en-US" altLang="ja-JP" sz="1000">
                <a:solidFill>
                  <a:schemeClr val="tx1">
                    <a:lumMod val="100000"/>
                  </a:schemeClr>
                </a:solidFill>
              </a:rPr>
              <a:t>Transit Gateway</a:t>
            </a:r>
            <a:r>
              <a:rPr kumimoji="1" lang="ja-JP" altLang="en-US" sz="1000">
                <a:solidFill>
                  <a:schemeClr val="tx1">
                    <a:lumMod val="100000"/>
                  </a:schemeClr>
                </a:solidFill>
              </a:rPr>
              <a:t>まで、</a:t>
            </a:r>
            <a:r>
              <a:rPr kumimoji="1" lang="en-US" altLang="ja-JP" sz="1000">
                <a:solidFill>
                  <a:schemeClr val="tx1">
                    <a:lumMod val="100000"/>
                  </a:schemeClr>
                </a:solidFill>
              </a:rPr>
              <a:t>Transit Gateway Connect</a:t>
            </a:r>
            <a:r>
              <a:rPr kumimoji="1" lang="ja-JP" altLang="en-US" sz="1000">
                <a:solidFill>
                  <a:schemeClr val="tx1">
                    <a:lumMod val="100000"/>
                  </a:schemeClr>
                </a:solidFill>
              </a:rPr>
              <a:t>を利用して</a:t>
            </a:r>
            <a:r>
              <a:rPr kumimoji="1" lang="en-US" altLang="ja-JP" sz="1000">
                <a:solidFill>
                  <a:schemeClr val="tx1">
                    <a:lumMod val="100000"/>
                  </a:schemeClr>
                </a:solidFill>
              </a:rPr>
              <a:t>GRE over IPSec</a:t>
            </a:r>
            <a:r>
              <a:rPr kumimoji="1" lang="ja-JP" altLang="en-US" sz="1000">
                <a:solidFill>
                  <a:schemeClr val="tx1">
                    <a:lumMod val="100000"/>
                  </a:schemeClr>
                </a:solidFill>
              </a:rPr>
              <a:t>トンネルを構成した接続。</a:t>
            </a:r>
            <a:endParaRPr kumimoji="1" lang="en-US" altLang="ja-JP" sz="1000">
              <a:solidFill>
                <a:schemeClr val="tx1">
                  <a:lumMod val="100000"/>
                </a:schemeClr>
              </a:solidFill>
            </a:endParaRPr>
          </a:p>
          <a:p>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b="1">
                <a:solidFill>
                  <a:schemeClr val="tx1">
                    <a:lumMod val="100000"/>
                  </a:schemeClr>
                </a:solidFill>
              </a:rPr>
              <a:t>本構成：</a:t>
            </a:r>
            <a:br>
              <a:rPr kumimoji="1" lang="en-US" altLang="ja-JP" sz="1000">
                <a:solidFill>
                  <a:schemeClr val="tx1">
                    <a:lumMod val="100000"/>
                  </a:schemeClr>
                </a:solidFill>
              </a:rPr>
            </a:br>
            <a:r>
              <a:rPr kumimoji="1" lang="ja-JP" altLang="en-US" sz="1000">
                <a:solidFill>
                  <a:schemeClr val="tx1">
                    <a:lumMod val="100000"/>
                  </a:schemeClr>
                </a:solidFill>
              </a:rPr>
              <a:t>庁内</a:t>
            </a:r>
            <a:r>
              <a:rPr kumimoji="1" lang="en-US" altLang="ja-JP" sz="1000">
                <a:solidFill>
                  <a:schemeClr val="tx1">
                    <a:lumMod val="100000"/>
                  </a:schemeClr>
                </a:solidFill>
              </a:rPr>
              <a:t>FW</a:t>
            </a:r>
            <a:r>
              <a:rPr kumimoji="1" lang="ja-JP" altLang="en-US" sz="1000">
                <a:solidFill>
                  <a:schemeClr val="tx1">
                    <a:lumMod val="100000"/>
                  </a:schemeClr>
                </a:solidFill>
              </a:rPr>
              <a:t>でアドレス変換（</a:t>
            </a:r>
            <a:r>
              <a:rPr kumimoji="1" lang="en-US" altLang="ja-JP" sz="1000">
                <a:solidFill>
                  <a:schemeClr val="tx1">
                    <a:lumMod val="100000"/>
                  </a:schemeClr>
                </a:solidFill>
              </a:rPr>
              <a:t>NAT</a:t>
            </a:r>
            <a:r>
              <a:rPr kumimoji="1" lang="ja-JP" altLang="en-US" sz="1000">
                <a:solidFill>
                  <a:schemeClr val="tx1">
                    <a:lumMod val="100000"/>
                  </a:schemeClr>
                </a:solidFill>
              </a:rPr>
              <a:t>対応）をしており、推奨構成で示す構成と異なる手法で</a:t>
            </a:r>
            <a:r>
              <a:rPr kumimoji="1" lang="ja-JP" altLang="en-US" sz="1000">
                <a:solidFill>
                  <a:schemeClr val="tx1"/>
                </a:solidFill>
              </a:rPr>
              <a:t>対応している。</a:t>
            </a:r>
            <a:br>
              <a:rPr kumimoji="1" lang="en-US" altLang="ja-JP" sz="1000">
                <a:solidFill>
                  <a:schemeClr val="tx1"/>
                </a:solidFill>
              </a:rPr>
            </a:br>
            <a:r>
              <a:rPr kumimoji="1" lang="ja-JP" altLang="en-US" sz="1000">
                <a:solidFill>
                  <a:schemeClr val="tx1"/>
                </a:solidFill>
              </a:rPr>
              <a:t>富士通</a:t>
            </a:r>
            <a:r>
              <a:rPr kumimoji="1" lang="en-US" altLang="ja-JP" sz="1000">
                <a:solidFill>
                  <a:schemeClr val="tx1"/>
                </a:solidFill>
              </a:rPr>
              <a:t>Japan</a:t>
            </a:r>
            <a:r>
              <a:rPr kumimoji="1" lang="ja-JP" altLang="en-US" sz="1000">
                <a:solidFill>
                  <a:schemeClr val="tx1"/>
                </a:solidFill>
              </a:rPr>
              <a:t>の検証においてはアドレス変換に伴い、全端末とプリンターのアドレス変換ルールの設定を要することになったが、推奨構成においては</a:t>
            </a:r>
            <a:r>
              <a:rPr kumimoji="1" lang="en-US" altLang="ja-JP" sz="1000">
                <a:solidFill>
                  <a:schemeClr val="tx1"/>
                </a:solidFill>
              </a:rPr>
              <a:t>IPSec</a:t>
            </a:r>
            <a:r>
              <a:rPr kumimoji="1" lang="ja-JP" altLang="en-US" sz="1000">
                <a:solidFill>
                  <a:schemeClr val="tx1"/>
                </a:solidFill>
              </a:rPr>
              <a:t>トンネルでの対応を想定しているためこれらの課題は解消する可能性がある。</a:t>
            </a:r>
            <a:br>
              <a:rPr kumimoji="1" lang="en-US" altLang="ja-JP" sz="1000">
                <a:solidFill>
                  <a:schemeClr val="tx1"/>
                </a:solidFill>
              </a:rPr>
            </a:br>
            <a:br>
              <a:rPr kumimoji="1" lang="en-US" altLang="ja-JP" sz="1000">
                <a:solidFill>
                  <a:schemeClr val="tx1"/>
                </a:solidFill>
              </a:rPr>
            </a:br>
            <a:r>
              <a:rPr kumimoji="1" lang="ja-JP" altLang="en-US" sz="1000">
                <a:solidFill>
                  <a:schemeClr val="tx1"/>
                </a:solidFill>
              </a:rPr>
              <a:t>ただし、</a:t>
            </a:r>
            <a:r>
              <a:rPr kumimoji="1" lang="en-US" altLang="ja-JP" sz="1000">
                <a:solidFill>
                  <a:schemeClr val="tx1"/>
                </a:solidFill>
              </a:rPr>
              <a:t>IPSec</a:t>
            </a:r>
            <a:r>
              <a:rPr kumimoji="1" lang="ja-JP" altLang="en-US" sz="1000">
                <a:solidFill>
                  <a:schemeClr val="tx1"/>
                </a:solidFill>
              </a:rPr>
              <a:t>の利用費用と</a:t>
            </a:r>
            <a:r>
              <a:rPr kumimoji="1" lang="en-US" altLang="ja-JP" sz="1000">
                <a:solidFill>
                  <a:schemeClr val="tx1"/>
                </a:solidFill>
              </a:rPr>
              <a:t>NAT</a:t>
            </a:r>
            <a:r>
              <a:rPr kumimoji="1" lang="ja-JP" altLang="en-US" sz="1000">
                <a:solidFill>
                  <a:schemeClr val="tx1"/>
                </a:solidFill>
              </a:rPr>
              <a:t>変換の対応に伴う費用については検討が必要である。</a:t>
            </a:r>
            <a:endParaRPr kumimoji="1" lang="en-US" altLang="ja-JP" sz="1000">
              <a:solidFill>
                <a:schemeClr val="tx1"/>
              </a:solidFill>
            </a:endParaRPr>
          </a:p>
          <a:p>
            <a:endParaRPr kumimoji="1" lang="ja-JP" altLang="en-US" sz="1000">
              <a:solidFill>
                <a:schemeClr val="tx1">
                  <a:lumMod val="100000"/>
                </a:schemeClr>
              </a:solidFill>
            </a:endParaRPr>
          </a:p>
        </p:txBody>
      </p:sp>
      <p:sp>
        <p:nvSpPr>
          <p:cNvPr id="5" name="タイトル 3">
            <a:extLst>
              <a:ext uri="{FF2B5EF4-FFF2-40B4-BE49-F238E27FC236}">
                <a16:creationId xmlns:a16="http://schemas.microsoft.com/office/drawing/2014/main" id="{5307ECA0-CD09-E1F9-C1B4-53EBD179DFBC}"/>
              </a:ext>
            </a:extLst>
          </p:cNvPr>
          <p:cNvSpPr txBox="1">
            <a:spLocks/>
          </p:cNvSpPr>
          <p:nvPr/>
        </p:nvSpPr>
        <p:spPr>
          <a:xfrm>
            <a:off x="1148465" y="501448"/>
            <a:ext cx="8249535"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1800">
                <a:solidFill>
                  <a:schemeClr val="tx1"/>
                </a:solidFill>
                <a:latin typeface="+mj-ea"/>
              </a:rPr>
              <a:t>Appendix</a:t>
            </a:r>
            <a:r>
              <a:rPr lang="ja-JP" altLang="en-US" sz="1800">
                <a:solidFill>
                  <a:schemeClr val="tx1"/>
                </a:solidFill>
                <a:latin typeface="+mj-ea"/>
              </a:rPr>
              <a:t>： </a:t>
            </a:r>
            <a:r>
              <a:rPr lang="en-US" altLang="ja-JP" sz="1800">
                <a:solidFill>
                  <a:schemeClr val="tx1"/>
                </a:solidFill>
                <a:latin typeface="+mj-ea"/>
              </a:rPr>
              <a:t>IP</a:t>
            </a:r>
            <a:r>
              <a:rPr lang="ja-JP" altLang="en-US" sz="1800">
                <a:solidFill>
                  <a:schemeClr val="tx1"/>
                </a:solidFill>
                <a:latin typeface="+mj-ea"/>
              </a:rPr>
              <a:t>アドレス重複への対応②</a:t>
            </a:r>
            <a:r>
              <a:rPr lang="ja-JP" altLang="en-US" sz="1800">
                <a:solidFill>
                  <a:schemeClr val="tx1"/>
                </a:solidFill>
                <a:latin typeface="+mj-ea"/>
                <a:cs typeface="+mj-lt"/>
              </a:rPr>
              <a:t>～</a:t>
            </a:r>
            <a:r>
              <a:rPr lang="en-US" altLang="ja-JP" sz="1800">
                <a:solidFill>
                  <a:schemeClr val="tx1"/>
                </a:solidFill>
                <a:latin typeface="+mj-ea"/>
                <a:cs typeface="+mj-lt"/>
              </a:rPr>
              <a:t>NAT</a:t>
            </a:r>
            <a:r>
              <a:rPr lang="ja-JP" altLang="en-US" sz="1800">
                <a:solidFill>
                  <a:schemeClr val="tx1"/>
                </a:solidFill>
                <a:latin typeface="+mj-ea"/>
                <a:cs typeface="+mj-lt"/>
              </a:rPr>
              <a:t>変換での対応（検証結果抜粋）</a:t>
            </a:r>
            <a:endParaRPr lang="en-US" altLang="ja-JP" sz="1800">
              <a:solidFill>
                <a:schemeClr val="tx1"/>
              </a:solidFill>
              <a:latin typeface="+mj-ea"/>
              <a:cs typeface="+mj-lt"/>
            </a:endParaRPr>
          </a:p>
        </p:txBody>
      </p:sp>
      <p:cxnSp>
        <p:nvCxnSpPr>
          <p:cNvPr id="6" name="直線コネクタ 5">
            <a:extLst>
              <a:ext uri="{FF2B5EF4-FFF2-40B4-BE49-F238E27FC236}">
                <a16:creationId xmlns:a16="http://schemas.microsoft.com/office/drawing/2014/main" id="{99C8EA09-89C5-CEF0-0A5D-774B72F8B0BB}"/>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a:extLst>
              <a:ext uri="{FF2B5EF4-FFF2-40B4-BE49-F238E27FC236}">
                <a16:creationId xmlns:a16="http://schemas.microsoft.com/office/drawing/2014/main" id="{B39C1667-F05D-8FE8-241B-568829B71A06}"/>
              </a:ext>
            </a:extLst>
          </p:cNvPr>
          <p:cNvSpPr>
            <a:spLocks noGrp="1"/>
          </p:cNvSpPr>
          <p:nvPr>
            <p:ph type="sldNum" sz="quarter" idx="12"/>
          </p:nvPr>
        </p:nvSpPr>
        <p:spPr/>
        <p:txBody>
          <a:bodyPr/>
          <a:lstStyle/>
          <a:p>
            <a:fld id="{DFD4F317-19D0-4848-B5EB-5B174DBE8CF9}" type="slidenum">
              <a:rPr lang="ja-JP" altLang="en-US" smtClean="0"/>
              <a:pPr/>
              <a:t>18</a:t>
            </a:fld>
            <a:endParaRPr lang="ja-JP" altLang="en-US"/>
          </a:p>
        </p:txBody>
      </p:sp>
    </p:spTree>
    <p:extLst>
      <p:ext uri="{BB962C8B-B14F-4D97-AF65-F5344CB8AC3E}">
        <p14:creationId xmlns:p14="http://schemas.microsoft.com/office/powerpoint/2010/main" val="127888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E3D5B6E-BFE1-E295-149C-3FDFC9E3CA56}"/>
              </a:ext>
            </a:extLst>
          </p:cNvPr>
          <p:cNvSpPr/>
          <p:nvPr/>
        </p:nvSpPr>
        <p:spPr>
          <a:xfrm>
            <a:off x="814390" y="1038882"/>
            <a:ext cx="8152327" cy="863344"/>
          </a:xfrm>
          <a:prstGeom prst="rect">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lang="ja-JP" altLang="en-US" sz="1100">
                <a:solidFill>
                  <a:schemeClr val="tx1"/>
                </a:solidFill>
                <a:latin typeface="+mj-ea"/>
                <a:ea typeface="+mj-ea"/>
              </a:rPr>
              <a:t>単一</a:t>
            </a:r>
            <a:r>
              <a:rPr kumimoji="1" lang="ja-JP" altLang="en-US" sz="1100">
                <a:solidFill>
                  <a:schemeClr val="tx1"/>
                </a:solidFill>
                <a:latin typeface="+mj-ea"/>
                <a:ea typeface="+mj-ea"/>
              </a:rPr>
              <a:t>の地方公共団体が複数の</a:t>
            </a:r>
            <a:r>
              <a:rPr kumimoji="1" lang="en-US" altLang="ja-JP" sz="1100">
                <a:solidFill>
                  <a:schemeClr val="tx1"/>
                </a:solidFill>
                <a:latin typeface="+mj-ea"/>
                <a:ea typeface="+mj-ea"/>
              </a:rPr>
              <a:t>CSP</a:t>
            </a:r>
            <a:r>
              <a:rPr kumimoji="1" lang="ja-JP" altLang="en-US" sz="1100">
                <a:solidFill>
                  <a:schemeClr val="tx1"/>
                </a:solidFill>
                <a:latin typeface="+mj-ea"/>
                <a:ea typeface="+mj-ea"/>
              </a:rPr>
              <a:t>上のガバメントクラウドに接続する際（マルチクラウド接続）の構成について検討された団体（盛岡市、宇和島市、須坂市）のサマリ結果を以下に示す。なお、各団体ごとの具体の接続構成は個票を確認すること。</a:t>
            </a:r>
            <a:endParaRPr kumimoji="1" lang="en-US" altLang="ja-JP" sz="1100">
              <a:solidFill>
                <a:schemeClr val="tx1"/>
              </a:solidFill>
              <a:latin typeface="+mj-ea"/>
              <a:ea typeface="+mj-ea"/>
            </a:endParaRPr>
          </a:p>
          <a:p>
            <a:pPr marL="171450" indent="-171450">
              <a:buFont typeface="Wingdings" panose="05000000000000000000" pitchFamily="2" charset="2"/>
              <a:buChar char="n"/>
            </a:pPr>
            <a:r>
              <a:rPr kumimoji="1" lang="ja-JP" altLang="en-US" sz="1100">
                <a:solidFill>
                  <a:schemeClr val="tx1"/>
                </a:solidFill>
                <a:latin typeface="+mj-ea"/>
                <a:ea typeface="+mj-ea"/>
              </a:rPr>
              <a:t>各地方公共団体においてマルチクラウド接続に係る検証を行い、想定した通信回線の利用や構成とすることで、問題無くマルチクラウド接続できることが確認できた。</a:t>
            </a:r>
            <a:endParaRPr kumimoji="1" lang="ja-JP" altLang="en-US" sz="1050">
              <a:solidFill>
                <a:schemeClr val="tx1"/>
              </a:solidFill>
              <a:latin typeface="+mj-ea"/>
              <a:ea typeface="+mj-ea"/>
            </a:endParaRPr>
          </a:p>
        </p:txBody>
      </p:sp>
      <p:sp>
        <p:nvSpPr>
          <p:cNvPr id="242" name="Rectangle 9">
            <a:extLst>
              <a:ext uri="{FF2B5EF4-FFF2-40B4-BE49-F238E27FC236}">
                <a16:creationId xmlns:a16="http://schemas.microsoft.com/office/drawing/2014/main" id="{E96D929E-78A5-2DA7-1A3B-30A5D1AF75FA}"/>
              </a:ext>
            </a:extLst>
          </p:cNvPr>
          <p:cNvSpPr>
            <a:spLocks/>
          </p:cNvSpPr>
          <p:nvPr/>
        </p:nvSpPr>
        <p:spPr>
          <a:xfrm>
            <a:off x="2608339" y="3648260"/>
            <a:ext cx="3060000" cy="1224000"/>
          </a:xfrm>
          <a:prstGeom prst="rect">
            <a:avLst/>
          </a:prstGeom>
          <a:solidFill>
            <a:srgbClr val="B2DEF4"/>
          </a:solidFill>
          <a:ln w="19050" cap="flat" cmpd="sng" algn="ctr">
            <a:noFill/>
            <a:prstDash val="solid"/>
            <a:miter lim="800000"/>
          </a:ln>
          <a:effectLst/>
        </p:spPr>
        <p:txBody>
          <a:bodyPr lIns="54000" tIns="54000" rIns="54000" bIns="54000" anchor="t"/>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事業者①：</a:t>
            </a:r>
            <a:r>
              <a:rPr kumimoji="0"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CSP-b</a:t>
            </a:r>
            <a:r>
              <a:rPr kumimoji="0"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を利用する事業者</a:t>
            </a:r>
            <a:endParaRPr kumimoji="0"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243" name="Rectangle 9">
            <a:extLst>
              <a:ext uri="{FF2B5EF4-FFF2-40B4-BE49-F238E27FC236}">
                <a16:creationId xmlns:a16="http://schemas.microsoft.com/office/drawing/2014/main" id="{7CF0723F-5CAD-964A-8B0B-32740A10DD0D}"/>
              </a:ext>
            </a:extLst>
          </p:cNvPr>
          <p:cNvSpPr>
            <a:spLocks/>
          </p:cNvSpPr>
          <p:nvPr/>
        </p:nvSpPr>
        <p:spPr>
          <a:xfrm>
            <a:off x="2608339" y="2400485"/>
            <a:ext cx="3060000" cy="1224000"/>
          </a:xfrm>
          <a:prstGeom prst="rect">
            <a:avLst/>
          </a:prstGeom>
          <a:solidFill>
            <a:srgbClr val="F7D1D6"/>
          </a:solidFill>
          <a:ln w="19050" cap="flat" cmpd="sng" algn="ctr">
            <a:noFill/>
            <a:prstDash val="solid"/>
            <a:miter lim="800000"/>
          </a:ln>
          <a:effectLst/>
          <a:extLst>
            <a:ext uri="{91240B29-F687-4F45-9708-019B960494DF}">
              <a14:hiddenLine xmlns:a14="http://schemas.microsoft.com/office/drawing/2010/main" w="19050" cap="flat" cmpd="sng" algn="ctr">
                <a:solidFill>
                  <a:srgbClr val="00338D">
                    <a:alpha val="0"/>
                  </a:srgbClr>
                </a:solidFill>
                <a:prstDash val="solid"/>
                <a:miter lim="800000"/>
                <a:headEnd type="none" w="med" len="med"/>
                <a:tailEnd type="none" w="med" len="med"/>
              </a14:hiddenLine>
            </a:ext>
          </a:extLst>
        </p:spPr>
        <p:txBody>
          <a:bodyPr lIns="54000" tIns="54000" rIns="54000" bIns="54000" anchor="t"/>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事業者①：</a:t>
            </a:r>
            <a:r>
              <a:rPr kumimoji="0"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CSP-a</a:t>
            </a:r>
            <a:r>
              <a:rPr kumimoji="0"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rPr>
              <a:t>を利用する事業者</a:t>
            </a:r>
            <a:endParaRPr kumimoji="0"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244" name="Rectangle 14">
            <a:extLst>
              <a:ext uri="{FF2B5EF4-FFF2-40B4-BE49-F238E27FC236}">
                <a16:creationId xmlns:a16="http://schemas.microsoft.com/office/drawing/2014/main" id="{C8E90B48-1D85-2A21-5E2B-B534209C69D0}"/>
              </a:ext>
            </a:extLst>
          </p:cNvPr>
          <p:cNvSpPr/>
          <p:nvPr/>
        </p:nvSpPr>
        <p:spPr>
          <a:xfrm>
            <a:off x="2655036" y="2637541"/>
            <a:ext cx="756000" cy="936000"/>
          </a:xfrm>
          <a:prstGeom prst="rect">
            <a:avLst/>
          </a:prstGeom>
          <a:solidFill>
            <a:schemeClr val="bg1"/>
          </a:solid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接続拠点</a:t>
            </a:r>
          </a:p>
        </p:txBody>
      </p:sp>
      <p:sp>
        <p:nvSpPr>
          <p:cNvPr id="245" name="Rectangle 14">
            <a:extLst>
              <a:ext uri="{FF2B5EF4-FFF2-40B4-BE49-F238E27FC236}">
                <a16:creationId xmlns:a16="http://schemas.microsoft.com/office/drawing/2014/main" id="{7CA016A0-C148-CB1A-585E-7407BB1147A8}"/>
              </a:ext>
            </a:extLst>
          </p:cNvPr>
          <p:cNvSpPr/>
          <p:nvPr/>
        </p:nvSpPr>
        <p:spPr>
          <a:xfrm>
            <a:off x="1627231" y="2626121"/>
            <a:ext cx="756000" cy="2196000"/>
          </a:xfrm>
          <a:prstGeom prst="rect">
            <a:avLst/>
          </a:prstGeom>
          <a:no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閉域</a:t>
            </a:r>
            <a:r>
              <a:rPr kumimoji="0" lang="en-US" altLang="ja-JP" sz="1000" kern="0">
                <a:latin typeface="Arial" panose="020B0604020202020204" pitchFamily="34" charset="0"/>
                <a:ea typeface="Meiryo UI"/>
                <a:cs typeface="Arial" panose="020B0604020202020204" pitchFamily="34" charset="0"/>
              </a:rPr>
              <a:t>NW</a:t>
            </a:r>
            <a:endParaRPr kumimoji="0" lang="en-US" altLang="ja-JP"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endParaRPr>
          </a:p>
        </p:txBody>
      </p:sp>
      <p:sp>
        <p:nvSpPr>
          <p:cNvPr id="246" name="Rectangle 14">
            <a:extLst>
              <a:ext uri="{FF2B5EF4-FFF2-40B4-BE49-F238E27FC236}">
                <a16:creationId xmlns:a16="http://schemas.microsoft.com/office/drawing/2014/main" id="{BD817AAF-042F-E59D-F8CF-66E55F93D154}"/>
              </a:ext>
            </a:extLst>
          </p:cNvPr>
          <p:cNvSpPr/>
          <p:nvPr/>
        </p:nvSpPr>
        <p:spPr>
          <a:xfrm>
            <a:off x="2655036" y="3877981"/>
            <a:ext cx="756000" cy="936000"/>
          </a:xfrm>
          <a:prstGeom prst="rect">
            <a:avLst/>
          </a:prstGeom>
          <a:solidFill>
            <a:schemeClr val="bg1"/>
          </a:solid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接続拠点</a:t>
            </a:r>
          </a:p>
        </p:txBody>
      </p:sp>
      <p:sp>
        <p:nvSpPr>
          <p:cNvPr id="249" name="Rectangle 9">
            <a:extLst>
              <a:ext uri="{FF2B5EF4-FFF2-40B4-BE49-F238E27FC236}">
                <a16:creationId xmlns:a16="http://schemas.microsoft.com/office/drawing/2014/main" id="{CDB69C26-C1A5-6AB9-0AFA-E99ED7ED729C}"/>
              </a:ext>
            </a:extLst>
          </p:cNvPr>
          <p:cNvSpPr>
            <a:spLocks/>
          </p:cNvSpPr>
          <p:nvPr/>
        </p:nvSpPr>
        <p:spPr>
          <a:xfrm>
            <a:off x="3473102" y="2637541"/>
            <a:ext cx="2160000" cy="936000"/>
          </a:xfrm>
          <a:prstGeom prst="rect">
            <a:avLst/>
          </a:prstGeom>
          <a:solidFill>
            <a:schemeClr val="bg1"/>
          </a:solidFill>
          <a:ln w="19050" cap="flat" cmpd="sng" algn="ctr">
            <a:solidFill>
              <a:srgbClr val="00338D"/>
            </a:solidFill>
            <a:prstDash val="solid"/>
            <a:miter lim="800000"/>
          </a:ln>
          <a:effectLst/>
        </p:spPr>
        <p:txBody>
          <a:bodyPr lIns="54000" tIns="54000" rIns="54000" bIns="5400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ガバメントクラウド</a:t>
            </a:r>
            <a:endParaRPr kumimoji="0" 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endParaRPr>
          </a:p>
        </p:txBody>
      </p:sp>
      <p:cxnSp>
        <p:nvCxnSpPr>
          <p:cNvPr id="253" name="Straight Arrow Connector 14">
            <a:extLst>
              <a:ext uri="{FF2B5EF4-FFF2-40B4-BE49-F238E27FC236}">
                <a16:creationId xmlns:a16="http://schemas.microsoft.com/office/drawing/2014/main" id="{E154AF1B-B6B0-DB1F-C060-40AE4CBF1342}"/>
              </a:ext>
            </a:extLst>
          </p:cNvPr>
          <p:cNvCxnSpPr>
            <a:cxnSpLocks/>
          </p:cNvCxnSpPr>
          <p:nvPr/>
        </p:nvCxnSpPr>
        <p:spPr>
          <a:xfrm rot="10800000" flipV="1">
            <a:off x="2325046" y="3096214"/>
            <a:ext cx="387502" cy="684000"/>
          </a:xfrm>
          <a:prstGeom prst="bentConnector3">
            <a:avLst>
              <a:gd name="adj1" fmla="val 50000"/>
            </a:avLst>
          </a:prstGeom>
          <a:noFill/>
          <a:ln w="38100" cap="flat" cmpd="sng" algn="ctr">
            <a:solidFill>
              <a:srgbClr val="C6007E"/>
            </a:solidFill>
            <a:prstDash val="solid"/>
            <a:miter lim="800000"/>
            <a:headEnd type="triangle" w="med" len="sm"/>
            <a:tailEnd type="triangle" w="med" len="sm"/>
          </a:ln>
          <a:effectLst/>
        </p:spPr>
      </p:cxnSp>
      <p:cxnSp>
        <p:nvCxnSpPr>
          <p:cNvPr id="254" name="Straight Arrow Connector 14">
            <a:extLst>
              <a:ext uri="{FF2B5EF4-FFF2-40B4-BE49-F238E27FC236}">
                <a16:creationId xmlns:a16="http://schemas.microsoft.com/office/drawing/2014/main" id="{568A76C9-1B1F-46DF-F040-9A9CEE20FB91}"/>
              </a:ext>
            </a:extLst>
          </p:cNvPr>
          <p:cNvCxnSpPr>
            <a:cxnSpLocks/>
            <a:stCxn id="3" idx="4"/>
            <a:endCxn id="20" idx="1"/>
          </p:cNvCxnSpPr>
          <p:nvPr/>
        </p:nvCxnSpPr>
        <p:spPr>
          <a:xfrm>
            <a:off x="2325046" y="3852640"/>
            <a:ext cx="387502" cy="493341"/>
          </a:xfrm>
          <a:prstGeom prst="bentConnector3">
            <a:avLst>
              <a:gd name="adj1" fmla="val 50000"/>
            </a:avLst>
          </a:prstGeom>
          <a:noFill/>
          <a:ln w="38100" cap="flat" cmpd="sng" algn="ctr">
            <a:solidFill>
              <a:srgbClr val="C6007E"/>
            </a:solidFill>
            <a:prstDash val="solid"/>
            <a:miter lim="800000"/>
            <a:headEnd type="triangle" w="med" len="sm"/>
            <a:tailEnd type="triangle" w="med" len="sm"/>
          </a:ln>
          <a:effectLst/>
        </p:spPr>
      </p:cxnSp>
      <p:cxnSp>
        <p:nvCxnSpPr>
          <p:cNvPr id="513" name="直線コネクタ 34">
            <a:extLst>
              <a:ext uri="{FF2B5EF4-FFF2-40B4-BE49-F238E27FC236}">
                <a16:creationId xmlns:a16="http://schemas.microsoft.com/office/drawing/2014/main" id="{7741FEAF-A582-9341-8A66-B2A5E7C53599}"/>
              </a:ext>
            </a:extLst>
          </p:cNvPr>
          <p:cNvCxnSpPr>
            <a:cxnSpLocks/>
          </p:cNvCxnSpPr>
          <p:nvPr/>
        </p:nvCxnSpPr>
        <p:spPr>
          <a:xfrm flipV="1">
            <a:off x="1065563" y="3825156"/>
            <a:ext cx="807089" cy="26071"/>
          </a:xfrm>
          <a:prstGeom prst="bentConnector3">
            <a:avLst>
              <a:gd name="adj1" fmla="val 50000"/>
            </a:avLst>
          </a:prstGeom>
          <a:noFill/>
          <a:ln w="12700" cap="flat" cmpd="sng" algn="ctr">
            <a:solidFill>
              <a:schemeClr val="bg1">
                <a:lumMod val="50000"/>
              </a:schemeClr>
            </a:solidFill>
            <a:prstDash val="solid"/>
            <a:miter lim="800000"/>
            <a:headEnd type="none" w="med" len="med"/>
            <a:tailEnd type="triangle" w="med" len="med"/>
          </a:ln>
          <a:effectLst/>
        </p:spPr>
      </p:cxnSp>
      <p:sp>
        <p:nvSpPr>
          <p:cNvPr id="514" name="Rectangle 9">
            <a:extLst>
              <a:ext uri="{FF2B5EF4-FFF2-40B4-BE49-F238E27FC236}">
                <a16:creationId xmlns:a16="http://schemas.microsoft.com/office/drawing/2014/main" id="{3AA01C44-CB27-6EB1-638A-058D9C25C0B4}"/>
              </a:ext>
            </a:extLst>
          </p:cNvPr>
          <p:cNvSpPr>
            <a:spLocks/>
          </p:cNvSpPr>
          <p:nvPr/>
        </p:nvSpPr>
        <p:spPr>
          <a:xfrm>
            <a:off x="3473102" y="3877981"/>
            <a:ext cx="2160000" cy="936000"/>
          </a:xfrm>
          <a:prstGeom prst="rect">
            <a:avLst/>
          </a:prstGeom>
          <a:solidFill>
            <a:schemeClr val="bg1"/>
          </a:solid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ガバメントクラウド</a:t>
            </a:r>
            <a:endParaRPr kumimoji="0" 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endParaRPr>
          </a:p>
        </p:txBody>
      </p:sp>
      <p:grpSp>
        <p:nvGrpSpPr>
          <p:cNvPr id="520" name="グループ化 519">
            <a:extLst>
              <a:ext uri="{FF2B5EF4-FFF2-40B4-BE49-F238E27FC236}">
                <a16:creationId xmlns:a16="http://schemas.microsoft.com/office/drawing/2014/main" id="{941C44FF-18F9-44B1-BCAB-A434B58CA4F2}"/>
              </a:ext>
            </a:extLst>
          </p:cNvPr>
          <p:cNvGrpSpPr/>
          <p:nvPr/>
        </p:nvGrpSpPr>
        <p:grpSpPr>
          <a:xfrm>
            <a:off x="3473102" y="2980124"/>
            <a:ext cx="864000" cy="447700"/>
            <a:chOff x="3109442" y="2506299"/>
            <a:chExt cx="864000" cy="447700"/>
          </a:xfrm>
        </p:grpSpPr>
        <p:sp>
          <p:nvSpPr>
            <p:cNvPr id="521" name="正方形/長方形 520">
              <a:extLst>
                <a:ext uri="{FF2B5EF4-FFF2-40B4-BE49-F238E27FC236}">
                  <a16:creationId xmlns:a16="http://schemas.microsoft.com/office/drawing/2014/main" id="{56254F48-A968-A2FA-AB6E-6EEE154C7E43}"/>
                </a:ext>
              </a:extLst>
            </p:cNvPr>
            <p:cNvSpPr/>
            <p:nvPr/>
          </p:nvSpPr>
          <p:spPr>
            <a:xfrm flipH="1">
              <a:off x="3392216" y="2786962"/>
              <a:ext cx="108000" cy="55731"/>
            </a:xfrm>
            <a:prstGeom prst="rect">
              <a:avLst/>
            </a:prstGeom>
            <a:noFill/>
            <a:ln w="25400" cap="flat" cmpd="sng" algn="ctr">
              <a:noFill/>
              <a:prstDash val="solid"/>
              <a:miter lim="800000"/>
            </a:ln>
            <a:effectLst/>
          </p:spPr>
          <p:txBody>
            <a:bodyPr wrap="square" lIns="0" tIns="0" rIns="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a:ln>
                  <a:noFill/>
                </a:ln>
                <a:solidFill>
                  <a:prstClr val="white"/>
                </a:solidFill>
                <a:effectLst/>
                <a:uLnTx/>
                <a:uFillTx/>
                <a:latin typeface="Arial"/>
                <a:ea typeface="Meiryo UI"/>
                <a:cs typeface="+mn-cs"/>
              </a:endParaRPr>
            </a:p>
          </p:txBody>
        </p:sp>
        <p:sp>
          <p:nvSpPr>
            <p:cNvPr id="522" name="正方形/長方形 521">
              <a:extLst>
                <a:ext uri="{FF2B5EF4-FFF2-40B4-BE49-F238E27FC236}">
                  <a16:creationId xmlns:a16="http://schemas.microsoft.com/office/drawing/2014/main" id="{9C9CD021-9E47-868D-541C-9893E4CD6BC6}"/>
                </a:ext>
              </a:extLst>
            </p:cNvPr>
            <p:cNvSpPr/>
            <p:nvPr/>
          </p:nvSpPr>
          <p:spPr>
            <a:xfrm flipH="1">
              <a:off x="3531559" y="2785971"/>
              <a:ext cx="108000" cy="55731"/>
            </a:xfrm>
            <a:prstGeom prst="rect">
              <a:avLst/>
            </a:prstGeom>
            <a:noFill/>
            <a:ln w="25400" cap="flat" cmpd="sng" algn="ctr">
              <a:noFill/>
              <a:prstDash val="solid"/>
              <a:miter lim="800000"/>
            </a:ln>
            <a:effectLst/>
          </p:spPr>
          <p:txBody>
            <a:bodyPr wrap="square" lIns="0" tIns="0" rIns="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a:ln>
                  <a:noFill/>
                </a:ln>
                <a:solidFill>
                  <a:prstClr val="white"/>
                </a:solidFill>
                <a:effectLst/>
                <a:uLnTx/>
                <a:uFillTx/>
                <a:latin typeface="Arial"/>
                <a:ea typeface="Meiryo UI"/>
                <a:cs typeface="+mn-cs"/>
              </a:endParaRPr>
            </a:p>
          </p:txBody>
        </p:sp>
        <p:sp>
          <p:nvSpPr>
            <p:cNvPr id="523" name="TextBox 16">
              <a:extLst>
                <a:ext uri="{FF2B5EF4-FFF2-40B4-BE49-F238E27FC236}">
                  <a16:creationId xmlns:a16="http://schemas.microsoft.com/office/drawing/2014/main" id="{CFC0832A-6DFF-0D56-1023-FCF6FBA7057D}"/>
                </a:ext>
              </a:extLst>
            </p:cNvPr>
            <p:cNvSpPr txBox="1">
              <a:spLocks noChangeArrowheads="1"/>
            </p:cNvSpPr>
            <p:nvPr/>
          </p:nvSpPr>
          <p:spPr bwMode="auto">
            <a:xfrm>
              <a:off x="3109442" y="2705597"/>
              <a:ext cx="864000"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rPr>
                <a:t>仮想ルーター</a:t>
              </a:r>
              <a:endParaRPr kumimoji="0" lang="en-US"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pic>
          <p:nvPicPr>
            <p:cNvPr id="524" name="Graphic 47">
              <a:extLst>
                <a:ext uri="{FF2B5EF4-FFF2-40B4-BE49-F238E27FC236}">
                  <a16:creationId xmlns:a16="http://schemas.microsoft.com/office/drawing/2014/main" id="{A53C21DC-E457-8770-CC4E-1790497C6D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15442" y="2506299"/>
              <a:ext cx="252000" cy="252000"/>
            </a:xfrm>
            <a:prstGeom prst="rect">
              <a:avLst/>
            </a:prstGeom>
          </p:spPr>
        </p:pic>
        <p:sp>
          <p:nvSpPr>
            <p:cNvPr id="525" name="正方形/長方形 524">
              <a:extLst>
                <a:ext uri="{FF2B5EF4-FFF2-40B4-BE49-F238E27FC236}">
                  <a16:creationId xmlns:a16="http://schemas.microsoft.com/office/drawing/2014/main" id="{6F9900A3-E163-95CA-9378-296E61E9D12C}"/>
                </a:ext>
              </a:extLst>
            </p:cNvPr>
            <p:cNvSpPr/>
            <p:nvPr/>
          </p:nvSpPr>
          <p:spPr>
            <a:xfrm>
              <a:off x="3487442" y="2578299"/>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526" name="正方形/長方形 525">
              <a:extLst>
                <a:ext uri="{FF2B5EF4-FFF2-40B4-BE49-F238E27FC236}">
                  <a16:creationId xmlns:a16="http://schemas.microsoft.com/office/drawing/2014/main" id="{2BDB9348-2BB6-F37F-884D-DD64EE3EAED9}"/>
                </a:ext>
              </a:extLst>
            </p:cNvPr>
            <p:cNvSpPr/>
            <p:nvPr/>
          </p:nvSpPr>
          <p:spPr>
            <a:xfrm>
              <a:off x="3487442" y="2506299"/>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grpSp>
      <p:grpSp>
        <p:nvGrpSpPr>
          <p:cNvPr id="541" name="グループ化 540">
            <a:extLst>
              <a:ext uri="{FF2B5EF4-FFF2-40B4-BE49-F238E27FC236}">
                <a16:creationId xmlns:a16="http://schemas.microsoft.com/office/drawing/2014/main" id="{81EED8BE-F287-6AD7-373E-89341452DE52}"/>
              </a:ext>
            </a:extLst>
          </p:cNvPr>
          <p:cNvGrpSpPr/>
          <p:nvPr/>
        </p:nvGrpSpPr>
        <p:grpSpPr>
          <a:xfrm>
            <a:off x="75396" y="5024876"/>
            <a:ext cx="2209288" cy="648000"/>
            <a:chOff x="6562504" y="5486305"/>
            <a:chExt cx="2209288" cy="648000"/>
          </a:xfrm>
        </p:grpSpPr>
        <p:cxnSp>
          <p:nvCxnSpPr>
            <p:cNvPr id="543" name="Straight Arrow Connector 14">
              <a:extLst>
                <a:ext uri="{FF2B5EF4-FFF2-40B4-BE49-F238E27FC236}">
                  <a16:creationId xmlns:a16="http://schemas.microsoft.com/office/drawing/2014/main" id="{E2ABD15F-B3AB-832E-6E1A-1292D5648D4D}"/>
                </a:ext>
              </a:extLst>
            </p:cNvPr>
            <p:cNvCxnSpPr>
              <a:cxnSpLocks/>
            </p:cNvCxnSpPr>
            <p:nvPr/>
          </p:nvCxnSpPr>
          <p:spPr>
            <a:xfrm>
              <a:off x="6655981" y="5874348"/>
              <a:ext cx="288000" cy="0"/>
            </a:xfrm>
            <a:prstGeom prst="straightConnector1">
              <a:avLst/>
            </a:prstGeom>
            <a:noFill/>
            <a:ln w="28575" cap="flat" cmpd="sng" algn="ctr">
              <a:solidFill>
                <a:srgbClr val="C6007E"/>
              </a:solidFill>
              <a:prstDash val="solid"/>
              <a:miter lim="800000"/>
              <a:headEnd type="none" w="med" len="sm"/>
              <a:tailEnd type="triangle" w="med" len="sm"/>
            </a:ln>
            <a:effectLst/>
          </p:spPr>
        </p:cxnSp>
        <p:sp>
          <p:nvSpPr>
            <p:cNvPr id="544" name="TextBox 18">
              <a:extLst>
                <a:ext uri="{FF2B5EF4-FFF2-40B4-BE49-F238E27FC236}">
                  <a16:creationId xmlns:a16="http://schemas.microsoft.com/office/drawing/2014/main" id="{EEAFEA81-A94D-0EAE-01A2-6EE6A3ECC40A}"/>
                </a:ext>
              </a:extLst>
            </p:cNvPr>
            <p:cNvSpPr txBox="1">
              <a:spLocks noChangeArrowheads="1"/>
            </p:cNvSpPr>
            <p:nvPr/>
          </p:nvSpPr>
          <p:spPr bwMode="auto">
            <a:xfrm>
              <a:off x="6935792" y="5689682"/>
              <a:ext cx="1836000" cy="369332"/>
            </a:xfrm>
            <a:prstGeom prst="rect">
              <a:avLst/>
            </a:prstGeom>
            <a:noFill/>
            <a:ln>
              <a:noFill/>
            </a:ln>
          </p:spPr>
          <p:txBody>
            <a:bodyPr vert="horz" wrap="square" lIns="36000" rIns="3600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a:ln>
                    <a:noFill/>
                  </a:ln>
                  <a:solidFill>
                    <a:srgbClr val="000000"/>
                  </a:solidFill>
                  <a:effectLst/>
                  <a:uLnTx/>
                  <a:uFillTx/>
                  <a:latin typeface="Meiryo UI"/>
                  <a:ea typeface="Meiryo UI"/>
                  <a:cs typeface="Arial" panose="020B0604020202020204" pitchFamily="34" charset="0"/>
                </a:rPr>
                <a:t>CSP-a</a:t>
              </a:r>
              <a:r>
                <a:rPr kumimoji="0" lang="ja-JP" altLang="en-US" sz="900" kern="0">
                  <a:solidFill>
                    <a:srgbClr val="000000"/>
                  </a:solidFill>
                  <a:latin typeface="Meiryo UI"/>
                  <a:ea typeface="Meiryo UI"/>
                  <a:cs typeface="Arial" panose="020B0604020202020204" pitchFamily="34" charset="0"/>
                </a:rPr>
                <a:t>と</a:t>
              </a:r>
              <a:r>
                <a:rPr kumimoji="0" lang="en-US" altLang="ja-JP" sz="900" b="0" i="0" u="none" strike="noStrike" kern="0" cap="none" spc="0" normalizeH="0" baseline="0" noProof="0">
                  <a:ln>
                    <a:noFill/>
                  </a:ln>
                  <a:solidFill>
                    <a:srgbClr val="000000"/>
                  </a:solidFill>
                  <a:effectLst/>
                  <a:uLnTx/>
                  <a:uFillTx/>
                  <a:latin typeface="Meiryo UI"/>
                  <a:ea typeface="Meiryo UI"/>
                  <a:cs typeface="Arial" panose="020B0604020202020204" pitchFamily="34" charset="0"/>
                </a:rPr>
                <a:t>CSP-b</a:t>
              </a:r>
              <a:r>
                <a:rPr kumimoji="0" lang="ja-JP" altLang="en-US" sz="900" b="0" i="0" u="none" strike="noStrike" kern="0" cap="none" spc="0" normalizeH="0" baseline="0" noProof="0">
                  <a:ln>
                    <a:noFill/>
                  </a:ln>
                  <a:solidFill>
                    <a:srgbClr val="000000"/>
                  </a:solidFill>
                  <a:effectLst/>
                  <a:uLnTx/>
                  <a:uFillTx/>
                  <a:latin typeface="Meiryo UI"/>
                  <a:ea typeface="Meiryo UI"/>
                  <a:cs typeface="Arial" panose="020B0604020202020204" pitchFamily="34" charset="0"/>
                </a:rPr>
                <a:t>の通信</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a:solidFill>
                    <a:srgbClr val="000000"/>
                  </a:solidFill>
                  <a:latin typeface="Meiryo UI"/>
                  <a:ea typeface="Meiryo UI"/>
                  <a:cs typeface="Arial" panose="020B0604020202020204" pitchFamily="34" charset="0"/>
                </a:rPr>
                <a:t>（閉域ネットワークでの折り返し通信）</a:t>
              </a:r>
              <a:endParaRPr kumimoji="0" lang="en-US" altLang="en-US" sz="900" b="0" i="0" u="none" strike="noStrike" kern="0" cap="none" spc="0" normalizeH="0" baseline="0" noProof="0">
                <a:ln>
                  <a:noFill/>
                </a:ln>
                <a:solidFill>
                  <a:srgbClr val="000000"/>
                </a:solidFill>
                <a:effectLst/>
                <a:uLnTx/>
                <a:uFillTx/>
                <a:latin typeface="Meiryo UI"/>
                <a:ea typeface="Meiryo UI"/>
                <a:cs typeface="Arial" panose="020B0604020202020204" pitchFamily="34" charset="0"/>
              </a:endParaRPr>
            </a:p>
          </p:txBody>
        </p:sp>
        <p:sp>
          <p:nvSpPr>
            <p:cNvPr id="545" name="Rectangle 9">
              <a:extLst>
                <a:ext uri="{FF2B5EF4-FFF2-40B4-BE49-F238E27FC236}">
                  <a16:creationId xmlns:a16="http://schemas.microsoft.com/office/drawing/2014/main" id="{40B27B4D-1857-96FA-AA7D-508834445034}"/>
                </a:ext>
              </a:extLst>
            </p:cNvPr>
            <p:cNvSpPr/>
            <p:nvPr/>
          </p:nvSpPr>
          <p:spPr>
            <a:xfrm>
              <a:off x="6562504" y="5486305"/>
              <a:ext cx="2160000" cy="648000"/>
            </a:xfrm>
            <a:prstGeom prst="roundRect">
              <a:avLst/>
            </a:prstGeom>
            <a:noFill/>
            <a:ln w="12700" cap="flat" cmpd="sng" algn="ctr">
              <a:solidFill>
                <a:srgbClr val="00338D"/>
              </a:solidFill>
              <a:prstDash val="solid"/>
              <a:miter lim="800000"/>
            </a:ln>
            <a:effectLst/>
          </p:spPr>
          <p:txBody>
            <a:bodyPr lIns="90000" tIns="468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a:ln>
                    <a:noFill/>
                  </a:ln>
                  <a:solidFill>
                    <a:srgbClr val="00338D"/>
                  </a:solidFill>
                  <a:effectLst/>
                  <a:uLnTx/>
                  <a:uFillTx/>
                  <a:latin typeface="Arial" panose="020B0604020202020204" pitchFamily="34" charset="0"/>
                  <a:ea typeface="Meiryo UI"/>
                  <a:cs typeface="Arial" panose="020B0604020202020204" pitchFamily="34" charset="0"/>
                </a:rPr>
                <a:t>凡例</a:t>
              </a:r>
              <a:endParaRPr kumimoji="0" lang="en-US" sz="1100" b="1" i="0" u="none" strike="noStrike" kern="0" cap="none" spc="0" normalizeH="0" baseline="0" noProof="0">
                <a:ln>
                  <a:noFill/>
                </a:ln>
                <a:solidFill>
                  <a:srgbClr val="00338D"/>
                </a:solidFill>
                <a:effectLst/>
                <a:uLnTx/>
                <a:uFillTx/>
                <a:latin typeface="Arial" panose="020B0604020202020204" pitchFamily="34" charset="0"/>
                <a:ea typeface="Meiryo UI"/>
                <a:cs typeface="Arial" panose="020B0604020202020204" pitchFamily="34" charset="0"/>
              </a:endParaRPr>
            </a:p>
          </p:txBody>
        </p:sp>
      </p:grpSp>
      <p:sp>
        <p:nvSpPr>
          <p:cNvPr id="582" name="Rectangle 14">
            <a:extLst>
              <a:ext uri="{FF2B5EF4-FFF2-40B4-BE49-F238E27FC236}">
                <a16:creationId xmlns:a16="http://schemas.microsoft.com/office/drawing/2014/main" id="{C0574AE8-06E7-B930-E70D-7FFD5F40EBE2}"/>
              </a:ext>
            </a:extLst>
          </p:cNvPr>
          <p:cNvSpPr>
            <a:spLocks/>
          </p:cNvSpPr>
          <p:nvPr/>
        </p:nvSpPr>
        <p:spPr>
          <a:xfrm>
            <a:off x="75396" y="3304454"/>
            <a:ext cx="1296000" cy="792000"/>
          </a:xfrm>
          <a:prstGeom prst="rect">
            <a:avLst/>
          </a:prstGeom>
          <a:no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地方公共団体</a:t>
            </a:r>
            <a:endParaRPr kumimoji="0" 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endParaRPr>
          </a:p>
        </p:txBody>
      </p:sp>
      <p:grpSp>
        <p:nvGrpSpPr>
          <p:cNvPr id="586" name="グループ化 585">
            <a:extLst>
              <a:ext uri="{FF2B5EF4-FFF2-40B4-BE49-F238E27FC236}">
                <a16:creationId xmlns:a16="http://schemas.microsoft.com/office/drawing/2014/main" id="{7A31E087-3896-FC9F-8DB6-9179C14A556B}"/>
              </a:ext>
            </a:extLst>
          </p:cNvPr>
          <p:cNvGrpSpPr/>
          <p:nvPr/>
        </p:nvGrpSpPr>
        <p:grpSpPr>
          <a:xfrm>
            <a:off x="18644" y="3590222"/>
            <a:ext cx="767036" cy="498221"/>
            <a:chOff x="311511" y="3922093"/>
            <a:chExt cx="767036" cy="498221"/>
          </a:xfrm>
        </p:grpSpPr>
        <p:grpSp>
          <p:nvGrpSpPr>
            <p:cNvPr id="587" name="Group 5">
              <a:extLst>
                <a:ext uri="{FF2B5EF4-FFF2-40B4-BE49-F238E27FC236}">
                  <a16:creationId xmlns:a16="http://schemas.microsoft.com/office/drawing/2014/main" id="{7575A872-6CD3-893A-E704-801F6B8B9897}"/>
                </a:ext>
              </a:extLst>
            </p:cNvPr>
            <p:cNvGrpSpPr>
              <a:grpSpLocks noChangeAspect="1"/>
            </p:cNvGrpSpPr>
            <p:nvPr/>
          </p:nvGrpSpPr>
          <p:grpSpPr bwMode="auto">
            <a:xfrm>
              <a:off x="508684" y="3922093"/>
              <a:ext cx="372690" cy="252000"/>
              <a:chOff x="2047" y="1829"/>
              <a:chExt cx="998" cy="553"/>
            </a:xfrm>
            <a:solidFill>
              <a:srgbClr val="00338D"/>
            </a:solidFill>
          </p:grpSpPr>
          <p:sp>
            <p:nvSpPr>
              <p:cNvPr id="589" name="Freeform 6">
                <a:extLst>
                  <a:ext uri="{FF2B5EF4-FFF2-40B4-BE49-F238E27FC236}">
                    <a16:creationId xmlns:a16="http://schemas.microsoft.com/office/drawing/2014/main" id="{2BC0E1F5-A36A-01C0-28FC-F175DBD9024C}"/>
                  </a:ext>
                </a:extLst>
              </p:cNvPr>
              <p:cNvSpPr>
                <a:spLocks/>
              </p:cNvSpPr>
              <p:nvPr/>
            </p:nvSpPr>
            <p:spPr bwMode="auto">
              <a:xfrm>
                <a:off x="2047" y="1829"/>
                <a:ext cx="998" cy="553"/>
              </a:xfrm>
              <a:custGeom>
                <a:avLst/>
                <a:gdLst/>
                <a:ahLst/>
                <a:cxnLst>
                  <a:cxn ang="0">
                    <a:pos x="450" y="263"/>
                  </a:cxn>
                  <a:cxn ang="0">
                    <a:pos x="450" y="6"/>
                  </a:cxn>
                  <a:cxn ang="0">
                    <a:pos x="450" y="6"/>
                  </a:cxn>
                  <a:cxn ang="0">
                    <a:pos x="450" y="5"/>
                  </a:cxn>
                  <a:cxn ang="0">
                    <a:pos x="445" y="0"/>
                  </a:cxn>
                  <a:cxn ang="0">
                    <a:pos x="445" y="0"/>
                  </a:cxn>
                  <a:cxn ang="0">
                    <a:pos x="444" y="0"/>
                  </a:cxn>
                  <a:cxn ang="0">
                    <a:pos x="64" y="0"/>
                  </a:cxn>
                  <a:cxn ang="0">
                    <a:pos x="59" y="6"/>
                  </a:cxn>
                  <a:cxn ang="0">
                    <a:pos x="59" y="263"/>
                  </a:cxn>
                  <a:cxn ang="0">
                    <a:pos x="0" y="263"/>
                  </a:cxn>
                  <a:cxn ang="0">
                    <a:pos x="0" y="274"/>
                  </a:cxn>
                  <a:cxn ang="0">
                    <a:pos x="7" y="280"/>
                  </a:cxn>
                  <a:cxn ang="0">
                    <a:pos x="59" y="280"/>
                  </a:cxn>
                  <a:cxn ang="0">
                    <a:pos x="450" y="280"/>
                  </a:cxn>
                  <a:cxn ang="0">
                    <a:pos x="498" y="280"/>
                  </a:cxn>
                  <a:cxn ang="0">
                    <a:pos x="505" y="274"/>
                  </a:cxn>
                  <a:cxn ang="0">
                    <a:pos x="505" y="263"/>
                  </a:cxn>
                  <a:cxn ang="0">
                    <a:pos x="450" y="263"/>
                  </a:cxn>
                </a:cxnLst>
                <a:rect l="0" t="0" r="r" b="b"/>
                <a:pathLst>
                  <a:path w="505" h="280">
                    <a:moveTo>
                      <a:pt x="450" y="263"/>
                    </a:moveTo>
                    <a:cubicBezTo>
                      <a:pt x="450" y="6"/>
                      <a:pt x="450" y="6"/>
                      <a:pt x="450" y="6"/>
                    </a:cubicBezTo>
                    <a:cubicBezTo>
                      <a:pt x="450" y="6"/>
                      <a:pt x="450" y="6"/>
                      <a:pt x="450" y="6"/>
                    </a:cubicBezTo>
                    <a:cubicBezTo>
                      <a:pt x="450" y="5"/>
                      <a:pt x="450" y="5"/>
                      <a:pt x="450" y="5"/>
                    </a:cubicBezTo>
                    <a:cubicBezTo>
                      <a:pt x="450" y="2"/>
                      <a:pt x="448" y="0"/>
                      <a:pt x="445" y="0"/>
                    </a:cubicBezTo>
                    <a:cubicBezTo>
                      <a:pt x="445" y="0"/>
                      <a:pt x="445" y="0"/>
                      <a:pt x="445" y="0"/>
                    </a:cubicBezTo>
                    <a:cubicBezTo>
                      <a:pt x="444" y="0"/>
                      <a:pt x="444" y="0"/>
                      <a:pt x="444" y="0"/>
                    </a:cubicBezTo>
                    <a:cubicBezTo>
                      <a:pt x="64" y="0"/>
                      <a:pt x="64" y="0"/>
                      <a:pt x="64" y="0"/>
                    </a:cubicBezTo>
                    <a:cubicBezTo>
                      <a:pt x="61" y="0"/>
                      <a:pt x="59" y="3"/>
                      <a:pt x="59" y="6"/>
                    </a:cubicBezTo>
                    <a:cubicBezTo>
                      <a:pt x="59" y="263"/>
                      <a:pt x="59" y="263"/>
                      <a:pt x="59" y="263"/>
                    </a:cubicBezTo>
                    <a:cubicBezTo>
                      <a:pt x="0" y="263"/>
                      <a:pt x="0" y="263"/>
                      <a:pt x="0" y="263"/>
                    </a:cubicBezTo>
                    <a:cubicBezTo>
                      <a:pt x="0" y="274"/>
                      <a:pt x="0" y="274"/>
                      <a:pt x="0" y="274"/>
                    </a:cubicBezTo>
                    <a:cubicBezTo>
                      <a:pt x="0" y="277"/>
                      <a:pt x="3" y="280"/>
                      <a:pt x="7" y="280"/>
                    </a:cubicBezTo>
                    <a:cubicBezTo>
                      <a:pt x="59" y="280"/>
                      <a:pt x="59" y="280"/>
                      <a:pt x="59" y="280"/>
                    </a:cubicBezTo>
                    <a:cubicBezTo>
                      <a:pt x="450" y="280"/>
                      <a:pt x="450" y="280"/>
                      <a:pt x="450" y="280"/>
                    </a:cubicBezTo>
                    <a:cubicBezTo>
                      <a:pt x="498" y="280"/>
                      <a:pt x="498" y="280"/>
                      <a:pt x="498" y="280"/>
                    </a:cubicBezTo>
                    <a:cubicBezTo>
                      <a:pt x="502" y="280"/>
                      <a:pt x="505" y="277"/>
                      <a:pt x="505" y="274"/>
                    </a:cubicBezTo>
                    <a:cubicBezTo>
                      <a:pt x="505" y="263"/>
                      <a:pt x="505" y="263"/>
                      <a:pt x="505" y="263"/>
                    </a:cubicBezTo>
                    <a:lnTo>
                      <a:pt x="450" y="263"/>
                    </a:lnTo>
                    <a:close/>
                  </a:path>
                </a:pathLst>
              </a:custGeom>
              <a:grpFill/>
              <a:ln w="12700" cap="flat">
                <a:solidFill>
                  <a:srgbClr val="00338D"/>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90" name="Rectangle 7">
                <a:extLst>
                  <a:ext uri="{FF2B5EF4-FFF2-40B4-BE49-F238E27FC236}">
                    <a16:creationId xmlns:a16="http://schemas.microsoft.com/office/drawing/2014/main" id="{C6AB900E-2B68-E915-0911-61629ED3BADA}"/>
                  </a:ext>
                </a:extLst>
              </p:cNvPr>
              <p:cNvSpPr>
                <a:spLocks noChangeArrowheads="1"/>
              </p:cNvSpPr>
              <p:nvPr/>
            </p:nvSpPr>
            <p:spPr bwMode="auto">
              <a:xfrm>
                <a:off x="2203" y="1861"/>
                <a:ext cx="711" cy="452"/>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91" name="Rectangle 8">
                <a:extLst>
                  <a:ext uri="{FF2B5EF4-FFF2-40B4-BE49-F238E27FC236}">
                    <a16:creationId xmlns:a16="http://schemas.microsoft.com/office/drawing/2014/main" id="{9E3D4C50-F350-EACF-6F50-C7380EE0678B}"/>
                  </a:ext>
                </a:extLst>
              </p:cNvPr>
              <p:cNvSpPr>
                <a:spLocks noChangeArrowheads="1"/>
              </p:cNvSpPr>
              <p:nvPr/>
            </p:nvSpPr>
            <p:spPr bwMode="auto">
              <a:xfrm>
                <a:off x="2462" y="2333"/>
                <a:ext cx="178" cy="1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92" name="Freeform 9">
                <a:extLst>
                  <a:ext uri="{FF2B5EF4-FFF2-40B4-BE49-F238E27FC236}">
                    <a16:creationId xmlns:a16="http://schemas.microsoft.com/office/drawing/2014/main" id="{D17926C0-BD53-BB98-5B2B-D0BF074609AC}"/>
                  </a:ext>
                </a:extLst>
              </p:cNvPr>
              <p:cNvSpPr>
                <a:spLocks noChangeAspect="1"/>
              </p:cNvSpPr>
              <p:nvPr/>
            </p:nvSpPr>
            <p:spPr bwMode="auto">
              <a:xfrm>
                <a:off x="2201" y="1861"/>
                <a:ext cx="675" cy="426"/>
              </a:xfrm>
              <a:custGeom>
                <a:avLst/>
                <a:gdLst/>
                <a:ahLst/>
                <a:cxnLst>
                  <a:cxn ang="0">
                    <a:pos x="700" y="0"/>
                  </a:cxn>
                  <a:cxn ang="0">
                    <a:pos x="700" y="438"/>
                  </a:cxn>
                  <a:cxn ang="0">
                    <a:pos x="0" y="438"/>
                  </a:cxn>
                  <a:cxn ang="0">
                    <a:pos x="0" y="452"/>
                  </a:cxn>
                  <a:cxn ang="0">
                    <a:pos x="712" y="452"/>
                  </a:cxn>
                  <a:cxn ang="0">
                    <a:pos x="712" y="0"/>
                  </a:cxn>
                  <a:cxn ang="0">
                    <a:pos x="700" y="0"/>
                  </a:cxn>
                </a:cxnLst>
                <a:rect l="0" t="0" r="r" b="b"/>
                <a:pathLst>
                  <a:path w="712" h="452">
                    <a:moveTo>
                      <a:pt x="700" y="0"/>
                    </a:moveTo>
                    <a:lnTo>
                      <a:pt x="700" y="438"/>
                    </a:lnTo>
                    <a:lnTo>
                      <a:pt x="0" y="438"/>
                    </a:lnTo>
                    <a:lnTo>
                      <a:pt x="0" y="452"/>
                    </a:lnTo>
                    <a:lnTo>
                      <a:pt x="712" y="452"/>
                    </a:lnTo>
                    <a:lnTo>
                      <a:pt x="712" y="0"/>
                    </a:lnTo>
                    <a:lnTo>
                      <a:pt x="70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588" name="TextBox 12">
              <a:extLst>
                <a:ext uri="{FF2B5EF4-FFF2-40B4-BE49-F238E27FC236}">
                  <a16:creationId xmlns:a16="http://schemas.microsoft.com/office/drawing/2014/main" id="{E665C4E7-F5E8-75ED-67DA-1B4945134F37}"/>
                </a:ext>
              </a:extLst>
            </p:cNvPr>
            <p:cNvSpPr txBox="1">
              <a:spLocks noChangeArrowheads="1"/>
            </p:cNvSpPr>
            <p:nvPr/>
          </p:nvSpPr>
          <p:spPr bwMode="auto">
            <a:xfrm>
              <a:off x="311511" y="4174093"/>
              <a:ext cx="76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000">
                  <a:latin typeface="Matura MT Script Capitals" panose="03020802060602070202" pitchFamily="66" charset="0"/>
                  <a:ea typeface="Meiryo UI" panose="020B0604030504040204" pitchFamily="50" charset="-128"/>
                  <a:cs typeface="Arial" panose="020B0604020202020204" pitchFamily="34" charset="0"/>
                </a:rPr>
                <a:t>利用端末</a:t>
              </a:r>
              <a:endParaRPr lang="en-US" altLang="en-US" sz="1000">
                <a:latin typeface="Matura MT Script Capitals" panose="03020802060602070202" pitchFamily="66" charset="0"/>
                <a:ea typeface="Meiryo UI" panose="020B0604030504040204" pitchFamily="50" charset="-128"/>
                <a:cs typeface="Arial" panose="020B0604020202020204" pitchFamily="34" charset="0"/>
              </a:endParaRPr>
            </a:p>
          </p:txBody>
        </p:sp>
      </p:grpSp>
      <p:sp>
        <p:nvSpPr>
          <p:cNvPr id="566" name="Rectangle 14">
            <a:extLst>
              <a:ext uri="{FF2B5EF4-FFF2-40B4-BE49-F238E27FC236}">
                <a16:creationId xmlns:a16="http://schemas.microsoft.com/office/drawing/2014/main" id="{073A592E-F24F-9622-597F-103DA760A59A}"/>
              </a:ext>
            </a:extLst>
          </p:cNvPr>
          <p:cNvSpPr>
            <a:spLocks/>
          </p:cNvSpPr>
          <p:nvPr/>
        </p:nvSpPr>
        <p:spPr>
          <a:xfrm>
            <a:off x="75396" y="4204454"/>
            <a:ext cx="1296000" cy="792000"/>
          </a:xfrm>
          <a:prstGeom prst="rect">
            <a:avLst/>
          </a:prstGeom>
          <a:solidFill>
            <a:sysClr val="window" lastClr="FFFFFF"/>
          </a:solid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事業者②</a:t>
            </a:r>
          </a:p>
        </p:txBody>
      </p:sp>
      <p:grpSp>
        <p:nvGrpSpPr>
          <p:cNvPr id="570" name="グループ化 569">
            <a:extLst>
              <a:ext uri="{FF2B5EF4-FFF2-40B4-BE49-F238E27FC236}">
                <a16:creationId xmlns:a16="http://schemas.microsoft.com/office/drawing/2014/main" id="{059F183B-06E0-E18F-C214-06D2E669BFC9}"/>
              </a:ext>
            </a:extLst>
          </p:cNvPr>
          <p:cNvGrpSpPr/>
          <p:nvPr/>
        </p:nvGrpSpPr>
        <p:grpSpPr>
          <a:xfrm>
            <a:off x="18644" y="4448923"/>
            <a:ext cx="767036" cy="498221"/>
            <a:chOff x="179441" y="5826362"/>
            <a:chExt cx="767036" cy="498221"/>
          </a:xfrm>
        </p:grpSpPr>
        <p:grpSp>
          <p:nvGrpSpPr>
            <p:cNvPr id="571" name="Group 5">
              <a:extLst>
                <a:ext uri="{FF2B5EF4-FFF2-40B4-BE49-F238E27FC236}">
                  <a16:creationId xmlns:a16="http://schemas.microsoft.com/office/drawing/2014/main" id="{830303AC-2AFF-D0D8-9138-2AC867935CD8}"/>
                </a:ext>
              </a:extLst>
            </p:cNvPr>
            <p:cNvGrpSpPr>
              <a:grpSpLocks noChangeAspect="1"/>
            </p:cNvGrpSpPr>
            <p:nvPr/>
          </p:nvGrpSpPr>
          <p:grpSpPr bwMode="auto">
            <a:xfrm>
              <a:off x="376614" y="5826362"/>
              <a:ext cx="372690" cy="252000"/>
              <a:chOff x="2047" y="1829"/>
              <a:chExt cx="998" cy="553"/>
            </a:xfrm>
            <a:solidFill>
              <a:srgbClr val="00338D"/>
            </a:solidFill>
          </p:grpSpPr>
          <p:sp>
            <p:nvSpPr>
              <p:cNvPr id="573" name="Freeform 6">
                <a:extLst>
                  <a:ext uri="{FF2B5EF4-FFF2-40B4-BE49-F238E27FC236}">
                    <a16:creationId xmlns:a16="http://schemas.microsoft.com/office/drawing/2014/main" id="{9F34DAAA-0516-6239-B860-2D7B9BA02FF1}"/>
                  </a:ext>
                </a:extLst>
              </p:cNvPr>
              <p:cNvSpPr>
                <a:spLocks/>
              </p:cNvSpPr>
              <p:nvPr/>
            </p:nvSpPr>
            <p:spPr bwMode="auto">
              <a:xfrm>
                <a:off x="2047" y="1829"/>
                <a:ext cx="998" cy="553"/>
              </a:xfrm>
              <a:custGeom>
                <a:avLst/>
                <a:gdLst/>
                <a:ahLst/>
                <a:cxnLst>
                  <a:cxn ang="0">
                    <a:pos x="450" y="263"/>
                  </a:cxn>
                  <a:cxn ang="0">
                    <a:pos x="450" y="6"/>
                  </a:cxn>
                  <a:cxn ang="0">
                    <a:pos x="450" y="6"/>
                  </a:cxn>
                  <a:cxn ang="0">
                    <a:pos x="450" y="5"/>
                  </a:cxn>
                  <a:cxn ang="0">
                    <a:pos x="445" y="0"/>
                  </a:cxn>
                  <a:cxn ang="0">
                    <a:pos x="445" y="0"/>
                  </a:cxn>
                  <a:cxn ang="0">
                    <a:pos x="444" y="0"/>
                  </a:cxn>
                  <a:cxn ang="0">
                    <a:pos x="64" y="0"/>
                  </a:cxn>
                  <a:cxn ang="0">
                    <a:pos x="59" y="6"/>
                  </a:cxn>
                  <a:cxn ang="0">
                    <a:pos x="59" y="263"/>
                  </a:cxn>
                  <a:cxn ang="0">
                    <a:pos x="0" y="263"/>
                  </a:cxn>
                  <a:cxn ang="0">
                    <a:pos x="0" y="274"/>
                  </a:cxn>
                  <a:cxn ang="0">
                    <a:pos x="7" y="280"/>
                  </a:cxn>
                  <a:cxn ang="0">
                    <a:pos x="59" y="280"/>
                  </a:cxn>
                  <a:cxn ang="0">
                    <a:pos x="450" y="280"/>
                  </a:cxn>
                  <a:cxn ang="0">
                    <a:pos x="498" y="280"/>
                  </a:cxn>
                  <a:cxn ang="0">
                    <a:pos x="505" y="274"/>
                  </a:cxn>
                  <a:cxn ang="0">
                    <a:pos x="505" y="263"/>
                  </a:cxn>
                  <a:cxn ang="0">
                    <a:pos x="450" y="263"/>
                  </a:cxn>
                </a:cxnLst>
                <a:rect l="0" t="0" r="r" b="b"/>
                <a:pathLst>
                  <a:path w="505" h="280">
                    <a:moveTo>
                      <a:pt x="450" y="263"/>
                    </a:moveTo>
                    <a:cubicBezTo>
                      <a:pt x="450" y="6"/>
                      <a:pt x="450" y="6"/>
                      <a:pt x="450" y="6"/>
                    </a:cubicBezTo>
                    <a:cubicBezTo>
                      <a:pt x="450" y="6"/>
                      <a:pt x="450" y="6"/>
                      <a:pt x="450" y="6"/>
                    </a:cubicBezTo>
                    <a:cubicBezTo>
                      <a:pt x="450" y="5"/>
                      <a:pt x="450" y="5"/>
                      <a:pt x="450" y="5"/>
                    </a:cubicBezTo>
                    <a:cubicBezTo>
                      <a:pt x="450" y="2"/>
                      <a:pt x="448" y="0"/>
                      <a:pt x="445" y="0"/>
                    </a:cubicBezTo>
                    <a:cubicBezTo>
                      <a:pt x="445" y="0"/>
                      <a:pt x="445" y="0"/>
                      <a:pt x="445" y="0"/>
                    </a:cubicBezTo>
                    <a:cubicBezTo>
                      <a:pt x="444" y="0"/>
                      <a:pt x="444" y="0"/>
                      <a:pt x="444" y="0"/>
                    </a:cubicBezTo>
                    <a:cubicBezTo>
                      <a:pt x="64" y="0"/>
                      <a:pt x="64" y="0"/>
                      <a:pt x="64" y="0"/>
                    </a:cubicBezTo>
                    <a:cubicBezTo>
                      <a:pt x="61" y="0"/>
                      <a:pt x="59" y="3"/>
                      <a:pt x="59" y="6"/>
                    </a:cubicBezTo>
                    <a:cubicBezTo>
                      <a:pt x="59" y="263"/>
                      <a:pt x="59" y="263"/>
                      <a:pt x="59" y="263"/>
                    </a:cubicBezTo>
                    <a:cubicBezTo>
                      <a:pt x="0" y="263"/>
                      <a:pt x="0" y="263"/>
                      <a:pt x="0" y="263"/>
                    </a:cubicBezTo>
                    <a:cubicBezTo>
                      <a:pt x="0" y="274"/>
                      <a:pt x="0" y="274"/>
                      <a:pt x="0" y="274"/>
                    </a:cubicBezTo>
                    <a:cubicBezTo>
                      <a:pt x="0" y="277"/>
                      <a:pt x="3" y="280"/>
                      <a:pt x="7" y="280"/>
                    </a:cubicBezTo>
                    <a:cubicBezTo>
                      <a:pt x="59" y="280"/>
                      <a:pt x="59" y="280"/>
                      <a:pt x="59" y="280"/>
                    </a:cubicBezTo>
                    <a:cubicBezTo>
                      <a:pt x="450" y="280"/>
                      <a:pt x="450" y="280"/>
                      <a:pt x="450" y="280"/>
                    </a:cubicBezTo>
                    <a:cubicBezTo>
                      <a:pt x="498" y="280"/>
                      <a:pt x="498" y="280"/>
                      <a:pt x="498" y="280"/>
                    </a:cubicBezTo>
                    <a:cubicBezTo>
                      <a:pt x="502" y="280"/>
                      <a:pt x="505" y="277"/>
                      <a:pt x="505" y="274"/>
                    </a:cubicBezTo>
                    <a:cubicBezTo>
                      <a:pt x="505" y="263"/>
                      <a:pt x="505" y="263"/>
                      <a:pt x="505" y="263"/>
                    </a:cubicBezTo>
                    <a:lnTo>
                      <a:pt x="450" y="263"/>
                    </a:lnTo>
                    <a:close/>
                  </a:path>
                </a:pathLst>
              </a:custGeom>
              <a:grpFill/>
              <a:ln w="12700" cap="flat">
                <a:solidFill>
                  <a:srgbClr val="00338D"/>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74" name="Rectangle 7">
                <a:extLst>
                  <a:ext uri="{FF2B5EF4-FFF2-40B4-BE49-F238E27FC236}">
                    <a16:creationId xmlns:a16="http://schemas.microsoft.com/office/drawing/2014/main" id="{1A77B1E4-F099-D99C-D864-8DF9D185EF0B}"/>
                  </a:ext>
                </a:extLst>
              </p:cNvPr>
              <p:cNvSpPr>
                <a:spLocks noChangeAspect="1" noChangeArrowheads="1"/>
              </p:cNvSpPr>
              <p:nvPr/>
            </p:nvSpPr>
            <p:spPr bwMode="auto">
              <a:xfrm>
                <a:off x="2203" y="1861"/>
                <a:ext cx="675" cy="42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75" name="Rectangle 8">
                <a:extLst>
                  <a:ext uri="{FF2B5EF4-FFF2-40B4-BE49-F238E27FC236}">
                    <a16:creationId xmlns:a16="http://schemas.microsoft.com/office/drawing/2014/main" id="{F3BA641D-B618-91D9-0B1E-6EA801E2A444}"/>
                  </a:ext>
                </a:extLst>
              </p:cNvPr>
              <p:cNvSpPr>
                <a:spLocks noChangeArrowheads="1"/>
              </p:cNvSpPr>
              <p:nvPr/>
            </p:nvSpPr>
            <p:spPr bwMode="auto">
              <a:xfrm>
                <a:off x="2462" y="2333"/>
                <a:ext cx="178" cy="1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76" name="Freeform 9">
                <a:extLst>
                  <a:ext uri="{FF2B5EF4-FFF2-40B4-BE49-F238E27FC236}">
                    <a16:creationId xmlns:a16="http://schemas.microsoft.com/office/drawing/2014/main" id="{CC36A5E0-06E2-229C-C77C-FD90CABBF9BE}"/>
                  </a:ext>
                </a:extLst>
              </p:cNvPr>
              <p:cNvSpPr>
                <a:spLocks/>
              </p:cNvSpPr>
              <p:nvPr/>
            </p:nvSpPr>
            <p:spPr bwMode="auto">
              <a:xfrm>
                <a:off x="2201" y="1861"/>
                <a:ext cx="716" cy="452"/>
              </a:xfrm>
              <a:custGeom>
                <a:avLst/>
                <a:gdLst/>
                <a:ahLst/>
                <a:cxnLst>
                  <a:cxn ang="0">
                    <a:pos x="700" y="0"/>
                  </a:cxn>
                  <a:cxn ang="0">
                    <a:pos x="700" y="438"/>
                  </a:cxn>
                  <a:cxn ang="0">
                    <a:pos x="0" y="438"/>
                  </a:cxn>
                  <a:cxn ang="0">
                    <a:pos x="0" y="452"/>
                  </a:cxn>
                  <a:cxn ang="0">
                    <a:pos x="712" y="452"/>
                  </a:cxn>
                  <a:cxn ang="0">
                    <a:pos x="712" y="0"/>
                  </a:cxn>
                  <a:cxn ang="0">
                    <a:pos x="700" y="0"/>
                  </a:cxn>
                </a:cxnLst>
                <a:rect l="0" t="0" r="r" b="b"/>
                <a:pathLst>
                  <a:path w="712" h="452">
                    <a:moveTo>
                      <a:pt x="700" y="0"/>
                    </a:moveTo>
                    <a:lnTo>
                      <a:pt x="700" y="438"/>
                    </a:lnTo>
                    <a:lnTo>
                      <a:pt x="0" y="438"/>
                    </a:lnTo>
                    <a:lnTo>
                      <a:pt x="0" y="452"/>
                    </a:lnTo>
                    <a:lnTo>
                      <a:pt x="712" y="452"/>
                    </a:lnTo>
                    <a:lnTo>
                      <a:pt x="712" y="0"/>
                    </a:lnTo>
                    <a:lnTo>
                      <a:pt x="70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572" name="TextBox 12">
              <a:extLst>
                <a:ext uri="{FF2B5EF4-FFF2-40B4-BE49-F238E27FC236}">
                  <a16:creationId xmlns:a16="http://schemas.microsoft.com/office/drawing/2014/main" id="{D95F4748-92A4-F08B-A843-0A76BC4E380B}"/>
                </a:ext>
              </a:extLst>
            </p:cNvPr>
            <p:cNvSpPr txBox="1">
              <a:spLocks noChangeArrowheads="1"/>
            </p:cNvSpPr>
            <p:nvPr/>
          </p:nvSpPr>
          <p:spPr bwMode="auto">
            <a:xfrm>
              <a:off x="179441" y="6078362"/>
              <a:ext cx="76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000">
                  <a:latin typeface="Matura MT Script Capitals" panose="03020802060602070202" pitchFamily="66" charset="0"/>
                  <a:ea typeface="Meiryo UI" panose="020B0604030504040204" pitchFamily="50" charset="-128"/>
                  <a:cs typeface="Arial" panose="020B0604020202020204" pitchFamily="34" charset="0"/>
                </a:rPr>
                <a:t>作業端末</a:t>
              </a:r>
              <a:endParaRPr lang="en-US" altLang="en-US" sz="1000">
                <a:latin typeface="Matura MT Script Capitals" panose="03020802060602070202" pitchFamily="66" charset="0"/>
                <a:ea typeface="Meiryo UI" panose="020B0604030504040204" pitchFamily="50" charset="-128"/>
                <a:cs typeface="Arial" panose="020B0604020202020204" pitchFamily="34" charset="0"/>
              </a:endParaRPr>
            </a:p>
          </p:txBody>
        </p:sp>
      </p:grpSp>
      <p:sp>
        <p:nvSpPr>
          <p:cNvPr id="550" name="Rectangle 14">
            <a:extLst>
              <a:ext uri="{FF2B5EF4-FFF2-40B4-BE49-F238E27FC236}">
                <a16:creationId xmlns:a16="http://schemas.microsoft.com/office/drawing/2014/main" id="{8D719852-0F90-EFE9-5572-B86553E2186D}"/>
              </a:ext>
            </a:extLst>
          </p:cNvPr>
          <p:cNvSpPr/>
          <p:nvPr/>
        </p:nvSpPr>
        <p:spPr>
          <a:xfrm>
            <a:off x="75396" y="2404454"/>
            <a:ext cx="1296000" cy="792000"/>
          </a:xfrm>
          <a:prstGeom prst="rect">
            <a:avLst/>
          </a:prstGeom>
          <a:solidFill>
            <a:sysClr val="window" lastClr="FFFFFF"/>
          </a:solidFill>
          <a:ln w="19050" cap="flat" cmpd="sng" algn="ctr">
            <a:solidFill>
              <a:srgbClr val="00338D"/>
            </a:solidFill>
            <a:prstDash val="solid"/>
            <a:miter lim="800000"/>
          </a:ln>
          <a:effectLst/>
        </p:spPr>
        <p:txBody>
          <a:bodyPr lIns="54000" tIns="54000" rIns="54000" bIns="5400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事業者①</a:t>
            </a:r>
          </a:p>
        </p:txBody>
      </p:sp>
      <p:grpSp>
        <p:nvGrpSpPr>
          <p:cNvPr id="552" name="グループ化 551">
            <a:extLst>
              <a:ext uri="{FF2B5EF4-FFF2-40B4-BE49-F238E27FC236}">
                <a16:creationId xmlns:a16="http://schemas.microsoft.com/office/drawing/2014/main" id="{BDC4D307-B7B4-0D51-852A-8CB0DC2851BB}"/>
              </a:ext>
            </a:extLst>
          </p:cNvPr>
          <p:cNvGrpSpPr/>
          <p:nvPr/>
        </p:nvGrpSpPr>
        <p:grpSpPr>
          <a:xfrm>
            <a:off x="18644" y="2652728"/>
            <a:ext cx="767036" cy="498221"/>
            <a:chOff x="179441" y="5826362"/>
            <a:chExt cx="767036" cy="498221"/>
          </a:xfrm>
        </p:grpSpPr>
        <p:grpSp>
          <p:nvGrpSpPr>
            <p:cNvPr id="553" name="Group 5">
              <a:extLst>
                <a:ext uri="{FF2B5EF4-FFF2-40B4-BE49-F238E27FC236}">
                  <a16:creationId xmlns:a16="http://schemas.microsoft.com/office/drawing/2014/main" id="{FBD0A395-7463-6B5A-F41B-E94F340C8D42}"/>
                </a:ext>
              </a:extLst>
            </p:cNvPr>
            <p:cNvGrpSpPr>
              <a:grpSpLocks noChangeAspect="1"/>
            </p:cNvGrpSpPr>
            <p:nvPr/>
          </p:nvGrpSpPr>
          <p:grpSpPr bwMode="auto">
            <a:xfrm>
              <a:off x="376614" y="5826362"/>
              <a:ext cx="372690" cy="252000"/>
              <a:chOff x="2047" y="1829"/>
              <a:chExt cx="998" cy="553"/>
            </a:xfrm>
            <a:solidFill>
              <a:srgbClr val="00338D"/>
            </a:solidFill>
          </p:grpSpPr>
          <p:sp>
            <p:nvSpPr>
              <p:cNvPr id="555" name="Freeform 6">
                <a:extLst>
                  <a:ext uri="{FF2B5EF4-FFF2-40B4-BE49-F238E27FC236}">
                    <a16:creationId xmlns:a16="http://schemas.microsoft.com/office/drawing/2014/main" id="{E26B1684-166A-1C73-1B41-D4A3449338B7}"/>
                  </a:ext>
                </a:extLst>
              </p:cNvPr>
              <p:cNvSpPr>
                <a:spLocks/>
              </p:cNvSpPr>
              <p:nvPr/>
            </p:nvSpPr>
            <p:spPr bwMode="auto">
              <a:xfrm>
                <a:off x="2047" y="1829"/>
                <a:ext cx="998" cy="553"/>
              </a:xfrm>
              <a:custGeom>
                <a:avLst/>
                <a:gdLst/>
                <a:ahLst/>
                <a:cxnLst>
                  <a:cxn ang="0">
                    <a:pos x="450" y="263"/>
                  </a:cxn>
                  <a:cxn ang="0">
                    <a:pos x="450" y="6"/>
                  </a:cxn>
                  <a:cxn ang="0">
                    <a:pos x="450" y="6"/>
                  </a:cxn>
                  <a:cxn ang="0">
                    <a:pos x="450" y="5"/>
                  </a:cxn>
                  <a:cxn ang="0">
                    <a:pos x="445" y="0"/>
                  </a:cxn>
                  <a:cxn ang="0">
                    <a:pos x="445" y="0"/>
                  </a:cxn>
                  <a:cxn ang="0">
                    <a:pos x="444" y="0"/>
                  </a:cxn>
                  <a:cxn ang="0">
                    <a:pos x="64" y="0"/>
                  </a:cxn>
                  <a:cxn ang="0">
                    <a:pos x="59" y="6"/>
                  </a:cxn>
                  <a:cxn ang="0">
                    <a:pos x="59" y="263"/>
                  </a:cxn>
                  <a:cxn ang="0">
                    <a:pos x="0" y="263"/>
                  </a:cxn>
                  <a:cxn ang="0">
                    <a:pos x="0" y="274"/>
                  </a:cxn>
                  <a:cxn ang="0">
                    <a:pos x="7" y="280"/>
                  </a:cxn>
                  <a:cxn ang="0">
                    <a:pos x="59" y="280"/>
                  </a:cxn>
                  <a:cxn ang="0">
                    <a:pos x="450" y="280"/>
                  </a:cxn>
                  <a:cxn ang="0">
                    <a:pos x="498" y="280"/>
                  </a:cxn>
                  <a:cxn ang="0">
                    <a:pos x="505" y="274"/>
                  </a:cxn>
                  <a:cxn ang="0">
                    <a:pos x="505" y="263"/>
                  </a:cxn>
                  <a:cxn ang="0">
                    <a:pos x="450" y="263"/>
                  </a:cxn>
                </a:cxnLst>
                <a:rect l="0" t="0" r="r" b="b"/>
                <a:pathLst>
                  <a:path w="505" h="280">
                    <a:moveTo>
                      <a:pt x="450" y="263"/>
                    </a:moveTo>
                    <a:cubicBezTo>
                      <a:pt x="450" y="6"/>
                      <a:pt x="450" y="6"/>
                      <a:pt x="450" y="6"/>
                    </a:cubicBezTo>
                    <a:cubicBezTo>
                      <a:pt x="450" y="6"/>
                      <a:pt x="450" y="6"/>
                      <a:pt x="450" y="6"/>
                    </a:cubicBezTo>
                    <a:cubicBezTo>
                      <a:pt x="450" y="5"/>
                      <a:pt x="450" y="5"/>
                      <a:pt x="450" y="5"/>
                    </a:cubicBezTo>
                    <a:cubicBezTo>
                      <a:pt x="450" y="2"/>
                      <a:pt x="448" y="0"/>
                      <a:pt x="445" y="0"/>
                    </a:cubicBezTo>
                    <a:cubicBezTo>
                      <a:pt x="445" y="0"/>
                      <a:pt x="445" y="0"/>
                      <a:pt x="445" y="0"/>
                    </a:cubicBezTo>
                    <a:cubicBezTo>
                      <a:pt x="444" y="0"/>
                      <a:pt x="444" y="0"/>
                      <a:pt x="444" y="0"/>
                    </a:cubicBezTo>
                    <a:cubicBezTo>
                      <a:pt x="64" y="0"/>
                      <a:pt x="64" y="0"/>
                      <a:pt x="64" y="0"/>
                    </a:cubicBezTo>
                    <a:cubicBezTo>
                      <a:pt x="61" y="0"/>
                      <a:pt x="59" y="3"/>
                      <a:pt x="59" y="6"/>
                    </a:cubicBezTo>
                    <a:cubicBezTo>
                      <a:pt x="59" y="263"/>
                      <a:pt x="59" y="263"/>
                      <a:pt x="59" y="263"/>
                    </a:cubicBezTo>
                    <a:cubicBezTo>
                      <a:pt x="0" y="263"/>
                      <a:pt x="0" y="263"/>
                      <a:pt x="0" y="263"/>
                    </a:cubicBezTo>
                    <a:cubicBezTo>
                      <a:pt x="0" y="274"/>
                      <a:pt x="0" y="274"/>
                      <a:pt x="0" y="274"/>
                    </a:cubicBezTo>
                    <a:cubicBezTo>
                      <a:pt x="0" y="277"/>
                      <a:pt x="3" y="280"/>
                      <a:pt x="7" y="280"/>
                    </a:cubicBezTo>
                    <a:cubicBezTo>
                      <a:pt x="59" y="280"/>
                      <a:pt x="59" y="280"/>
                      <a:pt x="59" y="280"/>
                    </a:cubicBezTo>
                    <a:cubicBezTo>
                      <a:pt x="450" y="280"/>
                      <a:pt x="450" y="280"/>
                      <a:pt x="450" y="280"/>
                    </a:cubicBezTo>
                    <a:cubicBezTo>
                      <a:pt x="498" y="280"/>
                      <a:pt x="498" y="280"/>
                      <a:pt x="498" y="280"/>
                    </a:cubicBezTo>
                    <a:cubicBezTo>
                      <a:pt x="502" y="280"/>
                      <a:pt x="505" y="277"/>
                      <a:pt x="505" y="274"/>
                    </a:cubicBezTo>
                    <a:cubicBezTo>
                      <a:pt x="505" y="263"/>
                      <a:pt x="505" y="263"/>
                      <a:pt x="505" y="263"/>
                    </a:cubicBezTo>
                    <a:lnTo>
                      <a:pt x="450" y="263"/>
                    </a:lnTo>
                    <a:close/>
                  </a:path>
                </a:pathLst>
              </a:custGeom>
              <a:grpFill/>
              <a:ln w="12700" cap="flat">
                <a:solidFill>
                  <a:srgbClr val="00338D"/>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56" name="Rectangle 7">
                <a:extLst>
                  <a:ext uri="{FF2B5EF4-FFF2-40B4-BE49-F238E27FC236}">
                    <a16:creationId xmlns:a16="http://schemas.microsoft.com/office/drawing/2014/main" id="{4CF59990-67EC-0AC8-A2E5-C9B8C25E9656}"/>
                  </a:ext>
                </a:extLst>
              </p:cNvPr>
              <p:cNvSpPr>
                <a:spLocks noChangeAspect="1" noChangeArrowheads="1"/>
              </p:cNvSpPr>
              <p:nvPr/>
            </p:nvSpPr>
            <p:spPr bwMode="auto">
              <a:xfrm>
                <a:off x="2203" y="1861"/>
                <a:ext cx="675" cy="42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59" name="Rectangle 8">
                <a:extLst>
                  <a:ext uri="{FF2B5EF4-FFF2-40B4-BE49-F238E27FC236}">
                    <a16:creationId xmlns:a16="http://schemas.microsoft.com/office/drawing/2014/main" id="{9490F809-69C0-1DAE-0AE8-3838EA7B1700}"/>
                  </a:ext>
                </a:extLst>
              </p:cNvPr>
              <p:cNvSpPr>
                <a:spLocks noChangeArrowheads="1"/>
              </p:cNvSpPr>
              <p:nvPr/>
            </p:nvSpPr>
            <p:spPr bwMode="auto">
              <a:xfrm>
                <a:off x="2462" y="2333"/>
                <a:ext cx="178" cy="1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0" name="Freeform 9">
                <a:extLst>
                  <a:ext uri="{FF2B5EF4-FFF2-40B4-BE49-F238E27FC236}">
                    <a16:creationId xmlns:a16="http://schemas.microsoft.com/office/drawing/2014/main" id="{B0E3117B-1A19-8656-6527-ACC11ADAD5D8}"/>
                  </a:ext>
                </a:extLst>
              </p:cNvPr>
              <p:cNvSpPr>
                <a:spLocks/>
              </p:cNvSpPr>
              <p:nvPr/>
            </p:nvSpPr>
            <p:spPr bwMode="auto">
              <a:xfrm>
                <a:off x="2201" y="1861"/>
                <a:ext cx="716" cy="452"/>
              </a:xfrm>
              <a:custGeom>
                <a:avLst/>
                <a:gdLst/>
                <a:ahLst/>
                <a:cxnLst>
                  <a:cxn ang="0">
                    <a:pos x="700" y="0"/>
                  </a:cxn>
                  <a:cxn ang="0">
                    <a:pos x="700" y="438"/>
                  </a:cxn>
                  <a:cxn ang="0">
                    <a:pos x="0" y="438"/>
                  </a:cxn>
                  <a:cxn ang="0">
                    <a:pos x="0" y="452"/>
                  </a:cxn>
                  <a:cxn ang="0">
                    <a:pos x="712" y="452"/>
                  </a:cxn>
                  <a:cxn ang="0">
                    <a:pos x="712" y="0"/>
                  </a:cxn>
                  <a:cxn ang="0">
                    <a:pos x="700" y="0"/>
                  </a:cxn>
                </a:cxnLst>
                <a:rect l="0" t="0" r="r" b="b"/>
                <a:pathLst>
                  <a:path w="712" h="452">
                    <a:moveTo>
                      <a:pt x="700" y="0"/>
                    </a:moveTo>
                    <a:lnTo>
                      <a:pt x="700" y="438"/>
                    </a:lnTo>
                    <a:lnTo>
                      <a:pt x="0" y="438"/>
                    </a:lnTo>
                    <a:lnTo>
                      <a:pt x="0" y="452"/>
                    </a:lnTo>
                    <a:lnTo>
                      <a:pt x="712" y="452"/>
                    </a:lnTo>
                    <a:lnTo>
                      <a:pt x="712" y="0"/>
                    </a:lnTo>
                    <a:lnTo>
                      <a:pt x="70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554" name="TextBox 12">
              <a:extLst>
                <a:ext uri="{FF2B5EF4-FFF2-40B4-BE49-F238E27FC236}">
                  <a16:creationId xmlns:a16="http://schemas.microsoft.com/office/drawing/2014/main" id="{07451AC9-5046-F5F2-77F4-FC45E2DF3215}"/>
                </a:ext>
              </a:extLst>
            </p:cNvPr>
            <p:cNvSpPr txBox="1">
              <a:spLocks noChangeArrowheads="1"/>
            </p:cNvSpPr>
            <p:nvPr/>
          </p:nvSpPr>
          <p:spPr bwMode="auto">
            <a:xfrm>
              <a:off x="179441" y="6078362"/>
              <a:ext cx="76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000">
                  <a:latin typeface="Matura MT Script Capitals" panose="03020802060602070202" pitchFamily="66" charset="0"/>
                  <a:ea typeface="Meiryo UI" panose="020B0604030504040204" pitchFamily="50" charset="-128"/>
                  <a:cs typeface="Arial" panose="020B0604020202020204" pitchFamily="34" charset="0"/>
                </a:rPr>
                <a:t>作業端末</a:t>
              </a:r>
              <a:endParaRPr lang="en-US" altLang="en-US" sz="1000">
                <a:latin typeface="Matura MT Script Capitals" panose="03020802060602070202" pitchFamily="66" charset="0"/>
                <a:ea typeface="Meiryo UI" panose="020B0604030504040204" pitchFamily="50" charset="-128"/>
                <a:cs typeface="Arial" panose="020B0604020202020204" pitchFamily="34" charset="0"/>
              </a:endParaRPr>
            </a:p>
          </p:txBody>
        </p:sp>
      </p:grpSp>
      <p:cxnSp>
        <p:nvCxnSpPr>
          <p:cNvPr id="596" name="Straight Arrow Connector 14">
            <a:extLst>
              <a:ext uri="{FF2B5EF4-FFF2-40B4-BE49-F238E27FC236}">
                <a16:creationId xmlns:a16="http://schemas.microsoft.com/office/drawing/2014/main" id="{9B3F83E4-A51B-7BB0-2A96-0AEAD11E4CD5}"/>
              </a:ext>
            </a:extLst>
          </p:cNvPr>
          <p:cNvCxnSpPr>
            <a:cxnSpLocks/>
            <a:stCxn id="12" idx="3"/>
          </p:cNvCxnSpPr>
          <p:nvPr/>
        </p:nvCxnSpPr>
        <p:spPr>
          <a:xfrm>
            <a:off x="3360548" y="3105541"/>
            <a:ext cx="418554" cy="583"/>
          </a:xfrm>
          <a:prstGeom prst="straightConnector1">
            <a:avLst/>
          </a:prstGeom>
          <a:noFill/>
          <a:ln w="38100" cap="flat" cmpd="sng" algn="ctr">
            <a:solidFill>
              <a:srgbClr val="C6007E"/>
            </a:solidFill>
            <a:prstDash val="solid"/>
            <a:miter lim="800000"/>
            <a:headEnd type="triangle" w="med" len="sm"/>
            <a:tailEnd type="triangle" w="med" len="sm"/>
          </a:ln>
          <a:effectLst/>
        </p:spPr>
      </p:cxnSp>
      <p:sp>
        <p:nvSpPr>
          <p:cNvPr id="597" name="Rectangle 14">
            <a:extLst>
              <a:ext uri="{FF2B5EF4-FFF2-40B4-BE49-F238E27FC236}">
                <a16:creationId xmlns:a16="http://schemas.microsoft.com/office/drawing/2014/main" id="{7D408A3C-4618-E28C-2B5C-3CACB43CD9B9}"/>
              </a:ext>
            </a:extLst>
          </p:cNvPr>
          <p:cNvSpPr/>
          <p:nvPr/>
        </p:nvSpPr>
        <p:spPr>
          <a:xfrm>
            <a:off x="4469699" y="2946526"/>
            <a:ext cx="900000" cy="396000"/>
          </a:xfrm>
          <a:prstGeom prst="rect">
            <a:avLst/>
          </a:prstGeom>
          <a:noFill/>
          <a:ln w="12700" cap="flat" cmpd="sng" algn="ctr">
            <a:solidFill>
              <a:srgbClr val="5A6B86"/>
            </a:solidFill>
            <a:prstDash val="solid"/>
            <a:miter lim="800000"/>
          </a:ln>
          <a:effectLst/>
        </p:spPr>
        <p:txBody>
          <a:bodyPr lIns="54000" tIns="54000" rIns="54000" bIns="54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本番環境</a:t>
            </a:r>
          </a:p>
        </p:txBody>
      </p:sp>
      <p:grpSp>
        <p:nvGrpSpPr>
          <p:cNvPr id="598" name="グループ化 597">
            <a:extLst>
              <a:ext uri="{FF2B5EF4-FFF2-40B4-BE49-F238E27FC236}">
                <a16:creationId xmlns:a16="http://schemas.microsoft.com/office/drawing/2014/main" id="{5AC31D37-0114-A50E-8EF5-16C062094F9C}"/>
              </a:ext>
            </a:extLst>
          </p:cNvPr>
          <p:cNvGrpSpPr/>
          <p:nvPr/>
        </p:nvGrpSpPr>
        <p:grpSpPr>
          <a:xfrm>
            <a:off x="3473102" y="4229787"/>
            <a:ext cx="864000" cy="447700"/>
            <a:chOff x="3109442" y="2506299"/>
            <a:chExt cx="864000" cy="447700"/>
          </a:xfrm>
        </p:grpSpPr>
        <p:sp>
          <p:nvSpPr>
            <p:cNvPr id="599" name="正方形/長方形 598">
              <a:extLst>
                <a:ext uri="{FF2B5EF4-FFF2-40B4-BE49-F238E27FC236}">
                  <a16:creationId xmlns:a16="http://schemas.microsoft.com/office/drawing/2014/main" id="{294657EE-68F0-8E48-684A-8016EC0C68FC}"/>
                </a:ext>
              </a:extLst>
            </p:cNvPr>
            <p:cNvSpPr/>
            <p:nvPr/>
          </p:nvSpPr>
          <p:spPr>
            <a:xfrm flipH="1">
              <a:off x="3392216" y="2786962"/>
              <a:ext cx="108000" cy="55731"/>
            </a:xfrm>
            <a:prstGeom prst="rect">
              <a:avLst/>
            </a:prstGeom>
            <a:noFill/>
            <a:ln w="25400" cap="flat" cmpd="sng" algn="ctr">
              <a:noFill/>
              <a:prstDash val="solid"/>
              <a:miter lim="800000"/>
            </a:ln>
            <a:effectLst/>
          </p:spPr>
          <p:txBody>
            <a:bodyPr wrap="square" lIns="0" tIns="0" rIns="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a:ln>
                  <a:noFill/>
                </a:ln>
                <a:solidFill>
                  <a:prstClr val="white"/>
                </a:solidFill>
                <a:effectLst/>
                <a:uLnTx/>
                <a:uFillTx/>
                <a:latin typeface="Arial"/>
                <a:ea typeface="Meiryo UI"/>
                <a:cs typeface="+mn-cs"/>
              </a:endParaRPr>
            </a:p>
          </p:txBody>
        </p:sp>
        <p:sp>
          <p:nvSpPr>
            <p:cNvPr id="600" name="正方形/長方形 599">
              <a:extLst>
                <a:ext uri="{FF2B5EF4-FFF2-40B4-BE49-F238E27FC236}">
                  <a16:creationId xmlns:a16="http://schemas.microsoft.com/office/drawing/2014/main" id="{A5CA2DF7-33CE-ED56-B3FF-2CD662646073}"/>
                </a:ext>
              </a:extLst>
            </p:cNvPr>
            <p:cNvSpPr/>
            <p:nvPr/>
          </p:nvSpPr>
          <p:spPr>
            <a:xfrm flipH="1">
              <a:off x="3531559" y="2785971"/>
              <a:ext cx="108000" cy="55731"/>
            </a:xfrm>
            <a:prstGeom prst="rect">
              <a:avLst/>
            </a:prstGeom>
            <a:noFill/>
            <a:ln w="25400" cap="flat" cmpd="sng" algn="ctr">
              <a:noFill/>
              <a:prstDash val="solid"/>
              <a:miter lim="800000"/>
            </a:ln>
            <a:effectLst/>
          </p:spPr>
          <p:txBody>
            <a:bodyPr wrap="square" lIns="0" tIns="0" rIns="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a:ln>
                  <a:noFill/>
                </a:ln>
                <a:solidFill>
                  <a:prstClr val="white"/>
                </a:solidFill>
                <a:effectLst/>
                <a:uLnTx/>
                <a:uFillTx/>
                <a:latin typeface="Arial"/>
                <a:ea typeface="Meiryo UI"/>
                <a:cs typeface="+mn-cs"/>
              </a:endParaRPr>
            </a:p>
          </p:txBody>
        </p:sp>
        <p:sp>
          <p:nvSpPr>
            <p:cNvPr id="601" name="TextBox 16">
              <a:extLst>
                <a:ext uri="{FF2B5EF4-FFF2-40B4-BE49-F238E27FC236}">
                  <a16:creationId xmlns:a16="http://schemas.microsoft.com/office/drawing/2014/main" id="{1FFF7E72-AD93-A236-DA71-77392C9A00AA}"/>
                </a:ext>
              </a:extLst>
            </p:cNvPr>
            <p:cNvSpPr txBox="1">
              <a:spLocks noChangeArrowheads="1"/>
            </p:cNvSpPr>
            <p:nvPr/>
          </p:nvSpPr>
          <p:spPr bwMode="auto">
            <a:xfrm>
              <a:off x="3109442" y="2705597"/>
              <a:ext cx="864000"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rPr>
                <a:t>仮想ルーター</a:t>
              </a:r>
              <a:endParaRPr kumimoji="0" lang="en-US"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pic>
          <p:nvPicPr>
            <p:cNvPr id="602" name="Graphic 47">
              <a:extLst>
                <a:ext uri="{FF2B5EF4-FFF2-40B4-BE49-F238E27FC236}">
                  <a16:creationId xmlns:a16="http://schemas.microsoft.com/office/drawing/2014/main" id="{944258C2-CEDC-AAFA-90F4-C7464E3D4A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15442" y="2506299"/>
              <a:ext cx="252000" cy="252000"/>
            </a:xfrm>
            <a:prstGeom prst="rect">
              <a:avLst/>
            </a:prstGeom>
          </p:spPr>
        </p:pic>
        <p:sp>
          <p:nvSpPr>
            <p:cNvPr id="603" name="正方形/長方形 602">
              <a:extLst>
                <a:ext uri="{FF2B5EF4-FFF2-40B4-BE49-F238E27FC236}">
                  <a16:creationId xmlns:a16="http://schemas.microsoft.com/office/drawing/2014/main" id="{911C300E-6AA1-8EA0-A42C-426FB270CD48}"/>
                </a:ext>
              </a:extLst>
            </p:cNvPr>
            <p:cNvSpPr/>
            <p:nvPr/>
          </p:nvSpPr>
          <p:spPr>
            <a:xfrm>
              <a:off x="3487442" y="2578299"/>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604" name="正方形/長方形 603">
              <a:extLst>
                <a:ext uri="{FF2B5EF4-FFF2-40B4-BE49-F238E27FC236}">
                  <a16:creationId xmlns:a16="http://schemas.microsoft.com/office/drawing/2014/main" id="{BACAA79B-BC6F-D780-7F08-62DDBD88C552}"/>
                </a:ext>
              </a:extLst>
            </p:cNvPr>
            <p:cNvSpPr/>
            <p:nvPr/>
          </p:nvSpPr>
          <p:spPr>
            <a:xfrm>
              <a:off x="3487442" y="2506299"/>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grpSp>
      <p:sp>
        <p:nvSpPr>
          <p:cNvPr id="605" name="Rectangle 14">
            <a:extLst>
              <a:ext uri="{FF2B5EF4-FFF2-40B4-BE49-F238E27FC236}">
                <a16:creationId xmlns:a16="http://schemas.microsoft.com/office/drawing/2014/main" id="{D4CBBC19-BA8A-ADCF-6208-0A3E68E8190C}"/>
              </a:ext>
            </a:extLst>
          </p:cNvPr>
          <p:cNvSpPr/>
          <p:nvPr/>
        </p:nvSpPr>
        <p:spPr>
          <a:xfrm>
            <a:off x="4469699" y="4196189"/>
            <a:ext cx="900000" cy="396000"/>
          </a:xfrm>
          <a:prstGeom prst="rect">
            <a:avLst/>
          </a:prstGeom>
          <a:noFill/>
          <a:ln w="12700" cap="flat" cmpd="sng" algn="ctr">
            <a:solidFill>
              <a:srgbClr val="5A6B86"/>
            </a:solidFill>
            <a:prstDash val="solid"/>
            <a:miter lim="800000"/>
          </a:ln>
          <a:effectLst/>
        </p:spPr>
        <p:txBody>
          <a:bodyPr lIns="54000" tIns="54000" rIns="54000" bIns="54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latin typeface="Arial" panose="020B0604020202020204" pitchFamily="34" charset="0"/>
                <a:ea typeface="Meiryo UI"/>
                <a:cs typeface="Arial" panose="020B0604020202020204" pitchFamily="34" charset="0"/>
              </a:rPr>
              <a:t>本番環境</a:t>
            </a:r>
          </a:p>
        </p:txBody>
      </p:sp>
      <p:cxnSp>
        <p:nvCxnSpPr>
          <p:cNvPr id="606" name="Straight Arrow Connector 14">
            <a:extLst>
              <a:ext uri="{FF2B5EF4-FFF2-40B4-BE49-F238E27FC236}">
                <a16:creationId xmlns:a16="http://schemas.microsoft.com/office/drawing/2014/main" id="{49B88F28-2A1A-D039-CB47-5769FF2655DF}"/>
              </a:ext>
            </a:extLst>
          </p:cNvPr>
          <p:cNvCxnSpPr>
            <a:cxnSpLocks/>
            <a:stCxn id="20" idx="3"/>
          </p:cNvCxnSpPr>
          <p:nvPr/>
        </p:nvCxnSpPr>
        <p:spPr>
          <a:xfrm flipV="1">
            <a:off x="3360548" y="4343991"/>
            <a:ext cx="418554" cy="0"/>
          </a:xfrm>
          <a:prstGeom prst="straightConnector1">
            <a:avLst/>
          </a:prstGeom>
          <a:noFill/>
          <a:ln w="38100" cap="flat" cmpd="sng" algn="ctr">
            <a:solidFill>
              <a:srgbClr val="C6007E"/>
            </a:solidFill>
            <a:prstDash val="solid"/>
            <a:miter lim="800000"/>
            <a:headEnd type="triangle" w="med" len="sm"/>
            <a:tailEnd type="triangle" w="med" len="sm"/>
          </a:ln>
          <a:effectLst/>
        </p:spPr>
      </p:cxnSp>
      <p:sp>
        <p:nvSpPr>
          <p:cNvPr id="608" name="四角形: 角を丸くする 607">
            <a:extLst>
              <a:ext uri="{FF2B5EF4-FFF2-40B4-BE49-F238E27FC236}">
                <a16:creationId xmlns:a16="http://schemas.microsoft.com/office/drawing/2014/main" id="{2F546237-17FF-84B7-F241-AD90F84D1852}"/>
              </a:ext>
            </a:extLst>
          </p:cNvPr>
          <p:cNvSpPr/>
          <p:nvPr/>
        </p:nvSpPr>
        <p:spPr>
          <a:xfrm>
            <a:off x="18644" y="1946269"/>
            <a:ext cx="2102220" cy="365840"/>
          </a:xfrm>
          <a:prstGeom prst="roundRect">
            <a:avLst/>
          </a:prstGeom>
          <a:solidFill>
            <a:schemeClr val="tx1">
              <a:lumMod val="65000"/>
              <a:lumOff val="35000"/>
            </a:schemeClr>
          </a:solidFill>
          <a:ln w="12700" cap="flat" cmpd="sng" algn="ctr">
            <a:solidFill>
              <a:schemeClr val="tx1">
                <a:lumMod val="65000"/>
                <a:lumOff val="3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en-US" altLang="ja-JP" sz="1000">
                <a:solidFill>
                  <a:schemeClr val="bg1"/>
                </a:solidFill>
              </a:rPr>
              <a:t>1. </a:t>
            </a:r>
            <a:r>
              <a:rPr kumimoji="1" lang="ja-JP" altLang="en-US" sz="1000">
                <a:solidFill>
                  <a:schemeClr val="bg1"/>
                </a:solidFill>
              </a:rPr>
              <a:t>閉域ネットワーク共同利用時のマルチクラウド接続構成図</a:t>
            </a:r>
          </a:p>
        </p:txBody>
      </p:sp>
      <p:sp>
        <p:nvSpPr>
          <p:cNvPr id="609" name="正方形/長方形 608">
            <a:extLst>
              <a:ext uri="{FF2B5EF4-FFF2-40B4-BE49-F238E27FC236}">
                <a16:creationId xmlns:a16="http://schemas.microsoft.com/office/drawing/2014/main" id="{1B3EA201-BA2A-2368-7B64-17CFEC8D6535}"/>
              </a:ext>
            </a:extLst>
          </p:cNvPr>
          <p:cNvSpPr/>
          <p:nvPr/>
        </p:nvSpPr>
        <p:spPr>
          <a:xfrm>
            <a:off x="706119" y="5724193"/>
            <a:ext cx="6466205" cy="243571"/>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en-US" altLang="ja-JP" sz="900">
                <a:solidFill>
                  <a:schemeClr val="tx1">
                    <a:lumMod val="100000"/>
                  </a:schemeClr>
                </a:solidFill>
              </a:rPr>
              <a:t>※</a:t>
            </a:r>
            <a:r>
              <a:rPr kumimoji="1" lang="ja-JP" altLang="en-US" sz="900">
                <a:solidFill>
                  <a:schemeClr val="tx1">
                    <a:lumMod val="100000"/>
                  </a:schemeClr>
                </a:solidFill>
              </a:rPr>
              <a:t>盛岡市、須坂市は「</a:t>
            </a:r>
            <a:r>
              <a:rPr kumimoji="1" lang="en-US" altLang="ja-JP" sz="900">
                <a:solidFill>
                  <a:schemeClr val="tx1">
                    <a:lumMod val="100000"/>
                  </a:schemeClr>
                </a:solidFill>
              </a:rPr>
              <a:t>2. ASP</a:t>
            </a:r>
            <a:r>
              <a:rPr kumimoji="1" lang="ja-JP" altLang="en-US" sz="900">
                <a:solidFill>
                  <a:schemeClr val="tx1">
                    <a:lumMod val="100000"/>
                  </a:schemeClr>
                </a:solidFill>
              </a:rPr>
              <a:t>のデータセンターから専用</a:t>
            </a:r>
            <a:r>
              <a:rPr kumimoji="1" lang="ja-JP" altLang="en-US" sz="900" b="0">
                <a:solidFill>
                  <a:schemeClr val="tx1"/>
                </a:solidFill>
                <a:latin typeface="+mj-ea"/>
                <a:ea typeface="+mj-ea"/>
              </a:rPr>
              <a:t>回</a:t>
            </a:r>
            <a:r>
              <a:rPr kumimoji="1" lang="ja-JP" altLang="en-US" sz="900">
                <a:solidFill>
                  <a:schemeClr val="tx1"/>
                </a:solidFill>
              </a:rPr>
              <a:t>線で接続</a:t>
            </a:r>
            <a:r>
              <a:rPr kumimoji="1" lang="ja-JP" altLang="en-US" sz="900">
                <a:solidFill>
                  <a:schemeClr val="tx1">
                    <a:lumMod val="100000"/>
                  </a:schemeClr>
                </a:solidFill>
              </a:rPr>
              <a:t>する方法」を検討しているため、</a:t>
            </a:r>
            <a:br>
              <a:rPr kumimoji="1" lang="en-US" altLang="ja-JP" sz="900">
                <a:solidFill>
                  <a:schemeClr val="tx1">
                    <a:lumMod val="100000"/>
                  </a:schemeClr>
                </a:solidFill>
              </a:rPr>
            </a:br>
            <a:r>
              <a:rPr kumimoji="1" lang="ja-JP" altLang="en-US" sz="900">
                <a:solidFill>
                  <a:schemeClr val="tx1">
                    <a:lumMod val="100000"/>
                  </a:schemeClr>
                </a:solidFill>
              </a:rPr>
              <a:t>　 上記接続構成と一部異なるが、</a:t>
            </a:r>
            <a:r>
              <a:rPr kumimoji="1" lang="en-US" altLang="ja-JP" sz="900">
                <a:solidFill>
                  <a:schemeClr val="tx1">
                    <a:lumMod val="100000"/>
                  </a:schemeClr>
                </a:solidFill>
              </a:rPr>
              <a:t>CSP</a:t>
            </a:r>
            <a:r>
              <a:rPr kumimoji="1" lang="ja-JP" altLang="en-US" sz="900">
                <a:solidFill>
                  <a:schemeClr val="tx1">
                    <a:lumMod val="100000"/>
                  </a:schemeClr>
                </a:solidFill>
              </a:rPr>
              <a:t>間の接続方式については同様の構成になることを想定している</a:t>
            </a:r>
            <a:endParaRPr kumimoji="1" lang="en-US" altLang="ja-JP" sz="900">
              <a:solidFill>
                <a:schemeClr val="tx1">
                  <a:lumMod val="100000"/>
                </a:schemeClr>
              </a:solidFill>
            </a:endParaRPr>
          </a:p>
        </p:txBody>
      </p:sp>
      <p:sp>
        <p:nvSpPr>
          <p:cNvPr id="612" name="二等辺三角形 611">
            <a:extLst>
              <a:ext uri="{FF2B5EF4-FFF2-40B4-BE49-F238E27FC236}">
                <a16:creationId xmlns:a16="http://schemas.microsoft.com/office/drawing/2014/main" id="{BAE348E8-4464-920E-DC5A-289A465B67C4}"/>
              </a:ext>
            </a:extLst>
          </p:cNvPr>
          <p:cNvSpPr>
            <a:spLocks/>
          </p:cNvSpPr>
          <p:nvPr/>
        </p:nvSpPr>
        <p:spPr>
          <a:xfrm rot="10800000">
            <a:off x="6857657" y="3916397"/>
            <a:ext cx="1754909" cy="127076"/>
          </a:xfrm>
          <a:prstGeom prst="triangle">
            <a:avLst/>
          </a:prstGeom>
          <a:solidFill>
            <a:schemeClr val="tx1">
              <a:lumMod val="65000"/>
              <a:lumOff val="35000"/>
            </a:schemeClr>
          </a:solidFill>
          <a:ln w="9525" cap="flat" cmpd="sng" algn="ctr">
            <a:solidFill>
              <a:schemeClr val="tx1">
                <a:lumMod val="65000"/>
                <a:lumOff val="3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kumimoji="1" lang="ja-JP" altLang="en-US" sz="1500" err="1">
              <a:solidFill>
                <a:schemeClr val="bg1"/>
              </a:solidFill>
            </a:endParaRPr>
          </a:p>
        </p:txBody>
      </p:sp>
      <p:sp>
        <p:nvSpPr>
          <p:cNvPr id="617" name="正方形/長方形 616">
            <a:extLst>
              <a:ext uri="{FF2B5EF4-FFF2-40B4-BE49-F238E27FC236}">
                <a16:creationId xmlns:a16="http://schemas.microsoft.com/office/drawing/2014/main" id="{F5433B8A-D277-DFCE-AA68-7FE8D742BD25}"/>
              </a:ext>
            </a:extLst>
          </p:cNvPr>
          <p:cNvSpPr/>
          <p:nvPr/>
        </p:nvSpPr>
        <p:spPr>
          <a:xfrm>
            <a:off x="5788671" y="1946269"/>
            <a:ext cx="4068000" cy="216000"/>
          </a:xfrm>
          <a:prstGeom prst="rect">
            <a:avLst/>
          </a:prstGeom>
          <a:solidFill>
            <a:srgbClr val="00C0AE"/>
          </a:solidFill>
          <a:ln w="12700" cap="flat" cmpd="sng" algn="ctr">
            <a:noFill/>
            <a:prstDash val="solid"/>
            <a:miter lim="800000"/>
          </a:ln>
          <a:effectLst/>
          <a:extLst>
            <a:ext uri="{91240B29-F687-4F45-9708-019B960494DF}">
              <a14:hiddenLine xmlns:a14="http://schemas.microsoft.com/office/drawing/2010/main" w="12700" cap="flat" cmpd="sng" algn="ctr">
                <a:solidFill>
                  <a:srgbClr val="00C0A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ja-JP" altLang="en-US" sz="1000" b="1">
                <a:solidFill>
                  <a:schemeClr val="bg1"/>
                </a:solidFill>
              </a:rPr>
              <a:t>マルチクラウド接続に係る主な検証内容</a:t>
            </a:r>
          </a:p>
        </p:txBody>
      </p:sp>
      <p:sp>
        <p:nvSpPr>
          <p:cNvPr id="618" name="正方形/長方形 617">
            <a:extLst>
              <a:ext uri="{FF2B5EF4-FFF2-40B4-BE49-F238E27FC236}">
                <a16:creationId xmlns:a16="http://schemas.microsoft.com/office/drawing/2014/main" id="{8B49B695-D860-68BD-3051-0B14F5070275}"/>
              </a:ext>
            </a:extLst>
          </p:cNvPr>
          <p:cNvSpPr>
            <a:spLocks/>
          </p:cNvSpPr>
          <p:nvPr/>
        </p:nvSpPr>
        <p:spPr>
          <a:xfrm>
            <a:off x="5788671" y="2198269"/>
            <a:ext cx="4068000" cy="1692000"/>
          </a:xfrm>
          <a:prstGeom prst="rect">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rgbClr val="00C0A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000">
                <a:solidFill>
                  <a:schemeClr val="tx1">
                    <a:lumMod val="100000"/>
                  </a:schemeClr>
                </a:solidFill>
              </a:rPr>
              <a:t>盛岡市</a:t>
            </a:r>
            <a:r>
              <a:rPr kumimoji="1" lang="en-US" altLang="ja-JP" sz="1000">
                <a:solidFill>
                  <a:schemeClr val="tx1">
                    <a:lumMod val="100000"/>
                  </a:schemeClr>
                </a:solidFill>
              </a:rPr>
              <a:t>-ICS</a:t>
            </a:r>
          </a:p>
          <a:p>
            <a:pPr marL="324000" lvl="1" indent="-171450">
              <a:buFont typeface="Wingdings" panose="05000000000000000000" pitchFamily="2" charset="2"/>
              <a:buChar char="ü"/>
            </a:pPr>
            <a:r>
              <a:rPr kumimoji="1" lang="ja-JP" altLang="en-US" sz="1000">
                <a:solidFill>
                  <a:schemeClr val="tx1">
                    <a:lumMod val="100000"/>
                  </a:schemeClr>
                </a:solidFill>
              </a:rPr>
              <a:t>単一の地方公共団体で複数</a:t>
            </a:r>
            <a:r>
              <a:rPr kumimoji="1" lang="en-US" altLang="ja-JP" sz="1000">
                <a:solidFill>
                  <a:schemeClr val="tx1">
                    <a:lumMod val="100000"/>
                  </a:schemeClr>
                </a:solidFill>
              </a:rPr>
              <a:t>CSP</a:t>
            </a:r>
            <a:r>
              <a:rPr kumimoji="1" lang="ja-JP" altLang="en-US" sz="1000">
                <a:solidFill>
                  <a:schemeClr val="tx1">
                    <a:lumMod val="100000"/>
                  </a:schemeClr>
                </a:solidFill>
              </a:rPr>
              <a:t>の場合に、どのような通信経路を用意すればよいかの検証</a:t>
            </a:r>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a:solidFill>
                  <a:schemeClr val="tx1">
                    <a:lumMod val="100000"/>
                  </a:schemeClr>
                </a:solidFill>
              </a:rPr>
              <a:t>宇和島市</a:t>
            </a:r>
            <a:r>
              <a:rPr kumimoji="1" lang="en-US" altLang="ja-JP" sz="1000">
                <a:solidFill>
                  <a:schemeClr val="tx1">
                    <a:lumMod val="100000"/>
                  </a:schemeClr>
                </a:solidFill>
              </a:rPr>
              <a:t>-RKKCS</a:t>
            </a:r>
          </a:p>
          <a:p>
            <a:pPr marL="324000" lvl="1" indent="-171450">
              <a:buFont typeface="Wingdings" panose="05000000000000000000" pitchFamily="2" charset="2"/>
              <a:buChar char="ü"/>
            </a:pPr>
            <a:r>
              <a:rPr kumimoji="1" lang="ja-JP" altLang="en-US" sz="1000">
                <a:solidFill>
                  <a:schemeClr val="tx1">
                    <a:lumMod val="100000"/>
                  </a:schemeClr>
                </a:solidFill>
              </a:rPr>
              <a:t>回線共同利用かつガバメントクラウド接続サービスを利用した場合に、単独利用の場合と比較して解決しなければいけない課題の洗い出し（マルチクラウド接続想定）</a:t>
            </a:r>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a:solidFill>
                  <a:schemeClr val="tx1">
                    <a:lumMod val="100000"/>
                  </a:schemeClr>
                </a:solidFill>
              </a:rPr>
              <a:t>須坂市</a:t>
            </a:r>
            <a:r>
              <a:rPr kumimoji="1" lang="en-US" altLang="ja-JP" sz="1000">
                <a:solidFill>
                  <a:schemeClr val="tx1">
                    <a:lumMod val="100000"/>
                  </a:schemeClr>
                </a:solidFill>
              </a:rPr>
              <a:t>-</a:t>
            </a:r>
            <a:r>
              <a:rPr kumimoji="1" lang="ja-JP" altLang="en-US" sz="1000">
                <a:solidFill>
                  <a:schemeClr val="tx1">
                    <a:lumMod val="100000"/>
                  </a:schemeClr>
                </a:solidFill>
              </a:rPr>
              <a:t>電算</a:t>
            </a:r>
            <a:endParaRPr kumimoji="1" lang="en-US" altLang="ja-JP" sz="1000">
              <a:solidFill>
                <a:schemeClr val="tx1">
                  <a:lumMod val="100000"/>
                </a:schemeClr>
              </a:solidFill>
            </a:endParaRPr>
          </a:p>
          <a:p>
            <a:pPr marL="324000" lvl="1" indent="-171450">
              <a:buFont typeface="Wingdings" panose="05000000000000000000" pitchFamily="2" charset="2"/>
              <a:buChar char="ü"/>
            </a:pPr>
            <a:r>
              <a:rPr kumimoji="1" lang="ja-JP" altLang="en-US" sz="1000">
                <a:solidFill>
                  <a:schemeClr val="tx1">
                    <a:lumMod val="100000"/>
                  </a:schemeClr>
                </a:solidFill>
              </a:rPr>
              <a:t>「</a:t>
            </a:r>
            <a:r>
              <a:rPr kumimoji="1" lang="en-US" altLang="ja-JP" sz="1000">
                <a:solidFill>
                  <a:schemeClr val="tx1">
                    <a:lumMod val="100000"/>
                  </a:schemeClr>
                </a:solidFill>
              </a:rPr>
              <a:t>2.ASP</a:t>
            </a:r>
            <a:r>
              <a:rPr kumimoji="1" lang="ja-JP" altLang="en-US" sz="1000">
                <a:solidFill>
                  <a:schemeClr val="tx1">
                    <a:lumMod val="100000"/>
                  </a:schemeClr>
                </a:solidFill>
              </a:rPr>
              <a:t>のデータセンターか</a:t>
            </a:r>
            <a:r>
              <a:rPr kumimoji="1" lang="ja-JP" altLang="en-US" sz="1000">
                <a:solidFill>
                  <a:schemeClr val="tx1"/>
                </a:solidFill>
              </a:rPr>
              <a:t>ら専用</a:t>
            </a:r>
            <a:r>
              <a:rPr kumimoji="1" lang="ja-JP" altLang="en-US" sz="1000" b="0">
                <a:solidFill>
                  <a:schemeClr val="tx1"/>
                </a:solidFill>
                <a:latin typeface="+mj-ea"/>
                <a:ea typeface="+mj-ea"/>
              </a:rPr>
              <a:t>回</a:t>
            </a:r>
            <a:r>
              <a:rPr kumimoji="1" lang="ja-JP" altLang="en-US" sz="1000">
                <a:solidFill>
                  <a:schemeClr val="tx1"/>
                </a:solidFill>
              </a:rPr>
              <a:t>線</a:t>
            </a:r>
            <a:r>
              <a:rPr kumimoji="1" lang="ja-JP" altLang="en-US" sz="1000">
                <a:solidFill>
                  <a:schemeClr val="tx1">
                    <a:lumMod val="100000"/>
                  </a:schemeClr>
                </a:solidFill>
              </a:rPr>
              <a:t>で接続する方法」における、</a:t>
            </a:r>
            <a:r>
              <a:rPr kumimoji="1" lang="en-US" altLang="ja-JP" sz="1000">
                <a:solidFill>
                  <a:schemeClr val="tx1">
                    <a:lumMod val="100000"/>
                  </a:schemeClr>
                </a:solidFill>
              </a:rPr>
              <a:t>Google</a:t>
            </a:r>
            <a:r>
              <a:rPr kumimoji="1" lang="ja-JP" altLang="en-US" sz="1000">
                <a:solidFill>
                  <a:schemeClr val="tx1">
                    <a:lumMod val="100000"/>
                  </a:schemeClr>
                </a:solidFill>
              </a:rPr>
              <a:t> </a:t>
            </a:r>
            <a:r>
              <a:rPr kumimoji="1" lang="en-US" altLang="ja-JP" sz="1000">
                <a:solidFill>
                  <a:schemeClr val="tx1">
                    <a:lumMod val="100000"/>
                  </a:schemeClr>
                </a:solidFill>
              </a:rPr>
              <a:t>Cloud</a:t>
            </a:r>
            <a:r>
              <a:rPr kumimoji="1" lang="ja-JP" altLang="en-US" sz="1000">
                <a:solidFill>
                  <a:schemeClr val="tx1">
                    <a:lumMod val="100000"/>
                  </a:schemeClr>
                </a:solidFill>
              </a:rPr>
              <a:t>、</a:t>
            </a:r>
            <a:r>
              <a:rPr kumimoji="1" lang="en-US" altLang="ja-JP" sz="1000">
                <a:solidFill>
                  <a:schemeClr val="tx1">
                    <a:lumMod val="100000"/>
                  </a:schemeClr>
                </a:solidFill>
              </a:rPr>
              <a:t>OCI</a:t>
            </a:r>
            <a:r>
              <a:rPr kumimoji="1" lang="ja-JP" altLang="en-US" sz="1000">
                <a:solidFill>
                  <a:schemeClr val="tx1">
                    <a:lumMod val="100000"/>
                  </a:schemeClr>
                </a:solidFill>
              </a:rPr>
              <a:t>への接続を想定した構成検討・検証</a:t>
            </a:r>
            <a:endParaRPr kumimoji="1" lang="en-US" altLang="ja-JP" sz="1000">
              <a:solidFill>
                <a:schemeClr val="tx1">
                  <a:lumMod val="100000"/>
                </a:schemeClr>
              </a:solidFill>
            </a:endParaRPr>
          </a:p>
          <a:p>
            <a:pPr marL="324000" lvl="1" indent="-171450">
              <a:buFont typeface="Wingdings" panose="05000000000000000000" pitchFamily="2" charset="2"/>
              <a:buChar char="ü"/>
            </a:pPr>
            <a:r>
              <a:rPr kumimoji="1" lang="ja-JP" altLang="en-US" sz="1000">
                <a:solidFill>
                  <a:schemeClr val="tx1">
                    <a:lumMod val="100000"/>
                  </a:schemeClr>
                </a:solidFill>
              </a:rPr>
              <a:t>マルチクラウドへの同時接続が可能であることの検証</a:t>
            </a:r>
            <a:endParaRPr kumimoji="1" lang="en-US" altLang="ja-JP" sz="1000">
              <a:solidFill>
                <a:schemeClr val="tx1">
                  <a:lumMod val="100000"/>
                </a:schemeClr>
              </a:solidFill>
            </a:endParaRPr>
          </a:p>
        </p:txBody>
      </p:sp>
      <p:sp>
        <p:nvSpPr>
          <p:cNvPr id="620" name="正方形/長方形 619">
            <a:extLst>
              <a:ext uri="{FF2B5EF4-FFF2-40B4-BE49-F238E27FC236}">
                <a16:creationId xmlns:a16="http://schemas.microsoft.com/office/drawing/2014/main" id="{19E79174-C719-01FB-0644-24A901BD2093}"/>
              </a:ext>
            </a:extLst>
          </p:cNvPr>
          <p:cNvSpPr/>
          <p:nvPr/>
        </p:nvSpPr>
        <p:spPr>
          <a:xfrm>
            <a:off x="5788671" y="4117969"/>
            <a:ext cx="4068000" cy="216000"/>
          </a:xfrm>
          <a:prstGeom prst="rect">
            <a:avLst/>
          </a:prstGeom>
          <a:solidFill>
            <a:srgbClr val="F68D2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ja-JP" altLang="en-US" sz="1000" b="1">
                <a:solidFill>
                  <a:schemeClr val="bg1"/>
                </a:solidFill>
              </a:rPr>
              <a:t>結果・課題有無</a:t>
            </a:r>
          </a:p>
        </p:txBody>
      </p:sp>
      <p:sp>
        <p:nvSpPr>
          <p:cNvPr id="621" name="正方形/長方形 620">
            <a:extLst>
              <a:ext uri="{FF2B5EF4-FFF2-40B4-BE49-F238E27FC236}">
                <a16:creationId xmlns:a16="http://schemas.microsoft.com/office/drawing/2014/main" id="{40FFB790-CB5C-ECA4-A2C5-EE00E92AD845}"/>
              </a:ext>
            </a:extLst>
          </p:cNvPr>
          <p:cNvSpPr>
            <a:spLocks/>
          </p:cNvSpPr>
          <p:nvPr/>
        </p:nvSpPr>
        <p:spPr>
          <a:xfrm>
            <a:off x="5788671" y="4369969"/>
            <a:ext cx="4068000" cy="2160000"/>
          </a:xfrm>
          <a:prstGeom prst="rect">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rgbClr val="00C0A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Wingdings" panose="05000000000000000000" pitchFamily="2" charset="2"/>
              <a:buChar char="n"/>
            </a:pPr>
            <a:r>
              <a:rPr kumimoji="1" lang="ja-JP" altLang="en-US" sz="1000">
                <a:solidFill>
                  <a:schemeClr val="tx1">
                    <a:lumMod val="100000"/>
                  </a:schemeClr>
                </a:solidFill>
              </a:rPr>
              <a:t>盛岡市</a:t>
            </a:r>
            <a:r>
              <a:rPr kumimoji="1" lang="en-US" altLang="ja-JP" sz="1000">
                <a:solidFill>
                  <a:schemeClr val="tx1">
                    <a:lumMod val="100000"/>
                  </a:schemeClr>
                </a:solidFill>
              </a:rPr>
              <a:t>-ICS</a:t>
            </a:r>
          </a:p>
          <a:p>
            <a:pPr marL="324000" lvl="1" indent="-171450">
              <a:buFont typeface="Wingdings" panose="05000000000000000000" pitchFamily="2" charset="2"/>
              <a:buChar char="ü"/>
            </a:pPr>
            <a:r>
              <a:rPr kumimoji="1" lang="ja-JP" altLang="en-US" sz="1000">
                <a:solidFill>
                  <a:schemeClr val="tx1">
                    <a:lumMod val="100000"/>
                  </a:schemeClr>
                </a:solidFill>
              </a:rPr>
              <a:t>マルチクラウド接続時の構成について検討した（構成等については</a:t>
            </a:r>
            <a:r>
              <a:rPr kumimoji="1" lang="en-US" altLang="ja-JP" sz="1000">
                <a:solidFill>
                  <a:schemeClr val="tx1">
                    <a:lumMod val="100000"/>
                  </a:schemeClr>
                </a:solidFill>
              </a:rPr>
              <a:t>P39</a:t>
            </a:r>
            <a:r>
              <a:rPr kumimoji="1" lang="ja-JP" altLang="en-US" sz="1000">
                <a:solidFill>
                  <a:schemeClr val="tx1">
                    <a:lumMod val="100000"/>
                  </a:schemeClr>
                </a:solidFill>
              </a:rPr>
              <a:t>～</a:t>
            </a:r>
            <a:r>
              <a:rPr lang="en-US" altLang="ja-JP" sz="1000">
                <a:solidFill>
                  <a:schemeClr val="tx1">
                    <a:lumMod val="100000"/>
                  </a:schemeClr>
                </a:solidFill>
              </a:rPr>
              <a:t>44</a:t>
            </a:r>
            <a:r>
              <a:rPr kumimoji="1" lang="ja-JP" altLang="en-US" sz="1000">
                <a:solidFill>
                  <a:schemeClr val="tx1">
                    <a:lumMod val="100000"/>
                  </a:schemeClr>
                </a:solidFill>
              </a:rPr>
              <a:t>を参照） 。</a:t>
            </a:r>
            <a:endParaRPr kumimoji="1" lang="en-US" altLang="ja-JP" sz="1000">
              <a:solidFill>
                <a:schemeClr val="tx1">
                  <a:lumMod val="100000"/>
                </a:schemeClr>
              </a:solidFill>
            </a:endParaRPr>
          </a:p>
          <a:p>
            <a:pPr marL="324000" lvl="1" indent="-171450">
              <a:buFont typeface="Wingdings" panose="05000000000000000000" pitchFamily="2" charset="2"/>
              <a:buChar char="ü"/>
            </a:pPr>
            <a:r>
              <a:rPr kumimoji="1" lang="ja-JP" altLang="en-US" sz="1000">
                <a:solidFill>
                  <a:schemeClr val="tx1">
                    <a:lumMod val="100000"/>
                  </a:schemeClr>
                </a:solidFill>
              </a:rPr>
              <a:t>マルチクラウド接続に係る課題等は特になし。</a:t>
            </a:r>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a:solidFill>
                  <a:schemeClr val="tx1">
                    <a:lumMod val="100000"/>
                  </a:schemeClr>
                </a:solidFill>
              </a:rPr>
              <a:t>宇和島市</a:t>
            </a:r>
            <a:r>
              <a:rPr kumimoji="1" lang="en-US" altLang="ja-JP" sz="1000">
                <a:solidFill>
                  <a:schemeClr val="tx1">
                    <a:lumMod val="100000"/>
                  </a:schemeClr>
                </a:solidFill>
              </a:rPr>
              <a:t>-RKKCS</a:t>
            </a:r>
          </a:p>
          <a:p>
            <a:pPr marL="324000" lvl="1" indent="-171450">
              <a:buFont typeface="Wingdings" panose="05000000000000000000" pitchFamily="2" charset="2"/>
              <a:buChar char="ü"/>
            </a:pPr>
            <a:r>
              <a:rPr kumimoji="1" lang="ja-JP" altLang="en-US" sz="1000">
                <a:solidFill>
                  <a:schemeClr val="tx1">
                    <a:lumMod val="100000"/>
                  </a:schemeClr>
                </a:solidFill>
              </a:rPr>
              <a:t>マルチクラウド接続に係る課題等は特になし（構成等については</a:t>
            </a:r>
            <a:r>
              <a:rPr kumimoji="1" lang="en-US" altLang="ja-JP" sz="1000">
                <a:solidFill>
                  <a:schemeClr val="tx1">
                    <a:lumMod val="100000"/>
                  </a:schemeClr>
                </a:solidFill>
              </a:rPr>
              <a:t>P45</a:t>
            </a:r>
            <a:r>
              <a:rPr kumimoji="1" lang="ja-JP" altLang="en-US" sz="1000">
                <a:solidFill>
                  <a:schemeClr val="tx1">
                    <a:lumMod val="100000"/>
                  </a:schemeClr>
                </a:solidFill>
              </a:rPr>
              <a:t>～</a:t>
            </a:r>
            <a:r>
              <a:rPr lang="en-US" altLang="ja-JP" sz="1000">
                <a:solidFill>
                  <a:schemeClr val="tx1">
                    <a:lumMod val="100000"/>
                  </a:schemeClr>
                </a:solidFill>
              </a:rPr>
              <a:t>50</a:t>
            </a:r>
            <a:r>
              <a:rPr kumimoji="1" lang="ja-JP" altLang="en-US" sz="1000">
                <a:solidFill>
                  <a:schemeClr val="tx1">
                    <a:lumMod val="100000"/>
                  </a:schemeClr>
                </a:solidFill>
              </a:rPr>
              <a:t>を参照） 。</a:t>
            </a:r>
            <a:endParaRPr kumimoji="1" lang="en-US" altLang="ja-JP" sz="1000">
              <a:solidFill>
                <a:schemeClr val="tx1">
                  <a:lumMod val="100000"/>
                </a:schemeClr>
              </a:solidFill>
            </a:endParaRPr>
          </a:p>
          <a:p>
            <a:pPr marL="171450" indent="-171450">
              <a:buFont typeface="Wingdings" panose="05000000000000000000" pitchFamily="2" charset="2"/>
              <a:buChar char="n"/>
            </a:pPr>
            <a:r>
              <a:rPr kumimoji="1" lang="ja-JP" altLang="en-US" sz="1000">
                <a:solidFill>
                  <a:schemeClr val="tx1">
                    <a:lumMod val="100000"/>
                  </a:schemeClr>
                </a:solidFill>
              </a:rPr>
              <a:t>須坂市</a:t>
            </a:r>
            <a:r>
              <a:rPr kumimoji="1" lang="en-US" altLang="ja-JP" sz="1000">
                <a:solidFill>
                  <a:schemeClr val="tx1">
                    <a:lumMod val="100000"/>
                  </a:schemeClr>
                </a:solidFill>
              </a:rPr>
              <a:t>-</a:t>
            </a:r>
            <a:r>
              <a:rPr kumimoji="1" lang="ja-JP" altLang="en-US" sz="1000">
                <a:solidFill>
                  <a:schemeClr val="tx1">
                    <a:lumMod val="100000"/>
                  </a:schemeClr>
                </a:solidFill>
              </a:rPr>
              <a:t>電算</a:t>
            </a:r>
            <a:endParaRPr kumimoji="1" lang="en-US" altLang="ja-JP" sz="1000">
              <a:solidFill>
                <a:schemeClr val="tx1">
                  <a:lumMod val="100000"/>
                </a:schemeClr>
              </a:solidFill>
            </a:endParaRPr>
          </a:p>
          <a:p>
            <a:pPr marL="324000" lvl="1" indent="-171450">
              <a:buFont typeface="Wingdings" panose="05000000000000000000" pitchFamily="2" charset="2"/>
              <a:buChar char="ü"/>
            </a:pPr>
            <a:r>
              <a:rPr kumimoji="1" lang="en-US" altLang="ja-JP" sz="1000">
                <a:solidFill>
                  <a:schemeClr val="tx1">
                    <a:lumMod val="100000"/>
                  </a:schemeClr>
                </a:solidFill>
              </a:rPr>
              <a:t>AWS</a:t>
            </a:r>
            <a:r>
              <a:rPr kumimoji="1" lang="ja-JP" altLang="en-US" sz="1000">
                <a:solidFill>
                  <a:schemeClr val="tx1">
                    <a:lumMod val="100000"/>
                  </a:schemeClr>
                </a:solidFill>
              </a:rPr>
              <a:t>以外の</a:t>
            </a:r>
            <a:r>
              <a:rPr kumimoji="1" lang="en-US" altLang="ja-JP" sz="1000">
                <a:solidFill>
                  <a:schemeClr val="tx1">
                    <a:lumMod val="100000"/>
                  </a:schemeClr>
                </a:solidFill>
              </a:rPr>
              <a:t>CSP</a:t>
            </a:r>
            <a:r>
              <a:rPr kumimoji="1" lang="ja-JP" altLang="en-US" sz="1000">
                <a:solidFill>
                  <a:schemeClr val="tx1">
                    <a:lumMod val="100000"/>
                  </a:schemeClr>
                </a:solidFill>
              </a:rPr>
              <a:t>（</a:t>
            </a:r>
            <a:r>
              <a:rPr kumimoji="1" lang="en-US" altLang="ja-JP" sz="1000">
                <a:solidFill>
                  <a:schemeClr val="tx1">
                    <a:lumMod val="100000"/>
                  </a:schemeClr>
                </a:solidFill>
              </a:rPr>
              <a:t>OCI</a:t>
            </a:r>
            <a:r>
              <a:rPr kumimoji="1" lang="ja-JP" altLang="en-US" sz="1000">
                <a:solidFill>
                  <a:schemeClr val="tx1">
                    <a:lumMod val="100000"/>
                  </a:schemeClr>
                </a:solidFill>
              </a:rPr>
              <a:t>、</a:t>
            </a:r>
            <a:r>
              <a:rPr kumimoji="1" lang="en-US" altLang="ja-JP" sz="1000">
                <a:solidFill>
                  <a:schemeClr val="tx1">
                    <a:lumMod val="100000"/>
                  </a:schemeClr>
                </a:solidFill>
              </a:rPr>
              <a:t>Google Cloud</a:t>
            </a:r>
            <a:r>
              <a:rPr kumimoji="1" lang="ja-JP" altLang="en-US" sz="1000">
                <a:solidFill>
                  <a:schemeClr val="tx1">
                    <a:lumMod val="100000"/>
                  </a:schemeClr>
                </a:solidFill>
              </a:rPr>
              <a:t>）に接続できることを確認。</a:t>
            </a:r>
          </a:p>
          <a:p>
            <a:pPr marL="324000" lvl="1" indent="-171450">
              <a:buFont typeface="Wingdings" panose="05000000000000000000" pitchFamily="2" charset="2"/>
              <a:buChar char="ü"/>
            </a:pPr>
            <a:r>
              <a:rPr kumimoji="1" lang="en-US" altLang="ja-JP" sz="1000">
                <a:solidFill>
                  <a:schemeClr val="tx1">
                    <a:lumMod val="100000"/>
                  </a:schemeClr>
                </a:solidFill>
              </a:rPr>
              <a:t>AWS</a:t>
            </a:r>
            <a:r>
              <a:rPr kumimoji="1" lang="ja-JP" altLang="en-US" sz="1000">
                <a:solidFill>
                  <a:schemeClr val="tx1">
                    <a:lumMod val="100000"/>
                  </a:schemeClr>
                </a:solidFill>
              </a:rPr>
              <a:t>、</a:t>
            </a:r>
            <a:r>
              <a:rPr kumimoji="1" lang="en-US" altLang="ja-JP" sz="1000">
                <a:solidFill>
                  <a:schemeClr val="tx1">
                    <a:lumMod val="100000"/>
                  </a:schemeClr>
                </a:solidFill>
              </a:rPr>
              <a:t>OCI</a:t>
            </a:r>
            <a:r>
              <a:rPr kumimoji="1" lang="ja-JP" altLang="en-US" sz="1000">
                <a:solidFill>
                  <a:schemeClr val="tx1">
                    <a:lumMod val="100000"/>
                  </a:schemeClr>
                </a:solidFill>
              </a:rPr>
              <a:t>、</a:t>
            </a:r>
            <a:r>
              <a:rPr kumimoji="1" lang="en-US" altLang="ja-JP" sz="1000">
                <a:solidFill>
                  <a:schemeClr val="tx1">
                    <a:lumMod val="100000"/>
                  </a:schemeClr>
                </a:solidFill>
              </a:rPr>
              <a:t>Google Cloud</a:t>
            </a:r>
            <a:r>
              <a:rPr kumimoji="1" lang="ja-JP" altLang="en-US" sz="1000">
                <a:solidFill>
                  <a:schemeClr val="tx1">
                    <a:lumMod val="100000"/>
                  </a:schemeClr>
                </a:solidFill>
              </a:rPr>
              <a:t>での相互通信ができることを確認。</a:t>
            </a:r>
          </a:p>
          <a:p>
            <a:pPr marL="324000" lvl="1" indent="-171450">
              <a:buFont typeface="Wingdings" panose="05000000000000000000" pitchFamily="2" charset="2"/>
              <a:buChar char="ü"/>
            </a:pPr>
            <a:r>
              <a:rPr kumimoji="1" lang="ja-JP" altLang="en-US" sz="1000">
                <a:solidFill>
                  <a:schemeClr val="tx1">
                    <a:lumMod val="100000"/>
                  </a:schemeClr>
                </a:solidFill>
              </a:rPr>
              <a:t>検証端末から各</a:t>
            </a:r>
            <a:r>
              <a:rPr kumimoji="1" lang="en-US" altLang="ja-JP" sz="1000">
                <a:solidFill>
                  <a:schemeClr val="tx1">
                    <a:lumMod val="100000"/>
                  </a:schemeClr>
                </a:solidFill>
              </a:rPr>
              <a:t>CSP</a:t>
            </a:r>
            <a:r>
              <a:rPr kumimoji="1" lang="ja-JP" altLang="en-US" sz="1000">
                <a:solidFill>
                  <a:schemeClr val="tx1">
                    <a:lumMod val="100000"/>
                  </a:schemeClr>
                </a:solidFill>
              </a:rPr>
              <a:t>へのスループット、遅延測定を実施し、</a:t>
            </a:r>
            <a:r>
              <a:rPr kumimoji="1" lang="en-US" altLang="ja-JP" sz="1000">
                <a:solidFill>
                  <a:schemeClr val="tx1">
                    <a:lumMod val="100000"/>
                  </a:schemeClr>
                </a:solidFill>
              </a:rPr>
              <a:t>AWS</a:t>
            </a:r>
            <a:r>
              <a:rPr kumimoji="1" lang="ja-JP" altLang="en-US" sz="1000">
                <a:solidFill>
                  <a:schemeClr val="tx1">
                    <a:lumMod val="100000"/>
                  </a:schemeClr>
                </a:solidFill>
              </a:rPr>
              <a:t>と大きな相違がないことを確認。</a:t>
            </a:r>
            <a:endParaRPr kumimoji="1" lang="en-US" altLang="ja-JP" sz="1000">
              <a:solidFill>
                <a:schemeClr val="tx1">
                  <a:lumMod val="100000"/>
                </a:schemeClr>
              </a:solidFill>
            </a:endParaRPr>
          </a:p>
          <a:p>
            <a:pPr marL="324000" lvl="1" indent="-171450">
              <a:buFont typeface="Wingdings" panose="05000000000000000000" pitchFamily="2" charset="2"/>
              <a:buChar char="ü"/>
            </a:pPr>
            <a:r>
              <a:rPr kumimoji="1" lang="ja-JP" altLang="en-US" sz="1000">
                <a:solidFill>
                  <a:schemeClr val="tx1">
                    <a:lumMod val="100000"/>
                  </a:schemeClr>
                </a:solidFill>
              </a:rPr>
              <a:t>マルチクラウド接続に係る課題等は特になし（構成等については</a:t>
            </a:r>
            <a:r>
              <a:rPr kumimoji="1" lang="en-US" altLang="ja-JP" sz="1000">
                <a:solidFill>
                  <a:schemeClr val="tx1">
                    <a:lumMod val="100000"/>
                  </a:schemeClr>
                </a:solidFill>
              </a:rPr>
              <a:t>P51</a:t>
            </a:r>
            <a:r>
              <a:rPr kumimoji="1" lang="ja-JP" altLang="en-US" sz="1000">
                <a:solidFill>
                  <a:schemeClr val="tx1">
                    <a:lumMod val="100000"/>
                  </a:schemeClr>
                </a:solidFill>
              </a:rPr>
              <a:t>～</a:t>
            </a:r>
            <a:r>
              <a:rPr lang="en-US" altLang="ja-JP" sz="1000">
                <a:solidFill>
                  <a:schemeClr val="tx1">
                    <a:lumMod val="100000"/>
                  </a:schemeClr>
                </a:solidFill>
              </a:rPr>
              <a:t>56</a:t>
            </a:r>
            <a:r>
              <a:rPr kumimoji="1" lang="ja-JP" altLang="en-US" sz="1000">
                <a:solidFill>
                  <a:schemeClr val="tx1">
                    <a:lumMod val="100000"/>
                  </a:schemeClr>
                </a:solidFill>
              </a:rPr>
              <a:t>を参照） 。</a:t>
            </a:r>
            <a:endParaRPr kumimoji="1" lang="en-US" altLang="ja-JP" sz="1000">
              <a:solidFill>
                <a:schemeClr val="tx1">
                  <a:lumMod val="100000"/>
                </a:schemeClr>
              </a:solidFill>
            </a:endParaRPr>
          </a:p>
        </p:txBody>
      </p:sp>
      <p:cxnSp>
        <p:nvCxnSpPr>
          <p:cNvPr id="248" name="Straight Arrow Connector 14">
            <a:extLst>
              <a:ext uri="{FF2B5EF4-FFF2-40B4-BE49-F238E27FC236}">
                <a16:creationId xmlns:a16="http://schemas.microsoft.com/office/drawing/2014/main" id="{BC51918A-A29C-2D01-3558-9686E3A95510}"/>
              </a:ext>
            </a:extLst>
          </p:cNvPr>
          <p:cNvCxnSpPr>
            <a:cxnSpLocks/>
          </p:cNvCxnSpPr>
          <p:nvPr/>
        </p:nvCxnSpPr>
        <p:spPr>
          <a:xfrm flipV="1">
            <a:off x="1077313" y="3919795"/>
            <a:ext cx="795339" cy="657912"/>
          </a:xfrm>
          <a:prstGeom prst="bentConnector3">
            <a:avLst>
              <a:gd name="adj1" fmla="val 50000"/>
            </a:avLst>
          </a:prstGeom>
          <a:noFill/>
          <a:ln w="12700" cap="flat" cmpd="sng" algn="ctr">
            <a:solidFill>
              <a:sysClr val="window" lastClr="FFFFFF">
                <a:lumMod val="50000"/>
              </a:sysClr>
            </a:solidFill>
            <a:prstDash val="solid"/>
            <a:miter lim="800000"/>
            <a:headEnd type="none" w="med" len="med"/>
            <a:tailEnd type="triangle" w="med" len="med"/>
          </a:ln>
          <a:effectLst/>
        </p:spPr>
      </p:cxnSp>
      <p:cxnSp>
        <p:nvCxnSpPr>
          <p:cNvPr id="247" name="Straight Arrow Connector 14">
            <a:extLst>
              <a:ext uri="{FF2B5EF4-FFF2-40B4-BE49-F238E27FC236}">
                <a16:creationId xmlns:a16="http://schemas.microsoft.com/office/drawing/2014/main" id="{0C6AA9A2-3BCD-1E2D-5A49-FE5019828659}"/>
              </a:ext>
            </a:extLst>
          </p:cNvPr>
          <p:cNvCxnSpPr>
            <a:cxnSpLocks/>
          </p:cNvCxnSpPr>
          <p:nvPr/>
        </p:nvCxnSpPr>
        <p:spPr>
          <a:xfrm>
            <a:off x="1065563" y="2837350"/>
            <a:ext cx="807089" cy="907393"/>
          </a:xfrm>
          <a:prstGeom prst="bentConnector3">
            <a:avLst>
              <a:gd name="adj1" fmla="val 50000"/>
            </a:avLst>
          </a:prstGeom>
          <a:noFill/>
          <a:ln w="12700" cap="flat" cmpd="sng" algn="ctr">
            <a:solidFill>
              <a:sysClr val="window" lastClr="FFFFFF">
                <a:lumMod val="50000"/>
              </a:sysClr>
            </a:solidFill>
            <a:prstDash val="solid"/>
            <a:miter lim="800000"/>
            <a:headEnd type="none" w="med" len="med"/>
            <a:tailEnd type="triangle" w="med" len="med"/>
          </a:ln>
          <a:effectLst/>
        </p:spPr>
      </p:cxnSp>
      <p:sp>
        <p:nvSpPr>
          <p:cNvPr id="7" name="円柱 6">
            <a:extLst>
              <a:ext uri="{FF2B5EF4-FFF2-40B4-BE49-F238E27FC236}">
                <a16:creationId xmlns:a16="http://schemas.microsoft.com/office/drawing/2014/main" id="{1E4270CC-7EC6-0027-778C-5986CB12AA27}"/>
              </a:ext>
            </a:extLst>
          </p:cNvPr>
          <p:cNvSpPr/>
          <p:nvPr/>
        </p:nvSpPr>
        <p:spPr>
          <a:xfrm>
            <a:off x="728101" y="269668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 name="円柱 7">
            <a:extLst>
              <a:ext uri="{FF2B5EF4-FFF2-40B4-BE49-F238E27FC236}">
                <a16:creationId xmlns:a16="http://schemas.microsoft.com/office/drawing/2014/main" id="{AF9D4703-F31C-3E69-C7C9-EC0AAC2BC52F}"/>
              </a:ext>
            </a:extLst>
          </p:cNvPr>
          <p:cNvSpPr/>
          <p:nvPr/>
        </p:nvSpPr>
        <p:spPr>
          <a:xfrm>
            <a:off x="728101" y="363418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 name="円柱 8">
            <a:extLst>
              <a:ext uri="{FF2B5EF4-FFF2-40B4-BE49-F238E27FC236}">
                <a16:creationId xmlns:a16="http://schemas.microsoft.com/office/drawing/2014/main" id="{4CC3BE60-6B1F-3FFE-9307-B1570850EA2F}"/>
              </a:ext>
            </a:extLst>
          </p:cNvPr>
          <p:cNvSpPr/>
          <p:nvPr/>
        </p:nvSpPr>
        <p:spPr>
          <a:xfrm>
            <a:off x="728101" y="449288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 name="円柱 2">
            <a:extLst>
              <a:ext uri="{FF2B5EF4-FFF2-40B4-BE49-F238E27FC236}">
                <a16:creationId xmlns:a16="http://schemas.microsoft.com/office/drawing/2014/main" id="{64578F71-6CEB-7530-9B0E-855F8D9E268A}"/>
              </a:ext>
            </a:extLst>
          </p:cNvPr>
          <p:cNvSpPr/>
          <p:nvPr/>
        </p:nvSpPr>
        <p:spPr>
          <a:xfrm>
            <a:off x="1821046" y="3456640"/>
            <a:ext cx="504000"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4" name="円柱 3">
            <a:extLst>
              <a:ext uri="{FF2B5EF4-FFF2-40B4-BE49-F238E27FC236}">
                <a16:creationId xmlns:a16="http://schemas.microsoft.com/office/drawing/2014/main" id="{FEA28323-9C92-A812-44E2-55956B6D2C5A}"/>
              </a:ext>
            </a:extLst>
          </p:cNvPr>
          <p:cNvSpPr/>
          <p:nvPr/>
        </p:nvSpPr>
        <p:spPr>
          <a:xfrm>
            <a:off x="1704858" y="3340452"/>
            <a:ext cx="504000"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grpSp>
        <p:nvGrpSpPr>
          <p:cNvPr id="23" name="グループ化 22">
            <a:extLst>
              <a:ext uri="{FF2B5EF4-FFF2-40B4-BE49-F238E27FC236}">
                <a16:creationId xmlns:a16="http://schemas.microsoft.com/office/drawing/2014/main" id="{63016321-C700-EC7B-EBD7-A45668FF8827}"/>
              </a:ext>
            </a:extLst>
          </p:cNvPr>
          <p:cNvGrpSpPr/>
          <p:nvPr/>
        </p:nvGrpSpPr>
        <p:grpSpPr>
          <a:xfrm>
            <a:off x="2712548" y="2979541"/>
            <a:ext cx="648000" cy="252000"/>
            <a:chOff x="2712548" y="2830143"/>
            <a:chExt cx="648000" cy="252000"/>
          </a:xfrm>
        </p:grpSpPr>
        <p:sp>
          <p:nvSpPr>
            <p:cNvPr id="12" name="四角形: 角を丸くする 11">
              <a:extLst>
                <a:ext uri="{FF2B5EF4-FFF2-40B4-BE49-F238E27FC236}">
                  <a16:creationId xmlns:a16="http://schemas.microsoft.com/office/drawing/2014/main" id="{B66890AB-535C-C131-80B3-C58F83E2F88C}"/>
                </a:ext>
              </a:extLst>
            </p:cNvPr>
            <p:cNvSpPr>
              <a:spLocks/>
            </p:cNvSpPr>
            <p:nvPr/>
          </p:nvSpPr>
          <p:spPr>
            <a:xfrm>
              <a:off x="2712548" y="2830143"/>
              <a:ext cx="648000" cy="252000"/>
            </a:xfrm>
            <a:prstGeom prst="roundRect">
              <a:avLst>
                <a:gd name="adj" fmla="val 3310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sp>
          <p:nvSpPr>
            <p:cNvPr id="13" name="テキスト ボックス 12">
              <a:extLst>
                <a:ext uri="{FF2B5EF4-FFF2-40B4-BE49-F238E27FC236}">
                  <a16:creationId xmlns:a16="http://schemas.microsoft.com/office/drawing/2014/main" id="{05D1F54C-BA9E-1F83-9F42-8175ED7DCD68}"/>
                </a:ext>
              </a:extLst>
            </p:cNvPr>
            <p:cNvSpPr txBox="1"/>
            <p:nvPr/>
          </p:nvSpPr>
          <p:spPr>
            <a:xfrm>
              <a:off x="2802548" y="2902282"/>
              <a:ext cx="468000"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grpSp>
      <p:grpSp>
        <p:nvGrpSpPr>
          <p:cNvPr id="22" name="グループ化 21">
            <a:extLst>
              <a:ext uri="{FF2B5EF4-FFF2-40B4-BE49-F238E27FC236}">
                <a16:creationId xmlns:a16="http://schemas.microsoft.com/office/drawing/2014/main" id="{8ACFE2B0-6771-6F48-5850-F805BF6AC320}"/>
              </a:ext>
            </a:extLst>
          </p:cNvPr>
          <p:cNvGrpSpPr/>
          <p:nvPr/>
        </p:nvGrpSpPr>
        <p:grpSpPr>
          <a:xfrm>
            <a:off x="2712548" y="4219981"/>
            <a:ext cx="648000" cy="252000"/>
            <a:chOff x="2712548" y="4161002"/>
            <a:chExt cx="648000" cy="252000"/>
          </a:xfrm>
        </p:grpSpPr>
        <p:sp>
          <p:nvSpPr>
            <p:cNvPr id="20" name="四角形: 角を丸くする 19">
              <a:extLst>
                <a:ext uri="{FF2B5EF4-FFF2-40B4-BE49-F238E27FC236}">
                  <a16:creationId xmlns:a16="http://schemas.microsoft.com/office/drawing/2014/main" id="{3F16CD8C-F8A1-69FB-B350-85E78533C947}"/>
                </a:ext>
              </a:extLst>
            </p:cNvPr>
            <p:cNvSpPr>
              <a:spLocks/>
            </p:cNvSpPr>
            <p:nvPr/>
          </p:nvSpPr>
          <p:spPr>
            <a:xfrm>
              <a:off x="2712548" y="4161002"/>
              <a:ext cx="648000" cy="252000"/>
            </a:xfrm>
            <a:prstGeom prst="roundRect">
              <a:avLst>
                <a:gd name="adj" fmla="val 3310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j-ea"/>
                <a:ea typeface="+mj-ea"/>
              </a:endParaRPr>
            </a:p>
          </p:txBody>
        </p:sp>
        <p:sp>
          <p:nvSpPr>
            <p:cNvPr id="21" name="テキスト ボックス 20">
              <a:extLst>
                <a:ext uri="{FF2B5EF4-FFF2-40B4-BE49-F238E27FC236}">
                  <a16:creationId xmlns:a16="http://schemas.microsoft.com/office/drawing/2014/main" id="{66E4EDAD-FD1D-E797-E312-68A3D42AA784}"/>
                </a:ext>
              </a:extLst>
            </p:cNvPr>
            <p:cNvSpPr txBox="1"/>
            <p:nvPr/>
          </p:nvSpPr>
          <p:spPr>
            <a:xfrm>
              <a:off x="2802548" y="4233141"/>
              <a:ext cx="468000"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grpSp>
      <p:sp>
        <p:nvSpPr>
          <p:cNvPr id="5" name="タイトル 3">
            <a:extLst>
              <a:ext uri="{FF2B5EF4-FFF2-40B4-BE49-F238E27FC236}">
                <a16:creationId xmlns:a16="http://schemas.microsoft.com/office/drawing/2014/main" id="{BEA428E0-0A42-7AA0-ACD9-BA22DB84D51D}"/>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en-US" altLang="ja-JP"/>
              <a:t>Appendix</a:t>
            </a:r>
            <a:r>
              <a:rPr lang="ja-JP" altLang="en-US"/>
              <a:t>：マルチクラウド接続への対応</a:t>
            </a:r>
          </a:p>
        </p:txBody>
      </p:sp>
      <p:cxnSp>
        <p:nvCxnSpPr>
          <p:cNvPr id="6" name="直線コネクタ 5">
            <a:extLst>
              <a:ext uri="{FF2B5EF4-FFF2-40B4-BE49-F238E27FC236}">
                <a16:creationId xmlns:a16="http://schemas.microsoft.com/office/drawing/2014/main" id="{8528321E-C2D2-2EB0-4E60-B4E97746B0D3}"/>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9">
            <a:extLst>
              <a:ext uri="{FF2B5EF4-FFF2-40B4-BE49-F238E27FC236}">
                <a16:creationId xmlns:a16="http://schemas.microsoft.com/office/drawing/2014/main" id="{1B2504A3-26B6-BD02-7C3A-0EE9D35E3154}"/>
              </a:ext>
            </a:extLst>
          </p:cNvPr>
          <p:cNvSpPr>
            <a:spLocks noGrp="1"/>
          </p:cNvSpPr>
          <p:nvPr>
            <p:ph type="sldNum" sz="quarter" idx="12"/>
          </p:nvPr>
        </p:nvSpPr>
        <p:spPr/>
        <p:txBody>
          <a:bodyPr/>
          <a:lstStyle/>
          <a:p>
            <a:fld id="{DFD4F317-19D0-4848-B5EB-5B174DBE8CF9}" type="slidenum">
              <a:rPr lang="ja-JP" altLang="en-US" smtClean="0"/>
              <a:pPr/>
              <a:t>19</a:t>
            </a:fld>
            <a:endParaRPr lang="ja-JP" altLang="en-US"/>
          </a:p>
        </p:txBody>
      </p:sp>
    </p:spTree>
    <p:extLst>
      <p:ext uri="{BB962C8B-B14F-4D97-AF65-F5344CB8AC3E}">
        <p14:creationId xmlns:p14="http://schemas.microsoft.com/office/powerpoint/2010/main" val="243815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CC70AD4-A955-40C8-B5C0-B80BC83CA7F7}"/>
              </a:ext>
            </a:extLst>
          </p:cNvPr>
          <p:cNvSpPr>
            <a:spLocks noGrp="1"/>
          </p:cNvSpPr>
          <p:nvPr>
            <p:ph type="sldNum" sz="quarter" idx="4"/>
          </p:nvPr>
        </p:nvSpPr>
        <p:spPr>
          <a:xfrm>
            <a:off x="7290126" y="6321266"/>
            <a:ext cx="2228850" cy="365125"/>
          </a:xfrm>
        </p:spPr>
        <p:txBody>
          <a:bodyPr/>
          <a:lstStyle/>
          <a:p>
            <a:fld id="{DFD4F317-19D0-4848-B5EB-5B174DBE8CF9}" type="slidenum">
              <a:rPr lang="ja-JP" altLang="en-US" smtClean="0"/>
              <a:pPr/>
              <a:t>2</a:t>
            </a:fld>
            <a:endParaRPr lang="ja-JP" altLang="en-US"/>
          </a:p>
        </p:txBody>
      </p:sp>
      <p:sp>
        <p:nvSpPr>
          <p:cNvPr id="6" name="テキスト プレースホルダー 1">
            <a:extLst>
              <a:ext uri="{FF2B5EF4-FFF2-40B4-BE49-F238E27FC236}">
                <a16:creationId xmlns:a16="http://schemas.microsoft.com/office/drawing/2014/main" id="{B82E8152-823E-133A-CADF-CC0BA7619612}"/>
              </a:ext>
            </a:extLst>
          </p:cNvPr>
          <p:cNvSpPr txBox="1">
            <a:spLocks/>
          </p:cNvSpPr>
          <p:nvPr/>
        </p:nvSpPr>
        <p:spPr>
          <a:xfrm>
            <a:off x="1361070" y="1566228"/>
            <a:ext cx="6704950" cy="2216501"/>
          </a:xfrm>
          <a:prstGeom prst="rect">
            <a:avLst/>
          </a:prstGeom>
          <a:solidFill>
            <a:schemeClr val="bg1"/>
          </a:solidFill>
        </p:spPr>
        <p:txBody>
          <a:bodyPr/>
          <a:lstStyle>
            <a:lvl1pPr marL="0" indent="0" algn="l" defTabSz="914400" rtl="0" eaLnBrk="1" latinLnBrk="0" hangingPunct="1">
              <a:lnSpc>
                <a:spcPct val="100000"/>
              </a:lnSpc>
              <a:spcBef>
                <a:spcPts val="0"/>
              </a:spcBef>
              <a:spcAft>
                <a:spcPts val="600"/>
              </a:spcAft>
              <a:buFontTx/>
              <a:buNone/>
              <a:defRPr kumimoji="1" sz="9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kumimoji="1" sz="900" kern="1200">
                <a:solidFill>
                  <a:schemeClr val="tx2"/>
                </a:solidFill>
                <a:latin typeface="+mn-lt"/>
                <a:ea typeface="+mn-ea"/>
                <a:cs typeface="+mn-cs"/>
              </a:defRPr>
            </a:lvl2pPr>
            <a:lvl3pPr marL="21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3pPr>
            <a:lvl4pPr marL="36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4pPr>
            <a:lvl5pPr marL="57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16531" indent="-316531" fontAlgn="base">
              <a:spcBef>
                <a:spcPct val="0"/>
              </a:spcBef>
              <a:spcAft>
                <a:spcPct val="0"/>
              </a:spcAft>
              <a:buFont typeface="+mj-lt"/>
              <a:buAutoNum type="arabicPeriod"/>
            </a:pPr>
            <a:r>
              <a:rPr lang="ja-JP" altLang="en-US" sz="2200" b="0">
                <a:solidFill>
                  <a:srgbClr val="00338D"/>
                </a:solidFill>
                <a:latin typeface="+mj-ea"/>
                <a:ea typeface="+mj-ea"/>
              </a:rPr>
              <a:t>検証内容</a:t>
            </a:r>
            <a:endParaRPr lang="en-US" altLang="ja-JP" sz="2200" b="0">
              <a:solidFill>
                <a:srgbClr val="00338D"/>
              </a:solidFill>
              <a:latin typeface="+mj-ea"/>
              <a:ea typeface="+mj-ea"/>
            </a:endParaRPr>
          </a:p>
          <a:p>
            <a:pPr marL="316531" indent="-316531" fontAlgn="base">
              <a:spcBef>
                <a:spcPct val="0"/>
              </a:spcBef>
              <a:spcAft>
                <a:spcPct val="0"/>
              </a:spcAft>
              <a:buFont typeface="+mj-lt"/>
              <a:buAutoNum type="arabicPeriod"/>
            </a:pPr>
            <a:r>
              <a:rPr lang="ja-JP" altLang="en-US" sz="2200" b="0">
                <a:solidFill>
                  <a:srgbClr val="00338D"/>
                </a:solidFill>
                <a:latin typeface="+mj-ea"/>
                <a:ea typeface="+mj-ea"/>
              </a:rPr>
              <a:t>検証結果</a:t>
            </a:r>
            <a:r>
              <a:rPr lang="en-US" altLang="ja-JP" sz="2200" b="0">
                <a:solidFill>
                  <a:srgbClr val="00338D"/>
                </a:solidFill>
                <a:latin typeface="+mj-ea"/>
                <a:ea typeface="+mj-ea"/>
              </a:rPr>
              <a:t>_</a:t>
            </a:r>
            <a:r>
              <a:rPr lang="ja-JP" altLang="en-US" sz="2200" b="0">
                <a:solidFill>
                  <a:srgbClr val="00338D"/>
                </a:solidFill>
                <a:latin typeface="+mj-ea"/>
                <a:ea typeface="+mj-ea"/>
              </a:rPr>
              <a:t>全体サマリ</a:t>
            </a:r>
            <a:endParaRPr lang="en-US" altLang="ja-JP" sz="2200" b="0">
              <a:solidFill>
                <a:srgbClr val="00338D"/>
              </a:solidFill>
              <a:latin typeface="+mj-ea"/>
              <a:ea typeface="+mj-ea"/>
            </a:endParaRPr>
          </a:p>
          <a:p>
            <a:pPr marL="316531" indent="-316531" fontAlgn="base">
              <a:spcBef>
                <a:spcPct val="0"/>
              </a:spcBef>
              <a:spcAft>
                <a:spcPct val="0"/>
              </a:spcAft>
              <a:buFont typeface="+mj-lt"/>
              <a:buAutoNum type="arabicPeriod"/>
            </a:pPr>
            <a:r>
              <a:rPr lang="ja-JP" altLang="en-US" sz="2200" b="0">
                <a:solidFill>
                  <a:srgbClr val="00338D"/>
                </a:solidFill>
                <a:latin typeface="+mj-ea"/>
                <a:ea typeface="+mj-ea"/>
              </a:rPr>
              <a:t>検証結果</a:t>
            </a:r>
            <a:r>
              <a:rPr lang="en-US" altLang="ja-JP" sz="2200" b="0">
                <a:solidFill>
                  <a:srgbClr val="00338D"/>
                </a:solidFill>
                <a:latin typeface="+mj-ea"/>
                <a:ea typeface="+mj-ea"/>
              </a:rPr>
              <a:t>_</a:t>
            </a:r>
            <a:r>
              <a:rPr lang="ja-JP" altLang="en-US" sz="2200" b="0">
                <a:solidFill>
                  <a:srgbClr val="00338D"/>
                </a:solidFill>
                <a:latin typeface="+mj-ea"/>
                <a:ea typeface="+mj-ea"/>
              </a:rPr>
              <a:t>団体個票結果サマリ</a:t>
            </a:r>
            <a:endParaRPr lang="en-US" altLang="ja-JP" sz="2200" b="0">
              <a:solidFill>
                <a:srgbClr val="00338D"/>
              </a:solidFill>
              <a:latin typeface="+mj-ea"/>
              <a:ea typeface="+mj-ea"/>
            </a:endParaRPr>
          </a:p>
          <a:p>
            <a:pPr marL="316531" indent="-316531" fontAlgn="base">
              <a:spcBef>
                <a:spcPct val="0"/>
              </a:spcBef>
              <a:spcAft>
                <a:spcPct val="0"/>
              </a:spcAft>
              <a:buFont typeface="+mj-lt"/>
              <a:buAutoNum type="arabicPeriod"/>
            </a:pPr>
            <a:endParaRPr lang="en-US" altLang="ja-JP" sz="2200">
              <a:solidFill>
                <a:srgbClr val="00338D"/>
              </a:solidFill>
              <a:latin typeface="+mj-ea"/>
              <a:ea typeface="+mj-ea"/>
            </a:endParaRPr>
          </a:p>
          <a:p>
            <a:pPr marL="422041" lvl="1" fontAlgn="base">
              <a:spcBef>
                <a:spcPct val="0"/>
              </a:spcBef>
              <a:spcAft>
                <a:spcPct val="0"/>
              </a:spcAft>
            </a:pPr>
            <a:endParaRPr lang="en-US" altLang="ja-JP" sz="2200">
              <a:solidFill>
                <a:srgbClr val="00338D"/>
              </a:solidFill>
              <a:latin typeface="+mj-ea"/>
              <a:ea typeface="+mj-ea"/>
            </a:endParaRPr>
          </a:p>
        </p:txBody>
      </p:sp>
      <p:sp>
        <p:nvSpPr>
          <p:cNvPr id="7" name="タイトル 3">
            <a:extLst>
              <a:ext uri="{FF2B5EF4-FFF2-40B4-BE49-F238E27FC236}">
                <a16:creationId xmlns:a16="http://schemas.microsoft.com/office/drawing/2014/main" id="{C7CC2C5D-701F-16B1-E7F0-B612124926A1}"/>
              </a:ext>
            </a:extLst>
          </p:cNvPr>
          <p:cNvSpPr>
            <a:spLocks noGrp="1"/>
          </p:cNvSpPr>
          <p:nvPr>
            <p:ph type="title"/>
          </p:nvPr>
        </p:nvSpPr>
        <p:spPr>
          <a:xfrm>
            <a:off x="1149315" y="456674"/>
            <a:ext cx="7607375" cy="414237"/>
          </a:xfrm>
        </p:spPr>
        <p:txBody>
          <a:bodyPr anchor="ctr"/>
          <a:lstStyle/>
          <a:p>
            <a:r>
              <a:rPr lang="ja-JP" altLang="en-US" sz="2400">
                <a:latin typeface="Meiryo UI"/>
                <a:ea typeface="Meiryo UI"/>
                <a:cs typeface="+mj-lt"/>
              </a:rPr>
              <a:t>目次</a:t>
            </a:r>
          </a:p>
        </p:txBody>
      </p:sp>
      <p:cxnSp>
        <p:nvCxnSpPr>
          <p:cNvPr id="8" name="直線コネクタ 7">
            <a:extLst>
              <a:ext uri="{FF2B5EF4-FFF2-40B4-BE49-F238E27FC236}">
                <a16:creationId xmlns:a16="http://schemas.microsoft.com/office/drawing/2014/main" id="{11C2CA71-EC7E-1BDC-0609-6A02CCA89189}"/>
              </a:ext>
            </a:extLst>
          </p:cNvPr>
          <p:cNvCxnSpPr/>
          <p:nvPr/>
        </p:nvCxnSpPr>
        <p:spPr>
          <a:xfrm>
            <a:off x="1040079" y="920351"/>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916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C76D27E4-FA15-5951-7636-BB5F512064C2}"/>
              </a:ext>
            </a:extLst>
          </p:cNvPr>
          <p:cNvGraphicFramePr>
            <a:graphicFrameLocks noGrp="1"/>
          </p:cNvGraphicFramePr>
          <p:nvPr>
            <p:extLst>
              <p:ext uri="{D42A27DB-BD31-4B8C-83A1-F6EECF244321}">
                <p14:modId xmlns:p14="http://schemas.microsoft.com/office/powerpoint/2010/main" val="1435442123"/>
              </p:ext>
            </p:extLst>
          </p:nvPr>
        </p:nvGraphicFramePr>
        <p:xfrm>
          <a:off x="300006" y="1480084"/>
          <a:ext cx="9504000" cy="4846414"/>
        </p:xfrm>
        <a:graphic>
          <a:graphicData uri="http://schemas.openxmlformats.org/drawingml/2006/table">
            <a:tbl>
              <a:tblPr firstRow="1" bandRow="1">
                <a:tableStyleId>{5C22544A-7EE6-4342-B048-85BDC9FD1C3A}</a:tableStyleId>
              </a:tblPr>
              <a:tblGrid>
                <a:gridCol w="1224000">
                  <a:extLst>
                    <a:ext uri="{9D8B030D-6E8A-4147-A177-3AD203B41FA5}">
                      <a16:colId xmlns:a16="http://schemas.microsoft.com/office/drawing/2014/main" val="1594584096"/>
                    </a:ext>
                  </a:extLst>
                </a:gridCol>
                <a:gridCol w="2628000">
                  <a:extLst>
                    <a:ext uri="{9D8B030D-6E8A-4147-A177-3AD203B41FA5}">
                      <a16:colId xmlns:a16="http://schemas.microsoft.com/office/drawing/2014/main" val="2637883641"/>
                    </a:ext>
                  </a:extLst>
                </a:gridCol>
                <a:gridCol w="2628000">
                  <a:extLst>
                    <a:ext uri="{9D8B030D-6E8A-4147-A177-3AD203B41FA5}">
                      <a16:colId xmlns:a16="http://schemas.microsoft.com/office/drawing/2014/main" val="2374030459"/>
                    </a:ext>
                  </a:extLst>
                </a:gridCol>
                <a:gridCol w="756000">
                  <a:extLst>
                    <a:ext uri="{9D8B030D-6E8A-4147-A177-3AD203B41FA5}">
                      <a16:colId xmlns:a16="http://schemas.microsoft.com/office/drawing/2014/main" val="194128975"/>
                    </a:ext>
                  </a:extLst>
                </a:gridCol>
                <a:gridCol w="756000">
                  <a:extLst>
                    <a:ext uri="{9D8B030D-6E8A-4147-A177-3AD203B41FA5}">
                      <a16:colId xmlns:a16="http://schemas.microsoft.com/office/drawing/2014/main" val="2191512178"/>
                    </a:ext>
                  </a:extLst>
                </a:gridCol>
                <a:gridCol w="756000">
                  <a:extLst>
                    <a:ext uri="{9D8B030D-6E8A-4147-A177-3AD203B41FA5}">
                      <a16:colId xmlns:a16="http://schemas.microsoft.com/office/drawing/2014/main" val="2140284644"/>
                    </a:ext>
                  </a:extLst>
                </a:gridCol>
                <a:gridCol w="756000">
                  <a:extLst>
                    <a:ext uri="{9D8B030D-6E8A-4147-A177-3AD203B41FA5}">
                      <a16:colId xmlns:a16="http://schemas.microsoft.com/office/drawing/2014/main" val="907208721"/>
                    </a:ext>
                  </a:extLst>
                </a:gridCol>
              </a:tblGrid>
              <a:tr h="0">
                <a:tc rowSpan="2">
                  <a:txBody>
                    <a:bodyPr/>
                    <a:lstStyle/>
                    <a:p>
                      <a:pPr algn="ctr"/>
                      <a:r>
                        <a:rPr kumimoji="1" lang="ja-JP" altLang="en-US" sz="1000" b="1">
                          <a:latin typeface="+mn-lt"/>
                          <a:ea typeface="+mn-ea"/>
                        </a:rPr>
                        <a:t>概要</a:t>
                      </a:r>
                    </a:p>
                  </a:txBody>
                  <a:tcPr marL="104067" marR="104067" marT="28358" marB="28358" anchor="ctr">
                    <a:lnL w="12700" cap="flat" cmpd="sng" algn="ctr">
                      <a:solidFill>
                        <a:schemeClr val="bg1">
                          <a:lumMod val="8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338D"/>
                    </a:solidFill>
                  </a:tcPr>
                </a:tc>
                <a:tc rowSpan="2">
                  <a:txBody>
                    <a:bodyPr/>
                    <a:lstStyle/>
                    <a:p>
                      <a:pPr algn="ctr"/>
                      <a:r>
                        <a:rPr kumimoji="1" lang="ja-JP" altLang="en-US" sz="1000" b="1">
                          <a:latin typeface="+mn-lt"/>
                          <a:ea typeface="+mn-ea"/>
                        </a:rPr>
                        <a:t>課題内容</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338D"/>
                    </a:solidFill>
                  </a:tcPr>
                </a:tc>
                <a:tc rowSpan="2">
                  <a:txBody>
                    <a:bodyPr/>
                    <a:lstStyle/>
                    <a:p>
                      <a:pPr algn="ctr"/>
                      <a:r>
                        <a:rPr kumimoji="1" lang="ja-JP" altLang="en-US" sz="1000" b="1">
                          <a:latin typeface="+mn-lt"/>
                          <a:ea typeface="+mn-ea"/>
                        </a:rPr>
                        <a:t>対応策・備考</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338D"/>
                    </a:solidFill>
                  </a:tcPr>
                </a:tc>
                <a:tc gridSpan="4">
                  <a:txBody>
                    <a:bodyPr/>
                    <a:lstStyle/>
                    <a:p>
                      <a:pPr algn="ctr"/>
                      <a:r>
                        <a:rPr kumimoji="1" lang="ja-JP" altLang="en-US" sz="1000" b="1">
                          <a:solidFill>
                            <a:schemeClr val="bg1">
                              <a:lumMod val="100000"/>
                            </a:schemeClr>
                          </a:solidFill>
                          <a:latin typeface="+mn-lt"/>
                          <a:ea typeface="+mn-ea"/>
                        </a:rPr>
                        <a:t>接続構成毎の検討要否（要検討：〇）</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A3A1"/>
                    </a:solidFill>
                  </a:tcPr>
                </a:tc>
                <a:tc hMerge="1">
                  <a:txBody>
                    <a:bodyPr/>
                    <a:lstStyle/>
                    <a:p>
                      <a:pPr algn="ctr"/>
                      <a:endParaRPr kumimoji="1" lang="ja-JP" altLang="en-US" sz="1100" b="0">
                        <a:latin typeface="+mn-lt"/>
                        <a:ea typeface="+mn-ea"/>
                      </a:endParaRP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a:endParaRPr kumimoji="1" lang="ja-JP" altLang="en-US" sz="1100" b="0">
                        <a:latin typeface="+mn-lt"/>
                        <a:ea typeface="+mn-ea"/>
                      </a:endParaRP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a:endParaRPr kumimoji="1" lang="ja-JP" altLang="en-US" sz="1100" b="0">
                        <a:latin typeface="+mn-lt"/>
                        <a:ea typeface="+mn-ea"/>
                      </a:endParaRP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3585401287"/>
                  </a:ext>
                </a:extLst>
              </a:tr>
              <a:tr h="0">
                <a:tc vMerge="1">
                  <a:txBody>
                    <a:bodyPr/>
                    <a:lstStyle/>
                    <a:p>
                      <a:pPr algn="ctr"/>
                      <a:r>
                        <a:rPr kumimoji="1" lang="ja-JP" altLang="en-US" sz="1100" b="0">
                          <a:latin typeface="+mn-lt"/>
                          <a:ea typeface="+mn-ea"/>
                        </a:rPr>
                        <a:t>カテゴリ</a:t>
                      </a:r>
                    </a:p>
                  </a:txBody>
                  <a:tcPr marL="104067" marR="104067" marT="28358" marB="28358" anchor="ctr">
                    <a:lnL w="12700" cap="flat" cmpd="sng" algn="ctr">
                      <a:solidFill>
                        <a:schemeClr val="bg1">
                          <a:lumMod val="8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vMerge="1">
                  <a:txBody>
                    <a:bodyPr/>
                    <a:lstStyle/>
                    <a:p>
                      <a:pPr algn="ctr"/>
                      <a:r>
                        <a:rPr kumimoji="1" lang="ja-JP" altLang="en-US" sz="1100" b="0">
                          <a:latin typeface="+mn-lt"/>
                          <a:ea typeface="+mn-ea"/>
                        </a:rPr>
                        <a:t>課題内容</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vMerge="1">
                  <a:txBody>
                    <a:bodyPr/>
                    <a:lstStyle/>
                    <a:p>
                      <a:pPr algn="ctr"/>
                      <a:r>
                        <a:rPr kumimoji="1" lang="ja-JP" altLang="en-US" sz="1100" b="0">
                          <a:latin typeface="+mn-lt"/>
                          <a:ea typeface="+mn-ea"/>
                        </a:rPr>
                        <a:t>対応策</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a:txBody>
                    <a:bodyPr/>
                    <a:lstStyle/>
                    <a:p>
                      <a:pPr algn="ctr"/>
                      <a:r>
                        <a:rPr kumimoji="1" lang="en-US" altLang="ja-JP" sz="800" b="1">
                          <a:solidFill>
                            <a:schemeClr val="bg1"/>
                          </a:solidFill>
                          <a:latin typeface="+mn-lt"/>
                          <a:ea typeface="+mn-ea"/>
                        </a:rPr>
                        <a:t>1. </a:t>
                      </a:r>
                      <a:r>
                        <a:rPr kumimoji="1" lang="ja-JP" altLang="en-US" sz="800" b="1">
                          <a:solidFill>
                            <a:schemeClr val="bg1"/>
                          </a:solidFill>
                          <a:latin typeface="+mn-lt"/>
                          <a:ea typeface="+mn-ea"/>
                        </a:rPr>
                        <a:t>地方公共団体から専用</a:t>
                      </a:r>
                      <a:r>
                        <a:rPr kumimoji="1" lang="ja-JP" altLang="en-US" sz="800" b="1" kern="1200">
                          <a:solidFill>
                            <a:schemeClr val="bg1"/>
                          </a:solidFill>
                          <a:latin typeface="+mj-ea"/>
                          <a:ea typeface="+mn-ea"/>
                          <a:cs typeface="+mn-cs"/>
                        </a:rPr>
                        <a:t>回</a:t>
                      </a:r>
                      <a:r>
                        <a:rPr kumimoji="1" lang="ja-JP" altLang="en-US" sz="800" b="1">
                          <a:solidFill>
                            <a:schemeClr val="bg1"/>
                          </a:solidFill>
                          <a:latin typeface="+mn-lt"/>
                          <a:ea typeface="+mn-ea"/>
                        </a:rPr>
                        <a:t>線で接続する方法</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A3A1"/>
                    </a:solidFill>
                  </a:tcPr>
                </a:tc>
                <a:tc>
                  <a:txBody>
                    <a:bodyPr/>
                    <a:lstStyle/>
                    <a:p>
                      <a:pPr algn="ctr"/>
                      <a:r>
                        <a:rPr kumimoji="1" lang="en-US" altLang="ja-JP" sz="800" b="1">
                          <a:solidFill>
                            <a:schemeClr val="bg1"/>
                          </a:solidFill>
                          <a:latin typeface="+mn-lt"/>
                          <a:ea typeface="+mn-ea"/>
                        </a:rPr>
                        <a:t>1’. </a:t>
                      </a:r>
                      <a:r>
                        <a:rPr kumimoji="1" lang="ja-JP" altLang="en-US" sz="800" b="1">
                          <a:solidFill>
                            <a:schemeClr val="bg1"/>
                          </a:solidFill>
                          <a:latin typeface="+mn-lt"/>
                          <a:ea typeface="+mn-ea"/>
                        </a:rPr>
                        <a:t>閉域ネットワーク共同利用</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A3A1"/>
                    </a:solidFill>
                  </a:tcPr>
                </a:tc>
                <a:tc>
                  <a:txBody>
                    <a:bodyPr/>
                    <a:lstStyle/>
                    <a:p>
                      <a:pPr algn="ctr"/>
                      <a:r>
                        <a:rPr kumimoji="1" lang="en-US" altLang="ja-JP" sz="800" b="1">
                          <a:solidFill>
                            <a:schemeClr val="bg1"/>
                          </a:solidFill>
                          <a:latin typeface="+mn-lt"/>
                          <a:ea typeface="+mn-ea"/>
                        </a:rPr>
                        <a:t>2. ASP</a:t>
                      </a:r>
                      <a:r>
                        <a:rPr kumimoji="1" lang="ja-JP" altLang="en-US" sz="800" b="1">
                          <a:solidFill>
                            <a:schemeClr val="bg1"/>
                          </a:solidFill>
                          <a:latin typeface="+mn-lt"/>
                          <a:ea typeface="+mn-ea"/>
                        </a:rPr>
                        <a:t>のデータセンターから専用</a:t>
                      </a:r>
                      <a:r>
                        <a:rPr kumimoji="1" lang="ja-JP" altLang="en-US" sz="800" b="1" kern="1200">
                          <a:solidFill>
                            <a:schemeClr val="bg1"/>
                          </a:solidFill>
                          <a:latin typeface="+mj-ea"/>
                          <a:ea typeface="+mn-ea"/>
                          <a:cs typeface="+mn-cs"/>
                        </a:rPr>
                        <a:t>回</a:t>
                      </a:r>
                      <a:r>
                        <a:rPr kumimoji="1" lang="ja-JP" altLang="en-US" sz="800" b="1">
                          <a:solidFill>
                            <a:schemeClr val="bg1"/>
                          </a:solidFill>
                          <a:latin typeface="+mn-lt"/>
                          <a:ea typeface="+mn-ea"/>
                        </a:rPr>
                        <a:t>線で接続する方法</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A3A1"/>
                    </a:solidFill>
                  </a:tcPr>
                </a:tc>
                <a:tc>
                  <a:txBody>
                    <a:bodyPr/>
                    <a:lstStyle/>
                    <a:p>
                      <a:pPr algn="ctr"/>
                      <a:r>
                        <a:rPr kumimoji="1" lang="en-US" altLang="ja-JP" sz="800" b="1">
                          <a:solidFill>
                            <a:schemeClr val="bg1">
                              <a:lumMod val="100000"/>
                            </a:schemeClr>
                          </a:solidFill>
                          <a:latin typeface="+mn-lt"/>
                          <a:ea typeface="+mn-ea"/>
                        </a:rPr>
                        <a:t>3. </a:t>
                      </a:r>
                      <a:r>
                        <a:rPr kumimoji="1" lang="ja-JP" altLang="en-US" sz="800" b="1">
                          <a:solidFill>
                            <a:schemeClr val="bg1">
                              <a:lumMod val="100000"/>
                            </a:schemeClr>
                          </a:solidFill>
                          <a:latin typeface="+mn-lt"/>
                          <a:ea typeface="+mn-ea"/>
                        </a:rPr>
                        <a:t>都道府県</a:t>
                      </a:r>
                      <a:r>
                        <a:rPr kumimoji="1" lang="en-US" altLang="ja-JP" sz="800" b="1">
                          <a:solidFill>
                            <a:schemeClr val="bg1">
                              <a:lumMod val="100000"/>
                            </a:schemeClr>
                          </a:solidFill>
                          <a:latin typeface="+mn-lt"/>
                          <a:ea typeface="+mn-ea"/>
                        </a:rPr>
                        <a:t>WAN</a:t>
                      </a:r>
                      <a:r>
                        <a:rPr kumimoji="1" lang="ja-JP" altLang="en-US" sz="800" b="1">
                          <a:solidFill>
                            <a:schemeClr val="bg1">
                              <a:lumMod val="100000"/>
                            </a:schemeClr>
                          </a:solidFill>
                          <a:latin typeface="+mn-lt"/>
                          <a:ea typeface="+mn-ea"/>
                        </a:rPr>
                        <a:t>を経由して接続する方法</a:t>
                      </a:r>
                    </a:p>
                  </a:txBody>
                  <a:tcPr marL="104067" marR="104067" marT="28358" marB="283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2026653698"/>
                  </a:ext>
                </a:extLst>
              </a:tr>
              <a:tr h="0">
                <a:tc>
                  <a:txBody>
                    <a:bodyPr/>
                    <a:lstStyle/>
                    <a:p>
                      <a:pPr marL="0" indent="0">
                        <a:buFontTx/>
                        <a:buNone/>
                      </a:pPr>
                      <a:r>
                        <a:rPr kumimoji="1" lang="ja-JP" altLang="en-US" sz="900" b="0">
                          <a:latin typeface="+mn-ea"/>
                          <a:ea typeface="+mn-ea"/>
                        </a:rPr>
                        <a:t>コスト</a:t>
                      </a: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小規模の地方公共団体で回線コスト</a:t>
                      </a:r>
                      <a:r>
                        <a:rPr kumimoji="1" lang="ja-JP" altLang="en-US" sz="900" b="0">
                          <a:solidFill>
                            <a:schemeClr val="tx1"/>
                          </a:solidFill>
                          <a:latin typeface="+mn-ea"/>
                          <a:ea typeface="+mn-ea"/>
                        </a:rPr>
                        <a:t>を単独負担した場合、財政的な負担が生じうると考える。</a:t>
                      </a:r>
                      <a:endParaRPr kumimoji="1" lang="en-US" altLang="ja-JP" sz="900" b="0">
                        <a:solidFill>
                          <a:schemeClr val="tx1"/>
                        </a:solidFill>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費用按分効果を享受できる、「</a:t>
                      </a:r>
                      <a:r>
                        <a:rPr kumimoji="1" lang="en-US" altLang="ja-JP" sz="900" b="0">
                          <a:latin typeface="+mn-ea"/>
                          <a:ea typeface="+mn-ea"/>
                        </a:rPr>
                        <a:t>1’. </a:t>
                      </a:r>
                      <a:r>
                        <a:rPr kumimoji="1" lang="ja-JP" altLang="en-US" sz="900" b="0">
                          <a:latin typeface="+mn-ea"/>
                          <a:ea typeface="+mn-ea"/>
                        </a:rPr>
                        <a:t>閉域ネットワーク共同利用」等も選択肢に入れる必要がある。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00">
                        <a:alpha val="19000"/>
                      </a:srgb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6817125"/>
                  </a:ext>
                </a:extLst>
              </a:tr>
              <a:tr h="0">
                <a:tc rowSpan="4">
                  <a:txBody>
                    <a:bodyPr/>
                    <a:lstStyle/>
                    <a:p>
                      <a:pPr marL="0" indent="0">
                        <a:buFontTx/>
                        <a:buNone/>
                      </a:pPr>
                      <a:r>
                        <a:rPr kumimoji="1" lang="ja-JP" altLang="en-US" sz="900" b="0">
                          <a:latin typeface="+mn-ea"/>
                          <a:ea typeface="+mn-ea"/>
                        </a:rPr>
                        <a:t>ネットワーク設計</a:t>
                      </a: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アクセス回線区間の経路数、広報経路数等について上限がある。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閉域ネットワーク共同利用の場合、回線仕様について確認の上、ネットワークの利用団体数について調整する必要がある。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0201582"/>
                  </a:ext>
                </a:extLst>
              </a:tr>
              <a:tr h="0">
                <a:tc vMerge="1">
                  <a:txBody>
                    <a:bodyPr/>
                    <a:lstStyle/>
                    <a:p>
                      <a:endParaRPr kumimoji="1" lang="ja-JP" altLang="en-US"/>
                    </a:p>
                  </a:txBody>
                  <a:tcPr>
                    <a:lnL w="12700" cap="flat" cmpd="sng" algn="ctr">
                      <a:solidFill>
                        <a:schemeClr val="bg1">
                          <a:lumMod val="8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en-US" altLang="ja-JP" sz="900" b="0">
                          <a:latin typeface="+mn-ea"/>
                          <a:ea typeface="+mn-ea"/>
                        </a:rPr>
                        <a:t>CSP</a:t>
                      </a:r>
                      <a:r>
                        <a:rPr kumimoji="1" lang="ja-JP" altLang="en-US" sz="900" b="0">
                          <a:latin typeface="+mn-ea"/>
                          <a:ea typeface="+mn-ea"/>
                        </a:rPr>
                        <a:t>におけるネットワークの中継ハブ（</a:t>
                      </a:r>
                      <a:r>
                        <a:rPr kumimoji="1" lang="en-US" altLang="ja-JP" sz="900" b="0">
                          <a:latin typeface="+mn-ea"/>
                          <a:ea typeface="+mn-ea"/>
                        </a:rPr>
                        <a:t>Transit</a:t>
                      </a:r>
                      <a:r>
                        <a:rPr kumimoji="1" lang="ja-JP" altLang="en-US" sz="900" b="0">
                          <a:latin typeface="+mn-ea"/>
                          <a:ea typeface="+mn-ea"/>
                        </a:rPr>
                        <a:t> </a:t>
                      </a:r>
                      <a:r>
                        <a:rPr kumimoji="1" lang="en-US" altLang="ja-JP" sz="900" b="0">
                          <a:latin typeface="+mn-ea"/>
                          <a:ea typeface="+mn-ea"/>
                        </a:rPr>
                        <a:t>Gateway</a:t>
                      </a:r>
                      <a:r>
                        <a:rPr kumimoji="1" lang="ja-JP" altLang="en-US" sz="900" b="0">
                          <a:latin typeface="+mn-ea"/>
                          <a:ea typeface="+mn-ea"/>
                        </a:rPr>
                        <a:t>等）にはクォータ制限があるため、閉域ネットワーク共同利用の場合、接続上限に達する場合がある。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en-US" altLang="ja-JP" sz="900" b="0">
                          <a:latin typeface="+mn-ea"/>
                          <a:ea typeface="+mn-ea"/>
                        </a:rPr>
                        <a:t>CSP</a:t>
                      </a:r>
                      <a:r>
                        <a:rPr kumimoji="1" lang="ja-JP" altLang="en-US" sz="900" b="0">
                          <a:latin typeface="+mn-ea"/>
                          <a:ea typeface="+mn-ea"/>
                        </a:rPr>
                        <a:t>に対してクォータ制限の緩和申請をすることで、上限を変更することもできるが、上限値は未公開かつ却下される可能性もあるため、設計時に接続団体数等を考慮する必要がある。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74186164"/>
                  </a:ext>
                </a:extLst>
              </a:tr>
              <a:tr h="0">
                <a:tc vMerge="1">
                  <a:txBody>
                    <a:bodyPr/>
                    <a:lstStyle/>
                    <a:p>
                      <a:pPr marL="0" indent="0">
                        <a:buFontTx/>
                        <a:buNone/>
                      </a:pPr>
                      <a:endParaRPr kumimoji="1" lang="ja-JP" altLang="en-US" sz="900" b="0">
                        <a:latin typeface="+mn-ea"/>
                        <a:ea typeface="+mn-ea"/>
                      </a:endParaRPr>
                    </a:p>
                  </a:txBody>
                  <a:tcPr marL="104067" marR="104067" marT="23473" marB="23473" anchor="ctr">
                    <a:lnL w="12700" cap="flat" cmpd="sng" algn="ctr">
                      <a:solidFill>
                        <a:schemeClr val="bg1">
                          <a:lumMod val="8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団体間における</a:t>
                      </a:r>
                      <a:r>
                        <a:rPr kumimoji="1" lang="en-US" altLang="ja-JP" sz="900" b="0">
                          <a:latin typeface="+mn-ea"/>
                          <a:ea typeface="+mn-ea"/>
                        </a:rPr>
                        <a:t>IP</a:t>
                      </a:r>
                      <a:r>
                        <a:rPr kumimoji="1" lang="ja-JP" altLang="en-US" sz="900" b="0">
                          <a:latin typeface="+mn-ea"/>
                          <a:ea typeface="+mn-ea"/>
                        </a:rPr>
                        <a:t>アドレスの重複の可能性がある。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en-US" altLang="ja-JP" sz="900" b="0" err="1">
                          <a:latin typeface="+mn-ea"/>
                          <a:ea typeface="+mn-ea"/>
                        </a:rPr>
                        <a:t>IPSec</a:t>
                      </a:r>
                      <a:r>
                        <a:rPr kumimoji="1" lang="ja-JP" altLang="en-US" sz="900" b="0">
                          <a:latin typeface="+mn-ea"/>
                          <a:ea typeface="+mn-ea"/>
                        </a:rPr>
                        <a:t>（</a:t>
                      </a:r>
                      <a:r>
                        <a:rPr kumimoji="1" lang="en-US" altLang="ja-JP" sz="900" b="0">
                          <a:latin typeface="+mn-ea"/>
                          <a:ea typeface="+mn-ea"/>
                        </a:rPr>
                        <a:t>VPN</a:t>
                      </a:r>
                      <a:r>
                        <a:rPr kumimoji="1" lang="ja-JP" altLang="en-US" sz="900" b="0">
                          <a:latin typeface="+mn-ea"/>
                          <a:ea typeface="+mn-ea"/>
                        </a:rPr>
                        <a:t>）の利用や</a:t>
                      </a:r>
                      <a:r>
                        <a:rPr kumimoji="1" lang="en-US" altLang="ja-JP" sz="900" b="0">
                          <a:latin typeface="+mn-ea"/>
                          <a:ea typeface="+mn-ea"/>
                        </a:rPr>
                        <a:t>NAT</a:t>
                      </a:r>
                      <a:r>
                        <a:rPr kumimoji="1" lang="ja-JP" altLang="en-US" sz="900" b="0">
                          <a:latin typeface="+mn-ea"/>
                          <a:ea typeface="+mn-ea"/>
                        </a:rPr>
                        <a:t>変換等を用いて</a:t>
                      </a:r>
                      <a:r>
                        <a:rPr kumimoji="1" lang="en-US" altLang="ja-JP" sz="900" b="0">
                          <a:latin typeface="+mn-ea"/>
                          <a:ea typeface="+mn-ea"/>
                        </a:rPr>
                        <a:t>IP</a:t>
                      </a:r>
                      <a:r>
                        <a:rPr kumimoji="1" lang="ja-JP" altLang="en-US" sz="900" b="0">
                          <a:latin typeface="+mn-ea"/>
                          <a:ea typeface="+mn-ea"/>
                        </a:rPr>
                        <a:t>アドレスを分離するための対応が必要である。</a:t>
                      </a:r>
                      <a:endParaRPr kumimoji="1" lang="en-US" altLang="ja-JP" sz="900" b="0">
                        <a:latin typeface="+mn-ea"/>
                        <a:ea typeface="+mn-ea"/>
                      </a:endParaRPr>
                    </a:p>
                    <a:p>
                      <a:pPr marL="171450" indent="-171450">
                        <a:spcBef>
                          <a:spcPts val="0"/>
                        </a:spcBef>
                        <a:spcAft>
                          <a:spcPts val="600"/>
                        </a:spcAft>
                        <a:buFont typeface="Arial" panose="020B0604020202020204" pitchFamily="34" charset="0"/>
                        <a:buChar char="•"/>
                      </a:pPr>
                      <a:r>
                        <a:rPr kumimoji="1" lang="en-US" altLang="ja-JP" sz="900" b="0">
                          <a:latin typeface="+mn-ea"/>
                          <a:ea typeface="+mn-ea"/>
                        </a:rPr>
                        <a:t>IP</a:t>
                      </a:r>
                      <a:r>
                        <a:rPr kumimoji="1" lang="ja-JP" altLang="en-US" sz="900" b="0">
                          <a:latin typeface="+mn-ea"/>
                          <a:ea typeface="+mn-ea"/>
                        </a:rPr>
                        <a:t>アドレス重複が発生する場合、上記の対応が必要となるが、設計・運用負荷・コストメリット等を考慮の上、団体単独で</a:t>
                      </a:r>
                      <a:r>
                        <a:rPr kumimoji="1" lang="ja-JP" altLang="en-US" sz="900" b="0">
                          <a:solidFill>
                            <a:schemeClr val="tx1"/>
                          </a:solidFill>
                          <a:latin typeface="+mn-ea"/>
                          <a:ea typeface="+mn-ea"/>
                        </a:rPr>
                        <a:t>ネットワークを利用する「</a:t>
                      </a:r>
                      <a:r>
                        <a:rPr kumimoji="1" lang="en-US" altLang="ja-JP" sz="900" b="0">
                          <a:solidFill>
                            <a:schemeClr val="tx1"/>
                          </a:solidFill>
                          <a:latin typeface="+mn-ea"/>
                          <a:ea typeface="+mn-ea"/>
                        </a:rPr>
                        <a:t>1. </a:t>
                      </a:r>
                      <a:r>
                        <a:rPr kumimoji="1" lang="ja-JP" altLang="en-US" sz="900" b="0">
                          <a:solidFill>
                            <a:schemeClr val="tx1"/>
                          </a:solidFill>
                          <a:latin typeface="+mn-ea"/>
                          <a:ea typeface="+mn-ea"/>
                        </a:rPr>
                        <a:t>地方公共団体から専用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n-ea"/>
                          <a:ea typeface="+mn-ea"/>
                        </a:rPr>
                        <a:t>線で</a:t>
                      </a:r>
                      <a:r>
                        <a:rPr kumimoji="1" lang="ja-JP" altLang="en-US" sz="900" b="0">
                          <a:latin typeface="+mn-ea"/>
                          <a:ea typeface="+mn-ea"/>
                        </a:rPr>
                        <a:t>接続する方法」の構成もあわせて比較検討するべき。</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extLst>
                  <a:ext uri="{0D108BD9-81ED-4DB2-BD59-A6C34878D82A}">
                    <a16:rowId xmlns:a16="http://schemas.microsoft.com/office/drawing/2014/main" val="873174279"/>
                  </a:ext>
                </a:extLst>
              </a:tr>
              <a:tr h="0">
                <a:tc vMerge="1">
                  <a:txBody>
                    <a:bodyPr/>
                    <a:lstStyle/>
                    <a:p>
                      <a:pPr marL="0" indent="0">
                        <a:buFontTx/>
                        <a:buNone/>
                      </a:pPr>
                      <a:endParaRPr kumimoji="1" lang="ja-JP" altLang="en-US"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en-US" altLang="ja-JP" sz="900" b="0" err="1">
                          <a:latin typeface="+mn-ea"/>
                          <a:ea typeface="+mn-ea"/>
                        </a:rPr>
                        <a:t>IPSecVPN</a:t>
                      </a:r>
                      <a:r>
                        <a:rPr kumimoji="1" lang="en-US" altLang="ja-JP" sz="900" b="0">
                          <a:latin typeface="+mn-ea"/>
                          <a:ea typeface="+mn-ea"/>
                        </a:rPr>
                        <a:t> </a:t>
                      </a:r>
                      <a:r>
                        <a:rPr kumimoji="1" lang="ja-JP" altLang="en-US" sz="900" b="0">
                          <a:latin typeface="+mn-ea"/>
                          <a:ea typeface="+mn-ea"/>
                        </a:rPr>
                        <a:t>で接続する場合オーバーヘッド分の速度低下が発生する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本構成を採用する場合に、各団体においては、</a:t>
                      </a:r>
                      <a:r>
                        <a:rPr kumimoji="1" lang="en-US" altLang="ja-JP" sz="900" b="0" err="1">
                          <a:latin typeface="+mn-ea"/>
                          <a:ea typeface="+mn-ea"/>
                        </a:rPr>
                        <a:t>IPSecVPN</a:t>
                      </a:r>
                      <a:r>
                        <a:rPr kumimoji="1" lang="en-US" altLang="ja-JP" sz="900" b="0">
                          <a:latin typeface="+mn-ea"/>
                          <a:ea typeface="+mn-ea"/>
                        </a:rPr>
                        <a:t> </a:t>
                      </a:r>
                      <a:r>
                        <a:rPr kumimoji="1" lang="ja-JP" altLang="en-US" sz="900" b="0">
                          <a:latin typeface="+mn-ea"/>
                          <a:ea typeface="+mn-ea"/>
                        </a:rPr>
                        <a:t>による遅延（検証結果では </a:t>
                      </a:r>
                      <a:r>
                        <a:rPr kumimoji="1" lang="en-US" altLang="ja-JP" sz="900" b="0">
                          <a:latin typeface="+mn-ea"/>
                          <a:ea typeface="+mn-ea"/>
                        </a:rPr>
                        <a:t>5% </a:t>
                      </a:r>
                      <a:r>
                        <a:rPr kumimoji="1" lang="ja-JP" altLang="en-US" sz="900" b="0">
                          <a:latin typeface="+mn-ea"/>
                          <a:ea typeface="+mn-ea"/>
                        </a:rPr>
                        <a:t>程度）を想定した必要帯域とする必要がある。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extLst>
                  <a:ext uri="{0D108BD9-81ED-4DB2-BD59-A6C34878D82A}">
                    <a16:rowId xmlns:a16="http://schemas.microsoft.com/office/drawing/2014/main" val="2046095089"/>
                  </a:ext>
                </a:extLst>
              </a:tr>
              <a:tr h="0">
                <a:tc rowSpan="2">
                  <a:txBody>
                    <a:bodyPr/>
                    <a:lstStyle/>
                    <a:p>
                      <a:pPr marL="0" indent="0">
                        <a:buFontTx/>
                        <a:buNone/>
                      </a:pPr>
                      <a:r>
                        <a:rPr kumimoji="1" lang="ja-JP" altLang="en-US" sz="900" b="0">
                          <a:latin typeface="+mn-ea"/>
                          <a:ea typeface="+mn-ea"/>
                        </a:rPr>
                        <a:t>ネットワーク運用</a:t>
                      </a: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回線メンテナンス時等の回線遮断が発生する場合に、業務システムに影響を与える可能性がある（データベースの同期やバックアップ時の通信等）。</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事前に経路切替を実施する等で各通信の影響に配慮する必要がある。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extLst>
                  <a:ext uri="{0D108BD9-81ED-4DB2-BD59-A6C34878D82A}">
                    <a16:rowId xmlns:a16="http://schemas.microsoft.com/office/drawing/2014/main" val="3195936717"/>
                  </a:ext>
                </a:extLst>
              </a:tr>
              <a:tr h="0">
                <a:tc vMerge="1">
                  <a:txBody>
                    <a:bodyPr/>
                    <a:lstStyle/>
                    <a:p>
                      <a:pPr marL="0" indent="0">
                        <a:buFontTx/>
                        <a:buNone/>
                      </a:pPr>
                      <a:endParaRPr kumimoji="1" lang="ja-JP" altLang="en-US" sz="1100" b="0">
                        <a:latin typeface="+mn-ea"/>
                        <a:ea typeface="+mn-ea"/>
                      </a:endParaRPr>
                    </a:p>
                  </a:txBody>
                  <a:tcPr marL="104067" marR="104067" marT="23473" marB="23473" anchor="ctr">
                    <a:lnL w="12700" cap="flat" cmpd="sng" algn="ctr">
                      <a:solidFill>
                        <a:schemeClr val="bg1">
                          <a:lumMod val="8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閉域ネットワークを共同利用する場合、アクセス回線区間や</a:t>
                      </a:r>
                      <a:r>
                        <a:rPr kumimoji="1" lang="en-US" altLang="ja-JP" sz="900" b="0">
                          <a:latin typeface="+mn-ea"/>
                          <a:ea typeface="+mn-ea"/>
                        </a:rPr>
                        <a:t>CSP</a:t>
                      </a:r>
                      <a:r>
                        <a:rPr kumimoji="1" lang="ja-JP" altLang="en-US" sz="900" b="0">
                          <a:latin typeface="+mn-ea"/>
                          <a:ea typeface="+mn-ea"/>
                        </a:rPr>
                        <a:t>接続区間の帯域変更時やルーティング設定変更時には、各団体のネットワークに影響を与える可能性がある。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171450" indent="-171450">
                        <a:spcBef>
                          <a:spcPts val="0"/>
                        </a:spcBef>
                        <a:spcAft>
                          <a:spcPts val="600"/>
                        </a:spcAft>
                        <a:buFont typeface="Arial" panose="020B0604020202020204" pitchFamily="34" charset="0"/>
                        <a:buChar char="•"/>
                      </a:pPr>
                      <a:r>
                        <a:rPr kumimoji="1" lang="ja-JP" altLang="en-US" sz="900" b="0">
                          <a:latin typeface="+mn-ea"/>
                          <a:ea typeface="+mn-ea"/>
                        </a:rPr>
                        <a:t>団体間で作業日時の調整が必要である。</a:t>
                      </a:r>
                      <a:endParaRPr kumimoji="1" lang="en-US" altLang="ja-JP" sz="9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a:latin typeface="+mn-ea"/>
                          <a:ea typeface="+mn-ea"/>
                        </a:rPr>
                        <a:t>〇</a:t>
                      </a:r>
                      <a:endParaRPr kumimoji="1" lang="en-US" altLang="ja-JP" sz="1100" b="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tc>
                  <a:txBody>
                    <a:bodyPr/>
                    <a:lstStyle/>
                    <a:p>
                      <a:pPr marL="0" indent="0" algn="ctr">
                        <a:spcBef>
                          <a:spcPts val="0"/>
                        </a:spcBef>
                        <a:spcAft>
                          <a:spcPts val="600"/>
                        </a:spcAft>
                        <a:buFont typeface="Arial" panose="020B0604020202020204" pitchFamily="34" charset="0"/>
                        <a:buNone/>
                      </a:pPr>
                      <a:r>
                        <a:rPr kumimoji="1" lang="ja-JP" altLang="en-US" sz="1100" b="0" dirty="0">
                          <a:latin typeface="+mn-ea"/>
                          <a:ea typeface="+mn-ea"/>
                        </a:rPr>
                        <a:t>〇</a:t>
                      </a:r>
                      <a:endParaRPr kumimoji="1" lang="en-US" altLang="ja-JP" sz="1100" b="0" dirty="0">
                        <a:latin typeface="+mn-ea"/>
                        <a:ea typeface="+mn-ea"/>
                      </a:endParaRPr>
                    </a:p>
                  </a:txBody>
                  <a:tcPr marL="104067" marR="104067" marT="23473" marB="2347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CF"/>
                    </a:solidFill>
                  </a:tcPr>
                </a:tc>
                <a:extLst>
                  <a:ext uri="{0D108BD9-81ED-4DB2-BD59-A6C34878D82A}">
                    <a16:rowId xmlns:a16="http://schemas.microsoft.com/office/drawing/2014/main" val="2513117518"/>
                  </a:ext>
                </a:extLst>
              </a:tr>
            </a:tbl>
          </a:graphicData>
        </a:graphic>
      </p:graphicFrame>
      <p:sp>
        <p:nvSpPr>
          <p:cNvPr id="4" name="正方形/長方形 3">
            <a:extLst>
              <a:ext uri="{FF2B5EF4-FFF2-40B4-BE49-F238E27FC236}">
                <a16:creationId xmlns:a16="http://schemas.microsoft.com/office/drawing/2014/main" id="{60F049CA-E7A1-CC99-D4BB-EF91763DE0E7}"/>
              </a:ext>
            </a:extLst>
          </p:cNvPr>
          <p:cNvSpPr/>
          <p:nvPr/>
        </p:nvSpPr>
        <p:spPr>
          <a:xfrm>
            <a:off x="814390" y="1038882"/>
            <a:ext cx="8152327" cy="414235"/>
          </a:xfrm>
          <a:prstGeom prst="rect">
            <a:avLst/>
          </a:prstGeom>
          <a:solidFill>
            <a:schemeClr val="bg1">
              <a:lumMod val="95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285750" indent="-285750">
              <a:spcAft>
                <a:spcPts val="600"/>
              </a:spcAft>
              <a:buFont typeface="Wingdings" panose="05000000000000000000" pitchFamily="2" charset="2"/>
              <a:buChar char="n"/>
            </a:pPr>
            <a:r>
              <a:rPr kumimoji="1" lang="ja-JP" altLang="en-US" sz="1100">
                <a:solidFill>
                  <a:schemeClr val="tx1">
                    <a:lumMod val="100000"/>
                  </a:schemeClr>
                </a:solidFill>
              </a:rPr>
              <a:t>採択団体による検証で発生した課題について、</a:t>
            </a:r>
            <a:r>
              <a:rPr kumimoji="1" lang="ja-JP" altLang="en-US" sz="1100">
                <a:solidFill>
                  <a:schemeClr val="tx1"/>
                </a:solidFill>
              </a:rPr>
              <a:t>後続の団体において接続構成を検討する際に、考慮をする必要があると考えられる主なポイントをピックアップし、以下のとおり整理した。</a:t>
            </a:r>
            <a:endParaRPr kumimoji="1" lang="en-US" altLang="ja-JP" sz="1100">
              <a:solidFill>
                <a:schemeClr val="tx1"/>
              </a:solidFill>
            </a:endParaRPr>
          </a:p>
        </p:txBody>
      </p:sp>
      <p:sp>
        <p:nvSpPr>
          <p:cNvPr id="2" name="タイトル 3">
            <a:extLst>
              <a:ext uri="{FF2B5EF4-FFF2-40B4-BE49-F238E27FC236}">
                <a16:creationId xmlns:a16="http://schemas.microsoft.com/office/drawing/2014/main" id="{67B4EF06-F35C-0899-46AB-67BBC3D80B3A}"/>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課題の分類・整理</a:t>
            </a:r>
          </a:p>
        </p:txBody>
      </p:sp>
      <p:cxnSp>
        <p:nvCxnSpPr>
          <p:cNvPr id="3" name="直線コネクタ 2">
            <a:extLst>
              <a:ext uri="{FF2B5EF4-FFF2-40B4-BE49-F238E27FC236}">
                <a16:creationId xmlns:a16="http://schemas.microsoft.com/office/drawing/2014/main" id="{91B1FA9F-D76F-13D0-A403-020E9FAACD56}"/>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0E3C4B4B-5FAB-CFE1-79B5-C23A6FB00F69}"/>
              </a:ext>
            </a:extLst>
          </p:cNvPr>
          <p:cNvSpPr>
            <a:spLocks noGrp="1"/>
          </p:cNvSpPr>
          <p:nvPr>
            <p:ph type="sldNum" sz="quarter" idx="12"/>
          </p:nvPr>
        </p:nvSpPr>
        <p:spPr/>
        <p:txBody>
          <a:bodyPr/>
          <a:lstStyle/>
          <a:p>
            <a:fld id="{DFD4F317-19D0-4848-B5EB-5B174DBE8CF9}" type="slidenum">
              <a:rPr lang="ja-JP" altLang="en-US" smtClean="0"/>
              <a:pPr/>
              <a:t>20</a:t>
            </a:fld>
            <a:endParaRPr lang="ja-JP" altLang="en-US"/>
          </a:p>
        </p:txBody>
      </p:sp>
    </p:spTree>
    <p:extLst>
      <p:ext uri="{BB962C8B-B14F-4D97-AF65-F5344CB8AC3E}">
        <p14:creationId xmlns:p14="http://schemas.microsoft.com/office/powerpoint/2010/main" val="903164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21</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検証結果</a:t>
            </a:r>
            <a:r>
              <a:rPr kumimoji="1" lang="en-US" altLang="ja-JP"/>
              <a:t>_</a:t>
            </a:r>
            <a:r>
              <a:rPr kumimoji="1" lang="ja-JP" altLang="en-US"/>
              <a:t>団体個票結果サマリ</a:t>
            </a:r>
          </a:p>
        </p:txBody>
      </p:sp>
    </p:spTree>
    <p:extLst>
      <p:ext uri="{BB962C8B-B14F-4D97-AF65-F5344CB8AC3E}">
        <p14:creationId xmlns:p14="http://schemas.microsoft.com/office/powerpoint/2010/main" val="589708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22</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せとうち３市</a:t>
            </a:r>
            <a:r>
              <a:rPr kumimoji="1" lang="ja-JP" altLang="en-US" sz="2800"/>
              <a:t>（倉敷市・高松市・松山市）</a:t>
            </a:r>
            <a:br>
              <a:rPr kumimoji="1" lang="en-US" altLang="ja-JP"/>
            </a:br>
            <a:r>
              <a:rPr kumimoji="1" lang="ja-JP" altLang="en-US"/>
              <a:t>（富士通</a:t>
            </a:r>
            <a:r>
              <a:rPr kumimoji="1" lang="en-US" altLang="ja-JP"/>
              <a:t>Japan</a:t>
            </a:r>
            <a:r>
              <a:rPr kumimoji="1" lang="ja-JP" altLang="en-US"/>
              <a:t>）</a:t>
            </a:r>
          </a:p>
        </p:txBody>
      </p:sp>
    </p:spTree>
    <p:extLst>
      <p:ext uri="{BB962C8B-B14F-4D97-AF65-F5344CB8AC3E}">
        <p14:creationId xmlns:p14="http://schemas.microsoft.com/office/powerpoint/2010/main" val="3330474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DB88C587-6DED-8D92-E1E9-C473FDC04DCB}"/>
              </a:ext>
            </a:extLst>
          </p:cNvPr>
          <p:cNvGraphicFramePr>
            <a:graphicFrameLocks noGrp="1"/>
          </p:cNvGraphicFramePr>
          <p:nvPr>
            <p:extLst>
              <p:ext uri="{D42A27DB-BD31-4B8C-83A1-F6EECF244321}">
                <p14:modId xmlns:p14="http://schemas.microsoft.com/office/powerpoint/2010/main" val="2860483006"/>
              </p:ext>
            </p:extLst>
          </p:nvPr>
        </p:nvGraphicFramePr>
        <p:xfrm>
          <a:off x="600079" y="1466431"/>
          <a:ext cx="8762996" cy="4902306"/>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3052986">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18000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756000">
                <a:tc>
                  <a:txBody>
                    <a:bodyPr/>
                    <a:lstStyle/>
                    <a:p>
                      <a:pPr marL="171450" indent="-171450">
                        <a:buFont typeface="Wingdings" panose="05000000000000000000" pitchFamily="2" charset="2"/>
                        <a:buChar char="ü"/>
                      </a:pPr>
                      <a:r>
                        <a:rPr kumimoji="1" lang="ja-JP" altLang="en-US" sz="900" dirty="0">
                          <a:latin typeface="+mj-ea"/>
                          <a:ea typeface="+mj-ea"/>
                        </a:rPr>
                        <a:t>回線を共同利用することで単独利用時と比較してコストを削減可能である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団体間で</a:t>
                      </a:r>
                      <a:r>
                        <a:rPr kumimoji="1" lang="en-US" altLang="ja-JP" sz="900" dirty="0">
                          <a:latin typeface="+mj-ea"/>
                          <a:ea typeface="+mj-ea"/>
                        </a:rPr>
                        <a:t>IP</a:t>
                      </a:r>
                      <a:r>
                        <a:rPr kumimoji="1" lang="ja-JP" altLang="en-US" sz="900" dirty="0">
                          <a:latin typeface="+mj-ea"/>
                          <a:ea typeface="+mj-ea"/>
                        </a:rPr>
                        <a:t>アドレスの重複が発生する場合は、アドレス変換等の対応が必要である</a:t>
                      </a:r>
                      <a:endParaRPr kumimoji="1" lang="en-US" altLang="ja-JP" sz="900" dirty="0">
                        <a:latin typeface="+mj-ea"/>
                        <a:ea typeface="+mj-ea"/>
                      </a:endParaRPr>
                    </a:p>
                    <a:p>
                      <a:pPr marL="171450" indent="-171450">
                        <a:buFont typeface="Wingdings" panose="05000000000000000000" pitchFamily="2" charset="2"/>
                        <a:buChar char="ü"/>
                      </a:pPr>
                      <a:r>
                        <a:rPr lang="ja-JP" altLang="en-US" sz="900" b="0" i="0" u="none" strike="noStrike" dirty="0">
                          <a:solidFill>
                            <a:srgbClr val="000000"/>
                          </a:solidFill>
                          <a:effectLst/>
                          <a:latin typeface="+mj-ea"/>
                          <a:ea typeface="+mj-ea"/>
                        </a:rPr>
                        <a:t>団体間での通信制御のために庁内</a:t>
                      </a:r>
                      <a:r>
                        <a:rPr lang="en-US" altLang="ja-JP" sz="900" b="0" i="0" u="none" strike="noStrike" dirty="0">
                          <a:solidFill>
                            <a:srgbClr val="000000"/>
                          </a:solidFill>
                          <a:effectLst/>
                          <a:latin typeface="+mj-ea"/>
                          <a:ea typeface="+mj-ea"/>
                        </a:rPr>
                        <a:t>NW</a:t>
                      </a:r>
                      <a:r>
                        <a:rPr lang="ja-JP" altLang="en-US" sz="900" b="0" i="0" u="none" strike="noStrike" dirty="0">
                          <a:solidFill>
                            <a:srgbClr val="000000"/>
                          </a:solidFill>
                          <a:effectLst/>
                          <a:latin typeface="+mj-ea"/>
                          <a:ea typeface="+mj-ea"/>
                        </a:rPr>
                        <a:t>とガバメントクラウド</a:t>
                      </a:r>
                      <a:r>
                        <a:rPr lang="en-US" altLang="ja-JP" sz="900" b="0" i="0" u="none" strike="noStrike" dirty="0">
                          <a:solidFill>
                            <a:srgbClr val="000000"/>
                          </a:solidFill>
                          <a:effectLst/>
                          <a:latin typeface="+mj-ea"/>
                          <a:ea typeface="+mj-ea"/>
                        </a:rPr>
                        <a:t>NW</a:t>
                      </a:r>
                      <a:r>
                        <a:rPr lang="ja-JP" altLang="en-US" sz="900" b="0" i="0" u="none" strike="noStrike" dirty="0">
                          <a:solidFill>
                            <a:srgbClr val="000000"/>
                          </a:solidFill>
                          <a:effectLst/>
                          <a:latin typeface="+mj-ea"/>
                          <a:ea typeface="+mj-ea"/>
                        </a:rPr>
                        <a:t>でのルーティングとフィルタリングによる</a:t>
                      </a:r>
                      <a:r>
                        <a:rPr kumimoji="1" lang="ja-JP" altLang="en-US" sz="900" dirty="0">
                          <a:latin typeface="+mj-ea"/>
                          <a:ea typeface="+mj-ea"/>
                        </a:rPr>
                        <a:t>アクセス制御が必要となる</a:t>
                      </a:r>
                      <a:endParaRPr kumimoji="1" lang="en-US" altLang="ja-JP" sz="900" dirty="0">
                        <a:latin typeface="+mj-ea"/>
                        <a:ea typeface="+mj-ea"/>
                      </a:endParaRPr>
                    </a:p>
                    <a:p>
                      <a:pPr marL="171450" marR="0" lvl="0" indent="-171450" algn="l" defTabSz="844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900" dirty="0">
                          <a:latin typeface="+mj-ea"/>
                          <a:ea typeface="+mj-ea"/>
                        </a:rPr>
                        <a:t>AWS</a:t>
                      </a:r>
                      <a:r>
                        <a:rPr kumimoji="1" lang="ja-JP" altLang="en-US" sz="900" dirty="0">
                          <a:latin typeface="+mj-ea"/>
                          <a:ea typeface="+mj-ea"/>
                        </a:rPr>
                        <a:t>コンポーネントの制限により、庁内及び</a:t>
                      </a:r>
                      <a:r>
                        <a:rPr kumimoji="1" lang="en-US" altLang="ja-JP" sz="900" dirty="0">
                          <a:latin typeface="+mj-ea"/>
                          <a:ea typeface="+mj-ea"/>
                        </a:rPr>
                        <a:t>AWS</a:t>
                      </a:r>
                      <a:r>
                        <a:rPr kumimoji="1" lang="ja-JP" altLang="en-US" sz="900" dirty="0">
                          <a:latin typeface="+mj-ea"/>
                          <a:ea typeface="+mj-ea"/>
                        </a:rPr>
                        <a:t>側において、それぞれ</a:t>
                      </a:r>
                      <a:r>
                        <a:rPr kumimoji="1" lang="en-US" altLang="ja-JP" sz="900" dirty="0">
                          <a:latin typeface="+mj-ea"/>
                          <a:ea typeface="+mj-ea"/>
                        </a:rPr>
                        <a:t>BGP</a:t>
                      </a:r>
                      <a:r>
                        <a:rPr kumimoji="1" lang="ja-JP" altLang="en-US" sz="900" dirty="0">
                          <a:latin typeface="+mj-ea"/>
                          <a:ea typeface="+mj-ea"/>
                        </a:rPr>
                        <a:t>で広報するセグメント数に上限がある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回線接続区間と</a:t>
                      </a:r>
                      <a:r>
                        <a:rPr kumimoji="1" lang="en-US" altLang="ja-JP" sz="900" dirty="0">
                          <a:latin typeface="+mj-ea"/>
                          <a:ea typeface="+mj-ea"/>
                        </a:rPr>
                        <a:t>CSP</a:t>
                      </a:r>
                      <a:r>
                        <a:rPr kumimoji="1" lang="ja-JP" altLang="en-US" sz="900" dirty="0">
                          <a:latin typeface="+mj-ea"/>
                          <a:ea typeface="+mj-ea"/>
                        </a:rPr>
                        <a:t>接続区間の帯域変更時や</a:t>
                      </a:r>
                      <a:r>
                        <a:rPr kumimoji="1" lang="en-US" altLang="ja-JP" sz="900" dirty="0">
                          <a:latin typeface="+mj-ea"/>
                          <a:ea typeface="+mj-ea"/>
                        </a:rPr>
                        <a:t>Transit</a:t>
                      </a:r>
                      <a:r>
                        <a:rPr kumimoji="1" lang="ja-JP" altLang="en-US" sz="900" dirty="0">
                          <a:latin typeface="+mj-ea"/>
                          <a:ea typeface="+mj-ea"/>
                        </a:rPr>
                        <a:t> </a:t>
                      </a:r>
                      <a:r>
                        <a:rPr kumimoji="1" lang="en-US" altLang="ja-JP" sz="900" dirty="0">
                          <a:latin typeface="+mj-ea"/>
                          <a:ea typeface="+mj-ea"/>
                        </a:rPr>
                        <a:t>Gateway</a:t>
                      </a:r>
                      <a:r>
                        <a:rPr kumimoji="1" lang="ja-JP" altLang="en-US" sz="900" dirty="0">
                          <a:latin typeface="+mj-ea"/>
                          <a:ea typeface="+mj-ea"/>
                        </a:rPr>
                        <a:t>のルーティング設定変更時には、団体間で作業日時の調整が必要である</a:t>
                      </a:r>
                      <a:endParaRPr kumimoji="1" lang="en-US" altLang="ja-JP" sz="900" dirty="0">
                        <a:latin typeface="+mj-ea"/>
                        <a:ea typeface="+mj-ea"/>
                      </a:endParaRP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3" name="四角形: 角を丸くする 2">
            <a:extLst>
              <a:ext uri="{FF2B5EF4-FFF2-40B4-BE49-F238E27FC236}">
                <a16:creationId xmlns:a16="http://schemas.microsoft.com/office/drawing/2014/main" id="{F4F84F00-622E-C807-FC1E-F51E001DA5C6}"/>
              </a:ext>
            </a:extLst>
          </p:cNvPr>
          <p:cNvSpPr/>
          <p:nvPr/>
        </p:nvSpPr>
        <p:spPr>
          <a:xfrm>
            <a:off x="4217611" y="2672809"/>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EA8EEFAD-237F-9C7B-CB2A-6126143A1EF1}"/>
              </a:ext>
            </a:extLst>
          </p:cNvPr>
          <p:cNvSpPr/>
          <p:nvPr/>
        </p:nvSpPr>
        <p:spPr>
          <a:xfrm>
            <a:off x="2977635" y="2672808"/>
            <a:ext cx="1116000" cy="2700092"/>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9" name="四角形: 角を丸くする 8">
            <a:extLst>
              <a:ext uri="{FF2B5EF4-FFF2-40B4-BE49-F238E27FC236}">
                <a16:creationId xmlns:a16="http://schemas.microsoft.com/office/drawing/2014/main" id="{60797AA3-5C47-8ACB-9546-0501C83285FD}"/>
              </a:ext>
            </a:extLst>
          </p:cNvPr>
          <p:cNvSpPr/>
          <p:nvPr/>
        </p:nvSpPr>
        <p:spPr>
          <a:xfrm>
            <a:off x="7425918" y="2798333"/>
            <a:ext cx="1620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12" name="直線矢印コネクタ 11">
            <a:extLst>
              <a:ext uri="{FF2B5EF4-FFF2-40B4-BE49-F238E27FC236}">
                <a16:creationId xmlns:a16="http://schemas.microsoft.com/office/drawing/2014/main" id="{FF3F93C9-6A5A-6613-00E2-7318D29B37EE}"/>
              </a:ext>
            </a:extLst>
          </p:cNvPr>
          <p:cNvCxnSpPr>
            <a:cxnSpLocks/>
          </p:cNvCxnSpPr>
          <p:nvPr/>
        </p:nvCxnSpPr>
        <p:spPr>
          <a:xfrm>
            <a:off x="826264" y="2641526"/>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3CEC01A9-F56D-E274-7569-7FBDEBE03406}"/>
              </a:ext>
            </a:extLst>
          </p:cNvPr>
          <p:cNvSpPr/>
          <p:nvPr/>
        </p:nvSpPr>
        <p:spPr>
          <a:xfrm>
            <a:off x="847257" y="2339100"/>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4" name="直線矢印コネクタ 13">
            <a:extLst>
              <a:ext uri="{FF2B5EF4-FFF2-40B4-BE49-F238E27FC236}">
                <a16:creationId xmlns:a16="http://schemas.microsoft.com/office/drawing/2014/main" id="{A80AAAD2-A2EC-858C-0FFC-9C88C622F538}"/>
              </a:ext>
            </a:extLst>
          </p:cNvPr>
          <p:cNvCxnSpPr>
            <a:cxnSpLocks/>
          </p:cNvCxnSpPr>
          <p:nvPr/>
        </p:nvCxnSpPr>
        <p:spPr>
          <a:xfrm>
            <a:off x="1746259" y="2641526"/>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531BCF80-A1E7-16BD-5602-D20A066C2314}"/>
              </a:ext>
            </a:extLst>
          </p:cNvPr>
          <p:cNvSpPr/>
          <p:nvPr/>
        </p:nvSpPr>
        <p:spPr>
          <a:xfrm>
            <a:off x="1827825" y="2355690"/>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6" name="直線矢印コネクタ 15">
            <a:extLst>
              <a:ext uri="{FF2B5EF4-FFF2-40B4-BE49-F238E27FC236}">
                <a16:creationId xmlns:a16="http://schemas.microsoft.com/office/drawing/2014/main" id="{B3D0977D-3579-99DF-D4DD-0757A1A99D14}"/>
              </a:ext>
            </a:extLst>
          </p:cNvPr>
          <p:cNvCxnSpPr/>
          <p:nvPr/>
        </p:nvCxnSpPr>
        <p:spPr>
          <a:xfrm>
            <a:off x="2940674" y="2641526"/>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1692DA6D-B96F-CEE0-5B1B-763EF81D505C}"/>
              </a:ext>
            </a:extLst>
          </p:cNvPr>
          <p:cNvSpPr/>
          <p:nvPr/>
        </p:nvSpPr>
        <p:spPr>
          <a:xfrm>
            <a:off x="2962513" y="2355690"/>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8" name="直線矢印コネクタ 17">
            <a:extLst>
              <a:ext uri="{FF2B5EF4-FFF2-40B4-BE49-F238E27FC236}">
                <a16:creationId xmlns:a16="http://schemas.microsoft.com/office/drawing/2014/main" id="{9F06345B-2902-A41F-1709-1623F1557CD7}"/>
              </a:ext>
            </a:extLst>
          </p:cNvPr>
          <p:cNvCxnSpPr>
            <a:cxnSpLocks/>
          </p:cNvCxnSpPr>
          <p:nvPr/>
        </p:nvCxnSpPr>
        <p:spPr>
          <a:xfrm>
            <a:off x="4147724" y="2641526"/>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038353BC-F0C2-1D7C-510E-EE811A3FA181}"/>
              </a:ext>
            </a:extLst>
          </p:cNvPr>
          <p:cNvSpPr/>
          <p:nvPr/>
        </p:nvSpPr>
        <p:spPr>
          <a:xfrm>
            <a:off x="4176685" y="2355690"/>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20" name="直線矢印コネクタ 19">
            <a:extLst>
              <a:ext uri="{FF2B5EF4-FFF2-40B4-BE49-F238E27FC236}">
                <a16:creationId xmlns:a16="http://schemas.microsoft.com/office/drawing/2014/main" id="{F6AD46BB-D416-695D-8031-5DDA8ACEB635}"/>
              </a:ext>
            </a:extLst>
          </p:cNvPr>
          <p:cNvCxnSpPr>
            <a:cxnSpLocks/>
          </p:cNvCxnSpPr>
          <p:nvPr/>
        </p:nvCxnSpPr>
        <p:spPr>
          <a:xfrm>
            <a:off x="5417774" y="2641526"/>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86300930-D58A-616A-71AE-46B4CB0B7E51}"/>
              </a:ext>
            </a:extLst>
          </p:cNvPr>
          <p:cNvSpPr/>
          <p:nvPr/>
        </p:nvSpPr>
        <p:spPr>
          <a:xfrm>
            <a:off x="5440093" y="2355690"/>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22" name="直線矢印コネクタ 21">
            <a:extLst>
              <a:ext uri="{FF2B5EF4-FFF2-40B4-BE49-F238E27FC236}">
                <a16:creationId xmlns:a16="http://schemas.microsoft.com/office/drawing/2014/main" id="{030C181A-F134-4317-189A-9F1DCB1D0062}"/>
              </a:ext>
            </a:extLst>
          </p:cNvPr>
          <p:cNvCxnSpPr>
            <a:cxnSpLocks/>
          </p:cNvCxnSpPr>
          <p:nvPr/>
        </p:nvCxnSpPr>
        <p:spPr>
          <a:xfrm>
            <a:off x="6363149" y="2641526"/>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AB250E0C-24BF-F105-9785-701341094C7F}"/>
              </a:ext>
            </a:extLst>
          </p:cNvPr>
          <p:cNvSpPr/>
          <p:nvPr/>
        </p:nvSpPr>
        <p:spPr>
          <a:xfrm>
            <a:off x="6349881" y="2355690"/>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24" name="直線矢印コネクタ 23">
            <a:extLst>
              <a:ext uri="{FF2B5EF4-FFF2-40B4-BE49-F238E27FC236}">
                <a16:creationId xmlns:a16="http://schemas.microsoft.com/office/drawing/2014/main" id="{FB5EB543-DA77-1660-9EDC-ABDD3A05ADC5}"/>
              </a:ext>
            </a:extLst>
          </p:cNvPr>
          <p:cNvCxnSpPr/>
          <p:nvPr/>
        </p:nvCxnSpPr>
        <p:spPr>
          <a:xfrm>
            <a:off x="7380311" y="2641526"/>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51FCF22-A0E1-0D1D-AFC7-BDCCA4BE9F73}"/>
              </a:ext>
            </a:extLst>
          </p:cNvPr>
          <p:cNvSpPr/>
          <p:nvPr/>
        </p:nvSpPr>
        <p:spPr>
          <a:xfrm>
            <a:off x="7400936" y="2342990"/>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26" name="正方形/長方形 25">
            <a:extLst>
              <a:ext uri="{FF2B5EF4-FFF2-40B4-BE49-F238E27FC236}">
                <a16:creationId xmlns:a16="http://schemas.microsoft.com/office/drawing/2014/main" id="{E93BABB2-DD1F-3234-5E3A-C92611BD6CD1}"/>
              </a:ext>
            </a:extLst>
          </p:cNvPr>
          <p:cNvSpPr/>
          <p:nvPr/>
        </p:nvSpPr>
        <p:spPr>
          <a:xfrm>
            <a:off x="4218329" y="3146732"/>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8" name="四角形: 角を丸くする 27">
            <a:extLst>
              <a:ext uri="{FF2B5EF4-FFF2-40B4-BE49-F238E27FC236}">
                <a16:creationId xmlns:a16="http://schemas.microsoft.com/office/drawing/2014/main" id="{BC330071-C6D4-0925-7D34-A2EE15BD7C95}"/>
              </a:ext>
            </a:extLst>
          </p:cNvPr>
          <p:cNvSpPr>
            <a:spLocks/>
          </p:cNvSpPr>
          <p:nvPr/>
        </p:nvSpPr>
        <p:spPr>
          <a:xfrm>
            <a:off x="898631" y="2673018"/>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倉敷市</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r>
              <a:rPr lang="en-US" altLang="ja-JP" sz="900" b="1" kern="0">
                <a:solidFill>
                  <a:srgbClr val="00338D"/>
                </a:solidFill>
                <a:latin typeface="+mj-ea"/>
                <a:ea typeface="+mj-ea"/>
              </a:rPr>
              <a:t>LAN</a:t>
            </a:r>
          </a:p>
        </p:txBody>
      </p:sp>
      <p:sp>
        <p:nvSpPr>
          <p:cNvPr id="34" name="円柱 33">
            <a:extLst>
              <a:ext uri="{FF2B5EF4-FFF2-40B4-BE49-F238E27FC236}">
                <a16:creationId xmlns:a16="http://schemas.microsoft.com/office/drawing/2014/main" id="{0B87CA19-4158-D11B-47D0-A0DABBF860AD}"/>
              </a:ext>
            </a:extLst>
          </p:cNvPr>
          <p:cNvSpPr>
            <a:spLocks/>
          </p:cNvSpPr>
          <p:nvPr/>
        </p:nvSpPr>
        <p:spPr>
          <a:xfrm>
            <a:off x="3024871" y="289141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5" name="円柱 34">
            <a:extLst>
              <a:ext uri="{FF2B5EF4-FFF2-40B4-BE49-F238E27FC236}">
                <a16:creationId xmlns:a16="http://schemas.microsoft.com/office/drawing/2014/main" id="{E819980A-1E94-079A-9417-16A69493115B}"/>
              </a:ext>
            </a:extLst>
          </p:cNvPr>
          <p:cNvSpPr>
            <a:spLocks/>
          </p:cNvSpPr>
          <p:nvPr/>
        </p:nvSpPr>
        <p:spPr>
          <a:xfrm>
            <a:off x="3024871" y="339553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sp>
        <p:nvSpPr>
          <p:cNvPr id="36" name="円柱 35">
            <a:extLst>
              <a:ext uri="{FF2B5EF4-FFF2-40B4-BE49-F238E27FC236}">
                <a16:creationId xmlns:a16="http://schemas.microsoft.com/office/drawing/2014/main" id="{B3C114D4-7F34-5CEE-C765-07649C078F7A}"/>
              </a:ext>
            </a:extLst>
          </p:cNvPr>
          <p:cNvSpPr>
            <a:spLocks/>
          </p:cNvSpPr>
          <p:nvPr/>
        </p:nvSpPr>
        <p:spPr>
          <a:xfrm>
            <a:off x="3661097" y="3016656"/>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7" name="円柱 36">
            <a:extLst>
              <a:ext uri="{FF2B5EF4-FFF2-40B4-BE49-F238E27FC236}">
                <a16:creationId xmlns:a16="http://schemas.microsoft.com/office/drawing/2014/main" id="{BD3CD27E-F5DA-2C9F-95F6-E58F03D55E9A}"/>
              </a:ext>
            </a:extLst>
          </p:cNvPr>
          <p:cNvSpPr>
            <a:spLocks/>
          </p:cNvSpPr>
          <p:nvPr/>
        </p:nvSpPr>
        <p:spPr>
          <a:xfrm>
            <a:off x="3661097" y="330325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46" name="直線コネクタ 45">
            <a:extLst>
              <a:ext uri="{FF2B5EF4-FFF2-40B4-BE49-F238E27FC236}">
                <a16:creationId xmlns:a16="http://schemas.microsoft.com/office/drawing/2014/main" id="{19BFE4D8-FD28-69B9-BD59-A8D51371E799}"/>
              </a:ext>
            </a:extLst>
          </p:cNvPr>
          <p:cNvCxnSpPr>
            <a:cxnSpLocks/>
            <a:stCxn id="36" idx="4"/>
          </p:cNvCxnSpPr>
          <p:nvPr/>
        </p:nvCxnSpPr>
        <p:spPr>
          <a:xfrm>
            <a:off x="4057098" y="3142656"/>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9ACB2302-D994-D704-8321-B46FCDB8F5BA}"/>
              </a:ext>
            </a:extLst>
          </p:cNvPr>
          <p:cNvCxnSpPr>
            <a:cxnSpLocks/>
          </p:cNvCxnSpPr>
          <p:nvPr/>
        </p:nvCxnSpPr>
        <p:spPr>
          <a:xfrm>
            <a:off x="4057098" y="3423967"/>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25F70D91-7BE0-AE32-4EB3-1280B5CBDFD6}"/>
              </a:ext>
            </a:extLst>
          </p:cNvPr>
          <p:cNvCxnSpPr>
            <a:cxnSpLocks/>
          </p:cNvCxnSpPr>
          <p:nvPr/>
        </p:nvCxnSpPr>
        <p:spPr>
          <a:xfrm>
            <a:off x="6319119" y="3142656"/>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3022DE65-B00C-5074-3E9D-0A61027E6A43}"/>
              </a:ext>
            </a:extLst>
          </p:cNvPr>
          <p:cNvCxnSpPr>
            <a:cxnSpLocks/>
          </p:cNvCxnSpPr>
          <p:nvPr/>
        </p:nvCxnSpPr>
        <p:spPr>
          <a:xfrm>
            <a:off x="6339147" y="3423967"/>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61" name="円柱 60">
            <a:extLst>
              <a:ext uri="{FF2B5EF4-FFF2-40B4-BE49-F238E27FC236}">
                <a16:creationId xmlns:a16="http://schemas.microsoft.com/office/drawing/2014/main" id="{FA6CA625-3904-FF20-35F2-40BE0D38063F}"/>
              </a:ext>
            </a:extLst>
          </p:cNvPr>
          <p:cNvSpPr/>
          <p:nvPr/>
        </p:nvSpPr>
        <p:spPr>
          <a:xfrm>
            <a:off x="5592978" y="3064065"/>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62" name="円柱 61">
            <a:extLst>
              <a:ext uri="{FF2B5EF4-FFF2-40B4-BE49-F238E27FC236}">
                <a16:creationId xmlns:a16="http://schemas.microsoft.com/office/drawing/2014/main" id="{3C0BA433-5586-364C-41DE-FB33C5F0B4BD}"/>
              </a:ext>
            </a:extLst>
          </p:cNvPr>
          <p:cNvSpPr/>
          <p:nvPr/>
        </p:nvSpPr>
        <p:spPr>
          <a:xfrm>
            <a:off x="5461593" y="2922539"/>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65" name="正方形/長方形 64">
            <a:extLst>
              <a:ext uri="{FF2B5EF4-FFF2-40B4-BE49-F238E27FC236}">
                <a16:creationId xmlns:a16="http://schemas.microsoft.com/office/drawing/2014/main" id="{AB6D187A-09DD-161F-C3D1-F292362C2147}"/>
              </a:ext>
            </a:extLst>
          </p:cNvPr>
          <p:cNvSpPr/>
          <p:nvPr/>
        </p:nvSpPr>
        <p:spPr>
          <a:xfrm>
            <a:off x="4218329" y="3436720"/>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67" name="正方形/長方形 66">
            <a:extLst>
              <a:ext uri="{FF2B5EF4-FFF2-40B4-BE49-F238E27FC236}">
                <a16:creationId xmlns:a16="http://schemas.microsoft.com/office/drawing/2014/main" id="{B57B082D-BC1D-086C-ABB5-9E8D9BCF1492}"/>
              </a:ext>
            </a:extLst>
          </p:cNvPr>
          <p:cNvSpPr/>
          <p:nvPr/>
        </p:nvSpPr>
        <p:spPr>
          <a:xfrm>
            <a:off x="6370910" y="3146732"/>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68" name="正方形/長方形 67">
            <a:extLst>
              <a:ext uri="{FF2B5EF4-FFF2-40B4-BE49-F238E27FC236}">
                <a16:creationId xmlns:a16="http://schemas.microsoft.com/office/drawing/2014/main" id="{F0D3F22E-1A0D-20A3-BA35-5131EFDFCF93}"/>
              </a:ext>
            </a:extLst>
          </p:cNvPr>
          <p:cNvSpPr/>
          <p:nvPr/>
        </p:nvSpPr>
        <p:spPr>
          <a:xfrm>
            <a:off x="6370910" y="3433254"/>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54" name="直線コネクタ 53">
            <a:extLst>
              <a:ext uri="{FF2B5EF4-FFF2-40B4-BE49-F238E27FC236}">
                <a16:creationId xmlns:a16="http://schemas.microsoft.com/office/drawing/2014/main" id="{4FF1FE1D-8186-F5B9-C4FE-1382048BC557}"/>
              </a:ext>
            </a:extLst>
          </p:cNvPr>
          <p:cNvCxnSpPr>
            <a:cxnSpLocks/>
          </p:cNvCxnSpPr>
          <p:nvPr/>
        </p:nvCxnSpPr>
        <p:spPr>
          <a:xfrm>
            <a:off x="826263"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5" name="直線コネクタ 54">
            <a:extLst>
              <a:ext uri="{FF2B5EF4-FFF2-40B4-BE49-F238E27FC236}">
                <a16:creationId xmlns:a16="http://schemas.microsoft.com/office/drawing/2014/main" id="{742C7436-A865-E5E6-C610-E4BB9CD7902E}"/>
              </a:ext>
            </a:extLst>
          </p:cNvPr>
          <p:cNvCxnSpPr>
            <a:cxnSpLocks/>
          </p:cNvCxnSpPr>
          <p:nvPr/>
        </p:nvCxnSpPr>
        <p:spPr>
          <a:xfrm>
            <a:off x="2919084"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6" name="直線コネクタ 55">
            <a:extLst>
              <a:ext uri="{FF2B5EF4-FFF2-40B4-BE49-F238E27FC236}">
                <a16:creationId xmlns:a16="http://schemas.microsoft.com/office/drawing/2014/main" id="{14634B8A-05EC-E1A3-DE3C-22714B2B7E50}"/>
              </a:ext>
            </a:extLst>
          </p:cNvPr>
          <p:cNvCxnSpPr>
            <a:cxnSpLocks/>
          </p:cNvCxnSpPr>
          <p:nvPr/>
        </p:nvCxnSpPr>
        <p:spPr>
          <a:xfrm>
            <a:off x="4147724" y="2272748"/>
            <a:ext cx="0" cy="298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9" name="直線コネクタ 58">
            <a:extLst>
              <a:ext uri="{FF2B5EF4-FFF2-40B4-BE49-F238E27FC236}">
                <a16:creationId xmlns:a16="http://schemas.microsoft.com/office/drawing/2014/main" id="{F69F2746-562D-08C4-1B9A-5DD88887C928}"/>
              </a:ext>
            </a:extLst>
          </p:cNvPr>
          <p:cNvCxnSpPr>
            <a:cxnSpLocks/>
          </p:cNvCxnSpPr>
          <p:nvPr/>
        </p:nvCxnSpPr>
        <p:spPr>
          <a:xfrm>
            <a:off x="7371973"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0" name="直線コネクタ 59">
            <a:extLst>
              <a:ext uri="{FF2B5EF4-FFF2-40B4-BE49-F238E27FC236}">
                <a16:creationId xmlns:a16="http://schemas.microsoft.com/office/drawing/2014/main" id="{8F611266-F3B5-D04E-4560-02CF1BE0A946}"/>
              </a:ext>
            </a:extLst>
          </p:cNvPr>
          <p:cNvCxnSpPr>
            <a:cxnSpLocks/>
          </p:cNvCxnSpPr>
          <p:nvPr/>
        </p:nvCxnSpPr>
        <p:spPr>
          <a:xfrm>
            <a:off x="9116070"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sp>
        <p:nvSpPr>
          <p:cNvPr id="84" name="四角形: 角を丸くする 83">
            <a:extLst>
              <a:ext uri="{FF2B5EF4-FFF2-40B4-BE49-F238E27FC236}">
                <a16:creationId xmlns:a16="http://schemas.microsoft.com/office/drawing/2014/main" id="{CE71A79F-B37C-A5EE-FE30-DE7FCDFB23CF}"/>
              </a:ext>
            </a:extLst>
          </p:cNvPr>
          <p:cNvSpPr>
            <a:spLocks/>
          </p:cNvSpPr>
          <p:nvPr/>
        </p:nvSpPr>
        <p:spPr>
          <a:xfrm>
            <a:off x="898631" y="3795418"/>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高松市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85" name="円柱 84">
            <a:extLst>
              <a:ext uri="{FF2B5EF4-FFF2-40B4-BE49-F238E27FC236}">
                <a16:creationId xmlns:a16="http://schemas.microsoft.com/office/drawing/2014/main" id="{0D675C6F-B8E5-CB47-8D93-F4969D13191D}"/>
              </a:ext>
            </a:extLst>
          </p:cNvPr>
          <p:cNvSpPr/>
          <p:nvPr/>
        </p:nvSpPr>
        <p:spPr>
          <a:xfrm>
            <a:off x="1350258" y="396528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6" name="円柱 85">
            <a:extLst>
              <a:ext uri="{FF2B5EF4-FFF2-40B4-BE49-F238E27FC236}">
                <a16:creationId xmlns:a16="http://schemas.microsoft.com/office/drawing/2014/main" id="{5F0437F9-AB6D-A166-7572-E1F46003CFC6}"/>
              </a:ext>
            </a:extLst>
          </p:cNvPr>
          <p:cNvSpPr/>
          <p:nvPr/>
        </p:nvSpPr>
        <p:spPr>
          <a:xfrm>
            <a:off x="1350258" y="424355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7" name="正方形/長方形 86">
            <a:extLst>
              <a:ext uri="{FF2B5EF4-FFF2-40B4-BE49-F238E27FC236}">
                <a16:creationId xmlns:a16="http://schemas.microsoft.com/office/drawing/2014/main" id="{BEC6C9B6-2334-D2E7-4CA3-B480EC959637}"/>
              </a:ext>
            </a:extLst>
          </p:cNvPr>
          <p:cNvSpPr/>
          <p:nvPr/>
        </p:nvSpPr>
        <p:spPr>
          <a:xfrm>
            <a:off x="2310390" y="410428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88" name="円柱 87">
            <a:extLst>
              <a:ext uri="{FF2B5EF4-FFF2-40B4-BE49-F238E27FC236}">
                <a16:creationId xmlns:a16="http://schemas.microsoft.com/office/drawing/2014/main" id="{AB5A8AD4-7564-F16C-657F-B13AFA3D57B0}"/>
              </a:ext>
            </a:extLst>
          </p:cNvPr>
          <p:cNvSpPr>
            <a:spLocks/>
          </p:cNvSpPr>
          <p:nvPr/>
        </p:nvSpPr>
        <p:spPr>
          <a:xfrm>
            <a:off x="3024871" y="396358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9" name="円柱 88">
            <a:extLst>
              <a:ext uri="{FF2B5EF4-FFF2-40B4-BE49-F238E27FC236}">
                <a16:creationId xmlns:a16="http://schemas.microsoft.com/office/drawing/2014/main" id="{602DEEE4-9D2D-A110-EC45-B8E8C81E5676}"/>
              </a:ext>
            </a:extLst>
          </p:cNvPr>
          <p:cNvSpPr>
            <a:spLocks/>
          </p:cNvSpPr>
          <p:nvPr/>
        </p:nvSpPr>
        <p:spPr>
          <a:xfrm>
            <a:off x="3024871" y="424643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90" name="直線コネクタ 89">
            <a:extLst>
              <a:ext uri="{FF2B5EF4-FFF2-40B4-BE49-F238E27FC236}">
                <a16:creationId xmlns:a16="http://schemas.microsoft.com/office/drawing/2014/main" id="{A238DE14-BDE0-78CA-2E16-F5E0498D5B77}"/>
              </a:ext>
            </a:extLst>
          </p:cNvPr>
          <p:cNvCxnSpPr>
            <a:cxnSpLocks/>
            <a:stCxn id="95" idx="3"/>
            <a:endCxn id="88" idx="2"/>
          </p:cNvCxnSpPr>
          <p:nvPr/>
        </p:nvCxnSpPr>
        <p:spPr>
          <a:xfrm flipV="1">
            <a:off x="2222127" y="4089581"/>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CCB25E2C-C39B-5794-577F-A9E42B354A14}"/>
              </a:ext>
            </a:extLst>
          </p:cNvPr>
          <p:cNvCxnSpPr>
            <a:cxnSpLocks/>
            <a:stCxn id="96" idx="3"/>
            <a:endCxn id="89" idx="2"/>
          </p:cNvCxnSpPr>
          <p:nvPr/>
        </p:nvCxnSpPr>
        <p:spPr>
          <a:xfrm>
            <a:off x="2222127" y="4369550"/>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F71115CC-117D-4689-D56B-123DB1A81F1B}"/>
              </a:ext>
            </a:extLst>
          </p:cNvPr>
          <p:cNvCxnSpPr>
            <a:cxnSpLocks/>
            <a:stCxn id="85" idx="4"/>
            <a:endCxn id="95" idx="1"/>
          </p:cNvCxnSpPr>
          <p:nvPr/>
        </p:nvCxnSpPr>
        <p:spPr>
          <a:xfrm>
            <a:off x="1746258" y="4091281"/>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5AD4DCB2-A56B-D80C-8A08-D53FEA584379}"/>
              </a:ext>
            </a:extLst>
          </p:cNvPr>
          <p:cNvCxnSpPr>
            <a:cxnSpLocks/>
            <a:stCxn id="86" idx="4"/>
            <a:endCxn id="96" idx="1"/>
          </p:cNvCxnSpPr>
          <p:nvPr/>
        </p:nvCxnSpPr>
        <p:spPr>
          <a:xfrm>
            <a:off x="1746258" y="436955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B277C0EE-4AD5-AD68-57EB-8EC039646C73}"/>
              </a:ext>
            </a:extLst>
          </p:cNvPr>
          <p:cNvSpPr/>
          <p:nvPr/>
        </p:nvSpPr>
        <p:spPr>
          <a:xfrm>
            <a:off x="2302770" y="4380594"/>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95" name="正方形/長方形 94">
            <a:extLst>
              <a:ext uri="{FF2B5EF4-FFF2-40B4-BE49-F238E27FC236}">
                <a16:creationId xmlns:a16="http://schemas.microsoft.com/office/drawing/2014/main" id="{1D38736F-FB40-57AC-2106-5E0D5252C5D4}"/>
              </a:ext>
            </a:extLst>
          </p:cNvPr>
          <p:cNvSpPr/>
          <p:nvPr/>
        </p:nvSpPr>
        <p:spPr>
          <a:xfrm>
            <a:off x="1826126" y="396528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6" name="正方形/長方形 95">
            <a:extLst>
              <a:ext uri="{FF2B5EF4-FFF2-40B4-BE49-F238E27FC236}">
                <a16:creationId xmlns:a16="http://schemas.microsoft.com/office/drawing/2014/main" id="{54EF7BA1-EF13-B761-87D0-9928983BE014}"/>
              </a:ext>
            </a:extLst>
          </p:cNvPr>
          <p:cNvSpPr/>
          <p:nvPr/>
        </p:nvSpPr>
        <p:spPr>
          <a:xfrm>
            <a:off x="1826126" y="424355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7" name="四角形: 角を丸くする 96">
            <a:extLst>
              <a:ext uri="{FF2B5EF4-FFF2-40B4-BE49-F238E27FC236}">
                <a16:creationId xmlns:a16="http://schemas.microsoft.com/office/drawing/2014/main" id="{F624C7C6-9076-93CD-4E7B-D5AB34C3FFD2}"/>
              </a:ext>
            </a:extLst>
          </p:cNvPr>
          <p:cNvSpPr>
            <a:spLocks/>
          </p:cNvSpPr>
          <p:nvPr/>
        </p:nvSpPr>
        <p:spPr>
          <a:xfrm>
            <a:off x="898631" y="4603701"/>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松山市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98" name="円柱 97">
            <a:extLst>
              <a:ext uri="{FF2B5EF4-FFF2-40B4-BE49-F238E27FC236}">
                <a16:creationId xmlns:a16="http://schemas.microsoft.com/office/drawing/2014/main" id="{9E433711-03C2-8B45-079A-98F67274E9A3}"/>
              </a:ext>
            </a:extLst>
          </p:cNvPr>
          <p:cNvSpPr/>
          <p:nvPr/>
        </p:nvSpPr>
        <p:spPr>
          <a:xfrm>
            <a:off x="1350258" y="479762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9" name="円柱 98">
            <a:extLst>
              <a:ext uri="{FF2B5EF4-FFF2-40B4-BE49-F238E27FC236}">
                <a16:creationId xmlns:a16="http://schemas.microsoft.com/office/drawing/2014/main" id="{8F8D1310-9E56-E43D-96FC-4CAFBA4BBF87}"/>
              </a:ext>
            </a:extLst>
          </p:cNvPr>
          <p:cNvSpPr/>
          <p:nvPr/>
        </p:nvSpPr>
        <p:spPr>
          <a:xfrm>
            <a:off x="1350258" y="507588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0" name="正方形/長方形 99">
            <a:extLst>
              <a:ext uri="{FF2B5EF4-FFF2-40B4-BE49-F238E27FC236}">
                <a16:creationId xmlns:a16="http://schemas.microsoft.com/office/drawing/2014/main" id="{A00B6D54-1B33-5A2E-5012-8392171D2FC9}"/>
              </a:ext>
            </a:extLst>
          </p:cNvPr>
          <p:cNvSpPr/>
          <p:nvPr/>
        </p:nvSpPr>
        <p:spPr>
          <a:xfrm>
            <a:off x="2310390" y="4936626"/>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01" name="円柱 100">
            <a:extLst>
              <a:ext uri="{FF2B5EF4-FFF2-40B4-BE49-F238E27FC236}">
                <a16:creationId xmlns:a16="http://schemas.microsoft.com/office/drawing/2014/main" id="{D0A65267-CCEB-8A58-2CD4-8D068FE6095A}"/>
              </a:ext>
            </a:extLst>
          </p:cNvPr>
          <p:cNvSpPr>
            <a:spLocks/>
          </p:cNvSpPr>
          <p:nvPr/>
        </p:nvSpPr>
        <p:spPr>
          <a:xfrm>
            <a:off x="3024871" y="479591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2" name="円柱 101">
            <a:extLst>
              <a:ext uri="{FF2B5EF4-FFF2-40B4-BE49-F238E27FC236}">
                <a16:creationId xmlns:a16="http://schemas.microsoft.com/office/drawing/2014/main" id="{87E96C2D-AE5F-2B53-12D9-75FDF90A33DA}"/>
              </a:ext>
            </a:extLst>
          </p:cNvPr>
          <p:cNvSpPr>
            <a:spLocks/>
          </p:cNvSpPr>
          <p:nvPr/>
        </p:nvSpPr>
        <p:spPr>
          <a:xfrm>
            <a:off x="3024871" y="507876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03" name="直線コネクタ 102">
            <a:extLst>
              <a:ext uri="{FF2B5EF4-FFF2-40B4-BE49-F238E27FC236}">
                <a16:creationId xmlns:a16="http://schemas.microsoft.com/office/drawing/2014/main" id="{38A8FDEE-16E7-62CA-598C-A3428FDEC147}"/>
              </a:ext>
            </a:extLst>
          </p:cNvPr>
          <p:cNvCxnSpPr>
            <a:cxnSpLocks/>
            <a:stCxn id="108" idx="3"/>
            <a:endCxn id="101" idx="2"/>
          </p:cNvCxnSpPr>
          <p:nvPr/>
        </p:nvCxnSpPr>
        <p:spPr>
          <a:xfrm flipV="1">
            <a:off x="2222127" y="4921920"/>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7188F4EE-860C-30C8-0BC5-365A9D253C51}"/>
              </a:ext>
            </a:extLst>
          </p:cNvPr>
          <p:cNvCxnSpPr>
            <a:cxnSpLocks/>
            <a:stCxn id="109" idx="3"/>
            <a:endCxn id="102" idx="2"/>
          </p:cNvCxnSpPr>
          <p:nvPr/>
        </p:nvCxnSpPr>
        <p:spPr>
          <a:xfrm>
            <a:off x="2222127" y="5201889"/>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2E758AEF-525A-B2C9-9677-FD8AA48EFD26}"/>
              </a:ext>
            </a:extLst>
          </p:cNvPr>
          <p:cNvCxnSpPr>
            <a:cxnSpLocks/>
            <a:stCxn id="98" idx="4"/>
            <a:endCxn id="108" idx="1"/>
          </p:cNvCxnSpPr>
          <p:nvPr/>
        </p:nvCxnSpPr>
        <p:spPr>
          <a:xfrm>
            <a:off x="1746258" y="492362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8CB6CE53-C3D9-DE7C-06C0-EF8AD3CF015A}"/>
              </a:ext>
            </a:extLst>
          </p:cNvPr>
          <p:cNvCxnSpPr>
            <a:cxnSpLocks/>
            <a:stCxn id="99" idx="4"/>
            <a:endCxn id="109" idx="1"/>
          </p:cNvCxnSpPr>
          <p:nvPr/>
        </p:nvCxnSpPr>
        <p:spPr>
          <a:xfrm>
            <a:off x="1746258" y="5201889"/>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07" name="正方形/長方形 106">
            <a:extLst>
              <a:ext uri="{FF2B5EF4-FFF2-40B4-BE49-F238E27FC236}">
                <a16:creationId xmlns:a16="http://schemas.microsoft.com/office/drawing/2014/main" id="{39BBA79E-0D31-D0C1-2AB6-EA5502D3DB3E}"/>
              </a:ext>
            </a:extLst>
          </p:cNvPr>
          <p:cNvSpPr/>
          <p:nvPr/>
        </p:nvSpPr>
        <p:spPr>
          <a:xfrm>
            <a:off x="2302770" y="5212933"/>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08" name="正方形/長方形 107">
            <a:extLst>
              <a:ext uri="{FF2B5EF4-FFF2-40B4-BE49-F238E27FC236}">
                <a16:creationId xmlns:a16="http://schemas.microsoft.com/office/drawing/2014/main" id="{57CC12B9-49D3-87A1-9BCD-C1D2AB863D6F}"/>
              </a:ext>
            </a:extLst>
          </p:cNvPr>
          <p:cNvSpPr/>
          <p:nvPr/>
        </p:nvSpPr>
        <p:spPr>
          <a:xfrm>
            <a:off x="1826126" y="479762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09" name="正方形/長方形 108">
            <a:extLst>
              <a:ext uri="{FF2B5EF4-FFF2-40B4-BE49-F238E27FC236}">
                <a16:creationId xmlns:a16="http://schemas.microsoft.com/office/drawing/2014/main" id="{5A681218-9D25-067A-CBD0-9536E2C19633}"/>
              </a:ext>
            </a:extLst>
          </p:cNvPr>
          <p:cNvSpPr/>
          <p:nvPr/>
        </p:nvSpPr>
        <p:spPr>
          <a:xfrm>
            <a:off x="1826126" y="5075889"/>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12" name="四角形: 角を丸くする 111">
            <a:extLst>
              <a:ext uri="{FF2B5EF4-FFF2-40B4-BE49-F238E27FC236}">
                <a16:creationId xmlns:a16="http://schemas.microsoft.com/office/drawing/2014/main" id="{0DB22E86-378B-7E59-107B-C2F53647527D}"/>
              </a:ext>
            </a:extLst>
          </p:cNvPr>
          <p:cNvSpPr/>
          <p:nvPr/>
        </p:nvSpPr>
        <p:spPr>
          <a:xfrm>
            <a:off x="4217611" y="4220902"/>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cxnSp>
        <p:nvCxnSpPr>
          <p:cNvPr id="57" name="直線コネクタ 56">
            <a:extLst>
              <a:ext uri="{FF2B5EF4-FFF2-40B4-BE49-F238E27FC236}">
                <a16:creationId xmlns:a16="http://schemas.microsoft.com/office/drawing/2014/main" id="{A3266B9B-C907-25C3-E04A-AA01083602C7}"/>
              </a:ext>
            </a:extLst>
          </p:cNvPr>
          <p:cNvCxnSpPr>
            <a:cxnSpLocks/>
          </p:cNvCxnSpPr>
          <p:nvPr/>
        </p:nvCxnSpPr>
        <p:spPr>
          <a:xfrm>
            <a:off x="5417774"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8" name="直線コネクタ 57">
            <a:extLst>
              <a:ext uri="{FF2B5EF4-FFF2-40B4-BE49-F238E27FC236}">
                <a16:creationId xmlns:a16="http://schemas.microsoft.com/office/drawing/2014/main" id="{EDD993A5-D8C9-81C5-0E28-9002CAA43F86}"/>
              </a:ext>
            </a:extLst>
          </p:cNvPr>
          <p:cNvCxnSpPr>
            <a:cxnSpLocks/>
          </p:cNvCxnSpPr>
          <p:nvPr/>
        </p:nvCxnSpPr>
        <p:spPr>
          <a:xfrm>
            <a:off x="6363149"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sp>
        <p:nvSpPr>
          <p:cNvPr id="113" name="四角形: 角を丸くする 112">
            <a:extLst>
              <a:ext uri="{FF2B5EF4-FFF2-40B4-BE49-F238E27FC236}">
                <a16:creationId xmlns:a16="http://schemas.microsoft.com/office/drawing/2014/main" id="{BA5CE28B-EF67-485A-5229-8B2B655E57B0}"/>
              </a:ext>
            </a:extLst>
          </p:cNvPr>
          <p:cNvSpPr/>
          <p:nvPr/>
        </p:nvSpPr>
        <p:spPr>
          <a:xfrm>
            <a:off x="7425918" y="4335938"/>
            <a:ext cx="1620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116" name="正方形/長方形 115">
            <a:extLst>
              <a:ext uri="{FF2B5EF4-FFF2-40B4-BE49-F238E27FC236}">
                <a16:creationId xmlns:a16="http://schemas.microsoft.com/office/drawing/2014/main" id="{DDFE9348-5D63-F24F-3BA0-91957FE3E3F9}"/>
              </a:ext>
            </a:extLst>
          </p:cNvPr>
          <p:cNvSpPr/>
          <p:nvPr/>
        </p:nvSpPr>
        <p:spPr>
          <a:xfrm>
            <a:off x="4218329" y="4684337"/>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7" name="円柱 116">
            <a:extLst>
              <a:ext uri="{FF2B5EF4-FFF2-40B4-BE49-F238E27FC236}">
                <a16:creationId xmlns:a16="http://schemas.microsoft.com/office/drawing/2014/main" id="{37E09BF0-BDBE-E2CA-DD05-7EBC3F716D94}"/>
              </a:ext>
            </a:extLst>
          </p:cNvPr>
          <p:cNvSpPr>
            <a:spLocks/>
          </p:cNvSpPr>
          <p:nvPr/>
        </p:nvSpPr>
        <p:spPr>
          <a:xfrm>
            <a:off x="3661097" y="455426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8" name="円柱 117">
            <a:extLst>
              <a:ext uri="{FF2B5EF4-FFF2-40B4-BE49-F238E27FC236}">
                <a16:creationId xmlns:a16="http://schemas.microsoft.com/office/drawing/2014/main" id="{2DA903BF-4A04-81AE-39AC-6A1CFE69861E}"/>
              </a:ext>
            </a:extLst>
          </p:cNvPr>
          <p:cNvSpPr>
            <a:spLocks/>
          </p:cNvSpPr>
          <p:nvPr/>
        </p:nvSpPr>
        <p:spPr>
          <a:xfrm>
            <a:off x="3661097" y="484086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19" name="直線コネクタ 118">
            <a:extLst>
              <a:ext uri="{FF2B5EF4-FFF2-40B4-BE49-F238E27FC236}">
                <a16:creationId xmlns:a16="http://schemas.microsoft.com/office/drawing/2014/main" id="{AB8A6677-8FDD-1D38-16A8-BFFDEED10197}"/>
              </a:ext>
            </a:extLst>
          </p:cNvPr>
          <p:cNvCxnSpPr>
            <a:cxnSpLocks/>
            <a:stCxn id="117" idx="4"/>
          </p:cNvCxnSpPr>
          <p:nvPr/>
        </p:nvCxnSpPr>
        <p:spPr>
          <a:xfrm>
            <a:off x="4057098" y="4680261"/>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EC5D2DA5-E69A-64EC-11C1-AA434F43B515}"/>
              </a:ext>
            </a:extLst>
          </p:cNvPr>
          <p:cNvCxnSpPr>
            <a:cxnSpLocks/>
          </p:cNvCxnSpPr>
          <p:nvPr/>
        </p:nvCxnSpPr>
        <p:spPr>
          <a:xfrm>
            <a:off x="4057098" y="4961572"/>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4B1D25C4-35C2-CDC3-CD1D-9BBD066A5CBB}"/>
              </a:ext>
            </a:extLst>
          </p:cNvPr>
          <p:cNvCxnSpPr>
            <a:cxnSpLocks/>
          </p:cNvCxnSpPr>
          <p:nvPr/>
        </p:nvCxnSpPr>
        <p:spPr>
          <a:xfrm>
            <a:off x="6319119" y="4680261"/>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5B94F88F-E9B9-669E-4E6D-FF72E677115B}"/>
              </a:ext>
            </a:extLst>
          </p:cNvPr>
          <p:cNvCxnSpPr>
            <a:cxnSpLocks/>
          </p:cNvCxnSpPr>
          <p:nvPr/>
        </p:nvCxnSpPr>
        <p:spPr>
          <a:xfrm>
            <a:off x="6339147" y="4961572"/>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23" name="円柱 122">
            <a:extLst>
              <a:ext uri="{FF2B5EF4-FFF2-40B4-BE49-F238E27FC236}">
                <a16:creationId xmlns:a16="http://schemas.microsoft.com/office/drawing/2014/main" id="{90A2BF23-B065-2B0A-5EC5-D8EFC323A6C1}"/>
              </a:ext>
            </a:extLst>
          </p:cNvPr>
          <p:cNvSpPr/>
          <p:nvPr/>
        </p:nvSpPr>
        <p:spPr>
          <a:xfrm>
            <a:off x="5592978" y="4601670"/>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24" name="円柱 123">
            <a:extLst>
              <a:ext uri="{FF2B5EF4-FFF2-40B4-BE49-F238E27FC236}">
                <a16:creationId xmlns:a16="http://schemas.microsoft.com/office/drawing/2014/main" id="{0CC2653D-8AEF-D9A4-0983-F45DCDE0092E}"/>
              </a:ext>
            </a:extLst>
          </p:cNvPr>
          <p:cNvSpPr/>
          <p:nvPr/>
        </p:nvSpPr>
        <p:spPr>
          <a:xfrm>
            <a:off x="5461593" y="4460144"/>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25" name="正方形/長方形 124">
            <a:extLst>
              <a:ext uri="{FF2B5EF4-FFF2-40B4-BE49-F238E27FC236}">
                <a16:creationId xmlns:a16="http://schemas.microsoft.com/office/drawing/2014/main" id="{63F9D15A-3048-7029-7FD5-78A47293FA25}"/>
              </a:ext>
            </a:extLst>
          </p:cNvPr>
          <p:cNvSpPr/>
          <p:nvPr/>
        </p:nvSpPr>
        <p:spPr>
          <a:xfrm>
            <a:off x="4218329" y="4974325"/>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26" name="正方形/長方形 125">
            <a:extLst>
              <a:ext uri="{FF2B5EF4-FFF2-40B4-BE49-F238E27FC236}">
                <a16:creationId xmlns:a16="http://schemas.microsoft.com/office/drawing/2014/main" id="{64DD9A92-C091-5093-67E7-AE77183CC8E6}"/>
              </a:ext>
            </a:extLst>
          </p:cNvPr>
          <p:cNvSpPr/>
          <p:nvPr/>
        </p:nvSpPr>
        <p:spPr>
          <a:xfrm>
            <a:off x="6370910" y="4684337"/>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27" name="正方形/長方形 126">
            <a:extLst>
              <a:ext uri="{FF2B5EF4-FFF2-40B4-BE49-F238E27FC236}">
                <a16:creationId xmlns:a16="http://schemas.microsoft.com/office/drawing/2014/main" id="{2D50C2A2-E290-DDFA-205C-401289D53322}"/>
              </a:ext>
            </a:extLst>
          </p:cNvPr>
          <p:cNvSpPr/>
          <p:nvPr/>
        </p:nvSpPr>
        <p:spPr>
          <a:xfrm>
            <a:off x="6370910" y="4970859"/>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5" name="四角形: 角を丸くする 4">
            <a:extLst>
              <a:ext uri="{FF2B5EF4-FFF2-40B4-BE49-F238E27FC236}">
                <a16:creationId xmlns:a16="http://schemas.microsoft.com/office/drawing/2014/main" id="{465589D6-7AF0-889F-3C9E-DECE5870F2E9}"/>
              </a:ext>
            </a:extLst>
          </p:cNvPr>
          <p:cNvSpPr/>
          <p:nvPr/>
        </p:nvSpPr>
        <p:spPr>
          <a:xfrm>
            <a:off x="7444975" y="3014127"/>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2D5F9B4-E491-938A-E41C-49E27E67A175}"/>
              </a:ext>
            </a:extLst>
          </p:cNvPr>
          <p:cNvSpPr txBox="1"/>
          <p:nvPr/>
        </p:nvSpPr>
        <p:spPr>
          <a:xfrm>
            <a:off x="7738907" y="3193350"/>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30" name="四角形: 角を丸くする 29">
            <a:extLst>
              <a:ext uri="{FF2B5EF4-FFF2-40B4-BE49-F238E27FC236}">
                <a16:creationId xmlns:a16="http://schemas.microsoft.com/office/drawing/2014/main" id="{9D5274C4-3D6B-E8D4-FDA8-CD4B1A5B9F40}"/>
              </a:ext>
            </a:extLst>
          </p:cNvPr>
          <p:cNvSpPr/>
          <p:nvPr/>
        </p:nvSpPr>
        <p:spPr>
          <a:xfrm>
            <a:off x="7444975" y="4585752"/>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7215D338-FEEA-4E69-099B-0E99C2949AE3}"/>
              </a:ext>
            </a:extLst>
          </p:cNvPr>
          <p:cNvSpPr txBox="1"/>
          <p:nvPr/>
        </p:nvSpPr>
        <p:spPr>
          <a:xfrm>
            <a:off x="7738907" y="4764975"/>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9" name="円柱 28">
            <a:extLst>
              <a:ext uri="{FF2B5EF4-FFF2-40B4-BE49-F238E27FC236}">
                <a16:creationId xmlns:a16="http://schemas.microsoft.com/office/drawing/2014/main" id="{3EC5485C-FEA0-E98E-D688-A3165B07E4F5}"/>
              </a:ext>
            </a:extLst>
          </p:cNvPr>
          <p:cNvSpPr/>
          <p:nvPr/>
        </p:nvSpPr>
        <p:spPr>
          <a:xfrm>
            <a:off x="1350258" y="289311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3" name="正方形/長方形 32">
            <a:extLst>
              <a:ext uri="{FF2B5EF4-FFF2-40B4-BE49-F238E27FC236}">
                <a16:creationId xmlns:a16="http://schemas.microsoft.com/office/drawing/2014/main" id="{7EBA52EE-D2EE-5F9F-E1BF-0F428899EC3A}"/>
              </a:ext>
            </a:extLst>
          </p:cNvPr>
          <p:cNvSpPr/>
          <p:nvPr/>
        </p:nvSpPr>
        <p:spPr>
          <a:xfrm>
            <a:off x="2310390" y="303211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40" name="直線コネクタ 39">
            <a:extLst>
              <a:ext uri="{FF2B5EF4-FFF2-40B4-BE49-F238E27FC236}">
                <a16:creationId xmlns:a16="http://schemas.microsoft.com/office/drawing/2014/main" id="{E8F800C2-172F-CF56-F4D6-89B2FE9FA418}"/>
              </a:ext>
            </a:extLst>
          </p:cNvPr>
          <p:cNvCxnSpPr>
            <a:cxnSpLocks/>
            <a:stCxn id="75" idx="3"/>
            <a:endCxn id="34" idx="2"/>
          </p:cNvCxnSpPr>
          <p:nvPr/>
        </p:nvCxnSpPr>
        <p:spPr>
          <a:xfrm flipV="1">
            <a:off x="2222127" y="3017411"/>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96758BA5-22D9-E6B0-2022-09B4493A4803}"/>
              </a:ext>
            </a:extLst>
          </p:cNvPr>
          <p:cNvCxnSpPr>
            <a:cxnSpLocks/>
            <a:stCxn id="29" idx="4"/>
            <a:endCxn id="75" idx="1"/>
          </p:cNvCxnSpPr>
          <p:nvPr/>
        </p:nvCxnSpPr>
        <p:spPr>
          <a:xfrm>
            <a:off x="1746258" y="3019111"/>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75" name="正方形/長方形 74">
            <a:extLst>
              <a:ext uri="{FF2B5EF4-FFF2-40B4-BE49-F238E27FC236}">
                <a16:creationId xmlns:a16="http://schemas.microsoft.com/office/drawing/2014/main" id="{A7F4D58B-7FBC-9902-E9B5-1A0EF9C562D4}"/>
              </a:ext>
            </a:extLst>
          </p:cNvPr>
          <p:cNvSpPr/>
          <p:nvPr/>
        </p:nvSpPr>
        <p:spPr>
          <a:xfrm>
            <a:off x="1826126" y="289311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7" name="四角形: 角を丸くする 26">
            <a:extLst>
              <a:ext uri="{FF2B5EF4-FFF2-40B4-BE49-F238E27FC236}">
                <a16:creationId xmlns:a16="http://schemas.microsoft.com/office/drawing/2014/main" id="{5457981F-43CE-AC0B-E9FE-284374EDC861}"/>
              </a:ext>
            </a:extLst>
          </p:cNvPr>
          <p:cNvSpPr>
            <a:spLocks/>
          </p:cNvSpPr>
          <p:nvPr/>
        </p:nvSpPr>
        <p:spPr>
          <a:xfrm>
            <a:off x="898631" y="3223124"/>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倉敷市（支所）</a:t>
            </a:r>
            <a:br>
              <a:rPr lang="en-US" altLang="ja-JP" sz="900" b="1" kern="0">
                <a:solidFill>
                  <a:srgbClr val="00338D"/>
                </a:solidFill>
                <a:latin typeface="+mj-ea"/>
                <a:ea typeface="+mj-ea"/>
              </a:rPr>
            </a:br>
            <a:br>
              <a:rPr lang="en-US" altLang="ja-JP" sz="900" b="1" kern="0">
                <a:solidFill>
                  <a:srgbClr val="00338D"/>
                </a:solidFill>
                <a:latin typeface="+mj-ea"/>
                <a:ea typeface="+mj-ea"/>
              </a:rPr>
            </a:br>
            <a:r>
              <a:rPr lang="en-US" altLang="ja-JP" sz="900" b="1" kern="0">
                <a:solidFill>
                  <a:srgbClr val="00338D"/>
                </a:solidFill>
                <a:latin typeface="+mj-ea"/>
                <a:ea typeface="+mj-ea"/>
              </a:rPr>
              <a:t>LAN</a:t>
            </a:r>
          </a:p>
        </p:txBody>
      </p:sp>
      <p:sp>
        <p:nvSpPr>
          <p:cNvPr id="31" name="円柱 30">
            <a:extLst>
              <a:ext uri="{FF2B5EF4-FFF2-40B4-BE49-F238E27FC236}">
                <a16:creationId xmlns:a16="http://schemas.microsoft.com/office/drawing/2014/main" id="{4CA4314D-B1AA-646E-040B-55D312537C0A}"/>
              </a:ext>
            </a:extLst>
          </p:cNvPr>
          <p:cNvSpPr/>
          <p:nvPr/>
        </p:nvSpPr>
        <p:spPr>
          <a:xfrm>
            <a:off x="1350258" y="339265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43" name="直線コネクタ 42">
            <a:extLst>
              <a:ext uri="{FF2B5EF4-FFF2-40B4-BE49-F238E27FC236}">
                <a16:creationId xmlns:a16="http://schemas.microsoft.com/office/drawing/2014/main" id="{15EB5072-F47E-5A01-15C7-502D09EDBC6C}"/>
              </a:ext>
            </a:extLst>
          </p:cNvPr>
          <p:cNvCxnSpPr>
            <a:cxnSpLocks/>
            <a:stCxn id="76" idx="3"/>
            <a:endCxn id="35" idx="2"/>
          </p:cNvCxnSpPr>
          <p:nvPr/>
        </p:nvCxnSpPr>
        <p:spPr>
          <a:xfrm>
            <a:off x="2222127" y="3518650"/>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99458F79-0061-DD73-7D7C-3E490A8595FE}"/>
              </a:ext>
            </a:extLst>
          </p:cNvPr>
          <p:cNvCxnSpPr>
            <a:cxnSpLocks/>
            <a:stCxn id="31" idx="4"/>
            <a:endCxn id="76" idx="1"/>
          </p:cNvCxnSpPr>
          <p:nvPr/>
        </p:nvCxnSpPr>
        <p:spPr>
          <a:xfrm>
            <a:off x="1746258" y="351865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F93F0DDA-31C6-E6EA-3278-380CBC5B01F8}"/>
              </a:ext>
            </a:extLst>
          </p:cNvPr>
          <p:cNvSpPr/>
          <p:nvPr/>
        </p:nvSpPr>
        <p:spPr>
          <a:xfrm>
            <a:off x="2302770" y="3529694"/>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76" name="正方形/長方形 75">
            <a:extLst>
              <a:ext uri="{FF2B5EF4-FFF2-40B4-BE49-F238E27FC236}">
                <a16:creationId xmlns:a16="http://schemas.microsoft.com/office/drawing/2014/main" id="{930EA4C1-3918-66D6-58BF-276E5AF8EA49}"/>
              </a:ext>
            </a:extLst>
          </p:cNvPr>
          <p:cNvSpPr/>
          <p:nvPr/>
        </p:nvSpPr>
        <p:spPr>
          <a:xfrm>
            <a:off x="1826126" y="339265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 name="タイトル 3">
            <a:extLst>
              <a:ext uri="{FF2B5EF4-FFF2-40B4-BE49-F238E27FC236}">
                <a16:creationId xmlns:a16="http://schemas.microsoft.com/office/drawing/2014/main" id="{6C104712-7BCE-99C5-D4E5-F85534EE52CD}"/>
              </a:ext>
            </a:extLst>
          </p:cNvPr>
          <p:cNvSpPr txBox="1">
            <a:spLocks/>
          </p:cNvSpPr>
          <p:nvPr/>
        </p:nvSpPr>
        <p:spPr>
          <a:xfrm>
            <a:off x="692331" y="261249"/>
            <a:ext cx="9137469" cy="803365"/>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検証結果 </a:t>
            </a:r>
            <a:r>
              <a:rPr lang="en-US" altLang="ja-JP"/>
              <a:t>– </a:t>
            </a:r>
            <a:r>
              <a:rPr lang="ja-JP" altLang="en-US"/>
              <a:t>せとうち３市</a:t>
            </a:r>
            <a:r>
              <a:rPr lang="en-US" altLang="ja-JP" sz="1800"/>
              <a:t>(</a:t>
            </a:r>
            <a:r>
              <a:rPr lang="ja-JP" altLang="en-US" sz="1800"/>
              <a:t>倉敷市・高松市・松山市</a:t>
            </a:r>
            <a:r>
              <a:rPr lang="en-US" altLang="ja-JP" sz="1800"/>
              <a:t>)</a:t>
            </a:r>
            <a:r>
              <a:rPr lang="ja-JP" altLang="en-US"/>
              <a:t>（富士通</a:t>
            </a:r>
            <a:r>
              <a:rPr lang="en-US" altLang="ja-JP"/>
              <a:t>Japan</a:t>
            </a:r>
            <a:r>
              <a:rPr lang="ja-JP" altLang="en-US"/>
              <a:t>）</a:t>
            </a:r>
            <a:r>
              <a:rPr lang="en-US" altLang="ja-JP"/>
              <a:t>1/5</a:t>
            </a:r>
            <a:endParaRPr lang="ja-JP" altLang="en-US"/>
          </a:p>
        </p:txBody>
      </p:sp>
      <p:cxnSp>
        <p:nvCxnSpPr>
          <p:cNvPr id="10" name="直線コネクタ 9">
            <a:extLst>
              <a:ext uri="{FF2B5EF4-FFF2-40B4-BE49-F238E27FC236}">
                <a16:creationId xmlns:a16="http://schemas.microsoft.com/office/drawing/2014/main" id="{DF7A203C-FFA4-F0E3-B07A-CB05D5D7A8E3}"/>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7897894-928A-3F23-7064-9BE6C9A226C5}"/>
              </a:ext>
            </a:extLst>
          </p:cNvPr>
          <p:cNvSpPr txBox="1"/>
          <p:nvPr/>
        </p:nvSpPr>
        <p:spPr>
          <a:xfrm>
            <a:off x="869101" y="995568"/>
            <a:ext cx="7992262"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回線共同利用によりコスト削減効果がある一方で、団体間でのアドレス重複やアクセス制御等の考慮が必要。</a:t>
            </a:r>
            <a:endParaRPr kumimoji="1" lang="en-US" altLang="ja-JP" sz="1400"/>
          </a:p>
        </p:txBody>
      </p:sp>
      <p:cxnSp>
        <p:nvCxnSpPr>
          <p:cNvPr id="69" name="直線コネクタ 68">
            <a:extLst>
              <a:ext uri="{FF2B5EF4-FFF2-40B4-BE49-F238E27FC236}">
                <a16:creationId xmlns:a16="http://schemas.microsoft.com/office/drawing/2014/main" id="{A9120792-2B3C-9713-8F80-7428F7B48AF4}"/>
              </a:ext>
            </a:extLst>
          </p:cNvPr>
          <p:cNvCxnSpPr>
            <a:cxnSpLocks/>
          </p:cNvCxnSpPr>
          <p:nvPr/>
        </p:nvCxnSpPr>
        <p:spPr>
          <a:xfrm>
            <a:off x="1751594" y="2370656"/>
            <a:ext cx="0" cy="2988000"/>
          </a:xfrm>
          <a:prstGeom prst="line">
            <a:avLst/>
          </a:prstGeom>
          <a:noFill/>
          <a:ln w="25400" cap="flat" cmpd="sng" algn="ctr">
            <a:solidFill>
              <a:srgbClr val="6D2077"/>
            </a:solidFill>
            <a:prstDash val="solid"/>
            <a:miter lim="800000"/>
            <a:headEnd type="none" w="med" len="med"/>
            <a:tailEnd type="none" w="med" len="med"/>
          </a:ln>
          <a:effectLst/>
        </p:spPr>
      </p:cxnSp>
      <p:sp>
        <p:nvSpPr>
          <p:cNvPr id="8" name="スライド番号プレースホルダー 7">
            <a:extLst>
              <a:ext uri="{FF2B5EF4-FFF2-40B4-BE49-F238E27FC236}">
                <a16:creationId xmlns:a16="http://schemas.microsoft.com/office/drawing/2014/main" id="{A0730635-7999-0453-F955-FC7C62069551}"/>
              </a:ext>
            </a:extLst>
          </p:cNvPr>
          <p:cNvSpPr>
            <a:spLocks noGrp="1"/>
          </p:cNvSpPr>
          <p:nvPr>
            <p:ph type="sldNum" sz="quarter" idx="12"/>
          </p:nvPr>
        </p:nvSpPr>
        <p:spPr/>
        <p:txBody>
          <a:bodyPr/>
          <a:lstStyle/>
          <a:p>
            <a:fld id="{DFD4F317-19D0-4848-B5EB-5B174DBE8CF9}" type="slidenum">
              <a:rPr lang="ja-JP" altLang="en-US" smtClean="0"/>
              <a:pPr/>
              <a:t>23</a:t>
            </a:fld>
            <a:endParaRPr lang="ja-JP" altLang="en-US"/>
          </a:p>
        </p:txBody>
      </p:sp>
    </p:spTree>
    <p:extLst>
      <p:ext uri="{BB962C8B-B14F-4D97-AF65-F5344CB8AC3E}">
        <p14:creationId xmlns:p14="http://schemas.microsoft.com/office/powerpoint/2010/main" val="2791781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783771" y="501448"/>
            <a:ext cx="912222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検証結果 </a:t>
            </a:r>
            <a:r>
              <a:rPr lang="en-US" altLang="ja-JP"/>
              <a:t>–</a:t>
            </a:r>
            <a:r>
              <a:rPr lang="ja-JP" altLang="en-US"/>
              <a:t>せとうち３市</a:t>
            </a:r>
            <a:r>
              <a:rPr lang="en-US" altLang="ja-JP" sz="1800"/>
              <a:t>(</a:t>
            </a:r>
            <a:r>
              <a:rPr lang="ja-JP" altLang="en-US" sz="1800"/>
              <a:t>倉敷市・高松市・松山市</a:t>
            </a:r>
            <a:r>
              <a:rPr lang="en-US" altLang="ja-JP" sz="1800"/>
              <a:t>)</a:t>
            </a:r>
            <a:r>
              <a:rPr lang="ja-JP" altLang="en-US"/>
              <a:t>（富士通</a:t>
            </a:r>
            <a:r>
              <a:rPr lang="en-US" altLang="ja-JP"/>
              <a:t>Japan</a:t>
            </a:r>
            <a:r>
              <a:rPr lang="ja-JP" altLang="en-US"/>
              <a:t>）</a:t>
            </a:r>
            <a:r>
              <a:rPr lang="en-US" altLang="ja-JP"/>
              <a:t>2/5</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09377CAA-0F2B-46B7-B601-B783D1E1892A}"/>
              </a:ext>
            </a:extLst>
          </p:cNvPr>
          <p:cNvSpPr txBox="1"/>
          <p:nvPr/>
        </p:nvSpPr>
        <p:spPr>
          <a:xfrm>
            <a:off x="869101" y="995568"/>
            <a:ext cx="7884201"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本検証事業で検証内容としていた、各種検証作業</a:t>
            </a:r>
            <a:r>
              <a:rPr lang="ja-JP" altLang="en-US" sz="1400"/>
              <a:t>について</a:t>
            </a:r>
            <a:r>
              <a:rPr kumimoji="1" lang="ja-JP" altLang="en-US" sz="1400"/>
              <a:t>想定とおりの結果となっており、回線をガバメントクラウド接続サービスを利用した共同利用に切替した後も問題なく稼働している。</a:t>
            </a:r>
            <a:endParaRPr lang="en-US" altLang="ja-JP" sz="1400"/>
          </a:p>
          <a:p>
            <a:pPr marL="285750" indent="-285750">
              <a:spcAft>
                <a:spcPts val="600"/>
              </a:spcAft>
              <a:buFont typeface="Wingdings" panose="05000000000000000000" pitchFamily="2" charset="2"/>
              <a:buChar char="n"/>
            </a:pPr>
            <a:endParaRPr kumimoji="1" lang="en-US" altLang="ja-JP" sz="1400"/>
          </a:p>
        </p:txBody>
      </p:sp>
      <p:graphicFrame>
        <p:nvGraphicFramePr>
          <p:cNvPr id="6" name="表 2">
            <a:extLst>
              <a:ext uri="{FF2B5EF4-FFF2-40B4-BE49-F238E27FC236}">
                <a16:creationId xmlns:a16="http://schemas.microsoft.com/office/drawing/2014/main" id="{ED0A300E-7029-1958-A6AA-94F69C65E47D}"/>
              </a:ext>
            </a:extLst>
          </p:cNvPr>
          <p:cNvGraphicFramePr>
            <a:graphicFrameLocks noGrp="1"/>
          </p:cNvGraphicFramePr>
          <p:nvPr/>
        </p:nvGraphicFramePr>
        <p:xfrm>
          <a:off x="831000" y="1556378"/>
          <a:ext cx="8244000" cy="1125588"/>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投資対効果の検討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回線の単独利用時と共同利用時における費用の比較</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切替に伴う課題への対策</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共同利用回線の利用及び切替によって発生する課題を洗い出し、対策を講じる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3" name="表 2">
            <a:extLst>
              <a:ext uri="{FF2B5EF4-FFF2-40B4-BE49-F238E27FC236}">
                <a16:creationId xmlns:a16="http://schemas.microsoft.com/office/drawing/2014/main" id="{5D979892-85B4-9859-BA97-7EE49A8ADA60}"/>
              </a:ext>
            </a:extLst>
          </p:cNvPr>
          <p:cNvGraphicFramePr>
            <a:graphicFrameLocks noGrp="1"/>
          </p:cNvGraphicFramePr>
          <p:nvPr>
            <p:extLst>
              <p:ext uri="{D42A27DB-BD31-4B8C-83A1-F6EECF244321}">
                <p14:modId xmlns:p14="http://schemas.microsoft.com/office/powerpoint/2010/main" val="44605797"/>
              </p:ext>
            </p:extLst>
          </p:nvPr>
        </p:nvGraphicFramePr>
        <p:xfrm>
          <a:off x="831850" y="2795588"/>
          <a:ext cx="8244000" cy="325897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せとうち</a:t>
                      </a:r>
                      <a:r>
                        <a:rPr kumimoji="1" lang="en-US" altLang="ja-JP" sz="900" kern="1200">
                          <a:solidFill>
                            <a:schemeClr val="dk1"/>
                          </a:solidFill>
                          <a:latin typeface="+mj-ea"/>
                          <a:ea typeface="+mn-ea"/>
                          <a:cs typeface="+mn-cs"/>
                        </a:rPr>
                        <a:t>3</a:t>
                      </a:r>
                      <a:r>
                        <a:rPr kumimoji="1" lang="ja-JP" altLang="en-US" sz="900" kern="1200">
                          <a:solidFill>
                            <a:schemeClr val="dk1"/>
                          </a:solidFill>
                          <a:latin typeface="+mj-ea"/>
                          <a:ea typeface="+mn-ea"/>
                          <a:cs typeface="+mn-cs"/>
                        </a:rPr>
                        <a:t>市で共同利用することで単独利用時と比較してコストを削減可能である。課題・対策について以下に示す。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kern="1200">
                          <a:solidFill>
                            <a:schemeClr val="tx1"/>
                          </a:solidFill>
                          <a:latin typeface="+mj-ea"/>
                          <a:ea typeface="+mn-ea"/>
                          <a:cs typeface="+mn-cs"/>
                        </a:rPr>
                        <a:t>せとうち</a:t>
                      </a:r>
                      <a:r>
                        <a:rPr kumimoji="1" lang="en-US" altLang="ja-JP" sz="900" b="1" kern="1200">
                          <a:solidFill>
                            <a:schemeClr val="tx1"/>
                          </a:solidFill>
                          <a:latin typeface="+mj-ea"/>
                          <a:ea typeface="+mn-ea"/>
                          <a:cs typeface="+mn-cs"/>
                        </a:rPr>
                        <a:t>3</a:t>
                      </a:r>
                      <a:r>
                        <a:rPr kumimoji="1" lang="ja-JP" altLang="en-US" sz="900" b="1" kern="1200">
                          <a:solidFill>
                            <a:schemeClr val="tx1"/>
                          </a:solidFill>
                          <a:latin typeface="+mj-ea"/>
                          <a:ea typeface="+mn-ea"/>
                          <a:cs typeface="+mn-cs"/>
                        </a:rPr>
                        <a:t>市の共同利用の設計においては、</a:t>
                      </a:r>
                      <a:r>
                        <a:rPr kumimoji="1" lang="ja-JP" altLang="en-US" sz="900" b="1" kern="1200">
                          <a:solidFill>
                            <a:schemeClr val="dk1"/>
                          </a:solidFill>
                          <a:latin typeface="+mj-ea"/>
                          <a:ea typeface="+mn-ea"/>
                          <a:cs typeface="+mn-cs"/>
                        </a:rPr>
                        <a:t>ガバメントクラウド回線を共同利用する団体数が</a:t>
                      </a:r>
                      <a:r>
                        <a:rPr kumimoji="1" lang="en-US" altLang="ja-JP" sz="900" b="1" kern="1200">
                          <a:solidFill>
                            <a:schemeClr val="dk1"/>
                          </a:solidFill>
                          <a:latin typeface="+mj-ea"/>
                          <a:ea typeface="+mn-ea"/>
                          <a:cs typeface="+mn-cs"/>
                        </a:rPr>
                        <a:t>10</a:t>
                      </a:r>
                      <a:r>
                        <a:rPr kumimoji="1" lang="ja-JP" altLang="en-US" sz="900" b="1" kern="1200">
                          <a:solidFill>
                            <a:schemeClr val="dk1"/>
                          </a:solidFill>
                          <a:latin typeface="+mj-ea"/>
                          <a:ea typeface="+mn-ea"/>
                          <a:cs typeface="+mn-cs"/>
                        </a:rPr>
                        <a:t>団体を超えると回線費用の按分効果が減少する</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（クラウドコネクションの費用が増加するため）</a:t>
                      </a:r>
                      <a:br>
                        <a:rPr kumimoji="1" lang="en-US" altLang="ja-JP" sz="900" kern="1200">
                          <a:solidFill>
                            <a:schemeClr val="dk1"/>
                          </a:solidFill>
                          <a:latin typeface="+mj-ea"/>
                          <a:ea typeface="+mn-ea"/>
                          <a:cs typeface="+mn-cs"/>
                        </a:rPr>
                      </a:br>
                      <a:r>
                        <a:rPr kumimoji="1" lang="ja-JP" altLang="en-US" sz="900" u="sng" kern="1200">
                          <a:solidFill>
                            <a:srgbClr val="FF0000"/>
                          </a:solidFill>
                          <a:latin typeface="+mj-ea"/>
                          <a:ea typeface="+mn-ea"/>
                          <a:cs typeface="+mn-cs"/>
                        </a:rPr>
                        <a:t>⇒ </a:t>
                      </a:r>
                      <a:r>
                        <a:rPr kumimoji="1" lang="en-US" altLang="ja-JP" sz="900" u="sng" kern="1200">
                          <a:solidFill>
                            <a:srgbClr val="FF0000"/>
                          </a:solidFill>
                          <a:latin typeface="+mj-ea"/>
                          <a:ea typeface="+mn-ea"/>
                          <a:cs typeface="+mn-cs"/>
                        </a:rPr>
                        <a:t>《</a:t>
                      </a:r>
                      <a:r>
                        <a:rPr kumimoji="1" lang="ja-JP" altLang="en-US" sz="900" u="sng" kern="1200">
                          <a:solidFill>
                            <a:srgbClr val="FF0000"/>
                          </a:solidFill>
                          <a:latin typeface="+mj-ea"/>
                          <a:ea typeface="+mn-ea"/>
                          <a:cs typeface="+mn-cs"/>
                        </a:rPr>
                        <a:t>対策</a:t>
                      </a:r>
                      <a:r>
                        <a:rPr kumimoji="1" lang="en-US" altLang="ja-JP" sz="900" u="sng" kern="1200">
                          <a:solidFill>
                            <a:srgbClr val="FF0000"/>
                          </a:solidFill>
                          <a:latin typeface="+mj-ea"/>
                          <a:ea typeface="+mn-ea"/>
                          <a:cs typeface="+mn-cs"/>
                        </a:rPr>
                        <a:t>》</a:t>
                      </a:r>
                      <a:r>
                        <a:rPr kumimoji="1" lang="ja-JP" altLang="en-US" sz="900" u="sng" kern="1200">
                          <a:solidFill>
                            <a:srgbClr val="FF0000"/>
                          </a:solidFill>
                          <a:latin typeface="+mj-ea"/>
                          <a:ea typeface="+mn-ea"/>
                          <a:cs typeface="+mn-cs"/>
                        </a:rPr>
                        <a:t> </a:t>
                      </a:r>
                      <a:r>
                        <a:rPr kumimoji="1" lang="ja-JP" altLang="en-US" sz="900" kern="1200">
                          <a:solidFill>
                            <a:schemeClr val="dk1"/>
                          </a:solidFill>
                          <a:latin typeface="+mj-ea"/>
                          <a:ea typeface="+mn-ea"/>
                          <a:cs typeface="+mn-cs"/>
                        </a:rPr>
                        <a:t>共同利用団体については</a:t>
                      </a:r>
                      <a:r>
                        <a:rPr kumimoji="1" lang="en-US" altLang="ja-JP" sz="900" kern="1200">
                          <a:solidFill>
                            <a:schemeClr val="dk1"/>
                          </a:solidFill>
                          <a:latin typeface="+mj-ea"/>
                          <a:ea typeface="+mn-ea"/>
                          <a:cs typeface="+mn-cs"/>
                        </a:rPr>
                        <a:t>10</a:t>
                      </a:r>
                      <a:r>
                        <a:rPr kumimoji="1" lang="ja-JP" altLang="en-US" sz="900" kern="1200">
                          <a:solidFill>
                            <a:schemeClr val="dk1"/>
                          </a:solidFill>
                          <a:latin typeface="+mj-ea"/>
                          <a:ea typeface="+mn-ea"/>
                          <a:cs typeface="+mn-cs"/>
                        </a:rPr>
                        <a:t>団体を上限として設計。</a:t>
                      </a:r>
                      <a:endParaRPr kumimoji="1" lang="ja-JP" altLang="en-US" sz="90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共同利用回線への切替に伴う課題を洗い出し、対策を考慮した手順を検討した。課題・対策について以下に示す。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kern="1200" dirty="0">
                          <a:solidFill>
                            <a:schemeClr val="dk1"/>
                          </a:solidFill>
                          <a:latin typeface="+mj-ea"/>
                          <a:ea typeface="+mn-ea"/>
                          <a:cs typeface="+mn-cs"/>
                        </a:rPr>
                        <a:t>移行に伴う松山市への影響</a:t>
                      </a:r>
                      <a:br>
                        <a:rPr kumimoji="1" lang="en-US" altLang="ja-JP" sz="900" kern="1200" dirty="0">
                          <a:solidFill>
                            <a:schemeClr val="dk1"/>
                          </a:solidFill>
                          <a:latin typeface="+mj-ea"/>
                          <a:ea typeface="+mn-ea"/>
                          <a:cs typeface="+mn-cs"/>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kern="1200" dirty="0">
                          <a:solidFill>
                            <a:schemeClr val="dk1"/>
                          </a:solidFill>
                          <a:latin typeface="+mj-ea"/>
                          <a:ea typeface="+mn-ea"/>
                          <a:cs typeface="+mn-cs"/>
                        </a:rPr>
                        <a:t>疑似環境（本番データを含めない）を松山市本番環境に接続し、事前に疎通確認検証を実施。</a:t>
                      </a:r>
                      <a:br>
                        <a:rPr kumimoji="1" lang="en-US" altLang="ja-JP" sz="900" kern="1200" dirty="0">
                          <a:solidFill>
                            <a:schemeClr val="dk1"/>
                          </a:solidFill>
                          <a:latin typeface="+mj-ea"/>
                          <a:ea typeface="+mn-ea"/>
                          <a:cs typeface="+mn-cs"/>
                        </a:rPr>
                      </a:br>
                      <a:endParaRPr kumimoji="1" lang="en-US" altLang="ja-JP" sz="900" kern="1200" dirty="0">
                        <a:solidFill>
                          <a:schemeClr val="dk1"/>
                        </a:solidFill>
                        <a:latin typeface="+mj-ea"/>
                        <a:ea typeface="+mn-ea"/>
                        <a:cs typeface="+mn-cs"/>
                      </a:endParaRPr>
                    </a:p>
                    <a:p>
                      <a:pPr marL="171450" indent="-171450">
                        <a:buFont typeface="Arial" panose="020B0604020202020204" pitchFamily="34" charset="0"/>
                        <a:buChar char="•"/>
                      </a:pPr>
                      <a:r>
                        <a:rPr kumimoji="1" lang="ja-JP" altLang="en-US" sz="900" b="1" kern="1200" dirty="0">
                          <a:solidFill>
                            <a:schemeClr val="dk1"/>
                          </a:solidFill>
                          <a:latin typeface="+mj-ea"/>
                          <a:ea typeface="+mn-ea"/>
                          <a:cs typeface="+mn-cs"/>
                        </a:rPr>
                        <a:t>移行に伴うせとうち</a:t>
                      </a:r>
                      <a:r>
                        <a:rPr kumimoji="1" lang="en-US" altLang="ja-JP" sz="900" b="1" kern="1200" dirty="0">
                          <a:solidFill>
                            <a:schemeClr val="dk1"/>
                          </a:solidFill>
                          <a:latin typeface="+mj-ea"/>
                          <a:ea typeface="+mn-ea"/>
                          <a:cs typeface="+mn-cs"/>
                        </a:rPr>
                        <a:t>3</a:t>
                      </a:r>
                      <a:r>
                        <a:rPr kumimoji="1" lang="ja-JP" altLang="en-US" sz="900" b="1" kern="1200" dirty="0">
                          <a:solidFill>
                            <a:schemeClr val="dk1"/>
                          </a:solidFill>
                          <a:latin typeface="+mj-ea"/>
                          <a:ea typeface="+mn-ea"/>
                          <a:cs typeface="+mn-cs"/>
                        </a:rPr>
                        <a:t>市への影響</a:t>
                      </a:r>
                      <a:br>
                        <a:rPr kumimoji="1" lang="en-US" altLang="ja-JP" sz="900" kern="1200" dirty="0">
                          <a:solidFill>
                            <a:schemeClr val="dk1"/>
                          </a:solidFill>
                          <a:latin typeface="+mj-ea"/>
                          <a:ea typeface="+mn-ea"/>
                          <a:cs typeface="+mn-cs"/>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kern="1200" dirty="0">
                          <a:solidFill>
                            <a:schemeClr val="dk1"/>
                          </a:solidFill>
                          <a:latin typeface="+mj-ea"/>
                          <a:ea typeface="+mn-ea"/>
                          <a:cs typeface="+mn-cs"/>
                        </a:rPr>
                        <a:t>松山市の庁内</a:t>
                      </a:r>
                      <a:r>
                        <a:rPr kumimoji="1" lang="en-US" altLang="ja-JP" sz="900" kern="1200" dirty="0">
                          <a:solidFill>
                            <a:schemeClr val="dk1"/>
                          </a:solidFill>
                          <a:latin typeface="+mj-ea"/>
                          <a:ea typeface="+mn-ea"/>
                          <a:cs typeface="+mn-cs"/>
                        </a:rPr>
                        <a:t>NW</a:t>
                      </a:r>
                      <a:r>
                        <a:rPr kumimoji="1" lang="ja-JP" altLang="en-US" sz="900" kern="1200" dirty="0">
                          <a:solidFill>
                            <a:schemeClr val="dk1"/>
                          </a:solidFill>
                          <a:latin typeface="+mj-ea"/>
                          <a:ea typeface="+mn-ea"/>
                          <a:cs typeface="+mn-cs"/>
                        </a:rPr>
                        <a:t>と高松市・倉敷市の庁内</a:t>
                      </a:r>
                      <a:r>
                        <a:rPr kumimoji="1" lang="en-US" altLang="ja-JP" sz="900" kern="1200" dirty="0">
                          <a:solidFill>
                            <a:schemeClr val="dk1"/>
                          </a:solidFill>
                          <a:latin typeface="+mj-ea"/>
                          <a:ea typeface="+mn-ea"/>
                          <a:cs typeface="+mn-cs"/>
                        </a:rPr>
                        <a:t>NW</a:t>
                      </a:r>
                      <a:r>
                        <a:rPr kumimoji="1" lang="ja-JP" altLang="en-US" sz="900" kern="1200" dirty="0">
                          <a:solidFill>
                            <a:schemeClr val="dk1"/>
                          </a:solidFill>
                          <a:latin typeface="+mj-ea"/>
                          <a:ea typeface="+mn-ea"/>
                          <a:cs typeface="+mn-cs"/>
                        </a:rPr>
                        <a:t>が通信できないことを事前検証。松山市の疑似</a:t>
                      </a:r>
                      <a:r>
                        <a:rPr kumimoji="1" lang="en-US" altLang="ja-JP" sz="900" kern="1200" dirty="0">
                          <a:solidFill>
                            <a:schemeClr val="dk1"/>
                          </a:solidFill>
                          <a:latin typeface="+mj-ea"/>
                          <a:ea typeface="+mn-ea"/>
                          <a:cs typeface="+mn-cs"/>
                        </a:rPr>
                        <a:t>VPC</a:t>
                      </a:r>
                      <a:r>
                        <a:rPr kumimoji="1" lang="ja-JP" altLang="en-US" sz="900" kern="1200" dirty="0">
                          <a:solidFill>
                            <a:schemeClr val="dk1"/>
                          </a:solidFill>
                          <a:latin typeface="+mj-ea"/>
                          <a:ea typeface="+mn-ea"/>
                          <a:cs typeface="+mn-cs"/>
                        </a:rPr>
                        <a:t>と高松市・倉敷市の疑似</a:t>
                      </a:r>
                      <a:r>
                        <a:rPr kumimoji="1" lang="en-US" altLang="ja-JP" sz="900" kern="1200" dirty="0">
                          <a:solidFill>
                            <a:schemeClr val="dk1"/>
                          </a:solidFill>
                          <a:latin typeface="+mj-ea"/>
                          <a:ea typeface="+mn-ea"/>
                          <a:cs typeface="+mn-cs"/>
                        </a:rPr>
                        <a:t>VPC</a:t>
                      </a:r>
                      <a:r>
                        <a:rPr kumimoji="1" lang="ja-JP" altLang="en-US" sz="900" kern="1200" dirty="0">
                          <a:solidFill>
                            <a:schemeClr val="dk1"/>
                          </a:solidFill>
                          <a:latin typeface="+mj-ea"/>
                          <a:ea typeface="+mn-ea"/>
                          <a:cs typeface="+mn-cs"/>
                        </a:rPr>
                        <a:t>が通信できないことを事前検証。データ転送量が回線帯域の実測値を満たしていることを確認。</a:t>
                      </a:r>
                      <a:br>
                        <a:rPr kumimoji="1" lang="en-US" altLang="ja-JP" sz="900" kern="1200" dirty="0">
                          <a:solidFill>
                            <a:schemeClr val="dk1"/>
                          </a:solidFill>
                          <a:latin typeface="+mj-ea"/>
                          <a:ea typeface="+mn-ea"/>
                          <a:cs typeface="+mn-cs"/>
                        </a:rPr>
                      </a:br>
                      <a:endParaRPr kumimoji="1" lang="en-US" altLang="ja-JP" sz="900" kern="1200" dirty="0">
                        <a:solidFill>
                          <a:schemeClr val="dk1"/>
                        </a:solidFill>
                        <a:latin typeface="+mj-ea"/>
                        <a:ea typeface="+mn-ea"/>
                        <a:cs typeface="+mn-cs"/>
                      </a:endParaRPr>
                    </a:p>
                    <a:p>
                      <a:pPr marL="171450" indent="-171450">
                        <a:buFont typeface="Arial" panose="020B0604020202020204" pitchFamily="34" charset="0"/>
                        <a:buChar char="•"/>
                      </a:pPr>
                      <a:r>
                        <a:rPr kumimoji="1" lang="ja-JP" altLang="en-US" sz="900" b="1" kern="1200" dirty="0">
                          <a:solidFill>
                            <a:schemeClr val="dk1"/>
                          </a:solidFill>
                          <a:latin typeface="+mj-ea"/>
                          <a:ea typeface="+mn-ea"/>
                          <a:cs typeface="+mn-cs"/>
                        </a:rPr>
                        <a:t>移行作業による影響（</a:t>
                      </a:r>
                      <a:r>
                        <a:rPr kumimoji="1" lang="en-US" altLang="ja-JP" sz="900" b="1" kern="1200" dirty="0">
                          <a:solidFill>
                            <a:schemeClr val="dk1"/>
                          </a:solidFill>
                          <a:latin typeface="+mj-ea"/>
                          <a:ea typeface="+mn-ea"/>
                          <a:cs typeface="+mn-cs"/>
                        </a:rPr>
                        <a:t>NW</a:t>
                      </a:r>
                      <a:r>
                        <a:rPr kumimoji="1" lang="ja-JP" altLang="en-US" sz="900" b="1" kern="1200" dirty="0">
                          <a:solidFill>
                            <a:schemeClr val="dk1"/>
                          </a:solidFill>
                          <a:latin typeface="+mj-ea"/>
                          <a:ea typeface="+mn-ea"/>
                          <a:cs typeface="+mn-cs"/>
                        </a:rPr>
                        <a:t>設定変更作業の作業ミスによる既存業務への影響）</a:t>
                      </a:r>
                      <a:br>
                        <a:rPr kumimoji="1" lang="en-US" altLang="ja-JP" sz="900" kern="1200" dirty="0">
                          <a:solidFill>
                            <a:schemeClr val="dk1"/>
                          </a:solidFill>
                          <a:latin typeface="+mj-ea"/>
                          <a:ea typeface="+mn-ea"/>
                          <a:cs typeface="+mn-cs"/>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kern="1200" dirty="0">
                          <a:solidFill>
                            <a:schemeClr val="dk1"/>
                          </a:solidFill>
                          <a:latin typeface="+mj-ea"/>
                          <a:ea typeface="+mn-ea"/>
                          <a:cs typeface="+mn-cs"/>
                        </a:rPr>
                        <a:t>ルーター・</a:t>
                      </a:r>
                      <a:r>
                        <a:rPr kumimoji="1" lang="en-US" altLang="ja-JP" sz="900" kern="1200" dirty="0">
                          <a:solidFill>
                            <a:schemeClr val="dk1"/>
                          </a:solidFill>
                          <a:latin typeface="+mj-ea"/>
                          <a:ea typeface="+mn-ea"/>
                          <a:cs typeface="+mn-cs"/>
                        </a:rPr>
                        <a:t>TGW</a:t>
                      </a:r>
                      <a:r>
                        <a:rPr kumimoji="1" lang="ja-JP" altLang="en-US" sz="900" kern="1200" dirty="0">
                          <a:solidFill>
                            <a:schemeClr val="dk1"/>
                          </a:solidFill>
                          <a:latin typeface="+mj-ea"/>
                          <a:ea typeface="+mn-ea"/>
                          <a:cs typeface="+mn-cs"/>
                        </a:rPr>
                        <a:t>の設定変更及び、切戻しは設定をコード化し、実施することで人的作業ミスを削減。設定変更作業は業務時間外に実施かつ、影響発生時は即切戻しを実施。</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2" name="スライド番号プレースホルダー 1">
            <a:extLst>
              <a:ext uri="{FF2B5EF4-FFF2-40B4-BE49-F238E27FC236}">
                <a16:creationId xmlns:a16="http://schemas.microsoft.com/office/drawing/2014/main" id="{13701EEE-C4EC-00D0-08A9-BFB7BB15A9F2}"/>
              </a:ext>
            </a:extLst>
          </p:cNvPr>
          <p:cNvSpPr>
            <a:spLocks noGrp="1"/>
          </p:cNvSpPr>
          <p:nvPr>
            <p:ph type="sldNum" sz="quarter" idx="12"/>
          </p:nvPr>
        </p:nvSpPr>
        <p:spPr/>
        <p:txBody>
          <a:bodyPr/>
          <a:lstStyle/>
          <a:p>
            <a:fld id="{DFD4F317-19D0-4848-B5EB-5B174DBE8CF9}" type="slidenum">
              <a:rPr lang="ja-JP" altLang="en-US" smtClean="0"/>
              <a:pPr/>
              <a:t>24</a:t>
            </a:fld>
            <a:endParaRPr lang="ja-JP" altLang="en-US"/>
          </a:p>
        </p:txBody>
      </p:sp>
    </p:spTree>
    <p:extLst>
      <p:ext uri="{BB962C8B-B14F-4D97-AF65-F5344CB8AC3E}">
        <p14:creationId xmlns:p14="http://schemas.microsoft.com/office/powerpoint/2010/main" val="3806702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770709" y="501448"/>
            <a:ext cx="9135291"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検証結果 </a:t>
            </a:r>
            <a:r>
              <a:rPr lang="en-US" altLang="ja-JP" sz="2400">
                <a:solidFill>
                  <a:schemeClr val="tx1"/>
                </a:solidFill>
                <a:latin typeface="+mj-ea"/>
                <a:cs typeface="+mj-lt"/>
              </a:rPr>
              <a:t>–</a:t>
            </a:r>
            <a:r>
              <a:rPr lang="ja-JP" altLang="en-US" sz="2400">
                <a:solidFill>
                  <a:schemeClr val="tx1"/>
                </a:solidFill>
              </a:rPr>
              <a:t>せとうち３市</a:t>
            </a:r>
            <a:r>
              <a:rPr lang="en-US" altLang="ja-JP" sz="1800">
                <a:solidFill>
                  <a:schemeClr val="tx1"/>
                </a:solidFill>
              </a:rPr>
              <a:t>(</a:t>
            </a:r>
            <a:r>
              <a:rPr lang="ja-JP" altLang="en-US" sz="1800">
                <a:solidFill>
                  <a:schemeClr val="tx1"/>
                </a:solidFill>
              </a:rPr>
              <a:t>倉敷市・高松市・松山市</a:t>
            </a:r>
            <a:r>
              <a:rPr lang="en-US" altLang="ja-JP" sz="1800">
                <a:solidFill>
                  <a:schemeClr val="tx1"/>
                </a:solidFill>
              </a:rPr>
              <a:t>)</a:t>
            </a:r>
            <a:r>
              <a:rPr lang="ja-JP" altLang="en-US" sz="2400">
                <a:solidFill>
                  <a:schemeClr val="tx1"/>
                </a:solidFill>
                <a:latin typeface="+mj-ea"/>
                <a:cs typeface="+mj-lt"/>
              </a:rPr>
              <a:t>（富士通</a:t>
            </a:r>
            <a:r>
              <a:rPr lang="en-US" altLang="ja-JP" sz="2400">
                <a:solidFill>
                  <a:schemeClr val="tx1"/>
                </a:solidFill>
                <a:latin typeface="+mj-ea"/>
                <a:cs typeface="+mj-lt"/>
              </a:rPr>
              <a:t>Japan</a:t>
            </a:r>
            <a:r>
              <a:rPr lang="ja-JP" altLang="en-US" sz="2400">
                <a:solidFill>
                  <a:schemeClr val="tx1"/>
                </a:solidFill>
                <a:latin typeface="+mj-ea"/>
                <a:cs typeface="+mj-lt"/>
              </a:rPr>
              <a:t>）</a:t>
            </a:r>
            <a:r>
              <a:rPr lang="en-US" altLang="ja-JP" sz="2400">
                <a:solidFill>
                  <a:schemeClr val="tx1"/>
                </a:solidFill>
                <a:latin typeface="+mj-ea"/>
                <a:cs typeface="+mj-lt"/>
              </a:rPr>
              <a:t>3/5</a:t>
            </a:r>
            <a:endParaRPr lang="ja-JP" altLang="en-US" sz="2400">
              <a:solidFill>
                <a:schemeClr val="tx1"/>
              </a:solidFill>
              <a:latin typeface="+mj-ea"/>
              <a:cs typeface="+mj-lt"/>
            </a:endParaRPr>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09377CAA-0F2B-46B7-B601-B783D1E1892A}"/>
              </a:ext>
            </a:extLst>
          </p:cNvPr>
          <p:cNvSpPr txBox="1"/>
          <p:nvPr/>
        </p:nvSpPr>
        <p:spPr>
          <a:xfrm>
            <a:off x="869101" y="995568"/>
            <a:ext cx="7789339"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lang="en-US" altLang="ja-JP" sz="1400"/>
          </a:p>
          <a:p>
            <a:pPr marL="285750" indent="-285750">
              <a:spcAft>
                <a:spcPts val="600"/>
              </a:spcAft>
              <a:buFont typeface="Wingdings" panose="05000000000000000000" pitchFamily="2" charset="2"/>
              <a:buChar char="n"/>
            </a:pPr>
            <a:endParaRPr kumimoji="1" lang="en-US" altLang="ja-JP" sz="1400"/>
          </a:p>
        </p:txBody>
      </p:sp>
      <p:graphicFrame>
        <p:nvGraphicFramePr>
          <p:cNvPr id="6" name="表 2">
            <a:extLst>
              <a:ext uri="{FF2B5EF4-FFF2-40B4-BE49-F238E27FC236}">
                <a16:creationId xmlns:a16="http://schemas.microsoft.com/office/drawing/2014/main" id="{ED0A300E-7029-1958-A6AA-94F69C65E47D}"/>
              </a:ext>
            </a:extLst>
          </p:cNvPr>
          <p:cNvGraphicFramePr>
            <a:graphicFrameLocks noGrp="1"/>
          </p:cNvGraphicFramePr>
          <p:nvPr/>
        </p:nvGraphicFramePr>
        <p:xfrm>
          <a:off x="831000" y="1556378"/>
          <a:ext cx="8244000" cy="1125588"/>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共同利用回線の制約事項への対策</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共同利用回線利用に伴う制約事項への対策を講じる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9923081"/>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1" kern="1200">
                          <a:solidFill>
                            <a:schemeClr val="dk1"/>
                          </a:solidFill>
                          <a:latin typeface="+mj-ea"/>
                          <a:ea typeface="+mn-ea"/>
                          <a:cs typeface="+mn-cs"/>
                        </a:rPr>
                        <a:t>4</a:t>
                      </a:r>
                      <a:r>
                        <a:rPr kumimoji="1" lang="ja-JP" altLang="en-US" sz="900" b="1" kern="1200">
                          <a:solidFill>
                            <a:schemeClr val="dk1"/>
                          </a:solidFill>
                          <a:latin typeface="+mj-ea"/>
                          <a:ea typeface="+mn-ea"/>
                          <a:cs typeface="+mn-cs"/>
                        </a:rPr>
                        <a:t>市目以降追加時の影響への対策</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共同利用回線へ</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市目以降の団体を追加する場合に発生する影響を洗い出し、対策を講じる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3086947"/>
                  </a:ext>
                </a:extLst>
              </a:tr>
            </a:tbl>
          </a:graphicData>
        </a:graphic>
      </p:graphicFrame>
      <p:graphicFrame>
        <p:nvGraphicFramePr>
          <p:cNvPr id="3" name="表 2">
            <a:extLst>
              <a:ext uri="{FF2B5EF4-FFF2-40B4-BE49-F238E27FC236}">
                <a16:creationId xmlns:a16="http://schemas.microsoft.com/office/drawing/2014/main" id="{5D979892-85B4-9859-BA97-7EE49A8ADA60}"/>
              </a:ext>
            </a:extLst>
          </p:cNvPr>
          <p:cNvGraphicFramePr>
            <a:graphicFrameLocks noGrp="1"/>
          </p:cNvGraphicFramePr>
          <p:nvPr>
            <p:extLst>
              <p:ext uri="{D42A27DB-BD31-4B8C-83A1-F6EECF244321}">
                <p14:modId xmlns:p14="http://schemas.microsoft.com/office/powerpoint/2010/main" val="361037439"/>
              </p:ext>
            </p:extLst>
          </p:nvPr>
        </p:nvGraphicFramePr>
        <p:xfrm>
          <a:off x="831850" y="2824163"/>
          <a:ext cx="8244000" cy="288810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共同利用回線の利用に伴う制約事項を踏まえた設計を検討。課題・対策について以下に示す。</a:t>
                      </a:r>
                      <a:endParaRPr kumimoji="1" lang="en-US" altLang="ja-JP"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en-US" altLang="ja-JP" sz="900" b="1"/>
                        <a:t>VPC</a:t>
                      </a:r>
                      <a:r>
                        <a:rPr kumimoji="1" lang="ja-JP" altLang="en-US" sz="900" b="1"/>
                        <a:t>セグメントの団体間の重複不可、庁内セグメントの団体間の重複不可</a:t>
                      </a:r>
                      <a:br>
                        <a:rPr kumimoji="1" lang="en-US" altLang="ja-JP" sz="900" b="1"/>
                      </a:br>
                      <a:r>
                        <a:rPr kumimoji="1" lang="ja-JP" altLang="en-US" sz="900">
                          <a:solidFill>
                            <a:srgbClr val="FF0000"/>
                          </a:solidFill>
                        </a:rPr>
                        <a:t>⇒ </a:t>
                      </a:r>
                      <a:r>
                        <a:rPr kumimoji="1" lang="en-US" altLang="ja-JP" sz="900" u="sng">
                          <a:solidFill>
                            <a:srgbClr val="FF0000"/>
                          </a:solidFill>
                        </a:rPr>
                        <a:t>《</a:t>
                      </a:r>
                      <a:r>
                        <a:rPr kumimoji="1" lang="ja-JP" altLang="en-US" sz="900" u="sng">
                          <a:solidFill>
                            <a:srgbClr val="FF0000"/>
                          </a:solidFill>
                        </a:rPr>
                        <a:t>対策</a:t>
                      </a:r>
                      <a:r>
                        <a:rPr kumimoji="1" lang="en-US" altLang="ja-JP" sz="900" u="sng">
                          <a:solidFill>
                            <a:srgbClr val="FF0000"/>
                          </a:solidFill>
                        </a:rPr>
                        <a:t>》</a:t>
                      </a:r>
                      <a:r>
                        <a:rPr kumimoji="1" lang="ja-JP" altLang="en-US" sz="900" u="sng">
                          <a:solidFill>
                            <a:srgbClr val="FF0000"/>
                          </a:solidFill>
                        </a:rPr>
                        <a:t> </a:t>
                      </a:r>
                      <a:r>
                        <a:rPr kumimoji="1" lang="en-US" altLang="ja-JP" sz="900" u="none">
                          <a:solidFill>
                            <a:schemeClr val="tx1">
                              <a:lumMod val="100000"/>
                            </a:schemeClr>
                          </a:solidFill>
                        </a:rPr>
                        <a:t>VPC</a:t>
                      </a:r>
                      <a:r>
                        <a:rPr kumimoji="1" lang="ja-JP" altLang="en-US" sz="900" u="none">
                          <a:solidFill>
                            <a:schemeClr val="tx1">
                              <a:lumMod val="100000"/>
                            </a:schemeClr>
                          </a:solidFill>
                        </a:rPr>
                        <a:t>セグメントについてはベンダーにて調整を実施。庁内セグメントについては重複回避のために</a:t>
                      </a:r>
                      <a:r>
                        <a:rPr kumimoji="1" lang="en-US" altLang="ja-JP" sz="900" u="none">
                          <a:solidFill>
                            <a:schemeClr val="tx1">
                              <a:lumMod val="100000"/>
                            </a:schemeClr>
                          </a:solidFill>
                        </a:rPr>
                        <a:t>NAT</a:t>
                      </a:r>
                      <a:r>
                        <a:rPr kumimoji="1" lang="ja-JP" altLang="en-US" sz="900" u="none">
                          <a:solidFill>
                            <a:schemeClr val="tx1">
                              <a:lumMod val="100000"/>
                            </a:schemeClr>
                          </a:solidFill>
                        </a:rPr>
                        <a:t>で対応することを想定。</a:t>
                      </a:r>
                      <a:br>
                        <a:rPr kumimoji="1" lang="en-US" altLang="ja-JP" sz="900" u="none">
                          <a:solidFill>
                            <a:schemeClr val="tx1">
                              <a:lumMod val="100000"/>
                            </a:schemeClr>
                          </a:solidFill>
                        </a:rPr>
                      </a:br>
                      <a:endParaRPr kumimoji="1" lang="en-US" altLang="ja-JP" sz="900" u="none">
                        <a:solidFill>
                          <a:schemeClr val="tx1">
                            <a:lumMod val="100000"/>
                          </a:schemeClr>
                        </a:solidFill>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b="1"/>
                        <a:t>庁内側セグメントの上限、</a:t>
                      </a:r>
                      <a:r>
                        <a:rPr kumimoji="1" lang="en-US" altLang="ja-JP" sz="900" b="1"/>
                        <a:t>AWS</a:t>
                      </a:r>
                      <a:r>
                        <a:rPr kumimoji="1" lang="ja-JP" altLang="en-US" sz="900" b="1"/>
                        <a:t>側セグメントの上限</a:t>
                      </a:r>
                      <a:br>
                        <a:rPr kumimoji="1" lang="en-US" altLang="ja-JP" sz="900"/>
                      </a:br>
                      <a:r>
                        <a:rPr kumimoji="1" lang="ja-JP" altLang="en-US" sz="900">
                          <a:solidFill>
                            <a:srgbClr val="FF0000"/>
                          </a:solidFill>
                        </a:rPr>
                        <a:t>⇒ </a:t>
                      </a:r>
                      <a:r>
                        <a:rPr kumimoji="1" lang="en-US" altLang="ja-JP" sz="900" u="sng">
                          <a:solidFill>
                            <a:srgbClr val="FF0000"/>
                          </a:solidFill>
                        </a:rPr>
                        <a:t>《</a:t>
                      </a:r>
                      <a:r>
                        <a:rPr kumimoji="1" lang="ja-JP" altLang="en-US" sz="900" u="sng">
                          <a:solidFill>
                            <a:srgbClr val="FF0000"/>
                          </a:solidFill>
                        </a:rPr>
                        <a:t>対策</a:t>
                      </a:r>
                      <a:r>
                        <a:rPr kumimoji="1" lang="en-US" altLang="ja-JP" sz="900" u="sng">
                          <a:solidFill>
                            <a:srgbClr val="FF0000"/>
                          </a:solidFill>
                        </a:rPr>
                        <a:t>》</a:t>
                      </a:r>
                      <a:r>
                        <a:rPr kumimoji="1" lang="ja-JP" altLang="en-US" sz="900" u="sng">
                          <a:solidFill>
                            <a:srgbClr val="FF0000"/>
                          </a:solidFill>
                        </a:rPr>
                        <a:t> </a:t>
                      </a:r>
                      <a:r>
                        <a:rPr kumimoji="1" lang="ja-JP" altLang="en-US" sz="900" u="none">
                          <a:solidFill>
                            <a:schemeClr val="tx1">
                              <a:lumMod val="100000"/>
                            </a:schemeClr>
                          </a:solidFill>
                        </a:rPr>
                        <a:t>庁内側セグメントについては今後団体追加の際に、追加団体側で調整を実施（枯渇する場合</a:t>
                      </a:r>
                      <a:r>
                        <a:rPr kumimoji="1" lang="en-US" altLang="ja-JP" sz="900" u="none">
                          <a:solidFill>
                            <a:schemeClr val="tx1">
                              <a:lumMod val="100000"/>
                            </a:schemeClr>
                          </a:solidFill>
                        </a:rPr>
                        <a:t>NAT</a:t>
                      </a:r>
                      <a:r>
                        <a:rPr kumimoji="1" lang="ja-JP" altLang="en-US" sz="900" u="none">
                          <a:solidFill>
                            <a:schemeClr val="tx1">
                              <a:lumMod val="100000"/>
                            </a:schemeClr>
                          </a:solidFill>
                        </a:rPr>
                        <a:t>導入）。</a:t>
                      </a:r>
                      <a:br>
                        <a:rPr kumimoji="1" lang="en-US" altLang="ja-JP" sz="900" u="none">
                          <a:solidFill>
                            <a:schemeClr val="tx1">
                              <a:lumMod val="100000"/>
                            </a:schemeClr>
                          </a:solidFill>
                        </a:rPr>
                      </a:br>
                      <a:r>
                        <a:rPr kumimoji="1" lang="en-US" altLang="ja-JP" sz="900" u="none">
                          <a:solidFill>
                            <a:schemeClr val="tx1">
                              <a:lumMod val="100000"/>
                            </a:schemeClr>
                          </a:solidFill>
                        </a:rPr>
                        <a:t>AWS</a:t>
                      </a:r>
                      <a:r>
                        <a:rPr kumimoji="1" lang="ja-JP" altLang="en-US" sz="900" u="none">
                          <a:solidFill>
                            <a:schemeClr val="tx1">
                              <a:lumMod val="100000"/>
                            </a:schemeClr>
                          </a:solidFill>
                        </a:rPr>
                        <a:t>側セグメントについては、枯渇時に</a:t>
                      </a:r>
                      <a:r>
                        <a:rPr kumimoji="1" lang="en-US" altLang="ja-JP" sz="900" u="none">
                          <a:solidFill>
                            <a:schemeClr val="tx1">
                              <a:lumMod val="100000"/>
                            </a:schemeClr>
                          </a:solidFill>
                        </a:rPr>
                        <a:t>Transit</a:t>
                      </a:r>
                      <a:r>
                        <a:rPr kumimoji="1" lang="ja-JP" altLang="en-US" sz="900" u="none">
                          <a:solidFill>
                            <a:schemeClr val="tx1">
                              <a:lumMod val="100000"/>
                            </a:schemeClr>
                          </a:solidFill>
                        </a:rPr>
                        <a:t> </a:t>
                      </a:r>
                      <a:r>
                        <a:rPr kumimoji="1" lang="en-US" altLang="ja-JP" sz="900" u="none">
                          <a:solidFill>
                            <a:schemeClr val="tx1">
                              <a:lumMod val="100000"/>
                            </a:schemeClr>
                          </a:solidFill>
                        </a:rPr>
                        <a:t>Gateway</a:t>
                      </a:r>
                      <a:r>
                        <a:rPr kumimoji="1" lang="ja-JP" altLang="en-US" sz="900" u="none">
                          <a:solidFill>
                            <a:schemeClr val="tx1">
                              <a:lumMod val="100000"/>
                            </a:schemeClr>
                          </a:solidFill>
                        </a:rPr>
                        <a:t>の増設で対応。</a:t>
                      </a:r>
                      <a:endParaRPr kumimoji="1" lang="ja-JP" altLang="en-US"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団体追加時の手続きの確認及び、既存団体への影響を踏まえた検証手順を検討。追加時には以下の対応が必要な想定。</a:t>
                      </a:r>
                      <a:br>
                        <a:rPr kumimoji="1" lang="en-US" altLang="ja-JP" sz="900"/>
                      </a:br>
                      <a:r>
                        <a:rPr kumimoji="1" lang="ja-JP" altLang="en-US" sz="900"/>
                        <a:t>追加団体：回線の新規申請</a:t>
                      </a:r>
                      <a:br>
                        <a:rPr kumimoji="1" lang="en-US" altLang="ja-JP" sz="900"/>
                      </a:br>
                      <a:r>
                        <a:rPr kumimoji="1" lang="ja-JP" altLang="en-US" sz="900"/>
                        <a:t>既存団体：回線の変更申請</a:t>
                      </a:r>
                      <a:br>
                        <a:rPr kumimoji="1" lang="en-US" altLang="ja-JP" sz="900"/>
                      </a:br>
                      <a:r>
                        <a:rPr kumimoji="1" lang="ja-JP" altLang="en-US" sz="900"/>
                        <a:t>ベンダー：帯域変更・</a:t>
                      </a:r>
                      <a:r>
                        <a:rPr kumimoji="1" lang="en-US" altLang="ja-JP" sz="900"/>
                        <a:t>Transit</a:t>
                      </a:r>
                      <a:r>
                        <a:rPr kumimoji="1" lang="ja-JP" altLang="en-US" sz="900"/>
                        <a:t> </a:t>
                      </a:r>
                      <a:r>
                        <a:rPr kumimoji="1" lang="en-US" altLang="ja-JP" sz="900"/>
                        <a:t>Gateway</a:t>
                      </a:r>
                      <a:r>
                        <a:rPr kumimoji="1" lang="ja-JP" altLang="en-US" sz="900"/>
                        <a:t>ルーティングの変更作業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b="1" dirty="0"/>
                        <a:t>既存団体への影響</a:t>
                      </a:r>
                      <a:br>
                        <a:rPr kumimoji="1" lang="en-US" altLang="ja-JP" sz="900" dirty="0"/>
                      </a:br>
                      <a:r>
                        <a:rPr kumimoji="1" lang="ja-JP" altLang="en-US" sz="900" dirty="0">
                          <a:solidFill>
                            <a:srgbClr val="FF0000"/>
                          </a:solidFill>
                        </a:rPr>
                        <a:t>⇒ </a:t>
                      </a:r>
                      <a:r>
                        <a:rPr kumimoji="1" lang="en-US" altLang="ja-JP" sz="900" u="sng" dirty="0">
                          <a:solidFill>
                            <a:srgbClr val="FF0000"/>
                          </a:solidFill>
                        </a:rPr>
                        <a:t>《</a:t>
                      </a:r>
                      <a:r>
                        <a:rPr kumimoji="1" lang="ja-JP" altLang="en-US" sz="900" u="sng" dirty="0">
                          <a:solidFill>
                            <a:srgbClr val="FF0000"/>
                          </a:solidFill>
                        </a:rPr>
                        <a:t>対策</a:t>
                      </a:r>
                      <a:r>
                        <a:rPr kumimoji="1" lang="en-US" altLang="ja-JP" sz="900" u="sng" dirty="0">
                          <a:solidFill>
                            <a:srgbClr val="FF0000"/>
                          </a:solidFill>
                        </a:rPr>
                        <a:t>》</a:t>
                      </a:r>
                      <a:r>
                        <a:rPr kumimoji="1" lang="ja-JP" altLang="en-US" sz="900" u="sng" dirty="0">
                          <a:solidFill>
                            <a:srgbClr val="FF0000"/>
                          </a:solidFill>
                        </a:rPr>
                        <a:t> </a:t>
                      </a:r>
                      <a:r>
                        <a:rPr kumimoji="1" lang="ja-JP" altLang="en-US" sz="900" dirty="0"/>
                        <a:t>回線接続区間と</a:t>
                      </a:r>
                      <a:r>
                        <a:rPr kumimoji="1" lang="en-US" altLang="ja-JP" sz="900" dirty="0"/>
                        <a:t>CSP</a:t>
                      </a:r>
                      <a:r>
                        <a:rPr kumimoji="1" lang="ja-JP" altLang="en-US" sz="900" dirty="0"/>
                        <a:t>接続区間の帯域変更時や</a:t>
                      </a:r>
                      <a:r>
                        <a:rPr kumimoji="1" lang="en-US" altLang="ja-JP" sz="900" dirty="0"/>
                        <a:t>Transit Gateway</a:t>
                      </a:r>
                      <a:r>
                        <a:rPr kumimoji="1" lang="ja-JP" altLang="en-US" sz="900" dirty="0"/>
                        <a:t>のルーティング設定変更時には、団体間で作業日時の調整が必要。</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5666018"/>
                  </a:ext>
                </a:extLst>
              </a:tr>
            </a:tbl>
          </a:graphicData>
        </a:graphic>
      </p:graphicFrame>
      <p:sp>
        <p:nvSpPr>
          <p:cNvPr id="2" name="スライド番号プレースホルダー 1">
            <a:extLst>
              <a:ext uri="{FF2B5EF4-FFF2-40B4-BE49-F238E27FC236}">
                <a16:creationId xmlns:a16="http://schemas.microsoft.com/office/drawing/2014/main" id="{91F65C13-0F5F-6EB7-A9C7-DBB4A3C6CEA8}"/>
              </a:ext>
            </a:extLst>
          </p:cNvPr>
          <p:cNvSpPr>
            <a:spLocks noGrp="1"/>
          </p:cNvSpPr>
          <p:nvPr>
            <p:ph type="sldNum" sz="quarter" idx="12"/>
          </p:nvPr>
        </p:nvSpPr>
        <p:spPr/>
        <p:txBody>
          <a:bodyPr/>
          <a:lstStyle/>
          <a:p>
            <a:fld id="{DFD4F317-19D0-4848-B5EB-5B174DBE8CF9}" type="slidenum">
              <a:rPr lang="ja-JP" altLang="en-US" smtClean="0"/>
              <a:pPr/>
              <a:t>25</a:t>
            </a:fld>
            <a:endParaRPr lang="ja-JP" altLang="en-US"/>
          </a:p>
        </p:txBody>
      </p:sp>
    </p:spTree>
    <p:extLst>
      <p:ext uri="{BB962C8B-B14F-4D97-AF65-F5344CB8AC3E}">
        <p14:creationId xmlns:p14="http://schemas.microsoft.com/office/powerpoint/2010/main" val="2274036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777240" y="501448"/>
            <a:ext cx="900030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solidFill>
                  <a:schemeClr val="tx2"/>
                </a:solidFill>
                <a:latin typeface="+mj-ea"/>
                <a:ea typeface="+mj-ea"/>
                <a:cs typeface="+mj-lt"/>
              </a:defRPr>
            </a:lvl1pPr>
          </a:lstStyle>
          <a:p>
            <a:r>
              <a:rPr lang="ja-JP" altLang="en-US">
                <a:solidFill>
                  <a:schemeClr val="tx1"/>
                </a:solidFill>
              </a:rPr>
              <a:t>検証結果 </a:t>
            </a:r>
            <a:r>
              <a:rPr lang="en-US" altLang="ja-JP">
                <a:solidFill>
                  <a:schemeClr val="tx1"/>
                </a:solidFill>
              </a:rPr>
              <a:t>–</a:t>
            </a:r>
            <a:r>
              <a:rPr lang="ja-JP" altLang="en-US">
                <a:solidFill>
                  <a:schemeClr val="tx1"/>
                </a:solidFill>
              </a:rPr>
              <a:t>せとうち３市</a:t>
            </a:r>
            <a:r>
              <a:rPr lang="en-US" altLang="ja-JP" sz="1800">
                <a:solidFill>
                  <a:schemeClr val="tx1"/>
                </a:solidFill>
              </a:rPr>
              <a:t>(</a:t>
            </a:r>
            <a:r>
              <a:rPr lang="ja-JP" altLang="en-US" sz="1800">
                <a:solidFill>
                  <a:schemeClr val="tx1"/>
                </a:solidFill>
              </a:rPr>
              <a:t>倉敷市・高松市・松山市</a:t>
            </a:r>
            <a:r>
              <a:rPr lang="en-US" altLang="ja-JP" sz="1800">
                <a:solidFill>
                  <a:schemeClr val="tx1"/>
                </a:solidFill>
              </a:rPr>
              <a:t>)</a:t>
            </a:r>
            <a:r>
              <a:rPr lang="ja-JP" altLang="en-US" sz="1800">
                <a:solidFill>
                  <a:schemeClr val="tx1"/>
                </a:solidFill>
              </a:rPr>
              <a:t> </a:t>
            </a:r>
            <a:r>
              <a:rPr lang="ja-JP" altLang="en-US">
                <a:solidFill>
                  <a:schemeClr val="tx1"/>
                </a:solidFill>
              </a:rPr>
              <a:t>（富士通</a:t>
            </a:r>
            <a:r>
              <a:rPr lang="en-US" altLang="ja-JP">
                <a:solidFill>
                  <a:schemeClr val="tx1"/>
                </a:solidFill>
              </a:rPr>
              <a:t>Japan</a:t>
            </a:r>
            <a:r>
              <a:rPr lang="ja-JP" altLang="en-US">
                <a:solidFill>
                  <a:schemeClr val="tx1"/>
                </a:solidFill>
              </a:rPr>
              <a:t>）</a:t>
            </a:r>
            <a:r>
              <a:rPr lang="en-US" altLang="ja-JP">
                <a:solidFill>
                  <a:schemeClr val="tx1"/>
                </a:solidFill>
              </a:rPr>
              <a:t>4/5</a:t>
            </a:r>
            <a:endParaRPr lang="ja-JP" altLang="en-US">
              <a:solidFill>
                <a:schemeClr val="tx1"/>
              </a:solidFill>
            </a:endParaRPr>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09377CAA-0F2B-46B7-B601-B783D1E1892A}"/>
              </a:ext>
            </a:extLst>
          </p:cNvPr>
          <p:cNvSpPr txBox="1"/>
          <p:nvPr/>
        </p:nvSpPr>
        <p:spPr>
          <a:xfrm>
            <a:off x="869101" y="995568"/>
            <a:ext cx="7789339"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lang="en-US" altLang="ja-JP" sz="1400"/>
          </a:p>
          <a:p>
            <a:pPr marL="285750" indent="-285750">
              <a:spcAft>
                <a:spcPts val="600"/>
              </a:spcAft>
              <a:buFont typeface="Wingdings" panose="05000000000000000000" pitchFamily="2" charset="2"/>
              <a:buChar char="n"/>
            </a:pPr>
            <a:endParaRPr kumimoji="1" lang="en-US" altLang="ja-JP" sz="1400"/>
          </a:p>
        </p:txBody>
      </p:sp>
      <p:graphicFrame>
        <p:nvGraphicFramePr>
          <p:cNvPr id="4" name="表 2">
            <a:extLst>
              <a:ext uri="{FF2B5EF4-FFF2-40B4-BE49-F238E27FC236}">
                <a16:creationId xmlns:a16="http://schemas.microsoft.com/office/drawing/2014/main" id="{861FA002-CF24-D49B-F6E5-B205AE110B69}"/>
              </a:ext>
            </a:extLst>
          </p:cNvPr>
          <p:cNvGraphicFramePr>
            <a:graphicFrameLocks noGrp="1"/>
          </p:cNvGraphicFramePr>
          <p:nvPr>
            <p:extLst>
              <p:ext uri="{D42A27DB-BD31-4B8C-83A1-F6EECF244321}">
                <p14:modId xmlns:p14="http://schemas.microsoft.com/office/powerpoint/2010/main" val="1596998372"/>
              </p:ext>
            </p:extLst>
          </p:nvPr>
        </p:nvGraphicFramePr>
        <p:xfrm>
          <a:off x="831000" y="1556378"/>
          <a:ext cx="8244000" cy="123659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個別回線から共同利用回線への切替検証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kern="1200">
                          <a:solidFill>
                            <a:schemeClr val="dk1"/>
                          </a:solidFill>
                          <a:latin typeface="+mj-ea"/>
                          <a:ea typeface="+mn-ea"/>
                          <a:cs typeface="+mn-cs"/>
                        </a:rPr>
                        <a:t>机上</a:t>
                      </a:r>
                      <a:r>
                        <a:rPr kumimoji="1" lang="en-US" altLang="ja-JP" sz="900" kern="1200">
                          <a:solidFill>
                            <a:schemeClr val="dk1"/>
                          </a:solidFill>
                          <a:latin typeface="+mj-ea"/>
                          <a:ea typeface="+mn-ea"/>
                          <a:cs typeface="+mn-cs"/>
                        </a:rPr>
                        <a:t>/</a:t>
                      </a:r>
                      <a:r>
                        <a:rPr kumimoji="1" lang="ja-JP" altLang="en-US" sz="900" kern="1200">
                          <a:solidFill>
                            <a:schemeClr val="dk1"/>
                          </a:solidFill>
                          <a:latin typeface="+mj-ea"/>
                          <a:ea typeface="+mn-ea"/>
                          <a:cs typeface="+mn-cs"/>
                        </a:rPr>
                        <a:t>実機</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共同利用回線切替時の手順の確立及び既存団体と追加団体への各影響に関する検証</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通信制御検証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kern="1200">
                          <a:solidFill>
                            <a:schemeClr val="dk1"/>
                          </a:solidFill>
                          <a:latin typeface="+mj-ea"/>
                          <a:ea typeface="+mn-ea"/>
                          <a:cs typeface="+mn-cs"/>
                        </a:rPr>
                        <a:t>机上</a:t>
                      </a:r>
                      <a:r>
                        <a:rPr kumimoji="1" lang="en-US" altLang="ja-JP" sz="900" kern="1200">
                          <a:solidFill>
                            <a:schemeClr val="dk1"/>
                          </a:solidFill>
                          <a:latin typeface="+mj-ea"/>
                          <a:ea typeface="+mn-ea"/>
                          <a:cs typeface="+mn-cs"/>
                        </a:rPr>
                        <a:t>/</a:t>
                      </a:r>
                      <a:r>
                        <a:rPr kumimoji="1" lang="ja-JP" altLang="en-US" sz="900" kern="1200">
                          <a:solidFill>
                            <a:schemeClr val="dk1"/>
                          </a:solidFill>
                          <a:latin typeface="+mj-ea"/>
                          <a:ea typeface="+mn-ea"/>
                          <a:cs typeface="+mn-cs"/>
                        </a:rPr>
                        <a:t>実機</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団体間での通信が庁内</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NW</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とガバメントクラウド</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NW</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でルーティングとフィルタリングにより通信制御できることの検証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2" name="表 1">
            <a:extLst>
              <a:ext uri="{FF2B5EF4-FFF2-40B4-BE49-F238E27FC236}">
                <a16:creationId xmlns:a16="http://schemas.microsoft.com/office/drawing/2014/main" id="{B1C01EAA-F87D-8939-188E-B6DC9D6C4048}"/>
              </a:ext>
            </a:extLst>
          </p:cNvPr>
          <p:cNvGraphicFramePr>
            <a:graphicFrameLocks noGrp="1"/>
          </p:cNvGraphicFramePr>
          <p:nvPr>
            <p:extLst>
              <p:ext uri="{D42A27DB-BD31-4B8C-83A1-F6EECF244321}">
                <p14:modId xmlns:p14="http://schemas.microsoft.com/office/powerpoint/2010/main" val="2633131788"/>
              </p:ext>
            </p:extLst>
          </p:nvPr>
        </p:nvGraphicFramePr>
        <p:xfrm>
          <a:off x="831850" y="3429000"/>
          <a:ext cx="8244000" cy="1943308"/>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計画</a:t>
                      </a:r>
                      <a:r>
                        <a:rPr kumimoji="1" lang="ja-JP" altLang="en-US" sz="900">
                          <a:solidFill>
                            <a:schemeClr val="tx1"/>
                          </a:solidFill>
                        </a:rPr>
                        <a:t>とおりに切替作業を実施して、手順に問題</a:t>
                      </a:r>
                      <a:r>
                        <a:rPr kumimoji="1" lang="ja-JP" altLang="en-US" sz="900"/>
                        <a:t>ないこと及び既存団体・追加団体共に影響がないことを確認した。</a:t>
                      </a:r>
                      <a:endParaRPr kumimoji="1" lang="en-US" altLang="ja-JP"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a:t>なし</a:t>
                      </a:r>
                      <a:endParaRPr kumimoji="1" lang="en-US" altLang="ja-JP"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アクセス制御を実施することで、各市間で通信ができないことを確認した。</a:t>
                      </a:r>
                      <a:endParaRPr kumimoji="1" lang="ja-JP" altLang="en-US"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dirty="0"/>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5666018"/>
                  </a:ext>
                </a:extLst>
              </a:tr>
            </a:tbl>
          </a:graphicData>
        </a:graphic>
      </p:graphicFrame>
      <p:sp>
        <p:nvSpPr>
          <p:cNvPr id="3" name="スライド番号プレースホルダー 2">
            <a:extLst>
              <a:ext uri="{FF2B5EF4-FFF2-40B4-BE49-F238E27FC236}">
                <a16:creationId xmlns:a16="http://schemas.microsoft.com/office/drawing/2014/main" id="{EDD4C77D-1FCD-3C25-FD05-C2C6FE1D30D8}"/>
              </a:ext>
            </a:extLst>
          </p:cNvPr>
          <p:cNvSpPr>
            <a:spLocks noGrp="1"/>
          </p:cNvSpPr>
          <p:nvPr>
            <p:ph type="sldNum" sz="quarter" idx="12"/>
          </p:nvPr>
        </p:nvSpPr>
        <p:spPr/>
        <p:txBody>
          <a:bodyPr/>
          <a:lstStyle/>
          <a:p>
            <a:fld id="{DFD4F317-19D0-4848-B5EB-5B174DBE8CF9}" type="slidenum">
              <a:rPr lang="ja-JP" altLang="en-US" smtClean="0"/>
              <a:pPr/>
              <a:t>26</a:t>
            </a:fld>
            <a:endParaRPr lang="ja-JP" altLang="en-US"/>
          </a:p>
        </p:txBody>
      </p:sp>
    </p:spTree>
    <p:extLst>
      <p:ext uri="{BB962C8B-B14F-4D97-AF65-F5344CB8AC3E}">
        <p14:creationId xmlns:p14="http://schemas.microsoft.com/office/powerpoint/2010/main" val="1217141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777240" y="501448"/>
            <a:ext cx="9128760"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a:t>
            </a:r>
            <a:r>
              <a:rPr lang="ja-JP" altLang="en-US"/>
              <a:t>せとうち３市</a:t>
            </a:r>
            <a:r>
              <a:rPr lang="en-US" altLang="ja-JP" sz="1800"/>
              <a:t>(</a:t>
            </a:r>
            <a:r>
              <a:rPr lang="ja-JP" altLang="en-US" sz="1800"/>
              <a:t>倉敷市・高松市・松山市</a:t>
            </a:r>
            <a:r>
              <a:rPr lang="en-US" altLang="ja-JP" sz="1800"/>
              <a:t>)</a:t>
            </a:r>
            <a:r>
              <a:rPr lang="ja-JP" altLang="en-US" sz="1800"/>
              <a:t> </a:t>
            </a:r>
            <a:r>
              <a:rPr lang="ja-JP" altLang="en-US"/>
              <a:t>（富士通</a:t>
            </a:r>
            <a:r>
              <a:rPr lang="en-US" altLang="ja-JP"/>
              <a:t>Japan</a:t>
            </a:r>
            <a:r>
              <a:rPr lang="ja-JP" altLang="en-US"/>
              <a:t>）</a:t>
            </a:r>
            <a:r>
              <a:rPr lang="en-US" altLang="ja-JP"/>
              <a:t>5/5</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09377CAA-0F2B-46B7-B601-B783D1E1892A}"/>
              </a:ext>
            </a:extLst>
          </p:cNvPr>
          <p:cNvSpPr txBox="1"/>
          <p:nvPr/>
        </p:nvSpPr>
        <p:spPr>
          <a:xfrm>
            <a:off x="869101" y="995568"/>
            <a:ext cx="7789339"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lang="en-US" altLang="ja-JP" sz="1400"/>
          </a:p>
          <a:p>
            <a:pPr marL="285750" indent="-285750">
              <a:spcAft>
                <a:spcPts val="600"/>
              </a:spcAft>
              <a:buFont typeface="Wingdings" panose="05000000000000000000" pitchFamily="2" charset="2"/>
              <a:buChar char="n"/>
            </a:pPr>
            <a:endParaRPr kumimoji="1" lang="en-US" altLang="ja-JP" sz="1400"/>
          </a:p>
        </p:txBody>
      </p:sp>
      <p:graphicFrame>
        <p:nvGraphicFramePr>
          <p:cNvPr id="4" name="表 2">
            <a:extLst>
              <a:ext uri="{FF2B5EF4-FFF2-40B4-BE49-F238E27FC236}">
                <a16:creationId xmlns:a16="http://schemas.microsoft.com/office/drawing/2014/main" id="{861FA002-CF24-D49B-F6E5-B205AE110B69}"/>
              </a:ext>
            </a:extLst>
          </p:cNvPr>
          <p:cNvGraphicFramePr>
            <a:graphicFrameLocks noGrp="1"/>
          </p:cNvGraphicFramePr>
          <p:nvPr/>
        </p:nvGraphicFramePr>
        <p:xfrm>
          <a:off x="831000" y="1556378"/>
          <a:ext cx="8244000" cy="1125588"/>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性能検証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kern="1200">
                          <a:solidFill>
                            <a:schemeClr val="dk1"/>
                          </a:solidFill>
                          <a:latin typeface="+mj-ea"/>
                          <a:ea typeface="+mn-ea"/>
                          <a:cs typeface="+mn-cs"/>
                        </a:rPr>
                        <a:t>机上</a:t>
                      </a:r>
                      <a:r>
                        <a:rPr kumimoji="1" lang="en-US" altLang="ja-JP" sz="900" kern="1200">
                          <a:solidFill>
                            <a:schemeClr val="dk1"/>
                          </a:solidFill>
                          <a:latin typeface="+mj-ea"/>
                          <a:ea typeface="+mn-ea"/>
                          <a:cs typeface="+mn-cs"/>
                        </a:rPr>
                        <a:t>/</a:t>
                      </a:r>
                      <a:r>
                        <a:rPr kumimoji="1" lang="ja-JP" altLang="en-US" sz="900" kern="1200">
                          <a:solidFill>
                            <a:schemeClr val="dk1"/>
                          </a:solidFill>
                          <a:latin typeface="+mj-ea"/>
                          <a:ea typeface="+mn-ea"/>
                          <a:cs typeface="+mn-cs"/>
                        </a:rPr>
                        <a:t>実機</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各団体でデータ転送量が回線帯域の実測値を満たすことの検証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9923081"/>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1"/>
                        <a:t>IP</a:t>
                      </a:r>
                      <a:r>
                        <a:rPr kumimoji="1" lang="ja-JP" altLang="en-US" sz="900" b="1"/>
                        <a:t>アドレス重複対応検証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kern="1200">
                          <a:solidFill>
                            <a:schemeClr val="dk1"/>
                          </a:solidFill>
                          <a:latin typeface="+mj-ea"/>
                          <a:ea typeface="+mn-ea"/>
                          <a:cs typeface="+mn-cs"/>
                        </a:rPr>
                        <a:t>机上</a:t>
                      </a:r>
                      <a:r>
                        <a:rPr kumimoji="1" lang="en-US" altLang="ja-JP" sz="900" kern="1200">
                          <a:solidFill>
                            <a:schemeClr val="dk1"/>
                          </a:solidFill>
                          <a:latin typeface="+mj-ea"/>
                          <a:ea typeface="+mn-ea"/>
                          <a:cs typeface="+mn-cs"/>
                        </a:rPr>
                        <a:t>/</a:t>
                      </a:r>
                      <a:r>
                        <a:rPr kumimoji="1" lang="ja-JP" altLang="en-US" sz="900" kern="1200">
                          <a:solidFill>
                            <a:schemeClr val="dk1"/>
                          </a:solidFill>
                          <a:latin typeface="+mj-ea"/>
                          <a:ea typeface="+mn-ea"/>
                          <a:cs typeface="+mn-cs"/>
                        </a:rPr>
                        <a:t>実機</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団体間のアドレス重複に備えた、庁内</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FW</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でのアドレス変換時のアプリケーション動作の検証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3086947"/>
                  </a:ext>
                </a:extLst>
              </a:tr>
            </a:tbl>
          </a:graphicData>
        </a:graphic>
      </p:graphicFrame>
      <p:graphicFrame>
        <p:nvGraphicFramePr>
          <p:cNvPr id="2" name="表 1">
            <a:extLst>
              <a:ext uri="{FF2B5EF4-FFF2-40B4-BE49-F238E27FC236}">
                <a16:creationId xmlns:a16="http://schemas.microsoft.com/office/drawing/2014/main" id="{B1C01EAA-F87D-8939-188E-B6DC9D6C4048}"/>
              </a:ext>
            </a:extLst>
          </p:cNvPr>
          <p:cNvGraphicFramePr>
            <a:graphicFrameLocks noGrp="1"/>
          </p:cNvGraphicFramePr>
          <p:nvPr>
            <p:extLst>
              <p:ext uri="{D42A27DB-BD31-4B8C-83A1-F6EECF244321}">
                <p14:modId xmlns:p14="http://schemas.microsoft.com/office/powerpoint/2010/main" val="211613933"/>
              </p:ext>
            </p:extLst>
          </p:nvPr>
        </p:nvGraphicFramePr>
        <p:xfrm>
          <a:off x="831850" y="2790825"/>
          <a:ext cx="8244000" cy="2532561"/>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各団体のクライアントとサーバー間のスループットが回線速度</a:t>
                      </a:r>
                      <a:r>
                        <a:rPr kumimoji="1" lang="en-US" altLang="ja-JP" sz="900" kern="1200">
                          <a:solidFill>
                            <a:schemeClr val="dk1"/>
                          </a:solidFill>
                          <a:latin typeface="+mj-ea"/>
                          <a:ea typeface="+mn-ea"/>
                          <a:cs typeface="+mn-cs"/>
                        </a:rPr>
                        <a:t>(100Mbps)</a:t>
                      </a:r>
                      <a:r>
                        <a:rPr kumimoji="1" lang="ja-JP" altLang="en-US" sz="900" kern="1200">
                          <a:solidFill>
                            <a:schemeClr val="dk1"/>
                          </a:solidFill>
                          <a:latin typeface="+mj-ea"/>
                          <a:ea typeface="+mn-ea"/>
                          <a:cs typeface="+mn-cs"/>
                        </a:rPr>
                        <a:t> を満たすことを確認した。</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a:t>なし</a:t>
                      </a:r>
                      <a:endParaRPr kumimoji="1" lang="en-US" altLang="ja-JP"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システム側で設定変更することで、アドレス変換時にアプリケーションが問題なく動作することを確認した。</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kumimoji="1" lang="ja-JP" altLang="en-US" sz="900" b="1" dirty="0"/>
                        <a:t>アドレス変換時のログ証跡管理やシステム側での設定変更内容について検討が必要である</a:t>
                      </a:r>
                      <a:br>
                        <a:rPr kumimoji="1" lang="en-US" altLang="ja-JP" sz="900" b="1" dirty="0"/>
                      </a:br>
                      <a:r>
                        <a:rPr kumimoji="1" lang="ja-JP" altLang="en-US" sz="900" dirty="0">
                          <a:solidFill>
                            <a:srgbClr val="FF0000"/>
                          </a:solidFill>
                        </a:rPr>
                        <a:t>⇒ </a:t>
                      </a:r>
                      <a:r>
                        <a:rPr kumimoji="1" lang="en-US" altLang="ja-JP" sz="900" u="sng" dirty="0">
                          <a:solidFill>
                            <a:srgbClr val="FF0000"/>
                          </a:solidFill>
                        </a:rPr>
                        <a:t>《</a:t>
                      </a:r>
                      <a:r>
                        <a:rPr kumimoji="1" lang="ja-JP" altLang="en-US" sz="900" u="sng" dirty="0">
                          <a:solidFill>
                            <a:srgbClr val="FF0000"/>
                          </a:solidFill>
                        </a:rPr>
                        <a:t>対策</a:t>
                      </a:r>
                      <a:r>
                        <a:rPr kumimoji="1" lang="en-US" altLang="ja-JP" sz="900" u="sng" dirty="0">
                          <a:solidFill>
                            <a:srgbClr val="FF0000"/>
                          </a:solidFill>
                        </a:rPr>
                        <a:t>》</a:t>
                      </a:r>
                      <a:r>
                        <a:rPr kumimoji="1" lang="ja-JP" altLang="en-US" sz="900" u="sng" dirty="0">
                          <a:solidFill>
                            <a:srgbClr val="FF0000"/>
                          </a:solidFill>
                        </a:rPr>
                        <a:t> </a:t>
                      </a:r>
                      <a:r>
                        <a:rPr kumimoji="1" lang="ja-JP" altLang="en-US" sz="900" dirty="0"/>
                        <a:t>アドレス変換を静的</a:t>
                      </a:r>
                      <a:r>
                        <a:rPr kumimoji="1" lang="en-US" altLang="ja-JP" sz="900" dirty="0"/>
                        <a:t>NAT(</a:t>
                      </a:r>
                      <a:r>
                        <a:rPr kumimoji="1" lang="ja-JP" altLang="en-US" sz="900" dirty="0"/>
                        <a:t>変換先アドレスを</a:t>
                      </a:r>
                      <a:r>
                        <a:rPr kumimoji="1" lang="en-US" altLang="ja-JP" sz="900" dirty="0"/>
                        <a:t>1</a:t>
                      </a:r>
                      <a:r>
                        <a:rPr kumimoji="1" lang="ja-JP" altLang="en-US" sz="900" dirty="0"/>
                        <a:t>対</a:t>
                      </a:r>
                      <a:r>
                        <a:rPr kumimoji="1" lang="en-US" altLang="ja-JP" sz="900" dirty="0"/>
                        <a:t>1</a:t>
                      </a:r>
                      <a:r>
                        <a:rPr kumimoji="1" lang="ja-JP" altLang="en-US" sz="900" dirty="0"/>
                        <a:t>で変換</a:t>
                      </a:r>
                      <a:r>
                        <a:rPr kumimoji="1" lang="en-US" altLang="ja-JP" sz="900" dirty="0"/>
                        <a:t>) </a:t>
                      </a:r>
                      <a:r>
                        <a:rPr kumimoji="1" lang="ja-JP" altLang="en-US" sz="900" dirty="0"/>
                        <a:t>で実施する場合、庁内</a:t>
                      </a:r>
                      <a:r>
                        <a:rPr kumimoji="1" lang="en-US" altLang="ja-JP" sz="900" dirty="0"/>
                        <a:t>FW</a:t>
                      </a:r>
                      <a:r>
                        <a:rPr kumimoji="1" lang="ja-JP" altLang="en-US" sz="900" dirty="0"/>
                        <a:t>に全端末と全プリンターのアドレス変換ルールの設定が必要。</a:t>
                      </a:r>
                      <a:br>
                        <a:rPr kumimoji="1" lang="en-US" altLang="ja-JP" sz="900" dirty="0"/>
                      </a:br>
                      <a:r>
                        <a:rPr kumimoji="1" lang="en-US" altLang="ja-JP" sz="900" dirty="0"/>
                        <a:t>※</a:t>
                      </a:r>
                      <a:r>
                        <a:rPr kumimoji="1" lang="ja-JP" altLang="en-US" sz="900" dirty="0"/>
                        <a:t>今回はこちらで検証実施</a:t>
                      </a:r>
                      <a:br>
                        <a:rPr kumimoji="1" lang="en-US" altLang="ja-JP" sz="900" dirty="0"/>
                      </a:br>
                      <a:r>
                        <a:rPr kumimoji="1" lang="ja-JP" altLang="en-US" sz="900" dirty="0"/>
                        <a:t>アドレス変換を動的</a:t>
                      </a:r>
                      <a:r>
                        <a:rPr kumimoji="1" lang="en-US" altLang="ja-JP" sz="900" dirty="0"/>
                        <a:t>NAT(</a:t>
                      </a:r>
                      <a:r>
                        <a:rPr kumimoji="1" lang="ja-JP" altLang="en-US" sz="900" dirty="0"/>
                        <a:t>変換先アドレスをプールアドレスに変換</a:t>
                      </a:r>
                      <a:r>
                        <a:rPr kumimoji="1" lang="en-US" altLang="ja-JP" sz="900" dirty="0"/>
                        <a:t>) </a:t>
                      </a:r>
                      <a:r>
                        <a:rPr kumimoji="1" lang="ja-JP" altLang="en-US" sz="900" dirty="0"/>
                        <a:t>で実施する場合、端末やプリンターの</a:t>
                      </a:r>
                      <a:r>
                        <a:rPr kumimoji="1" lang="ja-JP" altLang="en-US" sz="900" dirty="0">
                          <a:solidFill>
                            <a:schemeClr val="tx1"/>
                          </a:solidFill>
                        </a:rPr>
                        <a:t>アクセスログ証跡管理方法についてアドレスが動的になる影響検討が必要。また、富士通</a:t>
                      </a:r>
                      <a:r>
                        <a:rPr kumimoji="1" lang="en-US" altLang="ja-JP" sz="900" dirty="0">
                          <a:solidFill>
                            <a:schemeClr val="tx1"/>
                          </a:solidFill>
                        </a:rPr>
                        <a:t>Japan</a:t>
                      </a:r>
                      <a:r>
                        <a:rPr kumimoji="1" lang="ja-JP" altLang="en-US" sz="900" dirty="0">
                          <a:solidFill>
                            <a:schemeClr val="tx1"/>
                          </a:solidFill>
                        </a:rPr>
                        <a:t>の検証においてはアドレス変換に伴い、全端末とプリンターのアドレス変換ルールの設定を要することになったが、推奨構成においては</a:t>
                      </a:r>
                      <a:r>
                        <a:rPr kumimoji="1" lang="en-US" altLang="ja-JP" sz="900" dirty="0">
                          <a:solidFill>
                            <a:schemeClr val="tx1"/>
                          </a:solidFill>
                        </a:rPr>
                        <a:t>IPSec</a:t>
                      </a:r>
                      <a:r>
                        <a:rPr kumimoji="1" lang="ja-JP" altLang="en-US" sz="900" dirty="0">
                          <a:solidFill>
                            <a:schemeClr val="tx1"/>
                          </a:solidFill>
                        </a:rPr>
                        <a:t>トンネルでの対応を想定しているためこれらの課題は解消する可能性がある。</a:t>
                      </a:r>
                      <a:endParaRPr kumimoji="1" lang="ja-JP" altLang="en-US" sz="900" strike="sngStrike"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5666018"/>
                  </a:ext>
                </a:extLst>
              </a:tr>
            </a:tbl>
          </a:graphicData>
        </a:graphic>
      </p:graphicFrame>
      <p:sp>
        <p:nvSpPr>
          <p:cNvPr id="3" name="スライド番号プレースホルダー 2">
            <a:extLst>
              <a:ext uri="{FF2B5EF4-FFF2-40B4-BE49-F238E27FC236}">
                <a16:creationId xmlns:a16="http://schemas.microsoft.com/office/drawing/2014/main" id="{ACC15827-8083-56E6-1925-A38846257329}"/>
              </a:ext>
            </a:extLst>
          </p:cNvPr>
          <p:cNvSpPr>
            <a:spLocks noGrp="1"/>
          </p:cNvSpPr>
          <p:nvPr>
            <p:ph type="sldNum" sz="quarter" idx="12"/>
          </p:nvPr>
        </p:nvSpPr>
        <p:spPr/>
        <p:txBody>
          <a:bodyPr/>
          <a:lstStyle/>
          <a:p>
            <a:fld id="{DFD4F317-19D0-4848-B5EB-5B174DBE8CF9}" type="slidenum">
              <a:rPr lang="ja-JP" altLang="en-US" smtClean="0"/>
              <a:pPr/>
              <a:t>27</a:t>
            </a:fld>
            <a:endParaRPr lang="ja-JP" altLang="en-US"/>
          </a:p>
        </p:txBody>
      </p:sp>
    </p:spTree>
    <p:extLst>
      <p:ext uri="{BB962C8B-B14F-4D97-AF65-F5344CB8AC3E}">
        <p14:creationId xmlns:p14="http://schemas.microsoft.com/office/powerpoint/2010/main" val="3577401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28</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倉敷市</a:t>
            </a:r>
            <a:br>
              <a:rPr kumimoji="1" lang="en-US" altLang="ja-JP"/>
            </a:br>
            <a:r>
              <a:rPr kumimoji="1" lang="ja-JP" altLang="en-US"/>
              <a:t>（アイネス）</a:t>
            </a:r>
          </a:p>
        </p:txBody>
      </p:sp>
    </p:spTree>
    <p:extLst>
      <p:ext uri="{BB962C8B-B14F-4D97-AF65-F5344CB8AC3E}">
        <p14:creationId xmlns:p14="http://schemas.microsoft.com/office/powerpoint/2010/main" val="1914233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DB88C587-6DED-8D92-E1E9-C473FDC04DCB}"/>
              </a:ext>
            </a:extLst>
          </p:cNvPr>
          <p:cNvGraphicFramePr>
            <a:graphicFrameLocks noGrp="1"/>
          </p:cNvGraphicFramePr>
          <p:nvPr>
            <p:extLst>
              <p:ext uri="{D42A27DB-BD31-4B8C-83A1-F6EECF244321}">
                <p14:modId xmlns:p14="http://schemas.microsoft.com/office/powerpoint/2010/main" val="2501929809"/>
              </p:ext>
            </p:extLst>
          </p:nvPr>
        </p:nvGraphicFramePr>
        <p:xfrm>
          <a:off x="600079" y="1645685"/>
          <a:ext cx="8762996" cy="495900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21600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閉域ネットワーク共同利用（アイネスは倉敷市のみで検証を実施）</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3384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latin typeface="Meiryo UI 本文"/>
                        </a:rPr>
                        <a:t>今回の試験では、システム構成上の都合により大阪リージョンへの接続確認は行わなかったが、大阪リージョンへも接続可能であれば、大規模災害時のシステム復旧に際して大阪リージョンでシステムを構成することも可能になる。</a:t>
                      </a:r>
                      <a:r>
                        <a:rPr kumimoji="1" lang="en-US" altLang="ja-JP" sz="900" dirty="0">
                          <a:latin typeface="Meiryo UI 本文"/>
                        </a:rPr>
                        <a:t>(</a:t>
                      </a:r>
                      <a:r>
                        <a:rPr kumimoji="1" lang="ja-JP" altLang="en-US" sz="900" dirty="0">
                          <a:latin typeface="Meiryo UI 本文"/>
                        </a:rPr>
                        <a:t>現時点の設計は東京リージョンへの復元</a:t>
                      </a:r>
                      <a:r>
                        <a:rPr kumimoji="1" lang="en-US" altLang="ja-JP" sz="900" dirty="0">
                          <a:latin typeface="Meiryo UI 本文"/>
                        </a:rPr>
                        <a:t>)</a:t>
                      </a:r>
                    </a:p>
                    <a:p>
                      <a:pPr marL="171450" indent="-171450">
                        <a:buFont typeface="Wingdings" panose="05000000000000000000" pitchFamily="2" charset="2"/>
                        <a:buChar char="ü"/>
                      </a:pPr>
                      <a:r>
                        <a:rPr kumimoji="1" lang="ja-JP" altLang="en-US" sz="900" dirty="0">
                          <a:latin typeface="Meiryo UI 本文"/>
                        </a:rPr>
                        <a:t>複数ベンダー、複数アカウントでも期待通りシステム接続が可能であることが実際に確認できた。</a:t>
                      </a:r>
                      <a:endParaRPr kumimoji="1" lang="en-US" altLang="ja-JP" sz="900" dirty="0">
                        <a:latin typeface="Meiryo UI 本文"/>
                      </a:endParaRP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38" name="四角形: 角を丸くする 37">
            <a:extLst>
              <a:ext uri="{FF2B5EF4-FFF2-40B4-BE49-F238E27FC236}">
                <a16:creationId xmlns:a16="http://schemas.microsoft.com/office/drawing/2014/main" id="{8145B6E3-2A6D-0C19-18B0-CABC9769C812}"/>
              </a:ext>
            </a:extLst>
          </p:cNvPr>
          <p:cNvSpPr/>
          <p:nvPr/>
        </p:nvSpPr>
        <p:spPr>
          <a:xfrm>
            <a:off x="4217611" y="2965213"/>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39" name="四角形: 角を丸くする 38">
            <a:extLst>
              <a:ext uri="{FF2B5EF4-FFF2-40B4-BE49-F238E27FC236}">
                <a16:creationId xmlns:a16="http://schemas.microsoft.com/office/drawing/2014/main" id="{FCE3139A-1816-F065-CC8B-E5F18E871AA7}"/>
              </a:ext>
            </a:extLst>
          </p:cNvPr>
          <p:cNvSpPr/>
          <p:nvPr/>
        </p:nvSpPr>
        <p:spPr>
          <a:xfrm>
            <a:off x="2977635" y="2965212"/>
            <a:ext cx="1116000" cy="2700092"/>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41" name="四角形: 角を丸くする 40">
            <a:extLst>
              <a:ext uri="{FF2B5EF4-FFF2-40B4-BE49-F238E27FC236}">
                <a16:creationId xmlns:a16="http://schemas.microsoft.com/office/drawing/2014/main" id="{F28CE7C4-A107-BF60-866C-5DC36EF02160}"/>
              </a:ext>
            </a:extLst>
          </p:cNvPr>
          <p:cNvSpPr/>
          <p:nvPr/>
        </p:nvSpPr>
        <p:spPr>
          <a:xfrm>
            <a:off x="7425918" y="3090737"/>
            <a:ext cx="1620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44" name="直線矢印コネクタ 43">
            <a:extLst>
              <a:ext uri="{FF2B5EF4-FFF2-40B4-BE49-F238E27FC236}">
                <a16:creationId xmlns:a16="http://schemas.microsoft.com/office/drawing/2014/main" id="{A002542D-0D8C-CCC0-0AF9-8E77351DB25B}"/>
              </a:ext>
            </a:extLst>
          </p:cNvPr>
          <p:cNvCxnSpPr>
            <a:cxnSpLocks/>
          </p:cNvCxnSpPr>
          <p:nvPr/>
        </p:nvCxnSpPr>
        <p:spPr>
          <a:xfrm>
            <a:off x="826264" y="2933930"/>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135A746E-0BCC-BAC7-9787-0F841B8AA655}"/>
              </a:ext>
            </a:extLst>
          </p:cNvPr>
          <p:cNvSpPr/>
          <p:nvPr/>
        </p:nvSpPr>
        <p:spPr>
          <a:xfrm>
            <a:off x="847257" y="2631504"/>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53" name="直線矢印コネクタ 52">
            <a:extLst>
              <a:ext uri="{FF2B5EF4-FFF2-40B4-BE49-F238E27FC236}">
                <a16:creationId xmlns:a16="http://schemas.microsoft.com/office/drawing/2014/main" id="{07F0D531-A04B-E6A2-4EF1-08AADBED470A}"/>
              </a:ext>
            </a:extLst>
          </p:cNvPr>
          <p:cNvCxnSpPr>
            <a:cxnSpLocks/>
          </p:cNvCxnSpPr>
          <p:nvPr/>
        </p:nvCxnSpPr>
        <p:spPr>
          <a:xfrm>
            <a:off x="1746259" y="2933930"/>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C9D85466-EFC5-30FA-1CBE-AB17CDE8B114}"/>
              </a:ext>
            </a:extLst>
          </p:cNvPr>
          <p:cNvSpPr/>
          <p:nvPr/>
        </p:nvSpPr>
        <p:spPr>
          <a:xfrm>
            <a:off x="1827825" y="2648094"/>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66" name="直線矢印コネクタ 65">
            <a:extLst>
              <a:ext uri="{FF2B5EF4-FFF2-40B4-BE49-F238E27FC236}">
                <a16:creationId xmlns:a16="http://schemas.microsoft.com/office/drawing/2014/main" id="{14B1A798-5B3F-79D3-3A6F-C66D384AB48F}"/>
              </a:ext>
            </a:extLst>
          </p:cNvPr>
          <p:cNvCxnSpPr/>
          <p:nvPr/>
        </p:nvCxnSpPr>
        <p:spPr>
          <a:xfrm>
            <a:off x="2940674" y="2933930"/>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8DE526C4-6A4A-3034-C682-6CF250077893}"/>
              </a:ext>
            </a:extLst>
          </p:cNvPr>
          <p:cNvSpPr/>
          <p:nvPr/>
        </p:nvSpPr>
        <p:spPr>
          <a:xfrm>
            <a:off x="2962513" y="2648094"/>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71" name="直線矢印コネクタ 70">
            <a:extLst>
              <a:ext uri="{FF2B5EF4-FFF2-40B4-BE49-F238E27FC236}">
                <a16:creationId xmlns:a16="http://schemas.microsoft.com/office/drawing/2014/main" id="{31B0091E-8360-D635-5D55-A901F6886A82}"/>
              </a:ext>
            </a:extLst>
          </p:cNvPr>
          <p:cNvCxnSpPr>
            <a:cxnSpLocks/>
          </p:cNvCxnSpPr>
          <p:nvPr/>
        </p:nvCxnSpPr>
        <p:spPr>
          <a:xfrm>
            <a:off x="4147724" y="2933930"/>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0E322EFB-5EDF-9D03-F769-B6677F1C889F}"/>
              </a:ext>
            </a:extLst>
          </p:cNvPr>
          <p:cNvSpPr/>
          <p:nvPr/>
        </p:nvSpPr>
        <p:spPr>
          <a:xfrm>
            <a:off x="4176685" y="2648094"/>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73" name="直線矢印コネクタ 72">
            <a:extLst>
              <a:ext uri="{FF2B5EF4-FFF2-40B4-BE49-F238E27FC236}">
                <a16:creationId xmlns:a16="http://schemas.microsoft.com/office/drawing/2014/main" id="{4E71BB09-4DCC-615B-C94C-D644F746FE58}"/>
              </a:ext>
            </a:extLst>
          </p:cNvPr>
          <p:cNvCxnSpPr>
            <a:cxnSpLocks/>
          </p:cNvCxnSpPr>
          <p:nvPr/>
        </p:nvCxnSpPr>
        <p:spPr>
          <a:xfrm>
            <a:off x="5417774" y="2933930"/>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10FA52F3-6BEB-C4F3-C23A-F1D28B99A54F}"/>
              </a:ext>
            </a:extLst>
          </p:cNvPr>
          <p:cNvSpPr/>
          <p:nvPr/>
        </p:nvSpPr>
        <p:spPr>
          <a:xfrm>
            <a:off x="5440093" y="2648094"/>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77" name="直線矢印コネクタ 76">
            <a:extLst>
              <a:ext uri="{FF2B5EF4-FFF2-40B4-BE49-F238E27FC236}">
                <a16:creationId xmlns:a16="http://schemas.microsoft.com/office/drawing/2014/main" id="{A64B8D6D-41A2-9BE3-806E-87F1248C0081}"/>
              </a:ext>
            </a:extLst>
          </p:cNvPr>
          <p:cNvCxnSpPr>
            <a:cxnSpLocks/>
          </p:cNvCxnSpPr>
          <p:nvPr/>
        </p:nvCxnSpPr>
        <p:spPr>
          <a:xfrm>
            <a:off x="6363149" y="2933930"/>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正方形/長方形 77">
            <a:extLst>
              <a:ext uri="{FF2B5EF4-FFF2-40B4-BE49-F238E27FC236}">
                <a16:creationId xmlns:a16="http://schemas.microsoft.com/office/drawing/2014/main" id="{4973126A-B372-1D2A-6B69-9A541BB65D79}"/>
              </a:ext>
            </a:extLst>
          </p:cNvPr>
          <p:cNvSpPr/>
          <p:nvPr/>
        </p:nvSpPr>
        <p:spPr>
          <a:xfrm>
            <a:off x="6349881" y="2648094"/>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79" name="直線矢印コネクタ 78">
            <a:extLst>
              <a:ext uri="{FF2B5EF4-FFF2-40B4-BE49-F238E27FC236}">
                <a16:creationId xmlns:a16="http://schemas.microsoft.com/office/drawing/2014/main" id="{FEA6FCEB-5070-27AE-AD2E-3CD464669FB1}"/>
              </a:ext>
            </a:extLst>
          </p:cNvPr>
          <p:cNvCxnSpPr/>
          <p:nvPr/>
        </p:nvCxnSpPr>
        <p:spPr>
          <a:xfrm>
            <a:off x="7380311" y="2933930"/>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26E9E01D-B6B9-BD1D-18F4-DC85D7059B00}"/>
              </a:ext>
            </a:extLst>
          </p:cNvPr>
          <p:cNvSpPr/>
          <p:nvPr/>
        </p:nvSpPr>
        <p:spPr>
          <a:xfrm>
            <a:off x="7400936" y="2635394"/>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81" name="正方形/長方形 80">
            <a:extLst>
              <a:ext uri="{FF2B5EF4-FFF2-40B4-BE49-F238E27FC236}">
                <a16:creationId xmlns:a16="http://schemas.microsoft.com/office/drawing/2014/main" id="{CB7E6403-9B4D-9E68-180A-21E9DE6D2A97}"/>
              </a:ext>
            </a:extLst>
          </p:cNvPr>
          <p:cNvSpPr/>
          <p:nvPr/>
        </p:nvSpPr>
        <p:spPr>
          <a:xfrm>
            <a:off x="4218329" y="3439136"/>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82" name="四角形: 角を丸くする 81">
            <a:extLst>
              <a:ext uri="{FF2B5EF4-FFF2-40B4-BE49-F238E27FC236}">
                <a16:creationId xmlns:a16="http://schemas.microsoft.com/office/drawing/2014/main" id="{B74A31BD-A199-D45A-0386-B5F4420E9C9C}"/>
              </a:ext>
            </a:extLst>
          </p:cNvPr>
          <p:cNvSpPr>
            <a:spLocks/>
          </p:cNvSpPr>
          <p:nvPr/>
        </p:nvSpPr>
        <p:spPr>
          <a:xfrm>
            <a:off x="898631" y="2965422"/>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倉敷市</a:t>
            </a:r>
            <a:br>
              <a:rPr lang="en-US" altLang="ja-JP" sz="900" b="1" kern="0">
                <a:solidFill>
                  <a:srgbClr val="00338D"/>
                </a:solidFill>
                <a:latin typeface="+mj-ea"/>
                <a:ea typeface="+mj-ea"/>
              </a:rPr>
            </a:br>
            <a:br>
              <a:rPr lang="en-US" altLang="ja-JP" sz="900" b="1" kern="0">
                <a:solidFill>
                  <a:srgbClr val="00338D"/>
                </a:solidFill>
                <a:latin typeface="+mj-ea"/>
                <a:ea typeface="+mj-ea"/>
              </a:rPr>
            </a:br>
            <a:r>
              <a:rPr lang="en-US" altLang="ja-JP" sz="900" b="1" kern="0">
                <a:solidFill>
                  <a:srgbClr val="00338D"/>
                </a:solidFill>
                <a:latin typeface="+mj-ea"/>
                <a:ea typeface="+mj-ea"/>
              </a:rPr>
              <a:t>LAN</a:t>
            </a:r>
          </a:p>
        </p:txBody>
      </p:sp>
      <p:sp>
        <p:nvSpPr>
          <p:cNvPr id="83" name="円柱 82">
            <a:extLst>
              <a:ext uri="{FF2B5EF4-FFF2-40B4-BE49-F238E27FC236}">
                <a16:creationId xmlns:a16="http://schemas.microsoft.com/office/drawing/2014/main" id="{B6038270-2281-3227-0F79-F455EE5E149A}"/>
              </a:ext>
            </a:extLst>
          </p:cNvPr>
          <p:cNvSpPr>
            <a:spLocks/>
          </p:cNvSpPr>
          <p:nvPr/>
        </p:nvSpPr>
        <p:spPr>
          <a:xfrm>
            <a:off x="3024871" y="318381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0" name="円柱 109">
            <a:extLst>
              <a:ext uri="{FF2B5EF4-FFF2-40B4-BE49-F238E27FC236}">
                <a16:creationId xmlns:a16="http://schemas.microsoft.com/office/drawing/2014/main" id="{A023FBEF-3E3F-7FD5-3B1F-35EF4A972B7B}"/>
              </a:ext>
            </a:extLst>
          </p:cNvPr>
          <p:cNvSpPr>
            <a:spLocks/>
          </p:cNvSpPr>
          <p:nvPr/>
        </p:nvSpPr>
        <p:spPr>
          <a:xfrm>
            <a:off x="3024871" y="368793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sp>
        <p:nvSpPr>
          <p:cNvPr id="111" name="円柱 110">
            <a:extLst>
              <a:ext uri="{FF2B5EF4-FFF2-40B4-BE49-F238E27FC236}">
                <a16:creationId xmlns:a16="http://schemas.microsoft.com/office/drawing/2014/main" id="{3A8D927F-4E19-2E1F-05C3-DA4018472CB9}"/>
              </a:ext>
            </a:extLst>
          </p:cNvPr>
          <p:cNvSpPr>
            <a:spLocks/>
          </p:cNvSpPr>
          <p:nvPr/>
        </p:nvSpPr>
        <p:spPr>
          <a:xfrm>
            <a:off x="3661097" y="330906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4" name="円柱 113">
            <a:extLst>
              <a:ext uri="{FF2B5EF4-FFF2-40B4-BE49-F238E27FC236}">
                <a16:creationId xmlns:a16="http://schemas.microsoft.com/office/drawing/2014/main" id="{64E89ED7-42AE-5CFD-9C45-4E546924831E}"/>
              </a:ext>
            </a:extLst>
          </p:cNvPr>
          <p:cNvSpPr>
            <a:spLocks/>
          </p:cNvSpPr>
          <p:nvPr/>
        </p:nvSpPr>
        <p:spPr>
          <a:xfrm>
            <a:off x="3661097" y="359566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15" name="直線コネクタ 114">
            <a:extLst>
              <a:ext uri="{FF2B5EF4-FFF2-40B4-BE49-F238E27FC236}">
                <a16:creationId xmlns:a16="http://schemas.microsoft.com/office/drawing/2014/main" id="{49FA001D-291F-3986-334C-FFC7CBE86AC0}"/>
              </a:ext>
            </a:extLst>
          </p:cNvPr>
          <p:cNvCxnSpPr>
            <a:cxnSpLocks/>
            <a:stCxn id="111" idx="4"/>
          </p:cNvCxnSpPr>
          <p:nvPr/>
        </p:nvCxnSpPr>
        <p:spPr>
          <a:xfrm>
            <a:off x="4057098" y="3435060"/>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AA2A7F52-BDE1-F5CC-B0E2-4F735013E68C}"/>
              </a:ext>
            </a:extLst>
          </p:cNvPr>
          <p:cNvCxnSpPr>
            <a:cxnSpLocks/>
          </p:cNvCxnSpPr>
          <p:nvPr/>
        </p:nvCxnSpPr>
        <p:spPr>
          <a:xfrm>
            <a:off x="4057098" y="3716371"/>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89DC9172-C5B7-0EC4-E17F-75CB9D24E9BB}"/>
              </a:ext>
            </a:extLst>
          </p:cNvPr>
          <p:cNvCxnSpPr>
            <a:cxnSpLocks/>
          </p:cNvCxnSpPr>
          <p:nvPr/>
        </p:nvCxnSpPr>
        <p:spPr>
          <a:xfrm>
            <a:off x="6319119" y="3435060"/>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8DCA835F-6953-88FF-AB18-AE5EED6F34D2}"/>
              </a:ext>
            </a:extLst>
          </p:cNvPr>
          <p:cNvCxnSpPr>
            <a:cxnSpLocks/>
          </p:cNvCxnSpPr>
          <p:nvPr/>
        </p:nvCxnSpPr>
        <p:spPr>
          <a:xfrm>
            <a:off x="6339147" y="3716371"/>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1" name="円柱 130">
            <a:extLst>
              <a:ext uri="{FF2B5EF4-FFF2-40B4-BE49-F238E27FC236}">
                <a16:creationId xmlns:a16="http://schemas.microsoft.com/office/drawing/2014/main" id="{B014F0F4-8772-978C-17A6-C18B6BA058A2}"/>
              </a:ext>
            </a:extLst>
          </p:cNvPr>
          <p:cNvSpPr/>
          <p:nvPr/>
        </p:nvSpPr>
        <p:spPr>
          <a:xfrm>
            <a:off x="5592978" y="3356469"/>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32" name="円柱 131">
            <a:extLst>
              <a:ext uri="{FF2B5EF4-FFF2-40B4-BE49-F238E27FC236}">
                <a16:creationId xmlns:a16="http://schemas.microsoft.com/office/drawing/2014/main" id="{01CE90A3-ACE4-95BA-DB8D-37BB76716D8E}"/>
              </a:ext>
            </a:extLst>
          </p:cNvPr>
          <p:cNvSpPr/>
          <p:nvPr/>
        </p:nvSpPr>
        <p:spPr>
          <a:xfrm>
            <a:off x="5461593" y="3214943"/>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33" name="正方形/長方形 132">
            <a:extLst>
              <a:ext uri="{FF2B5EF4-FFF2-40B4-BE49-F238E27FC236}">
                <a16:creationId xmlns:a16="http://schemas.microsoft.com/office/drawing/2014/main" id="{AD544199-67DC-4D3C-A9E3-7C7A7A9F8DCA}"/>
              </a:ext>
            </a:extLst>
          </p:cNvPr>
          <p:cNvSpPr/>
          <p:nvPr/>
        </p:nvSpPr>
        <p:spPr>
          <a:xfrm>
            <a:off x="4218329" y="3729124"/>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34" name="正方形/長方形 133">
            <a:extLst>
              <a:ext uri="{FF2B5EF4-FFF2-40B4-BE49-F238E27FC236}">
                <a16:creationId xmlns:a16="http://schemas.microsoft.com/office/drawing/2014/main" id="{654709CB-964E-B4EC-ED51-0605033FCA55}"/>
              </a:ext>
            </a:extLst>
          </p:cNvPr>
          <p:cNvSpPr/>
          <p:nvPr/>
        </p:nvSpPr>
        <p:spPr>
          <a:xfrm>
            <a:off x="6370910" y="3439136"/>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35" name="正方形/長方形 134">
            <a:extLst>
              <a:ext uri="{FF2B5EF4-FFF2-40B4-BE49-F238E27FC236}">
                <a16:creationId xmlns:a16="http://schemas.microsoft.com/office/drawing/2014/main" id="{37218D5E-5D6C-CFC0-95E3-17B686123EDF}"/>
              </a:ext>
            </a:extLst>
          </p:cNvPr>
          <p:cNvSpPr/>
          <p:nvPr/>
        </p:nvSpPr>
        <p:spPr>
          <a:xfrm>
            <a:off x="6370910" y="3725658"/>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36" name="直線コネクタ 135">
            <a:extLst>
              <a:ext uri="{FF2B5EF4-FFF2-40B4-BE49-F238E27FC236}">
                <a16:creationId xmlns:a16="http://schemas.microsoft.com/office/drawing/2014/main" id="{DE416736-7890-6CD9-254C-59E1389B58B2}"/>
              </a:ext>
            </a:extLst>
          </p:cNvPr>
          <p:cNvCxnSpPr>
            <a:cxnSpLocks/>
          </p:cNvCxnSpPr>
          <p:nvPr/>
        </p:nvCxnSpPr>
        <p:spPr>
          <a:xfrm>
            <a:off x="826263"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7" name="直線コネクタ 136">
            <a:extLst>
              <a:ext uri="{FF2B5EF4-FFF2-40B4-BE49-F238E27FC236}">
                <a16:creationId xmlns:a16="http://schemas.microsoft.com/office/drawing/2014/main" id="{689DB07B-660A-1556-5D58-B0F0ACCA9EC4}"/>
              </a:ext>
            </a:extLst>
          </p:cNvPr>
          <p:cNvCxnSpPr>
            <a:cxnSpLocks/>
          </p:cNvCxnSpPr>
          <p:nvPr/>
        </p:nvCxnSpPr>
        <p:spPr>
          <a:xfrm>
            <a:off x="2919084"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8" name="直線コネクタ 137">
            <a:extLst>
              <a:ext uri="{FF2B5EF4-FFF2-40B4-BE49-F238E27FC236}">
                <a16:creationId xmlns:a16="http://schemas.microsoft.com/office/drawing/2014/main" id="{40DDFA17-A2EA-EEB9-88D9-5E13D7F141FC}"/>
              </a:ext>
            </a:extLst>
          </p:cNvPr>
          <p:cNvCxnSpPr>
            <a:cxnSpLocks/>
          </p:cNvCxnSpPr>
          <p:nvPr/>
        </p:nvCxnSpPr>
        <p:spPr>
          <a:xfrm>
            <a:off x="4147724" y="2679452"/>
            <a:ext cx="0" cy="31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9" name="直線コネクタ 138">
            <a:extLst>
              <a:ext uri="{FF2B5EF4-FFF2-40B4-BE49-F238E27FC236}">
                <a16:creationId xmlns:a16="http://schemas.microsoft.com/office/drawing/2014/main" id="{D4C53137-CB29-898C-B945-B1CE114929D6}"/>
              </a:ext>
            </a:extLst>
          </p:cNvPr>
          <p:cNvCxnSpPr>
            <a:cxnSpLocks/>
          </p:cNvCxnSpPr>
          <p:nvPr/>
        </p:nvCxnSpPr>
        <p:spPr>
          <a:xfrm>
            <a:off x="7371973"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0" name="直線コネクタ 139">
            <a:extLst>
              <a:ext uri="{FF2B5EF4-FFF2-40B4-BE49-F238E27FC236}">
                <a16:creationId xmlns:a16="http://schemas.microsoft.com/office/drawing/2014/main" id="{B2F2B317-BCBC-6F98-7A4A-95A9C49F5BAF}"/>
              </a:ext>
            </a:extLst>
          </p:cNvPr>
          <p:cNvCxnSpPr>
            <a:cxnSpLocks/>
          </p:cNvCxnSpPr>
          <p:nvPr/>
        </p:nvCxnSpPr>
        <p:spPr>
          <a:xfrm>
            <a:off x="9116070"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sp>
        <p:nvSpPr>
          <p:cNvPr id="141" name="四角形: 角を丸くする 140">
            <a:extLst>
              <a:ext uri="{FF2B5EF4-FFF2-40B4-BE49-F238E27FC236}">
                <a16:creationId xmlns:a16="http://schemas.microsoft.com/office/drawing/2014/main" id="{E758AFF2-8883-D931-27C5-2E15D960FAEB}"/>
              </a:ext>
            </a:extLst>
          </p:cNvPr>
          <p:cNvSpPr>
            <a:spLocks/>
          </p:cNvSpPr>
          <p:nvPr/>
        </p:nvSpPr>
        <p:spPr>
          <a:xfrm>
            <a:off x="898631" y="4087822"/>
            <a:ext cx="1404000" cy="753232"/>
          </a:xfrm>
          <a:prstGeom prst="roundRect">
            <a:avLst>
              <a:gd name="adj" fmla="val 6662"/>
            </a:avLst>
          </a:prstGeom>
          <a:solidFill>
            <a:schemeClr val="bg2">
              <a:lumMod val="7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高松市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42" name="円柱 141">
            <a:extLst>
              <a:ext uri="{FF2B5EF4-FFF2-40B4-BE49-F238E27FC236}">
                <a16:creationId xmlns:a16="http://schemas.microsoft.com/office/drawing/2014/main" id="{B6ACE292-C61E-6D58-884F-CA4E2C198463}"/>
              </a:ext>
            </a:extLst>
          </p:cNvPr>
          <p:cNvSpPr/>
          <p:nvPr/>
        </p:nvSpPr>
        <p:spPr>
          <a:xfrm>
            <a:off x="1350258" y="425768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3" name="円柱 142">
            <a:extLst>
              <a:ext uri="{FF2B5EF4-FFF2-40B4-BE49-F238E27FC236}">
                <a16:creationId xmlns:a16="http://schemas.microsoft.com/office/drawing/2014/main" id="{995CA193-BFB5-069C-D6F4-41037120D625}"/>
              </a:ext>
            </a:extLst>
          </p:cNvPr>
          <p:cNvSpPr/>
          <p:nvPr/>
        </p:nvSpPr>
        <p:spPr>
          <a:xfrm>
            <a:off x="1350258" y="453595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4" name="正方形/長方形 143">
            <a:extLst>
              <a:ext uri="{FF2B5EF4-FFF2-40B4-BE49-F238E27FC236}">
                <a16:creationId xmlns:a16="http://schemas.microsoft.com/office/drawing/2014/main" id="{E988CF27-FB9C-C137-88AF-1498E11899EF}"/>
              </a:ext>
            </a:extLst>
          </p:cNvPr>
          <p:cNvSpPr/>
          <p:nvPr/>
        </p:nvSpPr>
        <p:spPr>
          <a:xfrm>
            <a:off x="2310390" y="4396691"/>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45" name="円柱 144">
            <a:extLst>
              <a:ext uri="{FF2B5EF4-FFF2-40B4-BE49-F238E27FC236}">
                <a16:creationId xmlns:a16="http://schemas.microsoft.com/office/drawing/2014/main" id="{C04DB16B-36CB-EC69-17F5-34022CC9D44D}"/>
              </a:ext>
            </a:extLst>
          </p:cNvPr>
          <p:cNvSpPr>
            <a:spLocks/>
          </p:cNvSpPr>
          <p:nvPr/>
        </p:nvSpPr>
        <p:spPr>
          <a:xfrm>
            <a:off x="3024871" y="425598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6" name="円柱 145">
            <a:extLst>
              <a:ext uri="{FF2B5EF4-FFF2-40B4-BE49-F238E27FC236}">
                <a16:creationId xmlns:a16="http://schemas.microsoft.com/office/drawing/2014/main" id="{6FAE689A-3C4E-9FBA-7C46-A58BEC8A11D6}"/>
              </a:ext>
            </a:extLst>
          </p:cNvPr>
          <p:cNvSpPr>
            <a:spLocks/>
          </p:cNvSpPr>
          <p:nvPr/>
        </p:nvSpPr>
        <p:spPr>
          <a:xfrm>
            <a:off x="3024871" y="453883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47" name="直線コネクタ 146">
            <a:extLst>
              <a:ext uri="{FF2B5EF4-FFF2-40B4-BE49-F238E27FC236}">
                <a16:creationId xmlns:a16="http://schemas.microsoft.com/office/drawing/2014/main" id="{F14DBD56-4F78-22FA-94D2-BBC33727710A}"/>
              </a:ext>
            </a:extLst>
          </p:cNvPr>
          <p:cNvCxnSpPr>
            <a:cxnSpLocks/>
            <a:stCxn id="152" idx="3"/>
            <a:endCxn id="145" idx="2"/>
          </p:cNvCxnSpPr>
          <p:nvPr/>
        </p:nvCxnSpPr>
        <p:spPr>
          <a:xfrm flipV="1">
            <a:off x="2222127" y="4381985"/>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1759CB20-D140-87A0-EC09-DC58BB447D7B}"/>
              </a:ext>
            </a:extLst>
          </p:cNvPr>
          <p:cNvCxnSpPr>
            <a:cxnSpLocks/>
            <a:stCxn id="153" idx="3"/>
            <a:endCxn id="146" idx="2"/>
          </p:cNvCxnSpPr>
          <p:nvPr/>
        </p:nvCxnSpPr>
        <p:spPr>
          <a:xfrm>
            <a:off x="2222127" y="4661954"/>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B18CE685-1C9B-FB86-F05B-406BE2EEC713}"/>
              </a:ext>
            </a:extLst>
          </p:cNvPr>
          <p:cNvCxnSpPr>
            <a:cxnSpLocks/>
            <a:stCxn id="142" idx="4"/>
            <a:endCxn id="152" idx="1"/>
          </p:cNvCxnSpPr>
          <p:nvPr/>
        </p:nvCxnSpPr>
        <p:spPr>
          <a:xfrm>
            <a:off x="1746258" y="4383685"/>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293B4901-02BA-4220-05D5-991EB1A9C3B5}"/>
              </a:ext>
            </a:extLst>
          </p:cNvPr>
          <p:cNvCxnSpPr>
            <a:cxnSpLocks/>
            <a:stCxn id="143" idx="4"/>
            <a:endCxn id="153" idx="1"/>
          </p:cNvCxnSpPr>
          <p:nvPr/>
        </p:nvCxnSpPr>
        <p:spPr>
          <a:xfrm>
            <a:off x="1746258" y="466195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51" name="正方形/長方形 150">
            <a:extLst>
              <a:ext uri="{FF2B5EF4-FFF2-40B4-BE49-F238E27FC236}">
                <a16:creationId xmlns:a16="http://schemas.microsoft.com/office/drawing/2014/main" id="{10C026FD-B010-332B-5253-CADCE4687260}"/>
              </a:ext>
            </a:extLst>
          </p:cNvPr>
          <p:cNvSpPr/>
          <p:nvPr/>
        </p:nvSpPr>
        <p:spPr>
          <a:xfrm>
            <a:off x="2302770" y="4672998"/>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52" name="正方形/長方形 151">
            <a:extLst>
              <a:ext uri="{FF2B5EF4-FFF2-40B4-BE49-F238E27FC236}">
                <a16:creationId xmlns:a16="http://schemas.microsoft.com/office/drawing/2014/main" id="{EC61BC27-9FA7-7DD6-8708-9B1B029C1C86}"/>
              </a:ext>
            </a:extLst>
          </p:cNvPr>
          <p:cNvSpPr/>
          <p:nvPr/>
        </p:nvSpPr>
        <p:spPr>
          <a:xfrm>
            <a:off x="1826126" y="4257685"/>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53" name="正方形/長方形 152">
            <a:extLst>
              <a:ext uri="{FF2B5EF4-FFF2-40B4-BE49-F238E27FC236}">
                <a16:creationId xmlns:a16="http://schemas.microsoft.com/office/drawing/2014/main" id="{0636C1F7-752A-523B-7E41-43D9DE1C8D87}"/>
              </a:ext>
            </a:extLst>
          </p:cNvPr>
          <p:cNvSpPr/>
          <p:nvPr/>
        </p:nvSpPr>
        <p:spPr>
          <a:xfrm>
            <a:off x="1826126" y="453595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54" name="四角形: 角を丸くする 153">
            <a:extLst>
              <a:ext uri="{FF2B5EF4-FFF2-40B4-BE49-F238E27FC236}">
                <a16:creationId xmlns:a16="http://schemas.microsoft.com/office/drawing/2014/main" id="{2F743728-3A01-A6A8-A7C7-202AD11717B8}"/>
              </a:ext>
            </a:extLst>
          </p:cNvPr>
          <p:cNvSpPr>
            <a:spLocks/>
          </p:cNvSpPr>
          <p:nvPr/>
        </p:nvSpPr>
        <p:spPr>
          <a:xfrm>
            <a:off x="898631" y="4896105"/>
            <a:ext cx="1404000" cy="753232"/>
          </a:xfrm>
          <a:prstGeom prst="roundRect">
            <a:avLst>
              <a:gd name="adj" fmla="val 6662"/>
            </a:avLst>
          </a:prstGeom>
          <a:solidFill>
            <a:schemeClr val="bg2">
              <a:lumMod val="7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松山市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55" name="円柱 154">
            <a:extLst>
              <a:ext uri="{FF2B5EF4-FFF2-40B4-BE49-F238E27FC236}">
                <a16:creationId xmlns:a16="http://schemas.microsoft.com/office/drawing/2014/main" id="{2BACEA88-922D-E8A9-A50F-B72E0B2AC1EF}"/>
              </a:ext>
            </a:extLst>
          </p:cNvPr>
          <p:cNvSpPr/>
          <p:nvPr/>
        </p:nvSpPr>
        <p:spPr>
          <a:xfrm>
            <a:off x="1350258" y="509002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56" name="円柱 155">
            <a:extLst>
              <a:ext uri="{FF2B5EF4-FFF2-40B4-BE49-F238E27FC236}">
                <a16:creationId xmlns:a16="http://schemas.microsoft.com/office/drawing/2014/main" id="{94D4E559-80DE-C341-DC85-A2EA52FB4458}"/>
              </a:ext>
            </a:extLst>
          </p:cNvPr>
          <p:cNvSpPr/>
          <p:nvPr/>
        </p:nvSpPr>
        <p:spPr>
          <a:xfrm>
            <a:off x="1350258" y="536829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57" name="正方形/長方形 156">
            <a:extLst>
              <a:ext uri="{FF2B5EF4-FFF2-40B4-BE49-F238E27FC236}">
                <a16:creationId xmlns:a16="http://schemas.microsoft.com/office/drawing/2014/main" id="{38B417A5-09C4-3DB2-8580-7F3AEF8F05CB}"/>
              </a:ext>
            </a:extLst>
          </p:cNvPr>
          <p:cNvSpPr/>
          <p:nvPr/>
        </p:nvSpPr>
        <p:spPr>
          <a:xfrm>
            <a:off x="2310390" y="5229030"/>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58" name="円柱 157">
            <a:extLst>
              <a:ext uri="{FF2B5EF4-FFF2-40B4-BE49-F238E27FC236}">
                <a16:creationId xmlns:a16="http://schemas.microsoft.com/office/drawing/2014/main" id="{3086F129-7A83-F28B-286E-8EBCB6155081}"/>
              </a:ext>
            </a:extLst>
          </p:cNvPr>
          <p:cNvSpPr>
            <a:spLocks/>
          </p:cNvSpPr>
          <p:nvPr/>
        </p:nvSpPr>
        <p:spPr>
          <a:xfrm>
            <a:off x="3024871" y="508832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59" name="円柱 158">
            <a:extLst>
              <a:ext uri="{FF2B5EF4-FFF2-40B4-BE49-F238E27FC236}">
                <a16:creationId xmlns:a16="http://schemas.microsoft.com/office/drawing/2014/main" id="{0CA4572E-4BFA-571A-FDFC-FED547AD726C}"/>
              </a:ext>
            </a:extLst>
          </p:cNvPr>
          <p:cNvSpPr>
            <a:spLocks/>
          </p:cNvSpPr>
          <p:nvPr/>
        </p:nvSpPr>
        <p:spPr>
          <a:xfrm>
            <a:off x="3024871" y="537117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60" name="直線コネクタ 159">
            <a:extLst>
              <a:ext uri="{FF2B5EF4-FFF2-40B4-BE49-F238E27FC236}">
                <a16:creationId xmlns:a16="http://schemas.microsoft.com/office/drawing/2014/main" id="{DC3F9CAA-164C-3523-332B-F8A0EDC4722D}"/>
              </a:ext>
            </a:extLst>
          </p:cNvPr>
          <p:cNvCxnSpPr>
            <a:cxnSpLocks/>
            <a:stCxn id="165" idx="3"/>
            <a:endCxn id="158" idx="2"/>
          </p:cNvCxnSpPr>
          <p:nvPr/>
        </p:nvCxnSpPr>
        <p:spPr>
          <a:xfrm flipV="1">
            <a:off x="2222127" y="5214324"/>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7AED90F5-E44E-26BC-E6A4-F806321BB144}"/>
              </a:ext>
            </a:extLst>
          </p:cNvPr>
          <p:cNvCxnSpPr>
            <a:cxnSpLocks/>
            <a:stCxn id="166" idx="3"/>
            <a:endCxn id="159" idx="2"/>
          </p:cNvCxnSpPr>
          <p:nvPr/>
        </p:nvCxnSpPr>
        <p:spPr>
          <a:xfrm>
            <a:off x="2222127" y="5494293"/>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908F927E-F60B-A422-A81F-397678033E57}"/>
              </a:ext>
            </a:extLst>
          </p:cNvPr>
          <p:cNvCxnSpPr>
            <a:cxnSpLocks/>
            <a:stCxn id="155" idx="4"/>
            <a:endCxn id="165" idx="1"/>
          </p:cNvCxnSpPr>
          <p:nvPr/>
        </p:nvCxnSpPr>
        <p:spPr>
          <a:xfrm>
            <a:off x="1746258" y="521602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4D46A5C2-CCB8-9247-8807-C7937415972C}"/>
              </a:ext>
            </a:extLst>
          </p:cNvPr>
          <p:cNvCxnSpPr>
            <a:cxnSpLocks/>
            <a:stCxn id="156" idx="4"/>
            <a:endCxn id="166" idx="1"/>
          </p:cNvCxnSpPr>
          <p:nvPr/>
        </p:nvCxnSpPr>
        <p:spPr>
          <a:xfrm>
            <a:off x="1746258" y="549429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64" name="正方形/長方形 163">
            <a:extLst>
              <a:ext uri="{FF2B5EF4-FFF2-40B4-BE49-F238E27FC236}">
                <a16:creationId xmlns:a16="http://schemas.microsoft.com/office/drawing/2014/main" id="{D02EC44B-CB59-BE57-EF4B-E8DC75553B52}"/>
              </a:ext>
            </a:extLst>
          </p:cNvPr>
          <p:cNvSpPr/>
          <p:nvPr/>
        </p:nvSpPr>
        <p:spPr>
          <a:xfrm>
            <a:off x="2302770" y="550533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65" name="正方形/長方形 164">
            <a:extLst>
              <a:ext uri="{FF2B5EF4-FFF2-40B4-BE49-F238E27FC236}">
                <a16:creationId xmlns:a16="http://schemas.microsoft.com/office/drawing/2014/main" id="{9A971951-FEDF-404C-61D0-F5B098E1B013}"/>
              </a:ext>
            </a:extLst>
          </p:cNvPr>
          <p:cNvSpPr/>
          <p:nvPr/>
        </p:nvSpPr>
        <p:spPr>
          <a:xfrm>
            <a:off x="1826126" y="509002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66" name="正方形/長方形 165">
            <a:extLst>
              <a:ext uri="{FF2B5EF4-FFF2-40B4-BE49-F238E27FC236}">
                <a16:creationId xmlns:a16="http://schemas.microsoft.com/office/drawing/2014/main" id="{BB5DADFA-915A-EC00-D248-C4D3E4E997DC}"/>
              </a:ext>
            </a:extLst>
          </p:cNvPr>
          <p:cNvSpPr/>
          <p:nvPr/>
        </p:nvSpPr>
        <p:spPr>
          <a:xfrm>
            <a:off x="1826126" y="536829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68" name="四角形: 角を丸くする 167">
            <a:extLst>
              <a:ext uri="{FF2B5EF4-FFF2-40B4-BE49-F238E27FC236}">
                <a16:creationId xmlns:a16="http://schemas.microsoft.com/office/drawing/2014/main" id="{90987BBE-1A95-5932-0926-CAAFAD87E320}"/>
              </a:ext>
            </a:extLst>
          </p:cNvPr>
          <p:cNvSpPr/>
          <p:nvPr/>
        </p:nvSpPr>
        <p:spPr>
          <a:xfrm>
            <a:off x="4217611" y="4513306"/>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cxnSp>
        <p:nvCxnSpPr>
          <p:cNvPr id="169" name="直線コネクタ 168">
            <a:extLst>
              <a:ext uri="{FF2B5EF4-FFF2-40B4-BE49-F238E27FC236}">
                <a16:creationId xmlns:a16="http://schemas.microsoft.com/office/drawing/2014/main" id="{E260808B-05C5-6A6C-9E2B-82E797EBCAC0}"/>
              </a:ext>
            </a:extLst>
          </p:cNvPr>
          <p:cNvCxnSpPr>
            <a:cxnSpLocks/>
          </p:cNvCxnSpPr>
          <p:nvPr/>
        </p:nvCxnSpPr>
        <p:spPr>
          <a:xfrm>
            <a:off x="5417774"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70" name="直線コネクタ 169">
            <a:extLst>
              <a:ext uri="{FF2B5EF4-FFF2-40B4-BE49-F238E27FC236}">
                <a16:creationId xmlns:a16="http://schemas.microsoft.com/office/drawing/2014/main" id="{AA54E78D-EA43-1C18-7D0F-7D85F1FEE4D0}"/>
              </a:ext>
            </a:extLst>
          </p:cNvPr>
          <p:cNvCxnSpPr>
            <a:cxnSpLocks/>
          </p:cNvCxnSpPr>
          <p:nvPr/>
        </p:nvCxnSpPr>
        <p:spPr>
          <a:xfrm>
            <a:off x="6363149"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sp>
        <p:nvSpPr>
          <p:cNvPr id="171" name="四角形: 角を丸くする 170">
            <a:extLst>
              <a:ext uri="{FF2B5EF4-FFF2-40B4-BE49-F238E27FC236}">
                <a16:creationId xmlns:a16="http://schemas.microsoft.com/office/drawing/2014/main" id="{6FA7F7E9-BC1B-0AE5-0FCF-2044BFA0869C}"/>
              </a:ext>
            </a:extLst>
          </p:cNvPr>
          <p:cNvSpPr/>
          <p:nvPr/>
        </p:nvSpPr>
        <p:spPr>
          <a:xfrm>
            <a:off x="7425918" y="4628342"/>
            <a:ext cx="1620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172" name="正方形/長方形 171">
            <a:extLst>
              <a:ext uri="{FF2B5EF4-FFF2-40B4-BE49-F238E27FC236}">
                <a16:creationId xmlns:a16="http://schemas.microsoft.com/office/drawing/2014/main" id="{29207C99-9626-1CC3-BF19-E3D948D2EE5B}"/>
              </a:ext>
            </a:extLst>
          </p:cNvPr>
          <p:cNvSpPr/>
          <p:nvPr/>
        </p:nvSpPr>
        <p:spPr>
          <a:xfrm>
            <a:off x="4218329" y="4976741"/>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73" name="円柱 172">
            <a:extLst>
              <a:ext uri="{FF2B5EF4-FFF2-40B4-BE49-F238E27FC236}">
                <a16:creationId xmlns:a16="http://schemas.microsoft.com/office/drawing/2014/main" id="{B99FF972-AB4D-CBBC-7707-6DEFA6489EFF}"/>
              </a:ext>
            </a:extLst>
          </p:cNvPr>
          <p:cNvSpPr>
            <a:spLocks/>
          </p:cNvSpPr>
          <p:nvPr/>
        </p:nvSpPr>
        <p:spPr>
          <a:xfrm>
            <a:off x="3661097" y="484666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74" name="円柱 173">
            <a:extLst>
              <a:ext uri="{FF2B5EF4-FFF2-40B4-BE49-F238E27FC236}">
                <a16:creationId xmlns:a16="http://schemas.microsoft.com/office/drawing/2014/main" id="{449D0D04-8ABE-ECBB-7A5E-340976E64F0D}"/>
              </a:ext>
            </a:extLst>
          </p:cNvPr>
          <p:cNvSpPr>
            <a:spLocks/>
          </p:cNvSpPr>
          <p:nvPr/>
        </p:nvSpPr>
        <p:spPr>
          <a:xfrm>
            <a:off x="3661097" y="513326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75" name="直線コネクタ 174">
            <a:extLst>
              <a:ext uri="{FF2B5EF4-FFF2-40B4-BE49-F238E27FC236}">
                <a16:creationId xmlns:a16="http://schemas.microsoft.com/office/drawing/2014/main" id="{7C4533AD-4248-D48F-D927-1D9E76C4630A}"/>
              </a:ext>
            </a:extLst>
          </p:cNvPr>
          <p:cNvCxnSpPr>
            <a:cxnSpLocks/>
            <a:stCxn id="173" idx="4"/>
          </p:cNvCxnSpPr>
          <p:nvPr/>
        </p:nvCxnSpPr>
        <p:spPr>
          <a:xfrm>
            <a:off x="4057098" y="4972665"/>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ABC53121-4D2B-52B4-8C2C-392CC2F79DDF}"/>
              </a:ext>
            </a:extLst>
          </p:cNvPr>
          <p:cNvCxnSpPr>
            <a:cxnSpLocks/>
          </p:cNvCxnSpPr>
          <p:nvPr/>
        </p:nvCxnSpPr>
        <p:spPr>
          <a:xfrm>
            <a:off x="4057098" y="5253976"/>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59F28F39-35CD-178C-E501-24E81F875007}"/>
              </a:ext>
            </a:extLst>
          </p:cNvPr>
          <p:cNvCxnSpPr>
            <a:cxnSpLocks/>
          </p:cNvCxnSpPr>
          <p:nvPr/>
        </p:nvCxnSpPr>
        <p:spPr>
          <a:xfrm>
            <a:off x="6319119" y="4972665"/>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9A80A5FA-5F26-9919-5110-62AD5F2C0C49}"/>
              </a:ext>
            </a:extLst>
          </p:cNvPr>
          <p:cNvCxnSpPr>
            <a:cxnSpLocks/>
          </p:cNvCxnSpPr>
          <p:nvPr/>
        </p:nvCxnSpPr>
        <p:spPr>
          <a:xfrm>
            <a:off x="6339147" y="5253976"/>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9" name="円柱 178">
            <a:extLst>
              <a:ext uri="{FF2B5EF4-FFF2-40B4-BE49-F238E27FC236}">
                <a16:creationId xmlns:a16="http://schemas.microsoft.com/office/drawing/2014/main" id="{27CB55A0-603B-6881-0C17-24396261CDB5}"/>
              </a:ext>
            </a:extLst>
          </p:cNvPr>
          <p:cNvSpPr/>
          <p:nvPr/>
        </p:nvSpPr>
        <p:spPr>
          <a:xfrm>
            <a:off x="5592978" y="4894074"/>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80" name="円柱 179">
            <a:extLst>
              <a:ext uri="{FF2B5EF4-FFF2-40B4-BE49-F238E27FC236}">
                <a16:creationId xmlns:a16="http://schemas.microsoft.com/office/drawing/2014/main" id="{1388A2C7-C8BC-7BB0-C8AC-41D08A96A9C6}"/>
              </a:ext>
            </a:extLst>
          </p:cNvPr>
          <p:cNvSpPr/>
          <p:nvPr/>
        </p:nvSpPr>
        <p:spPr>
          <a:xfrm>
            <a:off x="5461593" y="4752548"/>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81" name="正方形/長方形 180">
            <a:extLst>
              <a:ext uri="{FF2B5EF4-FFF2-40B4-BE49-F238E27FC236}">
                <a16:creationId xmlns:a16="http://schemas.microsoft.com/office/drawing/2014/main" id="{95731593-F608-7665-E49B-E48768BC5A60}"/>
              </a:ext>
            </a:extLst>
          </p:cNvPr>
          <p:cNvSpPr/>
          <p:nvPr/>
        </p:nvSpPr>
        <p:spPr>
          <a:xfrm>
            <a:off x="4218329" y="5266729"/>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2" name="正方形/長方形 181">
            <a:extLst>
              <a:ext uri="{FF2B5EF4-FFF2-40B4-BE49-F238E27FC236}">
                <a16:creationId xmlns:a16="http://schemas.microsoft.com/office/drawing/2014/main" id="{32594219-9508-8D75-DF44-747FE30B662A}"/>
              </a:ext>
            </a:extLst>
          </p:cNvPr>
          <p:cNvSpPr/>
          <p:nvPr/>
        </p:nvSpPr>
        <p:spPr>
          <a:xfrm>
            <a:off x="6370910" y="4976741"/>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83" name="正方形/長方形 182">
            <a:extLst>
              <a:ext uri="{FF2B5EF4-FFF2-40B4-BE49-F238E27FC236}">
                <a16:creationId xmlns:a16="http://schemas.microsoft.com/office/drawing/2014/main" id="{B8676E14-24DB-20C7-092E-1776E48B3BED}"/>
              </a:ext>
            </a:extLst>
          </p:cNvPr>
          <p:cNvSpPr/>
          <p:nvPr/>
        </p:nvSpPr>
        <p:spPr>
          <a:xfrm>
            <a:off x="6370910" y="5263263"/>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4" name="四角形: 角を丸くする 183">
            <a:extLst>
              <a:ext uri="{FF2B5EF4-FFF2-40B4-BE49-F238E27FC236}">
                <a16:creationId xmlns:a16="http://schemas.microsoft.com/office/drawing/2014/main" id="{A3A60E69-52C2-30B2-772F-8F1312FDF2ED}"/>
              </a:ext>
            </a:extLst>
          </p:cNvPr>
          <p:cNvSpPr/>
          <p:nvPr/>
        </p:nvSpPr>
        <p:spPr>
          <a:xfrm>
            <a:off x="7444975" y="3306531"/>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85" name="テキスト ボックス 184">
            <a:extLst>
              <a:ext uri="{FF2B5EF4-FFF2-40B4-BE49-F238E27FC236}">
                <a16:creationId xmlns:a16="http://schemas.microsoft.com/office/drawing/2014/main" id="{F2F8678B-D7E5-1A62-DDE0-400B971B131B}"/>
              </a:ext>
            </a:extLst>
          </p:cNvPr>
          <p:cNvSpPr txBox="1"/>
          <p:nvPr/>
        </p:nvSpPr>
        <p:spPr>
          <a:xfrm>
            <a:off x="7738907" y="348575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86" name="四角形: 角を丸くする 185">
            <a:extLst>
              <a:ext uri="{FF2B5EF4-FFF2-40B4-BE49-F238E27FC236}">
                <a16:creationId xmlns:a16="http://schemas.microsoft.com/office/drawing/2014/main" id="{2612169B-A08F-3637-F124-0373045FD407}"/>
              </a:ext>
            </a:extLst>
          </p:cNvPr>
          <p:cNvSpPr/>
          <p:nvPr/>
        </p:nvSpPr>
        <p:spPr>
          <a:xfrm>
            <a:off x="7444975" y="4878156"/>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87" name="テキスト ボックス 186">
            <a:extLst>
              <a:ext uri="{FF2B5EF4-FFF2-40B4-BE49-F238E27FC236}">
                <a16:creationId xmlns:a16="http://schemas.microsoft.com/office/drawing/2014/main" id="{FF0D63B6-CD4A-4679-69D3-83938C73B7BB}"/>
              </a:ext>
            </a:extLst>
          </p:cNvPr>
          <p:cNvSpPr txBox="1"/>
          <p:nvPr/>
        </p:nvSpPr>
        <p:spPr>
          <a:xfrm>
            <a:off x="7738907" y="5057379"/>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88" name="円柱 187">
            <a:extLst>
              <a:ext uri="{FF2B5EF4-FFF2-40B4-BE49-F238E27FC236}">
                <a16:creationId xmlns:a16="http://schemas.microsoft.com/office/drawing/2014/main" id="{9160FE24-C708-83C2-BB9D-FC18E9119BAE}"/>
              </a:ext>
            </a:extLst>
          </p:cNvPr>
          <p:cNvSpPr/>
          <p:nvPr/>
        </p:nvSpPr>
        <p:spPr>
          <a:xfrm>
            <a:off x="1350258" y="318551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89" name="正方形/長方形 188">
            <a:extLst>
              <a:ext uri="{FF2B5EF4-FFF2-40B4-BE49-F238E27FC236}">
                <a16:creationId xmlns:a16="http://schemas.microsoft.com/office/drawing/2014/main" id="{F08C4A99-7427-71B0-4D56-D8534468B519}"/>
              </a:ext>
            </a:extLst>
          </p:cNvPr>
          <p:cNvSpPr/>
          <p:nvPr/>
        </p:nvSpPr>
        <p:spPr>
          <a:xfrm>
            <a:off x="2310390" y="3324521"/>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190" name="直線コネクタ 189">
            <a:extLst>
              <a:ext uri="{FF2B5EF4-FFF2-40B4-BE49-F238E27FC236}">
                <a16:creationId xmlns:a16="http://schemas.microsoft.com/office/drawing/2014/main" id="{7CF3AD7B-D5D6-84B0-D93F-E6D5934FF730}"/>
              </a:ext>
            </a:extLst>
          </p:cNvPr>
          <p:cNvCxnSpPr>
            <a:cxnSpLocks/>
            <a:stCxn id="192" idx="3"/>
            <a:endCxn id="83" idx="2"/>
          </p:cNvCxnSpPr>
          <p:nvPr/>
        </p:nvCxnSpPr>
        <p:spPr>
          <a:xfrm flipV="1">
            <a:off x="2222127" y="3309815"/>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a:extLst>
              <a:ext uri="{FF2B5EF4-FFF2-40B4-BE49-F238E27FC236}">
                <a16:creationId xmlns:a16="http://schemas.microsoft.com/office/drawing/2014/main" id="{3738D6D8-FAA0-7730-2A63-FFA90C020B1E}"/>
              </a:ext>
            </a:extLst>
          </p:cNvPr>
          <p:cNvCxnSpPr>
            <a:cxnSpLocks/>
            <a:stCxn id="188" idx="4"/>
            <a:endCxn id="192" idx="1"/>
          </p:cNvCxnSpPr>
          <p:nvPr/>
        </p:nvCxnSpPr>
        <p:spPr>
          <a:xfrm>
            <a:off x="1746258" y="3311515"/>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92" name="正方形/長方形 191">
            <a:extLst>
              <a:ext uri="{FF2B5EF4-FFF2-40B4-BE49-F238E27FC236}">
                <a16:creationId xmlns:a16="http://schemas.microsoft.com/office/drawing/2014/main" id="{4407606B-24F3-2D97-DD2C-0337D3F03890}"/>
              </a:ext>
            </a:extLst>
          </p:cNvPr>
          <p:cNvSpPr/>
          <p:nvPr/>
        </p:nvSpPr>
        <p:spPr>
          <a:xfrm>
            <a:off x="1826126" y="3185515"/>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93" name="四角形: 角を丸くする 192">
            <a:extLst>
              <a:ext uri="{FF2B5EF4-FFF2-40B4-BE49-F238E27FC236}">
                <a16:creationId xmlns:a16="http://schemas.microsoft.com/office/drawing/2014/main" id="{7C39993F-E0CE-166A-2A27-E287F8918E6A}"/>
              </a:ext>
            </a:extLst>
          </p:cNvPr>
          <p:cNvSpPr>
            <a:spLocks/>
          </p:cNvSpPr>
          <p:nvPr/>
        </p:nvSpPr>
        <p:spPr>
          <a:xfrm>
            <a:off x="898631" y="3515528"/>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倉敷市（支所）</a:t>
            </a:r>
            <a:br>
              <a:rPr lang="en-US" altLang="ja-JP" sz="900" b="1" kern="0">
                <a:solidFill>
                  <a:srgbClr val="00338D"/>
                </a:solidFill>
                <a:latin typeface="+mj-ea"/>
                <a:ea typeface="+mj-ea"/>
              </a:rPr>
            </a:br>
            <a:br>
              <a:rPr lang="en-US" altLang="ja-JP" sz="900" b="1" kern="0">
                <a:solidFill>
                  <a:srgbClr val="00338D"/>
                </a:solidFill>
                <a:latin typeface="+mj-ea"/>
                <a:ea typeface="+mj-ea"/>
              </a:rPr>
            </a:br>
            <a:r>
              <a:rPr lang="en-US" altLang="ja-JP" sz="900" b="1" kern="0">
                <a:solidFill>
                  <a:srgbClr val="00338D"/>
                </a:solidFill>
                <a:latin typeface="+mj-ea"/>
                <a:ea typeface="+mj-ea"/>
              </a:rPr>
              <a:t>LAN</a:t>
            </a:r>
          </a:p>
        </p:txBody>
      </p:sp>
      <p:sp>
        <p:nvSpPr>
          <p:cNvPr id="194" name="円柱 193">
            <a:extLst>
              <a:ext uri="{FF2B5EF4-FFF2-40B4-BE49-F238E27FC236}">
                <a16:creationId xmlns:a16="http://schemas.microsoft.com/office/drawing/2014/main" id="{A9696B7D-D27E-065E-038F-C70C124EE1BF}"/>
              </a:ext>
            </a:extLst>
          </p:cNvPr>
          <p:cNvSpPr/>
          <p:nvPr/>
        </p:nvSpPr>
        <p:spPr>
          <a:xfrm>
            <a:off x="1350258" y="368505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95" name="直線コネクタ 194">
            <a:extLst>
              <a:ext uri="{FF2B5EF4-FFF2-40B4-BE49-F238E27FC236}">
                <a16:creationId xmlns:a16="http://schemas.microsoft.com/office/drawing/2014/main" id="{4320CFCC-CBAE-7CFF-E4AC-DA3928E5387C}"/>
              </a:ext>
            </a:extLst>
          </p:cNvPr>
          <p:cNvCxnSpPr>
            <a:cxnSpLocks/>
            <a:stCxn id="198" idx="3"/>
            <a:endCxn id="110" idx="2"/>
          </p:cNvCxnSpPr>
          <p:nvPr/>
        </p:nvCxnSpPr>
        <p:spPr>
          <a:xfrm>
            <a:off x="2222127" y="3811054"/>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a:extLst>
              <a:ext uri="{FF2B5EF4-FFF2-40B4-BE49-F238E27FC236}">
                <a16:creationId xmlns:a16="http://schemas.microsoft.com/office/drawing/2014/main" id="{6D071981-BD78-7D39-45D3-C04C7EDE862F}"/>
              </a:ext>
            </a:extLst>
          </p:cNvPr>
          <p:cNvCxnSpPr>
            <a:cxnSpLocks/>
            <a:stCxn id="194" idx="4"/>
            <a:endCxn id="198" idx="1"/>
          </p:cNvCxnSpPr>
          <p:nvPr/>
        </p:nvCxnSpPr>
        <p:spPr>
          <a:xfrm>
            <a:off x="1746258" y="381105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97" name="正方形/長方形 196">
            <a:extLst>
              <a:ext uri="{FF2B5EF4-FFF2-40B4-BE49-F238E27FC236}">
                <a16:creationId xmlns:a16="http://schemas.microsoft.com/office/drawing/2014/main" id="{5C0F34F4-ACD7-68CA-7998-E30E58A70C41}"/>
              </a:ext>
            </a:extLst>
          </p:cNvPr>
          <p:cNvSpPr/>
          <p:nvPr/>
        </p:nvSpPr>
        <p:spPr>
          <a:xfrm>
            <a:off x="2302770" y="3822098"/>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98" name="正方形/長方形 197">
            <a:extLst>
              <a:ext uri="{FF2B5EF4-FFF2-40B4-BE49-F238E27FC236}">
                <a16:creationId xmlns:a16="http://schemas.microsoft.com/office/drawing/2014/main" id="{91B2ABA4-F020-6E1D-FBAB-51BF7DD61EF0}"/>
              </a:ext>
            </a:extLst>
          </p:cNvPr>
          <p:cNvSpPr/>
          <p:nvPr/>
        </p:nvSpPr>
        <p:spPr>
          <a:xfrm>
            <a:off x="1826126" y="368505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167" name="直線コネクタ 166">
            <a:extLst>
              <a:ext uri="{FF2B5EF4-FFF2-40B4-BE49-F238E27FC236}">
                <a16:creationId xmlns:a16="http://schemas.microsoft.com/office/drawing/2014/main" id="{5D221781-D59D-C0CD-1DE4-C1E014C5A257}"/>
              </a:ext>
            </a:extLst>
          </p:cNvPr>
          <p:cNvCxnSpPr>
            <a:cxnSpLocks/>
          </p:cNvCxnSpPr>
          <p:nvPr/>
        </p:nvCxnSpPr>
        <p:spPr>
          <a:xfrm>
            <a:off x="1751594" y="2663060"/>
            <a:ext cx="0" cy="3132000"/>
          </a:xfrm>
          <a:prstGeom prst="line">
            <a:avLst/>
          </a:prstGeom>
          <a:noFill/>
          <a:ln w="25400" cap="flat" cmpd="sng" algn="ctr">
            <a:solidFill>
              <a:srgbClr val="6D2077"/>
            </a:solidFill>
            <a:prstDash val="solid"/>
            <a:miter lim="800000"/>
            <a:headEnd type="none" w="med" len="med"/>
            <a:tailEnd type="none" w="med" len="med"/>
          </a:ln>
          <a:effectLst/>
        </p:spPr>
      </p:cxnSp>
      <p:sp>
        <p:nvSpPr>
          <p:cNvPr id="2" name="タイトル 3">
            <a:extLst>
              <a:ext uri="{FF2B5EF4-FFF2-40B4-BE49-F238E27FC236}">
                <a16:creationId xmlns:a16="http://schemas.microsoft.com/office/drawing/2014/main" id="{1E2453EC-1DCC-DACF-94BC-B31EDE7F07F2}"/>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倉敷市（アイネス）</a:t>
            </a:r>
            <a:r>
              <a:rPr lang="en-US" altLang="ja-JP"/>
              <a:t>1/2</a:t>
            </a:r>
            <a:endParaRPr lang="ja-JP" altLang="en-US"/>
          </a:p>
        </p:txBody>
      </p:sp>
      <p:cxnSp>
        <p:nvCxnSpPr>
          <p:cNvPr id="3" name="直線コネクタ 2">
            <a:extLst>
              <a:ext uri="{FF2B5EF4-FFF2-40B4-BE49-F238E27FC236}">
                <a16:creationId xmlns:a16="http://schemas.microsoft.com/office/drawing/2014/main" id="{132FB014-F434-47B9-11D2-6CA51905A5E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131E58CF-19AA-D02E-A842-3282F10CADFC}"/>
              </a:ext>
            </a:extLst>
          </p:cNvPr>
          <p:cNvSpPr txBox="1"/>
          <p:nvPr/>
        </p:nvSpPr>
        <p:spPr>
          <a:xfrm>
            <a:off x="869101" y="995568"/>
            <a:ext cx="8493974"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ガバメントクラウド接続サービスの利用時においても、旧来の専用</a:t>
            </a:r>
            <a:r>
              <a:rPr kumimoji="1" lang="ja-JP" altLang="en-US" sz="1400" b="0">
                <a:latin typeface="+mj-ea"/>
                <a:ea typeface="+mj-ea"/>
              </a:rPr>
              <a:t>回</a:t>
            </a:r>
            <a:r>
              <a:rPr kumimoji="1" lang="ja-JP" altLang="en-US" sz="1400"/>
              <a:t>線と同様の利用形態が可能なことが確認できた。</a:t>
            </a:r>
            <a:endParaRPr kumimoji="1" lang="en-US" altLang="ja-JP" sz="1400"/>
          </a:p>
        </p:txBody>
      </p:sp>
      <p:sp>
        <p:nvSpPr>
          <p:cNvPr id="6" name="スライド番号プレースホルダー 5">
            <a:extLst>
              <a:ext uri="{FF2B5EF4-FFF2-40B4-BE49-F238E27FC236}">
                <a16:creationId xmlns:a16="http://schemas.microsoft.com/office/drawing/2014/main" id="{A7B29819-FF84-654C-A76B-AFB2F4FA0F97}"/>
              </a:ext>
            </a:extLst>
          </p:cNvPr>
          <p:cNvSpPr>
            <a:spLocks noGrp="1"/>
          </p:cNvSpPr>
          <p:nvPr>
            <p:ph type="sldNum" sz="quarter" idx="12"/>
          </p:nvPr>
        </p:nvSpPr>
        <p:spPr/>
        <p:txBody>
          <a:bodyPr/>
          <a:lstStyle/>
          <a:p>
            <a:fld id="{DFD4F317-19D0-4848-B5EB-5B174DBE8CF9}" type="slidenum">
              <a:rPr lang="ja-JP" altLang="en-US" smtClean="0"/>
              <a:pPr/>
              <a:t>29</a:t>
            </a:fld>
            <a:endParaRPr lang="ja-JP" altLang="en-US"/>
          </a:p>
        </p:txBody>
      </p:sp>
    </p:spTree>
    <p:extLst>
      <p:ext uri="{BB962C8B-B14F-4D97-AF65-F5344CB8AC3E}">
        <p14:creationId xmlns:p14="http://schemas.microsoft.com/office/powerpoint/2010/main" val="198434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検証内容</a:t>
            </a:r>
          </a:p>
        </p:txBody>
      </p:sp>
    </p:spTree>
    <p:extLst>
      <p:ext uri="{BB962C8B-B14F-4D97-AF65-F5344CB8AC3E}">
        <p14:creationId xmlns:p14="http://schemas.microsoft.com/office/powerpoint/2010/main" val="1322122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倉敷市（アイネス）</a:t>
            </a:r>
            <a:r>
              <a:rPr lang="en-US" altLang="ja-JP"/>
              <a:t>2/2</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09377CAA-0F2B-46B7-B601-B783D1E1892A}"/>
              </a:ext>
            </a:extLst>
          </p:cNvPr>
          <p:cNvSpPr txBox="1"/>
          <p:nvPr/>
        </p:nvSpPr>
        <p:spPr>
          <a:xfrm>
            <a:off x="869101" y="995568"/>
            <a:ext cx="7850950"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本検証事業で検証内容としていた、各種検証作業</a:t>
            </a:r>
            <a:r>
              <a:rPr lang="ja-JP" altLang="en-US" sz="1400"/>
              <a:t>について</a:t>
            </a:r>
            <a:r>
              <a:rPr kumimoji="1" lang="ja-JP" altLang="en-US" sz="1400"/>
              <a:t>想定とおりの結果となっており、回線をガバメントクラウド接続サービスを利用した共同利用に切り替えした後も問題なく稼働している。</a:t>
            </a:r>
            <a:endParaRPr lang="en-US" altLang="ja-JP" sz="1400"/>
          </a:p>
          <a:p>
            <a:pPr marL="285750" indent="-285750">
              <a:spcAft>
                <a:spcPts val="600"/>
              </a:spcAft>
              <a:buFont typeface="Wingdings" panose="05000000000000000000" pitchFamily="2" charset="2"/>
              <a:buChar char="n"/>
            </a:pPr>
            <a:endParaRPr kumimoji="1" lang="en-US" altLang="ja-JP" sz="1400"/>
          </a:p>
        </p:txBody>
      </p:sp>
      <p:graphicFrame>
        <p:nvGraphicFramePr>
          <p:cNvPr id="3" name="表 2">
            <a:extLst>
              <a:ext uri="{FF2B5EF4-FFF2-40B4-BE49-F238E27FC236}">
                <a16:creationId xmlns:a16="http://schemas.microsoft.com/office/drawing/2014/main" id="{5D979892-85B4-9859-BA97-7EE49A8ADA60}"/>
              </a:ext>
            </a:extLst>
          </p:cNvPr>
          <p:cNvGraphicFramePr>
            <a:graphicFrameLocks noGrp="1"/>
          </p:cNvGraphicFramePr>
          <p:nvPr>
            <p:extLst>
              <p:ext uri="{D42A27DB-BD31-4B8C-83A1-F6EECF244321}">
                <p14:modId xmlns:p14="http://schemas.microsoft.com/office/powerpoint/2010/main" val="366206545"/>
              </p:ext>
            </p:extLst>
          </p:nvPr>
        </p:nvGraphicFramePr>
        <p:xfrm>
          <a:off x="831850" y="3173702"/>
          <a:ext cx="8244000" cy="284749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ガバメントクラウド接続サービスを利用してクラウドと本庁を接続しシステムが従来どおり使用可能なことが確認できた。</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なお、確認ポイントは以下の通り。</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kumimoji="1" lang="ja-JP" altLang="en-US" sz="900">
                          <a:latin typeface="+mj-ea"/>
                          <a:ea typeface="+mj-ea"/>
                        </a:rPr>
                        <a:t>ア．本庁端末からの</a:t>
                      </a:r>
                      <a:r>
                        <a:rPr kumimoji="1" lang="en-US" altLang="ja-JP" sz="900">
                          <a:latin typeface="+mj-ea"/>
                          <a:ea typeface="+mj-ea"/>
                        </a:rPr>
                        <a:t>EC2</a:t>
                      </a:r>
                      <a:r>
                        <a:rPr kumimoji="1" lang="ja-JP" altLang="en-US" sz="900">
                          <a:latin typeface="+mj-ea"/>
                          <a:ea typeface="+mj-ea"/>
                        </a:rPr>
                        <a:t>サーバーへの</a:t>
                      </a:r>
                      <a:r>
                        <a:rPr kumimoji="1" lang="en-US" altLang="ja-JP" sz="900">
                          <a:latin typeface="+mj-ea"/>
                          <a:ea typeface="+mj-ea"/>
                        </a:rPr>
                        <a:t>RDP</a:t>
                      </a:r>
                      <a:r>
                        <a:rPr kumimoji="1" lang="ja-JP" altLang="en-US" sz="900">
                          <a:latin typeface="+mj-ea"/>
                          <a:ea typeface="+mj-ea"/>
                        </a:rPr>
                        <a:t>接続</a:t>
                      </a:r>
                      <a:br>
                        <a:rPr kumimoji="1" lang="en-US" altLang="ja-JP" sz="900">
                          <a:latin typeface="+mj-ea"/>
                          <a:ea typeface="+mj-ea"/>
                        </a:rPr>
                      </a:br>
                      <a:r>
                        <a:rPr kumimoji="1" lang="ja-JP" altLang="en-US" sz="900">
                          <a:latin typeface="+mj-ea"/>
                          <a:ea typeface="+mj-ea"/>
                        </a:rPr>
                        <a:t>イ．業務システム画面からの入力・更新</a:t>
                      </a:r>
                      <a:br>
                        <a:rPr kumimoji="1" lang="en-US" altLang="ja-JP" sz="900">
                          <a:latin typeface="+mj-ea"/>
                          <a:ea typeface="+mj-ea"/>
                        </a:rPr>
                      </a:br>
                      <a:r>
                        <a:rPr kumimoji="1" lang="ja-JP" altLang="en-US" sz="900">
                          <a:latin typeface="+mj-ea"/>
                          <a:ea typeface="+mj-ea"/>
                        </a:rPr>
                        <a:t>ウ．帳票</a:t>
                      </a:r>
                      <a:r>
                        <a:rPr kumimoji="1" lang="en-US" altLang="ja-JP" sz="900">
                          <a:latin typeface="+mj-ea"/>
                          <a:ea typeface="+mj-ea"/>
                        </a:rPr>
                        <a:t>PDF</a:t>
                      </a:r>
                      <a:r>
                        <a:rPr kumimoji="1" lang="ja-JP" altLang="en-US" sz="900">
                          <a:latin typeface="+mj-ea"/>
                          <a:ea typeface="+mj-ea"/>
                        </a:rPr>
                        <a:t>の作成及び印刷</a:t>
                      </a:r>
                      <a:br>
                        <a:rPr kumimoji="1" lang="en-US" altLang="ja-JP" sz="900">
                          <a:latin typeface="+mj-ea"/>
                          <a:ea typeface="+mj-ea"/>
                        </a:rPr>
                      </a:br>
                      <a:r>
                        <a:rPr kumimoji="1" lang="ja-JP" altLang="en-US" sz="900">
                          <a:latin typeface="+mj-ea"/>
                          <a:ea typeface="+mj-ea"/>
                        </a:rPr>
                        <a:t>エ．バッチ処理の起動（処理に必要なデータアップロード・出力</a:t>
                      </a:r>
                      <a:r>
                        <a:rPr kumimoji="1" lang="en-US" altLang="ja-JP" sz="900">
                          <a:latin typeface="+mj-ea"/>
                          <a:ea typeface="+mj-ea"/>
                        </a:rPr>
                        <a:t>CSV</a:t>
                      </a:r>
                      <a:r>
                        <a:rPr kumimoji="1" lang="ja-JP" altLang="en-US" sz="900">
                          <a:latin typeface="+mj-ea"/>
                          <a:ea typeface="+mj-ea"/>
                        </a:rPr>
                        <a:t>ファイルのダウンロード）</a:t>
                      </a:r>
                      <a:br>
                        <a:rPr kumimoji="1" lang="en-US" altLang="ja-JP" sz="900">
                          <a:latin typeface="+mj-ea"/>
                          <a:ea typeface="+mj-ea"/>
                        </a:rPr>
                      </a:br>
                      <a:r>
                        <a:rPr kumimoji="1" lang="ja-JP" altLang="en-US" sz="900">
                          <a:latin typeface="+mj-ea"/>
                          <a:ea typeface="+mj-ea"/>
                        </a:rPr>
                        <a:t>オ．共通基盤との</a:t>
                      </a:r>
                      <a:r>
                        <a:rPr kumimoji="1" lang="en-US" altLang="ja-JP" sz="900">
                          <a:latin typeface="+mj-ea"/>
                          <a:ea typeface="+mj-ea"/>
                        </a:rPr>
                        <a:t>FTP</a:t>
                      </a:r>
                      <a:r>
                        <a:rPr kumimoji="1" lang="ja-JP" altLang="en-US" sz="900">
                          <a:latin typeface="+mj-ea"/>
                          <a:ea typeface="+mj-ea"/>
                        </a:rPr>
                        <a:t>通信</a:t>
                      </a:r>
                      <a:endParaRPr kumimoji="1" lang="ja-JP" altLang="en-US" sz="900" strike="sngStrike">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a:t>ガバメントクラウド接続サービスへの切り替え手順の策定と課題の洗い出しを行った。</a:t>
                      </a:r>
                      <a:endParaRPr kumimoji="1" lang="ja-JP" altLang="en-US" sz="90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dirty="0">
                          <a:latin typeface="+mj-ea"/>
                          <a:ea typeface="+mj-ea"/>
                        </a:rPr>
                        <a:t>共通基盤との</a:t>
                      </a:r>
                      <a:r>
                        <a:rPr kumimoji="1" lang="en-US" altLang="ja-JP" sz="900" b="1" dirty="0">
                          <a:latin typeface="+mj-ea"/>
                          <a:ea typeface="+mj-ea"/>
                        </a:rPr>
                        <a:t>FTP</a:t>
                      </a:r>
                      <a:r>
                        <a:rPr kumimoji="1" lang="ja-JP" altLang="en-US" sz="900" b="1" dirty="0">
                          <a:latin typeface="+mj-ea"/>
                          <a:ea typeface="+mj-ea"/>
                        </a:rPr>
                        <a:t>通信が</a:t>
                      </a:r>
                      <a:r>
                        <a:rPr kumimoji="1" lang="en-US" altLang="ja-JP" sz="900" b="1" dirty="0">
                          <a:latin typeface="+mj-ea"/>
                          <a:ea typeface="+mj-ea"/>
                        </a:rPr>
                        <a:t>NG</a:t>
                      </a:r>
                      <a:r>
                        <a:rPr kumimoji="1" lang="ja-JP" altLang="en-US" sz="900" b="1" dirty="0">
                          <a:latin typeface="+mj-ea"/>
                          <a:ea typeface="+mj-ea"/>
                        </a:rPr>
                        <a:t>となった</a:t>
                      </a:r>
                      <a:br>
                        <a:rPr kumimoji="1" lang="en-US" altLang="ja-JP" sz="900" dirty="0">
                          <a:latin typeface="+mj-ea"/>
                          <a:ea typeface="+mj-ea"/>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kern="1200" dirty="0">
                          <a:solidFill>
                            <a:schemeClr val="dk1"/>
                          </a:solidFill>
                          <a:latin typeface="+mj-ea"/>
                          <a:ea typeface="+mn-ea"/>
                          <a:cs typeface="+mn-cs"/>
                        </a:rPr>
                        <a:t>ガバメントクラウド接続サービス移行に伴</a:t>
                      </a:r>
                      <a:r>
                        <a:rPr kumimoji="1" lang="ja-JP" altLang="en-US" sz="900" kern="1200" dirty="0">
                          <a:solidFill>
                            <a:schemeClr val="tx1"/>
                          </a:solidFill>
                          <a:latin typeface="+mj-ea"/>
                          <a:ea typeface="+mn-ea"/>
                          <a:cs typeface="+mn-cs"/>
                        </a:rPr>
                        <a:t>う倉敷市本庁側の</a:t>
                      </a:r>
                      <a:r>
                        <a:rPr kumimoji="1" lang="en-US" altLang="ja-JP" sz="900" kern="1200" dirty="0">
                          <a:solidFill>
                            <a:schemeClr val="tx1"/>
                          </a:solidFill>
                          <a:latin typeface="+mj-ea"/>
                          <a:ea typeface="+mn-ea"/>
                          <a:cs typeface="+mn-cs"/>
                        </a:rPr>
                        <a:t>NW</a:t>
                      </a:r>
                      <a:r>
                        <a:rPr kumimoji="1" lang="ja-JP" altLang="en-US" sz="900" kern="1200" dirty="0">
                          <a:solidFill>
                            <a:schemeClr val="tx1"/>
                          </a:solidFill>
                          <a:latin typeface="+mj-ea"/>
                          <a:ea typeface="+mn-ea"/>
                          <a:cs typeface="+mn-cs"/>
                        </a:rPr>
                        <a:t>変更により</a:t>
                      </a:r>
                      <a:r>
                        <a:rPr kumimoji="1" lang="en-US" altLang="ja-JP" sz="900" kern="1200" dirty="0">
                          <a:solidFill>
                            <a:schemeClr val="tx1"/>
                          </a:solidFill>
                          <a:latin typeface="+mj-ea"/>
                          <a:ea typeface="+mn-ea"/>
                          <a:cs typeface="+mn-cs"/>
                        </a:rPr>
                        <a:t>EC2</a:t>
                      </a:r>
                      <a:r>
                        <a:rPr kumimoji="1" lang="ja-JP" altLang="en-US" sz="900" kern="1200" dirty="0">
                          <a:solidFill>
                            <a:schemeClr val="tx1"/>
                          </a:solidFill>
                          <a:latin typeface="+mj-ea"/>
                          <a:ea typeface="+mn-ea"/>
                          <a:cs typeface="+mn-cs"/>
                        </a:rPr>
                        <a:t>インスタンスのセキュリティグループ設定変更が必要であることが判明したため、回線切替時の作業として同設定変更</a:t>
                      </a:r>
                      <a:r>
                        <a:rPr kumimoji="1" lang="ja-JP" altLang="en-US" sz="900" kern="1200" dirty="0">
                          <a:solidFill>
                            <a:schemeClr val="dk1"/>
                          </a:solidFill>
                          <a:latin typeface="+mj-ea"/>
                          <a:ea typeface="+mn-ea"/>
                          <a:cs typeface="+mn-cs"/>
                        </a:rPr>
                        <a:t>作業を手順に加えた。</a:t>
                      </a:r>
                      <a:endParaRPr kumimoji="1" lang="ja-JP" altLang="en-US" sz="900" dirty="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graphicFrame>
        <p:nvGraphicFramePr>
          <p:cNvPr id="2" name="表 2">
            <a:extLst>
              <a:ext uri="{FF2B5EF4-FFF2-40B4-BE49-F238E27FC236}">
                <a16:creationId xmlns:a16="http://schemas.microsoft.com/office/drawing/2014/main" id="{5989ABE4-E754-E00E-BCE9-67F884D96E78}"/>
              </a:ext>
            </a:extLst>
          </p:cNvPr>
          <p:cNvGraphicFramePr>
            <a:graphicFrameLocks noGrp="1"/>
          </p:cNvGraphicFramePr>
          <p:nvPr>
            <p:extLst>
              <p:ext uri="{D42A27DB-BD31-4B8C-83A1-F6EECF244321}">
                <p14:modId xmlns:p14="http://schemas.microsoft.com/office/powerpoint/2010/main" val="551642294"/>
              </p:ext>
            </p:extLst>
          </p:nvPr>
        </p:nvGraphicFramePr>
        <p:xfrm>
          <a:off x="831000" y="1556378"/>
          <a:ext cx="8244000" cy="123659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ガバメントクラウド接続サービスの利用</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ガバメントクラウド接続サービスを利用してクラウドと本庁を接続しシステムが従来どおり使用できることを確認する。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vMerge="1">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a:solidFill>
                            <a:schemeClr val="dk1"/>
                          </a:solidFill>
                          <a:latin typeface="+mj-ea"/>
                          <a:ea typeface="+mn-ea"/>
                          <a:cs typeface="+mn-cs"/>
                        </a:rPr>
                        <a:t>切替に伴う課題への対策</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l">
                        <a:buFont typeface="Arial" panose="020B0604020202020204" pitchFamily="34" charset="0"/>
                        <a:buNone/>
                      </a:pPr>
                      <a:r>
                        <a:rPr kumimoji="1" lang="ja-JP" altLang="en-US" sz="900">
                          <a:latin typeface="+mj-ea"/>
                          <a:ea typeface="+mj-ea"/>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切り替え手順の策定と切り替えによって発生する課題を洗い出す。</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sp>
        <p:nvSpPr>
          <p:cNvPr id="4" name="スライド番号プレースホルダー 3">
            <a:extLst>
              <a:ext uri="{FF2B5EF4-FFF2-40B4-BE49-F238E27FC236}">
                <a16:creationId xmlns:a16="http://schemas.microsoft.com/office/drawing/2014/main" id="{8F5F7A34-ED7C-2279-5F81-3E274924566D}"/>
              </a:ext>
            </a:extLst>
          </p:cNvPr>
          <p:cNvSpPr>
            <a:spLocks noGrp="1"/>
          </p:cNvSpPr>
          <p:nvPr>
            <p:ph type="sldNum" sz="quarter" idx="12"/>
          </p:nvPr>
        </p:nvSpPr>
        <p:spPr/>
        <p:txBody>
          <a:bodyPr/>
          <a:lstStyle/>
          <a:p>
            <a:fld id="{DFD4F317-19D0-4848-B5EB-5B174DBE8CF9}" type="slidenum">
              <a:rPr lang="ja-JP" altLang="en-US" smtClean="0"/>
              <a:pPr/>
              <a:t>30</a:t>
            </a:fld>
            <a:endParaRPr lang="ja-JP" altLang="en-US"/>
          </a:p>
        </p:txBody>
      </p:sp>
    </p:spTree>
    <p:extLst>
      <p:ext uri="{BB962C8B-B14F-4D97-AF65-F5344CB8AC3E}">
        <p14:creationId xmlns:p14="http://schemas.microsoft.com/office/powerpoint/2010/main" val="3388644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31</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佐倉市</a:t>
            </a:r>
            <a:br>
              <a:rPr kumimoji="1" lang="en-US" altLang="ja-JP"/>
            </a:br>
            <a:r>
              <a:rPr lang="ja-JP" altLang="en-US"/>
              <a:t>（</a:t>
            </a:r>
            <a:r>
              <a:rPr kumimoji="1" lang="ja-JP" altLang="en-US"/>
              <a:t>日立システムズ）</a:t>
            </a:r>
          </a:p>
        </p:txBody>
      </p:sp>
    </p:spTree>
    <p:extLst>
      <p:ext uri="{BB962C8B-B14F-4D97-AF65-F5344CB8AC3E}">
        <p14:creationId xmlns:p14="http://schemas.microsoft.com/office/powerpoint/2010/main" val="2223063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DB88C587-6DED-8D92-E1E9-C473FDC04DCB}"/>
              </a:ext>
            </a:extLst>
          </p:cNvPr>
          <p:cNvGraphicFramePr>
            <a:graphicFrameLocks noGrp="1"/>
          </p:cNvGraphicFramePr>
          <p:nvPr>
            <p:extLst>
              <p:ext uri="{D42A27DB-BD31-4B8C-83A1-F6EECF244321}">
                <p14:modId xmlns:p14="http://schemas.microsoft.com/office/powerpoint/2010/main" val="4263291100"/>
              </p:ext>
            </p:extLst>
          </p:nvPr>
        </p:nvGraphicFramePr>
        <p:xfrm>
          <a:off x="600079" y="1947590"/>
          <a:ext cx="8762996" cy="485280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18000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18000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地方公共団体から専用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a:t>
                      </a:r>
                    </a:p>
                  </a:txBody>
                  <a:tcPr marT="36000" marB="36000">
                    <a:solidFill>
                      <a:srgbClr val="F2F2F2"/>
                    </a:solidFill>
                  </a:tcPr>
                </a:tc>
                <a:extLst>
                  <a:ext uri="{0D108BD9-81ED-4DB2-BD59-A6C34878D82A}">
                    <a16:rowId xmlns:a16="http://schemas.microsoft.com/office/drawing/2014/main" val="1357064213"/>
                  </a:ext>
                </a:extLst>
              </a:tr>
              <a:tr h="18000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592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solidFill>
                            <a:schemeClr val="tx1">
                              <a:lumMod val="100000"/>
                            </a:schemeClr>
                          </a:solidFill>
                        </a:rPr>
                        <a:t>既存の専</a:t>
                      </a:r>
                      <a:r>
                        <a:rPr kumimoji="1" lang="ja-JP" altLang="en-US" sz="900" dirty="0">
                          <a:solidFill>
                            <a:schemeClr val="tx1"/>
                          </a:solidFill>
                        </a:rPr>
                        <a:t>用</a:t>
                      </a:r>
                      <a:r>
                        <a:rPr kumimoji="1" lang="ja-JP" altLang="en-US" sz="900" b="0" kern="1200" dirty="0">
                          <a:solidFill>
                            <a:schemeClr val="tx1"/>
                          </a:solidFill>
                          <a:latin typeface="+mj-ea"/>
                          <a:ea typeface="+mn-ea"/>
                          <a:cs typeface="+mn-cs"/>
                        </a:rPr>
                        <a:t>回</a:t>
                      </a:r>
                      <a:r>
                        <a:rPr kumimoji="1" lang="ja-JP" altLang="en-US" sz="900" dirty="0">
                          <a:solidFill>
                            <a:schemeClr val="tx1"/>
                          </a:solidFill>
                        </a:rPr>
                        <a:t>線の特徴：</a:t>
                      </a:r>
                      <a:endParaRPr kumimoji="1" lang="en-US" altLang="ja-JP" sz="900" dirty="0">
                        <a:solidFill>
                          <a:schemeClr val="tx1"/>
                        </a:solidFill>
                      </a:endParaRPr>
                    </a:p>
                    <a:p>
                      <a:pPr marL="360000" lvl="1" indent="-171450">
                        <a:buFont typeface="Arial" panose="020B0604020202020204" pitchFamily="34" charset="0"/>
                        <a:buChar char="•"/>
                        <a:defRPr/>
                      </a:pPr>
                      <a:r>
                        <a:rPr kumimoji="1" lang="ja-JP" altLang="en-US" sz="900" dirty="0">
                          <a:solidFill>
                            <a:schemeClr val="tx1"/>
                          </a:solidFill>
                        </a:rPr>
                        <a:t>アクセス回線区間は冗長化されてない為、該当の回線に障害が発生すると関連する拠点からのガバメントクラウド環境への接続が不可となる</a:t>
                      </a:r>
                      <a:endParaRPr kumimoji="1" lang="en-US" altLang="ja-JP" sz="900" dirty="0">
                        <a:solidFill>
                          <a:schemeClr val="tx1"/>
                        </a:solidFill>
                      </a:endParaRPr>
                    </a:p>
                    <a:p>
                      <a:pPr marL="360000" lvl="1" indent="-171450">
                        <a:buFont typeface="Arial" panose="020B0604020202020204" pitchFamily="34" charset="0"/>
                        <a:buChar char="•"/>
                        <a:defRPr/>
                      </a:pPr>
                      <a:r>
                        <a:rPr kumimoji="1" lang="ja-JP" altLang="en-US" sz="900" dirty="0">
                          <a:solidFill>
                            <a:schemeClr val="tx1"/>
                          </a:solidFill>
                        </a:rPr>
                        <a:t>大阪リージョンへの接続を実施する際は</a:t>
                      </a:r>
                      <a:r>
                        <a:rPr kumimoji="1" lang="en-US" altLang="ja-JP" sz="900" dirty="0" err="1">
                          <a:solidFill>
                            <a:schemeClr val="tx1"/>
                          </a:solidFill>
                        </a:rPr>
                        <a:t>DirectConnectGateway</a:t>
                      </a:r>
                      <a:r>
                        <a:rPr kumimoji="1" lang="ja-JP" altLang="en-US" sz="900" dirty="0">
                          <a:solidFill>
                            <a:schemeClr val="tx1"/>
                          </a:solidFill>
                        </a:rPr>
                        <a:t>にて東京リージョン</a:t>
                      </a:r>
                      <a:r>
                        <a:rPr kumimoji="1" lang="en-US" altLang="ja-JP" sz="900" dirty="0">
                          <a:solidFill>
                            <a:schemeClr val="tx1"/>
                          </a:solidFill>
                        </a:rPr>
                        <a:t>VPC</a:t>
                      </a:r>
                      <a:r>
                        <a:rPr kumimoji="1" lang="ja-JP" altLang="en-US" sz="900" dirty="0">
                          <a:solidFill>
                            <a:schemeClr val="tx1"/>
                          </a:solidFill>
                        </a:rPr>
                        <a:t>から大阪リージョン</a:t>
                      </a:r>
                      <a:r>
                        <a:rPr kumimoji="1" lang="en-US" altLang="ja-JP" sz="900" dirty="0">
                          <a:solidFill>
                            <a:schemeClr val="tx1"/>
                          </a:solidFill>
                        </a:rPr>
                        <a:t>VPC</a:t>
                      </a:r>
                      <a:r>
                        <a:rPr kumimoji="1" lang="ja-JP" altLang="en-US" sz="900" dirty="0">
                          <a:solidFill>
                            <a:schemeClr val="tx1"/>
                          </a:solidFill>
                        </a:rPr>
                        <a:t>への切り替えにて対応を行う為、常時接続はされていない</a:t>
                      </a:r>
                      <a:endParaRPr kumimoji="1" lang="en-US" altLang="ja-JP" sz="9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solidFill>
                            <a:schemeClr val="tx1"/>
                          </a:solidFill>
                        </a:rPr>
                        <a:t>ガバメントクラウド接続サービスの特徴：</a:t>
                      </a:r>
                      <a:endParaRPr kumimoji="1" lang="en-US" altLang="ja-JP" sz="900" dirty="0">
                        <a:solidFill>
                          <a:schemeClr val="tx1"/>
                        </a:solidFill>
                      </a:endParaRPr>
                    </a:p>
                    <a:p>
                      <a:pPr marL="360000" lvl="1" indent="-171450">
                        <a:buFont typeface="Arial" panose="020B0604020202020204" pitchFamily="34" charset="0"/>
                        <a:buChar char="•"/>
                        <a:defRPr/>
                      </a:pPr>
                      <a:r>
                        <a:rPr kumimoji="1" lang="ja-JP" altLang="en-US" sz="900" dirty="0">
                          <a:solidFill>
                            <a:schemeClr val="tx1">
                              <a:lumMod val="100000"/>
                            </a:schemeClr>
                          </a:solidFill>
                        </a:rPr>
                        <a:t>アクセス回線区間は冗長構成となる</a:t>
                      </a:r>
                      <a:endParaRPr kumimoji="1" lang="en-US" altLang="ja-JP" sz="900" dirty="0">
                        <a:solidFill>
                          <a:schemeClr val="tx1">
                            <a:lumMod val="100000"/>
                          </a:schemeClr>
                        </a:solidFill>
                      </a:endParaRPr>
                    </a:p>
                    <a:p>
                      <a:pPr marL="360000" lvl="1" indent="-171450">
                        <a:buFont typeface="Arial" panose="020B0604020202020204" pitchFamily="34" charset="0"/>
                        <a:buChar char="•"/>
                        <a:defRPr/>
                      </a:pPr>
                      <a:r>
                        <a:rPr kumimoji="1" lang="ja-JP" altLang="en-US" sz="900" dirty="0">
                          <a:solidFill>
                            <a:schemeClr val="tx1">
                              <a:lumMod val="100000"/>
                            </a:schemeClr>
                          </a:solidFill>
                        </a:rPr>
                        <a:t>大阪リージョンも接続先として追加される</a:t>
                      </a:r>
                      <a:endParaRPr kumimoji="1" lang="en-US" altLang="ja-JP" sz="900" dirty="0">
                        <a:solidFill>
                          <a:schemeClr val="tx1">
                            <a:lumMod val="100000"/>
                          </a:schemeClr>
                        </a:solidFill>
                      </a:endParaRPr>
                    </a:p>
                    <a:p>
                      <a:pPr marL="188550" lvl="1" indent="0">
                        <a:buFont typeface="Arial" panose="020B0604020202020204" pitchFamily="34" charset="0"/>
                        <a:buNone/>
                        <a:defRPr/>
                      </a:pPr>
                      <a:r>
                        <a:rPr kumimoji="1" lang="ja-JP" altLang="en-US" sz="900" b="1" u="sng" dirty="0">
                          <a:solidFill>
                            <a:schemeClr val="tx1"/>
                          </a:solidFill>
                          <a:latin typeface="Meiryo UI 本文"/>
                        </a:rPr>
                        <a:t>⇒</a:t>
                      </a:r>
                      <a:r>
                        <a:rPr kumimoji="1" lang="ja-JP" altLang="en-US" sz="900" b="1" u="sng" dirty="0">
                          <a:solidFill>
                            <a:schemeClr val="tx1"/>
                          </a:solidFill>
                        </a:rPr>
                        <a:t>既存の専用回線であっても構成の強化（アクセス回線区間の冗長化、接続先として大阪リージョンを追加）を行うことで、ガバメントクラウド接続サービス間との差異の対応は可能と考える</a:t>
                      </a:r>
                      <a:endParaRPr kumimoji="1" lang="en-US" altLang="ja-JP" sz="900" b="1" u="sng" dirty="0">
                        <a:solidFill>
                          <a:schemeClr val="tx1"/>
                        </a:solidFill>
                        <a:latin typeface="Meiryo UI 本文"/>
                      </a:endParaRP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96" name="四角形: 角を丸くする 95">
            <a:extLst>
              <a:ext uri="{FF2B5EF4-FFF2-40B4-BE49-F238E27FC236}">
                <a16:creationId xmlns:a16="http://schemas.microsoft.com/office/drawing/2014/main" id="{6BB9AB2E-6BD8-09F0-4880-52A2138A7BDA}"/>
              </a:ext>
            </a:extLst>
          </p:cNvPr>
          <p:cNvSpPr/>
          <p:nvPr/>
        </p:nvSpPr>
        <p:spPr>
          <a:xfrm>
            <a:off x="4021687" y="3299294"/>
            <a:ext cx="3276000" cy="2044794"/>
          </a:xfrm>
          <a:prstGeom prst="roundRect">
            <a:avLst>
              <a:gd name="adj" fmla="val 6476"/>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eiryo UI" panose="020B0604030504040204" pitchFamily="50" charset="-128"/>
                <a:ea typeface="Meiryo UI" panose="020B0604030504040204" pitchFamily="50" charset="-128"/>
              </a:rPr>
              <a:t>閉域網相互接続部</a:t>
            </a:r>
            <a:endParaRPr lang="en-US" altLang="ja-JP" sz="900" b="1" kern="0">
              <a:solidFill>
                <a:srgbClr val="00338D"/>
              </a:solidFill>
              <a:latin typeface="Meiryo UI" panose="020B0604030504040204" pitchFamily="50" charset="-128"/>
              <a:ea typeface="Meiryo UI" panose="020B0604030504040204" pitchFamily="50" charset="-128"/>
            </a:endParaRPr>
          </a:p>
          <a:p>
            <a:pPr>
              <a:defRPr/>
            </a:pP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a:t>
            </a:r>
            <a:r>
              <a:rPr lang="en-US" altLang="ja-JP" sz="900" b="1" kern="0">
                <a:solidFill>
                  <a:srgbClr val="00338D"/>
                </a:solidFill>
                <a:latin typeface="Meiryo UI" panose="020B0604030504040204" pitchFamily="50" charset="-128"/>
                <a:ea typeface="Meiryo UI" panose="020B0604030504040204" pitchFamily="50" charset="-128"/>
              </a:rPr>
              <a:t>-</a:t>
            </a:r>
            <a:endParaRPr lang="ja-JP" altLang="en-US" sz="700" b="1" kern="0">
              <a:solidFill>
                <a:srgbClr val="00338D"/>
              </a:solidFill>
              <a:latin typeface="Meiryo UI" panose="020B0604030504040204" pitchFamily="50" charset="-128"/>
              <a:ea typeface="Meiryo UI" panose="020B0604030504040204" pitchFamily="50" charset="-128"/>
            </a:endParaRPr>
          </a:p>
        </p:txBody>
      </p:sp>
      <p:sp>
        <p:nvSpPr>
          <p:cNvPr id="97" name="四角形: 角を丸くする 96">
            <a:extLst>
              <a:ext uri="{FF2B5EF4-FFF2-40B4-BE49-F238E27FC236}">
                <a16:creationId xmlns:a16="http://schemas.microsoft.com/office/drawing/2014/main" id="{7CC54BBB-A88C-42B0-A033-949A388EE365}"/>
              </a:ext>
            </a:extLst>
          </p:cNvPr>
          <p:cNvSpPr/>
          <p:nvPr/>
        </p:nvSpPr>
        <p:spPr>
          <a:xfrm>
            <a:off x="2789768" y="3299295"/>
            <a:ext cx="1116000" cy="2047602"/>
          </a:xfrm>
          <a:prstGeom prst="roundRect">
            <a:avLst>
              <a:gd name="adj" fmla="val 8934"/>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アクセス回線接続部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98" name="円柱 97">
            <a:extLst>
              <a:ext uri="{FF2B5EF4-FFF2-40B4-BE49-F238E27FC236}">
                <a16:creationId xmlns:a16="http://schemas.microsoft.com/office/drawing/2014/main" id="{917141C0-07DC-05A0-22B7-57FA4409C46D}"/>
              </a:ext>
            </a:extLst>
          </p:cNvPr>
          <p:cNvSpPr>
            <a:spLocks/>
          </p:cNvSpPr>
          <p:nvPr/>
        </p:nvSpPr>
        <p:spPr>
          <a:xfrm>
            <a:off x="2827647" y="357345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99" name="円柱 98">
            <a:extLst>
              <a:ext uri="{FF2B5EF4-FFF2-40B4-BE49-F238E27FC236}">
                <a16:creationId xmlns:a16="http://schemas.microsoft.com/office/drawing/2014/main" id="{C4581E0D-D922-A2CB-1066-61A518EB4834}"/>
              </a:ext>
            </a:extLst>
          </p:cNvPr>
          <p:cNvSpPr>
            <a:spLocks/>
          </p:cNvSpPr>
          <p:nvPr/>
        </p:nvSpPr>
        <p:spPr>
          <a:xfrm>
            <a:off x="2827647" y="386679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00" name="四角形: 角を丸くする 99">
            <a:extLst>
              <a:ext uri="{FF2B5EF4-FFF2-40B4-BE49-F238E27FC236}">
                <a16:creationId xmlns:a16="http://schemas.microsoft.com/office/drawing/2014/main" id="{1FA0B984-12F9-B289-9BCA-96F6F5A877E7}"/>
              </a:ext>
            </a:extLst>
          </p:cNvPr>
          <p:cNvSpPr/>
          <p:nvPr/>
        </p:nvSpPr>
        <p:spPr>
          <a:xfrm>
            <a:off x="811352" y="3299294"/>
            <a:ext cx="1332000" cy="97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佐倉市</a:t>
            </a:r>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102" name="四角形: 角を丸くする 101">
            <a:extLst>
              <a:ext uri="{FF2B5EF4-FFF2-40B4-BE49-F238E27FC236}">
                <a16:creationId xmlns:a16="http://schemas.microsoft.com/office/drawing/2014/main" id="{CC0FF93D-47BD-62F7-6403-196AC483FAAF}"/>
              </a:ext>
            </a:extLst>
          </p:cNvPr>
          <p:cNvSpPr/>
          <p:nvPr/>
        </p:nvSpPr>
        <p:spPr>
          <a:xfrm>
            <a:off x="7424401" y="3299294"/>
            <a:ext cx="1656000" cy="97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03" name="円柱 102">
            <a:extLst>
              <a:ext uri="{FF2B5EF4-FFF2-40B4-BE49-F238E27FC236}">
                <a16:creationId xmlns:a16="http://schemas.microsoft.com/office/drawing/2014/main" id="{682FBFD8-7AB7-30B9-DF5D-FB6AD9604363}"/>
              </a:ext>
            </a:extLst>
          </p:cNvPr>
          <p:cNvSpPr>
            <a:spLocks/>
          </p:cNvSpPr>
          <p:nvPr/>
        </p:nvSpPr>
        <p:spPr>
          <a:xfrm>
            <a:off x="1226833" y="357345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04" name="円柱 103">
            <a:extLst>
              <a:ext uri="{FF2B5EF4-FFF2-40B4-BE49-F238E27FC236}">
                <a16:creationId xmlns:a16="http://schemas.microsoft.com/office/drawing/2014/main" id="{B802006A-824C-5287-ACDD-E6F9453DE75E}"/>
              </a:ext>
            </a:extLst>
          </p:cNvPr>
          <p:cNvSpPr>
            <a:spLocks/>
          </p:cNvSpPr>
          <p:nvPr/>
        </p:nvSpPr>
        <p:spPr>
          <a:xfrm>
            <a:off x="1226833" y="386679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05" name="四角形: 角を丸くする 104">
            <a:extLst>
              <a:ext uri="{FF2B5EF4-FFF2-40B4-BE49-F238E27FC236}">
                <a16:creationId xmlns:a16="http://schemas.microsoft.com/office/drawing/2014/main" id="{19002F3C-EBB6-B5AE-0669-80E047FBA288}"/>
              </a:ext>
            </a:extLst>
          </p:cNvPr>
          <p:cNvSpPr/>
          <p:nvPr/>
        </p:nvSpPr>
        <p:spPr>
          <a:xfrm>
            <a:off x="7455347" y="3570866"/>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cxnSp>
        <p:nvCxnSpPr>
          <p:cNvPr id="106" name="直線矢印コネクタ 105">
            <a:extLst>
              <a:ext uri="{FF2B5EF4-FFF2-40B4-BE49-F238E27FC236}">
                <a16:creationId xmlns:a16="http://schemas.microsoft.com/office/drawing/2014/main" id="{CE88D07C-C426-6053-ACCC-A8EA6DF87638}"/>
              </a:ext>
            </a:extLst>
          </p:cNvPr>
          <p:cNvCxnSpPr>
            <a:cxnSpLocks/>
          </p:cNvCxnSpPr>
          <p:nvPr/>
        </p:nvCxnSpPr>
        <p:spPr>
          <a:xfrm flipV="1">
            <a:off x="740119" y="3149998"/>
            <a:ext cx="879428" cy="936"/>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7" name="正方形/長方形 106">
            <a:extLst>
              <a:ext uri="{FF2B5EF4-FFF2-40B4-BE49-F238E27FC236}">
                <a16:creationId xmlns:a16="http://schemas.microsoft.com/office/drawing/2014/main" id="{BEAA2C09-D2FA-F365-D6E6-7B3104CF59B8}"/>
              </a:ext>
            </a:extLst>
          </p:cNvPr>
          <p:cNvSpPr/>
          <p:nvPr/>
        </p:nvSpPr>
        <p:spPr>
          <a:xfrm>
            <a:off x="701394" y="2865098"/>
            <a:ext cx="946974" cy="25954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①地方公共団体</a:t>
            </a:r>
            <a:r>
              <a:rPr kumimoji="1" lang="en-US" altLang="ja-JP" sz="900" b="1">
                <a:solidFill>
                  <a:srgbClr val="7F7F7F"/>
                </a:solidFill>
                <a:latin typeface="Meiryo UI" panose="020B0604030504040204" pitchFamily="50" charset="-128"/>
                <a:ea typeface="Meiryo UI" panose="020B0604030504040204" pitchFamily="50" charset="-128"/>
              </a:rPr>
              <a:t>LAN</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cxnSp>
        <p:nvCxnSpPr>
          <p:cNvPr id="108" name="直線矢印コネクタ 107">
            <a:extLst>
              <a:ext uri="{FF2B5EF4-FFF2-40B4-BE49-F238E27FC236}">
                <a16:creationId xmlns:a16="http://schemas.microsoft.com/office/drawing/2014/main" id="{FF702D5D-6103-3651-AB16-7ADCEC5B1264}"/>
              </a:ext>
            </a:extLst>
          </p:cNvPr>
          <p:cNvCxnSpPr>
            <a:cxnSpLocks/>
          </p:cNvCxnSpPr>
          <p:nvPr/>
        </p:nvCxnSpPr>
        <p:spPr>
          <a:xfrm>
            <a:off x="1632780" y="3150934"/>
            <a:ext cx="108317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正方形/長方形 108">
            <a:extLst>
              <a:ext uri="{FF2B5EF4-FFF2-40B4-BE49-F238E27FC236}">
                <a16:creationId xmlns:a16="http://schemas.microsoft.com/office/drawing/2014/main" id="{9A2FCE3B-D229-432B-8924-7BE1F502E2EE}"/>
              </a:ext>
            </a:extLst>
          </p:cNvPr>
          <p:cNvSpPr/>
          <p:nvPr/>
        </p:nvSpPr>
        <p:spPr>
          <a:xfrm>
            <a:off x="1631730" y="2865098"/>
            <a:ext cx="10844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②アクセス回線</a:t>
            </a:r>
            <a:br>
              <a:rPr kumimoji="1" lang="en-US" altLang="ja-JP" sz="900" b="1">
                <a:solidFill>
                  <a:srgbClr val="C6007E"/>
                </a:solidFill>
                <a:latin typeface="Meiryo UI" panose="020B0604030504040204" pitchFamily="50" charset="-128"/>
                <a:ea typeface="Meiryo UI" panose="020B0604030504040204" pitchFamily="50" charset="-128"/>
              </a:rPr>
            </a:br>
            <a:r>
              <a:rPr kumimoji="1" lang="ja-JP" altLang="en-US" sz="900" b="1">
                <a:solidFill>
                  <a:srgbClr val="C6007E"/>
                </a:solidFill>
                <a:latin typeface="Meiryo UI" panose="020B0604030504040204" pitchFamily="50" charset="-128"/>
                <a:ea typeface="Meiryo UI" panose="020B0604030504040204" pitchFamily="50" charset="-128"/>
              </a:rPr>
              <a:t>区間</a:t>
            </a:r>
          </a:p>
        </p:txBody>
      </p:sp>
      <p:cxnSp>
        <p:nvCxnSpPr>
          <p:cNvPr id="112" name="直線矢印コネクタ 111">
            <a:extLst>
              <a:ext uri="{FF2B5EF4-FFF2-40B4-BE49-F238E27FC236}">
                <a16:creationId xmlns:a16="http://schemas.microsoft.com/office/drawing/2014/main" id="{06382127-07F4-4926-41E0-A229A182ACD2}"/>
              </a:ext>
            </a:extLst>
          </p:cNvPr>
          <p:cNvCxnSpPr>
            <a:cxnSpLocks/>
          </p:cNvCxnSpPr>
          <p:nvPr/>
        </p:nvCxnSpPr>
        <p:spPr>
          <a:xfrm flipV="1">
            <a:off x="2736971" y="3149998"/>
            <a:ext cx="1207126"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3" name="正方形/長方形 112">
            <a:extLst>
              <a:ext uri="{FF2B5EF4-FFF2-40B4-BE49-F238E27FC236}">
                <a16:creationId xmlns:a16="http://schemas.microsoft.com/office/drawing/2014/main" id="{07DA135D-0D81-A2EE-0220-9F7EE336F15E}"/>
              </a:ext>
            </a:extLst>
          </p:cNvPr>
          <p:cNvSpPr/>
          <p:nvPr/>
        </p:nvSpPr>
        <p:spPr>
          <a:xfrm>
            <a:off x="2736971" y="2865098"/>
            <a:ext cx="121138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③中継区間</a:t>
            </a:r>
          </a:p>
        </p:txBody>
      </p:sp>
      <p:cxnSp>
        <p:nvCxnSpPr>
          <p:cNvPr id="116" name="直線矢印コネクタ 115">
            <a:extLst>
              <a:ext uri="{FF2B5EF4-FFF2-40B4-BE49-F238E27FC236}">
                <a16:creationId xmlns:a16="http://schemas.microsoft.com/office/drawing/2014/main" id="{137E49A1-593C-DCC8-AB0D-33718CA5DB6C}"/>
              </a:ext>
            </a:extLst>
          </p:cNvPr>
          <p:cNvCxnSpPr>
            <a:cxnSpLocks/>
          </p:cNvCxnSpPr>
          <p:nvPr/>
        </p:nvCxnSpPr>
        <p:spPr>
          <a:xfrm>
            <a:off x="3982197" y="3150934"/>
            <a:ext cx="122976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正方形/長方形 116">
            <a:extLst>
              <a:ext uri="{FF2B5EF4-FFF2-40B4-BE49-F238E27FC236}">
                <a16:creationId xmlns:a16="http://schemas.microsoft.com/office/drawing/2014/main" id="{F2A7B780-623E-2B95-1F38-D77AAF9BD6E3}"/>
              </a:ext>
            </a:extLst>
          </p:cNvPr>
          <p:cNvSpPr/>
          <p:nvPr/>
        </p:nvSpPr>
        <p:spPr>
          <a:xfrm>
            <a:off x="3982197" y="2865098"/>
            <a:ext cx="123511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④回線接続区間</a:t>
            </a:r>
          </a:p>
        </p:txBody>
      </p:sp>
      <p:cxnSp>
        <p:nvCxnSpPr>
          <p:cNvPr id="118" name="直線矢印コネクタ 117">
            <a:extLst>
              <a:ext uri="{FF2B5EF4-FFF2-40B4-BE49-F238E27FC236}">
                <a16:creationId xmlns:a16="http://schemas.microsoft.com/office/drawing/2014/main" id="{14BEE996-417B-F414-FDC6-7F6D8E6F2190}"/>
              </a:ext>
            </a:extLst>
          </p:cNvPr>
          <p:cNvCxnSpPr>
            <a:cxnSpLocks/>
          </p:cNvCxnSpPr>
          <p:nvPr/>
        </p:nvCxnSpPr>
        <p:spPr>
          <a:xfrm>
            <a:off x="5237029" y="3150934"/>
            <a:ext cx="102744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正方形/長方形 118">
            <a:extLst>
              <a:ext uri="{FF2B5EF4-FFF2-40B4-BE49-F238E27FC236}">
                <a16:creationId xmlns:a16="http://schemas.microsoft.com/office/drawing/2014/main" id="{7D4CBEE1-FC5B-B965-A7E5-E8FA70260F4C}"/>
              </a:ext>
            </a:extLst>
          </p:cNvPr>
          <p:cNvSpPr/>
          <p:nvPr/>
        </p:nvSpPr>
        <p:spPr>
          <a:xfrm>
            <a:off x="5244296" y="2865098"/>
            <a:ext cx="1030365"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⑤接続部区間</a:t>
            </a:r>
          </a:p>
        </p:txBody>
      </p:sp>
      <p:cxnSp>
        <p:nvCxnSpPr>
          <p:cNvPr id="120" name="直線矢印コネクタ 119">
            <a:extLst>
              <a:ext uri="{FF2B5EF4-FFF2-40B4-BE49-F238E27FC236}">
                <a16:creationId xmlns:a16="http://schemas.microsoft.com/office/drawing/2014/main" id="{F90A6965-86F0-B630-1BF9-EBEF3CDCFDFD}"/>
              </a:ext>
            </a:extLst>
          </p:cNvPr>
          <p:cNvCxnSpPr>
            <a:cxnSpLocks/>
          </p:cNvCxnSpPr>
          <p:nvPr/>
        </p:nvCxnSpPr>
        <p:spPr>
          <a:xfrm flipV="1">
            <a:off x="6286844" y="3149998"/>
            <a:ext cx="1071323"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1" name="正方形/長方形 120">
            <a:extLst>
              <a:ext uri="{FF2B5EF4-FFF2-40B4-BE49-F238E27FC236}">
                <a16:creationId xmlns:a16="http://schemas.microsoft.com/office/drawing/2014/main" id="{B6CB8596-5157-E27A-D5D7-F1DCF024C241}"/>
              </a:ext>
            </a:extLst>
          </p:cNvPr>
          <p:cNvSpPr/>
          <p:nvPr/>
        </p:nvSpPr>
        <p:spPr>
          <a:xfrm>
            <a:off x="6292031" y="2865098"/>
            <a:ext cx="106613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⑥</a:t>
            </a:r>
            <a:r>
              <a:rPr kumimoji="1" lang="en-US" altLang="ja-JP" sz="900" b="1">
                <a:solidFill>
                  <a:srgbClr val="C6007E"/>
                </a:solidFill>
                <a:latin typeface="Meiryo UI" panose="020B0604030504040204" pitchFamily="50" charset="-128"/>
                <a:ea typeface="Meiryo UI" panose="020B0604030504040204" pitchFamily="50" charset="-128"/>
              </a:rPr>
              <a:t>CSP</a:t>
            </a:r>
            <a:r>
              <a:rPr kumimoji="1" lang="ja-JP" altLang="en-US" sz="900" b="1">
                <a:solidFill>
                  <a:srgbClr val="C6007E"/>
                </a:solidFill>
                <a:latin typeface="Meiryo UI" panose="020B0604030504040204" pitchFamily="50" charset="-128"/>
                <a:ea typeface="Meiryo UI" panose="020B0604030504040204" pitchFamily="50" charset="-128"/>
              </a:rPr>
              <a:t>接続区間</a:t>
            </a:r>
          </a:p>
        </p:txBody>
      </p:sp>
      <p:cxnSp>
        <p:nvCxnSpPr>
          <p:cNvPr id="122" name="直線矢印コネクタ 121">
            <a:extLst>
              <a:ext uri="{FF2B5EF4-FFF2-40B4-BE49-F238E27FC236}">
                <a16:creationId xmlns:a16="http://schemas.microsoft.com/office/drawing/2014/main" id="{A0BE7E9A-2693-9426-6004-0154E92080E2}"/>
              </a:ext>
            </a:extLst>
          </p:cNvPr>
          <p:cNvCxnSpPr/>
          <p:nvPr/>
        </p:nvCxnSpPr>
        <p:spPr>
          <a:xfrm>
            <a:off x="7382219" y="3150934"/>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2929552A-53DA-F1A2-FF46-ADE8591E1DF1}"/>
              </a:ext>
            </a:extLst>
          </p:cNvPr>
          <p:cNvSpPr/>
          <p:nvPr/>
        </p:nvSpPr>
        <p:spPr>
          <a:xfrm>
            <a:off x="7381011" y="2865098"/>
            <a:ext cx="1734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⑦</a:t>
            </a:r>
            <a:r>
              <a:rPr kumimoji="1" lang="en-US" altLang="ja-JP" sz="900" b="1">
                <a:solidFill>
                  <a:srgbClr val="7F7F7F"/>
                </a:solidFill>
                <a:latin typeface="Meiryo UI" panose="020B0604030504040204" pitchFamily="50" charset="-128"/>
                <a:ea typeface="Meiryo UI" panose="020B0604030504040204" pitchFamily="50" charset="-128"/>
              </a:rPr>
              <a:t>CSP</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124" name="正方形/長方形 123">
            <a:extLst>
              <a:ext uri="{FF2B5EF4-FFF2-40B4-BE49-F238E27FC236}">
                <a16:creationId xmlns:a16="http://schemas.microsoft.com/office/drawing/2014/main" id="{DCF7EBF8-1862-D3A4-7050-2865EE597F5D}"/>
              </a:ext>
            </a:extLst>
          </p:cNvPr>
          <p:cNvSpPr/>
          <p:nvPr/>
        </p:nvSpPr>
        <p:spPr>
          <a:xfrm>
            <a:off x="2140789" y="3716904"/>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125" name="円柱 124">
            <a:extLst>
              <a:ext uri="{FF2B5EF4-FFF2-40B4-BE49-F238E27FC236}">
                <a16:creationId xmlns:a16="http://schemas.microsoft.com/office/drawing/2014/main" id="{C47B8C4F-F792-14F8-A2E6-4AE24E1CE073}"/>
              </a:ext>
            </a:extLst>
          </p:cNvPr>
          <p:cNvSpPr/>
          <p:nvPr/>
        </p:nvSpPr>
        <p:spPr>
          <a:xfrm>
            <a:off x="5514062" y="3556918"/>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sz="1000" kern="0">
              <a:solidFill>
                <a:sysClr val="window" lastClr="FFFFFF"/>
              </a:solidFill>
              <a:latin typeface="Meiryo UI" panose="020B0604030504040204" pitchFamily="50" charset="-128"/>
              <a:ea typeface="Meiryo UI" panose="020B0604030504040204" pitchFamily="50" charset="-128"/>
            </a:endParaRPr>
          </a:p>
        </p:txBody>
      </p:sp>
      <p:sp>
        <p:nvSpPr>
          <p:cNvPr id="126" name="円柱 125">
            <a:extLst>
              <a:ext uri="{FF2B5EF4-FFF2-40B4-BE49-F238E27FC236}">
                <a16:creationId xmlns:a16="http://schemas.microsoft.com/office/drawing/2014/main" id="{490B449F-923E-55DA-4611-DF0E3FCF2C80}"/>
              </a:ext>
            </a:extLst>
          </p:cNvPr>
          <p:cNvSpPr/>
          <p:nvPr/>
        </p:nvSpPr>
        <p:spPr>
          <a:xfrm>
            <a:off x="5300685" y="3474242"/>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endParaRPr lang="en-US" altLang="ja-JP" sz="700" kern="0">
              <a:solidFill>
                <a:sysClr val="window" lastClr="FFFFFF"/>
              </a:solidFill>
              <a:latin typeface="Meiryo UI" panose="020B0604030504040204" pitchFamily="50" charset="-128"/>
              <a:ea typeface="Meiryo UI" panose="020B0604030504040204" pitchFamily="50" charset="-128"/>
            </a:endParaRPr>
          </a:p>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00" name="正方形/長方形 199">
            <a:extLst>
              <a:ext uri="{FF2B5EF4-FFF2-40B4-BE49-F238E27FC236}">
                <a16:creationId xmlns:a16="http://schemas.microsoft.com/office/drawing/2014/main" id="{34BAE145-51C4-EEAB-FA9A-C3997E3DF839}"/>
              </a:ext>
            </a:extLst>
          </p:cNvPr>
          <p:cNvSpPr/>
          <p:nvPr/>
        </p:nvSpPr>
        <p:spPr>
          <a:xfrm>
            <a:off x="4096849" y="3689578"/>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01" name="正方形/長方形 200">
            <a:extLst>
              <a:ext uri="{FF2B5EF4-FFF2-40B4-BE49-F238E27FC236}">
                <a16:creationId xmlns:a16="http://schemas.microsoft.com/office/drawing/2014/main" id="{899CA27E-3935-0FC3-A7BB-3668AF819DCB}"/>
              </a:ext>
            </a:extLst>
          </p:cNvPr>
          <p:cNvSpPr/>
          <p:nvPr/>
        </p:nvSpPr>
        <p:spPr>
          <a:xfrm>
            <a:off x="4096849" y="3980514"/>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02" name="正方形/長方形 201">
            <a:extLst>
              <a:ext uri="{FF2B5EF4-FFF2-40B4-BE49-F238E27FC236}">
                <a16:creationId xmlns:a16="http://schemas.microsoft.com/office/drawing/2014/main" id="{6B934653-F957-1926-1575-FB7B1E770EDF}"/>
              </a:ext>
            </a:extLst>
          </p:cNvPr>
          <p:cNvSpPr/>
          <p:nvPr/>
        </p:nvSpPr>
        <p:spPr>
          <a:xfrm>
            <a:off x="2140789" y="4008996"/>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203" name="直線コネクタ 202">
            <a:extLst>
              <a:ext uri="{FF2B5EF4-FFF2-40B4-BE49-F238E27FC236}">
                <a16:creationId xmlns:a16="http://schemas.microsoft.com/office/drawing/2014/main" id="{4C0A2718-E94F-5895-1F68-C56D8A8873DA}"/>
              </a:ext>
            </a:extLst>
          </p:cNvPr>
          <p:cNvCxnSpPr>
            <a:cxnSpLocks/>
          </p:cNvCxnSpPr>
          <p:nvPr/>
        </p:nvCxnSpPr>
        <p:spPr>
          <a:xfrm flipV="1">
            <a:off x="2098701" y="3699452"/>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a:extLst>
              <a:ext uri="{FF2B5EF4-FFF2-40B4-BE49-F238E27FC236}">
                <a16:creationId xmlns:a16="http://schemas.microsoft.com/office/drawing/2014/main" id="{7D6DAD91-DEDE-95E7-D3A3-116B927F3638}"/>
              </a:ext>
            </a:extLst>
          </p:cNvPr>
          <p:cNvCxnSpPr>
            <a:cxnSpLocks/>
            <a:stCxn id="221" idx="3"/>
            <a:endCxn id="99" idx="2"/>
          </p:cNvCxnSpPr>
          <p:nvPr/>
        </p:nvCxnSpPr>
        <p:spPr>
          <a:xfrm flipV="1">
            <a:off x="2098701" y="3992794"/>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a:extLst>
              <a:ext uri="{FF2B5EF4-FFF2-40B4-BE49-F238E27FC236}">
                <a16:creationId xmlns:a16="http://schemas.microsoft.com/office/drawing/2014/main" id="{59037E97-5FE1-E32C-2389-7B22254DED29}"/>
              </a:ext>
            </a:extLst>
          </p:cNvPr>
          <p:cNvCxnSpPr>
            <a:cxnSpLocks/>
          </p:cNvCxnSpPr>
          <p:nvPr/>
        </p:nvCxnSpPr>
        <p:spPr>
          <a:xfrm flipV="1">
            <a:off x="3847446" y="3970918"/>
            <a:ext cx="145323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a:extLst>
              <a:ext uri="{FF2B5EF4-FFF2-40B4-BE49-F238E27FC236}">
                <a16:creationId xmlns:a16="http://schemas.microsoft.com/office/drawing/2014/main" id="{295316DA-CB92-88D6-3D36-AE3EC6DF729F}"/>
              </a:ext>
            </a:extLst>
          </p:cNvPr>
          <p:cNvCxnSpPr>
            <a:cxnSpLocks/>
          </p:cNvCxnSpPr>
          <p:nvPr/>
        </p:nvCxnSpPr>
        <p:spPr>
          <a:xfrm flipV="1">
            <a:off x="3847446" y="3699453"/>
            <a:ext cx="1476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a:extLst>
              <a:ext uri="{FF2B5EF4-FFF2-40B4-BE49-F238E27FC236}">
                <a16:creationId xmlns:a16="http://schemas.microsoft.com/office/drawing/2014/main" id="{F0713409-0AAF-D172-7745-4C3C76B69D8F}"/>
              </a:ext>
            </a:extLst>
          </p:cNvPr>
          <p:cNvCxnSpPr>
            <a:cxnSpLocks/>
          </p:cNvCxnSpPr>
          <p:nvPr/>
        </p:nvCxnSpPr>
        <p:spPr>
          <a:xfrm flipV="1">
            <a:off x="6224636" y="3964257"/>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a:extLst>
              <a:ext uri="{FF2B5EF4-FFF2-40B4-BE49-F238E27FC236}">
                <a16:creationId xmlns:a16="http://schemas.microsoft.com/office/drawing/2014/main" id="{F3289B37-8A7E-1536-5445-2865C76A7CF1}"/>
              </a:ext>
            </a:extLst>
          </p:cNvPr>
          <p:cNvCxnSpPr>
            <a:cxnSpLocks/>
          </p:cNvCxnSpPr>
          <p:nvPr/>
        </p:nvCxnSpPr>
        <p:spPr>
          <a:xfrm flipV="1">
            <a:off x="6199242" y="3692792"/>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id="{55FE4191-E9F7-033A-BA50-F8EC1D4F66CC}"/>
              </a:ext>
            </a:extLst>
          </p:cNvPr>
          <p:cNvCxnSpPr>
            <a:cxnSpLocks/>
          </p:cNvCxnSpPr>
          <p:nvPr/>
        </p:nvCxnSpPr>
        <p:spPr>
          <a:xfrm>
            <a:off x="1622833" y="369945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a:extLst>
              <a:ext uri="{FF2B5EF4-FFF2-40B4-BE49-F238E27FC236}">
                <a16:creationId xmlns:a16="http://schemas.microsoft.com/office/drawing/2014/main" id="{8E88E797-DA7C-72DA-5A87-247A20B19861}"/>
              </a:ext>
            </a:extLst>
          </p:cNvPr>
          <p:cNvCxnSpPr>
            <a:cxnSpLocks/>
            <a:stCxn id="104" idx="4"/>
            <a:endCxn id="221" idx="1"/>
          </p:cNvCxnSpPr>
          <p:nvPr/>
        </p:nvCxnSpPr>
        <p:spPr>
          <a:xfrm>
            <a:off x="1622833" y="3992795"/>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a:extLst>
              <a:ext uri="{FF2B5EF4-FFF2-40B4-BE49-F238E27FC236}">
                <a16:creationId xmlns:a16="http://schemas.microsoft.com/office/drawing/2014/main" id="{E878D25C-A563-7A45-E907-FE990673DD81}"/>
              </a:ext>
            </a:extLst>
          </p:cNvPr>
          <p:cNvCxnSpPr>
            <a:cxnSpLocks/>
          </p:cNvCxnSpPr>
          <p:nvPr/>
        </p:nvCxnSpPr>
        <p:spPr>
          <a:xfrm>
            <a:off x="732975"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12" name="直線コネクタ 211">
            <a:extLst>
              <a:ext uri="{FF2B5EF4-FFF2-40B4-BE49-F238E27FC236}">
                <a16:creationId xmlns:a16="http://schemas.microsoft.com/office/drawing/2014/main" id="{6F9C7C2D-122E-0202-7C54-347CE36A753C}"/>
              </a:ext>
            </a:extLst>
          </p:cNvPr>
          <p:cNvCxnSpPr>
            <a:cxnSpLocks/>
          </p:cNvCxnSpPr>
          <p:nvPr/>
        </p:nvCxnSpPr>
        <p:spPr>
          <a:xfrm flipH="1">
            <a:off x="2720710"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13" name="直線コネクタ 212">
            <a:extLst>
              <a:ext uri="{FF2B5EF4-FFF2-40B4-BE49-F238E27FC236}">
                <a16:creationId xmlns:a16="http://schemas.microsoft.com/office/drawing/2014/main" id="{17E0FEF9-ACEF-4A67-4B4E-3972D3B82E60}"/>
              </a:ext>
            </a:extLst>
          </p:cNvPr>
          <p:cNvCxnSpPr>
            <a:cxnSpLocks/>
          </p:cNvCxnSpPr>
          <p:nvPr/>
        </p:nvCxnSpPr>
        <p:spPr>
          <a:xfrm flipH="1">
            <a:off x="3963727"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14" name="直線コネクタ 213">
            <a:extLst>
              <a:ext uri="{FF2B5EF4-FFF2-40B4-BE49-F238E27FC236}">
                <a16:creationId xmlns:a16="http://schemas.microsoft.com/office/drawing/2014/main" id="{CF555298-56A3-9869-1F20-437516121044}"/>
              </a:ext>
            </a:extLst>
          </p:cNvPr>
          <p:cNvCxnSpPr>
            <a:cxnSpLocks/>
          </p:cNvCxnSpPr>
          <p:nvPr/>
        </p:nvCxnSpPr>
        <p:spPr>
          <a:xfrm>
            <a:off x="7362505"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15" name="直線コネクタ 214">
            <a:extLst>
              <a:ext uri="{FF2B5EF4-FFF2-40B4-BE49-F238E27FC236}">
                <a16:creationId xmlns:a16="http://schemas.microsoft.com/office/drawing/2014/main" id="{C8BCFA52-08BB-A59D-BC7E-953670532940}"/>
              </a:ext>
            </a:extLst>
          </p:cNvPr>
          <p:cNvCxnSpPr>
            <a:cxnSpLocks/>
          </p:cNvCxnSpPr>
          <p:nvPr/>
        </p:nvCxnSpPr>
        <p:spPr>
          <a:xfrm>
            <a:off x="9124630"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sp>
        <p:nvSpPr>
          <p:cNvPr id="216" name="正方形/長方形 215">
            <a:extLst>
              <a:ext uri="{FF2B5EF4-FFF2-40B4-BE49-F238E27FC236}">
                <a16:creationId xmlns:a16="http://schemas.microsoft.com/office/drawing/2014/main" id="{7B5862A0-1AE0-12B2-4D5B-05BEF9A56B3D}"/>
              </a:ext>
            </a:extLst>
          </p:cNvPr>
          <p:cNvSpPr/>
          <p:nvPr/>
        </p:nvSpPr>
        <p:spPr>
          <a:xfrm>
            <a:off x="6306784" y="3689578"/>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17" name="正方形/長方形 216">
            <a:extLst>
              <a:ext uri="{FF2B5EF4-FFF2-40B4-BE49-F238E27FC236}">
                <a16:creationId xmlns:a16="http://schemas.microsoft.com/office/drawing/2014/main" id="{63067DCB-E08E-29F6-CD81-96D4192F0BFE}"/>
              </a:ext>
            </a:extLst>
          </p:cNvPr>
          <p:cNvSpPr/>
          <p:nvPr/>
        </p:nvSpPr>
        <p:spPr>
          <a:xfrm>
            <a:off x="6306784" y="3980514"/>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18" name="円柱 217">
            <a:extLst>
              <a:ext uri="{FF2B5EF4-FFF2-40B4-BE49-F238E27FC236}">
                <a16:creationId xmlns:a16="http://schemas.microsoft.com/office/drawing/2014/main" id="{BA3F0927-62F0-80D8-0DF7-8AB052B390CD}"/>
              </a:ext>
            </a:extLst>
          </p:cNvPr>
          <p:cNvSpPr>
            <a:spLocks/>
          </p:cNvSpPr>
          <p:nvPr/>
        </p:nvSpPr>
        <p:spPr>
          <a:xfrm>
            <a:off x="3451446" y="357345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19" name="円柱 218">
            <a:extLst>
              <a:ext uri="{FF2B5EF4-FFF2-40B4-BE49-F238E27FC236}">
                <a16:creationId xmlns:a16="http://schemas.microsoft.com/office/drawing/2014/main" id="{5DE0E50E-B46F-7FFE-8D6E-61333B2409A2}"/>
              </a:ext>
            </a:extLst>
          </p:cNvPr>
          <p:cNvSpPr>
            <a:spLocks/>
          </p:cNvSpPr>
          <p:nvPr/>
        </p:nvSpPr>
        <p:spPr>
          <a:xfrm>
            <a:off x="3451446" y="386679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20" name="正方形/長方形 219">
            <a:extLst>
              <a:ext uri="{FF2B5EF4-FFF2-40B4-BE49-F238E27FC236}">
                <a16:creationId xmlns:a16="http://schemas.microsoft.com/office/drawing/2014/main" id="{EF8B86BF-2C67-81A3-9C0A-599F9FC50CEE}"/>
              </a:ext>
            </a:extLst>
          </p:cNvPr>
          <p:cNvSpPr>
            <a:spLocks/>
          </p:cNvSpPr>
          <p:nvPr/>
        </p:nvSpPr>
        <p:spPr>
          <a:xfrm>
            <a:off x="1702701" y="357345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221" name="正方形/長方形 220">
            <a:extLst>
              <a:ext uri="{FF2B5EF4-FFF2-40B4-BE49-F238E27FC236}">
                <a16:creationId xmlns:a16="http://schemas.microsoft.com/office/drawing/2014/main" id="{16AFA6AD-D730-9A78-F72B-078006CA35E7}"/>
              </a:ext>
            </a:extLst>
          </p:cNvPr>
          <p:cNvSpPr>
            <a:spLocks/>
          </p:cNvSpPr>
          <p:nvPr/>
        </p:nvSpPr>
        <p:spPr>
          <a:xfrm>
            <a:off x="1702701" y="3866795"/>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cxnSp>
        <p:nvCxnSpPr>
          <p:cNvPr id="222" name="直線コネクタ 221">
            <a:extLst>
              <a:ext uri="{FF2B5EF4-FFF2-40B4-BE49-F238E27FC236}">
                <a16:creationId xmlns:a16="http://schemas.microsoft.com/office/drawing/2014/main" id="{13383F08-F8E1-56BF-0766-DD569662968B}"/>
              </a:ext>
            </a:extLst>
          </p:cNvPr>
          <p:cNvCxnSpPr>
            <a:cxnSpLocks/>
          </p:cNvCxnSpPr>
          <p:nvPr/>
        </p:nvCxnSpPr>
        <p:spPr>
          <a:xfrm flipH="1">
            <a:off x="1619547"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3" name="直線コネクタ 222">
            <a:extLst>
              <a:ext uri="{FF2B5EF4-FFF2-40B4-BE49-F238E27FC236}">
                <a16:creationId xmlns:a16="http://schemas.microsoft.com/office/drawing/2014/main" id="{BFC80F65-35E8-218B-0B48-815D9B4A7FD2}"/>
              </a:ext>
            </a:extLst>
          </p:cNvPr>
          <p:cNvCxnSpPr>
            <a:cxnSpLocks/>
          </p:cNvCxnSpPr>
          <p:nvPr/>
        </p:nvCxnSpPr>
        <p:spPr>
          <a:xfrm flipH="1">
            <a:off x="5230549"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4" name="直線コネクタ 223">
            <a:extLst>
              <a:ext uri="{FF2B5EF4-FFF2-40B4-BE49-F238E27FC236}">
                <a16:creationId xmlns:a16="http://schemas.microsoft.com/office/drawing/2014/main" id="{C535DBC2-A9A6-038E-B777-F517FD80BECE}"/>
              </a:ext>
            </a:extLst>
          </p:cNvPr>
          <p:cNvCxnSpPr>
            <a:cxnSpLocks/>
          </p:cNvCxnSpPr>
          <p:nvPr/>
        </p:nvCxnSpPr>
        <p:spPr>
          <a:xfrm flipH="1">
            <a:off x="6276655" y="2956264"/>
            <a:ext cx="0" cy="2412000"/>
          </a:xfrm>
          <a:prstGeom prst="line">
            <a:avLst/>
          </a:prstGeom>
          <a:noFill/>
          <a:ln w="25400" cap="flat" cmpd="sng" algn="ctr">
            <a:solidFill>
              <a:srgbClr val="6D2077"/>
            </a:solidFill>
            <a:prstDash val="solid"/>
            <a:miter lim="800000"/>
            <a:headEnd type="none" w="med" len="med"/>
            <a:tailEnd type="none" w="med" len="med"/>
          </a:ln>
          <a:effectLst/>
        </p:spPr>
      </p:cxnSp>
      <p:sp>
        <p:nvSpPr>
          <p:cNvPr id="225" name="テキスト ボックス 224">
            <a:extLst>
              <a:ext uri="{FF2B5EF4-FFF2-40B4-BE49-F238E27FC236}">
                <a16:creationId xmlns:a16="http://schemas.microsoft.com/office/drawing/2014/main" id="{EB1D56D6-2362-1796-C28A-27B0A5CE5883}"/>
              </a:ext>
            </a:extLst>
          </p:cNvPr>
          <p:cNvSpPr txBox="1"/>
          <p:nvPr/>
        </p:nvSpPr>
        <p:spPr>
          <a:xfrm>
            <a:off x="7749279" y="3743140"/>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27" name="四角形: 角を丸くする 226">
            <a:extLst>
              <a:ext uri="{FF2B5EF4-FFF2-40B4-BE49-F238E27FC236}">
                <a16:creationId xmlns:a16="http://schemas.microsoft.com/office/drawing/2014/main" id="{A4F6C516-D474-58BD-D25D-E4452B525DFC}"/>
              </a:ext>
            </a:extLst>
          </p:cNvPr>
          <p:cNvSpPr/>
          <p:nvPr/>
        </p:nvSpPr>
        <p:spPr>
          <a:xfrm>
            <a:off x="7424401" y="4325661"/>
            <a:ext cx="1656000" cy="97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大阪拠点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228" name="四角形: 角を丸くする 227">
            <a:extLst>
              <a:ext uri="{FF2B5EF4-FFF2-40B4-BE49-F238E27FC236}">
                <a16:creationId xmlns:a16="http://schemas.microsoft.com/office/drawing/2014/main" id="{DD139FC5-7E6F-500B-E9A4-A8C5130CC9EB}"/>
              </a:ext>
            </a:extLst>
          </p:cNvPr>
          <p:cNvSpPr/>
          <p:nvPr/>
        </p:nvSpPr>
        <p:spPr>
          <a:xfrm>
            <a:off x="7455347" y="4597233"/>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29" name="円柱 228">
            <a:extLst>
              <a:ext uri="{FF2B5EF4-FFF2-40B4-BE49-F238E27FC236}">
                <a16:creationId xmlns:a16="http://schemas.microsoft.com/office/drawing/2014/main" id="{A519C566-9D36-CBEC-C1BB-9FB323D05DC3}"/>
              </a:ext>
            </a:extLst>
          </p:cNvPr>
          <p:cNvSpPr/>
          <p:nvPr/>
        </p:nvSpPr>
        <p:spPr>
          <a:xfrm>
            <a:off x="5514062" y="4583285"/>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sz="1000" kern="0">
              <a:solidFill>
                <a:sysClr val="window" lastClr="FFFFFF"/>
              </a:solidFill>
              <a:latin typeface="Meiryo UI" panose="020B0604030504040204" pitchFamily="50" charset="-128"/>
              <a:ea typeface="Meiryo UI" panose="020B0604030504040204" pitchFamily="50" charset="-128"/>
            </a:endParaRPr>
          </a:p>
        </p:txBody>
      </p:sp>
      <p:sp>
        <p:nvSpPr>
          <p:cNvPr id="230" name="円柱 229">
            <a:extLst>
              <a:ext uri="{FF2B5EF4-FFF2-40B4-BE49-F238E27FC236}">
                <a16:creationId xmlns:a16="http://schemas.microsoft.com/office/drawing/2014/main" id="{AEA2E449-4C77-C955-3AFB-0E1B3AB7EEB3}"/>
              </a:ext>
            </a:extLst>
          </p:cNvPr>
          <p:cNvSpPr/>
          <p:nvPr/>
        </p:nvSpPr>
        <p:spPr>
          <a:xfrm>
            <a:off x="5300685" y="4500609"/>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endParaRPr lang="en-US" altLang="ja-JP" sz="700" kern="0">
              <a:solidFill>
                <a:sysClr val="window" lastClr="FFFFFF"/>
              </a:solidFill>
              <a:latin typeface="Meiryo UI" panose="020B0604030504040204" pitchFamily="50" charset="-128"/>
              <a:ea typeface="Meiryo UI" panose="020B0604030504040204" pitchFamily="50" charset="-128"/>
            </a:endParaRPr>
          </a:p>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31" name="正方形/長方形 230">
            <a:extLst>
              <a:ext uri="{FF2B5EF4-FFF2-40B4-BE49-F238E27FC236}">
                <a16:creationId xmlns:a16="http://schemas.microsoft.com/office/drawing/2014/main" id="{E1B38B41-4336-2B47-F6C5-266B11C16CD3}"/>
              </a:ext>
            </a:extLst>
          </p:cNvPr>
          <p:cNvSpPr/>
          <p:nvPr/>
        </p:nvSpPr>
        <p:spPr>
          <a:xfrm>
            <a:off x="4096849" y="4715945"/>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32" name="正方形/長方形 231">
            <a:extLst>
              <a:ext uri="{FF2B5EF4-FFF2-40B4-BE49-F238E27FC236}">
                <a16:creationId xmlns:a16="http://schemas.microsoft.com/office/drawing/2014/main" id="{8E7A9C8D-25A9-207E-7D67-50C02E73705A}"/>
              </a:ext>
            </a:extLst>
          </p:cNvPr>
          <p:cNvSpPr/>
          <p:nvPr/>
        </p:nvSpPr>
        <p:spPr>
          <a:xfrm>
            <a:off x="4096849" y="5006881"/>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233" name="直線コネクタ 232">
            <a:extLst>
              <a:ext uri="{FF2B5EF4-FFF2-40B4-BE49-F238E27FC236}">
                <a16:creationId xmlns:a16="http://schemas.microsoft.com/office/drawing/2014/main" id="{7635C5B9-51AC-DBFA-8E67-1F3F04484F13}"/>
              </a:ext>
            </a:extLst>
          </p:cNvPr>
          <p:cNvCxnSpPr>
            <a:cxnSpLocks/>
          </p:cNvCxnSpPr>
          <p:nvPr/>
        </p:nvCxnSpPr>
        <p:spPr>
          <a:xfrm flipV="1">
            <a:off x="3847446" y="4997285"/>
            <a:ext cx="145323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4" name="直線コネクタ 233">
            <a:extLst>
              <a:ext uri="{FF2B5EF4-FFF2-40B4-BE49-F238E27FC236}">
                <a16:creationId xmlns:a16="http://schemas.microsoft.com/office/drawing/2014/main" id="{7EFFC4A4-1C1B-D59F-97C0-8C4BA9486210}"/>
              </a:ext>
            </a:extLst>
          </p:cNvPr>
          <p:cNvCxnSpPr>
            <a:cxnSpLocks/>
          </p:cNvCxnSpPr>
          <p:nvPr/>
        </p:nvCxnSpPr>
        <p:spPr>
          <a:xfrm flipV="1">
            <a:off x="3847446" y="4725820"/>
            <a:ext cx="1476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5" name="直線コネクタ 234">
            <a:extLst>
              <a:ext uri="{FF2B5EF4-FFF2-40B4-BE49-F238E27FC236}">
                <a16:creationId xmlns:a16="http://schemas.microsoft.com/office/drawing/2014/main" id="{3A8354E0-AD39-6986-A31B-22BDAB9D47C0}"/>
              </a:ext>
            </a:extLst>
          </p:cNvPr>
          <p:cNvCxnSpPr>
            <a:cxnSpLocks/>
          </p:cNvCxnSpPr>
          <p:nvPr/>
        </p:nvCxnSpPr>
        <p:spPr>
          <a:xfrm flipV="1">
            <a:off x="6224636" y="4990624"/>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FBBEB011-45B9-9EBE-EFF8-26FC2FC2709E}"/>
              </a:ext>
            </a:extLst>
          </p:cNvPr>
          <p:cNvCxnSpPr>
            <a:cxnSpLocks/>
          </p:cNvCxnSpPr>
          <p:nvPr/>
        </p:nvCxnSpPr>
        <p:spPr>
          <a:xfrm flipV="1">
            <a:off x="6199242" y="4719159"/>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7" name="正方形/長方形 236">
            <a:extLst>
              <a:ext uri="{FF2B5EF4-FFF2-40B4-BE49-F238E27FC236}">
                <a16:creationId xmlns:a16="http://schemas.microsoft.com/office/drawing/2014/main" id="{39D147BE-A539-5B8E-BF5B-76DE472C1FA3}"/>
              </a:ext>
            </a:extLst>
          </p:cNvPr>
          <p:cNvSpPr/>
          <p:nvPr/>
        </p:nvSpPr>
        <p:spPr>
          <a:xfrm>
            <a:off x="6306784" y="4715945"/>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38" name="正方形/長方形 237">
            <a:extLst>
              <a:ext uri="{FF2B5EF4-FFF2-40B4-BE49-F238E27FC236}">
                <a16:creationId xmlns:a16="http://schemas.microsoft.com/office/drawing/2014/main" id="{EA12F009-73DA-9185-FD0D-67A4800B2E87}"/>
              </a:ext>
            </a:extLst>
          </p:cNvPr>
          <p:cNvSpPr/>
          <p:nvPr/>
        </p:nvSpPr>
        <p:spPr>
          <a:xfrm>
            <a:off x="6306784" y="5006881"/>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239" name="円柱 238">
            <a:extLst>
              <a:ext uri="{FF2B5EF4-FFF2-40B4-BE49-F238E27FC236}">
                <a16:creationId xmlns:a16="http://schemas.microsoft.com/office/drawing/2014/main" id="{66AF73D9-F416-EE31-A02D-AD27C7458E25}"/>
              </a:ext>
            </a:extLst>
          </p:cNvPr>
          <p:cNvSpPr>
            <a:spLocks/>
          </p:cNvSpPr>
          <p:nvPr/>
        </p:nvSpPr>
        <p:spPr>
          <a:xfrm>
            <a:off x="3451446" y="459981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40" name="円柱 239">
            <a:extLst>
              <a:ext uri="{FF2B5EF4-FFF2-40B4-BE49-F238E27FC236}">
                <a16:creationId xmlns:a16="http://schemas.microsoft.com/office/drawing/2014/main" id="{B5F23FD8-8D39-5917-9D45-B5792486775E}"/>
              </a:ext>
            </a:extLst>
          </p:cNvPr>
          <p:cNvSpPr>
            <a:spLocks/>
          </p:cNvSpPr>
          <p:nvPr/>
        </p:nvSpPr>
        <p:spPr>
          <a:xfrm>
            <a:off x="3451446" y="489316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241" name="テキスト ボックス 240">
            <a:extLst>
              <a:ext uri="{FF2B5EF4-FFF2-40B4-BE49-F238E27FC236}">
                <a16:creationId xmlns:a16="http://schemas.microsoft.com/office/drawing/2014/main" id="{E8AE50E7-EE03-4DEC-2AE8-1B479CC8A828}"/>
              </a:ext>
            </a:extLst>
          </p:cNvPr>
          <p:cNvSpPr txBox="1"/>
          <p:nvPr/>
        </p:nvSpPr>
        <p:spPr>
          <a:xfrm>
            <a:off x="7749279" y="4769507"/>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 name="タイトル 3">
            <a:extLst>
              <a:ext uri="{FF2B5EF4-FFF2-40B4-BE49-F238E27FC236}">
                <a16:creationId xmlns:a16="http://schemas.microsoft.com/office/drawing/2014/main" id="{BA2D8230-EBC0-D74F-FF60-CF7DC639D93A}"/>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佐倉市（日立システムズ）</a:t>
            </a:r>
            <a:r>
              <a:rPr lang="en-US" altLang="ja-JP"/>
              <a:t>1/2</a:t>
            </a:r>
            <a:endParaRPr lang="ja-JP" altLang="en-US"/>
          </a:p>
        </p:txBody>
      </p:sp>
      <p:sp>
        <p:nvSpPr>
          <p:cNvPr id="3" name="テキスト ボックス 2">
            <a:extLst>
              <a:ext uri="{FF2B5EF4-FFF2-40B4-BE49-F238E27FC236}">
                <a16:creationId xmlns:a16="http://schemas.microsoft.com/office/drawing/2014/main" id="{27B54BA6-AE0A-89B6-2341-F1A62C7E28F9}"/>
              </a:ext>
            </a:extLst>
          </p:cNvPr>
          <p:cNvSpPr txBox="1"/>
          <p:nvPr/>
        </p:nvSpPr>
        <p:spPr>
          <a:xfrm>
            <a:off x="869101" y="995568"/>
            <a:ext cx="8068703" cy="820132"/>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既存の専用</a:t>
            </a:r>
            <a:r>
              <a:rPr kumimoji="1" lang="ja-JP" altLang="en-US" sz="1400" b="0">
                <a:latin typeface="+mj-ea"/>
                <a:ea typeface="+mj-ea"/>
              </a:rPr>
              <a:t>回</a:t>
            </a:r>
            <a:r>
              <a:rPr kumimoji="1" lang="ja-JP" altLang="en-US" sz="1400"/>
              <a:t>線はアクセス回線区間が冗長化されていなかったが、今回の検証においてガバメントクラウド接続サービスの利用を前提に冗長化構成をとれることが確認できた。なお、既存の専用</a:t>
            </a:r>
            <a:r>
              <a:rPr kumimoji="1" lang="ja-JP" altLang="en-US" sz="1400" b="0">
                <a:latin typeface="+mj-ea"/>
                <a:ea typeface="+mj-ea"/>
              </a:rPr>
              <a:t>回</a:t>
            </a:r>
            <a:r>
              <a:rPr kumimoji="1" lang="ja-JP" altLang="en-US" sz="1400"/>
              <a:t>線においても今後冗長化の検討をする必要がある。</a:t>
            </a:r>
            <a:endParaRPr kumimoji="1" lang="en-US" altLang="ja-JP" sz="1400"/>
          </a:p>
        </p:txBody>
      </p:sp>
      <p:cxnSp>
        <p:nvCxnSpPr>
          <p:cNvPr id="5" name="直線コネクタ 4">
            <a:extLst>
              <a:ext uri="{FF2B5EF4-FFF2-40B4-BE49-F238E27FC236}">
                <a16:creationId xmlns:a16="http://schemas.microsoft.com/office/drawing/2014/main" id="{B7D36D85-8B4D-869C-26FD-EDA77A8C82E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4F8387C2-BC43-A8C6-F2A8-140575B8FB59}"/>
              </a:ext>
            </a:extLst>
          </p:cNvPr>
          <p:cNvSpPr>
            <a:spLocks noGrp="1"/>
          </p:cNvSpPr>
          <p:nvPr>
            <p:ph type="sldNum" sz="quarter" idx="12"/>
          </p:nvPr>
        </p:nvSpPr>
        <p:spPr/>
        <p:txBody>
          <a:bodyPr/>
          <a:lstStyle/>
          <a:p>
            <a:fld id="{DFD4F317-19D0-4848-B5EB-5B174DBE8CF9}" type="slidenum">
              <a:rPr lang="ja-JP" altLang="en-US" smtClean="0"/>
              <a:pPr/>
              <a:t>32</a:t>
            </a:fld>
            <a:endParaRPr lang="ja-JP" altLang="en-US"/>
          </a:p>
        </p:txBody>
      </p:sp>
    </p:spTree>
    <p:extLst>
      <p:ext uri="{BB962C8B-B14F-4D97-AF65-F5344CB8AC3E}">
        <p14:creationId xmlns:p14="http://schemas.microsoft.com/office/powerpoint/2010/main" val="545699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佐倉市（日立システムズ）</a:t>
            </a:r>
            <a:r>
              <a:rPr lang="en-US" altLang="ja-JP"/>
              <a:t>2/2</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13D1E73-6002-FCE1-D5DF-030AC5F299EC}"/>
              </a:ext>
            </a:extLst>
          </p:cNvPr>
          <p:cNvSpPr txBox="1"/>
          <p:nvPr/>
        </p:nvSpPr>
        <p:spPr>
          <a:xfrm>
            <a:off x="869101" y="995568"/>
            <a:ext cx="8068703"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各接続方式における課題について検討を実施した。いずれの方式においても課題が見られ、ガバメントクラウドの利用形態や設計等を考慮して接続方式を選択する必要がある。</a:t>
            </a:r>
            <a:endParaRPr kumimoji="1" lang="en-US" altLang="ja-JP" sz="1400"/>
          </a:p>
        </p:txBody>
      </p:sp>
      <p:graphicFrame>
        <p:nvGraphicFramePr>
          <p:cNvPr id="64" name="表 2">
            <a:extLst>
              <a:ext uri="{FF2B5EF4-FFF2-40B4-BE49-F238E27FC236}">
                <a16:creationId xmlns:a16="http://schemas.microsoft.com/office/drawing/2014/main" id="{B8A97827-9B57-FF70-333E-90EC71C6E51D}"/>
              </a:ext>
            </a:extLst>
          </p:cNvPr>
          <p:cNvGraphicFramePr>
            <a:graphicFrameLocks noGrp="1"/>
          </p:cNvGraphicFramePr>
          <p:nvPr>
            <p:extLst>
              <p:ext uri="{D42A27DB-BD31-4B8C-83A1-F6EECF244321}">
                <p14:modId xmlns:p14="http://schemas.microsoft.com/office/powerpoint/2010/main" val="2588585091"/>
              </p:ext>
            </p:extLst>
          </p:nvPr>
        </p:nvGraphicFramePr>
        <p:xfrm>
          <a:off x="831000" y="1517878"/>
          <a:ext cx="8244000" cy="16219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個別回線からガバメントクラウド接続サービスへの回線切替</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endParaRPr kumimoji="1" lang="en-US" altLang="ja-JP"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ガバメントクラウド接続サービス利用におけるネットワーク構成の検証</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・ガバメントクラウド接続サービス利用に伴う想定スケジュールの整理</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・ガバメントクラウド接続サービスにて利用する構成の検討</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vMerge="1">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個別回線からガバメントクラウド接続サービスへの回線切替</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既存の専用回線との構成差異や切り替えに伴う課題の検証</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・構成差異の洗い出し</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・構成差異及び切り替え作業に関する課題の整理</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3331995"/>
                  </a:ext>
                </a:extLst>
              </a:tr>
            </a:tbl>
          </a:graphicData>
        </a:graphic>
      </p:graphicFrame>
      <p:graphicFrame>
        <p:nvGraphicFramePr>
          <p:cNvPr id="65" name="表 64">
            <a:extLst>
              <a:ext uri="{FF2B5EF4-FFF2-40B4-BE49-F238E27FC236}">
                <a16:creationId xmlns:a16="http://schemas.microsoft.com/office/drawing/2014/main" id="{3DF04FC5-08AA-CCE1-52D1-CDE424A8B7F4}"/>
              </a:ext>
            </a:extLst>
          </p:cNvPr>
          <p:cNvGraphicFramePr>
            <a:graphicFrameLocks noGrp="1"/>
          </p:cNvGraphicFramePr>
          <p:nvPr>
            <p:extLst>
              <p:ext uri="{D42A27DB-BD31-4B8C-83A1-F6EECF244321}">
                <p14:modId xmlns:p14="http://schemas.microsoft.com/office/powerpoint/2010/main" val="2168675437"/>
              </p:ext>
            </p:extLst>
          </p:nvPr>
        </p:nvGraphicFramePr>
        <p:xfrm>
          <a:off x="831850" y="3530361"/>
          <a:ext cx="8244000" cy="251724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ガバメントクラウド接続サービス利用に伴う想定スケジュールの整理を実施。</a:t>
                      </a:r>
                      <a:endParaRPr kumimoji="1" lang="en-US" altLang="ja-JP" sz="900" kern="1200">
                        <a:solidFill>
                          <a:schemeClr val="dk1"/>
                        </a:solidFill>
                        <a:latin typeface="+mj-ea"/>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既存の</a:t>
                      </a:r>
                      <a:r>
                        <a:rPr kumimoji="1" lang="ja-JP" altLang="en-US" sz="900" kern="1200">
                          <a:solidFill>
                            <a:schemeClr val="tx1"/>
                          </a:solidFill>
                          <a:latin typeface="+mj-ea"/>
                          <a:ea typeface="+mn-ea"/>
                          <a:cs typeface="+mn-cs"/>
                        </a:rPr>
                        <a:t>専用</a:t>
                      </a:r>
                      <a:r>
                        <a:rPr kumimoji="1" lang="ja-JP" altLang="en-US" sz="900" b="0" kern="1200">
                          <a:solidFill>
                            <a:schemeClr val="tx1"/>
                          </a:solidFill>
                          <a:latin typeface="+mj-ea"/>
                          <a:ea typeface="+mn-ea"/>
                          <a:cs typeface="+mn-cs"/>
                        </a:rPr>
                        <a:t>回</a:t>
                      </a:r>
                      <a:r>
                        <a:rPr kumimoji="1" lang="ja-JP" altLang="en-US" sz="900" kern="1200">
                          <a:solidFill>
                            <a:schemeClr val="tx1"/>
                          </a:solidFill>
                          <a:latin typeface="+mj-ea"/>
                          <a:ea typeface="+mn-ea"/>
                          <a:cs typeface="+mn-cs"/>
                        </a:rPr>
                        <a:t>線構成を基準にガバメントクラウド接続サービスのネットワーク構成の検討を実施。</a:t>
                      </a:r>
                      <a:br>
                        <a:rPr kumimoji="1" lang="en-US" altLang="ja-JP" sz="900" kern="1200">
                          <a:solidFill>
                            <a:schemeClr val="tx1"/>
                          </a:solidFill>
                          <a:latin typeface="+mj-ea"/>
                          <a:ea typeface="+mn-ea"/>
                          <a:cs typeface="+mn-cs"/>
                        </a:rPr>
                      </a:br>
                      <a:r>
                        <a:rPr kumimoji="1" lang="ja-JP" altLang="en-US" sz="900" kern="1200">
                          <a:solidFill>
                            <a:schemeClr val="tx1"/>
                          </a:solidFill>
                          <a:latin typeface="+mj-ea"/>
                          <a:ea typeface="+mn-ea"/>
                          <a:cs typeface="+mn-cs"/>
                        </a:rPr>
                        <a:t>帯域については既存同等以上のスペックで選択可能。その他の構成についても既存の専用</a:t>
                      </a:r>
                      <a:r>
                        <a:rPr kumimoji="1" lang="ja-JP" altLang="en-US" sz="900" b="0" kern="1200">
                          <a:solidFill>
                            <a:schemeClr val="tx1"/>
                          </a:solidFill>
                          <a:latin typeface="+mj-ea"/>
                          <a:ea typeface="+mn-ea"/>
                          <a:cs typeface="+mn-cs"/>
                        </a:rPr>
                        <a:t>回</a:t>
                      </a:r>
                      <a:r>
                        <a:rPr kumimoji="1" lang="ja-JP" altLang="en-US" sz="900" kern="1200">
                          <a:solidFill>
                            <a:schemeClr val="tx1"/>
                          </a:solidFill>
                          <a:latin typeface="+mj-ea"/>
                          <a:ea typeface="+mn-ea"/>
                          <a:cs typeface="+mn-cs"/>
                        </a:rPr>
                        <a:t>線における課題に対する対応が可能となる為、ガバメントクラウド接続サービスで選択できる構成については大きな問題は無いと考える。</a:t>
                      </a:r>
                      <a:endParaRPr kumimoji="1" lang="en-US" altLang="ja-JP" sz="90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225370">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a:t>個別回線（既存</a:t>
                      </a:r>
                      <a:r>
                        <a:rPr kumimoji="1" lang="en-US" altLang="ja-JP" sz="900"/>
                        <a:t>NW</a:t>
                      </a:r>
                      <a:r>
                        <a:rPr kumimoji="1" lang="ja-JP" altLang="en-US" sz="900"/>
                        <a:t>構成）とガバメントクラウド接続サービスでの構成の差異について整理を実施。</a:t>
                      </a:r>
                      <a:endParaRPr kumimoji="1" lang="en-US" altLang="ja-JP" sz="900" kern="1200">
                        <a:solidFill>
                          <a:schemeClr val="dk1"/>
                        </a:solidFill>
                        <a:latin typeface="+mj-ea"/>
                        <a:ea typeface="+mn-ea"/>
                        <a:cs typeface="+mn-cs"/>
                      </a:endParaRPr>
                    </a:p>
                    <a:p>
                      <a:pPr marL="171450" indent="-171450">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構成差異や</a:t>
                      </a:r>
                      <a:r>
                        <a:rPr lang="en-US" altLang="ja-JP" sz="900" b="0" i="0" u="none" strike="noStrike">
                          <a:solidFill>
                            <a:srgbClr val="000000"/>
                          </a:solidFill>
                          <a:effectLst/>
                          <a:latin typeface="Meiryo UI" panose="020B0604030504040204" pitchFamily="50" charset="-128"/>
                          <a:ea typeface="Meiryo UI" panose="020B0604030504040204" pitchFamily="50" charset="-128"/>
                        </a:rPr>
                        <a:t>No1</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で整理した想定スケジュールを元に課題の整理を実施</a:t>
                      </a:r>
                      <a:r>
                        <a:rPr kumimoji="1" lang="ja-JP" altLang="en-US" sz="900"/>
                        <a:t>。</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ガバメントクラウド接続サービスで実現できる回線の性能等については問題は見受けられなかった。</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地方公共団体側の支所間での通信との関連で回線業者を変更することに対する各種</a:t>
                      </a:r>
                      <a:r>
                        <a:rPr kumimoji="1" lang="en-US" altLang="ja-JP" sz="900" b="1" kern="1200" dirty="0">
                          <a:solidFill>
                            <a:schemeClr val="dk1"/>
                          </a:solidFill>
                          <a:latin typeface="+mj-ea"/>
                          <a:ea typeface="+mn-ea"/>
                          <a:cs typeface="+mn-cs"/>
                        </a:rPr>
                        <a:t>NW</a:t>
                      </a:r>
                      <a:r>
                        <a:rPr kumimoji="1" lang="ja-JP" altLang="en-US" sz="900" b="1" kern="1200" dirty="0">
                          <a:solidFill>
                            <a:schemeClr val="dk1"/>
                          </a:solidFill>
                          <a:latin typeface="+mj-ea"/>
                          <a:ea typeface="+mn-ea"/>
                          <a:cs typeface="+mn-cs"/>
                        </a:rPr>
                        <a:t>機器の設定変更が必要であることが分かった。</a:t>
                      </a:r>
                      <a:br>
                        <a:rPr kumimoji="1" lang="en-US" altLang="ja-JP" sz="900" b="1" kern="1200" dirty="0">
                          <a:solidFill>
                            <a:schemeClr val="dk1"/>
                          </a:solidFill>
                          <a:latin typeface="+mj-ea"/>
                          <a:ea typeface="+mn-ea"/>
                          <a:cs typeface="+mn-cs"/>
                        </a:rPr>
                      </a:br>
                      <a:r>
                        <a:rPr kumimoji="1" lang="ja-JP" altLang="en-US" sz="900" kern="1200" dirty="0">
                          <a:solidFill>
                            <a:schemeClr val="dk1"/>
                          </a:solidFill>
                          <a:latin typeface="+mj-ea"/>
                          <a:ea typeface="+mn-ea"/>
                          <a:cs typeface="+mn-cs"/>
                        </a:rPr>
                        <a:t>本件の対応・調整に大きな手間がかかる事が想定される為、現段階で佐倉市においては回線の切替を行うことに大きなメリットなく、冗長構成等の課題解消を行うには既存の回線を強化・追加する方が効率的と判断。</a:t>
                      </a:r>
                      <a:endParaRPr kumimoji="1" lang="en-US" altLang="ja-JP" sz="900" kern="1200" dirty="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3" name="スライド番号プレースホルダー 2">
            <a:extLst>
              <a:ext uri="{FF2B5EF4-FFF2-40B4-BE49-F238E27FC236}">
                <a16:creationId xmlns:a16="http://schemas.microsoft.com/office/drawing/2014/main" id="{9470720D-B8D2-34C3-66F9-44CFB661ADB3}"/>
              </a:ext>
            </a:extLst>
          </p:cNvPr>
          <p:cNvSpPr>
            <a:spLocks noGrp="1"/>
          </p:cNvSpPr>
          <p:nvPr>
            <p:ph type="sldNum" sz="quarter" idx="12"/>
          </p:nvPr>
        </p:nvSpPr>
        <p:spPr/>
        <p:txBody>
          <a:bodyPr/>
          <a:lstStyle/>
          <a:p>
            <a:fld id="{DFD4F317-19D0-4848-B5EB-5B174DBE8CF9}" type="slidenum">
              <a:rPr lang="ja-JP" altLang="en-US" smtClean="0"/>
              <a:pPr/>
              <a:t>33</a:t>
            </a:fld>
            <a:endParaRPr lang="ja-JP" altLang="en-US"/>
          </a:p>
        </p:txBody>
      </p:sp>
    </p:spTree>
    <p:extLst>
      <p:ext uri="{BB962C8B-B14F-4D97-AF65-F5344CB8AC3E}">
        <p14:creationId xmlns:p14="http://schemas.microsoft.com/office/powerpoint/2010/main" val="3803304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34</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佐倉市</a:t>
            </a:r>
            <a:br>
              <a:rPr kumimoji="1" lang="en-US" altLang="ja-JP"/>
            </a:br>
            <a:r>
              <a:rPr kumimoji="1" lang="ja-JP" altLang="en-US"/>
              <a:t>（両備システムズ）</a:t>
            </a:r>
          </a:p>
        </p:txBody>
      </p:sp>
    </p:spTree>
    <p:extLst>
      <p:ext uri="{BB962C8B-B14F-4D97-AF65-F5344CB8AC3E}">
        <p14:creationId xmlns:p14="http://schemas.microsoft.com/office/powerpoint/2010/main" val="2301901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佐倉市（両備システムズ）</a:t>
            </a:r>
            <a:r>
              <a:rPr lang="en-US" altLang="ja-JP"/>
              <a:t>1/4</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F0AD9B39-8CB6-8B1E-3FD5-8CB20FBAF93D}"/>
              </a:ext>
            </a:extLst>
          </p:cNvPr>
          <p:cNvGraphicFramePr>
            <a:graphicFrameLocks noGrp="1"/>
          </p:cNvGraphicFramePr>
          <p:nvPr>
            <p:extLst>
              <p:ext uri="{D42A27DB-BD31-4B8C-83A1-F6EECF244321}">
                <p14:modId xmlns:p14="http://schemas.microsoft.com/office/powerpoint/2010/main" val="976041074"/>
              </p:ext>
            </p:extLst>
          </p:nvPr>
        </p:nvGraphicFramePr>
        <p:xfrm>
          <a:off x="600079" y="1546603"/>
          <a:ext cx="8762996" cy="427500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700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latin typeface="Meiryo UI 本文"/>
                        </a:rPr>
                        <a:t>回線の可用性を観点とした場合、</a:t>
                      </a:r>
                      <a:r>
                        <a:rPr kumimoji="1" lang="en-US" altLang="ja-JP" sz="900" dirty="0">
                          <a:latin typeface="Meiryo UI 本文"/>
                        </a:rPr>
                        <a:t>Active</a:t>
                      </a:r>
                      <a:r>
                        <a:rPr kumimoji="1" lang="ja-JP" altLang="en-US" sz="900" dirty="0">
                          <a:latin typeface="Meiryo UI 本文"/>
                        </a:rPr>
                        <a:t>回線と</a:t>
                      </a:r>
                      <a:r>
                        <a:rPr kumimoji="1" lang="en-US" altLang="ja-JP" sz="900" dirty="0">
                          <a:latin typeface="Meiryo UI 本文"/>
                        </a:rPr>
                        <a:t>Standby</a:t>
                      </a:r>
                      <a:r>
                        <a:rPr kumimoji="1" lang="ja-JP" altLang="en-US" sz="900" dirty="0">
                          <a:latin typeface="Meiryo UI 本文"/>
                        </a:rPr>
                        <a:t>回線は別のキャリアとするか、片方を大阪に接続するなどの対応が必要となるが、コスト観点でのデメリットは大きい。</a:t>
                      </a:r>
                      <a:endParaRPr kumimoji="1" lang="en-US" altLang="ja-JP" sz="900" dirty="0">
                        <a:latin typeface="Meiryo UI 本文"/>
                      </a:endParaRPr>
                    </a:p>
                    <a:p>
                      <a:pPr marL="171450" indent="-171450">
                        <a:buFont typeface="Wingdings" panose="05000000000000000000" pitchFamily="2" charset="2"/>
                        <a:buChar char="ü"/>
                      </a:pPr>
                      <a:r>
                        <a:rPr kumimoji="1" lang="ja-JP" altLang="en-US" sz="900" dirty="0">
                          <a:latin typeface="Meiryo UI 本文"/>
                        </a:rPr>
                        <a:t>次期</a:t>
                      </a:r>
                      <a:r>
                        <a:rPr kumimoji="1" lang="en-US" altLang="ja-JP" sz="900" dirty="0">
                          <a:latin typeface="Meiryo UI 本文"/>
                        </a:rPr>
                        <a:t>LGWAN</a:t>
                      </a:r>
                      <a:r>
                        <a:rPr kumimoji="1" lang="ja-JP" altLang="en-US" sz="900" dirty="0">
                          <a:latin typeface="Meiryo UI 本文"/>
                        </a:rPr>
                        <a:t>においては、コスト観点でのデメリットを軽減させる回線とすることが必要。それにより、地方公共団体側のメリットが大きくなる。</a:t>
                      </a:r>
                      <a:endParaRPr kumimoji="1" lang="en-US" altLang="ja-JP" sz="900" dirty="0">
                        <a:latin typeface="Meiryo UI 本文"/>
                      </a:endParaRPr>
                    </a:p>
                    <a:p>
                      <a:pPr marL="171450" indent="-171450">
                        <a:buFont typeface="Wingdings" panose="05000000000000000000" pitchFamily="2" charset="2"/>
                        <a:buChar char="ü"/>
                      </a:pPr>
                      <a:r>
                        <a:rPr kumimoji="1" lang="ja-JP" altLang="en-US" sz="900" dirty="0">
                          <a:latin typeface="Meiryo UI 本文"/>
                        </a:rPr>
                        <a:t>次期</a:t>
                      </a:r>
                      <a:r>
                        <a:rPr kumimoji="1" lang="en-US" altLang="ja-JP" sz="900" dirty="0">
                          <a:latin typeface="Meiryo UI 本文"/>
                        </a:rPr>
                        <a:t>LGWAN</a:t>
                      </a:r>
                      <a:r>
                        <a:rPr kumimoji="1" lang="ja-JP" altLang="en-US" sz="900" dirty="0">
                          <a:latin typeface="Meiryo UI 本文"/>
                        </a:rPr>
                        <a:t>を使用した場合、</a:t>
                      </a:r>
                      <a:r>
                        <a:rPr kumimoji="1" lang="en-US" altLang="ja-JP" sz="900" dirty="0">
                          <a:latin typeface="Meiryo UI 本文"/>
                        </a:rPr>
                        <a:t>NW</a:t>
                      </a:r>
                      <a:r>
                        <a:rPr kumimoji="1" lang="ja-JP" altLang="en-US" sz="900" dirty="0">
                          <a:latin typeface="Meiryo UI 本文"/>
                        </a:rPr>
                        <a:t>アカウントをどのように管理、使用していくのか、示したほうが良いと考える。</a:t>
                      </a:r>
                      <a:endParaRPr kumimoji="1" lang="en-US" altLang="ja-JP" sz="900" dirty="0">
                        <a:latin typeface="Meiryo UI 本文"/>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5" name="テキスト ボックス 4">
            <a:extLst>
              <a:ext uri="{FF2B5EF4-FFF2-40B4-BE49-F238E27FC236}">
                <a16:creationId xmlns:a16="http://schemas.microsoft.com/office/drawing/2014/main" id="{DE53EE42-8704-58C8-1618-2603D5961E54}"/>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先行事業の</a:t>
            </a:r>
            <a:r>
              <a:rPr lang="ja-JP" altLang="en-US" sz="1400"/>
              <a:t>中間報告</a:t>
            </a:r>
            <a:r>
              <a:rPr kumimoji="1" lang="ja-JP" altLang="en-US" sz="1400"/>
              <a:t>にて専用回線費用が高額となっているため、可用性とコストのバランスを鑑み次期</a:t>
            </a:r>
            <a:r>
              <a:rPr kumimoji="1" lang="en-US" altLang="ja-JP" sz="1400"/>
              <a:t>LGWAN</a:t>
            </a:r>
            <a:r>
              <a:rPr kumimoji="1" lang="ja-JP" altLang="en-US" sz="1400"/>
              <a:t>等の利用も検討視野に入れコスト最適化に向け継続検討する必要がある。</a:t>
            </a:r>
            <a:endParaRPr kumimoji="1" lang="en-US" altLang="ja-JP" sz="1400"/>
          </a:p>
        </p:txBody>
      </p:sp>
      <p:sp>
        <p:nvSpPr>
          <p:cNvPr id="65" name="四角形: 角を丸くする 64">
            <a:extLst>
              <a:ext uri="{FF2B5EF4-FFF2-40B4-BE49-F238E27FC236}">
                <a16:creationId xmlns:a16="http://schemas.microsoft.com/office/drawing/2014/main" id="{1CB5D3A6-51F3-EAE8-BF10-86B5420E1E4D}"/>
              </a:ext>
            </a:extLst>
          </p:cNvPr>
          <p:cNvSpPr/>
          <p:nvPr/>
        </p:nvSpPr>
        <p:spPr>
          <a:xfrm>
            <a:off x="4217611" y="2940253"/>
            <a:ext cx="3096000" cy="1944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6" name="四角形: 角を丸くする 65">
            <a:extLst>
              <a:ext uri="{FF2B5EF4-FFF2-40B4-BE49-F238E27FC236}">
                <a16:creationId xmlns:a16="http://schemas.microsoft.com/office/drawing/2014/main" id="{F13C5A32-E556-5BD0-F618-E86FC4604D59}"/>
              </a:ext>
            </a:extLst>
          </p:cNvPr>
          <p:cNvSpPr/>
          <p:nvPr/>
        </p:nvSpPr>
        <p:spPr>
          <a:xfrm>
            <a:off x="2977635" y="2940253"/>
            <a:ext cx="1116000" cy="194181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cxnSp>
        <p:nvCxnSpPr>
          <p:cNvPr id="67" name="直線矢印コネクタ 66">
            <a:extLst>
              <a:ext uri="{FF2B5EF4-FFF2-40B4-BE49-F238E27FC236}">
                <a16:creationId xmlns:a16="http://schemas.microsoft.com/office/drawing/2014/main" id="{518B8AB0-D07C-1D9F-CF06-CAEFDE24E448}"/>
              </a:ext>
            </a:extLst>
          </p:cNvPr>
          <p:cNvCxnSpPr>
            <a:cxnSpLocks/>
          </p:cNvCxnSpPr>
          <p:nvPr/>
        </p:nvCxnSpPr>
        <p:spPr>
          <a:xfrm>
            <a:off x="826264" y="2908970"/>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23B909AE-5F1A-15AC-B698-B6DEDE9D3DD0}"/>
              </a:ext>
            </a:extLst>
          </p:cNvPr>
          <p:cNvSpPr/>
          <p:nvPr/>
        </p:nvSpPr>
        <p:spPr>
          <a:xfrm>
            <a:off x="847257" y="2606544"/>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69" name="直線矢印コネクタ 68">
            <a:extLst>
              <a:ext uri="{FF2B5EF4-FFF2-40B4-BE49-F238E27FC236}">
                <a16:creationId xmlns:a16="http://schemas.microsoft.com/office/drawing/2014/main" id="{7C141E43-8F48-E26F-0A7A-63E8B7A0F7E1}"/>
              </a:ext>
            </a:extLst>
          </p:cNvPr>
          <p:cNvCxnSpPr>
            <a:cxnSpLocks/>
          </p:cNvCxnSpPr>
          <p:nvPr/>
        </p:nvCxnSpPr>
        <p:spPr>
          <a:xfrm>
            <a:off x="1746259" y="2908970"/>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F637F645-3892-C15E-BF49-D5A61254834B}"/>
              </a:ext>
            </a:extLst>
          </p:cNvPr>
          <p:cNvSpPr/>
          <p:nvPr/>
        </p:nvSpPr>
        <p:spPr>
          <a:xfrm>
            <a:off x="1827825" y="2623134"/>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71" name="直線矢印コネクタ 70">
            <a:extLst>
              <a:ext uri="{FF2B5EF4-FFF2-40B4-BE49-F238E27FC236}">
                <a16:creationId xmlns:a16="http://schemas.microsoft.com/office/drawing/2014/main" id="{0F1A5FA1-9540-000E-30A2-0AE5DE3D4CEF}"/>
              </a:ext>
            </a:extLst>
          </p:cNvPr>
          <p:cNvCxnSpPr/>
          <p:nvPr/>
        </p:nvCxnSpPr>
        <p:spPr>
          <a:xfrm>
            <a:off x="2940674" y="2908970"/>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215AB6F4-91B7-8EAD-8BDC-6F438384D212}"/>
              </a:ext>
            </a:extLst>
          </p:cNvPr>
          <p:cNvSpPr/>
          <p:nvPr/>
        </p:nvSpPr>
        <p:spPr>
          <a:xfrm>
            <a:off x="2962513" y="2623134"/>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73" name="直線矢印コネクタ 72">
            <a:extLst>
              <a:ext uri="{FF2B5EF4-FFF2-40B4-BE49-F238E27FC236}">
                <a16:creationId xmlns:a16="http://schemas.microsoft.com/office/drawing/2014/main" id="{F1C1A512-1676-B4AB-7D05-F6CB70D3A29D}"/>
              </a:ext>
            </a:extLst>
          </p:cNvPr>
          <p:cNvCxnSpPr>
            <a:cxnSpLocks/>
          </p:cNvCxnSpPr>
          <p:nvPr/>
        </p:nvCxnSpPr>
        <p:spPr>
          <a:xfrm>
            <a:off x="4147724" y="2908970"/>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8FF94BBF-5133-884B-C2B5-E1A9E3037303}"/>
              </a:ext>
            </a:extLst>
          </p:cNvPr>
          <p:cNvSpPr/>
          <p:nvPr/>
        </p:nvSpPr>
        <p:spPr>
          <a:xfrm>
            <a:off x="4176685" y="2623134"/>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75" name="直線矢印コネクタ 74">
            <a:extLst>
              <a:ext uri="{FF2B5EF4-FFF2-40B4-BE49-F238E27FC236}">
                <a16:creationId xmlns:a16="http://schemas.microsoft.com/office/drawing/2014/main" id="{8C815892-FFF2-0BC9-35EF-3B98FA2CA817}"/>
              </a:ext>
            </a:extLst>
          </p:cNvPr>
          <p:cNvCxnSpPr>
            <a:cxnSpLocks/>
          </p:cNvCxnSpPr>
          <p:nvPr/>
        </p:nvCxnSpPr>
        <p:spPr>
          <a:xfrm>
            <a:off x="5417774" y="2908970"/>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正方形/長方形 75">
            <a:extLst>
              <a:ext uri="{FF2B5EF4-FFF2-40B4-BE49-F238E27FC236}">
                <a16:creationId xmlns:a16="http://schemas.microsoft.com/office/drawing/2014/main" id="{3A0EDEF9-C977-9583-5DEB-B0E8A22AB95D}"/>
              </a:ext>
            </a:extLst>
          </p:cNvPr>
          <p:cNvSpPr/>
          <p:nvPr/>
        </p:nvSpPr>
        <p:spPr>
          <a:xfrm>
            <a:off x="5440093" y="2623134"/>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77" name="直線矢印コネクタ 76">
            <a:extLst>
              <a:ext uri="{FF2B5EF4-FFF2-40B4-BE49-F238E27FC236}">
                <a16:creationId xmlns:a16="http://schemas.microsoft.com/office/drawing/2014/main" id="{EDD3D2CD-1156-95BA-76F6-70AF1BBE7FF5}"/>
              </a:ext>
            </a:extLst>
          </p:cNvPr>
          <p:cNvCxnSpPr>
            <a:cxnSpLocks/>
          </p:cNvCxnSpPr>
          <p:nvPr/>
        </p:nvCxnSpPr>
        <p:spPr>
          <a:xfrm>
            <a:off x="6363149" y="2908970"/>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正方形/長方形 77">
            <a:extLst>
              <a:ext uri="{FF2B5EF4-FFF2-40B4-BE49-F238E27FC236}">
                <a16:creationId xmlns:a16="http://schemas.microsoft.com/office/drawing/2014/main" id="{592CC6EC-A312-9E2C-1411-E3223C18D0D2}"/>
              </a:ext>
            </a:extLst>
          </p:cNvPr>
          <p:cNvSpPr/>
          <p:nvPr/>
        </p:nvSpPr>
        <p:spPr>
          <a:xfrm>
            <a:off x="6349881" y="2623134"/>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79" name="直線矢印コネクタ 78">
            <a:extLst>
              <a:ext uri="{FF2B5EF4-FFF2-40B4-BE49-F238E27FC236}">
                <a16:creationId xmlns:a16="http://schemas.microsoft.com/office/drawing/2014/main" id="{6518DBEF-0AA8-CACF-0212-F1020FCA477E}"/>
              </a:ext>
            </a:extLst>
          </p:cNvPr>
          <p:cNvCxnSpPr/>
          <p:nvPr/>
        </p:nvCxnSpPr>
        <p:spPr>
          <a:xfrm>
            <a:off x="7380311" y="2908970"/>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06719CA6-429D-45D5-8746-83A1C0BB65E2}"/>
              </a:ext>
            </a:extLst>
          </p:cNvPr>
          <p:cNvSpPr/>
          <p:nvPr/>
        </p:nvSpPr>
        <p:spPr>
          <a:xfrm>
            <a:off x="7400936" y="2610434"/>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81" name="正方形/長方形 80">
            <a:extLst>
              <a:ext uri="{FF2B5EF4-FFF2-40B4-BE49-F238E27FC236}">
                <a16:creationId xmlns:a16="http://schemas.microsoft.com/office/drawing/2014/main" id="{705BD2FC-3C90-2789-22D5-3455FF91FEEA}"/>
              </a:ext>
            </a:extLst>
          </p:cNvPr>
          <p:cNvSpPr/>
          <p:nvPr/>
        </p:nvSpPr>
        <p:spPr>
          <a:xfrm>
            <a:off x="3978631" y="3267321"/>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82" name="四角形: 角を丸くする 81">
            <a:extLst>
              <a:ext uri="{FF2B5EF4-FFF2-40B4-BE49-F238E27FC236}">
                <a16:creationId xmlns:a16="http://schemas.microsoft.com/office/drawing/2014/main" id="{007B1CCA-ED13-15CA-697A-312EA903F03A}"/>
              </a:ext>
            </a:extLst>
          </p:cNvPr>
          <p:cNvSpPr>
            <a:spLocks/>
          </p:cNvSpPr>
          <p:nvPr/>
        </p:nvSpPr>
        <p:spPr>
          <a:xfrm>
            <a:off x="898631" y="2940464"/>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佐倉市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83" name="円柱 82">
            <a:extLst>
              <a:ext uri="{FF2B5EF4-FFF2-40B4-BE49-F238E27FC236}">
                <a16:creationId xmlns:a16="http://schemas.microsoft.com/office/drawing/2014/main" id="{46A7828F-E9ED-572B-E732-5AA4F29F0CC4}"/>
              </a:ext>
            </a:extLst>
          </p:cNvPr>
          <p:cNvSpPr/>
          <p:nvPr/>
        </p:nvSpPr>
        <p:spPr>
          <a:xfrm>
            <a:off x="1350258" y="312831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4" name="円柱 83">
            <a:extLst>
              <a:ext uri="{FF2B5EF4-FFF2-40B4-BE49-F238E27FC236}">
                <a16:creationId xmlns:a16="http://schemas.microsoft.com/office/drawing/2014/main" id="{423F8CFA-F1F6-0A98-A9F6-C8D2CDB8D22D}"/>
              </a:ext>
            </a:extLst>
          </p:cNvPr>
          <p:cNvSpPr/>
          <p:nvPr/>
        </p:nvSpPr>
        <p:spPr>
          <a:xfrm>
            <a:off x="1350258" y="340658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5" name="正方形/長方形 84">
            <a:extLst>
              <a:ext uri="{FF2B5EF4-FFF2-40B4-BE49-F238E27FC236}">
                <a16:creationId xmlns:a16="http://schemas.microsoft.com/office/drawing/2014/main" id="{5DACF079-9E94-034E-A897-E84D3B2CE5BE}"/>
              </a:ext>
            </a:extLst>
          </p:cNvPr>
          <p:cNvSpPr/>
          <p:nvPr/>
        </p:nvSpPr>
        <p:spPr>
          <a:xfrm>
            <a:off x="2310390" y="3267321"/>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86" name="円柱 85">
            <a:extLst>
              <a:ext uri="{FF2B5EF4-FFF2-40B4-BE49-F238E27FC236}">
                <a16:creationId xmlns:a16="http://schemas.microsoft.com/office/drawing/2014/main" id="{631565A4-361F-33ED-44B2-76C3A65BBEE5}"/>
              </a:ext>
            </a:extLst>
          </p:cNvPr>
          <p:cNvSpPr>
            <a:spLocks/>
          </p:cNvSpPr>
          <p:nvPr/>
        </p:nvSpPr>
        <p:spPr>
          <a:xfrm>
            <a:off x="3024871" y="312661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7" name="円柱 86">
            <a:extLst>
              <a:ext uri="{FF2B5EF4-FFF2-40B4-BE49-F238E27FC236}">
                <a16:creationId xmlns:a16="http://schemas.microsoft.com/office/drawing/2014/main" id="{3251FC94-1AEF-4D30-DD2D-9992A5B84CA7}"/>
              </a:ext>
            </a:extLst>
          </p:cNvPr>
          <p:cNvSpPr>
            <a:spLocks/>
          </p:cNvSpPr>
          <p:nvPr/>
        </p:nvSpPr>
        <p:spPr>
          <a:xfrm>
            <a:off x="3024871" y="340946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sp>
        <p:nvSpPr>
          <p:cNvPr id="88" name="円柱 87">
            <a:extLst>
              <a:ext uri="{FF2B5EF4-FFF2-40B4-BE49-F238E27FC236}">
                <a16:creationId xmlns:a16="http://schemas.microsoft.com/office/drawing/2014/main" id="{041CCB45-D2E1-A53F-2ABE-D82F3BDB2B32}"/>
              </a:ext>
            </a:extLst>
          </p:cNvPr>
          <p:cNvSpPr>
            <a:spLocks/>
          </p:cNvSpPr>
          <p:nvPr/>
        </p:nvSpPr>
        <p:spPr>
          <a:xfrm>
            <a:off x="3661097" y="312661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9" name="円柱 88">
            <a:extLst>
              <a:ext uri="{FF2B5EF4-FFF2-40B4-BE49-F238E27FC236}">
                <a16:creationId xmlns:a16="http://schemas.microsoft.com/office/drawing/2014/main" id="{8629642A-B9B0-3DFA-2250-AA522E9A734B}"/>
              </a:ext>
            </a:extLst>
          </p:cNvPr>
          <p:cNvSpPr>
            <a:spLocks/>
          </p:cNvSpPr>
          <p:nvPr/>
        </p:nvSpPr>
        <p:spPr>
          <a:xfrm>
            <a:off x="3661097" y="340946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90" name="直線コネクタ 89">
            <a:extLst>
              <a:ext uri="{FF2B5EF4-FFF2-40B4-BE49-F238E27FC236}">
                <a16:creationId xmlns:a16="http://schemas.microsoft.com/office/drawing/2014/main" id="{2BD4AAAF-2CCF-67F3-9648-CB724475464A}"/>
              </a:ext>
            </a:extLst>
          </p:cNvPr>
          <p:cNvCxnSpPr>
            <a:cxnSpLocks/>
            <a:stCxn id="106" idx="3"/>
            <a:endCxn id="86" idx="2"/>
          </p:cNvCxnSpPr>
          <p:nvPr/>
        </p:nvCxnSpPr>
        <p:spPr>
          <a:xfrm flipV="1">
            <a:off x="2222126" y="3252614"/>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F45993E9-5C32-85D3-04B6-3F609D33C09E}"/>
              </a:ext>
            </a:extLst>
          </p:cNvPr>
          <p:cNvCxnSpPr>
            <a:cxnSpLocks/>
          </p:cNvCxnSpPr>
          <p:nvPr/>
        </p:nvCxnSpPr>
        <p:spPr>
          <a:xfrm>
            <a:off x="2222127" y="3532584"/>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651E57B2-103C-779E-3343-0F091BE6CC0F}"/>
              </a:ext>
            </a:extLst>
          </p:cNvPr>
          <p:cNvCxnSpPr>
            <a:cxnSpLocks/>
          </p:cNvCxnSpPr>
          <p:nvPr/>
        </p:nvCxnSpPr>
        <p:spPr>
          <a:xfrm>
            <a:off x="4057098" y="3252614"/>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97429D70-C997-B938-A1F2-2066F3DB512F}"/>
              </a:ext>
            </a:extLst>
          </p:cNvPr>
          <p:cNvCxnSpPr>
            <a:cxnSpLocks/>
          </p:cNvCxnSpPr>
          <p:nvPr/>
        </p:nvCxnSpPr>
        <p:spPr>
          <a:xfrm>
            <a:off x="4057098" y="3532584"/>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75A2E7A5-CFF3-E8AC-1D38-0E744583FCAF}"/>
              </a:ext>
            </a:extLst>
          </p:cNvPr>
          <p:cNvCxnSpPr>
            <a:cxnSpLocks/>
            <a:stCxn id="83" idx="4"/>
            <a:endCxn id="106" idx="1"/>
          </p:cNvCxnSpPr>
          <p:nvPr/>
        </p:nvCxnSpPr>
        <p:spPr>
          <a:xfrm>
            <a:off x="1746258" y="3254315"/>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C6881B1A-2D46-E6BA-A081-A7DCD92BDEC3}"/>
              </a:ext>
            </a:extLst>
          </p:cNvPr>
          <p:cNvCxnSpPr>
            <a:cxnSpLocks/>
            <a:stCxn id="84" idx="4"/>
            <a:endCxn id="107" idx="1"/>
          </p:cNvCxnSpPr>
          <p:nvPr/>
        </p:nvCxnSpPr>
        <p:spPr>
          <a:xfrm>
            <a:off x="1746258" y="353258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96" name="円柱 95">
            <a:extLst>
              <a:ext uri="{FF2B5EF4-FFF2-40B4-BE49-F238E27FC236}">
                <a16:creationId xmlns:a16="http://schemas.microsoft.com/office/drawing/2014/main" id="{5E8EDE99-B9D8-8E55-4A20-E05EA2A50888}"/>
              </a:ext>
            </a:extLst>
          </p:cNvPr>
          <p:cNvSpPr/>
          <p:nvPr/>
        </p:nvSpPr>
        <p:spPr>
          <a:xfrm>
            <a:off x="5592978" y="3191566"/>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97" name="円柱 96">
            <a:extLst>
              <a:ext uri="{FF2B5EF4-FFF2-40B4-BE49-F238E27FC236}">
                <a16:creationId xmlns:a16="http://schemas.microsoft.com/office/drawing/2014/main" id="{768FA7E2-AA41-8680-0007-20DF4BB8037F}"/>
              </a:ext>
            </a:extLst>
          </p:cNvPr>
          <p:cNvSpPr/>
          <p:nvPr/>
        </p:nvSpPr>
        <p:spPr>
          <a:xfrm>
            <a:off x="5461593" y="3050040"/>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98" name="正方形/長方形 97">
            <a:extLst>
              <a:ext uri="{FF2B5EF4-FFF2-40B4-BE49-F238E27FC236}">
                <a16:creationId xmlns:a16="http://schemas.microsoft.com/office/drawing/2014/main" id="{54539A1C-D321-399A-0478-81A53C816660}"/>
              </a:ext>
            </a:extLst>
          </p:cNvPr>
          <p:cNvSpPr/>
          <p:nvPr/>
        </p:nvSpPr>
        <p:spPr>
          <a:xfrm>
            <a:off x="2302770" y="3543628"/>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99" name="正方形/長方形 98">
            <a:extLst>
              <a:ext uri="{FF2B5EF4-FFF2-40B4-BE49-F238E27FC236}">
                <a16:creationId xmlns:a16="http://schemas.microsoft.com/office/drawing/2014/main" id="{93310D2D-D1F0-7C00-AE46-0D79DAFF2477}"/>
              </a:ext>
            </a:extLst>
          </p:cNvPr>
          <p:cNvSpPr/>
          <p:nvPr/>
        </p:nvSpPr>
        <p:spPr>
          <a:xfrm>
            <a:off x="3987510" y="3543628"/>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00" name="直線コネクタ 99">
            <a:extLst>
              <a:ext uri="{FF2B5EF4-FFF2-40B4-BE49-F238E27FC236}">
                <a16:creationId xmlns:a16="http://schemas.microsoft.com/office/drawing/2014/main" id="{3C0A0168-79FB-A47D-B1A1-D0D0B1272DE1}"/>
              </a:ext>
            </a:extLst>
          </p:cNvPr>
          <p:cNvCxnSpPr>
            <a:cxnSpLocks/>
          </p:cNvCxnSpPr>
          <p:nvPr/>
        </p:nvCxnSpPr>
        <p:spPr>
          <a:xfrm>
            <a:off x="6198469" y="3252614"/>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1" name="正方形/長方形 100">
            <a:extLst>
              <a:ext uri="{FF2B5EF4-FFF2-40B4-BE49-F238E27FC236}">
                <a16:creationId xmlns:a16="http://schemas.microsoft.com/office/drawing/2014/main" id="{BE7A73B6-CF69-50C2-23C2-DC0A2714BA86}"/>
              </a:ext>
            </a:extLst>
          </p:cNvPr>
          <p:cNvSpPr/>
          <p:nvPr/>
        </p:nvSpPr>
        <p:spPr>
          <a:xfrm>
            <a:off x="6370910" y="3256690"/>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102" name="直線コネクタ 101">
            <a:extLst>
              <a:ext uri="{FF2B5EF4-FFF2-40B4-BE49-F238E27FC236}">
                <a16:creationId xmlns:a16="http://schemas.microsoft.com/office/drawing/2014/main" id="{E15F2C65-385F-567D-292E-07868E1E491B}"/>
              </a:ext>
            </a:extLst>
          </p:cNvPr>
          <p:cNvCxnSpPr>
            <a:cxnSpLocks/>
          </p:cNvCxnSpPr>
          <p:nvPr/>
        </p:nvCxnSpPr>
        <p:spPr>
          <a:xfrm>
            <a:off x="6198469" y="3532584"/>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3" name="正方形/長方形 102">
            <a:extLst>
              <a:ext uri="{FF2B5EF4-FFF2-40B4-BE49-F238E27FC236}">
                <a16:creationId xmlns:a16="http://schemas.microsoft.com/office/drawing/2014/main" id="{0C619193-18F6-860A-81E7-9EE852D8CECF}"/>
              </a:ext>
            </a:extLst>
          </p:cNvPr>
          <p:cNvSpPr/>
          <p:nvPr/>
        </p:nvSpPr>
        <p:spPr>
          <a:xfrm>
            <a:off x="6370910" y="3541871"/>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04" name="正方形/長方形 103">
            <a:extLst>
              <a:ext uri="{FF2B5EF4-FFF2-40B4-BE49-F238E27FC236}">
                <a16:creationId xmlns:a16="http://schemas.microsoft.com/office/drawing/2014/main" id="{73B4B850-943B-1325-EB32-664262A22613}"/>
              </a:ext>
            </a:extLst>
          </p:cNvPr>
          <p:cNvSpPr/>
          <p:nvPr/>
        </p:nvSpPr>
        <p:spPr>
          <a:xfrm>
            <a:off x="7634905" y="3850268"/>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105" name="直線矢印コネクタ 104">
            <a:extLst>
              <a:ext uri="{FF2B5EF4-FFF2-40B4-BE49-F238E27FC236}">
                <a16:creationId xmlns:a16="http://schemas.microsoft.com/office/drawing/2014/main" id="{9CC2844E-8367-3790-8923-C627E8FACE3D}"/>
              </a:ext>
            </a:extLst>
          </p:cNvPr>
          <p:cNvCxnSpPr>
            <a:cxnSpLocks/>
          </p:cNvCxnSpPr>
          <p:nvPr/>
        </p:nvCxnSpPr>
        <p:spPr>
          <a:xfrm>
            <a:off x="7705486" y="3670277"/>
            <a:ext cx="0" cy="50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A55C304D-9E52-CA92-8A9E-7495DF3402F3}"/>
              </a:ext>
            </a:extLst>
          </p:cNvPr>
          <p:cNvSpPr/>
          <p:nvPr/>
        </p:nvSpPr>
        <p:spPr>
          <a:xfrm>
            <a:off x="1826126" y="3128315"/>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07" name="正方形/長方形 106">
            <a:extLst>
              <a:ext uri="{FF2B5EF4-FFF2-40B4-BE49-F238E27FC236}">
                <a16:creationId xmlns:a16="http://schemas.microsoft.com/office/drawing/2014/main" id="{4070E2A7-F39D-8EC9-F630-375316427187}"/>
              </a:ext>
            </a:extLst>
          </p:cNvPr>
          <p:cNvSpPr/>
          <p:nvPr/>
        </p:nvSpPr>
        <p:spPr>
          <a:xfrm>
            <a:off x="1826126" y="340658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08" name="四角形: 角を丸くする 107">
            <a:extLst>
              <a:ext uri="{FF2B5EF4-FFF2-40B4-BE49-F238E27FC236}">
                <a16:creationId xmlns:a16="http://schemas.microsoft.com/office/drawing/2014/main" id="{8FB15E8F-E78D-8B78-81BA-A2CEA2EF1AE3}"/>
              </a:ext>
            </a:extLst>
          </p:cNvPr>
          <p:cNvSpPr/>
          <p:nvPr/>
        </p:nvSpPr>
        <p:spPr>
          <a:xfrm>
            <a:off x="7425918" y="4153457"/>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109" name="四角形: 角を丸くする 108">
            <a:extLst>
              <a:ext uri="{FF2B5EF4-FFF2-40B4-BE49-F238E27FC236}">
                <a16:creationId xmlns:a16="http://schemas.microsoft.com/office/drawing/2014/main" id="{3145E95E-DB6F-EB49-7D82-44A7885C71C5}"/>
              </a:ext>
            </a:extLst>
          </p:cNvPr>
          <p:cNvSpPr/>
          <p:nvPr/>
        </p:nvSpPr>
        <p:spPr>
          <a:xfrm>
            <a:off x="7444975" y="4353006"/>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10" name="テキスト ボックス 109">
            <a:extLst>
              <a:ext uri="{FF2B5EF4-FFF2-40B4-BE49-F238E27FC236}">
                <a16:creationId xmlns:a16="http://schemas.microsoft.com/office/drawing/2014/main" id="{8E59026E-9F08-5E54-28C5-1ED0CA73EB94}"/>
              </a:ext>
            </a:extLst>
          </p:cNvPr>
          <p:cNvSpPr txBox="1"/>
          <p:nvPr/>
        </p:nvSpPr>
        <p:spPr>
          <a:xfrm>
            <a:off x="7738907" y="4532229"/>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11" name="四角形: 角を丸くする 110">
            <a:extLst>
              <a:ext uri="{FF2B5EF4-FFF2-40B4-BE49-F238E27FC236}">
                <a16:creationId xmlns:a16="http://schemas.microsoft.com/office/drawing/2014/main" id="{CB92B0A0-14C7-7DB3-38BD-E1680D8C7E5C}"/>
              </a:ext>
            </a:extLst>
          </p:cNvPr>
          <p:cNvSpPr/>
          <p:nvPr/>
        </p:nvSpPr>
        <p:spPr>
          <a:xfrm>
            <a:off x="7425918" y="2940253"/>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112" name="四角形: 角を丸くする 111">
            <a:extLst>
              <a:ext uri="{FF2B5EF4-FFF2-40B4-BE49-F238E27FC236}">
                <a16:creationId xmlns:a16="http://schemas.microsoft.com/office/drawing/2014/main" id="{B82F9391-FE08-92FA-D413-DD7BEA97D830}"/>
              </a:ext>
            </a:extLst>
          </p:cNvPr>
          <p:cNvSpPr/>
          <p:nvPr/>
        </p:nvSpPr>
        <p:spPr>
          <a:xfrm>
            <a:off x="7444975" y="3139802"/>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13" name="テキスト ボックス 112">
            <a:extLst>
              <a:ext uri="{FF2B5EF4-FFF2-40B4-BE49-F238E27FC236}">
                <a16:creationId xmlns:a16="http://schemas.microsoft.com/office/drawing/2014/main" id="{A313F282-96AB-162B-2AFB-15F841DD914E}"/>
              </a:ext>
            </a:extLst>
          </p:cNvPr>
          <p:cNvSpPr txBox="1"/>
          <p:nvPr/>
        </p:nvSpPr>
        <p:spPr>
          <a:xfrm>
            <a:off x="7738907" y="3319025"/>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14" name="四角形: 角を丸くする 113">
            <a:extLst>
              <a:ext uri="{FF2B5EF4-FFF2-40B4-BE49-F238E27FC236}">
                <a16:creationId xmlns:a16="http://schemas.microsoft.com/office/drawing/2014/main" id="{BBDD6C38-3945-6FD6-84DF-82FFD4281EC2}"/>
              </a:ext>
            </a:extLst>
          </p:cNvPr>
          <p:cNvSpPr>
            <a:spLocks/>
          </p:cNvSpPr>
          <p:nvPr/>
        </p:nvSpPr>
        <p:spPr>
          <a:xfrm>
            <a:off x="898631" y="4134899"/>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15" name="円柱 114">
            <a:extLst>
              <a:ext uri="{FF2B5EF4-FFF2-40B4-BE49-F238E27FC236}">
                <a16:creationId xmlns:a16="http://schemas.microsoft.com/office/drawing/2014/main" id="{07E92017-A439-FE02-4EB2-E0F423032E86}"/>
              </a:ext>
            </a:extLst>
          </p:cNvPr>
          <p:cNvSpPr/>
          <p:nvPr/>
        </p:nvSpPr>
        <p:spPr>
          <a:xfrm>
            <a:off x="1350258" y="432275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6" name="円柱 115">
            <a:extLst>
              <a:ext uri="{FF2B5EF4-FFF2-40B4-BE49-F238E27FC236}">
                <a16:creationId xmlns:a16="http://schemas.microsoft.com/office/drawing/2014/main" id="{3CA5FB24-C9DD-DCAB-A308-E62109DDCC43}"/>
              </a:ext>
            </a:extLst>
          </p:cNvPr>
          <p:cNvSpPr/>
          <p:nvPr/>
        </p:nvSpPr>
        <p:spPr>
          <a:xfrm>
            <a:off x="1350258" y="460101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7" name="正方形/長方形 116">
            <a:extLst>
              <a:ext uri="{FF2B5EF4-FFF2-40B4-BE49-F238E27FC236}">
                <a16:creationId xmlns:a16="http://schemas.microsoft.com/office/drawing/2014/main" id="{E78DD7B8-1420-A812-B038-394CE4D89973}"/>
              </a:ext>
            </a:extLst>
          </p:cNvPr>
          <p:cNvSpPr/>
          <p:nvPr/>
        </p:nvSpPr>
        <p:spPr>
          <a:xfrm>
            <a:off x="2310390" y="4461756"/>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8" name="円柱 117">
            <a:extLst>
              <a:ext uri="{FF2B5EF4-FFF2-40B4-BE49-F238E27FC236}">
                <a16:creationId xmlns:a16="http://schemas.microsoft.com/office/drawing/2014/main" id="{25B21F1E-75CA-1855-9894-60515C923562}"/>
              </a:ext>
            </a:extLst>
          </p:cNvPr>
          <p:cNvSpPr>
            <a:spLocks/>
          </p:cNvSpPr>
          <p:nvPr/>
        </p:nvSpPr>
        <p:spPr>
          <a:xfrm>
            <a:off x="3024871" y="432104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9" name="円柱 118">
            <a:extLst>
              <a:ext uri="{FF2B5EF4-FFF2-40B4-BE49-F238E27FC236}">
                <a16:creationId xmlns:a16="http://schemas.microsoft.com/office/drawing/2014/main" id="{9DC999FE-3A56-5EFC-287C-7F09C4AD4723}"/>
              </a:ext>
            </a:extLst>
          </p:cNvPr>
          <p:cNvSpPr>
            <a:spLocks/>
          </p:cNvSpPr>
          <p:nvPr/>
        </p:nvSpPr>
        <p:spPr>
          <a:xfrm>
            <a:off x="3024871" y="460389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cxnSp>
        <p:nvCxnSpPr>
          <p:cNvPr id="120" name="直線コネクタ 119">
            <a:extLst>
              <a:ext uri="{FF2B5EF4-FFF2-40B4-BE49-F238E27FC236}">
                <a16:creationId xmlns:a16="http://schemas.microsoft.com/office/drawing/2014/main" id="{8CF48291-68FB-9301-1D08-3770E89E7473}"/>
              </a:ext>
            </a:extLst>
          </p:cNvPr>
          <p:cNvCxnSpPr>
            <a:cxnSpLocks/>
            <a:stCxn id="125" idx="3"/>
            <a:endCxn id="118" idx="2"/>
          </p:cNvCxnSpPr>
          <p:nvPr/>
        </p:nvCxnSpPr>
        <p:spPr>
          <a:xfrm flipV="1">
            <a:off x="2222126" y="4447049"/>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27ED85F0-B55B-D627-C63C-99FA8F40CFDD}"/>
              </a:ext>
            </a:extLst>
          </p:cNvPr>
          <p:cNvCxnSpPr>
            <a:cxnSpLocks/>
          </p:cNvCxnSpPr>
          <p:nvPr/>
        </p:nvCxnSpPr>
        <p:spPr>
          <a:xfrm>
            <a:off x="2222127" y="4727019"/>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03337AFA-98AF-D7A2-F1F0-E58B99A83383}"/>
              </a:ext>
            </a:extLst>
          </p:cNvPr>
          <p:cNvCxnSpPr>
            <a:cxnSpLocks/>
            <a:stCxn id="115" idx="4"/>
            <a:endCxn id="125" idx="1"/>
          </p:cNvCxnSpPr>
          <p:nvPr/>
        </p:nvCxnSpPr>
        <p:spPr>
          <a:xfrm>
            <a:off x="1746258" y="444875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2F2340EF-6BB2-76DC-9E4E-70FF334E422F}"/>
              </a:ext>
            </a:extLst>
          </p:cNvPr>
          <p:cNvCxnSpPr>
            <a:cxnSpLocks/>
            <a:stCxn id="116" idx="4"/>
            <a:endCxn id="126" idx="1"/>
          </p:cNvCxnSpPr>
          <p:nvPr/>
        </p:nvCxnSpPr>
        <p:spPr>
          <a:xfrm>
            <a:off x="1746258" y="4727019"/>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24" name="正方形/長方形 123">
            <a:extLst>
              <a:ext uri="{FF2B5EF4-FFF2-40B4-BE49-F238E27FC236}">
                <a16:creationId xmlns:a16="http://schemas.microsoft.com/office/drawing/2014/main" id="{3ABD4AA5-2618-FC2D-42F9-E00EB537C4C1}"/>
              </a:ext>
            </a:extLst>
          </p:cNvPr>
          <p:cNvSpPr/>
          <p:nvPr/>
        </p:nvSpPr>
        <p:spPr>
          <a:xfrm>
            <a:off x="2302770" y="4738063"/>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25" name="正方形/長方形 124">
            <a:extLst>
              <a:ext uri="{FF2B5EF4-FFF2-40B4-BE49-F238E27FC236}">
                <a16:creationId xmlns:a16="http://schemas.microsoft.com/office/drawing/2014/main" id="{4055EC7B-14F3-A270-269C-5A4ADD3CB46B}"/>
              </a:ext>
            </a:extLst>
          </p:cNvPr>
          <p:cNvSpPr/>
          <p:nvPr/>
        </p:nvSpPr>
        <p:spPr>
          <a:xfrm>
            <a:off x="1826126" y="432275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26" name="正方形/長方形 125">
            <a:extLst>
              <a:ext uri="{FF2B5EF4-FFF2-40B4-BE49-F238E27FC236}">
                <a16:creationId xmlns:a16="http://schemas.microsoft.com/office/drawing/2014/main" id="{1AF5461A-B65D-8E9A-BF82-245861E7DDE1}"/>
              </a:ext>
            </a:extLst>
          </p:cNvPr>
          <p:cNvSpPr/>
          <p:nvPr/>
        </p:nvSpPr>
        <p:spPr>
          <a:xfrm>
            <a:off x="1826126" y="4601019"/>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127" name="直線コネクタ 126">
            <a:extLst>
              <a:ext uri="{FF2B5EF4-FFF2-40B4-BE49-F238E27FC236}">
                <a16:creationId xmlns:a16="http://schemas.microsoft.com/office/drawing/2014/main" id="{DF269F84-2B37-7D2D-EBA4-F29046DE8A13}"/>
              </a:ext>
            </a:extLst>
          </p:cNvPr>
          <p:cNvCxnSpPr>
            <a:cxnSpLocks/>
          </p:cNvCxnSpPr>
          <p:nvPr/>
        </p:nvCxnSpPr>
        <p:spPr>
          <a:xfrm>
            <a:off x="826263"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28" name="直線コネクタ 127">
            <a:extLst>
              <a:ext uri="{FF2B5EF4-FFF2-40B4-BE49-F238E27FC236}">
                <a16:creationId xmlns:a16="http://schemas.microsoft.com/office/drawing/2014/main" id="{8FA02974-B5C5-7606-BFCF-421E3064AB5B}"/>
              </a:ext>
            </a:extLst>
          </p:cNvPr>
          <p:cNvCxnSpPr>
            <a:cxnSpLocks/>
          </p:cNvCxnSpPr>
          <p:nvPr/>
        </p:nvCxnSpPr>
        <p:spPr>
          <a:xfrm>
            <a:off x="2919084"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29" name="直線コネクタ 128">
            <a:extLst>
              <a:ext uri="{FF2B5EF4-FFF2-40B4-BE49-F238E27FC236}">
                <a16:creationId xmlns:a16="http://schemas.microsoft.com/office/drawing/2014/main" id="{79EBAE1D-9BFA-952F-652C-EDE29EC4FB35}"/>
              </a:ext>
            </a:extLst>
          </p:cNvPr>
          <p:cNvCxnSpPr>
            <a:cxnSpLocks/>
          </p:cNvCxnSpPr>
          <p:nvPr/>
        </p:nvCxnSpPr>
        <p:spPr>
          <a:xfrm>
            <a:off x="4147724" y="2654492"/>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0" name="直線コネクタ 129">
            <a:extLst>
              <a:ext uri="{FF2B5EF4-FFF2-40B4-BE49-F238E27FC236}">
                <a16:creationId xmlns:a16="http://schemas.microsoft.com/office/drawing/2014/main" id="{5FF7C2AB-AB58-0D3C-1FE7-713A80DF8B54}"/>
              </a:ext>
            </a:extLst>
          </p:cNvPr>
          <p:cNvCxnSpPr>
            <a:cxnSpLocks/>
          </p:cNvCxnSpPr>
          <p:nvPr/>
        </p:nvCxnSpPr>
        <p:spPr>
          <a:xfrm>
            <a:off x="7371973"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1" name="直線コネクタ 130">
            <a:extLst>
              <a:ext uri="{FF2B5EF4-FFF2-40B4-BE49-F238E27FC236}">
                <a16:creationId xmlns:a16="http://schemas.microsoft.com/office/drawing/2014/main" id="{C18D69BF-F1BE-2E47-3FB0-D07D292B277A}"/>
              </a:ext>
            </a:extLst>
          </p:cNvPr>
          <p:cNvCxnSpPr>
            <a:cxnSpLocks/>
          </p:cNvCxnSpPr>
          <p:nvPr/>
        </p:nvCxnSpPr>
        <p:spPr>
          <a:xfrm>
            <a:off x="9116070"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2" name="直線コネクタ 131">
            <a:extLst>
              <a:ext uri="{FF2B5EF4-FFF2-40B4-BE49-F238E27FC236}">
                <a16:creationId xmlns:a16="http://schemas.microsoft.com/office/drawing/2014/main" id="{C679E624-2848-E519-FD2A-7499FDEF95A8}"/>
              </a:ext>
            </a:extLst>
          </p:cNvPr>
          <p:cNvCxnSpPr>
            <a:cxnSpLocks/>
          </p:cNvCxnSpPr>
          <p:nvPr/>
        </p:nvCxnSpPr>
        <p:spPr>
          <a:xfrm>
            <a:off x="1751594"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3" name="直線コネクタ 132">
            <a:extLst>
              <a:ext uri="{FF2B5EF4-FFF2-40B4-BE49-F238E27FC236}">
                <a16:creationId xmlns:a16="http://schemas.microsoft.com/office/drawing/2014/main" id="{719C44AA-8DBE-9E95-3356-2257188C7FAF}"/>
              </a:ext>
            </a:extLst>
          </p:cNvPr>
          <p:cNvCxnSpPr>
            <a:cxnSpLocks/>
          </p:cNvCxnSpPr>
          <p:nvPr/>
        </p:nvCxnSpPr>
        <p:spPr>
          <a:xfrm>
            <a:off x="5417774"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4" name="直線コネクタ 133">
            <a:extLst>
              <a:ext uri="{FF2B5EF4-FFF2-40B4-BE49-F238E27FC236}">
                <a16:creationId xmlns:a16="http://schemas.microsoft.com/office/drawing/2014/main" id="{386DE159-43F9-7017-8A7B-D1170D3AB4F3}"/>
              </a:ext>
            </a:extLst>
          </p:cNvPr>
          <p:cNvCxnSpPr>
            <a:cxnSpLocks/>
          </p:cNvCxnSpPr>
          <p:nvPr/>
        </p:nvCxnSpPr>
        <p:spPr>
          <a:xfrm>
            <a:off x="6363149" y="2638100"/>
            <a:ext cx="0" cy="2268000"/>
          </a:xfrm>
          <a:prstGeom prst="line">
            <a:avLst/>
          </a:prstGeom>
          <a:noFill/>
          <a:ln w="25400" cap="flat" cmpd="sng" algn="ctr">
            <a:solidFill>
              <a:srgbClr val="6D2077"/>
            </a:solidFill>
            <a:prstDash val="solid"/>
            <a:miter lim="800000"/>
            <a:headEnd type="none" w="med" len="med"/>
            <a:tailEnd type="none" w="med" len="med"/>
          </a:ln>
          <a:effectLst/>
        </p:spPr>
      </p:cxnSp>
      <p:sp>
        <p:nvSpPr>
          <p:cNvPr id="2" name="スライド番号プレースホルダー 1">
            <a:extLst>
              <a:ext uri="{FF2B5EF4-FFF2-40B4-BE49-F238E27FC236}">
                <a16:creationId xmlns:a16="http://schemas.microsoft.com/office/drawing/2014/main" id="{D49DD855-0829-EAAA-A27D-AC38948D37DD}"/>
              </a:ext>
            </a:extLst>
          </p:cNvPr>
          <p:cNvSpPr>
            <a:spLocks noGrp="1"/>
          </p:cNvSpPr>
          <p:nvPr>
            <p:ph type="sldNum" sz="quarter" idx="12"/>
          </p:nvPr>
        </p:nvSpPr>
        <p:spPr/>
        <p:txBody>
          <a:bodyPr/>
          <a:lstStyle/>
          <a:p>
            <a:fld id="{DFD4F317-19D0-4848-B5EB-5B174DBE8CF9}" type="slidenum">
              <a:rPr lang="ja-JP" altLang="en-US" smtClean="0"/>
              <a:pPr/>
              <a:t>35</a:t>
            </a:fld>
            <a:endParaRPr lang="ja-JP" altLang="en-US"/>
          </a:p>
        </p:txBody>
      </p:sp>
    </p:spTree>
    <p:extLst>
      <p:ext uri="{BB962C8B-B14F-4D97-AF65-F5344CB8AC3E}">
        <p14:creationId xmlns:p14="http://schemas.microsoft.com/office/powerpoint/2010/main" val="1063975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佐倉市（両備システムズ）</a:t>
            </a:r>
            <a:r>
              <a:rPr lang="en-US" altLang="ja-JP"/>
              <a:t>2/4</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13D1E73-6002-FCE1-D5DF-030AC5F299EC}"/>
              </a:ext>
            </a:extLst>
          </p:cNvPr>
          <p:cNvSpPr txBox="1"/>
          <p:nvPr/>
        </p:nvSpPr>
        <p:spPr>
          <a:xfrm>
            <a:off x="869101" y="995568"/>
            <a:ext cx="8068703"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各接続方式における課題について検討を実施した。いずれの方式においても課題が見られ、ガバメントクラウドの利用形態や設計等を考慮して接続方式を選択する必要がある。</a:t>
            </a:r>
            <a:endParaRPr kumimoji="1" lang="en-US" altLang="ja-JP" sz="1400"/>
          </a:p>
        </p:txBody>
      </p:sp>
      <p:graphicFrame>
        <p:nvGraphicFramePr>
          <p:cNvPr id="64" name="表 2">
            <a:extLst>
              <a:ext uri="{FF2B5EF4-FFF2-40B4-BE49-F238E27FC236}">
                <a16:creationId xmlns:a16="http://schemas.microsoft.com/office/drawing/2014/main" id="{B8A97827-9B57-FF70-333E-90EC71C6E51D}"/>
              </a:ext>
            </a:extLst>
          </p:cNvPr>
          <p:cNvGraphicFramePr>
            <a:graphicFrameLocks noGrp="1"/>
          </p:cNvGraphicFramePr>
          <p:nvPr>
            <p:extLst>
              <p:ext uri="{D42A27DB-BD31-4B8C-83A1-F6EECF244321}">
                <p14:modId xmlns:p14="http://schemas.microsoft.com/office/powerpoint/2010/main" val="2414253537"/>
              </p:ext>
            </p:extLst>
          </p:nvPr>
        </p:nvGraphicFramePr>
        <p:xfrm>
          <a:off x="831000" y="1561423"/>
          <a:ext cx="8244000" cy="203340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j-ea"/>
                          <a:ea typeface="+mj-ea"/>
                        </a:rPr>
                        <a:t>接続方式の課題整理</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endParaRPr kumimoji="1" lang="en-US" altLang="ja-JP"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j-ea"/>
                          <a:ea typeface="+mj-ea"/>
                        </a:rPr>
                        <a:t>回線サービスと接続方式等ごとに構成に関する課題を整理</a:t>
                      </a:r>
                      <a:br>
                        <a:rPr lang="en-US" altLang="ja-JP" sz="900" b="0" i="0" u="none" strike="noStrike">
                          <a:solidFill>
                            <a:srgbClr val="000000"/>
                          </a:solidFill>
                          <a:effectLst/>
                          <a:latin typeface="+mj-ea"/>
                          <a:ea typeface="+mj-ea"/>
                        </a:rPr>
                      </a:br>
                      <a:r>
                        <a:rPr lang="ja-JP" altLang="en-US" sz="900" b="0" i="0" u="none" strike="noStrike">
                          <a:solidFill>
                            <a:srgbClr val="000000"/>
                          </a:solidFill>
                          <a:effectLst/>
                          <a:latin typeface="+mj-ea"/>
                          <a:ea typeface="+mj-ea"/>
                        </a:rPr>
                        <a:t>①ベンダー運用環境経由での接続。主にベンダーの保守で使われる想定（データセンター共同利用型を想定）</a:t>
                      </a:r>
                    </a:p>
                    <a:p>
                      <a:pPr algn="l" fontAlgn="ctr"/>
                      <a:r>
                        <a:rPr lang="ja-JP" altLang="en-US" sz="900" b="0" i="0" u="none" strike="noStrike">
                          <a:solidFill>
                            <a:srgbClr val="000000"/>
                          </a:solidFill>
                          <a:effectLst/>
                          <a:latin typeface="+mj-ea"/>
                          <a:ea typeface="+mj-ea"/>
                        </a:rPr>
                        <a:t>②庁舎から</a:t>
                      </a:r>
                      <a:r>
                        <a:rPr lang="en-US" altLang="ja-JP" sz="900" b="0" i="0" u="none" strike="noStrike">
                          <a:solidFill>
                            <a:srgbClr val="000000"/>
                          </a:solidFill>
                          <a:effectLst/>
                          <a:latin typeface="+mj-ea"/>
                          <a:ea typeface="+mj-ea"/>
                        </a:rPr>
                        <a:t>Direct Connect</a:t>
                      </a:r>
                      <a:r>
                        <a:rPr lang="ja-JP" altLang="en-US" sz="900" b="0" i="0" u="none" strike="noStrike">
                          <a:solidFill>
                            <a:srgbClr val="000000"/>
                          </a:solidFill>
                          <a:effectLst/>
                          <a:latin typeface="+mj-ea"/>
                          <a:ea typeface="+mj-ea"/>
                        </a:rPr>
                        <a:t>を使用して、直接接続。（単独利用時の接続）</a:t>
                      </a:r>
                    </a:p>
                    <a:p>
                      <a:pPr algn="l" fontAlgn="ctr"/>
                      <a:r>
                        <a:rPr lang="ja-JP" altLang="en-US" sz="900" b="0" i="0" u="none" strike="noStrike">
                          <a:solidFill>
                            <a:srgbClr val="000000"/>
                          </a:solidFill>
                          <a:effectLst/>
                          <a:latin typeface="+mj-ea"/>
                          <a:ea typeface="+mj-ea"/>
                        </a:rPr>
                        <a:t>③庁舎から</a:t>
                      </a:r>
                      <a:r>
                        <a:rPr lang="en-US" altLang="ja-JP" sz="900" b="0" i="0" u="none" strike="noStrike">
                          <a:solidFill>
                            <a:srgbClr val="000000"/>
                          </a:solidFill>
                          <a:effectLst/>
                          <a:latin typeface="+mj-ea"/>
                          <a:ea typeface="+mj-ea"/>
                        </a:rPr>
                        <a:t>Direct Connect</a:t>
                      </a:r>
                      <a:r>
                        <a:rPr lang="ja-JP" altLang="en-US" sz="900" b="0" i="0" u="none" strike="noStrike">
                          <a:solidFill>
                            <a:srgbClr val="000000"/>
                          </a:solidFill>
                          <a:effectLst/>
                          <a:latin typeface="+mj-ea"/>
                          <a:ea typeface="+mj-ea"/>
                        </a:rPr>
                        <a:t>を使用して、市単独利用となる</a:t>
                      </a:r>
                      <a:r>
                        <a:rPr lang="en-US" altLang="ja-JP" sz="900" b="0" i="0" u="none" strike="noStrike">
                          <a:solidFill>
                            <a:srgbClr val="000000"/>
                          </a:solidFill>
                          <a:effectLst/>
                          <a:latin typeface="+mj-ea"/>
                          <a:ea typeface="+mj-ea"/>
                        </a:rPr>
                        <a:t>NW</a:t>
                      </a:r>
                      <a:r>
                        <a:rPr lang="ja-JP" altLang="en-US" sz="900" b="0" i="0" u="none" strike="noStrike">
                          <a:solidFill>
                            <a:srgbClr val="000000"/>
                          </a:solidFill>
                          <a:effectLst/>
                          <a:latin typeface="+mj-ea"/>
                          <a:ea typeface="+mj-ea"/>
                        </a:rPr>
                        <a:t>接続環境経由で、市の環境（単独利用・共同利用）に接続</a:t>
                      </a:r>
                    </a:p>
                    <a:p>
                      <a:pPr algn="l" fontAlgn="ctr"/>
                      <a:r>
                        <a:rPr lang="ja-JP" altLang="en-US" sz="900" b="0" i="0" u="none" strike="noStrike">
                          <a:solidFill>
                            <a:srgbClr val="000000"/>
                          </a:solidFill>
                          <a:effectLst/>
                          <a:latin typeface="+mj-ea"/>
                          <a:ea typeface="+mj-ea"/>
                        </a:rPr>
                        <a:t>④庁舎から</a:t>
                      </a:r>
                      <a:r>
                        <a:rPr lang="en-US" altLang="ja-JP" sz="900" b="0" i="0" u="none" strike="noStrike">
                          <a:solidFill>
                            <a:srgbClr val="000000"/>
                          </a:solidFill>
                          <a:effectLst/>
                          <a:latin typeface="+mj-ea"/>
                          <a:ea typeface="+mj-ea"/>
                        </a:rPr>
                        <a:t>Direct Connect</a:t>
                      </a:r>
                      <a:r>
                        <a:rPr lang="ja-JP" altLang="en-US" sz="900" b="0" i="0" u="none" strike="noStrike">
                          <a:solidFill>
                            <a:srgbClr val="000000"/>
                          </a:solidFill>
                          <a:effectLst/>
                          <a:latin typeface="+mj-ea"/>
                          <a:ea typeface="+mj-ea"/>
                        </a:rPr>
                        <a:t>を使用して、ベンダーの共同利用環境に直接接続</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j-ea"/>
                          <a:ea typeface="+mj-ea"/>
                        </a:rPr>
                        <a:t>個別回線から共同利用回線への切替検証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j-ea"/>
                          <a:ea typeface="+mj-ea"/>
                        </a:rPr>
                        <a:t>団体からガバメントクラウド間の回線について、団体個別調達回線から共同利用回線へ切り替える際の手順を検討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3331995"/>
                  </a:ext>
                </a:extLst>
              </a:tr>
            </a:tbl>
          </a:graphicData>
        </a:graphic>
      </p:graphicFrame>
      <p:graphicFrame>
        <p:nvGraphicFramePr>
          <p:cNvPr id="65" name="表 64">
            <a:extLst>
              <a:ext uri="{FF2B5EF4-FFF2-40B4-BE49-F238E27FC236}">
                <a16:creationId xmlns:a16="http://schemas.microsoft.com/office/drawing/2014/main" id="{3DF04FC5-08AA-CCE1-52D1-CDE424A8B7F4}"/>
              </a:ext>
            </a:extLst>
          </p:cNvPr>
          <p:cNvGraphicFramePr>
            <a:graphicFrameLocks noGrp="1"/>
          </p:cNvGraphicFramePr>
          <p:nvPr>
            <p:extLst>
              <p:ext uri="{D42A27DB-BD31-4B8C-83A1-F6EECF244321}">
                <p14:modId xmlns:p14="http://schemas.microsoft.com/office/powerpoint/2010/main" val="2746476016"/>
              </p:ext>
            </p:extLst>
          </p:nvPr>
        </p:nvGraphicFramePr>
        <p:xfrm>
          <a:off x="831850" y="3648858"/>
          <a:ext cx="8244000" cy="271033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①～④の構成について整理した課題を以下で示す。</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225370">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buFont typeface="+mj-ea"/>
                        <a:buAutoNum type="circleNumDbPlain"/>
                      </a:pPr>
                      <a:r>
                        <a:rPr kumimoji="1" lang="ja-JP" altLang="en-US" sz="900" b="1">
                          <a:latin typeface="+mj-ea"/>
                          <a:ea typeface="+mj-ea"/>
                        </a:rPr>
                        <a:t>ベンダーの保守回線としても使用する想定となるが、接続先の</a:t>
                      </a:r>
                      <a:r>
                        <a:rPr kumimoji="1" lang="en-US" altLang="ja-JP" sz="900" b="1">
                          <a:latin typeface="+mj-ea"/>
                          <a:ea typeface="+mj-ea"/>
                        </a:rPr>
                        <a:t>VPC</a:t>
                      </a:r>
                      <a:r>
                        <a:rPr kumimoji="1" lang="ja-JP" altLang="en-US" sz="900" b="1">
                          <a:latin typeface="+mj-ea"/>
                          <a:ea typeface="+mj-ea"/>
                        </a:rPr>
                        <a:t>が非常に多くなる可能性がある</a:t>
                      </a:r>
                      <a:endParaRPr kumimoji="1" lang="en-US" altLang="ja-JP" sz="900" b="1">
                        <a:latin typeface="+mj-ea"/>
                        <a:ea typeface="+mj-ea"/>
                      </a:endParaRPr>
                    </a:p>
                    <a:p>
                      <a:pPr marL="228600" indent="-228600">
                        <a:buFont typeface="+mj-ea"/>
                        <a:buAutoNum type="circleNumDbPlain"/>
                      </a:pPr>
                      <a:r>
                        <a:rPr kumimoji="1" lang="ja-JP" altLang="en-US" sz="900" b="1">
                          <a:latin typeface="+mj-ea"/>
                          <a:ea typeface="+mj-ea"/>
                        </a:rPr>
                        <a:t>回線を共用できないため、回線費用が高額になる</a:t>
                      </a:r>
                      <a:endParaRPr kumimoji="1" lang="en-US" altLang="ja-JP" sz="900" b="1">
                        <a:latin typeface="+mj-ea"/>
                        <a:ea typeface="+mj-ea"/>
                      </a:endParaRPr>
                    </a:p>
                    <a:p>
                      <a:pPr marL="228600" indent="-228600">
                        <a:buFont typeface="+mj-ea"/>
                        <a:buAutoNum type="circleNumDbPlain"/>
                      </a:pPr>
                      <a:r>
                        <a:rPr kumimoji="1" lang="en-US" altLang="ja-JP" sz="900" b="1">
                          <a:latin typeface="+mj-ea"/>
                          <a:ea typeface="+mj-ea"/>
                        </a:rPr>
                        <a:t>NW</a:t>
                      </a:r>
                      <a:r>
                        <a:rPr kumimoji="1" lang="ja-JP" altLang="en-US" sz="900" b="1">
                          <a:latin typeface="+mj-ea"/>
                          <a:ea typeface="+mj-ea"/>
                        </a:rPr>
                        <a:t>接続環境を経由する接続先が少ない場合、</a:t>
                      </a:r>
                      <a:r>
                        <a:rPr kumimoji="1" lang="en-US" altLang="ja-JP" sz="900" b="1">
                          <a:latin typeface="+mj-ea"/>
                          <a:ea typeface="+mj-ea"/>
                        </a:rPr>
                        <a:t>NW</a:t>
                      </a:r>
                      <a:r>
                        <a:rPr kumimoji="1" lang="ja-JP" altLang="en-US" sz="900" b="1">
                          <a:latin typeface="+mj-ea"/>
                          <a:ea typeface="+mj-ea"/>
                        </a:rPr>
                        <a:t>接続環境にかかるコスト割合が高くなる</a:t>
                      </a:r>
                      <a:endParaRPr kumimoji="1" lang="en-US" altLang="ja-JP" sz="900" b="1">
                        <a:latin typeface="+mj-ea"/>
                        <a:ea typeface="+mj-ea"/>
                      </a:endParaRPr>
                    </a:p>
                    <a:p>
                      <a:pPr marL="228600" indent="-228600">
                        <a:buFont typeface="+mj-ea"/>
                        <a:buAutoNum type="circleNumDbPlain"/>
                      </a:pPr>
                      <a:r>
                        <a:rPr kumimoji="1" lang="ja-JP" altLang="en-US" sz="900" b="1">
                          <a:latin typeface="+mj-ea"/>
                          <a:ea typeface="+mj-ea"/>
                        </a:rPr>
                        <a:t>共同利用環境の設定誤り（ルーティング誤り）により、他市の環境にアクセスさせてしまうリスクがある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地方公共団体からの契約回線変更（リフト業務が増えることによる接続アカウントの追加、接続回線の変更）を想定し、切り替え手順の確認、変更方法の検証を実施。</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kern="1200">
                          <a:solidFill>
                            <a:schemeClr val="dk1"/>
                          </a:solidFill>
                          <a:latin typeface="+mj-ea"/>
                          <a:ea typeface="+mn-ea"/>
                          <a:cs typeface="+mn-cs"/>
                        </a:rPr>
                        <a:t>NW</a:t>
                      </a:r>
                      <a:r>
                        <a:rPr kumimoji="1" lang="ja-JP" altLang="en-US" sz="900" kern="1200">
                          <a:solidFill>
                            <a:schemeClr val="dk1"/>
                          </a:solidFill>
                          <a:latin typeface="+mj-ea"/>
                          <a:ea typeface="+mn-ea"/>
                          <a:cs typeface="+mn-cs"/>
                        </a:rPr>
                        <a:t>の</a:t>
                      </a:r>
                      <a:r>
                        <a:rPr kumimoji="1" lang="en-US" altLang="ja-JP" sz="900" kern="1200">
                          <a:solidFill>
                            <a:schemeClr val="dk1"/>
                          </a:solidFill>
                          <a:latin typeface="+mj-ea"/>
                          <a:ea typeface="+mn-ea"/>
                          <a:cs typeface="+mn-cs"/>
                        </a:rPr>
                        <a:t>HUB</a:t>
                      </a:r>
                      <a:r>
                        <a:rPr kumimoji="1" lang="ja-JP" altLang="en-US" sz="900" kern="1200">
                          <a:solidFill>
                            <a:schemeClr val="dk1"/>
                          </a:solidFill>
                          <a:latin typeface="+mj-ea"/>
                          <a:ea typeface="+mn-ea"/>
                          <a:cs typeface="+mn-cs"/>
                        </a:rPr>
                        <a:t>となるアカウントがあったほうが良いが、運用管理アカウントがそれを兼ねることも可能。</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接続については、新しいサブネットを作成し、そこを経由させることで、アプリケーションの実行環境の設定変更は不要であるため業務に大きな影響なく変更可能。</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dirty="0">
                          <a:solidFill>
                            <a:schemeClr val="dk1"/>
                          </a:solidFill>
                          <a:latin typeface="+mj-ea"/>
                          <a:ea typeface="+mn-ea"/>
                          <a:cs typeface="+mn-cs"/>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3" name="スライド番号プレースホルダー 2">
            <a:extLst>
              <a:ext uri="{FF2B5EF4-FFF2-40B4-BE49-F238E27FC236}">
                <a16:creationId xmlns:a16="http://schemas.microsoft.com/office/drawing/2014/main" id="{2AFB4C0E-E48B-1177-667F-8E52C9A3B3FC}"/>
              </a:ext>
            </a:extLst>
          </p:cNvPr>
          <p:cNvSpPr>
            <a:spLocks noGrp="1"/>
          </p:cNvSpPr>
          <p:nvPr>
            <p:ph type="sldNum" sz="quarter" idx="12"/>
          </p:nvPr>
        </p:nvSpPr>
        <p:spPr/>
        <p:txBody>
          <a:bodyPr/>
          <a:lstStyle/>
          <a:p>
            <a:fld id="{DFD4F317-19D0-4848-B5EB-5B174DBE8CF9}" type="slidenum">
              <a:rPr lang="ja-JP" altLang="en-US" smtClean="0"/>
              <a:pPr/>
              <a:t>36</a:t>
            </a:fld>
            <a:endParaRPr lang="ja-JP" altLang="en-US"/>
          </a:p>
        </p:txBody>
      </p:sp>
    </p:spTree>
    <p:extLst>
      <p:ext uri="{BB962C8B-B14F-4D97-AF65-F5344CB8AC3E}">
        <p14:creationId xmlns:p14="http://schemas.microsoft.com/office/powerpoint/2010/main" val="3748220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佐倉市（両備システムズ）</a:t>
            </a:r>
            <a:r>
              <a:rPr lang="en-US" altLang="ja-JP"/>
              <a:t>3/4</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13D1E73-6002-FCE1-D5DF-030AC5F299EC}"/>
              </a:ext>
            </a:extLst>
          </p:cNvPr>
          <p:cNvSpPr txBox="1"/>
          <p:nvPr/>
        </p:nvSpPr>
        <p:spPr>
          <a:xfrm>
            <a:off x="869101" y="995567"/>
            <a:ext cx="8068703" cy="728729"/>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大規模災害の発生を想定して、回線における</a:t>
            </a:r>
            <a:r>
              <a:rPr kumimoji="1" lang="en-US" altLang="ja-JP" sz="1400"/>
              <a:t>DR</a:t>
            </a:r>
            <a:r>
              <a:rPr kumimoji="1" lang="ja-JP" altLang="en-US" sz="1400"/>
              <a:t>構成を検討した。冗長化のレベルを高めていくと回線費用が増大することになるため、団体ごとの</a:t>
            </a:r>
            <a:r>
              <a:rPr kumimoji="1" lang="en-US" altLang="ja-JP" sz="1400"/>
              <a:t>DR</a:t>
            </a:r>
            <a:r>
              <a:rPr kumimoji="1" lang="ja-JP" altLang="en-US" sz="1400"/>
              <a:t>戦略と予算のバランスを考慮したうえで構成を選択する必要がある。</a:t>
            </a:r>
            <a:endParaRPr kumimoji="1" lang="en-US" altLang="ja-JP" sz="1400"/>
          </a:p>
        </p:txBody>
      </p:sp>
      <p:graphicFrame>
        <p:nvGraphicFramePr>
          <p:cNvPr id="64" name="表 2">
            <a:extLst>
              <a:ext uri="{FF2B5EF4-FFF2-40B4-BE49-F238E27FC236}">
                <a16:creationId xmlns:a16="http://schemas.microsoft.com/office/drawing/2014/main" id="{B8A97827-9B57-FF70-333E-90EC71C6E51D}"/>
              </a:ext>
            </a:extLst>
          </p:cNvPr>
          <p:cNvGraphicFramePr>
            <a:graphicFrameLocks noGrp="1"/>
          </p:cNvGraphicFramePr>
          <p:nvPr/>
        </p:nvGraphicFramePr>
        <p:xfrm>
          <a:off x="831000" y="1844450"/>
          <a:ext cx="8244000" cy="86867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j-ea"/>
                          <a:ea typeface="+mj-ea"/>
                        </a:rPr>
                        <a:t>大規模災害時対応の検証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endParaRPr kumimoji="1" lang="en-US" altLang="ja-JP"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j-ea"/>
                          <a:ea typeface="+mj-ea"/>
                        </a:rPr>
                        <a:t>大規模災害発生時を想定し、回線の</a:t>
                      </a:r>
                      <a:r>
                        <a:rPr lang="en-US" altLang="ja-JP" sz="900" b="0" i="0" u="none" strike="noStrike" dirty="0">
                          <a:solidFill>
                            <a:srgbClr val="000000"/>
                          </a:solidFill>
                          <a:effectLst/>
                          <a:latin typeface="+mj-ea"/>
                          <a:ea typeface="+mj-ea"/>
                        </a:rPr>
                        <a:t>DR</a:t>
                      </a:r>
                      <a:r>
                        <a:rPr lang="ja-JP" altLang="en-US" sz="900" b="0" i="0" u="none" strike="noStrike" dirty="0">
                          <a:solidFill>
                            <a:srgbClr val="000000"/>
                          </a:solidFill>
                          <a:effectLst/>
                          <a:latin typeface="+mj-ea"/>
                          <a:ea typeface="+mj-ea"/>
                        </a:rPr>
                        <a:t>構成検討・課題を整理</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bl>
          </a:graphicData>
        </a:graphic>
      </p:graphicFrame>
      <p:graphicFrame>
        <p:nvGraphicFramePr>
          <p:cNvPr id="65" name="表 64">
            <a:extLst>
              <a:ext uri="{FF2B5EF4-FFF2-40B4-BE49-F238E27FC236}">
                <a16:creationId xmlns:a16="http://schemas.microsoft.com/office/drawing/2014/main" id="{3DF04FC5-08AA-CCE1-52D1-CDE424A8B7F4}"/>
              </a:ext>
            </a:extLst>
          </p:cNvPr>
          <p:cNvGraphicFramePr>
            <a:graphicFrameLocks noGrp="1"/>
          </p:cNvGraphicFramePr>
          <p:nvPr>
            <p:extLst>
              <p:ext uri="{D42A27DB-BD31-4B8C-83A1-F6EECF244321}">
                <p14:modId xmlns:p14="http://schemas.microsoft.com/office/powerpoint/2010/main" val="409974077"/>
              </p:ext>
            </p:extLst>
          </p:nvPr>
        </p:nvGraphicFramePr>
        <p:xfrm>
          <a:off x="831850" y="2972809"/>
          <a:ext cx="8244000" cy="24715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：同一ベンダー</a:t>
                      </a:r>
                      <a:r>
                        <a:rPr kumimoji="1" lang="en-US" altLang="ja-JP" sz="900" kern="1200">
                          <a:solidFill>
                            <a:schemeClr val="dk1"/>
                          </a:solidFill>
                          <a:latin typeface="+mj-ea"/>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kern="1200">
                          <a:solidFill>
                            <a:schemeClr val="dk1"/>
                          </a:solidFill>
                          <a:latin typeface="+mj-ea"/>
                          <a:ea typeface="+mn-ea"/>
                          <a:cs typeface="+mn-cs"/>
                        </a:rPr>
                        <a:t>　</a:t>
                      </a: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が同一ベンダーの場合、ベンダー固有の障害で両回線が不通になるリスクがある。</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：別ベンダー</a:t>
                      </a:r>
                      <a:r>
                        <a:rPr kumimoji="1" lang="en-US" altLang="ja-JP" sz="900" kern="1200">
                          <a:solidFill>
                            <a:schemeClr val="dk1"/>
                          </a:solidFill>
                          <a:latin typeface="+mj-ea"/>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kern="1200">
                          <a:solidFill>
                            <a:schemeClr val="dk1"/>
                          </a:solidFill>
                          <a:latin typeface="+mj-ea"/>
                          <a:ea typeface="+mn-ea"/>
                          <a:cs typeface="+mn-cs"/>
                        </a:rPr>
                        <a:t>　</a:t>
                      </a: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が別ベンダーの場合、ベンダー固有の障害による不通リスクが軽減され、どちらかのベンダー回線が稼働していれば、業務継続が可能となるが、</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　回線費用が高額となるデメリットがある。</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：別拠点</a:t>
                      </a:r>
                      <a:r>
                        <a:rPr kumimoji="1" lang="en-US" altLang="ja-JP" sz="900" kern="1200">
                          <a:solidFill>
                            <a:schemeClr val="dk1"/>
                          </a:solidFill>
                          <a:latin typeface="+mj-ea"/>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kern="1200">
                          <a:solidFill>
                            <a:schemeClr val="dk1"/>
                          </a:solidFill>
                          <a:latin typeface="+mj-ea"/>
                          <a:ea typeface="+mn-ea"/>
                          <a:cs typeface="+mn-cs"/>
                        </a:rPr>
                        <a:t>　</a:t>
                      </a:r>
                      <a:r>
                        <a:rPr kumimoji="1" lang="en-US" altLang="ja-JP" sz="900" kern="1200">
                          <a:solidFill>
                            <a:schemeClr val="dk1"/>
                          </a:solidFill>
                          <a:latin typeface="+mj-ea"/>
                          <a:ea typeface="+mn-ea"/>
                          <a:cs typeface="+mn-cs"/>
                        </a:rPr>
                        <a:t>Active-Standby</a:t>
                      </a:r>
                      <a:r>
                        <a:rPr kumimoji="1" lang="ja-JP" altLang="en-US" sz="900" kern="1200">
                          <a:solidFill>
                            <a:schemeClr val="dk1"/>
                          </a:solidFill>
                          <a:latin typeface="+mj-ea"/>
                          <a:ea typeface="+mn-ea"/>
                          <a:cs typeface="+mn-cs"/>
                        </a:rPr>
                        <a:t>を別拠点（</a:t>
                      </a:r>
                      <a:r>
                        <a:rPr kumimoji="1" lang="en-US" altLang="ja-JP" sz="900" kern="1200">
                          <a:solidFill>
                            <a:schemeClr val="dk1"/>
                          </a:solidFill>
                          <a:latin typeface="+mj-ea"/>
                          <a:ea typeface="+mn-ea"/>
                          <a:cs typeface="+mn-cs"/>
                        </a:rPr>
                        <a:t>Active:</a:t>
                      </a:r>
                      <a:r>
                        <a:rPr kumimoji="1" lang="ja-JP" altLang="en-US" sz="900" kern="1200">
                          <a:solidFill>
                            <a:schemeClr val="dk1"/>
                          </a:solidFill>
                          <a:latin typeface="+mj-ea"/>
                          <a:ea typeface="+mn-ea"/>
                          <a:cs typeface="+mn-cs"/>
                        </a:rPr>
                        <a:t>東京、</a:t>
                      </a:r>
                      <a:r>
                        <a:rPr kumimoji="1" lang="en-US" altLang="ja-JP" sz="900" kern="1200">
                          <a:solidFill>
                            <a:schemeClr val="dk1"/>
                          </a:solidFill>
                          <a:latin typeface="+mj-ea"/>
                          <a:ea typeface="+mn-ea"/>
                          <a:cs typeface="+mn-cs"/>
                        </a:rPr>
                        <a:t>Standby:</a:t>
                      </a:r>
                      <a:r>
                        <a:rPr kumimoji="1" lang="ja-JP" altLang="en-US" sz="900" kern="1200">
                          <a:solidFill>
                            <a:schemeClr val="dk1"/>
                          </a:solidFill>
                          <a:latin typeface="+mj-ea"/>
                          <a:ea typeface="+mn-ea"/>
                          <a:cs typeface="+mn-cs"/>
                        </a:rPr>
                        <a:t>大阪等）に接続することで、さらに回線の信頼性を確保可能となる。</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　ただ、東京の災害により、東京リージョンが使えなくなった際、大阪リージョンにレプリカ環境が無い場合は、回線の冗長化をしていたとしても、</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　アプリケーションの実行環境が無い状況となり、業務は停止する。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225370">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buFont typeface="Arial" panose="020B0604020202020204" pitchFamily="34" charset="0"/>
                        <a:buChar char="•"/>
                      </a:pPr>
                      <a:r>
                        <a:rPr kumimoji="1" lang="ja-JP" altLang="en-US" sz="900" b="1" dirty="0">
                          <a:latin typeface="+mj-ea"/>
                          <a:ea typeface="+mj-ea"/>
                        </a:rPr>
                        <a:t>大阪・東京の</a:t>
                      </a:r>
                      <a:r>
                        <a:rPr kumimoji="1" lang="en-US" altLang="ja-JP" sz="900" b="1" dirty="0">
                          <a:latin typeface="+mj-ea"/>
                          <a:ea typeface="+mj-ea"/>
                        </a:rPr>
                        <a:t>2</a:t>
                      </a:r>
                      <a:r>
                        <a:rPr kumimoji="1" lang="ja-JP" altLang="en-US" sz="900" b="1" dirty="0">
                          <a:latin typeface="+mj-ea"/>
                          <a:ea typeface="+mj-ea"/>
                        </a:rPr>
                        <a:t>ロケーションで冗長化すること、回線切り替えを自動化することで、高い可用性を発揮できるが、コストが高額になるというデメリットがある。ただし、切替え方法は自動、手動（中途半端なダウン時の対応）の設定を行うことで、様々なケースに対応可能である。</a:t>
                      </a:r>
                      <a:br>
                        <a:rPr kumimoji="1" lang="en-US" altLang="ja-JP" sz="900" b="1" dirty="0">
                          <a:latin typeface="+mj-ea"/>
                          <a:ea typeface="+mj-ea"/>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b="0" u="sng" kern="1200" dirty="0">
                          <a:solidFill>
                            <a:srgbClr val="FF0000"/>
                          </a:solidFill>
                          <a:latin typeface="+mj-ea"/>
                          <a:ea typeface="+mn-ea"/>
                          <a:cs typeface="+mn-cs"/>
                        </a:rPr>
                        <a:t>》</a:t>
                      </a:r>
                      <a:r>
                        <a:rPr kumimoji="1" lang="ja-JP" altLang="en-US" sz="900" b="0" u="sng" kern="1200" dirty="0">
                          <a:solidFill>
                            <a:srgbClr val="FF0000"/>
                          </a:solidFill>
                          <a:latin typeface="+mj-ea"/>
                          <a:ea typeface="+mn-ea"/>
                          <a:cs typeface="+mn-cs"/>
                        </a:rPr>
                        <a:t> </a:t>
                      </a:r>
                      <a:r>
                        <a:rPr kumimoji="1" lang="ja-JP" altLang="en-US" sz="900" b="0" dirty="0">
                          <a:solidFill>
                            <a:schemeClr val="tx1"/>
                          </a:solidFill>
                          <a:latin typeface="+mj-ea"/>
                          <a:ea typeface="+mj-ea"/>
                        </a:rPr>
                        <a:t>専用回線</a:t>
                      </a:r>
                      <a:r>
                        <a:rPr kumimoji="1" lang="en-US" altLang="ja-JP" sz="900" b="0" dirty="0">
                          <a:solidFill>
                            <a:schemeClr val="tx1"/>
                          </a:solidFill>
                          <a:latin typeface="+mj-ea"/>
                          <a:ea typeface="+mj-ea"/>
                        </a:rPr>
                        <a:t>1</a:t>
                      </a:r>
                      <a:r>
                        <a:rPr kumimoji="1" lang="ja-JP" altLang="en-US" sz="900" b="0" dirty="0">
                          <a:solidFill>
                            <a:schemeClr val="tx1"/>
                          </a:solidFill>
                          <a:latin typeface="+mj-ea"/>
                          <a:ea typeface="+mj-ea"/>
                        </a:rPr>
                        <a:t>回線は</a:t>
                      </a:r>
                      <a:r>
                        <a:rPr kumimoji="1" lang="en-US" altLang="ja-JP" sz="900" b="0" dirty="0">
                          <a:solidFill>
                            <a:schemeClr val="tx1"/>
                          </a:solidFill>
                          <a:latin typeface="+mj-ea"/>
                          <a:ea typeface="+mj-ea"/>
                        </a:rPr>
                        <a:t>Site-to-</a:t>
                      </a:r>
                      <a:r>
                        <a:rPr kumimoji="1" lang="en-US" altLang="ja-JP" sz="900" b="0" dirty="0" err="1">
                          <a:solidFill>
                            <a:schemeClr val="tx1"/>
                          </a:solidFill>
                          <a:latin typeface="+mj-ea"/>
                          <a:ea typeface="+mj-ea"/>
                        </a:rPr>
                        <a:t>SiteVPN</a:t>
                      </a:r>
                      <a:r>
                        <a:rPr kumimoji="1" lang="ja-JP" altLang="en-US" sz="900" b="0" dirty="0">
                          <a:latin typeface="+mj-ea"/>
                          <a:ea typeface="+mj-ea"/>
                        </a:rPr>
                        <a:t>を利用する等、コストのデメリットを低減する必要がある。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3" name="スライド番号プレースホルダー 2">
            <a:extLst>
              <a:ext uri="{FF2B5EF4-FFF2-40B4-BE49-F238E27FC236}">
                <a16:creationId xmlns:a16="http://schemas.microsoft.com/office/drawing/2014/main" id="{3FCA6AA0-86E2-7C40-E7CD-12CFC87FD776}"/>
              </a:ext>
            </a:extLst>
          </p:cNvPr>
          <p:cNvSpPr>
            <a:spLocks noGrp="1"/>
          </p:cNvSpPr>
          <p:nvPr>
            <p:ph type="sldNum" sz="quarter" idx="12"/>
          </p:nvPr>
        </p:nvSpPr>
        <p:spPr/>
        <p:txBody>
          <a:bodyPr/>
          <a:lstStyle/>
          <a:p>
            <a:fld id="{DFD4F317-19D0-4848-B5EB-5B174DBE8CF9}" type="slidenum">
              <a:rPr lang="ja-JP" altLang="en-US" smtClean="0"/>
              <a:pPr/>
              <a:t>37</a:t>
            </a:fld>
            <a:endParaRPr lang="ja-JP" altLang="en-US"/>
          </a:p>
        </p:txBody>
      </p:sp>
    </p:spTree>
    <p:extLst>
      <p:ext uri="{BB962C8B-B14F-4D97-AF65-F5344CB8AC3E}">
        <p14:creationId xmlns:p14="http://schemas.microsoft.com/office/powerpoint/2010/main" val="3192534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3">
            <a:extLst>
              <a:ext uri="{FF2B5EF4-FFF2-40B4-BE49-F238E27FC236}">
                <a16:creationId xmlns:a16="http://schemas.microsoft.com/office/drawing/2014/main" id="{E5093C46-24E7-42FA-9399-6AD354583A3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佐倉市（両備システムズ）</a:t>
            </a:r>
            <a:r>
              <a:rPr lang="en-US" altLang="ja-JP"/>
              <a:t>4/4</a:t>
            </a:r>
            <a:endParaRPr lang="ja-JP" altLang="en-US"/>
          </a:p>
        </p:txBody>
      </p:sp>
      <p:cxnSp>
        <p:nvCxnSpPr>
          <p:cNvPr id="45" name="直線コネクタ 44">
            <a:extLst>
              <a:ext uri="{FF2B5EF4-FFF2-40B4-BE49-F238E27FC236}">
                <a16:creationId xmlns:a16="http://schemas.microsoft.com/office/drawing/2014/main" id="{1573BFDC-4E54-4842-96A4-08C11903DEF2}"/>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13D1E73-6002-FCE1-D5DF-030AC5F299EC}"/>
              </a:ext>
            </a:extLst>
          </p:cNvPr>
          <p:cNvSpPr txBox="1"/>
          <p:nvPr/>
        </p:nvSpPr>
        <p:spPr>
          <a:xfrm>
            <a:off x="869101" y="995568"/>
            <a:ext cx="7900826" cy="56081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en-US" altLang="ja-JP" sz="1400"/>
              <a:t>IP</a:t>
            </a:r>
            <a:r>
              <a:rPr kumimoji="1" lang="ja-JP" altLang="en-US" sz="1400"/>
              <a:t>アドレスの重複及びマルチクラウド接続時の対応について検討した。マルチクラウド接続においては現時点でいくつか課題があると考えており、利用する</a:t>
            </a:r>
            <a:r>
              <a:rPr kumimoji="1" lang="en-US" altLang="ja-JP" sz="1400"/>
              <a:t>CSP</a:t>
            </a:r>
            <a:r>
              <a:rPr kumimoji="1" lang="ja-JP" altLang="en-US" sz="1400"/>
              <a:t>に応じて回線を検討していく必要がある。</a:t>
            </a:r>
            <a:endParaRPr kumimoji="1" lang="en-US" altLang="ja-JP" sz="1400"/>
          </a:p>
        </p:txBody>
      </p:sp>
      <p:graphicFrame>
        <p:nvGraphicFramePr>
          <p:cNvPr id="65" name="表 64">
            <a:extLst>
              <a:ext uri="{FF2B5EF4-FFF2-40B4-BE49-F238E27FC236}">
                <a16:creationId xmlns:a16="http://schemas.microsoft.com/office/drawing/2014/main" id="{3DF04FC5-08AA-CCE1-52D1-CDE424A8B7F4}"/>
              </a:ext>
            </a:extLst>
          </p:cNvPr>
          <p:cNvGraphicFramePr>
            <a:graphicFrameLocks noGrp="1"/>
          </p:cNvGraphicFramePr>
          <p:nvPr>
            <p:extLst>
              <p:ext uri="{D42A27DB-BD31-4B8C-83A1-F6EECF244321}">
                <p14:modId xmlns:p14="http://schemas.microsoft.com/office/powerpoint/2010/main" val="353505284"/>
              </p:ext>
            </p:extLst>
          </p:nvPr>
        </p:nvGraphicFramePr>
        <p:xfrm>
          <a:off x="831850" y="3029853"/>
          <a:ext cx="8244000" cy="353179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29242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佐倉市のような単独利用環境の場合、</a:t>
                      </a:r>
                      <a:r>
                        <a:rPr kumimoji="1" lang="en-US" altLang="ja-JP" sz="900" kern="1200">
                          <a:solidFill>
                            <a:schemeClr val="dk1"/>
                          </a:solidFill>
                          <a:latin typeface="+mj-ea"/>
                          <a:ea typeface="+mn-ea"/>
                          <a:cs typeface="+mn-cs"/>
                        </a:rPr>
                        <a:t>IP</a:t>
                      </a:r>
                      <a:r>
                        <a:rPr kumimoji="1" lang="ja-JP" altLang="en-US" sz="900" kern="1200">
                          <a:solidFill>
                            <a:schemeClr val="dk1"/>
                          </a:solidFill>
                          <a:latin typeface="+mj-ea"/>
                          <a:ea typeface="+mn-ea"/>
                          <a:cs typeface="+mn-cs"/>
                        </a:rPr>
                        <a:t>設計を市庁舎側に合わせることが可能であるため、このリスクは回避可能だが、共同利用環境の場合は、上記のリスクがあるため、対策が必要。</a:t>
                      </a:r>
                      <a:endParaRPr kumimoji="1" lang="en-US" altLang="ja-JP" sz="900" kern="1200">
                        <a:solidFill>
                          <a:schemeClr val="dk1"/>
                        </a:solidFill>
                        <a:latin typeface="+mj-ea"/>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今回検討した対応策について以下に示す。なお、ベンダー共同利用環境において、</a:t>
                      </a:r>
                      <a:r>
                        <a:rPr kumimoji="1" lang="en-US" altLang="ja-JP" sz="900" kern="1200">
                          <a:solidFill>
                            <a:schemeClr val="dk1"/>
                          </a:solidFill>
                          <a:latin typeface="+mj-ea"/>
                          <a:ea typeface="+mn-ea"/>
                          <a:cs typeface="+mn-cs"/>
                        </a:rPr>
                        <a:t>IP</a:t>
                      </a:r>
                      <a:r>
                        <a:rPr kumimoji="1" lang="ja-JP" altLang="en-US" sz="900" kern="1200">
                          <a:solidFill>
                            <a:schemeClr val="dk1"/>
                          </a:solidFill>
                          <a:latin typeface="+mj-ea"/>
                          <a:ea typeface="+mn-ea"/>
                          <a:cs typeface="+mn-cs"/>
                        </a:rPr>
                        <a:t>アドレス設計はベンダー側で設計できる方が管理上、都合が良いと考えるため、地方公共団体側の</a:t>
                      </a:r>
                      <a:r>
                        <a:rPr kumimoji="1" lang="en-US" altLang="ja-JP" sz="900" kern="1200">
                          <a:solidFill>
                            <a:schemeClr val="dk1"/>
                          </a:solidFill>
                          <a:latin typeface="+mj-ea"/>
                          <a:ea typeface="+mn-ea"/>
                          <a:cs typeface="+mn-cs"/>
                        </a:rPr>
                        <a:t>CIDR Block</a:t>
                      </a:r>
                      <a:r>
                        <a:rPr kumimoji="1" lang="ja-JP" altLang="en-US" sz="900" kern="1200">
                          <a:solidFill>
                            <a:schemeClr val="dk1"/>
                          </a:solidFill>
                          <a:latin typeface="+mj-ea"/>
                          <a:ea typeface="+mn-ea"/>
                          <a:cs typeface="+mn-cs"/>
                        </a:rPr>
                        <a:t>とガバメントクラウド側の</a:t>
                      </a:r>
                      <a:r>
                        <a:rPr kumimoji="1" lang="en-US" altLang="ja-JP" sz="900" kern="1200">
                          <a:solidFill>
                            <a:schemeClr val="dk1"/>
                          </a:solidFill>
                          <a:latin typeface="+mj-ea"/>
                          <a:ea typeface="+mn-ea"/>
                          <a:cs typeface="+mn-cs"/>
                        </a:rPr>
                        <a:t>CIDR Block</a:t>
                      </a:r>
                      <a:r>
                        <a:rPr kumimoji="1" lang="ja-JP" altLang="en-US" sz="900" kern="1200">
                          <a:solidFill>
                            <a:schemeClr val="dk1"/>
                          </a:solidFill>
                          <a:latin typeface="+mj-ea"/>
                          <a:ea typeface="+mn-ea"/>
                          <a:cs typeface="+mn-cs"/>
                        </a:rPr>
                        <a:t>を切り分けて考えられる</a:t>
                      </a:r>
                      <a:r>
                        <a:rPr kumimoji="1" lang="en-US" altLang="ja-JP" sz="900" kern="1200">
                          <a:solidFill>
                            <a:schemeClr val="dk1"/>
                          </a:solidFill>
                          <a:latin typeface="+mj-ea"/>
                          <a:ea typeface="+mn-ea"/>
                          <a:cs typeface="+mn-cs"/>
                        </a:rPr>
                        <a:t>Private Link</a:t>
                      </a:r>
                      <a:r>
                        <a:rPr kumimoji="1" lang="ja-JP" altLang="en-US" sz="900" kern="1200">
                          <a:solidFill>
                            <a:schemeClr val="dk1"/>
                          </a:solidFill>
                          <a:latin typeface="+mj-ea"/>
                          <a:ea typeface="+mn-ea"/>
                          <a:cs typeface="+mn-cs"/>
                        </a:rPr>
                        <a:t>を使用したほうが、わかりやすい環境となると考える。</a:t>
                      </a:r>
                      <a:br>
                        <a:rPr kumimoji="1" lang="en-US" altLang="ja-JP" sz="900" kern="1200">
                          <a:solidFill>
                            <a:schemeClr val="dk1"/>
                          </a:solidFill>
                          <a:latin typeface="+mj-ea"/>
                          <a:ea typeface="+mn-ea"/>
                          <a:cs typeface="+mn-cs"/>
                        </a:rPr>
                      </a:br>
                      <a:r>
                        <a:rPr kumimoji="1" lang="en-US" altLang="ja-JP" sz="900" b="1" u="sng" kern="1200">
                          <a:solidFill>
                            <a:schemeClr val="dk1"/>
                          </a:solidFill>
                          <a:latin typeface="+mj-ea"/>
                          <a:ea typeface="+mn-ea"/>
                          <a:cs typeface="+mn-cs"/>
                        </a:rPr>
                        <a:t>【</a:t>
                      </a:r>
                      <a:r>
                        <a:rPr kumimoji="1" lang="ja-JP" altLang="en-US" sz="900" b="1" u="sng" kern="1200">
                          <a:solidFill>
                            <a:schemeClr val="dk1"/>
                          </a:solidFill>
                          <a:latin typeface="+mj-ea"/>
                          <a:ea typeface="+mn-ea"/>
                          <a:cs typeface="+mn-cs"/>
                        </a:rPr>
                        <a:t>対応策①</a:t>
                      </a:r>
                      <a:r>
                        <a:rPr kumimoji="1" lang="en-US" altLang="ja-JP" sz="900" b="1" u="sng" kern="1200">
                          <a:solidFill>
                            <a:schemeClr val="dk1"/>
                          </a:solidFill>
                          <a:latin typeface="+mj-ea"/>
                          <a:ea typeface="+mn-ea"/>
                          <a:cs typeface="+mn-cs"/>
                        </a:rPr>
                        <a:t>】Private</a:t>
                      </a:r>
                      <a:r>
                        <a:rPr kumimoji="1" lang="ja-JP" altLang="en-US" sz="900" b="1" u="sng" kern="1200">
                          <a:solidFill>
                            <a:schemeClr val="dk1"/>
                          </a:solidFill>
                          <a:latin typeface="+mj-ea"/>
                          <a:ea typeface="+mn-ea"/>
                          <a:cs typeface="+mn-cs"/>
                        </a:rPr>
                        <a:t> </a:t>
                      </a:r>
                      <a:r>
                        <a:rPr kumimoji="1" lang="en-US" altLang="ja-JP" sz="900" b="1" u="sng" kern="1200">
                          <a:solidFill>
                            <a:schemeClr val="dk1"/>
                          </a:solidFill>
                          <a:latin typeface="+mj-ea"/>
                          <a:ea typeface="+mn-ea"/>
                          <a:cs typeface="+mn-cs"/>
                        </a:rPr>
                        <a:t>Link</a:t>
                      </a:r>
                      <a:r>
                        <a:rPr kumimoji="1" lang="ja-JP" altLang="en-US" sz="900" b="1" u="sng" kern="1200">
                          <a:solidFill>
                            <a:schemeClr val="dk1"/>
                          </a:solidFill>
                          <a:latin typeface="+mj-ea"/>
                          <a:ea typeface="+mn-ea"/>
                          <a:cs typeface="+mn-cs"/>
                        </a:rPr>
                        <a:t>の使用</a:t>
                      </a:r>
                      <a:br>
                        <a:rPr kumimoji="1" lang="en-US" altLang="ja-JP" sz="900" kern="1200">
                          <a:solidFill>
                            <a:schemeClr val="dk1"/>
                          </a:solidFill>
                          <a:latin typeface="+mj-ea"/>
                          <a:ea typeface="+mn-ea"/>
                          <a:cs typeface="+mn-cs"/>
                        </a:rPr>
                      </a:br>
                      <a:r>
                        <a:rPr kumimoji="1" lang="en-US" altLang="ja-JP" sz="900" kern="1200">
                          <a:solidFill>
                            <a:schemeClr val="dk1"/>
                          </a:solidFill>
                          <a:latin typeface="+mj-ea"/>
                          <a:ea typeface="+mn-ea"/>
                          <a:cs typeface="+mn-cs"/>
                        </a:rPr>
                        <a:t>Private Link</a:t>
                      </a:r>
                      <a:r>
                        <a:rPr kumimoji="1" lang="ja-JP" altLang="en-US" sz="900" kern="1200">
                          <a:solidFill>
                            <a:schemeClr val="dk1"/>
                          </a:solidFill>
                          <a:latin typeface="+mj-ea"/>
                          <a:ea typeface="+mn-ea"/>
                          <a:cs typeface="+mn-cs"/>
                        </a:rPr>
                        <a:t>は、</a:t>
                      </a:r>
                      <a:r>
                        <a:rPr kumimoji="1" lang="en-US" altLang="ja-JP" sz="900" kern="1200">
                          <a:solidFill>
                            <a:schemeClr val="dk1"/>
                          </a:solidFill>
                          <a:latin typeface="+mj-ea"/>
                          <a:ea typeface="+mn-ea"/>
                          <a:cs typeface="+mn-cs"/>
                        </a:rPr>
                        <a:t>VPC Endpoint</a:t>
                      </a:r>
                      <a:r>
                        <a:rPr kumimoji="1" lang="ja-JP" altLang="en-US" sz="900" kern="1200">
                          <a:solidFill>
                            <a:schemeClr val="dk1"/>
                          </a:solidFill>
                          <a:latin typeface="+mj-ea"/>
                          <a:ea typeface="+mn-ea"/>
                          <a:cs typeface="+mn-cs"/>
                        </a:rPr>
                        <a:t>を介して通信を確立するサービスであるため、</a:t>
                      </a:r>
                      <a:r>
                        <a:rPr kumimoji="1" lang="en-US" altLang="ja-JP" sz="900" kern="1200">
                          <a:solidFill>
                            <a:schemeClr val="dk1"/>
                          </a:solidFill>
                          <a:latin typeface="+mj-ea"/>
                          <a:ea typeface="+mn-ea"/>
                          <a:cs typeface="+mn-cs"/>
                        </a:rPr>
                        <a:t>IP</a:t>
                      </a:r>
                      <a:r>
                        <a:rPr kumimoji="1" lang="ja-JP" altLang="en-US" sz="900" kern="1200">
                          <a:solidFill>
                            <a:schemeClr val="dk1"/>
                          </a:solidFill>
                          <a:latin typeface="+mj-ea"/>
                          <a:ea typeface="+mn-ea"/>
                          <a:cs typeface="+mn-cs"/>
                        </a:rPr>
                        <a:t>アドレスの重複回避が可能。</a:t>
                      </a:r>
                      <a:br>
                        <a:rPr kumimoji="1" lang="en-US" altLang="ja-JP" sz="900" kern="1200">
                          <a:solidFill>
                            <a:schemeClr val="dk1"/>
                          </a:solidFill>
                          <a:latin typeface="+mj-ea"/>
                          <a:ea typeface="+mn-ea"/>
                          <a:cs typeface="+mn-cs"/>
                        </a:rPr>
                      </a:br>
                      <a:r>
                        <a:rPr kumimoji="1" lang="en-US" altLang="ja-JP" sz="900" b="1" u="sng" kern="1200">
                          <a:solidFill>
                            <a:schemeClr val="dk1"/>
                          </a:solidFill>
                          <a:latin typeface="+mj-ea"/>
                          <a:ea typeface="+mn-ea"/>
                          <a:cs typeface="+mn-cs"/>
                        </a:rPr>
                        <a:t>【</a:t>
                      </a:r>
                      <a:r>
                        <a:rPr kumimoji="1" lang="ja-JP" altLang="en-US" sz="900" b="1" u="sng" kern="1200">
                          <a:solidFill>
                            <a:schemeClr val="dk1"/>
                          </a:solidFill>
                          <a:latin typeface="+mj-ea"/>
                          <a:ea typeface="+mn-ea"/>
                          <a:cs typeface="+mn-cs"/>
                        </a:rPr>
                        <a:t>対応策②</a:t>
                      </a:r>
                      <a:r>
                        <a:rPr kumimoji="1" lang="en-US" altLang="ja-JP" sz="900" b="1" u="sng" kern="1200">
                          <a:solidFill>
                            <a:schemeClr val="dk1"/>
                          </a:solidFill>
                          <a:latin typeface="+mj-ea"/>
                          <a:ea typeface="+mn-ea"/>
                          <a:cs typeface="+mn-cs"/>
                        </a:rPr>
                        <a:t>】NAT</a:t>
                      </a:r>
                      <a:r>
                        <a:rPr kumimoji="1" lang="ja-JP" altLang="en-US" sz="900" b="1" u="sng" kern="1200">
                          <a:solidFill>
                            <a:schemeClr val="dk1"/>
                          </a:solidFill>
                          <a:latin typeface="+mj-ea"/>
                          <a:ea typeface="+mn-ea"/>
                          <a:cs typeface="+mn-cs"/>
                        </a:rPr>
                        <a:t>変換を行い、</a:t>
                      </a:r>
                      <a:r>
                        <a:rPr kumimoji="1" lang="en-US" altLang="ja-JP" sz="900" b="1" u="sng" kern="1200">
                          <a:solidFill>
                            <a:schemeClr val="dk1"/>
                          </a:solidFill>
                          <a:latin typeface="+mj-ea"/>
                          <a:ea typeface="+mn-ea"/>
                          <a:cs typeface="+mn-cs"/>
                        </a:rPr>
                        <a:t>Transit Gateway</a:t>
                      </a:r>
                      <a:r>
                        <a:rPr kumimoji="1" lang="ja-JP" altLang="en-US" sz="900" b="1" u="sng" kern="1200">
                          <a:solidFill>
                            <a:schemeClr val="dk1"/>
                          </a:solidFill>
                          <a:latin typeface="+mj-ea"/>
                          <a:ea typeface="+mn-ea"/>
                          <a:cs typeface="+mn-cs"/>
                        </a:rPr>
                        <a:t>を使用</a:t>
                      </a:r>
                      <a:br>
                        <a:rPr kumimoji="1" lang="en-US" altLang="ja-JP" sz="900" kern="1200">
                          <a:solidFill>
                            <a:schemeClr val="dk1"/>
                          </a:solidFill>
                          <a:latin typeface="+mj-ea"/>
                          <a:ea typeface="+mn-ea"/>
                          <a:cs typeface="+mn-cs"/>
                        </a:rPr>
                      </a:br>
                      <a:r>
                        <a:rPr kumimoji="1" lang="en-US" altLang="ja-JP" sz="900" kern="1200">
                          <a:solidFill>
                            <a:schemeClr val="dk1"/>
                          </a:solidFill>
                          <a:latin typeface="+mj-ea"/>
                          <a:ea typeface="+mn-ea"/>
                          <a:cs typeface="+mn-cs"/>
                        </a:rPr>
                        <a:t>TGW</a:t>
                      </a:r>
                      <a:r>
                        <a:rPr kumimoji="1" lang="ja-JP" altLang="en-US" sz="900" kern="1200">
                          <a:solidFill>
                            <a:schemeClr val="dk1"/>
                          </a:solidFill>
                          <a:latin typeface="+mj-ea"/>
                          <a:ea typeface="+mn-ea"/>
                          <a:cs typeface="+mn-cs"/>
                        </a:rPr>
                        <a:t>を設定する際、異なる</a:t>
                      </a:r>
                      <a:r>
                        <a:rPr kumimoji="1" lang="en-US" altLang="ja-JP" sz="900" kern="1200">
                          <a:solidFill>
                            <a:schemeClr val="dk1"/>
                          </a:solidFill>
                          <a:latin typeface="+mj-ea"/>
                          <a:ea typeface="+mn-ea"/>
                          <a:cs typeface="+mn-cs"/>
                        </a:rPr>
                        <a:t>VPC</a:t>
                      </a:r>
                      <a:r>
                        <a:rPr kumimoji="1" lang="ja-JP" altLang="en-US" sz="900" kern="1200">
                          <a:solidFill>
                            <a:schemeClr val="dk1"/>
                          </a:solidFill>
                          <a:latin typeface="+mj-ea"/>
                          <a:ea typeface="+mn-ea"/>
                          <a:cs typeface="+mn-cs"/>
                        </a:rPr>
                        <a:t>やオンプレミスネットワークで同じ</a:t>
                      </a:r>
                      <a:r>
                        <a:rPr kumimoji="1" lang="en-US" altLang="ja-JP" sz="900" kern="1200">
                          <a:solidFill>
                            <a:schemeClr val="dk1"/>
                          </a:solidFill>
                          <a:latin typeface="+mj-ea"/>
                          <a:ea typeface="+mn-ea"/>
                          <a:cs typeface="+mn-cs"/>
                        </a:rPr>
                        <a:t>CIDR</a:t>
                      </a:r>
                      <a:r>
                        <a:rPr kumimoji="1" lang="ja-JP" altLang="en-US" sz="900" kern="1200">
                          <a:solidFill>
                            <a:schemeClr val="dk1"/>
                          </a:solidFill>
                          <a:latin typeface="+mj-ea"/>
                          <a:ea typeface="+mn-ea"/>
                          <a:cs typeface="+mn-cs"/>
                        </a:rPr>
                        <a:t>ブロックを使用することができないという制約があるため、</a:t>
                      </a:r>
                      <a:r>
                        <a:rPr kumimoji="1" lang="en-US" altLang="ja-JP" sz="900" kern="1200">
                          <a:solidFill>
                            <a:schemeClr val="dk1"/>
                          </a:solidFill>
                          <a:latin typeface="+mj-ea"/>
                          <a:ea typeface="+mn-ea"/>
                          <a:cs typeface="+mn-cs"/>
                        </a:rPr>
                        <a:t>NAT</a:t>
                      </a:r>
                      <a:r>
                        <a:rPr kumimoji="1" lang="ja-JP" altLang="en-US" sz="900" kern="1200">
                          <a:solidFill>
                            <a:schemeClr val="dk1"/>
                          </a:solidFill>
                          <a:latin typeface="+mj-ea"/>
                          <a:ea typeface="+mn-ea"/>
                          <a:cs typeface="+mn-cs"/>
                        </a:rPr>
                        <a:t>変換を行い、別の</a:t>
                      </a:r>
                      <a:r>
                        <a:rPr kumimoji="1" lang="en-US" altLang="ja-JP" sz="900" kern="1200">
                          <a:solidFill>
                            <a:schemeClr val="dk1"/>
                          </a:solidFill>
                          <a:latin typeface="+mj-ea"/>
                          <a:ea typeface="+mn-ea"/>
                          <a:cs typeface="+mn-cs"/>
                        </a:rPr>
                        <a:t>CIDR Block</a:t>
                      </a:r>
                      <a:r>
                        <a:rPr kumimoji="1" lang="ja-JP" altLang="en-US" sz="900" kern="1200">
                          <a:solidFill>
                            <a:schemeClr val="dk1"/>
                          </a:solidFill>
                          <a:latin typeface="+mj-ea"/>
                          <a:ea typeface="+mn-ea"/>
                          <a:cs typeface="+mn-cs"/>
                        </a:rPr>
                        <a:t>として通信を行う。</a:t>
                      </a:r>
                      <a:endParaRPr kumimoji="1" lang="en-US" altLang="ja-JP" sz="900" kern="1200">
                        <a:solidFill>
                          <a:schemeClr val="dk1"/>
                        </a:solidFill>
                        <a:latin typeface="+mj-ea"/>
                        <a:ea typeface="+mn-ea"/>
                        <a:cs typeface="+mn-cs"/>
                      </a:endParaRP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225370">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dk1"/>
                          </a:solidFill>
                          <a:latin typeface="+mj-ea"/>
                          <a:ea typeface="+mn-ea"/>
                          <a:cs typeface="+mn-cs"/>
                        </a:rPr>
                        <a:t>なし</a:t>
                      </a: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課題の洗い出し結果について以下に示す。</a:t>
                      </a:r>
                      <a:endParaRPr kumimoji="1" lang="en-US" altLang="ja-JP" sz="900" kern="1200">
                        <a:solidFill>
                          <a:schemeClr val="dk1"/>
                        </a:solidFill>
                        <a:latin typeface="+mj-ea"/>
                        <a:ea typeface="+mn-ea"/>
                        <a:cs typeface="+mn-cs"/>
                      </a:endParaRP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回線業者のサービスを適切に選択する必要がある。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各市の業務において、使用するクラウドサービスを把握し、使用されるクラウドサービス間を接続することが可能なサービスを選定する必要がある。</a:t>
                      </a:r>
                      <a:br>
                        <a:rPr kumimoji="1" lang="en-US" altLang="ja-JP" sz="900" b="1" kern="1200" dirty="0">
                          <a:solidFill>
                            <a:schemeClr val="dk1"/>
                          </a:solidFill>
                          <a:latin typeface="+mj-ea"/>
                          <a:ea typeface="+mn-ea"/>
                          <a:cs typeface="+mn-cs"/>
                        </a:rPr>
                      </a:br>
                      <a:r>
                        <a:rPr kumimoji="1" lang="ja-JP" altLang="en-US" sz="900" b="0" kern="1200" dirty="0">
                          <a:solidFill>
                            <a:schemeClr val="dk1"/>
                          </a:solidFill>
                          <a:latin typeface="+mj-ea"/>
                          <a:ea typeface="+mn-ea"/>
                          <a:cs typeface="+mn-cs"/>
                        </a:rPr>
                        <a:t>（今後増加するガバメントクラウド</a:t>
                      </a:r>
                      <a:r>
                        <a:rPr kumimoji="1" lang="en-US" altLang="ja-JP" sz="900" b="0" kern="1200" dirty="0">
                          <a:solidFill>
                            <a:schemeClr val="dk1"/>
                          </a:solidFill>
                          <a:latin typeface="+mj-ea"/>
                          <a:ea typeface="+mn-ea"/>
                          <a:cs typeface="+mn-cs"/>
                        </a:rPr>
                        <a:t>CSP</a:t>
                      </a:r>
                      <a:r>
                        <a:rPr kumimoji="1" lang="ja-JP" altLang="en-US" sz="900" b="0" kern="1200" dirty="0">
                          <a:solidFill>
                            <a:schemeClr val="dk1"/>
                          </a:solidFill>
                          <a:latin typeface="+mj-ea"/>
                          <a:ea typeface="+mn-ea"/>
                          <a:cs typeface="+mn-cs"/>
                        </a:rPr>
                        <a:t>は特に注意が必要で、接続対象の</a:t>
                      </a:r>
                      <a:r>
                        <a:rPr kumimoji="1" lang="en-US" altLang="ja-JP" sz="900" b="0" kern="1200" dirty="0">
                          <a:solidFill>
                            <a:schemeClr val="dk1"/>
                          </a:solidFill>
                          <a:latin typeface="+mj-ea"/>
                          <a:ea typeface="+mn-ea"/>
                          <a:cs typeface="+mn-cs"/>
                        </a:rPr>
                        <a:t>CSP</a:t>
                      </a:r>
                      <a:r>
                        <a:rPr kumimoji="1" lang="ja-JP" altLang="en-US" sz="900" b="0" kern="1200" dirty="0">
                          <a:solidFill>
                            <a:schemeClr val="dk1"/>
                          </a:solidFill>
                          <a:latin typeface="+mj-ea"/>
                          <a:ea typeface="+mn-ea"/>
                          <a:cs typeface="+mn-cs"/>
                        </a:rPr>
                        <a:t>になっていない可能性がある。）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「回線運用管理補助者」が複数の</a:t>
                      </a:r>
                      <a:r>
                        <a:rPr kumimoji="1" lang="en-US" altLang="ja-JP" sz="900" b="1" kern="1200" dirty="0">
                          <a:solidFill>
                            <a:schemeClr val="dk1"/>
                          </a:solidFill>
                          <a:latin typeface="+mj-ea"/>
                          <a:ea typeface="+mn-ea"/>
                          <a:cs typeface="+mn-cs"/>
                        </a:rPr>
                        <a:t>CSP</a:t>
                      </a:r>
                      <a:r>
                        <a:rPr kumimoji="1" lang="ja-JP" altLang="en-US" sz="900" b="1" kern="1200" dirty="0">
                          <a:solidFill>
                            <a:schemeClr val="dk1"/>
                          </a:solidFill>
                          <a:latin typeface="+mj-ea"/>
                          <a:ea typeface="+mn-ea"/>
                          <a:cs typeface="+mn-cs"/>
                        </a:rPr>
                        <a:t>に跨って、ネットワークを管理することになるため、一元的に管理ができず運用管理の手間が増える。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第</a:t>
                      </a:r>
                      <a:r>
                        <a:rPr kumimoji="1" lang="en-US" altLang="ja-JP" sz="900" b="1" kern="1200" dirty="0">
                          <a:solidFill>
                            <a:schemeClr val="dk1"/>
                          </a:solidFill>
                          <a:latin typeface="+mj-ea"/>
                          <a:ea typeface="+mn-ea"/>
                          <a:cs typeface="+mn-cs"/>
                        </a:rPr>
                        <a:t>5</a:t>
                      </a:r>
                      <a:r>
                        <a:rPr kumimoji="1" lang="ja-JP" altLang="en-US" sz="900" b="1" kern="1200" dirty="0">
                          <a:solidFill>
                            <a:schemeClr val="dk1"/>
                          </a:solidFill>
                          <a:latin typeface="+mj-ea"/>
                          <a:ea typeface="+mn-ea"/>
                          <a:cs typeface="+mn-cs"/>
                        </a:rPr>
                        <a:t>次</a:t>
                      </a:r>
                      <a:r>
                        <a:rPr kumimoji="1" lang="en-US" altLang="ja-JP" sz="900" b="1" kern="1200" dirty="0">
                          <a:solidFill>
                            <a:schemeClr val="dk1"/>
                          </a:solidFill>
                          <a:latin typeface="+mj-ea"/>
                          <a:ea typeface="+mn-ea"/>
                          <a:cs typeface="+mn-cs"/>
                        </a:rPr>
                        <a:t>LGWAN</a:t>
                      </a:r>
                      <a:r>
                        <a:rPr kumimoji="1" lang="ja-JP" altLang="en-US" sz="900" b="1" kern="1200" dirty="0">
                          <a:solidFill>
                            <a:schemeClr val="dk1"/>
                          </a:solidFill>
                          <a:latin typeface="+mj-ea"/>
                          <a:ea typeface="+mn-ea"/>
                          <a:cs typeface="+mn-cs"/>
                        </a:rPr>
                        <a:t>では、現在採択されている</a:t>
                      </a:r>
                      <a:r>
                        <a:rPr kumimoji="1" lang="en-US" altLang="ja-JP" sz="900" b="1" kern="1200" dirty="0">
                          <a:solidFill>
                            <a:schemeClr val="dk1"/>
                          </a:solidFill>
                          <a:latin typeface="+mj-ea"/>
                          <a:ea typeface="+mn-ea"/>
                          <a:cs typeface="+mn-cs"/>
                        </a:rPr>
                        <a:t>5CSP</a:t>
                      </a:r>
                      <a:r>
                        <a:rPr kumimoji="1" lang="ja-JP" altLang="en-US" sz="900" b="1" kern="1200" dirty="0">
                          <a:solidFill>
                            <a:schemeClr val="dk1"/>
                          </a:solidFill>
                          <a:latin typeface="+mj-ea"/>
                          <a:ea typeface="+mn-ea"/>
                          <a:cs typeface="+mn-cs"/>
                        </a:rPr>
                        <a:t>に接続ができるように検討すべきだと思うが、</a:t>
                      </a:r>
                      <a:r>
                        <a:rPr kumimoji="1" lang="en-US" altLang="ja-JP" sz="900" b="1" kern="1200" dirty="0">
                          <a:solidFill>
                            <a:schemeClr val="dk1"/>
                          </a:solidFill>
                          <a:latin typeface="+mj-ea"/>
                          <a:ea typeface="+mn-ea"/>
                          <a:cs typeface="+mn-cs"/>
                        </a:rPr>
                        <a:t>5CSP</a:t>
                      </a:r>
                      <a:r>
                        <a:rPr kumimoji="1" lang="ja-JP" altLang="en-US" sz="900" b="1" kern="1200" dirty="0">
                          <a:solidFill>
                            <a:schemeClr val="dk1"/>
                          </a:solidFill>
                          <a:latin typeface="+mj-ea"/>
                          <a:ea typeface="+mn-ea"/>
                          <a:cs typeface="+mn-cs"/>
                        </a:rPr>
                        <a:t>に接続可能なサービスを提供しているプロバイダーがまだ少ない。</a:t>
                      </a:r>
                      <a:endParaRPr kumimoji="1" lang="en-US" altLang="ja-JP" sz="900" b="1" kern="1200" dirty="0">
                        <a:solidFill>
                          <a:schemeClr val="dk1"/>
                        </a:solidFill>
                        <a:latin typeface="+mj-ea"/>
                        <a:ea typeface="+mn-ea"/>
                        <a:cs typeface="+mn-cs"/>
                      </a:endParaRPr>
                    </a:p>
                  </a:txBody>
                  <a:tcPr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graphicFrame>
        <p:nvGraphicFramePr>
          <p:cNvPr id="4" name="表 2">
            <a:extLst>
              <a:ext uri="{FF2B5EF4-FFF2-40B4-BE49-F238E27FC236}">
                <a16:creationId xmlns:a16="http://schemas.microsoft.com/office/drawing/2014/main" id="{04D99A89-5B55-1ADD-752C-A16B3CA5803E}"/>
              </a:ext>
            </a:extLst>
          </p:cNvPr>
          <p:cNvGraphicFramePr>
            <a:graphicFrameLocks noGrp="1"/>
          </p:cNvGraphicFramePr>
          <p:nvPr>
            <p:extLst>
              <p:ext uri="{D42A27DB-BD31-4B8C-83A1-F6EECF244321}">
                <p14:modId xmlns:p14="http://schemas.microsoft.com/office/powerpoint/2010/main" val="2973753340"/>
              </p:ext>
            </p:extLst>
          </p:nvPr>
        </p:nvGraphicFramePr>
        <p:xfrm>
          <a:off x="831000" y="1647843"/>
          <a:ext cx="8244000" cy="137375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アドレス重複対応</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kumimoji="1" lang="ja-JP" altLang="en-US" sz="900" b="0" i="0" u="none" strike="noStrike" kern="1200">
                          <a:solidFill>
                            <a:srgbClr val="000000"/>
                          </a:solidFill>
                          <a:effectLst/>
                          <a:latin typeface="+mj-ea"/>
                          <a:ea typeface="+mn-ea"/>
                          <a:cs typeface="+mn-cs"/>
                        </a:rPr>
                        <a:t>庁舎の</a:t>
                      </a:r>
                      <a:r>
                        <a:rPr kumimoji="1" lang="en-US" altLang="ja-JP" sz="900" b="0" i="0" u="none" strike="noStrike" kern="1200">
                          <a:solidFill>
                            <a:srgbClr val="000000"/>
                          </a:solidFill>
                          <a:effectLst/>
                          <a:latin typeface="+mj-ea"/>
                          <a:ea typeface="+mn-ea"/>
                          <a:cs typeface="+mn-cs"/>
                        </a:rPr>
                        <a:t>IP</a:t>
                      </a:r>
                      <a:r>
                        <a:rPr kumimoji="1" lang="ja-JP" altLang="en-US" sz="900" b="0" i="0" u="none" strike="noStrike" kern="1200">
                          <a:solidFill>
                            <a:srgbClr val="000000"/>
                          </a:solidFill>
                          <a:effectLst/>
                          <a:latin typeface="+mj-ea"/>
                          <a:ea typeface="+mn-ea"/>
                          <a:cs typeface="+mn-cs"/>
                        </a:rPr>
                        <a:t>アドレス帯（</a:t>
                      </a:r>
                      <a:r>
                        <a:rPr kumimoji="1" lang="en-US" altLang="ja-JP" sz="900" b="0" i="0" u="none" strike="noStrike" kern="1200">
                          <a:solidFill>
                            <a:srgbClr val="000000"/>
                          </a:solidFill>
                          <a:effectLst/>
                          <a:latin typeface="+mj-ea"/>
                          <a:ea typeface="+mn-ea"/>
                          <a:cs typeface="+mn-cs"/>
                        </a:rPr>
                        <a:t>CIDR</a:t>
                      </a:r>
                      <a:r>
                        <a:rPr kumimoji="1" lang="ja-JP" altLang="en-US" sz="900" b="0" i="0" u="none" strike="noStrike" kern="1200">
                          <a:solidFill>
                            <a:srgbClr val="000000"/>
                          </a:solidFill>
                          <a:effectLst/>
                          <a:latin typeface="+mj-ea"/>
                          <a:ea typeface="+mn-ea"/>
                          <a:cs typeface="+mn-cs"/>
                        </a:rPr>
                        <a:t> </a:t>
                      </a:r>
                      <a:r>
                        <a:rPr kumimoji="1" lang="en-US" altLang="ja-JP" sz="900" b="0" i="0" u="none" strike="noStrike" kern="1200">
                          <a:solidFill>
                            <a:srgbClr val="000000"/>
                          </a:solidFill>
                          <a:effectLst/>
                          <a:latin typeface="+mj-ea"/>
                          <a:ea typeface="+mn-ea"/>
                          <a:cs typeface="+mn-cs"/>
                        </a:rPr>
                        <a:t>Block</a:t>
                      </a:r>
                      <a:r>
                        <a:rPr kumimoji="1" lang="ja-JP" altLang="en-US" sz="900" b="0" i="0" u="none" strike="noStrike" kern="1200">
                          <a:solidFill>
                            <a:srgbClr val="000000"/>
                          </a:solidFill>
                          <a:effectLst/>
                          <a:latin typeface="+mj-ea"/>
                          <a:ea typeface="+mn-ea"/>
                          <a:cs typeface="+mn-cs"/>
                        </a:rPr>
                        <a:t>）と</a:t>
                      </a:r>
                      <a:r>
                        <a:rPr kumimoji="1" lang="en-US" altLang="ja-JP" sz="900" b="0" i="0" u="none" strike="noStrike" kern="1200">
                          <a:solidFill>
                            <a:srgbClr val="000000"/>
                          </a:solidFill>
                          <a:effectLst/>
                          <a:latin typeface="+mj-ea"/>
                          <a:ea typeface="+mn-ea"/>
                          <a:cs typeface="+mn-cs"/>
                        </a:rPr>
                        <a:t>AWS</a:t>
                      </a:r>
                      <a:r>
                        <a:rPr kumimoji="1" lang="ja-JP" altLang="en-US" sz="900" b="0" i="0" u="none" strike="noStrike" kern="1200">
                          <a:solidFill>
                            <a:srgbClr val="000000"/>
                          </a:solidFill>
                          <a:effectLst/>
                          <a:latin typeface="+mj-ea"/>
                          <a:ea typeface="+mn-ea"/>
                          <a:cs typeface="+mn-cs"/>
                        </a:rPr>
                        <a:t>側の</a:t>
                      </a:r>
                      <a:r>
                        <a:rPr kumimoji="1" lang="en-US" altLang="ja-JP" sz="900" b="0" i="0" u="none" strike="noStrike" kern="1200">
                          <a:solidFill>
                            <a:srgbClr val="000000"/>
                          </a:solidFill>
                          <a:effectLst/>
                          <a:latin typeface="+mj-ea"/>
                          <a:ea typeface="+mn-ea"/>
                          <a:cs typeface="+mn-cs"/>
                        </a:rPr>
                        <a:t>EC2</a:t>
                      </a:r>
                      <a:r>
                        <a:rPr kumimoji="1" lang="ja-JP" altLang="en-US" sz="900" b="0" i="0" u="none" strike="noStrike" kern="1200">
                          <a:solidFill>
                            <a:srgbClr val="000000"/>
                          </a:solidFill>
                          <a:effectLst/>
                          <a:latin typeface="+mj-ea"/>
                          <a:ea typeface="+mn-ea"/>
                          <a:cs typeface="+mn-cs"/>
                        </a:rPr>
                        <a:t>の</a:t>
                      </a:r>
                      <a:r>
                        <a:rPr kumimoji="1" lang="en-US" altLang="ja-JP" sz="900" b="0" i="0" u="none" strike="noStrike" kern="1200">
                          <a:solidFill>
                            <a:srgbClr val="000000"/>
                          </a:solidFill>
                          <a:effectLst/>
                          <a:latin typeface="+mj-ea"/>
                          <a:ea typeface="+mn-ea"/>
                          <a:cs typeface="+mn-cs"/>
                        </a:rPr>
                        <a:t>IP</a:t>
                      </a:r>
                      <a:r>
                        <a:rPr kumimoji="1" lang="ja-JP" altLang="en-US" sz="900" b="0" i="0" u="none" strike="noStrike" kern="1200">
                          <a:solidFill>
                            <a:srgbClr val="000000"/>
                          </a:solidFill>
                          <a:effectLst/>
                          <a:latin typeface="+mj-ea"/>
                          <a:ea typeface="+mn-ea"/>
                          <a:cs typeface="+mn-cs"/>
                        </a:rPr>
                        <a:t>アドレス重複を想定し、その対応策を検討</a:t>
                      </a:r>
                      <a:br>
                        <a:rPr kumimoji="1" lang="en-US" altLang="ja-JP" sz="900" b="0" i="0" u="none" strike="noStrike" kern="1200">
                          <a:solidFill>
                            <a:srgbClr val="000000"/>
                          </a:solidFill>
                          <a:effectLst/>
                          <a:latin typeface="+mj-ea"/>
                          <a:ea typeface="+mn-ea"/>
                          <a:cs typeface="+mn-cs"/>
                        </a:rPr>
                      </a:br>
                      <a:r>
                        <a:rPr kumimoji="1" lang="ja-JP" altLang="en-US" sz="900" b="0" i="0" u="none" strike="noStrike" kern="1200">
                          <a:solidFill>
                            <a:srgbClr val="000000"/>
                          </a:solidFill>
                          <a:effectLst/>
                          <a:latin typeface="+mj-ea"/>
                          <a:ea typeface="+mn-ea"/>
                          <a:cs typeface="+mn-cs"/>
                        </a:rPr>
                        <a:t>（</a:t>
                      </a:r>
                      <a:r>
                        <a:rPr kumimoji="1" lang="en-US" altLang="ja-JP" sz="900" b="0" i="0" u="none" strike="noStrike" kern="1200">
                          <a:solidFill>
                            <a:srgbClr val="000000"/>
                          </a:solidFill>
                          <a:effectLst/>
                          <a:latin typeface="+mj-ea"/>
                          <a:ea typeface="+mn-ea"/>
                          <a:cs typeface="+mn-cs"/>
                        </a:rPr>
                        <a:t>EC2</a:t>
                      </a:r>
                      <a:r>
                        <a:rPr kumimoji="1" lang="ja-JP" altLang="en-US" sz="900" b="0" i="0" u="none" strike="noStrike" kern="1200">
                          <a:solidFill>
                            <a:srgbClr val="000000"/>
                          </a:solidFill>
                          <a:effectLst/>
                          <a:latin typeface="+mj-ea"/>
                          <a:ea typeface="+mn-ea"/>
                          <a:cs typeface="+mn-cs"/>
                        </a:rPr>
                        <a:t>起動時</a:t>
                      </a:r>
                      <a:r>
                        <a:rPr kumimoji="1" lang="en-US" altLang="ja-JP" sz="900" b="0" i="0" u="none" strike="noStrike" kern="1200">
                          <a:solidFill>
                            <a:srgbClr val="000000"/>
                          </a:solidFill>
                          <a:effectLst/>
                          <a:latin typeface="+mj-ea"/>
                          <a:ea typeface="+mn-ea"/>
                          <a:cs typeface="+mn-cs"/>
                        </a:rPr>
                        <a:t>AWS</a:t>
                      </a:r>
                      <a:r>
                        <a:rPr kumimoji="1" lang="ja-JP" altLang="en-US" sz="900" b="0" i="0" u="none" strike="noStrike" kern="1200">
                          <a:solidFill>
                            <a:srgbClr val="000000"/>
                          </a:solidFill>
                          <a:effectLst/>
                          <a:latin typeface="+mj-ea"/>
                          <a:ea typeface="+mn-ea"/>
                          <a:cs typeface="+mn-cs"/>
                        </a:rPr>
                        <a:t>より</a:t>
                      </a:r>
                      <a:r>
                        <a:rPr kumimoji="1" lang="en-US" altLang="ja-JP" sz="900" b="0" i="0" u="none" strike="noStrike" kern="1200">
                          <a:solidFill>
                            <a:srgbClr val="000000"/>
                          </a:solidFill>
                          <a:effectLst/>
                          <a:latin typeface="+mj-ea"/>
                          <a:ea typeface="+mn-ea"/>
                          <a:cs typeface="+mn-cs"/>
                        </a:rPr>
                        <a:t>IP</a:t>
                      </a:r>
                      <a:r>
                        <a:rPr kumimoji="1" lang="ja-JP" altLang="en-US" sz="900" b="0" i="0" u="none" strike="noStrike" kern="1200">
                          <a:solidFill>
                            <a:srgbClr val="000000"/>
                          </a:solidFill>
                          <a:effectLst/>
                          <a:latin typeface="+mj-ea"/>
                          <a:ea typeface="+mn-ea"/>
                          <a:cs typeface="+mn-cs"/>
                        </a:rPr>
                        <a:t>アドレスが自動発行されるため、市庁舎側の機器と同じ</a:t>
                      </a:r>
                      <a:r>
                        <a:rPr kumimoji="1" lang="en-US" altLang="ja-JP" sz="900" b="0" i="0" u="none" strike="noStrike" kern="1200">
                          <a:solidFill>
                            <a:srgbClr val="000000"/>
                          </a:solidFill>
                          <a:effectLst/>
                          <a:latin typeface="+mj-ea"/>
                          <a:ea typeface="+mn-ea"/>
                          <a:cs typeface="+mn-cs"/>
                        </a:rPr>
                        <a:t>IP</a:t>
                      </a:r>
                      <a:r>
                        <a:rPr kumimoji="1" lang="ja-JP" altLang="en-US" sz="900" b="0" i="0" u="none" strike="noStrike" kern="1200">
                          <a:solidFill>
                            <a:srgbClr val="000000"/>
                          </a:solidFill>
                          <a:effectLst/>
                          <a:latin typeface="+mj-ea"/>
                          <a:ea typeface="+mn-ea"/>
                          <a:cs typeface="+mn-cs"/>
                        </a:rPr>
                        <a:t>アドレスが払い出されるリスクがある）</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マルチクラウド接続</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マルチクラウド接続時の課題を検討</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sp>
        <p:nvSpPr>
          <p:cNvPr id="3" name="スライド番号プレースホルダー 2">
            <a:extLst>
              <a:ext uri="{FF2B5EF4-FFF2-40B4-BE49-F238E27FC236}">
                <a16:creationId xmlns:a16="http://schemas.microsoft.com/office/drawing/2014/main" id="{5067BC93-5CBC-D422-0E70-D24BEF9E3A74}"/>
              </a:ext>
            </a:extLst>
          </p:cNvPr>
          <p:cNvSpPr>
            <a:spLocks noGrp="1"/>
          </p:cNvSpPr>
          <p:nvPr>
            <p:ph type="sldNum" sz="quarter" idx="12"/>
          </p:nvPr>
        </p:nvSpPr>
        <p:spPr/>
        <p:txBody>
          <a:bodyPr/>
          <a:lstStyle/>
          <a:p>
            <a:fld id="{DFD4F317-19D0-4848-B5EB-5B174DBE8CF9}" type="slidenum">
              <a:rPr lang="ja-JP" altLang="en-US" smtClean="0"/>
              <a:pPr/>
              <a:t>38</a:t>
            </a:fld>
            <a:endParaRPr lang="ja-JP" altLang="en-US"/>
          </a:p>
        </p:txBody>
      </p:sp>
    </p:spTree>
    <p:extLst>
      <p:ext uri="{BB962C8B-B14F-4D97-AF65-F5344CB8AC3E}">
        <p14:creationId xmlns:p14="http://schemas.microsoft.com/office/powerpoint/2010/main" val="2186839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39</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盛岡市</a:t>
            </a:r>
            <a:br>
              <a:rPr kumimoji="1" lang="en-US" altLang="ja-JP"/>
            </a:br>
            <a:r>
              <a:rPr kumimoji="1" lang="ja-JP" altLang="en-US"/>
              <a:t>（</a:t>
            </a:r>
            <a:r>
              <a:rPr kumimoji="1" lang="en-US" altLang="ja-JP"/>
              <a:t>ICS</a:t>
            </a:r>
            <a:r>
              <a:rPr kumimoji="1" lang="ja-JP" altLang="en-US"/>
              <a:t>）</a:t>
            </a:r>
          </a:p>
        </p:txBody>
      </p:sp>
    </p:spTree>
    <p:extLst>
      <p:ext uri="{BB962C8B-B14F-4D97-AF65-F5344CB8AC3E}">
        <p14:creationId xmlns:p14="http://schemas.microsoft.com/office/powerpoint/2010/main" val="208995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1EC31BB8-67D4-45FC-9D0F-3DE5B586A1FE}"/>
              </a:ext>
            </a:extLst>
          </p:cNvPr>
          <p:cNvSpPr/>
          <p:nvPr/>
        </p:nvSpPr>
        <p:spPr>
          <a:xfrm>
            <a:off x="831850" y="1036239"/>
            <a:ext cx="720000" cy="432000"/>
          </a:xfrm>
          <a:prstGeom prst="rect">
            <a:avLst/>
          </a:prstGeom>
          <a:solidFill>
            <a:srgbClr val="003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algn="ctr"/>
            <a:r>
              <a:rPr kumimoji="1" lang="ja-JP" altLang="en-US" sz="1100">
                <a:solidFill>
                  <a:schemeClr val="bg1"/>
                </a:solidFill>
                <a:latin typeface="+mj-ea"/>
                <a:ea typeface="+mj-ea"/>
              </a:rPr>
              <a:t>検証目的</a:t>
            </a:r>
          </a:p>
        </p:txBody>
      </p:sp>
      <p:sp>
        <p:nvSpPr>
          <p:cNvPr id="9" name="正方形/長方形 8">
            <a:extLst>
              <a:ext uri="{FF2B5EF4-FFF2-40B4-BE49-F238E27FC236}">
                <a16:creationId xmlns:a16="http://schemas.microsoft.com/office/drawing/2014/main" id="{6BB505AB-4277-4454-B3A1-0540A0C24691}"/>
              </a:ext>
            </a:extLst>
          </p:cNvPr>
          <p:cNvSpPr>
            <a:spLocks/>
          </p:cNvSpPr>
          <p:nvPr/>
        </p:nvSpPr>
        <p:spPr>
          <a:xfrm>
            <a:off x="1587850" y="1046617"/>
            <a:ext cx="7488000" cy="432000"/>
          </a:xfrm>
          <a:prstGeom prst="rect">
            <a:avLst/>
          </a:prstGeom>
          <a:solidFill>
            <a:schemeClr val="bg1">
              <a:lumMod val="95000"/>
            </a:schemeClr>
          </a:solidFill>
          <a:ln w="190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49117" indent="-171450">
              <a:buFont typeface="Arial" panose="020B0604020202020204" pitchFamily="34" charset="0"/>
              <a:buChar char="•"/>
            </a:pPr>
            <a:r>
              <a:rPr kumimoji="1" lang="ja-JP" altLang="en-US" sz="1100">
                <a:solidFill>
                  <a:schemeClr val="tx1"/>
                </a:solidFill>
                <a:latin typeface="+mj-ea"/>
                <a:ea typeface="+mj-ea"/>
              </a:rPr>
              <a:t>ガバメントクラウドの利用において、地方公共団体が回線サービスの選択及び接続構成を検討する際に有益な情報を提供できるようにすることが本検証の目的である。</a:t>
            </a:r>
            <a:endParaRPr kumimoji="1" lang="en-US" altLang="ja-JP" sz="1100">
              <a:solidFill>
                <a:schemeClr val="tx1"/>
              </a:solidFill>
              <a:latin typeface="+mj-ea"/>
              <a:ea typeface="+mj-ea"/>
            </a:endParaRPr>
          </a:p>
        </p:txBody>
      </p:sp>
      <p:sp>
        <p:nvSpPr>
          <p:cNvPr id="11" name="二等辺三角形 10">
            <a:extLst>
              <a:ext uri="{FF2B5EF4-FFF2-40B4-BE49-F238E27FC236}">
                <a16:creationId xmlns:a16="http://schemas.microsoft.com/office/drawing/2014/main" id="{20848ADB-5E8A-4974-A4A8-1B7B57FAEA1F}"/>
              </a:ext>
            </a:extLst>
          </p:cNvPr>
          <p:cNvSpPr>
            <a:spLocks/>
          </p:cNvSpPr>
          <p:nvPr/>
        </p:nvSpPr>
        <p:spPr>
          <a:xfrm rot="10800000">
            <a:off x="4220680" y="1514617"/>
            <a:ext cx="2222340" cy="166212"/>
          </a:xfrm>
          <a:prstGeom prst="triangle">
            <a:avLst/>
          </a:prstGeom>
          <a:solidFill>
            <a:schemeClr val="bg1">
              <a:lumMod val="75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1100" err="1">
              <a:solidFill>
                <a:schemeClr val="bg1"/>
              </a:solidFill>
            </a:endParaRPr>
          </a:p>
        </p:txBody>
      </p:sp>
      <p:sp>
        <p:nvSpPr>
          <p:cNvPr id="12" name="正方形/長方形 11">
            <a:extLst>
              <a:ext uri="{FF2B5EF4-FFF2-40B4-BE49-F238E27FC236}">
                <a16:creationId xmlns:a16="http://schemas.microsoft.com/office/drawing/2014/main" id="{81BCE42E-E8B4-4A5C-85D7-EAC5B9D1CF39}"/>
              </a:ext>
            </a:extLst>
          </p:cNvPr>
          <p:cNvSpPr>
            <a:spLocks/>
          </p:cNvSpPr>
          <p:nvPr/>
        </p:nvSpPr>
        <p:spPr>
          <a:xfrm>
            <a:off x="1587850" y="1716829"/>
            <a:ext cx="7488000" cy="540000"/>
          </a:xfrm>
          <a:prstGeom prst="rect">
            <a:avLst/>
          </a:prstGeom>
          <a:solidFill>
            <a:schemeClr val="bg1">
              <a:lumMod val="95000"/>
            </a:schemeClr>
          </a:solidFill>
          <a:ln w="19050"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marL="249117" indent="-171450">
              <a:buFont typeface="Wingdings" panose="05000000000000000000" pitchFamily="2" charset="2"/>
              <a:buChar char="ü"/>
            </a:pPr>
            <a:r>
              <a:rPr kumimoji="1" lang="ja-JP" altLang="en-US" sz="1100">
                <a:solidFill>
                  <a:schemeClr val="tx1"/>
                </a:solidFill>
                <a:latin typeface="+mj-ea"/>
                <a:ea typeface="+mj-ea"/>
              </a:rPr>
              <a:t>個別調達回線（令和</a:t>
            </a:r>
            <a:r>
              <a:rPr kumimoji="1" lang="en-US" altLang="ja-JP" sz="1100">
                <a:solidFill>
                  <a:schemeClr val="tx1"/>
                </a:solidFill>
                <a:latin typeface="+mj-ea"/>
                <a:ea typeface="+mj-ea"/>
              </a:rPr>
              <a:t>5</a:t>
            </a:r>
            <a:r>
              <a:rPr kumimoji="1" lang="ja-JP" altLang="en-US" sz="1100">
                <a:solidFill>
                  <a:schemeClr val="tx1"/>
                </a:solidFill>
                <a:latin typeface="+mj-ea"/>
                <a:ea typeface="+mj-ea"/>
              </a:rPr>
              <a:t>年度まで提供のガバメントクラウド接続サービス</a:t>
            </a:r>
            <a:r>
              <a:rPr kumimoji="1" lang="en-US" altLang="ja-JP" sz="1100">
                <a:solidFill>
                  <a:schemeClr val="tx1"/>
                </a:solidFill>
                <a:latin typeface="+mj-ea"/>
                <a:ea typeface="+mj-ea"/>
              </a:rPr>
              <a:t>※</a:t>
            </a:r>
            <a:r>
              <a:rPr kumimoji="1" lang="ja-JP" altLang="en-US" sz="1100">
                <a:solidFill>
                  <a:schemeClr val="tx1"/>
                </a:solidFill>
                <a:latin typeface="+mj-ea"/>
                <a:ea typeface="+mj-ea"/>
              </a:rPr>
              <a:t>を含む。</a:t>
            </a:r>
            <a:r>
              <a:rPr kumimoji="1" lang="en-US" altLang="ja-JP" sz="1100">
                <a:solidFill>
                  <a:schemeClr val="tx1"/>
                </a:solidFill>
                <a:latin typeface="+mj-ea"/>
                <a:ea typeface="+mj-ea"/>
              </a:rPr>
              <a:t>)</a:t>
            </a:r>
            <a:r>
              <a:rPr kumimoji="1" lang="ja-JP" altLang="en-US" sz="1100">
                <a:solidFill>
                  <a:schemeClr val="tx1"/>
                </a:solidFill>
                <a:latin typeface="+mj-ea"/>
                <a:ea typeface="+mj-ea"/>
              </a:rPr>
              <a:t>関連の検証について、各団体の検証結果のとりまとめを実施する。</a:t>
            </a:r>
            <a:endParaRPr lang="en-US" altLang="ja-JP" sz="1100">
              <a:solidFill>
                <a:schemeClr val="tx1"/>
              </a:solidFill>
              <a:latin typeface="+mj-ea"/>
              <a:ea typeface="+mj-ea"/>
            </a:endParaRPr>
          </a:p>
          <a:p>
            <a:pPr marL="249117" indent="-171450">
              <a:buFont typeface="Wingdings" panose="05000000000000000000" pitchFamily="2" charset="2"/>
              <a:buChar char="ü"/>
            </a:pPr>
            <a:r>
              <a:rPr kumimoji="1" lang="ja-JP" altLang="en-US" sz="1100">
                <a:solidFill>
                  <a:schemeClr val="tx1"/>
                </a:solidFill>
                <a:latin typeface="+mj-ea"/>
                <a:ea typeface="+mj-ea"/>
              </a:rPr>
              <a:t>「ガバメントクラウド利用における推奨構成」の</a:t>
            </a:r>
            <a:r>
              <a:rPr lang="ja-JP" altLang="en-US" sz="1100">
                <a:solidFill>
                  <a:schemeClr val="tx1"/>
                </a:solidFill>
                <a:latin typeface="+mj-ea"/>
                <a:ea typeface="+mj-ea"/>
              </a:rPr>
              <a:t>アップデート（</a:t>
            </a:r>
            <a:r>
              <a:rPr lang="en-US" altLang="ja-JP" sz="1100">
                <a:solidFill>
                  <a:schemeClr val="tx1"/>
                </a:solidFill>
                <a:latin typeface="+mj-ea"/>
                <a:ea typeface="+mj-ea"/>
              </a:rPr>
              <a:t>LGWAN</a:t>
            </a:r>
            <a:r>
              <a:rPr lang="ja-JP" altLang="en-US" sz="1100">
                <a:solidFill>
                  <a:schemeClr val="tx1"/>
                </a:solidFill>
                <a:latin typeface="+mj-ea"/>
                <a:ea typeface="+mj-ea"/>
              </a:rPr>
              <a:t>経由での接続含む）を</a:t>
            </a:r>
            <a:r>
              <a:rPr kumimoji="1" lang="ja-JP" altLang="en-US" sz="1100">
                <a:solidFill>
                  <a:schemeClr val="tx1"/>
                </a:solidFill>
                <a:latin typeface="+mj-ea"/>
                <a:ea typeface="+mj-ea"/>
              </a:rPr>
              <a:t>実施する。</a:t>
            </a:r>
            <a:endParaRPr kumimoji="1" lang="en-US" altLang="ja-JP" sz="1100">
              <a:solidFill>
                <a:schemeClr val="tx1"/>
              </a:solidFill>
              <a:latin typeface="+mj-ea"/>
              <a:ea typeface="+mj-ea"/>
            </a:endParaRPr>
          </a:p>
        </p:txBody>
      </p:sp>
      <p:sp>
        <p:nvSpPr>
          <p:cNvPr id="13" name="正方形/長方形 12">
            <a:extLst>
              <a:ext uri="{FF2B5EF4-FFF2-40B4-BE49-F238E27FC236}">
                <a16:creationId xmlns:a16="http://schemas.microsoft.com/office/drawing/2014/main" id="{7444847E-828A-47E7-B313-3AABEE574B98}"/>
              </a:ext>
            </a:extLst>
          </p:cNvPr>
          <p:cNvSpPr/>
          <p:nvPr/>
        </p:nvSpPr>
        <p:spPr>
          <a:xfrm>
            <a:off x="831850" y="1716829"/>
            <a:ext cx="720000" cy="540000"/>
          </a:xfrm>
          <a:prstGeom prst="rect">
            <a:avLst/>
          </a:prstGeom>
          <a:solidFill>
            <a:srgbClr val="00338D"/>
          </a:solidFill>
          <a:ln w="9525" cap="flat" cmpd="sng" algn="ctr">
            <a:noFill/>
            <a:prstDash val="solid"/>
            <a:miter lim="800000"/>
            <a:headEnd type="none" w="med" len="med"/>
            <a:tailEnd type="none" w="med" len="med"/>
          </a:ln>
          <a:effectLst/>
          <a:extLst>
            <a:ext uri="{91240B29-F687-4F45-9708-019B960494DF}">
              <a14:hiddenLine xmlns:a14="http://schemas.microsoft.com/office/drawing/2010/main" w="9525" cap="flat" cmpd="sng" algn="ctr">
                <a:solidFill>
                  <a:schemeClr val="accent5">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algn="ctr"/>
            <a:r>
              <a:rPr kumimoji="1" lang="ja-JP" altLang="en-US" sz="1100">
                <a:solidFill>
                  <a:schemeClr val="bg1"/>
                </a:solidFill>
                <a:latin typeface="+mj-ea"/>
                <a:ea typeface="+mj-ea"/>
              </a:rPr>
              <a:t>検証概要</a:t>
            </a:r>
            <a:endParaRPr kumimoji="1" lang="en-US" altLang="ja-JP" sz="1100">
              <a:solidFill>
                <a:schemeClr val="bg1"/>
              </a:solidFill>
              <a:latin typeface="+mj-ea"/>
              <a:ea typeface="+mj-ea"/>
            </a:endParaRPr>
          </a:p>
        </p:txBody>
      </p:sp>
      <p:sp>
        <p:nvSpPr>
          <p:cNvPr id="5" name="四角形: 角を丸くする 4">
            <a:extLst>
              <a:ext uri="{FF2B5EF4-FFF2-40B4-BE49-F238E27FC236}">
                <a16:creationId xmlns:a16="http://schemas.microsoft.com/office/drawing/2014/main" id="{BABD9145-B22E-16DA-67FF-C7A7EAAE82B9}"/>
              </a:ext>
            </a:extLst>
          </p:cNvPr>
          <p:cNvSpPr/>
          <p:nvPr/>
        </p:nvSpPr>
        <p:spPr>
          <a:xfrm>
            <a:off x="862145" y="2292404"/>
            <a:ext cx="4860000" cy="252000"/>
          </a:xfrm>
          <a:prstGeom prst="roundRect">
            <a:avLst/>
          </a:prstGeom>
          <a:solidFill>
            <a:srgbClr val="00338D"/>
          </a:solidFill>
          <a:ln w="952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algn="ctr"/>
            <a:r>
              <a:rPr kumimoji="1" lang="ja-JP" altLang="en-US" sz="1100">
                <a:solidFill>
                  <a:schemeClr val="bg1"/>
                </a:solidFill>
                <a:latin typeface="+mj-ea"/>
                <a:ea typeface="+mj-ea"/>
              </a:rPr>
              <a:t>地方公共団体からガバメントクラウドへの接続方法の推移及び本年度検証の内容</a:t>
            </a:r>
            <a:endParaRPr kumimoji="1" lang="en-US" altLang="ja-JP" sz="1100">
              <a:solidFill>
                <a:schemeClr val="bg1"/>
              </a:solidFill>
              <a:latin typeface="+mj-ea"/>
              <a:ea typeface="+mj-ea"/>
            </a:endParaRPr>
          </a:p>
        </p:txBody>
      </p:sp>
      <p:cxnSp>
        <p:nvCxnSpPr>
          <p:cNvPr id="7" name="直線矢印コネクタ 6">
            <a:extLst>
              <a:ext uri="{FF2B5EF4-FFF2-40B4-BE49-F238E27FC236}">
                <a16:creationId xmlns:a16="http://schemas.microsoft.com/office/drawing/2014/main" id="{6CD48168-50C4-158C-84B2-F1F95FEC1ED0}"/>
              </a:ext>
            </a:extLst>
          </p:cNvPr>
          <p:cNvCxnSpPr>
            <a:cxnSpLocks/>
          </p:cNvCxnSpPr>
          <p:nvPr/>
        </p:nvCxnSpPr>
        <p:spPr>
          <a:xfrm>
            <a:off x="833487" y="2995451"/>
            <a:ext cx="8244000" cy="0"/>
          </a:xfrm>
          <a:prstGeom prst="straightConnector1">
            <a:avLst/>
          </a:prstGeom>
          <a:ln w="9525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37" name="グループ化 36">
            <a:extLst>
              <a:ext uri="{FF2B5EF4-FFF2-40B4-BE49-F238E27FC236}">
                <a16:creationId xmlns:a16="http://schemas.microsoft.com/office/drawing/2014/main" id="{5A6D27E3-32CB-5657-DD0E-2E81989CF203}"/>
              </a:ext>
            </a:extLst>
          </p:cNvPr>
          <p:cNvGrpSpPr/>
          <p:nvPr/>
        </p:nvGrpSpPr>
        <p:grpSpPr>
          <a:xfrm>
            <a:off x="505130" y="2425223"/>
            <a:ext cx="888425" cy="651898"/>
            <a:chOff x="793435" y="2559262"/>
            <a:chExt cx="888425" cy="651898"/>
          </a:xfrm>
        </p:grpSpPr>
        <p:sp>
          <p:nvSpPr>
            <p:cNvPr id="6" name="正方形/長方形 5">
              <a:extLst>
                <a:ext uri="{FF2B5EF4-FFF2-40B4-BE49-F238E27FC236}">
                  <a16:creationId xmlns:a16="http://schemas.microsoft.com/office/drawing/2014/main" id="{AF9CA2E1-F033-414D-CBCE-067CB330CE6A}"/>
                </a:ext>
              </a:extLst>
            </p:cNvPr>
            <p:cNvSpPr/>
            <p:nvPr/>
          </p:nvSpPr>
          <p:spPr>
            <a:xfrm>
              <a:off x="793435" y="2559262"/>
              <a:ext cx="888425" cy="488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b"/>
            <a:lstStyle/>
            <a:p>
              <a:pPr algn="ctr"/>
              <a:r>
                <a:rPr kumimoji="1" lang="en-US" altLang="ja-JP" sz="2400">
                  <a:solidFill>
                    <a:schemeClr val="tx1">
                      <a:lumMod val="65000"/>
                      <a:lumOff val="35000"/>
                    </a:schemeClr>
                  </a:solidFill>
                  <a:latin typeface="KPMG Bold" panose="020B0803030202040204" pitchFamily="34" charset="0"/>
                </a:rPr>
                <a:t>R4</a:t>
              </a:r>
              <a:endParaRPr kumimoji="1" lang="ja-JP" altLang="en-US" sz="2400" err="1">
                <a:solidFill>
                  <a:schemeClr val="tx1">
                    <a:lumMod val="65000"/>
                    <a:lumOff val="35000"/>
                  </a:schemeClr>
                </a:solidFill>
                <a:latin typeface="KPMG Bold" panose="020B0803030202040204" pitchFamily="34" charset="0"/>
              </a:endParaRPr>
            </a:p>
          </p:txBody>
        </p:sp>
        <p:sp>
          <p:nvSpPr>
            <p:cNvPr id="18" name="楕円 17">
              <a:extLst>
                <a:ext uri="{FF2B5EF4-FFF2-40B4-BE49-F238E27FC236}">
                  <a16:creationId xmlns:a16="http://schemas.microsoft.com/office/drawing/2014/main" id="{3DD6F204-6A85-0C72-CC48-6198520F05C0}"/>
                </a:ext>
              </a:extLst>
            </p:cNvPr>
            <p:cNvSpPr/>
            <p:nvPr/>
          </p:nvSpPr>
          <p:spPr>
            <a:xfrm>
              <a:off x="1155977" y="3047820"/>
              <a:ext cx="163340" cy="1633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grpSp>
      <p:grpSp>
        <p:nvGrpSpPr>
          <p:cNvPr id="39" name="グループ化 38">
            <a:extLst>
              <a:ext uri="{FF2B5EF4-FFF2-40B4-BE49-F238E27FC236}">
                <a16:creationId xmlns:a16="http://schemas.microsoft.com/office/drawing/2014/main" id="{D8A03E83-0933-F96C-A3C1-E8059AD3121F}"/>
              </a:ext>
            </a:extLst>
          </p:cNvPr>
          <p:cNvGrpSpPr>
            <a:grpSpLocks/>
          </p:cNvGrpSpPr>
          <p:nvPr/>
        </p:nvGrpSpPr>
        <p:grpSpPr>
          <a:xfrm>
            <a:off x="3121555" y="2425223"/>
            <a:ext cx="888425" cy="651898"/>
            <a:chOff x="3085860" y="2559262"/>
            <a:chExt cx="888425" cy="651898"/>
          </a:xfrm>
        </p:grpSpPr>
        <p:sp>
          <p:nvSpPr>
            <p:cNvPr id="14" name="正方形/長方形 13">
              <a:extLst>
                <a:ext uri="{FF2B5EF4-FFF2-40B4-BE49-F238E27FC236}">
                  <a16:creationId xmlns:a16="http://schemas.microsoft.com/office/drawing/2014/main" id="{A7BAE706-E5E3-4616-1AD3-3A111C3BCCA2}"/>
                </a:ext>
              </a:extLst>
            </p:cNvPr>
            <p:cNvSpPr/>
            <p:nvPr/>
          </p:nvSpPr>
          <p:spPr>
            <a:xfrm>
              <a:off x="3085860" y="2559262"/>
              <a:ext cx="888425" cy="488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b"/>
            <a:lstStyle/>
            <a:p>
              <a:pPr algn="ctr"/>
              <a:r>
                <a:rPr kumimoji="1" lang="en-US" altLang="ja-JP" sz="2400">
                  <a:solidFill>
                    <a:schemeClr val="tx1">
                      <a:lumMod val="65000"/>
                      <a:lumOff val="35000"/>
                    </a:schemeClr>
                  </a:solidFill>
                  <a:latin typeface="KPMG Bold" panose="020B0803030202040204" pitchFamily="34" charset="0"/>
                </a:rPr>
                <a:t>R5</a:t>
              </a:r>
              <a:endParaRPr kumimoji="1" lang="ja-JP" altLang="en-US" sz="2400" err="1">
                <a:solidFill>
                  <a:schemeClr val="tx1">
                    <a:lumMod val="65000"/>
                    <a:lumOff val="35000"/>
                  </a:schemeClr>
                </a:solidFill>
                <a:latin typeface="KPMG Bold" panose="020B0803030202040204" pitchFamily="34" charset="0"/>
              </a:endParaRPr>
            </a:p>
          </p:txBody>
        </p:sp>
        <p:sp>
          <p:nvSpPr>
            <p:cNvPr id="20" name="楕円 19">
              <a:extLst>
                <a:ext uri="{FF2B5EF4-FFF2-40B4-BE49-F238E27FC236}">
                  <a16:creationId xmlns:a16="http://schemas.microsoft.com/office/drawing/2014/main" id="{3993C93C-557A-BF22-7602-5ECA80D29C2C}"/>
                </a:ext>
              </a:extLst>
            </p:cNvPr>
            <p:cNvSpPr/>
            <p:nvPr/>
          </p:nvSpPr>
          <p:spPr>
            <a:xfrm>
              <a:off x="3458291" y="3047820"/>
              <a:ext cx="163340" cy="1633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grpSp>
      <p:grpSp>
        <p:nvGrpSpPr>
          <p:cNvPr id="42" name="グループ化 41">
            <a:extLst>
              <a:ext uri="{FF2B5EF4-FFF2-40B4-BE49-F238E27FC236}">
                <a16:creationId xmlns:a16="http://schemas.microsoft.com/office/drawing/2014/main" id="{FB1D3B24-DAC9-8655-8C7C-06B7C1327BF6}"/>
              </a:ext>
            </a:extLst>
          </p:cNvPr>
          <p:cNvGrpSpPr>
            <a:grpSpLocks/>
          </p:cNvGrpSpPr>
          <p:nvPr/>
        </p:nvGrpSpPr>
        <p:grpSpPr>
          <a:xfrm>
            <a:off x="5737980" y="2425223"/>
            <a:ext cx="888425" cy="651898"/>
            <a:chOff x="5378286" y="2559262"/>
            <a:chExt cx="888425" cy="651898"/>
          </a:xfrm>
        </p:grpSpPr>
        <p:sp>
          <p:nvSpPr>
            <p:cNvPr id="15" name="正方形/長方形 14">
              <a:extLst>
                <a:ext uri="{FF2B5EF4-FFF2-40B4-BE49-F238E27FC236}">
                  <a16:creationId xmlns:a16="http://schemas.microsoft.com/office/drawing/2014/main" id="{C3C92F27-8221-3DBF-D1E1-CBA795C35947}"/>
                </a:ext>
              </a:extLst>
            </p:cNvPr>
            <p:cNvSpPr/>
            <p:nvPr/>
          </p:nvSpPr>
          <p:spPr>
            <a:xfrm>
              <a:off x="5378286" y="2559262"/>
              <a:ext cx="888425" cy="488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b"/>
            <a:lstStyle/>
            <a:p>
              <a:pPr algn="ctr"/>
              <a:r>
                <a:rPr kumimoji="1" lang="en-US" altLang="ja-JP" sz="2400">
                  <a:solidFill>
                    <a:schemeClr val="tx1">
                      <a:lumMod val="65000"/>
                      <a:lumOff val="35000"/>
                    </a:schemeClr>
                  </a:solidFill>
                  <a:latin typeface="KPMG Bold" panose="020B0803030202040204" pitchFamily="34" charset="0"/>
                </a:rPr>
                <a:t>R6</a:t>
              </a:r>
              <a:endParaRPr kumimoji="1" lang="ja-JP" altLang="en-US" sz="2400" err="1">
                <a:solidFill>
                  <a:schemeClr val="tx1">
                    <a:lumMod val="65000"/>
                    <a:lumOff val="35000"/>
                  </a:schemeClr>
                </a:solidFill>
                <a:latin typeface="KPMG Bold" panose="020B0803030202040204" pitchFamily="34" charset="0"/>
              </a:endParaRPr>
            </a:p>
          </p:txBody>
        </p:sp>
        <p:sp>
          <p:nvSpPr>
            <p:cNvPr id="21" name="楕円 20">
              <a:extLst>
                <a:ext uri="{FF2B5EF4-FFF2-40B4-BE49-F238E27FC236}">
                  <a16:creationId xmlns:a16="http://schemas.microsoft.com/office/drawing/2014/main" id="{59624ED0-AF69-7BE3-3C38-AA2B58315DE4}"/>
                </a:ext>
              </a:extLst>
            </p:cNvPr>
            <p:cNvSpPr/>
            <p:nvPr/>
          </p:nvSpPr>
          <p:spPr>
            <a:xfrm>
              <a:off x="5732756" y="3047820"/>
              <a:ext cx="163340" cy="1633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grpSp>
      <p:grpSp>
        <p:nvGrpSpPr>
          <p:cNvPr id="45" name="グループ化 44">
            <a:extLst>
              <a:ext uri="{FF2B5EF4-FFF2-40B4-BE49-F238E27FC236}">
                <a16:creationId xmlns:a16="http://schemas.microsoft.com/office/drawing/2014/main" id="{7BFC4643-3FC3-86AC-A634-CFAB8CC7673A}"/>
              </a:ext>
            </a:extLst>
          </p:cNvPr>
          <p:cNvGrpSpPr>
            <a:grpSpLocks/>
          </p:cNvGrpSpPr>
          <p:nvPr/>
        </p:nvGrpSpPr>
        <p:grpSpPr>
          <a:xfrm>
            <a:off x="8354406" y="2425223"/>
            <a:ext cx="888425" cy="651898"/>
            <a:chOff x="7670711" y="2559262"/>
            <a:chExt cx="888425" cy="651898"/>
          </a:xfrm>
        </p:grpSpPr>
        <p:sp>
          <p:nvSpPr>
            <p:cNvPr id="16" name="正方形/長方形 15">
              <a:extLst>
                <a:ext uri="{FF2B5EF4-FFF2-40B4-BE49-F238E27FC236}">
                  <a16:creationId xmlns:a16="http://schemas.microsoft.com/office/drawing/2014/main" id="{8CA50191-AA11-BF4A-8962-38566E5D20D0}"/>
                </a:ext>
              </a:extLst>
            </p:cNvPr>
            <p:cNvSpPr/>
            <p:nvPr/>
          </p:nvSpPr>
          <p:spPr>
            <a:xfrm>
              <a:off x="7670711" y="2559262"/>
              <a:ext cx="888425" cy="488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b"/>
            <a:lstStyle/>
            <a:p>
              <a:pPr algn="ctr"/>
              <a:r>
                <a:rPr kumimoji="1" lang="en-US" altLang="ja-JP" sz="2400">
                  <a:solidFill>
                    <a:schemeClr val="tx1">
                      <a:lumMod val="65000"/>
                      <a:lumOff val="35000"/>
                    </a:schemeClr>
                  </a:solidFill>
                  <a:latin typeface="KPMG Bold" panose="020B0803030202040204" pitchFamily="34" charset="0"/>
                </a:rPr>
                <a:t>R7</a:t>
              </a:r>
              <a:endParaRPr kumimoji="1" lang="ja-JP" altLang="en-US" sz="2400" err="1">
                <a:solidFill>
                  <a:schemeClr val="tx1">
                    <a:lumMod val="65000"/>
                    <a:lumOff val="35000"/>
                  </a:schemeClr>
                </a:solidFill>
                <a:latin typeface="KPMG Bold" panose="020B0803030202040204" pitchFamily="34" charset="0"/>
              </a:endParaRPr>
            </a:p>
          </p:txBody>
        </p:sp>
        <p:sp>
          <p:nvSpPr>
            <p:cNvPr id="24" name="楕円 23">
              <a:extLst>
                <a:ext uri="{FF2B5EF4-FFF2-40B4-BE49-F238E27FC236}">
                  <a16:creationId xmlns:a16="http://schemas.microsoft.com/office/drawing/2014/main" id="{F6D3FDC2-C168-3B41-577A-0C33D5092B8C}"/>
                </a:ext>
              </a:extLst>
            </p:cNvPr>
            <p:cNvSpPr/>
            <p:nvPr/>
          </p:nvSpPr>
          <p:spPr>
            <a:xfrm>
              <a:off x="8033254" y="3047820"/>
              <a:ext cx="163340" cy="163340"/>
            </a:xfrm>
            <a:prstGeom prst="ellipse">
              <a:avLst/>
            </a:prstGeom>
            <a:solidFill>
              <a:schemeClr val="bg1"/>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grpSp>
      <p:sp>
        <p:nvSpPr>
          <p:cNvPr id="48" name="矢印: 左右 47">
            <a:extLst>
              <a:ext uri="{FF2B5EF4-FFF2-40B4-BE49-F238E27FC236}">
                <a16:creationId xmlns:a16="http://schemas.microsoft.com/office/drawing/2014/main" id="{1F013214-ED52-E254-B5A5-6FFB33D942D8}"/>
              </a:ext>
            </a:extLst>
          </p:cNvPr>
          <p:cNvSpPr>
            <a:spLocks/>
          </p:cNvSpPr>
          <p:nvPr/>
        </p:nvSpPr>
        <p:spPr>
          <a:xfrm>
            <a:off x="917887" y="3094316"/>
            <a:ext cx="5256000" cy="180000"/>
          </a:xfrm>
          <a:prstGeom prst="leftRightArrow">
            <a:avLst/>
          </a:prstGeom>
          <a:solidFill>
            <a:srgbClr val="7213EA"/>
          </a:solidFill>
          <a:ln w="9525"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cxnSp>
        <p:nvCxnSpPr>
          <p:cNvPr id="59" name="直線コネクタ 58">
            <a:extLst>
              <a:ext uri="{FF2B5EF4-FFF2-40B4-BE49-F238E27FC236}">
                <a16:creationId xmlns:a16="http://schemas.microsoft.com/office/drawing/2014/main" id="{87278E9C-CCCD-69F5-6CC1-69678D6F664A}"/>
              </a:ext>
            </a:extLst>
          </p:cNvPr>
          <p:cNvCxnSpPr>
            <a:cxnSpLocks/>
            <a:stCxn id="35" idx="1"/>
          </p:cNvCxnSpPr>
          <p:nvPr/>
        </p:nvCxnSpPr>
        <p:spPr>
          <a:xfrm flipH="1" flipV="1">
            <a:off x="1400451" y="3183807"/>
            <a:ext cx="197962" cy="245959"/>
          </a:xfrm>
          <a:prstGeom prst="line">
            <a:avLst/>
          </a:prstGeom>
          <a:ln w="19050" cap="flat" cmpd="sng" algn="ctr">
            <a:solidFill>
              <a:srgbClr val="7213EA"/>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矢印: 左右 68">
            <a:extLst>
              <a:ext uri="{FF2B5EF4-FFF2-40B4-BE49-F238E27FC236}">
                <a16:creationId xmlns:a16="http://schemas.microsoft.com/office/drawing/2014/main" id="{DF13E10F-0FAC-3205-83AB-67B9B9A755FF}"/>
              </a:ext>
            </a:extLst>
          </p:cNvPr>
          <p:cNvSpPr>
            <a:spLocks/>
          </p:cNvSpPr>
          <p:nvPr/>
        </p:nvSpPr>
        <p:spPr>
          <a:xfrm>
            <a:off x="7991246" y="3096194"/>
            <a:ext cx="1080000" cy="180000"/>
          </a:xfrm>
          <a:prstGeom prst="leftRightArrow">
            <a:avLst/>
          </a:prstGeom>
          <a:solidFill>
            <a:srgbClr val="FD349C"/>
          </a:solidFill>
          <a:ln w="9525"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cxnSp>
        <p:nvCxnSpPr>
          <p:cNvPr id="78" name="直線コネクタ 77">
            <a:extLst>
              <a:ext uri="{FF2B5EF4-FFF2-40B4-BE49-F238E27FC236}">
                <a16:creationId xmlns:a16="http://schemas.microsoft.com/office/drawing/2014/main" id="{ED168F82-3FE9-A6E3-330C-57EBF6753F55}"/>
              </a:ext>
            </a:extLst>
          </p:cNvPr>
          <p:cNvCxnSpPr>
            <a:cxnSpLocks/>
          </p:cNvCxnSpPr>
          <p:nvPr/>
        </p:nvCxnSpPr>
        <p:spPr>
          <a:xfrm flipH="1">
            <a:off x="7439300" y="3207820"/>
            <a:ext cx="1131297" cy="238679"/>
          </a:xfrm>
          <a:prstGeom prst="line">
            <a:avLst/>
          </a:prstGeom>
          <a:ln w="19050" cap="flat" cmpd="sng" algn="ctr">
            <a:solidFill>
              <a:srgbClr val="FD349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E19089DC-B28B-E090-D03E-5828464B942D}"/>
              </a:ext>
            </a:extLst>
          </p:cNvPr>
          <p:cNvCxnSpPr/>
          <p:nvPr/>
        </p:nvCxnSpPr>
        <p:spPr>
          <a:xfrm>
            <a:off x="6685799" y="2829758"/>
            <a:ext cx="0" cy="2880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56909FE8-EE27-7924-E2B3-0245CD8D24CF}"/>
              </a:ext>
            </a:extLst>
          </p:cNvPr>
          <p:cNvSpPr/>
          <p:nvPr/>
        </p:nvSpPr>
        <p:spPr>
          <a:xfrm>
            <a:off x="6253799" y="2612841"/>
            <a:ext cx="864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ctr"/>
          <a:lstStyle/>
          <a:p>
            <a:pPr algn="ctr"/>
            <a:r>
              <a:rPr kumimoji="1" lang="ja-JP" altLang="en-US" sz="1100">
                <a:solidFill>
                  <a:schemeClr val="tx1">
                    <a:lumMod val="100000"/>
                  </a:schemeClr>
                </a:solidFill>
                <a:latin typeface="KPMG Bold" panose="020B0803030202040204" pitchFamily="34" charset="0"/>
              </a:rPr>
              <a:t>現時点</a:t>
            </a:r>
          </a:p>
        </p:txBody>
      </p:sp>
      <p:sp>
        <p:nvSpPr>
          <p:cNvPr id="100" name="正方形/長方形 99">
            <a:extLst>
              <a:ext uri="{FF2B5EF4-FFF2-40B4-BE49-F238E27FC236}">
                <a16:creationId xmlns:a16="http://schemas.microsoft.com/office/drawing/2014/main" id="{6EF4D10E-8C92-B50E-C381-0EF6CE9DC27F}"/>
              </a:ext>
            </a:extLst>
          </p:cNvPr>
          <p:cNvSpPr/>
          <p:nvPr/>
        </p:nvSpPr>
        <p:spPr>
          <a:xfrm>
            <a:off x="617401" y="4452366"/>
            <a:ext cx="2844000" cy="252000"/>
          </a:xfrm>
          <a:prstGeom prst="rect">
            <a:avLst/>
          </a:prstGeom>
          <a:solidFill>
            <a:srgbClr val="1E49E2"/>
          </a:solidFill>
          <a:ln w="28575" cap="flat" cmpd="sng" algn="ctr">
            <a:noFill/>
            <a:prstDash val="solid"/>
            <a:miter lim="800000"/>
          </a:ln>
          <a:effectLst/>
          <a:extLst>
            <a:ext uri="{91240B29-F687-4F45-9708-019B960494DF}">
              <a14:hiddenLine xmlns:a14="http://schemas.microsoft.com/office/drawing/2010/main" w="28575" cap="flat" cmpd="sng" algn="ctr">
                <a:solidFill>
                  <a:srgbClr val="BC204B">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ja-JP" altLang="en-US" sz="1050">
                <a:solidFill>
                  <a:schemeClr val="bg1"/>
                </a:solidFill>
              </a:rPr>
              <a:t>検証結果のとりまとめ</a:t>
            </a:r>
          </a:p>
        </p:txBody>
      </p:sp>
      <p:sp>
        <p:nvSpPr>
          <p:cNvPr id="101" name="楕円 100">
            <a:extLst>
              <a:ext uri="{FF2B5EF4-FFF2-40B4-BE49-F238E27FC236}">
                <a16:creationId xmlns:a16="http://schemas.microsoft.com/office/drawing/2014/main" id="{EA9C9B07-6233-7B8D-A13F-1B3AE60CB53D}"/>
              </a:ext>
            </a:extLst>
          </p:cNvPr>
          <p:cNvSpPr/>
          <p:nvPr/>
        </p:nvSpPr>
        <p:spPr>
          <a:xfrm>
            <a:off x="563488" y="4396407"/>
            <a:ext cx="252000" cy="252000"/>
          </a:xfrm>
          <a:prstGeom prst="ellipse">
            <a:avLst/>
          </a:prstGeom>
          <a:solidFill>
            <a:srgbClr val="1E49E2"/>
          </a:solidFill>
          <a:ln w="12700" cap="flat" cmpd="sng" algn="ctr">
            <a:solidFill>
              <a:schemeClr val="bg1">
                <a:lumMod val="10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en-US" altLang="ja-JP" sz="1200" b="1">
                <a:solidFill>
                  <a:schemeClr val="bg1"/>
                </a:solidFill>
              </a:rPr>
              <a:t>A</a:t>
            </a:r>
            <a:endParaRPr kumimoji="1" lang="ja-JP" altLang="en-US" sz="1200" b="1">
              <a:solidFill>
                <a:schemeClr val="bg1"/>
              </a:solidFill>
            </a:endParaRPr>
          </a:p>
        </p:txBody>
      </p:sp>
      <p:sp>
        <p:nvSpPr>
          <p:cNvPr id="102" name="正方形/長方形 101">
            <a:extLst>
              <a:ext uri="{FF2B5EF4-FFF2-40B4-BE49-F238E27FC236}">
                <a16:creationId xmlns:a16="http://schemas.microsoft.com/office/drawing/2014/main" id="{3A81208B-17F1-EB5A-35CE-033C06B9670D}"/>
              </a:ext>
            </a:extLst>
          </p:cNvPr>
          <p:cNvSpPr>
            <a:spLocks/>
          </p:cNvSpPr>
          <p:nvPr/>
        </p:nvSpPr>
        <p:spPr>
          <a:xfrm>
            <a:off x="617401" y="4740182"/>
            <a:ext cx="2844000" cy="1362553"/>
          </a:xfrm>
          <a:prstGeom prst="rect">
            <a:avLst/>
          </a:prstGeom>
          <a:solidFill>
            <a:schemeClr val="bg1">
              <a:lumMod val="100000"/>
            </a:schemeClr>
          </a:solidFill>
          <a:ln w="1270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indent="-171450">
              <a:buFont typeface="Arial" panose="020B0604020202020204" pitchFamily="34" charset="0"/>
              <a:buChar char="•"/>
            </a:pPr>
            <a:r>
              <a:rPr kumimoji="1" lang="ja-JP" altLang="en-US" sz="1000">
                <a:solidFill>
                  <a:srgbClr val="00338D"/>
                </a:solidFill>
              </a:rPr>
              <a:t>各団体にて実施するガバメントクラウド接続サービスへの切り替えや</a:t>
            </a:r>
            <a:r>
              <a:rPr kumimoji="1" lang="en-US" altLang="ja-JP" sz="1000">
                <a:solidFill>
                  <a:srgbClr val="00338D"/>
                </a:solidFill>
              </a:rPr>
              <a:t>NW</a:t>
            </a:r>
            <a:r>
              <a:rPr kumimoji="1" lang="ja-JP" altLang="en-US" sz="1000">
                <a:solidFill>
                  <a:srgbClr val="00338D"/>
                </a:solidFill>
              </a:rPr>
              <a:t>共同利用に関する検証結果、発生課題をとりまとめ、報告する</a:t>
            </a:r>
            <a:endParaRPr kumimoji="1" lang="en-US" altLang="ja-JP" sz="1000">
              <a:solidFill>
                <a:srgbClr val="00338D"/>
              </a:solidFill>
            </a:endParaRPr>
          </a:p>
        </p:txBody>
      </p:sp>
      <p:sp>
        <p:nvSpPr>
          <p:cNvPr id="103" name="正方形/長方形 102">
            <a:extLst>
              <a:ext uri="{FF2B5EF4-FFF2-40B4-BE49-F238E27FC236}">
                <a16:creationId xmlns:a16="http://schemas.microsoft.com/office/drawing/2014/main" id="{2E79D507-9A87-5AA0-D693-5B3202A52588}"/>
              </a:ext>
            </a:extLst>
          </p:cNvPr>
          <p:cNvSpPr>
            <a:spLocks/>
          </p:cNvSpPr>
          <p:nvPr/>
        </p:nvSpPr>
        <p:spPr>
          <a:xfrm>
            <a:off x="3533401" y="4452366"/>
            <a:ext cx="2844000" cy="252000"/>
          </a:xfrm>
          <a:prstGeom prst="rect">
            <a:avLst/>
          </a:prstGeom>
          <a:solidFill>
            <a:srgbClr val="00B8F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ja-JP" altLang="en-US" sz="1050">
                <a:solidFill>
                  <a:schemeClr val="bg1"/>
                </a:solidFill>
              </a:rPr>
              <a:t>推奨構成のアップデート</a:t>
            </a:r>
          </a:p>
        </p:txBody>
      </p:sp>
      <p:sp>
        <p:nvSpPr>
          <p:cNvPr id="104" name="楕円 103">
            <a:extLst>
              <a:ext uri="{FF2B5EF4-FFF2-40B4-BE49-F238E27FC236}">
                <a16:creationId xmlns:a16="http://schemas.microsoft.com/office/drawing/2014/main" id="{60AEC640-1ADF-B495-1289-1462D0AAA23D}"/>
              </a:ext>
            </a:extLst>
          </p:cNvPr>
          <p:cNvSpPr/>
          <p:nvPr/>
        </p:nvSpPr>
        <p:spPr>
          <a:xfrm>
            <a:off x="3498866" y="4396407"/>
            <a:ext cx="252000" cy="252000"/>
          </a:xfrm>
          <a:prstGeom prst="ellipse">
            <a:avLst/>
          </a:prstGeom>
          <a:solidFill>
            <a:srgbClr val="00B8F5"/>
          </a:solidFill>
          <a:ln w="12700" cap="flat" cmpd="sng" algn="ctr">
            <a:solidFill>
              <a:schemeClr val="bg1">
                <a:lumMod val="10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en-US" altLang="ja-JP" sz="1200" b="1">
                <a:solidFill>
                  <a:schemeClr val="bg1"/>
                </a:solidFill>
              </a:rPr>
              <a:t>B</a:t>
            </a:r>
            <a:endParaRPr kumimoji="1" lang="ja-JP" altLang="en-US" sz="1200" b="1" err="1">
              <a:solidFill>
                <a:schemeClr val="bg1"/>
              </a:solidFill>
            </a:endParaRPr>
          </a:p>
        </p:txBody>
      </p:sp>
      <p:sp>
        <p:nvSpPr>
          <p:cNvPr id="105" name="正方形/長方形 104">
            <a:extLst>
              <a:ext uri="{FF2B5EF4-FFF2-40B4-BE49-F238E27FC236}">
                <a16:creationId xmlns:a16="http://schemas.microsoft.com/office/drawing/2014/main" id="{6A472BB4-D053-A875-E78B-711E0962448F}"/>
              </a:ext>
            </a:extLst>
          </p:cNvPr>
          <p:cNvSpPr>
            <a:spLocks/>
          </p:cNvSpPr>
          <p:nvPr/>
        </p:nvSpPr>
        <p:spPr>
          <a:xfrm>
            <a:off x="3533401" y="4740182"/>
            <a:ext cx="2844000" cy="1364400"/>
          </a:xfrm>
          <a:prstGeom prst="rect">
            <a:avLst/>
          </a:prstGeom>
          <a:solidFill>
            <a:schemeClr val="bg1">
              <a:lumMod val="100000"/>
            </a:schemeClr>
          </a:solidFill>
          <a:ln w="1270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171450" indent="-171450">
              <a:buFont typeface="Arial" panose="020B0604020202020204" pitchFamily="34" charset="0"/>
              <a:buChar char="•"/>
            </a:pPr>
            <a:r>
              <a:rPr kumimoji="1" lang="en-US" altLang="ja-JP" sz="1000">
                <a:solidFill>
                  <a:srgbClr val="00338D"/>
                </a:solidFill>
              </a:rPr>
              <a:t>LGWAN</a:t>
            </a:r>
            <a:r>
              <a:rPr kumimoji="1" lang="ja-JP" altLang="en-US" sz="1000">
                <a:solidFill>
                  <a:srgbClr val="00338D"/>
                </a:solidFill>
              </a:rPr>
              <a:t>利用時の推奨構成（以下</a:t>
            </a:r>
            <a:r>
              <a:rPr lang="ja-JP" altLang="en-US" sz="1000">
                <a:solidFill>
                  <a:srgbClr val="00338D"/>
                </a:solidFill>
              </a:rPr>
              <a:t>の</a:t>
            </a:r>
            <a:r>
              <a:rPr kumimoji="1" lang="ja-JP" altLang="en-US" sz="1000">
                <a:solidFill>
                  <a:srgbClr val="00338D"/>
                </a:solidFill>
              </a:rPr>
              <a:t>章を対象）を更新する</a:t>
            </a:r>
            <a:endParaRPr kumimoji="1" lang="en-US" altLang="ja-JP" sz="1000">
              <a:solidFill>
                <a:srgbClr val="00338D"/>
              </a:solidFill>
            </a:endParaRPr>
          </a:p>
          <a:p>
            <a:pPr marL="432000" lvl="1" indent="-228600">
              <a:buFont typeface="Wingdings" panose="05000000000000000000" pitchFamily="2" charset="2"/>
              <a:buChar char="ü"/>
            </a:pPr>
            <a:r>
              <a:rPr kumimoji="1" lang="ja-JP" altLang="en-US" sz="1000">
                <a:solidFill>
                  <a:srgbClr val="00338D"/>
                </a:solidFill>
              </a:rPr>
              <a:t>共同利用方式における各拠点との接続方法</a:t>
            </a:r>
            <a:endParaRPr kumimoji="1" lang="en-US" altLang="ja-JP" sz="1000">
              <a:solidFill>
                <a:srgbClr val="00338D"/>
              </a:solidFill>
            </a:endParaRPr>
          </a:p>
          <a:p>
            <a:pPr marL="432000" lvl="1" indent="-228600">
              <a:buFont typeface="Wingdings" panose="05000000000000000000" pitchFamily="2" charset="2"/>
              <a:buChar char="ü"/>
            </a:pPr>
            <a:r>
              <a:rPr kumimoji="1" lang="ja-JP" altLang="en-US" sz="1000">
                <a:solidFill>
                  <a:srgbClr val="00338D"/>
                </a:solidFill>
              </a:rPr>
              <a:t>ベンダーからガバメントクラウドへの接続</a:t>
            </a:r>
          </a:p>
          <a:p>
            <a:pPr marL="432000" lvl="1" indent="-228600">
              <a:buFont typeface="Wingdings" panose="05000000000000000000" pitchFamily="2" charset="2"/>
              <a:buChar char="ü"/>
            </a:pPr>
            <a:r>
              <a:rPr kumimoji="1" lang="ja-JP" altLang="en-US" sz="1000">
                <a:solidFill>
                  <a:srgbClr val="00338D"/>
                </a:solidFill>
              </a:rPr>
              <a:t>ガバメントクラウドにおける三層分離の実現</a:t>
            </a:r>
          </a:p>
          <a:p>
            <a:pPr marL="432000" lvl="1" indent="-228600">
              <a:buFont typeface="Wingdings" panose="05000000000000000000" pitchFamily="2" charset="2"/>
              <a:buChar char="ü"/>
            </a:pPr>
            <a:r>
              <a:rPr kumimoji="1" lang="ja-JP" altLang="en-US" sz="1000">
                <a:solidFill>
                  <a:srgbClr val="00338D"/>
                </a:solidFill>
              </a:rPr>
              <a:t>ガバメントクラウドにおけるインターネット接続</a:t>
            </a:r>
          </a:p>
          <a:p>
            <a:pPr marL="432000" lvl="1" indent="-228600">
              <a:buFont typeface="Wingdings" panose="05000000000000000000" pitchFamily="2" charset="2"/>
              <a:buChar char="ü"/>
            </a:pPr>
            <a:r>
              <a:rPr kumimoji="1" lang="ja-JP" altLang="en-US" sz="1000">
                <a:solidFill>
                  <a:srgbClr val="00338D"/>
                </a:solidFill>
              </a:rPr>
              <a:t>他システムとのマルチクラウド接続</a:t>
            </a:r>
          </a:p>
          <a:p>
            <a:pPr marL="432000" lvl="1" indent="-228600">
              <a:buFont typeface="Wingdings" panose="05000000000000000000" pitchFamily="2" charset="2"/>
              <a:buChar char="ü"/>
            </a:pPr>
            <a:r>
              <a:rPr kumimoji="1" lang="en-US" altLang="ja-JP" sz="1000">
                <a:solidFill>
                  <a:srgbClr val="00338D"/>
                </a:solidFill>
              </a:rPr>
              <a:t>IP</a:t>
            </a:r>
            <a:r>
              <a:rPr kumimoji="1" lang="ja-JP" altLang="en-US" sz="1000">
                <a:solidFill>
                  <a:srgbClr val="00338D"/>
                </a:solidFill>
              </a:rPr>
              <a:t>アドレス範囲重複時の対応</a:t>
            </a:r>
            <a:endParaRPr kumimoji="1" lang="en-US" altLang="ja-JP" sz="1000">
              <a:solidFill>
                <a:srgbClr val="00338D"/>
              </a:solidFill>
            </a:endParaRPr>
          </a:p>
        </p:txBody>
      </p:sp>
      <p:cxnSp>
        <p:nvCxnSpPr>
          <p:cNvPr id="106" name="直線コネクタ 105">
            <a:extLst>
              <a:ext uri="{FF2B5EF4-FFF2-40B4-BE49-F238E27FC236}">
                <a16:creationId xmlns:a16="http://schemas.microsoft.com/office/drawing/2014/main" id="{9A9D7AA5-03C8-6898-FF40-1476EA4B220B}"/>
              </a:ext>
            </a:extLst>
          </p:cNvPr>
          <p:cNvCxnSpPr/>
          <p:nvPr/>
        </p:nvCxnSpPr>
        <p:spPr>
          <a:xfrm>
            <a:off x="7979429" y="2845415"/>
            <a:ext cx="0" cy="2880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07" name="正方形/長方形 106">
            <a:extLst>
              <a:ext uri="{FF2B5EF4-FFF2-40B4-BE49-F238E27FC236}">
                <a16:creationId xmlns:a16="http://schemas.microsoft.com/office/drawing/2014/main" id="{65D39796-0286-294A-8E39-3E98AF71B80E}"/>
              </a:ext>
            </a:extLst>
          </p:cNvPr>
          <p:cNvSpPr/>
          <p:nvPr/>
        </p:nvSpPr>
        <p:spPr>
          <a:xfrm>
            <a:off x="7367429" y="2508464"/>
            <a:ext cx="1224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0" rIns="54000" bIns="36000" rtlCol="0" anchor="ctr"/>
          <a:lstStyle/>
          <a:p>
            <a:pPr algn="ctr"/>
            <a:r>
              <a:rPr kumimoji="1" lang="en-US" altLang="ja-JP" sz="1100">
                <a:solidFill>
                  <a:schemeClr val="tx1">
                    <a:lumMod val="100000"/>
                  </a:schemeClr>
                </a:solidFill>
                <a:latin typeface="+mn-ea"/>
              </a:rPr>
              <a:t>LGWAN</a:t>
            </a:r>
            <a:r>
              <a:rPr kumimoji="1" lang="ja-JP" altLang="en-US" sz="1100">
                <a:solidFill>
                  <a:schemeClr val="tx1">
                    <a:lumMod val="100000"/>
                  </a:schemeClr>
                </a:solidFill>
                <a:latin typeface="+mn-ea"/>
              </a:rPr>
              <a:t>提供開始（想定）</a:t>
            </a:r>
          </a:p>
        </p:txBody>
      </p:sp>
      <p:sp>
        <p:nvSpPr>
          <p:cNvPr id="108" name="正方形/長方形 107">
            <a:extLst>
              <a:ext uri="{FF2B5EF4-FFF2-40B4-BE49-F238E27FC236}">
                <a16:creationId xmlns:a16="http://schemas.microsoft.com/office/drawing/2014/main" id="{8F380ECC-F02C-6F30-866D-CDA90F9B8942}"/>
              </a:ext>
            </a:extLst>
          </p:cNvPr>
          <p:cNvSpPr>
            <a:spLocks/>
          </p:cNvSpPr>
          <p:nvPr/>
        </p:nvSpPr>
        <p:spPr>
          <a:xfrm>
            <a:off x="6449401" y="4444864"/>
            <a:ext cx="2844000" cy="252000"/>
          </a:xfrm>
          <a:prstGeom prst="rect">
            <a:avLst/>
          </a:prstGeom>
          <a:solidFill>
            <a:schemeClr val="tx1">
              <a:lumMod val="65000"/>
              <a:lumOff val="3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ja-JP" altLang="en-US" sz="1050">
                <a:solidFill>
                  <a:schemeClr val="bg2">
                    <a:lumMod val="90000"/>
                  </a:schemeClr>
                </a:solidFill>
              </a:rPr>
              <a:t>　　</a:t>
            </a:r>
            <a:r>
              <a:rPr kumimoji="1" lang="en-US" altLang="ja-JP" sz="1050">
                <a:solidFill>
                  <a:schemeClr val="bg2">
                    <a:lumMod val="90000"/>
                  </a:schemeClr>
                </a:solidFill>
              </a:rPr>
              <a:t>LGWAN</a:t>
            </a:r>
            <a:r>
              <a:rPr kumimoji="1" lang="ja-JP" altLang="en-US" sz="1050">
                <a:solidFill>
                  <a:schemeClr val="bg2">
                    <a:lumMod val="90000"/>
                  </a:schemeClr>
                </a:solidFill>
              </a:rPr>
              <a:t>経由での接続検証</a:t>
            </a:r>
          </a:p>
        </p:txBody>
      </p:sp>
      <p:sp>
        <p:nvSpPr>
          <p:cNvPr id="109" name="楕円 108">
            <a:extLst>
              <a:ext uri="{FF2B5EF4-FFF2-40B4-BE49-F238E27FC236}">
                <a16:creationId xmlns:a16="http://schemas.microsoft.com/office/drawing/2014/main" id="{89428990-C04D-5DC1-A2BA-931BA5EDC5C3}"/>
              </a:ext>
            </a:extLst>
          </p:cNvPr>
          <p:cNvSpPr/>
          <p:nvPr/>
        </p:nvSpPr>
        <p:spPr>
          <a:xfrm>
            <a:off x="6403422" y="4388905"/>
            <a:ext cx="252000" cy="252000"/>
          </a:xfrm>
          <a:prstGeom prst="ellipse">
            <a:avLst/>
          </a:prstGeom>
          <a:solidFill>
            <a:schemeClr val="tx1">
              <a:lumMod val="65000"/>
              <a:lumOff val="35000"/>
            </a:schemeClr>
          </a:solidFill>
          <a:ln w="12700" cap="flat" cmpd="sng" algn="ctr">
            <a:solidFill>
              <a:schemeClr val="bg1">
                <a:lumMod val="10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kumimoji="1" lang="en-US" altLang="ja-JP" sz="1200" b="1">
                <a:solidFill>
                  <a:schemeClr val="bg1"/>
                </a:solidFill>
              </a:rPr>
              <a:t>C</a:t>
            </a:r>
            <a:endParaRPr kumimoji="1" lang="ja-JP" altLang="en-US" sz="1200" b="1" err="1">
              <a:solidFill>
                <a:schemeClr val="bg1"/>
              </a:solidFill>
            </a:endParaRPr>
          </a:p>
        </p:txBody>
      </p:sp>
      <p:sp>
        <p:nvSpPr>
          <p:cNvPr id="110" name="正方形/長方形 109">
            <a:extLst>
              <a:ext uri="{FF2B5EF4-FFF2-40B4-BE49-F238E27FC236}">
                <a16:creationId xmlns:a16="http://schemas.microsoft.com/office/drawing/2014/main" id="{B1D7B10D-9CDF-2F12-2321-7FAAD88EECDC}"/>
              </a:ext>
            </a:extLst>
          </p:cNvPr>
          <p:cNvSpPr>
            <a:spLocks/>
          </p:cNvSpPr>
          <p:nvPr/>
        </p:nvSpPr>
        <p:spPr>
          <a:xfrm>
            <a:off x="6449401" y="4732680"/>
            <a:ext cx="2844000" cy="1362553"/>
          </a:xfrm>
          <a:prstGeom prst="rect">
            <a:avLst/>
          </a:prstGeom>
          <a:solidFill>
            <a:schemeClr val="tx1">
              <a:lumMod val="65000"/>
              <a:lumOff val="35000"/>
            </a:schemeClr>
          </a:solidFill>
          <a:ln w="12700" cap="flat" cmpd="sng" algn="ctr">
            <a:solidFill>
              <a:srgbClr val="00338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lstStyle/>
          <a:p>
            <a:pPr marL="171450" indent="-171450">
              <a:buFont typeface="Arial" panose="020B0604020202020204" pitchFamily="34" charset="0"/>
              <a:buChar char="•"/>
            </a:pPr>
            <a:r>
              <a:rPr kumimoji="1" lang="ja-JP" altLang="en-US" sz="1000">
                <a:solidFill>
                  <a:schemeClr val="bg2">
                    <a:lumMod val="90000"/>
                  </a:schemeClr>
                </a:solidFill>
              </a:rPr>
              <a:t>総務省及び</a:t>
            </a:r>
            <a:r>
              <a:rPr kumimoji="1" lang="en-US" altLang="ja-JP" sz="1000">
                <a:solidFill>
                  <a:schemeClr val="bg2">
                    <a:lumMod val="90000"/>
                  </a:schemeClr>
                </a:solidFill>
              </a:rPr>
              <a:t>J-LIS</a:t>
            </a:r>
            <a:r>
              <a:rPr kumimoji="1" lang="ja-JP" altLang="en-US" sz="1000">
                <a:solidFill>
                  <a:schemeClr val="bg2">
                    <a:lumMod val="90000"/>
                  </a:schemeClr>
                </a:solidFill>
              </a:rPr>
              <a:t>との協議結果を踏まえ、先行事業参加団体への意見照会や必要に応じて机上検証等の調整を行う</a:t>
            </a:r>
            <a:endParaRPr kumimoji="1" lang="en-US" altLang="ja-JP" sz="1000">
              <a:solidFill>
                <a:schemeClr val="bg2">
                  <a:lumMod val="90000"/>
                </a:schemeClr>
              </a:solidFill>
            </a:endParaRPr>
          </a:p>
        </p:txBody>
      </p:sp>
      <p:cxnSp>
        <p:nvCxnSpPr>
          <p:cNvPr id="116" name="コネクタ: カギ線 115">
            <a:extLst>
              <a:ext uri="{FF2B5EF4-FFF2-40B4-BE49-F238E27FC236}">
                <a16:creationId xmlns:a16="http://schemas.microsoft.com/office/drawing/2014/main" id="{E60D0F69-0D5B-22E4-F195-48BC7BBDDE0C}"/>
              </a:ext>
            </a:extLst>
          </p:cNvPr>
          <p:cNvCxnSpPr>
            <a:cxnSpLocks/>
          </p:cNvCxnSpPr>
          <p:nvPr/>
        </p:nvCxnSpPr>
        <p:spPr>
          <a:xfrm rot="5400000">
            <a:off x="6507426" y="3141796"/>
            <a:ext cx="252000" cy="2376000"/>
          </a:xfrm>
          <a:prstGeom prst="bentConnector3">
            <a:avLst>
              <a:gd name="adj1" fmla="val 50000"/>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35" name="コネクタ: カギ線 134">
            <a:extLst>
              <a:ext uri="{FF2B5EF4-FFF2-40B4-BE49-F238E27FC236}">
                <a16:creationId xmlns:a16="http://schemas.microsoft.com/office/drawing/2014/main" id="{B9F2831B-307B-0946-EAF1-34ECE994963F}"/>
              </a:ext>
            </a:extLst>
          </p:cNvPr>
          <p:cNvCxnSpPr>
            <a:cxnSpLocks/>
          </p:cNvCxnSpPr>
          <p:nvPr/>
        </p:nvCxnSpPr>
        <p:spPr>
          <a:xfrm rot="5400000">
            <a:off x="2265941" y="3974316"/>
            <a:ext cx="252000" cy="705078"/>
          </a:xfrm>
          <a:prstGeom prst="bentConnector3">
            <a:avLst>
              <a:gd name="adj1" fmla="val 53780"/>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38" name="コネクタ: カギ線 137">
            <a:extLst>
              <a:ext uri="{FF2B5EF4-FFF2-40B4-BE49-F238E27FC236}">
                <a16:creationId xmlns:a16="http://schemas.microsoft.com/office/drawing/2014/main" id="{3619697C-A2FD-FCB0-39A2-CA2BF406965C}"/>
              </a:ext>
            </a:extLst>
          </p:cNvPr>
          <p:cNvCxnSpPr>
            <a:cxnSpLocks/>
          </p:cNvCxnSpPr>
          <p:nvPr/>
        </p:nvCxnSpPr>
        <p:spPr>
          <a:xfrm rot="5400000">
            <a:off x="3570922" y="2676047"/>
            <a:ext cx="252000" cy="3315040"/>
          </a:xfrm>
          <a:prstGeom prst="bentConnector3">
            <a:avLst>
              <a:gd name="adj1" fmla="val 50000"/>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FD9990A2-4675-045B-5AE0-E5B9580EFB52}"/>
              </a:ext>
            </a:extLst>
          </p:cNvPr>
          <p:cNvCxnSpPr>
            <a:cxnSpLocks/>
          </p:cNvCxnSpPr>
          <p:nvPr/>
        </p:nvCxnSpPr>
        <p:spPr>
          <a:xfrm flipH="1">
            <a:off x="7821426" y="4203796"/>
            <a:ext cx="0" cy="252000"/>
          </a:xfrm>
          <a:prstGeom prst="straightConnector1">
            <a:avLst/>
          </a:prstGeom>
          <a:ln w="28575" cap="flat" cmpd="sng" algn="ctr">
            <a:solidFill>
              <a:srgbClr val="00338D"/>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C0344DE9-C9E2-9C2A-66B9-01A682219E04}"/>
              </a:ext>
            </a:extLst>
          </p:cNvPr>
          <p:cNvCxnSpPr/>
          <p:nvPr/>
        </p:nvCxnSpPr>
        <p:spPr>
          <a:xfrm>
            <a:off x="1656551" y="3550433"/>
            <a:ext cx="2339151"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AB1A6293-806E-26C0-3B73-515453F9E0B4}"/>
              </a:ext>
            </a:extLst>
          </p:cNvPr>
          <p:cNvSpPr/>
          <p:nvPr/>
        </p:nvSpPr>
        <p:spPr>
          <a:xfrm>
            <a:off x="1620623" y="3560599"/>
            <a:ext cx="2339151" cy="630713"/>
          </a:xfrm>
          <a:prstGeom prst="rect">
            <a:avLst/>
          </a:prstGeom>
          <a:noFill/>
          <a:ln>
            <a:noFill/>
          </a:ln>
          <a:extLst>
            <a:ext uri="{909E8E84-426E-40DD-AFC4-6F175D3DCCD1}">
              <a14:hiddenFill xmlns:a14="http://schemas.microsoft.com/office/drawing/2010/main">
                <a:solidFill>
                  <a:schemeClr val="bg1">
                    <a:lumMod val="10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t"/>
          <a:lstStyle/>
          <a:p>
            <a:pPr marL="108000" indent="-108000">
              <a:spcAft>
                <a:spcPts val="300"/>
              </a:spcAft>
              <a:buClr>
                <a:srgbClr val="470A68"/>
              </a:buClr>
              <a:buFont typeface="Arial" panose="020B0604020202020204" pitchFamily="34" charset="0"/>
              <a:buChar char="•"/>
            </a:pPr>
            <a:r>
              <a:rPr kumimoji="1" lang="ja-JP" altLang="en-US" sz="1000">
                <a:solidFill>
                  <a:schemeClr val="tx1">
                    <a:lumMod val="85000"/>
                    <a:lumOff val="15000"/>
                  </a:schemeClr>
                </a:solidFill>
                <a:latin typeface="+mn-ea"/>
              </a:rPr>
              <a:t>地方公共団体はガバメントクラウド接続サービスを利用し接続する</a:t>
            </a:r>
            <a:endParaRPr kumimoji="1" lang="en-US" altLang="ja-JP" sz="1000">
              <a:solidFill>
                <a:schemeClr val="tx1">
                  <a:lumMod val="85000"/>
                  <a:lumOff val="15000"/>
                </a:schemeClr>
              </a:solidFill>
              <a:latin typeface="+mn-ea"/>
            </a:endParaRPr>
          </a:p>
          <a:p>
            <a:pPr marL="108000" indent="-108000">
              <a:spcAft>
                <a:spcPts val="300"/>
              </a:spcAft>
              <a:buClr>
                <a:srgbClr val="470A68"/>
              </a:buClr>
              <a:buFont typeface="Arial" panose="020B0604020202020204" pitchFamily="34" charset="0"/>
              <a:buChar char="•"/>
            </a:pPr>
            <a:r>
              <a:rPr kumimoji="1" lang="ja-JP" altLang="en-US" sz="1000">
                <a:solidFill>
                  <a:schemeClr val="tx1">
                    <a:lumMod val="85000"/>
                    <a:lumOff val="15000"/>
                  </a:schemeClr>
                </a:solidFill>
                <a:latin typeface="+mn-ea"/>
              </a:rPr>
              <a:t>要件や投資対効果を鑑み個別調達の回線を利用することも許容</a:t>
            </a:r>
            <a:endParaRPr kumimoji="1" lang="en-US" altLang="ja-JP" sz="1000">
              <a:solidFill>
                <a:schemeClr val="tx1">
                  <a:lumMod val="85000"/>
                  <a:lumOff val="15000"/>
                </a:schemeClr>
              </a:solidFill>
              <a:latin typeface="+mn-ea"/>
            </a:endParaRPr>
          </a:p>
        </p:txBody>
      </p:sp>
      <p:sp>
        <p:nvSpPr>
          <p:cNvPr id="35" name="正方形/長方形 34">
            <a:extLst>
              <a:ext uri="{FF2B5EF4-FFF2-40B4-BE49-F238E27FC236}">
                <a16:creationId xmlns:a16="http://schemas.microsoft.com/office/drawing/2014/main" id="{0A5146E2-F03F-5B9B-F26C-62B68FA1F1A8}"/>
              </a:ext>
            </a:extLst>
          </p:cNvPr>
          <p:cNvSpPr/>
          <p:nvPr/>
        </p:nvSpPr>
        <p:spPr>
          <a:xfrm>
            <a:off x="1598413" y="3319320"/>
            <a:ext cx="2412000" cy="220892"/>
          </a:xfrm>
          <a:prstGeom prst="rect">
            <a:avLst/>
          </a:prstGeom>
          <a:noFill/>
          <a:ln>
            <a:noFill/>
          </a:ln>
          <a:extLst>
            <a:ext uri="{909E8E84-426E-40DD-AFC4-6F175D3DCCD1}">
              <a14:hiddenFill xmlns:a14="http://schemas.microsoft.com/office/drawing/2010/main">
                <a:solidFill>
                  <a:schemeClr val="bg1">
                    <a:lumMod val="10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r>
              <a:rPr kumimoji="1" lang="en-US" altLang="ja-JP" sz="1100">
                <a:solidFill>
                  <a:srgbClr val="7213EA"/>
                </a:solidFill>
                <a:effectLst>
                  <a:outerShdw blurRad="38100" dist="38100" dir="2700000" algn="tl">
                    <a:srgbClr val="000000">
                      <a:alpha val="43137"/>
                    </a:srgbClr>
                  </a:outerShdw>
                </a:effectLst>
              </a:rPr>
              <a:t>1.</a:t>
            </a:r>
            <a:r>
              <a:rPr kumimoji="1" lang="ja-JP" altLang="en-US" sz="1100">
                <a:solidFill>
                  <a:srgbClr val="7213EA"/>
                </a:solidFill>
                <a:effectLst>
                  <a:outerShdw blurRad="38100" dist="38100" dir="2700000" algn="tl">
                    <a:srgbClr val="000000">
                      <a:alpha val="43137"/>
                    </a:srgbClr>
                  </a:outerShdw>
                </a:effectLst>
              </a:rPr>
              <a:t>ガバメントクラウド接続サービス</a:t>
            </a:r>
          </a:p>
        </p:txBody>
      </p:sp>
      <p:cxnSp>
        <p:nvCxnSpPr>
          <p:cNvPr id="51" name="直線コネクタ 50">
            <a:extLst>
              <a:ext uri="{FF2B5EF4-FFF2-40B4-BE49-F238E27FC236}">
                <a16:creationId xmlns:a16="http://schemas.microsoft.com/office/drawing/2014/main" id="{CB8498EB-A073-85DC-A100-8FA8106A86B5}"/>
              </a:ext>
            </a:extLst>
          </p:cNvPr>
          <p:cNvCxnSpPr/>
          <p:nvPr/>
        </p:nvCxnSpPr>
        <p:spPr>
          <a:xfrm>
            <a:off x="4266513" y="3550433"/>
            <a:ext cx="2339151"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9FFF39EE-26D7-848C-174E-6B08B171E598}"/>
              </a:ext>
            </a:extLst>
          </p:cNvPr>
          <p:cNvSpPr/>
          <p:nvPr/>
        </p:nvSpPr>
        <p:spPr>
          <a:xfrm>
            <a:off x="4230585" y="3560599"/>
            <a:ext cx="2339151" cy="630713"/>
          </a:xfrm>
          <a:prstGeom prst="rect">
            <a:avLst/>
          </a:prstGeom>
          <a:noFill/>
          <a:ln>
            <a:noFill/>
          </a:ln>
          <a:extLst>
            <a:ext uri="{909E8E84-426E-40DD-AFC4-6F175D3DCCD1}">
              <a14:hiddenFill xmlns:a14="http://schemas.microsoft.com/office/drawing/2010/main">
                <a:solidFill>
                  <a:schemeClr val="bg1">
                    <a:lumMod val="10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t"/>
          <a:lstStyle/>
          <a:p>
            <a:pPr marL="108000" indent="-108000">
              <a:spcAft>
                <a:spcPts val="300"/>
              </a:spcAft>
              <a:buClr>
                <a:srgbClr val="470A68"/>
              </a:buClr>
              <a:buFont typeface="Arial" panose="020B0604020202020204" pitchFamily="34" charset="0"/>
              <a:buChar char="•"/>
            </a:pPr>
            <a:r>
              <a:rPr kumimoji="1" lang="ja-JP" altLang="en-US" sz="1000">
                <a:solidFill>
                  <a:schemeClr val="tx1">
                    <a:lumMod val="85000"/>
                    <a:lumOff val="15000"/>
                  </a:schemeClr>
                </a:solidFill>
                <a:latin typeface="+mn-ea"/>
              </a:rPr>
              <a:t>地方公共団体は自身で個別に回線を調達し、ガバメントクラウドへ接続する</a:t>
            </a:r>
            <a:endParaRPr kumimoji="1" lang="en-US" altLang="ja-JP" sz="1000">
              <a:solidFill>
                <a:schemeClr val="tx1">
                  <a:lumMod val="85000"/>
                  <a:lumOff val="15000"/>
                </a:schemeClr>
              </a:solidFill>
              <a:latin typeface="+mn-ea"/>
            </a:endParaRPr>
          </a:p>
          <a:p>
            <a:pPr marL="108000" indent="-108000">
              <a:spcAft>
                <a:spcPts val="300"/>
              </a:spcAft>
              <a:buClr>
                <a:srgbClr val="470A68"/>
              </a:buClr>
              <a:buFont typeface="Arial" panose="020B0604020202020204" pitchFamily="34" charset="0"/>
              <a:buChar char="•"/>
            </a:pPr>
            <a:r>
              <a:rPr kumimoji="1" lang="ja-JP" altLang="en-US" sz="1000">
                <a:solidFill>
                  <a:schemeClr val="tx1">
                    <a:lumMod val="85000"/>
                    <a:lumOff val="15000"/>
                  </a:schemeClr>
                </a:solidFill>
                <a:latin typeface="+mn-ea"/>
              </a:rPr>
              <a:t>ガバメントクラウド接続サービスの提供は</a:t>
            </a:r>
            <a:r>
              <a:rPr kumimoji="1" lang="en-US" altLang="ja-JP" sz="1000">
                <a:solidFill>
                  <a:schemeClr val="tx1">
                    <a:lumMod val="85000"/>
                    <a:lumOff val="15000"/>
                  </a:schemeClr>
                </a:solidFill>
                <a:latin typeface="+mn-ea"/>
              </a:rPr>
              <a:t>R5</a:t>
            </a:r>
            <a:r>
              <a:rPr kumimoji="1" lang="ja-JP" altLang="en-US" sz="1000">
                <a:solidFill>
                  <a:schemeClr val="tx1">
                    <a:lumMod val="85000"/>
                    <a:lumOff val="15000"/>
                  </a:schemeClr>
                </a:solidFill>
                <a:latin typeface="+mn-ea"/>
              </a:rPr>
              <a:t>で終了</a:t>
            </a:r>
            <a:endParaRPr kumimoji="1" lang="en-US" altLang="ja-JP" sz="1000">
              <a:solidFill>
                <a:schemeClr val="tx1">
                  <a:lumMod val="85000"/>
                  <a:lumOff val="15000"/>
                </a:schemeClr>
              </a:solidFill>
              <a:latin typeface="+mn-ea"/>
            </a:endParaRPr>
          </a:p>
        </p:txBody>
      </p:sp>
      <p:sp>
        <p:nvSpPr>
          <p:cNvPr id="55" name="正方形/長方形 54">
            <a:extLst>
              <a:ext uri="{FF2B5EF4-FFF2-40B4-BE49-F238E27FC236}">
                <a16:creationId xmlns:a16="http://schemas.microsoft.com/office/drawing/2014/main" id="{56F64C9D-F5BB-E374-8896-6266A0D1B047}"/>
              </a:ext>
            </a:extLst>
          </p:cNvPr>
          <p:cNvSpPr/>
          <p:nvPr/>
        </p:nvSpPr>
        <p:spPr>
          <a:xfrm>
            <a:off x="4208375" y="3319320"/>
            <a:ext cx="2412000" cy="220892"/>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9525"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r>
              <a:rPr kumimoji="1" lang="en-US" altLang="ja-JP" sz="1100">
                <a:solidFill>
                  <a:srgbClr val="B497FF"/>
                </a:solidFill>
                <a:effectLst>
                  <a:outerShdw blurRad="38100" dist="38100" dir="2700000" algn="tl">
                    <a:srgbClr val="000000">
                      <a:alpha val="43137"/>
                    </a:srgbClr>
                  </a:outerShdw>
                </a:effectLst>
              </a:rPr>
              <a:t>2.</a:t>
            </a:r>
            <a:r>
              <a:rPr kumimoji="1" lang="ja-JP" altLang="en-US" sz="1100">
                <a:solidFill>
                  <a:srgbClr val="B497FF"/>
                </a:solidFill>
                <a:effectLst>
                  <a:outerShdw blurRad="38100" dist="38100" dir="2700000" algn="tl">
                    <a:srgbClr val="000000">
                      <a:alpha val="43137"/>
                    </a:srgbClr>
                  </a:outerShdw>
                </a:effectLst>
              </a:rPr>
              <a:t>個別調達回線</a:t>
            </a:r>
          </a:p>
        </p:txBody>
      </p:sp>
      <p:cxnSp>
        <p:nvCxnSpPr>
          <p:cNvPr id="75" name="直線コネクタ 74">
            <a:extLst>
              <a:ext uri="{FF2B5EF4-FFF2-40B4-BE49-F238E27FC236}">
                <a16:creationId xmlns:a16="http://schemas.microsoft.com/office/drawing/2014/main" id="{590AB9AF-12BD-BC7D-DD8A-13A69DCEFF60}"/>
              </a:ext>
            </a:extLst>
          </p:cNvPr>
          <p:cNvCxnSpPr/>
          <p:nvPr/>
        </p:nvCxnSpPr>
        <p:spPr>
          <a:xfrm>
            <a:off x="6788362" y="3551419"/>
            <a:ext cx="2339151"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6" name="正方形/長方形 75">
            <a:extLst>
              <a:ext uri="{FF2B5EF4-FFF2-40B4-BE49-F238E27FC236}">
                <a16:creationId xmlns:a16="http://schemas.microsoft.com/office/drawing/2014/main" id="{D5059874-F2A2-C30E-A4DA-AA568CF47CED}"/>
              </a:ext>
            </a:extLst>
          </p:cNvPr>
          <p:cNvSpPr/>
          <p:nvPr/>
        </p:nvSpPr>
        <p:spPr>
          <a:xfrm>
            <a:off x="6752434" y="3561585"/>
            <a:ext cx="2339151" cy="630713"/>
          </a:xfrm>
          <a:prstGeom prst="rect">
            <a:avLst/>
          </a:prstGeom>
          <a:noFill/>
          <a:ln>
            <a:noFill/>
          </a:ln>
          <a:extLst>
            <a:ext uri="{909E8E84-426E-40DD-AFC4-6F175D3DCCD1}">
              <a14:hiddenFill xmlns:a14="http://schemas.microsoft.com/office/drawing/2010/main">
                <a:solidFill>
                  <a:schemeClr val="bg1">
                    <a:lumMod val="10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t"/>
          <a:lstStyle/>
          <a:p>
            <a:pPr marL="108000" indent="-108000">
              <a:spcAft>
                <a:spcPts val="300"/>
              </a:spcAft>
              <a:buClr>
                <a:srgbClr val="470A68"/>
              </a:buClr>
              <a:buFont typeface="Arial" panose="020B0604020202020204" pitchFamily="34" charset="0"/>
              <a:buChar char="•"/>
            </a:pPr>
            <a:r>
              <a:rPr kumimoji="1" lang="ja-JP" altLang="en-US" sz="1000">
                <a:solidFill>
                  <a:schemeClr val="tx1">
                    <a:lumMod val="85000"/>
                    <a:lumOff val="15000"/>
                  </a:schemeClr>
                </a:solidFill>
                <a:latin typeface="+mn-ea"/>
              </a:rPr>
              <a:t>地方公共団体は</a:t>
            </a:r>
            <a:r>
              <a:rPr kumimoji="1" lang="en-US" altLang="ja-JP" sz="1000">
                <a:solidFill>
                  <a:schemeClr val="tx1">
                    <a:lumMod val="85000"/>
                    <a:lumOff val="15000"/>
                  </a:schemeClr>
                </a:solidFill>
                <a:latin typeface="+mn-ea"/>
              </a:rPr>
              <a:t>LGWAN</a:t>
            </a:r>
            <a:r>
              <a:rPr kumimoji="1" lang="ja-JP" altLang="en-US" sz="1000">
                <a:solidFill>
                  <a:schemeClr val="tx1">
                    <a:lumMod val="85000"/>
                    <a:lumOff val="15000"/>
                  </a:schemeClr>
                </a:solidFill>
                <a:latin typeface="+mn-ea"/>
              </a:rPr>
              <a:t>経由で</a:t>
            </a:r>
            <a:r>
              <a:rPr kumimoji="1" lang="ja-JP" altLang="en-US" sz="1000">
                <a:solidFill>
                  <a:schemeClr val="tx1"/>
                </a:solidFill>
                <a:latin typeface="+mn-ea"/>
              </a:rPr>
              <a:t>ガバメントクラウドへ接続も可能に</a:t>
            </a:r>
            <a:endParaRPr kumimoji="1" lang="en-US" altLang="ja-JP" sz="1000" strike="sngStrike">
              <a:solidFill>
                <a:schemeClr val="tx1"/>
              </a:solidFill>
              <a:latin typeface="+mn-ea"/>
            </a:endParaRPr>
          </a:p>
          <a:p>
            <a:pPr marL="108000" indent="-108000">
              <a:spcAft>
                <a:spcPts val="300"/>
              </a:spcAft>
              <a:buClr>
                <a:srgbClr val="470A68"/>
              </a:buClr>
              <a:buFont typeface="Arial" panose="020B0604020202020204" pitchFamily="34" charset="0"/>
              <a:buChar char="•"/>
            </a:pPr>
            <a:r>
              <a:rPr kumimoji="1" lang="ja-JP" altLang="en-US" sz="1000">
                <a:solidFill>
                  <a:schemeClr val="tx1"/>
                </a:solidFill>
                <a:latin typeface="+mn-ea"/>
              </a:rPr>
              <a:t>要件や投資対効果を鑑み個別調達の回線を利用することも許容</a:t>
            </a:r>
            <a:endParaRPr kumimoji="1" lang="en-US" altLang="ja-JP" sz="1000">
              <a:solidFill>
                <a:schemeClr val="tx1"/>
              </a:solidFill>
              <a:latin typeface="+mn-ea"/>
            </a:endParaRPr>
          </a:p>
        </p:txBody>
      </p:sp>
      <p:sp>
        <p:nvSpPr>
          <p:cNvPr id="77" name="正方形/長方形 76">
            <a:extLst>
              <a:ext uri="{FF2B5EF4-FFF2-40B4-BE49-F238E27FC236}">
                <a16:creationId xmlns:a16="http://schemas.microsoft.com/office/drawing/2014/main" id="{17814CFF-C9AE-882B-EDFE-C871C6C87221}"/>
              </a:ext>
            </a:extLst>
          </p:cNvPr>
          <p:cNvSpPr/>
          <p:nvPr/>
        </p:nvSpPr>
        <p:spPr>
          <a:xfrm>
            <a:off x="6730224" y="3320306"/>
            <a:ext cx="2412000" cy="220892"/>
          </a:xfrm>
          <a:prstGeom prst="rect">
            <a:avLst/>
          </a:prstGeom>
          <a:noFill/>
          <a:ln w="9525" cap="flat" cmpd="sng" algn="ctr">
            <a:noFill/>
            <a:prstDash val="solid"/>
            <a:miter lim="800000"/>
            <a:headEnd type="none" w="med" len="med"/>
            <a:tailEnd type="none" w="med" len="med"/>
          </a:ln>
          <a:effectLst/>
          <a:extLst>
            <a:ext uri="{91240B29-F687-4F45-9708-019B960494DF}">
              <a14:hiddenLine xmlns:a14="http://schemas.microsoft.com/office/drawing/2010/main" w="9525"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r>
              <a:rPr kumimoji="1" lang="en-US" altLang="ja-JP" sz="1100">
                <a:solidFill>
                  <a:srgbClr val="FD349C"/>
                </a:solidFill>
                <a:effectLst>
                  <a:outerShdw blurRad="38100" dist="38100" dir="2700000" algn="tl">
                    <a:srgbClr val="000000">
                      <a:alpha val="43137"/>
                    </a:srgbClr>
                  </a:outerShdw>
                </a:effectLst>
              </a:rPr>
              <a:t>3.LGWAN</a:t>
            </a:r>
            <a:endParaRPr kumimoji="1" lang="ja-JP" altLang="en-US" sz="1100">
              <a:solidFill>
                <a:srgbClr val="FD349C"/>
              </a:solidFill>
              <a:effectLst>
                <a:outerShdw blurRad="38100" dist="38100" dir="2700000" algn="tl">
                  <a:srgbClr val="000000">
                    <a:alpha val="43137"/>
                  </a:srgbClr>
                </a:outerShdw>
              </a:effectLst>
            </a:endParaRPr>
          </a:p>
        </p:txBody>
      </p:sp>
      <p:cxnSp>
        <p:nvCxnSpPr>
          <p:cNvPr id="64" name="直線コネクタ 63">
            <a:extLst>
              <a:ext uri="{FF2B5EF4-FFF2-40B4-BE49-F238E27FC236}">
                <a16:creationId xmlns:a16="http://schemas.microsoft.com/office/drawing/2014/main" id="{9BAE7763-F4C8-114C-9E60-604AE4A4EA06}"/>
              </a:ext>
            </a:extLst>
          </p:cNvPr>
          <p:cNvCxnSpPr>
            <a:cxnSpLocks/>
          </p:cNvCxnSpPr>
          <p:nvPr/>
        </p:nvCxnSpPr>
        <p:spPr>
          <a:xfrm flipV="1">
            <a:off x="5332875" y="3207820"/>
            <a:ext cx="1392958" cy="247597"/>
          </a:xfrm>
          <a:prstGeom prst="line">
            <a:avLst/>
          </a:prstGeom>
          <a:ln w="19050" cap="flat" cmpd="sng" algn="ctr">
            <a:solidFill>
              <a:srgbClr val="B497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ネットワーク接続のあり方検証 全体像</a:t>
            </a:r>
            <a:endParaRPr lang="ja-JP" altLang="en-US" sz="2400">
              <a:solidFill>
                <a:schemeClr val="tx1"/>
              </a:solidFill>
              <a:latin typeface="+mj-ea"/>
              <a:cs typeface="+mj-lt"/>
            </a:endParaRP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a:t>
            </a:fld>
            <a:endParaRPr lang="ja-JP" altLang="en-US"/>
          </a:p>
        </p:txBody>
      </p:sp>
      <p:sp>
        <p:nvSpPr>
          <p:cNvPr id="49" name="矢印: 左右 48">
            <a:extLst>
              <a:ext uri="{FF2B5EF4-FFF2-40B4-BE49-F238E27FC236}">
                <a16:creationId xmlns:a16="http://schemas.microsoft.com/office/drawing/2014/main" id="{799F2103-EDB9-25DA-40B1-B804E8D15637}"/>
              </a:ext>
            </a:extLst>
          </p:cNvPr>
          <p:cNvSpPr>
            <a:spLocks/>
          </p:cNvSpPr>
          <p:nvPr/>
        </p:nvSpPr>
        <p:spPr>
          <a:xfrm>
            <a:off x="6197689" y="3094316"/>
            <a:ext cx="1764000" cy="180000"/>
          </a:xfrm>
          <a:prstGeom prst="leftRightArrow">
            <a:avLst/>
          </a:prstGeom>
          <a:solidFill>
            <a:srgbClr val="AA70F3"/>
          </a:solidFill>
          <a:ln w="9525" cap="flat" cmpd="sng" algn="ctr">
            <a:no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kumimoji="1" lang="ja-JP" altLang="en-US" sz="900" err="1">
              <a:solidFill>
                <a:schemeClr val="bg1"/>
              </a:solidFill>
            </a:endParaRPr>
          </a:p>
        </p:txBody>
      </p:sp>
      <p:sp>
        <p:nvSpPr>
          <p:cNvPr id="4" name="テキスト ボックス 3">
            <a:extLst>
              <a:ext uri="{FF2B5EF4-FFF2-40B4-BE49-F238E27FC236}">
                <a16:creationId xmlns:a16="http://schemas.microsoft.com/office/drawing/2014/main" id="{C5236B21-FCE0-ED56-31DE-6BEF3EFFDB75}"/>
              </a:ext>
            </a:extLst>
          </p:cNvPr>
          <p:cNvSpPr txBox="1"/>
          <p:nvPr/>
        </p:nvSpPr>
        <p:spPr>
          <a:xfrm>
            <a:off x="2840854" y="6272809"/>
            <a:ext cx="6561442" cy="369332"/>
          </a:xfrm>
          <a:prstGeom prst="rect">
            <a:avLst/>
          </a:prstGeom>
          <a:noFill/>
        </p:spPr>
        <p:txBody>
          <a:bodyPr wrap="square" rtlCol="0">
            <a:spAutoFit/>
          </a:bodyPr>
          <a:lstStyle/>
          <a:p>
            <a:r>
              <a:rPr kumimoji="1" lang="en-US" altLang="ja-JP" sz="900">
                <a:latin typeface="+mj-lt"/>
              </a:rPr>
              <a:t>※</a:t>
            </a:r>
            <a:r>
              <a:rPr kumimoji="1" lang="ja-JP" altLang="en-US" sz="900">
                <a:latin typeface="+mj-lt"/>
              </a:rPr>
              <a:t>令和５年度まで提供していたガバメントクラウド接続サービスとは、地方公共団体側のシステム（主に庁舎）とガバメントクラウドを接続する</a:t>
            </a:r>
            <a:endParaRPr kumimoji="1" lang="en-US" altLang="ja-JP" sz="900">
              <a:latin typeface="+mj-lt"/>
            </a:endParaRPr>
          </a:p>
          <a:p>
            <a:r>
              <a:rPr lang="ja-JP" altLang="en-US" sz="900">
                <a:latin typeface="+mj-lt"/>
              </a:rPr>
              <a:t>　 </a:t>
            </a:r>
            <a:r>
              <a:rPr kumimoji="1" lang="ja-JP" altLang="en-US" sz="900">
                <a:latin typeface="+mj-lt"/>
              </a:rPr>
              <a:t>通信回線をデジタル庁が調達し、</a:t>
            </a:r>
            <a:r>
              <a:rPr kumimoji="1" lang="en-US" altLang="ja-JP" sz="900" err="1">
                <a:latin typeface="+mj-lt"/>
              </a:rPr>
              <a:t>NaaS</a:t>
            </a:r>
            <a:r>
              <a:rPr kumimoji="1" lang="ja-JP" altLang="en-US" sz="900">
                <a:latin typeface="+mj-lt"/>
              </a:rPr>
              <a:t>（</a:t>
            </a:r>
            <a:r>
              <a:rPr kumimoji="1" lang="en-US" altLang="ja-JP" sz="900">
                <a:latin typeface="+mj-lt"/>
              </a:rPr>
              <a:t>Network as </a:t>
            </a:r>
            <a:r>
              <a:rPr lang="en-US" altLang="ja-JP" sz="900">
                <a:latin typeface="+mj-lt"/>
              </a:rPr>
              <a:t>a</a:t>
            </a:r>
            <a:r>
              <a:rPr kumimoji="1" lang="en-US" altLang="ja-JP" sz="900">
                <a:latin typeface="+mj-lt"/>
              </a:rPr>
              <a:t> Service</a:t>
            </a:r>
            <a:r>
              <a:rPr kumimoji="1" lang="ja-JP" altLang="en-US" sz="900">
                <a:latin typeface="+mj-lt"/>
              </a:rPr>
              <a:t>）の</a:t>
            </a:r>
            <a:r>
              <a:rPr lang="ja-JP" altLang="en-US" sz="900">
                <a:latin typeface="+mj-lt"/>
              </a:rPr>
              <a:t>名称で</a:t>
            </a:r>
            <a:r>
              <a:rPr kumimoji="1" lang="ja-JP" altLang="en-US" sz="900">
                <a:latin typeface="+mj-lt"/>
              </a:rPr>
              <a:t>検証参画団体へ提供していたものです。</a:t>
            </a:r>
            <a:endParaRPr kumimoji="1" lang="en-US" altLang="ja-JP" sz="900">
              <a:latin typeface="+mj-lt"/>
            </a:endParaRPr>
          </a:p>
        </p:txBody>
      </p:sp>
    </p:spTree>
    <p:extLst>
      <p:ext uri="{BB962C8B-B14F-4D97-AF65-F5344CB8AC3E}">
        <p14:creationId xmlns:p14="http://schemas.microsoft.com/office/powerpoint/2010/main" val="2710824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19B75990-9CF6-F4B7-B28B-22A3BEE2111B}"/>
              </a:ext>
            </a:extLst>
          </p:cNvPr>
          <p:cNvGraphicFramePr>
            <a:graphicFrameLocks noGrp="1"/>
          </p:cNvGraphicFramePr>
          <p:nvPr>
            <p:extLst>
              <p:ext uri="{D42A27DB-BD31-4B8C-83A1-F6EECF244321}">
                <p14:modId xmlns:p14="http://schemas.microsoft.com/office/powerpoint/2010/main" val="4090502492"/>
              </p:ext>
            </p:extLst>
          </p:nvPr>
        </p:nvGraphicFramePr>
        <p:xfrm>
          <a:off x="493976" y="1565826"/>
          <a:ext cx="8973873" cy="4232160"/>
        </p:xfrm>
        <a:graphic>
          <a:graphicData uri="http://schemas.openxmlformats.org/drawingml/2006/table">
            <a:tbl>
              <a:tblPr>
                <a:tableStyleId>{5C22544A-7EE6-4342-B048-85BDC9FD1C3A}</a:tableStyleId>
              </a:tblPr>
              <a:tblGrid>
                <a:gridCol w="8973873">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2. ASP</a:t>
                      </a:r>
                      <a:r>
                        <a:rPr kumimoji="1" lang="ja-JP" altLang="en-US" sz="900" b="0">
                          <a:solidFill>
                            <a:schemeClr val="tx1"/>
                          </a:solidFill>
                          <a:latin typeface="Meiryo UI 本文"/>
                        </a:rPr>
                        <a:t>のデータセンターから専用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520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latin typeface="+mj-ea"/>
                          <a:ea typeface="+mj-ea"/>
                        </a:rPr>
                        <a:t>データセンター共同利用構成を採用することで、単独接続と比較してコストを削減可能である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ただし、団体庁舎間の</a:t>
                      </a:r>
                      <a:r>
                        <a:rPr kumimoji="1" lang="en-US" altLang="ja-JP" sz="900" dirty="0">
                          <a:latin typeface="+mj-ea"/>
                          <a:ea typeface="+mj-ea"/>
                        </a:rPr>
                        <a:t>IP</a:t>
                      </a:r>
                      <a:r>
                        <a:rPr kumimoji="1" lang="ja-JP" altLang="en-US" sz="900" dirty="0">
                          <a:latin typeface="+mj-ea"/>
                          <a:ea typeface="+mj-ea"/>
                        </a:rPr>
                        <a:t>アドレスの重複が発生する可能性があり、</a:t>
                      </a:r>
                      <a:r>
                        <a:rPr kumimoji="1" lang="en-US" altLang="ja-JP" sz="900" dirty="0">
                          <a:latin typeface="+mj-ea"/>
                          <a:ea typeface="+mj-ea"/>
                        </a:rPr>
                        <a:t>IPSec</a:t>
                      </a:r>
                      <a:r>
                        <a:rPr kumimoji="1" lang="ja-JP" altLang="en-US" sz="900" dirty="0">
                          <a:latin typeface="+mj-ea"/>
                          <a:ea typeface="+mj-ea"/>
                        </a:rPr>
                        <a:t>等を利用した回避策を施す必要がある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本構成ではデータセンターに設置する</a:t>
                      </a:r>
                      <a:r>
                        <a:rPr kumimoji="1" lang="en-US" altLang="ja-JP" sz="900" dirty="0">
                          <a:latin typeface="+mj-ea"/>
                          <a:ea typeface="+mj-ea"/>
                        </a:rPr>
                        <a:t>CE</a:t>
                      </a:r>
                      <a:r>
                        <a:rPr kumimoji="1" lang="ja-JP" altLang="en-US" sz="900" dirty="0">
                          <a:latin typeface="+mj-ea"/>
                          <a:ea typeface="+mj-ea"/>
                        </a:rPr>
                        <a:t>ルーターは</a:t>
                      </a:r>
                      <a:r>
                        <a:rPr kumimoji="1" lang="en-US" altLang="ja-JP" sz="900" dirty="0">
                          <a:latin typeface="+mj-ea"/>
                          <a:ea typeface="+mj-ea"/>
                        </a:rPr>
                        <a:t>10</a:t>
                      </a:r>
                      <a:r>
                        <a:rPr kumimoji="1" lang="ja-JP" altLang="en-US" sz="900" dirty="0">
                          <a:latin typeface="+mj-ea"/>
                          <a:ea typeface="+mj-ea"/>
                        </a:rPr>
                        <a:t>程度の地方公共団体の利用を想定しており、利用団体が</a:t>
                      </a:r>
                      <a:r>
                        <a:rPr kumimoji="1" lang="en-US" altLang="ja-JP" sz="900" dirty="0">
                          <a:latin typeface="+mj-ea"/>
                          <a:ea typeface="+mj-ea"/>
                        </a:rPr>
                        <a:t>10</a:t>
                      </a:r>
                      <a:r>
                        <a:rPr kumimoji="1" lang="ja-JP" altLang="en-US" sz="900" dirty="0">
                          <a:latin typeface="+mj-ea"/>
                          <a:ea typeface="+mj-ea"/>
                        </a:rPr>
                        <a:t>以上に増える場合には、ルーターを増設する事によって、利用可能団体数を増やす事が可能となる想定である</a:t>
                      </a: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4" name="四角形: 角を丸くする 3">
            <a:extLst>
              <a:ext uri="{FF2B5EF4-FFF2-40B4-BE49-F238E27FC236}">
                <a16:creationId xmlns:a16="http://schemas.microsoft.com/office/drawing/2014/main" id="{E6C39FE1-6FA6-0D02-8A03-809D55F0291D}"/>
              </a:ext>
            </a:extLst>
          </p:cNvPr>
          <p:cNvSpPr/>
          <p:nvPr/>
        </p:nvSpPr>
        <p:spPr>
          <a:xfrm>
            <a:off x="595460" y="2988262"/>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盛岡市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7" name="四角形: 角を丸くする 6">
            <a:extLst>
              <a:ext uri="{FF2B5EF4-FFF2-40B4-BE49-F238E27FC236}">
                <a16:creationId xmlns:a16="http://schemas.microsoft.com/office/drawing/2014/main" id="{96A31530-40A3-718F-0EDF-E94888B12631}"/>
              </a:ext>
            </a:extLst>
          </p:cNvPr>
          <p:cNvSpPr/>
          <p:nvPr/>
        </p:nvSpPr>
        <p:spPr>
          <a:xfrm>
            <a:off x="2182914" y="2987736"/>
            <a:ext cx="1086919" cy="1620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データセンター接続部</a:t>
            </a:r>
            <a:endParaRPr lang="en-US" altLang="ja-JP" sz="900" b="1" kern="0">
              <a:solidFill>
                <a:srgbClr val="00338D"/>
              </a:solidFill>
              <a:latin typeface="+mj-ea"/>
              <a:ea typeface="+mj-ea"/>
            </a:endParaRPr>
          </a:p>
        </p:txBody>
      </p:sp>
      <p:sp>
        <p:nvSpPr>
          <p:cNvPr id="66" name="四角形: 角を丸くする 65">
            <a:extLst>
              <a:ext uri="{FF2B5EF4-FFF2-40B4-BE49-F238E27FC236}">
                <a16:creationId xmlns:a16="http://schemas.microsoft.com/office/drawing/2014/main" id="{60275FEC-96AF-E1C7-9BDD-AF7BEB7BFE86}"/>
              </a:ext>
            </a:extLst>
          </p:cNvPr>
          <p:cNvSpPr/>
          <p:nvPr/>
        </p:nvSpPr>
        <p:spPr>
          <a:xfrm>
            <a:off x="595460" y="3826208"/>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90" name="四角形: 角を丸くする 89">
            <a:extLst>
              <a:ext uri="{FF2B5EF4-FFF2-40B4-BE49-F238E27FC236}">
                <a16:creationId xmlns:a16="http://schemas.microsoft.com/office/drawing/2014/main" id="{60A25BFD-DAB8-BB29-FB51-41FE77627E53}"/>
              </a:ext>
            </a:extLst>
          </p:cNvPr>
          <p:cNvSpPr/>
          <p:nvPr/>
        </p:nvSpPr>
        <p:spPr>
          <a:xfrm>
            <a:off x="5260182" y="2990913"/>
            <a:ext cx="2604854" cy="864919"/>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p>
        </p:txBody>
      </p:sp>
      <p:sp>
        <p:nvSpPr>
          <p:cNvPr id="91" name="四角形: 角を丸くする 90">
            <a:extLst>
              <a:ext uri="{FF2B5EF4-FFF2-40B4-BE49-F238E27FC236}">
                <a16:creationId xmlns:a16="http://schemas.microsoft.com/office/drawing/2014/main" id="{EC0CDBE9-85F3-307E-8C2F-B6CA66E52F78}"/>
              </a:ext>
            </a:extLst>
          </p:cNvPr>
          <p:cNvSpPr/>
          <p:nvPr/>
        </p:nvSpPr>
        <p:spPr>
          <a:xfrm>
            <a:off x="4057772" y="2987737"/>
            <a:ext cx="1109016" cy="1781850"/>
          </a:xfrm>
          <a:prstGeom prst="roundRect">
            <a:avLst>
              <a:gd name="adj" fmla="val 772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92" name="円柱 91">
            <a:extLst>
              <a:ext uri="{FF2B5EF4-FFF2-40B4-BE49-F238E27FC236}">
                <a16:creationId xmlns:a16="http://schemas.microsoft.com/office/drawing/2014/main" id="{3DCE040B-F276-CE35-FF00-D45746C4E4AD}"/>
              </a:ext>
            </a:extLst>
          </p:cNvPr>
          <p:cNvSpPr>
            <a:spLocks/>
          </p:cNvSpPr>
          <p:nvPr/>
        </p:nvSpPr>
        <p:spPr>
          <a:xfrm>
            <a:off x="4728946" y="319116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3" name="円柱 92">
            <a:extLst>
              <a:ext uri="{FF2B5EF4-FFF2-40B4-BE49-F238E27FC236}">
                <a16:creationId xmlns:a16="http://schemas.microsoft.com/office/drawing/2014/main" id="{06D3CCE8-5C69-1A43-4C7A-B23D3695EC38}"/>
              </a:ext>
            </a:extLst>
          </p:cNvPr>
          <p:cNvSpPr>
            <a:spLocks/>
          </p:cNvSpPr>
          <p:nvPr/>
        </p:nvSpPr>
        <p:spPr>
          <a:xfrm>
            <a:off x="4728946" y="348889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4" name="四角形: 角を丸くする 93">
            <a:extLst>
              <a:ext uri="{FF2B5EF4-FFF2-40B4-BE49-F238E27FC236}">
                <a16:creationId xmlns:a16="http://schemas.microsoft.com/office/drawing/2014/main" id="{F568CCDE-D214-9B28-0208-BB5A4F2A91BD}"/>
              </a:ext>
            </a:extLst>
          </p:cNvPr>
          <p:cNvSpPr/>
          <p:nvPr/>
        </p:nvSpPr>
        <p:spPr>
          <a:xfrm>
            <a:off x="7936025" y="2987736"/>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97" name="直線矢印コネクタ 96">
            <a:extLst>
              <a:ext uri="{FF2B5EF4-FFF2-40B4-BE49-F238E27FC236}">
                <a16:creationId xmlns:a16="http://schemas.microsoft.com/office/drawing/2014/main" id="{FA63EB81-099C-2EAD-ABA6-878107C0F61F}"/>
              </a:ext>
            </a:extLst>
          </p:cNvPr>
          <p:cNvCxnSpPr>
            <a:cxnSpLocks/>
          </p:cNvCxnSpPr>
          <p:nvPr/>
        </p:nvCxnSpPr>
        <p:spPr>
          <a:xfrm>
            <a:off x="551741" y="2851839"/>
            <a:ext cx="780788"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116D3362-9398-088E-A715-569C5C6CBBD9}"/>
              </a:ext>
            </a:extLst>
          </p:cNvPr>
          <p:cNvCxnSpPr>
            <a:cxnSpLocks/>
          </p:cNvCxnSpPr>
          <p:nvPr/>
        </p:nvCxnSpPr>
        <p:spPr>
          <a:xfrm>
            <a:off x="3306837" y="2851839"/>
            <a:ext cx="698622"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5796F4DA-C8E8-53B1-8E73-6C300D595E12}"/>
              </a:ext>
            </a:extLst>
          </p:cNvPr>
          <p:cNvSpPr/>
          <p:nvPr/>
        </p:nvSpPr>
        <p:spPr>
          <a:xfrm>
            <a:off x="3322395" y="2566003"/>
            <a:ext cx="6816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③アクセス</a:t>
            </a:r>
            <a:endParaRPr kumimoji="1" lang="en-US" altLang="ja-JP" sz="900" b="1">
              <a:solidFill>
                <a:srgbClr val="C6007E"/>
              </a:solidFill>
            </a:endParaRPr>
          </a:p>
          <a:p>
            <a:pPr algn="ctr"/>
            <a:r>
              <a:rPr kumimoji="1" lang="ja-JP" altLang="en-US" sz="900" b="1">
                <a:solidFill>
                  <a:srgbClr val="C6007E"/>
                </a:solidFill>
              </a:rPr>
              <a:t>回線区間</a:t>
            </a:r>
          </a:p>
        </p:txBody>
      </p:sp>
      <p:cxnSp>
        <p:nvCxnSpPr>
          <p:cNvPr id="100" name="直線矢印コネクタ 99">
            <a:extLst>
              <a:ext uri="{FF2B5EF4-FFF2-40B4-BE49-F238E27FC236}">
                <a16:creationId xmlns:a16="http://schemas.microsoft.com/office/drawing/2014/main" id="{F91F34D0-1CDB-CE32-8B39-E1484DBAA4CC}"/>
              </a:ext>
            </a:extLst>
          </p:cNvPr>
          <p:cNvCxnSpPr>
            <a:cxnSpLocks/>
          </p:cNvCxnSpPr>
          <p:nvPr/>
        </p:nvCxnSpPr>
        <p:spPr>
          <a:xfrm>
            <a:off x="4025407" y="2851839"/>
            <a:ext cx="117385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1" name="正方形/長方形 100">
            <a:extLst>
              <a:ext uri="{FF2B5EF4-FFF2-40B4-BE49-F238E27FC236}">
                <a16:creationId xmlns:a16="http://schemas.microsoft.com/office/drawing/2014/main" id="{C2E9847F-F57A-E932-A772-D8BE674571E9}"/>
              </a:ext>
            </a:extLst>
          </p:cNvPr>
          <p:cNvSpPr/>
          <p:nvPr/>
        </p:nvSpPr>
        <p:spPr>
          <a:xfrm>
            <a:off x="4037763" y="2566003"/>
            <a:ext cx="114432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④中継区間</a:t>
            </a:r>
          </a:p>
        </p:txBody>
      </p:sp>
      <p:cxnSp>
        <p:nvCxnSpPr>
          <p:cNvPr id="102" name="直線矢印コネクタ 101">
            <a:extLst>
              <a:ext uri="{FF2B5EF4-FFF2-40B4-BE49-F238E27FC236}">
                <a16:creationId xmlns:a16="http://schemas.microsoft.com/office/drawing/2014/main" id="{DBC2F937-6974-3D66-1C0A-22178133EF94}"/>
              </a:ext>
            </a:extLst>
          </p:cNvPr>
          <p:cNvCxnSpPr>
            <a:cxnSpLocks/>
          </p:cNvCxnSpPr>
          <p:nvPr/>
        </p:nvCxnSpPr>
        <p:spPr>
          <a:xfrm>
            <a:off x="5223245" y="2854220"/>
            <a:ext cx="108209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3" name="正方形/長方形 102">
            <a:extLst>
              <a:ext uri="{FF2B5EF4-FFF2-40B4-BE49-F238E27FC236}">
                <a16:creationId xmlns:a16="http://schemas.microsoft.com/office/drawing/2014/main" id="{ADEEE4E2-1511-F838-BE81-1BE2B7827197}"/>
              </a:ext>
            </a:extLst>
          </p:cNvPr>
          <p:cNvSpPr/>
          <p:nvPr/>
        </p:nvSpPr>
        <p:spPr>
          <a:xfrm>
            <a:off x="5218771" y="2566003"/>
            <a:ext cx="10727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⑤回線接続区間</a:t>
            </a:r>
          </a:p>
        </p:txBody>
      </p:sp>
      <p:cxnSp>
        <p:nvCxnSpPr>
          <p:cNvPr id="104" name="直線矢印コネクタ 103">
            <a:extLst>
              <a:ext uri="{FF2B5EF4-FFF2-40B4-BE49-F238E27FC236}">
                <a16:creationId xmlns:a16="http://schemas.microsoft.com/office/drawing/2014/main" id="{8D77EE35-F6F7-A874-D04F-02DD624F400B}"/>
              </a:ext>
            </a:extLst>
          </p:cNvPr>
          <p:cNvCxnSpPr>
            <a:cxnSpLocks/>
          </p:cNvCxnSpPr>
          <p:nvPr/>
        </p:nvCxnSpPr>
        <p:spPr>
          <a:xfrm>
            <a:off x="6326578" y="2851839"/>
            <a:ext cx="78571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5" name="正方形/長方形 104">
            <a:extLst>
              <a:ext uri="{FF2B5EF4-FFF2-40B4-BE49-F238E27FC236}">
                <a16:creationId xmlns:a16="http://schemas.microsoft.com/office/drawing/2014/main" id="{665BA009-05E9-35A0-1CB9-CA7A0348CD65}"/>
              </a:ext>
            </a:extLst>
          </p:cNvPr>
          <p:cNvSpPr/>
          <p:nvPr/>
        </p:nvSpPr>
        <p:spPr>
          <a:xfrm>
            <a:off x="6326579" y="2566003"/>
            <a:ext cx="80215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⑥接続部</a:t>
            </a:r>
            <a:endParaRPr kumimoji="1" lang="en-US" altLang="ja-JP" sz="900" b="1">
              <a:solidFill>
                <a:srgbClr val="C6007E"/>
              </a:solidFill>
            </a:endParaRPr>
          </a:p>
          <a:p>
            <a:pPr algn="ctr"/>
            <a:r>
              <a:rPr kumimoji="1" lang="ja-JP" altLang="en-US" sz="900" b="1">
                <a:solidFill>
                  <a:srgbClr val="C6007E"/>
                </a:solidFill>
              </a:rPr>
              <a:t>区間</a:t>
            </a:r>
          </a:p>
        </p:txBody>
      </p:sp>
      <p:cxnSp>
        <p:nvCxnSpPr>
          <p:cNvPr id="106" name="直線矢印コネクタ 105">
            <a:extLst>
              <a:ext uri="{FF2B5EF4-FFF2-40B4-BE49-F238E27FC236}">
                <a16:creationId xmlns:a16="http://schemas.microsoft.com/office/drawing/2014/main" id="{048446B8-1A8F-769A-7DE5-F8D4A4D8A13D}"/>
              </a:ext>
            </a:extLst>
          </p:cNvPr>
          <p:cNvCxnSpPr>
            <a:cxnSpLocks/>
          </p:cNvCxnSpPr>
          <p:nvPr/>
        </p:nvCxnSpPr>
        <p:spPr>
          <a:xfrm>
            <a:off x="7150759" y="2851839"/>
            <a:ext cx="75102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7" name="正方形/長方形 106">
            <a:extLst>
              <a:ext uri="{FF2B5EF4-FFF2-40B4-BE49-F238E27FC236}">
                <a16:creationId xmlns:a16="http://schemas.microsoft.com/office/drawing/2014/main" id="{67C21DA1-C1BF-F518-7E21-2F24A240EE5E}"/>
              </a:ext>
            </a:extLst>
          </p:cNvPr>
          <p:cNvSpPr/>
          <p:nvPr/>
        </p:nvSpPr>
        <p:spPr>
          <a:xfrm>
            <a:off x="7158862" y="2566003"/>
            <a:ext cx="76305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⑦</a:t>
            </a:r>
            <a:r>
              <a:rPr kumimoji="1" lang="en-US" altLang="ja-JP" sz="900" b="1">
                <a:solidFill>
                  <a:srgbClr val="C6007E"/>
                </a:solidFill>
              </a:rPr>
              <a:t>CSP</a:t>
            </a:r>
          </a:p>
          <a:p>
            <a:pPr algn="ctr"/>
            <a:r>
              <a:rPr kumimoji="1" lang="ja-JP" altLang="en-US" sz="900" b="1">
                <a:solidFill>
                  <a:srgbClr val="C6007E"/>
                </a:solidFill>
              </a:rPr>
              <a:t>接続区間</a:t>
            </a:r>
          </a:p>
        </p:txBody>
      </p:sp>
      <p:cxnSp>
        <p:nvCxnSpPr>
          <p:cNvPr id="108" name="直線矢印コネクタ 107">
            <a:extLst>
              <a:ext uri="{FF2B5EF4-FFF2-40B4-BE49-F238E27FC236}">
                <a16:creationId xmlns:a16="http://schemas.microsoft.com/office/drawing/2014/main" id="{B3193ACB-A2C6-29B0-F320-FEAC444AD59A}"/>
              </a:ext>
            </a:extLst>
          </p:cNvPr>
          <p:cNvCxnSpPr>
            <a:cxnSpLocks/>
          </p:cNvCxnSpPr>
          <p:nvPr/>
        </p:nvCxnSpPr>
        <p:spPr>
          <a:xfrm>
            <a:off x="7914816" y="2851839"/>
            <a:ext cx="1512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正方形/長方形 108">
            <a:extLst>
              <a:ext uri="{FF2B5EF4-FFF2-40B4-BE49-F238E27FC236}">
                <a16:creationId xmlns:a16="http://schemas.microsoft.com/office/drawing/2014/main" id="{0B26C7E3-DE58-F438-6175-C82362A9D54E}"/>
              </a:ext>
            </a:extLst>
          </p:cNvPr>
          <p:cNvSpPr/>
          <p:nvPr/>
        </p:nvSpPr>
        <p:spPr>
          <a:xfrm>
            <a:off x="7942052" y="2553303"/>
            <a:ext cx="1635588"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⑧</a:t>
            </a:r>
            <a:r>
              <a:rPr kumimoji="1" lang="en-US" altLang="ja-JP" sz="900" b="1">
                <a:solidFill>
                  <a:srgbClr val="7F7F7F"/>
                </a:solidFill>
              </a:rPr>
              <a:t>CSP</a:t>
            </a:r>
            <a:r>
              <a:rPr kumimoji="1" lang="ja-JP" altLang="en-US" sz="900" b="1">
                <a:solidFill>
                  <a:srgbClr val="7F7F7F"/>
                </a:solidFill>
              </a:rPr>
              <a:t>区間</a:t>
            </a:r>
          </a:p>
        </p:txBody>
      </p:sp>
      <p:sp>
        <p:nvSpPr>
          <p:cNvPr id="110" name="正方形/長方形 109">
            <a:extLst>
              <a:ext uri="{FF2B5EF4-FFF2-40B4-BE49-F238E27FC236}">
                <a16:creationId xmlns:a16="http://schemas.microsoft.com/office/drawing/2014/main" id="{7AE7C06D-74D3-5140-3EA0-03FB6D38B8FB}"/>
              </a:ext>
            </a:extLst>
          </p:cNvPr>
          <p:cNvSpPr/>
          <p:nvPr/>
        </p:nvSpPr>
        <p:spPr>
          <a:xfrm>
            <a:off x="536331" y="2553303"/>
            <a:ext cx="79657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sp>
        <p:nvSpPr>
          <p:cNvPr id="111" name="正方形/長方形 110">
            <a:extLst>
              <a:ext uri="{FF2B5EF4-FFF2-40B4-BE49-F238E27FC236}">
                <a16:creationId xmlns:a16="http://schemas.microsoft.com/office/drawing/2014/main" id="{3BD34B43-0226-84E8-7077-7A6DD077CD3E}"/>
              </a:ext>
            </a:extLst>
          </p:cNvPr>
          <p:cNvSpPr/>
          <p:nvPr/>
        </p:nvSpPr>
        <p:spPr>
          <a:xfrm>
            <a:off x="1354220" y="2553303"/>
            <a:ext cx="1946437"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chemeClr val="bg1">
                    <a:lumMod val="50000"/>
                  </a:schemeClr>
                </a:solidFill>
              </a:rPr>
              <a:t>②データセンター区間</a:t>
            </a:r>
          </a:p>
        </p:txBody>
      </p:sp>
      <p:sp>
        <p:nvSpPr>
          <p:cNvPr id="112" name="正方形/長方形 111">
            <a:extLst>
              <a:ext uri="{FF2B5EF4-FFF2-40B4-BE49-F238E27FC236}">
                <a16:creationId xmlns:a16="http://schemas.microsoft.com/office/drawing/2014/main" id="{1FB24692-1133-601F-807F-A8ED2180A0B9}"/>
              </a:ext>
            </a:extLst>
          </p:cNvPr>
          <p:cNvSpPr/>
          <p:nvPr/>
        </p:nvSpPr>
        <p:spPr>
          <a:xfrm>
            <a:off x="1390913" y="4034838"/>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13" name="正方形/長方形 112">
            <a:extLst>
              <a:ext uri="{FF2B5EF4-FFF2-40B4-BE49-F238E27FC236}">
                <a16:creationId xmlns:a16="http://schemas.microsoft.com/office/drawing/2014/main" id="{06E0BE34-057A-85E0-AB35-DC2F4FC75F90}"/>
              </a:ext>
            </a:extLst>
          </p:cNvPr>
          <p:cNvSpPr/>
          <p:nvPr/>
        </p:nvSpPr>
        <p:spPr>
          <a:xfrm>
            <a:off x="1390913" y="3196587"/>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14" name="円柱 113">
            <a:extLst>
              <a:ext uri="{FF2B5EF4-FFF2-40B4-BE49-F238E27FC236}">
                <a16:creationId xmlns:a16="http://schemas.microsoft.com/office/drawing/2014/main" id="{4B6EB1C3-D9F6-0F1C-89B3-9156C04443B2}"/>
              </a:ext>
            </a:extLst>
          </p:cNvPr>
          <p:cNvSpPr/>
          <p:nvPr/>
        </p:nvSpPr>
        <p:spPr>
          <a:xfrm>
            <a:off x="4161301" y="335880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5" name="正方形/長方形 114">
            <a:extLst>
              <a:ext uri="{FF2B5EF4-FFF2-40B4-BE49-F238E27FC236}">
                <a16:creationId xmlns:a16="http://schemas.microsoft.com/office/drawing/2014/main" id="{70935AFA-670D-49E3-D957-CB76E310C3CB}"/>
              </a:ext>
            </a:extLst>
          </p:cNvPr>
          <p:cNvSpPr/>
          <p:nvPr/>
        </p:nvSpPr>
        <p:spPr>
          <a:xfrm>
            <a:off x="3316859" y="3489750"/>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6" name="正方形/長方形 115">
            <a:extLst>
              <a:ext uri="{FF2B5EF4-FFF2-40B4-BE49-F238E27FC236}">
                <a16:creationId xmlns:a16="http://schemas.microsoft.com/office/drawing/2014/main" id="{71B1DF3B-7993-3BA4-877D-3A4D751E1010}"/>
              </a:ext>
            </a:extLst>
          </p:cNvPr>
          <p:cNvSpPr/>
          <p:nvPr/>
        </p:nvSpPr>
        <p:spPr>
          <a:xfrm>
            <a:off x="1390913" y="4327492"/>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17" name="正方形/長方形 116">
            <a:extLst>
              <a:ext uri="{FF2B5EF4-FFF2-40B4-BE49-F238E27FC236}">
                <a16:creationId xmlns:a16="http://schemas.microsoft.com/office/drawing/2014/main" id="{D011E20B-8E82-3768-87E8-4EF44F3CE7CD}"/>
              </a:ext>
            </a:extLst>
          </p:cNvPr>
          <p:cNvSpPr/>
          <p:nvPr/>
        </p:nvSpPr>
        <p:spPr>
          <a:xfrm>
            <a:off x="1390913" y="3489241"/>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18" name="円柱 117">
            <a:extLst>
              <a:ext uri="{FF2B5EF4-FFF2-40B4-BE49-F238E27FC236}">
                <a16:creationId xmlns:a16="http://schemas.microsoft.com/office/drawing/2014/main" id="{568A7598-FA5B-6E4E-D06F-836433771B63}"/>
              </a:ext>
            </a:extLst>
          </p:cNvPr>
          <p:cNvSpPr/>
          <p:nvPr/>
        </p:nvSpPr>
        <p:spPr>
          <a:xfrm>
            <a:off x="2807172" y="336023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9" name="円柱 118">
            <a:extLst>
              <a:ext uri="{FF2B5EF4-FFF2-40B4-BE49-F238E27FC236}">
                <a16:creationId xmlns:a16="http://schemas.microsoft.com/office/drawing/2014/main" id="{F3496530-87A1-5010-0D4C-E971DCAD4538}"/>
              </a:ext>
            </a:extLst>
          </p:cNvPr>
          <p:cNvSpPr/>
          <p:nvPr/>
        </p:nvSpPr>
        <p:spPr>
          <a:xfrm>
            <a:off x="2373019" y="348924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20" name="正方形/長方形 119">
            <a:extLst>
              <a:ext uri="{FF2B5EF4-FFF2-40B4-BE49-F238E27FC236}">
                <a16:creationId xmlns:a16="http://schemas.microsoft.com/office/drawing/2014/main" id="{7E387A7B-FF13-0620-C872-4AFBE6E8C44F}"/>
              </a:ext>
            </a:extLst>
          </p:cNvPr>
          <p:cNvSpPr/>
          <p:nvPr/>
        </p:nvSpPr>
        <p:spPr>
          <a:xfrm>
            <a:off x="1832512" y="3336456"/>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21" name="円柱 120">
            <a:extLst>
              <a:ext uri="{FF2B5EF4-FFF2-40B4-BE49-F238E27FC236}">
                <a16:creationId xmlns:a16="http://schemas.microsoft.com/office/drawing/2014/main" id="{67EC8ED9-75D6-752F-5EF3-AD7D7EABA7D3}"/>
              </a:ext>
            </a:extLst>
          </p:cNvPr>
          <p:cNvSpPr/>
          <p:nvPr/>
        </p:nvSpPr>
        <p:spPr>
          <a:xfrm>
            <a:off x="2372735" y="432749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22" name="円柱 121">
            <a:extLst>
              <a:ext uri="{FF2B5EF4-FFF2-40B4-BE49-F238E27FC236}">
                <a16:creationId xmlns:a16="http://schemas.microsoft.com/office/drawing/2014/main" id="{9BE26322-26D6-7C30-3741-8FFA742544C6}"/>
              </a:ext>
            </a:extLst>
          </p:cNvPr>
          <p:cNvSpPr/>
          <p:nvPr/>
        </p:nvSpPr>
        <p:spPr>
          <a:xfrm>
            <a:off x="2372735" y="403483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23" name="円柱 122">
            <a:extLst>
              <a:ext uri="{FF2B5EF4-FFF2-40B4-BE49-F238E27FC236}">
                <a16:creationId xmlns:a16="http://schemas.microsoft.com/office/drawing/2014/main" id="{6FC0D374-313F-55BF-85CC-DCABE5B9B715}"/>
              </a:ext>
            </a:extLst>
          </p:cNvPr>
          <p:cNvSpPr/>
          <p:nvPr/>
        </p:nvSpPr>
        <p:spPr>
          <a:xfrm>
            <a:off x="2373019" y="319658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24" name="直線コネクタ 123">
            <a:extLst>
              <a:ext uri="{FF2B5EF4-FFF2-40B4-BE49-F238E27FC236}">
                <a16:creationId xmlns:a16="http://schemas.microsoft.com/office/drawing/2014/main" id="{73FDEA61-996B-B638-9FC0-E24EF2601229}"/>
              </a:ext>
            </a:extLst>
          </p:cNvPr>
          <p:cNvCxnSpPr>
            <a:cxnSpLocks/>
            <a:stCxn id="160" idx="4"/>
            <a:endCxn id="113" idx="1"/>
          </p:cNvCxnSpPr>
          <p:nvPr/>
        </p:nvCxnSpPr>
        <p:spPr>
          <a:xfrm>
            <a:off x="1332529" y="3322587"/>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D4F96BF3-FD94-7D2F-1C21-24EB3400D0CF}"/>
              </a:ext>
            </a:extLst>
          </p:cNvPr>
          <p:cNvCxnSpPr>
            <a:cxnSpLocks/>
            <a:stCxn id="162" idx="4"/>
            <a:endCxn id="117" idx="1"/>
          </p:cNvCxnSpPr>
          <p:nvPr/>
        </p:nvCxnSpPr>
        <p:spPr>
          <a:xfrm>
            <a:off x="1332529" y="3615241"/>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93F6AEDA-D3F8-274B-BAE2-8AFC6E6D3997}"/>
              </a:ext>
            </a:extLst>
          </p:cNvPr>
          <p:cNvCxnSpPr>
            <a:cxnSpLocks/>
            <a:stCxn id="161" idx="4"/>
            <a:endCxn id="112" idx="1"/>
          </p:cNvCxnSpPr>
          <p:nvPr/>
        </p:nvCxnSpPr>
        <p:spPr>
          <a:xfrm>
            <a:off x="1332529" y="4160838"/>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927E065F-5DFE-5713-91E2-09EBF8CE03C3}"/>
              </a:ext>
            </a:extLst>
          </p:cNvPr>
          <p:cNvCxnSpPr>
            <a:cxnSpLocks/>
            <a:stCxn id="163" idx="4"/>
            <a:endCxn id="116" idx="1"/>
          </p:cNvCxnSpPr>
          <p:nvPr/>
        </p:nvCxnSpPr>
        <p:spPr>
          <a:xfrm>
            <a:off x="1332529" y="4453492"/>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45793622-42A9-5029-825B-1404ED4698E3}"/>
              </a:ext>
            </a:extLst>
          </p:cNvPr>
          <p:cNvCxnSpPr>
            <a:cxnSpLocks/>
            <a:stCxn id="113" idx="3"/>
            <a:endCxn id="123" idx="2"/>
          </p:cNvCxnSpPr>
          <p:nvPr/>
        </p:nvCxnSpPr>
        <p:spPr>
          <a:xfrm>
            <a:off x="1786913" y="3322587"/>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837144D6-D021-B5C1-F21E-FF2CFB12DA6B}"/>
              </a:ext>
            </a:extLst>
          </p:cNvPr>
          <p:cNvCxnSpPr>
            <a:cxnSpLocks/>
            <a:stCxn id="117" idx="3"/>
            <a:endCxn id="119" idx="2"/>
          </p:cNvCxnSpPr>
          <p:nvPr/>
        </p:nvCxnSpPr>
        <p:spPr>
          <a:xfrm>
            <a:off x="1786913" y="3615241"/>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406AB728-DF79-5C40-CBE6-E5BCEF6CC566}"/>
              </a:ext>
            </a:extLst>
          </p:cNvPr>
          <p:cNvCxnSpPr>
            <a:cxnSpLocks/>
            <a:stCxn id="112" idx="3"/>
            <a:endCxn id="122" idx="2"/>
          </p:cNvCxnSpPr>
          <p:nvPr/>
        </p:nvCxnSpPr>
        <p:spPr>
          <a:xfrm>
            <a:off x="1786913" y="4160838"/>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58325613-AE5E-BC04-3405-0894ED7DF96B}"/>
              </a:ext>
            </a:extLst>
          </p:cNvPr>
          <p:cNvCxnSpPr>
            <a:cxnSpLocks/>
            <a:stCxn id="116" idx="3"/>
            <a:endCxn id="121" idx="2"/>
          </p:cNvCxnSpPr>
          <p:nvPr/>
        </p:nvCxnSpPr>
        <p:spPr>
          <a:xfrm>
            <a:off x="1786913" y="4453492"/>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4DFD07F1-C1C3-8560-B45A-E37159461F2E}"/>
              </a:ext>
            </a:extLst>
          </p:cNvPr>
          <p:cNvCxnSpPr>
            <a:cxnSpLocks/>
            <a:stCxn id="118" idx="4"/>
            <a:endCxn id="114" idx="2"/>
          </p:cNvCxnSpPr>
          <p:nvPr/>
        </p:nvCxnSpPr>
        <p:spPr>
          <a:xfrm flipV="1">
            <a:off x="3203173" y="3484810"/>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3" name="円柱 132">
            <a:extLst>
              <a:ext uri="{FF2B5EF4-FFF2-40B4-BE49-F238E27FC236}">
                <a16:creationId xmlns:a16="http://schemas.microsoft.com/office/drawing/2014/main" id="{62BE429B-E598-4340-FA9D-5EB93164E5E3}"/>
              </a:ext>
            </a:extLst>
          </p:cNvPr>
          <p:cNvSpPr/>
          <p:nvPr/>
        </p:nvSpPr>
        <p:spPr>
          <a:xfrm>
            <a:off x="4161301" y="4148906"/>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34" name="円柱 133">
            <a:extLst>
              <a:ext uri="{FF2B5EF4-FFF2-40B4-BE49-F238E27FC236}">
                <a16:creationId xmlns:a16="http://schemas.microsoft.com/office/drawing/2014/main" id="{F6594E52-A244-E4B4-ED6C-EC8B6653F354}"/>
              </a:ext>
            </a:extLst>
          </p:cNvPr>
          <p:cNvSpPr/>
          <p:nvPr/>
        </p:nvSpPr>
        <p:spPr>
          <a:xfrm>
            <a:off x="2807172" y="415032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35" name="直線コネクタ 134">
            <a:extLst>
              <a:ext uri="{FF2B5EF4-FFF2-40B4-BE49-F238E27FC236}">
                <a16:creationId xmlns:a16="http://schemas.microsoft.com/office/drawing/2014/main" id="{9686F421-FCCC-7475-E3F6-520F7D18F952}"/>
              </a:ext>
            </a:extLst>
          </p:cNvPr>
          <p:cNvCxnSpPr>
            <a:cxnSpLocks/>
          </p:cNvCxnSpPr>
          <p:nvPr/>
        </p:nvCxnSpPr>
        <p:spPr>
          <a:xfrm flipV="1">
            <a:off x="3203173" y="4266336"/>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3C547451-4445-28FC-5DFC-D02D99B00470}"/>
              </a:ext>
            </a:extLst>
          </p:cNvPr>
          <p:cNvCxnSpPr>
            <a:cxnSpLocks/>
            <a:stCxn id="92" idx="4"/>
          </p:cNvCxnSpPr>
          <p:nvPr/>
        </p:nvCxnSpPr>
        <p:spPr>
          <a:xfrm flipV="1">
            <a:off x="5124947" y="3313835"/>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B98095DD-97AD-6882-854D-AD94E8C6C984}"/>
              </a:ext>
            </a:extLst>
          </p:cNvPr>
          <p:cNvCxnSpPr>
            <a:cxnSpLocks/>
            <a:stCxn id="93" idx="4"/>
          </p:cNvCxnSpPr>
          <p:nvPr/>
        </p:nvCxnSpPr>
        <p:spPr>
          <a:xfrm flipV="1">
            <a:off x="5124947" y="3611566"/>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8" name="正方形/長方形 137">
            <a:extLst>
              <a:ext uri="{FF2B5EF4-FFF2-40B4-BE49-F238E27FC236}">
                <a16:creationId xmlns:a16="http://schemas.microsoft.com/office/drawing/2014/main" id="{577DC5A1-9FC6-EAA8-94BF-92D8BD594C77}"/>
              </a:ext>
            </a:extLst>
          </p:cNvPr>
          <p:cNvSpPr/>
          <p:nvPr/>
        </p:nvSpPr>
        <p:spPr>
          <a:xfrm>
            <a:off x="8169176" y="3830433"/>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140" name="直線コネクタ 139">
            <a:extLst>
              <a:ext uri="{FF2B5EF4-FFF2-40B4-BE49-F238E27FC236}">
                <a16:creationId xmlns:a16="http://schemas.microsoft.com/office/drawing/2014/main" id="{04111361-CBE7-502C-8E6C-9A3CA5189633}"/>
              </a:ext>
            </a:extLst>
          </p:cNvPr>
          <p:cNvCxnSpPr>
            <a:cxnSpLocks/>
          </p:cNvCxnSpPr>
          <p:nvPr/>
        </p:nvCxnSpPr>
        <p:spPr>
          <a:xfrm>
            <a:off x="535982"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1" name="直線コネクタ 140">
            <a:extLst>
              <a:ext uri="{FF2B5EF4-FFF2-40B4-BE49-F238E27FC236}">
                <a16:creationId xmlns:a16="http://schemas.microsoft.com/office/drawing/2014/main" id="{CA6C9C7D-05D1-DF17-607E-D5F48D652B73}"/>
              </a:ext>
            </a:extLst>
          </p:cNvPr>
          <p:cNvCxnSpPr>
            <a:cxnSpLocks/>
          </p:cNvCxnSpPr>
          <p:nvPr/>
        </p:nvCxnSpPr>
        <p:spPr>
          <a:xfrm flipH="1">
            <a:off x="4008328"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2" name="直線コネクタ 141">
            <a:extLst>
              <a:ext uri="{FF2B5EF4-FFF2-40B4-BE49-F238E27FC236}">
                <a16:creationId xmlns:a16="http://schemas.microsoft.com/office/drawing/2014/main" id="{2CDB16B3-D946-FE64-4747-01EC9AAB6C7D}"/>
              </a:ext>
            </a:extLst>
          </p:cNvPr>
          <p:cNvCxnSpPr>
            <a:cxnSpLocks/>
          </p:cNvCxnSpPr>
          <p:nvPr/>
        </p:nvCxnSpPr>
        <p:spPr>
          <a:xfrm flipH="1">
            <a:off x="5218710"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5" name="直線コネクタ 144">
            <a:extLst>
              <a:ext uri="{FF2B5EF4-FFF2-40B4-BE49-F238E27FC236}">
                <a16:creationId xmlns:a16="http://schemas.microsoft.com/office/drawing/2014/main" id="{5331110F-868B-0B14-F4CA-F7AF8DDB5A83}"/>
              </a:ext>
            </a:extLst>
          </p:cNvPr>
          <p:cNvCxnSpPr>
            <a:cxnSpLocks/>
          </p:cNvCxnSpPr>
          <p:nvPr/>
        </p:nvCxnSpPr>
        <p:spPr>
          <a:xfrm>
            <a:off x="3306837"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6" name="直線コネクタ 145">
            <a:extLst>
              <a:ext uri="{FF2B5EF4-FFF2-40B4-BE49-F238E27FC236}">
                <a16:creationId xmlns:a16="http://schemas.microsoft.com/office/drawing/2014/main" id="{3D29DF3F-5846-0D7B-65FF-7898A65DBC47}"/>
              </a:ext>
            </a:extLst>
          </p:cNvPr>
          <p:cNvCxnSpPr>
            <a:cxnSpLocks/>
          </p:cNvCxnSpPr>
          <p:nvPr/>
        </p:nvCxnSpPr>
        <p:spPr>
          <a:xfrm flipH="1">
            <a:off x="7910053"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7" name="直線コネクタ 146">
            <a:extLst>
              <a:ext uri="{FF2B5EF4-FFF2-40B4-BE49-F238E27FC236}">
                <a16:creationId xmlns:a16="http://schemas.microsoft.com/office/drawing/2014/main" id="{28AAEC44-CF44-F9CA-8F82-411539DA9BBE}"/>
              </a:ext>
            </a:extLst>
          </p:cNvPr>
          <p:cNvCxnSpPr>
            <a:cxnSpLocks/>
          </p:cNvCxnSpPr>
          <p:nvPr/>
        </p:nvCxnSpPr>
        <p:spPr>
          <a:xfrm flipH="1">
            <a:off x="9433098"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sp>
        <p:nvSpPr>
          <p:cNvPr id="148" name="正方形/長方形 147">
            <a:extLst>
              <a:ext uri="{FF2B5EF4-FFF2-40B4-BE49-F238E27FC236}">
                <a16:creationId xmlns:a16="http://schemas.microsoft.com/office/drawing/2014/main" id="{CD380364-49C1-8622-8891-411B53601055}"/>
              </a:ext>
            </a:extLst>
          </p:cNvPr>
          <p:cNvSpPr/>
          <p:nvPr/>
        </p:nvSpPr>
        <p:spPr>
          <a:xfrm>
            <a:off x="1826161" y="3629109"/>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49" name="正方形/長方形 148">
            <a:extLst>
              <a:ext uri="{FF2B5EF4-FFF2-40B4-BE49-F238E27FC236}">
                <a16:creationId xmlns:a16="http://schemas.microsoft.com/office/drawing/2014/main" id="{0AF54326-0643-5BBD-20CE-A0BE0D03065F}"/>
              </a:ext>
            </a:extLst>
          </p:cNvPr>
          <p:cNvSpPr/>
          <p:nvPr/>
        </p:nvSpPr>
        <p:spPr>
          <a:xfrm>
            <a:off x="1832512" y="4170537"/>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50" name="正方形/長方形 149">
            <a:extLst>
              <a:ext uri="{FF2B5EF4-FFF2-40B4-BE49-F238E27FC236}">
                <a16:creationId xmlns:a16="http://schemas.microsoft.com/office/drawing/2014/main" id="{56E18A40-433F-6CA3-6B0F-EE58D6B398AC}"/>
              </a:ext>
            </a:extLst>
          </p:cNvPr>
          <p:cNvSpPr/>
          <p:nvPr/>
        </p:nvSpPr>
        <p:spPr>
          <a:xfrm>
            <a:off x="1826161" y="4466565"/>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51" name="正方形/長方形 150">
            <a:extLst>
              <a:ext uri="{FF2B5EF4-FFF2-40B4-BE49-F238E27FC236}">
                <a16:creationId xmlns:a16="http://schemas.microsoft.com/office/drawing/2014/main" id="{9EC826AF-633E-EE0C-F291-190A4F755344}"/>
              </a:ext>
            </a:extLst>
          </p:cNvPr>
          <p:cNvSpPr/>
          <p:nvPr/>
        </p:nvSpPr>
        <p:spPr>
          <a:xfrm>
            <a:off x="3316859" y="4289219"/>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52" name="直線コネクタ 151">
            <a:extLst>
              <a:ext uri="{FF2B5EF4-FFF2-40B4-BE49-F238E27FC236}">
                <a16:creationId xmlns:a16="http://schemas.microsoft.com/office/drawing/2014/main" id="{0BC652A1-080C-E811-39D0-49BB807EB925}"/>
              </a:ext>
            </a:extLst>
          </p:cNvPr>
          <p:cNvCxnSpPr>
            <a:cxnSpLocks/>
          </p:cNvCxnSpPr>
          <p:nvPr/>
        </p:nvCxnSpPr>
        <p:spPr>
          <a:xfrm flipV="1">
            <a:off x="6641405" y="3313835"/>
            <a:ext cx="133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A039EA11-D978-166E-CC59-A260F4A387C3}"/>
              </a:ext>
            </a:extLst>
          </p:cNvPr>
          <p:cNvCxnSpPr>
            <a:cxnSpLocks/>
          </p:cNvCxnSpPr>
          <p:nvPr/>
        </p:nvCxnSpPr>
        <p:spPr>
          <a:xfrm flipV="1">
            <a:off x="6716965" y="3611566"/>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54" name="円柱 153">
            <a:extLst>
              <a:ext uri="{FF2B5EF4-FFF2-40B4-BE49-F238E27FC236}">
                <a16:creationId xmlns:a16="http://schemas.microsoft.com/office/drawing/2014/main" id="{CC496A01-6624-1F36-785A-CB8B01B86E2F}"/>
              </a:ext>
            </a:extLst>
          </p:cNvPr>
          <p:cNvSpPr/>
          <p:nvPr/>
        </p:nvSpPr>
        <p:spPr>
          <a:xfrm>
            <a:off x="6391274" y="3277283"/>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55" name="円柱 154">
            <a:extLst>
              <a:ext uri="{FF2B5EF4-FFF2-40B4-BE49-F238E27FC236}">
                <a16:creationId xmlns:a16="http://schemas.microsoft.com/office/drawing/2014/main" id="{8E61587A-6F52-D25D-A33E-A1989842765A}"/>
              </a:ext>
            </a:extLst>
          </p:cNvPr>
          <p:cNvSpPr/>
          <p:nvPr/>
        </p:nvSpPr>
        <p:spPr>
          <a:xfrm>
            <a:off x="6340458" y="3135661"/>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56" name="正方形/長方形 155">
            <a:extLst>
              <a:ext uri="{FF2B5EF4-FFF2-40B4-BE49-F238E27FC236}">
                <a16:creationId xmlns:a16="http://schemas.microsoft.com/office/drawing/2014/main" id="{390B2929-3822-8F6A-1BE1-D66571E38C74}"/>
              </a:ext>
            </a:extLst>
          </p:cNvPr>
          <p:cNvSpPr/>
          <p:nvPr/>
        </p:nvSpPr>
        <p:spPr>
          <a:xfrm>
            <a:off x="5514958" y="3336456"/>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57" name="正方形/長方形 156">
            <a:extLst>
              <a:ext uri="{FF2B5EF4-FFF2-40B4-BE49-F238E27FC236}">
                <a16:creationId xmlns:a16="http://schemas.microsoft.com/office/drawing/2014/main" id="{C6F8B128-7067-EE9C-114C-61A86B0D976B}"/>
              </a:ext>
            </a:extLst>
          </p:cNvPr>
          <p:cNvSpPr/>
          <p:nvPr/>
        </p:nvSpPr>
        <p:spPr>
          <a:xfrm>
            <a:off x="5508607" y="3629109"/>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58" name="正方形/長方形 157">
            <a:extLst>
              <a:ext uri="{FF2B5EF4-FFF2-40B4-BE49-F238E27FC236}">
                <a16:creationId xmlns:a16="http://schemas.microsoft.com/office/drawing/2014/main" id="{FB756563-FAC4-458E-862F-17AA0612D4C9}"/>
              </a:ext>
            </a:extLst>
          </p:cNvPr>
          <p:cNvSpPr/>
          <p:nvPr/>
        </p:nvSpPr>
        <p:spPr>
          <a:xfrm>
            <a:off x="7259003" y="3336456"/>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59" name="正方形/長方形 158">
            <a:extLst>
              <a:ext uri="{FF2B5EF4-FFF2-40B4-BE49-F238E27FC236}">
                <a16:creationId xmlns:a16="http://schemas.microsoft.com/office/drawing/2014/main" id="{735DD6FA-4452-FD35-3E81-F6033767ED55}"/>
              </a:ext>
            </a:extLst>
          </p:cNvPr>
          <p:cNvSpPr/>
          <p:nvPr/>
        </p:nvSpPr>
        <p:spPr>
          <a:xfrm>
            <a:off x="7252652" y="3629109"/>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60" name="円柱 159">
            <a:extLst>
              <a:ext uri="{FF2B5EF4-FFF2-40B4-BE49-F238E27FC236}">
                <a16:creationId xmlns:a16="http://schemas.microsoft.com/office/drawing/2014/main" id="{6604EC49-BA5F-75FB-56A7-AB5C1A1E190C}"/>
              </a:ext>
            </a:extLst>
          </p:cNvPr>
          <p:cNvSpPr/>
          <p:nvPr/>
        </p:nvSpPr>
        <p:spPr>
          <a:xfrm>
            <a:off x="936529" y="319658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61" name="円柱 160">
            <a:extLst>
              <a:ext uri="{FF2B5EF4-FFF2-40B4-BE49-F238E27FC236}">
                <a16:creationId xmlns:a16="http://schemas.microsoft.com/office/drawing/2014/main" id="{ED4EC978-B2C7-4824-A934-7AE477362A5A}"/>
              </a:ext>
            </a:extLst>
          </p:cNvPr>
          <p:cNvSpPr/>
          <p:nvPr/>
        </p:nvSpPr>
        <p:spPr>
          <a:xfrm>
            <a:off x="936529" y="403483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62" name="円柱 161">
            <a:extLst>
              <a:ext uri="{FF2B5EF4-FFF2-40B4-BE49-F238E27FC236}">
                <a16:creationId xmlns:a16="http://schemas.microsoft.com/office/drawing/2014/main" id="{D347A541-B6A2-580D-4314-5C7B83818860}"/>
              </a:ext>
            </a:extLst>
          </p:cNvPr>
          <p:cNvSpPr/>
          <p:nvPr/>
        </p:nvSpPr>
        <p:spPr>
          <a:xfrm>
            <a:off x="936529" y="348924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63" name="円柱 162">
            <a:extLst>
              <a:ext uri="{FF2B5EF4-FFF2-40B4-BE49-F238E27FC236}">
                <a16:creationId xmlns:a16="http://schemas.microsoft.com/office/drawing/2014/main" id="{125E2B60-1052-9F9A-AC33-373B852B8763}"/>
              </a:ext>
            </a:extLst>
          </p:cNvPr>
          <p:cNvSpPr/>
          <p:nvPr/>
        </p:nvSpPr>
        <p:spPr>
          <a:xfrm>
            <a:off x="936529" y="432749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64" name="直線コネクタ 163">
            <a:extLst>
              <a:ext uri="{FF2B5EF4-FFF2-40B4-BE49-F238E27FC236}">
                <a16:creationId xmlns:a16="http://schemas.microsoft.com/office/drawing/2014/main" id="{5C1BDCEF-BBFE-52AF-9F20-54CE424562EB}"/>
              </a:ext>
            </a:extLst>
          </p:cNvPr>
          <p:cNvCxnSpPr>
            <a:cxnSpLocks/>
          </p:cNvCxnSpPr>
          <p:nvPr/>
        </p:nvCxnSpPr>
        <p:spPr>
          <a:xfrm>
            <a:off x="1340568"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65" name="直線矢印コネクタ 164">
            <a:extLst>
              <a:ext uri="{FF2B5EF4-FFF2-40B4-BE49-F238E27FC236}">
                <a16:creationId xmlns:a16="http://schemas.microsoft.com/office/drawing/2014/main" id="{14EEF255-0154-8BD9-492F-899519455E7C}"/>
              </a:ext>
            </a:extLst>
          </p:cNvPr>
          <p:cNvCxnSpPr>
            <a:cxnSpLocks/>
          </p:cNvCxnSpPr>
          <p:nvPr/>
        </p:nvCxnSpPr>
        <p:spPr>
          <a:xfrm>
            <a:off x="1349987" y="2851839"/>
            <a:ext cx="1946437"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四角形: 角を丸くする 8">
            <a:extLst>
              <a:ext uri="{FF2B5EF4-FFF2-40B4-BE49-F238E27FC236}">
                <a16:creationId xmlns:a16="http://schemas.microsoft.com/office/drawing/2014/main" id="{6766847F-8260-5289-A8DE-EEAF8890C4B2}"/>
              </a:ext>
            </a:extLst>
          </p:cNvPr>
          <p:cNvSpPr/>
          <p:nvPr/>
        </p:nvSpPr>
        <p:spPr>
          <a:xfrm>
            <a:off x="5260182" y="3904668"/>
            <a:ext cx="2604854" cy="864919"/>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p>
        </p:txBody>
      </p:sp>
      <p:grpSp>
        <p:nvGrpSpPr>
          <p:cNvPr id="38" name="グループ化 37">
            <a:extLst>
              <a:ext uri="{FF2B5EF4-FFF2-40B4-BE49-F238E27FC236}">
                <a16:creationId xmlns:a16="http://schemas.microsoft.com/office/drawing/2014/main" id="{669F68C9-CFCC-2D44-218A-F2EAF717B1AC}"/>
              </a:ext>
            </a:extLst>
          </p:cNvPr>
          <p:cNvGrpSpPr/>
          <p:nvPr/>
        </p:nvGrpSpPr>
        <p:grpSpPr>
          <a:xfrm>
            <a:off x="4728946" y="4148907"/>
            <a:ext cx="396000" cy="549731"/>
            <a:chOff x="4347946" y="4321713"/>
            <a:chExt cx="396000" cy="549731"/>
          </a:xfrm>
        </p:grpSpPr>
        <p:sp>
          <p:nvSpPr>
            <p:cNvPr id="10" name="円柱 9">
              <a:extLst>
                <a:ext uri="{FF2B5EF4-FFF2-40B4-BE49-F238E27FC236}">
                  <a16:creationId xmlns:a16="http://schemas.microsoft.com/office/drawing/2014/main" id="{023D0477-2C2F-E327-3388-FB0CFD3AF0E7}"/>
                </a:ext>
              </a:extLst>
            </p:cNvPr>
            <p:cNvSpPr>
              <a:spLocks/>
            </p:cNvSpPr>
            <p:nvPr/>
          </p:nvSpPr>
          <p:spPr>
            <a:xfrm>
              <a:off x="4347946" y="432171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 name="円柱 10">
              <a:extLst>
                <a:ext uri="{FF2B5EF4-FFF2-40B4-BE49-F238E27FC236}">
                  <a16:creationId xmlns:a16="http://schemas.microsoft.com/office/drawing/2014/main" id="{4AAD18D1-DB13-E427-DB77-205A0E90E380}"/>
                </a:ext>
              </a:extLst>
            </p:cNvPr>
            <p:cNvSpPr>
              <a:spLocks/>
            </p:cNvSpPr>
            <p:nvPr/>
          </p:nvSpPr>
          <p:spPr>
            <a:xfrm>
              <a:off x="4347946" y="461944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grpSp>
      <p:sp>
        <p:nvSpPr>
          <p:cNvPr id="22" name="四角形: 角を丸くする 21">
            <a:extLst>
              <a:ext uri="{FF2B5EF4-FFF2-40B4-BE49-F238E27FC236}">
                <a16:creationId xmlns:a16="http://schemas.microsoft.com/office/drawing/2014/main" id="{70ECF41A-1F20-7B82-BB4E-A267A5B39617}"/>
              </a:ext>
            </a:extLst>
          </p:cNvPr>
          <p:cNvSpPr/>
          <p:nvPr/>
        </p:nvSpPr>
        <p:spPr>
          <a:xfrm>
            <a:off x="7936025" y="3982855"/>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cxnSp>
        <p:nvCxnSpPr>
          <p:cNvPr id="143" name="直線コネクタ 142">
            <a:extLst>
              <a:ext uri="{FF2B5EF4-FFF2-40B4-BE49-F238E27FC236}">
                <a16:creationId xmlns:a16="http://schemas.microsoft.com/office/drawing/2014/main" id="{088B37CB-49B2-BCB4-718E-19BD381A5F0B}"/>
              </a:ext>
            </a:extLst>
          </p:cNvPr>
          <p:cNvCxnSpPr>
            <a:cxnSpLocks/>
          </p:cNvCxnSpPr>
          <p:nvPr/>
        </p:nvCxnSpPr>
        <p:spPr>
          <a:xfrm flipH="1">
            <a:off x="6312795"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4" name="直線コネクタ 143">
            <a:extLst>
              <a:ext uri="{FF2B5EF4-FFF2-40B4-BE49-F238E27FC236}">
                <a16:creationId xmlns:a16="http://schemas.microsoft.com/office/drawing/2014/main" id="{8F2788CF-D893-2F36-D4D8-913717B244D2}"/>
              </a:ext>
            </a:extLst>
          </p:cNvPr>
          <p:cNvCxnSpPr>
            <a:cxnSpLocks/>
          </p:cNvCxnSpPr>
          <p:nvPr/>
        </p:nvCxnSpPr>
        <p:spPr>
          <a:xfrm flipH="1">
            <a:off x="7136337" y="2657169"/>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9" name="直線矢印コネクタ 138">
            <a:extLst>
              <a:ext uri="{FF2B5EF4-FFF2-40B4-BE49-F238E27FC236}">
                <a16:creationId xmlns:a16="http://schemas.microsoft.com/office/drawing/2014/main" id="{4B91CB4D-5079-FC5F-230A-FD459E4BEEAD}"/>
              </a:ext>
            </a:extLst>
          </p:cNvPr>
          <p:cNvCxnSpPr>
            <a:cxnSpLocks/>
          </p:cNvCxnSpPr>
          <p:nvPr/>
        </p:nvCxnSpPr>
        <p:spPr>
          <a:xfrm>
            <a:off x="8208634" y="3789657"/>
            <a:ext cx="0" cy="193199"/>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grpSp>
        <p:nvGrpSpPr>
          <p:cNvPr id="46" name="グループ化 45">
            <a:extLst>
              <a:ext uri="{FF2B5EF4-FFF2-40B4-BE49-F238E27FC236}">
                <a16:creationId xmlns:a16="http://schemas.microsoft.com/office/drawing/2014/main" id="{BB371464-99B5-6F42-6F74-95E4DFC153B4}"/>
              </a:ext>
            </a:extLst>
          </p:cNvPr>
          <p:cNvGrpSpPr/>
          <p:nvPr/>
        </p:nvGrpSpPr>
        <p:grpSpPr>
          <a:xfrm>
            <a:off x="6641405" y="4266336"/>
            <a:ext cx="1332000" cy="142071"/>
            <a:chOff x="6260405" y="4444387"/>
            <a:chExt cx="1332000" cy="142071"/>
          </a:xfrm>
        </p:grpSpPr>
        <p:sp>
          <p:nvSpPr>
            <p:cNvPr id="20" name="正方形/長方形 19">
              <a:extLst>
                <a:ext uri="{FF2B5EF4-FFF2-40B4-BE49-F238E27FC236}">
                  <a16:creationId xmlns:a16="http://schemas.microsoft.com/office/drawing/2014/main" id="{5B37BF31-A193-E7B3-5043-EEB8018C1E84}"/>
                </a:ext>
              </a:extLst>
            </p:cNvPr>
            <p:cNvSpPr/>
            <p:nvPr/>
          </p:nvSpPr>
          <p:spPr>
            <a:xfrm>
              <a:off x="6878002" y="4467008"/>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14" name="直線コネクタ 13">
              <a:extLst>
                <a:ext uri="{FF2B5EF4-FFF2-40B4-BE49-F238E27FC236}">
                  <a16:creationId xmlns:a16="http://schemas.microsoft.com/office/drawing/2014/main" id="{CF6867AD-48A1-5962-634F-89A0F927BA1E}"/>
                </a:ext>
              </a:extLst>
            </p:cNvPr>
            <p:cNvCxnSpPr>
              <a:cxnSpLocks/>
            </p:cNvCxnSpPr>
            <p:nvPr/>
          </p:nvCxnSpPr>
          <p:spPr>
            <a:xfrm flipV="1">
              <a:off x="6260405" y="4444387"/>
              <a:ext cx="133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7" name="グループ化 46">
            <a:extLst>
              <a:ext uri="{FF2B5EF4-FFF2-40B4-BE49-F238E27FC236}">
                <a16:creationId xmlns:a16="http://schemas.microsoft.com/office/drawing/2014/main" id="{7ECA1398-55B3-E686-EDDD-3F611F7E336D}"/>
              </a:ext>
            </a:extLst>
          </p:cNvPr>
          <p:cNvGrpSpPr/>
          <p:nvPr/>
        </p:nvGrpSpPr>
        <p:grpSpPr>
          <a:xfrm>
            <a:off x="6716965" y="4564067"/>
            <a:ext cx="1260000" cy="136993"/>
            <a:chOff x="6335965" y="4742118"/>
            <a:chExt cx="1260000" cy="136993"/>
          </a:xfrm>
        </p:grpSpPr>
        <p:sp>
          <p:nvSpPr>
            <p:cNvPr id="21" name="正方形/長方形 20">
              <a:extLst>
                <a:ext uri="{FF2B5EF4-FFF2-40B4-BE49-F238E27FC236}">
                  <a16:creationId xmlns:a16="http://schemas.microsoft.com/office/drawing/2014/main" id="{9757EE8A-0188-5122-3B99-CA8641B29DAB}"/>
                </a:ext>
              </a:extLst>
            </p:cNvPr>
            <p:cNvSpPr/>
            <p:nvPr/>
          </p:nvSpPr>
          <p:spPr>
            <a:xfrm>
              <a:off x="6871652" y="4759661"/>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5" name="直線コネクタ 14">
              <a:extLst>
                <a:ext uri="{FF2B5EF4-FFF2-40B4-BE49-F238E27FC236}">
                  <a16:creationId xmlns:a16="http://schemas.microsoft.com/office/drawing/2014/main" id="{0107A4D9-8CB8-DBAF-4825-FE4E3D262570}"/>
                </a:ext>
              </a:extLst>
            </p:cNvPr>
            <p:cNvCxnSpPr>
              <a:cxnSpLocks/>
            </p:cNvCxnSpPr>
            <p:nvPr/>
          </p:nvCxnSpPr>
          <p:spPr>
            <a:xfrm flipV="1">
              <a:off x="6335965" y="4742118"/>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円柱 15">
            <a:extLst>
              <a:ext uri="{FF2B5EF4-FFF2-40B4-BE49-F238E27FC236}">
                <a16:creationId xmlns:a16="http://schemas.microsoft.com/office/drawing/2014/main" id="{5FA748F2-F189-B278-D20D-473394DBDD46}"/>
              </a:ext>
            </a:extLst>
          </p:cNvPr>
          <p:cNvSpPr/>
          <p:nvPr/>
        </p:nvSpPr>
        <p:spPr>
          <a:xfrm>
            <a:off x="6391274" y="4189511"/>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7" name="円柱 16">
            <a:extLst>
              <a:ext uri="{FF2B5EF4-FFF2-40B4-BE49-F238E27FC236}">
                <a16:creationId xmlns:a16="http://schemas.microsoft.com/office/drawing/2014/main" id="{2AAA5BCC-0563-D631-9713-0FCB27E6BBF1}"/>
              </a:ext>
            </a:extLst>
          </p:cNvPr>
          <p:cNvSpPr/>
          <p:nvPr/>
        </p:nvSpPr>
        <p:spPr>
          <a:xfrm>
            <a:off x="6340458" y="4047889"/>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9" name="四角形: 角を丸くする 28">
            <a:extLst>
              <a:ext uri="{FF2B5EF4-FFF2-40B4-BE49-F238E27FC236}">
                <a16:creationId xmlns:a16="http://schemas.microsoft.com/office/drawing/2014/main" id="{013840A4-845E-C788-2EB1-A73FE793F9A5}"/>
              </a:ext>
            </a:extLst>
          </p:cNvPr>
          <p:cNvSpPr/>
          <p:nvPr/>
        </p:nvSpPr>
        <p:spPr>
          <a:xfrm>
            <a:off x="7964689" y="3227866"/>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ED93ACFD-C1E3-A16A-F531-97AB6838A3AA}"/>
              </a:ext>
            </a:extLst>
          </p:cNvPr>
          <p:cNvSpPr txBox="1"/>
          <p:nvPr/>
        </p:nvSpPr>
        <p:spPr>
          <a:xfrm>
            <a:off x="8168621" y="3407089"/>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35" name="四角形: 角を丸くする 34">
            <a:extLst>
              <a:ext uri="{FF2B5EF4-FFF2-40B4-BE49-F238E27FC236}">
                <a16:creationId xmlns:a16="http://schemas.microsoft.com/office/drawing/2014/main" id="{56E05020-7F84-6FA6-7CF7-2A63C530C1F1}"/>
              </a:ext>
            </a:extLst>
          </p:cNvPr>
          <p:cNvSpPr/>
          <p:nvPr/>
        </p:nvSpPr>
        <p:spPr>
          <a:xfrm>
            <a:off x="7964689" y="4203813"/>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9E90329A-C151-2E9C-8547-34B948A75F7E}"/>
              </a:ext>
            </a:extLst>
          </p:cNvPr>
          <p:cNvSpPr txBox="1"/>
          <p:nvPr/>
        </p:nvSpPr>
        <p:spPr>
          <a:xfrm>
            <a:off x="8168621" y="4383036"/>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cxnSp>
        <p:nvCxnSpPr>
          <p:cNvPr id="40" name="直線コネクタ 39">
            <a:extLst>
              <a:ext uri="{FF2B5EF4-FFF2-40B4-BE49-F238E27FC236}">
                <a16:creationId xmlns:a16="http://schemas.microsoft.com/office/drawing/2014/main" id="{4EB20D54-DA00-E196-6101-5013C45812FF}"/>
              </a:ext>
            </a:extLst>
          </p:cNvPr>
          <p:cNvCxnSpPr>
            <a:cxnSpLocks/>
          </p:cNvCxnSpPr>
          <p:nvPr/>
        </p:nvCxnSpPr>
        <p:spPr>
          <a:xfrm flipV="1">
            <a:off x="5124947" y="4564066"/>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4" name="グループ化 43">
            <a:extLst>
              <a:ext uri="{FF2B5EF4-FFF2-40B4-BE49-F238E27FC236}">
                <a16:creationId xmlns:a16="http://schemas.microsoft.com/office/drawing/2014/main" id="{D5CD1CBF-D5BB-2273-C7CB-0E961478F832}"/>
              </a:ext>
            </a:extLst>
          </p:cNvPr>
          <p:cNvGrpSpPr/>
          <p:nvPr/>
        </p:nvGrpSpPr>
        <p:grpSpPr>
          <a:xfrm>
            <a:off x="5124947" y="4266336"/>
            <a:ext cx="1376207" cy="142071"/>
            <a:chOff x="4743946" y="4412693"/>
            <a:chExt cx="1376207" cy="142071"/>
          </a:xfrm>
        </p:grpSpPr>
        <p:cxnSp>
          <p:nvCxnSpPr>
            <p:cNvPr id="39" name="直線コネクタ 38">
              <a:extLst>
                <a:ext uri="{FF2B5EF4-FFF2-40B4-BE49-F238E27FC236}">
                  <a16:creationId xmlns:a16="http://schemas.microsoft.com/office/drawing/2014/main" id="{8E3C563B-9D11-DEC6-524A-92FB88E38339}"/>
                </a:ext>
              </a:extLst>
            </p:cNvPr>
            <p:cNvCxnSpPr>
              <a:cxnSpLocks/>
            </p:cNvCxnSpPr>
            <p:nvPr/>
          </p:nvCxnSpPr>
          <p:spPr>
            <a:xfrm flipV="1">
              <a:off x="4743946" y="4412693"/>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EE9CEAD2-9C6F-BC52-48A1-C51518F66498}"/>
                </a:ext>
              </a:extLst>
            </p:cNvPr>
            <p:cNvSpPr/>
            <p:nvPr/>
          </p:nvSpPr>
          <p:spPr>
            <a:xfrm>
              <a:off x="5133957" y="4435314"/>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grpSp>
      <p:sp>
        <p:nvSpPr>
          <p:cNvPr id="43" name="正方形/長方形 42">
            <a:extLst>
              <a:ext uri="{FF2B5EF4-FFF2-40B4-BE49-F238E27FC236}">
                <a16:creationId xmlns:a16="http://schemas.microsoft.com/office/drawing/2014/main" id="{F7F00B38-14A0-6683-E28F-FA012E1656C1}"/>
              </a:ext>
            </a:extLst>
          </p:cNvPr>
          <p:cNvSpPr/>
          <p:nvPr/>
        </p:nvSpPr>
        <p:spPr>
          <a:xfrm>
            <a:off x="5508607" y="4581609"/>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3" name="タイトル 3">
            <a:extLst>
              <a:ext uri="{FF2B5EF4-FFF2-40B4-BE49-F238E27FC236}">
                <a16:creationId xmlns:a16="http://schemas.microsoft.com/office/drawing/2014/main" id="{15468502-0D6A-4055-841B-85D5C381EF9D}"/>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盛岡市（</a:t>
            </a:r>
            <a:r>
              <a:rPr lang="en-US" altLang="ja-JP"/>
              <a:t>ICS</a:t>
            </a:r>
            <a:r>
              <a:rPr lang="ja-JP" altLang="en-US"/>
              <a:t>）</a:t>
            </a:r>
            <a:r>
              <a:rPr lang="en-US" altLang="ja-JP"/>
              <a:t>1/5</a:t>
            </a:r>
            <a:endParaRPr lang="ja-JP" altLang="en-US"/>
          </a:p>
        </p:txBody>
      </p:sp>
      <p:cxnSp>
        <p:nvCxnSpPr>
          <p:cNvPr id="5" name="直線コネクタ 4">
            <a:extLst>
              <a:ext uri="{FF2B5EF4-FFF2-40B4-BE49-F238E27FC236}">
                <a16:creationId xmlns:a16="http://schemas.microsoft.com/office/drawing/2014/main" id="{ED2ECEF4-A3C6-60CD-9C1E-97D66F46D5D5}"/>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BF9B8D19-5130-C4C8-7EB8-3AFD0B0B1883}"/>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データセンター共同利用によりコスト削減効果がある一方で、団体庁舎間での</a:t>
            </a:r>
            <a:r>
              <a:rPr kumimoji="1" lang="en-US" altLang="ja-JP" sz="1400"/>
              <a:t>IP</a:t>
            </a:r>
            <a:r>
              <a:rPr kumimoji="1" lang="ja-JP" altLang="en-US" sz="1400"/>
              <a:t>アドレス重複の考慮や、団体追加時の対応方法について検討する必要がある。</a:t>
            </a:r>
            <a:endParaRPr kumimoji="1" lang="en-US" altLang="ja-JP" sz="1400"/>
          </a:p>
        </p:txBody>
      </p:sp>
      <p:sp>
        <p:nvSpPr>
          <p:cNvPr id="13" name="スライド番号プレースホルダー 12">
            <a:extLst>
              <a:ext uri="{FF2B5EF4-FFF2-40B4-BE49-F238E27FC236}">
                <a16:creationId xmlns:a16="http://schemas.microsoft.com/office/drawing/2014/main" id="{AB428C45-4ABD-57FB-5BB7-39F28B2F61D3}"/>
              </a:ext>
            </a:extLst>
          </p:cNvPr>
          <p:cNvSpPr>
            <a:spLocks noGrp="1"/>
          </p:cNvSpPr>
          <p:nvPr>
            <p:ph type="sldNum" sz="quarter" idx="12"/>
          </p:nvPr>
        </p:nvSpPr>
        <p:spPr/>
        <p:txBody>
          <a:bodyPr/>
          <a:lstStyle/>
          <a:p>
            <a:fld id="{DFD4F317-19D0-4848-B5EB-5B174DBE8CF9}" type="slidenum">
              <a:rPr lang="ja-JP" altLang="en-US" smtClean="0"/>
              <a:pPr/>
              <a:t>40</a:t>
            </a:fld>
            <a:endParaRPr lang="ja-JP" altLang="en-US"/>
          </a:p>
        </p:txBody>
      </p:sp>
    </p:spTree>
    <p:extLst>
      <p:ext uri="{BB962C8B-B14F-4D97-AF65-F5344CB8AC3E}">
        <p14:creationId xmlns:p14="http://schemas.microsoft.com/office/powerpoint/2010/main" val="2051275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2">
            <a:extLst>
              <a:ext uri="{FF2B5EF4-FFF2-40B4-BE49-F238E27FC236}">
                <a16:creationId xmlns:a16="http://schemas.microsoft.com/office/drawing/2014/main" id="{1B428DE6-8C57-9F8D-E88B-B1B7D2EB87F8}"/>
              </a:ext>
            </a:extLst>
          </p:cNvPr>
          <p:cNvGraphicFramePr>
            <a:graphicFrameLocks noGrp="1"/>
          </p:cNvGraphicFramePr>
          <p:nvPr>
            <p:extLst>
              <p:ext uri="{D42A27DB-BD31-4B8C-83A1-F6EECF244321}">
                <p14:modId xmlns:p14="http://schemas.microsoft.com/office/powerpoint/2010/main" val="620272390"/>
              </p:ext>
            </p:extLst>
          </p:nvPr>
        </p:nvGraphicFramePr>
        <p:xfrm>
          <a:off x="831000" y="1639803"/>
          <a:ext cx="8244000" cy="123659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アドレス重複対応</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複数</a:t>
                      </a:r>
                      <a:r>
                        <a:rPr lang="ja-JP" altLang="en-US" sz="900" b="0" i="0" u="none" strike="noStrike">
                          <a:solidFill>
                            <a:schemeClr val="tx1"/>
                          </a:solidFill>
                          <a:effectLst/>
                          <a:latin typeface="Meiryo UI" panose="020B0604030504040204" pitchFamily="50" charset="-128"/>
                          <a:ea typeface="Meiryo UI" panose="020B0604030504040204" pitchFamily="50" charset="-128"/>
                        </a:rPr>
                        <a:t>市町村及び市町村側</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と本番</a:t>
                      </a:r>
                      <a:r>
                        <a:rPr lang="en-US" altLang="ja-JP" sz="900" b="0" i="0" u="none" strike="noStrike">
                          <a:solidFill>
                            <a:srgbClr val="000000"/>
                          </a:solidFill>
                          <a:effectLst/>
                          <a:latin typeface="Meiryo UI" panose="020B0604030504040204" pitchFamily="50" charset="-128"/>
                          <a:ea typeface="Meiryo UI" panose="020B0604030504040204" pitchFamily="50" charset="-128"/>
                        </a:rPr>
                        <a:t>VPC</a:t>
                      </a:r>
                      <a:r>
                        <a:rPr lang="ja-JP" altLang="en-US" sz="900" b="0" i="0" u="none" strike="noStrike">
                          <a:solidFill>
                            <a:srgbClr val="000000"/>
                          </a:solidFill>
                          <a:effectLst/>
                          <a:latin typeface="Meiryo UI" panose="020B0604030504040204" pitchFamily="50" charset="-128"/>
                          <a:ea typeface="Meiryo UI" panose="020B0604030504040204" pitchFamily="50" charset="-128"/>
                        </a:rPr>
                        <a:t>側との間で</a:t>
                      </a:r>
                      <a:r>
                        <a:rPr lang="en-US" altLang="ja-JP" sz="900" b="0" i="0" u="none" strike="noStrike">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a:solidFill>
                            <a:srgbClr val="000000"/>
                          </a:solidFill>
                          <a:effectLst/>
                          <a:latin typeface="Meiryo UI" panose="020B0604030504040204" pitchFamily="50" charset="-128"/>
                          <a:ea typeface="Meiryo UI" panose="020B0604030504040204" pitchFamily="50" charset="-128"/>
                        </a:rPr>
                        <a:t>アドレスが重複するケースの解決策の検証</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単一の地方公共団体で複数</a:t>
                      </a:r>
                      <a:r>
                        <a:rPr lang="en-US" altLang="ja-JP" sz="900" b="1"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が存在する場合の通信方法</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単一の地方公共団体で複数</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CSP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の場合に、どのような通信経路を用意すればよいかの検証</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2" name="表 1">
            <a:extLst>
              <a:ext uri="{FF2B5EF4-FFF2-40B4-BE49-F238E27FC236}">
                <a16:creationId xmlns:a16="http://schemas.microsoft.com/office/drawing/2014/main" id="{664A2C4B-3E1A-3842-F014-2EFA0EF9DCD0}"/>
              </a:ext>
            </a:extLst>
          </p:cNvPr>
          <p:cNvGraphicFramePr>
            <a:graphicFrameLocks noGrp="1"/>
          </p:cNvGraphicFramePr>
          <p:nvPr>
            <p:extLst>
              <p:ext uri="{D42A27DB-BD31-4B8C-83A1-F6EECF244321}">
                <p14:modId xmlns:p14="http://schemas.microsoft.com/office/powerpoint/2010/main" val="4110845924"/>
              </p:ext>
            </p:extLst>
          </p:nvPr>
        </p:nvGraphicFramePr>
        <p:xfrm>
          <a:off x="831850" y="3212080"/>
          <a:ext cx="8244000" cy="271033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tx1"/>
                          </a:solidFill>
                          <a:latin typeface="+mj-ea"/>
                          <a:ea typeface="+mn-ea"/>
                          <a:cs typeface="+mn-cs"/>
                        </a:rPr>
                        <a:t>通信キャリアのネットワーク経路をアンダーレイネットワークと定義する。アンダーレイネットワーク内で、</a:t>
                      </a:r>
                      <a:r>
                        <a:rPr kumimoji="1" lang="en-US" altLang="ja-JP" sz="900" kern="1200">
                          <a:solidFill>
                            <a:schemeClr val="tx1"/>
                          </a:solidFill>
                          <a:latin typeface="+mj-ea"/>
                          <a:ea typeface="+mn-ea"/>
                          <a:cs typeface="+mn-cs"/>
                        </a:rPr>
                        <a:t>DC</a:t>
                      </a:r>
                      <a:r>
                        <a:rPr kumimoji="1" lang="ja-JP" altLang="en-US" sz="900" kern="1200">
                          <a:solidFill>
                            <a:schemeClr val="tx1"/>
                          </a:solidFill>
                          <a:latin typeface="+mj-ea"/>
                          <a:ea typeface="+mn-ea"/>
                          <a:cs typeface="+mn-cs"/>
                        </a:rPr>
                        <a:t>側の</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ルーターと</a:t>
                      </a:r>
                      <a:r>
                        <a:rPr kumimoji="1" lang="en-US" altLang="ja-JP" sz="900" kern="1200">
                          <a:solidFill>
                            <a:schemeClr val="tx1"/>
                          </a:solidFill>
                          <a:latin typeface="+mj-ea"/>
                          <a:ea typeface="+mn-ea"/>
                          <a:cs typeface="+mn-cs"/>
                        </a:rPr>
                        <a:t>AWS</a:t>
                      </a:r>
                      <a:r>
                        <a:rPr kumimoji="1" lang="ja-JP" altLang="en-US" sz="900" kern="1200">
                          <a:solidFill>
                            <a:schemeClr val="tx1"/>
                          </a:solidFill>
                          <a:latin typeface="+mj-ea"/>
                          <a:ea typeface="+mn-ea"/>
                          <a:cs typeface="+mn-cs"/>
                        </a:rPr>
                        <a:t>の</a:t>
                      </a:r>
                      <a:r>
                        <a:rPr kumimoji="1" lang="en-US" altLang="ja-JP" sz="900" kern="1200">
                          <a:solidFill>
                            <a:schemeClr val="tx1"/>
                          </a:solidFill>
                          <a:latin typeface="+mj-ea"/>
                          <a:ea typeface="+mn-ea"/>
                          <a:cs typeface="+mn-cs"/>
                        </a:rPr>
                        <a:t>Transit Gateway</a:t>
                      </a:r>
                      <a:r>
                        <a:rPr kumimoji="1" lang="ja-JP" altLang="en-US" sz="900" kern="1200">
                          <a:solidFill>
                            <a:schemeClr val="tx1"/>
                          </a:solidFill>
                          <a:latin typeface="+mj-ea"/>
                          <a:ea typeface="+mn-ea"/>
                          <a:cs typeface="+mn-cs"/>
                        </a:rPr>
                        <a:t>間で、</a:t>
                      </a:r>
                      <a:r>
                        <a:rPr kumimoji="1" lang="en-US" altLang="ja-JP" sz="900" kern="1200">
                          <a:solidFill>
                            <a:schemeClr val="tx1"/>
                          </a:solidFill>
                          <a:latin typeface="+mj-ea"/>
                          <a:ea typeface="+mn-ea"/>
                          <a:cs typeface="+mn-cs"/>
                        </a:rPr>
                        <a:t>IP-Sec</a:t>
                      </a:r>
                      <a:r>
                        <a:rPr kumimoji="1" lang="ja-JP" altLang="en-US" sz="900" kern="1200">
                          <a:solidFill>
                            <a:schemeClr val="tx1"/>
                          </a:solidFill>
                          <a:latin typeface="+mj-ea"/>
                          <a:ea typeface="+mn-ea"/>
                          <a:cs typeface="+mn-cs"/>
                        </a:rPr>
                        <a:t>トンネルを構成する。また、</a:t>
                      </a:r>
                      <a:r>
                        <a:rPr kumimoji="1" lang="en-US" altLang="ja-JP" sz="900" kern="1200">
                          <a:solidFill>
                            <a:schemeClr val="tx1"/>
                          </a:solidFill>
                          <a:latin typeface="+mj-ea"/>
                          <a:ea typeface="+mn-ea"/>
                          <a:cs typeface="+mn-cs"/>
                        </a:rPr>
                        <a:t>Transit</a:t>
                      </a:r>
                      <a:r>
                        <a:rPr kumimoji="1" lang="ja-JP" altLang="en-US" sz="900" kern="1200">
                          <a:solidFill>
                            <a:schemeClr val="tx1"/>
                          </a:solidFill>
                          <a:latin typeface="+mj-ea"/>
                          <a:ea typeface="+mn-ea"/>
                          <a:cs typeface="+mn-cs"/>
                        </a:rPr>
                        <a:t> </a:t>
                      </a:r>
                      <a:r>
                        <a:rPr kumimoji="1" lang="en-US" altLang="ja-JP" sz="900" kern="1200">
                          <a:solidFill>
                            <a:schemeClr val="tx1"/>
                          </a:solidFill>
                          <a:latin typeface="+mj-ea"/>
                          <a:ea typeface="+mn-ea"/>
                          <a:cs typeface="+mn-cs"/>
                        </a:rPr>
                        <a:t>Gateway</a:t>
                      </a:r>
                      <a:r>
                        <a:rPr kumimoji="1" lang="ja-JP" altLang="en-US" sz="900" kern="1200">
                          <a:solidFill>
                            <a:schemeClr val="tx1"/>
                          </a:solidFill>
                          <a:latin typeface="+mj-ea"/>
                          <a:ea typeface="+mn-ea"/>
                          <a:cs typeface="+mn-cs"/>
                        </a:rPr>
                        <a:t>は、運用アカウントに構成する。</a:t>
                      </a:r>
                      <a:endParaRPr kumimoji="1" lang="en-US" altLang="ja-JP" sz="900" kern="1200">
                        <a:solidFill>
                          <a:schemeClr val="tx1"/>
                        </a:solidFill>
                        <a:latin typeface="+mj-ea"/>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kern="1200">
                          <a:solidFill>
                            <a:schemeClr val="tx1"/>
                          </a:solidFill>
                          <a:latin typeface="+mj-ea"/>
                          <a:ea typeface="+mn-ea"/>
                          <a:cs typeface="+mn-cs"/>
                        </a:rPr>
                        <a:t>IP-Sec</a:t>
                      </a:r>
                      <a:r>
                        <a:rPr kumimoji="1" lang="ja-JP" altLang="en-US" sz="900" kern="1200">
                          <a:solidFill>
                            <a:schemeClr val="tx1"/>
                          </a:solidFill>
                          <a:latin typeface="+mj-ea"/>
                          <a:ea typeface="+mn-ea"/>
                          <a:cs typeface="+mn-cs"/>
                        </a:rPr>
                        <a:t>のトンネル間通信を、オーバーレイネットワークと定義する。地方公共団体の</a:t>
                      </a:r>
                      <a:r>
                        <a:rPr kumimoji="1" lang="en-US" altLang="ja-JP" sz="900" kern="1200">
                          <a:solidFill>
                            <a:schemeClr val="tx1"/>
                          </a:solidFill>
                          <a:latin typeface="+mj-ea"/>
                          <a:ea typeface="+mn-ea"/>
                          <a:cs typeface="+mn-cs"/>
                        </a:rPr>
                        <a:t>IP</a:t>
                      </a:r>
                      <a:r>
                        <a:rPr kumimoji="1" lang="ja-JP" altLang="en-US" sz="900" kern="1200">
                          <a:solidFill>
                            <a:schemeClr val="tx1"/>
                          </a:solidFill>
                          <a:latin typeface="+mj-ea"/>
                          <a:ea typeface="+mn-ea"/>
                          <a:cs typeface="+mn-cs"/>
                        </a:rPr>
                        <a:t>通信は、オーバーレイネットワークとしてトンネル通信する事によって</a:t>
                      </a:r>
                      <a:r>
                        <a:rPr kumimoji="1" lang="en-US" altLang="ja-JP" sz="900" kern="1200">
                          <a:solidFill>
                            <a:schemeClr val="tx1"/>
                          </a:solidFill>
                          <a:latin typeface="+mj-ea"/>
                          <a:ea typeface="+mn-ea"/>
                          <a:cs typeface="+mn-cs"/>
                        </a:rPr>
                        <a:t>IP</a:t>
                      </a:r>
                      <a:r>
                        <a:rPr kumimoji="1" lang="ja-JP" altLang="en-US" sz="900" kern="1200">
                          <a:solidFill>
                            <a:schemeClr val="tx1"/>
                          </a:solidFill>
                          <a:latin typeface="+mj-ea"/>
                          <a:ea typeface="+mn-ea"/>
                          <a:cs typeface="+mn-cs"/>
                        </a:rPr>
                        <a:t>アドレス重複が発生しても問題ない構成を取ることが可能である。</a:t>
                      </a:r>
                      <a:endParaRPr kumimoji="1" lang="en-US" altLang="ja-JP" sz="90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dk1"/>
                          </a:solidFill>
                          <a:latin typeface="+mj-ea"/>
                          <a:ea typeface="+mn-ea"/>
                          <a:cs typeface="+mn-cs"/>
                        </a:rPr>
                        <a:t>なし</a:t>
                      </a:r>
                      <a:endParaRPr kumimoji="1" lang="ja-JP" altLang="en-US" sz="90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solidFill>
                        </a:rPr>
                        <a:t>通信事業者のキャリア内ルーターから、</a:t>
                      </a:r>
                      <a:r>
                        <a:rPr kumimoji="1" lang="en-US" altLang="ja-JP" sz="900">
                          <a:solidFill>
                            <a:schemeClr val="tx1"/>
                          </a:solidFill>
                        </a:rPr>
                        <a:t>AWS</a:t>
                      </a:r>
                      <a:r>
                        <a:rPr kumimoji="1" lang="ja-JP" altLang="en-US" sz="900">
                          <a:solidFill>
                            <a:schemeClr val="tx1"/>
                          </a:solidFill>
                        </a:rPr>
                        <a:t>と他</a:t>
                      </a:r>
                      <a:r>
                        <a:rPr kumimoji="1" lang="en-US" altLang="ja-JP" sz="900">
                          <a:solidFill>
                            <a:schemeClr val="tx1"/>
                          </a:solidFill>
                        </a:rPr>
                        <a:t>CSP</a:t>
                      </a:r>
                      <a:r>
                        <a:rPr kumimoji="1" lang="ja-JP" altLang="en-US" sz="900">
                          <a:solidFill>
                            <a:schemeClr val="tx1"/>
                          </a:solidFill>
                        </a:rPr>
                        <a:t>にそれぞれネットワークを接続する。通信経路はアンダーレイネットワークとして利用する</a:t>
                      </a:r>
                      <a:endParaRPr kumimoji="1" lang="en-US" altLang="ja-JP" sz="90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solidFill>
                        </a:rPr>
                        <a:t>地方公共団体内通信は、</a:t>
                      </a:r>
                      <a:r>
                        <a:rPr kumimoji="1" lang="en-US" altLang="ja-JP" sz="900">
                          <a:solidFill>
                            <a:schemeClr val="tx1"/>
                          </a:solidFill>
                        </a:rPr>
                        <a:t>AWS</a:t>
                      </a:r>
                      <a:r>
                        <a:rPr kumimoji="1" lang="ja-JP" altLang="en-US" sz="900">
                          <a:solidFill>
                            <a:schemeClr val="tx1"/>
                          </a:solidFill>
                        </a:rPr>
                        <a:t>の</a:t>
                      </a:r>
                      <a:r>
                        <a:rPr kumimoji="1" lang="en-US" altLang="ja-JP" sz="900">
                          <a:solidFill>
                            <a:schemeClr val="tx1"/>
                          </a:solidFill>
                        </a:rPr>
                        <a:t>Transit Gateway</a:t>
                      </a:r>
                      <a:r>
                        <a:rPr kumimoji="1" lang="ja-JP" altLang="en-US" sz="900">
                          <a:solidFill>
                            <a:schemeClr val="tx1"/>
                          </a:solidFill>
                        </a:rPr>
                        <a:t>と、他</a:t>
                      </a:r>
                      <a:r>
                        <a:rPr kumimoji="1" lang="en-US" altLang="ja-JP" sz="900">
                          <a:solidFill>
                            <a:schemeClr val="tx1"/>
                          </a:solidFill>
                        </a:rPr>
                        <a:t>CSP</a:t>
                      </a:r>
                      <a:r>
                        <a:rPr kumimoji="1" lang="ja-JP" altLang="en-US" sz="900">
                          <a:solidFill>
                            <a:schemeClr val="tx1"/>
                          </a:solidFill>
                        </a:rPr>
                        <a:t>の</a:t>
                      </a:r>
                      <a:r>
                        <a:rPr kumimoji="1" lang="en-US" altLang="ja-JP" sz="900">
                          <a:solidFill>
                            <a:schemeClr val="tx1"/>
                          </a:solidFill>
                        </a:rPr>
                        <a:t>Gateway</a:t>
                      </a:r>
                      <a:r>
                        <a:rPr kumimoji="1" lang="ja-JP" altLang="en-US" sz="900">
                          <a:solidFill>
                            <a:schemeClr val="tx1"/>
                          </a:solidFill>
                        </a:rPr>
                        <a:t>間で</a:t>
                      </a:r>
                      <a:r>
                        <a:rPr kumimoji="1" lang="en-US" altLang="ja-JP" sz="900">
                          <a:solidFill>
                            <a:schemeClr val="tx1"/>
                          </a:solidFill>
                        </a:rPr>
                        <a:t>IP-Sec</a:t>
                      </a:r>
                      <a:r>
                        <a:rPr kumimoji="1" lang="ja-JP" altLang="en-US" sz="900">
                          <a:solidFill>
                            <a:schemeClr val="tx1"/>
                          </a:solidFill>
                        </a:rPr>
                        <a:t>トンネルを構成する事によって、オーバーレイネットワークを構成する</a:t>
                      </a:r>
                      <a:endParaRPr kumimoji="1" lang="en-US" altLang="ja-JP" sz="90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solidFill>
                        </a:rPr>
                        <a:t>オーバーレイネットワークの</a:t>
                      </a:r>
                      <a:r>
                        <a:rPr kumimoji="1" lang="en-US" altLang="ja-JP" sz="900">
                          <a:solidFill>
                            <a:schemeClr val="tx1"/>
                          </a:solidFill>
                        </a:rPr>
                        <a:t>IP-VPN</a:t>
                      </a:r>
                      <a:r>
                        <a:rPr kumimoji="1" lang="ja-JP" altLang="en-US" sz="900">
                          <a:solidFill>
                            <a:schemeClr val="tx1"/>
                          </a:solidFill>
                        </a:rPr>
                        <a:t>は、以下の</a:t>
                      </a:r>
                      <a:r>
                        <a:rPr kumimoji="1" lang="en-US" altLang="ja-JP" sz="900">
                          <a:solidFill>
                            <a:schemeClr val="tx1"/>
                          </a:solidFill>
                        </a:rPr>
                        <a:t>3</a:t>
                      </a:r>
                      <a:r>
                        <a:rPr kumimoji="1" lang="ja-JP" altLang="en-US" sz="900">
                          <a:solidFill>
                            <a:schemeClr val="tx1"/>
                          </a:solidFill>
                        </a:rPr>
                        <a:t>つを想定する</a:t>
                      </a:r>
                      <a:br>
                        <a:rPr kumimoji="1" lang="en-US" altLang="ja-JP" sz="900">
                          <a:solidFill>
                            <a:schemeClr val="tx1"/>
                          </a:solidFill>
                        </a:rPr>
                      </a:br>
                      <a:r>
                        <a:rPr kumimoji="1" lang="ja-JP" altLang="en-US" sz="900">
                          <a:solidFill>
                            <a:schemeClr val="tx1"/>
                          </a:solidFill>
                        </a:rPr>
                        <a:t>　① </a:t>
                      </a:r>
                      <a:r>
                        <a:rPr kumimoji="1" lang="en-US" altLang="ja-JP" sz="900">
                          <a:solidFill>
                            <a:schemeClr val="tx1"/>
                          </a:solidFill>
                        </a:rPr>
                        <a:t>DC</a:t>
                      </a:r>
                      <a:r>
                        <a:rPr kumimoji="1" lang="ja-JP" altLang="en-US" sz="900">
                          <a:solidFill>
                            <a:schemeClr val="tx1"/>
                          </a:solidFill>
                        </a:rPr>
                        <a:t>ルーター ー </a:t>
                      </a:r>
                      <a:r>
                        <a:rPr kumimoji="1" lang="en-US" altLang="ja-JP" sz="900">
                          <a:solidFill>
                            <a:schemeClr val="tx1"/>
                          </a:solidFill>
                        </a:rPr>
                        <a:t>AWS Transit Gateway</a:t>
                      </a:r>
                      <a:r>
                        <a:rPr kumimoji="1" lang="ja-JP" altLang="en-US" sz="900">
                          <a:solidFill>
                            <a:schemeClr val="tx1"/>
                          </a:solidFill>
                        </a:rPr>
                        <a:t>　、　② </a:t>
                      </a:r>
                      <a:r>
                        <a:rPr kumimoji="1" lang="en-US" altLang="ja-JP" sz="900">
                          <a:solidFill>
                            <a:schemeClr val="tx1"/>
                          </a:solidFill>
                        </a:rPr>
                        <a:t>DC</a:t>
                      </a:r>
                      <a:r>
                        <a:rPr kumimoji="1" lang="ja-JP" altLang="en-US" sz="900">
                          <a:solidFill>
                            <a:schemeClr val="tx1"/>
                          </a:solidFill>
                        </a:rPr>
                        <a:t>ルーター　ー　他</a:t>
                      </a:r>
                      <a:r>
                        <a:rPr kumimoji="1" lang="en-US" altLang="ja-JP" sz="900">
                          <a:solidFill>
                            <a:schemeClr val="tx1"/>
                          </a:solidFill>
                        </a:rPr>
                        <a:t>CSP Gateway</a:t>
                      </a:r>
                      <a:r>
                        <a:rPr kumimoji="1" lang="ja-JP" altLang="en-US" sz="900">
                          <a:solidFill>
                            <a:schemeClr val="tx1"/>
                          </a:solidFill>
                        </a:rPr>
                        <a:t>、　③ </a:t>
                      </a:r>
                      <a:r>
                        <a:rPr kumimoji="1" lang="en-US" altLang="ja-JP" sz="900">
                          <a:solidFill>
                            <a:schemeClr val="tx1"/>
                          </a:solidFill>
                        </a:rPr>
                        <a:t>AWS Transit Gateway </a:t>
                      </a:r>
                      <a:r>
                        <a:rPr kumimoji="1" lang="ja-JP" altLang="en-US" sz="900">
                          <a:solidFill>
                            <a:schemeClr val="tx1"/>
                          </a:solidFill>
                        </a:rPr>
                        <a:t>ー　他</a:t>
                      </a:r>
                      <a:r>
                        <a:rPr kumimoji="1" lang="en-US" altLang="ja-JP" sz="900">
                          <a:solidFill>
                            <a:schemeClr val="tx1"/>
                          </a:solidFill>
                        </a:rPr>
                        <a:t>CSP Gateway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dirty="0">
                          <a:solidFill>
                            <a:schemeClr val="dk1"/>
                          </a:solidFill>
                          <a:latin typeface="+mj-ea"/>
                          <a:ea typeface="+mn-ea"/>
                          <a:cs typeface="+mn-cs"/>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3" name="タイトル 3">
            <a:extLst>
              <a:ext uri="{FF2B5EF4-FFF2-40B4-BE49-F238E27FC236}">
                <a16:creationId xmlns:a16="http://schemas.microsoft.com/office/drawing/2014/main" id="{41D47438-CDB6-FF82-90F6-4F9A9104BDCB}"/>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盛岡市（</a:t>
            </a:r>
            <a:r>
              <a:rPr lang="en-US" altLang="ja-JP"/>
              <a:t>ICS</a:t>
            </a:r>
            <a:r>
              <a:rPr lang="ja-JP" altLang="en-US"/>
              <a:t>）</a:t>
            </a:r>
            <a:r>
              <a:rPr lang="en-US" altLang="ja-JP"/>
              <a:t>2/5</a:t>
            </a:r>
            <a:endParaRPr lang="ja-JP" altLang="en-US"/>
          </a:p>
        </p:txBody>
      </p:sp>
      <p:cxnSp>
        <p:nvCxnSpPr>
          <p:cNvPr id="5" name="直線コネクタ 4">
            <a:extLst>
              <a:ext uri="{FF2B5EF4-FFF2-40B4-BE49-F238E27FC236}">
                <a16:creationId xmlns:a16="http://schemas.microsoft.com/office/drawing/2014/main" id="{6533104B-1E0D-D77D-1389-5C473DB45857}"/>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514EA71-4BC9-9287-79F6-39B7A90EE331}"/>
              </a:ext>
            </a:extLst>
          </p:cNvPr>
          <p:cNvSpPr txBox="1"/>
          <p:nvPr/>
        </p:nvSpPr>
        <p:spPr>
          <a:xfrm>
            <a:off x="803116" y="995618"/>
            <a:ext cx="8134688"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データセンター共同利用方式での検証について、各種カテゴリごとの作業については想定とおりの結果となっており、問題無く採用できる構成であることを確認できた。</a:t>
            </a:r>
            <a:endParaRPr kumimoji="1" lang="en-US" altLang="ja-JP" sz="1400"/>
          </a:p>
        </p:txBody>
      </p:sp>
      <p:sp>
        <p:nvSpPr>
          <p:cNvPr id="7" name="スライド番号プレースホルダー 6">
            <a:extLst>
              <a:ext uri="{FF2B5EF4-FFF2-40B4-BE49-F238E27FC236}">
                <a16:creationId xmlns:a16="http://schemas.microsoft.com/office/drawing/2014/main" id="{7180D4BD-B4AD-BCA6-47A6-7D0C27B2C8FE}"/>
              </a:ext>
            </a:extLst>
          </p:cNvPr>
          <p:cNvSpPr>
            <a:spLocks noGrp="1"/>
          </p:cNvSpPr>
          <p:nvPr>
            <p:ph type="sldNum" sz="quarter" idx="12"/>
          </p:nvPr>
        </p:nvSpPr>
        <p:spPr/>
        <p:txBody>
          <a:bodyPr/>
          <a:lstStyle/>
          <a:p>
            <a:fld id="{DFD4F317-19D0-4848-B5EB-5B174DBE8CF9}" type="slidenum">
              <a:rPr lang="ja-JP" altLang="en-US" smtClean="0"/>
              <a:pPr/>
              <a:t>41</a:t>
            </a:fld>
            <a:endParaRPr lang="ja-JP" altLang="en-US"/>
          </a:p>
        </p:txBody>
      </p:sp>
    </p:spTree>
    <p:extLst>
      <p:ext uri="{BB962C8B-B14F-4D97-AF65-F5344CB8AC3E}">
        <p14:creationId xmlns:p14="http://schemas.microsoft.com/office/powerpoint/2010/main" val="2111057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4A2C4B-3E1A-3842-F014-2EFA0EF9DCD0}"/>
              </a:ext>
            </a:extLst>
          </p:cNvPr>
          <p:cNvGraphicFramePr>
            <a:graphicFrameLocks noGrp="1"/>
          </p:cNvGraphicFramePr>
          <p:nvPr>
            <p:extLst>
              <p:ext uri="{D42A27DB-BD31-4B8C-83A1-F6EECF244321}">
                <p14:modId xmlns:p14="http://schemas.microsoft.com/office/powerpoint/2010/main" val="4084635370"/>
              </p:ext>
            </p:extLst>
          </p:nvPr>
        </p:nvGraphicFramePr>
        <p:xfrm>
          <a:off x="831850" y="3153440"/>
          <a:ext cx="8244000" cy="243601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tx1"/>
                          </a:solidFill>
                          <a:latin typeface="+mj-ea"/>
                          <a:ea typeface="+mn-ea"/>
                          <a:cs typeface="+mn-cs"/>
                        </a:rPr>
                        <a:t>運用アカウントの</a:t>
                      </a:r>
                      <a:r>
                        <a:rPr kumimoji="1" lang="en-US" altLang="ja-JP" sz="900" kern="1200">
                          <a:solidFill>
                            <a:schemeClr val="tx1"/>
                          </a:solidFill>
                          <a:latin typeface="+mj-ea"/>
                          <a:ea typeface="+mn-ea"/>
                          <a:cs typeface="+mn-cs"/>
                        </a:rPr>
                        <a:t>Transit Gateway</a:t>
                      </a:r>
                      <a:r>
                        <a:rPr kumimoji="1" lang="ja-JP" altLang="en-US" sz="900" kern="1200">
                          <a:solidFill>
                            <a:schemeClr val="tx1"/>
                          </a:solidFill>
                          <a:latin typeface="+mj-ea"/>
                          <a:ea typeface="+mn-ea"/>
                          <a:cs typeface="+mn-cs"/>
                        </a:rPr>
                        <a:t>から、同一</a:t>
                      </a:r>
                      <a:r>
                        <a:rPr kumimoji="1" lang="en-US" altLang="ja-JP" sz="900" kern="1200">
                          <a:solidFill>
                            <a:schemeClr val="tx1"/>
                          </a:solidFill>
                          <a:latin typeface="+mj-ea"/>
                          <a:ea typeface="+mn-ea"/>
                          <a:cs typeface="+mn-cs"/>
                        </a:rPr>
                        <a:t>CSP</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AWS</a:t>
                      </a:r>
                      <a:r>
                        <a:rPr kumimoji="1" lang="ja-JP" altLang="en-US" sz="900" kern="1200">
                          <a:solidFill>
                            <a:schemeClr val="tx1"/>
                          </a:solidFill>
                          <a:latin typeface="+mj-ea"/>
                          <a:ea typeface="+mn-ea"/>
                          <a:cs typeface="+mn-cs"/>
                        </a:rPr>
                        <a:t>）の</a:t>
                      </a:r>
                      <a:r>
                        <a:rPr kumimoji="1" lang="en-US" altLang="ja-JP" sz="900" kern="1200">
                          <a:solidFill>
                            <a:schemeClr val="tx1"/>
                          </a:solidFill>
                          <a:latin typeface="+mj-ea"/>
                          <a:ea typeface="+mn-ea"/>
                          <a:cs typeface="+mn-cs"/>
                        </a:rPr>
                        <a:t>VPC</a:t>
                      </a:r>
                      <a:r>
                        <a:rPr kumimoji="1" lang="ja-JP" altLang="en-US" sz="900" kern="1200">
                          <a:solidFill>
                            <a:schemeClr val="tx1"/>
                          </a:solidFill>
                          <a:latin typeface="+mj-ea"/>
                          <a:ea typeface="+mn-ea"/>
                          <a:cs typeface="+mn-cs"/>
                        </a:rPr>
                        <a:t>に、それぞれネットワークをアタッチする。アタッチされた</a:t>
                      </a:r>
                      <a:r>
                        <a:rPr kumimoji="1" lang="en-US" altLang="ja-JP" sz="900" kern="1200">
                          <a:solidFill>
                            <a:schemeClr val="tx1"/>
                          </a:solidFill>
                          <a:latin typeface="+mj-ea"/>
                          <a:ea typeface="+mn-ea"/>
                          <a:cs typeface="+mn-cs"/>
                        </a:rPr>
                        <a:t>VPC</a:t>
                      </a:r>
                      <a:r>
                        <a:rPr kumimoji="1" lang="ja-JP" altLang="en-US" sz="900" kern="1200">
                          <a:solidFill>
                            <a:schemeClr val="tx1"/>
                          </a:solidFill>
                          <a:latin typeface="+mj-ea"/>
                          <a:ea typeface="+mn-ea"/>
                          <a:cs typeface="+mn-cs"/>
                        </a:rPr>
                        <a:t>側には、スタティックルーティングを設定する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ja-JP" altLang="en-US" sz="900" kern="1200">
                          <a:solidFill>
                            <a:schemeClr val="tx1"/>
                          </a:solidFill>
                          <a:latin typeface="+mj-ea"/>
                          <a:ea typeface="+mn-ea"/>
                          <a:cs typeface="+mn-cs"/>
                        </a:rPr>
                        <a:t>同一</a:t>
                      </a:r>
                      <a:r>
                        <a:rPr kumimoji="1" lang="en-US" altLang="ja-JP" sz="900" kern="1200">
                          <a:solidFill>
                            <a:schemeClr val="tx1"/>
                          </a:solidFill>
                          <a:latin typeface="+mj-ea"/>
                          <a:ea typeface="+mn-ea"/>
                          <a:cs typeface="+mn-cs"/>
                        </a:rPr>
                        <a:t>CSP</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AWS</a:t>
                      </a:r>
                      <a:r>
                        <a:rPr kumimoji="1" lang="ja-JP" altLang="en-US" sz="900" kern="1200">
                          <a:solidFill>
                            <a:schemeClr val="tx1"/>
                          </a:solidFill>
                          <a:latin typeface="+mj-ea"/>
                          <a:ea typeface="+mn-ea"/>
                          <a:cs typeface="+mn-cs"/>
                        </a:rPr>
                        <a:t>）の</a:t>
                      </a:r>
                      <a:r>
                        <a:rPr kumimoji="1" lang="en-US" altLang="ja-JP" sz="900" kern="1200">
                          <a:solidFill>
                            <a:schemeClr val="tx1"/>
                          </a:solidFill>
                          <a:latin typeface="+mj-ea"/>
                          <a:ea typeface="+mn-ea"/>
                          <a:cs typeface="+mn-cs"/>
                        </a:rPr>
                        <a:t>VPC</a:t>
                      </a:r>
                      <a:r>
                        <a:rPr kumimoji="1" lang="ja-JP" altLang="en-US" sz="900" kern="1200">
                          <a:solidFill>
                            <a:schemeClr val="tx1"/>
                          </a:solidFill>
                          <a:latin typeface="+mj-ea"/>
                          <a:ea typeface="+mn-ea"/>
                          <a:cs typeface="+mn-cs"/>
                        </a:rPr>
                        <a:t>間通信は、運用アカウントの</a:t>
                      </a:r>
                      <a:r>
                        <a:rPr kumimoji="1" lang="en-US" altLang="ja-JP" sz="900" kern="1200">
                          <a:solidFill>
                            <a:schemeClr val="tx1"/>
                          </a:solidFill>
                          <a:latin typeface="+mj-ea"/>
                          <a:ea typeface="+mn-ea"/>
                          <a:cs typeface="+mn-cs"/>
                        </a:rPr>
                        <a:t>Transit Gateway</a:t>
                      </a:r>
                      <a:r>
                        <a:rPr kumimoji="1" lang="ja-JP" altLang="en-US" sz="900" kern="1200">
                          <a:solidFill>
                            <a:schemeClr val="tx1"/>
                          </a:solidFill>
                          <a:latin typeface="+mj-ea"/>
                          <a:ea typeface="+mn-ea"/>
                          <a:cs typeface="+mn-cs"/>
                        </a:rPr>
                        <a:t>を経由して通信を行う</a:t>
                      </a:r>
                      <a:endParaRPr kumimoji="1" lang="en-US" altLang="ja-JP" sz="90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solidFill>
                        </a:rPr>
                        <a:t>同一の地方公共団体内での</a:t>
                      </a:r>
                      <a:r>
                        <a:rPr kumimoji="1" lang="en-US" altLang="ja-JP" sz="900">
                          <a:solidFill>
                            <a:schemeClr val="tx1"/>
                          </a:solidFill>
                        </a:rPr>
                        <a:t>CIDR</a:t>
                      </a:r>
                      <a:r>
                        <a:rPr kumimoji="1" lang="ja-JP" altLang="en-US" sz="900">
                          <a:solidFill>
                            <a:schemeClr val="tx1"/>
                          </a:solidFill>
                        </a:rPr>
                        <a:t>管理主体は、データセンター共同利用型のベンダーが主体となって</a:t>
                      </a:r>
                      <a:r>
                        <a:rPr kumimoji="1" lang="en-US" altLang="ja-JP" sz="900">
                          <a:solidFill>
                            <a:schemeClr val="tx1"/>
                          </a:solidFill>
                        </a:rPr>
                        <a:t>CIDR</a:t>
                      </a:r>
                      <a:r>
                        <a:rPr kumimoji="1" lang="ja-JP" altLang="en-US" sz="900">
                          <a:solidFill>
                            <a:schemeClr val="tx1"/>
                          </a:solidFill>
                        </a:rPr>
                        <a:t>を払い出すのが望ましい</a:t>
                      </a:r>
                      <a:endParaRPr kumimoji="1" lang="en-US" altLang="ja-JP" sz="90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dirty="0">
                          <a:solidFill>
                            <a:schemeClr val="tx1"/>
                          </a:solidFill>
                        </a:rPr>
                        <a:t>他社の保守拠点から、他社運用アカウントを経由して、</a:t>
                      </a:r>
                      <a:r>
                        <a:rPr kumimoji="1" lang="en-US" altLang="ja-JP" sz="900" b="1" dirty="0">
                          <a:solidFill>
                            <a:schemeClr val="tx1"/>
                          </a:solidFill>
                        </a:rPr>
                        <a:t>AWS</a:t>
                      </a:r>
                      <a:r>
                        <a:rPr kumimoji="1" lang="ja-JP" altLang="en-US" sz="900" b="1" dirty="0">
                          <a:solidFill>
                            <a:schemeClr val="tx1"/>
                          </a:solidFill>
                        </a:rPr>
                        <a:t>環境にルーティングが直接通っている場合を考えた場合、他社の保守拠点の</a:t>
                      </a:r>
                      <a:r>
                        <a:rPr kumimoji="1" lang="en-US" altLang="ja-JP" sz="900" b="1" dirty="0">
                          <a:solidFill>
                            <a:schemeClr val="tx1"/>
                          </a:solidFill>
                        </a:rPr>
                        <a:t>CIDR</a:t>
                      </a:r>
                      <a:r>
                        <a:rPr kumimoji="1" lang="ja-JP" altLang="en-US" sz="900" b="1" dirty="0">
                          <a:solidFill>
                            <a:schemeClr val="tx1"/>
                          </a:solidFill>
                        </a:rPr>
                        <a:t>が地方公共団体の本番</a:t>
                      </a:r>
                      <a:r>
                        <a:rPr kumimoji="1" lang="en-US" altLang="ja-JP" sz="900" b="1" dirty="0">
                          <a:solidFill>
                            <a:schemeClr val="tx1"/>
                          </a:solidFill>
                        </a:rPr>
                        <a:t>CIDR</a:t>
                      </a:r>
                      <a:r>
                        <a:rPr kumimoji="1" lang="ja-JP" altLang="en-US" sz="900" b="1" dirty="0">
                          <a:solidFill>
                            <a:schemeClr val="tx1"/>
                          </a:solidFill>
                        </a:rPr>
                        <a:t>と重複する懸念がある。</a:t>
                      </a:r>
                      <a:br>
                        <a:rPr kumimoji="1" lang="en-US" altLang="ja-JP" sz="900" b="1" dirty="0">
                          <a:solidFill>
                            <a:schemeClr val="tx1"/>
                          </a:solidFill>
                        </a:rPr>
                      </a:br>
                      <a:r>
                        <a:rPr kumimoji="1" lang="ja-JP" altLang="en-US" sz="900" dirty="0">
                          <a:solidFill>
                            <a:srgbClr val="FF0000"/>
                          </a:solidFill>
                        </a:rPr>
                        <a:t>⇒ </a:t>
                      </a:r>
                      <a:r>
                        <a:rPr kumimoji="1" lang="en-US" altLang="ja-JP" sz="900" u="sng" dirty="0">
                          <a:solidFill>
                            <a:srgbClr val="FF0000"/>
                          </a:solidFill>
                        </a:rPr>
                        <a:t>《</a:t>
                      </a:r>
                      <a:r>
                        <a:rPr kumimoji="1" lang="ja-JP" altLang="en-US" sz="900" u="sng" dirty="0">
                          <a:solidFill>
                            <a:srgbClr val="FF0000"/>
                          </a:solidFill>
                        </a:rPr>
                        <a:t>対策</a:t>
                      </a:r>
                      <a:r>
                        <a:rPr kumimoji="1" lang="en-US" altLang="ja-JP" sz="900" u="sng" dirty="0">
                          <a:solidFill>
                            <a:srgbClr val="FF0000"/>
                          </a:solidFill>
                        </a:rPr>
                        <a:t>》</a:t>
                      </a:r>
                      <a:r>
                        <a:rPr kumimoji="1" lang="ja-JP" altLang="en-US" sz="900" u="sng" dirty="0">
                          <a:solidFill>
                            <a:srgbClr val="FF0000"/>
                          </a:solidFill>
                        </a:rPr>
                        <a:t> </a:t>
                      </a:r>
                      <a:r>
                        <a:rPr kumimoji="1" lang="ja-JP" altLang="en-US" sz="900" dirty="0">
                          <a:solidFill>
                            <a:schemeClr val="tx1"/>
                          </a:solidFill>
                        </a:rPr>
                        <a:t>他社の保守作業は運用アカウントの踏み台サーバーを経由し、本番アカウントへは</a:t>
                      </a:r>
                      <a:r>
                        <a:rPr kumimoji="1" lang="en-US" altLang="ja-JP" sz="900" dirty="0">
                          <a:solidFill>
                            <a:schemeClr val="tx1"/>
                          </a:solidFill>
                        </a:rPr>
                        <a:t>Private</a:t>
                      </a:r>
                      <a:r>
                        <a:rPr kumimoji="1" lang="ja-JP" altLang="en-US" sz="900" dirty="0">
                          <a:solidFill>
                            <a:schemeClr val="tx1"/>
                          </a:solidFill>
                        </a:rPr>
                        <a:t> </a:t>
                      </a:r>
                      <a:r>
                        <a:rPr kumimoji="1" lang="en-US" altLang="ja-JP" sz="900" dirty="0">
                          <a:solidFill>
                            <a:schemeClr val="tx1"/>
                          </a:solidFill>
                        </a:rPr>
                        <a:t>Link</a:t>
                      </a:r>
                      <a:r>
                        <a:rPr kumimoji="1" lang="ja-JP" altLang="en-US" sz="900" dirty="0">
                          <a:solidFill>
                            <a:schemeClr val="tx1"/>
                          </a:solidFill>
                        </a:rPr>
                        <a:t>を利用した</a:t>
                      </a:r>
                      <a:r>
                        <a:rPr kumimoji="1" lang="en-US" altLang="ja-JP" sz="900" dirty="0">
                          <a:solidFill>
                            <a:schemeClr val="tx1"/>
                          </a:solidFill>
                        </a:rPr>
                        <a:t>RDP</a:t>
                      </a:r>
                      <a:r>
                        <a:rPr kumimoji="1" lang="ja-JP" altLang="en-US" sz="900" dirty="0">
                          <a:solidFill>
                            <a:schemeClr val="tx1"/>
                          </a:solidFill>
                        </a:rPr>
                        <a:t>接続のみに限定することで、ルーティングの重複を避けつつ、システムを保守することが可能となる</a:t>
                      </a:r>
                      <a:endParaRPr kumimoji="1" lang="ja-JP" altLang="en-US" sz="900" kern="1200" dirty="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graphicFrame>
        <p:nvGraphicFramePr>
          <p:cNvPr id="6" name="表 2">
            <a:extLst>
              <a:ext uri="{FF2B5EF4-FFF2-40B4-BE49-F238E27FC236}">
                <a16:creationId xmlns:a16="http://schemas.microsoft.com/office/drawing/2014/main" id="{41C6CBCC-1D28-5862-2770-3D4D5EDFD161}"/>
              </a:ext>
            </a:extLst>
          </p:cNvPr>
          <p:cNvGraphicFramePr>
            <a:graphicFrameLocks noGrp="1"/>
          </p:cNvGraphicFramePr>
          <p:nvPr>
            <p:extLst>
              <p:ext uri="{D42A27DB-BD31-4B8C-83A1-F6EECF244321}">
                <p14:modId xmlns:p14="http://schemas.microsoft.com/office/powerpoint/2010/main" val="1807009060"/>
              </p:ext>
            </p:extLst>
          </p:nvPr>
        </p:nvGraphicFramePr>
        <p:xfrm>
          <a:off x="831000" y="1517878"/>
          <a:ext cx="8244000" cy="134760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単一の地方公共団体・同一</a:t>
                      </a:r>
                      <a:r>
                        <a:rPr lang="en-US" altLang="ja-JP" sz="900" b="1"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で複数アカウントが存在する場合の通信方法</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他ベンダーシステムが同一</a:t>
                      </a:r>
                      <a:r>
                        <a:rPr lang="en-US" altLang="ja-JP" sz="900" b="0"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r>
                        <a:rPr lang="en-US" altLang="ja-JP" sz="900" b="0" i="0" u="none" strike="noStrike">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）に別のアカウントで動作する場合にどのような通信経路を用意すればよいかの検証</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単一の地方公共団体・同一</a:t>
                      </a:r>
                      <a:r>
                        <a:rPr lang="en-US" altLang="ja-JP" sz="900" b="1"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で複数アカウントが存在する場合の</a:t>
                      </a: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アドレス重複</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データセンター共同利用方式で、他ベンダーのシステムが同一</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CSP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）に別のアカウントで動作する場合、ベンダーの保守経路を考慮した際の</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アドレス重複を検証</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sp>
        <p:nvSpPr>
          <p:cNvPr id="7" name="タイトル 3">
            <a:extLst>
              <a:ext uri="{FF2B5EF4-FFF2-40B4-BE49-F238E27FC236}">
                <a16:creationId xmlns:a16="http://schemas.microsoft.com/office/drawing/2014/main" id="{149C6F41-3BCD-B7E4-CC2B-325AA5B592BA}"/>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盛岡市（</a:t>
            </a:r>
            <a:r>
              <a:rPr lang="en-US" altLang="ja-JP"/>
              <a:t>ICS</a:t>
            </a:r>
            <a:r>
              <a:rPr lang="ja-JP" altLang="en-US"/>
              <a:t>）</a:t>
            </a:r>
            <a:r>
              <a:rPr lang="en-US" altLang="ja-JP"/>
              <a:t>3/5</a:t>
            </a:r>
            <a:endParaRPr lang="ja-JP" altLang="en-US"/>
          </a:p>
        </p:txBody>
      </p:sp>
      <p:cxnSp>
        <p:nvCxnSpPr>
          <p:cNvPr id="8" name="直線コネクタ 7">
            <a:extLst>
              <a:ext uri="{FF2B5EF4-FFF2-40B4-BE49-F238E27FC236}">
                <a16:creationId xmlns:a16="http://schemas.microsoft.com/office/drawing/2014/main" id="{101867CF-4CD9-C6A0-77E5-73913EAEC17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85A858A-9E0D-BC11-65B0-772E10ECC33C}"/>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10" name="スライド番号プレースホルダー 9">
            <a:extLst>
              <a:ext uri="{FF2B5EF4-FFF2-40B4-BE49-F238E27FC236}">
                <a16:creationId xmlns:a16="http://schemas.microsoft.com/office/drawing/2014/main" id="{52FD7AFF-5720-0059-02FE-68BAE18B941B}"/>
              </a:ext>
            </a:extLst>
          </p:cNvPr>
          <p:cNvSpPr>
            <a:spLocks noGrp="1"/>
          </p:cNvSpPr>
          <p:nvPr>
            <p:ph type="sldNum" sz="quarter" idx="12"/>
          </p:nvPr>
        </p:nvSpPr>
        <p:spPr/>
        <p:txBody>
          <a:bodyPr/>
          <a:lstStyle/>
          <a:p>
            <a:fld id="{DFD4F317-19D0-4848-B5EB-5B174DBE8CF9}" type="slidenum">
              <a:rPr lang="ja-JP" altLang="en-US" smtClean="0"/>
              <a:pPr/>
              <a:t>42</a:t>
            </a:fld>
            <a:endParaRPr lang="ja-JP" altLang="en-US"/>
          </a:p>
        </p:txBody>
      </p:sp>
    </p:spTree>
    <p:extLst>
      <p:ext uri="{BB962C8B-B14F-4D97-AF65-F5344CB8AC3E}">
        <p14:creationId xmlns:p14="http://schemas.microsoft.com/office/powerpoint/2010/main" val="297199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4A2C4B-3E1A-3842-F014-2EFA0EF9DCD0}"/>
              </a:ext>
            </a:extLst>
          </p:cNvPr>
          <p:cNvGraphicFramePr>
            <a:graphicFrameLocks noGrp="1"/>
          </p:cNvGraphicFramePr>
          <p:nvPr>
            <p:extLst>
              <p:ext uri="{D42A27DB-BD31-4B8C-83A1-F6EECF244321}">
                <p14:modId xmlns:p14="http://schemas.microsoft.com/office/powerpoint/2010/main" val="1298918796"/>
              </p:ext>
            </p:extLst>
          </p:nvPr>
        </p:nvGraphicFramePr>
        <p:xfrm>
          <a:off x="831850" y="3395106"/>
          <a:ext cx="8244000" cy="243601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en-US" altLang="ja-JP" sz="900" kern="1200">
                          <a:solidFill>
                            <a:schemeClr val="tx1"/>
                          </a:solidFill>
                          <a:latin typeface="+mj-ea"/>
                          <a:ea typeface="+mn-ea"/>
                          <a:cs typeface="+mn-cs"/>
                        </a:rPr>
                        <a:t>DC</a:t>
                      </a:r>
                      <a:r>
                        <a:rPr kumimoji="1" lang="ja-JP" altLang="en-US" sz="900" kern="1200">
                          <a:solidFill>
                            <a:schemeClr val="tx1"/>
                          </a:solidFill>
                          <a:latin typeface="+mj-ea"/>
                          <a:ea typeface="+mn-ea"/>
                          <a:cs typeface="+mn-cs"/>
                        </a:rPr>
                        <a:t>内に設置するネットワーク機器は、</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ルーターと</a:t>
                      </a:r>
                      <a:r>
                        <a:rPr kumimoji="1" lang="en-US" altLang="ja-JP" sz="900" kern="1200">
                          <a:solidFill>
                            <a:schemeClr val="tx1"/>
                          </a:solidFill>
                          <a:latin typeface="+mj-ea"/>
                          <a:ea typeface="+mn-ea"/>
                          <a:cs typeface="+mn-cs"/>
                        </a:rPr>
                        <a:t>WAN</a:t>
                      </a:r>
                      <a:r>
                        <a:rPr kumimoji="1" lang="ja-JP" altLang="en-US" sz="900" kern="1200">
                          <a:solidFill>
                            <a:schemeClr val="tx1"/>
                          </a:solidFill>
                          <a:latin typeface="+mj-ea"/>
                          <a:ea typeface="+mn-ea"/>
                          <a:cs typeface="+mn-cs"/>
                        </a:rPr>
                        <a:t>回線収容ルーターとで役割毎に物理的に分離する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ルーターは、地方公共団体ごとに</a:t>
                      </a:r>
                      <a:r>
                        <a:rPr kumimoji="1" lang="en-US" altLang="ja-JP" sz="900" kern="1200">
                          <a:solidFill>
                            <a:schemeClr val="tx1"/>
                          </a:solidFill>
                          <a:latin typeface="+mj-ea"/>
                          <a:ea typeface="+mn-ea"/>
                          <a:cs typeface="+mn-cs"/>
                        </a:rPr>
                        <a:t>VRF</a:t>
                      </a:r>
                      <a:r>
                        <a:rPr kumimoji="1" lang="ja-JP" altLang="en-US" sz="900" kern="1200">
                          <a:solidFill>
                            <a:schemeClr val="tx1"/>
                          </a:solidFill>
                          <a:latin typeface="+mj-ea"/>
                          <a:ea typeface="+mn-ea"/>
                          <a:cs typeface="+mn-cs"/>
                        </a:rPr>
                        <a:t>分離してルーティングを分離する。</a:t>
                      </a:r>
                      <a:r>
                        <a:rPr kumimoji="1" lang="en-US" altLang="ja-JP" sz="900" kern="1200">
                          <a:solidFill>
                            <a:schemeClr val="tx1"/>
                          </a:solidFill>
                          <a:latin typeface="+mj-ea"/>
                          <a:ea typeface="+mn-ea"/>
                          <a:cs typeface="+mn-cs"/>
                        </a:rPr>
                        <a:t>1</a:t>
                      </a:r>
                      <a:r>
                        <a:rPr kumimoji="1" lang="ja-JP" altLang="en-US" sz="900" kern="1200">
                          <a:solidFill>
                            <a:schemeClr val="tx1"/>
                          </a:solidFill>
                          <a:latin typeface="+mj-ea"/>
                          <a:ea typeface="+mn-ea"/>
                          <a:cs typeface="+mn-cs"/>
                        </a:rPr>
                        <a:t>つの</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ルーターでは、</a:t>
                      </a:r>
                      <a:r>
                        <a:rPr kumimoji="1" lang="en-US" altLang="ja-JP" sz="900" kern="1200">
                          <a:solidFill>
                            <a:schemeClr val="tx1"/>
                          </a:solidFill>
                          <a:latin typeface="+mj-ea"/>
                          <a:ea typeface="+mn-ea"/>
                          <a:cs typeface="+mn-cs"/>
                        </a:rPr>
                        <a:t>10</a:t>
                      </a:r>
                      <a:r>
                        <a:rPr kumimoji="1" lang="ja-JP" altLang="en-US" sz="900" kern="1200">
                          <a:solidFill>
                            <a:schemeClr val="tx1"/>
                          </a:solidFill>
                          <a:latin typeface="+mj-ea"/>
                          <a:ea typeface="+mn-ea"/>
                          <a:cs typeface="+mn-cs"/>
                        </a:rPr>
                        <a:t>程度の地方公共団体の利用を想定し、団体数が増えてきた場合は、</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ルーターを増設する事によって、利用可能団体数を増やす事が可能となる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en-US" altLang="ja-JP" sz="900" kern="1200">
                          <a:solidFill>
                            <a:schemeClr val="tx1"/>
                          </a:solidFill>
                          <a:latin typeface="+mj-ea"/>
                          <a:ea typeface="+mn-ea"/>
                          <a:cs typeface="+mn-cs"/>
                        </a:rPr>
                        <a:t>WAN</a:t>
                      </a:r>
                      <a:r>
                        <a:rPr kumimoji="1" lang="ja-JP" altLang="en-US" sz="900" kern="1200">
                          <a:solidFill>
                            <a:schemeClr val="tx1"/>
                          </a:solidFill>
                          <a:latin typeface="+mj-ea"/>
                          <a:ea typeface="+mn-ea"/>
                          <a:cs typeface="+mn-cs"/>
                        </a:rPr>
                        <a:t>回線収容ルーターは、想定される最大の通信量を利用できる機器を選定しておく。回線接続サービス側では必要な帯域のみを設定しておき、不足時には帯域設定を変更し増加する</a:t>
                      </a:r>
                      <a:endParaRPr kumimoji="1" lang="en-US" altLang="ja-JP" sz="90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a:solidFill>
                            <a:schemeClr val="tx1"/>
                          </a:solidFill>
                        </a:rPr>
                        <a:t>Click Once</a:t>
                      </a:r>
                      <a:r>
                        <a:rPr kumimoji="1" lang="ja-JP" altLang="en-US" sz="900">
                          <a:solidFill>
                            <a:schemeClr val="tx1"/>
                          </a:solidFill>
                        </a:rPr>
                        <a:t>の「ダウンロードグループ」機能を活用し、ユーザー毎に必要なアプリケーションのみをダウンロードする。これによりアプリケーション配布時の通信トラフィックを軽減することが可能となる</a:t>
                      </a:r>
                      <a:endParaRPr kumimoji="1" lang="en-US" altLang="ja-JP" sz="90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u="sng" kern="1200">
                          <a:solidFill>
                            <a:schemeClr val="dk1"/>
                          </a:solidFill>
                          <a:latin typeface="+mj-ea"/>
                          <a:ea typeface="+mn-ea"/>
                          <a:cs typeface="+mn-cs"/>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dirty="0">
                          <a:solidFill>
                            <a:schemeClr val="dk1"/>
                          </a:solidFill>
                          <a:latin typeface="+mj-ea"/>
                          <a:ea typeface="+mn-ea"/>
                          <a:cs typeface="+mn-cs"/>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graphicFrame>
        <p:nvGraphicFramePr>
          <p:cNvPr id="6" name="表 2">
            <a:extLst>
              <a:ext uri="{FF2B5EF4-FFF2-40B4-BE49-F238E27FC236}">
                <a16:creationId xmlns:a16="http://schemas.microsoft.com/office/drawing/2014/main" id="{41C6CBCC-1D28-5862-2770-3D4D5EDFD161}"/>
              </a:ext>
            </a:extLst>
          </p:cNvPr>
          <p:cNvGraphicFramePr>
            <a:graphicFrameLocks noGrp="1"/>
          </p:cNvGraphicFramePr>
          <p:nvPr/>
        </p:nvGraphicFramePr>
        <p:xfrm>
          <a:off x="831000" y="1517878"/>
          <a:ext cx="8244000" cy="123659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利用団体が増えた場合や</a:t>
                      </a:r>
                      <a:r>
                        <a:rPr lang="en-US" altLang="ja-JP" sz="900" b="1" i="0" u="none" strike="noStrike">
                          <a:solidFill>
                            <a:srgbClr val="000000"/>
                          </a:solidFill>
                          <a:effectLst/>
                          <a:latin typeface="Meiryo UI" panose="020B0604030504040204" pitchFamily="50" charset="-128"/>
                          <a:ea typeface="Meiryo UI" panose="020B0604030504040204" pitchFamily="50" charset="-128"/>
                        </a:rPr>
                        <a:t>NW</a:t>
                      </a:r>
                      <a:r>
                        <a:rPr lang="ja-JP" altLang="en-US" sz="900" b="1" i="0" u="none" strike="noStrike">
                          <a:solidFill>
                            <a:srgbClr val="000000"/>
                          </a:solidFill>
                          <a:effectLst/>
                          <a:latin typeface="Meiryo UI" panose="020B0604030504040204" pitchFamily="50" charset="-128"/>
                          <a:ea typeface="Meiryo UI" panose="020B0604030504040204" pitchFamily="50" charset="-128"/>
                        </a:rPr>
                        <a:t>帯域圧迫時の検証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利用団体が増えた場合や</a:t>
                      </a:r>
                      <a:r>
                        <a:rPr lang="en-US" altLang="ja-JP" sz="900" b="0" i="0" u="none" strike="noStrike">
                          <a:solidFill>
                            <a:srgbClr val="000000"/>
                          </a:solidFill>
                          <a:effectLst/>
                          <a:latin typeface="Meiryo UI" panose="020B0604030504040204" pitchFamily="50" charset="-128"/>
                          <a:ea typeface="Meiryo UI" panose="020B0604030504040204" pitchFamily="50" charset="-128"/>
                        </a:rPr>
                        <a:t>NW</a:t>
                      </a:r>
                      <a:r>
                        <a:rPr lang="ja-JP" altLang="en-US" sz="900" b="0" i="0" u="none" strike="noStrike">
                          <a:solidFill>
                            <a:srgbClr val="000000"/>
                          </a:solidFill>
                          <a:effectLst/>
                          <a:latin typeface="Meiryo UI" panose="020B0604030504040204" pitchFamily="50" charset="-128"/>
                          <a:ea typeface="Meiryo UI" panose="020B0604030504040204" pitchFamily="50" charset="-128"/>
                        </a:rPr>
                        <a:t>帯域圧迫時などに拡張が可能な構成の検証</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通信トラフィック軽減</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アプリケーション配布など、通信トラフィックを軽減する構成の検討</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sp>
        <p:nvSpPr>
          <p:cNvPr id="4" name="タイトル 3">
            <a:extLst>
              <a:ext uri="{FF2B5EF4-FFF2-40B4-BE49-F238E27FC236}">
                <a16:creationId xmlns:a16="http://schemas.microsoft.com/office/drawing/2014/main" id="{4313B248-8359-EBCD-9425-EC4BA2BEFE50}"/>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盛岡市（</a:t>
            </a:r>
            <a:r>
              <a:rPr lang="en-US" altLang="ja-JP"/>
              <a:t>ICS</a:t>
            </a:r>
            <a:r>
              <a:rPr lang="ja-JP" altLang="en-US"/>
              <a:t>）</a:t>
            </a:r>
            <a:r>
              <a:rPr lang="en-US" altLang="ja-JP"/>
              <a:t>4/5</a:t>
            </a:r>
            <a:endParaRPr lang="ja-JP" altLang="en-US"/>
          </a:p>
        </p:txBody>
      </p:sp>
      <p:cxnSp>
        <p:nvCxnSpPr>
          <p:cNvPr id="5" name="直線コネクタ 4">
            <a:extLst>
              <a:ext uri="{FF2B5EF4-FFF2-40B4-BE49-F238E27FC236}">
                <a16:creationId xmlns:a16="http://schemas.microsoft.com/office/drawing/2014/main" id="{96553D8B-5226-0C83-1431-6BDB6FD9F854}"/>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F0DC64A-AE25-CA30-B652-C1DC8596BEBB}"/>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8" name="スライド番号プレースホルダー 7">
            <a:extLst>
              <a:ext uri="{FF2B5EF4-FFF2-40B4-BE49-F238E27FC236}">
                <a16:creationId xmlns:a16="http://schemas.microsoft.com/office/drawing/2014/main" id="{34F001C9-968A-C801-7A59-34CC011F903F}"/>
              </a:ext>
            </a:extLst>
          </p:cNvPr>
          <p:cNvSpPr>
            <a:spLocks noGrp="1"/>
          </p:cNvSpPr>
          <p:nvPr>
            <p:ph type="sldNum" sz="quarter" idx="12"/>
          </p:nvPr>
        </p:nvSpPr>
        <p:spPr/>
        <p:txBody>
          <a:bodyPr/>
          <a:lstStyle/>
          <a:p>
            <a:fld id="{DFD4F317-19D0-4848-B5EB-5B174DBE8CF9}" type="slidenum">
              <a:rPr lang="ja-JP" altLang="en-US" smtClean="0"/>
              <a:pPr/>
              <a:t>43</a:t>
            </a:fld>
            <a:endParaRPr lang="ja-JP" altLang="en-US"/>
          </a:p>
        </p:txBody>
      </p:sp>
    </p:spTree>
    <p:extLst>
      <p:ext uri="{BB962C8B-B14F-4D97-AF65-F5344CB8AC3E}">
        <p14:creationId xmlns:p14="http://schemas.microsoft.com/office/powerpoint/2010/main" val="3532362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4A2C4B-3E1A-3842-F014-2EFA0EF9DCD0}"/>
              </a:ext>
            </a:extLst>
          </p:cNvPr>
          <p:cNvGraphicFramePr>
            <a:graphicFrameLocks noGrp="1"/>
          </p:cNvGraphicFramePr>
          <p:nvPr>
            <p:extLst>
              <p:ext uri="{D42A27DB-BD31-4B8C-83A1-F6EECF244321}">
                <p14:modId xmlns:p14="http://schemas.microsoft.com/office/powerpoint/2010/main" val="3989513598"/>
              </p:ext>
            </p:extLst>
          </p:nvPr>
        </p:nvGraphicFramePr>
        <p:xfrm>
          <a:off x="831850" y="2718339"/>
          <a:ext cx="8244000" cy="201942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tx1"/>
                          </a:solidFill>
                          <a:latin typeface="+mj-ea"/>
                          <a:ea typeface="+mn-ea"/>
                          <a:cs typeface="+mn-cs"/>
                        </a:rPr>
                        <a:t>アンダーレイネットワークの</a:t>
                      </a:r>
                      <a:r>
                        <a:rPr kumimoji="1" lang="en-US" altLang="ja-JP" sz="900" kern="1200">
                          <a:solidFill>
                            <a:schemeClr val="tx1"/>
                          </a:solidFill>
                          <a:latin typeface="+mj-ea"/>
                          <a:ea typeface="+mn-ea"/>
                          <a:cs typeface="+mn-cs"/>
                        </a:rPr>
                        <a:t>BGP</a:t>
                      </a:r>
                      <a:r>
                        <a:rPr kumimoji="1" lang="ja-JP" altLang="en-US" sz="900" kern="1200">
                          <a:solidFill>
                            <a:schemeClr val="tx1"/>
                          </a:solidFill>
                          <a:latin typeface="+mj-ea"/>
                          <a:ea typeface="+mn-ea"/>
                          <a:cs typeface="+mn-cs"/>
                        </a:rPr>
                        <a:t>と、オーバーレイネットワークの</a:t>
                      </a:r>
                      <a:r>
                        <a:rPr kumimoji="1" lang="en-US" altLang="ja-JP" sz="900" kern="1200">
                          <a:solidFill>
                            <a:schemeClr val="tx1"/>
                          </a:solidFill>
                          <a:latin typeface="+mj-ea"/>
                          <a:ea typeface="+mn-ea"/>
                          <a:cs typeface="+mn-cs"/>
                        </a:rPr>
                        <a:t>BGP</a:t>
                      </a:r>
                      <a:r>
                        <a:rPr kumimoji="1" lang="ja-JP" altLang="en-US" sz="900" kern="1200">
                          <a:solidFill>
                            <a:schemeClr val="tx1"/>
                          </a:solidFill>
                          <a:latin typeface="+mj-ea"/>
                          <a:ea typeface="+mn-ea"/>
                          <a:cs typeface="+mn-cs"/>
                        </a:rPr>
                        <a:t>で、</a:t>
                      </a:r>
                      <a:r>
                        <a:rPr kumimoji="1" lang="en-US" altLang="ja-JP" sz="900" kern="1200">
                          <a:solidFill>
                            <a:schemeClr val="tx1"/>
                          </a:solidFill>
                          <a:latin typeface="+mj-ea"/>
                          <a:ea typeface="+mn-ea"/>
                          <a:cs typeface="+mn-cs"/>
                        </a:rPr>
                        <a:t>2</a:t>
                      </a:r>
                      <a:r>
                        <a:rPr kumimoji="1" lang="ja-JP" altLang="en-US" sz="900" kern="1200">
                          <a:solidFill>
                            <a:schemeClr val="tx1"/>
                          </a:solidFill>
                          <a:latin typeface="+mj-ea"/>
                          <a:ea typeface="+mn-ea"/>
                          <a:cs typeface="+mn-cs"/>
                        </a:rPr>
                        <a:t>つの</a:t>
                      </a:r>
                      <a:r>
                        <a:rPr kumimoji="1" lang="en-US" altLang="ja-JP" sz="900" kern="1200">
                          <a:solidFill>
                            <a:schemeClr val="tx1"/>
                          </a:solidFill>
                          <a:latin typeface="+mj-ea"/>
                          <a:ea typeface="+mn-ea"/>
                          <a:cs typeface="+mn-cs"/>
                        </a:rPr>
                        <a:t>BGP</a:t>
                      </a:r>
                      <a:r>
                        <a:rPr kumimoji="1" lang="ja-JP" altLang="en-US" sz="900" kern="1200">
                          <a:solidFill>
                            <a:schemeClr val="tx1"/>
                          </a:solidFill>
                          <a:latin typeface="+mj-ea"/>
                          <a:ea typeface="+mn-ea"/>
                          <a:cs typeface="+mn-cs"/>
                        </a:rPr>
                        <a:t>ルーティングを構成する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ja-JP" altLang="en-US" sz="900" kern="1200">
                          <a:solidFill>
                            <a:schemeClr val="tx1"/>
                          </a:solidFill>
                          <a:latin typeface="+mj-ea"/>
                          <a:ea typeface="+mn-ea"/>
                          <a:cs typeface="+mn-cs"/>
                        </a:rPr>
                        <a:t>アンダーレイネットワークは、キャリアの通信経路内を</a:t>
                      </a:r>
                      <a:r>
                        <a:rPr kumimoji="1" lang="en-US" altLang="ja-JP" sz="900" kern="1200">
                          <a:solidFill>
                            <a:schemeClr val="tx1"/>
                          </a:solidFill>
                          <a:latin typeface="+mj-ea"/>
                          <a:ea typeface="+mn-ea"/>
                          <a:cs typeface="+mn-cs"/>
                        </a:rPr>
                        <a:t>BGP</a:t>
                      </a:r>
                      <a:r>
                        <a:rPr kumimoji="1" lang="ja-JP" altLang="en-US" sz="900" kern="1200">
                          <a:solidFill>
                            <a:schemeClr val="tx1"/>
                          </a:solidFill>
                          <a:latin typeface="+mj-ea"/>
                          <a:ea typeface="+mn-ea"/>
                          <a:cs typeface="+mn-cs"/>
                        </a:rPr>
                        <a:t>ルーティングで構成し、</a:t>
                      </a:r>
                      <a:r>
                        <a:rPr kumimoji="1" lang="en-US" altLang="ja-JP" sz="900" kern="1200">
                          <a:solidFill>
                            <a:schemeClr val="tx1"/>
                          </a:solidFill>
                          <a:latin typeface="+mj-ea"/>
                          <a:ea typeface="+mn-ea"/>
                          <a:cs typeface="+mn-cs"/>
                        </a:rPr>
                        <a:t>IPSec</a:t>
                      </a:r>
                      <a:r>
                        <a:rPr kumimoji="1" lang="ja-JP" altLang="en-US" sz="900" kern="1200">
                          <a:solidFill>
                            <a:schemeClr val="tx1"/>
                          </a:solidFill>
                          <a:latin typeface="+mj-ea"/>
                          <a:ea typeface="+mn-ea"/>
                          <a:cs typeface="+mn-cs"/>
                        </a:rPr>
                        <a:t>のピアを張るための通信経路を提供する。</a:t>
                      </a:r>
                      <a:r>
                        <a:rPr kumimoji="1" lang="en-US" altLang="ja-JP" sz="900" kern="1200">
                          <a:solidFill>
                            <a:schemeClr val="tx1"/>
                          </a:solidFill>
                          <a:latin typeface="+mj-ea"/>
                          <a:ea typeface="+mn-ea"/>
                          <a:cs typeface="+mn-cs"/>
                        </a:rPr>
                        <a:t>DC</a:t>
                      </a:r>
                      <a:r>
                        <a:rPr kumimoji="1" lang="ja-JP" altLang="en-US" sz="900" kern="1200">
                          <a:solidFill>
                            <a:schemeClr val="tx1"/>
                          </a:solidFill>
                          <a:latin typeface="+mj-ea"/>
                          <a:ea typeface="+mn-ea"/>
                          <a:cs typeface="+mn-cs"/>
                        </a:rPr>
                        <a:t>側</a:t>
                      </a:r>
                      <a:r>
                        <a:rPr kumimoji="1" lang="en-US" altLang="ja-JP" sz="900" kern="1200">
                          <a:solidFill>
                            <a:schemeClr val="tx1"/>
                          </a:solidFill>
                          <a:latin typeface="+mj-ea"/>
                          <a:ea typeface="+mn-ea"/>
                          <a:cs typeface="+mn-cs"/>
                        </a:rPr>
                        <a:t>WAN</a:t>
                      </a:r>
                      <a:r>
                        <a:rPr kumimoji="1" lang="ja-JP" altLang="en-US" sz="900" kern="1200">
                          <a:solidFill>
                            <a:schemeClr val="tx1"/>
                          </a:solidFill>
                          <a:latin typeface="+mj-ea"/>
                          <a:ea typeface="+mn-ea"/>
                          <a:cs typeface="+mn-cs"/>
                        </a:rPr>
                        <a:t>接続ルーターを</a:t>
                      </a:r>
                      <a:r>
                        <a:rPr kumimoji="1" lang="en-US" altLang="ja-JP" sz="900" kern="1200">
                          <a:solidFill>
                            <a:schemeClr val="tx1"/>
                          </a:solidFill>
                          <a:latin typeface="+mj-ea"/>
                          <a:ea typeface="+mn-ea"/>
                          <a:cs typeface="+mn-cs"/>
                        </a:rPr>
                        <a:t>2</a:t>
                      </a:r>
                      <a:r>
                        <a:rPr kumimoji="1" lang="ja-JP" altLang="en-US" sz="900" kern="1200">
                          <a:solidFill>
                            <a:schemeClr val="tx1"/>
                          </a:solidFill>
                          <a:latin typeface="+mj-ea"/>
                          <a:ea typeface="+mn-ea"/>
                          <a:cs typeface="+mn-cs"/>
                        </a:rPr>
                        <a:t>台配置してアンダーレイネットワークのルーティングを制御する。正回線、副回線の切り替えは、</a:t>
                      </a:r>
                      <a:r>
                        <a:rPr kumimoji="1" lang="en-US" altLang="ja-JP" sz="900" kern="1200">
                          <a:solidFill>
                            <a:schemeClr val="tx1"/>
                          </a:solidFill>
                          <a:latin typeface="+mj-ea"/>
                          <a:ea typeface="+mn-ea"/>
                          <a:cs typeface="+mn-cs"/>
                        </a:rPr>
                        <a:t>BGP MED</a:t>
                      </a:r>
                      <a:r>
                        <a:rPr kumimoji="1" lang="ja-JP" altLang="en-US" sz="900" kern="1200">
                          <a:solidFill>
                            <a:schemeClr val="tx1"/>
                          </a:solidFill>
                          <a:latin typeface="+mj-ea"/>
                          <a:ea typeface="+mn-ea"/>
                          <a:cs typeface="+mn-cs"/>
                        </a:rPr>
                        <a:t>値を利用し回線の優先順位を切り替える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ja-JP" altLang="en-US" sz="900" kern="1200">
                          <a:solidFill>
                            <a:schemeClr val="tx1"/>
                          </a:solidFill>
                          <a:latin typeface="+mj-ea"/>
                          <a:ea typeface="+mn-ea"/>
                          <a:cs typeface="+mn-cs"/>
                        </a:rPr>
                        <a:t>オーバーレイネットワークは、</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ルーターと、</a:t>
                      </a:r>
                      <a:r>
                        <a:rPr kumimoji="1" lang="en-US" altLang="ja-JP" sz="900" kern="1200">
                          <a:solidFill>
                            <a:schemeClr val="tx1"/>
                          </a:solidFill>
                          <a:latin typeface="+mj-ea"/>
                          <a:ea typeface="+mn-ea"/>
                          <a:cs typeface="+mn-cs"/>
                        </a:rPr>
                        <a:t>AWS Transit Gateway</a:t>
                      </a:r>
                      <a:r>
                        <a:rPr kumimoji="1" lang="ja-JP" altLang="en-US" sz="900" kern="1200">
                          <a:solidFill>
                            <a:schemeClr val="tx1"/>
                          </a:solidFill>
                          <a:latin typeface="+mj-ea"/>
                          <a:ea typeface="+mn-ea"/>
                          <a:cs typeface="+mn-cs"/>
                        </a:rPr>
                        <a:t>間で</a:t>
                      </a:r>
                      <a:r>
                        <a:rPr kumimoji="1" lang="en-US" altLang="ja-JP" sz="900" kern="1200">
                          <a:solidFill>
                            <a:schemeClr val="tx1"/>
                          </a:solidFill>
                          <a:latin typeface="+mj-ea"/>
                          <a:ea typeface="+mn-ea"/>
                          <a:cs typeface="+mn-cs"/>
                        </a:rPr>
                        <a:t>BGP</a:t>
                      </a:r>
                      <a:r>
                        <a:rPr kumimoji="1" lang="ja-JP" altLang="en-US" sz="900" kern="1200">
                          <a:solidFill>
                            <a:schemeClr val="tx1"/>
                          </a:solidFill>
                          <a:latin typeface="+mj-ea"/>
                          <a:ea typeface="+mn-ea"/>
                          <a:cs typeface="+mn-cs"/>
                        </a:rPr>
                        <a:t>ルーティングを構成する。</a:t>
                      </a:r>
                      <a:r>
                        <a:rPr kumimoji="1" lang="en-US" altLang="ja-JP" sz="900" kern="1200">
                          <a:solidFill>
                            <a:schemeClr val="tx1"/>
                          </a:solidFill>
                          <a:latin typeface="+mj-ea"/>
                          <a:ea typeface="+mn-ea"/>
                          <a:cs typeface="+mn-cs"/>
                        </a:rPr>
                        <a:t>DC</a:t>
                      </a:r>
                      <a:r>
                        <a:rPr kumimoji="1" lang="ja-JP" altLang="en-US" sz="900" kern="1200">
                          <a:solidFill>
                            <a:schemeClr val="tx1"/>
                          </a:solidFill>
                          <a:latin typeface="+mj-ea"/>
                          <a:ea typeface="+mn-ea"/>
                          <a:cs typeface="+mn-cs"/>
                        </a:rPr>
                        <a:t>側の</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ルーターは冗長構成とする。冗長構成となるため、</a:t>
                      </a:r>
                      <a:r>
                        <a:rPr kumimoji="1" lang="en-US" altLang="ja-JP" sz="900" kern="1200">
                          <a:solidFill>
                            <a:schemeClr val="tx1"/>
                          </a:solidFill>
                          <a:latin typeface="+mj-ea"/>
                          <a:ea typeface="+mn-ea"/>
                          <a:cs typeface="+mn-cs"/>
                        </a:rPr>
                        <a:t>DC</a:t>
                      </a:r>
                      <a:r>
                        <a:rPr kumimoji="1" lang="ja-JP" altLang="en-US" sz="900" kern="1200">
                          <a:solidFill>
                            <a:schemeClr val="tx1"/>
                          </a:solidFill>
                          <a:latin typeface="+mj-ea"/>
                          <a:ea typeface="+mn-ea"/>
                          <a:cs typeface="+mn-cs"/>
                        </a:rPr>
                        <a:t>側</a:t>
                      </a: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ルーターは、</a:t>
                      </a:r>
                      <a:r>
                        <a:rPr kumimoji="1" lang="en-US" altLang="ja-JP" sz="900" kern="1200">
                          <a:solidFill>
                            <a:schemeClr val="tx1"/>
                          </a:solidFill>
                          <a:latin typeface="+mj-ea"/>
                          <a:ea typeface="+mn-ea"/>
                          <a:cs typeface="+mn-cs"/>
                        </a:rPr>
                        <a:t>AWS Transit Gateway</a:t>
                      </a:r>
                      <a:r>
                        <a:rPr kumimoji="1" lang="ja-JP" altLang="en-US" sz="900" kern="1200">
                          <a:solidFill>
                            <a:schemeClr val="tx1"/>
                          </a:solidFill>
                          <a:latin typeface="+mj-ea"/>
                          <a:ea typeface="+mn-ea"/>
                          <a:cs typeface="+mn-cs"/>
                        </a:rPr>
                        <a:t>と、それぞれ</a:t>
                      </a:r>
                      <a:r>
                        <a:rPr kumimoji="1" lang="en-US" altLang="ja-JP" sz="900" kern="1200">
                          <a:solidFill>
                            <a:schemeClr val="tx1"/>
                          </a:solidFill>
                          <a:latin typeface="+mj-ea"/>
                          <a:ea typeface="+mn-ea"/>
                          <a:cs typeface="+mn-cs"/>
                        </a:rPr>
                        <a:t>IPSec</a:t>
                      </a:r>
                      <a:r>
                        <a:rPr kumimoji="1" lang="ja-JP" altLang="en-US" sz="900" kern="1200">
                          <a:solidFill>
                            <a:schemeClr val="tx1"/>
                          </a:solidFill>
                          <a:latin typeface="+mj-ea"/>
                          <a:ea typeface="+mn-ea"/>
                          <a:cs typeface="+mn-cs"/>
                        </a:rPr>
                        <a:t>を張る。なお、冗長構成のルーティング制御は、</a:t>
                      </a:r>
                      <a:r>
                        <a:rPr kumimoji="1" lang="en-US" altLang="ja-JP" sz="900" kern="1200">
                          <a:solidFill>
                            <a:schemeClr val="tx1"/>
                          </a:solidFill>
                          <a:latin typeface="+mj-ea"/>
                          <a:ea typeface="+mn-ea"/>
                          <a:cs typeface="+mn-cs"/>
                        </a:rPr>
                        <a:t>BGP AS Path</a:t>
                      </a:r>
                      <a:r>
                        <a:rPr kumimoji="1" lang="ja-JP" altLang="en-US" sz="900" kern="1200">
                          <a:solidFill>
                            <a:schemeClr val="tx1"/>
                          </a:solidFill>
                          <a:latin typeface="+mj-ea"/>
                          <a:ea typeface="+mn-ea"/>
                          <a:cs typeface="+mn-cs"/>
                        </a:rPr>
                        <a:t>プリペンドを利用する</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en-US" altLang="ja-JP" sz="900" kern="1200">
                          <a:solidFill>
                            <a:schemeClr val="tx1"/>
                          </a:solidFill>
                          <a:latin typeface="+mj-ea"/>
                          <a:ea typeface="+mn-ea"/>
                          <a:cs typeface="+mn-cs"/>
                        </a:rPr>
                        <a:t>VPN</a:t>
                      </a:r>
                      <a:r>
                        <a:rPr kumimoji="1" lang="ja-JP" altLang="en-US" sz="900" kern="1200">
                          <a:solidFill>
                            <a:schemeClr val="tx1"/>
                          </a:solidFill>
                          <a:latin typeface="+mj-ea"/>
                          <a:ea typeface="+mn-ea"/>
                          <a:cs typeface="+mn-cs"/>
                        </a:rPr>
                        <a:t>ルーターの</a:t>
                      </a:r>
                      <a:r>
                        <a:rPr kumimoji="1" lang="en-US" altLang="ja-JP" sz="900" kern="1200">
                          <a:solidFill>
                            <a:schemeClr val="tx1"/>
                          </a:solidFill>
                          <a:latin typeface="+mj-ea"/>
                          <a:ea typeface="+mn-ea"/>
                          <a:cs typeface="+mn-cs"/>
                        </a:rPr>
                        <a:t>LAN</a:t>
                      </a:r>
                      <a:r>
                        <a:rPr kumimoji="1" lang="ja-JP" altLang="en-US" sz="900" kern="1200">
                          <a:solidFill>
                            <a:schemeClr val="tx1"/>
                          </a:solidFill>
                          <a:latin typeface="+mj-ea"/>
                          <a:ea typeface="+mn-ea"/>
                          <a:cs typeface="+mn-cs"/>
                        </a:rPr>
                        <a:t>側（地方公共団体側）は、ルーター冗長プロトコル（</a:t>
                      </a:r>
                      <a:r>
                        <a:rPr kumimoji="1" lang="en-US" altLang="ja-JP" sz="900" kern="1200">
                          <a:solidFill>
                            <a:schemeClr val="tx1"/>
                          </a:solidFill>
                          <a:latin typeface="+mj-ea"/>
                          <a:ea typeface="+mn-ea"/>
                          <a:cs typeface="+mn-cs"/>
                        </a:rPr>
                        <a:t>HSRP</a:t>
                      </a:r>
                      <a:r>
                        <a:rPr kumimoji="1" lang="ja-JP" altLang="en-US" sz="900" kern="1200">
                          <a:solidFill>
                            <a:schemeClr val="tx1"/>
                          </a:solidFill>
                          <a:latin typeface="+mj-ea"/>
                          <a:ea typeface="+mn-ea"/>
                          <a:cs typeface="+mn-cs"/>
                        </a:rPr>
                        <a:t>等）を利用する</a:t>
                      </a:r>
                      <a:endParaRPr kumimoji="1" lang="en-US" altLang="ja-JP" sz="90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dirty="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graphicFrame>
        <p:nvGraphicFramePr>
          <p:cNvPr id="6" name="表 2">
            <a:extLst>
              <a:ext uri="{FF2B5EF4-FFF2-40B4-BE49-F238E27FC236}">
                <a16:creationId xmlns:a16="http://schemas.microsoft.com/office/drawing/2014/main" id="{41C6CBCC-1D28-5862-2770-3D4D5EDFD161}"/>
              </a:ext>
            </a:extLst>
          </p:cNvPr>
          <p:cNvGraphicFramePr>
            <a:graphicFrameLocks noGrp="1"/>
          </p:cNvGraphicFramePr>
          <p:nvPr/>
        </p:nvGraphicFramePr>
        <p:xfrm>
          <a:off x="831000" y="1517878"/>
          <a:ext cx="8244000" cy="86867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冗長構成における経路切替</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kern="1200">
                          <a:solidFill>
                            <a:schemeClr val="dk1"/>
                          </a:solidFill>
                          <a:latin typeface="+mj-ea"/>
                          <a:ea typeface="+mn-ea"/>
                          <a:cs typeface="+mn-cs"/>
                        </a:rPr>
                        <a:t>机上</a:t>
                      </a:r>
                      <a:endParaRPr kumimoji="1" lang="ja-JP" altLang="en-US" sz="900">
                        <a:latin typeface="+mj-ea"/>
                        <a:ea typeface="+mj-ea"/>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dirty="0">
                          <a:solidFill>
                            <a:srgbClr val="000000"/>
                          </a:solidFill>
                          <a:effectLst/>
                          <a:latin typeface="Arial" panose="020B0604020202020204" pitchFamily="34" charset="0"/>
                          <a:ea typeface="游ゴシック" panose="020B0400000000000000" pitchFamily="50" charset="-128"/>
                        </a:rPr>
                        <a:t>BGP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ルーティングを利用したネットワークの経路切替の検証</a:t>
                      </a:r>
                      <a:endParaRPr lang="ja-JP" altLang="en-US" sz="900" b="0" i="0" u="none" strike="noStrike" dirty="0">
                        <a:solidFill>
                          <a:srgbClr val="000000"/>
                        </a:solidFill>
                        <a:effectLst/>
                        <a:latin typeface="Arial" panose="020B0604020202020204" pitchFamily="34" charset="0"/>
                        <a:ea typeface="游ゴシック" panose="020B0400000000000000"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039776"/>
                  </a:ext>
                </a:extLst>
              </a:tr>
            </a:tbl>
          </a:graphicData>
        </a:graphic>
      </p:graphicFrame>
      <p:sp>
        <p:nvSpPr>
          <p:cNvPr id="4" name="タイトル 3">
            <a:extLst>
              <a:ext uri="{FF2B5EF4-FFF2-40B4-BE49-F238E27FC236}">
                <a16:creationId xmlns:a16="http://schemas.microsoft.com/office/drawing/2014/main" id="{DBB7CBD6-07A5-99E0-6B7F-79C9F527D26A}"/>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盛岡市（</a:t>
            </a:r>
            <a:r>
              <a:rPr lang="en-US" altLang="ja-JP"/>
              <a:t>ICS</a:t>
            </a:r>
            <a:r>
              <a:rPr lang="ja-JP" altLang="en-US"/>
              <a:t>）</a:t>
            </a:r>
            <a:r>
              <a:rPr lang="en-US" altLang="ja-JP"/>
              <a:t>5/5</a:t>
            </a:r>
            <a:endParaRPr lang="ja-JP" altLang="en-US"/>
          </a:p>
        </p:txBody>
      </p:sp>
      <p:cxnSp>
        <p:nvCxnSpPr>
          <p:cNvPr id="5" name="直線コネクタ 4">
            <a:extLst>
              <a:ext uri="{FF2B5EF4-FFF2-40B4-BE49-F238E27FC236}">
                <a16:creationId xmlns:a16="http://schemas.microsoft.com/office/drawing/2014/main" id="{22FFC5DD-6609-F2E1-59B9-55DA05709CC1}"/>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40E1B5B-4A45-5757-5E95-D7128CD20E74}"/>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8" name="スライド番号プレースホルダー 7">
            <a:extLst>
              <a:ext uri="{FF2B5EF4-FFF2-40B4-BE49-F238E27FC236}">
                <a16:creationId xmlns:a16="http://schemas.microsoft.com/office/drawing/2014/main" id="{E10A6EE6-FD07-FC67-368F-9ED8599F2DAD}"/>
              </a:ext>
            </a:extLst>
          </p:cNvPr>
          <p:cNvSpPr>
            <a:spLocks noGrp="1"/>
          </p:cNvSpPr>
          <p:nvPr>
            <p:ph type="sldNum" sz="quarter" idx="12"/>
          </p:nvPr>
        </p:nvSpPr>
        <p:spPr/>
        <p:txBody>
          <a:bodyPr/>
          <a:lstStyle/>
          <a:p>
            <a:fld id="{DFD4F317-19D0-4848-B5EB-5B174DBE8CF9}" type="slidenum">
              <a:rPr lang="ja-JP" altLang="en-US" smtClean="0"/>
              <a:pPr/>
              <a:t>44</a:t>
            </a:fld>
            <a:endParaRPr lang="ja-JP" altLang="en-US"/>
          </a:p>
        </p:txBody>
      </p:sp>
    </p:spTree>
    <p:extLst>
      <p:ext uri="{BB962C8B-B14F-4D97-AF65-F5344CB8AC3E}">
        <p14:creationId xmlns:p14="http://schemas.microsoft.com/office/powerpoint/2010/main" val="3276438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45</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宇和島市</a:t>
            </a:r>
            <a:br>
              <a:rPr kumimoji="1" lang="en-US" altLang="ja-JP"/>
            </a:br>
            <a:r>
              <a:rPr kumimoji="1" lang="ja-JP" altLang="en-US"/>
              <a:t>（</a:t>
            </a:r>
            <a:r>
              <a:rPr kumimoji="1" lang="en-US" altLang="ja-JP"/>
              <a:t>RKKCS</a:t>
            </a:r>
            <a:r>
              <a:rPr kumimoji="1" lang="ja-JP" altLang="en-US"/>
              <a:t>）</a:t>
            </a:r>
          </a:p>
        </p:txBody>
      </p:sp>
    </p:spTree>
    <p:extLst>
      <p:ext uri="{BB962C8B-B14F-4D97-AF65-F5344CB8AC3E}">
        <p14:creationId xmlns:p14="http://schemas.microsoft.com/office/powerpoint/2010/main" val="1766126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7F5248DC-7F1B-1369-C71A-98F65BE00A03}"/>
              </a:ext>
            </a:extLst>
          </p:cNvPr>
          <p:cNvGraphicFramePr>
            <a:graphicFrameLocks noGrp="1"/>
          </p:cNvGraphicFramePr>
          <p:nvPr>
            <p:extLst>
              <p:ext uri="{D42A27DB-BD31-4B8C-83A1-F6EECF244321}">
                <p14:modId xmlns:p14="http://schemas.microsoft.com/office/powerpoint/2010/main" val="2223987138"/>
              </p:ext>
            </p:extLst>
          </p:nvPr>
        </p:nvGraphicFramePr>
        <p:xfrm>
          <a:off x="600675" y="1649132"/>
          <a:ext cx="8762400" cy="4383000"/>
        </p:xfrm>
        <a:graphic>
          <a:graphicData uri="http://schemas.openxmlformats.org/drawingml/2006/table">
            <a:tbl>
              <a:tblPr>
                <a:tableStyleId>{5C22544A-7EE6-4342-B048-85BDC9FD1C3A}</a:tableStyleId>
              </a:tblPr>
              <a:tblGrid>
                <a:gridCol w="8762400">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閉域ネットワーク共同利用（マルチクラウド）</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808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ガバメントクラウド接続サービスを利用した回線共同利用の構成である</a:t>
                      </a:r>
                      <a:endParaRPr kumimoji="1" lang="en-US" altLang="ja-JP" sz="900" dirty="0">
                        <a:latin typeface="+mj-ea"/>
                        <a:ea typeface="+mj-ea"/>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共同利用時のアドレス重複課題解決手法（</a:t>
                      </a:r>
                      <a:r>
                        <a:rPr kumimoji="1" lang="en-US" altLang="ja-JP" sz="900" dirty="0">
                          <a:latin typeface="+mj-ea"/>
                          <a:ea typeface="+mj-ea"/>
                        </a:rPr>
                        <a:t>NAT</a:t>
                      </a:r>
                      <a:r>
                        <a:rPr kumimoji="1" lang="ja-JP" altLang="en-US" sz="900" dirty="0">
                          <a:latin typeface="+mj-ea"/>
                          <a:ea typeface="+mj-ea"/>
                        </a:rPr>
                        <a:t>や</a:t>
                      </a:r>
                      <a:r>
                        <a:rPr kumimoji="1" lang="en-US" altLang="ja-JP" sz="900" dirty="0">
                          <a:latin typeface="+mj-ea"/>
                          <a:ea typeface="+mj-ea"/>
                        </a:rPr>
                        <a:t>VPN</a:t>
                      </a:r>
                      <a:r>
                        <a:rPr kumimoji="1" lang="ja-JP" altLang="en-US" sz="900" dirty="0">
                          <a:latin typeface="+mj-ea"/>
                          <a:ea typeface="+mj-ea"/>
                        </a:rPr>
                        <a:t>）を適用する。ただし、各課題解決手法での懸念点を考慮する必要がある</a:t>
                      </a:r>
                      <a:endParaRPr kumimoji="1" lang="en-US" altLang="ja-JP" sz="900" dirty="0">
                        <a:latin typeface="+mj-ea"/>
                        <a:ea typeface="+mj-ea"/>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⑤及び⑥の区間を共同利用することで単独利用時よりも該当区間でコストメリットが生じるが課題解決手法の適用まで含めるとコストメリットは少ない</a:t>
                      </a: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3" name="四角形: 角を丸くする 2">
            <a:extLst>
              <a:ext uri="{FF2B5EF4-FFF2-40B4-BE49-F238E27FC236}">
                <a16:creationId xmlns:a16="http://schemas.microsoft.com/office/drawing/2014/main" id="{E2709AD8-F83E-BC92-D257-9F22F5DED262}"/>
              </a:ext>
            </a:extLst>
          </p:cNvPr>
          <p:cNvSpPr/>
          <p:nvPr/>
        </p:nvSpPr>
        <p:spPr>
          <a:xfrm>
            <a:off x="4217611" y="2879764"/>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BBD4EC55-A6DC-49A1-E8CA-E756E3BB9D29}"/>
              </a:ext>
            </a:extLst>
          </p:cNvPr>
          <p:cNvSpPr/>
          <p:nvPr/>
        </p:nvSpPr>
        <p:spPr>
          <a:xfrm>
            <a:off x="2977635" y="2911048"/>
            <a:ext cx="1116000" cy="2353368"/>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cxnSp>
        <p:nvCxnSpPr>
          <p:cNvPr id="9" name="直線矢印コネクタ 8">
            <a:extLst>
              <a:ext uri="{FF2B5EF4-FFF2-40B4-BE49-F238E27FC236}">
                <a16:creationId xmlns:a16="http://schemas.microsoft.com/office/drawing/2014/main" id="{F8AF9DFC-6564-BB1F-7539-B5471C493352}"/>
              </a:ext>
            </a:extLst>
          </p:cNvPr>
          <p:cNvCxnSpPr>
            <a:cxnSpLocks/>
          </p:cNvCxnSpPr>
          <p:nvPr/>
        </p:nvCxnSpPr>
        <p:spPr>
          <a:xfrm>
            <a:off x="826264" y="2879764"/>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04D1D9B7-4777-E580-0225-2589A6CCAD32}"/>
              </a:ext>
            </a:extLst>
          </p:cNvPr>
          <p:cNvSpPr/>
          <p:nvPr/>
        </p:nvSpPr>
        <p:spPr>
          <a:xfrm>
            <a:off x="847257" y="2577338"/>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3" name="直線矢印コネクタ 12">
            <a:extLst>
              <a:ext uri="{FF2B5EF4-FFF2-40B4-BE49-F238E27FC236}">
                <a16:creationId xmlns:a16="http://schemas.microsoft.com/office/drawing/2014/main" id="{137D0DA5-ED06-20F3-61B5-00930D8FDDFE}"/>
              </a:ext>
            </a:extLst>
          </p:cNvPr>
          <p:cNvCxnSpPr>
            <a:cxnSpLocks/>
          </p:cNvCxnSpPr>
          <p:nvPr/>
        </p:nvCxnSpPr>
        <p:spPr>
          <a:xfrm>
            <a:off x="1746259" y="2879764"/>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CD830FEF-1A79-FA96-ECA4-29A5F8824DAA}"/>
              </a:ext>
            </a:extLst>
          </p:cNvPr>
          <p:cNvSpPr/>
          <p:nvPr/>
        </p:nvSpPr>
        <p:spPr>
          <a:xfrm>
            <a:off x="1827825" y="2593928"/>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5" name="直線矢印コネクタ 14">
            <a:extLst>
              <a:ext uri="{FF2B5EF4-FFF2-40B4-BE49-F238E27FC236}">
                <a16:creationId xmlns:a16="http://schemas.microsoft.com/office/drawing/2014/main" id="{1B9E358D-7FC6-903B-E07D-1CCB71B93214}"/>
              </a:ext>
            </a:extLst>
          </p:cNvPr>
          <p:cNvCxnSpPr/>
          <p:nvPr/>
        </p:nvCxnSpPr>
        <p:spPr>
          <a:xfrm>
            <a:off x="2940674" y="2879764"/>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1E94FB4E-789F-7A2A-7F76-7E4959CAD3A1}"/>
              </a:ext>
            </a:extLst>
          </p:cNvPr>
          <p:cNvSpPr/>
          <p:nvPr/>
        </p:nvSpPr>
        <p:spPr>
          <a:xfrm>
            <a:off x="2962513" y="2593928"/>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7" name="直線矢印コネクタ 16">
            <a:extLst>
              <a:ext uri="{FF2B5EF4-FFF2-40B4-BE49-F238E27FC236}">
                <a16:creationId xmlns:a16="http://schemas.microsoft.com/office/drawing/2014/main" id="{3B27889A-F747-101B-13D9-06CDC2B4F6E0}"/>
              </a:ext>
            </a:extLst>
          </p:cNvPr>
          <p:cNvCxnSpPr>
            <a:cxnSpLocks/>
          </p:cNvCxnSpPr>
          <p:nvPr/>
        </p:nvCxnSpPr>
        <p:spPr>
          <a:xfrm>
            <a:off x="4147724" y="2879764"/>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2D7A8D09-52F4-A0C2-E071-57A196765536}"/>
              </a:ext>
            </a:extLst>
          </p:cNvPr>
          <p:cNvSpPr/>
          <p:nvPr/>
        </p:nvSpPr>
        <p:spPr>
          <a:xfrm>
            <a:off x="4176685" y="2593928"/>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19" name="直線矢印コネクタ 18">
            <a:extLst>
              <a:ext uri="{FF2B5EF4-FFF2-40B4-BE49-F238E27FC236}">
                <a16:creationId xmlns:a16="http://schemas.microsoft.com/office/drawing/2014/main" id="{0D383873-3A38-1538-C6C2-739F3C5006C0}"/>
              </a:ext>
            </a:extLst>
          </p:cNvPr>
          <p:cNvCxnSpPr>
            <a:cxnSpLocks/>
          </p:cNvCxnSpPr>
          <p:nvPr/>
        </p:nvCxnSpPr>
        <p:spPr>
          <a:xfrm>
            <a:off x="5417774" y="2879764"/>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A29C8CDA-6678-4957-A6F3-156137AEA39A}"/>
              </a:ext>
            </a:extLst>
          </p:cNvPr>
          <p:cNvSpPr/>
          <p:nvPr/>
        </p:nvSpPr>
        <p:spPr>
          <a:xfrm>
            <a:off x="5440093" y="2593928"/>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21" name="直線矢印コネクタ 20">
            <a:extLst>
              <a:ext uri="{FF2B5EF4-FFF2-40B4-BE49-F238E27FC236}">
                <a16:creationId xmlns:a16="http://schemas.microsoft.com/office/drawing/2014/main" id="{14B46024-3666-7395-BA15-FFBE8B429A70}"/>
              </a:ext>
            </a:extLst>
          </p:cNvPr>
          <p:cNvCxnSpPr>
            <a:cxnSpLocks/>
          </p:cNvCxnSpPr>
          <p:nvPr/>
        </p:nvCxnSpPr>
        <p:spPr>
          <a:xfrm>
            <a:off x="6363149" y="2879764"/>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CDDFE1F0-EE49-84AF-16AA-AE04ADC3489C}"/>
              </a:ext>
            </a:extLst>
          </p:cNvPr>
          <p:cNvSpPr/>
          <p:nvPr/>
        </p:nvSpPr>
        <p:spPr>
          <a:xfrm>
            <a:off x="6349881" y="2593928"/>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23" name="直線矢印コネクタ 22">
            <a:extLst>
              <a:ext uri="{FF2B5EF4-FFF2-40B4-BE49-F238E27FC236}">
                <a16:creationId xmlns:a16="http://schemas.microsoft.com/office/drawing/2014/main" id="{5E71E743-29F1-F9E7-2AB0-9374E3F91D72}"/>
              </a:ext>
            </a:extLst>
          </p:cNvPr>
          <p:cNvCxnSpPr/>
          <p:nvPr/>
        </p:nvCxnSpPr>
        <p:spPr>
          <a:xfrm>
            <a:off x="7380311" y="2879764"/>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F79030DA-C3AC-0EA5-6DF7-577DBC441593}"/>
              </a:ext>
            </a:extLst>
          </p:cNvPr>
          <p:cNvSpPr/>
          <p:nvPr/>
        </p:nvSpPr>
        <p:spPr>
          <a:xfrm>
            <a:off x="7400936" y="2581228"/>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25" name="正方形/長方形 24">
            <a:extLst>
              <a:ext uri="{FF2B5EF4-FFF2-40B4-BE49-F238E27FC236}">
                <a16:creationId xmlns:a16="http://schemas.microsoft.com/office/drawing/2014/main" id="{3ED762AD-0357-CCFE-5699-847A00A1D608}"/>
              </a:ext>
            </a:extLst>
          </p:cNvPr>
          <p:cNvSpPr/>
          <p:nvPr/>
        </p:nvSpPr>
        <p:spPr>
          <a:xfrm>
            <a:off x="4244989" y="3211454"/>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6" name="四角形: 角を丸くする 25">
            <a:extLst>
              <a:ext uri="{FF2B5EF4-FFF2-40B4-BE49-F238E27FC236}">
                <a16:creationId xmlns:a16="http://schemas.microsoft.com/office/drawing/2014/main" id="{EB51BA12-C47B-5215-1208-3B66ED8D48DF}"/>
              </a:ext>
            </a:extLst>
          </p:cNvPr>
          <p:cNvSpPr>
            <a:spLocks/>
          </p:cNvSpPr>
          <p:nvPr/>
        </p:nvSpPr>
        <p:spPr>
          <a:xfrm>
            <a:off x="898631" y="2911258"/>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宇和島市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30" name="円柱 29">
            <a:extLst>
              <a:ext uri="{FF2B5EF4-FFF2-40B4-BE49-F238E27FC236}">
                <a16:creationId xmlns:a16="http://schemas.microsoft.com/office/drawing/2014/main" id="{93CE756B-6CEA-FB1F-0B88-7FEC2ABFD91A}"/>
              </a:ext>
            </a:extLst>
          </p:cNvPr>
          <p:cNvSpPr>
            <a:spLocks/>
          </p:cNvSpPr>
          <p:nvPr/>
        </p:nvSpPr>
        <p:spPr>
          <a:xfrm>
            <a:off x="3024871" y="309740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1" name="円柱 30">
            <a:extLst>
              <a:ext uri="{FF2B5EF4-FFF2-40B4-BE49-F238E27FC236}">
                <a16:creationId xmlns:a16="http://schemas.microsoft.com/office/drawing/2014/main" id="{F8A04027-8A40-129A-396A-7912D3218B6C}"/>
              </a:ext>
            </a:extLst>
          </p:cNvPr>
          <p:cNvSpPr>
            <a:spLocks/>
          </p:cNvSpPr>
          <p:nvPr/>
        </p:nvSpPr>
        <p:spPr>
          <a:xfrm>
            <a:off x="3024871" y="362644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2" name="円柱 31">
            <a:extLst>
              <a:ext uri="{FF2B5EF4-FFF2-40B4-BE49-F238E27FC236}">
                <a16:creationId xmlns:a16="http://schemas.microsoft.com/office/drawing/2014/main" id="{3EC030B6-7A9F-047C-61E9-DF59A6BF8CE7}"/>
              </a:ext>
            </a:extLst>
          </p:cNvPr>
          <p:cNvSpPr>
            <a:spLocks/>
          </p:cNvSpPr>
          <p:nvPr/>
        </p:nvSpPr>
        <p:spPr>
          <a:xfrm>
            <a:off x="3661097" y="309740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3" name="円柱 32">
            <a:extLst>
              <a:ext uri="{FF2B5EF4-FFF2-40B4-BE49-F238E27FC236}">
                <a16:creationId xmlns:a16="http://schemas.microsoft.com/office/drawing/2014/main" id="{9A2388FF-B358-B7AD-61FB-3C82ABA55D54}"/>
              </a:ext>
            </a:extLst>
          </p:cNvPr>
          <p:cNvSpPr>
            <a:spLocks/>
          </p:cNvSpPr>
          <p:nvPr/>
        </p:nvSpPr>
        <p:spPr>
          <a:xfrm>
            <a:off x="3661097" y="362644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36" name="直線コネクタ 35">
            <a:extLst>
              <a:ext uri="{FF2B5EF4-FFF2-40B4-BE49-F238E27FC236}">
                <a16:creationId xmlns:a16="http://schemas.microsoft.com/office/drawing/2014/main" id="{B287D43E-58D2-E958-7CCD-CD2465DE306A}"/>
              </a:ext>
            </a:extLst>
          </p:cNvPr>
          <p:cNvCxnSpPr>
            <a:cxnSpLocks/>
          </p:cNvCxnSpPr>
          <p:nvPr/>
        </p:nvCxnSpPr>
        <p:spPr>
          <a:xfrm>
            <a:off x="4057098" y="3223408"/>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18CD498F-0B44-E3DD-1AB5-17D63E49068F}"/>
              </a:ext>
            </a:extLst>
          </p:cNvPr>
          <p:cNvCxnSpPr>
            <a:cxnSpLocks/>
          </p:cNvCxnSpPr>
          <p:nvPr/>
        </p:nvCxnSpPr>
        <p:spPr>
          <a:xfrm>
            <a:off x="4057097" y="3740766"/>
            <a:ext cx="1548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円柱 39">
            <a:extLst>
              <a:ext uri="{FF2B5EF4-FFF2-40B4-BE49-F238E27FC236}">
                <a16:creationId xmlns:a16="http://schemas.microsoft.com/office/drawing/2014/main" id="{2013E851-68A9-DF92-67D0-AA3F6CAAEE01}"/>
              </a:ext>
            </a:extLst>
          </p:cNvPr>
          <p:cNvSpPr/>
          <p:nvPr/>
        </p:nvSpPr>
        <p:spPr>
          <a:xfrm>
            <a:off x="5592978" y="3162359"/>
            <a:ext cx="740324"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41" name="円柱 40">
            <a:extLst>
              <a:ext uri="{FF2B5EF4-FFF2-40B4-BE49-F238E27FC236}">
                <a16:creationId xmlns:a16="http://schemas.microsoft.com/office/drawing/2014/main" id="{A43A4E17-07A9-8F33-EACD-FD9336A258C8}"/>
              </a:ext>
            </a:extLst>
          </p:cNvPr>
          <p:cNvSpPr/>
          <p:nvPr/>
        </p:nvSpPr>
        <p:spPr>
          <a:xfrm>
            <a:off x="5461593" y="3020833"/>
            <a:ext cx="740324"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44" name="正方形/長方形 43">
            <a:extLst>
              <a:ext uri="{FF2B5EF4-FFF2-40B4-BE49-F238E27FC236}">
                <a16:creationId xmlns:a16="http://schemas.microsoft.com/office/drawing/2014/main" id="{B732F430-C7A0-0D50-5B9D-E4DEBEBA1883}"/>
              </a:ext>
            </a:extLst>
          </p:cNvPr>
          <p:cNvSpPr/>
          <p:nvPr/>
        </p:nvSpPr>
        <p:spPr>
          <a:xfrm>
            <a:off x="4244989" y="3723231"/>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46" name="直線コネクタ 45">
            <a:extLst>
              <a:ext uri="{FF2B5EF4-FFF2-40B4-BE49-F238E27FC236}">
                <a16:creationId xmlns:a16="http://schemas.microsoft.com/office/drawing/2014/main" id="{131F3C53-659B-D3C5-D861-B2235C8163F6}"/>
              </a:ext>
            </a:extLst>
          </p:cNvPr>
          <p:cNvCxnSpPr>
            <a:cxnSpLocks/>
            <a:endCxn id="106" idx="1"/>
          </p:cNvCxnSpPr>
          <p:nvPr/>
        </p:nvCxnSpPr>
        <p:spPr>
          <a:xfrm flipV="1">
            <a:off x="6198470" y="3418554"/>
            <a:ext cx="1238334" cy="1649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6796F63B-70B1-1D85-9378-1891EEC74959}"/>
              </a:ext>
            </a:extLst>
          </p:cNvPr>
          <p:cNvSpPr/>
          <p:nvPr/>
        </p:nvSpPr>
        <p:spPr>
          <a:xfrm>
            <a:off x="6461584" y="3227484"/>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50" name="正方形/長方形 49">
            <a:extLst>
              <a:ext uri="{FF2B5EF4-FFF2-40B4-BE49-F238E27FC236}">
                <a16:creationId xmlns:a16="http://schemas.microsoft.com/office/drawing/2014/main" id="{7474F184-341C-EC11-9A55-1C1A27660540}"/>
              </a:ext>
            </a:extLst>
          </p:cNvPr>
          <p:cNvSpPr/>
          <p:nvPr/>
        </p:nvSpPr>
        <p:spPr>
          <a:xfrm>
            <a:off x="7707289" y="3425732"/>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51" name="直線矢印コネクタ 50">
            <a:extLst>
              <a:ext uri="{FF2B5EF4-FFF2-40B4-BE49-F238E27FC236}">
                <a16:creationId xmlns:a16="http://schemas.microsoft.com/office/drawing/2014/main" id="{F74075AD-FE2F-AE30-4D91-43742A3DA4BB}"/>
              </a:ext>
            </a:extLst>
          </p:cNvPr>
          <p:cNvCxnSpPr>
            <a:cxnSpLocks/>
          </p:cNvCxnSpPr>
          <p:nvPr/>
        </p:nvCxnSpPr>
        <p:spPr>
          <a:xfrm>
            <a:off x="7688564" y="3436088"/>
            <a:ext cx="0" cy="108473"/>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250B67C1-05E3-8207-DFA0-E64BE962BC6F}"/>
              </a:ext>
            </a:extLst>
          </p:cNvPr>
          <p:cNvCxnSpPr>
            <a:cxnSpLocks/>
          </p:cNvCxnSpPr>
          <p:nvPr/>
        </p:nvCxnSpPr>
        <p:spPr>
          <a:xfrm>
            <a:off x="826263"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5" name="直線コネクタ 54">
            <a:extLst>
              <a:ext uri="{FF2B5EF4-FFF2-40B4-BE49-F238E27FC236}">
                <a16:creationId xmlns:a16="http://schemas.microsoft.com/office/drawing/2014/main" id="{10438305-F7E4-0627-6E4B-91366134C8CD}"/>
              </a:ext>
            </a:extLst>
          </p:cNvPr>
          <p:cNvCxnSpPr>
            <a:cxnSpLocks/>
          </p:cNvCxnSpPr>
          <p:nvPr/>
        </p:nvCxnSpPr>
        <p:spPr>
          <a:xfrm>
            <a:off x="2919084"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6" name="直線コネクタ 55">
            <a:extLst>
              <a:ext uri="{FF2B5EF4-FFF2-40B4-BE49-F238E27FC236}">
                <a16:creationId xmlns:a16="http://schemas.microsoft.com/office/drawing/2014/main" id="{693CAE40-B4EF-91AA-5A78-6F4F500710B2}"/>
              </a:ext>
            </a:extLst>
          </p:cNvPr>
          <p:cNvCxnSpPr>
            <a:cxnSpLocks/>
          </p:cNvCxnSpPr>
          <p:nvPr/>
        </p:nvCxnSpPr>
        <p:spPr>
          <a:xfrm>
            <a:off x="4147724" y="2625286"/>
            <a:ext cx="0" cy="26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7" name="直線コネクタ 56">
            <a:extLst>
              <a:ext uri="{FF2B5EF4-FFF2-40B4-BE49-F238E27FC236}">
                <a16:creationId xmlns:a16="http://schemas.microsoft.com/office/drawing/2014/main" id="{9A45B8B2-3C29-4E2F-D19A-86732E369EB0}"/>
              </a:ext>
            </a:extLst>
          </p:cNvPr>
          <p:cNvCxnSpPr>
            <a:cxnSpLocks/>
          </p:cNvCxnSpPr>
          <p:nvPr/>
        </p:nvCxnSpPr>
        <p:spPr>
          <a:xfrm>
            <a:off x="7371973"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8" name="直線コネクタ 57">
            <a:extLst>
              <a:ext uri="{FF2B5EF4-FFF2-40B4-BE49-F238E27FC236}">
                <a16:creationId xmlns:a16="http://schemas.microsoft.com/office/drawing/2014/main" id="{AD6C489B-5F7B-F3F8-AE32-CE00E7AE8AB2}"/>
              </a:ext>
            </a:extLst>
          </p:cNvPr>
          <p:cNvCxnSpPr>
            <a:cxnSpLocks/>
          </p:cNvCxnSpPr>
          <p:nvPr/>
        </p:nvCxnSpPr>
        <p:spPr>
          <a:xfrm>
            <a:off x="9116070"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sp>
        <p:nvSpPr>
          <p:cNvPr id="60" name="四角形: 角を丸くする 59">
            <a:extLst>
              <a:ext uri="{FF2B5EF4-FFF2-40B4-BE49-F238E27FC236}">
                <a16:creationId xmlns:a16="http://schemas.microsoft.com/office/drawing/2014/main" id="{8BA602F4-FFD6-F048-E77D-0C82D1E74627}"/>
              </a:ext>
            </a:extLst>
          </p:cNvPr>
          <p:cNvSpPr/>
          <p:nvPr/>
        </p:nvSpPr>
        <p:spPr>
          <a:xfrm>
            <a:off x="4217611" y="4125765"/>
            <a:ext cx="3096000" cy="1152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en-US" altLang="ja-JP" sz="900" b="1" kern="0">
              <a:solidFill>
                <a:srgbClr val="00338D"/>
              </a:solidFill>
              <a:latin typeface="+mj-ea"/>
              <a:ea typeface="+mj-ea"/>
            </a:endParaRPr>
          </a:p>
          <a:p>
            <a:pPr>
              <a:defRPr/>
            </a:pPr>
            <a:endParaRPr lang="en-US" altLang="ja-JP" sz="900" b="1" kern="0">
              <a:solidFill>
                <a:srgbClr val="00338D"/>
              </a:solidFill>
              <a:latin typeface="+mj-ea"/>
              <a:ea typeface="+mj-ea"/>
            </a:endParaRPr>
          </a:p>
          <a:p>
            <a:pPr>
              <a:defRPr/>
            </a:pPr>
            <a:endParaRPr lang="en-US" altLang="ja-JP" sz="900" b="1" kern="0">
              <a:solidFill>
                <a:srgbClr val="00338D"/>
              </a:solidFill>
              <a:latin typeface="+mj-ea"/>
              <a:ea typeface="+mj-ea"/>
            </a:endParaRPr>
          </a:p>
          <a:p>
            <a:pPr>
              <a:defRPr/>
            </a:pPr>
            <a:endParaRPr lang="en-US" altLang="ja-JP" sz="900" b="1" kern="0">
              <a:solidFill>
                <a:srgbClr val="00338D"/>
              </a:solidFill>
              <a:latin typeface="+mj-ea"/>
              <a:ea typeface="+mj-ea"/>
            </a:endParaRPr>
          </a:p>
          <a:p>
            <a:pPr>
              <a:defRPr/>
            </a:pPr>
            <a:endParaRPr lang="en-US" altLang="ja-JP" sz="900" b="1" kern="0">
              <a:solidFill>
                <a:srgbClr val="00338D"/>
              </a:solidFill>
              <a:latin typeface="+mj-ea"/>
              <a:ea typeface="+mj-ea"/>
            </a:endParaRPr>
          </a:p>
          <a:p>
            <a:pPr>
              <a:defRPr/>
            </a:pPr>
            <a:endParaRPr lang="en-US" altLang="ja-JP" sz="900" b="1" kern="0">
              <a:solidFill>
                <a:srgbClr val="00338D"/>
              </a:solidFill>
              <a:latin typeface="+mj-ea"/>
              <a:ea typeface="+mj-ea"/>
            </a:endParaRPr>
          </a:p>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cxnSp>
        <p:nvCxnSpPr>
          <p:cNvPr id="61" name="直線コネクタ 60">
            <a:extLst>
              <a:ext uri="{FF2B5EF4-FFF2-40B4-BE49-F238E27FC236}">
                <a16:creationId xmlns:a16="http://schemas.microsoft.com/office/drawing/2014/main" id="{2B91E9CD-B019-578E-C304-29650BF97743}"/>
              </a:ext>
            </a:extLst>
          </p:cNvPr>
          <p:cNvCxnSpPr>
            <a:cxnSpLocks/>
          </p:cNvCxnSpPr>
          <p:nvPr/>
        </p:nvCxnSpPr>
        <p:spPr>
          <a:xfrm>
            <a:off x="5417774"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2" name="直線コネクタ 61">
            <a:extLst>
              <a:ext uri="{FF2B5EF4-FFF2-40B4-BE49-F238E27FC236}">
                <a16:creationId xmlns:a16="http://schemas.microsoft.com/office/drawing/2014/main" id="{0DD1BA8F-2641-991D-72D8-DD7DDD7747CA}"/>
              </a:ext>
            </a:extLst>
          </p:cNvPr>
          <p:cNvCxnSpPr>
            <a:cxnSpLocks/>
          </p:cNvCxnSpPr>
          <p:nvPr/>
        </p:nvCxnSpPr>
        <p:spPr>
          <a:xfrm>
            <a:off x="6363149"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sp>
        <p:nvSpPr>
          <p:cNvPr id="63" name="正方形/長方形 62">
            <a:extLst>
              <a:ext uri="{FF2B5EF4-FFF2-40B4-BE49-F238E27FC236}">
                <a16:creationId xmlns:a16="http://schemas.microsoft.com/office/drawing/2014/main" id="{92FBAD6F-3CD5-8B0B-C568-65227E917808}"/>
              </a:ext>
            </a:extLst>
          </p:cNvPr>
          <p:cNvSpPr/>
          <p:nvPr/>
        </p:nvSpPr>
        <p:spPr>
          <a:xfrm>
            <a:off x="4244989" y="4427275"/>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64" name="円柱 63">
            <a:extLst>
              <a:ext uri="{FF2B5EF4-FFF2-40B4-BE49-F238E27FC236}">
                <a16:creationId xmlns:a16="http://schemas.microsoft.com/office/drawing/2014/main" id="{277FD30F-36FB-C2CF-FC58-0BFB75D04BCA}"/>
              </a:ext>
            </a:extLst>
          </p:cNvPr>
          <p:cNvSpPr>
            <a:spLocks/>
          </p:cNvSpPr>
          <p:nvPr/>
        </p:nvSpPr>
        <p:spPr>
          <a:xfrm>
            <a:off x="3661097" y="429719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5" name="円柱 64">
            <a:extLst>
              <a:ext uri="{FF2B5EF4-FFF2-40B4-BE49-F238E27FC236}">
                <a16:creationId xmlns:a16="http://schemas.microsoft.com/office/drawing/2014/main" id="{C1DD460C-415F-1406-B10D-1B3F9700A86F}"/>
              </a:ext>
            </a:extLst>
          </p:cNvPr>
          <p:cNvSpPr>
            <a:spLocks/>
          </p:cNvSpPr>
          <p:nvPr/>
        </p:nvSpPr>
        <p:spPr>
          <a:xfrm>
            <a:off x="3661097" y="458380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67" name="直線コネクタ 66">
            <a:extLst>
              <a:ext uri="{FF2B5EF4-FFF2-40B4-BE49-F238E27FC236}">
                <a16:creationId xmlns:a16="http://schemas.microsoft.com/office/drawing/2014/main" id="{D9FC655C-6C6A-F09F-1169-6CCA3632B630}"/>
              </a:ext>
            </a:extLst>
          </p:cNvPr>
          <p:cNvCxnSpPr>
            <a:cxnSpLocks/>
            <a:stCxn id="64" idx="4"/>
          </p:cNvCxnSpPr>
          <p:nvPr/>
        </p:nvCxnSpPr>
        <p:spPr>
          <a:xfrm>
            <a:off x="4057098" y="4423199"/>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CB6EFA52-E61F-C2F4-EEA8-18FBF1A8EFA9}"/>
              </a:ext>
            </a:extLst>
          </p:cNvPr>
          <p:cNvCxnSpPr>
            <a:cxnSpLocks/>
          </p:cNvCxnSpPr>
          <p:nvPr/>
        </p:nvCxnSpPr>
        <p:spPr>
          <a:xfrm>
            <a:off x="4057098" y="4722094"/>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BB782A41-F02E-5E2A-D6F2-5F008ADC1C29}"/>
              </a:ext>
            </a:extLst>
          </p:cNvPr>
          <p:cNvCxnSpPr>
            <a:cxnSpLocks/>
            <a:endCxn id="137" idx="1"/>
          </p:cNvCxnSpPr>
          <p:nvPr/>
        </p:nvCxnSpPr>
        <p:spPr>
          <a:xfrm>
            <a:off x="6239745" y="5226619"/>
            <a:ext cx="1178259" cy="141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4" name="円柱 73">
            <a:extLst>
              <a:ext uri="{FF2B5EF4-FFF2-40B4-BE49-F238E27FC236}">
                <a16:creationId xmlns:a16="http://schemas.microsoft.com/office/drawing/2014/main" id="{36FCFE9D-A962-0980-64DD-FA658737416D}"/>
              </a:ext>
            </a:extLst>
          </p:cNvPr>
          <p:cNvSpPr/>
          <p:nvPr/>
        </p:nvSpPr>
        <p:spPr>
          <a:xfrm>
            <a:off x="5592978" y="4344607"/>
            <a:ext cx="740324"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75" name="円柱 74">
            <a:extLst>
              <a:ext uri="{FF2B5EF4-FFF2-40B4-BE49-F238E27FC236}">
                <a16:creationId xmlns:a16="http://schemas.microsoft.com/office/drawing/2014/main" id="{6A160438-933B-D40F-9C79-EBF1B6BA8583}"/>
              </a:ext>
            </a:extLst>
          </p:cNvPr>
          <p:cNvSpPr/>
          <p:nvPr/>
        </p:nvSpPr>
        <p:spPr>
          <a:xfrm>
            <a:off x="5461593" y="4203081"/>
            <a:ext cx="740324" cy="792000"/>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76" name="正方形/長方形 75">
            <a:extLst>
              <a:ext uri="{FF2B5EF4-FFF2-40B4-BE49-F238E27FC236}">
                <a16:creationId xmlns:a16="http://schemas.microsoft.com/office/drawing/2014/main" id="{7A4BE96F-FC5A-8781-3716-F423D59B5B16}"/>
              </a:ext>
            </a:extLst>
          </p:cNvPr>
          <p:cNvSpPr/>
          <p:nvPr/>
        </p:nvSpPr>
        <p:spPr>
          <a:xfrm>
            <a:off x="4244989" y="4717263"/>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99" name="四角形: 角を丸くする 98">
            <a:extLst>
              <a:ext uri="{FF2B5EF4-FFF2-40B4-BE49-F238E27FC236}">
                <a16:creationId xmlns:a16="http://schemas.microsoft.com/office/drawing/2014/main" id="{3C15D2EF-05D5-E2B7-AB20-E63796CDCD8D}"/>
              </a:ext>
            </a:extLst>
          </p:cNvPr>
          <p:cNvSpPr/>
          <p:nvPr/>
        </p:nvSpPr>
        <p:spPr>
          <a:xfrm>
            <a:off x="7418004" y="3566987"/>
            <a:ext cx="1620000" cy="49606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kern="0">
                <a:solidFill>
                  <a:srgbClr val="00338D"/>
                </a:solidFill>
                <a:latin typeface="+mj-ea"/>
                <a:ea typeface="+mj-ea"/>
              </a:rPr>
              <a:t>ガバメントクラウド１</a:t>
            </a:r>
            <a:r>
              <a:rPr lang="en-US" altLang="ja-JP" sz="800" b="1" kern="0">
                <a:solidFill>
                  <a:srgbClr val="00338D"/>
                </a:solidFill>
                <a:latin typeface="+mj-ea"/>
                <a:ea typeface="+mj-ea"/>
              </a:rPr>
              <a:t>(</a:t>
            </a:r>
            <a:r>
              <a:rPr lang="ja-JP" altLang="en-US" sz="800" b="1" kern="0">
                <a:solidFill>
                  <a:srgbClr val="00338D"/>
                </a:solidFill>
                <a:latin typeface="+mj-ea"/>
                <a:ea typeface="+mj-ea"/>
              </a:rPr>
              <a:t>大阪拠点</a:t>
            </a:r>
            <a:r>
              <a:rPr lang="en-US" altLang="ja-JP" sz="800" b="1" kern="0">
                <a:solidFill>
                  <a:srgbClr val="00338D"/>
                </a:solidFill>
                <a:latin typeface="+mj-ea"/>
                <a:ea typeface="+mj-ea"/>
              </a:rPr>
              <a:t>)</a:t>
            </a:r>
          </a:p>
        </p:txBody>
      </p:sp>
      <p:sp>
        <p:nvSpPr>
          <p:cNvPr id="101" name="四角形: 角を丸くする 100">
            <a:extLst>
              <a:ext uri="{FF2B5EF4-FFF2-40B4-BE49-F238E27FC236}">
                <a16:creationId xmlns:a16="http://schemas.microsoft.com/office/drawing/2014/main" id="{63580A83-EBEC-7C98-AE51-8E70ACECD87E}"/>
              </a:ext>
            </a:extLst>
          </p:cNvPr>
          <p:cNvSpPr/>
          <p:nvPr/>
        </p:nvSpPr>
        <p:spPr>
          <a:xfrm>
            <a:off x="7436804" y="3730349"/>
            <a:ext cx="1584000" cy="288000"/>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6353ED48-5DB9-6D56-104A-FD4D38F5C057}"/>
              </a:ext>
            </a:extLst>
          </p:cNvPr>
          <p:cNvSpPr txBox="1"/>
          <p:nvPr/>
        </p:nvSpPr>
        <p:spPr>
          <a:xfrm>
            <a:off x="7730736" y="3813607"/>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r>
              <a:rPr lang="en-US" altLang="ja-JP" sz="700">
                <a:solidFill>
                  <a:srgbClr val="00338D"/>
                </a:solidFill>
                <a:latin typeface="Meiryo UI" panose="020B0604030504040204" pitchFamily="50" charset="-128"/>
                <a:ea typeface="Meiryo UI" panose="020B0604030504040204" pitchFamily="50" charset="-128"/>
              </a:rPr>
              <a:t>AWS</a:t>
            </a:r>
            <a:r>
              <a:rPr lang="ja-JP" altLang="en-US" sz="700">
                <a:solidFill>
                  <a:srgbClr val="00338D"/>
                </a:solidFill>
                <a:latin typeface="Meiryo UI" panose="020B0604030504040204" pitchFamily="50" charset="-128"/>
                <a:ea typeface="Meiryo UI" panose="020B0604030504040204" pitchFamily="50" charset="-128"/>
              </a:rPr>
              <a:t>）</a:t>
            </a:r>
          </a:p>
        </p:txBody>
      </p:sp>
      <p:sp>
        <p:nvSpPr>
          <p:cNvPr id="104" name="四角形: 角を丸くする 103">
            <a:extLst>
              <a:ext uri="{FF2B5EF4-FFF2-40B4-BE49-F238E27FC236}">
                <a16:creationId xmlns:a16="http://schemas.microsoft.com/office/drawing/2014/main" id="{4DC857BD-D7DD-B4A1-0280-7668BB56E450}"/>
              </a:ext>
            </a:extLst>
          </p:cNvPr>
          <p:cNvSpPr/>
          <p:nvPr/>
        </p:nvSpPr>
        <p:spPr>
          <a:xfrm>
            <a:off x="7425918" y="2911047"/>
            <a:ext cx="1620000" cy="51123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kern="0">
                <a:solidFill>
                  <a:srgbClr val="00338D"/>
                </a:solidFill>
                <a:latin typeface="+mj-ea"/>
                <a:ea typeface="+mj-ea"/>
              </a:rPr>
              <a:t>ガバメントクラウド１</a:t>
            </a:r>
            <a:r>
              <a:rPr lang="en-US" altLang="ja-JP" sz="800" b="1" kern="0">
                <a:solidFill>
                  <a:srgbClr val="00338D"/>
                </a:solidFill>
                <a:latin typeface="+mj-ea"/>
                <a:ea typeface="+mj-ea"/>
              </a:rPr>
              <a:t>(</a:t>
            </a:r>
            <a:r>
              <a:rPr lang="ja-JP" altLang="en-US" sz="800" b="1" kern="0">
                <a:solidFill>
                  <a:srgbClr val="00338D"/>
                </a:solidFill>
                <a:latin typeface="+mj-ea"/>
                <a:ea typeface="+mj-ea"/>
              </a:rPr>
              <a:t>東京拠点</a:t>
            </a:r>
            <a:r>
              <a:rPr lang="en-US" altLang="ja-JP" sz="800" b="1" kern="0">
                <a:solidFill>
                  <a:srgbClr val="00338D"/>
                </a:solidFill>
                <a:latin typeface="+mj-ea"/>
                <a:ea typeface="+mj-ea"/>
              </a:rPr>
              <a:t>)</a:t>
            </a:r>
          </a:p>
        </p:txBody>
      </p:sp>
      <p:sp>
        <p:nvSpPr>
          <p:cNvPr id="106" name="四角形: 角を丸くする 105">
            <a:extLst>
              <a:ext uri="{FF2B5EF4-FFF2-40B4-BE49-F238E27FC236}">
                <a16:creationId xmlns:a16="http://schemas.microsoft.com/office/drawing/2014/main" id="{15133098-7A02-F6BA-A268-A628A3698A44}"/>
              </a:ext>
            </a:extLst>
          </p:cNvPr>
          <p:cNvSpPr/>
          <p:nvPr/>
        </p:nvSpPr>
        <p:spPr>
          <a:xfrm>
            <a:off x="7436804" y="3062911"/>
            <a:ext cx="1584000" cy="288000"/>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8602D18D-FFDB-2902-B154-8190A62B5AD7}"/>
              </a:ext>
            </a:extLst>
          </p:cNvPr>
          <p:cNvSpPr txBox="1"/>
          <p:nvPr/>
        </p:nvSpPr>
        <p:spPr>
          <a:xfrm>
            <a:off x="7730736" y="3167670"/>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r>
              <a:rPr lang="en-US" altLang="ja-JP" sz="700">
                <a:solidFill>
                  <a:srgbClr val="00338D"/>
                </a:solidFill>
                <a:latin typeface="Meiryo UI" panose="020B0604030504040204" pitchFamily="50" charset="-128"/>
                <a:ea typeface="Meiryo UI" panose="020B0604030504040204" pitchFamily="50" charset="-128"/>
              </a:rPr>
              <a:t>AWS</a:t>
            </a:r>
            <a:r>
              <a:rPr lang="ja-JP" altLang="en-US" sz="700">
                <a:solidFill>
                  <a:srgbClr val="00338D"/>
                </a:solidFill>
                <a:latin typeface="Meiryo UI" panose="020B0604030504040204" pitchFamily="50" charset="-128"/>
                <a:ea typeface="Meiryo UI" panose="020B0604030504040204" pitchFamily="50" charset="-128"/>
              </a:rPr>
              <a:t>）</a:t>
            </a:r>
          </a:p>
        </p:txBody>
      </p:sp>
      <p:sp>
        <p:nvSpPr>
          <p:cNvPr id="108" name="四角形: 角を丸くする 107">
            <a:extLst>
              <a:ext uri="{FF2B5EF4-FFF2-40B4-BE49-F238E27FC236}">
                <a16:creationId xmlns:a16="http://schemas.microsoft.com/office/drawing/2014/main" id="{9B6D7981-06AD-C6DF-AEF6-B2FEC9024295}"/>
              </a:ext>
            </a:extLst>
          </p:cNvPr>
          <p:cNvSpPr>
            <a:spLocks/>
          </p:cNvSpPr>
          <p:nvPr/>
        </p:nvSpPr>
        <p:spPr>
          <a:xfrm>
            <a:off x="898631" y="4105693"/>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09" name="円柱 108">
            <a:extLst>
              <a:ext uri="{FF2B5EF4-FFF2-40B4-BE49-F238E27FC236}">
                <a16:creationId xmlns:a16="http://schemas.microsoft.com/office/drawing/2014/main" id="{8606DA0E-F36E-D71D-5A9B-579E0BAD1051}"/>
              </a:ext>
            </a:extLst>
          </p:cNvPr>
          <p:cNvSpPr/>
          <p:nvPr/>
        </p:nvSpPr>
        <p:spPr>
          <a:xfrm>
            <a:off x="1350258" y="429354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0" name="円柱 109">
            <a:extLst>
              <a:ext uri="{FF2B5EF4-FFF2-40B4-BE49-F238E27FC236}">
                <a16:creationId xmlns:a16="http://schemas.microsoft.com/office/drawing/2014/main" id="{87B87159-96CF-9C76-52AE-C8F0F048878A}"/>
              </a:ext>
            </a:extLst>
          </p:cNvPr>
          <p:cNvSpPr/>
          <p:nvPr/>
        </p:nvSpPr>
        <p:spPr>
          <a:xfrm>
            <a:off x="1350258" y="457181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75" name="正方形/長方形 174">
            <a:extLst>
              <a:ext uri="{FF2B5EF4-FFF2-40B4-BE49-F238E27FC236}">
                <a16:creationId xmlns:a16="http://schemas.microsoft.com/office/drawing/2014/main" id="{F9C6DA1B-A846-1932-7971-431B95B8B4D4}"/>
              </a:ext>
            </a:extLst>
          </p:cNvPr>
          <p:cNvSpPr/>
          <p:nvPr/>
        </p:nvSpPr>
        <p:spPr>
          <a:xfrm>
            <a:off x="2310390" y="4432550"/>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76" name="円柱 175">
            <a:extLst>
              <a:ext uri="{FF2B5EF4-FFF2-40B4-BE49-F238E27FC236}">
                <a16:creationId xmlns:a16="http://schemas.microsoft.com/office/drawing/2014/main" id="{69FBDB2F-A0C2-AD85-E7E4-BCDCE28422B7}"/>
              </a:ext>
            </a:extLst>
          </p:cNvPr>
          <p:cNvSpPr>
            <a:spLocks/>
          </p:cNvSpPr>
          <p:nvPr/>
        </p:nvSpPr>
        <p:spPr>
          <a:xfrm>
            <a:off x="3024871" y="429184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77" name="円柱 176">
            <a:extLst>
              <a:ext uri="{FF2B5EF4-FFF2-40B4-BE49-F238E27FC236}">
                <a16:creationId xmlns:a16="http://schemas.microsoft.com/office/drawing/2014/main" id="{1B1DBABA-B57D-13F8-3A61-F63E7239EE25}"/>
              </a:ext>
            </a:extLst>
          </p:cNvPr>
          <p:cNvSpPr>
            <a:spLocks/>
          </p:cNvSpPr>
          <p:nvPr/>
        </p:nvSpPr>
        <p:spPr>
          <a:xfrm>
            <a:off x="3024871" y="457469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78" name="直線コネクタ 177">
            <a:extLst>
              <a:ext uri="{FF2B5EF4-FFF2-40B4-BE49-F238E27FC236}">
                <a16:creationId xmlns:a16="http://schemas.microsoft.com/office/drawing/2014/main" id="{5A1EE8B0-8B1C-74C2-263C-4911AAEC5D5A}"/>
              </a:ext>
            </a:extLst>
          </p:cNvPr>
          <p:cNvCxnSpPr>
            <a:cxnSpLocks/>
            <a:stCxn id="183" idx="3"/>
            <a:endCxn id="176" idx="2"/>
          </p:cNvCxnSpPr>
          <p:nvPr/>
        </p:nvCxnSpPr>
        <p:spPr>
          <a:xfrm flipV="1">
            <a:off x="2222126" y="4417843"/>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5FAE457F-1ED9-99FD-60BA-0413B0356E04}"/>
              </a:ext>
            </a:extLst>
          </p:cNvPr>
          <p:cNvCxnSpPr>
            <a:cxnSpLocks/>
          </p:cNvCxnSpPr>
          <p:nvPr/>
        </p:nvCxnSpPr>
        <p:spPr>
          <a:xfrm>
            <a:off x="2222127" y="4697813"/>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54ED2C4C-BB29-F76C-6825-38C06EC21581}"/>
              </a:ext>
            </a:extLst>
          </p:cNvPr>
          <p:cNvCxnSpPr>
            <a:cxnSpLocks/>
            <a:stCxn id="109" idx="4"/>
            <a:endCxn id="183" idx="1"/>
          </p:cNvCxnSpPr>
          <p:nvPr/>
        </p:nvCxnSpPr>
        <p:spPr>
          <a:xfrm>
            <a:off x="1746258" y="441954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a:extLst>
              <a:ext uri="{FF2B5EF4-FFF2-40B4-BE49-F238E27FC236}">
                <a16:creationId xmlns:a16="http://schemas.microsoft.com/office/drawing/2014/main" id="{A7A3F5B8-2BCB-CA86-DF29-6AAB7AB1DCB2}"/>
              </a:ext>
            </a:extLst>
          </p:cNvPr>
          <p:cNvCxnSpPr>
            <a:cxnSpLocks/>
            <a:stCxn id="110" idx="4"/>
            <a:endCxn id="184" idx="1"/>
          </p:cNvCxnSpPr>
          <p:nvPr/>
        </p:nvCxnSpPr>
        <p:spPr>
          <a:xfrm>
            <a:off x="1746258" y="469781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82" name="正方形/長方形 181">
            <a:extLst>
              <a:ext uri="{FF2B5EF4-FFF2-40B4-BE49-F238E27FC236}">
                <a16:creationId xmlns:a16="http://schemas.microsoft.com/office/drawing/2014/main" id="{D649F3C7-273D-EC9B-BD08-F45DE117BB43}"/>
              </a:ext>
            </a:extLst>
          </p:cNvPr>
          <p:cNvSpPr/>
          <p:nvPr/>
        </p:nvSpPr>
        <p:spPr>
          <a:xfrm>
            <a:off x="2302770" y="470885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3" name="正方形/長方形 182">
            <a:extLst>
              <a:ext uri="{FF2B5EF4-FFF2-40B4-BE49-F238E27FC236}">
                <a16:creationId xmlns:a16="http://schemas.microsoft.com/office/drawing/2014/main" id="{ED995DB8-54B1-35E8-AE89-122544E3D32B}"/>
              </a:ext>
            </a:extLst>
          </p:cNvPr>
          <p:cNvSpPr/>
          <p:nvPr/>
        </p:nvSpPr>
        <p:spPr>
          <a:xfrm>
            <a:off x="1826126" y="429354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84" name="正方形/長方形 183">
            <a:extLst>
              <a:ext uri="{FF2B5EF4-FFF2-40B4-BE49-F238E27FC236}">
                <a16:creationId xmlns:a16="http://schemas.microsoft.com/office/drawing/2014/main" id="{1DC9FC16-032F-F019-8237-309D1E8B524A}"/>
              </a:ext>
            </a:extLst>
          </p:cNvPr>
          <p:cNvSpPr/>
          <p:nvPr/>
        </p:nvSpPr>
        <p:spPr>
          <a:xfrm>
            <a:off x="1826126" y="457181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34" name="正方形/長方形 133">
            <a:extLst>
              <a:ext uri="{FF2B5EF4-FFF2-40B4-BE49-F238E27FC236}">
                <a16:creationId xmlns:a16="http://schemas.microsoft.com/office/drawing/2014/main" id="{329E1A23-11A7-15F3-328E-B6F42E5B636A}"/>
              </a:ext>
            </a:extLst>
          </p:cNvPr>
          <p:cNvSpPr/>
          <p:nvPr/>
        </p:nvSpPr>
        <p:spPr>
          <a:xfrm>
            <a:off x="7707289" y="4627101"/>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135" name="直線矢印コネクタ 134">
            <a:extLst>
              <a:ext uri="{FF2B5EF4-FFF2-40B4-BE49-F238E27FC236}">
                <a16:creationId xmlns:a16="http://schemas.microsoft.com/office/drawing/2014/main" id="{496B6327-BC66-86A4-786C-2C114CEE78CA}"/>
              </a:ext>
            </a:extLst>
          </p:cNvPr>
          <p:cNvCxnSpPr>
            <a:cxnSpLocks/>
          </p:cNvCxnSpPr>
          <p:nvPr/>
        </p:nvCxnSpPr>
        <p:spPr>
          <a:xfrm>
            <a:off x="7688564" y="4637457"/>
            <a:ext cx="0" cy="108473"/>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137" name="四角形: 角を丸くする 136">
            <a:extLst>
              <a:ext uri="{FF2B5EF4-FFF2-40B4-BE49-F238E27FC236}">
                <a16:creationId xmlns:a16="http://schemas.microsoft.com/office/drawing/2014/main" id="{763B0501-3F87-03B6-68B0-3AE2484C0C61}"/>
              </a:ext>
            </a:extLst>
          </p:cNvPr>
          <p:cNvSpPr/>
          <p:nvPr/>
        </p:nvSpPr>
        <p:spPr>
          <a:xfrm>
            <a:off x="7418004" y="4768356"/>
            <a:ext cx="1620000" cy="49606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kern="0">
                <a:solidFill>
                  <a:srgbClr val="00338D"/>
                </a:solidFill>
                <a:latin typeface="+mj-ea"/>
                <a:ea typeface="+mj-ea"/>
              </a:rPr>
              <a:t>ガバメントクラウド２</a:t>
            </a:r>
            <a:r>
              <a:rPr lang="en-US" altLang="ja-JP" sz="800" b="1" kern="0">
                <a:solidFill>
                  <a:srgbClr val="00338D"/>
                </a:solidFill>
                <a:latin typeface="+mj-ea"/>
                <a:ea typeface="+mj-ea"/>
              </a:rPr>
              <a:t>(</a:t>
            </a:r>
            <a:r>
              <a:rPr lang="ja-JP" altLang="en-US" sz="800" b="1" kern="0">
                <a:solidFill>
                  <a:srgbClr val="00338D"/>
                </a:solidFill>
                <a:latin typeface="+mj-ea"/>
                <a:ea typeface="+mj-ea"/>
              </a:rPr>
              <a:t>大阪拠点</a:t>
            </a:r>
            <a:r>
              <a:rPr lang="en-US" altLang="ja-JP" sz="800" b="1" kern="0">
                <a:solidFill>
                  <a:srgbClr val="00338D"/>
                </a:solidFill>
                <a:latin typeface="+mj-ea"/>
                <a:ea typeface="+mj-ea"/>
              </a:rPr>
              <a:t>)</a:t>
            </a:r>
          </a:p>
        </p:txBody>
      </p:sp>
      <p:sp>
        <p:nvSpPr>
          <p:cNvPr id="139" name="四角形: 角を丸くする 138">
            <a:extLst>
              <a:ext uri="{FF2B5EF4-FFF2-40B4-BE49-F238E27FC236}">
                <a16:creationId xmlns:a16="http://schemas.microsoft.com/office/drawing/2014/main" id="{D62BB32B-EBA5-ADD9-5CB4-8FC4271523BA}"/>
              </a:ext>
            </a:extLst>
          </p:cNvPr>
          <p:cNvSpPr/>
          <p:nvPr/>
        </p:nvSpPr>
        <p:spPr>
          <a:xfrm>
            <a:off x="7436804" y="4931718"/>
            <a:ext cx="1584000" cy="288000"/>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40" name="テキスト ボックス 139">
            <a:extLst>
              <a:ext uri="{FF2B5EF4-FFF2-40B4-BE49-F238E27FC236}">
                <a16:creationId xmlns:a16="http://schemas.microsoft.com/office/drawing/2014/main" id="{1B5253C7-BB0E-F872-71D5-BB872F0D7464}"/>
              </a:ext>
            </a:extLst>
          </p:cNvPr>
          <p:cNvSpPr txBox="1"/>
          <p:nvPr/>
        </p:nvSpPr>
        <p:spPr>
          <a:xfrm>
            <a:off x="7730736" y="5014976"/>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r>
              <a:rPr lang="en-US" altLang="ja-JP" sz="700">
                <a:solidFill>
                  <a:srgbClr val="00338D"/>
                </a:solidFill>
                <a:latin typeface="Meiryo UI" panose="020B0604030504040204" pitchFamily="50" charset="-128"/>
                <a:ea typeface="Meiryo UI" panose="020B0604030504040204" pitchFamily="50" charset="-128"/>
              </a:rPr>
              <a:t>OCI</a:t>
            </a:r>
            <a:r>
              <a:rPr lang="ja-JP" altLang="en-US" sz="700">
                <a:solidFill>
                  <a:srgbClr val="00338D"/>
                </a:solidFill>
                <a:latin typeface="Meiryo UI" panose="020B0604030504040204" pitchFamily="50" charset="-128"/>
                <a:ea typeface="Meiryo UI" panose="020B0604030504040204" pitchFamily="50" charset="-128"/>
              </a:rPr>
              <a:t>）</a:t>
            </a:r>
          </a:p>
        </p:txBody>
      </p:sp>
      <p:sp>
        <p:nvSpPr>
          <p:cNvPr id="142" name="四角形: 角を丸くする 141">
            <a:extLst>
              <a:ext uri="{FF2B5EF4-FFF2-40B4-BE49-F238E27FC236}">
                <a16:creationId xmlns:a16="http://schemas.microsoft.com/office/drawing/2014/main" id="{A60E72B6-F60C-D62A-D249-5B06F8E0FB50}"/>
              </a:ext>
            </a:extLst>
          </p:cNvPr>
          <p:cNvSpPr/>
          <p:nvPr/>
        </p:nvSpPr>
        <p:spPr>
          <a:xfrm>
            <a:off x="7425918" y="4112416"/>
            <a:ext cx="1620000" cy="51123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kern="0">
                <a:solidFill>
                  <a:srgbClr val="00338D"/>
                </a:solidFill>
                <a:latin typeface="+mj-ea"/>
                <a:ea typeface="+mj-ea"/>
              </a:rPr>
              <a:t>ガバメントクラウド２</a:t>
            </a:r>
            <a:r>
              <a:rPr lang="en-US" altLang="ja-JP" sz="800" b="1" kern="0">
                <a:solidFill>
                  <a:srgbClr val="00338D"/>
                </a:solidFill>
                <a:latin typeface="+mj-ea"/>
                <a:ea typeface="+mj-ea"/>
              </a:rPr>
              <a:t>(</a:t>
            </a:r>
            <a:r>
              <a:rPr lang="ja-JP" altLang="en-US" sz="800" b="1" kern="0">
                <a:solidFill>
                  <a:srgbClr val="00338D"/>
                </a:solidFill>
                <a:latin typeface="+mj-ea"/>
                <a:ea typeface="+mj-ea"/>
              </a:rPr>
              <a:t>東京拠点</a:t>
            </a:r>
            <a:r>
              <a:rPr lang="en-US" altLang="ja-JP" sz="800" b="1" kern="0">
                <a:solidFill>
                  <a:srgbClr val="00338D"/>
                </a:solidFill>
                <a:latin typeface="+mj-ea"/>
                <a:ea typeface="+mj-ea"/>
              </a:rPr>
              <a:t>)</a:t>
            </a:r>
          </a:p>
        </p:txBody>
      </p:sp>
      <p:sp>
        <p:nvSpPr>
          <p:cNvPr id="144" name="四角形: 角を丸くする 143">
            <a:extLst>
              <a:ext uri="{FF2B5EF4-FFF2-40B4-BE49-F238E27FC236}">
                <a16:creationId xmlns:a16="http://schemas.microsoft.com/office/drawing/2014/main" id="{FE9E4F08-ABF1-4FBD-A413-87787E71692C}"/>
              </a:ext>
            </a:extLst>
          </p:cNvPr>
          <p:cNvSpPr/>
          <p:nvPr/>
        </p:nvSpPr>
        <p:spPr>
          <a:xfrm>
            <a:off x="7436804" y="4264280"/>
            <a:ext cx="1584000" cy="288000"/>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45" name="テキスト ボックス 144">
            <a:extLst>
              <a:ext uri="{FF2B5EF4-FFF2-40B4-BE49-F238E27FC236}">
                <a16:creationId xmlns:a16="http://schemas.microsoft.com/office/drawing/2014/main" id="{17DD431E-354C-CACF-A743-3CA72E7AD407}"/>
              </a:ext>
            </a:extLst>
          </p:cNvPr>
          <p:cNvSpPr txBox="1"/>
          <p:nvPr/>
        </p:nvSpPr>
        <p:spPr>
          <a:xfrm>
            <a:off x="7730736" y="4369039"/>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r>
              <a:rPr lang="en-US" altLang="ja-JP" sz="700">
                <a:solidFill>
                  <a:srgbClr val="00338D"/>
                </a:solidFill>
                <a:latin typeface="Meiryo UI" panose="020B0604030504040204" pitchFamily="50" charset="-128"/>
                <a:ea typeface="Meiryo UI" panose="020B0604030504040204" pitchFamily="50" charset="-128"/>
              </a:rPr>
              <a:t>OCI</a:t>
            </a:r>
            <a:r>
              <a:rPr lang="ja-JP" altLang="en-US" sz="700">
                <a:solidFill>
                  <a:srgbClr val="00338D"/>
                </a:solidFill>
                <a:latin typeface="Meiryo UI" panose="020B0604030504040204" pitchFamily="50" charset="-128"/>
                <a:ea typeface="Meiryo UI" panose="020B0604030504040204" pitchFamily="50" charset="-128"/>
              </a:rPr>
              <a:t>）</a:t>
            </a:r>
          </a:p>
        </p:txBody>
      </p:sp>
      <p:cxnSp>
        <p:nvCxnSpPr>
          <p:cNvPr id="151" name="直線コネクタ 150">
            <a:extLst>
              <a:ext uri="{FF2B5EF4-FFF2-40B4-BE49-F238E27FC236}">
                <a16:creationId xmlns:a16="http://schemas.microsoft.com/office/drawing/2014/main" id="{30B89E6C-D918-B17E-A185-E93B4A324F86}"/>
              </a:ext>
            </a:extLst>
          </p:cNvPr>
          <p:cNvCxnSpPr>
            <a:cxnSpLocks/>
            <a:endCxn id="144" idx="1"/>
          </p:cNvCxnSpPr>
          <p:nvPr/>
        </p:nvCxnSpPr>
        <p:spPr>
          <a:xfrm>
            <a:off x="6332296" y="3815017"/>
            <a:ext cx="1104508" cy="59326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55A383BA-C58B-A883-C6BB-869CF95C80C0}"/>
              </a:ext>
            </a:extLst>
          </p:cNvPr>
          <p:cNvCxnSpPr>
            <a:cxnSpLocks/>
            <a:endCxn id="99" idx="1"/>
          </p:cNvCxnSpPr>
          <p:nvPr/>
        </p:nvCxnSpPr>
        <p:spPr>
          <a:xfrm flipV="1">
            <a:off x="6239745" y="3815017"/>
            <a:ext cx="1178259" cy="8495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D265800A-79E0-A7F0-3A93-8183885758A4}"/>
              </a:ext>
            </a:extLst>
          </p:cNvPr>
          <p:cNvSpPr/>
          <p:nvPr/>
        </p:nvSpPr>
        <p:spPr>
          <a:xfrm>
            <a:off x="6461584" y="3804983"/>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86" name="正方形/長方形 185">
            <a:extLst>
              <a:ext uri="{FF2B5EF4-FFF2-40B4-BE49-F238E27FC236}">
                <a16:creationId xmlns:a16="http://schemas.microsoft.com/office/drawing/2014/main" id="{298F5A88-D0BF-9016-A3D2-D2BA7D6FF12B}"/>
              </a:ext>
            </a:extLst>
          </p:cNvPr>
          <p:cNvSpPr/>
          <p:nvPr/>
        </p:nvSpPr>
        <p:spPr>
          <a:xfrm>
            <a:off x="6461584" y="4275811"/>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87" name="正方形/長方形 186">
            <a:extLst>
              <a:ext uri="{FF2B5EF4-FFF2-40B4-BE49-F238E27FC236}">
                <a16:creationId xmlns:a16="http://schemas.microsoft.com/office/drawing/2014/main" id="{956A6451-9BED-CCCA-931E-4548583F9760}"/>
              </a:ext>
            </a:extLst>
          </p:cNvPr>
          <p:cNvSpPr/>
          <p:nvPr/>
        </p:nvSpPr>
        <p:spPr>
          <a:xfrm>
            <a:off x="6461584" y="4860380"/>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7" name="円柱 26">
            <a:extLst>
              <a:ext uri="{FF2B5EF4-FFF2-40B4-BE49-F238E27FC236}">
                <a16:creationId xmlns:a16="http://schemas.microsoft.com/office/drawing/2014/main" id="{7198C571-6E7C-9D61-C6DA-7D0134160419}"/>
              </a:ext>
            </a:extLst>
          </p:cNvPr>
          <p:cNvSpPr/>
          <p:nvPr/>
        </p:nvSpPr>
        <p:spPr>
          <a:xfrm>
            <a:off x="1350258" y="309910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9" name="正方形/長方形 28">
            <a:extLst>
              <a:ext uri="{FF2B5EF4-FFF2-40B4-BE49-F238E27FC236}">
                <a16:creationId xmlns:a16="http://schemas.microsoft.com/office/drawing/2014/main" id="{E9A70A14-7CF4-4119-9A6E-3F2A2611B089}"/>
              </a:ext>
            </a:extLst>
          </p:cNvPr>
          <p:cNvSpPr/>
          <p:nvPr/>
        </p:nvSpPr>
        <p:spPr>
          <a:xfrm>
            <a:off x="2310390" y="3238115"/>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34" name="直線コネクタ 33">
            <a:extLst>
              <a:ext uri="{FF2B5EF4-FFF2-40B4-BE49-F238E27FC236}">
                <a16:creationId xmlns:a16="http://schemas.microsoft.com/office/drawing/2014/main" id="{39DF6832-1E8D-D485-D6D2-4E6FEE774D1D}"/>
              </a:ext>
            </a:extLst>
          </p:cNvPr>
          <p:cNvCxnSpPr>
            <a:cxnSpLocks/>
            <a:stCxn id="52" idx="3"/>
            <a:endCxn id="30" idx="2"/>
          </p:cNvCxnSpPr>
          <p:nvPr/>
        </p:nvCxnSpPr>
        <p:spPr>
          <a:xfrm flipV="1">
            <a:off x="2222126" y="3223408"/>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05FE007F-F9DB-B5C3-F64D-A0A2665AC33C}"/>
              </a:ext>
            </a:extLst>
          </p:cNvPr>
          <p:cNvCxnSpPr>
            <a:cxnSpLocks/>
            <a:stCxn id="27" idx="4"/>
            <a:endCxn id="52" idx="1"/>
          </p:cNvCxnSpPr>
          <p:nvPr/>
        </p:nvCxnSpPr>
        <p:spPr>
          <a:xfrm>
            <a:off x="1746258" y="3225109"/>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D52DEFE6-947A-645E-CB73-691AE2CE7014}"/>
              </a:ext>
            </a:extLst>
          </p:cNvPr>
          <p:cNvSpPr/>
          <p:nvPr/>
        </p:nvSpPr>
        <p:spPr>
          <a:xfrm>
            <a:off x="1826126" y="3099109"/>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77" name="四角形: 角を丸くする 76">
            <a:extLst>
              <a:ext uri="{FF2B5EF4-FFF2-40B4-BE49-F238E27FC236}">
                <a16:creationId xmlns:a16="http://schemas.microsoft.com/office/drawing/2014/main" id="{7D8F6C4C-66EF-89AC-802C-9F3CE5DED371}"/>
              </a:ext>
            </a:extLst>
          </p:cNvPr>
          <p:cNvSpPr>
            <a:spLocks/>
          </p:cNvSpPr>
          <p:nvPr/>
        </p:nvSpPr>
        <p:spPr>
          <a:xfrm>
            <a:off x="909346" y="3446342"/>
            <a:ext cx="1404000" cy="504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宇和島市（支所）</a:t>
            </a:r>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cxnSp>
        <p:nvCxnSpPr>
          <p:cNvPr id="35" name="直線コネクタ 34">
            <a:extLst>
              <a:ext uri="{FF2B5EF4-FFF2-40B4-BE49-F238E27FC236}">
                <a16:creationId xmlns:a16="http://schemas.microsoft.com/office/drawing/2014/main" id="{AAC8C097-BBDD-F056-2285-C46361A29239}"/>
              </a:ext>
            </a:extLst>
          </p:cNvPr>
          <p:cNvCxnSpPr>
            <a:cxnSpLocks/>
          </p:cNvCxnSpPr>
          <p:nvPr/>
        </p:nvCxnSpPr>
        <p:spPr>
          <a:xfrm>
            <a:off x="2222127" y="3749561"/>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FD739664-32B5-E0AF-0DB6-E81C32FC6A11}"/>
              </a:ext>
            </a:extLst>
          </p:cNvPr>
          <p:cNvSpPr/>
          <p:nvPr/>
        </p:nvSpPr>
        <p:spPr>
          <a:xfrm>
            <a:off x="2302770" y="3760605"/>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8" name="円柱 27">
            <a:extLst>
              <a:ext uri="{FF2B5EF4-FFF2-40B4-BE49-F238E27FC236}">
                <a16:creationId xmlns:a16="http://schemas.microsoft.com/office/drawing/2014/main" id="{03E5B3F5-3552-DCC9-F101-C5123CAFB751}"/>
              </a:ext>
            </a:extLst>
          </p:cNvPr>
          <p:cNvSpPr/>
          <p:nvPr/>
        </p:nvSpPr>
        <p:spPr>
          <a:xfrm>
            <a:off x="1350258" y="362356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39" name="直線コネクタ 38">
            <a:extLst>
              <a:ext uri="{FF2B5EF4-FFF2-40B4-BE49-F238E27FC236}">
                <a16:creationId xmlns:a16="http://schemas.microsoft.com/office/drawing/2014/main" id="{1916DBA4-10B7-82BD-4CEA-7D29C61D8A1A}"/>
              </a:ext>
            </a:extLst>
          </p:cNvPr>
          <p:cNvCxnSpPr>
            <a:cxnSpLocks/>
            <a:stCxn id="28" idx="4"/>
            <a:endCxn id="53" idx="1"/>
          </p:cNvCxnSpPr>
          <p:nvPr/>
        </p:nvCxnSpPr>
        <p:spPr>
          <a:xfrm>
            <a:off x="1746258" y="3749561"/>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F610C4FE-E6E6-53BB-18AC-D9B17FE20088}"/>
              </a:ext>
            </a:extLst>
          </p:cNvPr>
          <p:cNvSpPr/>
          <p:nvPr/>
        </p:nvSpPr>
        <p:spPr>
          <a:xfrm>
            <a:off x="1826126" y="362356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59" name="直線コネクタ 58">
            <a:extLst>
              <a:ext uri="{FF2B5EF4-FFF2-40B4-BE49-F238E27FC236}">
                <a16:creationId xmlns:a16="http://schemas.microsoft.com/office/drawing/2014/main" id="{CA3EA041-4B45-8F15-E7E9-B311F7A310DF}"/>
              </a:ext>
            </a:extLst>
          </p:cNvPr>
          <p:cNvCxnSpPr>
            <a:cxnSpLocks/>
          </p:cNvCxnSpPr>
          <p:nvPr/>
        </p:nvCxnSpPr>
        <p:spPr>
          <a:xfrm>
            <a:off x="1751594" y="2608894"/>
            <a:ext cx="0" cy="2664000"/>
          </a:xfrm>
          <a:prstGeom prst="line">
            <a:avLst/>
          </a:prstGeom>
          <a:noFill/>
          <a:ln w="25400" cap="flat" cmpd="sng" algn="ctr">
            <a:solidFill>
              <a:srgbClr val="6D2077"/>
            </a:solidFill>
            <a:prstDash val="solid"/>
            <a:miter lim="800000"/>
            <a:headEnd type="none" w="med" len="med"/>
            <a:tailEnd type="none" w="med" len="med"/>
          </a:ln>
          <a:effectLst/>
        </p:spPr>
      </p:cxnSp>
      <p:sp>
        <p:nvSpPr>
          <p:cNvPr id="2" name="タイトル 3">
            <a:extLst>
              <a:ext uri="{FF2B5EF4-FFF2-40B4-BE49-F238E27FC236}">
                <a16:creationId xmlns:a16="http://schemas.microsoft.com/office/drawing/2014/main" id="{39E565D4-FE5A-DC40-E8B5-FCECAB294DA8}"/>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宇和島市（</a:t>
            </a:r>
            <a:r>
              <a:rPr lang="en-US" altLang="ja-JP"/>
              <a:t>RKKCS</a:t>
            </a:r>
            <a:r>
              <a:rPr lang="ja-JP" altLang="en-US"/>
              <a:t>）</a:t>
            </a:r>
            <a:r>
              <a:rPr lang="en-US" altLang="ja-JP"/>
              <a:t>1/5</a:t>
            </a:r>
            <a:endParaRPr lang="ja-JP" altLang="en-US"/>
          </a:p>
        </p:txBody>
      </p:sp>
      <p:cxnSp>
        <p:nvCxnSpPr>
          <p:cNvPr id="5" name="直線コネクタ 4">
            <a:extLst>
              <a:ext uri="{FF2B5EF4-FFF2-40B4-BE49-F238E27FC236}">
                <a16:creationId xmlns:a16="http://schemas.microsoft.com/office/drawing/2014/main" id="{DA614F0F-906C-89E8-A6BF-6ABC2A379B84}"/>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E27E4DB-20A3-7999-1D6A-C1276FA104FB}"/>
              </a:ext>
            </a:extLst>
          </p:cNvPr>
          <p:cNvSpPr txBox="1"/>
          <p:nvPr/>
        </p:nvSpPr>
        <p:spPr>
          <a:xfrm>
            <a:off x="803116" y="995618"/>
            <a:ext cx="8424011"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ガバメントクラウド接続サービスを団体毎で共同利用する場合の構成について、</a:t>
            </a:r>
            <a:r>
              <a:rPr kumimoji="1" lang="en-US" altLang="ja-JP" sz="1400"/>
              <a:t>IP</a:t>
            </a:r>
            <a:r>
              <a:rPr kumimoji="1" lang="ja-JP" altLang="en-US" sz="1400"/>
              <a:t>アドレス重複の課題をクリアすれば共同利用が可能と想定する。</a:t>
            </a:r>
            <a:endParaRPr kumimoji="1" lang="en-US" altLang="ja-JP" sz="1400"/>
          </a:p>
        </p:txBody>
      </p:sp>
      <p:sp>
        <p:nvSpPr>
          <p:cNvPr id="8" name="スライド番号プレースホルダー 7">
            <a:extLst>
              <a:ext uri="{FF2B5EF4-FFF2-40B4-BE49-F238E27FC236}">
                <a16:creationId xmlns:a16="http://schemas.microsoft.com/office/drawing/2014/main" id="{0A65672E-24C4-3EAB-AF90-EA2F14ED2BA0}"/>
              </a:ext>
            </a:extLst>
          </p:cNvPr>
          <p:cNvSpPr>
            <a:spLocks noGrp="1"/>
          </p:cNvSpPr>
          <p:nvPr>
            <p:ph type="sldNum" sz="quarter" idx="12"/>
          </p:nvPr>
        </p:nvSpPr>
        <p:spPr/>
        <p:txBody>
          <a:bodyPr/>
          <a:lstStyle/>
          <a:p>
            <a:fld id="{DFD4F317-19D0-4848-B5EB-5B174DBE8CF9}" type="slidenum">
              <a:rPr lang="ja-JP" altLang="en-US" smtClean="0"/>
              <a:pPr/>
              <a:t>46</a:t>
            </a:fld>
            <a:endParaRPr lang="ja-JP" altLang="en-US"/>
          </a:p>
        </p:txBody>
      </p:sp>
    </p:spTree>
    <p:extLst>
      <p:ext uri="{BB962C8B-B14F-4D97-AF65-F5344CB8AC3E}">
        <p14:creationId xmlns:p14="http://schemas.microsoft.com/office/powerpoint/2010/main" val="1268991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6CA9165-B7A1-4DA3-EF54-6FB8036AA1FF}"/>
              </a:ext>
            </a:extLst>
          </p:cNvPr>
          <p:cNvGraphicFramePr>
            <a:graphicFrameLocks noGrp="1"/>
          </p:cNvGraphicFramePr>
          <p:nvPr>
            <p:extLst>
              <p:ext uri="{D42A27DB-BD31-4B8C-83A1-F6EECF244321}">
                <p14:modId xmlns:p14="http://schemas.microsoft.com/office/powerpoint/2010/main" val="3737648466"/>
              </p:ext>
            </p:extLst>
          </p:nvPr>
        </p:nvGraphicFramePr>
        <p:xfrm>
          <a:off x="814066" y="1497159"/>
          <a:ext cx="8244000" cy="97968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共同利用、かつ、ガバメントクラウド接続サービスの接続構成の分析</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回線共同利用かつガバメントクラウド接続サービスを利用した場合に、単独利用の場合と比較して解決しなければいけない課題の洗い出し</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bl>
          </a:graphicData>
        </a:graphic>
      </p:graphicFrame>
      <p:sp>
        <p:nvSpPr>
          <p:cNvPr id="3" name="タイトル 3">
            <a:extLst>
              <a:ext uri="{FF2B5EF4-FFF2-40B4-BE49-F238E27FC236}">
                <a16:creationId xmlns:a16="http://schemas.microsoft.com/office/drawing/2014/main" id="{220E5620-68B1-9C05-A24F-34965AEC1DD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宇和島市（</a:t>
            </a:r>
            <a:r>
              <a:rPr lang="en-US" altLang="ja-JP"/>
              <a:t>RKKCS</a:t>
            </a:r>
            <a:r>
              <a:rPr lang="ja-JP" altLang="en-US"/>
              <a:t>）</a:t>
            </a:r>
            <a:r>
              <a:rPr lang="en-US" altLang="ja-JP"/>
              <a:t>2/5</a:t>
            </a:r>
            <a:endParaRPr lang="ja-JP" altLang="en-US"/>
          </a:p>
        </p:txBody>
      </p:sp>
      <p:cxnSp>
        <p:nvCxnSpPr>
          <p:cNvPr id="4" name="直線コネクタ 3">
            <a:extLst>
              <a:ext uri="{FF2B5EF4-FFF2-40B4-BE49-F238E27FC236}">
                <a16:creationId xmlns:a16="http://schemas.microsoft.com/office/drawing/2014/main" id="{0D89AF9B-819A-0A9D-094E-715E68EE3C2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D6FB70D-35B0-52E2-3E9C-D4E5E20D3FE6}"/>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graphicFrame>
        <p:nvGraphicFramePr>
          <p:cNvPr id="7" name="表 6">
            <a:extLst>
              <a:ext uri="{FF2B5EF4-FFF2-40B4-BE49-F238E27FC236}">
                <a16:creationId xmlns:a16="http://schemas.microsoft.com/office/drawing/2014/main" id="{98F174FF-C90A-AE81-C0EA-329A0BDAE6A8}"/>
              </a:ext>
            </a:extLst>
          </p:cNvPr>
          <p:cNvGraphicFramePr>
            <a:graphicFrameLocks noGrp="1"/>
          </p:cNvGraphicFramePr>
          <p:nvPr>
            <p:extLst>
              <p:ext uri="{D42A27DB-BD31-4B8C-83A1-F6EECF244321}">
                <p14:modId xmlns:p14="http://schemas.microsoft.com/office/powerpoint/2010/main" val="2702026002"/>
              </p:ext>
            </p:extLst>
          </p:nvPr>
        </p:nvGraphicFramePr>
        <p:xfrm>
          <a:off x="831850" y="2667372"/>
          <a:ext cx="8244000" cy="304686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課題の洗い出し結果について以下に示す。</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dirty="0">
                          <a:latin typeface="+mj-ea"/>
                          <a:ea typeface="+mj-ea"/>
                        </a:rPr>
                        <a:t>接続サービス共同利用の場合、</a:t>
                      </a:r>
                      <a:r>
                        <a:rPr kumimoji="1" lang="en-US" altLang="ja-JP" sz="900" b="1" dirty="0">
                          <a:latin typeface="+mj-ea"/>
                          <a:ea typeface="+mj-ea"/>
                        </a:rPr>
                        <a:t>FIC</a:t>
                      </a:r>
                      <a:r>
                        <a:rPr kumimoji="1" lang="ja-JP" altLang="en-US" sz="900" b="1" dirty="0">
                          <a:latin typeface="+mj-ea"/>
                          <a:ea typeface="+mj-ea"/>
                        </a:rPr>
                        <a:t>内のコネクション及びルーターを該当の回線運用管理補助者の</a:t>
                      </a:r>
                      <a:r>
                        <a:rPr kumimoji="1" lang="en-US" altLang="ja-JP" sz="900" b="1" dirty="0">
                          <a:latin typeface="+mj-ea"/>
                          <a:ea typeface="+mj-ea"/>
                        </a:rPr>
                        <a:t>FIC</a:t>
                      </a:r>
                      <a:r>
                        <a:rPr kumimoji="1" lang="ja-JP" altLang="en-US" sz="900" b="1" dirty="0">
                          <a:latin typeface="+mj-ea"/>
                          <a:ea typeface="+mj-ea"/>
                        </a:rPr>
                        <a:t>に移す必要があるが、当作業の間システムの利用ができなくなる。</a:t>
                      </a:r>
                      <a:br>
                        <a:rPr kumimoji="1" lang="en-US" altLang="ja-JP" sz="900" b="1" dirty="0">
                          <a:latin typeface="+mj-ea"/>
                          <a:ea typeface="+mj-ea"/>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u="sng" kern="1200" dirty="0">
                          <a:solidFill>
                            <a:schemeClr val="tx1">
                              <a:lumMod val="100000"/>
                            </a:schemeClr>
                          </a:solidFill>
                          <a:latin typeface="+mj-ea"/>
                          <a:ea typeface="+mn-ea"/>
                          <a:cs typeface="+mn-cs"/>
                        </a:rPr>
                        <a:t>「</a:t>
                      </a:r>
                      <a:r>
                        <a:rPr kumimoji="1" lang="en-US" altLang="ja-JP" sz="900" u="none" kern="1200" dirty="0">
                          <a:solidFill>
                            <a:schemeClr val="tx1">
                              <a:lumMod val="100000"/>
                            </a:schemeClr>
                          </a:solidFill>
                          <a:latin typeface="+mj-ea"/>
                          <a:ea typeface="+mn-ea"/>
                          <a:cs typeface="+mn-cs"/>
                        </a:rPr>
                        <a:t>FIC</a:t>
                      </a:r>
                      <a:r>
                        <a:rPr kumimoji="1" lang="ja-JP" altLang="en-US" sz="900" u="none" kern="1200" dirty="0">
                          <a:solidFill>
                            <a:schemeClr val="tx1">
                              <a:lumMod val="100000"/>
                            </a:schemeClr>
                          </a:solidFill>
                          <a:latin typeface="+mj-ea"/>
                          <a:ea typeface="+mn-ea"/>
                          <a:cs typeface="+mn-cs"/>
                        </a:rPr>
                        <a:t>でのコネクション作成」、「</a:t>
                      </a:r>
                      <a:r>
                        <a:rPr kumimoji="1" lang="en-US" altLang="ja-JP" sz="900" u="none" kern="1200" dirty="0">
                          <a:solidFill>
                            <a:schemeClr val="tx1">
                              <a:lumMod val="100000"/>
                            </a:schemeClr>
                          </a:solidFill>
                          <a:latin typeface="+mj-ea"/>
                          <a:ea typeface="+mn-ea"/>
                          <a:cs typeface="+mn-cs"/>
                        </a:rPr>
                        <a:t>CSP</a:t>
                      </a:r>
                      <a:r>
                        <a:rPr kumimoji="1" lang="ja-JP" altLang="en-US" sz="900" u="none" kern="1200" dirty="0">
                          <a:solidFill>
                            <a:schemeClr val="tx1">
                              <a:lumMod val="100000"/>
                            </a:schemeClr>
                          </a:solidFill>
                          <a:latin typeface="+mj-ea"/>
                          <a:ea typeface="+mn-ea"/>
                          <a:cs typeface="+mn-cs"/>
                        </a:rPr>
                        <a:t>での接続設定」の作業が必要になり、およそ</a:t>
                      </a:r>
                      <a:r>
                        <a:rPr kumimoji="1" lang="en-US" altLang="ja-JP" sz="900" u="none" kern="1200" dirty="0">
                          <a:solidFill>
                            <a:schemeClr val="tx1">
                              <a:lumMod val="100000"/>
                            </a:schemeClr>
                          </a:solidFill>
                          <a:latin typeface="+mj-ea"/>
                          <a:ea typeface="+mn-ea"/>
                          <a:cs typeface="+mn-cs"/>
                        </a:rPr>
                        <a:t>3</a:t>
                      </a:r>
                      <a:r>
                        <a:rPr kumimoji="1" lang="ja-JP" altLang="en-US" sz="900" u="none" kern="1200" dirty="0">
                          <a:solidFill>
                            <a:schemeClr val="tx1">
                              <a:lumMod val="100000"/>
                            </a:schemeClr>
                          </a:solidFill>
                          <a:latin typeface="+mj-ea"/>
                          <a:ea typeface="+mn-ea"/>
                          <a:cs typeface="+mn-cs"/>
                        </a:rPr>
                        <a:t>～</a:t>
                      </a:r>
                      <a:r>
                        <a:rPr kumimoji="1" lang="en-US" altLang="ja-JP" sz="900" u="none" kern="1200" dirty="0">
                          <a:solidFill>
                            <a:schemeClr val="tx1">
                              <a:lumMod val="100000"/>
                            </a:schemeClr>
                          </a:solidFill>
                          <a:latin typeface="+mj-ea"/>
                          <a:ea typeface="+mn-ea"/>
                          <a:cs typeface="+mn-cs"/>
                        </a:rPr>
                        <a:t>4</a:t>
                      </a:r>
                      <a:r>
                        <a:rPr kumimoji="1" lang="ja-JP" altLang="en-US" sz="900" u="none" kern="1200" dirty="0">
                          <a:solidFill>
                            <a:schemeClr val="tx1">
                              <a:lumMod val="100000"/>
                            </a:schemeClr>
                          </a:solidFill>
                          <a:latin typeface="+mj-ea"/>
                          <a:ea typeface="+mn-ea"/>
                          <a:cs typeface="+mn-cs"/>
                        </a:rPr>
                        <a:t>時間ほどでの切替ができると想定している。そのため、団体のシステム影響度等を確認し、システム停止時間を考慮の上、作業日を確定させる必要がある。</a:t>
                      </a:r>
                      <a:br>
                        <a:rPr kumimoji="1" lang="en-US" altLang="ja-JP" sz="900" dirty="0">
                          <a:latin typeface="+mj-ea"/>
                          <a:ea typeface="+mj-ea"/>
                        </a:rPr>
                      </a:br>
                      <a:endParaRPr kumimoji="1" lang="en-US" altLang="ja-JP" sz="900" dirty="0">
                        <a:latin typeface="+mj-ea"/>
                        <a:ea typeface="+mj-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dirty="0">
                          <a:latin typeface="+mj-ea"/>
                          <a:ea typeface="+mj-ea"/>
                        </a:rPr>
                        <a:t>アクセス回線区間において</a:t>
                      </a:r>
                      <a:r>
                        <a:rPr kumimoji="1" lang="en-US" altLang="ja-JP" sz="900" b="1" dirty="0">
                          <a:latin typeface="+mj-ea"/>
                          <a:ea typeface="+mj-ea"/>
                        </a:rPr>
                        <a:t>BGP</a:t>
                      </a:r>
                      <a:r>
                        <a:rPr kumimoji="1" lang="ja-JP" altLang="en-US" sz="900" b="1" dirty="0">
                          <a:latin typeface="+mj-ea"/>
                          <a:ea typeface="+mj-ea"/>
                        </a:rPr>
                        <a:t>で広報できる経路数の上限はデフォルトで</a:t>
                      </a:r>
                      <a:r>
                        <a:rPr kumimoji="1" lang="en-US" altLang="ja-JP" sz="900" b="1" dirty="0">
                          <a:latin typeface="+mj-ea"/>
                          <a:ea typeface="+mj-ea"/>
                        </a:rPr>
                        <a:t>50</a:t>
                      </a:r>
                      <a:r>
                        <a:rPr kumimoji="1" lang="ja-JP" altLang="en-US" sz="900" b="1" dirty="0">
                          <a:latin typeface="+mj-ea"/>
                          <a:ea typeface="+mj-ea"/>
                        </a:rPr>
                        <a:t>経路となっている。単独利用と同じく上限値の引き上げを行うことも可能だが、引き上げ可能な範囲を超過する可能性もある。</a:t>
                      </a:r>
                      <a:br>
                        <a:rPr kumimoji="1" lang="en-US" altLang="ja-JP" sz="900" dirty="0">
                          <a:latin typeface="+mj-ea"/>
                          <a:ea typeface="+mj-ea"/>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u="none" kern="1200" dirty="0">
                          <a:solidFill>
                            <a:schemeClr val="tx1">
                              <a:lumMod val="100000"/>
                            </a:schemeClr>
                          </a:solidFill>
                          <a:latin typeface="+mj-ea"/>
                          <a:ea typeface="+mn-ea"/>
                          <a:cs typeface="+mn-cs"/>
                        </a:rPr>
                        <a:t>地方公共団体側・クラウド側双方とも経路広報に対する設計が求められる。団体ごとで見た場合、経路上限が一番小さい区間がアクセス回線区間の</a:t>
                      </a:r>
                      <a:r>
                        <a:rPr kumimoji="1" lang="en-US" altLang="ja-JP" sz="900" u="none" kern="1200" dirty="0">
                          <a:solidFill>
                            <a:schemeClr val="tx1">
                              <a:lumMod val="100000"/>
                            </a:schemeClr>
                          </a:solidFill>
                          <a:latin typeface="+mj-ea"/>
                          <a:ea typeface="+mn-ea"/>
                          <a:cs typeface="+mn-cs"/>
                        </a:rPr>
                        <a:t>50</a:t>
                      </a:r>
                      <a:r>
                        <a:rPr kumimoji="1" lang="ja-JP" altLang="en-US" sz="900" u="none" kern="1200" dirty="0">
                          <a:solidFill>
                            <a:schemeClr val="tx1">
                              <a:lumMod val="100000"/>
                            </a:schemeClr>
                          </a:solidFill>
                          <a:latin typeface="+mj-ea"/>
                          <a:ea typeface="+mn-ea"/>
                          <a:cs typeface="+mn-cs"/>
                        </a:rPr>
                        <a:t>経路となるため、地方公共団体</a:t>
                      </a:r>
                      <a:r>
                        <a:rPr kumimoji="1" lang="en-US" altLang="ja-JP" sz="900" u="none" kern="1200" dirty="0">
                          <a:solidFill>
                            <a:schemeClr val="tx1">
                              <a:lumMod val="100000"/>
                            </a:schemeClr>
                          </a:solidFill>
                          <a:latin typeface="+mj-ea"/>
                          <a:ea typeface="+mn-ea"/>
                          <a:cs typeface="+mn-cs"/>
                        </a:rPr>
                        <a:t>LAN</a:t>
                      </a:r>
                      <a:r>
                        <a:rPr kumimoji="1" lang="ja-JP" altLang="en-US" sz="900" u="none" kern="1200" dirty="0">
                          <a:solidFill>
                            <a:schemeClr val="tx1">
                              <a:lumMod val="100000"/>
                            </a:schemeClr>
                          </a:solidFill>
                          <a:latin typeface="+mj-ea"/>
                          <a:ea typeface="+mn-ea"/>
                          <a:cs typeface="+mn-cs"/>
                        </a:rPr>
                        <a:t>側及び各クラウド側からの広報数の合計が</a:t>
                      </a:r>
                      <a:r>
                        <a:rPr kumimoji="1" lang="en-US" altLang="ja-JP" sz="900" u="none" kern="1200" dirty="0">
                          <a:solidFill>
                            <a:schemeClr val="tx1">
                              <a:lumMod val="100000"/>
                            </a:schemeClr>
                          </a:solidFill>
                          <a:latin typeface="+mj-ea"/>
                          <a:ea typeface="+mn-ea"/>
                          <a:cs typeface="+mn-cs"/>
                        </a:rPr>
                        <a:t>50</a:t>
                      </a:r>
                      <a:r>
                        <a:rPr kumimoji="1" lang="ja-JP" altLang="en-US" sz="900" u="none" kern="1200" dirty="0">
                          <a:solidFill>
                            <a:schemeClr val="tx1">
                              <a:lumMod val="100000"/>
                            </a:schemeClr>
                          </a:solidFill>
                          <a:latin typeface="+mj-ea"/>
                          <a:ea typeface="+mn-ea"/>
                          <a:cs typeface="+mn-cs"/>
                        </a:rPr>
                        <a:t>となるように調整する必要がある。「経路を集約して広報する」、「不必要な経路が混入しないようにフィルタリング」等の対応が必要。</a:t>
                      </a:r>
                      <a:br>
                        <a:rPr kumimoji="1" lang="en-US" altLang="ja-JP" sz="900" u="none" kern="1200" dirty="0">
                          <a:solidFill>
                            <a:schemeClr val="tx1">
                              <a:lumMod val="100000"/>
                            </a:schemeClr>
                          </a:solidFill>
                          <a:latin typeface="+mj-ea"/>
                          <a:ea typeface="+mn-ea"/>
                          <a:cs typeface="+mn-cs"/>
                        </a:rPr>
                      </a:br>
                      <a:endParaRPr kumimoji="1" lang="en-US" altLang="ja-JP" sz="900" dirty="0">
                        <a:solidFill>
                          <a:schemeClr val="tx1">
                            <a:lumMod val="100000"/>
                          </a:schemeClr>
                        </a:solidFill>
                        <a:latin typeface="+mj-ea"/>
                        <a:ea typeface="+mj-ea"/>
                      </a:endParaRPr>
                    </a:p>
                    <a:p>
                      <a:pPr marL="171450" indent="-171450">
                        <a:buFont typeface="Arial" panose="020B0604020202020204" pitchFamily="34" charset="0"/>
                        <a:buChar char="•"/>
                      </a:pPr>
                      <a:r>
                        <a:rPr kumimoji="1" lang="ja-JP" altLang="en-US" sz="900" b="1" u="none" kern="1200" dirty="0">
                          <a:solidFill>
                            <a:schemeClr val="tx1">
                              <a:lumMod val="100000"/>
                            </a:schemeClr>
                          </a:solidFill>
                          <a:latin typeface="+mj-ea"/>
                          <a:ea typeface="+mn-ea"/>
                          <a:cs typeface="+mn-cs"/>
                        </a:rPr>
                        <a:t>接続部区間～</a:t>
                      </a:r>
                      <a:r>
                        <a:rPr kumimoji="1" lang="en-US" altLang="ja-JP" sz="900" b="1" u="none" kern="1200" dirty="0">
                          <a:solidFill>
                            <a:schemeClr val="tx1">
                              <a:lumMod val="100000"/>
                            </a:schemeClr>
                          </a:solidFill>
                          <a:latin typeface="+mj-ea"/>
                          <a:ea typeface="+mn-ea"/>
                          <a:cs typeface="+mn-cs"/>
                        </a:rPr>
                        <a:t>CSP</a:t>
                      </a:r>
                      <a:r>
                        <a:rPr kumimoji="1" lang="ja-JP" altLang="en-US" sz="900" b="1" u="none" kern="1200" dirty="0">
                          <a:solidFill>
                            <a:schemeClr val="tx1">
                              <a:lumMod val="100000"/>
                            </a:schemeClr>
                          </a:solidFill>
                          <a:latin typeface="+mj-ea"/>
                          <a:ea typeface="+mn-ea"/>
                          <a:cs typeface="+mn-cs"/>
                        </a:rPr>
                        <a:t>において、プライベートアドレスが重複した場合ルーティングが正しく行われない。対策は次項を参照。</a:t>
                      </a:r>
                      <a:endParaRPr kumimoji="1" lang="en-US" altLang="ja-JP" sz="900" b="1" u="none" kern="1200" dirty="0">
                        <a:solidFill>
                          <a:schemeClr val="tx1">
                            <a:lumMod val="100000"/>
                          </a:schemeClr>
                        </a:solidFill>
                        <a:latin typeface="+mj-ea"/>
                        <a:ea typeface="+mn-ea"/>
                        <a:cs typeface="+mn-cs"/>
                      </a:endParaRPr>
                    </a:p>
                    <a:p>
                      <a:pPr marL="0" indent="0">
                        <a:buFont typeface="Arial" panose="020B0604020202020204" pitchFamily="34" charset="0"/>
                        <a:buNone/>
                      </a:pPr>
                      <a:endParaRPr kumimoji="1" lang="en-US" altLang="ja-JP" sz="900" b="1" u="none" kern="1200" dirty="0">
                        <a:solidFill>
                          <a:schemeClr val="tx1">
                            <a:lumMod val="100000"/>
                          </a:schemeClr>
                        </a:solidFill>
                        <a:latin typeface="+mj-ea"/>
                        <a:ea typeface="+mn-ea"/>
                        <a:cs typeface="+mn-cs"/>
                      </a:endParaRPr>
                    </a:p>
                    <a:p>
                      <a:pPr marL="171450" indent="-171450">
                        <a:buFont typeface="Arial" panose="020B0604020202020204" pitchFamily="34" charset="0"/>
                        <a:buChar char="•"/>
                      </a:pPr>
                      <a:r>
                        <a:rPr kumimoji="1" lang="ja-JP" altLang="en-US" sz="900" b="1" u="none" kern="1200" dirty="0">
                          <a:solidFill>
                            <a:schemeClr val="tx1">
                              <a:lumMod val="100000"/>
                            </a:schemeClr>
                          </a:solidFill>
                          <a:latin typeface="+mj-ea"/>
                          <a:ea typeface="+mn-ea"/>
                          <a:cs typeface="+mn-cs"/>
                        </a:rPr>
                        <a:t>接続部区間～</a:t>
                      </a:r>
                      <a:r>
                        <a:rPr kumimoji="1" lang="en-US" altLang="ja-JP" sz="900" b="1" u="none" kern="1200" dirty="0">
                          <a:solidFill>
                            <a:schemeClr val="tx1">
                              <a:lumMod val="100000"/>
                            </a:schemeClr>
                          </a:solidFill>
                          <a:latin typeface="+mj-ea"/>
                          <a:ea typeface="+mn-ea"/>
                          <a:cs typeface="+mn-cs"/>
                        </a:rPr>
                        <a:t>CSP</a:t>
                      </a:r>
                      <a:r>
                        <a:rPr kumimoji="1" lang="ja-JP" altLang="en-US" sz="900" b="1" u="none" kern="1200" dirty="0">
                          <a:solidFill>
                            <a:schemeClr val="tx1">
                              <a:lumMod val="100000"/>
                            </a:schemeClr>
                          </a:solidFill>
                          <a:latin typeface="+mj-ea"/>
                          <a:ea typeface="+mn-ea"/>
                          <a:cs typeface="+mn-cs"/>
                        </a:rPr>
                        <a:t>において通信経路が団体間で混在する。もし、混在区間のルーティング設定を誤った場合、他団体のシステムにアクセスしてしまう（暗号化を施していない場合、通信が傍受されるリスクがある）。対策は次項を参照。</a:t>
                      </a:r>
                      <a:endParaRPr kumimoji="1" lang="ja-JP" altLang="en-US" sz="900" b="1" kern="1200" dirty="0">
                        <a:solidFill>
                          <a:schemeClr val="tx1">
                            <a:lumMod val="100000"/>
                          </a:schemeClr>
                        </a:solidFill>
                        <a:latin typeface="+mj-ea"/>
                        <a:ea typeface="+mn-ea"/>
                        <a:cs typeface="+mn-cs"/>
                      </a:endParaRPr>
                    </a:p>
                  </a:txBody>
                  <a:tcPr marT="10800" marB="10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8" name="スライド番号プレースホルダー 7">
            <a:extLst>
              <a:ext uri="{FF2B5EF4-FFF2-40B4-BE49-F238E27FC236}">
                <a16:creationId xmlns:a16="http://schemas.microsoft.com/office/drawing/2014/main" id="{A71AE096-76F8-4467-ADB7-7C8D4BB65878}"/>
              </a:ext>
            </a:extLst>
          </p:cNvPr>
          <p:cNvSpPr>
            <a:spLocks noGrp="1"/>
          </p:cNvSpPr>
          <p:nvPr>
            <p:ph type="sldNum" sz="quarter" idx="12"/>
          </p:nvPr>
        </p:nvSpPr>
        <p:spPr/>
        <p:txBody>
          <a:bodyPr/>
          <a:lstStyle/>
          <a:p>
            <a:fld id="{DFD4F317-19D0-4848-B5EB-5B174DBE8CF9}" type="slidenum">
              <a:rPr lang="ja-JP" altLang="en-US" smtClean="0"/>
              <a:pPr/>
              <a:t>47</a:t>
            </a:fld>
            <a:endParaRPr lang="ja-JP" altLang="en-US"/>
          </a:p>
        </p:txBody>
      </p:sp>
    </p:spTree>
    <p:extLst>
      <p:ext uri="{BB962C8B-B14F-4D97-AF65-F5344CB8AC3E}">
        <p14:creationId xmlns:p14="http://schemas.microsoft.com/office/powerpoint/2010/main" val="3837046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6CA9165-B7A1-4DA3-EF54-6FB8036AA1FF}"/>
              </a:ext>
            </a:extLst>
          </p:cNvPr>
          <p:cNvGraphicFramePr>
            <a:graphicFrameLocks noGrp="1"/>
          </p:cNvGraphicFramePr>
          <p:nvPr>
            <p:extLst>
              <p:ext uri="{D42A27DB-BD31-4B8C-83A1-F6EECF244321}">
                <p14:modId xmlns:p14="http://schemas.microsoft.com/office/powerpoint/2010/main" val="564181633"/>
              </p:ext>
            </p:extLst>
          </p:nvPr>
        </p:nvGraphicFramePr>
        <p:xfrm>
          <a:off x="814066" y="1497159"/>
          <a:ext cx="8244000" cy="200076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団体間での</a:t>
                      </a: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アドレス帯重複問題に関する接続構成の検討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において、プライベートアドレスが重複した場合ルーティングが正しく行われない。</a:t>
                      </a:r>
                      <a:endParaRPr kumimoji="1" lang="en-US" altLang="ja-JP" sz="900" b="0" u="none" kern="1200" dirty="0">
                        <a:solidFill>
                          <a:schemeClr val="tx1">
                            <a:lumMod val="100000"/>
                          </a:schemeClr>
                        </a:solidFill>
                        <a:latin typeface="+mj-ea"/>
                        <a:ea typeface="+mn-ea"/>
                        <a:cs typeface="+mn-cs"/>
                      </a:endParaRPr>
                    </a:p>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において通信経路が団体間で混在する。もし、混在区間のルーティング設定を誤った場合、他団体のシステムにアクセスしてしまう（暗号化を施していない場合、通信が傍受されるリスクがある）。</a:t>
                      </a:r>
                      <a:br>
                        <a:rPr kumimoji="1" lang="en-US" altLang="ja-JP" sz="900" b="0" u="none" kern="1200" dirty="0">
                          <a:solidFill>
                            <a:schemeClr val="tx1">
                              <a:lumMod val="100000"/>
                            </a:schemeClr>
                          </a:solidFill>
                          <a:latin typeface="+mj-ea"/>
                          <a:ea typeface="+mn-ea"/>
                          <a:cs typeface="+mn-cs"/>
                        </a:rPr>
                      </a:br>
                      <a:r>
                        <a:rPr kumimoji="1" lang="ja-JP" altLang="en-US" sz="900" b="0" u="none" kern="1200" dirty="0">
                          <a:solidFill>
                            <a:schemeClr val="tx1">
                              <a:lumMod val="100000"/>
                            </a:schemeClr>
                          </a:solidFill>
                          <a:latin typeface="+mj-ea"/>
                          <a:ea typeface="+mn-ea"/>
                          <a:cs typeface="+mn-cs"/>
                        </a:rPr>
                        <a:t>上記</a:t>
                      </a:r>
                      <a:r>
                        <a:rPr kumimoji="1" lang="en-US" altLang="ja-JP" sz="900" b="0" u="none" kern="1200" dirty="0">
                          <a:solidFill>
                            <a:schemeClr val="tx1">
                              <a:lumMod val="100000"/>
                            </a:schemeClr>
                          </a:solidFill>
                          <a:latin typeface="+mj-ea"/>
                          <a:ea typeface="+mn-ea"/>
                          <a:cs typeface="+mn-cs"/>
                        </a:rPr>
                        <a:t>2</a:t>
                      </a:r>
                      <a:r>
                        <a:rPr kumimoji="1" lang="ja-JP" altLang="en-US" sz="900" b="0" u="none" kern="1200" dirty="0">
                          <a:solidFill>
                            <a:schemeClr val="tx1">
                              <a:lumMod val="100000"/>
                            </a:schemeClr>
                          </a:solidFill>
                          <a:latin typeface="+mj-ea"/>
                          <a:ea typeface="+mn-ea"/>
                          <a:cs typeface="+mn-cs"/>
                        </a:rPr>
                        <a:t>点に対しての対策として以下構成を検討。</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203400" lvl="1" indent="0" fontAlgn="ctr">
                        <a:buFont typeface="+mj-ea"/>
                        <a:buNone/>
                      </a:pPr>
                      <a:r>
                        <a:rPr kumimoji="1" lang="ja-JP" altLang="en-US" sz="1000" b="1" u="sng" kern="1200" dirty="0">
                          <a:solidFill>
                            <a:schemeClr val="tx1">
                              <a:lumMod val="100000"/>
                            </a:schemeClr>
                          </a:solidFill>
                          <a:latin typeface="+mj-ea"/>
                          <a:ea typeface="+mn-ea"/>
                          <a:cs typeface="+mn-cs"/>
                        </a:rPr>
                        <a:t>アドレス変換（</a:t>
                      </a:r>
                      <a:r>
                        <a:rPr kumimoji="1" lang="en-US" altLang="ja-JP" sz="1000" b="1" u="sng" kern="1200" dirty="0">
                          <a:solidFill>
                            <a:schemeClr val="tx1">
                              <a:lumMod val="100000"/>
                            </a:schemeClr>
                          </a:solidFill>
                          <a:latin typeface="+mj-ea"/>
                          <a:ea typeface="+mn-ea"/>
                          <a:cs typeface="+mn-cs"/>
                        </a:rPr>
                        <a:t>NAT/NAPT</a:t>
                      </a:r>
                      <a:r>
                        <a:rPr kumimoji="1" lang="ja-JP" altLang="en-US" sz="1000" b="1" u="sng" kern="1200" dirty="0">
                          <a:solidFill>
                            <a:schemeClr val="tx1">
                              <a:lumMod val="100000"/>
                            </a:schemeClr>
                          </a:solidFill>
                          <a:latin typeface="+mj-ea"/>
                          <a:ea typeface="+mn-ea"/>
                          <a:cs typeface="+mn-cs"/>
                        </a:rPr>
                        <a:t>）</a:t>
                      </a:r>
                      <a:br>
                        <a:rPr kumimoji="1" lang="en-US" altLang="ja-JP" sz="1000" b="0" u="none" kern="1200" dirty="0">
                          <a:solidFill>
                            <a:schemeClr val="tx1">
                              <a:lumMod val="100000"/>
                            </a:schemeClr>
                          </a:solidFill>
                          <a:latin typeface="+mj-ea"/>
                          <a:ea typeface="+mn-ea"/>
                          <a:cs typeface="+mn-cs"/>
                        </a:rPr>
                      </a:br>
                      <a:r>
                        <a:rPr kumimoji="1" lang="ja-JP" altLang="en-US" sz="1000" b="0" u="none" kern="1200" dirty="0">
                          <a:solidFill>
                            <a:schemeClr val="tx1">
                              <a:lumMod val="100000"/>
                            </a:schemeClr>
                          </a:solidFill>
                          <a:latin typeface="+mj-ea"/>
                          <a:ea typeface="+mn-ea"/>
                          <a:cs typeface="+mn-cs"/>
                        </a:rPr>
                        <a:t>地方公共団体庁舎内のガバメントクラウド接続サービスと接続するルーターにおいて、ガバメントクラウド運用管理補助者が提示するアドレスに変換を行うことを検討。提示するアドレスを団体毎で異なるアドレス帯を払い出し、当課題の解決を行う。</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8" name="表 7">
            <a:extLst>
              <a:ext uri="{FF2B5EF4-FFF2-40B4-BE49-F238E27FC236}">
                <a16:creationId xmlns:a16="http://schemas.microsoft.com/office/drawing/2014/main" id="{117A7901-DA6E-B957-41C4-7A47D247305F}"/>
              </a:ext>
            </a:extLst>
          </p:cNvPr>
          <p:cNvGraphicFramePr>
            <a:graphicFrameLocks noGrp="1"/>
          </p:cNvGraphicFramePr>
          <p:nvPr>
            <p:extLst>
              <p:ext uri="{D42A27DB-BD31-4B8C-83A1-F6EECF244321}">
                <p14:modId xmlns:p14="http://schemas.microsoft.com/office/powerpoint/2010/main" val="3876817632"/>
              </p:ext>
            </p:extLst>
          </p:nvPr>
        </p:nvGraphicFramePr>
        <p:xfrm>
          <a:off x="831850" y="3794756"/>
          <a:ext cx="8244000" cy="151140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団体間のルーティング⇒解決</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marL="228600" indent="-22860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団体間で通信が混在するリスク⇒未解決だが、共同利用回線内で経路フィルタリング等を用いてある程度の制御が可能</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buFont typeface="Arial" panose="020B0604020202020204" pitchFamily="34" charset="0"/>
                        <a:buChar char="•"/>
                      </a:pPr>
                      <a:r>
                        <a:rPr kumimoji="1" lang="ja-JP" altLang="en-US" sz="900" b="1" dirty="0">
                          <a:latin typeface="+mj-ea"/>
                          <a:ea typeface="+mj-ea"/>
                        </a:rPr>
                        <a:t>ガバメントクラウドへの接続元の特定が困難</a:t>
                      </a:r>
                      <a:br>
                        <a:rPr kumimoji="1" lang="en-US" altLang="ja-JP" sz="900" dirty="0">
                          <a:latin typeface="+mj-ea"/>
                          <a:ea typeface="+mj-ea"/>
                        </a:rPr>
                      </a:br>
                      <a:r>
                        <a:rPr kumimoji="1" lang="ja-JP" altLang="en-US" sz="900" u="sng" kern="1200" dirty="0">
                          <a:solidFill>
                            <a:srgbClr val="FF0000"/>
                          </a:solidFill>
                          <a:latin typeface="+mj-ea"/>
                          <a:ea typeface="+mn-ea"/>
                          <a:cs typeface="+mn-cs"/>
                        </a:rPr>
                        <a:t>⇒ </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 </a:t>
                      </a:r>
                      <a:r>
                        <a:rPr kumimoji="1" lang="ja-JP" altLang="en-US" sz="900" dirty="0">
                          <a:latin typeface="+mj-ea"/>
                          <a:ea typeface="+mj-ea"/>
                        </a:rPr>
                        <a:t>マルチクラウド接続の場合、すべてのシステムで</a:t>
                      </a:r>
                      <a:r>
                        <a:rPr kumimoji="1" lang="en-US" altLang="ja-JP" sz="900" dirty="0">
                          <a:latin typeface="+mj-ea"/>
                          <a:ea typeface="+mj-ea"/>
                        </a:rPr>
                        <a:t>NAT</a:t>
                      </a:r>
                      <a:r>
                        <a:rPr kumimoji="1" lang="ja-JP" altLang="en-US" sz="900" dirty="0">
                          <a:latin typeface="+mj-ea"/>
                          <a:ea typeface="+mj-ea"/>
                        </a:rPr>
                        <a:t>通信に対応してもらう必要がある。またクラウド側も</a:t>
                      </a:r>
                      <a:r>
                        <a:rPr kumimoji="1" lang="en-US" altLang="ja-JP" sz="900" dirty="0">
                          <a:latin typeface="+mj-ea"/>
                          <a:ea typeface="+mj-ea"/>
                        </a:rPr>
                        <a:t>NAT</a:t>
                      </a:r>
                      <a:r>
                        <a:rPr kumimoji="1" lang="ja-JP" altLang="en-US" sz="900" dirty="0">
                          <a:latin typeface="+mj-ea"/>
                          <a:ea typeface="+mj-ea"/>
                        </a:rPr>
                        <a:t>の仕組みを導入しなければいけない可能性がある。</a:t>
                      </a:r>
                      <a:endParaRPr kumimoji="1" lang="en-US" altLang="ja-JP" sz="900" dirty="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3" name="タイトル 3">
            <a:extLst>
              <a:ext uri="{FF2B5EF4-FFF2-40B4-BE49-F238E27FC236}">
                <a16:creationId xmlns:a16="http://schemas.microsoft.com/office/drawing/2014/main" id="{04452EFD-EFF7-DCE5-956B-57E78AB14D4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宇和島市（</a:t>
            </a:r>
            <a:r>
              <a:rPr lang="en-US" altLang="ja-JP"/>
              <a:t>RKKCS</a:t>
            </a:r>
            <a:r>
              <a:rPr lang="ja-JP" altLang="en-US"/>
              <a:t>）</a:t>
            </a:r>
            <a:r>
              <a:rPr lang="en-US" altLang="ja-JP"/>
              <a:t>3/5</a:t>
            </a:r>
            <a:endParaRPr lang="ja-JP" altLang="en-US"/>
          </a:p>
        </p:txBody>
      </p:sp>
      <p:cxnSp>
        <p:nvCxnSpPr>
          <p:cNvPr id="4" name="直線コネクタ 3">
            <a:extLst>
              <a:ext uri="{FF2B5EF4-FFF2-40B4-BE49-F238E27FC236}">
                <a16:creationId xmlns:a16="http://schemas.microsoft.com/office/drawing/2014/main" id="{E8137CFD-61FB-12B7-EF61-3AB8A794950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F40BB261-6E9F-CCCB-9000-4F826322198D}"/>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7" name="スライド番号プレースホルダー 6">
            <a:extLst>
              <a:ext uri="{FF2B5EF4-FFF2-40B4-BE49-F238E27FC236}">
                <a16:creationId xmlns:a16="http://schemas.microsoft.com/office/drawing/2014/main" id="{EECB3501-259D-A888-40A8-A2BA1285B373}"/>
              </a:ext>
            </a:extLst>
          </p:cNvPr>
          <p:cNvSpPr>
            <a:spLocks noGrp="1"/>
          </p:cNvSpPr>
          <p:nvPr>
            <p:ph type="sldNum" sz="quarter" idx="12"/>
          </p:nvPr>
        </p:nvSpPr>
        <p:spPr/>
        <p:txBody>
          <a:bodyPr/>
          <a:lstStyle/>
          <a:p>
            <a:fld id="{DFD4F317-19D0-4848-B5EB-5B174DBE8CF9}" type="slidenum">
              <a:rPr lang="ja-JP" altLang="en-US" smtClean="0"/>
              <a:pPr/>
              <a:t>48</a:t>
            </a:fld>
            <a:endParaRPr lang="ja-JP" altLang="en-US"/>
          </a:p>
        </p:txBody>
      </p:sp>
    </p:spTree>
    <p:extLst>
      <p:ext uri="{BB962C8B-B14F-4D97-AF65-F5344CB8AC3E}">
        <p14:creationId xmlns:p14="http://schemas.microsoft.com/office/powerpoint/2010/main" val="20552178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6CA9165-B7A1-4DA3-EF54-6FB8036AA1FF}"/>
              </a:ext>
            </a:extLst>
          </p:cNvPr>
          <p:cNvGraphicFramePr>
            <a:graphicFrameLocks noGrp="1"/>
          </p:cNvGraphicFramePr>
          <p:nvPr>
            <p:extLst>
              <p:ext uri="{D42A27DB-BD31-4B8C-83A1-F6EECF244321}">
                <p14:modId xmlns:p14="http://schemas.microsoft.com/office/powerpoint/2010/main" val="3076791611"/>
              </p:ext>
            </p:extLst>
          </p:nvPr>
        </p:nvGraphicFramePr>
        <p:xfrm>
          <a:off x="814066" y="1497159"/>
          <a:ext cx="8244000" cy="200076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団体間での</a:t>
                      </a: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アドレス帯重複問題に関する接続構成の検討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において、プライベートアドレスが重複した場合ルーティングが正しく行われない。</a:t>
                      </a:r>
                      <a:endParaRPr kumimoji="1" lang="en-US" altLang="ja-JP" sz="900" b="0" u="none" kern="1200" dirty="0">
                        <a:solidFill>
                          <a:schemeClr val="tx1">
                            <a:lumMod val="100000"/>
                          </a:schemeClr>
                        </a:solidFill>
                        <a:latin typeface="+mj-ea"/>
                        <a:ea typeface="+mn-ea"/>
                        <a:cs typeface="+mn-cs"/>
                      </a:endParaRPr>
                    </a:p>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において通信経路が団体間で混在する。もし、混在区間のルーティング設定を誤った場合、他団体のシステムにアクセスしてしまう（暗号化を施していない場合、通信が傍受されるリスクがある）。</a:t>
                      </a:r>
                      <a:br>
                        <a:rPr kumimoji="1" lang="en-US" altLang="ja-JP" sz="900" b="0" u="none" kern="1200" dirty="0">
                          <a:solidFill>
                            <a:schemeClr val="tx1">
                              <a:lumMod val="100000"/>
                            </a:schemeClr>
                          </a:solidFill>
                          <a:latin typeface="+mj-ea"/>
                          <a:ea typeface="+mn-ea"/>
                          <a:cs typeface="+mn-cs"/>
                        </a:rPr>
                      </a:br>
                      <a:r>
                        <a:rPr kumimoji="1" lang="ja-JP" altLang="en-US" sz="900" b="0" u="none" kern="1200" dirty="0">
                          <a:solidFill>
                            <a:schemeClr val="tx1">
                              <a:lumMod val="100000"/>
                            </a:schemeClr>
                          </a:solidFill>
                          <a:latin typeface="+mj-ea"/>
                          <a:ea typeface="+mn-ea"/>
                          <a:cs typeface="+mn-cs"/>
                        </a:rPr>
                        <a:t>上記</a:t>
                      </a:r>
                      <a:r>
                        <a:rPr kumimoji="1" lang="en-US" altLang="ja-JP" sz="900" b="0" u="none" kern="1200" dirty="0">
                          <a:solidFill>
                            <a:schemeClr val="tx1">
                              <a:lumMod val="100000"/>
                            </a:schemeClr>
                          </a:solidFill>
                          <a:latin typeface="+mj-ea"/>
                          <a:ea typeface="+mn-ea"/>
                          <a:cs typeface="+mn-cs"/>
                        </a:rPr>
                        <a:t>2</a:t>
                      </a:r>
                      <a:r>
                        <a:rPr kumimoji="1" lang="ja-JP" altLang="en-US" sz="900" b="0" u="none" kern="1200" dirty="0">
                          <a:solidFill>
                            <a:schemeClr val="tx1">
                              <a:lumMod val="100000"/>
                            </a:schemeClr>
                          </a:solidFill>
                          <a:latin typeface="+mj-ea"/>
                          <a:ea typeface="+mn-ea"/>
                          <a:cs typeface="+mn-cs"/>
                        </a:rPr>
                        <a:t>点に対しての対策として以下構成を検討。</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203400" lvl="1" indent="0" fontAlgn="ctr">
                        <a:buFont typeface="+mj-ea"/>
                        <a:buNone/>
                      </a:pPr>
                      <a:r>
                        <a:rPr kumimoji="1" lang="en-US" altLang="ja-JP" sz="1000" b="1" u="sng" dirty="0">
                          <a:solidFill>
                            <a:schemeClr val="tx1">
                              <a:lumMod val="100000"/>
                            </a:schemeClr>
                          </a:solidFill>
                          <a:latin typeface="+mj-ea"/>
                        </a:rPr>
                        <a:t>L2</a:t>
                      </a:r>
                      <a:r>
                        <a:rPr kumimoji="1" lang="ja-JP" altLang="en-US" sz="1000" b="1" u="sng" dirty="0">
                          <a:solidFill>
                            <a:schemeClr val="tx1">
                              <a:lumMod val="100000"/>
                            </a:schemeClr>
                          </a:solidFill>
                          <a:latin typeface="+mj-ea"/>
                        </a:rPr>
                        <a:t>接続</a:t>
                      </a:r>
                      <a:br>
                        <a:rPr kumimoji="1" lang="en-US" altLang="ja-JP" sz="1000" dirty="0">
                          <a:solidFill>
                            <a:schemeClr val="tx1">
                              <a:lumMod val="100000"/>
                            </a:schemeClr>
                          </a:solidFill>
                          <a:latin typeface="+mj-ea"/>
                        </a:rPr>
                      </a:br>
                      <a:r>
                        <a:rPr kumimoji="1" lang="ja-JP" altLang="en-US" sz="1000" dirty="0">
                          <a:solidFill>
                            <a:schemeClr val="tx1">
                              <a:lumMod val="100000"/>
                            </a:schemeClr>
                          </a:solidFill>
                          <a:latin typeface="+mj-ea"/>
                        </a:rPr>
                        <a:t>地方公共団体庁舎内からガバメントクラウドまで </a:t>
                      </a:r>
                      <a:r>
                        <a:rPr kumimoji="1" lang="en-US" altLang="ja-JP" sz="1000" dirty="0">
                          <a:solidFill>
                            <a:schemeClr val="tx1">
                              <a:lumMod val="100000"/>
                            </a:schemeClr>
                          </a:solidFill>
                          <a:latin typeface="+mj-ea"/>
                        </a:rPr>
                        <a:t>L2 </a:t>
                      </a:r>
                      <a:r>
                        <a:rPr kumimoji="1" lang="ja-JP" altLang="en-US" sz="1000" dirty="0">
                          <a:solidFill>
                            <a:schemeClr val="tx1">
                              <a:lumMod val="100000"/>
                            </a:schemeClr>
                          </a:solidFill>
                          <a:latin typeface="+mj-ea"/>
                        </a:rPr>
                        <a:t>接続サービスを利用した構成を検討。</a:t>
                      </a:r>
                      <a:r>
                        <a:rPr kumimoji="1" lang="en-US" altLang="ja-JP" sz="1000" dirty="0">
                          <a:solidFill>
                            <a:schemeClr val="tx1">
                              <a:lumMod val="100000"/>
                            </a:schemeClr>
                          </a:solidFill>
                          <a:latin typeface="+mj-ea"/>
                        </a:rPr>
                        <a:t>L2</a:t>
                      </a:r>
                      <a:r>
                        <a:rPr kumimoji="1" lang="ja-JP" altLang="en-US" sz="1000" dirty="0">
                          <a:solidFill>
                            <a:schemeClr val="tx1">
                              <a:lumMod val="100000"/>
                            </a:schemeClr>
                          </a:solidFill>
                          <a:latin typeface="+mj-ea"/>
                        </a:rPr>
                        <a:t>接続の場合、接続サービス区間内でルーティングポイントを持たないため、課題解決につながると想定。</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8" name="表 7">
            <a:extLst>
              <a:ext uri="{FF2B5EF4-FFF2-40B4-BE49-F238E27FC236}">
                <a16:creationId xmlns:a16="http://schemas.microsoft.com/office/drawing/2014/main" id="{117A7901-DA6E-B957-41C4-7A47D247305F}"/>
              </a:ext>
            </a:extLst>
          </p:cNvPr>
          <p:cNvGraphicFramePr>
            <a:graphicFrameLocks noGrp="1"/>
          </p:cNvGraphicFramePr>
          <p:nvPr>
            <p:extLst>
              <p:ext uri="{D42A27DB-BD31-4B8C-83A1-F6EECF244321}">
                <p14:modId xmlns:p14="http://schemas.microsoft.com/office/powerpoint/2010/main" val="134905464"/>
              </p:ext>
            </p:extLst>
          </p:nvPr>
        </p:nvGraphicFramePr>
        <p:xfrm>
          <a:off x="831000" y="3942911"/>
          <a:ext cx="8244000" cy="137424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marR="0" lvl="0" indent="-22860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団体間のルーティング⇒解決</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marL="228600" marR="0" lvl="0" indent="-22860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団体間で通信が混在するリスク⇒</a:t>
                      </a:r>
                      <a:r>
                        <a:rPr lang="zh-TW" altLang="en-US" sz="900" b="0" i="0" u="none" strike="noStrike">
                          <a:solidFill>
                            <a:srgbClr val="000000"/>
                          </a:solidFill>
                          <a:effectLst/>
                          <a:latin typeface="Meiryo UI" panose="020B0604030504040204" pitchFamily="50" charset="-128"/>
                          <a:ea typeface="Meiryo UI" panose="020B0604030504040204" pitchFamily="50" charset="-128"/>
                        </a:rPr>
                        <a:t>解決（論理分割</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にて対応</a:t>
                      </a:r>
                      <a:r>
                        <a:rPr lang="zh-TW" altLang="en-US"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1" kern="1200" dirty="0">
                          <a:solidFill>
                            <a:schemeClr val="dk1"/>
                          </a:solidFill>
                          <a:latin typeface="+mj-ea"/>
                          <a:ea typeface="+mn-ea"/>
                          <a:cs typeface="+mn-cs"/>
                        </a:rPr>
                        <a:t>VLAN ID</a:t>
                      </a:r>
                      <a:r>
                        <a:rPr kumimoji="1" lang="ja-JP" altLang="en-US" sz="900" b="1" kern="1200" dirty="0">
                          <a:solidFill>
                            <a:schemeClr val="dk1"/>
                          </a:solidFill>
                          <a:latin typeface="+mj-ea"/>
                          <a:ea typeface="+mn-ea"/>
                          <a:cs typeface="+mn-cs"/>
                        </a:rPr>
                        <a:t>が </a:t>
                      </a:r>
                      <a:r>
                        <a:rPr kumimoji="1" lang="en-US" altLang="ja-JP" sz="900" b="1" kern="1200" dirty="0">
                          <a:solidFill>
                            <a:schemeClr val="dk1"/>
                          </a:solidFill>
                          <a:latin typeface="+mj-ea"/>
                          <a:ea typeface="+mn-ea"/>
                          <a:cs typeface="+mn-cs"/>
                        </a:rPr>
                        <a:t>FIC Port</a:t>
                      </a:r>
                      <a:r>
                        <a:rPr kumimoji="1" lang="ja-JP" altLang="en-US" sz="900" b="1" kern="1200" dirty="0">
                          <a:solidFill>
                            <a:schemeClr val="dk1"/>
                          </a:solidFill>
                          <a:latin typeface="+mj-ea"/>
                          <a:ea typeface="+mn-ea"/>
                          <a:cs typeface="+mn-cs"/>
                        </a:rPr>
                        <a:t>作成時に指定することができないため、庁内側や他ベンダーと調整が必要。アクセス回線のコスト次第では、コストメリットが出ない可能性がある。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3" name="タイトル 3">
            <a:extLst>
              <a:ext uri="{FF2B5EF4-FFF2-40B4-BE49-F238E27FC236}">
                <a16:creationId xmlns:a16="http://schemas.microsoft.com/office/drawing/2014/main" id="{0A8B4265-A181-F1C5-3EBA-C692F9C1B8AF}"/>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宇和島市（</a:t>
            </a:r>
            <a:r>
              <a:rPr lang="en-US" altLang="ja-JP"/>
              <a:t>RKKCS</a:t>
            </a:r>
            <a:r>
              <a:rPr lang="ja-JP" altLang="en-US"/>
              <a:t>）</a:t>
            </a:r>
            <a:r>
              <a:rPr lang="en-US" altLang="ja-JP"/>
              <a:t>4/5</a:t>
            </a:r>
            <a:endParaRPr lang="ja-JP" altLang="en-US"/>
          </a:p>
        </p:txBody>
      </p:sp>
      <p:cxnSp>
        <p:nvCxnSpPr>
          <p:cNvPr id="4" name="直線コネクタ 3">
            <a:extLst>
              <a:ext uri="{FF2B5EF4-FFF2-40B4-BE49-F238E27FC236}">
                <a16:creationId xmlns:a16="http://schemas.microsoft.com/office/drawing/2014/main" id="{8E16F933-9E2F-8E8C-C57F-862A05D40D8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520DB45-4898-19BC-E9C2-4F9C42D90058}"/>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7" name="スライド番号プレースホルダー 6">
            <a:extLst>
              <a:ext uri="{FF2B5EF4-FFF2-40B4-BE49-F238E27FC236}">
                <a16:creationId xmlns:a16="http://schemas.microsoft.com/office/drawing/2014/main" id="{63E7C3C0-A4C8-D182-D286-1A6E6C440F1F}"/>
              </a:ext>
            </a:extLst>
          </p:cNvPr>
          <p:cNvSpPr>
            <a:spLocks noGrp="1"/>
          </p:cNvSpPr>
          <p:nvPr>
            <p:ph type="sldNum" sz="quarter" idx="12"/>
          </p:nvPr>
        </p:nvSpPr>
        <p:spPr/>
        <p:txBody>
          <a:bodyPr/>
          <a:lstStyle/>
          <a:p>
            <a:fld id="{DFD4F317-19D0-4848-B5EB-5B174DBE8CF9}" type="slidenum">
              <a:rPr lang="ja-JP" altLang="en-US" smtClean="0"/>
              <a:pPr/>
              <a:t>49</a:t>
            </a:fld>
            <a:endParaRPr lang="ja-JP" altLang="en-US"/>
          </a:p>
        </p:txBody>
      </p:sp>
    </p:spTree>
    <p:extLst>
      <p:ext uri="{BB962C8B-B14F-4D97-AF65-F5344CB8AC3E}">
        <p14:creationId xmlns:p14="http://schemas.microsoft.com/office/powerpoint/2010/main" val="415632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
            <a:extLst>
              <a:ext uri="{FF2B5EF4-FFF2-40B4-BE49-F238E27FC236}">
                <a16:creationId xmlns:a16="http://schemas.microsoft.com/office/drawing/2014/main" id="{6ACF7F9F-8B25-4459-995D-AFD1CA1E7D3F}"/>
              </a:ext>
            </a:extLst>
          </p:cNvPr>
          <p:cNvGraphicFramePr>
            <a:graphicFrameLocks noGrp="1"/>
          </p:cNvGraphicFramePr>
          <p:nvPr>
            <p:extLst>
              <p:ext uri="{D42A27DB-BD31-4B8C-83A1-F6EECF244321}">
                <p14:modId xmlns:p14="http://schemas.microsoft.com/office/powerpoint/2010/main" val="571971298"/>
              </p:ext>
            </p:extLst>
          </p:nvPr>
        </p:nvGraphicFramePr>
        <p:xfrm>
          <a:off x="831850" y="1400205"/>
          <a:ext cx="8153414" cy="4864941"/>
        </p:xfrm>
        <a:graphic>
          <a:graphicData uri="http://schemas.openxmlformats.org/drawingml/2006/table">
            <a:tbl>
              <a:tblPr firstRow="1" bandRow="1">
                <a:tableStyleId>{5C22544A-7EE6-4342-B048-85BDC9FD1C3A}</a:tableStyleId>
              </a:tblPr>
              <a:tblGrid>
                <a:gridCol w="485414">
                  <a:extLst>
                    <a:ext uri="{9D8B030D-6E8A-4147-A177-3AD203B41FA5}">
                      <a16:colId xmlns:a16="http://schemas.microsoft.com/office/drawing/2014/main" val="1199049600"/>
                    </a:ext>
                  </a:extLst>
                </a:gridCol>
                <a:gridCol w="2556000">
                  <a:extLst>
                    <a:ext uri="{9D8B030D-6E8A-4147-A177-3AD203B41FA5}">
                      <a16:colId xmlns:a16="http://schemas.microsoft.com/office/drawing/2014/main" val="1380101244"/>
                    </a:ext>
                  </a:extLst>
                </a:gridCol>
                <a:gridCol w="2556000">
                  <a:extLst>
                    <a:ext uri="{9D8B030D-6E8A-4147-A177-3AD203B41FA5}">
                      <a16:colId xmlns:a16="http://schemas.microsoft.com/office/drawing/2014/main" val="1880593101"/>
                    </a:ext>
                  </a:extLst>
                </a:gridCol>
                <a:gridCol w="2556000">
                  <a:extLst>
                    <a:ext uri="{9D8B030D-6E8A-4147-A177-3AD203B41FA5}">
                      <a16:colId xmlns:a16="http://schemas.microsoft.com/office/drawing/2014/main" val="3140519508"/>
                    </a:ext>
                  </a:extLst>
                </a:gridCol>
              </a:tblGrid>
              <a:tr h="200690">
                <a:tc>
                  <a:txBody>
                    <a:bodyPr/>
                    <a:lstStyle/>
                    <a:p>
                      <a:pPr algn="ctr"/>
                      <a:r>
                        <a:rPr kumimoji="1" lang="en-US" altLang="ja-JP" sz="1050" b="0">
                          <a:solidFill>
                            <a:schemeClr val="bg1"/>
                          </a:solidFill>
                        </a:rPr>
                        <a:t>#</a:t>
                      </a:r>
                      <a:endParaRPr kumimoji="1" lang="ja-JP" altLang="en-US" sz="1050" b="0">
                        <a:solidFill>
                          <a:schemeClr val="bg1"/>
                        </a:solidFill>
                      </a:endParaRP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1</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1’</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2</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01450045"/>
                  </a:ext>
                </a:extLst>
              </a:tr>
              <a:tr h="376280">
                <a:tc>
                  <a:txBody>
                    <a:bodyPr/>
                    <a:lstStyle/>
                    <a:p>
                      <a:pPr algn="ctr"/>
                      <a:r>
                        <a:rPr kumimoji="1" lang="ja-JP" altLang="en-US" sz="1050" b="0">
                          <a:solidFill>
                            <a:schemeClr val="bg1"/>
                          </a:solidFill>
                        </a:rPr>
                        <a:t>接続</a:t>
                      </a:r>
                      <a:endParaRPr kumimoji="1" lang="en-US" altLang="ja-JP" sz="1050" b="0">
                        <a:solidFill>
                          <a:schemeClr val="bg1"/>
                        </a:solidFill>
                      </a:endParaRPr>
                    </a:p>
                    <a:p>
                      <a:pPr algn="ctr"/>
                      <a:r>
                        <a:rPr kumimoji="1" lang="ja-JP" altLang="en-US" sz="1050" b="0">
                          <a:solidFill>
                            <a:schemeClr val="bg1"/>
                          </a:solidFill>
                        </a:rPr>
                        <a:t>方式</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ja-JP" altLang="en-US" sz="1050" b="0">
                          <a:solidFill>
                            <a:schemeClr val="tx1"/>
                          </a:solidFill>
                        </a:rPr>
                        <a:t>地方公共団体から専用回線で</a:t>
                      </a:r>
                      <a:br>
                        <a:rPr kumimoji="1" lang="en-US" altLang="ja-JP" sz="1050" b="0">
                          <a:solidFill>
                            <a:schemeClr val="tx1"/>
                          </a:solidFill>
                        </a:rPr>
                      </a:br>
                      <a:r>
                        <a:rPr kumimoji="1" lang="ja-JP" altLang="en-US" sz="1050" b="0">
                          <a:solidFill>
                            <a:schemeClr val="tx1"/>
                          </a:solidFill>
                        </a:rPr>
                        <a:t>接続する方法</a:t>
                      </a: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algn="ctr"/>
                      <a:r>
                        <a:rPr kumimoji="1" lang="ja-JP" altLang="en-US" sz="1050" b="0">
                          <a:solidFill>
                            <a:schemeClr val="tx1"/>
                          </a:solidFill>
                        </a:rPr>
                        <a:t>閉域ネットワーク共同利用</a:t>
                      </a: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50" b="0">
                          <a:solidFill>
                            <a:schemeClr val="tx1"/>
                          </a:solidFill>
                        </a:rPr>
                        <a:t>ASP</a:t>
                      </a:r>
                      <a:r>
                        <a:rPr kumimoji="1" lang="ja-JP" altLang="en-US" sz="1050" b="0">
                          <a:solidFill>
                            <a:schemeClr val="tx1"/>
                          </a:solidFill>
                        </a:rPr>
                        <a:t>のデータセンターから</a:t>
                      </a:r>
                    </a:p>
                    <a:p>
                      <a:pPr algn="ctr"/>
                      <a:r>
                        <a:rPr kumimoji="1" lang="ja-JP" altLang="en-US" sz="1050" b="0">
                          <a:solidFill>
                            <a:schemeClr val="tx1"/>
                          </a:solidFill>
                        </a:rPr>
                        <a:t>専用回線で接続する方法</a:t>
                      </a: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36759525"/>
                  </a:ext>
                </a:extLst>
              </a:tr>
              <a:tr h="3261511">
                <a:tc>
                  <a:txBody>
                    <a:bodyPr/>
                    <a:lstStyle/>
                    <a:p>
                      <a:pPr algn="ctr"/>
                      <a:r>
                        <a:rPr kumimoji="1" lang="ja-JP" altLang="en-US" sz="1050" b="0">
                          <a:solidFill>
                            <a:schemeClr val="bg1"/>
                          </a:solidFill>
                        </a:rPr>
                        <a:t>構成</a:t>
                      </a:r>
                      <a:endParaRPr kumimoji="1" lang="en-US" altLang="ja-JP" sz="1050" b="0">
                        <a:solidFill>
                          <a:schemeClr val="bg1"/>
                        </a:solidFill>
                      </a:endParaRPr>
                    </a:p>
                    <a:p>
                      <a:pPr algn="ctr"/>
                      <a:r>
                        <a:rPr kumimoji="1" lang="ja-JP" altLang="en-US" sz="1050" b="0">
                          <a:solidFill>
                            <a:schemeClr val="bg1"/>
                          </a:solidFill>
                        </a:rPr>
                        <a:t>イメージ</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70380282"/>
                  </a:ext>
                </a:extLst>
              </a:tr>
              <a:tr h="955098">
                <a:tc>
                  <a:txBody>
                    <a:bodyPr/>
                    <a:lstStyle/>
                    <a:p>
                      <a:pPr algn="ctr"/>
                      <a:r>
                        <a:rPr kumimoji="1" lang="ja-JP" altLang="en-US" sz="1050" b="0">
                          <a:solidFill>
                            <a:schemeClr val="bg1"/>
                          </a:solidFill>
                        </a:rPr>
                        <a:t>接続</a:t>
                      </a:r>
                      <a:endParaRPr kumimoji="1" lang="en-US" altLang="ja-JP" sz="1050" b="0">
                        <a:solidFill>
                          <a:schemeClr val="bg1"/>
                        </a:solidFill>
                      </a:endParaRPr>
                    </a:p>
                    <a:p>
                      <a:pPr algn="ctr"/>
                      <a:r>
                        <a:rPr kumimoji="1" lang="ja-JP" altLang="en-US" sz="1050" b="0">
                          <a:solidFill>
                            <a:schemeClr val="bg1"/>
                          </a:solidFill>
                        </a:rPr>
                        <a:t>概要</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marL="171450" marR="0" lvl="0" indent="-171450" algn="l" defTabSz="1007772"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a:ln>
                            <a:noFill/>
                          </a:ln>
                          <a:solidFill>
                            <a:srgbClr val="000000">
                              <a:lumMod val="100000"/>
                            </a:srgbClr>
                          </a:solidFill>
                          <a:effectLst/>
                          <a:uLnTx/>
                          <a:uFillTx/>
                          <a:latin typeface="+mn-lt"/>
                          <a:ea typeface="+mn-ea"/>
                          <a:cs typeface="+mn-cs"/>
                        </a:rPr>
                        <a:t>各地方公共団体から個別にクラウド接続サービスを利用し、ガバメントクラウドへ接続する。</a:t>
                      </a: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171450" marR="0" lvl="0" indent="-171450" algn="l" defTabSz="1007772"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a:ln>
                            <a:noFill/>
                          </a:ln>
                          <a:solidFill>
                            <a:srgbClr val="000000">
                              <a:lumMod val="100000"/>
                            </a:srgbClr>
                          </a:solidFill>
                          <a:effectLst/>
                          <a:uLnTx/>
                          <a:uFillTx/>
                          <a:latin typeface="+mn-lt"/>
                          <a:ea typeface="+mn-ea"/>
                          <a:cs typeface="+mn-cs"/>
                        </a:rPr>
                        <a:t>複数の地方公共団体でクラウド接続サービスを共同で利用し、ガバメントクラウドへ接続する。</a:t>
                      </a:r>
                      <a:endParaRPr kumimoji="0" lang="en-US" altLang="ja-JP" sz="1050" b="0" i="0" u="none" strike="noStrike" kern="1200" cap="none" spc="0" normalizeH="0" baseline="0" noProof="0">
                        <a:ln>
                          <a:noFill/>
                        </a:ln>
                        <a:solidFill>
                          <a:srgbClr val="000000">
                            <a:lumMod val="100000"/>
                          </a:srgbClr>
                        </a:solidFill>
                        <a:effectLst/>
                        <a:uLnTx/>
                        <a:uFillTx/>
                        <a:latin typeface="+mn-lt"/>
                        <a:ea typeface="+mn-ea"/>
                        <a:cs typeface="+mn-cs"/>
                      </a:endParaRPr>
                    </a:p>
                    <a:p>
                      <a:pPr marL="171450" marR="0" lvl="0" indent="-171450" algn="l" defTabSz="1007772"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a:ln>
                            <a:noFill/>
                          </a:ln>
                          <a:solidFill>
                            <a:srgbClr val="000000">
                              <a:lumMod val="100000"/>
                            </a:srgbClr>
                          </a:solidFill>
                          <a:effectLst/>
                          <a:uLnTx/>
                          <a:uFillTx/>
                          <a:latin typeface="+mn-lt"/>
                          <a:ea typeface="+mn-ea"/>
                          <a:cs typeface="+mn-cs"/>
                        </a:rPr>
                        <a:t>アクセス回線は各団体ごとに敷設する。</a:t>
                      </a: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solidFill>
                            <a:srgbClr val="000000">
                              <a:lumMod val="100000"/>
                            </a:srgbClr>
                          </a:solidFill>
                          <a:effectLst/>
                          <a:uLnTx/>
                          <a:uFillTx/>
                          <a:latin typeface="+mn-lt"/>
                          <a:ea typeface="+mn-ea"/>
                          <a:cs typeface="+mn-cs"/>
                        </a:rPr>
                        <a:t>既存の地域回線等を利用して各地方公共団体か</a:t>
                      </a:r>
                      <a:r>
                        <a:rPr kumimoji="0" lang="ja-JP" altLang="en-US" sz="1050" b="0" i="0" u="none" strike="noStrike" kern="1200" cap="none" spc="0" normalizeH="0" baseline="0" noProof="0" dirty="0">
                          <a:ln>
                            <a:noFill/>
                          </a:ln>
                          <a:solidFill>
                            <a:schemeClr val="tx1"/>
                          </a:solidFill>
                          <a:effectLst/>
                          <a:uLnTx/>
                          <a:uFillTx/>
                          <a:latin typeface="+mn-lt"/>
                          <a:ea typeface="+mn-ea"/>
                          <a:cs typeface="+mn-cs"/>
                        </a:rPr>
                        <a:t>ら</a:t>
                      </a:r>
                      <a:r>
                        <a:rPr kumimoji="0" lang="en-US" altLang="ja-JP" sz="1050" b="0" i="0" u="none" strike="noStrike" kern="1200" cap="none" spc="0" normalizeH="0" baseline="0" noProof="0" dirty="0">
                          <a:ln>
                            <a:noFill/>
                          </a:ln>
                          <a:solidFill>
                            <a:schemeClr val="tx1"/>
                          </a:solidFill>
                          <a:effectLst/>
                          <a:uLnTx/>
                          <a:uFillTx/>
                          <a:latin typeface="+mn-lt"/>
                          <a:ea typeface="+mn-ea"/>
                          <a:cs typeface="+mn-cs"/>
                        </a:rPr>
                        <a:t>DC</a:t>
                      </a:r>
                      <a:r>
                        <a:rPr kumimoji="0" lang="ja-JP" altLang="en-US" sz="1050" b="0" i="0" u="none" strike="noStrike" kern="1200" cap="none" spc="0" normalizeH="0" baseline="0" noProof="0" dirty="0">
                          <a:ln>
                            <a:noFill/>
                          </a:ln>
                          <a:solidFill>
                            <a:schemeClr val="tx1"/>
                          </a:solidFill>
                          <a:effectLst/>
                          <a:uLnTx/>
                          <a:uFillTx/>
                          <a:latin typeface="+mn-lt"/>
                          <a:ea typeface="+mn-ea"/>
                          <a:cs typeface="+mn-cs"/>
                        </a:rPr>
                        <a:t>へ専用回線</a:t>
                      </a:r>
                      <a:r>
                        <a:rPr kumimoji="0" lang="ja-JP" altLang="en-US" sz="1050" b="0" i="0" u="none" strike="noStrike" kern="1200" cap="none" spc="0" normalizeH="0" baseline="0" noProof="0" dirty="0">
                          <a:ln>
                            <a:noFill/>
                          </a:ln>
                          <a:solidFill>
                            <a:srgbClr val="000000">
                              <a:lumMod val="100000"/>
                            </a:srgbClr>
                          </a:solidFill>
                          <a:effectLst/>
                          <a:uLnTx/>
                          <a:uFillTx/>
                          <a:latin typeface="+mn-lt"/>
                          <a:ea typeface="+mn-ea"/>
                          <a:cs typeface="+mn-cs"/>
                        </a:rPr>
                        <a:t>接続を集約した後、</a:t>
                      </a:r>
                      <a:r>
                        <a:rPr kumimoji="0" lang="en-US" altLang="ja-JP" sz="1050" b="0" i="0" u="none" strike="noStrike" kern="1200" cap="none" spc="0" normalizeH="0" baseline="0" noProof="0" dirty="0">
                          <a:ln>
                            <a:noFill/>
                          </a:ln>
                          <a:solidFill>
                            <a:srgbClr val="000000">
                              <a:lumMod val="100000"/>
                            </a:srgbClr>
                          </a:solidFill>
                          <a:effectLst/>
                          <a:uLnTx/>
                          <a:uFillTx/>
                          <a:latin typeface="+mn-lt"/>
                          <a:ea typeface="+mn-ea"/>
                          <a:cs typeface="+mn-cs"/>
                        </a:rPr>
                        <a:t>DC</a:t>
                      </a:r>
                      <a:r>
                        <a:rPr kumimoji="0" lang="ja-JP" altLang="en-US" sz="1050" b="0" i="0" u="none" strike="noStrike" kern="1200" cap="none" spc="0" normalizeH="0" baseline="0" noProof="0" dirty="0">
                          <a:ln>
                            <a:noFill/>
                          </a:ln>
                          <a:solidFill>
                            <a:srgbClr val="000000">
                              <a:lumMod val="100000"/>
                            </a:srgbClr>
                          </a:solidFill>
                          <a:effectLst/>
                          <a:uLnTx/>
                          <a:uFillTx/>
                          <a:latin typeface="+mn-lt"/>
                          <a:ea typeface="+mn-ea"/>
                          <a:cs typeface="+mn-cs"/>
                        </a:rPr>
                        <a:t>からガバメントクラウドへ接続する。</a:t>
                      </a:r>
                      <a:endParaRPr kumimoji="0" lang="en-US" altLang="ja-JP" sz="1050" b="0" i="0" u="none" strike="noStrike" kern="1200" cap="none" spc="0" normalizeH="0" baseline="0" noProof="0" dirty="0">
                        <a:ln>
                          <a:noFill/>
                        </a:ln>
                        <a:solidFill>
                          <a:srgbClr val="000000">
                            <a:lumMod val="100000"/>
                          </a:srgbClr>
                        </a:solidFill>
                        <a:effectLst/>
                        <a:uLnTx/>
                        <a:uFillTx/>
                        <a:latin typeface="+mn-lt"/>
                        <a:ea typeface="+mn-ea"/>
                        <a:cs typeface="+mn-cs"/>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058729967"/>
                  </a:ext>
                </a:extLst>
              </a:tr>
            </a:tbl>
          </a:graphicData>
        </a:graphic>
      </p:graphicFrame>
      <p:sp>
        <p:nvSpPr>
          <p:cNvPr id="14" name="テキスト ボックス 13">
            <a:extLst>
              <a:ext uri="{FF2B5EF4-FFF2-40B4-BE49-F238E27FC236}">
                <a16:creationId xmlns:a16="http://schemas.microsoft.com/office/drawing/2014/main" id="{05776D52-D918-48A3-A5F5-4A561BB82207}"/>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本検証で前提となる構成概要について、以下に示します。</a:t>
            </a:r>
            <a:endParaRPr kumimoji="1" lang="en-US" altLang="ja-JP" sz="1400"/>
          </a:p>
        </p:txBody>
      </p:sp>
      <p:cxnSp>
        <p:nvCxnSpPr>
          <p:cNvPr id="76" name="直線コネクタ 75">
            <a:extLst>
              <a:ext uri="{FF2B5EF4-FFF2-40B4-BE49-F238E27FC236}">
                <a16:creationId xmlns:a16="http://schemas.microsoft.com/office/drawing/2014/main" id="{C8E45E56-2318-423F-8835-40CD91B73A5A}"/>
              </a:ext>
            </a:extLst>
          </p:cNvPr>
          <p:cNvCxnSpPr>
            <a:cxnSpLocks/>
            <a:stCxn id="212" idx="0"/>
            <a:endCxn id="205" idx="4"/>
          </p:cNvCxnSpPr>
          <p:nvPr/>
        </p:nvCxnSpPr>
        <p:spPr>
          <a:xfrm flipH="1" flipV="1">
            <a:off x="2057324" y="3953912"/>
            <a:ext cx="1443" cy="72398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79" name="直線コネクタ 78">
            <a:extLst>
              <a:ext uri="{FF2B5EF4-FFF2-40B4-BE49-F238E27FC236}">
                <a16:creationId xmlns:a16="http://schemas.microsoft.com/office/drawing/2014/main" id="{3C874DBF-7161-44F0-8D56-2736D05060F6}"/>
              </a:ext>
            </a:extLst>
          </p:cNvPr>
          <p:cNvCxnSpPr>
            <a:cxnSpLocks/>
            <a:stCxn id="205" idx="0"/>
          </p:cNvCxnSpPr>
          <p:nvPr/>
        </p:nvCxnSpPr>
        <p:spPr>
          <a:xfrm flipH="1" flipV="1">
            <a:off x="2057323" y="3046582"/>
            <a:ext cx="1" cy="252531"/>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91" name="楕円 90">
            <a:extLst>
              <a:ext uri="{FF2B5EF4-FFF2-40B4-BE49-F238E27FC236}">
                <a16:creationId xmlns:a16="http://schemas.microsoft.com/office/drawing/2014/main" id="{CDDDFE81-FAE7-4958-8B3A-371FFD37CC5B}"/>
              </a:ext>
            </a:extLst>
          </p:cNvPr>
          <p:cNvSpPr/>
          <p:nvPr/>
        </p:nvSpPr>
        <p:spPr>
          <a:xfrm>
            <a:off x="4547153" y="3299113"/>
            <a:ext cx="1176526"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p>
        </p:txBody>
      </p:sp>
      <p:cxnSp>
        <p:nvCxnSpPr>
          <p:cNvPr id="92" name="直線コネクタ 91">
            <a:extLst>
              <a:ext uri="{FF2B5EF4-FFF2-40B4-BE49-F238E27FC236}">
                <a16:creationId xmlns:a16="http://schemas.microsoft.com/office/drawing/2014/main" id="{5605DF93-29D6-4287-890C-63BC3563EABB}"/>
              </a:ext>
            </a:extLst>
          </p:cNvPr>
          <p:cNvCxnSpPr>
            <a:cxnSpLocks/>
            <a:stCxn id="93" idx="0"/>
            <a:endCxn id="91" idx="4"/>
          </p:cNvCxnSpPr>
          <p:nvPr/>
        </p:nvCxnSpPr>
        <p:spPr>
          <a:xfrm flipV="1">
            <a:off x="4650652" y="3953911"/>
            <a:ext cx="484765" cy="723988"/>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93" name="正方形/長方形 92">
            <a:extLst>
              <a:ext uri="{FF2B5EF4-FFF2-40B4-BE49-F238E27FC236}">
                <a16:creationId xmlns:a16="http://schemas.microsoft.com/office/drawing/2014/main" id="{FB951A40-EF11-4D9A-83F0-576C6DC9E8EC}"/>
              </a:ext>
            </a:extLst>
          </p:cNvPr>
          <p:cNvSpPr/>
          <p:nvPr/>
        </p:nvSpPr>
        <p:spPr>
          <a:xfrm>
            <a:off x="4315299" y="4677900"/>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sp>
        <p:nvSpPr>
          <p:cNvPr id="99" name="正方形/長方形 98">
            <a:extLst>
              <a:ext uri="{FF2B5EF4-FFF2-40B4-BE49-F238E27FC236}">
                <a16:creationId xmlns:a16="http://schemas.microsoft.com/office/drawing/2014/main" id="{05EAEA67-99FD-4CDF-8124-4CD9E62301AC}"/>
              </a:ext>
            </a:extLst>
          </p:cNvPr>
          <p:cNvSpPr/>
          <p:nvPr/>
        </p:nvSpPr>
        <p:spPr>
          <a:xfrm>
            <a:off x="5255617" y="4677899"/>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B</a:t>
            </a:r>
          </a:p>
        </p:txBody>
      </p:sp>
      <p:cxnSp>
        <p:nvCxnSpPr>
          <p:cNvPr id="103" name="直線コネクタ 102">
            <a:extLst>
              <a:ext uri="{FF2B5EF4-FFF2-40B4-BE49-F238E27FC236}">
                <a16:creationId xmlns:a16="http://schemas.microsoft.com/office/drawing/2014/main" id="{0E40C600-423D-413A-BACD-CF0E4AA047BF}"/>
              </a:ext>
            </a:extLst>
          </p:cNvPr>
          <p:cNvCxnSpPr>
            <a:cxnSpLocks/>
            <a:stCxn id="99" idx="0"/>
            <a:endCxn id="91" idx="4"/>
          </p:cNvCxnSpPr>
          <p:nvPr/>
        </p:nvCxnSpPr>
        <p:spPr>
          <a:xfrm flipH="1" flipV="1">
            <a:off x="5135417" y="3953912"/>
            <a:ext cx="455553" cy="723987"/>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108" name="直線コネクタ 107">
            <a:extLst>
              <a:ext uri="{FF2B5EF4-FFF2-40B4-BE49-F238E27FC236}">
                <a16:creationId xmlns:a16="http://schemas.microsoft.com/office/drawing/2014/main" id="{36BD7FE0-72F4-4E11-98B3-B68E38798F3F}"/>
              </a:ext>
            </a:extLst>
          </p:cNvPr>
          <p:cNvCxnSpPr>
            <a:cxnSpLocks/>
            <a:stCxn id="109" idx="0"/>
            <a:endCxn id="124" idx="4"/>
          </p:cNvCxnSpPr>
          <p:nvPr/>
        </p:nvCxnSpPr>
        <p:spPr>
          <a:xfrm flipV="1">
            <a:off x="7225617" y="4533722"/>
            <a:ext cx="450507" cy="14417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09" name="正方形/長方形 108">
            <a:extLst>
              <a:ext uri="{FF2B5EF4-FFF2-40B4-BE49-F238E27FC236}">
                <a16:creationId xmlns:a16="http://schemas.microsoft.com/office/drawing/2014/main" id="{18F98F3D-B2FF-4C4A-8281-31433C13483B}"/>
              </a:ext>
            </a:extLst>
          </p:cNvPr>
          <p:cNvSpPr/>
          <p:nvPr/>
        </p:nvSpPr>
        <p:spPr>
          <a:xfrm>
            <a:off x="6896239" y="4677901"/>
            <a:ext cx="658754"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cxnSp>
        <p:nvCxnSpPr>
          <p:cNvPr id="111" name="直線コネクタ 110">
            <a:extLst>
              <a:ext uri="{FF2B5EF4-FFF2-40B4-BE49-F238E27FC236}">
                <a16:creationId xmlns:a16="http://schemas.microsoft.com/office/drawing/2014/main" id="{4229F971-CAB8-4F77-B63F-F3B912A94235}"/>
              </a:ext>
            </a:extLst>
          </p:cNvPr>
          <p:cNvCxnSpPr>
            <a:cxnSpLocks/>
            <a:stCxn id="49" idx="0"/>
            <a:endCxn id="282" idx="1"/>
          </p:cNvCxnSpPr>
          <p:nvPr/>
        </p:nvCxnSpPr>
        <p:spPr>
          <a:xfrm flipH="1" flipV="1">
            <a:off x="7672479" y="3166106"/>
            <a:ext cx="3644" cy="133006"/>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12" name="正方形/長方形 111">
            <a:extLst>
              <a:ext uri="{FF2B5EF4-FFF2-40B4-BE49-F238E27FC236}">
                <a16:creationId xmlns:a16="http://schemas.microsoft.com/office/drawing/2014/main" id="{167DEE7B-20CF-42B8-A703-EE5FD20FDE68}"/>
              </a:ext>
            </a:extLst>
          </p:cNvPr>
          <p:cNvSpPr/>
          <p:nvPr/>
        </p:nvSpPr>
        <p:spPr>
          <a:xfrm>
            <a:off x="7831228" y="4677901"/>
            <a:ext cx="658754"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B</a:t>
            </a:r>
          </a:p>
        </p:txBody>
      </p:sp>
      <p:cxnSp>
        <p:nvCxnSpPr>
          <p:cNvPr id="113" name="直線コネクタ 112">
            <a:extLst>
              <a:ext uri="{FF2B5EF4-FFF2-40B4-BE49-F238E27FC236}">
                <a16:creationId xmlns:a16="http://schemas.microsoft.com/office/drawing/2014/main" id="{44885725-8FBB-4586-BE6A-95B04684B0BD}"/>
              </a:ext>
            </a:extLst>
          </p:cNvPr>
          <p:cNvCxnSpPr>
            <a:cxnSpLocks/>
            <a:stCxn id="112" idx="0"/>
            <a:endCxn id="124" idx="4"/>
          </p:cNvCxnSpPr>
          <p:nvPr/>
        </p:nvCxnSpPr>
        <p:spPr>
          <a:xfrm flipH="1" flipV="1">
            <a:off x="7676123" y="4533722"/>
            <a:ext cx="484482" cy="14417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24" name="楕円 123">
            <a:extLst>
              <a:ext uri="{FF2B5EF4-FFF2-40B4-BE49-F238E27FC236}">
                <a16:creationId xmlns:a16="http://schemas.microsoft.com/office/drawing/2014/main" id="{EE028732-885E-4949-8FB3-07A3B751A009}"/>
              </a:ext>
            </a:extLst>
          </p:cNvPr>
          <p:cNvSpPr/>
          <p:nvPr/>
        </p:nvSpPr>
        <p:spPr>
          <a:xfrm>
            <a:off x="7295544" y="4082371"/>
            <a:ext cx="761158" cy="45135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データセンター</a:t>
            </a:r>
          </a:p>
        </p:txBody>
      </p:sp>
      <p:cxnSp>
        <p:nvCxnSpPr>
          <p:cNvPr id="129" name="直線コネクタ 128">
            <a:extLst>
              <a:ext uri="{FF2B5EF4-FFF2-40B4-BE49-F238E27FC236}">
                <a16:creationId xmlns:a16="http://schemas.microsoft.com/office/drawing/2014/main" id="{557B2AE1-F9C2-4528-8453-D3C8DABB37D0}"/>
              </a:ext>
            </a:extLst>
          </p:cNvPr>
          <p:cNvCxnSpPr>
            <a:cxnSpLocks/>
            <a:stCxn id="124" idx="0"/>
            <a:endCxn id="49" idx="4"/>
          </p:cNvCxnSpPr>
          <p:nvPr/>
        </p:nvCxnSpPr>
        <p:spPr>
          <a:xfrm flipV="1">
            <a:off x="7676123" y="3953912"/>
            <a:ext cx="0" cy="12845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49" name="楕円 48">
            <a:extLst>
              <a:ext uri="{FF2B5EF4-FFF2-40B4-BE49-F238E27FC236}">
                <a16:creationId xmlns:a16="http://schemas.microsoft.com/office/drawing/2014/main" id="{7314B65D-A302-4D75-9B21-F725EF95F572}"/>
              </a:ext>
            </a:extLst>
          </p:cNvPr>
          <p:cNvSpPr/>
          <p:nvPr/>
        </p:nvSpPr>
        <p:spPr>
          <a:xfrm>
            <a:off x="7086843" y="3299113"/>
            <a:ext cx="1178560"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p>
        </p:txBody>
      </p:sp>
      <p:cxnSp>
        <p:nvCxnSpPr>
          <p:cNvPr id="54" name="直線コネクタ 53">
            <a:extLst>
              <a:ext uri="{FF2B5EF4-FFF2-40B4-BE49-F238E27FC236}">
                <a16:creationId xmlns:a16="http://schemas.microsoft.com/office/drawing/2014/main" id="{0E8CBB76-8287-4AB1-9C01-9D5B90D0AE0C}"/>
              </a:ext>
            </a:extLst>
          </p:cNvPr>
          <p:cNvCxnSpPr>
            <a:cxnSpLocks/>
            <a:stCxn id="215" idx="0"/>
            <a:endCxn id="57" idx="4"/>
          </p:cNvCxnSpPr>
          <p:nvPr/>
        </p:nvCxnSpPr>
        <p:spPr>
          <a:xfrm flipH="1" flipV="1">
            <a:off x="3030888" y="3953912"/>
            <a:ext cx="5804" cy="72398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57" name="楕円 56">
            <a:extLst>
              <a:ext uri="{FF2B5EF4-FFF2-40B4-BE49-F238E27FC236}">
                <a16:creationId xmlns:a16="http://schemas.microsoft.com/office/drawing/2014/main" id="{E720E839-F7AC-44AE-924C-6F7963A30CB2}"/>
              </a:ext>
            </a:extLst>
          </p:cNvPr>
          <p:cNvSpPr/>
          <p:nvPr/>
        </p:nvSpPr>
        <p:spPr>
          <a:xfrm>
            <a:off x="2550266" y="3299113"/>
            <a:ext cx="961243"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endParaRPr kumimoji="1" lang="ja-JP" altLang="en-US" sz="900" strike="sngStrike">
              <a:solidFill>
                <a:srgbClr val="00338D"/>
              </a:solidFill>
              <a:latin typeface="+mn-ea"/>
            </a:endParaRPr>
          </a:p>
        </p:txBody>
      </p:sp>
      <p:cxnSp>
        <p:nvCxnSpPr>
          <p:cNvPr id="66" name="直線コネクタ 65">
            <a:extLst>
              <a:ext uri="{FF2B5EF4-FFF2-40B4-BE49-F238E27FC236}">
                <a16:creationId xmlns:a16="http://schemas.microsoft.com/office/drawing/2014/main" id="{66105BC1-FC7D-47CD-AA92-D19C59EA2CB6}"/>
              </a:ext>
            </a:extLst>
          </p:cNvPr>
          <p:cNvCxnSpPr>
            <a:cxnSpLocks/>
            <a:stCxn id="57" idx="0"/>
          </p:cNvCxnSpPr>
          <p:nvPr/>
        </p:nvCxnSpPr>
        <p:spPr>
          <a:xfrm flipH="1" flipV="1">
            <a:off x="3030887" y="3055180"/>
            <a:ext cx="1" cy="243933"/>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182" name="直線コネクタ 181">
            <a:extLst>
              <a:ext uri="{FF2B5EF4-FFF2-40B4-BE49-F238E27FC236}">
                <a16:creationId xmlns:a16="http://schemas.microsoft.com/office/drawing/2014/main" id="{38280366-A231-418F-884F-F083317CEF12}"/>
              </a:ext>
            </a:extLst>
          </p:cNvPr>
          <p:cNvCxnSpPr>
            <a:cxnSpLocks/>
            <a:stCxn id="91" idx="0"/>
            <a:endCxn id="275" idx="1"/>
          </p:cNvCxnSpPr>
          <p:nvPr/>
        </p:nvCxnSpPr>
        <p:spPr>
          <a:xfrm flipV="1">
            <a:off x="5135416" y="3166106"/>
            <a:ext cx="2094" cy="133006"/>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05" name="楕円 204">
            <a:extLst>
              <a:ext uri="{FF2B5EF4-FFF2-40B4-BE49-F238E27FC236}">
                <a16:creationId xmlns:a16="http://schemas.microsoft.com/office/drawing/2014/main" id="{13EE9AF3-E9FA-41E3-BDD1-49007AAFC750}"/>
              </a:ext>
            </a:extLst>
          </p:cNvPr>
          <p:cNvSpPr/>
          <p:nvPr/>
        </p:nvSpPr>
        <p:spPr>
          <a:xfrm>
            <a:off x="1576702" y="3299113"/>
            <a:ext cx="961243"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endParaRPr kumimoji="1" lang="ja-JP" altLang="en-US" sz="900" strike="sngStrike">
              <a:solidFill>
                <a:srgbClr val="00338D"/>
              </a:solidFill>
              <a:latin typeface="+mn-ea"/>
            </a:endParaRPr>
          </a:p>
        </p:txBody>
      </p:sp>
      <p:sp>
        <p:nvSpPr>
          <p:cNvPr id="212" name="正方形/長方形 211">
            <a:extLst>
              <a:ext uri="{FF2B5EF4-FFF2-40B4-BE49-F238E27FC236}">
                <a16:creationId xmlns:a16="http://schemas.microsoft.com/office/drawing/2014/main" id="{07670D0E-AD57-4091-AE59-6F4E370CABD2}"/>
              </a:ext>
            </a:extLst>
          </p:cNvPr>
          <p:cNvSpPr/>
          <p:nvPr/>
        </p:nvSpPr>
        <p:spPr>
          <a:xfrm>
            <a:off x="1723414" y="4677901"/>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sp>
        <p:nvSpPr>
          <p:cNvPr id="215" name="正方形/長方形 214">
            <a:extLst>
              <a:ext uri="{FF2B5EF4-FFF2-40B4-BE49-F238E27FC236}">
                <a16:creationId xmlns:a16="http://schemas.microsoft.com/office/drawing/2014/main" id="{69DA1296-283C-4430-81B8-3BD26C0C11BE}"/>
              </a:ext>
            </a:extLst>
          </p:cNvPr>
          <p:cNvSpPr/>
          <p:nvPr/>
        </p:nvSpPr>
        <p:spPr>
          <a:xfrm>
            <a:off x="2701339" y="4677901"/>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B</a:t>
            </a:r>
          </a:p>
        </p:txBody>
      </p:sp>
      <p:sp>
        <p:nvSpPr>
          <p:cNvPr id="197" name="雲 196">
            <a:extLst>
              <a:ext uri="{FF2B5EF4-FFF2-40B4-BE49-F238E27FC236}">
                <a16:creationId xmlns:a16="http://schemas.microsoft.com/office/drawing/2014/main" id="{EE0C40F1-FAD4-44A8-B635-E2D75D7FD9D8}"/>
              </a:ext>
            </a:extLst>
          </p:cNvPr>
          <p:cNvSpPr/>
          <p:nvPr/>
        </p:nvSpPr>
        <p:spPr>
          <a:xfrm>
            <a:off x="1776714" y="2229404"/>
            <a:ext cx="1610267" cy="9377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ガバメントクラウド</a:t>
            </a:r>
            <a:endParaRPr lang="en-US" sz="900">
              <a:solidFill>
                <a:schemeClr val="tx2"/>
              </a:solidFill>
            </a:endParaRPr>
          </a:p>
        </p:txBody>
      </p:sp>
      <p:sp>
        <p:nvSpPr>
          <p:cNvPr id="275" name="雲 274">
            <a:extLst>
              <a:ext uri="{FF2B5EF4-FFF2-40B4-BE49-F238E27FC236}">
                <a16:creationId xmlns:a16="http://schemas.microsoft.com/office/drawing/2014/main" id="{8DB0B0B0-FD32-469A-B850-B19048DD68E0}"/>
              </a:ext>
            </a:extLst>
          </p:cNvPr>
          <p:cNvSpPr/>
          <p:nvPr/>
        </p:nvSpPr>
        <p:spPr>
          <a:xfrm>
            <a:off x="4332377" y="2229404"/>
            <a:ext cx="1610267" cy="9377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ガバメントクラウド</a:t>
            </a:r>
            <a:endParaRPr lang="en-US" sz="900">
              <a:solidFill>
                <a:schemeClr val="tx2"/>
              </a:solidFill>
            </a:endParaRPr>
          </a:p>
        </p:txBody>
      </p:sp>
      <p:sp>
        <p:nvSpPr>
          <p:cNvPr id="282" name="雲 281">
            <a:extLst>
              <a:ext uri="{FF2B5EF4-FFF2-40B4-BE49-F238E27FC236}">
                <a16:creationId xmlns:a16="http://schemas.microsoft.com/office/drawing/2014/main" id="{67AF2857-7DF8-46A9-8B3A-7CE494DAA9BC}"/>
              </a:ext>
            </a:extLst>
          </p:cNvPr>
          <p:cNvSpPr/>
          <p:nvPr/>
        </p:nvSpPr>
        <p:spPr>
          <a:xfrm>
            <a:off x="6867346" y="2229404"/>
            <a:ext cx="1610267" cy="9377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ガバメントクラウド</a:t>
            </a:r>
            <a:endParaRPr lang="en-US" sz="900">
              <a:solidFill>
                <a:schemeClr val="tx2"/>
              </a:solidFill>
            </a:endParaRPr>
          </a:p>
        </p:txBody>
      </p:sp>
      <p:sp>
        <p:nvSpPr>
          <p:cNvPr id="5" name="タイトル 3">
            <a:extLst>
              <a:ext uri="{FF2B5EF4-FFF2-40B4-BE49-F238E27FC236}">
                <a16:creationId xmlns:a16="http://schemas.microsoft.com/office/drawing/2014/main" id="{6F808E1E-DDE3-51CC-D494-999AEA3963E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接続方式別　構成概要 </a:t>
            </a:r>
            <a:r>
              <a:rPr lang="en-US" altLang="ja-JP"/>
              <a:t>1/2</a:t>
            </a:r>
            <a:endParaRPr lang="ja-JP" altLang="en-US"/>
          </a:p>
        </p:txBody>
      </p:sp>
      <p:cxnSp>
        <p:nvCxnSpPr>
          <p:cNvPr id="6" name="直線コネクタ 5">
            <a:extLst>
              <a:ext uri="{FF2B5EF4-FFF2-40B4-BE49-F238E27FC236}">
                <a16:creationId xmlns:a16="http://schemas.microsoft.com/office/drawing/2014/main" id="{79726E77-C927-807E-654C-EB177D481D13}"/>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a:extLst>
              <a:ext uri="{FF2B5EF4-FFF2-40B4-BE49-F238E27FC236}">
                <a16:creationId xmlns:a16="http://schemas.microsoft.com/office/drawing/2014/main" id="{8A23AA64-C2B4-FB1B-E4DA-90848D188161}"/>
              </a:ext>
            </a:extLst>
          </p:cNvPr>
          <p:cNvSpPr>
            <a:spLocks noGrp="1"/>
          </p:cNvSpPr>
          <p:nvPr>
            <p:ph type="sldNum" sz="quarter" idx="12"/>
          </p:nvPr>
        </p:nvSpPr>
        <p:spPr/>
        <p:txBody>
          <a:bodyPr/>
          <a:lstStyle/>
          <a:p>
            <a:fld id="{DFD4F317-19D0-4848-B5EB-5B174DBE8CF9}" type="slidenum">
              <a:rPr lang="ja-JP" altLang="en-US" smtClean="0"/>
              <a:pPr/>
              <a:t>5</a:t>
            </a:fld>
            <a:endParaRPr lang="ja-JP" altLang="en-US"/>
          </a:p>
        </p:txBody>
      </p:sp>
    </p:spTree>
    <p:extLst>
      <p:ext uri="{BB962C8B-B14F-4D97-AF65-F5344CB8AC3E}">
        <p14:creationId xmlns:p14="http://schemas.microsoft.com/office/powerpoint/2010/main" val="2972127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6CA9165-B7A1-4DA3-EF54-6FB8036AA1FF}"/>
              </a:ext>
            </a:extLst>
          </p:cNvPr>
          <p:cNvGraphicFramePr>
            <a:graphicFrameLocks noGrp="1"/>
          </p:cNvGraphicFramePr>
          <p:nvPr>
            <p:extLst>
              <p:ext uri="{D42A27DB-BD31-4B8C-83A1-F6EECF244321}">
                <p14:modId xmlns:p14="http://schemas.microsoft.com/office/powerpoint/2010/main" val="3713979704"/>
              </p:ext>
            </p:extLst>
          </p:nvPr>
        </p:nvGraphicFramePr>
        <p:xfrm>
          <a:off x="814066" y="1497159"/>
          <a:ext cx="8244000" cy="200076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団体間での</a:t>
                      </a: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アドレス帯重複問題に関する接続構成の検討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a:latin typeface="+mj-ea"/>
                          <a:ea typeface="+mj-ea"/>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において、プライベートアドレスが重複した場合ルーティングが正しく行われない。</a:t>
                      </a:r>
                      <a:endParaRPr kumimoji="1" lang="en-US" altLang="ja-JP" sz="900" b="0" u="none" kern="1200" dirty="0">
                        <a:solidFill>
                          <a:schemeClr val="tx1">
                            <a:lumMod val="100000"/>
                          </a:schemeClr>
                        </a:solidFill>
                        <a:latin typeface="+mj-ea"/>
                        <a:ea typeface="+mn-ea"/>
                        <a:cs typeface="+mn-cs"/>
                      </a:endParaRPr>
                    </a:p>
                    <a:p>
                      <a:pPr marL="171450" indent="-171450" algn="l" fontAlgn="ctr">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接続部区間～</a:t>
                      </a:r>
                      <a:r>
                        <a:rPr kumimoji="1" lang="en-US" altLang="ja-JP" sz="900" b="0" u="none" kern="1200" dirty="0">
                          <a:solidFill>
                            <a:schemeClr val="tx1">
                              <a:lumMod val="100000"/>
                            </a:schemeClr>
                          </a:solidFill>
                          <a:latin typeface="+mj-ea"/>
                          <a:ea typeface="+mn-ea"/>
                          <a:cs typeface="+mn-cs"/>
                        </a:rPr>
                        <a:t>CSP</a:t>
                      </a:r>
                      <a:r>
                        <a:rPr kumimoji="1" lang="ja-JP" altLang="en-US" sz="900" b="0" u="none" kern="1200" dirty="0">
                          <a:solidFill>
                            <a:schemeClr val="tx1">
                              <a:lumMod val="100000"/>
                            </a:schemeClr>
                          </a:solidFill>
                          <a:latin typeface="+mj-ea"/>
                          <a:ea typeface="+mn-ea"/>
                          <a:cs typeface="+mn-cs"/>
                        </a:rPr>
                        <a:t>において通信経路が団体間で混在する。もし、混在区間のルーティング設定を誤った場合、他団体のシステムにアクセスしてしまう（暗号化を施していない場合、通信が傍受されるリスクがある）。</a:t>
                      </a:r>
                      <a:br>
                        <a:rPr kumimoji="1" lang="en-US" altLang="ja-JP" sz="900" b="0" u="none" kern="1200" dirty="0">
                          <a:solidFill>
                            <a:schemeClr val="tx1">
                              <a:lumMod val="100000"/>
                            </a:schemeClr>
                          </a:solidFill>
                          <a:latin typeface="+mj-ea"/>
                          <a:ea typeface="+mn-ea"/>
                          <a:cs typeface="+mn-cs"/>
                        </a:rPr>
                      </a:br>
                      <a:r>
                        <a:rPr kumimoji="1" lang="ja-JP" altLang="en-US" sz="900" b="0" u="none" kern="1200" dirty="0">
                          <a:solidFill>
                            <a:schemeClr val="tx1">
                              <a:lumMod val="100000"/>
                            </a:schemeClr>
                          </a:solidFill>
                          <a:latin typeface="+mj-ea"/>
                          <a:ea typeface="+mn-ea"/>
                          <a:cs typeface="+mn-cs"/>
                        </a:rPr>
                        <a:t>上記</a:t>
                      </a:r>
                      <a:r>
                        <a:rPr kumimoji="1" lang="en-US" altLang="ja-JP" sz="900" b="0" u="none" kern="1200" dirty="0">
                          <a:solidFill>
                            <a:schemeClr val="tx1">
                              <a:lumMod val="100000"/>
                            </a:schemeClr>
                          </a:solidFill>
                          <a:latin typeface="+mj-ea"/>
                          <a:ea typeface="+mn-ea"/>
                          <a:cs typeface="+mn-cs"/>
                        </a:rPr>
                        <a:t>2</a:t>
                      </a:r>
                      <a:r>
                        <a:rPr kumimoji="1" lang="ja-JP" altLang="en-US" sz="900" b="0" u="none" kern="1200" dirty="0">
                          <a:solidFill>
                            <a:schemeClr val="tx1">
                              <a:lumMod val="100000"/>
                            </a:schemeClr>
                          </a:solidFill>
                          <a:latin typeface="+mj-ea"/>
                          <a:ea typeface="+mn-ea"/>
                          <a:cs typeface="+mn-cs"/>
                        </a:rPr>
                        <a:t>点に対しての対策として以下構成を検討。</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203400" lvl="1" indent="0" fontAlgn="ctr">
                        <a:buFont typeface="+mj-ea"/>
                        <a:buNone/>
                      </a:pPr>
                      <a:r>
                        <a:rPr kumimoji="1" lang="en-US" altLang="ja-JP" sz="1000" b="1" u="sng" kern="1200" dirty="0">
                          <a:solidFill>
                            <a:schemeClr val="tx1">
                              <a:lumMod val="100000"/>
                            </a:schemeClr>
                          </a:solidFill>
                          <a:latin typeface="+mj-ea"/>
                          <a:ea typeface="+mn-ea"/>
                          <a:cs typeface="+mn-cs"/>
                        </a:rPr>
                        <a:t>VPN</a:t>
                      </a:r>
                      <a:r>
                        <a:rPr kumimoji="1" lang="ja-JP" altLang="en-US" sz="1000" b="1" u="sng" kern="1200" dirty="0">
                          <a:solidFill>
                            <a:schemeClr val="tx1">
                              <a:lumMod val="100000"/>
                            </a:schemeClr>
                          </a:solidFill>
                          <a:latin typeface="+mj-ea"/>
                          <a:ea typeface="+mn-ea"/>
                          <a:cs typeface="+mn-cs"/>
                        </a:rPr>
                        <a:t>接続</a:t>
                      </a:r>
                      <a:br>
                        <a:rPr kumimoji="1" lang="en-US" altLang="ja-JP" sz="1000" b="0" u="none" kern="1200" dirty="0">
                          <a:solidFill>
                            <a:schemeClr val="tx1">
                              <a:lumMod val="100000"/>
                            </a:schemeClr>
                          </a:solidFill>
                          <a:latin typeface="+mj-ea"/>
                          <a:ea typeface="+mn-ea"/>
                          <a:cs typeface="+mn-cs"/>
                        </a:rPr>
                      </a:br>
                      <a:r>
                        <a:rPr kumimoji="1" lang="ja-JP" altLang="en-US" sz="1000" b="0" u="none" kern="1200" dirty="0">
                          <a:solidFill>
                            <a:schemeClr val="tx1">
                              <a:lumMod val="100000"/>
                            </a:schemeClr>
                          </a:solidFill>
                          <a:latin typeface="+mj-ea"/>
                          <a:ea typeface="+mn-ea"/>
                          <a:cs typeface="+mn-cs"/>
                        </a:rPr>
                        <a:t>地方公共団体庁舎内とガバメントクラウドの団体毎</a:t>
                      </a:r>
                      <a:r>
                        <a:rPr kumimoji="1" lang="en-US" altLang="ja-JP" sz="1000" b="0" u="none" kern="1200" dirty="0">
                          <a:solidFill>
                            <a:schemeClr val="tx1">
                              <a:lumMod val="100000"/>
                            </a:schemeClr>
                          </a:solidFill>
                          <a:latin typeface="+mj-ea"/>
                          <a:ea typeface="+mn-ea"/>
                          <a:cs typeface="+mn-cs"/>
                        </a:rPr>
                        <a:t>VCN</a:t>
                      </a:r>
                      <a:r>
                        <a:rPr kumimoji="1" lang="ja-JP" altLang="en-US" sz="1000" b="0" u="none" kern="1200" dirty="0">
                          <a:solidFill>
                            <a:schemeClr val="tx1">
                              <a:lumMod val="100000"/>
                            </a:schemeClr>
                          </a:solidFill>
                          <a:latin typeface="+mj-ea"/>
                          <a:ea typeface="+mn-ea"/>
                          <a:cs typeface="+mn-cs"/>
                        </a:rPr>
                        <a:t>間で</a:t>
                      </a:r>
                      <a:r>
                        <a:rPr kumimoji="1" lang="en-US" altLang="ja-JP" sz="1000" b="0" u="none" kern="1200" dirty="0">
                          <a:solidFill>
                            <a:schemeClr val="tx1">
                              <a:lumMod val="100000"/>
                            </a:schemeClr>
                          </a:solidFill>
                          <a:latin typeface="+mj-ea"/>
                          <a:ea typeface="+mn-ea"/>
                          <a:cs typeface="+mn-cs"/>
                        </a:rPr>
                        <a:t>IP VPN</a:t>
                      </a:r>
                      <a:r>
                        <a:rPr kumimoji="1" lang="ja-JP" altLang="en-US" sz="1000" b="0" u="none" kern="1200" dirty="0">
                          <a:solidFill>
                            <a:schemeClr val="tx1">
                              <a:lumMod val="100000"/>
                            </a:schemeClr>
                          </a:solidFill>
                          <a:latin typeface="+mj-ea"/>
                          <a:ea typeface="+mn-ea"/>
                          <a:cs typeface="+mn-cs"/>
                        </a:rPr>
                        <a:t>接続を確立することを検討。</a:t>
                      </a:r>
                      <a:r>
                        <a:rPr kumimoji="1" lang="en-US" altLang="ja-JP" sz="1000" b="0" u="none" kern="1200" dirty="0">
                          <a:solidFill>
                            <a:schemeClr val="tx1">
                              <a:lumMod val="100000"/>
                            </a:schemeClr>
                          </a:solidFill>
                          <a:latin typeface="+mj-ea"/>
                          <a:ea typeface="+mn-ea"/>
                          <a:cs typeface="+mn-cs"/>
                        </a:rPr>
                        <a:t>VPN</a:t>
                      </a:r>
                      <a:r>
                        <a:rPr kumimoji="1" lang="ja-JP" altLang="en-US" sz="1000" b="0" u="none" kern="1200" dirty="0">
                          <a:solidFill>
                            <a:schemeClr val="tx1">
                              <a:lumMod val="100000"/>
                            </a:schemeClr>
                          </a:solidFill>
                          <a:latin typeface="+mj-ea"/>
                          <a:ea typeface="+mn-ea"/>
                          <a:cs typeface="+mn-cs"/>
                        </a:rPr>
                        <a:t>接続を行える場合、</a:t>
                      </a:r>
                      <a:r>
                        <a:rPr kumimoji="1" lang="en-US" altLang="ja-JP" sz="1000" b="0" u="none" kern="1200" dirty="0">
                          <a:solidFill>
                            <a:schemeClr val="tx1">
                              <a:lumMod val="100000"/>
                            </a:schemeClr>
                          </a:solidFill>
                          <a:latin typeface="+mj-ea"/>
                          <a:ea typeface="+mn-ea"/>
                          <a:cs typeface="+mn-cs"/>
                        </a:rPr>
                        <a:t>VPN</a:t>
                      </a:r>
                      <a:r>
                        <a:rPr kumimoji="1" lang="ja-JP" altLang="en-US" sz="1000" b="0" u="none" kern="1200" dirty="0">
                          <a:solidFill>
                            <a:schemeClr val="tx1">
                              <a:lumMod val="100000"/>
                            </a:schemeClr>
                          </a:solidFill>
                          <a:latin typeface="+mj-ea"/>
                          <a:ea typeface="+mn-ea"/>
                          <a:cs typeface="+mn-cs"/>
                        </a:rPr>
                        <a:t>トンネル間にある装置は</a:t>
                      </a:r>
                      <a:r>
                        <a:rPr kumimoji="1" lang="en-US" altLang="ja-JP" sz="1000" b="0" u="none" kern="1200" dirty="0">
                          <a:solidFill>
                            <a:schemeClr val="tx1">
                              <a:lumMod val="100000"/>
                            </a:schemeClr>
                          </a:solidFill>
                          <a:latin typeface="+mj-ea"/>
                          <a:ea typeface="+mn-ea"/>
                          <a:cs typeface="+mn-cs"/>
                        </a:rPr>
                        <a:t>VPN</a:t>
                      </a:r>
                      <a:r>
                        <a:rPr kumimoji="1" lang="ja-JP" altLang="en-US" sz="1000" b="0" u="none" kern="1200" dirty="0">
                          <a:solidFill>
                            <a:schemeClr val="tx1">
                              <a:lumMod val="100000"/>
                            </a:schemeClr>
                          </a:solidFill>
                          <a:latin typeface="+mj-ea"/>
                          <a:ea typeface="+mn-ea"/>
                          <a:cs typeface="+mn-cs"/>
                        </a:rPr>
                        <a:t>装置同士の経路交換のみ行えば良いため、課題解決につながると想定。</a:t>
                      </a:r>
                      <a:endParaRPr kumimoji="1" lang="en-US" altLang="ja-JP" sz="1000" b="0" u="none" kern="1200" dirty="0">
                        <a:solidFill>
                          <a:schemeClr val="tx1">
                            <a:lumMod val="100000"/>
                          </a:schemeClr>
                        </a:solidFill>
                        <a:latin typeface="+mj-ea"/>
                        <a:ea typeface="+mn-ea"/>
                        <a:cs typeface="+mn-cs"/>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8" name="表 7">
            <a:extLst>
              <a:ext uri="{FF2B5EF4-FFF2-40B4-BE49-F238E27FC236}">
                <a16:creationId xmlns:a16="http://schemas.microsoft.com/office/drawing/2014/main" id="{117A7901-DA6E-B957-41C4-7A47D247305F}"/>
              </a:ext>
            </a:extLst>
          </p:cNvPr>
          <p:cNvGraphicFramePr>
            <a:graphicFrameLocks noGrp="1"/>
          </p:cNvGraphicFramePr>
          <p:nvPr>
            <p:extLst>
              <p:ext uri="{D42A27DB-BD31-4B8C-83A1-F6EECF244321}">
                <p14:modId xmlns:p14="http://schemas.microsoft.com/office/powerpoint/2010/main" val="2266481133"/>
              </p:ext>
            </p:extLst>
          </p:nvPr>
        </p:nvGraphicFramePr>
        <p:xfrm>
          <a:off x="831000" y="3939501"/>
          <a:ext cx="8244000" cy="17857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団体間のルーティング⇒解決</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marL="228600" indent="-228600" algn="l" fontAlgn="ctr">
                        <a:buFont typeface="Arial" panose="020B0604020202020204" pitchFamily="34" charset="0"/>
                        <a:buChar cha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団体間で通信が混在するリスク⇒解決（実際には混在しているが、ルーティングは</a:t>
                      </a:r>
                      <a:r>
                        <a:rPr lang="en-US" altLang="ja-JP" sz="900" b="0" i="0" u="none" strike="noStrike">
                          <a:solidFill>
                            <a:srgbClr val="000000"/>
                          </a:solidFill>
                          <a:effectLst/>
                          <a:latin typeface="Meiryo UI" panose="020B0604030504040204" pitchFamily="50" charset="-128"/>
                          <a:ea typeface="Meiryo UI" panose="020B0604030504040204" pitchFamily="50" charset="-128"/>
                        </a:rPr>
                        <a:t>VPN</a:t>
                      </a:r>
                      <a:r>
                        <a:rPr lang="ja-JP" altLang="en-US" sz="900" b="0" i="0" u="none" strike="noStrike">
                          <a:solidFill>
                            <a:srgbClr val="000000"/>
                          </a:solidFill>
                          <a:effectLst/>
                          <a:latin typeface="Meiryo UI" panose="020B0604030504040204" pitchFamily="50" charset="-128"/>
                          <a:ea typeface="Meiryo UI" panose="020B0604030504040204" pitchFamily="50" charset="-128"/>
                        </a:rPr>
                        <a:t>接続に必要なもののみに限定、トラフィックも暗号化されているため。）</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buFont typeface="Arial" panose="020B0604020202020204" pitchFamily="34" charset="0"/>
                        <a:buChar char="•"/>
                      </a:pPr>
                      <a:r>
                        <a:rPr kumimoji="1" lang="en-US" altLang="ja-JP" sz="900" b="1" dirty="0">
                          <a:latin typeface="+mj-ea"/>
                          <a:ea typeface="+mj-ea"/>
                        </a:rPr>
                        <a:t>VPN</a:t>
                      </a:r>
                      <a:r>
                        <a:rPr kumimoji="1" lang="ja-JP" altLang="en-US" sz="900" b="1" dirty="0">
                          <a:latin typeface="+mj-ea"/>
                          <a:ea typeface="+mj-ea"/>
                        </a:rPr>
                        <a:t>構成を取るにあたり</a:t>
                      </a:r>
                      <a:r>
                        <a:rPr kumimoji="1" lang="en-US" altLang="ja-JP" sz="900" b="1" dirty="0">
                          <a:latin typeface="+mj-ea"/>
                          <a:ea typeface="+mj-ea"/>
                        </a:rPr>
                        <a:t>Market</a:t>
                      </a:r>
                      <a:r>
                        <a:rPr kumimoji="1" lang="ja-JP" altLang="en-US" sz="900" b="1" dirty="0">
                          <a:latin typeface="+mj-ea"/>
                          <a:ea typeface="+mj-ea"/>
                        </a:rPr>
                        <a:t> </a:t>
                      </a:r>
                      <a:r>
                        <a:rPr kumimoji="1" lang="en-US" altLang="ja-JP" sz="900" b="1" dirty="0">
                          <a:latin typeface="+mj-ea"/>
                          <a:ea typeface="+mj-ea"/>
                        </a:rPr>
                        <a:t>Place</a:t>
                      </a:r>
                      <a:r>
                        <a:rPr kumimoji="1" lang="ja-JP" altLang="en-US" sz="900" b="1" dirty="0">
                          <a:latin typeface="+mj-ea"/>
                          <a:ea typeface="+mj-ea"/>
                        </a:rPr>
                        <a:t>利用も考えられるが、ガバメントクラウドでは原則許可されていない</a:t>
                      </a:r>
                      <a:br>
                        <a:rPr kumimoji="1" lang="en-US" altLang="ja-JP" sz="900" b="0" dirty="0">
                          <a:latin typeface="+mj-ea"/>
                          <a:ea typeface="+mj-ea"/>
                        </a:rPr>
                      </a:br>
                      <a:r>
                        <a:rPr kumimoji="1" lang="ja-JP" altLang="en-US" sz="900" b="0" u="sng" dirty="0">
                          <a:solidFill>
                            <a:srgbClr val="FF0000"/>
                          </a:solidFill>
                          <a:latin typeface="+mj-ea"/>
                          <a:ea typeface="+mj-ea"/>
                        </a:rPr>
                        <a:t>⇒</a:t>
                      </a:r>
                      <a:r>
                        <a:rPr kumimoji="1" lang="en-US" altLang="ja-JP" sz="900" b="0" u="sng" dirty="0">
                          <a:solidFill>
                            <a:srgbClr val="FF0000"/>
                          </a:solidFill>
                          <a:latin typeface="+mj-ea"/>
                          <a:ea typeface="+mj-ea"/>
                        </a:rPr>
                        <a:t>《</a:t>
                      </a:r>
                      <a:r>
                        <a:rPr kumimoji="1" lang="ja-JP" altLang="en-US" sz="900" b="0" u="sng" dirty="0">
                          <a:solidFill>
                            <a:srgbClr val="FF0000"/>
                          </a:solidFill>
                          <a:latin typeface="+mj-ea"/>
                          <a:ea typeface="+mj-ea"/>
                        </a:rPr>
                        <a:t>対策</a:t>
                      </a:r>
                      <a:r>
                        <a:rPr kumimoji="1" lang="en-US" altLang="ja-JP" sz="900" b="0" u="sng" dirty="0">
                          <a:solidFill>
                            <a:srgbClr val="FF0000"/>
                          </a:solidFill>
                          <a:latin typeface="+mj-ea"/>
                          <a:ea typeface="+mj-ea"/>
                        </a:rPr>
                        <a:t>》</a:t>
                      </a:r>
                      <a:r>
                        <a:rPr kumimoji="1" lang="ja-JP" altLang="en-US" sz="900" b="0" u="sng" dirty="0">
                          <a:solidFill>
                            <a:srgbClr val="FF0000"/>
                          </a:solidFill>
                          <a:latin typeface="+mj-ea"/>
                          <a:ea typeface="+mj-ea"/>
                        </a:rPr>
                        <a:t> </a:t>
                      </a:r>
                      <a:r>
                        <a:rPr kumimoji="1" lang="ja-JP" altLang="en-US" sz="900" b="0" dirty="0">
                          <a:latin typeface="+mj-ea"/>
                          <a:ea typeface="+mj-ea"/>
                        </a:rPr>
                        <a:t>ライセンス持ち込みで対応する必要があり、デジタル庁への申請が必要となる。</a:t>
                      </a:r>
                      <a:br>
                        <a:rPr kumimoji="1" lang="en-US" altLang="ja-JP" sz="900" b="0" dirty="0">
                          <a:latin typeface="+mj-ea"/>
                          <a:ea typeface="+mj-ea"/>
                        </a:rPr>
                      </a:br>
                      <a:r>
                        <a:rPr kumimoji="1" lang="ja-JP" altLang="en-US" sz="900" b="0" dirty="0">
                          <a:latin typeface="+mj-ea"/>
                          <a:ea typeface="+mj-ea"/>
                        </a:rPr>
                        <a:t>加えて、</a:t>
                      </a:r>
                      <a:r>
                        <a:rPr kumimoji="1" lang="en-US" altLang="ja-JP" sz="900" b="0" dirty="0">
                          <a:latin typeface="+mj-ea"/>
                          <a:ea typeface="+mj-ea"/>
                        </a:rPr>
                        <a:t>NAT</a:t>
                      </a:r>
                      <a:r>
                        <a:rPr kumimoji="1" lang="ja-JP" altLang="en-US" sz="900" b="0" dirty="0">
                          <a:latin typeface="+mj-ea"/>
                          <a:ea typeface="+mj-ea"/>
                        </a:rPr>
                        <a:t>構成よりもコストがかかる、</a:t>
                      </a:r>
                      <a:r>
                        <a:rPr kumimoji="1" lang="en-US" altLang="ja-JP" sz="900" b="0" dirty="0">
                          <a:latin typeface="+mj-ea"/>
                          <a:ea typeface="+mj-ea"/>
                        </a:rPr>
                        <a:t>VPC</a:t>
                      </a:r>
                      <a:r>
                        <a:rPr kumimoji="1" lang="ja-JP" altLang="en-US" sz="900" b="0" dirty="0">
                          <a:latin typeface="+mj-ea"/>
                          <a:ea typeface="+mj-ea"/>
                        </a:rPr>
                        <a:t>ごとに仮想アプライアンスを構築するため工数もかかると想定。</a:t>
                      </a:r>
                      <a:br>
                        <a:rPr kumimoji="1" lang="en-US" altLang="ja-JP" sz="900" b="0" dirty="0">
                          <a:latin typeface="+mj-ea"/>
                          <a:ea typeface="+mj-ea"/>
                        </a:rPr>
                      </a:br>
                      <a:r>
                        <a:rPr kumimoji="1" lang="ja-JP" altLang="en-US" sz="900" b="0" dirty="0">
                          <a:latin typeface="+mj-ea"/>
                          <a:ea typeface="+mj-ea"/>
                        </a:rPr>
                        <a:t>マルチクラウド接続の場合、すべてのシステムに</a:t>
                      </a:r>
                      <a:r>
                        <a:rPr kumimoji="1" lang="en-US" altLang="ja-JP" sz="900" b="0" dirty="0">
                          <a:latin typeface="+mj-ea"/>
                          <a:ea typeface="+mj-ea"/>
                        </a:rPr>
                        <a:t>VPN</a:t>
                      </a:r>
                      <a:r>
                        <a:rPr kumimoji="1" lang="ja-JP" altLang="en-US" sz="900" b="0" dirty="0">
                          <a:latin typeface="+mj-ea"/>
                          <a:ea typeface="+mj-ea"/>
                        </a:rPr>
                        <a:t>構築を実施してもらう必要がある。</a:t>
                      </a:r>
                      <a:endParaRPr kumimoji="1" lang="en-US" altLang="ja-JP" sz="900" b="0" dirty="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3" name="タイトル 3">
            <a:extLst>
              <a:ext uri="{FF2B5EF4-FFF2-40B4-BE49-F238E27FC236}">
                <a16:creationId xmlns:a16="http://schemas.microsoft.com/office/drawing/2014/main" id="{83684549-BCA2-F571-5FBC-A50173515DB4}"/>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宇和島市（</a:t>
            </a:r>
            <a:r>
              <a:rPr lang="en-US" altLang="ja-JP"/>
              <a:t>RKKCS</a:t>
            </a:r>
            <a:r>
              <a:rPr lang="ja-JP" altLang="en-US"/>
              <a:t>）</a:t>
            </a:r>
            <a:r>
              <a:rPr lang="en-US" altLang="ja-JP"/>
              <a:t>5/5</a:t>
            </a:r>
            <a:endParaRPr lang="ja-JP" altLang="en-US"/>
          </a:p>
        </p:txBody>
      </p:sp>
      <p:cxnSp>
        <p:nvCxnSpPr>
          <p:cNvPr id="4" name="直線コネクタ 3">
            <a:extLst>
              <a:ext uri="{FF2B5EF4-FFF2-40B4-BE49-F238E27FC236}">
                <a16:creationId xmlns:a16="http://schemas.microsoft.com/office/drawing/2014/main" id="{30852349-B22F-26D8-6FB6-10E0C924BC17}"/>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2D720910-82BD-0732-4881-B54E343A304A}"/>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前頁の続き</a:t>
            </a:r>
            <a:endParaRPr kumimoji="1" lang="en-US" altLang="ja-JP" sz="1400"/>
          </a:p>
        </p:txBody>
      </p:sp>
      <p:sp>
        <p:nvSpPr>
          <p:cNvPr id="7" name="スライド番号プレースホルダー 6">
            <a:extLst>
              <a:ext uri="{FF2B5EF4-FFF2-40B4-BE49-F238E27FC236}">
                <a16:creationId xmlns:a16="http://schemas.microsoft.com/office/drawing/2014/main" id="{94396194-DCE2-6F58-18C4-8E0FDCA8D3F3}"/>
              </a:ext>
            </a:extLst>
          </p:cNvPr>
          <p:cNvSpPr>
            <a:spLocks noGrp="1"/>
          </p:cNvSpPr>
          <p:nvPr>
            <p:ph type="sldNum" sz="quarter" idx="12"/>
          </p:nvPr>
        </p:nvSpPr>
        <p:spPr/>
        <p:txBody>
          <a:bodyPr/>
          <a:lstStyle/>
          <a:p>
            <a:fld id="{DFD4F317-19D0-4848-B5EB-5B174DBE8CF9}" type="slidenum">
              <a:rPr lang="ja-JP" altLang="en-US" smtClean="0"/>
              <a:pPr/>
              <a:t>50</a:t>
            </a:fld>
            <a:endParaRPr lang="ja-JP" altLang="en-US"/>
          </a:p>
        </p:txBody>
      </p:sp>
    </p:spTree>
    <p:extLst>
      <p:ext uri="{BB962C8B-B14F-4D97-AF65-F5344CB8AC3E}">
        <p14:creationId xmlns:p14="http://schemas.microsoft.com/office/powerpoint/2010/main" val="3356885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51</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lang="ja-JP" altLang="en-US"/>
              <a:t>須坂</a:t>
            </a:r>
            <a:r>
              <a:rPr kumimoji="1" lang="ja-JP" altLang="en-US"/>
              <a:t>市</a:t>
            </a:r>
            <a:br>
              <a:rPr kumimoji="1" lang="en-US" altLang="ja-JP"/>
            </a:br>
            <a:r>
              <a:rPr kumimoji="1" lang="ja-JP" altLang="en-US"/>
              <a:t>（電算）</a:t>
            </a:r>
          </a:p>
        </p:txBody>
      </p:sp>
    </p:spTree>
    <p:extLst>
      <p:ext uri="{BB962C8B-B14F-4D97-AF65-F5344CB8AC3E}">
        <p14:creationId xmlns:p14="http://schemas.microsoft.com/office/powerpoint/2010/main" val="871723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FE965115-5E0A-2D4E-13AE-DD8022197852}"/>
              </a:ext>
            </a:extLst>
          </p:cNvPr>
          <p:cNvGraphicFramePr>
            <a:graphicFrameLocks noGrp="1"/>
          </p:cNvGraphicFramePr>
          <p:nvPr>
            <p:extLst>
              <p:ext uri="{D42A27DB-BD31-4B8C-83A1-F6EECF244321}">
                <p14:modId xmlns:p14="http://schemas.microsoft.com/office/powerpoint/2010/main" val="1389349528"/>
              </p:ext>
            </p:extLst>
          </p:nvPr>
        </p:nvGraphicFramePr>
        <p:xfrm>
          <a:off x="493975" y="1885757"/>
          <a:ext cx="8977050" cy="4398480"/>
        </p:xfrm>
        <a:graphic>
          <a:graphicData uri="http://schemas.openxmlformats.org/drawingml/2006/table">
            <a:tbl>
              <a:tblPr>
                <a:tableStyleId>{5C22544A-7EE6-4342-B048-85BDC9FD1C3A}</a:tableStyleId>
              </a:tblPr>
              <a:tblGrid>
                <a:gridCol w="8977050">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2. ASP</a:t>
                      </a:r>
                      <a:r>
                        <a:rPr kumimoji="1" lang="ja-JP" altLang="en-US" sz="900" b="0">
                          <a:solidFill>
                            <a:schemeClr val="tx1"/>
                          </a:solidFill>
                          <a:latin typeface="Meiryo UI 本文"/>
                        </a:rPr>
                        <a:t>のデータセンターから専用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412000">
                <a:tc>
                  <a:txBody>
                    <a:bodyPr/>
                    <a:lstStyle/>
                    <a:p>
                      <a:endParaRPr kumimoji="1" lang="ja-JP" altLang="en-US" sz="900">
                        <a:solidFill>
                          <a:schemeClr val="tx1"/>
                        </a:solidFill>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solidFill>
                            <a:schemeClr val="tx1"/>
                          </a:solidFill>
                          <a:latin typeface="+mj-ea"/>
                          <a:ea typeface="+mj-ea"/>
                        </a:rPr>
                        <a:t>各団体からデータセンターまでの接続は、既存の県</a:t>
                      </a:r>
                      <a:r>
                        <a:rPr kumimoji="1" lang="en-US" altLang="ja-JP" sz="900" dirty="0">
                          <a:solidFill>
                            <a:schemeClr val="tx1"/>
                          </a:solidFill>
                          <a:latin typeface="+mj-ea"/>
                          <a:ea typeface="+mj-ea"/>
                        </a:rPr>
                        <a:t>WAN</a:t>
                      </a:r>
                      <a:r>
                        <a:rPr kumimoji="1" lang="ja-JP" altLang="en-US" sz="900" dirty="0">
                          <a:solidFill>
                            <a:schemeClr val="tx1"/>
                          </a:solidFill>
                          <a:latin typeface="+mj-ea"/>
                          <a:ea typeface="+mj-ea"/>
                        </a:rPr>
                        <a:t>等の地域回線を利用し、②で集約する</a:t>
                      </a:r>
                      <a:endParaRPr kumimoji="1" lang="en-US" altLang="ja-JP" sz="900" dirty="0">
                        <a:solidFill>
                          <a:schemeClr val="tx1"/>
                        </a:solidFill>
                        <a:latin typeface="+mj-ea"/>
                        <a:ea typeface="+mj-ea"/>
                      </a:endParaRPr>
                    </a:p>
                    <a:p>
                      <a:pPr marL="171450" indent="-171450">
                        <a:buFont typeface="Wingdings" panose="05000000000000000000" pitchFamily="2" charset="2"/>
                        <a:buChar char="ü"/>
                      </a:pPr>
                      <a:r>
                        <a:rPr kumimoji="1" lang="ja-JP" altLang="en-US" sz="900" dirty="0">
                          <a:solidFill>
                            <a:schemeClr val="tx1"/>
                          </a:solidFill>
                          <a:latin typeface="+mj-ea"/>
                          <a:ea typeface="+mj-ea"/>
                        </a:rPr>
                        <a:t>データセンター接続部においては、各団体ごとの</a:t>
                      </a:r>
                      <a:r>
                        <a:rPr kumimoji="1" lang="en-US" altLang="ja-JP" sz="900" dirty="0">
                          <a:solidFill>
                            <a:schemeClr val="tx1"/>
                          </a:solidFill>
                          <a:latin typeface="+mj-ea"/>
                          <a:ea typeface="+mj-ea"/>
                        </a:rPr>
                        <a:t>CE</a:t>
                      </a:r>
                      <a:r>
                        <a:rPr kumimoji="1" lang="ja-JP" altLang="en-US" sz="900" dirty="0">
                          <a:solidFill>
                            <a:schemeClr val="tx1"/>
                          </a:solidFill>
                          <a:latin typeface="+mj-ea"/>
                          <a:ea typeface="+mj-ea"/>
                        </a:rPr>
                        <a:t>ルーターを冗長構成とし、十分な可用性・性能を確保する</a:t>
                      </a:r>
                      <a:endParaRPr kumimoji="1" lang="en-US" altLang="ja-JP" sz="900" dirty="0">
                        <a:solidFill>
                          <a:schemeClr val="tx1"/>
                        </a:solidFill>
                        <a:latin typeface="+mj-ea"/>
                        <a:ea typeface="+mj-ea"/>
                      </a:endParaRPr>
                    </a:p>
                    <a:p>
                      <a:pPr marL="171450" indent="-171450">
                        <a:buFont typeface="Wingdings" panose="05000000000000000000" pitchFamily="2" charset="2"/>
                        <a:buChar char="ü"/>
                      </a:pPr>
                      <a:r>
                        <a:rPr kumimoji="1" lang="en-US" altLang="ja-JP" sz="900" dirty="0">
                          <a:solidFill>
                            <a:schemeClr val="tx1"/>
                          </a:solidFill>
                          <a:latin typeface="+mj-ea"/>
                          <a:ea typeface="+mj-ea"/>
                        </a:rPr>
                        <a:t>Direct</a:t>
                      </a:r>
                      <a:r>
                        <a:rPr kumimoji="1" lang="ja-JP" altLang="en-US" sz="900" dirty="0">
                          <a:solidFill>
                            <a:schemeClr val="tx1"/>
                          </a:solidFill>
                          <a:latin typeface="+mj-ea"/>
                          <a:ea typeface="+mj-ea"/>
                        </a:rPr>
                        <a:t> </a:t>
                      </a:r>
                      <a:r>
                        <a:rPr kumimoji="1" lang="en-US" altLang="ja-JP" sz="900" dirty="0">
                          <a:solidFill>
                            <a:schemeClr val="tx1"/>
                          </a:solidFill>
                          <a:latin typeface="+mj-ea"/>
                          <a:ea typeface="+mj-ea"/>
                        </a:rPr>
                        <a:t>Connect</a:t>
                      </a:r>
                      <a:r>
                        <a:rPr kumimoji="1" lang="ja-JP" altLang="en-US" sz="900" dirty="0">
                          <a:solidFill>
                            <a:schemeClr val="tx1"/>
                          </a:solidFill>
                          <a:latin typeface="+mj-ea"/>
                          <a:ea typeface="+mj-ea"/>
                        </a:rPr>
                        <a:t>を共同利用するため、団体間で</a:t>
                      </a:r>
                      <a:r>
                        <a:rPr kumimoji="1" lang="en-US" altLang="ja-JP" sz="900" dirty="0">
                          <a:solidFill>
                            <a:schemeClr val="tx1"/>
                          </a:solidFill>
                          <a:latin typeface="+mj-ea"/>
                          <a:ea typeface="+mj-ea"/>
                        </a:rPr>
                        <a:t>IP</a:t>
                      </a:r>
                      <a:r>
                        <a:rPr kumimoji="1" lang="ja-JP" altLang="en-US" sz="900" dirty="0">
                          <a:solidFill>
                            <a:schemeClr val="tx1"/>
                          </a:solidFill>
                          <a:latin typeface="+mj-ea"/>
                          <a:ea typeface="+mj-ea"/>
                        </a:rPr>
                        <a:t>アドレス帯が重複する場合は、</a:t>
                      </a:r>
                      <a:r>
                        <a:rPr kumimoji="1" lang="en-US" altLang="ja-JP" sz="900" dirty="0">
                          <a:solidFill>
                            <a:schemeClr val="tx1"/>
                          </a:solidFill>
                          <a:latin typeface="+mj-ea"/>
                          <a:ea typeface="+mj-ea"/>
                        </a:rPr>
                        <a:t>CE</a:t>
                      </a:r>
                      <a:r>
                        <a:rPr kumimoji="1" lang="ja-JP" altLang="en-US" sz="900" dirty="0">
                          <a:solidFill>
                            <a:schemeClr val="tx1"/>
                          </a:solidFill>
                          <a:latin typeface="+mj-ea"/>
                          <a:ea typeface="+mj-ea"/>
                        </a:rPr>
                        <a:t>ルーター（データセンタ接続部のクラウド向けルーター）～</a:t>
                      </a:r>
                      <a:r>
                        <a:rPr kumimoji="1" lang="en-US" altLang="ja-JP" sz="900" dirty="0">
                          <a:solidFill>
                            <a:schemeClr val="tx1"/>
                          </a:solidFill>
                          <a:latin typeface="+mj-ea"/>
                          <a:ea typeface="+mj-ea"/>
                        </a:rPr>
                        <a:t>Transit</a:t>
                      </a:r>
                      <a:r>
                        <a:rPr kumimoji="1" lang="ja-JP" altLang="en-US" sz="900" dirty="0">
                          <a:solidFill>
                            <a:schemeClr val="tx1"/>
                          </a:solidFill>
                          <a:latin typeface="+mj-ea"/>
                          <a:ea typeface="+mj-ea"/>
                        </a:rPr>
                        <a:t> </a:t>
                      </a:r>
                      <a:r>
                        <a:rPr kumimoji="1" lang="en-US" altLang="ja-JP" sz="900" dirty="0">
                          <a:solidFill>
                            <a:schemeClr val="tx1"/>
                          </a:solidFill>
                          <a:latin typeface="+mj-ea"/>
                          <a:ea typeface="+mj-ea"/>
                        </a:rPr>
                        <a:t>Gateway</a:t>
                      </a:r>
                      <a:r>
                        <a:rPr kumimoji="1" lang="ja-JP" altLang="en-US" sz="900" dirty="0">
                          <a:solidFill>
                            <a:schemeClr val="tx1"/>
                          </a:solidFill>
                          <a:latin typeface="+mj-ea"/>
                          <a:ea typeface="+mj-ea"/>
                        </a:rPr>
                        <a:t>間で</a:t>
                      </a:r>
                      <a:r>
                        <a:rPr kumimoji="1" lang="en-US" altLang="ja-JP" sz="900" dirty="0">
                          <a:solidFill>
                            <a:schemeClr val="tx1"/>
                          </a:solidFill>
                          <a:latin typeface="+mj-ea"/>
                          <a:ea typeface="+mj-ea"/>
                        </a:rPr>
                        <a:t>Site-to-Site</a:t>
                      </a:r>
                      <a:r>
                        <a:rPr kumimoji="1" lang="ja-JP" altLang="en-US" sz="900" dirty="0">
                          <a:solidFill>
                            <a:schemeClr val="tx1"/>
                          </a:solidFill>
                          <a:latin typeface="+mj-ea"/>
                          <a:ea typeface="+mj-ea"/>
                        </a:rPr>
                        <a:t> </a:t>
                      </a:r>
                      <a:r>
                        <a:rPr kumimoji="1" lang="en-US" altLang="ja-JP" sz="900" dirty="0">
                          <a:solidFill>
                            <a:schemeClr val="tx1"/>
                          </a:solidFill>
                          <a:latin typeface="+mj-ea"/>
                          <a:ea typeface="+mj-ea"/>
                        </a:rPr>
                        <a:t>VPN</a:t>
                      </a:r>
                      <a:r>
                        <a:rPr kumimoji="1" lang="ja-JP" altLang="en-US" sz="900" dirty="0">
                          <a:solidFill>
                            <a:schemeClr val="tx1"/>
                          </a:solidFill>
                          <a:latin typeface="+mj-ea"/>
                          <a:ea typeface="+mj-ea"/>
                        </a:rPr>
                        <a:t>を構成し、アドレス変換以外の方法で対応可能である</a:t>
                      </a:r>
                      <a:endParaRPr kumimoji="1" lang="en-US" altLang="ja-JP" sz="900" dirty="0">
                        <a:solidFill>
                          <a:schemeClr val="tx1"/>
                        </a:solidFill>
                        <a:latin typeface="+mj-ea"/>
                        <a:ea typeface="+mj-ea"/>
                      </a:endParaRPr>
                    </a:p>
                    <a:p>
                      <a:pPr marL="171450" indent="-171450">
                        <a:buFont typeface="Wingdings" panose="05000000000000000000" pitchFamily="2" charset="2"/>
                        <a:buChar char="ü"/>
                      </a:pPr>
                      <a:r>
                        <a:rPr kumimoji="1" lang="ja-JP" altLang="en-US" sz="900" dirty="0">
                          <a:solidFill>
                            <a:schemeClr val="tx1"/>
                          </a:solidFill>
                          <a:latin typeface="+mj-ea"/>
                          <a:ea typeface="+mj-ea"/>
                        </a:rPr>
                        <a:t>クラウド接続サービス（③～⑦）を共同利用することで、クラウド接続サービスを個別に調達するよりも回線費用（経常費用）を抑えられる</a:t>
                      </a:r>
                      <a:endParaRPr kumimoji="1" lang="en-US" altLang="ja-JP" sz="900" strike="sngStrike" dirty="0">
                        <a:solidFill>
                          <a:schemeClr val="tx1"/>
                        </a:solidFill>
                        <a:latin typeface="+mj-ea"/>
                        <a:ea typeface="+mj-ea"/>
                      </a:endParaRPr>
                    </a:p>
                    <a:p>
                      <a:pPr marL="171450" indent="-171450">
                        <a:buFont typeface="Wingdings" panose="05000000000000000000" pitchFamily="2" charset="2"/>
                        <a:buChar char="ü"/>
                      </a:pPr>
                      <a:r>
                        <a:rPr kumimoji="1" lang="ja-JP" altLang="en-US" sz="900" strike="noStrike" dirty="0">
                          <a:solidFill>
                            <a:schemeClr val="tx1"/>
                          </a:solidFill>
                          <a:latin typeface="+mj-ea"/>
                          <a:ea typeface="+mj-ea"/>
                        </a:rPr>
                        <a:t>各団体ごとに設置する</a:t>
                      </a:r>
                      <a:r>
                        <a:rPr kumimoji="1" lang="en-US" altLang="ja-JP" sz="900" strike="noStrike" dirty="0">
                          <a:solidFill>
                            <a:schemeClr val="tx1"/>
                          </a:solidFill>
                          <a:latin typeface="+mj-ea"/>
                          <a:ea typeface="+mj-ea"/>
                        </a:rPr>
                        <a:t>CE</a:t>
                      </a:r>
                      <a:r>
                        <a:rPr kumimoji="1" lang="ja-JP" altLang="en-US" sz="900" strike="noStrike" dirty="0">
                          <a:solidFill>
                            <a:schemeClr val="tx1"/>
                          </a:solidFill>
                          <a:latin typeface="+mj-ea"/>
                          <a:ea typeface="+mj-ea"/>
                        </a:rPr>
                        <a:t>ルーターにおいて帯域制御を行うため、他団体の利用状況に干渉されることなく確保した帯域の利用が可能となる</a:t>
                      </a:r>
                      <a:endParaRPr kumimoji="1" lang="en-US" altLang="ja-JP" sz="900" strike="noStrike" dirty="0">
                        <a:solidFill>
                          <a:schemeClr val="tx1"/>
                        </a:solidFill>
                        <a:latin typeface="+mj-ea"/>
                        <a:ea typeface="+mj-ea"/>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190" name="四角形: 角を丸くする 189">
            <a:extLst>
              <a:ext uri="{FF2B5EF4-FFF2-40B4-BE49-F238E27FC236}">
                <a16:creationId xmlns:a16="http://schemas.microsoft.com/office/drawing/2014/main" id="{2E492FA8-5468-D162-A65C-3A00857741F4}"/>
              </a:ext>
            </a:extLst>
          </p:cNvPr>
          <p:cNvSpPr/>
          <p:nvPr/>
        </p:nvSpPr>
        <p:spPr>
          <a:xfrm>
            <a:off x="595460" y="3262355"/>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須坂市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91" name="四角形: 角を丸くする 190">
            <a:extLst>
              <a:ext uri="{FF2B5EF4-FFF2-40B4-BE49-F238E27FC236}">
                <a16:creationId xmlns:a16="http://schemas.microsoft.com/office/drawing/2014/main" id="{C581476E-CC4D-88F5-7ADD-FCFAC8A0DAFA}"/>
              </a:ext>
            </a:extLst>
          </p:cNvPr>
          <p:cNvSpPr/>
          <p:nvPr/>
        </p:nvSpPr>
        <p:spPr>
          <a:xfrm>
            <a:off x="2182914" y="3261829"/>
            <a:ext cx="1086919" cy="1620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データセンター接続部</a:t>
            </a:r>
            <a:endParaRPr lang="en-US" altLang="ja-JP" sz="900" b="1" kern="0">
              <a:solidFill>
                <a:srgbClr val="00338D"/>
              </a:solidFill>
              <a:latin typeface="+mj-ea"/>
              <a:ea typeface="+mj-ea"/>
            </a:endParaRPr>
          </a:p>
        </p:txBody>
      </p:sp>
      <p:sp>
        <p:nvSpPr>
          <p:cNvPr id="192" name="四角形: 角を丸くする 191">
            <a:extLst>
              <a:ext uri="{FF2B5EF4-FFF2-40B4-BE49-F238E27FC236}">
                <a16:creationId xmlns:a16="http://schemas.microsoft.com/office/drawing/2014/main" id="{9B154F5F-A51D-A068-C030-86439C33851F}"/>
              </a:ext>
            </a:extLst>
          </p:cNvPr>
          <p:cNvSpPr/>
          <p:nvPr/>
        </p:nvSpPr>
        <p:spPr>
          <a:xfrm>
            <a:off x="595460" y="4100301"/>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93" name="四角形: 角を丸くする 192">
            <a:extLst>
              <a:ext uri="{FF2B5EF4-FFF2-40B4-BE49-F238E27FC236}">
                <a16:creationId xmlns:a16="http://schemas.microsoft.com/office/drawing/2014/main" id="{90F821F4-A64A-272A-FAD1-41023BFE80BA}"/>
              </a:ext>
            </a:extLst>
          </p:cNvPr>
          <p:cNvSpPr/>
          <p:nvPr/>
        </p:nvSpPr>
        <p:spPr>
          <a:xfrm>
            <a:off x="5260182" y="3265006"/>
            <a:ext cx="2604854" cy="864919"/>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p>
        </p:txBody>
      </p:sp>
      <p:sp>
        <p:nvSpPr>
          <p:cNvPr id="194" name="四角形: 角を丸くする 193">
            <a:extLst>
              <a:ext uri="{FF2B5EF4-FFF2-40B4-BE49-F238E27FC236}">
                <a16:creationId xmlns:a16="http://schemas.microsoft.com/office/drawing/2014/main" id="{2A5E75A4-1095-4E38-81B4-EA44CDA41425}"/>
              </a:ext>
            </a:extLst>
          </p:cNvPr>
          <p:cNvSpPr/>
          <p:nvPr/>
        </p:nvSpPr>
        <p:spPr>
          <a:xfrm>
            <a:off x="4057772" y="3261830"/>
            <a:ext cx="1109016" cy="1781850"/>
          </a:xfrm>
          <a:prstGeom prst="roundRect">
            <a:avLst>
              <a:gd name="adj" fmla="val 772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195" name="円柱 194">
            <a:extLst>
              <a:ext uri="{FF2B5EF4-FFF2-40B4-BE49-F238E27FC236}">
                <a16:creationId xmlns:a16="http://schemas.microsoft.com/office/drawing/2014/main" id="{B0A95C7B-79A2-3CFB-6C61-79FF7266F088}"/>
              </a:ext>
            </a:extLst>
          </p:cNvPr>
          <p:cNvSpPr>
            <a:spLocks/>
          </p:cNvSpPr>
          <p:nvPr/>
        </p:nvSpPr>
        <p:spPr>
          <a:xfrm>
            <a:off x="4728946" y="346525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6" name="円柱 195">
            <a:extLst>
              <a:ext uri="{FF2B5EF4-FFF2-40B4-BE49-F238E27FC236}">
                <a16:creationId xmlns:a16="http://schemas.microsoft.com/office/drawing/2014/main" id="{A95F9C8C-B014-7932-4FB0-A8AEFAE4C853}"/>
              </a:ext>
            </a:extLst>
          </p:cNvPr>
          <p:cNvSpPr>
            <a:spLocks/>
          </p:cNvSpPr>
          <p:nvPr/>
        </p:nvSpPr>
        <p:spPr>
          <a:xfrm>
            <a:off x="4728946" y="376298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97" name="四角形: 角を丸くする 196">
            <a:extLst>
              <a:ext uri="{FF2B5EF4-FFF2-40B4-BE49-F238E27FC236}">
                <a16:creationId xmlns:a16="http://schemas.microsoft.com/office/drawing/2014/main" id="{BE3EC04E-725C-4268-BDA9-F112C61E12CB}"/>
              </a:ext>
            </a:extLst>
          </p:cNvPr>
          <p:cNvSpPr/>
          <p:nvPr/>
        </p:nvSpPr>
        <p:spPr>
          <a:xfrm>
            <a:off x="7936025" y="3261829"/>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198" name="直線矢印コネクタ 197">
            <a:extLst>
              <a:ext uri="{FF2B5EF4-FFF2-40B4-BE49-F238E27FC236}">
                <a16:creationId xmlns:a16="http://schemas.microsoft.com/office/drawing/2014/main" id="{F4A765BA-15E9-7291-0874-16B4A1AC6E49}"/>
              </a:ext>
            </a:extLst>
          </p:cNvPr>
          <p:cNvCxnSpPr>
            <a:cxnSpLocks/>
          </p:cNvCxnSpPr>
          <p:nvPr/>
        </p:nvCxnSpPr>
        <p:spPr>
          <a:xfrm>
            <a:off x="551741" y="3183082"/>
            <a:ext cx="780788"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9" name="直線矢印コネクタ 198">
            <a:extLst>
              <a:ext uri="{FF2B5EF4-FFF2-40B4-BE49-F238E27FC236}">
                <a16:creationId xmlns:a16="http://schemas.microsoft.com/office/drawing/2014/main" id="{6B3F5C73-A310-A1FD-0BA4-488D758C87A7}"/>
              </a:ext>
            </a:extLst>
          </p:cNvPr>
          <p:cNvCxnSpPr>
            <a:cxnSpLocks/>
          </p:cNvCxnSpPr>
          <p:nvPr/>
        </p:nvCxnSpPr>
        <p:spPr>
          <a:xfrm>
            <a:off x="3306837" y="3183082"/>
            <a:ext cx="698622"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0" name="正方形/長方形 199">
            <a:extLst>
              <a:ext uri="{FF2B5EF4-FFF2-40B4-BE49-F238E27FC236}">
                <a16:creationId xmlns:a16="http://schemas.microsoft.com/office/drawing/2014/main" id="{BF69D6B6-6D2B-7C11-30E5-A93A06D51E6A}"/>
              </a:ext>
            </a:extLst>
          </p:cNvPr>
          <p:cNvSpPr/>
          <p:nvPr/>
        </p:nvSpPr>
        <p:spPr>
          <a:xfrm>
            <a:off x="3322395" y="2897246"/>
            <a:ext cx="6816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③アクセス</a:t>
            </a:r>
            <a:endParaRPr kumimoji="1" lang="en-US" altLang="ja-JP" sz="900" b="1">
              <a:solidFill>
                <a:srgbClr val="C6007E"/>
              </a:solidFill>
            </a:endParaRPr>
          </a:p>
          <a:p>
            <a:pPr algn="ctr"/>
            <a:r>
              <a:rPr kumimoji="1" lang="ja-JP" altLang="en-US" sz="900" b="1">
                <a:solidFill>
                  <a:srgbClr val="C6007E"/>
                </a:solidFill>
              </a:rPr>
              <a:t>回線区間</a:t>
            </a:r>
          </a:p>
        </p:txBody>
      </p:sp>
      <p:cxnSp>
        <p:nvCxnSpPr>
          <p:cNvPr id="201" name="直線矢印コネクタ 200">
            <a:extLst>
              <a:ext uri="{FF2B5EF4-FFF2-40B4-BE49-F238E27FC236}">
                <a16:creationId xmlns:a16="http://schemas.microsoft.com/office/drawing/2014/main" id="{09B2C1D8-CFAA-FDFA-57DD-BD7FDAD6A7BF}"/>
              </a:ext>
            </a:extLst>
          </p:cNvPr>
          <p:cNvCxnSpPr>
            <a:cxnSpLocks/>
          </p:cNvCxnSpPr>
          <p:nvPr/>
        </p:nvCxnSpPr>
        <p:spPr>
          <a:xfrm>
            <a:off x="4025407" y="3183082"/>
            <a:ext cx="117385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2" name="正方形/長方形 201">
            <a:extLst>
              <a:ext uri="{FF2B5EF4-FFF2-40B4-BE49-F238E27FC236}">
                <a16:creationId xmlns:a16="http://schemas.microsoft.com/office/drawing/2014/main" id="{319AE86A-A097-73DC-6097-0BEED8AEBDEE}"/>
              </a:ext>
            </a:extLst>
          </p:cNvPr>
          <p:cNvSpPr/>
          <p:nvPr/>
        </p:nvSpPr>
        <p:spPr>
          <a:xfrm>
            <a:off x="4037763" y="2897246"/>
            <a:ext cx="114432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④中継区間</a:t>
            </a:r>
          </a:p>
        </p:txBody>
      </p:sp>
      <p:cxnSp>
        <p:nvCxnSpPr>
          <p:cNvPr id="203" name="直線矢印コネクタ 202">
            <a:extLst>
              <a:ext uri="{FF2B5EF4-FFF2-40B4-BE49-F238E27FC236}">
                <a16:creationId xmlns:a16="http://schemas.microsoft.com/office/drawing/2014/main" id="{83EA01D6-F113-7D08-2CD8-4F1925FB4E04}"/>
              </a:ext>
            </a:extLst>
          </p:cNvPr>
          <p:cNvCxnSpPr>
            <a:cxnSpLocks/>
          </p:cNvCxnSpPr>
          <p:nvPr/>
        </p:nvCxnSpPr>
        <p:spPr>
          <a:xfrm>
            <a:off x="5223245" y="3185463"/>
            <a:ext cx="108209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4" name="正方形/長方形 203">
            <a:extLst>
              <a:ext uri="{FF2B5EF4-FFF2-40B4-BE49-F238E27FC236}">
                <a16:creationId xmlns:a16="http://schemas.microsoft.com/office/drawing/2014/main" id="{001D102D-E6B3-DE3A-5E0B-F754036857C9}"/>
              </a:ext>
            </a:extLst>
          </p:cNvPr>
          <p:cNvSpPr/>
          <p:nvPr/>
        </p:nvSpPr>
        <p:spPr>
          <a:xfrm>
            <a:off x="5218771" y="2897246"/>
            <a:ext cx="10727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⑤回線接続区間</a:t>
            </a:r>
          </a:p>
        </p:txBody>
      </p:sp>
      <p:cxnSp>
        <p:nvCxnSpPr>
          <p:cNvPr id="205" name="直線矢印コネクタ 204">
            <a:extLst>
              <a:ext uri="{FF2B5EF4-FFF2-40B4-BE49-F238E27FC236}">
                <a16:creationId xmlns:a16="http://schemas.microsoft.com/office/drawing/2014/main" id="{AA2C0C55-0115-741F-E095-DB295A00EA50}"/>
              </a:ext>
            </a:extLst>
          </p:cNvPr>
          <p:cNvCxnSpPr>
            <a:cxnSpLocks/>
          </p:cNvCxnSpPr>
          <p:nvPr/>
        </p:nvCxnSpPr>
        <p:spPr>
          <a:xfrm>
            <a:off x="6326578" y="3183082"/>
            <a:ext cx="78571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6" name="正方形/長方形 205">
            <a:extLst>
              <a:ext uri="{FF2B5EF4-FFF2-40B4-BE49-F238E27FC236}">
                <a16:creationId xmlns:a16="http://schemas.microsoft.com/office/drawing/2014/main" id="{950D8D11-C71D-5E99-04D0-3AF6745F5D18}"/>
              </a:ext>
            </a:extLst>
          </p:cNvPr>
          <p:cNvSpPr/>
          <p:nvPr/>
        </p:nvSpPr>
        <p:spPr>
          <a:xfrm>
            <a:off x="6326579" y="2897246"/>
            <a:ext cx="80215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⑥接続部</a:t>
            </a:r>
            <a:endParaRPr kumimoji="1" lang="en-US" altLang="ja-JP" sz="900" b="1">
              <a:solidFill>
                <a:srgbClr val="C6007E"/>
              </a:solidFill>
            </a:endParaRPr>
          </a:p>
          <a:p>
            <a:pPr algn="ctr"/>
            <a:r>
              <a:rPr kumimoji="1" lang="ja-JP" altLang="en-US" sz="900" b="1">
                <a:solidFill>
                  <a:srgbClr val="C6007E"/>
                </a:solidFill>
              </a:rPr>
              <a:t>区間</a:t>
            </a:r>
          </a:p>
        </p:txBody>
      </p:sp>
      <p:cxnSp>
        <p:nvCxnSpPr>
          <p:cNvPr id="207" name="直線矢印コネクタ 206">
            <a:extLst>
              <a:ext uri="{FF2B5EF4-FFF2-40B4-BE49-F238E27FC236}">
                <a16:creationId xmlns:a16="http://schemas.microsoft.com/office/drawing/2014/main" id="{16235C9B-61B1-B647-3A6D-9439DDA19119}"/>
              </a:ext>
            </a:extLst>
          </p:cNvPr>
          <p:cNvCxnSpPr>
            <a:cxnSpLocks/>
          </p:cNvCxnSpPr>
          <p:nvPr/>
        </p:nvCxnSpPr>
        <p:spPr>
          <a:xfrm>
            <a:off x="7150759" y="3183082"/>
            <a:ext cx="75102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8" name="正方形/長方形 207">
            <a:extLst>
              <a:ext uri="{FF2B5EF4-FFF2-40B4-BE49-F238E27FC236}">
                <a16:creationId xmlns:a16="http://schemas.microsoft.com/office/drawing/2014/main" id="{C20B8CA9-B334-D0BC-BE8A-2A09F8724DC5}"/>
              </a:ext>
            </a:extLst>
          </p:cNvPr>
          <p:cNvSpPr/>
          <p:nvPr/>
        </p:nvSpPr>
        <p:spPr>
          <a:xfrm>
            <a:off x="7158862" y="2897246"/>
            <a:ext cx="76305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⑦</a:t>
            </a:r>
            <a:r>
              <a:rPr kumimoji="1" lang="en-US" altLang="ja-JP" sz="900" b="1">
                <a:solidFill>
                  <a:srgbClr val="C6007E"/>
                </a:solidFill>
              </a:rPr>
              <a:t>CSP</a:t>
            </a:r>
          </a:p>
          <a:p>
            <a:pPr algn="ctr"/>
            <a:r>
              <a:rPr kumimoji="1" lang="ja-JP" altLang="en-US" sz="900" b="1">
                <a:solidFill>
                  <a:srgbClr val="C6007E"/>
                </a:solidFill>
              </a:rPr>
              <a:t>接続区間</a:t>
            </a:r>
          </a:p>
        </p:txBody>
      </p:sp>
      <p:cxnSp>
        <p:nvCxnSpPr>
          <p:cNvPr id="209" name="直線矢印コネクタ 208">
            <a:extLst>
              <a:ext uri="{FF2B5EF4-FFF2-40B4-BE49-F238E27FC236}">
                <a16:creationId xmlns:a16="http://schemas.microsoft.com/office/drawing/2014/main" id="{ECF0D2E1-39F5-E894-C18A-81852373CA32}"/>
              </a:ext>
            </a:extLst>
          </p:cNvPr>
          <p:cNvCxnSpPr>
            <a:cxnSpLocks/>
          </p:cNvCxnSpPr>
          <p:nvPr/>
        </p:nvCxnSpPr>
        <p:spPr>
          <a:xfrm>
            <a:off x="7914816" y="3183082"/>
            <a:ext cx="1512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正方形/長方形 209">
            <a:extLst>
              <a:ext uri="{FF2B5EF4-FFF2-40B4-BE49-F238E27FC236}">
                <a16:creationId xmlns:a16="http://schemas.microsoft.com/office/drawing/2014/main" id="{5C696BE2-5B9D-0BE6-4FA1-42D9085E2C87}"/>
              </a:ext>
            </a:extLst>
          </p:cNvPr>
          <p:cNvSpPr/>
          <p:nvPr/>
        </p:nvSpPr>
        <p:spPr>
          <a:xfrm>
            <a:off x="7942052" y="2884546"/>
            <a:ext cx="1635588"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⑧</a:t>
            </a:r>
            <a:r>
              <a:rPr kumimoji="1" lang="en-US" altLang="ja-JP" sz="900" b="1">
                <a:solidFill>
                  <a:srgbClr val="7F7F7F"/>
                </a:solidFill>
              </a:rPr>
              <a:t>CSP</a:t>
            </a:r>
            <a:r>
              <a:rPr kumimoji="1" lang="ja-JP" altLang="en-US" sz="900" b="1">
                <a:solidFill>
                  <a:srgbClr val="7F7F7F"/>
                </a:solidFill>
              </a:rPr>
              <a:t>区間</a:t>
            </a:r>
          </a:p>
        </p:txBody>
      </p:sp>
      <p:sp>
        <p:nvSpPr>
          <p:cNvPr id="211" name="正方形/長方形 210">
            <a:extLst>
              <a:ext uri="{FF2B5EF4-FFF2-40B4-BE49-F238E27FC236}">
                <a16:creationId xmlns:a16="http://schemas.microsoft.com/office/drawing/2014/main" id="{7CCDE8B3-85A7-F3B7-A92A-3F80C75C79D0}"/>
              </a:ext>
            </a:extLst>
          </p:cNvPr>
          <p:cNvSpPr/>
          <p:nvPr/>
        </p:nvSpPr>
        <p:spPr>
          <a:xfrm>
            <a:off x="517027" y="2884546"/>
            <a:ext cx="815880"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sp>
        <p:nvSpPr>
          <p:cNvPr id="212" name="正方形/長方形 211">
            <a:extLst>
              <a:ext uri="{FF2B5EF4-FFF2-40B4-BE49-F238E27FC236}">
                <a16:creationId xmlns:a16="http://schemas.microsoft.com/office/drawing/2014/main" id="{AC65E0B2-1B74-5228-A14C-3102621FAC73}"/>
              </a:ext>
            </a:extLst>
          </p:cNvPr>
          <p:cNvSpPr/>
          <p:nvPr/>
        </p:nvSpPr>
        <p:spPr>
          <a:xfrm>
            <a:off x="1354220" y="2884546"/>
            <a:ext cx="1946437"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chemeClr val="bg1">
                    <a:lumMod val="50000"/>
                  </a:schemeClr>
                </a:solidFill>
              </a:rPr>
              <a:t>②データセンター区間</a:t>
            </a:r>
          </a:p>
        </p:txBody>
      </p:sp>
      <p:sp>
        <p:nvSpPr>
          <p:cNvPr id="213" name="正方形/長方形 212">
            <a:extLst>
              <a:ext uri="{FF2B5EF4-FFF2-40B4-BE49-F238E27FC236}">
                <a16:creationId xmlns:a16="http://schemas.microsoft.com/office/drawing/2014/main" id="{633AAF53-3B0A-98D4-E615-5F4DEBFD0185}"/>
              </a:ext>
            </a:extLst>
          </p:cNvPr>
          <p:cNvSpPr/>
          <p:nvPr/>
        </p:nvSpPr>
        <p:spPr>
          <a:xfrm>
            <a:off x="1390913" y="4308931"/>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14" name="正方形/長方形 213">
            <a:extLst>
              <a:ext uri="{FF2B5EF4-FFF2-40B4-BE49-F238E27FC236}">
                <a16:creationId xmlns:a16="http://schemas.microsoft.com/office/drawing/2014/main" id="{8DAA9657-C334-CF95-4169-8EC4DC3FDE60}"/>
              </a:ext>
            </a:extLst>
          </p:cNvPr>
          <p:cNvSpPr/>
          <p:nvPr/>
        </p:nvSpPr>
        <p:spPr>
          <a:xfrm>
            <a:off x="1390913" y="3470680"/>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15" name="円柱 214">
            <a:extLst>
              <a:ext uri="{FF2B5EF4-FFF2-40B4-BE49-F238E27FC236}">
                <a16:creationId xmlns:a16="http://schemas.microsoft.com/office/drawing/2014/main" id="{9E7B7BBB-03F7-9DBF-1D60-8D844267F0CF}"/>
              </a:ext>
            </a:extLst>
          </p:cNvPr>
          <p:cNvSpPr/>
          <p:nvPr/>
        </p:nvSpPr>
        <p:spPr>
          <a:xfrm>
            <a:off x="4161301" y="363290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16" name="正方形/長方形 215">
            <a:extLst>
              <a:ext uri="{FF2B5EF4-FFF2-40B4-BE49-F238E27FC236}">
                <a16:creationId xmlns:a16="http://schemas.microsoft.com/office/drawing/2014/main" id="{71D6FBFD-C25D-1F3E-F04B-08335BE71D40}"/>
              </a:ext>
            </a:extLst>
          </p:cNvPr>
          <p:cNvSpPr/>
          <p:nvPr/>
        </p:nvSpPr>
        <p:spPr>
          <a:xfrm>
            <a:off x="3316859" y="3763843"/>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17" name="正方形/長方形 216">
            <a:extLst>
              <a:ext uri="{FF2B5EF4-FFF2-40B4-BE49-F238E27FC236}">
                <a16:creationId xmlns:a16="http://schemas.microsoft.com/office/drawing/2014/main" id="{36BFCBD6-5B7F-2D76-75B5-F07BC8F4E305}"/>
              </a:ext>
            </a:extLst>
          </p:cNvPr>
          <p:cNvSpPr/>
          <p:nvPr/>
        </p:nvSpPr>
        <p:spPr>
          <a:xfrm>
            <a:off x="1390913" y="4601585"/>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18" name="正方形/長方形 217">
            <a:extLst>
              <a:ext uri="{FF2B5EF4-FFF2-40B4-BE49-F238E27FC236}">
                <a16:creationId xmlns:a16="http://schemas.microsoft.com/office/drawing/2014/main" id="{B94E8086-A17E-42FD-EBD5-8902402B1479}"/>
              </a:ext>
            </a:extLst>
          </p:cNvPr>
          <p:cNvSpPr/>
          <p:nvPr/>
        </p:nvSpPr>
        <p:spPr>
          <a:xfrm>
            <a:off x="1390913" y="3763334"/>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19" name="円柱 218">
            <a:extLst>
              <a:ext uri="{FF2B5EF4-FFF2-40B4-BE49-F238E27FC236}">
                <a16:creationId xmlns:a16="http://schemas.microsoft.com/office/drawing/2014/main" id="{762FCC0F-6D71-9DC0-B2D3-E5B01474B9AD}"/>
              </a:ext>
            </a:extLst>
          </p:cNvPr>
          <p:cNvSpPr/>
          <p:nvPr/>
        </p:nvSpPr>
        <p:spPr>
          <a:xfrm>
            <a:off x="2807172" y="363432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0" name="円柱 219">
            <a:extLst>
              <a:ext uri="{FF2B5EF4-FFF2-40B4-BE49-F238E27FC236}">
                <a16:creationId xmlns:a16="http://schemas.microsoft.com/office/drawing/2014/main" id="{AF2172FF-42D1-9568-B03C-0988A50AE771}"/>
              </a:ext>
            </a:extLst>
          </p:cNvPr>
          <p:cNvSpPr/>
          <p:nvPr/>
        </p:nvSpPr>
        <p:spPr>
          <a:xfrm>
            <a:off x="2373019" y="376333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1" name="正方形/長方形 220">
            <a:extLst>
              <a:ext uri="{FF2B5EF4-FFF2-40B4-BE49-F238E27FC236}">
                <a16:creationId xmlns:a16="http://schemas.microsoft.com/office/drawing/2014/main" id="{D3517457-ADD9-607E-231E-C77FD1137EFD}"/>
              </a:ext>
            </a:extLst>
          </p:cNvPr>
          <p:cNvSpPr/>
          <p:nvPr/>
        </p:nvSpPr>
        <p:spPr>
          <a:xfrm>
            <a:off x="1832512" y="3610549"/>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22" name="円柱 221">
            <a:extLst>
              <a:ext uri="{FF2B5EF4-FFF2-40B4-BE49-F238E27FC236}">
                <a16:creationId xmlns:a16="http://schemas.microsoft.com/office/drawing/2014/main" id="{8B498F4B-B18F-6D7F-30EA-1582728C7FA7}"/>
              </a:ext>
            </a:extLst>
          </p:cNvPr>
          <p:cNvSpPr/>
          <p:nvPr/>
        </p:nvSpPr>
        <p:spPr>
          <a:xfrm>
            <a:off x="2372735" y="460158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3" name="円柱 222">
            <a:extLst>
              <a:ext uri="{FF2B5EF4-FFF2-40B4-BE49-F238E27FC236}">
                <a16:creationId xmlns:a16="http://schemas.microsoft.com/office/drawing/2014/main" id="{7EA88C3B-928B-6894-B427-0028B8F3E3C4}"/>
              </a:ext>
            </a:extLst>
          </p:cNvPr>
          <p:cNvSpPr/>
          <p:nvPr/>
        </p:nvSpPr>
        <p:spPr>
          <a:xfrm>
            <a:off x="2372735" y="430893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24" name="円柱 223">
            <a:extLst>
              <a:ext uri="{FF2B5EF4-FFF2-40B4-BE49-F238E27FC236}">
                <a16:creationId xmlns:a16="http://schemas.microsoft.com/office/drawing/2014/main" id="{37B1B3F1-8250-2AC6-5210-79159EE0F961}"/>
              </a:ext>
            </a:extLst>
          </p:cNvPr>
          <p:cNvSpPr/>
          <p:nvPr/>
        </p:nvSpPr>
        <p:spPr>
          <a:xfrm>
            <a:off x="2373019" y="347068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25" name="直線コネクタ 224">
            <a:extLst>
              <a:ext uri="{FF2B5EF4-FFF2-40B4-BE49-F238E27FC236}">
                <a16:creationId xmlns:a16="http://schemas.microsoft.com/office/drawing/2014/main" id="{4274F105-9A61-2BE3-0357-C238D0FBEDC6}"/>
              </a:ext>
            </a:extLst>
          </p:cNvPr>
          <p:cNvCxnSpPr>
            <a:cxnSpLocks/>
            <a:stCxn id="258" idx="4"/>
            <a:endCxn id="214" idx="1"/>
          </p:cNvCxnSpPr>
          <p:nvPr/>
        </p:nvCxnSpPr>
        <p:spPr>
          <a:xfrm>
            <a:off x="1332529" y="3596680"/>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a:extLst>
              <a:ext uri="{FF2B5EF4-FFF2-40B4-BE49-F238E27FC236}">
                <a16:creationId xmlns:a16="http://schemas.microsoft.com/office/drawing/2014/main" id="{BE5E8C8F-9F3B-E346-1C7B-D391F870E32E}"/>
              </a:ext>
            </a:extLst>
          </p:cNvPr>
          <p:cNvCxnSpPr>
            <a:cxnSpLocks/>
            <a:stCxn id="260" idx="4"/>
            <a:endCxn id="218" idx="1"/>
          </p:cNvCxnSpPr>
          <p:nvPr/>
        </p:nvCxnSpPr>
        <p:spPr>
          <a:xfrm>
            <a:off x="1332529" y="3889334"/>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27" name="直線コネクタ 226">
            <a:extLst>
              <a:ext uri="{FF2B5EF4-FFF2-40B4-BE49-F238E27FC236}">
                <a16:creationId xmlns:a16="http://schemas.microsoft.com/office/drawing/2014/main" id="{E664FBBB-6D18-CAC0-4B7D-9C9B87CD979C}"/>
              </a:ext>
            </a:extLst>
          </p:cNvPr>
          <p:cNvCxnSpPr>
            <a:cxnSpLocks/>
            <a:stCxn id="259" idx="4"/>
            <a:endCxn id="213" idx="1"/>
          </p:cNvCxnSpPr>
          <p:nvPr/>
        </p:nvCxnSpPr>
        <p:spPr>
          <a:xfrm>
            <a:off x="1332529" y="4434931"/>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28" name="直線コネクタ 227">
            <a:extLst>
              <a:ext uri="{FF2B5EF4-FFF2-40B4-BE49-F238E27FC236}">
                <a16:creationId xmlns:a16="http://schemas.microsoft.com/office/drawing/2014/main" id="{F3D5F308-7CE6-5D18-4F9D-D405E09B3C9F}"/>
              </a:ext>
            </a:extLst>
          </p:cNvPr>
          <p:cNvCxnSpPr>
            <a:cxnSpLocks/>
            <a:stCxn id="261" idx="4"/>
            <a:endCxn id="217" idx="1"/>
          </p:cNvCxnSpPr>
          <p:nvPr/>
        </p:nvCxnSpPr>
        <p:spPr>
          <a:xfrm>
            <a:off x="1332529" y="4727585"/>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a:extLst>
              <a:ext uri="{FF2B5EF4-FFF2-40B4-BE49-F238E27FC236}">
                <a16:creationId xmlns:a16="http://schemas.microsoft.com/office/drawing/2014/main" id="{D777B2CA-6C0E-B37D-25BE-7C392D4AB97D}"/>
              </a:ext>
            </a:extLst>
          </p:cNvPr>
          <p:cNvCxnSpPr>
            <a:cxnSpLocks/>
            <a:stCxn id="214" idx="3"/>
            <a:endCxn id="224" idx="2"/>
          </p:cNvCxnSpPr>
          <p:nvPr/>
        </p:nvCxnSpPr>
        <p:spPr>
          <a:xfrm>
            <a:off x="1786913" y="3596680"/>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a:extLst>
              <a:ext uri="{FF2B5EF4-FFF2-40B4-BE49-F238E27FC236}">
                <a16:creationId xmlns:a16="http://schemas.microsoft.com/office/drawing/2014/main" id="{ED4CCDCC-8EE5-C8D4-43D9-127EC7C7397C}"/>
              </a:ext>
            </a:extLst>
          </p:cNvPr>
          <p:cNvCxnSpPr>
            <a:cxnSpLocks/>
            <a:stCxn id="218" idx="3"/>
            <a:endCxn id="220" idx="2"/>
          </p:cNvCxnSpPr>
          <p:nvPr/>
        </p:nvCxnSpPr>
        <p:spPr>
          <a:xfrm>
            <a:off x="1786913" y="3889334"/>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a:extLst>
              <a:ext uri="{FF2B5EF4-FFF2-40B4-BE49-F238E27FC236}">
                <a16:creationId xmlns:a16="http://schemas.microsoft.com/office/drawing/2014/main" id="{1E373669-81B6-5D28-724C-C6C656564A14}"/>
              </a:ext>
            </a:extLst>
          </p:cNvPr>
          <p:cNvCxnSpPr>
            <a:cxnSpLocks/>
            <a:stCxn id="213" idx="3"/>
            <a:endCxn id="223" idx="2"/>
          </p:cNvCxnSpPr>
          <p:nvPr/>
        </p:nvCxnSpPr>
        <p:spPr>
          <a:xfrm>
            <a:off x="1786913" y="4434931"/>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a:extLst>
              <a:ext uri="{FF2B5EF4-FFF2-40B4-BE49-F238E27FC236}">
                <a16:creationId xmlns:a16="http://schemas.microsoft.com/office/drawing/2014/main" id="{694DFEEC-3CEC-CD7B-850C-FEB85DA47BBF}"/>
              </a:ext>
            </a:extLst>
          </p:cNvPr>
          <p:cNvCxnSpPr>
            <a:cxnSpLocks/>
            <a:stCxn id="217" idx="3"/>
            <a:endCxn id="222" idx="2"/>
          </p:cNvCxnSpPr>
          <p:nvPr/>
        </p:nvCxnSpPr>
        <p:spPr>
          <a:xfrm>
            <a:off x="1786913" y="4727585"/>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3" name="直線コネクタ 232">
            <a:extLst>
              <a:ext uri="{FF2B5EF4-FFF2-40B4-BE49-F238E27FC236}">
                <a16:creationId xmlns:a16="http://schemas.microsoft.com/office/drawing/2014/main" id="{7884F959-228F-4A05-722C-D7610B0474CA}"/>
              </a:ext>
            </a:extLst>
          </p:cNvPr>
          <p:cNvCxnSpPr>
            <a:cxnSpLocks/>
            <a:stCxn id="219" idx="4"/>
            <a:endCxn id="215" idx="2"/>
          </p:cNvCxnSpPr>
          <p:nvPr/>
        </p:nvCxnSpPr>
        <p:spPr>
          <a:xfrm flipV="1">
            <a:off x="3203173" y="3758903"/>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4" name="円柱 233">
            <a:extLst>
              <a:ext uri="{FF2B5EF4-FFF2-40B4-BE49-F238E27FC236}">
                <a16:creationId xmlns:a16="http://schemas.microsoft.com/office/drawing/2014/main" id="{A25BBD00-77E6-1F7E-8B28-475A7BC8AA80}"/>
              </a:ext>
            </a:extLst>
          </p:cNvPr>
          <p:cNvSpPr/>
          <p:nvPr/>
        </p:nvSpPr>
        <p:spPr>
          <a:xfrm>
            <a:off x="4161301" y="442299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35" name="円柱 234">
            <a:extLst>
              <a:ext uri="{FF2B5EF4-FFF2-40B4-BE49-F238E27FC236}">
                <a16:creationId xmlns:a16="http://schemas.microsoft.com/office/drawing/2014/main" id="{009E9570-61E1-381D-840B-90C42DE1BE1C}"/>
              </a:ext>
            </a:extLst>
          </p:cNvPr>
          <p:cNvSpPr/>
          <p:nvPr/>
        </p:nvSpPr>
        <p:spPr>
          <a:xfrm>
            <a:off x="2807172" y="442442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36" name="直線コネクタ 235">
            <a:extLst>
              <a:ext uri="{FF2B5EF4-FFF2-40B4-BE49-F238E27FC236}">
                <a16:creationId xmlns:a16="http://schemas.microsoft.com/office/drawing/2014/main" id="{0B0CFCD6-A1E1-1572-B721-60C976390DDD}"/>
              </a:ext>
            </a:extLst>
          </p:cNvPr>
          <p:cNvCxnSpPr>
            <a:cxnSpLocks/>
          </p:cNvCxnSpPr>
          <p:nvPr/>
        </p:nvCxnSpPr>
        <p:spPr>
          <a:xfrm flipV="1">
            <a:off x="3203173" y="4540429"/>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a:extLst>
              <a:ext uri="{FF2B5EF4-FFF2-40B4-BE49-F238E27FC236}">
                <a16:creationId xmlns:a16="http://schemas.microsoft.com/office/drawing/2014/main" id="{BC133F05-5E43-65C8-C8B2-ACF298C35EDC}"/>
              </a:ext>
            </a:extLst>
          </p:cNvPr>
          <p:cNvCxnSpPr>
            <a:cxnSpLocks/>
            <a:stCxn id="195" idx="4"/>
          </p:cNvCxnSpPr>
          <p:nvPr/>
        </p:nvCxnSpPr>
        <p:spPr>
          <a:xfrm flipV="1">
            <a:off x="5124947" y="3587928"/>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a:extLst>
              <a:ext uri="{FF2B5EF4-FFF2-40B4-BE49-F238E27FC236}">
                <a16:creationId xmlns:a16="http://schemas.microsoft.com/office/drawing/2014/main" id="{2440AC23-64AE-D18B-56EB-FDF03D483B23}"/>
              </a:ext>
            </a:extLst>
          </p:cNvPr>
          <p:cNvCxnSpPr>
            <a:cxnSpLocks/>
            <a:stCxn id="196" idx="4"/>
          </p:cNvCxnSpPr>
          <p:nvPr/>
        </p:nvCxnSpPr>
        <p:spPr>
          <a:xfrm flipV="1">
            <a:off x="5124947" y="3885659"/>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a:extLst>
              <a:ext uri="{FF2B5EF4-FFF2-40B4-BE49-F238E27FC236}">
                <a16:creationId xmlns:a16="http://schemas.microsoft.com/office/drawing/2014/main" id="{9A440A0D-0AA0-FC26-5127-32DD31CE942F}"/>
              </a:ext>
            </a:extLst>
          </p:cNvPr>
          <p:cNvCxnSpPr>
            <a:cxnSpLocks/>
          </p:cNvCxnSpPr>
          <p:nvPr/>
        </p:nvCxnSpPr>
        <p:spPr>
          <a:xfrm flipH="1">
            <a:off x="4008328"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42" name="直線コネクタ 241">
            <a:extLst>
              <a:ext uri="{FF2B5EF4-FFF2-40B4-BE49-F238E27FC236}">
                <a16:creationId xmlns:a16="http://schemas.microsoft.com/office/drawing/2014/main" id="{D9F92C06-F6E3-78C3-9DBD-B29FDE6E326C}"/>
              </a:ext>
            </a:extLst>
          </p:cNvPr>
          <p:cNvCxnSpPr>
            <a:cxnSpLocks/>
          </p:cNvCxnSpPr>
          <p:nvPr/>
        </p:nvCxnSpPr>
        <p:spPr>
          <a:xfrm flipH="1">
            <a:off x="5218710"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43" name="直線コネクタ 242">
            <a:extLst>
              <a:ext uri="{FF2B5EF4-FFF2-40B4-BE49-F238E27FC236}">
                <a16:creationId xmlns:a16="http://schemas.microsoft.com/office/drawing/2014/main" id="{A3386D5B-8BFF-A853-77D2-87ADC71A3285}"/>
              </a:ext>
            </a:extLst>
          </p:cNvPr>
          <p:cNvCxnSpPr>
            <a:cxnSpLocks/>
          </p:cNvCxnSpPr>
          <p:nvPr/>
        </p:nvCxnSpPr>
        <p:spPr>
          <a:xfrm>
            <a:off x="3306837"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44" name="直線コネクタ 243">
            <a:extLst>
              <a:ext uri="{FF2B5EF4-FFF2-40B4-BE49-F238E27FC236}">
                <a16:creationId xmlns:a16="http://schemas.microsoft.com/office/drawing/2014/main" id="{9919053B-F637-64AD-5768-611F2B6CDE47}"/>
              </a:ext>
            </a:extLst>
          </p:cNvPr>
          <p:cNvCxnSpPr>
            <a:cxnSpLocks/>
          </p:cNvCxnSpPr>
          <p:nvPr/>
        </p:nvCxnSpPr>
        <p:spPr>
          <a:xfrm flipH="1">
            <a:off x="7910053"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45" name="直線コネクタ 244">
            <a:extLst>
              <a:ext uri="{FF2B5EF4-FFF2-40B4-BE49-F238E27FC236}">
                <a16:creationId xmlns:a16="http://schemas.microsoft.com/office/drawing/2014/main" id="{A44425BB-05ED-6A89-E169-3ABD3A24FFAA}"/>
              </a:ext>
            </a:extLst>
          </p:cNvPr>
          <p:cNvCxnSpPr>
            <a:cxnSpLocks/>
          </p:cNvCxnSpPr>
          <p:nvPr/>
        </p:nvCxnSpPr>
        <p:spPr>
          <a:xfrm flipH="1">
            <a:off x="9433098"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sp>
        <p:nvSpPr>
          <p:cNvPr id="246" name="正方形/長方形 245">
            <a:extLst>
              <a:ext uri="{FF2B5EF4-FFF2-40B4-BE49-F238E27FC236}">
                <a16:creationId xmlns:a16="http://schemas.microsoft.com/office/drawing/2014/main" id="{CBDD1F13-BA87-F939-D0E5-2462167D5C83}"/>
              </a:ext>
            </a:extLst>
          </p:cNvPr>
          <p:cNvSpPr/>
          <p:nvPr/>
        </p:nvSpPr>
        <p:spPr>
          <a:xfrm>
            <a:off x="1826161" y="3903202"/>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47" name="正方形/長方形 246">
            <a:extLst>
              <a:ext uri="{FF2B5EF4-FFF2-40B4-BE49-F238E27FC236}">
                <a16:creationId xmlns:a16="http://schemas.microsoft.com/office/drawing/2014/main" id="{9767E9BC-5EE3-8065-99C9-14112CDFC89D}"/>
              </a:ext>
            </a:extLst>
          </p:cNvPr>
          <p:cNvSpPr/>
          <p:nvPr/>
        </p:nvSpPr>
        <p:spPr>
          <a:xfrm>
            <a:off x="1832512" y="4444630"/>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48" name="正方形/長方形 247">
            <a:extLst>
              <a:ext uri="{FF2B5EF4-FFF2-40B4-BE49-F238E27FC236}">
                <a16:creationId xmlns:a16="http://schemas.microsoft.com/office/drawing/2014/main" id="{FAD1633A-20DA-8548-EDF5-0D102EF7F158}"/>
              </a:ext>
            </a:extLst>
          </p:cNvPr>
          <p:cNvSpPr/>
          <p:nvPr/>
        </p:nvSpPr>
        <p:spPr>
          <a:xfrm>
            <a:off x="1826161" y="4740658"/>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49" name="正方形/長方形 248">
            <a:extLst>
              <a:ext uri="{FF2B5EF4-FFF2-40B4-BE49-F238E27FC236}">
                <a16:creationId xmlns:a16="http://schemas.microsoft.com/office/drawing/2014/main" id="{F7E0C568-13E4-A5A4-F3BD-46DAF775D5D3}"/>
              </a:ext>
            </a:extLst>
          </p:cNvPr>
          <p:cNvSpPr/>
          <p:nvPr/>
        </p:nvSpPr>
        <p:spPr>
          <a:xfrm>
            <a:off x="3316859" y="4563312"/>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50" name="直線コネクタ 249">
            <a:extLst>
              <a:ext uri="{FF2B5EF4-FFF2-40B4-BE49-F238E27FC236}">
                <a16:creationId xmlns:a16="http://schemas.microsoft.com/office/drawing/2014/main" id="{976DF0A6-4CC2-181C-9DCC-ED2DB03DD6BC}"/>
              </a:ext>
            </a:extLst>
          </p:cNvPr>
          <p:cNvCxnSpPr>
            <a:cxnSpLocks/>
          </p:cNvCxnSpPr>
          <p:nvPr/>
        </p:nvCxnSpPr>
        <p:spPr>
          <a:xfrm flipV="1">
            <a:off x="6641405" y="3587928"/>
            <a:ext cx="133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a:extLst>
              <a:ext uri="{FF2B5EF4-FFF2-40B4-BE49-F238E27FC236}">
                <a16:creationId xmlns:a16="http://schemas.microsoft.com/office/drawing/2014/main" id="{A41C53A4-17DD-09AE-EEFD-045E1905D116}"/>
              </a:ext>
            </a:extLst>
          </p:cNvPr>
          <p:cNvCxnSpPr>
            <a:cxnSpLocks/>
          </p:cNvCxnSpPr>
          <p:nvPr/>
        </p:nvCxnSpPr>
        <p:spPr>
          <a:xfrm flipV="1">
            <a:off x="6716965" y="3885659"/>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2" name="円柱 251">
            <a:extLst>
              <a:ext uri="{FF2B5EF4-FFF2-40B4-BE49-F238E27FC236}">
                <a16:creationId xmlns:a16="http://schemas.microsoft.com/office/drawing/2014/main" id="{4962450D-6401-B6FB-AD6C-9C7DA60E86BE}"/>
              </a:ext>
            </a:extLst>
          </p:cNvPr>
          <p:cNvSpPr/>
          <p:nvPr/>
        </p:nvSpPr>
        <p:spPr>
          <a:xfrm>
            <a:off x="6391274" y="3551376"/>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53" name="円柱 252">
            <a:extLst>
              <a:ext uri="{FF2B5EF4-FFF2-40B4-BE49-F238E27FC236}">
                <a16:creationId xmlns:a16="http://schemas.microsoft.com/office/drawing/2014/main" id="{8B074250-8959-D866-5164-075A473F9B48}"/>
              </a:ext>
            </a:extLst>
          </p:cNvPr>
          <p:cNvSpPr/>
          <p:nvPr/>
        </p:nvSpPr>
        <p:spPr>
          <a:xfrm>
            <a:off x="6340458" y="3409754"/>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54" name="正方形/長方形 253">
            <a:extLst>
              <a:ext uri="{FF2B5EF4-FFF2-40B4-BE49-F238E27FC236}">
                <a16:creationId xmlns:a16="http://schemas.microsoft.com/office/drawing/2014/main" id="{6CE799A1-FA64-4A88-E007-E8DAD4D77B87}"/>
              </a:ext>
            </a:extLst>
          </p:cNvPr>
          <p:cNvSpPr/>
          <p:nvPr/>
        </p:nvSpPr>
        <p:spPr>
          <a:xfrm>
            <a:off x="5514958" y="3610549"/>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55" name="正方形/長方形 254">
            <a:extLst>
              <a:ext uri="{FF2B5EF4-FFF2-40B4-BE49-F238E27FC236}">
                <a16:creationId xmlns:a16="http://schemas.microsoft.com/office/drawing/2014/main" id="{22EA3253-2F01-E197-B358-E4DD7BFBFCFA}"/>
              </a:ext>
            </a:extLst>
          </p:cNvPr>
          <p:cNvSpPr/>
          <p:nvPr/>
        </p:nvSpPr>
        <p:spPr>
          <a:xfrm>
            <a:off x="5508607" y="3903202"/>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56" name="正方形/長方形 255">
            <a:extLst>
              <a:ext uri="{FF2B5EF4-FFF2-40B4-BE49-F238E27FC236}">
                <a16:creationId xmlns:a16="http://schemas.microsoft.com/office/drawing/2014/main" id="{D5C682D1-28A3-1478-26D4-50014041FBD9}"/>
              </a:ext>
            </a:extLst>
          </p:cNvPr>
          <p:cNvSpPr/>
          <p:nvPr/>
        </p:nvSpPr>
        <p:spPr>
          <a:xfrm>
            <a:off x="7259003" y="3610549"/>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57" name="正方形/長方形 256">
            <a:extLst>
              <a:ext uri="{FF2B5EF4-FFF2-40B4-BE49-F238E27FC236}">
                <a16:creationId xmlns:a16="http://schemas.microsoft.com/office/drawing/2014/main" id="{7F997D3F-C829-83FF-8537-14342C0E8F0D}"/>
              </a:ext>
            </a:extLst>
          </p:cNvPr>
          <p:cNvSpPr/>
          <p:nvPr/>
        </p:nvSpPr>
        <p:spPr>
          <a:xfrm>
            <a:off x="7252652" y="3903202"/>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58" name="円柱 257">
            <a:extLst>
              <a:ext uri="{FF2B5EF4-FFF2-40B4-BE49-F238E27FC236}">
                <a16:creationId xmlns:a16="http://schemas.microsoft.com/office/drawing/2014/main" id="{0D511C4E-E0E4-C25B-B9BC-1543E55A36A6}"/>
              </a:ext>
            </a:extLst>
          </p:cNvPr>
          <p:cNvSpPr/>
          <p:nvPr/>
        </p:nvSpPr>
        <p:spPr>
          <a:xfrm>
            <a:off x="936529" y="347068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59" name="円柱 258">
            <a:extLst>
              <a:ext uri="{FF2B5EF4-FFF2-40B4-BE49-F238E27FC236}">
                <a16:creationId xmlns:a16="http://schemas.microsoft.com/office/drawing/2014/main" id="{685CEBF5-275E-2C54-9D12-987AFFCBAC8E}"/>
              </a:ext>
            </a:extLst>
          </p:cNvPr>
          <p:cNvSpPr/>
          <p:nvPr/>
        </p:nvSpPr>
        <p:spPr>
          <a:xfrm>
            <a:off x="936529" y="430893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0" name="円柱 259">
            <a:extLst>
              <a:ext uri="{FF2B5EF4-FFF2-40B4-BE49-F238E27FC236}">
                <a16:creationId xmlns:a16="http://schemas.microsoft.com/office/drawing/2014/main" id="{A615DF0C-B741-C5D2-18CC-9EB77A22B31E}"/>
              </a:ext>
            </a:extLst>
          </p:cNvPr>
          <p:cNvSpPr/>
          <p:nvPr/>
        </p:nvSpPr>
        <p:spPr>
          <a:xfrm>
            <a:off x="936529" y="376333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1" name="円柱 260">
            <a:extLst>
              <a:ext uri="{FF2B5EF4-FFF2-40B4-BE49-F238E27FC236}">
                <a16:creationId xmlns:a16="http://schemas.microsoft.com/office/drawing/2014/main" id="{DC007A26-63FA-D12C-4E4B-3093B4501B4F}"/>
              </a:ext>
            </a:extLst>
          </p:cNvPr>
          <p:cNvSpPr/>
          <p:nvPr/>
        </p:nvSpPr>
        <p:spPr>
          <a:xfrm>
            <a:off x="936529" y="460158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62" name="直線コネクタ 261">
            <a:extLst>
              <a:ext uri="{FF2B5EF4-FFF2-40B4-BE49-F238E27FC236}">
                <a16:creationId xmlns:a16="http://schemas.microsoft.com/office/drawing/2014/main" id="{C2A04901-4239-333A-5155-D31FD60C278B}"/>
              </a:ext>
            </a:extLst>
          </p:cNvPr>
          <p:cNvCxnSpPr>
            <a:cxnSpLocks/>
          </p:cNvCxnSpPr>
          <p:nvPr/>
        </p:nvCxnSpPr>
        <p:spPr>
          <a:xfrm>
            <a:off x="1340568"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63" name="直線矢印コネクタ 262">
            <a:extLst>
              <a:ext uri="{FF2B5EF4-FFF2-40B4-BE49-F238E27FC236}">
                <a16:creationId xmlns:a16="http://schemas.microsoft.com/office/drawing/2014/main" id="{E64AF304-AECC-467F-BCC5-53CAD75465F7}"/>
              </a:ext>
            </a:extLst>
          </p:cNvPr>
          <p:cNvCxnSpPr>
            <a:cxnSpLocks/>
          </p:cNvCxnSpPr>
          <p:nvPr/>
        </p:nvCxnSpPr>
        <p:spPr>
          <a:xfrm>
            <a:off x="1349987" y="3183082"/>
            <a:ext cx="1946437"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4" name="四角形: 角を丸くする 263">
            <a:extLst>
              <a:ext uri="{FF2B5EF4-FFF2-40B4-BE49-F238E27FC236}">
                <a16:creationId xmlns:a16="http://schemas.microsoft.com/office/drawing/2014/main" id="{F9DBA76F-6958-D645-D5E1-0438F0495E5E}"/>
              </a:ext>
            </a:extLst>
          </p:cNvPr>
          <p:cNvSpPr/>
          <p:nvPr/>
        </p:nvSpPr>
        <p:spPr>
          <a:xfrm>
            <a:off x="5260182" y="4178761"/>
            <a:ext cx="2604854" cy="864919"/>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p>
        </p:txBody>
      </p:sp>
      <p:grpSp>
        <p:nvGrpSpPr>
          <p:cNvPr id="265" name="グループ化 264">
            <a:extLst>
              <a:ext uri="{FF2B5EF4-FFF2-40B4-BE49-F238E27FC236}">
                <a16:creationId xmlns:a16="http://schemas.microsoft.com/office/drawing/2014/main" id="{70A684BE-D06A-0DD9-3CAC-61CDF5D7F4DA}"/>
              </a:ext>
            </a:extLst>
          </p:cNvPr>
          <p:cNvGrpSpPr/>
          <p:nvPr/>
        </p:nvGrpSpPr>
        <p:grpSpPr>
          <a:xfrm>
            <a:off x="4728946" y="4423000"/>
            <a:ext cx="396000" cy="549731"/>
            <a:chOff x="4347946" y="4321713"/>
            <a:chExt cx="396000" cy="549731"/>
          </a:xfrm>
        </p:grpSpPr>
        <p:sp>
          <p:nvSpPr>
            <p:cNvPr id="266" name="円柱 265">
              <a:extLst>
                <a:ext uri="{FF2B5EF4-FFF2-40B4-BE49-F238E27FC236}">
                  <a16:creationId xmlns:a16="http://schemas.microsoft.com/office/drawing/2014/main" id="{5601BD91-DF4B-781E-F855-A813CDB02AF3}"/>
                </a:ext>
              </a:extLst>
            </p:cNvPr>
            <p:cNvSpPr>
              <a:spLocks/>
            </p:cNvSpPr>
            <p:nvPr/>
          </p:nvSpPr>
          <p:spPr>
            <a:xfrm>
              <a:off x="4347946" y="432171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7" name="円柱 266">
              <a:extLst>
                <a:ext uri="{FF2B5EF4-FFF2-40B4-BE49-F238E27FC236}">
                  <a16:creationId xmlns:a16="http://schemas.microsoft.com/office/drawing/2014/main" id="{6A49C85A-8C65-A12E-A11D-D98C8EABABB8}"/>
                </a:ext>
              </a:extLst>
            </p:cNvPr>
            <p:cNvSpPr>
              <a:spLocks/>
            </p:cNvSpPr>
            <p:nvPr/>
          </p:nvSpPr>
          <p:spPr>
            <a:xfrm>
              <a:off x="4347946" y="461944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grpSp>
      <p:sp>
        <p:nvSpPr>
          <p:cNvPr id="268" name="四角形: 角を丸くする 267">
            <a:extLst>
              <a:ext uri="{FF2B5EF4-FFF2-40B4-BE49-F238E27FC236}">
                <a16:creationId xmlns:a16="http://schemas.microsoft.com/office/drawing/2014/main" id="{29E7C269-E4A8-1DDB-B951-7D91AB281015}"/>
              </a:ext>
            </a:extLst>
          </p:cNvPr>
          <p:cNvSpPr/>
          <p:nvPr/>
        </p:nvSpPr>
        <p:spPr>
          <a:xfrm>
            <a:off x="7936025" y="4256948"/>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cxnSp>
        <p:nvCxnSpPr>
          <p:cNvPr id="269" name="直線コネクタ 268">
            <a:extLst>
              <a:ext uri="{FF2B5EF4-FFF2-40B4-BE49-F238E27FC236}">
                <a16:creationId xmlns:a16="http://schemas.microsoft.com/office/drawing/2014/main" id="{8D2FB9D6-7AFF-3513-AB38-DB90F821632D}"/>
              </a:ext>
            </a:extLst>
          </p:cNvPr>
          <p:cNvCxnSpPr>
            <a:cxnSpLocks/>
          </p:cNvCxnSpPr>
          <p:nvPr/>
        </p:nvCxnSpPr>
        <p:spPr>
          <a:xfrm flipH="1">
            <a:off x="6312795"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70" name="直線コネクタ 269">
            <a:extLst>
              <a:ext uri="{FF2B5EF4-FFF2-40B4-BE49-F238E27FC236}">
                <a16:creationId xmlns:a16="http://schemas.microsoft.com/office/drawing/2014/main" id="{DD02B53B-215B-4317-A2FA-85E7C3183FBE}"/>
              </a:ext>
            </a:extLst>
          </p:cNvPr>
          <p:cNvCxnSpPr>
            <a:cxnSpLocks/>
          </p:cNvCxnSpPr>
          <p:nvPr/>
        </p:nvCxnSpPr>
        <p:spPr>
          <a:xfrm flipH="1">
            <a:off x="7136337"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grpSp>
        <p:nvGrpSpPr>
          <p:cNvPr id="272" name="グループ化 271">
            <a:extLst>
              <a:ext uri="{FF2B5EF4-FFF2-40B4-BE49-F238E27FC236}">
                <a16:creationId xmlns:a16="http://schemas.microsoft.com/office/drawing/2014/main" id="{0750A7DB-0980-B03D-4C62-76D40D27A83F}"/>
              </a:ext>
            </a:extLst>
          </p:cNvPr>
          <p:cNvGrpSpPr/>
          <p:nvPr/>
        </p:nvGrpSpPr>
        <p:grpSpPr>
          <a:xfrm>
            <a:off x="6641405" y="4540429"/>
            <a:ext cx="1332000" cy="142071"/>
            <a:chOff x="6260405" y="4444387"/>
            <a:chExt cx="1332000" cy="142071"/>
          </a:xfrm>
        </p:grpSpPr>
        <p:sp>
          <p:nvSpPr>
            <p:cNvPr id="273" name="正方形/長方形 272">
              <a:extLst>
                <a:ext uri="{FF2B5EF4-FFF2-40B4-BE49-F238E27FC236}">
                  <a16:creationId xmlns:a16="http://schemas.microsoft.com/office/drawing/2014/main" id="{72E895A2-CCFE-E58A-A7CE-A84944DB19C5}"/>
                </a:ext>
              </a:extLst>
            </p:cNvPr>
            <p:cNvSpPr/>
            <p:nvPr/>
          </p:nvSpPr>
          <p:spPr>
            <a:xfrm>
              <a:off x="6878002" y="4467008"/>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274" name="直線コネクタ 273">
              <a:extLst>
                <a:ext uri="{FF2B5EF4-FFF2-40B4-BE49-F238E27FC236}">
                  <a16:creationId xmlns:a16="http://schemas.microsoft.com/office/drawing/2014/main" id="{2A4CC11B-C677-4315-0DF9-7F0CE0707A9D}"/>
                </a:ext>
              </a:extLst>
            </p:cNvPr>
            <p:cNvCxnSpPr>
              <a:cxnSpLocks/>
            </p:cNvCxnSpPr>
            <p:nvPr/>
          </p:nvCxnSpPr>
          <p:spPr>
            <a:xfrm flipV="1">
              <a:off x="6260405" y="4444387"/>
              <a:ext cx="133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75" name="グループ化 274">
            <a:extLst>
              <a:ext uri="{FF2B5EF4-FFF2-40B4-BE49-F238E27FC236}">
                <a16:creationId xmlns:a16="http://schemas.microsoft.com/office/drawing/2014/main" id="{ED366908-15B5-3284-9610-06E2EAB13460}"/>
              </a:ext>
            </a:extLst>
          </p:cNvPr>
          <p:cNvGrpSpPr/>
          <p:nvPr/>
        </p:nvGrpSpPr>
        <p:grpSpPr>
          <a:xfrm>
            <a:off x="6716965" y="4838160"/>
            <a:ext cx="1260000" cy="136993"/>
            <a:chOff x="6335965" y="4742118"/>
            <a:chExt cx="1260000" cy="136993"/>
          </a:xfrm>
        </p:grpSpPr>
        <p:sp>
          <p:nvSpPr>
            <p:cNvPr id="276" name="正方形/長方形 275">
              <a:extLst>
                <a:ext uri="{FF2B5EF4-FFF2-40B4-BE49-F238E27FC236}">
                  <a16:creationId xmlns:a16="http://schemas.microsoft.com/office/drawing/2014/main" id="{269DA3B0-2779-ABBA-9B18-666728ED6535}"/>
                </a:ext>
              </a:extLst>
            </p:cNvPr>
            <p:cNvSpPr/>
            <p:nvPr/>
          </p:nvSpPr>
          <p:spPr>
            <a:xfrm>
              <a:off x="6871652" y="4759661"/>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77" name="直線コネクタ 276">
              <a:extLst>
                <a:ext uri="{FF2B5EF4-FFF2-40B4-BE49-F238E27FC236}">
                  <a16:creationId xmlns:a16="http://schemas.microsoft.com/office/drawing/2014/main" id="{D63CF73C-5375-B62A-265C-85532BD56397}"/>
                </a:ext>
              </a:extLst>
            </p:cNvPr>
            <p:cNvCxnSpPr>
              <a:cxnSpLocks/>
            </p:cNvCxnSpPr>
            <p:nvPr/>
          </p:nvCxnSpPr>
          <p:spPr>
            <a:xfrm flipV="1">
              <a:off x="6335965" y="4742118"/>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78" name="円柱 277">
            <a:extLst>
              <a:ext uri="{FF2B5EF4-FFF2-40B4-BE49-F238E27FC236}">
                <a16:creationId xmlns:a16="http://schemas.microsoft.com/office/drawing/2014/main" id="{4CF94C24-0E65-8813-D293-68CAB6960EDB}"/>
              </a:ext>
            </a:extLst>
          </p:cNvPr>
          <p:cNvSpPr/>
          <p:nvPr/>
        </p:nvSpPr>
        <p:spPr>
          <a:xfrm>
            <a:off x="6391274" y="4463604"/>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79" name="円柱 278">
            <a:extLst>
              <a:ext uri="{FF2B5EF4-FFF2-40B4-BE49-F238E27FC236}">
                <a16:creationId xmlns:a16="http://schemas.microsoft.com/office/drawing/2014/main" id="{AF72635D-23F2-0629-CE83-922837F53DFD}"/>
              </a:ext>
            </a:extLst>
          </p:cNvPr>
          <p:cNvSpPr/>
          <p:nvPr/>
        </p:nvSpPr>
        <p:spPr>
          <a:xfrm>
            <a:off x="6340458" y="4321982"/>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81" name="四角形: 角を丸くする 280">
            <a:extLst>
              <a:ext uri="{FF2B5EF4-FFF2-40B4-BE49-F238E27FC236}">
                <a16:creationId xmlns:a16="http://schemas.microsoft.com/office/drawing/2014/main" id="{A704FAFA-C917-7E4D-C6D9-0B2068CF6C54}"/>
              </a:ext>
            </a:extLst>
          </p:cNvPr>
          <p:cNvSpPr/>
          <p:nvPr/>
        </p:nvSpPr>
        <p:spPr>
          <a:xfrm>
            <a:off x="7964689" y="3501959"/>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82" name="テキスト ボックス 281">
            <a:extLst>
              <a:ext uri="{FF2B5EF4-FFF2-40B4-BE49-F238E27FC236}">
                <a16:creationId xmlns:a16="http://schemas.microsoft.com/office/drawing/2014/main" id="{F6A3361B-AA80-4203-AA3F-21FFFD5D8181}"/>
              </a:ext>
            </a:extLst>
          </p:cNvPr>
          <p:cNvSpPr txBox="1"/>
          <p:nvPr/>
        </p:nvSpPr>
        <p:spPr>
          <a:xfrm>
            <a:off x="8168621" y="3681182"/>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84" name="四角形: 角を丸くする 283">
            <a:extLst>
              <a:ext uri="{FF2B5EF4-FFF2-40B4-BE49-F238E27FC236}">
                <a16:creationId xmlns:a16="http://schemas.microsoft.com/office/drawing/2014/main" id="{B2B9D187-9566-4298-3962-038B27E5306B}"/>
              </a:ext>
            </a:extLst>
          </p:cNvPr>
          <p:cNvSpPr/>
          <p:nvPr/>
        </p:nvSpPr>
        <p:spPr>
          <a:xfrm>
            <a:off x="7964689" y="4477906"/>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85" name="テキスト ボックス 284">
            <a:extLst>
              <a:ext uri="{FF2B5EF4-FFF2-40B4-BE49-F238E27FC236}">
                <a16:creationId xmlns:a16="http://schemas.microsoft.com/office/drawing/2014/main" id="{9DCD6541-BFF6-3D6B-DC38-E9368A29B22B}"/>
              </a:ext>
            </a:extLst>
          </p:cNvPr>
          <p:cNvSpPr txBox="1"/>
          <p:nvPr/>
        </p:nvSpPr>
        <p:spPr>
          <a:xfrm>
            <a:off x="8168621" y="4657129"/>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cxnSp>
        <p:nvCxnSpPr>
          <p:cNvPr id="286" name="直線コネクタ 285">
            <a:extLst>
              <a:ext uri="{FF2B5EF4-FFF2-40B4-BE49-F238E27FC236}">
                <a16:creationId xmlns:a16="http://schemas.microsoft.com/office/drawing/2014/main" id="{04F47054-9C26-B306-7370-34A99D4B650D}"/>
              </a:ext>
            </a:extLst>
          </p:cNvPr>
          <p:cNvCxnSpPr>
            <a:cxnSpLocks/>
          </p:cNvCxnSpPr>
          <p:nvPr/>
        </p:nvCxnSpPr>
        <p:spPr>
          <a:xfrm flipV="1">
            <a:off x="5124947" y="4838159"/>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87" name="グループ化 286">
            <a:extLst>
              <a:ext uri="{FF2B5EF4-FFF2-40B4-BE49-F238E27FC236}">
                <a16:creationId xmlns:a16="http://schemas.microsoft.com/office/drawing/2014/main" id="{3910677F-8152-ED58-242B-DB33F66D046A}"/>
              </a:ext>
            </a:extLst>
          </p:cNvPr>
          <p:cNvGrpSpPr/>
          <p:nvPr/>
        </p:nvGrpSpPr>
        <p:grpSpPr>
          <a:xfrm>
            <a:off x="5124947" y="4540429"/>
            <a:ext cx="1376207" cy="142071"/>
            <a:chOff x="4743946" y="4412693"/>
            <a:chExt cx="1376207" cy="142071"/>
          </a:xfrm>
        </p:grpSpPr>
        <p:cxnSp>
          <p:nvCxnSpPr>
            <p:cNvPr id="288" name="直線コネクタ 287">
              <a:extLst>
                <a:ext uri="{FF2B5EF4-FFF2-40B4-BE49-F238E27FC236}">
                  <a16:creationId xmlns:a16="http://schemas.microsoft.com/office/drawing/2014/main" id="{247E9C18-6CB6-081A-4774-F5095470AA2C}"/>
                </a:ext>
              </a:extLst>
            </p:cNvPr>
            <p:cNvCxnSpPr>
              <a:cxnSpLocks/>
            </p:cNvCxnSpPr>
            <p:nvPr/>
          </p:nvCxnSpPr>
          <p:spPr>
            <a:xfrm flipV="1">
              <a:off x="4743946" y="4412693"/>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89" name="正方形/長方形 288">
              <a:extLst>
                <a:ext uri="{FF2B5EF4-FFF2-40B4-BE49-F238E27FC236}">
                  <a16:creationId xmlns:a16="http://schemas.microsoft.com/office/drawing/2014/main" id="{C2EF7687-19B1-5857-2BA8-BC1C328263BD}"/>
                </a:ext>
              </a:extLst>
            </p:cNvPr>
            <p:cNvSpPr/>
            <p:nvPr/>
          </p:nvSpPr>
          <p:spPr>
            <a:xfrm>
              <a:off x="5133957" y="4435314"/>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grpSp>
      <p:sp>
        <p:nvSpPr>
          <p:cNvPr id="290" name="正方形/長方形 289">
            <a:extLst>
              <a:ext uri="{FF2B5EF4-FFF2-40B4-BE49-F238E27FC236}">
                <a16:creationId xmlns:a16="http://schemas.microsoft.com/office/drawing/2014/main" id="{54F84DE1-3985-958A-31E2-A365387AEC11}"/>
              </a:ext>
            </a:extLst>
          </p:cNvPr>
          <p:cNvSpPr/>
          <p:nvPr/>
        </p:nvSpPr>
        <p:spPr>
          <a:xfrm>
            <a:off x="5508607" y="4855702"/>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 name="直線コネクタ 1">
            <a:extLst>
              <a:ext uri="{FF2B5EF4-FFF2-40B4-BE49-F238E27FC236}">
                <a16:creationId xmlns:a16="http://schemas.microsoft.com/office/drawing/2014/main" id="{8B703FD4-11C0-6186-6EC4-4E464F5C8B7F}"/>
              </a:ext>
            </a:extLst>
          </p:cNvPr>
          <p:cNvCxnSpPr>
            <a:cxnSpLocks/>
          </p:cNvCxnSpPr>
          <p:nvPr/>
        </p:nvCxnSpPr>
        <p:spPr>
          <a:xfrm>
            <a:off x="535982" y="2988412"/>
            <a:ext cx="0" cy="2052000"/>
          </a:xfrm>
          <a:prstGeom prst="line">
            <a:avLst/>
          </a:prstGeom>
          <a:noFill/>
          <a:ln w="25400" cap="flat" cmpd="sng" algn="ctr">
            <a:solidFill>
              <a:srgbClr val="6D2077"/>
            </a:solidFill>
            <a:prstDash val="solid"/>
            <a:miter lim="800000"/>
            <a:headEnd type="none" w="med" len="med"/>
            <a:tailEnd type="none" w="med" len="med"/>
          </a:ln>
          <a:effectLst/>
        </p:spPr>
      </p:cxnSp>
      <p:sp>
        <p:nvSpPr>
          <p:cNvPr id="3" name="タイトル 3">
            <a:extLst>
              <a:ext uri="{FF2B5EF4-FFF2-40B4-BE49-F238E27FC236}">
                <a16:creationId xmlns:a16="http://schemas.microsoft.com/office/drawing/2014/main" id="{EBF848DE-F716-F2D8-0395-8F98CF653C1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須坂市（電算）</a:t>
            </a:r>
            <a:r>
              <a:rPr lang="en-US" altLang="ja-JP"/>
              <a:t>1/5</a:t>
            </a:r>
            <a:endParaRPr lang="ja-JP" altLang="en-US"/>
          </a:p>
        </p:txBody>
      </p:sp>
      <p:cxnSp>
        <p:nvCxnSpPr>
          <p:cNvPr id="4" name="直線コネクタ 3">
            <a:extLst>
              <a:ext uri="{FF2B5EF4-FFF2-40B4-BE49-F238E27FC236}">
                <a16:creationId xmlns:a16="http://schemas.microsoft.com/office/drawing/2014/main" id="{DA30BD85-A3CB-EDE7-33B9-4049B281BE27}"/>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491C2657-FEF9-9CBE-9CDF-F48027893BBA}"/>
              </a:ext>
            </a:extLst>
          </p:cNvPr>
          <p:cNvSpPr txBox="1"/>
          <p:nvPr/>
        </p:nvSpPr>
        <p:spPr>
          <a:xfrm>
            <a:off x="803115" y="995618"/>
            <a:ext cx="8565573"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クラウド接続サービスの共同利用時において、団体間で</a:t>
            </a:r>
            <a:r>
              <a:rPr kumimoji="1" lang="en-US" altLang="ja-JP" sz="1400"/>
              <a:t>IP</a:t>
            </a:r>
            <a:r>
              <a:rPr kumimoji="1" lang="ja-JP" altLang="en-US" sz="1400"/>
              <a:t>アドレス帯が重複する場合の対策として、アドレス変換に加え、アドレス変換以外の構成についても実現可能であること、</a:t>
            </a:r>
            <a:r>
              <a:rPr kumimoji="1" lang="en-US" altLang="ja-JP" sz="1400"/>
              <a:t>CE</a:t>
            </a:r>
            <a:r>
              <a:rPr kumimoji="1" lang="ja-JP" altLang="en-US" sz="1400"/>
              <a:t>ルーターを各団体ごと設置、冗長構成とすることで十分な可用性・性能が確保されることを確認できた。</a:t>
            </a:r>
            <a:endParaRPr kumimoji="1" lang="en-US" altLang="ja-JP" sz="1400"/>
          </a:p>
        </p:txBody>
      </p:sp>
      <p:sp>
        <p:nvSpPr>
          <p:cNvPr id="7" name="スライド番号プレースホルダー 6">
            <a:extLst>
              <a:ext uri="{FF2B5EF4-FFF2-40B4-BE49-F238E27FC236}">
                <a16:creationId xmlns:a16="http://schemas.microsoft.com/office/drawing/2014/main" id="{6F287959-92E1-A7DA-6EB0-9AB50B3B770F}"/>
              </a:ext>
            </a:extLst>
          </p:cNvPr>
          <p:cNvSpPr>
            <a:spLocks noGrp="1"/>
          </p:cNvSpPr>
          <p:nvPr>
            <p:ph type="sldNum" sz="quarter" idx="12"/>
          </p:nvPr>
        </p:nvSpPr>
        <p:spPr/>
        <p:txBody>
          <a:bodyPr/>
          <a:lstStyle/>
          <a:p>
            <a:fld id="{DFD4F317-19D0-4848-B5EB-5B174DBE8CF9}" type="slidenum">
              <a:rPr lang="ja-JP" altLang="en-US" smtClean="0"/>
              <a:pPr/>
              <a:t>52</a:t>
            </a:fld>
            <a:endParaRPr lang="ja-JP" altLang="en-US"/>
          </a:p>
        </p:txBody>
      </p:sp>
    </p:spTree>
    <p:extLst>
      <p:ext uri="{BB962C8B-B14F-4D97-AF65-F5344CB8AC3E}">
        <p14:creationId xmlns:p14="http://schemas.microsoft.com/office/powerpoint/2010/main" val="31380901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FE965115-5E0A-2D4E-13AE-DD8022197852}"/>
              </a:ext>
            </a:extLst>
          </p:cNvPr>
          <p:cNvGraphicFramePr>
            <a:graphicFrameLocks noGrp="1"/>
          </p:cNvGraphicFramePr>
          <p:nvPr>
            <p:extLst>
              <p:ext uri="{D42A27DB-BD31-4B8C-83A1-F6EECF244321}">
                <p14:modId xmlns:p14="http://schemas.microsoft.com/office/powerpoint/2010/main" val="1747320515"/>
              </p:ext>
            </p:extLst>
          </p:nvPr>
        </p:nvGraphicFramePr>
        <p:xfrm>
          <a:off x="493975" y="1731443"/>
          <a:ext cx="8977050" cy="4893840"/>
        </p:xfrm>
        <a:graphic>
          <a:graphicData uri="http://schemas.openxmlformats.org/drawingml/2006/table">
            <a:tbl>
              <a:tblPr>
                <a:tableStyleId>{5C22544A-7EE6-4342-B048-85BDC9FD1C3A}</a:tableStyleId>
              </a:tblPr>
              <a:tblGrid>
                <a:gridCol w="8977050">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2. ASP</a:t>
                      </a:r>
                      <a:r>
                        <a:rPr kumimoji="1" lang="ja-JP" altLang="en-US" sz="900" b="0">
                          <a:solidFill>
                            <a:schemeClr val="tx1"/>
                          </a:solidFill>
                          <a:latin typeface="Meiryo UI 本文"/>
                        </a:rPr>
                        <a:t>のデータセンターから専用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3456000">
                <a:tc>
                  <a:txBody>
                    <a:bodyPr/>
                    <a:lstStyle/>
                    <a:p>
                      <a:endParaRPr kumimoji="1" lang="ja-JP" altLang="en-US" sz="900">
                        <a:solidFill>
                          <a:schemeClr val="tx1"/>
                        </a:solidFill>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lgn="l">
                        <a:buFont typeface="Wingdings" panose="05000000000000000000" pitchFamily="2" charset="2"/>
                        <a:buChar char="ü"/>
                      </a:pPr>
                      <a:r>
                        <a:rPr kumimoji="1" lang="ja-JP" altLang="en-US" sz="900" b="0" kern="1200" dirty="0">
                          <a:solidFill>
                            <a:schemeClr val="tx1"/>
                          </a:solidFill>
                          <a:latin typeface="+mj-ea"/>
                          <a:ea typeface="+mn-ea"/>
                          <a:cs typeface="+mn-cs"/>
                        </a:rPr>
                        <a:t>団体間での</a:t>
                      </a:r>
                      <a:r>
                        <a:rPr kumimoji="1" lang="en-US" altLang="ja-JP" sz="900" b="0" kern="1200" dirty="0">
                          <a:solidFill>
                            <a:schemeClr val="tx1"/>
                          </a:solidFill>
                          <a:latin typeface="+mj-ea"/>
                          <a:ea typeface="+mn-ea"/>
                          <a:cs typeface="+mn-cs"/>
                        </a:rPr>
                        <a:t>IP</a:t>
                      </a:r>
                      <a:r>
                        <a:rPr kumimoji="1" lang="ja-JP" altLang="en-US" sz="900" b="0" kern="1200" dirty="0">
                          <a:solidFill>
                            <a:schemeClr val="tx1"/>
                          </a:solidFill>
                          <a:latin typeface="+mj-ea"/>
                          <a:ea typeface="+mn-ea"/>
                          <a:cs typeface="+mn-cs"/>
                        </a:rPr>
                        <a:t>アドレス重複の対応として、</a:t>
                      </a:r>
                      <a:r>
                        <a:rPr kumimoji="1" lang="en-US" altLang="ja-JP" sz="900" b="0" kern="1200" dirty="0">
                          <a:solidFill>
                            <a:schemeClr val="tx1"/>
                          </a:solidFill>
                          <a:latin typeface="+mj-ea"/>
                          <a:ea typeface="+mn-ea"/>
                          <a:cs typeface="+mn-cs"/>
                        </a:rPr>
                        <a:t>CE</a:t>
                      </a:r>
                      <a:r>
                        <a:rPr kumimoji="1" lang="ja-JP" altLang="en-US" sz="900" b="0" kern="1200" dirty="0">
                          <a:solidFill>
                            <a:schemeClr val="tx1"/>
                          </a:solidFill>
                          <a:latin typeface="+mj-ea"/>
                          <a:ea typeface="+mn-ea"/>
                          <a:cs typeface="+mn-cs"/>
                        </a:rPr>
                        <a:t>ルーター～ガバメントクラウド間を</a:t>
                      </a:r>
                      <a:r>
                        <a:rPr kumimoji="1" lang="en-US" altLang="ja-JP" sz="900" b="0" kern="1200" dirty="0">
                          <a:solidFill>
                            <a:schemeClr val="tx1"/>
                          </a:solidFill>
                          <a:latin typeface="+mj-ea"/>
                          <a:ea typeface="+mn-ea"/>
                          <a:cs typeface="+mn-cs"/>
                        </a:rPr>
                        <a:t>Site-to-Site</a:t>
                      </a:r>
                      <a:r>
                        <a:rPr kumimoji="1" lang="ja-JP" altLang="en-US" sz="900" b="0" kern="1200" dirty="0">
                          <a:solidFill>
                            <a:schemeClr val="tx1"/>
                          </a:solidFill>
                          <a:latin typeface="+mj-ea"/>
                          <a:ea typeface="+mn-ea"/>
                          <a:cs typeface="+mn-cs"/>
                        </a:rPr>
                        <a:t> </a:t>
                      </a:r>
                      <a:r>
                        <a:rPr kumimoji="1" lang="en-US" altLang="ja-JP" sz="900" b="0" kern="1200" dirty="0">
                          <a:solidFill>
                            <a:schemeClr val="tx1"/>
                          </a:solidFill>
                          <a:latin typeface="+mj-ea"/>
                          <a:ea typeface="+mn-ea"/>
                          <a:cs typeface="+mn-cs"/>
                        </a:rPr>
                        <a:t>VPN</a:t>
                      </a:r>
                      <a:r>
                        <a:rPr kumimoji="1" lang="ja-JP" altLang="en-US" sz="900" b="0" kern="1200" dirty="0">
                          <a:solidFill>
                            <a:schemeClr val="tx1"/>
                          </a:solidFill>
                          <a:latin typeface="+mj-ea"/>
                          <a:ea typeface="+mn-ea"/>
                          <a:cs typeface="+mn-cs"/>
                        </a:rPr>
                        <a:t>で構成した場合、</a:t>
                      </a:r>
                      <a:r>
                        <a:rPr kumimoji="1" lang="en-US" altLang="ja-JP" sz="900" b="0" kern="1200" dirty="0">
                          <a:solidFill>
                            <a:schemeClr val="tx1"/>
                          </a:solidFill>
                          <a:latin typeface="+mj-ea"/>
                          <a:ea typeface="+mn-ea"/>
                          <a:cs typeface="+mn-cs"/>
                        </a:rPr>
                        <a:t>CSP</a:t>
                      </a:r>
                      <a:r>
                        <a:rPr kumimoji="1" lang="ja-JP" altLang="en-US" sz="900" b="0" kern="1200" dirty="0">
                          <a:solidFill>
                            <a:schemeClr val="tx1"/>
                          </a:solidFill>
                          <a:latin typeface="+mj-ea"/>
                          <a:ea typeface="+mn-ea"/>
                          <a:cs typeface="+mn-cs"/>
                        </a:rPr>
                        <a:t>間の通信はデータセンター接続部の</a:t>
                      </a:r>
                      <a:r>
                        <a:rPr kumimoji="1" lang="en-US" altLang="ja-JP" sz="900" b="0" kern="1200" dirty="0">
                          <a:solidFill>
                            <a:schemeClr val="tx1"/>
                          </a:solidFill>
                          <a:latin typeface="+mj-ea"/>
                          <a:ea typeface="+mn-ea"/>
                          <a:cs typeface="+mn-cs"/>
                        </a:rPr>
                        <a:t>CE</a:t>
                      </a:r>
                      <a:r>
                        <a:rPr kumimoji="1" lang="ja-JP" altLang="en-US" sz="900" b="0" kern="1200" dirty="0">
                          <a:solidFill>
                            <a:schemeClr val="tx1"/>
                          </a:solidFill>
                          <a:latin typeface="+mj-ea"/>
                          <a:ea typeface="+mn-ea"/>
                          <a:cs typeface="+mn-cs"/>
                        </a:rPr>
                        <a:t>ルーターで折り返す構成になる</a:t>
                      </a:r>
                      <a:endParaRPr kumimoji="1" lang="en-US" altLang="ja-JP" sz="900" b="0" kern="1200" dirty="0">
                        <a:solidFill>
                          <a:schemeClr val="tx1"/>
                        </a:solidFill>
                        <a:latin typeface="+mj-ea"/>
                        <a:ea typeface="+mn-ea"/>
                        <a:cs typeface="+mn-cs"/>
                      </a:endParaRPr>
                    </a:p>
                    <a:p>
                      <a:pPr marL="171450" indent="-171450" algn="l">
                        <a:buFont typeface="Wingdings" panose="05000000000000000000" pitchFamily="2" charset="2"/>
                        <a:buChar char="ü"/>
                      </a:pPr>
                      <a:r>
                        <a:rPr kumimoji="1" lang="en-US" altLang="ja-JP" sz="900" b="0" kern="1200" dirty="0">
                          <a:solidFill>
                            <a:schemeClr val="tx1"/>
                          </a:solidFill>
                          <a:latin typeface="+mj-ea"/>
                          <a:ea typeface="+mn-ea"/>
                          <a:cs typeface="+mn-cs"/>
                        </a:rPr>
                        <a:t>Site-to-Site</a:t>
                      </a:r>
                      <a:r>
                        <a:rPr kumimoji="1" lang="ja-JP" altLang="en-US" sz="900" b="0" kern="1200" dirty="0">
                          <a:solidFill>
                            <a:schemeClr val="tx1"/>
                          </a:solidFill>
                          <a:latin typeface="+mj-ea"/>
                          <a:ea typeface="+mn-ea"/>
                          <a:cs typeface="+mn-cs"/>
                        </a:rPr>
                        <a:t> </a:t>
                      </a:r>
                      <a:r>
                        <a:rPr kumimoji="1" lang="en-US" altLang="ja-JP" sz="900" b="0" kern="1200" dirty="0">
                          <a:solidFill>
                            <a:schemeClr val="tx1"/>
                          </a:solidFill>
                          <a:latin typeface="+mj-ea"/>
                          <a:ea typeface="+mn-ea"/>
                          <a:cs typeface="+mn-cs"/>
                        </a:rPr>
                        <a:t>VPN</a:t>
                      </a:r>
                      <a:r>
                        <a:rPr kumimoji="1" lang="ja-JP" altLang="en-US" sz="900" b="0" kern="1200" dirty="0">
                          <a:solidFill>
                            <a:schemeClr val="tx1"/>
                          </a:solidFill>
                          <a:latin typeface="+mj-ea"/>
                          <a:ea typeface="+mn-ea"/>
                          <a:cs typeface="+mn-cs"/>
                        </a:rPr>
                        <a:t>を構成しない場合の</a:t>
                      </a:r>
                      <a:r>
                        <a:rPr kumimoji="1" lang="en-US" altLang="ja-JP" sz="900" b="0" kern="1200" dirty="0">
                          <a:solidFill>
                            <a:schemeClr val="tx1"/>
                          </a:solidFill>
                          <a:latin typeface="+mj-ea"/>
                          <a:ea typeface="+mn-ea"/>
                          <a:cs typeface="+mn-cs"/>
                        </a:rPr>
                        <a:t>CSP</a:t>
                      </a:r>
                      <a:r>
                        <a:rPr kumimoji="1" lang="ja-JP" altLang="en-US" sz="900" b="0" kern="1200" dirty="0">
                          <a:solidFill>
                            <a:schemeClr val="tx1"/>
                          </a:solidFill>
                          <a:latin typeface="+mj-ea"/>
                          <a:ea typeface="+mn-ea"/>
                          <a:cs typeface="+mn-cs"/>
                        </a:rPr>
                        <a:t>間通信は、相互接続ルーターでの折り返しとなる</a:t>
                      </a:r>
                      <a:endParaRPr kumimoji="1" lang="en-US" altLang="ja-JP" sz="900" b="0" kern="1200" dirty="0">
                        <a:solidFill>
                          <a:schemeClr val="tx1"/>
                        </a:solidFill>
                        <a:latin typeface="+mj-ea"/>
                        <a:ea typeface="+mn-ea"/>
                        <a:cs typeface="+mn-cs"/>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3" name="四角形: 角を丸くする 2">
            <a:extLst>
              <a:ext uri="{FF2B5EF4-FFF2-40B4-BE49-F238E27FC236}">
                <a16:creationId xmlns:a16="http://schemas.microsoft.com/office/drawing/2014/main" id="{EA6941E1-F8F6-E201-BA5A-AD2802070EC3}"/>
              </a:ext>
            </a:extLst>
          </p:cNvPr>
          <p:cNvSpPr/>
          <p:nvPr/>
        </p:nvSpPr>
        <p:spPr>
          <a:xfrm>
            <a:off x="595460" y="3088708"/>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須坂市</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4" name="四角形: 角を丸くする 3">
            <a:extLst>
              <a:ext uri="{FF2B5EF4-FFF2-40B4-BE49-F238E27FC236}">
                <a16:creationId xmlns:a16="http://schemas.microsoft.com/office/drawing/2014/main" id="{C0F3512D-8C70-6AFB-44D4-5B8BE33BBDFD}"/>
              </a:ext>
            </a:extLst>
          </p:cNvPr>
          <p:cNvSpPr/>
          <p:nvPr/>
        </p:nvSpPr>
        <p:spPr>
          <a:xfrm>
            <a:off x="2182914" y="3088182"/>
            <a:ext cx="1086919" cy="1620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データセンター接続部</a:t>
            </a:r>
            <a:endParaRPr lang="en-US" altLang="ja-JP"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5E214D30-548C-628A-4978-649A93F49409}"/>
              </a:ext>
            </a:extLst>
          </p:cNvPr>
          <p:cNvSpPr/>
          <p:nvPr/>
        </p:nvSpPr>
        <p:spPr>
          <a:xfrm>
            <a:off x="595460" y="3926654"/>
            <a:ext cx="1224000" cy="79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7" name="四角形: 角を丸くする 6">
            <a:extLst>
              <a:ext uri="{FF2B5EF4-FFF2-40B4-BE49-F238E27FC236}">
                <a16:creationId xmlns:a16="http://schemas.microsoft.com/office/drawing/2014/main" id="{131B8180-2218-33B5-00C9-279C445D3273}"/>
              </a:ext>
            </a:extLst>
          </p:cNvPr>
          <p:cNvSpPr/>
          <p:nvPr/>
        </p:nvSpPr>
        <p:spPr>
          <a:xfrm>
            <a:off x="5260182" y="3091359"/>
            <a:ext cx="2604854" cy="864919"/>
          </a:xfrm>
          <a:prstGeom prst="roundRect">
            <a:avLst>
              <a:gd name="adj" fmla="val 561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p>
        </p:txBody>
      </p:sp>
      <p:sp>
        <p:nvSpPr>
          <p:cNvPr id="9" name="四角形: 角を丸くする 8">
            <a:extLst>
              <a:ext uri="{FF2B5EF4-FFF2-40B4-BE49-F238E27FC236}">
                <a16:creationId xmlns:a16="http://schemas.microsoft.com/office/drawing/2014/main" id="{89C15B81-E7D2-926C-E120-8C07F899277D}"/>
              </a:ext>
            </a:extLst>
          </p:cNvPr>
          <p:cNvSpPr/>
          <p:nvPr/>
        </p:nvSpPr>
        <p:spPr>
          <a:xfrm>
            <a:off x="4057772" y="3088183"/>
            <a:ext cx="1109016" cy="1781850"/>
          </a:xfrm>
          <a:prstGeom prst="roundRect">
            <a:avLst>
              <a:gd name="adj" fmla="val 7727"/>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10" name="円柱 9">
            <a:extLst>
              <a:ext uri="{FF2B5EF4-FFF2-40B4-BE49-F238E27FC236}">
                <a16:creationId xmlns:a16="http://schemas.microsoft.com/office/drawing/2014/main" id="{D17D7B44-9AB8-9551-DB24-8CD1F6FE3DB7}"/>
              </a:ext>
            </a:extLst>
          </p:cNvPr>
          <p:cNvSpPr>
            <a:spLocks/>
          </p:cNvSpPr>
          <p:nvPr/>
        </p:nvSpPr>
        <p:spPr>
          <a:xfrm>
            <a:off x="4728946" y="329160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 name="円柱 10">
            <a:extLst>
              <a:ext uri="{FF2B5EF4-FFF2-40B4-BE49-F238E27FC236}">
                <a16:creationId xmlns:a16="http://schemas.microsoft.com/office/drawing/2014/main" id="{B5D89ABA-E386-552F-DE49-895B6909062A}"/>
              </a:ext>
            </a:extLst>
          </p:cNvPr>
          <p:cNvSpPr>
            <a:spLocks/>
          </p:cNvSpPr>
          <p:nvPr/>
        </p:nvSpPr>
        <p:spPr>
          <a:xfrm>
            <a:off x="4728946" y="358933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2" name="四角形: 角を丸くする 11">
            <a:extLst>
              <a:ext uri="{FF2B5EF4-FFF2-40B4-BE49-F238E27FC236}">
                <a16:creationId xmlns:a16="http://schemas.microsoft.com/office/drawing/2014/main" id="{16F4A6A5-E406-40C6-8759-3CE5AF8F8D39}"/>
              </a:ext>
            </a:extLst>
          </p:cNvPr>
          <p:cNvSpPr/>
          <p:nvPr/>
        </p:nvSpPr>
        <p:spPr>
          <a:xfrm>
            <a:off x="7936025" y="3088182"/>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13" name="直線矢印コネクタ 12">
            <a:extLst>
              <a:ext uri="{FF2B5EF4-FFF2-40B4-BE49-F238E27FC236}">
                <a16:creationId xmlns:a16="http://schemas.microsoft.com/office/drawing/2014/main" id="{55FA0922-00A5-C7D2-BE94-639B2A979CD8}"/>
              </a:ext>
            </a:extLst>
          </p:cNvPr>
          <p:cNvCxnSpPr>
            <a:cxnSpLocks/>
          </p:cNvCxnSpPr>
          <p:nvPr/>
        </p:nvCxnSpPr>
        <p:spPr>
          <a:xfrm>
            <a:off x="551741" y="2952285"/>
            <a:ext cx="780788"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6F225268-0B98-113E-B72C-976C4AF7C200}"/>
              </a:ext>
            </a:extLst>
          </p:cNvPr>
          <p:cNvCxnSpPr>
            <a:cxnSpLocks/>
          </p:cNvCxnSpPr>
          <p:nvPr/>
        </p:nvCxnSpPr>
        <p:spPr>
          <a:xfrm>
            <a:off x="3306837" y="2952285"/>
            <a:ext cx="698622"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3EA667DD-E02B-95E5-736D-EB167B194CB8}"/>
              </a:ext>
            </a:extLst>
          </p:cNvPr>
          <p:cNvSpPr/>
          <p:nvPr/>
        </p:nvSpPr>
        <p:spPr>
          <a:xfrm>
            <a:off x="3322395" y="2666449"/>
            <a:ext cx="6816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③アクセス</a:t>
            </a:r>
            <a:endParaRPr kumimoji="1" lang="en-US" altLang="ja-JP" sz="900" b="1">
              <a:solidFill>
                <a:srgbClr val="C6007E"/>
              </a:solidFill>
            </a:endParaRPr>
          </a:p>
          <a:p>
            <a:pPr algn="ctr"/>
            <a:r>
              <a:rPr kumimoji="1" lang="ja-JP" altLang="en-US" sz="900" b="1">
                <a:solidFill>
                  <a:srgbClr val="C6007E"/>
                </a:solidFill>
              </a:rPr>
              <a:t>回線区間</a:t>
            </a:r>
          </a:p>
        </p:txBody>
      </p:sp>
      <p:cxnSp>
        <p:nvCxnSpPr>
          <p:cNvPr id="16" name="直線矢印コネクタ 15">
            <a:extLst>
              <a:ext uri="{FF2B5EF4-FFF2-40B4-BE49-F238E27FC236}">
                <a16:creationId xmlns:a16="http://schemas.microsoft.com/office/drawing/2014/main" id="{F91038A6-7678-D48A-D8DE-615FCADCC648}"/>
              </a:ext>
            </a:extLst>
          </p:cNvPr>
          <p:cNvCxnSpPr>
            <a:cxnSpLocks/>
          </p:cNvCxnSpPr>
          <p:nvPr/>
        </p:nvCxnSpPr>
        <p:spPr>
          <a:xfrm>
            <a:off x="4025407" y="2952285"/>
            <a:ext cx="117385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0231894F-FA56-DCB8-9711-E8EA21AD4C40}"/>
              </a:ext>
            </a:extLst>
          </p:cNvPr>
          <p:cNvSpPr/>
          <p:nvPr/>
        </p:nvSpPr>
        <p:spPr>
          <a:xfrm>
            <a:off x="4037763" y="2666449"/>
            <a:ext cx="114432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④中継区間</a:t>
            </a:r>
          </a:p>
        </p:txBody>
      </p:sp>
      <p:cxnSp>
        <p:nvCxnSpPr>
          <p:cNvPr id="18" name="直線矢印コネクタ 17">
            <a:extLst>
              <a:ext uri="{FF2B5EF4-FFF2-40B4-BE49-F238E27FC236}">
                <a16:creationId xmlns:a16="http://schemas.microsoft.com/office/drawing/2014/main" id="{CE1B19B4-7761-39D9-287F-064A27063B06}"/>
              </a:ext>
            </a:extLst>
          </p:cNvPr>
          <p:cNvCxnSpPr>
            <a:cxnSpLocks/>
          </p:cNvCxnSpPr>
          <p:nvPr/>
        </p:nvCxnSpPr>
        <p:spPr>
          <a:xfrm>
            <a:off x="5223245" y="2954666"/>
            <a:ext cx="108209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18D4511F-C987-A88C-4810-9B0F97533013}"/>
              </a:ext>
            </a:extLst>
          </p:cNvPr>
          <p:cNvSpPr/>
          <p:nvPr/>
        </p:nvSpPr>
        <p:spPr>
          <a:xfrm>
            <a:off x="5218771" y="2666449"/>
            <a:ext cx="107271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⑤回線接続区間</a:t>
            </a:r>
          </a:p>
        </p:txBody>
      </p:sp>
      <p:cxnSp>
        <p:nvCxnSpPr>
          <p:cNvPr id="20" name="直線矢印コネクタ 19">
            <a:extLst>
              <a:ext uri="{FF2B5EF4-FFF2-40B4-BE49-F238E27FC236}">
                <a16:creationId xmlns:a16="http://schemas.microsoft.com/office/drawing/2014/main" id="{A5E2F157-37A9-2247-41BC-5406A5F9D53D}"/>
              </a:ext>
            </a:extLst>
          </p:cNvPr>
          <p:cNvCxnSpPr>
            <a:cxnSpLocks/>
          </p:cNvCxnSpPr>
          <p:nvPr/>
        </p:nvCxnSpPr>
        <p:spPr>
          <a:xfrm>
            <a:off x="6326578" y="2952285"/>
            <a:ext cx="78571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4B4AB4FF-7533-D461-BC75-100431D8A7D3}"/>
              </a:ext>
            </a:extLst>
          </p:cNvPr>
          <p:cNvSpPr/>
          <p:nvPr/>
        </p:nvSpPr>
        <p:spPr>
          <a:xfrm>
            <a:off x="6326579" y="2666449"/>
            <a:ext cx="80215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⑥接続部</a:t>
            </a:r>
            <a:endParaRPr kumimoji="1" lang="en-US" altLang="ja-JP" sz="900" b="1">
              <a:solidFill>
                <a:srgbClr val="C6007E"/>
              </a:solidFill>
            </a:endParaRPr>
          </a:p>
          <a:p>
            <a:pPr algn="ctr"/>
            <a:r>
              <a:rPr kumimoji="1" lang="ja-JP" altLang="en-US" sz="900" b="1">
                <a:solidFill>
                  <a:srgbClr val="C6007E"/>
                </a:solidFill>
              </a:rPr>
              <a:t>区間</a:t>
            </a:r>
          </a:p>
        </p:txBody>
      </p:sp>
      <p:cxnSp>
        <p:nvCxnSpPr>
          <p:cNvPr id="22" name="直線矢印コネクタ 21">
            <a:extLst>
              <a:ext uri="{FF2B5EF4-FFF2-40B4-BE49-F238E27FC236}">
                <a16:creationId xmlns:a16="http://schemas.microsoft.com/office/drawing/2014/main" id="{0C5E7800-352D-0284-EA7F-B9B36962A5F7}"/>
              </a:ext>
            </a:extLst>
          </p:cNvPr>
          <p:cNvCxnSpPr>
            <a:cxnSpLocks/>
          </p:cNvCxnSpPr>
          <p:nvPr/>
        </p:nvCxnSpPr>
        <p:spPr>
          <a:xfrm>
            <a:off x="7150759" y="2952285"/>
            <a:ext cx="75102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A6975AE6-A258-48B0-41FC-BFACE37DECE9}"/>
              </a:ext>
            </a:extLst>
          </p:cNvPr>
          <p:cNvSpPr/>
          <p:nvPr/>
        </p:nvSpPr>
        <p:spPr>
          <a:xfrm>
            <a:off x="7158862" y="2666449"/>
            <a:ext cx="76305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⑦</a:t>
            </a:r>
            <a:r>
              <a:rPr kumimoji="1" lang="en-US" altLang="ja-JP" sz="900" b="1">
                <a:solidFill>
                  <a:srgbClr val="C6007E"/>
                </a:solidFill>
              </a:rPr>
              <a:t>CSP</a:t>
            </a:r>
          </a:p>
          <a:p>
            <a:pPr algn="ctr"/>
            <a:r>
              <a:rPr kumimoji="1" lang="ja-JP" altLang="en-US" sz="900" b="1">
                <a:solidFill>
                  <a:srgbClr val="C6007E"/>
                </a:solidFill>
              </a:rPr>
              <a:t>接続区間</a:t>
            </a:r>
          </a:p>
        </p:txBody>
      </p:sp>
      <p:cxnSp>
        <p:nvCxnSpPr>
          <p:cNvPr id="24" name="直線矢印コネクタ 23">
            <a:extLst>
              <a:ext uri="{FF2B5EF4-FFF2-40B4-BE49-F238E27FC236}">
                <a16:creationId xmlns:a16="http://schemas.microsoft.com/office/drawing/2014/main" id="{F0E2F556-1E96-F16B-6651-534346929811}"/>
              </a:ext>
            </a:extLst>
          </p:cNvPr>
          <p:cNvCxnSpPr>
            <a:cxnSpLocks/>
          </p:cNvCxnSpPr>
          <p:nvPr/>
        </p:nvCxnSpPr>
        <p:spPr>
          <a:xfrm>
            <a:off x="7914816" y="2952285"/>
            <a:ext cx="1512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C05C2F45-C48E-D1FA-81F9-5C7B33DD9391}"/>
              </a:ext>
            </a:extLst>
          </p:cNvPr>
          <p:cNvSpPr/>
          <p:nvPr/>
        </p:nvSpPr>
        <p:spPr>
          <a:xfrm>
            <a:off x="7942052" y="2653749"/>
            <a:ext cx="1635588"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⑧</a:t>
            </a:r>
            <a:r>
              <a:rPr kumimoji="1" lang="en-US" altLang="ja-JP" sz="900" b="1">
                <a:solidFill>
                  <a:srgbClr val="7F7F7F"/>
                </a:solidFill>
              </a:rPr>
              <a:t>CSP</a:t>
            </a:r>
            <a:r>
              <a:rPr kumimoji="1" lang="ja-JP" altLang="en-US" sz="900" b="1">
                <a:solidFill>
                  <a:srgbClr val="7F7F7F"/>
                </a:solidFill>
              </a:rPr>
              <a:t>区間</a:t>
            </a:r>
          </a:p>
        </p:txBody>
      </p:sp>
      <p:sp>
        <p:nvSpPr>
          <p:cNvPr id="26" name="正方形/長方形 25">
            <a:extLst>
              <a:ext uri="{FF2B5EF4-FFF2-40B4-BE49-F238E27FC236}">
                <a16:creationId xmlns:a16="http://schemas.microsoft.com/office/drawing/2014/main" id="{98EF27EE-C601-0CD8-E5AF-B3697BD1B03E}"/>
              </a:ext>
            </a:extLst>
          </p:cNvPr>
          <p:cNvSpPr/>
          <p:nvPr/>
        </p:nvSpPr>
        <p:spPr>
          <a:xfrm>
            <a:off x="500851" y="2653749"/>
            <a:ext cx="83205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sp>
        <p:nvSpPr>
          <p:cNvPr id="27" name="正方形/長方形 26">
            <a:extLst>
              <a:ext uri="{FF2B5EF4-FFF2-40B4-BE49-F238E27FC236}">
                <a16:creationId xmlns:a16="http://schemas.microsoft.com/office/drawing/2014/main" id="{46F0E61A-34C8-5D3A-5317-1B30A33E3CC5}"/>
              </a:ext>
            </a:extLst>
          </p:cNvPr>
          <p:cNvSpPr/>
          <p:nvPr/>
        </p:nvSpPr>
        <p:spPr>
          <a:xfrm>
            <a:off x="1354220" y="2653749"/>
            <a:ext cx="1946437"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chemeClr val="bg1">
                    <a:lumMod val="50000"/>
                  </a:schemeClr>
                </a:solidFill>
              </a:rPr>
              <a:t>②データセンター区間</a:t>
            </a:r>
          </a:p>
        </p:txBody>
      </p:sp>
      <p:sp>
        <p:nvSpPr>
          <p:cNvPr id="28" name="正方形/長方形 27">
            <a:extLst>
              <a:ext uri="{FF2B5EF4-FFF2-40B4-BE49-F238E27FC236}">
                <a16:creationId xmlns:a16="http://schemas.microsoft.com/office/drawing/2014/main" id="{B95BE0C3-A51F-0C57-CB49-32A3C2583112}"/>
              </a:ext>
            </a:extLst>
          </p:cNvPr>
          <p:cNvSpPr/>
          <p:nvPr/>
        </p:nvSpPr>
        <p:spPr>
          <a:xfrm>
            <a:off x="1390913" y="4135284"/>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9" name="正方形/長方形 28">
            <a:extLst>
              <a:ext uri="{FF2B5EF4-FFF2-40B4-BE49-F238E27FC236}">
                <a16:creationId xmlns:a16="http://schemas.microsoft.com/office/drawing/2014/main" id="{3EF8C502-F5A2-A823-25B2-6DE1F1504869}"/>
              </a:ext>
            </a:extLst>
          </p:cNvPr>
          <p:cNvSpPr/>
          <p:nvPr/>
        </p:nvSpPr>
        <p:spPr>
          <a:xfrm>
            <a:off x="1390913" y="3297033"/>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30" name="円柱 29">
            <a:extLst>
              <a:ext uri="{FF2B5EF4-FFF2-40B4-BE49-F238E27FC236}">
                <a16:creationId xmlns:a16="http://schemas.microsoft.com/office/drawing/2014/main" id="{EA9C3D76-0749-E14E-43E4-F9AC379062FE}"/>
              </a:ext>
            </a:extLst>
          </p:cNvPr>
          <p:cNvSpPr/>
          <p:nvPr/>
        </p:nvSpPr>
        <p:spPr>
          <a:xfrm>
            <a:off x="4161301" y="3459255"/>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1" name="正方形/長方形 30">
            <a:extLst>
              <a:ext uri="{FF2B5EF4-FFF2-40B4-BE49-F238E27FC236}">
                <a16:creationId xmlns:a16="http://schemas.microsoft.com/office/drawing/2014/main" id="{A63E9024-9574-72E6-F042-C7BB9B245E57}"/>
              </a:ext>
            </a:extLst>
          </p:cNvPr>
          <p:cNvSpPr/>
          <p:nvPr/>
        </p:nvSpPr>
        <p:spPr>
          <a:xfrm>
            <a:off x="3316859" y="3590196"/>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32" name="正方形/長方形 31">
            <a:extLst>
              <a:ext uri="{FF2B5EF4-FFF2-40B4-BE49-F238E27FC236}">
                <a16:creationId xmlns:a16="http://schemas.microsoft.com/office/drawing/2014/main" id="{F4DC6B36-E266-D372-4D26-84EE2E895BBC}"/>
              </a:ext>
            </a:extLst>
          </p:cNvPr>
          <p:cNvSpPr/>
          <p:nvPr/>
        </p:nvSpPr>
        <p:spPr>
          <a:xfrm>
            <a:off x="1390913" y="4427938"/>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33" name="正方形/長方形 32">
            <a:extLst>
              <a:ext uri="{FF2B5EF4-FFF2-40B4-BE49-F238E27FC236}">
                <a16:creationId xmlns:a16="http://schemas.microsoft.com/office/drawing/2014/main" id="{4201D025-BF0C-6B72-E994-0C4134DF4E81}"/>
              </a:ext>
            </a:extLst>
          </p:cNvPr>
          <p:cNvSpPr/>
          <p:nvPr/>
        </p:nvSpPr>
        <p:spPr>
          <a:xfrm>
            <a:off x="1390913" y="3589687"/>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34" name="円柱 33">
            <a:extLst>
              <a:ext uri="{FF2B5EF4-FFF2-40B4-BE49-F238E27FC236}">
                <a16:creationId xmlns:a16="http://schemas.microsoft.com/office/drawing/2014/main" id="{C12049C4-42A5-4FAD-F429-4D45AA9F1AA9}"/>
              </a:ext>
            </a:extLst>
          </p:cNvPr>
          <p:cNvSpPr/>
          <p:nvPr/>
        </p:nvSpPr>
        <p:spPr>
          <a:xfrm>
            <a:off x="2807172" y="346067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5" name="円柱 34">
            <a:extLst>
              <a:ext uri="{FF2B5EF4-FFF2-40B4-BE49-F238E27FC236}">
                <a16:creationId xmlns:a16="http://schemas.microsoft.com/office/drawing/2014/main" id="{5163A5EA-3EC4-6E61-02D2-BAC5FB7E1199}"/>
              </a:ext>
            </a:extLst>
          </p:cNvPr>
          <p:cNvSpPr/>
          <p:nvPr/>
        </p:nvSpPr>
        <p:spPr>
          <a:xfrm>
            <a:off x="2373019" y="358968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6" name="正方形/長方形 35">
            <a:extLst>
              <a:ext uri="{FF2B5EF4-FFF2-40B4-BE49-F238E27FC236}">
                <a16:creationId xmlns:a16="http://schemas.microsoft.com/office/drawing/2014/main" id="{C515B96E-5C51-24D2-D472-53C9573222F6}"/>
              </a:ext>
            </a:extLst>
          </p:cNvPr>
          <p:cNvSpPr/>
          <p:nvPr/>
        </p:nvSpPr>
        <p:spPr>
          <a:xfrm>
            <a:off x="1832512" y="3436902"/>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37" name="円柱 36">
            <a:extLst>
              <a:ext uri="{FF2B5EF4-FFF2-40B4-BE49-F238E27FC236}">
                <a16:creationId xmlns:a16="http://schemas.microsoft.com/office/drawing/2014/main" id="{F82A2D1F-D805-6660-6367-BB0F8A0A4F8F}"/>
              </a:ext>
            </a:extLst>
          </p:cNvPr>
          <p:cNvSpPr/>
          <p:nvPr/>
        </p:nvSpPr>
        <p:spPr>
          <a:xfrm>
            <a:off x="2372735" y="442793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8" name="円柱 37">
            <a:extLst>
              <a:ext uri="{FF2B5EF4-FFF2-40B4-BE49-F238E27FC236}">
                <a16:creationId xmlns:a16="http://schemas.microsoft.com/office/drawing/2014/main" id="{FFAEEAA3-3EDA-9915-DACF-B80899958D1B}"/>
              </a:ext>
            </a:extLst>
          </p:cNvPr>
          <p:cNvSpPr/>
          <p:nvPr/>
        </p:nvSpPr>
        <p:spPr>
          <a:xfrm>
            <a:off x="2372735" y="413528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9" name="円柱 38">
            <a:extLst>
              <a:ext uri="{FF2B5EF4-FFF2-40B4-BE49-F238E27FC236}">
                <a16:creationId xmlns:a16="http://schemas.microsoft.com/office/drawing/2014/main" id="{A2EDF75F-1A20-4122-1895-030A9BC524E9}"/>
              </a:ext>
            </a:extLst>
          </p:cNvPr>
          <p:cNvSpPr/>
          <p:nvPr/>
        </p:nvSpPr>
        <p:spPr>
          <a:xfrm>
            <a:off x="2373019" y="329703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40" name="直線コネクタ 39">
            <a:extLst>
              <a:ext uri="{FF2B5EF4-FFF2-40B4-BE49-F238E27FC236}">
                <a16:creationId xmlns:a16="http://schemas.microsoft.com/office/drawing/2014/main" id="{9E2807AB-747F-0349-BE8A-8C0BC6FF2678}"/>
              </a:ext>
            </a:extLst>
          </p:cNvPr>
          <p:cNvCxnSpPr>
            <a:cxnSpLocks/>
            <a:stCxn id="138" idx="4"/>
            <a:endCxn id="29" idx="1"/>
          </p:cNvCxnSpPr>
          <p:nvPr/>
        </p:nvCxnSpPr>
        <p:spPr>
          <a:xfrm>
            <a:off x="1332529" y="3423033"/>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DC9C6268-8C8F-15F7-9A34-7C229CB7370D}"/>
              </a:ext>
            </a:extLst>
          </p:cNvPr>
          <p:cNvCxnSpPr>
            <a:cxnSpLocks/>
            <a:stCxn id="140" idx="4"/>
            <a:endCxn id="33" idx="1"/>
          </p:cNvCxnSpPr>
          <p:nvPr/>
        </p:nvCxnSpPr>
        <p:spPr>
          <a:xfrm>
            <a:off x="1332529" y="3715687"/>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B8A527DF-EC0F-56C5-4B29-A2263E5EBE35}"/>
              </a:ext>
            </a:extLst>
          </p:cNvPr>
          <p:cNvCxnSpPr>
            <a:cxnSpLocks/>
            <a:stCxn id="139" idx="4"/>
            <a:endCxn id="28" idx="1"/>
          </p:cNvCxnSpPr>
          <p:nvPr/>
        </p:nvCxnSpPr>
        <p:spPr>
          <a:xfrm>
            <a:off x="1332529" y="4261284"/>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CBFC780E-56A2-042A-8D89-2F329421FA84}"/>
              </a:ext>
            </a:extLst>
          </p:cNvPr>
          <p:cNvCxnSpPr>
            <a:cxnSpLocks/>
            <a:stCxn id="141" idx="4"/>
            <a:endCxn id="32" idx="1"/>
          </p:cNvCxnSpPr>
          <p:nvPr/>
        </p:nvCxnSpPr>
        <p:spPr>
          <a:xfrm>
            <a:off x="1332529" y="4553938"/>
            <a:ext cx="58384"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186B6A6B-449F-EE56-7692-C8184F4DF836}"/>
              </a:ext>
            </a:extLst>
          </p:cNvPr>
          <p:cNvCxnSpPr>
            <a:cxnSpLocks/>
            <a:stCxn id="29" idx="3"/>
            <a:endCxn id="39" idx="2"/>
          </p:cNvCxnSpPr>
          <p:nvPr/>
        </p:nvCxnSpPr>
        <p:spPr>
          <a:xfrm>
            <a:off x="1786913" y="3423033"/>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7E229C89-BE5D-9FA0-FF02-909CEBEA08E7}"/>
              </a:ext>
            </a:extLst>
          </p:cNvPr>
          <p:cNvCxnSpPr>
            <a:cxnSpLocks/>
            <a:stCxn id="33" idx="3"/>
            <a:endCxn id="35" idx="2"/>
          </p:cNvCxnSpPr>
          <p:nvPr/>
        </p:nvCxnSpPr>
        <p:spPr>
          <a:xfrm>
            <a:off x="1786913" y="3715687"/>
            <a:ext cx="58610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2753F4FC-9A72-FE51-D271-593AA997674C}"/>
              </a:ext>
            </a:extLst>
          </p:cNvPr>
          <p:cNvCxnSpPr>
            <a:cxnSpLocks/>
            <a:stCxn id="28" idx="3"/>
            <a:endCxn id="38" idx="2"/>
          </p:cNvCxnSpPr>
          <p:nvPr/>
        </p:nvCxnSpPr>
        <p:spPr>
          <a:xfrm>
            <a:off x="1786913" y="4261284"/>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4F7F74A0-0451-DCD8-E85F-B0C87B596CD1}"/>
              </a:ext>
            </a:extLst>
          </p:cNvPr>
          <p:cNvCxnSpPr>
            <a:cxnSpLocks/>
            <a:stCxn id="32" idx="3"/>
            <a:endCxn id="37" idx="2"/>
          </p:cNvCxnSpPr>
          <p:nvPr/>
        </p:nvCxnSpPr>
        <p:spPr>
          <a:xfrm>
            <a:off x="1786913" y="4553938"/>
            <a:ext cx="5858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88229D22-2A57-1FD1-930B-14DA71B3513A}"/>
              </a:ext>
            </a:extLst>
          </p:cNvPr>
          <p:cNvCxnSpPr>
            <a:cxnSpLocks/>
            <a:stCxn id="34" idx="4"/>
            <a:endCxn id="30" idx="2"/>
          </p:cNvCxnSpPr>
          <p:nvPr/>
        </p:nvCxnSpPr>
        <p:spPr>
          <a:xfrm flipV="1">
            <a:off x="3203173" y="3585256"/>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円柱 50">
            <a:extLst>
              <a:ext uri="{FF2B5EF4-FFF2-40B4-BE49-F238E27FC236}">
                <a16:creationId xmlns:a16="http://schemas.microsoft.com/office/drawing/2014/main" id="{9A590F96-299C-F8BF-6011-D614A9442FC4}"/>
              </a:ext>
            </a:extLst>
          </p:cNvPr>
          <p:cNvSpPr/>
          <p:nvPr/>
        </p:nvSpPr>
        <p:spPr>
          <a:xfrm>
            <a:off x="4161301" y="424935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52" name="円柱 51">
            <a:extLst>
              <a:ext uri="{FF2B5EF4-FFF2-40B4-BE49-F238E27FC236}">
                <a16:creationId xmlns:a16="http://schemas.microsoft.com/office/drawing/2014/main" id="{0908EB2A-6F4E-F495-14F0-BF6CA1BF646F}"/>
              </a:ext>
            </a:extLst>
          </p:cNvPr>
          <p:cNvSpPr/>
          <p:nvPr/>
        </p:nvSpPr>
        <p:spPr>
          <a:xfrm>
            <a:off x="2807172" y="425077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53" name="直線コネクタ 52">
            <a:extLst>
              <a:ext uri="{FF2B5EF4-FFF2-40B4-BE49-F238E27FC236}">
                <a16:creationId xmlns:a16="http://schemas.microsoft.com/office/drawing/2014/main" id="{12F63A29-3D6C-B477-C8DE-993535FEC180}"/>
              </a:ext>
            </a:extLst>
          </p:cNvPr>
          <p:cNvCxnSpPr>
            <a:cxnSpLocks/>
          </p:cNvCxnSpPr>
          <p:nvPr/>
        </p:nvCxnSpPr>
        <p:spPr>
          <a:xfrm flipV="1">
            <a:off x="3203173" y="4366782"/>
            <a:ext cx="958129" cy="142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870C2D6-A516-F331-180D-4CC7B069BF50}"/>
              </a:ext>
            </a:extLst>
          </p:cNvPr>
          <p:cNvCxnSpPr>
            <a:cxnSpLocks/>
            <a:stCxn id="10" idx="4"/>
          </p:cNvCxnSpPr>
          <p:nvPr/>
        </p:nvCxnSpPr>
        <p:spPr>
          <a:xfrm flipV="1">
            <a:off x="5124947" y="3414281"/>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E71C77F-B5C4-8831-2B34-75EAC165F4F8}"/>
              </a:ext>
            </a:extLst>
          </p:cNvPr>
          <p:cNvCxnSpPr>
            <a:cxnSpLocks/>
            <a:stCxn id="11" idx="4"/>
          </p:cNvCxnSpPr>
          <p:nvPr/>
        </p:nvCxnSpPr>
        <p:spPr>
          <a:xfrm flipV="1">
            <a:off x="5124947" y="3712012"/>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94983FB9-B48C-4150-9D77-5E7B699CE54A}"/>
              </a:ext>
            </a:extLst>
          </p:cNvPr>
          <p:cNvCxnSpPr>
            <a:cxnSpLocks/>
          </p:cNvCxnSpPr>
          <p:nvPr/>
        </p:nvCxnSpPr>
        <p:spPr>
          <a:xfrm>
            <a:off x="535982"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7" name="直線コネクタ 56">
            <a:extLst>
              <a:ext uri="{FF2B5EF4-FFF2-40B4-BE49-F238E27FC236}">
                <a16:creationId xmlns:a16="http://schemas.microsoft.com/office/drawing/2014/main" id="{45A2366F-A18E-F9A8-C1F7-F86E09F60609}"/>
              </a:ext>
            </a:extLst>
          </p:cNvPr>
          <p:cNvCxnSpPr>
            <a:cxnSpLocks/>
          </p:cNvCxnSpPr>
          <p:nvPr/>
        </p:nvCxnSpPr>
        <p:spPr>
          <a:xfrm flipH="1">
            <a:off x="4008328"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8" name="直線コネクタ 57">
            <a:extLst>
              <a:ext uri="{FF2B5EF4-FFF2-40B4-BE49-F238E27FC236}">
                <a16:creationId xmlns:a16="http://schemas.microsoft.com/office/drawing/2014/main" id="{D41F90FF-E90C-6C47-BB3A-06C1680A98B7}"/>
              </a:ext>
            </a:extLst>
          </p:cNvPr>
          <p:cNvCxnSpPr>
            <a:cxnSpLocks/>
          </p:cNvCxnSpPr>
          <p:nvPr/>
        </p:nvCxnSpPr>
        <p:spPr>
          <a:xfrm flipH="1">
            <a:off x="5218710"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59" name="直線コネクタ 58">
            <a:extLst>
              <a:ext uri="{FF2B5EF4-FFF2-40B4-BE49-F238E27FC236}">
                <a16:creationId xmlns:a16="http://schemas.microsoft.com/office/drawing/2014/main" id="{EB0D06DD-BAA1-793C-FA39-D72A1D103A2D}"/>
              </a:ext>
            </a:extLst>
          </p:cNvPr>
          <p:cNvCxnSpPr>
            <a:cxnSpLocks/>
          </p:cNvCxnSpPr>
          <p:nvPr/>
        </p:nvCxnSpPr>
        <p:spPr>
          <a:xfrm>
            <a:off x="3306837"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0" name="直線コネクタ 59">
            <a:extLst>
              <a:ext uri="{FF2B5EF4-FFF2-40B4-BE49-F238E27FC236}">
                <a16:creationId xmlns:a16="http://schemas.microsoft.com/office/drawing/2014/main" id="{AC3206B3-7F7E-DE96-7B14-E5A846119965}"/>
              </a:ext>
            </a:extLst>
          </p:cNvPr>
          <p:cNvCxnSpPr>
            <a:cxnSpLocks/>
          </p:cNvCxnSpPr>
          <p:nvPr/>
        </p:nvCxnSpPr>
        <p:spPr>
          <a:xfrm>
            <a:off x="7910053" y="2757616"/>
            <a:ext cx="0" cy="3235323"/>
          </a:xfrm>
          <a:prstGeom prst="line">
            <a:avLst/>
          </a:prstGeom>
          <a:noFill/>
          <a:ln w="25400" cap="flat" cmpd="sng" algn="ctr">
            <a:solidFill>
              <a:srgbClr val="6D2077"/>
            </a:solidFill>
            <a:prstDash val="solid"/>
            <a:miter lim="800000"/>
            <a:headEnd type="none" w="med" len="med"/>
            <a:tailEnd type="none" w="med" len="med"/>
          </a:ln>
          <a:effectLst/>
        </p:spPr>
      </p:cxnSp>
      <p:cxnSp>
        <p:nvCxnSpPr>
          <p:cNvPr id="61" name="直線コネクタ 60">
            <a:extLst>
              <a:ext uri="{FF2B5EF4-FFF2-40B4-BE49-F238E27FC236}">
                <a16:creationId xmlns:a16="http://schemas.microsoft.com/office/drawing/2014/main" id="{365CC290-4D4C-4C25-B051-BCE0CFAD8DE8}"/>
              </a:ext>
            </a:extLst>
          </p:cNvPr>
          <p:cNvCxnSpPr>
            <a:cxnSpLocks/>
          </p:cNvCxnSpPr>
          <p:nvPr/>
        </p:nvCxnSpPr>
        <p:spPr>
          <a:xfrm>
            <a:off x="9433098" y="2757616"/>
            <a:ext cx="0" cy="3235323"/>
          </a:xfrm>
          <a:prstGeom prst="line">
            <a:avLst/>
          </a:prstGeom>
          <a:noFill/>
          <a:ln w="25400" cap="flat" cmpd="sng" algn="ctr">
            <a:solidFill>
              <a:srgbClr val="6D2077"/>
            </a:solidFill>
            <a:prstDash val="solid"/>
            <a:miter lim="800000"/>
            <a:headEnd type="none" w="med" len="med"/>
            <a:tailEnd type="none" w="med" len="med"/>
          </a:ln>
          <a:effectLst/>
        </p:spPr>
      </p:cxnSp>
      <p:sp>
        <p:nvSpPr>
          <p:cNvPr id="62" name="正方形/長方形 61">
            <a:extLst>
              <a:ext uri="{FF2B5EF4-FFF2-40B4-BE49-F238E27FC236}">
                <a16:creationId xmlns:a16="http://schemas.microsoft.com/office/drawing/2014/main" id="{4313EBF4-4632-1EF6-1414-9794F444C445}"/>
              </a:ext>
            </a:extLst>
          </p:cNvPr>
          <p:cNvSpPr/>
          <p:nvPr/>
        </p:nvSpPr>
        <p:spPr>
          <a:xfrm>
            <a:off x="1826161" y="3729555"/>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63" name="正方形/長方形 62">
            <a:extLst>
              <a:ext uri="{FF2B5EF4-FFF2-40B4-BE49-F238E27FC236}">
                <a16:creationId xmlns:a16="http://schemas.microsoft.com/office/drawing/2014/main" id="{6E3578C2-FFEA-B2B1-64B0-50AF485F6527}"/>
              </a:ext>
            </a:extLst>
          </p:cNvPr>
          <p:cNvSpPr/>
          <p:nvPr/>
        </p:nvSpPr>
        <p:spPr>
          <a:xfrm>
            <a:off x="1832512" y="4270983"/>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28" name="正方形/長方形 127">
            <a:extLst>
              <a:ext uri="{FF2B5EF4-FFF2-40B4-BE49-F238E27FC236}">
                <a16:creationId xmlns:a16="http://schemas.microsoft.com/office/drawing/2014/main" id="{FED0EF36-AAD1-E910-F7D2-DFFC9F3B6472}"/>
              </a:ext>
            </a:extLst>
          </p:cNvPr>
          <p:cNvSpPr/>
          <p:nvPr/>
        </p:nvSpPr>
        <p:spPr>
          <a:xfrm>
            <a:off x="1826161" y="4567011"/>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29" name="正方形/長方形 128">
            <a:extLst>
              <a:ext uri="{FF2B5EF4-FFF2-40B4-BE49-F238E27FC236}">
                <a16:creationId xmlns:a16="http://schemas.microsoft.com/office/drawing/2014/main" id="{9C38F6B4-6A6A-6F0C-BC62-46E45D99EDC3}"/>
              </a:ext>
            </a:extLst>
          </p:cNvPr>
          <p:cNvSpPr/>
          <p:nvPr/>
        </p:nvSpPr>
        <p:spPr>
          <a:xfrm>
            <a:off x="3316859" y="4389665"/>
            <a:ext cx="688600" cy="14217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30" name="直線コネクタ 129">
            <a:extLst>
              <a:ext uri="{FF2B5EF4-FFF2-40B4-BE49-F238E27FC236}">
                <a16:creationId xmlns:a16="http://schemas.microsoft.com/office/drawing/2014/main" id="{DDB82CCC-913F-55A2-BAEA-455FAF30CDE1}"/>
              </a:ext>
            </a:extLst>
          </p:cNvPr>
          <p:cNvCxnSpPr>
            <a:cxnSpLocks/>
          </p:cNvCxnSpPr>
          <p:nvPr/>
        </p:nvCxnSpPr>
        <p:spPr>
          <a:xfrm flipV="1">
            <a:off x="6641405" y="3414281"/>
            <a:ext cx="133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42E620F8-482D-164C-4B35-E1C0D1E1FD51}"/>
              </a:ext>
            </a:extLst>
          </p:cNvPr>
          <p:cNvCxnSpPr>
            <a:cxnSpLocks/>
          </p:cNvCxnSpPr>
          <p:nvPr/>
        </p:nvCxnSpPr>
        <p:spPr>
          <a:xfrm flipV="1">
            <a:off x="6716965" y="3712012"/>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2" name="円柱 131">
            <a:extLst>
              <a:ext uri="{FF2B5EF4-FFF2-40B4-BE49-F238E27FC236}">
                <a16:creationId xmlns:a16="http://schemas.microsoft.com/office/drawing/2014/main" id="{102314FD-E23E-EB24-5C20-C1930AAB05B9}"/>
              </a:ext>
            </a:extLst>
          </p:cNvPr>
          <p:cNvSpPr/>
          <p:nvPr/>
        </p:nvSpPr>
        <p:spPr>
          <a:xfrm>
            <a:off x="6391274" y="3377729"/>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33" name="円柱 132">
            <a:extLst>
              <a:ext uri="{FF2B5EF4-FFF2-40B4-BE49-F238E27FC236}">
                <a16:creationId xmlns:a16="http://schemas.microsoft.com/office/drawing/2014/main" id="{1606B9F0-B701-F830-1F7E-9B45AC77DC86}"/>
              </a:ext>
            </a:extLst>
          </p:cNvPr>
          <p:cNvSpPr/>
          <p:nvPr/>
        </p:nvSpPr>
        <p:spPr>
          <a:xfrm>
            <a:off x="6340458" y="3236107"/>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34" name="正方形/長方形 133">
            <a:extLst>
              <a:ext uri="{FF2B5EF4-FFF2-40B4-BE49-F238E27FC236}">
                <a16:creationId xmlns:a16="http://schemas.microsoft.com/office/drawing/2014/main" id="{E3A6F1FB-3516-7C07-44FB-B1B88A452C09}"/>
              </a:ext>
            </a:extLst>
          </p:cNvPr>
          <p:cNvSpPr/>
          <p:nvPr/>
        </p:nvSpPr>
        <p:spPr>
          <a:xfrm>
            <a:off x="5514958" y="3436902"/>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35" name="正方形/長方形 134">
            <a:extLst>
              <a:ext uri="{FF2B5EF4-FFF2-40B4-BE49-F238E27FC236}">
                <a16:creationId xmlns:a16="http://schemas.microsoft.com/office/drawing/2014/main" id="{C15449FC-38F4-5343-F27E-6FF54B9BDEB6}"/>
              </a:ext>
            </a:extLst>
          </p:cNvPr>
          <p:cNvSpPr/>
          <p:nvPr/>
        </p:nvSpPr>
        <p:spPr>
          <a:xfrm>
            <a:off x="5508607" y="3729555"/>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36" name="正方形/長方形 135">
            <a:extLst>
              <a:ext uri="{FF2B5EF4-FFF2-40B4-BE49-F238E27FC236}">
                <a16:creationId xmlns:a16="http://schemas.microsoft.com/office/drawing/2014/main" id="{94738C22-D3C1-D25A-E74F-4BB488871096}"/>
              </a:ext>
            </a:extLst>
          </p:cNvPr>
          <p:cNvSpPr/>
          <p:nvPr/>
        </p:nvSpPr>
        <p:spPr>
          <a:xfrm>
            <a:off x="7259003" y="3436902"/>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37" name="正方形/長方形 136">
            <a:extLst>
              <a:ext uri="{FF2B5EF4-FFF2-40B4-BE49-F238E27FC236}">
                <a16:creationId xmlns:a16="http://schemas.microsoft.com/office/drawing/2014/main" id="{73BF2786-9592-3F66-819F-4679DDD75C6D}"/>
              </a:ext>
            </a:extLst>
          </p:cNvPr>
          <p:cNvSpPr/>
          <p:nvPr/>
        </p:nvSpPr>
        <p:spPr>
          <a:xfrm>
            <a:off x="7252652" y="3729555"/>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38" name="円柱 137">
            <a:extLst>
              <a:ext uri="{FF2B5EF4-FFF2-40B4-BE49-F238E27FC236}">
                <a16:creationId xmlns:a16="http://schemas.microsoft.com/office/drawing/2014/main" id="{D2FB591D-9583-934A-7B49-217029DF5007}"/>
              </a:ext>
            </a:extLst>
          </p:cNvPr>
          <p:cNvSpPr/>
          <p:nvPr/>
        </p:nvSpPr>
        <p:spPr>
          <a:xfrm>
            <a:off x="936529" y="329703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39" name="円柱 138">
            <a:extLst>
              <a:ext uri="{FF2B5EF4-FFF2-40B4-BE49-F238E27FC236}">
                <a16:creationId xmlns:a16="http://schemas.microsoft.com/office/drawing/2014/main" id="{E7ECDE3D-0DDA-8E97-9CF2-3594D8AF4794}"/>
              </a:ext>
            </a:extLst>
          </p:cNvPr>
          <p:cNvSpPr/>
          <p:nvPr/>
        </p:nvSpPr>
        <p:spPr>
          <a:xfrm>
            <a:off x="936529" y="413528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0" name="円柱 139">
            <a:extLst>
              <a:ext uri="{FF2B5EF4-FFF2-40B4-BE49-F238E27FC236}">
                <a16:creationId xmlns:a16="http://schemas.microsoft.com/office/drawing/2014/main" id="{9C8C303B-C20B-6F35-1956-3C0476923605}"/>
              </a:ext>
            </a:extLst>
          </p:cNvPr>
          <p:cNvSpPr/>
          <p:nvPr/>
        </p:nvSpPr>
        <p:spPr>
          <a:xfrm>
            <a:off x="936529" y="358968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1" name="円柱 140">
            <a:extLst>
              <a:ext uri="{FF2B5EF4-FFF2-40B4-BE49-F238E27FC236}">
                <a16:creationId xmlns:a16="http://schemas.microsoft.com/office/drawing/2014/main" id="{D578E12A-FEFB-12F8-2C82-E5947322A66A}"/>
              </a:ext>
            </a:extLst>
          </p:cNvPr>
          <p:cNvSpPr/>
          <p:nvPr/>
        </p:nvSpPr>
        <p:spPr>
          <a:xfrm>
            <a:off x="936529" y="442793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42" name="直線コネクタ 141">
            <a:extLst>
              <a:ext uri="{FF2B5EF4-FFF2-40B4-BE49-F238E27FC236}">
                <a16:creationId xmlns:a16="http://schemas.microsoft.com/office/drawing/2014/main" id="{434658DF-6C01-4E8D-27A2-A54293729573}"/>
              </a:ext>
            </a:extLst>
          </p:cNvPr>
          <p:cNvCxnSpPr>
            <a:cxnSpLocks/>
          </p:cNvCxnSpPr>
          <p:nvPr/>
        </p:nvCxnSpPr>
        <p:spPr>
          <a:xfrm>
            <a:off x="1340568"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3" name="直線矢印コネクタ 142">
            <a:extLst>
              <a:ext uri="{FF2B5EF4-FFF2-40B4-BE49-F238E27FC236}">
                <a16:creationId xmlns:a16="http://schemas.microsoft.com/office/drawing/2014/main" id="{BBC35D1C-8BF5-6548-4EE5-26A132A96C41}"/>
              </a:ext>
            </a:extLst>
          </p:cNvPr>
          <p:cNvCxnSpPr>
            <a:cxnSpLocks/>
          </p:cNvCxnSpPr>
          <p:nvPr/>
        </p:nvCxnSpPr>
        <p:spPr>
          <a:xfrm>
            <a:off x="1349987" y="2952285"/>
            <a:ext cx="1946437" cy="0"/>
          </a:xfrm>
          <a:prstGeom prst="straightConnector1">
            <a:avLst/>
          </a:prstGeom>
          <a:ln w="6350" cap="flat" cmpd="sng" algn="ctr">
            <a:solidFill>
              <a:schemeClr val="bg1">
                <a:lumMod val="50000"/>
              </a:schemeClr>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 name="四角形: 角を丸くする 143">
            <a:extLst>
              <a:ext uri="{FF2B5EF4-FFF2-40B4-BE49-F238E27FC236}">
                <a16:creationId xmlns:a16="http://schemas.microsoft.com/office/drawing/2014/main" id="{DA23C07C-1CCB-AFF6-66B5-64F3E85DE254}"/>
              </a:ext>
            </a:extLst>
          </p:cNvPr>
          <p:cNvSpPr/>
          <p:nvPr/>
        </p:nvSpPr>
        <p:spPr>
          <a:xfrm>
            <a:off x="5260183" y="4005114"/>
            <a:ext cx="1868555" cy="864919"/>
          </a:xfrm>
          <a:prstGeom prst="roundRect">
            <a:avLst>
              <a:gd name="adj" fmla="val 1516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大阪</a:t>
            </a:r>
            <a:r>
              <a:rPr lang="en-US" altLang="ja-JP" sz="900" b="1" kern="0">
                <a:solidFill>
                  <a:srgbClr val="00338D"/>
                </a:solidFill>
                <a:latin typeface="+mj-ea"/>
                <a:ea typeface="+mj-ea"/>
              </a:rPr>
              <a:t>-</a:t>
            </a:r>
          </a:p>
        </p:txBody>
      </p:sp>
      <p:grpSp>
        <p:nvGrpSpPr>
          <p:cNvPr id="145" name="グループ化 144">
            <a:extLst>
              <a:ext uri="{FF2B5EF4-FFF2-40B4-BE49-F238E27FC236}">
                <a16:creationId xmlns:a16="http://schemas.microsoft.com/office/drawing/2014/main" id="{625EA0F6-CDEA-850F-AC7D-538BB66C071E}"/>
              </a:ext>
            </a:extLst>
          </p:cNvPr>
          <p:cNvGrpSpPr/>
          <p:nvPr/>
        </p:nvGrpSpPr>
        <p:grpSpPr>
          <a:xfrm>
            <a:off x="4728946" y="4249353"/>
            <a:ext cx="396000" cy="549731"/>
            <a:chOff x="4347946" y="4321713"/>
            <a:chExt cx="396000" cy="549731"/>
          </a:xfrm>
        </p:grpSpPr>
        <p:sp>
          <p:nvSpPr>
            <p:cNvPr id="146" name="円柱 145">
              <a:extLst>
                <a:ext uri="{FF2B5EF4-FFF2-40B4-BE49-F238E27FC236}">
                  <a16:creationId xmlns:a16="http://schemas.microsoft.com/office/drawing/2014/main" id="{F1CF88B1-CA6F-279A-1CCB-3E765ADB1C21}"/>
                </a:ext>
              </a:extLst>
            </p:cNvPr>
            <p:cNvSpPr>
              <a:spLocks/>
            </p:cNvSpPr>
            <p:nvPr/>
          </p:nvSpPr>
          <p:spPr>
            <a:xfrm>
              <a:off x="4347946" y="432171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47" name="円柱 146">
              <a:extLst>
                <a:ext uri="{FF2B5EF4-FFF2-40B4-BE49-F238E27FC236}">
                  <a16:creationId xmlns:a16="http://schemas.microsoft.com/office/drawing/2014/main" id="{5910A65C-9650-8D40-C170-6BEB861E5A13}"/>
                </a:ext>
              </a:extLst>
            </p:cNvPr>
            <p:cNvSpPr>
              <a:spLocks/>
            </p:cNvSpPr>
            <p:nvPr/>
          </p:nvSpPr>
          <p:spPr>
            <a:xfrm>
              <a:off x="4347946" y="461944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grpSp>
      <p:sp>
        <p:nvSpPr>
          <p:cNvPr id="148" name="四角形: 角を丸くする 147">
            <a:extLst>
              <a:ext uri="{FF2B5EF4-FFF2-40B4-BE49-F238E27FC236}">
                <a16:creationId xmlns:a16="http://schemas.microsoft.com/office/drawing/2014/main" id="{11F79551-DBD6-8398-0DF2-7B47407C974B}"/>
              </a:ext>
            </a:extLst>
          </p:cNvPr>
          <p:cNvSpPr/>
          <p:nvPr/>
        </p:nvSpPr>
        <p:spPr>
          <a:xfrm>
            <a:off x="7936025" y="4083301"/>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149" name="直線コネクタ 148">
            <a:extLst>
              <a:ext uri="{FF2B5EF4-FFF2-40B4-BE49-F238E27FC236}">
                <a16:creationId xmlns:a16="http://schemas.microsoft.com/office/drawing/2014/main" id="{133A2760-1F32-2DAB-F04E-2477853A9DEB}"/>
              </a:ext>
            </a:extLst>
          </p:cNvPr>
          <p:cNvCxnSpPr>
            <a:cxnSpLocks/>
          </p:cNvCxnSpPr>
          <p:nvPr/>
        </p:nvCxnSpPr>
        <p:spPr>
          <a:xfrm flipH="1">
            <a:off x="6312795"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50" name="直線コネクタ 149">
            <a:extLst>
              <a:ext uri="{FF2B5EF4-FFF2-40B4-BE49-F238E27FC236}">
                <a16:creationId xmlns:a16="http://schemas.microsoft.com/office/drawing/2014/main" id="{CC3797A3-DE5D-0E1A-AC5C-774D954F1CE0}"/>
              </a:ext>
            </a:extLst>
          </p:cNvPr>
          <p:cNvCxnSpPr>
            <a:cxnSpLocks/>
          </p:cNvCxnSpPr>
          <p:nvPr/>
        </p:nvCxnSpPr>
        <p:spPr>
          <a:xfrm flipH="1">
            <a:off x="7136337" y="2757615"/>
            <a:ext cx="0" cy="2196000"/>
          </a:xfrm>
          <a:prstGeom prst="line">
            <a:avLst/>
          </a:prstGeom>
          <a:noFill/>
          <a:ln w="25400" cap="flat" cmpd="sng" algn="ctr">
            <a:solidFill>
              <a:srgbClr val="6D2077"/>
            </a:solidFill>
            <a:prstDash val="solid"/>
            <a:miter lim="800000"/>
            <a:headEnd type="none" w="med" len="med"/>
            <a:tailEnd type="none" w="med" len="med"/>
          </a:ln>
          <a:effectLst/>
        </p:spPr>
      </p:cxnSp>
      <p:sp>
        <p:nvSpPr>
          <p:cNvPr id="151" name="正方形/長方形 150">
            <a:extLst>
              <a:ext uri="{FF2B5EF4-FFF2-40B4-BE49-F238E27FC236}">
                <a16:creationId xmlns:a16="http://schemas.microsoft.com/office/drawing/2014/main" id="{BB21CE7C-F331-99C9-9512-DD727172591C}"/>
              </a:ext>
            </a:extLst>
          </p:cNvPr>
          <p:cNvSpPr/>
          <p:nvPr/>
        </p:nvSpPr>
        <p:spPr>
          <a:xfrm rot="2689427">
            <a:off x="7420524" y="4059685"/>
            <a:ext cx="534370"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152" name="直線コネクタ 151">
            <a:extLst>
              <a:ext uri="{FF2B5EF4-FFF2-40B4-BE49-F238E27FC236}">
                <a16:creationId xmlns:a16="http://schemas.microsoft.com/office/drawing/2014/main" id="{1D0E694A-FA92-8D0D-4E70-0D36A2F103C5}"/>
              </a:ext>
            </a:extLst>
          </p:cNvPr>
          <p:cNvCxnSpPr>
            <a:cxnSpLocks/>
          </p:cNvCxnSpPr>
          <p:nvPr/>
        </p:nvCxnSpPr>
        <p:spPr>
          <a:xfrm>
            <a:off x="7056719" y="3391661"/>
            <a:ext cx="948351" cy="96569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53" name="正方形/長方形 152">
            <a:extLst>
              <a:ext uri="{FF2B5EF4-FFF2-40B4-BE49-F238E27FC236}">
                <a16:creationId xmlns:a16="http://schemas.microsoft.com/office/drawing/2014/main" id="{44376827-1694-01C3-DDBD-066C10CB1767}"/>
              </a:ext>
            </a:extLst>
          </p:cNvPr>
          <p:cNvSpPr/>
          <p:nvPr/>
        </p:nvSpPr>
        <p:spPr>
          <a:xfrm rot="2756017">
            <a:off x="7428744" y="4388119"/>
            <a:ext cx="50279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54" name="円柱 153">
            <a:extLst>
              <a:ext uri="{FF2B5EF4-FFF2-40B4-BE49-F238E27FC236}">
                <a16:creationId xmlns:a16="http://schemas.microsoft.com/office/drawing/2014/main" id="{68CD71D1-5F6F-7F5F-DAA0-3FE87A87528F}"/>
              </a:ext>
            </a:extLst>
          </p:cNvPr>
          <p:cNvSpPr/>
          <p:nvPr/>
        </p:nvSpPr>
        <p:spPr>
          <a:xfrm>
            <a:off x="6391274" y="4289957"/>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55" name="円柱 154">
            <a:extLst>
              <a:ext uri="{FF2B5EF4-FFF2-40B4-BE49-F238E27FC236}">
                <a16:creationId xmlns:a16="http://schemas.microsoft.com/office/drawing/2014/main" id="{842C010E-0C3A-A196-F2CD-F1560EFCF5E7}"/>
              </a:ext>
            </a:extLst>
          </p:cNvPr>
          <p:cNvSpPr/>
          <p:nvPr/>
        </p:nvSpPr>
        <p:spPr>
          <a:xfrm>
            <a:off x="6340458" y="4148335"/>
            <a:ext cx="716260"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156" name="四角形: 角を丸くする 155">
            <a:extLst>
              <a:ext uri="{FF2B5EF4-FFF2-40B4-BE49-F238E27FC236}">
                <a16:creationId xmlns:a16="http://schemas.microsoft.com/office/drawing/2014/main" id="{7EB86945-6373-411A-8F9B-4B6FADA2D89D}"/>
              </a:ext>
            </a:extLst>
          </p:cNvPr>
          <p:cNvSpPr/>
          <p:nvPr/>
        </p:nvSpPr>
        <p:spPr>
          <a:xfrm>
            <a:off x="7964689" y="3328312"/>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57" name="テキスト ボックス 156">
            <a:extLst>
              <a:ext uri="{FF2B5EF4-FFF2-40B4-BE49-F238E27FC236}">
                <a16:creationId xmlns:a16="http://schemas.microsoft.com/office/drawing/2014/main" id="{EEB358FA-FE19-12FC-6077-BA8900CDD579}"/>
              </a:ext>
            </a:extLst>
          </p:cNvPr>
          <p:cNvSpPr txBox="1"/>
          <p:nvPr/>
        </p:nvSpPr>
        <p:spPr>
          <a:xfrm>
            <a:off x="8168621" y="345367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b="1">
                <a:solidFill>
                  <a:srgbClr val="00338D"/>
                </a:solidFill>
                <a:latin typeface="Meiryo UI" panose="020B0604030504040204" pitchFamily="50" charset="-128"/>
                <a:ea typeface="Meiryo UI" panose="020B0604030504040204" pitchFamily="50" charset="-128"/>
              </a:rPr>
              <a:t>接続点（</a:t>
            </a:r>
            <a:r>
              <a:rPr lang="en-US" altLang="ja-JP" sz="700" b="1">
                <a:solidFill>
                  <a:srgbClr val="00338D"/>
                </a:solidFill>
                <a:latin typeface="Meiryo UI" panose="020B0604030504040204" pitchFamily="50" charset="-128"/>
                <a:ea typeface="Meiryo UI" panose="020B0604030504040204" pitchFamily="50" charset="-128"/>
              </a:rPr>
              <a:t>AWS</a:t>
            </a:r>
            <a:r>
              <a:rPr lang="ja-JP" altLang="en-US" sz="700" b="1">
                <a:solidFill>
                  <a:srgbClr val="00338D"/>
                </a:solidFill>
                <a:latin typeface="Meiryo UI" panose="020B0604030504040204" pitchFamily="50" charset="-128"/>
                <a:ea typeface="Meiryo UI" panose="020B0604030504040204" pitchFamily="50" charset="-128"/>
              </a:rPr>
              <a:t>）</a:t>
            </a:r>
          </a:p>
        </p:txBody>
      </p:sp>
      <p:sp>
        <p:nvSpPr>
          <p:cNvPr id="158" name="四角形: 角を丸くする 157">
            <a:extLst>
              <a:ext uri="{FF2B5EF4-FFF2-40B4-BE49-F238E27FC236}">
                <a16:creationId xmlns:a16="http://schemas.microsoft.com/office/drawing/2014/main" id="{1AA88633-3A5A-3F01-18BC-C08FECB9C37A}"/>
              </a:ext>
            </a:extLst>
          </p:cNvPr>
          <p:cNvSpPr/>
          <p:nvPr/>
        </p:nvSpPr>
        <p:spPr>
          <a:xfrm>
            <a:off x="7964689" y="4304259"/>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59" name="テキスト ボックス 158">
            <a:extLst>
              <a:ext uri="{FF2B5EF4-FFF2-40B4-BE49-F238E27FC236}">
                <a16:creationId xmlns:a16="http://schemas.microsoft.com/office/drawing/2014/main" id="{84DDE9EC-B7D7-774E-F676-B307A65BC013}"/>
              </a:ext>
            </a:extLst>
          </p:cNvPr>
          <p:cNvSpPr txBox="1"/>
          <p:nvPr/>
        </p:nvSpPr>
        <p:spPr>
          <a:xfrm>
            <a:off x="8168621" y="4486777"/>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b="1">
                <a:solidFill>
                  <a:srgbClr val="00338D"/>
                </a:solidFill>
                <a:latin typeface="Meiryo UI" panose="020B0604030504040204" pitchFamily="50" charset="-128"/>
                <a:ea typeface="Meiryo UI" panose="020B0604030504040204" pitchFamily="50" charset="-128"/>
              </a:rPr>
              <a:t>接続点（</a:t>
            </a:r>
            <a:r>
              <a:rPr lang="en-US" altLang="ja-JP" sz="700" b="1">
                <a:solidFill>
                  <a:srgbClr val="00338D"/>
                </a:solidFill>
                <a:latin typeface="Meiryo UI" panose="020B0604030504040204" pitchFamily="50" charset="-128"/>
                <a:ea typeface="Meiryo UI" panose="020B0604030504040204" pitchFamily="50" charset="-128"/>
              </a:rPr>
              <a:t>OCI</a:t>
            </a:r>
            <a:r>
              <a:rPr lang="ja-JP" altLang="en-US" sz="700" b="1">
                <a:solidFill>
                  <a:srgbClr val="00338D"/>
                </a:solidFill>
                <a:latin typeface="Meiryo UI" panose="020B0604030504040204" pitchFamily="50" charset="-128"/>
                <a:ea typeface="Meiryo UI" panose="020B0604030504040204" pitchFamily="50" charset="-128"/>
              </a:rPr>
              <a:t>）</a:t>
            </a:r>
          </a:p>
        </p:txBody>
      </p:sp>
      <p:cxnSp>
        <p:nvCxnSpPr>
          <p:cNvPr id="160" name="直線コネクタ 159">
            <a:extLst>
              <a:ext uri="{FF2B5EF4-FFF2-40B4-BE49-F238E27FC236}">
                <a16:creationId xmlns:a16="http://schemas.microsoft.com/office/drawing/2014/main" id="{91E47707-9837-FE94-15C3-B7181450CE2F}"/>
              </a:ext>
            </a:extLst>
          </p:cNvPr>
          <p:cNvCxnSpPr>
            <a:cxnSpLocks/>
          </p:cNvCxnSpPr>
          <p:nvPr/>
        </p:nvCxnSpPr>
        <p:spPr>
          <a:xfrm flipV="1">
            <a:off x="5124947" y="4664512"/>
            <a:ext cx="130064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61" name="グループ化 160">
            <a:extLst>
              <a:ext uri="{FF2B5EF4-FFF2-40B4-BE49-F238E27FC236}">
                <a16:creationId xmlns:a16="http://schemas.microsoft.com/office/drawing/2014/main" id="{4CC1EFDC-4A09-04AE-7E82-BCE79DB59CB8}"/>
              </a:ext>
            </a:extLst>
          </p:cNvPr>
          <p:cNvGrpSpPr/>
          <p:nvPr/>
        </p:nvGrpSpPr>
        <p:grpSpPr>
          <a:xfrm>
            <a:off x="5124947" y="4366782"/>
            <a:ext cx="1376207" cy="142071"/>
            <a:chOff x="4743946" y="4412693"/>
            <a:chExt cx="1376207" cy="142071"/>
          </a:xfrm>
        </p:grpSpPr>
        <p:cxnSp>
          <p:nvCxnSpPr>
            <p:cNvPr id="162" name="直線コネクタ 161">
              <a:extLst>
                <a:ext uri="{FF2B5EF4-FFF2-40B4-BE49-F238E27FC236}">
                  <a16:creationId xmlns:a16="http://schemas.microsoft.com/office/drawing/2014/main" id="{C6B3E434-60BE-650F-6FBF-14A896EEB655}"/>
                </a:ext>
              </a:extLst>
            </p:cNvPr>
            <p:cNvCxnSpPr>
              <a:cxnSpLocks/>
            </p:cNvCxnSpPr>
            <p:nvPr/>
          </p:nvCxnSpPr>
          <p:spPr>
            <a:xfrm flipV="1">
              <a:off x="4743946" y="4412693"/>
              <a:ext cx="13762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63" name="正方形/長方形 162">
              <a:extLst>
                <a:ext uri="{FF2B5EF4-FFF2-40B4-BE49-F238E27FC236}">
                  <a16:creationId xmlns:a16="http://schemas.microsoft.com/office/drawing/2014/main" id="{E08A8466-B300-CA75-FEDB-76AD7D865FCA}"/>
                </a:ext>
              </a:extLst>
            </p:cNvPr>
            <p:cNvSpPr/>
            <p:nvPr/>
          </p:nvSpPr>
          <p:spPr>
            <a:xfrm>
              <a:off x="5133957" y="4435314"/>
              <a:ext cx="532739"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grpSp>
      <p:sp>
        <p:nvSpPr>
          <p:cNvPr id="164" name="正方形/長方形 163">
            <a:extLst>
              <a:ext uri="{FF2B5EF4-FFF2-40B4-BE49-F238E27FC236}">
                <a16:creationId xmlns:a16="http://schemas.microsoft.com/office/drawing/2014/main" id="{A463B618-88A7-AF74-6015-D5DB16507848}"/>
              </a:ext>
            </a:extLst>
          </p:cNvPr>
          <p:cNvSpPr/>
          <p:nvPr/>
        </p:nvSpPr>
        <p:spPr>
          <a:xfrm>
            <a:off x="5508607" y="4682055"/>
            <a:ext cx="54862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65" name="直線コネクタ 164">
            <a:extLst>
              <a:ext uri="{FF2B5EF4-FFF2-40B4-BE49-F238E27FC236}">
                <a16:creationId xmlns:a16="http://schemas.microsoft.com/office/drawing/2014/main" id="{D9B5B546-F313-F9E6-2443-4E6F41267DA2}"/>
              </a:ext>
            </a:extLst>
          </p:cNvPr>
          <p:cNvCxnSpPr>
            <a:cxnSpLocks/>
          </p:cNvCxnSpPr>
          <p:nvPr/>
        </p:nvCxnSpPr>
        <p:spPr>
          <a:xfrm>
            <a:off x="7114715" y="3759472"/>
            <a:ext cx="858691" cy="90504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66" name="四角形: 角を丸くする 165">
            <a:extLst>
              <a:ext uri="{FF2B5EF4-FFF2-40B4-BE49-F238E27FC236}">
                <a16:creationId xmlns:a16="http://schemas.microsoft.com/office/drawing/2014/main" id="{117CC071-2CB7-3E43-70B6-732A92D48B72}"/>
              </a:ext>
            </a:extLst>
          </p:cNvPr>
          <p:cNvSpPr/>
          <p:nvPr/>
        </p:nvSpPr>
        <p:spPr>
          <a:xfrm>
            <a:off x="7936025" y="5080251"/>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167" name="四角形: 角を丸くする 166">
            <a:extLst>
              <a:ext uri="{FF2B5EF4-FFF2-40B4-BE49-F238E27FC236}">
                <a16:creationId xmlns:a16="http://schemas.microsoft.com/office/drawing/2014/main" id="{D717B76A-2458-2CC6-10B8-41D5CDD39EF5}"/>
              </a:ext>
            </a:extLst>
          </p:cNvPr>
          <p:cNvSpPr/>
          <p:nvPr/>
        </p:nvSpPr>
        <p:spPr>
          <a:xfrm>
            <a:off x="7964689" y="5301209"/>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168" name="テキスト ボックス 167">
            <a:extLst>
              <a:ext uri="{FF2B5EF4-FFF2-40B4-BE49-F238E27FC236}">
                <a16:creationId xmlns:a16="http://schemas.microsoft.com/office/drawing/2014/main" id="{502327BA-C739-F08D-637E-597A3DEEBFF7}"/>
              </a:ext>
            </a:extLst>
          </p:cNvPr>
          <p:cNvSpPr txBox="1"/>
          <p:nvPr/>
        </p:nvSpPr>
        <p:spPr>
          <a:xfrm>
            <a:off x="8168621" y="5426571"/>
            <a:ext cx="996137" cy="215444"/>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b="1">
                <a:solidFill>
                  <a:srgbClr val="00338D"/>
                </a:solidFill>
                <a:latin typeface="Meiryo UI" panose="020B0604030504040204" pitchFamily="50" charset="-128"/>
                <a:ea typeface="Meiryo UI" panose="020B0604030504040204" pitchFamily="50" charset="-128"/>
              </a:rPr>
              <a:t>接続点</a:t>
            </a:r>
            <a:br>
              <a:rPr lang="en-US" altLang="ja-JP" sz="700" b="1">
                <a:solidFill>
                  <a:srgbClr val="00338D"/>
                </a:solidFill>
                <a:latin typeface="Meiryo UI" panose="020B0604030504040204" pitchFamily="50" charset="-128"/>
                <a:ea typeface="Meiryo UI" panose="020B0604030504040204" pitchFamily="50" charset="-128"/>
              </a:rPr>
            </a:br>
            <a:r>
              <a:rPr lang="ja-JP" altLang="en-US" sz="700" b="1">
                <a:solidFill>
                  <a:srgbClr val="00338D"/>
                </a:solidFill>
                <a:latin typeface="Meiryo UI" panose="020B0604030504040204" pitchFamily="50" charset="-128"/>
                <a:ea typeface="Meiryo UI" panose="020B0604030504040204" pitchFamily="50" charset="-128"/>
              </a:rPr>
              <a:t>（</a:t>
            </a:r>
            <a:r>
              <a:rPr lang="en-US" altLang="ja-JP" sz="700" b="1">
                <a:solidFill>
                  <a:srgbClr val="00338D"/>
                </a:solidFill>
                <a:latin typeface="Meiryo UI" panose="020B0604030504040204" pitchFamily="50" charset="-128"/>
                <a:ea typeface="Meiryo UI" panose="020B0604030504040204" pitchFamily="50" charset="-128"/>
              </a:rPr>
              <a:t>Google Cloud</a:t>
            </a:r>
            <a:r>
              <a:rPr lang="ja-JP" altLang="en-US" sz="700" b="1">
                <a:solidFill>
                  <a:srgbClr val="00338D"/>
                </a:solidFill>
                <a:latin typeface="Meiryo UI" panose="020B0604030504040204" pitchFamily="50" charset="-128"/>
                <a:ea typeface="Meiryo UI" panose="020B0604030504040204" pitchFamily="50" charset="-128"/>
              </a:rPr>
              <a:t>）</a:t>
            </a:r>
          </a:p>
        </p:txBody>
      </p:sp>
      <p:cxnSp>
        <p:nvCxnSpPr>
          <p:cNvPr id="169" name="直線コネクタ 168">
            <a:extLst>
              <a:ext uri="{FF2B5EF4-FFF2-40B4-BE49-F238E27FC236}">
                <a16:creationId xmlns:a16="http://schemas.microsoft.com/office/drawing/2014/main" id="{1395AE98-439A-F777-B13D-934FADDF5FE6}"/>
              </a:ext>
            </a:extLst>
          </p:cNvPr>
          <p:cNvCxnSpPr>
            <a:cxnSpLocks/>
          </p:cNvCxnSpPr>
          <p:nvPr/>
        </p:nvCxnSpPr>
        <p:spPr>
          <a:xfrm>
            <a:off x="7062682" y="3399881"/>
            <a:ext cx="913677" cy="199310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3EC84D34-7F36-0FF9-3D08-5EFE738CCA48}"/>
              </a:ext>
            </a:extLst>
          </p:cNvPr>
          <p:cNvCxnSpPr>
            <a:cxnSpLocks/>
          </p:cNvCxnSpPr>
          <p:nvPr/>
        </p:nvCxnSpPr>
        <p:spPr>
          <a:xfrm>
            <a:off x="7098411" y="3782462"/>
            <a:ext cx="878554" cy="189853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1" name="正方形/長方形 170">
            <a:extLst>
              <a:ext uri="{FF2B5EF4-FFF2-40B4-BE49-F238E27FC236}">
                <a16:creationId xmlns:a16="http://schemas.microsoft.com/office/drawing/2014/main" id="{7A121394-9955-042C-20ED-5E6CB9FF9574}"/>
              </a:ext>
            </a:extLst>
          </p:cNvPr>
          <p:cNvSpPr/>
          <p:nvPr/>
        </p:nvSpPr>
        <p:spPr>
          <a:xfrm rot="3965023">
            <a:off x="7380667" y="4758936"/>
            <a:ext cx="534370"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72" name="正方形/長方形 171">
            <a:extLst>
              <a:ext uri="{FF2B5EF4-FFF2-40B4-BE49-F238E27FC236}">
                <a16:creationId xmlns:a16="http://schemas.microsoft.com/office/drawing/2014/main" id="{044E52D9-37DA-756A-B3F5-73BD1433477D}"/>
              </a:ext>
            </a:extLst>
          </p:cNvPr>
          <p:cNvSpPr/>
          <p:nvPr/>
        </p:nvSpPr>
        <p:spPr>
          <a:xfrm rot="3890197">
            <a:off x="7425778" y="5146312"/>
            <a:ext cx="50279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 name="タイトル 3">
            <a:extLst>
              <a:ext uri="{FF2B5EF4-FFF2-40B4-BE49-F238E27FC236}">
                <a16:creationId xmlns:a16="http://schemas.microsoft.com/office/drawing/2014/main" id="{82622871-ED82-C551-AF90-595DCE89C0AC}"/>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須坂市（電算）</a:t>
            </a:r>
            <a:r>
              <a:rPr lang="en-US" altLang="ja-JP"/>
              <a:t>2/5</a:t>
            </a:r>
            <a:endParaRPr lang="ja-JP" altLang="en-US"/>
          </a:p>
        </p:txBody>
      </p:sp>
      <p:cxnSp>
        <p:nvCxnSpPr>
          <p:cNvPr id="173" name="直線コネクタ 172">
            <a:extLst>
              <a:ext uri="{FF2B5EF4-FFF2-40B4-BE49-F238E27FC236}">
                <a16:creationId xmlns:a16="http://schemas.microsoft.com/office/drawing/2014/main" id="{4C6A2940-1B7A-A0E9-423D-2DCA9F481E3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4" name="テキスト ボックス 173">
            <a:extLst>
              <a:ext uri="{FF2B5EF4-FFF2-40B4-BE49-F238E27FC236}">
                <a16:creationId xmlns:a16="http://schemas.microsoft.com/office/drawing/2014/main" id="{FC50D77D-EC81-A61F-08D2-6619F4C54DFB}"/>
              </a:ext>
            </a:extLst>
          </p:cNvPr>
          <p:cNvSpPr txBox="1"/>
          <p:nvPr/>
        </p:nvSpPr>
        <p:spPr>
          <a:xfrm>
            <a:off x="803116" y="995618"/>
            <a:ext cx="871586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検証用に払い出されたアカウントを利用し、クラウド接続サービスを経由して各</a:t>
            </a:r>
            <a:r>
              <a:rPr kumimoji="1" lang="en-US" altLang="ja-JP" sz="1400"/>
              <a:t>CSP</a:t>
            </a:r>
            <a:r>
              <a:rPr kumimoji="1" lang="ja-JP" altLang="en-US" sz="1400"/>
              <a:t>に接続できること、各</a:t>
            </a:r>
            <a:r>
              <a:rPr kumimoji="1" lang="en-US" altLang="ja-JP" sz="1400"/>
              <a:t>CSP</a:t>
            </a:r>
            <a:r>
              <a:rPr kumimoji="1" lang="ja-JP" altLang="en-US" sz="1400"/>
              <a:t>の相互接続が可能であることを確認できた。</a:t>
            </a:r>
            <a:endParaRPr kumimoji="1" lang="en-US" altLang="ja-JP" sz="1400"/>
          </a:p>
        </p:txBody>
      </p:sp>
      <p:sp>
        <p:nvSpPr>
          <p:cNvPr id="175" name="スライド番号プレースホルダー 174">
            <a:extLst>
              <a:ext uri="{FF2B5EF4-FFF2-40B4-BE49-F238E27FC236}">
                <a16:creationId xmlns:a16="http://schemas.microsoft.com/office/drawing/2014/main" id="{6DFFD6CC-9430-A4F8-1A2A-820C18CA8FD7}"/>
              </a:ext>
            </a:extLst>
          </p:cNvPr>
          <p:cNvSpPr>
            <a:spLocks noGrp="1"/>
          </p:cNvSpPr>
          <p:nvPr>
            <p:ph type="sldNum" sz="quarter" idx="12"/>
          </p:nvPr>
        </p:nvSpPr>
        <p:spPr/>
        <p:txBody>
          <a:bodyPr/>
          <a:lstStyle/>
          <a:p>
            <a:fld id="{DFD4F317-19D0-4848-B5EB-5B174DBE8CF9}" type="slidenum">
              <a:rPr lang="ja-JP" altLang="en-US" smtClean="0"/>
              <a:pPr/>
              <a:t>53</a:t>
            </a:fld>
            <a:endParaRPr lang="ja-JP" altLang="en-US"/>
          </a:p>
        </p:txBody>
      </p:sp>
    </p:spTree>
    <p:extLst>
      <p:ext uri="{BB962C8B-B14F-4D97-AF65-F5344CB8AC3E}">
        <p14:creationId xmlns:p14="http://schemas.microsoft.com/office/powerpoint/2010/main" val="28219888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2">
            <a:extLst>
              <a:ext uri="{FF2B5EF4-FFF2-40B4-BE49-F238E27FC236}">
                <a16:creationId xmlns:a16="http://schemas.microsoft.com/office/drawing/2014/main" id="{15D116B9-849A-6404-3B41-B8F4850ECCF9}"/>
              </a:ext>
            </a:extLst>
          </p:cNvPr>
          <p:cNvGraphicFramePr>
            <a:graphicFrameLocks noGrp="1"/>
          </p:cNvGraphicFramePr>
          <p:nvPr>
            <p:extLst>
              <p:ext uri="{D42A27DB-BD31-4B8C-83A1-F6EECF244321}">
                <p14:modId xmlns:p14="http://schemas.microsoft.com/office/powerpoint/2010/main" val="2969754242"/>
              </p:ext>
            </p:extLst>
          </p:nvPr>
        </p:nvGraphicFramePr>
        <p:xfrm>
          <a:off x="831000" y="2271140"/>
          <a:ext cx="8244000" cy="15283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70639">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400173">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855211">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共同利用構成の検討（</a:t>
                      </a:r>
                      <a:r>
                        <a:rPr lang="en-US" altLang="ja-JP" sz="900" b="1" i="0" u="none" strike="noStrike">
                          <a:solidFill>
                            <a:srgbClr val="000000"/>
                          </a:solidFill>
                          <a:effectLst/>
                          <a:latin typeface="Meiryo UI" panose="020B0604030504040204" pitchFamily="50" charset="-128"/>
                          <a:ea typeface="Meiryo UI" panose="020B0604030504040204" pitchFamily="50" charset="-128"/>
                        </a:rPr>
                        <a:t>AWS</a:t>
                      </a:r>
                      <a:r>
                        <a:rPr lang="ja-JP" altLang="en-US" sz="900" b="1" i="0" u="none" strike="noStrike">
                          <a:solidFill>
                            <a:srgbClr val="000000"/>
                          </a:solidFill>
                          <a:effectLst/>
                          <a:latin typeface="Meiryo UI" panose="020B0604030504040204" pitchFamily="50" charset="-128"/>
                          <a:ea typeface="Meiryo UI" panose="020B0604030504040204" pitchFamily="50" charset="-128"/>
                        </a:rPr>
                        <a:t>）</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へのデータセンター共同利用方式での接続を想定し、以下検討を実施</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・推奨構成に従った接続構成の検討</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・マルチクラウド、マルチベンダーを想定した構成の検討</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・団体間の</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アドレスが重複することを想定した構成の検討</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・各団体ごとの回線帯域制御方法の検討</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・将来的な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接続系でのガバメントクラウド利用を想定した構成の検討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bl>
          </a:graphicData>
        </a:graphic>
      </p:graphicFrame>
      <p:graphicFrame>
        <p:nvGraphicFramePr>
          <p:cNvPr id="2" name="表 1">
            <a:extLst>
              <a:ext uri="{FF2B5EF4-FFF2-40B4-BE49-F238E27FC236}">
                <a16:creationId xmlns:a16="http://schemas.microsoft.com/office/drawing/2014/main" id="{E846652D-C557-3598-139E-59302E3B05F3}"/>
              </a:ext>
            </a:extLst>
          </p:cNvPr>
          <p:cNvGraphicFramePr>
            <a:graphicFrameLocks noGrp="1"/>
          </p:cNvGraphicFramePr>
          <p:nvPr>
            <p:extLst>
              <p:ext uri="{D42A27DB-BD31-4B8C-83A1-F6EECF244321}">
                <p14:modId xmlns:p14="http://schemas.microsoft.com/office/powerpoint/2010/main" val="528095245"/>
              </p:ext>
            </p:extLst>
          </p:nvPr>
        </p:nvGraphicFramePr>
        <p:xfrm>
          <a:off x="831000" y="3865962"/>
          <a:ext cx="8244000" cy="24715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0" kern="1200">
                          <a:solidFill>
                            <a:schemeClr val="tx1"/>
                          </a:solidFill>
                          <a:latin typeface="+mj-ea"/>
                          <a:ea typeface="+mn-ea"/>
                          <a:cs typeface="+mn-cs"/>
                        </a:rPr>
                        <a:t>本検証構成が推奨構成に沿った構成であり、実現性のある構成となっていることを確認した。</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a:solidFill>
                            <a:schemeClr val="tx1"/>
                          </a:solidFill>
                          <a:effectLst/>
                          <a:latin typeface="+mj-ea"/>
                          <a:ea typeface="+mn-ea"/>
                          <a:cs typeface="+mn-cs"/>
                        </a:rPr>
                        <a:t>各団体（自庁</a:t>
                      </a:r>
                      <a:r>
                        <a:rPr kumimoji="1" lang="en-US" altLang="ja-JP" sz="900" b="0" i="0" u="none" strike="noStrike" kern="1200">
                          <a:solidFill>
                            <a:schemeClr val="tx1"/>
                          </a:solidFill>
                          <a:effectLst/>
                          <a:latin typeface="+mj-ea"/>
                          <a:ea typeface="+mn-ea"/>
                          <a:cs typeface="+mn-cs"/>
                        </a:rPr>
                        <a:t>/</a:t>
                      </a:r>
                      <a:r>
                        <a:rPr kumimoji="1" lang="ja-JP" altLang="en-US" sz="900" b="0" i="0" u="none" strike="noStrike" kern="1200">
                          <a:solidFill>
                            <a:schemeClr val="tx1"/>
                          </a:solidFill>
                          <a:effectLst/>
                          <a:latin typeface="+mj-ea"/>
                          <a:ea typeface="+mn-ea"/>
                          <a:cs typeface="+mn-cs"/>
                        </a:rPr>
                        <a:t>クラウド）の</a:t>
                      </a:r>
                      <a:r>
                        <a:rPr kumimoji="1" lang="en-US" altLang="ja-JP" sz="900" b="0" i="0" u="none" strike="noStrike" kern="1200">
                          <a:solidFill>
                            <a:schemeClr val="tx1"/>
                          </a:solidFill>
                          <a:effectLst/>
                          <a:latin typeface="+mj-ea"/>
                          <a:ea typeface="+mn-ea"/>
                          <a:cs typeface="+mn-cs"/>
                        </a:rPr>
                        <a:t>IP</a:t>
                      </a:r>
                      <a:r>
                        <a:rPr kumimoji="1" lang="ja-JP" altLang="en-US" sz="900" b="0" i="0" u="none" strike="noStrike" kern="1200">
                          <a:solidFill>
                            <a:schemeClr val="tx1"/>
                          </a:solidFill>
                          <a:effectLst/>
                          <a:latin typeface="+mj-ea"/>
                          <a:ea typeface="+mn-ea"/>
                          <a:cs typeface="+mn-cs"/>
                        </a:rPr>
                        <a:t>アドレス帯が重複した場合の対応として、</a:t>
                      </a:r>
                      <a:r>
                        <a:rPr kumimoji="1" lang="en-US" altLang="ja-JP" sz="900" b="0" i="0" u="none" strike="noStrike" kern="1200">
                          <a:solidFill>
                            <a:schemeClr val="tx1"/>
                          </a:solidFill>
                          <a:effectLst/>
                          <a:latin typeface="+mj-ea"/>
                          <a:ea typeface="+mn-ea"/>
                          <a:cs typeface="+mn-cs"/>
                        </a:rPr>
                        <a:t>IPSec</a:t>
                      </a:r>
                      <a:r>
                        <a:rPr kumimoji="1" lang="ja-JP" altLang="en-US" sz="900" b="0" i="0" u="none" strike="noStrike" kern="1200">
                          <a:solidFill>
                            <a:schemeClr val="tx1"/>
                          </a:solidFill>
                          <a:effectLst/>
                          <a:latin typeface="+mj-ea"/>
                          <a:ea typeface="+mn-ea"/>
                          <a:cs typeface="+mn-cs"/>
                        </a:rPr>
                        <a:t> </a:t>
                      </a:r>
                      <a:r>
                        <a:rPr kumimoji="1" lang="en-US" altLang="ja-JP" sz="900" b="0" i="0" u="none" strike="noStrike" kern="1200">
                          <a:solidFill>
                            <a:schemeClr val="tx1"/>
                          </a:solidFill>
                          <a:effectLst/>
                          <a:latin typeface="+mj-ea"/>
                          <a:ea typeface="+mn-ea"/>
                          <a:cs typeface="+mn-cs"/>
                        </a:rPr>
                        <a:t>VPN</a:t>
                      </a:r>
                      <a:r>
                        <a:rPr kumimoji="1" lang="ja-JP" altLang="en-US" sz="900" b="0" i="0" u="none" strike="noStrike" kern="1200">
                          <a:solidFill>
                            <a:schemeClr val="tx1"/>
                          </a:solidFill>
                          <a:effectLst/>
                          <a:latin typeface="+mj-ea"/>
                          <a:ea typeface="+mn-ea"/>
                          <a:cs typeface="+mn-cs"/>
                        </a:rPr>
                        <a:t>構成による接続を検討した。</a:t>
                      </a:r>
                      <a:endParaRPr kumimoji="1" lang="en-US" altLang="ja-JP" sz="900" b="0" i="0" u="none" strike="noStrike" kern="1200">
                        <a:solidFill>
                          <a:schemeClr val="tx1"/>
                        </a:solidFill>
                        <a:effectLst/>
                        <a:latin typeface="+mj-ea"/>
                        <a:ea typeface="+mn-ea"/>
                        <a:cs typeface="+mn-cs"/>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a:solidFill>
                            <a:schemeClr val="tx1"/>
                          </a:solidFill>
                          <a:effectLst/>
                          <a:latin typeface="+mj-ea"/>
                          <a:ea typeface="+mn-ea"/>
                          <a:cs typeface="+mn-cs"/>
                        </a:rPr>
                        <a:t>団体毎の帯域制御方法として</a:t>
                      </a:r>
                      <a:r>
                        <a:rPr kumimoji="1" lang="en-US" altLang="ja-JP" sz="900" b="0" i="0" u="none" strike="noStrike" kern="1200">
                          <a:solidFill>
                            <a:schemeClr val="tx1"/>
                          </a:solidFill>
                          <a:effectLst/>
                          <a:latin typeface="+mj-ea"/>
                          <a:ea typeface="+mn-ea"/>
                          <a:cs typeface="+mn-cs"/>
                        </a:rPr>
                        <a:t>CE</a:t>
                      </a:r>
                      <a:r>
                        <a:rPr kumimoji="1" lang="ja-JP" altLang="en-US" sz="900" b="0" i="0" u="none" strike="noStrike" kern="1200">
                          <a:solidFill>
                            <a:schemeClr val="tx1"/>
                          </a:solidFill>
                          <a:effectLst/>
                          <a:latin typeface="+mj-ea"/>
                          <a:ea typeface="+mn-ea"/>
                          <a:cs typeface="+mn-cs"/>
                        </a:rPr>
                        <a:t>ルーターの帯域制御機能の利用を検討した。また、</a:t>
                      </a:r>
                      <a:r>
                        <a:rPr kumimoji="1" lang="ja-JP" altLang="en-US" sz="900" b="0" kern="1200">
                          <a:solidFill>
                            <a:schemeClr val="tx1"/>
                          </a:solidFill>
                          <a:latin typeface="+mj-ea"/>
                          <a:ea typeface="+mn-ea"/>
                          <a:cs typeface="+mn-cs"/>
                        </a:rPr>
                        <a:t>将来的な</a:t>
                      </a:r>
                      <a:r>
                        <a:rPr kumimoji="1" lang="en-US" altLang="ja-JP" sz="900" b="0" kern="1200">
                          <a:solidFill>
                            <a:schemeClr val="tx1"/>
                          </a:solidFill>
                          <a:latin typeface="+mj-ea"/>
                          <a:ea typeface="+mn-ea"/>
                          <a:cs typeface="+mn-cs"/>
                        </a:rPr>
                        <a:t>LGWAN</a:t>
                      </a:r>
                      <a:r>
                        <a:rPr kumimoji="1" lang="ja-JP" altLang="en-US" sz="900" b="0" kern="1200">
                          <a:solidFill>
                            <a:schemeClr val="tx1"/>
                          </a:solidFill>
                          <a:latin typeface="+mj-ea"/>
                          <a:ea typeface="+mn-ea"/>
                          <a:cs typeface="+mn-cs"/>
                        </a:rPr>
                        <a:t>接続系のガバメントクラウド利用を想定した検証方法も検討した。</a:t>
                      </a:r>
                      <a:endParaRPr kumimoji="1" lang="en-US" altLang="ja-JP" sz="900" b="0" kern="1200">
                        <a:solidFill>
                          <a:schemeClr val="tx1"/>
                        </a:solidFill>
                        <a:latin typeface="+mj-ea"/>
                        <a:ea typeface="+mn-ea"/>
                        <a:cs typeface="+mn-cs"/>
                      </a:endParaRPr>
                    </a:p>
                    <a:p>
                      <a:pPr marL="171450" indent="-171450">
                        <a:buFont typeface="Arial" panose="020B0604020202020204" pitchFamily="34" charset="0"/>
                        <a:buChar char="•"/>
                      </a:pPr>
                      <a:r>
                        <a:rPr kumimoji="1" lang="ja-JP" altLang="en-US" sz="900" b="0" kern="1200">
                          <a:solidFill>
                            <a:schemeClr val="tx1"/>
                          </a:solidFill>
                          <a:latin typeface="+mj-ea"/>
                          <a:ea typeface="+mn-ea"/>
                          <a:cs typeface="+mn-cs"/>
                        </a:rPr>
                        <a:t>ガバメントクラウド接続の共同利用構成の場合においても、個別に専用回線を敷設する場合と同様、クラウド接続用の</a:t>
                      </a:r>
                      <a:r>
                        <a:rPr kumimoji="1" lang="en-US" altLang="ja-JP" sz="900" b="0" kern="1200">
                          <a:solidFill>
                            <a:schemeClr val="tx1"/>
                          </a:solidFill>
                          <a:latin typeface="+mj-ea"/>
                          <a:ea typeface="+mn-ea"/>
                          <a:cs typeface="+mn-cs"/>
                        </a:rPr>
                        <a:t>CE</a:t>
                      </a:r>
                      <a:r>
                        <a:rPr kumimoji="1" lang="ja-JP" altLang="en-US" sz="900" b="0" kern="1200">
                          <a:solidFill>
                            <a:schemeClr val="tx1"/>
                          </a:solidFill>
                          <a:latin typeface="+mj-ea"/>
                          <a:ea typeface="+mn-ea"/>
                          <a:cs typeface="+mn-cs"/>
                        </a:rPr>
                        <a:t>ルーターが必要となる。</a:t>
                      </a:r>
                      <a:endParaRPr kumimoji="1" lang="en-US" altLang="ja-JP" sz="900" b="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en-US" altLang="ja-JP" sz="900" b="1" i="0" u="none" strike="noStrike" kern="1200" dirty="0">
                          <a:solidFill>
                            <a:schemeClr val="dk1"/>
                          </a:solidFill>
                          <a:effectLst/>
                          <a:latin typeface="+mj-ea"/>
                          <a:ea typeface="+mn-ea"/>
                          <a:cs typeface="+mn-cs"/>
                        </a:rPr>
                        <a:t>Transit Gateway</a:t>
                      </a:r>
                      <a:r>
                        <a:rPr kumimoji="1" lang="ja-JP" altLang="en-US" sz="900" b="1" i="0" u="none" strike="noStrike" kern="1200" dirty="0">
                          <a:solidFill>
                            <a:schemeClr val="dk1"/>
                          </a:solidFill>
                          <a:effectLst/>
                          <a:latin typeface="+mj-ea"/>
                          <a:ea typeface="+mn-ea"/>
                          <a:cs typeface="+mn-cs"/>
                        </a:rPr>
                        <a:t>を共同利用する場合のクォータ上限</a:t>
                      </a:r>
                      <a:br>
                        <a:rPr kumimoji="1" lang="en-US" altLang="ja-JP" sz="900" b="0" i="0" u="none" strike="noStrike" kern="1200" dirty="0">
                          <a:solidFill>
                            <a:schemeClr val="dk1"/>
                          </a:solidFill>
                          <a:effectLst/>
                          <a:latin typeface="+mj-ea"/>
                          <a:ea typeface="+mn-ea"/>
                          <a:cs typeface="+mn-cs"/>
                        </a:rPr>
                      </a:br>
                      <a:r>
                        <a:rPr kumimoji="1" lang="ja-JP" altLang="en-US" sz="900" b="0" i="0" u="sng" strike="noStrike" kern="1200" dirty="0">
                          <a:solidFill>
                            <a:srgbClr val="FF0000"/>
                          </a:solidFill>
                          <a:effectLst/>
                          <a:latin typeface="+mj-ea"/>
                          <a:ea typeface="+mn-ea"/>
                          <a:cs typeface="+mn-cs"/>
                        </a:rPr>
                        <a:t>⇒ </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対策</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 </a:t>
                      </a:r>
                      <a:r>
                        <a:rPr kumimoji="1" lang="ja-JP" altLang="en-US" sz="900" b="0" i="0" u="none" strike="noStrike" kern="1200" dirty="0">
                          <a:solidFill>
                            <a:schemeClr val="dk1"/>
                          </a:solidFill>
                          <a:effectLst/>
                          <a:latin typeface="+mj-ea"/>
                          <a:ea typeface="+mn-ea"/>
                          <a:cs typeface="+mn-cs"/>
                        </a:rPr>
                        <a:t>クォータ制限を考慮した上での検討等が必要である。</a:t>
                      </a:r>
                      <a:endParaRPr kumimoji="1" lang="en-US" altLang="ja-JP" sz="900" b="0" i="0" u="none" strike="noStrike" kern="1200" dirty="0">
                        <a:solidFill>
                          <a:schemeClr val="dk1"/>
                        </a:solidFill>
                        <a:effectLst/>
                        <a:latin typeface="+mj-ea"/>
                        <a:ea typeface="+mn-ea"/>
                        <a:cs typeface="+mn-cs"/>
                      </a:endParaRPr>
                    </a:p>
                    <a:p>
                      <a:pPr marL="171450" indent="-171450">
                        <a:buFont typeface="Arial" panose="020B0604020202020204" pitchFamily="34" charset="0"/>
                        <a:buChar char="•"/>
                      </a:pPr>
                      <a:r>
                        <a:rPr kumimoji="1" lang="en-US" altLang="ja-JP" sz="900" b="1" kern="1200" dirty="0" err="1">
                          <a:solidFill>
                            <a:schemeClr val="tx1"/>
                          </a:solidFill>
                          <a:latin typeface="+mj-ea"/>
                          <a:ea typeface="+mn-ea"/>
                          <a:cs typeface="+mn-cs"/>
                        </a:rPr>
                        <a:t>IPSecVPN</a:t>
                      </a:r>
                      <a:r>
                        <a:rPr kumimoji="1" lang="en-US" altLang="ja-JP" sz="900" b="1" kern="1200" dirty="0">
                          <a:solidFill>
                            <a:schemeClr val="tx1"/>
                          </a:solidFill>
                          <a:latin typeface="+mj-ea"/>
                          <a:ea typeface="+mn-ea"/>
                          <a:cs typeface="+mn-cs"/>
                        </a:rPr>
                        <a:t> </a:t>
                      </a:r>
                      <a:r>
                        <a:rPr kumimoji="1" lang="ja-JP" altLang="en-US" sz="900" b="1" kern="1200" dirty="0">
                          <a:solidFill>
                            <a:schemeClr val="tx1"/>
                          </a:solidFill>
                          <a:latin typeface="+mj-ea"/>
                          <a:ea typeface="+mn-ea"/>
                          <a:cs typeface="+mn-cs"/>
                        </a:rPr>
                        <a:t>による</a:t>
                      </a:r>
                      <a:r>
                        <a:rPr kumimoji="1" lang="en-US" altLang="ja-JP" sz="900" b="1" kern="1200" dirty="0">
                          <a:solidFill>
                            <a:schemeClr val="tx1"/>
                          </a:solidFill>
                          <a:latin typeface="+mj-ea"/>
                          <a:ea typeface="+mn-ea"/>
                          <a:cs typeface="+mn-cs"/>
                        </a:rPr>
                        <a:t>IP</a:t>
                      </a:r>
                      <a:r>
                        <a:rPr kumimoji="1" lang="ja-JP" altLang="en-US" sz="900" b="1" kern="1200" dirty="0">
                          <a:solidFill>
                            <a:schemeClr val="tx1"/>
                          </a:solidFill>
                          <a:latin typeface="+mj-ea"/>
                          <a:ea typeface="+mn-ea"/>
                          <a:cs typeface="+mn-cs"/>
                        </a:rPr>
                        <a:t>アドレスの重複対策と帯域制御を行う場合、冗長化レベルによっては団体ごとに</a:t>
                      </a:r>
                      <a:r>
                        <a:rPr kumimoji="1" lang="en-US" altLang="ja-JP" sz="900" b="1" kern="1200" dirty="0">
                          <a:solidFill>
                            <a:schemeClr val="tx1"/>
                          </a:solidFill>
                          <a:latin typeface="+mj-ea"/>
                          <a:ea typeface="+mn-ea"/>
                          <a:cs typeface="+mn-cs"/>
                        </a:rPr>
                        <a:t>CE</a:t>
                      </a:r>
                      <a:r>
                        <a:rPr kumimoji="1" lang="ja-JP" altLang="en-US" sz="900" b="1" kern="1200" dirty="0">
                          <a:solidFill>
                            <a:schemeClr val="tx1"/>
                          </a:solidFill>
                          <a:latin typeface="+mj-ea"/>
                          <a:ea typeface="+mn-ea"/>
                          <a:cs typeface="+mn-cs"/>
                        </a:rPr>
                        <a:t>ルーターが必要となる</a:t>
                      </a:r>
                      <a:br>
                        <a:rPr kumimoji="1" lang="en-US" altLang="ja-JP" sz="900" b="0" kern="1200" dirty="0">
                          <a:solidFill>
                            <a:schemeClr val="tx1"/>
                          </a:solidFill>
                          <a:latin typeface="+mj-ea"/>
                          <a:ea typeface="+mn-ea"/>
                          <a:cs typeface="+mn-cs"/>
                        </a:rPr>
                      </a:br>
                      <a:r>
                        <a:rPr kumimoji="1" lang="ja-JP" altLang="en-US" sz="900" b="0" i="0" u="sng" strike="noStrike" kern="1200" dirty="0">
                          <a:solidFill>
                            <a:srgbClr val="FF0000"/>
                          </a:solidFill>
                          <a:effectLst/>
                          <a:latin typeface="+mj-ea"/>
                          <a:ea typeface="+mn-ea"/>
                          <a:cs typeface="+mn-cs"/>
                        </a:rPr>
                        <a:t>⇒ </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対策</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 </a:t>
                      </a:r>
                      <a:r>
                        <a:rPr kumimoji="1" lang="ja-JP" altLang="en-US" sz="900" b="0" kern="1200" dirty="0">
                          <a:solidFill>
                            <a:schemeClr val="tx1"/>
                          </a:solidFill>
                          <a:latin typeface="+mj-ea"/>
                          <a:ea typeface="+mn-ea"/>
                          <a:cs typeface="+mn-cs"/>
                        </a:rPr>
                        <a:t>冗長化を目的に団体ごとに</a:t>
                      </a:r>
                      <a:r>
                        <a:rPr kumimoji="1" lang="en-US" altLang="ja-JP" sz="900" b="0" kern="1200" dirty="0">
                          <a:solidFill>
                            <a:schemeClr val="tx1"/>
                          </a:solidFill>
                          <a:latin typeface="+mj-ea"/>
                          <a:ea typeface="+mn-ea"/>
                          <a:cs typeface="+mn-cs"/>
                        </a:rPr>
                        <a:t>CE</a:t>
                      </a:r>
                      <a:r>
                        <a:rPr kumimoji="1" lang="ja-JP" altLang="en-US" sz="900" b="0" kern="1200" dirty="0">
                          <a:solidFill>
                            <a:schemeClr val="tx1"/>
                          </a:solidFill>
                          <a:latin typeface="+mj-ea"/>
                          <a:ea typeface="+mn-ea"/>
                          <a:cs typeface="+mn-cs"/>
                        </a:rPr>
                        <a:t>ルーターを</a:t>
                      </a:r>
                      <a:r>
                        <a:rPr kumimoji="1" lang="en-US" altLang="ja-JP" sz="900" b="0" kern="1200" dirty="0">
                          <a:solidFill>
                            <a:schemeClr val="tx1"/>
                          </a:solidFill>
                          <a:latin typeface="+mj-ea"/>
                          <a:ea typeface="+mn-ea"/>
                          <a:cs typeface="+mn-cs"/>
                        </a:rPr>
                        <a:t>2</a:t>
                      </a:r>
                      <a:r>
                        <a:rPr kumimoji="1" lang="ja-JP" altLang="en-US" sz="900" b="0" kern="1200" dirty="0">
                          <a:solidFill>
                            <a:schemeClr val="tx1"/>
                          </a:solidFill>
                          <a:latin typeface="+mj-ea"/>
                          <a:ea typeface="+mn-ea"/>
                          <a:cs typeface="+mn-cs"/>
                        </a:rPr>
                        <a:t>台設置することを前提としているが、性能面、投資対効果を考慮し、複数団体で</a:t>
                      </a:r>
                      <a:r>
                        <a:rPr kumimoji="1" lang="en-US" altLang="ja-JP" sz="900" b="0" kern="1200" dirty="0">
                          <a:solidFill>
                            <a:schemeClr val="tx1"/>
                          </a:solidFill>
                          <a:latin typeface="+mj-ea"/>
                          <a:ea typeface="+mn-ea"/>
                          <a:cs typeface="+mn-cs"/>
                        </a:rPr>
                        <a:t>CE</a:t>
                      </a:r>
                      <a:r>
                        <a:rPr kumimoji="1" lang="ja-JP" altLang="en-US" sz="900" b="0" kern="1200" dirty="0">
                          <a:solidFill>
                            <a:schemeClr val="tx1"/>
                          </a:solidFill>
                          <a:latin typeface="+mj-ea"/>
                          <a:ea typeface="+mn-ea"/>
                          <a:cs typeface="+mn-cs"/>
                        </a:rPr>
                        <a:t>ルーターを共同利用するか等についても検討する必要がある。</a:t>
                      </a:r>
                      <a:endParaRPr kumimoji="1" lang="en-US" altLang="ja-JP" sz="900" b="0" kern="1200" dirty="0">
                        <a:solidFill>
                          <a:schemeClr val="tx1"/>
                        </a:solidFill>
                        <a:latin typeface="+mj-ea"/>
                        <a:ea typeface="+mn-ea"/>
                        <a:cs typeface="+mn-cs"/>
                      </a:endParaRPr>
                    </a:p>
                    <a:p>
                      <a:pPr marL="171450" indent="-171450">
                        <a:buFont typeface="Arial" panose="020B0604020202020204" pitchFamily="34" charset="0"/>
                        <a:buChar char="•"/>
                      </a:pPr>
                      <a:r>
                        <a:rPr kumimoji="1" lang="en-US" altLang="ja-JP" sz="900" b="1" kern="1200" dirty="0" err="1">
                          <a:solidFill>
                            <a:schemeClr val="tx1"/>
                          </a:solidFill>
                          <a:latin typeface="+mj-ea"/>
                          <a:ea typeface="+mn-ea"/>
                          <a:cs typeface="+mn-cs"/>
                        </a:rPr>
                        <a:t>IPSecVPN</a:t>
                      </a:r>
                      <a:r>
                        <a:rPr kumimoji="1" lang="en-US" altLang="ja-JP" sz="900" b="1" kern="1200" dirty="0">
                          <a:solidFill>
                            <a:schemeClr val="tx1"/>
                          </a:solidFill>
                          <a:latin typeface="+mj-ea"/>
                          <a:ea typeface="+mn-ea"/>
                          <a:cs typeface="+mn-cs"/>
                        </a:rPr>
                        <a:t> </a:t>
                      </a:r>
                      <a:r>
                        <a:rPr kumimoji="1" lang="ja-JP" altLang="en-US" sz="900" b="1" kern="1200" dirty="0">
                          <a:solidFill>
                            <a:schemeClr val="tx1"/>
                          </a:solidFill>
                          <a:latin typeface="+mj-ea"/>
                          <a:ea typeface="+mn-ea"/>
                          <a:cs typeface="+mn-cs"/>
                        </a:rPr>
                        <a:t>で接続する場合オーバーヘッド分の速度低下が発生する</a:t>
                      </a:r>
                      <a:br>
                        <a:rPr kumimoji="1" lang="en-US" altLang="ja-JP" sz="900" b="0" kern="1200" dirty="0">
                          <a:solidFill>
                            <a:schemeClr val="tx1"/>
                          </a:solidFill>
                          <a:latin typeface="+mj-ea"/>
                          <a:ea typeface="+mn-ea"/>
                          <a:cs typeface="+mn-cs"/>
                        </a:rPr>
                      </a:br>
                      <a:r>
                        <a:rPr kumimoji="1" lang="ja-JP" altLang="en-US" sz="900" b="0" i="0" u="sng" strike="noStrike" kern="1200" dirty="0">
                          <a:solidFill>
                            <a:srgbClr val="FF0000"/>
                          </a:solidFill>
                          <a:effectLst/>
                          <a:latin typeface="+mj-ea"/>
                          <a:ea typeface="+mn-ea"/>
                          <a:cs typeface="+mn-cs"/>
                        </a:rPr>
                        <a:t>⇒ </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対策</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 </a:t>
                      </a:r>
                      <a:r>
                        <a:rPr kumimoji="1" lang="ja-JP" altLang="en-US" sz="900" b="0" i="0" u="none" strike="noStrike" kern="1200" dirty="0">
                          <a:solidFill>
                            <a:schemeClr val="tx1">
                              <a:lumMod val="100000"/>
                            </a:schemeClr>
                          </a:solidFill>
                          <a:effectLst/>
                          <a:latin typeface="+mj-ea"/>
                          <a:ea typeface="+mn-ea"/>
                          <a:cs typeface="+mn-cs"/>
                        </a:rPr>
                        <a:t>本構成を採用する場合に、各団体においては、</a:t>
                      </a:r>
                      <a:r>
                        <a:rPr kumimoji="1" lang="en-US" altLang="ja-JP" sz="900" b="0" i="0" u="none" strike="noStrike" kern="1200" dirty="0" err="1">
                          <a:solidFill>
                            <a:schemeClr val="tx1">
                              <a:lumMod val="100000"/>
                            </a:schemeClr>
                          </a:solidFill>
                          <a:effectLst/>
                          <a:latin typeface="+mj-ea"/>
                          <a:ea typeface="+mn-ea"/>
                          <a:cs typeface="+mn-cs"/>
                        </a:rPr>
                        <a:t>IPSecVPN</a:t>
                      </a:r>
                      <a:r>
                        <a:rPr kumimoji="1" lang="en-US" altLang="ja-JP" sz="900" b="0" i="0" u="none" strike="noStrike" kern="1200" dirty="0">
                          <a:solidFill>
                            <a:schemeClr val="tx1">
                              <a:lumMod val="100000"/>
                            </a:schemeClr>
                          </a:solidFill>
                          <a:effectLst/>
                          <a:latin typeface="+mj-ea"/>
                          <a:ea typeface="+mn-ea"/>
                          <a:cs typeface="+mn-cs"/>
                        </a:rPr>
                        <a:t> </a:t>
                      </a:r>
                      <a:r>
                        <a:rPr kumimoji="1" lang="ja-JP" altLang="en-US" sz="900" b="0" i="0" u="none" strike="noStrike" kern="1200" dirty="0">
                          <a:solidFill>
                            <a:schemeClr val="tx1">
                              <a:lumMod val="100000"/>
                            </a:schemeClr>
                          </a:solidFill>
                          <a:effectLst/>
                          <a:latin typeface="+mj-ea"/>
                          <a:ea typeface="+mn-ea"/>
                          <a:cs typeface="+mn-cs"/>
                        </a:rPr>
                        <a:t>による遅延（検証結果では</a:t>
                      </a:r>
                      <a:r>
                        <a:rPr kumimoji="1" lang="en-US" altLang="ja-JP" sz="900" b="0" i="0" u="none" strike="noStrike" kern="1200" dirty="0">
                          <a:solidFill>
                            <a:schemeClr val="tx1">
                              <a:lumMod val="100000"/>
                            </a:schemeClr>
                          </a:solidFill>
                          <a:effectLst/>
                          <a:latin typeface="+mj-ea"/>
                          <a:ea typeface="+mn-ea"/>
                          <a:cs typeface="+mn-cs"/>
                        </a:rPr>
                        <a:t>5%</a:t>
                      </a:r>
                      <a:r>
                        <a:rPr kumimoji="1" lang="ja-JP" altLang="en-US" sz="900" b="0" i="0" u="none" strike="noStrike" kern="1200" dirty="0">
                          <a:solidFill>
                            <a:schemeClr val="tx1">
                              <a:lumMod val="100000"/>
                            </a:schemeClr>
                          </a:solidFill>
                          <a:effectLst/>
                          <a:latin typeface="+mj-ea"/>
                          <a:ea typeface="+mn-ea"/>
                          <a:cs typeface="+mn-cs"/>
                        </a:rPr>
                        <a:t>程度）を想定した必要帯域とする必要がある。</a:t>
                      </a:r>
                      <a:endParaRPr kumimoji="1" lang="ja-JP" altLang="en-US" sz="900" b="0" u="none" kern="1200" dirty="0">
                        <a:solidFill>
                          <a:schemeClr val="tx1">
                            <a:lumMod val="100000"/>
                          </a:schemeClr>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7" name="タイトル 3">
            <a:extLst>
              <a:ext uri="{FF2B5EF4-FFF2-40B4-BE49-F238E27FC236}">
                <a16:creationId xmlns:a16="http://schemas.microsoft.com/office/drawing/2014/main" id="{E8010198-454A-6FFC-A66C-5FFAF543874C}"/>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須坂市（電算）</a:t>
            </a:r>
            <a:r>
              <a:rPr lang="en-US" altLang="ja-JP"/>
              <a:t>3/5</a:t>
            </a:r>
            <a:r>
              <a:rPr lang="ja-JP" altLang="en-US"/>
              <a:t> </a:t>
            </a:r>
          </a:p>
        </p:txBody>
      </p:sp>
      <p:cxnSp>
        <p:nvCxnSpPr>
          <p:cNvPr id="8" name="直線コネクタ 7">
            <a:extLst>
              <a:ext uri="{FF2B5EF4-FFF2-40B4-BE49-F238E27FC236}">
                <a16:creationId xmlns:a16="http://schemas.microsoft.com/office/drawing/2014/main" id="{BA3BE368-6F17-9576-A4D1-1AD528DF99BC}"/>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7F93E0A-0462-15F9-CCFB-F2894348B8BC}"/>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buFont typeface="Wingdings" panose="05000000000000000000" pitchFamily="2" charset="2"/>
              <a:buChar char="n"/>
            </a:pPr>
            <a:r>
              <a:rPr kumimoji="1" lang="ja-JP" altLang="en-US" sz="1400"/>
              <a:t>ガバメントクラウド接続サービスを活用した共同利用構成を検討・検証した結果、推奨構成に従い接続可能であることを確認できた。</a:t>
            </a:r>
          </a:p>
          <a:p>
            <a:pPr marL="285750" indent="-285750">
              <a:buFont typeface="Wingdings" panose="05000000000000000000" pitchFamily="2" charset="2"/>
              <a:buChar char="n"/>
            </a:pPr>
            <a:r>
              <a:rPr kumimoji="1" lang="ja-JP" altLang="en-US" sz="1400"/>
              <a:t>実際の共同利用を想定した場合に必要となる</a:t>
            </a:r>
            <a:r>
              <a:rPr kumimoji="1" lang="en-US" altLang="ja-JP" sz="1400"/>
              <a:t>IP</a:t>
            </a:r>
            <a:r>
              <a:rPr kumimoji="1" lang="ja-JP" altLang="en-US" sz="1400"/>
              <a:t>アドレス重複、回線帯域の制御方法についてそれぞれ構成の検討、検証を行い実効性のある構成であることが確認できた。</a:t>
            </a:r>
          </a:p>
          <a:p>
            <a:pPr marL="285750" indent="-285750">
              <a:buFont typeface="Wingdings" panose="05000000000000000000" pitchFamily="2" charset="2"/>
              <a:buChar char="n"/>
            </a:pPr>
            <a:r>
              <a:rPr kumimoji="1" lang="ja-JP" altLang="en-US" sz="1400"/>
              <a:t>将来的な拡張性を踏まえ、</a:t>
            </a:r>
            <a:r>
              <a:rPr kumimoji="1" lang="en-US" altLang="ja-JP" sz="1400"/>
              <a:t>LGWAN</a:t>
            </a:r>
            <a:r>
              <a:rPr kumimoji="1" lang="ja-JP" altLang="en-US" sz="1400"/>
              <a:t>接続系での利用においても支障のない構成であることが確認できた。</a:t>
            </a:r>
            <a:endParaRPr kumimoji="1" lang="en-US" altLang="ja-JP" sz="1400"/>
          </a:p>
        </p:txBody>
      </p:sp>
      <p:sp>
        <p:nvSpPr>
          <p:cNvPr id="10" name="スライド番号プレースホルダー 9">
            <a:extLst>
              <a:ext uri="{FF2B5EF4-FFF2-40B4-BE49-F238E27FC236}">
                <a16:creationId xmlns:a16="http://schemas.microsoft.com/office/drawing/2014/main" id="{89C7A125-F2D2-FC0C-8CE4-FB02E685F8CD}"/>
              </a:ext>
            </a:extLst>
          </p:cNvPr>
          <p:cNvSpPr>
            <a:spLocks noGrp="1"/>
          </p:cNvSpPr>
          <p:nvPr>
            <p:ph type="sldNum" sz="quarter" idx="12"/>
          </p:nvPr>
        </p:nvSpPr>
        <p:spPr/>
        <p:txBody>
          <a:bodyPr/>
          <a:lstStyle/>
          <a:p>
            <a:fld id="{DFD4F317-19D0-4848-B5EB-5B174DBE8CF9}" type="slidenum">
              <a:rPr lang="ja-JP" altLang="en-US" smtClean="0"/>
              <a:pPr/>
              <a:t>54</a:t>
            </a:fld>
            <a:endParaRPr lang="ja-JP" altLang="en-US"/>
          </a:p>
        </p:txBody>
      </p:sp>
    </p:spTree>
    <p:extLst>
      <p:ext uri="{BB962C8B-B14F-4D97-AF65-F5344CB8AC3E}">
        <p14:creationId xmlns:p14="http://schemas.microsoft.com/office/powerpoint/2010/main" val="33263439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2">
            <a:extLst>
              <a:ext uri="{FF2B5EF4-FFF2-40B4-BE49-F238E27FC236}">
                <a16:creationId xmlns:a16="http://schemas.microsoft.com/office/drawing/2014/main" id="{15D116B9-849A-6404-3B41-B8F4850ECCF9}"/>
              </a:ext>
            </a:extLst>
          </p:cNvPr>
          <p:cNvGraphicFramePr>
            <a:graphicFrameLocks noGrp="1"/>
          </p:cNvGraphicFramePr>
          <p:nvPr>
            <p:extLst>
              <p:ext uri="{D42A27DB-BD31-4B8C-83A1-F6EECF244321}">
                <p14:modId xmlns:p14="http://schemas.microsoft.com/office/powerpoint/2010/main" val="3743271486"/>
              </p:ext>
            </p:extLst>
          </p:nvPr>
        </p:nvGraphicFramePr>
        <p:xfrm>
          <a:off x="831000" y="1909405"/>
          <a:ext cx="8244000" cy="111684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70639">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400173">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471273">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共同利用構成の検討（他</a:t>
                      </a:r>
                      <a:r>
                        <a:rPr lang="en-US" altLang="ja-JP" sz="900" b="1"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Google Cloud</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OCI</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へのデータセンタ共同利用方式での接続を想定し、以下の検討を実施</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・マルチクラウドへの接続を想定した構成の検討</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・団体間の</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アドレスが重複することを想定した構成の検討</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2" name="表 1">
            <a:extLst>
              <a:ext uri="{FF2B5EF4-FFF2-40B4-BE49-F238E27FC236}">
                <a16:creationId xmlns:a16="http://schemas.microsoft.com/office/drawing/2014/main" id="{E846652D-C557-3598-139E-59302E3B05F3}"/>
              </a:ext>
            </a:extLst>
          </p:cNvPr>
          <p:cNvGraphicFramePr>
            <a:graphicFrameLocks noGrp="1"/>
          </p:cNvGraphicFramePr>
          <p:nvPr>
            <p:extLst>
              <p:ext uri="{D42A27DB-BD31-4B8C-83A1-F6EECF244321}">
                <p14:modId xmlns:p14="http://schemas.microsoft.com/office/powerpoint/2010/main" val="2971990701"/>
              </p:ext>
            </p:extLst>
          </p:nvPr>
        </p:nvGraphicFramePr>
        <p:xfrm>
          <a:off x="831000" y="3244496"/>
          <a:ext cx="8244000" cy="1293014"/>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en-US" altLang="ja-JP" sz="900" strike="noStrike" kern="1200">
                          <a:solidFill>
                            <a:schemeClr val="tx1"/>
                          </a:solidFill>
                          <a:latin typeface="+mj-ea"/>
                          <a:ea typeface="+mn-ea"/>
                          <a:cs typeface="+mn-cs"/>
                        </a:rPr>
                        <a:t>AWS</a:t>
                      </a:r>
                      <a:r>
                        <a:rPr kumimoji="1" lang="ja-JP" altLang="en-US" sz="900" strike="noStrike" kern="1200">
                          <a:solidFill>
                            <a:schemeClr val="tx1"/>
                          </a:solidFill>
                          <a:latin typeface="+mj-ea"/>
                          <a:ea typeface="+mn-ea"/>
                          <a:cs typeface="+mn-cs"/>
                        </a:rPr>
                        <a:t>以外の</a:t>
                      </a:r>
                      <a:r>
                        <a:rPr kumimoji="1" lang="en-US" altLang="ja-JP" sz="900" strike="noStrike" kern="1200">
                          <a:solidFill>
                            <a:schemeClr val="tx1"/>
                          </a:solidFill>
                          <a:latin typeface="+mj-ea"/>
                          <a:ea typeface="+mn-ea"/>
                          <a:cs typeface="+mn-cs"/>
                        </a:rPr>
                        <a:t>CSP</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OCI</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Google Cloud</a:t>
                      </a:r>
                      <a:r>
                        <a:rPr kumimoji="1" lang="ja-JP" altLang="en-US" sz="900" kern="1200">
                          <a:solidFill>
                            <a:schemeClr val="tx1"/>
                          </a:solidFill>
                          <a:latin typeface="+mj-ea"/>
                          <a:ea typeface="+mn-ea"/>
                          <a:cs typeface="+mn-cs"/>
                        </a:rPr>
                        <a:t>）に接続できる構成、及び</a:t>
                      </a:r>
                      <a:r>
                        <a:rPr kumimoji="1" lang="en-US" altLang="ja-JP" sz="900" b="0" i="0" u="none" strike="noStrike" kern="1200">
                          <a:solidFill>
                            <a:schemeClr val="tx1"/>
                          </a:solidFill>
                          <a:effectLst/>
                          <a:latin typeface="+mj-ea"/>
                          <a:ea typeface="+mn-ea"/>
                          <a:cs typeface="+mn-cs"/>
                        </a:rPr>
                        <a:t>AWS</a:t>
                      </a:r>
                      <a:r>
                        <a:rPr kumimoji="1" lang="ja-JP" altLang="en-US" sz="900" b="0" i="0" u="none" strike="noStrike" kern="1200">
                          <a:solidFill>
                            <a:schemeClr val="tx1"/>
                          </a:solidFill>
                          <a:effectLst/>
                          <a:latin typeface="+mj-ea"/>
                          <a:ea typeface="+mn-ea"/>
                          <a:cs typeface="+mn-cs"/>
                        </a:rPr>
                        <a:t>、</a:t>
                      </a:r>
                      <a:r>
                        <a:rPr kumimoji="1" lang="en-US" altLang="ja-JP" sz="900" b="0" i="0" u="none" strike="noStrike" kern="1200">
                          <a:solidFill>
                            <a:schemeClr val="tx1"/>
                          </a:solidFill>
                          <a:effectLst/>
                          <a:latin typeface="+mj-ea"/>
                          <a:ea typeface="+mn-ea"/>
                          <a:cs typeface="+mn-cs"/>
                        </a:rPr>
                        <a:t>OCI</a:t>
                      </a:r>
                      <a:r>
                        <a:rPr kumimoji="1" lang="ja-JP" altLang="en-US" sz="900" b="0" i="0" u="none" strike="noStrike" kern="1200">
                          <a:solidFill>
                            <a:schemeClr val="tx1"/>
                          </a:solidFill>
                          <a:effectLst/>
                          <a:latin typeface="+mj-ea"/>
                          <a:ea typeface="+mn-ea"/>
                          <a:cs typeface="+mn-cs"/>
                        </a:rPr>
                        <a:t>、</a:t>
                      </a:r>
                      <a:r>
                        <a:rPr kumimoji="1" lang="en-US" altLang="ja-JP" sz="900" b="0" i="0" u="none" strike="noStrike" kern="1200">
                          <a:solidFill>
                            <a:schemeClr val="tx1"/>
                          </a:solidFill>
                          <a:effectLst/>
                          <a:latin typeface="+mj-ea"/>
                          <a:ea typeface="+mn-ea"/>
                          <a:cs typeface="+mn-cs"/>
                        </a:rPr>
                        <a:t>Google Cloud</a:t>
                      </a:r>
                      <a:r>
                        <a:rPr kumimoji="1" lang="ja-JP" altLang="en-US" sz="900" b="0" i="0" u="none" strike="noStrike" kern="1200">
                          <a:solidFill>
                            <a:schemeClr val="tx1"/>
                          </a:solidFill>
                          <a:effectLst/>
                          <a:latin typeface="+mj-ea"/>
                          <a:ea typeface="+mn-ea"/>
                          <a:cs typeface="+mn-cs"/>
                        </a:rPr>
                        <a:t>での相互通信ができる構成を検討した。</a:t>
                      </a:r>
                      <a:endParaRPr kumimoji="1" lang="en-US" altLang="ja-JP" sz="900" b="0" kern="120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0" u="none" kern="1200" dirty="0">
                          <a:solidFill>
                            <a:schemeClr val="tx1">
                              <a:lumMod val="100000"/>
                            </a:schemeClr>
                          </a:solidFill>
                          <a:latin typeface="+mj-ea"/>
                          <a:ea typeface="+mn-ea"/>
                          <a:cs typeface="+mn-cs"/>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5" name="タイトル 3">
            <a:extLst>
              <a:ext uri="{FF2B5EF4-FFF2-40B4-BE49-F238E27FC236}">
                <a16:creationId xmlns:a16="http://schemas.microsoft.com/office/drawing/2014/main" id="{92A06C0B-D8DA-0EA1-200D-0F6AFEABD43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須坂市（電算）</a:t>
            </a:r>
            <a:r>
              <a:rPr lang="en-US" altLang="ja-JP"/>
              <a:t>4/5</a:t>
            </a:r>
            <a:endParaRPr lang="ja-JP" altLang="en-US"/>
          </a:p>
        </p:txBody>
      </p:sp>
      <p:cxnSp>
        <p:nvCxnSpPr>
          <p:cNvPr id="6" name="直線コネクタ 5">
            <a:extLst>
              <a:ext uri="{FF2B5EF4-FFF2-40B4-BE49-F238E27FC236}">
                <a16:creationId xmlns:a16="http://schemas.microsoft.com/office/drawing/2014/main" id="{030A8DEA-A754-A925-3067-04BDCE6A6D9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9FB13DBE-D22D-A6D6-7B07-922703580FC3}"/>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eiryo UI 本文"/>
                <a:ea typeface="+mj-ea"/>
              </a:rPr>
              <a:t>前頁の続き</a:t>
            </a:r>
            <a:endParaRPr kumimoji="1" lang="en-US" altLang="ja-JP" sz="1400">
              <a:latin typeface="Meiryo UI 本文"/>
              <a:ea typeface="+mj-ea"/>
            </a:endParaRPr>
          </a:p>
        </p:txBody>
      </p:sp>
      <p:sp>
        <p:nvSpPr>
          <p:cNvPr id="8" name="スライド番号プレースホルダー 7">
            <a:extLst>
              <a:ext uri="{FF2B5EF4-FFF2-40B4-BE49-F238E27FC236}">
                <a16:creationId xmlns:a16="http://schemas.microsoft.com/office/drawing/2014/main" id="{45DBC817-B01B-9BC5-4EE8-A26240DB70AC}"/>
              </a:ext>
            </a:extLst>
          </p:cNvPr>
          <p:cNvSpPr>
            <a:spLocks noGrp="1"/>
          </p:cNvSpPr>
          <p:nvPr>
            <p:ph type="sldNum" sz="quarter" idx="12"/>
          </p:nvPr>
        </p:nvSpPr>
        <p:spPr/>
        <p:txBody>
          <a:bodyPr/>
          <a:lstStyle/>
          <a:p>
            <a:fld id="{DFD4F317-19D0-4848-B5EB-5B174DBE8CF9}" type="slidenum">
              <a:rPr lang="ja-JP" altLang="en-US" smtClean="0"/>
              <a:pPr/>
              <a:t>55</a:t>
            </a:fld>
            <a:endParaRPr lang="ja-JP" altLang="en-US"/>
          </a:p>
        </p:txBody>
      </p:sp>
    </p:spTree>
    <p:extLst>
      <p:ext uri="{BB962C8B-B14F-4D97-AF65-F5344CB8AC3E}">
        <p14:creationId xmlns:p14="http://schemas.microsoft.com/office/powerpoint/2010/main" val="25605522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2">
            <a:extLst>
              <a:ext uri="{FF2B5EF4-FFF2-40B4-BE49-F238E27FC236}">
                <a16:creationId xmlns:a16="http://schemas.microsoft.com/office/drawing/2014/main" id="{039F4527-B5E3-2529-389D-02B09B20DAF5}"/>
              </a:ext>
            </a:extLst>
          </p:cNvPr>
          <p:cNvGraphicFramePr>
            <a:graphicFrameLocks noGrp="1"/>
          </p:cNvGraphicFramePr>
          <p:nvPr>
            <p:extLst>
              <p:ext uri="{D42A27DB-BD31-4B8C-83A1-F6EECF244321}">
                <p14:modId xmlns:p14="http://schemas.microsoft.com/office/powerpoint/2010/main" val="484221333"/>
              </p:ext>
            </p:extLst>
          </p:nvPr>
        </p:nvGraphicFramePr>
        <p:xfrm>
          <a:off x="831000" y="1556238"/>
          <a:ext cx="8244000" cy="217056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共同利用方式による接続検証（</a:t>
                      </a:r>
                      <a:r>
                        <a:rPr lang="en-US" altLang="ja-JP" sz="900" b="1" i="0" u="none" strike="noStrike">
                          <a:solidFill>
                            <a:srgbClr val="000000"/>
                          </a:solidFill>
                          <a:effectLst/>
                          <a:latin typeface="Meiryo UI" panose="020B0604030504040204" pitchFamily="50" charset="-128"/>
                          <a:ea typeface="Meiryo UI" panose="020B0604030504040204" pitchFamily="50" charset="-128"/>
                        </a:rPr>
                        <a:t>AWS</a:t>
                      </a:r>
                      <a:r>
                        <a:rPr lang="ja-JP" altLang="en-US" sz="900" b="1" i="0" u="none" strike="noStrike">
                          <a:solidFill>
                            <a:srgbClr val="000000"/>
                          </a:solidFill>
                          <a:effectLst/>
                          <a:latin typeface="Meiryo UI" panose="020B0604030504040204" pitchFamily="50" charset="-128"/>
                          <a:ea typeface="Meiryo UI" panose="020B0604030504040204" pitchFamily="50" charset="-128"/>
                        </a:rPr>
                        <a:t>）</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へのデータセンター共同利用方式での接続を想定し、以下の検証を実施</a:t>
                      </a:r>
                      <a:br>
                        <a:rPr lang="ja-JP" altLang="en-US"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・推奨構成に従った共同利用方式の接続構成でサービス利用できることの検証</a:t>
                      </a:r>
                      <a:br>
                        <a:rPr lang="ja-JP" altLang="en-US"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・マルチクラウド、マルチベンダー等様々な利用形態で利用できることの検証</a:t>
                      </a:r>
                      <a:br>
                        <a:rPr lang="ja-JP" altLang="en-US"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・推奨構成に従った共同利用方式の接続構成でサービス利用できることの検証</a:t>
                      </a:r>
                      <a:br>
                        <a:rPr lang="ja-JP" altLang="en-US"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・団体間で</a:t>
                      </a:r>
                      <a:r>
                        <a:rPr lang="en-US" altLang="ja-JP" sz="900" b="0" i="0" u="none" strike="noStrike">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a:solidFill>
                            <a:srgbClr val="000000"/>
                          </a:solidFill>
                          <a:effectLst/>
                          <a:latin typeface="Meiryo UI" panose="020B0604030504040204" pitchFamily="50" charset="-128"/>
                          <a:ea typeface="Meiryo UI" panose="020B0604030504040204" pitchFamily="50" charset="-128"/>
                        </a:rPr>
                        <a:t>重複した場合でもサービスが利用できることの検証</a:t>
                      </a:r>
                      <a:br>
                        <a:rPr lang="ja-JP" altLang="en-US"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・将来的な</a:t>
                      </a:r>
                      <a:r>
                        <a:rPr lang="en-US" altLang="ja-JP" sz="900" b="0" i="0" u="none" strike="noStrike">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a:solidFill>
                            <a:srgbClr val="000000"/>
                          </a:solidFill>
                          <a:effectLst/>
                          <a:latin typeface="Meiryo UI" panose="020B0604030504040204" pitchFamily="50" charset="-128"/>
                          <a:ea typeface="Meiryo UI" panose="020B0604030504040204" pitchFamily="50" charset="-128"/>
                        </a:rPr>
                        <a:t>接続系システムのリフトにも対応できることの検証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共同利用方式による接続検証</a:t>
                      </a:r>
                      <a:endParaRPr lang="en-US" altLang="ja-JP" sz="900" b="1" i="0" u="none" strike="noStrike">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（他</a:t>
                      </a:r>
                      <a:r>
                        <a:rPr lang="en-US" altLang="ja-JP" sz="900" b="1" i="0" u="none" strike="noStrike">
                          <a:solidFill>
                            <a:srgbClr val="000000"/>
                          </a:solidFill>
                          <a:effectLst/>
                          <a:latin typeface="Meiryo UI" panose="020B0604030504040204" pitchFamily="50" charset="-128"/>
                          <a:ea typeface="Meiryo UI" panose="020B0604030504040204" pitchFamily="50" charset="-128"/>
                        </a:rPr>
                        <a:t>CSP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Google Cloud</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OCI</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へのデータセンター共同利用方式での接続を想定し、以下の検証を実施</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以外の他</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CSP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についての接続方式の検証</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含めマルチクラウドへの同時接続が可能であることの検証</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・団体間で</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アドレスが重複した場合でもサービスが利用できることの検証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5" name="表 4">
            <a:extLst>
              <a:ext uri="{FF2B5EF4-FFF2-40B4-BE49-F238E27FC236}">
                <a16:creationId xmlns:a16="http://schemas.microsoft.com/office/drawing/2014/main" id="{934F86C6-8572-8DFE-CAA6-3BB4279F711E}"/>
              </a:ext>
            </a:extLst>
          </p:cNvPr>
          <p:cNvGraphicFramePr>
            <a:graphicFrameLocks noGrp="1"/>
          </p:cNvGraphicFramePr>
          <p:nvPr>
            <p:extLst>
              <p:ext uri="{D42A27DB-BD31-4B8C-83A1-F6EECF244321}">
                <p14:modId xmlns:p14="http://schemas.microsoft.com/office/powerpoint/2010/main" val="3689425267"/>
              </p:ext>
            </p:extLst>
          </p:nvPr>
        </p:nvGraphicFramePr>
        <p:xfrm>
          <a:off x="831000" y="3753827"/>
          <a:ext cx="8244000" cy="275094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kern="1200">
                          <a:solidFill>
                            <a:schemeClr val="tx1"/>
                          </a:solidFill>
                          <a:latin typeface="+mj-ea"/>
                          <a:ea typeface="+mn-ea"/>
                          <a:cs typeface="+mn-cs"/>
                        </a:rPr>
                        <a:t>本検証構成にてサービス利用できること、冗長性が担保されていることを確認。</a:t>
                      </a:r>
                      <a:endParaRPr kumimoji="1" lang="en-US" altLang="ja-JP" sz="900" b="0" kern="1200">
                        <a:solidFill>
                          <a:schemeClr val="tx1"/>
                        </a:solidFill>
                        <a:latin typeface="+mj-ea"/>
                        <a:ea typeface="+mn-ea"/>
                        <a:cs typeface="+mn-cs"/>
                      </a:endParaRPr>
                    </a:p>
                    <a:p>
                      <a:pPr marL="171450" indent="-171450">
                        <a:buFont typeface="Arial" panose="020B0604020202020204" pitchFamily="34" charset="0"/>
                        <a:buChar char="•"/>
                      </a:pPr>
                      <a:r>
                        <a:rPr kumimoji="1" lang="ja-JP" altLang="en-US" sz="900" kern="1200">
                          <a:solidFill>
                            <a:schemeClr val="tx1"/>
                          </a:solidFill>
                          <a:latin typeface="+mj-ea"/>
                          <a:ea typeface="+mn-ea"/>
                          <a:cs typeface="+mn-cs"/>
                        </a:rPr>
                        <a:t>各団体（自庁</a:t>
                      </a:r>
                      <a:r>
                        <a:rPr kumimoji="1" lang="en-US" altLang="ja-JP" sz="900" kern="1200">
                          <a:solidFill>
                            <a:schemeClr val="tx1"/>
                          </a:solidFill>
                          <a:latin typeface="+mj-ea"/>
                          <a:ea typeface="+mn-ea"/>
                          <a:cs typeface="+mn-cs"/>
                        </a:rPr>
                        <a:t>/</a:t>
                      </a:r>
                      <a:r>
                        <a:rPr kumimoji="1" lang="ja-JP" altLang="en-US" sz="900" kern="1200">
                          <a:solidFill>
                            <a:schemeClr val="tx1"/>
                          </a:solidFill>
                          <a:latin typeface="+mj-ea"/>
                          <a:ea typeface="+mn-ea"/>
                          <a:cs typeface="+mn-cs"/>
                        </a:rPr>
                        <a:t>クラウド）の</a:t>
                      </a:r>
                      <a:r>
                        <a:rPr kumimoji="1" lang="en-US" altLang="ja-JP" sz="900" kern="1200">
                          <a:solidFill>
                            <a:schemeClr val="tx1"/>
                          </a:solidFill>
                          <a:latin typeface="+mj-ea"/>
                          <a:ea typeface="+mn-ea"/>
                          <a:cs typeface="+mn-cs"/>
                        </a:rPr>
                        <a:t>IP</a:t>
                      </a:r>
                      <a:r>
                        <a:rPr kumimoji="1" lang="ja-JP" altLang="en-US" sz="900" kern="1200">
                          <a:solidFill>
                            <a:schemeClr val="tx1"/>
                          </a:solidFill>
                          <a:latin typeface="+mj-ea"/>
                          <a:ea typeface="+mn-ea"/>
                          <a:cs typeface="+mn-cs"/>
                        </a:rPr>
                        <a:t>アドレスを重複させた状態とし、問題なく通信できることを確認。</a:t>
                      </a:r>
                      <a:endParaRPr kumimoji="1" lang="en-US" altLang="ja-JP" sz="900" kern="1200">
                        <a:solidFill>
                          <a:schemeClr val="tx1"/>
                        </a:solidFill>
                        <a:latin typeface="+mj-ea"/>
                        <a:ea typeface="+mn-ea"/>
                        <a:cs typeface="+mn-cs"/>
                      </a:endParaRPr>
                    </a:p>
                    <a:p>
                      <a:pPr marL="171450" indent="-171450">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mj-ea"/>
                          <a:ea typeface="+mn-ea"/>
                          <a:cs typeface="+mn-cs"/>
                        </a:rPr>
                        <a:t>CE</a:t>
                      </a:r>
                      <a:r>
                        <a:rPr kumimoji="1" lang="ja-JP" altLang="en-US" sz="900" b="0" i="0" u="none" strike="noStrike" kern="1200" cap="none" spc="0" normalizeH="0" baseline="0" noProof="0">
                          <a:ln>
                            <a:noFill/>
                          </a:ln>
                          <a:solidFill>
                            <a:schemeClr val="tx1"/>
                          </a:solidFill>
                          <a:effectLst/>
                          <a:uLnTx/>
                          <a:uFillTx/>
                          <a:latin typeface="+mj-ea"/>
                          <a:ea typeface="+mn-ea"/>
                          <a:cs typeface="+mn-cs"/>
                        </a:rPr>
                        <a:t>ルーターの帯域制御機能を利用し、帯域制御できることを確認。</a:t>
                      </a:r>
                      <a:endParaRPr kumimoji="1" lang="en-US" altLang="ja-JP" sz="900" b="0" i="0" u="none" strike="noStrike" kern="1200" cap="none" spc="0" normalizeH="0" baseline="0" noProof="0">
                        <a:ln>
                          <a:noFill/>
                        </a:ln>
                        <a:solidFill>
                          <a:schemeClr val="tx1"/>
                        </a:solidFill>
                        <a:effectLst/>
                        <a:uLnTx/>
                        <a:uFillTx/>
                        <a:latin typeface="+mj-ea"/>
                        <a:ea typeface="+mn-ea"/>
                        <a:cs typeface="+mn-cs"/>
                      </a:endParaRPr>
                    </a:p>
                    <a:p>
                      <a:pPr marL="171450" indent="-171450">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mj-ea"/>
                          <a:ea typeface="+mn-ea"/>
                          <a:cs typeface="+mn-cs"/>
                        </a:rPr>
                        <a:t>LGWAN</a:t>
                      </a:r>
                      <a:r>
                        <a:rPr kumimoji="1" lang="ja-JP" altLang="en-US" sz="900" b="0" i="0" u="none" strike="noStrike" kern="1200" cap="none" spc="0" normalizeH="0" baseline="0" noProof="0">
                          <a:ln>
                            <a:noFill/>
                          </a:ln>
                          <a:solidFill>
                            <a:schemeClr val="tx1"/>
                          </a:solidFill>
                          <a:effectLst/>
                          <a:uLnTx/>
                          <a:uFillTx/>
                          <a:latin typeface="+mj-ea"/>
                          <a:ea typeface="+mn-ea"/>
                          <a:cs typeface="+mn-cs"/>
                        </a:rPr>
                        <a:t>接続系を想定した</a:t>
                      </a:r>
                      <a:r>
                        <a:rPr kumimoji="1" lang="en-US" altLang="ja-JP" sz="900" b="0" i="0" u="none" strike="noStrike" kern="1200" cap="none" spc="0" normalizeH="0" baseline="0" noProof="0">
                          <a:ln>
                            <a:noFill/>
                          </a:ln>
                          <a:solidFill>
                            <a:schemeClr val="tx1"/>
                          </a:solidFill>
                          <a:effectLst/>
                          <a:uLnTx/>
                          <a:uFillTx/>
                          <a:latin typeface="+mj-ea"/>
                          <a:ea typeface="+mn-ea"/>
                          <a:cs typeface="+mn-cs"/>
                        </a:rPr>
                        <a:t>VPC</a:t>
                      </a:r>
                      <a:r>
                        <a:rPr kumimoji="1" lang="ja-JP" altLang="en-US" sz="900" b="0" i="0" u="none" strike="noStrike" kern="1200" cap="none" spc="0" normalizeH="0" baseline="0" noProof="0">
                          <a:ln>
                            <a:noFill/>
                          </a:ln>
                          <a:solidFill>
                            <a:schemeClr val="tx1"/>
                          </a:solidFill>
                          <a:effectLst/>
                          <a:uLnTx/>
                          <a:uFillTx/>
                          <a:latin typeface="+mj-ea"/>
                          <a:ea typeface="+mn-ea"/>
                          <a:cs typeface="+mn-cs"/>
                        </a:rPr>
                        <a:t>を構成し、団体毎に自庁向けにデフォルトゲートウェイを設定し、互いに影響がないことを確認。</a:t>
                      </a:r>
                      <a:endParaRPr kumimoji="1" lang="en-US" altLang="ja-JP" sz="900" b="0" i="0" u="none" strike="noStrike" kern="1200" cap="none" spc="0" normalizeH="0" baseline="0" noProof="0">
                        <a:ln>
                          <a:noFill/>
                        </a:ln>
                        <a:solidFill>
                          <a:schemeClr val="tx1"/>
                        </a:solidFill>
                        <a:effectLst/>
                        <a:uLnTx/>
                        <a:uFillTx/>
                        <a:latin typeface="+mj-ea"/>
                        <a:ea typeface="+mn-ea"/>
                        <a:cs typeface="+mn-cs"/>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a:solidFill>
                            <a:schemeClr val="tx1"/>
                          </a:solidFill>
                          <a:effectLst/>
                          <a:latin typeface="+mj-ea"/>
                          <a:ea typeface="+mn-ea"/>
                          <a:cs typeface="+mn-cs"/>
                        </a:rPr>
                        <a:t>前年度の遅延結果と比較し、相違ない性能であることを確認。</a:t>
                      </a:r>
                      <a:endParaRPr kumimoji="1" lang="en-US" altLang="ja-JP" sz="900" b="0" i="0" u="none" strike="noStrike" kern="1200">
                        <a:solidFill>
                          <a:schemeClr val="tx1"/>
                        </a:solidFill>
                        <a:effectLst/>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i="0" u="none" strike="noStrike" kern="1200">
                          <a:solidFill>
                            <a:schemeClr val="tx1"/>
                          </a:solidFill>
                          <a:effectLst/>
                          <a:latin typeface="+mj-ea"/>
                          <a:ea typeface="+mn-ea"/>
                          <a:cs typeface="+mn-cs"/>
                        </a:rPr>
                        <a:t>スループットについては、</a:t>
                      </a:r>
                      <a:r>
                        <a:rPr kumimoji="1" lang="en-US" altLang="ja-JP" sz="900" b="1" i="0" u="none" strike="noStrike" kern="1200" err="1">
                          <a:solidFill>
                            <a:schemeClr val="tx1"/>
                          </a:solidFill>
                          <a:effectLst/>
                          <a:latin typeface="+mj-ea"/>
                          <a:ea typeface="+mn-ea"/>
                          <a:cs typeface="+mn-cs"/>
                        </a:rPr>
                        <a:t>IPSecVPN</a:t>
                      </a:r>
                      <a:r>
                        <a:rPr kumimoji="1" lang="ja-JP" altLang="en-US" sz="900" b="1" i="0" u="none" strike="noStrike" kern="1200">
                          <a:solidFill>
                            <a:schemeClr val="tx1"/>
                          </a:solidFill>
                          <a:effectLst/>
                          <a:latin typeface="+mj-ea"/>
                          <a:ea typeface="+mn-ea"/>
                          <a:cs typeface="+mn-cs"/>
                        </a:rPr>
                        <a:t>を使用した場合、</a:t>
                      </a:r>
                      <a:r>
                        <a:rPr kumimoji="1" lang="en-US" altLang="ja-JP" sz="900" b="1" i="0" u="none" strike="noStrike" kern="1200" err="1">
                          <a:solidFill>
                            <a:schemeClr val="tx1"/>
                          </a:solidFill>
                          <a:effectLst/>
                          <a:latin typeface="+mj-ea"/>
                          <a:ea typeface="+mn-ea"/>
                          <a:cs typeface="+mn-cs"/>
                        </a:rPr>
                        <a:t>IPSec</a:t>
                      </a:r>
                      <a:r>
                        <a:rPr kumimoji="1" lang="ja-JP" altLang="en-US" sz="900" b="1" i="0" u="none" strike="noStrike" kern="1200">
                          <a:solidFill>
                            <a:schemeClr val="tx1"/>
                          </a:solidFill>
                          <a:effectLst/>
                          <a:latin typeface="+mj-ea"/>
                          <a:ea typeface="+mn-ea"/>
                          <a:cs typeface="+mn-cs"/>
                        </a:rPr>
                        <a:t>トンネルの各種オーバーヘッド（</a:t>
                      </a:r>
                      <a:r>
                        <a:rPr kumimoji="1" lang="en-US" altLang="ja-JP" sz="900" b="1" i="0" u="none" strike="noStrike" kern="1200" err="1">
                          <a:solidFill>
                            <a:schemeClr val="tx1"/>
                          </a:solidFill>
                          <a:effectLst/>
                          <a:latin typeface="+mj-ea"/>
                          <a:ea typeface="+mn-ea"/>
                          <a:cs typeface="+mn-cs"/>
                        </a:rPr>
                        <a:t>IPSec</a:t>
                      </a:r>
                      <a:r>
                        <a:rPr kumimoji="1" lang="ja-JP" altLang="en-US" sz="900" b="1" i="0" u="none" strike="noStrike" kern="1200">
                          <a:solidFill>
                            <a:schemeClr val="tx1"/>
                          </a:solidFill>
                          <a:effectLst/>
                          <a:latin typeface="+mj-ea"/>
                          <a:ea typeface="+mn-ea"/>
                          <a:cs typeface="+mn-cs"/>
                        </a:rPr>
                        <a:t>ヘッダーなど）が加算されるため、</a:t>
                      </a:r>
                      <a:r>
                        <a:rPr kumimoji="1" lang="en-US" altLang="ja-JP" sz="900" b="1" i="0" u="none" strike="noStrike" kern="1200" err="1">
                          <a:solidFill>
                            <a:schemeClr val="tx1"/>
                          </a:solidFill>
                          <a:effectLst/>
                          <a:latin typeface="+mj-ea"/>
                          <a:ea typeface="+mn-ea"/>
                          <a:cs typeface="+mn-cs"/>
                        </a:rPr>
                        <a:t>IPSec</a:t>
                      </a:r>
                      <a:r>
                        <a:rPr kumimoji="1" lang="ja-JP" altLang="en-US" sz="900" b="1" i="0" u="none" strike="noStrike" kern="1200">
                          <a:solidFill>
                            <a:schemeClr val="tx1"/>
                          </a:solidFill>
                          <a:effectLst/>
                          <a:latin typeface="+mj-ea"/>
                          <a:ea typeface="+mn-ea"/>
                          <a:cs typeface="+mn-cs"/>
                        </a:rPr>
                        <a:t>を使用しない場合と比較し、速度低下が発生した</a:t>
                      </a:r>
                      <a:r>
                        <a:rPr kumimoji="1" lang="ja-JP" altLang="en-US" sz="900" b="0" i="0" u="none" strike="noStrike" kern="1200">
                          <a:solidFill>
                            <a:schemeClr val="tx1"/>
                          </a:solidFill>
                          <a:effectLst/>
                          <a:latin typeface="+mj-ea"/>
                          <a:ea typeface="+mn-ea"/>
                          <a:cs typeface="+mn-cs"/>
                        </a:rPr>
                        <a:t>（検証では、契約帯域の</a:t>
                      </a:r>
                      <a:r>
                        <a:rPr kumimoji="1" lang="en-US" altLang="ja-JP" sz="900" b="0" i="0" u="none" strike="noStrike" kern="1200">
                          <a:solidFill>
                            <a:schemeClr val="tx1"/>
                          </a:solidFill>
                          <a:effectLst/>
                          <a:latin typeface="+mj-ea"/>
                          <a:ea typeface="+mn-ea"/>
                          <a:cs typeface="+mn-cs"/>
                        </a:rPr>
                        <a:t>5%</a:t>
                      </a:r>
                      <a:r>
                        <a:rPr kumimoji="1" lang="ja-JP" altLang="en-US" sz="900" b="0" i="0" u="none" strike="noStrike" kern="1200">
                          <a:solidFill>
                            <a:schemeClr val="tx1"/>
                          </a:solidFill>
                          <a:effectLst/>
                          <a:latin typeface="+mj-ea"/>
                          <a:ea typeface="+mn-ea"/>
                          <a:cs typeface="+mn-cs"/>
                        </a:rPr>
                        <a:t>程度（</a:t>
                      </a:r>
                      <a:r>
                        <a:rPr kumimoji="1" lang="en-US" altLang="ja-JP" sz="900" b="0" i="0" u="none" strike="noStrike" kern="1200">
                          <a:solidFill>
                            <a:schemeClr val="tx1"/>
                          </a:solidFill>
                          <a:effectLst/>
                          <a:latin typeface="+mj-ea"/>
                          <a:ea typeface="+mn-ea"/>
                          <a:cs typeface="+mn-cs"/>
                        </a:rPr>
                        <a:t>30Mbps</a:t>
                      </a:r>
                      <a:r>
                        <a:rPr kumimoji="1" lang="ja-JP" altLang="en-US" sz="900" b="0" i="0" u="none" strike="noStrike" kern="1200">
                          <a:solidFill>
                            <a:schemeClr val="tx1"/>
                          </a:solidFill>
                          <a:effectLst/>
                          <a:latin typeface="+mj-ea"/>
                          <a:ea typeface="+mn-ea"/>
                          <a:cs typeface="+mn-cs"/>
                        </a:rPr>
                        <a:t>の場合、およそ</a:t>
                      </a:r>
                      <a:r>
                        <a:rPr kumimoji="1" lang="en-US" altLang="ja-JP" sz="900" b="0" i="0" u="none" strike="noStrike" kern="1200">
                          <a:solidFill>
                            <a:schemeClr val="tx1"/>
                          </a:solidFill>
                          <a:effectLst/>
                          <a:latin typeface="+mj-ea"/>
                          <a:ea typeface="+mn-ea"/>
                          <a:cs typeface="+mn-cs"/>
                        </a:rPr>
                        <a:t>1.5M</a:t>
                      </a:r>
                      <a:r>
                        <a:rPr kumimoji="1" lang="ja-JP" altLang="en-US" sz="900" b="0" i="0" u="none" strike="noStrike" kern="1200">
                          <a:solidFill>
                            <a:schemeClr val="tx1"/>
                          </a:solidFill>
                          <a:effectLst/>
                          <a:latin typeface="+mj-ea"/>
                          <a:ea typeface="+mn-ea"/>
                          <a:cs typeface="+mn-cs"/>
                        </a:rPr>
                        <a:t>）の速度低下が発生した）</a:t>
                      </a:r>
                      <a:br>
                        <a:rPr kumimoji="1" lang="en-US" altLang="ja-JP" sz="900" b="0" i="0" u="none" strike="noStrike" kern="1200">
                          <a:solidFill>
                            <a:schemeClr val="tx1"/>
                          </a:solidFill>
                          <a:effectLst/>
                          <a:latin typeface="+mj-ea"/>
                          <a:ea typeface="+mn-ea"/>
                          <a:cs typeface="+mn-cs"/>
                        </a:rPr>
                      </a:br>
                      <a:r>
                        <a:rPr kumimoji="1" lang="ja-JP" altLang="en-US" sz="900" b="0" i="0" u="sng" strike="noStrike" kern="1200">
                          <a:solidFill>
                            <a:srgbClr val="FF0000"/>
                          </a:solidFill>
                          <a:effectLst/>
                          <a:latin typeface="+mj-ea"/>
                          <a:ea typeface="+mn-ea"/>
                          <a:cs typeface="+mn-cs"/>
                        </a:rPr>
                        <a:t>⇒ </a:t>
                      </a:r>
                      <a:r>
                        <a:rPr kumimoji="1" lang="en-US" altLang="ja-JP" sz="900" b="0" i="0" u="sng" strike="noStrike" kern="1200">
                          <a:solidFill>
                            <a:srgbClr val="FF0000"/>
                          </a:solidFill>
                          <a:effectLst/>
                          <a:latin typeface="+mj-ea"/>
                          <a:ea typeface="+mn-ea"/>
                          <a:cs typeface="+mn-cs"/>
                        </a:rPr>
                        <a:t>《</a:t>
                      </a:r>
                      <a:r>
                        <a:rPr kumimoji="1" lang="ja-JP" altLang="en-US" sz="900" b="0" i="0" u="sng" strike="noStrike" kern="1200">
                          <a:solidFill>
                            <a:srgbClr val="FF0000"/>
                          </a:solidFill>
                          <a:effectLst/>
                          <a:latin typeface="+mj-ea"/>
                          <a:ea typeface="+mn-ea"/>
                          <a:cs typeface="+mn-cs"/>
                        </a:rPr>
                        <a:t>対策</a:t>
                      </a:r>
                      <a:r>
                        <a:rPr kumimoji="1" lang="en-US" altLang="ja-JP" sz="900" b="0" i="0" u="sng" strike="noStrike" kern="1200">
                          <a:solidFill>
                            <a:srgbClr val="FF0000"/>
                          </a:solidFill>
                          <a:effectLst/>
                          <a:latin typeface="+mj-ea"/>
                          <a:ea typeface="+mn-ea"/>
                          <a:cs typeface="+mn-cs"/>
                        </a:rPr>
                        <a:t>》</a:t>
                      </a:r>
                      <a:r>
                        <a:rPr kumimoji="1" lang="ja-JP" altLang="en-US" sz="900" b="0" i="0" u="sng" strike="noStrike" kern="1200">
                          <a:solidFill>
                            <a:srgbClr val="FF0000"/>
                          </a:solidFill>
                          <a:effectLst/>
                          <a:latin typeface="+mj-ea"/>
                          <a:ea typeface="+mn-ea"/>
                          <a:cs typeface="+mn-cs"/>
                        </a:rPr>
                        <a:t> </a:t>
                      </a:r>
                      <a:r>
                        <a:rPr kumimoji="1" lang="ja-JP" altLang="en-US" sz="900" b="0" i="0" u="none" strike="noStrike" kern="1200">
                          <a:solidFill>
                            <a:schemeClr val="tx1">
                              <a:lumMod val="100000"/>
                            </a:schemeClr>
                          </a:solidFill>
                          <a:effectLst/>
                          <a:latin typeface="+mj-ea"/>
                          <a:ea typeface="+mn-ea"/>
                          <a:cs typeface="+mn-cs"/>
                        </a:rPr>
                        <a:t>本構成を採用する場合に、各団体においては、</a:t>
                      </a:r>
                      <a:r>
                        <a:rPr kumimoji="1" lang="en-US" altLang="ja-JP" sz="900" b="0" i="0" u="none" strike="noStrike" kern="1200" err="1">
                          <a:solidFill>
                            <a:schemeClr val="tx1">
                              <a:lumMod val="100000"/>
                            </a:schemeClr>
                          </a:solidFill>
                          <a:effectLst/>
                          <a:latin typeface="+mj-ea"/>
                          <a:ea typeface="+mn-ea"/>
                          <a:cs typeface="+mn-cs"/>
                        </a:rPr>
                        <a:t>IPSecVPN</a:t>
                      </a:r>
                      <a:r>
                        <a:rPr kumimoji="1" lang="en-US" altLang="ja-JP" sz="900" b="0" i="0" u="none" strike="noStrike" kern="1200">
                          <a:solidFill>
                            <a:schemeClr val="tx1">
                              <a:lumMod val="100000"/>
                            </a:schemeClr>
                          </a:solidFill>
                          <a:effectLst/>
                          <a:latin typeface="+mj-ea"/>
                          <a:ea typeface="+mn-ea"/>
                          <a:cs typeface="+mn-cs"/>
                        </a:rPr>
                        <a:t> </a:t>
                      </a:r>
                      <a:r>
                        <a:rPr kumimoji="1" lang="ja-JP" altLang="en-US" sz="900" b="0" i="0" u="none" strike="noStrike" kern="1200">
                          <a:solidFill>
                            <a:schemeClr val="tx1">
                              <a:lumMod val="100000"/>
                            </a:schemeClr>
                          </a:solidFill>
                          <a:effectLst/>
                          <a:latin typeface="+mj-ea"/>
                          <a:ea typeface="+mn-ea"/>
                          <a:cs typeface="+mn-cs"/>
                        </a:rPr>
                        <a:t>による遅延（検証結果では </a:t>
                      </a:r>
                      <a:r>
                        <a:rPr kumimoji="1" lang="en-US" altLang="ja-JP" sz="900" b="0" i="0" u="none" strike="noStrike" kern="1200">
                          <a:solidFill>
                            <a:schemeClr val="tx1">
                              <a:lumMod val="100000"/>
                            </a:schemeClr>
                          </a:solidFill>
                          <a:effectLst/>
                          <a:latin typeface="+mj-ea"/>
                          <a:ea typeface="+mn-ea"/>
                          <a:cs typeface="+mn-cs"/>
                        </a:rPr>
                        <a:t>5% </a:t>
                      </a:r>
                      <a:r>
                        <a:rPr kumimoji="1" lang="ja-JP" altLang="en-US" sz="900" b="0" i="0" u="none" strike="noStrike" kern="1200">
                          <a:solidFill>
                            <a:schemeClr val="tx1">
                              <a:lumMod val="100000"/>
                            </a:schemeClr>
                          </a:solidFill>
                          <a:effectLst/>
                          <a:latin typeface="+mj-ea"/>
                          <a:ea typeface="+mn-ea"/>
                          <a:cs typeface="+mn-cs"/>
                        </a:rPr>
                        <a:t>程度）を想定した必要帯域とする必要がある。</a:t>
                      </a:r>
                      <a:endParaRPr kumimoji="1" lang="ja-JP" altLang="en-US" sz="90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a:solidFill>
                            <a:schemeClr val="tx1"/>
                          </a:solidFill>
                          <a:latin typeface="+mj-ea"/>
                          <a:ea typeface="+mn-ea"/>
                          <a:cs typeface="+mn-cs"/>
                        </a:rPr>
                        <a:t>本検証構成にて、</a:t>
                      </a:r>
                      <a:r>
                        <a:rPr kumimoji="1" lang="en-US" altLang="ja-JP" sz="900" kern="1200">
                          <a:solidFill>
                            <a:schemeClr val="tx1"/>
                          </a:solidFill>
                          <a:latin typeface="+mj-ea"/>
                          <a:ea typeface="+mn-ea"/>
                          <a:cs typeface="+mn-cs"/>
                        </a:rPr>
                        <a:t>AWS</a:t>
                      </a:r>
                      <a:r>
                        <a:rPr kumimoji="1" lang="ja-JP" altLang="en-US" sz="900" kern="1200">
                          <a:solidFill>
                            <a:schemeClr val="tx1"/>
                          </a:solidFill>
                          <a:latin typeface="+mj-ea"/>
                          <a:ea typeface="+mn-ea"/>
                          <a:cs typeface="+mn-cs"/>
                        </a:rPr>
                        <a:t>以外の</a:t>
                      </a:r>
                      <a:r>
                        <a:rPr kumimoji="1" lang="en-US" altLang="ja-JP" sz="900" kern="1200">
                          <a:solidFill>
                            <a:schemeClr val="tx1"/>
                          </a:solidFill>
                          <a:latin typeface="+mj-ea"/>
                          <a:ea typeface="+mn-ea"/>
                          <a:cs typeface="+mn-cs"/>
                        </a:rPr>
                        <a:t>CSP</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OCI</a:t>
                      </a:r>
                      <a:r>
                        <a:rPr kumimoji="1" lang="ja-JP" altLang="en-US" sz="900" kern="1200">
                          <a:solidFill>
                            <a:schemeClr val="tx1"/>
                          </a:solidFill>
                          <a:latin typeface="+mj-ea"/>
                          <a:ea typeface="+mn-ea"/>
                          <a:cs typeface="+mn-cs"/>
                        </a:rPr>
                        <a:t>、</a:t>
                      </a:r>
                      <a:r>
                        <a:rPr kumimoji="1" lang="en-US" altLang="ja-JP" sz="900" kern="1200">
                          <a:solidFill>
                            <a:schemeClr val="tx1"/>
                          </a:solidFill>
                          <a:latin typeface="+mj-ea"/>
                          <a:ea typeface="+mn-ea"/>
                          <a:cs typeface="+mn-cs"/>
                        </a:rPr>
                        <a:t>Google Cloud</a:t>
                      </a:r>
                      <a:r>
                        <a:rPr kumimoji="1" lang="ja-JP" altLang="en-US" sz="900" kern="1200">
                          <a:solidFill>
                            <a:schemeClr val="tx1"/>
                          </a:solidFill>
                          <a:latin typeface="+mj-ea"/>
                          <a:ea typeface="+mn-ea"/>
                          <a:cs typeface="+mn-cs"/>
                        </a:rPr>
                        <a:t>）に接続できることを確認。</a:t>
                      </a:r>
                      <a:endParaRPr kumimoji="1" lang="en-US" altLang="ja-JP" sz="900" kern="1200">
                        <a:solidFill>
                          <a:schemeClr val="tx1"/>
                        </a:solidFill>
                        <a:latin typeface="+mj-ea"/>
                        <a:ea typeface="+mn-ea"/>
                        <a:cs typeface="+mn-cs"/>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a:solidFill>
                            <a:schemeClr val="tx1"/>
                          </a:solidFill>
                          <a:effectLst/>
                          <a:latin typeface="+mj-ea"/>
                          <a:ea typeface="+mn-ea"/>
                          <a:cs typeface="+mn-cs"/>
                        </a:rPr>
                        <a:t>本検証構成にて、</a:t>
                      </a:r>
                      <a:r>
                        <a:rPr kumimoji="1" lang="en-US" altLang="ja-JP" sz="900" b="0" i="0" u="none" strike="noStrike" kern="1200">
                          <a:solidFill>
                            <a:schemeClr val="tx1"/>
                          </a:solidFill>
                          <a:effectLst/>
                          <a:latin typeface="+mj-ea"/>
                          <a:ea typeface="+mn-ea"/>
                          <a:cs typeface="+mn-cs"/>
                        </a:rPr>
                        <a:t>AWS</a:t>
                      </a:r>
                      <a:r>
                        <a:rPr kumimoji="1" lang="ja-JP" altLang="en-US" sz="900" b="0" i="0" u="none" strike="noStrike" kern="1200">
                          <a:solidFill>
                            <a:schemeClr val="tx1"/>
                          </a:solidFill>
                          <a:effectLst/>
                          <a:latin typeface="+mj-ea"/>
                          <a:ea typeface="+mn-ea"/>
                          <a:cs typeface="+mn-cs"/>
                        </a:rPr>
                        <a:t>、</a:t>
                      </a:r>
                      <a:r>
                        <a:rPr kumimoji="1" lang="en-US" altLang="ja-JP" sz="900" b="0" i="0" u="none" strike="noStrike" kern="1200">
                          <a:solidFill>
                            <a:schemeClr val="tx1"/>
                          </a:solidFill>
                          <a:effectLst/>
                          <a:latin typeface="+mj-ea"/>
                          <a:ea typeface="+mn-ea"/>
                          <a:cs typeface="+mn-cs"/>
                        </a:rPr>
                        <a:t>OCI</a:t>
                      </a:r>
                      <a:r>
                        <a:rPr kumimoji="1" lang="ja-JP" altLang="en-US" sz="900" b="0" i="0" u="none" strike="noStrike" kern="1200">
                          <a:solidFill>
                            <a:schemeClr val="tx1"/>
                          </a:solidFill>
                          <a:effectLst/>
                          <a:latin typeface="+mj-ea"/>
                          <a:ea typeface="+mn-ea"/>
                          <a:cs typeface="+mn-cs"/>
                        </a:rPr>
                        <a:t>、</a:t>
                      </a:r>
                      <a:r>
                        <a:rPr kumimoji="1" lang="en-US" altLang="ja-JP" sz="900" b="0" i="0" u="none" strike="noStrike" kern="1200">
                          <a:solidFill>
                            <a:schemeClr val="tx1"/>
                          </a:solidFill>
                          <a:effectLst/>
                          <a:latin typeface="+mj-ea"/>
                          <a:ea typeface="+mn-ea"/>
                          <a:cs typeface="+mn-cs"/>
                        </a:rPr>
                        <a:t>Google Cloud</a:t>
                      </a:r>
                      <a:r>
                        <a:rPr kumimoji="1" lang="ja-JP" altLang="en-US" sz="900" b="0" i="0" u="none" strike="noStrike" kern="1200">
                          <a:solidFill>
                            <a:schemeClr val="tx1"/>
                          </a:solidFill>
                          <a:effectLst/>
                          <a:latin typeface="+mj-ea"/>
                          <a:ea typeface="+mn-ea"/>
                          <a:cs typeface="+mn-cs"/>
                        </a:rPr>
                        <a:t>での相互通信ができることを確認。</a:t>
                      </a:r>
                      <a:endParaRPr kumimoji="1" lang="en-US" altLang="ja-JP" sz="900" b="0" i="0" u="none" strike="noStrike" kern="1200">
                        <a:solidFill>
                          <a:schemeClr val="tx1"/>
                        </a:solidFill>
                        <a:effectLst/>
                        <a:latin typeface="+mj-ea"/>
                        <a:ea typeface="+mn-ea"/>
                        <a:cs typeface="+mn-cs"/>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a:solidFill>
                            <a:schemeClr val="tx1"/>
                          </a:solidFill>
                          <a:effectLst/>
                          <a:latin typeface="+mj-ea"/>
                          <a:ea typeface="+mn-ea"/>
                          <a:cs typeface="+mn-cs"/>
                        </a:rPr>
                        <a:t>検証端末から各</a:t>
                      </a:r>
                      <a:r>
                        <a:rPr kumimoji="1" lang="en-US" altLang="ja-JP" sz="900" b="0" i="0" u="none" strike="noStrike" kern="1200">
                          <a:solidFill>
                            <a:schemeClr val="tx1"/>
                          </a:solidFill>
                          <a:effectLst/>
                          <a:latin typeface="+mj-ea"/>
                          <a:ea typeface="+mn-ea"/>
                          <a:cs typeface="+mn-cs"/>
                        </a:rPr>
                        <a:t>CSP</a:t>
                      </a:r>
                      <a:r>
                        <a:rPr kumimoji="1" lang="ja-JP" altLang="en-US" sz="900" b="0" i="0" u="none" strike="noStrike" kern="1200">
                          <a:solidFill>
                            <a:schemeClr val="tx1"/>
                          </a:solidFill>
                          <a:effectLst/>
                          <a:latin typeface="+mj-ea"/>
                          <a:ea typeface="+mn-ea"/>
                          <a:cs typeface="+mn-cs"/>
                        </a:rPr>
                        <a:t>へのスループット、遅延測定を実施し、</a:t>
                      </a:r>
                      <a:r>
                        <a:rPr kumimoji="1" lang="en-US" altLang="ja-JP" sz="900" b="0" i="0" u="none" strike="noStrike" kern="1200">
                          <a:solidFill>
                            <a:schemeClr val="tx1"/>
                          </a:solidFill>
                          <a:effectLst/>
                          <a:latin typeface="+mj-ea"/>
                          <a:ea typeface="+mn-ea"/>
                          <a:cs typeface="+mn-cs"/>
                        </a:rPr>
                        <a:t>AWS</a:t>
                      </a:r>
                      <a:r>
                        <a:rPr kumimoji="1" lang="ja-JP" altLang="en-US" sz="900" b="0" i="0" u="none" strike="noStrike" kern="1200">
                          <a:solidFill>
                            <a:schemeClr val="tx1"/>
                          </a:solidFill>
                          <a:effectLst/>
                          <a:latin typeface="+mj-ea"/>
                          <a:ea typeface="+mn-ea"/>
                          <a:cs typeface="+mn-cs"/>
                        </a:rPr>
                        <a:t>と大きな相違がないことを確認。</a:t>
                      </a:r>
                      <a:endParaRPr kumimoji="1" lang="en-US" altLang="ja-JP" sz="900" b="0" i="0" u="none" strike="noStrike" kern="1200">
                        <a:solidFill>
                          <a:schemeClr val="tx1"/>
                        </a:solidFill>
                        <a:effectLst/>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dirty="0">
                          <a:solidFill>
                            <a:schemeClr val="dk1"/>
                          </a:solidFill>
                          <a:latin typeface="+mj-ea"/>
                          <a:ea typeface="+mn-ea"/>
                          <a:cs typeface="+mn-cs"/>
                        </a:rPr>
                        <a:t>なし</a:t>
                      </a:r>
                      <a:endParaRPr kumimoji="1" lang="en-US" altLang="ja-JP" sz="900" kern="1200" dirty="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2" name="タイトル 3">
            <a:extLst>
              <a:ext uri="{FF2B5EF4-FFF2-40B4-BE49-F238E27FC236}">
                <a16:creationId xmlns:a16="http://schemas.microsoft.com/office/drawing/2014/main" id="{80489A54-F7CF-0BF3-38F4-2527A5B12A24}"/>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須坂市（電算）</a:t>
            </a:r>
            <a:r>
              <a:rPr lang="en-US" altLang="ja-JP"/>
              <a:t>5/5</a:t>
            </a:r>
            <a:endParaRPr lang="ja-JP" altLang="en-US"/>
          </a:p>
        </p:txBody>
      </p:sp>
      <p:cxnSp>
        <p:nvCxnSpPr>
          <p:cNvPr id="3" name="直線コネクタ 2">
            <a:extLst>
              <a:ext uri="{FF2B5EF4-FFF2-40B4-BE49-F238E27FC236}">
                <a16:creationId xmlns:a16="http://schemas.microsoft.com/office/drawing/2014/main" id="{A9915124-522E-25C7-9953-6126EC54B4E5}"/>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73E0C455-BF68-024D-45BD-24A2C41EBA80}"/>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eiryo UI 本文"/>
                <a:ea typeface="+mj-ea"/>
              </a:rPr>
              <a:t>前頁の続き</a:t>
            </a:r>
            <a:endParaRPr kumimoji="1" lang="en-US" altLang="ja-JP" sz="1400">
              <a:latin typeface="Meiryo UI 本文"/>
              <a:ea typeface="+mj-ea"/>
            </a:endParaRPr>
          </a:p>
        </p:txBody>
      </p:sp>
      <p:sp>
        <p:nvSpPr>
          <p:cNvPr id="8" name="スライド番号プレースホルダー 7">
            <a:extLst>
              <a:ext uri="{FF2B5EF4-FFF2-40B4-BE49-F238E27FC236}">
                <a16:creationId xmlns:a16="http://schemas.microsoft.com/office/drawing/2014/main" id="{E90AB7B7-0918-D946-B21B-CC4E1EF8F039}"/>
              </a:ext>
            </a:extLst>
          </p:cNvPr>
          <p:cNvSpPr>
            <a:spLocks noGrp="1"/>
          </p:cNvSpPr>
          <p:nvPr>
            <p:ph type="sldNum" sz="quarter" idx="12"/>
          </p:nvPr>
        </p:nvSpPr>
        <p:spPr/>
        <p:txBody>
          <a:bodyPr/>
          <a:lstStyle/>
          <a:p>
            <a:fld id="{DFD4F317-19D0-4848-B5EB-5B174DBE8CF9}" type="slidenum">
              <a:rPr lang="ja-JP" altLang="en-US" smtClean="0"/>
              <a:pPr/>
              <a:t>56</a:t>
            </a:fld>
            <a:endParaRPr lang="ja-JP" altLang="en-US"/>
          </a:p>
        </p:txBody>
      </p:sp>
    </p:spTree>
    <p:extLst>
      <p:ext uri="{BB962C8B-B14F-4D97-AF65-F5344CB8AC3E}">
        <p14:creationId xmlns:p14="http://schemas.microsoft.com/office/powerpoint/2010/main" val="1038411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57</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kumimoji="1" lang="ja-JP" altLang="en-US"/>
              <a:t>美里町・川島町</a:t>
            </a:r>
            <a:br>
              <a:rPr kumimoji="1" lang="en-US" altLang="ja-JP"/>
            </a:br>
            <a:r>
              <a:rPr kumimoji="1" lang="ja-JP" altLang="en-US"/>
              <a:t>（</a:t>
            </a:r>
            <a:r>
              <a:rPr kumimoji="1" lang="en-US" altLang="ja-JP"/>
              <a:t>TKC</a:t>
            </a:r>
            <a:r>
              <a:rPr kumimoji="1" lang="ja-JP" altLang="en-US"/>
              <a:t>）</a:t>
            </a:r>
          </a:p>
        </p:txBody>
      </p:sp>
    </p:spTree>
    <p:extLst>
      <p:ext uri="{BB962C8B-B14F-4D97-AF65-F5344CB8AC3E}">
        <p14:creationId xmlns:p14="http://schemas.microsoft.com/office/powerpoint/2010/main" val="2878187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C00898B9-2EF6-9B1E-45AC-11120BE49A20}"/>
              </a:ext>
            </a:extLst>
          </p:cNvPr>
          <p:cNvGraphicFramePr>
            <a:graphicFrameLocks noGrp="1"/>
          </p:cNvGraphicFramePr>
          <p:nvPr>
            <p:extLst>
              <p:ext uri="{D42A27DB-BD31-4B8C-83A1-F6EECF244321}">
                <p14:modId xmlns:p14="http://schemas.microsoft.com/office/powerpoint/2010/main" val="2117804866"/>
              </p:ext>
            </p:extLst>
          </p:nvPr>
        </p:nvGraphicFramePr>
        <p:xfrm>
          <a:off x="600079" y="1788506"/>
          <a:ext cx="8762996" cy="409212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9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700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latin typeface="Meiryo UI 本文"/>
                        </a:rPr>
                        <a:t>投資対効果のため、情報システムの稼働環境を東京拠点のみとし、可用性（業務継続）は大阪拠点ではなく団体庁舎に設置済みの縮退環境を利用（大阪拠点で業務継続をするためには、データベースの複製が必要となるがコスト効果が合わないため、バックアップの遠隔地保存として利用）した。よって、閉域網相互接続部は、東京のみ接続した。</a:t>
                      </a:r>
                      <a:endParaRPr kumimoji="1" lang="en-US" altLang="ja-JP" sz="900" dirty="0">
                        <a:latin typeface="Meiryo UI 本文"/>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3" name="四角形: 角を丸くする 2">
            <a:extLst>
              <a:ext uri="{FF2B5EF4-FFF2-40B4-BE49-F238E27FC236}">
                <a16:creationId xmlns:a16="http://schemas.microsoft.com/office/drawing/2014/main" id="{856A0545-464E-3335-3B53-D79C68E7B2F4}"/>
              </a:ext>
            </a:extLst>
          </p:cNvPr>
          <p:cNvSpPr/>
          <p:nvPr/>
        </p:nvSpPr>
        <p:spPr>
          <a:xfrm>
            <a:off x="4217611" y="3063346"/>
            <a:ext cx="3096000" cy="1944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4" name="四角形: 角を丸くする 3">
            <a:extLst>
              <a:ext uri="{FF2B5EF4-FFF2-40B4-BE49-F238E27FC236}">
                <a16:creationId xmlns:a16="http://schemas.microsoft.com/office/drawing/2014/main" id="{0DD15E82-55E5-F8CE-0DDB-B5C132DB6482}"/>
              </a:ext>
            </a:extLst>
          </p:cNvPr>
          <p:cNvSpPr/>
          <p:nvPr/>
        </p:nvSpPr>
        <p:spPr>
          <a:xfrm>
            <a:off x="2977635" y="3063346"/>
            <a:ext cx="1116000" cy="1944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cxnSp>
        <p:nvCxnSpPr>
          <p:cNvPr id="6" name="直線矢印コネクタ 5">
            <a:extLst>
              <a:ext uri="{FF2B5EF4-FFF2-40B4-BE49-F238E27FC236}">
                <a16:creationId xmlns:a16="http://schemas.microsoft.com/office/drawing/2014/main" id="{D86EECA0-F60F-A000-F3EF-A90780579919}"/>
              </a:ext>
            </a:extLst>
          </p:cNvPr>
          <p:cNvCxnSpPr>
            <a:cxnSpLocks/>
          </p:cNvCxnSpPr>
          <p:nvPr/>
        </p:nvCxnSpPr>
        <p:spPr>
          <a:xfrm>
            <a:off x="826264" y="3032063"/>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A4B7E6B3-A56E-A6C4-B7A7-A29A95A1A570}"/>
              </a:ext>
            </a:extLst>
          </p:cNvPr>
          <p:cNvSpPr/>
          <p:nvPr/>
        </p:nvSpPr>
        <p:spPr>
          <a:xfrm>
            <a:off x="847257" y="2729637"/>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0" name="直線矢印コネクタ 9">
            <a:extLst>
              <a:ext uri="{FF2B5EF4-FFF2-40B4-BE49-F238E27FC236}">
                <a16:creationId xmlns:a16="http://schemas.microsoft.com/office/drawing/2014/main" id="{DE1B4188-E92D-6F58-48EF-BFC5128CAF1E}"/>
              </a:ext>
            </a:extLst>
          </p:cNvPr>
          <p:cNvCxnSpPr>
            <a:cxnSpLocks/>
          </p:cNvCxnSpPr>
          <p:nvPr/>
        </p:nvCxnSpPr>
        <p:spPr>
          <a:xfrm>
            <a:off x="1746259" y="3032063"/>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201AD89A-8415-4AA4-A411-44F5A06333AD}"/>
              </a:ext>
            </a:extLst>
          </p:cNvPr>
          <p:cNvSpPr/>
          <p:nvPr/>
        </p:nvSpPr>
        <p:spPr>
          <a:xfrm>
            <a:off x="1827825" y="2746227"/>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2" name="直線矢印コネクタ 11">
            <a:extLst>
              <a:ext uri="{FF2B5EF4-FFF2-40B4-BE49-F238E27FC236}">
                <a16:creationId xmlns:a16="http://schemas.microsoft.com/office/drawing/2014/main" id="{69E39E5E-D488-3710-B733-3A7E3D9D707E}"/>
              </a:ext>
            </a:extLst>
          </p:cNvPr>
          <p:cNvCxnSpPr/>
          <p:nvPr/>
        </p:nvCxnSpPr>
        <p:spPr>
          <a:xfrm>
            <a:off x="2940674" y="3032063"/>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8D66EE03-F019-CD29-B453-8577AB0E3956}"/>
              </a:ext>
            </a:extLst>
          </p:cNvPr>
          <p:cNvSpPr/>
          <p:nvPr/>
        </p:nvSpPr>
        <p:spPr>
          <a:xfrm>
            <a:off x="2962513" y="2746227"/>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4" name="直線矢印コネクタ 13">
            <a:extLst>
              <a:ext uri="{FF2B5EF4-FFF2-40B4-BE49-F238E27FC236}">
                <a16:creationId xmlns:a16="http://schemas.microsoft.com/office/drawing/2014/main" id="{B652253C-63F3-FE82-2B62-87CF2B2090F0}"/>
              </a:ext>
            </a:extLst>
          </p:cNvPr>
          <p:cNvCxnSpPr>
            <a:cxnSpLocks/>
          </p:cNvCxnSpPr>
          <p:nvPr/>
        </p:nvCxnSpPr>
        <p:spPr>
          <a:xfrm>
            <a:off x="4147724" y="3032063"/>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925265B1-A371-ED48-0456-84172508647C}"/>
              </a:ext>
            </a:extLst>
          </p:cNvPr>
          <p:cNvSpPr/>
          <p:nvPr/>
        </p:nvSpPr>
        <p:spPr>
          <a:xfrm>
            <a:off x="4176685" y="2746227"/>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16" name="直線矢印コネクタ 15">
            <a:extLst>
              <a:ext uri="{FF2B5EF4-FFF2-40B4-BE49-F238E27FC236}">
                <a16:creationId xmlns:a16="http://schemas.microsoft.com/office/drawing/2014/main" id="{370ED8B9-5C55-7B83-F2AB-CD81E6AC0941}"/>
              </a:ext>
            </a:extLst>
          </p:cNvPr>
          <p:cNvCxnSpPr>
            <a:cxnSpLocks/>
          </p:cNvCxnSpPr>
          <p:nvPr/>
        </p:nvCxnSpPr>
        <p:spPr>
          <a:xfrm>
            <a:off x="5417774" y="3032063"/>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AF0B00F2-9253-590B-F442-7A95E752C2D3}"/>
              </a:ext>
            </a:extLst>
          </p:cNvPr>
          <p:cNvSpPr/>
          <p:nvPr/>
        </p:nvSpPr>
        <p:spPr>
          <a:xfrm>
            <a:off x="5440093" y="2746227"/>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18" name="直線矢印コネクタ 17">
            <a:extLst>
              <a:ext uri="{FF2B5EF4-FFF2-40B4-BE49-F238E27FC236}">
                <a16:creationId xmlns:a16="http://schemas.microsoft.com/office/drawing/2014/main" id="{D8F88135-A63B-003D-D50A-6D04D982D5B7}"/>
              </a:ext>
            </a:extLst>
          </p:cNvPr>
          <p:cNvCxnSpPr>
            <a:cxnSpLocks/>
          </p:cNvCxnSpPr>
          <p:nvPr/>
        </p:nvCxnSpPr>
        <p:spPr>
          <a:xfrm>
            <a:off x="6363149" y="3032063"/>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99559ED8-BA50-41E5-4484-B4E29A82F2A5}"/>
              </a:ext>
            </a:extLst>
          </p:cNvPr>
          <p:cNvSpPr/>
          <p:nvPr/>
        </p:nvSpPr>
        <p:spPr>
          <a:xfrm>
            <a:off x="6349881" y="2746227"/>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20" name="直線矢印コネクタ 19">
            <a:extLst>
              <a:ext uri="{FF2B5EF4-FFF2-40B4-BE49-F238E27FC236}">
                <a16:creationId xmlns:a16="http://schemas.microsoft.com/office/drawing/2014/main" id="{A95428C7-71B2-7E4E-CA56-F1B12B137D9F}"/>
              </a:ext>
            </a:extLst>
          </p:cNvPr>
          <p:cNvCxnSpPr/>
          <p:nvPr/>
        </p:nvCxnSpPr>
        <p:spPr>
          <a:xfrm>
            <a:off x="7380311" y="3032063"/>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2B8AF3FA-5EF8-00C7-2709-D95C164C282B}"/>
              </a:ext>
            </a:extLst>
          </p:cNvPr>
          <p:cNvSpPr/>
          <p:nvPr/>
        </p:nvSpPr>
        <p:spPr>
          <a:xfrm>
            <a:off x="7400936" y="2733527"/>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22" name="正方形/長方形 21">
            <a:extLst>
              <a:ext uri="{FF2B5EF4-FFF2-40B4-BE49-F238E27FC236}">
                <a16:creationId xmlns:a16="http://schemas.microsoft.com/office/drawing/2014/main" id="{37C6FCE3-C62D-31DF-9FBF-E532CDD0A1E5}"/>
              </a:ext>
            </a:extLst>
          </p:cNvPr>
          <p:cNvSpPr/>
          <p:nvPr/>
        </p:nvSpPr>
        <p:spPr>
          <a:xfrm>
            <a:off x="3978631" y="3390414"/>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3" name="四角形: 角を丸くする 22">
            <a:extLst>
              <a:ext uri="{FF2B5EF4-FFF2-40B4-BE49-F238E27FC236}">
                <a16:creationId xmlns:a16="http://schemas.microsoft.com/office/drawing/2014/main" id="{4AC9F7D6-8A6C-81FB-3FE1-7D379B854395}"/>
              </a:ext>
            </a:extLst>
          </p:cNvPr>
          <p:cNvSpPr>
            <a:spLocks/>
          </p:cNvSpPr>
          <p:nvPr/>
        </p:nvSpPr>
        <p:spPr>
          <a:xfrm>
            <a:off x="898631" y="3063557"/>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美里町庁舎</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24" name="円柱 23">
            <a:extLst>
              <a:ext uri="{FF2B5EF4-FFF2-40B4-BE49-F238E27FC236}">
                <a16:creationId xmlns:a16="http://schemas.microsoft.com/office/drawing/2014/main" id="{33B9D2D3-3F4B-9D76-8289-94F6DA2C27F8}"/>
              </a:ext>
            </a:extLst>
          </p:cNvPr>
          <p:cNvSpPr/>
          <p:nvPr/>
        </p:nvSpPr>
        <p:spPr>
          <a:xfrm>
            <a:off x="1350258" y="325140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5" name="円柱 24">
            <a:extLst>
              <a:ext uri="{FF2B5EF4-FFF2-40B4-BE49-F238E27FC236}">
                <a16:creationId xmlns:a16="http://schemas.microsoft.com/office/drawing/2014/main" id="{B72FD996-81A0-B5CF-FC5E-40435A292BC1}"/>
              </a:ext>
            </a:extLst>
          </p:cNvPr>
          <p:cNvSpPr/>
          <p:nvPr/>
        </p:nvSpPr>
        <p:spPr>
          <a:xfrm>
            <a:off x="1350258" y="352967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 name="正方形/長方形 25">
            <a:extLst>
              <a:ext uri="{FF2B5EF4-FFF2-40B4-BE49-F238E27FC236}">
                <a16:creationId xmlns:a16="http://schemas.microsoft.com/office/drawing/2014/main" id="{FEAFEB99-D092-4579-E24C-0054DDC10F8B}"/>
              </a:ext>
            </a:extLst>
          </p:cNvPr>
          <p:cNvSpPr/>
          <p:nvPr/>
        </p:nvSpPr>
        <p:spPr>
          <a:xfrm>
            <a:off x="2310390" y="3390414"/>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7" name="円柱 26">
            <a:extLst>
              <a:ext uri="{FF2B5EF4-FFF2-40B4-BE49-F238E27FC236}">
                <a16:creationId xmlns:a16="http://schemas.microsoft.com/office/drawing/2014/main" id="{9F92A480-78E1-FD8A-6520-C80D429B6F36}"/>
              </a:ext>
            </a:extLst>
          </p:cNvPr>
          <p:cNvSpPr>
            <a:spLocks/>
          </p:cNvSpPr>
          <p:nvPr/>
        </p:nvSpPr>
        <p:spPr>
          <a:xfrm>
            <a:off x="3024871" y="324970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8" name="円柱 27">
            <a:extLst>
              <a:ext uri="{FF2B5EF4-FFF2-40B4-BE49-F238E27FC236}">
                <a16:creationId xmlns:a16="http://schemas.microsoft.com/office/drawing/2014/main" id="{5179F7CB-7896-2F2F-F6A9-9435B7679947}"/>
              </a:ext>
            </a:extLst>
          </p:cNvPr>
          <p:cNvSpPr>
            <a:spLocks/>
          </p:cNvSpPr>
          <p:nvPr/>
        </p:nvSpPr>
        <p:spPr>
          <a:xfrm>
            <a:off x="3024871" y="353255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sp>
        <p:nvSpPr>
          <p:cNvPr id="29" name="円柱 28">
            <a:extLst>
              <a:ext uri="{FF2B5EF4-FFF2-40B4-BE49-F238E27FC236}">
                <a16:creationId xmlns:a16="http://schemas.microsoft.com/office/drawing/2014/main" id="{CE3305CE-1F12-E5E5-B1CD-4F51BD2683F2}"/>
              </a:ext>
            </a:extLst>
          </p:cNvPr>
          <p:cNvSpPr>
            <a:spLocks/>
          </p:cNvSpPr>
          <p:nvPr/>
        </p:nvSpPr>
        <p:spPr>
          <a:xfrm>
            <a:off x="3661097" y="324970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0" name="円柱 29">
            <a:extLst>
              <a:ext uri="{FF2B5EF4-FFF2-40B4-BE49-F238E27FC236}">
                <a16:creationId xmlns:a16="http://schemas.microsoft.com/office/drawing/2014/main" id="{AC6CCBA6-A94E-39DD-1424-695DF930BB72}"/>
              </a:ext>
            </a:extLst>
          </p:cNvPr>
          <p:cNvSpPr>
            <a:spLocks/>
          </p:cNvSpPr>
          <p:nvPr/>
        </p:nvSpPr>
        <p:spPr>
          <a:xfrm>
            <a:off x="3661097" y="353255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31" name="直線コネクタ 30">
            <a:extLst>
              <a:ext uri="{FF2B5EF4-FFF2-40B4-BE49-F238E27FC236}">
                <a16:creationId xmlns:a16="http://schemas.microsoft.com/office/drawing/2014/main" id="{6625B104-C7EF-AB61-ECE5-7E7B4DA76BB4}"/>
              </a:ext>
            </a:extLst>
          </p:cNvPr>
          <p:cNvCxnSpPr>
            <a:cxnSpLocks/>
            <a:stCxn id="49" idx="3"/>
            <a:endCxn id="27" idx="2"/>
          </p:cNvCxnSpPr>
          <p:nvPr/>
        </p:nvCxnSpPr>
        <p:spPr>
          <a:xfrm flipV="1">
            <a:off x="2222126" y="3375707"/>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1E7DA001-0B22-5A67-409B-AEA212E95841}"/>
              </a:ext>
            </a:extLst>
          </p:cNvPr>
          <p:cNvCxnSpPr>
            <a:cxnSpLocks/>
          </p:cNvCxnSpPr>
          <p:nvPr/>
        </p:nvCxnSpPr>
        <p:spPr>
          <a:xfrm>
            <a:off x="2222127" y="3655677"/>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411C93A7-B5BE-4FF1-5F2E-7BDDD91851FE}"/>
              </a:ext>
            </a:extLst>
          </p:cNvPr>
          <p:cNvCxnSpPr>
            <a:cxnSpLocks/>
          </p:cNvCxnSpPr>
          <p:nvPr/>
        </p:nvCxnSpPr>
        <p:spPr>
          <a:xfrm>
            <a:off x="4057098" y="3375707"/>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EA36D422-F9AC-9778-0A15-C6A7BF4D8DE1}"/>
              </a:ext>
            </a:extLst>
          </p:cNvPr>
          <p:cNvCxnSpPr>
            <a:cxnSpLocks/>
          </p:cNvCxnSpPr>
          <p:nvPr/>
        </p:nvCxnSpPr>
        <p:spPr>
          <a:xfrm>
            <a:off x="4057098" y="3655677"/>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64E167B8-51CE-83F7-F95C-A8AE56116193}"/>
              </a:ext>
            </a:extLst>
          </p:cNvPr>
          <p:cNvCxnSpPr>
            <a:cxnSpLocks/>
            <a:stCxn id="24" idx="4"/>
            <a:endCxn id="49" idx="1"/>
          </p:cNvCxnSpPr>
          <p:nvPr/>
        </p:nvCxnSpPr>
        <p:spPr>
          <a:xfrm>
            <a:off x="1746258" y="3377408"/>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8A27D73-F281-795F-81D1-849402A59ED6}"/>
              </a:ext>
            </a:extLst>
          </p:cNvPr>
          <p:cNvCxnSpPr>
            <a:cxnSpLocks/>
            <a:stCxn id="25" idx="4"/>
            <a:endCxn id="50" idx="1"/>
          </p:cNvCxnSpPr>
          <p:nvPr/>
        </p:nvCxnSpPr>
        <p:spPr>
          <a:xfrm>
            <a:off x="1746258" y="3655677"/>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37" name="円柱 36">
            <a:extLst>
              <a:ext uri="{FF2B5EF4-FFF2-40B4-BE49-F238E27FC236}">
                <a16:creationId xmlns:a16="http://schemas.microsoft.com/office/drawing/2014/main" id="{5AB3B7B9-3FEA-1677-9045-9235C3D3BBCA}"/>
              </a:ext>
            </a:extLst>
          </p:cNvPr>
          <p:cNvSpPr/>
          <p:nvPr/>
        </p:nvSpPr>
        <p:spPr>
          <a:xfrm>
            <a:off x="5592978" y="3314659"/>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38" name="円柱 37">
            <a:extLst>
              <a:ext uri="{FF2B5EF4-FFF2-40B4-BE49-F238E27FC236}">
                <a16:creationId xmlns:a16="http://schemas.microsoft.com/office/drawing/2014/main" id="{6E13E745-952C-0FCD-B481-9BE503608FCD}"/>
              </a:ext>
            </a:extLst>
          </p:cNvPr>
          <p:cNvSpPr/>
          <p:nvPr/>
        </p:nvSpPr>
        <p:spPr>
          <a:xfrm>
            <a:off x="5461593" y="3173133"/>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39" name="正方形/長方形 38">
            <a:extLst>
              <a:ext uri="{FF2B5EF4-FFF2-40B4-BE49-F238E27FC236}">
                <a16:creationId xmlns:a16="http://schemas.microsoft.com/office/drawing/2014/main" id="{57AEC651-DEAA-E0D9-4D98-5BC1484A3609}"/>
              </a:ext>
            </a:extLst>
          </p:cNvPr>
          <p:cNvSpPr/>
          <p:nvPr/>
        </p:nvSpPr>
        <p:spPr>
          <a:xfrm>
            <a:off x="2302770" y="3666721"/>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40" name="正方形/長方形 39">
            <a:extLst>
              <a:ext uri="{FF2B5EF4-FFF2-40B4-BE49-F238E27FC236}">
                <a16:creationId xmlns:a16="http://schemas.microsoft.com/office/drawing/2014/main" id="{CD7019E2-F1F9-221C-994C-C83E9C878A51}"/>
              </a:ext>
            </a:extLst>
          </p:cNvPr>
          <p:cNvSpPr/>
          <p:nvPr/>
        </p:nvSpPr>
        <p:spPr>
          <a:xfrm>
            <a:off x="3987510" y="3666721"/>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41" name="直線コネクタ 40">
            <a:extLst>
              <a:ext uri="{FF2B5EF4-FFF2-40B4-BE49-F238E27FC236}">
                <a16:creationId xmlns:a16="http://schemas.microsoft.com/office/drawing/2014/main" id="{E3156A1F-98FE-E0F6-8150-1D7E81811145}"/>
              </a:ext>
            </a:extLst>
          </p:cNvPr>
          <p:cNvCxnSpPr>
            <a:cxnSpLocks/>
          </p:cNvCxnSpPr>
          <p:nvPr/>
        </p:nvCxnSpPr>
        <p:spPr>
          <a:xfrm>
            <a:off x="6198469" y="3375707"/>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A431E7C2-FDF2-F382-79E7-7AC0A15EBA6F}"/>
              </a:ext>
            </a:extLst>
          </p:cNvPr>
          <p:cNvSpPr/>
          <p:nvPr/>
        </p:nvSpPr>
        <p:spPr>
          <a:xfrm>
            <a:off x="6370910" y="3379783"/>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44" name="直線コネクタ 43">
            <a:extLst>
              <a:ext uri="{FF2B5EF4-FFF2-40B4-BE49-F238E27FC236}">
                <a16:creationId xmlns:a16="http://schemas.microsoft.com/office/drawing/2014/main" id="{312E7A2C-28FF-F01C-3230-8F713E5B4CBB}"/>
              </a:ext>
            </a:extLst>
          </p:cNvPr>
          <p:cNvCxnSpPr>
            <a:cxnSpLocks/>
          </p:cNvCxnSpPr>
          <p:nvPr/>
        </p:nvCxnSpPr>
        <p:spPr>
          <a:xfrm>
            <a:off x="6198469" y="3655677"/>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111C5E85-8790-C620-0DCE-E3A61ECB545D}"/>
              </a:ext>
            </a:extLst>
          </p:cNvPr>
          <p:cNvSpPr/>
          <p:nvPr/>
        </p:nvSpPr>
        <p:spPr>
          <a:xfrm>
            <a:off x="6370910" y="3664964"/>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47" name="正方形/長方形 46">
            <a:extLst>
              <a:ext uri="{FF2B5EF4-FFF2-40B4-BE49-F238E27FC236}">
                <a16:creationId xmlns:a16="http://schemas.microsoft.com/office/drawing/2014/main" id="{A460A989-5875-2332-D8BE-9BC21FCA42B3}"/>
              </a:ext>
            </a:extLst>
          </p:cNvPr>
          <p:cNvSpPr/>
          <p:nvPr/>
        </p:nvSpPr>
        <p:spPr>
          <a:xfrm>
            <a:off x="7634905" y="3973361"/>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48" name="直線矢印コネクタ 47">
            <a:extLst>
              <a:ext uri="{FF2B5EF4-FFF2-40B4-BE49-F238E27FC236}">
                <a16:creationId xmlns:a16="http://schemas.microsoft.com/office/drawing/2014/main" id="{3B1E71DE-9231-C8B7-A8AC-947E669AE7BF}"/>
              </a:ext>
            </a:extLst>
          </p:cNvPr>
          <p:cNvCxnSpPr>
            <a:cxnSpLocks/>
          </p:cNvCxnSpPr>
          <p:nvPr/>
        </p:nvCxnSpPr>
        <p:spPr>
          <a:xfrm>
            <a:off x="7705486" y="3793370"/>
            <a:ext cx="0" cy="50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D5509D7E-B559-56C0-668E-94C811373C20}"/>
              </a:ext>
            </a:extLst>
          </p:cNvPr>
          <p:cNvSpPr/>
          <p:nvPr/>
        </p:nvSpPr>
        <p:spPr>
          <a:xfrm>
            <a:off x="1826126" y="3251408"/>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0" name="正方形/長方形 49">
            <a:extLst>
              <a:ext uri="{FF2B5EF4-FFF2-40B4-BE49-F238E27FC236}">
                <a16:creationId xmlns:a16="http://schemas.microsoft.com/office/drawing/2014/main" id="{70A4B7C1-8195-CCA8-B98C-F5E601A06A90}"/>
              </a:ext>
            </a:extLst>
          </p:cNvPr>
          <p:cNvSpPr/>
          <p:nvPr/>
        </p:nvSpPr>
        <p:spPr>
          <a:xfrm>
            <a:off x="1826126" y="3529677"/>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51" name="四角形: 角を丸くする 50">
            <a:extLst>
              <a:ext uri="{FF2B5EF4-FFF2-40B4-BE49-F238E27FC236}">
                <a16:creationId xmlns:a16="http://schemas.microsoft.com/office/drawing/2014/main" id="{042AF9FF-8049-FA44-0FC7-7BAC78DBB424}"/>
              </a:ext>
            </a:extLst>
          </p:cNvPr>
          <p:cNvSpPr/>
          <p:nvPr/>
        </p:nvSpPr>
        <p:spPr>
          <a:xfrm>
            <a:off x="7425918" y="4276550"/>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52" name="四角形: 角を丸くする 51">
            <a:extLst>
              <a:ext uri="{FF2B5EF4-FFF2-40B4-BE49-F238E27FC236}">
                <a16:creationId xmlns:a16="http://schemas.microsoft.com/office/drawing/2014/main" id="{7B4ED20C-3C01-1250-1F7F-B32750955FEA}"/>
              </a:ext>
            </a:extLst>
          </p:cNvPr>
          <p:cNvSpPr/>
          <p:nvPr/>
        </p:nvSpPr>
        <p:spPr>
          <a:xfrm>
            <a:off x="7444975" y="4476099"/>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50AEB89F-6B65-FAE6-B596-FEAE258FFD66}"/>
              </a:ext>
            </a:extLst>
          </p:cNvPr>
          <p:cNvSpPr txBox="1"/>
          <p:nvPr/>
        </p:nvSpPr>
        <p:spPr>
          <a:xfrm>
            <a:off x="7738907" y="4655322"/>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54" name="四角形: 角を丸くする 53">
            <a:extLst>
              <a:ext uri="{FF2B5EF4-FFF2-40B4-BE49-F238E27FC236}">
                <a16:creationId xmlns:a16="http://schemas.microsoft.com/office/drawing/2014/main" id="{10B41DB7-9C55-E329-9D48-72F6259F23DB}"/>
              </a:ext>
            </a:extLst>
          </p:cNvPr>
          <p:cNvSpPr/>
          <p:nvPr/>
        </p:nvSpPr>
        <p:spPr>
          <a:xfrm>
            <a:off x="7425918" y="3063346"/>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55" name="四角形: 角を丸くする 54">
            <a:extLst>
              <a:ext uri="{FF2B5EF4-FFF2-40B4-BE49-F238E27FC236}">
                <a16:creationId xmlns:a16="http://schemas.microsoft.com/office/drawing/2014/main" id="{84B34279-4CF9-4CC9-8D84-E976C7C869AE}"/>
              </a:ext>
            </a:extLst>
          </p:cNvPr>
          <p:cNvSpPr/>
          <p:nvPr/>
        </p:nvSpPr>
        <p:spPr>
          <a:xfrm>
            <a:off x="7444975" y="3262895"/>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57465C8-EB05-58B3-D8ED-4E05C5696FD8}"/>
              </a:ext>
            </a:extLst>
          </p:cNvPr>
          <p:cNvSpPr txBox="1"/>
          <p:nvPr/>
        </p:nvSpPr>
        <p:spPr>
          <a:xfrm>
            <a:off x="7738907" y="3442118"/>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57" name="四角形: 角を丸くする 56">
            <a:extLst>
              <a:ext uri="{FF2B5EF4-FFF2-40B4-BE49-F238E27FC236}">
                <a16:creationId xmlns:a16="http://schemas.microsoft.com/office/drawing/2014/main" id="{9DBD813E-A56D-E16D-6EAD-B12C57E75567}"/>
              </a:ext>
            </a:extLst>
          </p:cNvPr>
          <p:cNvSpPr>
            <a:spLocks/>
          </p:cNvSpPr>
          <p:nvPr/>
        </p:nvSpPr>
        <p:spPr>
          <a:xfrm>
            <a:off x="898631" y="4257992"/>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川島町庁舎</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58" name="円柱 57">
            <a:extLst>
              <a:ext uri="{FF2B5EF4-FFF2-40B4-BE49-F238E27FC236}">
                <a16:creationId xmlns:a16="http://schemas.microsoft.com/office/drawing/2014/main" id="{C3D45601-ECBE-4E10-B24A-1BEA58FDF419}"/>
              </a:ext>
            </a:extLst>
          </p:cNvPr>
          <p:cNvSpPr/>
          <p:nvPr/>
        </p:nvSpPr>
        <p:spPr>
          <a:xfrm>
            <a:off x="1350258" y="444584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59" name="円柱 58">
            <a:extLst>
              <a:ext uri="{FF2B5EF4-FFF2-40B4-BE49-F238E27FC236}">
                <a16:creationId xmlns:a16="http://schemas.microsoft.com/office/drawing/2014/main" id="{6666E53A-6BD0-6F21-8AD0-FA2F0C144A75}"/>
              </a:ext>
            </a:extLst>
          </p:cNvPr>
          <p:cNvSpPr/>
          <p:nvPr/>
        </p:nvSpPr>
        <p:spPr>
          <a:xfrm>
            <a:off x="1350258" y="472411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0" name="正方形/長方形 59">
            <a:extLst>
              <a:ext uri="{FF2B5EF4-FFF2-40B4-BE49-F238E27FC236}">
                <a16:creationId xmlns:a16="http://schemas.microsoft.com/office/drawing/2014/main" id="{7F151053-BBB0-0461-2ADE-2E127B284074}"/>
              </a:ext>
            </a:extLst>
          </p:cNvPr>
          <p:cNvSpPr/>
          <p:nvPr/>
        </p:nvSpPr>
        <p:spPr>
          <a:xfrm>
            <a:off x="2310390" y="4584849"/>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61" name="円柱 60">
            <a:extLst>
              <a:ext uri="{FF2B5EF4-FFF2-40B4-BE49-F238E27FC236}">
                <a16:creationId xmlns:a16="http://schemas.microsoft.com/office/drawing/2014/main" id="{9A2062D2-5F46-0477-C877-FD015AAAB658}"/>
              </a:ext>
            </a:extLst>
          </p:cNvPr>
          <p:cNvSpPr>
            <a:spLocks/>
          </p:cNvSpPr>
          <p:nvPr/>
        </p:nvSpPr>
        <p:spPr>
          <a:xfrm>
            <a:off x="3024871" y="444414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62" name="円柱 61">
            <a:extLst>
              <a:ext uri="{FF2B5EF4-FFF2-40B4-BE49-F238E27FC236}">
                <a16:creationId xmlns:a16="http://schemas.microsoft.com/office/drawing/2014/main" id="{AB6FF6F6-70EE-7CED-F36A-88C5BC2E2AFB}"/>
              </a:ext>
            </a:extLst>
          </p:cNvPr>
          <p:cNvSpPr>
            <a:spLocks/>
          </p:cNvSpPr>
          <p:nvPr/>
        </p:nvSpPr>
        <p:spPr>
          <a:xfrm>
            <a:off x="3024871" y="472699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cxnSp>
        <p:nvCxnSpPr>
          <p:cNvPr id="63" name="直線コネクタ 62">
            <a:extLst>
              <a:ext uri="{FF2B5EF4-FFF2-40B4-BE49-F238E27FC236}">
                <a16:creationId xmlns:a16="http://schemas.microsoft.com/office/drawing/2014/main" id="{EEF000A1-43AE-5D59-3813-C93C7433CFD6}"/>
              </a:ext>
            </a:extLst>
          </p:cNvPr>
          <p:cNvCxnSpPr>
            <a:cxnSpLocks/>
            <a:stCxn id="132" idx="3"/>
            <a:endCxn id="61" idx="2"/>
          </p:cNvCxnSpPr>
          <p:nvPr/>
        </p:nvCxnSpPr>
        <p:spPr>
          <a:xfrm flipV="1">
            <a:off x="2222126" y="4570142"/>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B2C33F52-6921-8AFC-08EC-6AE1A4339C5E}"/>
              </a:ext>
            </a:extLst>
          </p:cNvPr>
          <p:cNvCxnSpPr>
            <a:cxnSpLocks/>
          </p:cNvCxnSpPr>
          <p:nvPr/>
        </p:nvCxnSpPr>
        <p:spPr>
          <a:xfrm>
            <a:off x="2222127" y="4850112"/>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B2688BCD-370E-CABC-3139-4649B93957A3}"/>
              </a:ext>
            </a:extLst>
          </p:cNvPr>
          <p:cNvCxnSpPr>
            <a:cxnSpLocks/>
            <a:stCxn id="58" idx="4"/>
            <a:endCxn id="132" idx="1"/>
          </p:cNvCxnSpPr>
          <p:nvPr/>
        </p:nvCxnSpPr>
        <p:spPr>
          <a:xfrm>
            <a:off x="1746258" y="457184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C4FB450A-F984-263E-D397-C57C3B1AEF78}"/>
              </a:ext>
            </a:extLst>
          </p:cNvPr>
          <p:cNvCxnSpPr>
            <a:cxnSpLocks/>
            <a:stCxn id="59" idx="4"/>
            <a:endCxn id="133" idx="1"/>
          </p:cNvCxnSpPr>
          <p:nvPr/>
        </p:nvCxnSpPr>
        <p:spPr>
          <a:xfrm>
            <a:off x="1746258" y="4850112"/>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131" name="正方形/長方形 130">
            <a:extLst>
              <a:ext uri="{FF2B5EF4-FFF2-40B4-BE49-F238E27FC236}">
                <a16:creationId xmlns:a16="http://schemas.microsoft.com/office/drawing/2014/main" id="{98C89FE6-5B77-225F-E073-314D9725E33C}"/>
              </a:ext>
            </a:extLst>
          </p:cNvPr>
          <p:cNvSpPr/>
          <p:nvPr/>
        </p:nvSpPr>
        <p:spPr>
          <a:xfrm>
            <a:off x="2302770" y="4861156"/>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32" name="正方形/長方形 131">
            <a:extLst>
              <a:ext uri="{FF2B5EF4-FFF2-40B4-BE49-F238E27FC236}">
                <a16:creationId xmlns:a16="http://schemas.microsoft.com/office/drawing/2014/main" id="{85058E49-0540-2FA1-D5EC-DB022458F8D2}"/>
              </a:ext>
            </a:extLst>
          </p:cNvPr>
          <p:cNvSpPr/>
          <p:nvPr/>
        </p:nvSpPr>
        <p:spPr>
          <a:xfrm>
            <a:off x="1826126" y="444584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33" name="正方形/長方形 132">
            <a:extLst>
              <a:ext uri="{FF2B5EF4-FFF2-40B4-BE49-F238E27FC236}">
                <a16:creationId xmlns:a16="http://schemas.microsoft.com/office/drawing/2014/main" id="{E38B2464-2CE4-A5DD-2922-0BA10780DEF2}"/>
              </a:ext>
            </a:extLst>
          </p:cNvPr>
          <p:cNvSpPr/>
          <p:nvPr/>
        </p:nvSpPr>
        <p:spPr>
          <a:xfrm>
            <a:off x="1826126" y="4724112"/>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134" name="直線コネクタ 133">
            <a:extLst>
              <a:ext uri="{FF2B5EF4-FFF2-40B4-BE49-F238E27FC236}">
                <a16:creationId xmlns:a16="http://schemas.microsoft.com/office/drawing/2014/main" id="{08E00301-0F68-52ED-10DB-DD1E3D6E471F}"/>
              </a:ext>
            </a:extLst>
          </p:cNvPr>
          <p:cNvCxnSpPr>
            <a:cxnSpLocks/>
          </p:cNvCxnSpPr>
          <p:nvPr/>
        </p:nvCxnSpPr>
        <p:spPr>
          <a:xfrm>
            <a:off x="826263"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5" name="直線コネクタ 134">
            <a:extLst>
              <a:ext uri="{FF2B5EF4-FFF2-40B4-BE49-F238E27FC236}">
                <a16:creationId xmlns:a16="http://schemas.microsoft.com/office/drawing/2014/main" id="{76308654-28FA-F433-9E27-E22734B31D68}"/>
              </a:ext>
            </a:extLst>
          </p:cNvPr>
          <p:cNvCxnSpPr>
            <a:cxnSpLocks/>
          </p:cNvCxnSpPr>
          <p:nvPr/>
        </p:nvCxnSpPr>
        <p:spPr>
          <a:xfrm>
            <a:off x="2919084"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6" name="直線コネクタ 135">
            <a:extLst>
              <a:ext uri="{FF2B5EF4-FFF2-40B4-BE49-F238E27FC236}">
                <a16:creationId xmlns:a16="http://schemas.microsoft.com/office/drawing/2014/main" id="{ECDF05BC-0584-E864-97D7-C17BB54BC84B}"/>
              </a:ext>
            </a:extLst>
          </p:cNvPr>
          <p:cNvCxnSpPr>
            <a:cxnSpLocks/>
          </p:cNvCxnSpPr>
          <p:nvPr/>
        </p:nvCxnSpPr>
        <p:spPr>
          <a:xfrm>
            <a:off x="4147724" y="2777585"/>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7" name="直線コネクタ 136">
            <a:extLst>
              <a:ext uri="{FF2B5EF4-FFF2-40B4-BE49-F238E27FC236}">
                <a16:creationId xmlns:a16="http://schemas.microsoft.com/office/drawing/2014/main" id="{0E46B565-DE41-E432-6022-4EA29F5F9662}"/>
              </a:ext>
            </a:extLst>
          </p:cNvPr>
          <p:cNvCxnSpPr>
            <a:cxnSpLocks/>
          </p:cNvCxnSpPr>
          <p:nvPr/>
        </p:nvCxnSpPr>
        <p:spPr>
          <a:xfrm>
            <a:off x="7371973"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8" name="直線コネクタ 137">
            <a:extLst>
              <a:ext uri="{FF2B5EF4-FFF2-40B4-BE49-F238E27FC236}">
                <a16:creationId xmlns:a16="http://schemas.microsoft.com/office/drawing/2014/main" id="{2E25D250-2D53-7A2E-9106-8FDF66D4CA67}"/>
              </a:ext>
            </a:extLst>
          </p:cNvPr>
          <p:cNvCxnSpPr>
            <a:cxnSpLocks/>
          </p:cNvCxnSpPr>
          <p:nvPr/>
        </p:nvCxnSpPr>
        <p:spPr>
          <a:xfrm>
            <a:off x="9116070"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9" name="直線コネクタ 138">
            <a:extLst>
              <a:ext uri="{FF2B5EF4-FFF2-40B4-BE49-F238E27FC236}">
                <a16:creationId xmlns:a16="http://schemas.microsoft.com/office/drawing/2014/main" id="{1EB2A771-0D6B-EE3E-C5C4-89B1F9F083C1}"/>
              </a:ext>
            </a:extLst>
          </p:cNvPr>
          <p:cNvCxnSpPr>
            <a:cxnSpLocks/>
          </p:cNvCxnSpPr>
          <p:nvPr/>
        </p:nvCxnSpPr>
        <p:spPr>
          <a:xfrm>
            <a:off x="1751594"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0" name="直線コネクタ 139">
            <a:extLst>
              <a:ext uri="{FF2B5EF4-FFF2-40B4-BE49-F238E27FC236}">
                <a16:creationId xmlns:a16="http://schemas.microsoft.com/office/drawing/2014/main" id="{51E6628C-5654-27C1-581C-0F15A9823F01}"/>
              </a:ext>
            </a:extLst>
          </p:cNvPr>
          <p:cNvCxnSpPr>
            <a:cxnSpLocks/>
          </p:cNvCxnSpPr>
          <p:nvPr/>
        </p:nvCxnSpPr>
        <p:spPr>
          <a:xfrm>
            <a:off x="5417774"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41" name="直線コネクタ 140">
            <a:extLst>
              <a:ext uri="{FF2B5EF4-FFF2-40B4-BE49-F238E27FC236}">
                <a16:creationId xmlns:a16="http://schemas.microsoft.com/office/drawing/2014/main" id="{9A32C5B7-BED9-9A34-6EBD-D67EC6AA39BA}"/>
              </a:ext>
            </a:extLst>
          </p:cNvPr>
          <p:cNvCxnSpPr>
            <a:cxnSpLocks/>
          </p:cNvCxnSpPr>
          <p:nvPr/>
        </p:nvCxnSpPr>
        <p:spPr>
          <a:xfrm>
            <a:off x="6363149" y="2761193"/>
            <a:ext cx="0" cy="2268000"/>
          </a:xfrm>
          <a:prstGeom prst="line">
            <a:avLst/>
          </a:prstGeom>
          <a:noFill/>
          <a:ln w="25400" cap="flat" cmpd="sng" algn="ctr">
            <a:solidFill>
              <a:srgbClr val="6D2077"/>
            </a:solidFill>
            <a:prstDash val="solid"/>
            <a:miter lim="800000"/>
            <a:headEnd type="none" w="med" len="med"/>
            <a:tailEnd type="none" w="med" len="med"/>
          </a:ln>
          <a:effectLst/>
        </p:spPr>
      </p:cxnSp>
      <p:sp>
        <p:nvSpPr>
          <p:cNvPr id="5" name="タイトル 3">
            <a:extLst>
              <a:ext uri="{FF2B5EF4-FFF2-40B4-BE49-F238E27FC236}">
                <a16:creationId xmlns:a16="http://schemas.microsoft.com/office/drawing/2014/main" id="{3AF268A8-EDBE-73C5-28DA-DD42E1EA204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美里町・川島町（</a:t>
            </a:r>
            <a:r>
              <a:rPr lang="en-US" altLang="ja-JP"/>
              <a:t>TKC</a:t>
            </a:r>
            <a:r>
              <a:rPr lang="ja-JP" altLang="en-US"/>
              <a:t>）</a:t>
            </a:r>
            <a:r>
              <a:rPr lang="en-US" altLang="ja-JP"/>
              <a:t>1/5</a:t>
            </a:r>
            <a:endParaRPr lang="ja-JP" altLang="en-US"/>
          </a:p>
        </p:txBody>
      </p:sp>
      <p:cxnSp>
        <p:nvCxnSpPr>
          <p:cNvPr id="7" name="直線コネクタ 6">
            <a:extLst>
              <a:ext uri="{FF2B5EF4-FFF2-40B4-BE49-F238E27FC236}">
                <a16:creationId xmlns:a16="http://schemas.microsoft.com/office/drawing/2014/main" id="{3B15840B-EF3D-EA33-3945-A7617F18B5F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2" name="テキスト ボックス 141">
            <a:extLst>
              <a:ext uri="{FF2B5EF4-FFF2-40B4-BE49-F238E27FC236}">
                <a16:creationId xmlns:a16="http://schemas.microsoft.com/office/drawing/2014/main" id="{9E5D6B85-6F8F-6B31-399B-F4C1CA5B6140}"/>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可用性（業務継続）と投資対効果を実現するための構成とし、特に課題は発生しなかった。</a:t>
            </a:r>
            <a:endParaRPr kumimoji="1" lang="en-US" altLang="ja-JP" sz="1400"/>
          </a:p>
        </p:txBody>
      </p:sp>
      <p:sp>
        <p:nvSpPr>
          <p:cNvPr id="143" name="スライド番号プレースホルダー 142">
            <a:extLst>
              <a:ext uri="{FF2B5EF4-FFF2-40B4-BE49-F238E27FC236}">
                <a16:creationId xmlns:a16="http://schemas.microsoft.com/office/drawing/2014/main" id="{4E1DFA68-1047-53F5-8CFB-444DF4BBD3EA}"/>
              </a:ext>
            </a:extLst>
          </p:cNvPr>
          <p:cNvSpPr>
            <a:spLocks noGrp="1"/>
          </p:cNvSpPr>
          <p:nvPr>
            <p:ph type="sldNum" sz="quarter" idx="12"/>
          </p:nvPr>
        </p:nvSpPr>
        <p:spPr/>
        <p:txBody>
          <a:bodyPr/>
          <a:lstStyle/>
          <a:p>
            <a:fld id="{DFD4F317-19D0-4848-B5EB-5B174DBE8CF9}" type="slidenum">
              <a:rPr lang="ja-JP" altLang="en-US" smtClean="0"/>
              <a:pPr/>
              <a:t>58</a:t>
            </a:fld>
            <a:endParaRPr lang="ja-JP" altLang="en-US"/>
          </a:p>
        </p:txBody>
      </p:sp>
    </p:spTree>
    <p:extLst>
      <p:ext uri="{BB962C8B-B14F-4D97-AF65-F5344CB8AC3E}">
        <p14:creationId xmlns:p14="http://schemas.microsoft.com/office/powerpoint/2010/main" val="29576955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D5319AE-824B-3E03-F1CA-D25D368298AA}"/>
              </a:ext>
            </a:extLst>
          </p:cNvPr>
          <p:cNvGraphicFramePr>
            <a:graphicFrameLocks noGrp="1"/>
          </p:cNvGraphicFramePr>
          <p:nvPr>
            <p:extLst>
              <p:ext uri="{D42A27DB-BD31-4B8C-83A1-F6EECF244321}">
                <p14:modId xmlns:p14="http://schemas.microsoft.com/office/powerpoint/2010/main" val="3836361472"/>
              </p:ext>
            </p:extLst>
          </p:nvPr>
        </p:nvGraphicFramePr>
        <p:xfrm>
          <a:off x="831000" y="1369758"/>
          <a:ext cx="8244000" cy="198984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アドレス重複対応の検証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接続団体（市町村庁舎側）のネットワークアドレスが重複しているケースにおいても、問題なく通信が行われることの確認</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稼働団体の追加</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・既に本稼働を迎えている状態から、新たに稼働団体を増やす場合に、既存環境に影響を与えることなく安全に経路の追加等が行えることの確認</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・疑似的に団体環境を構築し、同構成での通信の検証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システム間連携</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・標準仕様に沿った形でのシステム間（ベンダー間）での通信の検証。また、稼働途中に連携が増える（</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CSP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も異なる）ケースの検証</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・疑似的に連携先ベンダー環境を構築し、同構成での通信検証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3086947"/>
                  </a:ext>
                </a:extLst>
              </a:tr>
            </a:tbl>
          </a:graphicData>
        </a:graphic>
      </p:graphicFrame>
      <p:graphicFrame>
        <p:nvGraphicFramePr>
          <p:cNvPr id="2" name="表 1">
            <a:extLst>
              <a:ext uri="{FF2B5EF4-FFF2-40B4-BE49-F238E27FC236}">
                <a16:creationId xmlns:a16="http://schemas.microsoft.com/office/drawing/2014/main" id="{E53A2B3D-54ED-21BF-D724-709CAA61A693}"/>
              </a:ext>
            </a:extLst>
          </p:cNvPr>
          <p:cNvGraphicFramePr>
            <a:graphicFrameLocks noGrp="1"/>
          </p:cNvGraphicFramePr>
          <p:nvPr>
            <p:extLst>
              <p:ext uri="{D42A27DB-BD31-4B8C-83A1-F6EECF244321}">
                <p14:modId xmlns:p14="http://schemas.microsoft.com/office/powerpoint/2010/main" val="3828354827"/>
              </p:ext>
            </p:extLst>
          </p:nvPr>
        </p:nvGraphicFramePr>
        <p:xfrm>
          <a:off x="831000" y="3479795"/>
          <a:ext cx="8244000" cy="2989761"/>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接続団体（市町村庁舎側）のネットワークアドレスが重複しているケースにおいて、</a:t>
                      </a:r>
                      <a:r>
                        <a:rPr lang="en-US" altLang="ja-JP" sz="900" b="0" i="0" u="none" strike="noStrike">
                          <a:solidFill>
                            <a:srgbClr val="000000"/>
                          </a:solidFill>
                          <a:effectLst/>
                          <a:latin typeface="Meiryo UI" panose="020B0604030504040204" pitchFamily="50" charset="-128"/>
                          <a:ea typeface="Meiryo UI" panose="020B0604030504040204" pitchFamily="50" charset="-128"/>
                        </a:rPr>
                        <a:t>NAT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変換により問題なく通信ができることを確認した。</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US" altLang="ja-JP" sz="900" b="1" i="0" u="none" strike="noStrike">
                          <a:solidFill>
                            <a:srgbClr val="000000"/>
                          </a:solidFill>
                          <a:effectLst/>
                          <a:latin typeface="Meiryo UI" panose="020B0604030504040204" pitchFamily="50" charset="-128"/>
                          <a:ea typeface="Meiryo UI" panose="020B0604030504040204" pitchFamily="50" charset="-128"/>
                        </a:rPr>
                        <a:t>NAT</a:t>
                      </a:r>
                      <a:r>
                        <a:rPr lang="ja-JP" altLang="en-US" sz="900" b="1" i="0" u="none" strike="noStrike">
                          <a:solidFill>
                            <a:srgbClr val="000000"/>
                          </a:solidFill>
                          <a:effectLst/>
                          <a:latin typeface="Meiryo UI" panose="020B0604030504040204" pitchFamily="50" charset="-128"/>
                          <a:ea typeface="Meiryo UI" panose="020B0604030504040204" pitchFamily="50" charset="-128"/>
                        </a:rPr>
                        <a:t>用</a:t>
                      </a: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アドレスの枯渇や団体間の調整の困難さ、作業ミス等が発生する可能性がある。</a:t>
                      </a:r>
                      <a:endParaRPr kumimoji="1" lang="ja-JP" altLang="en-US" sz="900" b="1">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既に本稼働している状態で団体追加された場合に、既存環境に影響なく団体を追加できることを確認した。</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（令和５年度検証事業の構成（美里・川島両町ともに稼働済み）の状態から、さらに１団体追加したと仮定した検証を実施）</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a:solidFill>
                            <a:schemeClr val="dk1"/>
                          </a:solidFill>
                          <a:latin typeface="+mj-ea"/>
                          <a:ea typeface="+mn-ea"/>
                          <a:cs typeface="+mn-cs"/>
                        </a:rPr>
                        <a:t>団体・回線運用管理補助者・ガバメントクラウド運用管理補助者</a:t>
                      </a:r>
                      <a:r>
                        <a:rPr kumimoji="1" lang="ja-JP" altLang="en-US" sz="900" b="1" kern="1200">
                          <a:solidFill>
                            <a:schemeClr val="tx1"/>
                          </a:solidFill>
                          <a:latin typeface="+mj-ea"/>
                          <a:ea typeface="+mn-ea"/>
                          <a:cs typeface="+mn-cs"/>
                        </a:rPr>
                        <a:t>それぞれのスタンスがあるため</a:t>
                      </a:r>
                      <a:r>
                        <a:rPr kumimoji="1" lang="ja-JP" altLang="en-US" sz="900" b="1" kern="1200">
                          <a:solidFill>
                            <a:schemeClr val="dk1"/>
                          </a:solidFill>
                          <a:latin typeface="+mj-ea"/>
                          <a:ea typeface="+mn-ea"/>
                          <a:cs typeface="+mn-cs"/>
                        </a:rPr>
                        <a:t>、実際に多数の団体が稼働し始めると、庁舎側</a:t>
                      </a:r>
                      <a:r>
                        <a:rPr kumimoji="1" lang="en-US" altLang="ja-JP" sz="900" b="1" kern="1200">
                          <a:solidFill>
                            <a:schemeClr val="dk1"/>
                          </a:solidFill>
                          <a:latin typeface="+mj-ea"/>
                          <a:ea typeface="+mn-ea"/>
                          <a:cs typeface="+mn-cs"/>
                        </a:rPr>
                        <a:t>IP</a:t>
                      </a:r>
                      <a:r>
                        <a:rPr kumimoji="1" lang="ja-JP" altLang="en-US" sz="900" b="1" kern="1200">
                          <a:solidFill>
                            <a:schemeClr val="dk1"/>
                          </a:solidFill>
                          <a:latin typeface="+mj-ea"/>
                          <a:ea typeface="+mn-ea"/>
                          <a:cs typeface="+mn-cs"/>
                        </a:rPr>
                        <a:t>アドレス帯の重複問題は解決が困難になるケースがあると思われる。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lumMod val="100000"/>
                            </a:schemeClr>
                          </a:solidFill>
                        </a:rPr>
                        <a:t>標準仕様に沿った形で、他社アカウントとのデータ連携が正常に行われたことを確認した。</a:t>
                      </a:r>
                      <a:br>
                        <a:rPr kumimoji="1" lang="en-US" altLang="ja-JP" sz="900">
                          <a:solidFill>
                            <a:schemeClr val="tx1">
                              <a:lumMod val="100000"/>
                            </a:schemeClr>
                          </a:solidFill>
                        </a:rPr>
                      </a:br>
                      <a:r>
                        <a:rPr kumimoji="1" lang="ja-JP" altLang="en-US" sz="900">
                          <a:solidFill>
                            <a:schemeClr val="tx1">
                              <a:lumMod val="100000"/>
                            </a:schemeClr>
                          </a:solidFill>
                        </a:rPr>
                        <a:t>連携元ベンダー（</a:t>
                      </a:r>
                      <a:r>
                        <a:rPr kumimoji="1" lang="en-US" altLang="ja-JP" sz="900">
                          <a:solidFill>
                            <a:schemeClr val="tx1">
                              <a:lumMod val="100000"/>
                            </a:schemeClr>
                          </a:solidFill>
                        </a:rPr>
                        <a:t>A</a:t>
                      </a:r>
                      <a:r>
                        <a:rPr kumimoji="1" lang="ja-JP" altLang="en-US" sz="900">
                          <a:solidFill>
                            <a:schemeClr val="tx1">
                              <a:lumMod val="100000"/>
                            </a:schemeClr>
                          </a:solidFill>
                        </a:rPr>
                        <a:t>社・</a:t>
                      </a:r>
                      <a:r>
                        <a:rPr kumimoji="1" lang="en-US" altLang="ja-JP" sz="900">
                          <a:solidFill>
                            <a:schemeClr val="tx1">
                              <a:lumMod val="100000"/>
                            </a:schemeClr>
                          </a:solidFill>
                        </a:rPr>
                        <a:t>B</a:t>
                      </a:r>
                      <a:r>
                        <a:rPr kumimoji="1" lang="ja-JP" altLang="en-US" sz="900">
                          <a:solidFill>
                            <a:schemeClr val="tx1">
                              <a:lumMod val="100000"/>
                            </a:schemeClr>
                          </a:solidFill>
                        </a:rPr>
                        <a:t>社）と連携先ベンダー（</a:t>
                      </a:r>
                      <a:r>
                        <a:rPr kumimoji="1" lang="en-US" altLang="ja-JP" sz="900">
                          <a:solidFill>
                            <a:schemeClr val="tx1">
                              <a:lumMod val="100000"/>
                            </a:schemeClr>
                          </a:solidFill>
                        </a:rPr>
                        <a:t>TKC</a:t>
                      </a:r>
                      <a:r>
                        <a:rPr kumimoji="1" lang="ja-JP" altLang="en-US" sz="900">
                          <a:solidFill>
                            <a:schemeClr val="tx1">
                              <a:lumMod val="100000"/>
                            </a:schemeClr>
                          </a:solidFill>
                        </a:rPr>
                        <a:t>）での連携を仮定した検証を実施し以下について確認ができた。</a:t>
                      </a:r>
                      <a:endParaRPr kumimoji="1" lang="en-US" altLang="ja-JP" sz="900">
                        <a:solidFill>
                          <a:schemeClr val="tx1">
                            <a:lumMod val="100000"/>
                          </a:schemeClr>
                        </a:solidFill>
                      </a:endParaRPr>
                    </a:p>
                    <a:p>
                      <a:pPr marL="360000" lvl="1" indent="-171450">
                        <a:buFont typeface="Wingdings" panose="05000000000000000000" pitchFamily="2" charset="2"/>
                        <a:buChar char="ü"/>
                        <a:defRPr/>
                      </a:pPr>
                      <a:r>
                        <a:rPr kumimoji="1" lang="ja-JP" altLang="en-US" sz="900">
                          <a:solidFill>
                            <a:schemeClr val="tx1">
                              <a:lumMod val="100000"/>
                            </a:schemeClr>
                          </a:solidFill>
                        </a:rPr>
                        <a:t>連携元ベンダー（</a:t>
                      </a:r>
                      <a:r>
                        <a:rPr kumimoji="1" lang="en-US" altLang="ja-JP" sz="900">
                          <a:solidFill>
                            <a:schemeClr val="tx1">
                              <a:lumMod val="100000"/>
                            </a:schemeClr>
                          </a:solidFill>
                        </a:rPr>
                        <a:t>A</a:t>
                      </a:r>
                      <a:r>
                        <a:rPr kumimoji="1" lang="ja-JP" altLang="en-US" sz="900">
                          <a:solidFill>
                            <a:schemeClr val="tx1">
                              <a:lumMod val="100000"/>
                            </a:schemeClr>
                          </a:solidFill>
                        </a:rPr>
                        <a:t>社・</a:t>
                      </a:r>
                      <a:r>
                        <a:rPr kumimoji="1" lang="en-US" altLang="ja-JP" sz="900">
                          <a:solidFill>
                            <a:schemeClr val="tx1">
                              <a:lumMod val="100000"/>
                            </a:schemeClr>
                          </a:solidFill>
                        </a:rPr>
                        <a:t>B</a:t>
                      </a:r>
                      <a:r>
                        <a:rPr kumimoji="1" lang="ja-JP" altLang="en-US" sz="900">
                          <a:solidFill>
                            <a:schemeClr val="tx1">
                              <a:lumMod val="100000"/>
                            </a:schemeClr>
                          </a:solidFill>
                        </a:rPr>
                        <a:t>社）のネットワークアドレスを気にすることなく、必要なデータ連携が実現できたことを確認</a:t>
                      </a:r>
                    </a:p>
                    <a:p>
                      <a:pPr marL="360000" lvl="1" indent="-171450">
                        <a:buFont typeface="Wingdings" panose="05000000000000000000" pitchFamily="2" charset="2"/>
                        <a:buChar char="ü"/>
                        <a:defRPr/>
                      </a:pPr>
                      <a:r>
                        <a:rPr kumimoji="1" lang="ja-JP" altLang="en-US" sz="900">
                          <a:solidFill>
                            <a:schemeClr val="tx1">
                              <a:lumMod val="100000"/>
                            </a:schemeClr>
                          </a:solidFill>
                        </a:rPr>
                        <a:t>通信の方向を、連携元→連携先に統一することで、１方向の</a:t>
                      </a:r>
                      <a:r>
                        <a:rPr kumimoji="1" lang="en-US" altLang="ja-JP" sz="900">
                          <a:solidFill>
                            <a:schemeClr val="tx1">
                              <a:lumMod val="100000"/>
                            </a:schemeClr>
                          </a:solidFill>
                        </a:rPr>
                        <a:t>Private Link</a:t>
                      </a:r>
                      <a:r>
                        <a:rPr kumimoji="1" lang="ja-JP" altLang="en-US" sz="900">
                          <a:solidFill>
                            <a:schemeClr val="tx1">
                              <a:lumMod val="100000"/>
                            </a:schemeClr>
                          </a:solidFill>
                        </a:rPr>
                        <a:t>のみで、データ送受信のどちらも実現したことを確認</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4013876"/>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kern="1200" dirty="0">
                          <a:solidFill>
                            <a:schemeClr val="dk1"/>
                          </a:solidFill>
                          <a:latin typeface="+mj-ea"/>
                          <a:ea typeface="+mn-ea"/>
                          <a:cs typeface="+mn-cs"/>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79623180"/>
                  </a:ext>
                </a:extLst>
              </a:tr>
            </a:tbl>
          </a:graphicData>
        </a:graphic>
      </p:graphicFrame>
      <p:sp>
        <p:nvSpPr>
          <p:cNvPr id="6" name="タイトル 3">
            <a:extLst>
              <a:ext uri="{FF2B5EF4-FFF2-40B4-BE49-F238E27FC236}">
                <a16:creationId xmlns:a16="http://schemas.microsoft.com/office/drawing/2014/main" id="{F864D8D8-E6B1-F479-D918-49D8542A7A1A}"/>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美里町・川島町（</a:t>
            </a:r>
            <a:r>
              <a:rPr lang="en-US" altLang="ja-JP"/>
              <a:t>TKC</a:t>
            </a:r>
            <a:r>
              <a:rPr lang="ja-JP" altLang="en-US"/>
              <a:t>）</a:t>
            </a:r>
            <a:r>
              <a:rPr lang="en-US" altLang="ja-JP"/>
              <a:t>2/5</a:t>
            </a:r>
            <a:endParaRPr lang="ja-JP" altLang="en-US"/>
          </a:p>
        </p:txBody>
      </p:sp>
      <p:cxnSp>
        <p:nvCxnSpPr>
          <p:cNvPr id="7" name="直線コネクタ 6">
            <a:extLst>
              <a:ext uri="{FF2B5EF4-FFF2-40B4-BE49-F238E27FC236}">
                <a16:creationId xmlns:a16="http://schemas.microsoft.com/office/drawing/2014/main" id="{951D4CF8-C65D-2BC7-5821-85B5FF098ECA}"/>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84D84BC8-3A8A-ACA3-F721-0912FA69E62F}"/>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稼働団体増加の按分効果でコスト削減が見込めるが、継続して実機検証が必要と想定する。</a:t>
            </a:r>
            <a:endParaRPr kumimoji="1" lang="en-US" altLang="ja-JP" sz="1400"/>
          </a:p>
        </p:txBody>
      </p:sp>
      <p:sp>
        <p:nvSpPr>
          <p:cNvPr id="9" name="スライド番号プレースホルダー 8">
            <a:extLst>
              <a:ext uri="{FF2B5EF4-FFF2-40B4-BE49-F238E27FC236}">
                <a16:creationId xmlns:a16="http://schemas.microsoft.com/office/drawing/2014/main" id="{AAC7C0A8-96CE-D154-E68E-8171D564B153}"/>
              </a:ext>
            </a:extLst>
          </p:cNvPr>
          <p:cNvSpPr>
            <a:spLocks noGrp="1"/>
          </p:cNvSpPr>
          <p:nvPr>
            <p:ph type="sldNum" sz="quarter" idx="12"/>
          </p:nvPr>
        </p:nvSpPr>
        <p:spPr/>
        <p:txBody>
          <a:bodyPr/>
          <a:lstStyle/>
          <a:p>
            <a:fld id="{DFD4F317-19D0-4848-B5EB-5B174DBE8CF9}" type="slidenum">
              <a:rPr lang="ja-JP" altLang="en-US" smtClean="0"/>
              <a:pPr/>
              <a:t>59</a:t>
            </a:fld>
            <a:endParaRPr lang="ja-JP" altLang="en-US"/>
          </a:p>
        </p:txBody>
      </p:sp>
    </p:spTree>
    <p:extLst>
      <p:ext uri="{BB962C8B-B14F-4D97-AF65-F5344CB8AC3E}">
        <p14:creationId xmlns:p14="http://schemas.microsoft.com/office/powerpoint/2010/main" val="205952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
            <a:extLst>
              <a:ext uri="{FF2B5EF4-FFF2-40B4-BE49-F238E27FC236}">
                <a16:creationId xmlns:a16="http://schemas.microsoft.com/office/drawing/2014/main" id="{6ACF7F9F-8B25-4459-995D-AFD1CA1E7D3F}"/>
              </a:ext>
            </a:extLst>
          </p:cNvPr>
          <p:cNvGraphicFramePr>
            <a:graphicFrameLocks noGrp="1"/>
          </p:cNvGraphicFramePr>
          <p:nvPr>
            <p:extLst>
              <p:ext uri="{D42A27DB-BD31-4B8C-83A1-F6EECF244321}">
                <p14:modId xmlns:p14="http://schemas.microsoft.com/office/powerpoint/2010/main" val="2691412066"/>
              </p:ext>
            </p:extLst>
          </p:nvPr>
        </p:nvGraphicFramePr>
        <p:xfrm>
          <a:off x="831850" y="1400205"/>
          <a:ext cx="8153414" cy="4864941"/>
        </p:xfrm>
        <a:graphic>
          <a:graphicData uri="http://schemas.openxmlformats.org/drawingml/2006/table">
            <a:tbl>
              <a:tblPr firstRow="1" bandRow="1">
                <a:tableStyleId>{5C22544A-7EE6-4342-B048-85BDC9FD1C3A}</a:tableStyleId>
              </a:tblPr>
              <a:tblGrid>
                <a:gridCol w="485414">
                  <a:extLst>
                    <a:ext uri="{9D8B030D-6E8A-4147-A177-3AD203B41FA5}">
                      <a16:colId xmlns:a16="http://schemas.microsoft.com/office/drawing/2014/main" val="1199049600"/>
                    </a:ext>
                  </a:extLst>
                </a:gridCol>
                <a:gridCol w="2556000">
                  <a:extLst>
                    <a:ext uri="{9D8B030D-6E8A-4147-A177-3AD203B41FA5}">
                      <a16:colId xmlns:a16="http://schemas.microsoft.com/office/drawing/2014/main" val="1380101244"/>
                    </a:ext>
                  </a:extLst>
                </a:gridCol>
                <a:gridCol w="2556000">
                  <a:extLst>
                    <a:ext uri="{9D8B030D-6E8A-4147-A177-3AD203B41FA5}">
                      <a16:colId xmlns:a16="http://schemas.microsoft.com/office/drawing/2014/main" val="1880593101"/>
                    </a:ext>
                  </a:extLst>
                </a:gridCol>
                <a:gridCol w="2556000">
                  <a:extLst>
                    <a:ext uri="{9D8B030D-6E8A-4147-A177-3AD203B41FA5}">
                      <a16:colId xmlns:a16="http://schemas.microsoft.com/office/drawing/2014/main" val="3140519508"/>
                    </a:ext>
                  </a:extLst>
                </a:gridCol>
              </a:tblGrid>
              <a:tr h="200690">
                <a:tc>
                  <a:txBody>
                    <a:bodyPr/>
                    <a:lstStyle/>
                    <a:p>
                      <a:pPr algn="ctr"/>
                      <a:r>
                        <a:rPr kumimoji="1" lang="en-US" altLang="ja-JP" sz="1050" b="0">
                          <a:solidFill>
                            <a:schemeClr val="bg1"/>
                          </a:solidFill>
                        </a:rPr>
                        <a:t>#</a:t>
                      </a:r>
                      <a:endParaRPr kumimoji="1" lang="ja-JP" altLang="en-US" sz="1050" b="0">
                        <a:solidFill>
                          <a:schemeClr val="bg1"/>
                        </a:solidFill>
                      </a:endParaRP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3</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4</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en-US" altLang="ja-JP" sz="1050" b="0">
                          <a:solidFill>
                            <a:schemeClr val="bg1"/>
                          </a:solidFill>
                        </a:rPr>
                        <a:t>5</a:t>
                      </a:r>
                      <a:endParaRPr kumimoji="1" lang="ja-JP" altLang="en-US" sz="1050" b="0">
                        <a:solidFill>
                          <a:schemeClr val="bg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01450045"/>
                  </a:ext>
                </a:extLst>
              </a:tr>
              <a:tr h="376280">
                <a:tc>
                  <a:txBody>
                    <a:bodyPr/>
                    <a:lstStyle/>
                    <a:p>
                      <a:pPr algn="ctr"/>
                      <a:r>
                        <a:rPr kumimoji="1" lang="ja-JP" altLang="en-US" sz="1050" b="0">
                          <a:solidFill>
                            <a:schemeClr val="bg1"/>
                          </a:solidFill>
                        </a:rPr>
                        <a:t>接続</a:t>
                      </a:r>
                      <a:endParaRPr kumimoji="1" lang="en-US" altLang="ja-JP" sz="1050" b="0">
                        <a:solidFill>
                          <a:schemeClr val="bg1"/>
                        </a:solidFill>
                      </a:endParaRPr>
                    </a:p>
                    <a:p>
                      <a:pPr algn="ctr"/>
                      <a:r>
                        <a:rPr kumimoji="1" lang="ja-JP" altLang="en-US" sz="1050" b="0">
                          <a:solidFill>
                            <a:schemeClr val="bg1"/>
                          </a:solidFill>
                        </a:rPr>
                        <a:t>方式</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algn="ctr"/>
                      <a:r>
                        <a:rPr kumimoji="1" lang="ja-JP" altLang="en-US" sz="1050" b="0">
                          <a:solidFill>
                            <a:schemeClr val="tx1"/>
                          </a:solidFill>
                        </a:rPr>
                        <a:t>都道府県</a:t>
                      </a:r>
                      <a:r>
                        <a:rPr kumimoji="1" lang="en-US" altLang="ja-JP" sz="1050" b="0">
                          <a:solidFill>
                            <a:schemeClr val="tx1"/>
                          </a:solidFill>
                        </a:rPr>
                        <a:t>WAN</a:t>
                      </a:r>
                      <a:r>
                        <a:rPr kumimoji="1" lang="ja-JP" altLang="en-US" sz="1050" b="0">
                          <a:solidFill>
                            <a:schemeClr val="tx1"/>
                          </a:solidFill>
                        </a:rPr>
                        <a:t>を経由して接続する方法</a:t>
                      </a: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algn="ctr"/>
                      <a:r>
                        <a:rPr kumimoji="1" lang="ja-JP" altLang="en-US" sz="1050" b="0">
                          <a:solidFill>
                            <a:schemeClr val="tx1"/>
                          </a:solidFill>
                        </a:rPr>
                        <a:t>既に接続しているパブリッククラウドの接続回線で接続する方法 </a:t>
                      </a:r>
                      <a:r>
                        <a:rPr kumimoji="1" lang="en-US" altLang="ja-JP" sz="1050" b="0" baseline="30000">
                          <a:solidFill>
                            <a:schemeClr val="tx1"/>
                          </a:solidFill>
                        </a:rPr>
                        <a:t>*1</a:t>
                      </a:r>
                      <a:endParaRPr kumimoji="1" lang="ja-JP" altLang="en-US" sz="1050" b="0" baseline="3000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50" b="0">
                          <a:solidFill>
                            <a:schemeClr val="tx1"/>
                          </a:solidFill>
                        </a:rPr>
                        <a:t>LGWAN</a:t>
                      </a:r>
                      <a:r>
                        <a:rPr kumimoji="1" lang="ja-JP" altLang="en-US" sz="1050" b="0">
                          <a:solidFill>
                            <a:schemeClr val="tx1"/>
                          </a:solidFill>
                        </a:rPr>
                        <a:t>を経由して接続する方法 </a:t>
                      </a:r>
                      <a:r>
                        <a:rPr kumimoji="1" lang="en-US" altLang="ja-JP" sz="1050" b="0" baseline="30000">
                          <a:solidFill>
                            <a:schemeClr val="tx1"/>
                          </a:solidFill>
                        </a:rPr>
                        <a:t>*1</a:t>
                      </a:r>
                      <a:endParaRPr kumimoji="1" lang="ja-JP" altLang="en-US" sz="1050" b="0" baseline="3000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36759525"/>
                  </a:ext>
                </a:extLst>
              </a:tr>
              <a:tr h="3261511">
                <a:tc>
                  <a:txBody>
                    <a:bodyPr/>
                    <a:lstStyle/>
                    <a:p>
                      <a:pPr algn="ctr"/>
                      <a:r>
                        <a:rPr kumimoji="1" lang="ja-JP" altLang="en-US" sz="1050" b="0">
                          <a:solidFill>
                            <a:schemeClr val="bg1"/>
                          </a:solidFill>
                        </a:rPr>
                        <a:t>構成</a:t>
                      </a:r>
                      <a:endParaRPr kumimoji="1" lang="en-US" altLang="ja-JP" sz="1050" b="0">
                        <a:solidFill>
                          <a:schemeClr val="bg1"/>
                        </a:solidFill>
                      </a:endParaRPr>
                    </a:p>
                    <a:p>
                      <a:pPr algn="ctr"/>
                      <a:r>
                        <a:rPr kumimoji="1" lang="ja-JP" altLang="en-US" sz="1050" b="0">
                          <a:solidFill>
                            <a:schemeClr val="bg1"/>
                          </a:solidFill>
                        </a:rPr>
                        <a:t>イメージ</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1007772"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70380282"/>
                  </a:ext>
                </a:extLst>
              </a:tr>
              <a:tr h="955098">
                <a:tc>
                  <a:txBody>
                    <a:bodyPr/>
                    <a:lstStyle/>
                    <a:p>
                      <a:pPr algn="ctr"/>
                      <a:r>
                        <a:rPr kumimoji="1" lang="ja-JP" altLang="en-US" sz="1050" b="0">
                          <a:solidFill>
                            <a:schemeClr val="bg1"/>
                          </a:solidFill>
                        </a:rPr>
                        <a:t>接続</a:t>
                      </a:r>
                      <a:endParaRPr kumimoji="1" lang="en-US" altLang="ja-JP" sz="1050" b="0">
                        <a:solidFill>
                          <a:schemeClr val="bg1"/>
                        </a:solidFill>
                      </a:endParaRPr>
                    </a:p>
                    <a:p>
                      <a:pPr algn="ctr"/>
                      <a:r>
                        <a:rPr kumimoji="1" lang="ja-JP" altLang="en-US" sz="1050" b="0">
                          <a:solidFill>
                            <a:schemeClr val="bg1"/>
                          </a:solidFill>
                        </a:rPr>
                        <a:t>概要</a:t>
                      </a:r>
                    </a:p>
                  </a:txBody>
                  <a:tcPr marL="33125" marR="33125" marT="9938" marB="993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tx2"/>
                    </a:solidFill>
                  </a:tcPr>
                </a:tc>
                <a:tc>
                  <a:txBody>
                    <a:bodyPr/>
                    <a:lstStyle/>
                    <a:p>
                      <a:pPr marL="171450" marR="0" lvl="0" indent="-171450" algn="l" defTabSz="1007772"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a:ln>
                            <a:noFill/>
                          </a:ln>
                          <a:solidFill>
                            <a:srgbClr val="000000">
                              <a:lumMod val="100000"/>
                            </a:srgbClr>
                          </a:solidFill>
                          <a:effectLst/>
                          <a:uLnTx/>
                          <a:uFillTx/>
                          <a:latin typeface="+mn-lt"/>
                          <a:ea typeface="+mn-ea"/>
                          <a:cs typeface="+mn-cs"/>
                        </a:rPr>
                        <a:t>既存の地域回線を活用し、地域回線内で集約・共同利用したクラウド接続サービスでガバメントクラウドへ接続する。</a:t>
                      </a: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171450" marR="0" lvl="0" indent="-171450" algn="l" defTabSz="1007772"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1" lang="ja-JP" altLang="en-US" sz="1050" b="0">
                          <a:solidFill>
                            <a:schemeClr val="tx1"/>
                          </a:solidFill>
                        </a:rPr>
                        <a:t>地方公共団体において、既にパブリッククラウドへの接続をしている場合に、その接続回線を活用してガバメントクラウドへ接続する。</a:t>
                      </a:r>
                      <a:endParaRPr kumimoji="1" lang="en-US" altLang="ja-JP" sz="1050" b="0">
                        <a:solidFill>
                          <a:schemeClr val="tx1"/>
                        </a:solidFill>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solidFill>
                            <a:schemeClr val="tx1"/>
                          </a:solidFill>
                          <a:effectLst/>
                          <a:uLnTx/>
                          <a:uFillTx/>
                          <a:latin typeface="+mn-lt"/>
                          <a:ea typeface="+mn-ea"/>
                          <a:cs typeface="+mn-cs"/>
                        </a:rPr>
                        <a:t>第</a:t>
                      </a:r>
                      <a:r>
                        <a:rPr kumimoji="0" lang="en-US" altLang="ja-JP" sz="1050" b="0" i="0" u="none" strike="noStrike" kern="1200" cap="none" spc="0" normalizeH="0" baseline="0" noProof="0" dirty="0">
                          <a:ln>
                            <a:noFill/>
                          </a:ln>
                          <a:solidFill>
                            <a:schemeClr val="tx1"/>
                          </a:solidFill>
                          <a:effectLst/>
                          <a:uLnTx/>
                          <a:uFillTx/>
                          <a:latin typeface="+mn-lt"/>
                          <a:ea typeface="+mn-ea"/>
                          <a:cs typeface="+mn-cs"/>
                        </a:rPr>
                        <a:t>5</a:t>
                      </a:r>
                      <a:r>
                        <a:rPr kumimoji="0" lang="ja-JP" altLang="en-US" sz="1050" b="0" i="0" u="none" strike="noStrike" kern="1200" cap="none" spc="0" normalizeH="0" baseline="0" noProof="0" dirty="0">
                          <a:ln>
                            <a:noFill/>
                          </a:ln>
                          <a:solidFill>
                            <a:schemeClr val="tx1"/>
                          </a:solidFill>
                          <a:effectLst/>
                          <a:uLnTx/>
                          <a:uFillTx/>
                          <a:latin typeface="+mn-lt"/>
                          <a:ea typeface="+mn-ea"/>
                          <a:cs typeface="+mn-cs"/>
                        </a:rPr>
                        <a:t>次</a:t>
                      </a:r>
                      <a:r>
                        <a:rPr kumimoji="0" lang="en-US" altLang="ja-JP" sz="1050" b="0" i="0" u="none" strike="noStrike" kern="1200" cap="none" spc="0" normalizeH="0" baseline="0" noProof="0" dirty="0">
                          <a:ln>
                            <a:noFill/>
                          </a:ln>
                          <a:solidFill>
                            <a:schemeClr val="tx1"/>
                          </a:solidFill>
                          <a:effectLst/>
                          <a:uLnTx/>
                          <a:uFillTx/>
                          <a:latin typeface="+mn-lt"/>
                          <a:ea typeface="+mn-ea"/>
                          <a:cs typeface="+mn-cs"/>
                        </a:rPr>
                        <a:t>LGWAN</a:t>
                      </a:r>
                      <a:r>
                        <a:rPr kumimoji="0" lang="ja-JP" altLang="en-US" sz="1050" b="0" i="0" u="none" strike="noStrike" kern="1200" cap="none" spc="0" normalizeH="0" baseline="0" noProof="0" dirty="0">
                          <a:ln>
                            <a:noFill/>
                          </a:ln>
                          <a:solidFill>
                            <a:schemeClr val="tx1"/>
                          </a:solidFill>
                          <a:effectLst/>
                          <a:uLnTx/>
                          <a:uFillTx/>
                          <a:latin typeface="+mn-lt"/>
                          <a:ea typeface="+mn-ea"/>
                          <a:cs typeface="+mn-cs"/>
                        </a:rPr>
                        <a:t>（</a:t>
                      </a:r>
                      <a:r>
                        <a:rPr kumimoji="0" lang="en-US" altLang="ja-JP" sz="1050" b="0" i="0" u="none" strike="noStrike" kern="1200" cap="none" spc="0" normalizeH="0" baseline="0" noProof="0" dirty="0">
                          <a:ln>
                            <a:noFill/>
                          </a:ln>
                          <a:solidFill>
                            <a:schemeClr val="tx1"/>
                          </a:solidFill>
                          <a:effectLst/>
                          <a:uLnTx/>
                          <a:uFillTx/>
                          <a:latin typeface="+mn-lt"/>
                          <a:ea typeface="+mn-ea"/>
                          <a:cs typeface="+mn-cs"/>
                        </a:rPr>
                        <a:t>LGWAN</a:t>
                      </a:r>
                      <a:r>
                        <a:rPr kumimoji="0" lang="ja-JP" altLang="en-US" sz="1050" b="0" i="0" u="none" strike="noStrike" kern="1200" cap="none" spc="0" normalizeH="0" baseline="0" noProof="0" dirty="0">
                          <a:ln>
                            <a:noFill/>
                          </a:ln>
                          <a:solidFill>
                            <a:schemeClr val="tx1"/>
                          </a:solidFill>
                          <a:effectLst/>
                          <a:uLnTx/>
                          <a:uFillTx/>
                          <a:latin typeface="+mn-lt"/>
                          <a:ea typeface="+mn-ea"/>
                          <a:cs typeface="+mn-cs"/>
                        </a:rPr>
                        <a:t>クラウド接続サービス）を利用してガバメントクラウドへ接続する。</a:t>
                      </a:r>
                      <a:endParaRPr kumimoji="0" lang="en-US" altLang="ja-JP" sz="1050" b="0" i="0" u="none" strike="noStrike" kern="1200" cap="none" spc="0" normalizeH="0" baseline="0" noProof="0" dirty="0">
                        <a:ln>
                          <a:noFill/>
                        </a:ln>
                        <a:solidFill>
                          <a:schemeClr val="tx1"/>
                        </a:solidFill>
                        <a:effectLst/>
                        <a:uLnTx/>
                        <a:uFillTx/>
                        <a:latin typeface="+mn-lt"/>
                        <a:ea typeface="+mn-ea"/>
                        <a:cs typeface="+mn-cs"/>
                      </a:endParaRPr>
                    </a:p>
                  </a:txBody>
                  <a:tcPr marL="84137" marR="84137" marT="42068" marB="42068"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058729967"/>
                  </a:ext>
                </a:extLst>
              </a:tr>
            </a:tbl>
          </a:graphicData>
        </a:graphic>
      </p:graphicFrame>
      <p:cxnSp>
        <p:nvCxnSpPr>
          <p:cNvPr id="2" name="直線コネクタ 1">
            <a:extLst>
              <a:ext uri="{FF2B5EF4-FFF2-40B4-BE49-F238E27FC236}">
                <a16:creationId xmlns:a16="http://schemas.microsoft.com/office/drawing/2014/main" id="{FF648269-65AD-D3AD-8F72-4B467A4CEDDC}"/>
              </a:ext>
            </a:extLst>
          </p:cNvPr>
          <p:cNvCxnSpPr>
            <a:cxnSpLocks/>
            <a:stCxn id="3" idx="0"/>
            <a:endCxn id="6" idx="4"/>
          </p:cNvCxnSpPr>
          <p:nvPr/>
        </p:nvCxnSpPr>
        <p:spPr>
          <a:xfrm flipV="1">
            <a:off x="2096008" y="4506562"/>
            <a:ext cx="486614" cy="14417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3" name="正方形/長方形 2">
            <a:extLst>
              <a:ext uri="{FF2B5EF4-FFF2-40B4-BE49-F238E27FC236}">
                <a16:creationId xmlns:a16="http://schemas.microsoft.com/office/drawing/2014/main" id="{5034710A-E008-C5EA-E575-92D6DB96ED24}"/>
              </a:ext>
            </a:extLst>
          </p:cNvPr>
          <p:cNvSpPr/>
          <p:nvPr/>
        </p:nvSpPr>
        <p:spPr>
          <a:xfrm>
            <a:off x="1766631" y="4650741"/>
            <a:ext cx="658754"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sp>
        <p:nvSpPr>
          <p:cNvPr id="4" name="正方形/長方形 3">
            <a:extLst>
              <a:ext uri="{FF2B5EF4-FFF2-40B4-BE49-F238E27FC236}">
                <a16:creationId xmlns:a16="http://schemas.microsoft.com/office/drawing/2014/main" id="{6F8A59E4-2524-7991-2AAD-FEB1818FE4BB}"/>
              </a:ext>
            </a:extLst>
          </p:cNvPr>
          <p:cNvSpPr/>
          <p:nvPr/>
        </p:nvSpPr>
        <p:spPr>
          <a:xfrm>
            <a:off x="2781560" y="4650741"/>
            <a:ext cx="658754"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B</a:t>
            </a:r>
          </a:p>
        </p:txBody>
      </p:sp>
      <p:cxnSp>
        <p:nvCxnSpPr>
          <p:cNvPr id="5" name="直線コネクタ 4">
            <a:extLst>
              <a:ext uri="{FF2B5EF4-FFF2-40B4-BE49-F238E27FC236}">
                <a16:creationId xmlns:a16="http://schemas.microsoft.com/office/drawing/2014/main" id="{AF44CB03-9B05-248D-6822-DCC50FB0E659}"/>
              </a:ext>
            </a:extLst>
          </p:cNvPr>
          <p:cNvCxnSpPr>
            <a:cxnSpLocks/>
            <a:stCxn id="4" idx="0"/>
            <a:endCxn id="6" idx="4"/>
          </p:cNvCxnSpPr>
          <p:nvPr/>
        </p:nvCxnSpPr>
        <p:spPr>
          <a:xfrm flipH="1" flipV="1">
            <a:off x="2582622" y="4506562"/>
            <a:ext cx="528315" cy="14417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6" name="楕円 5">
            <a:extLst>
              <a:ext uri="{FF2B5EF4-FFF2-40B4-BE49-F238E27FC236}">
                <a16:creationId xmlns:a16="http://schemas.microsoft.com/office/drawing/2014/main" id="{E6E0F7D0-61B1-036A-DECF-4E62FA5490E3}"/>
              </a:ext>
            </a:extLst>
          </p:cNvPr>
          <p:cNvSpPr/>
          <p:nvPr/>
        </p:nvSpPr>
        <p:spPr>
          <a:xfrm>
            <a:off x="2060254" y="4055211"/>
            <a:ext cx="1044735" cy="45135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900">
                <a:solidFill>
                  <a:srgbClr val="00338D"/>
                </a:solidFill>
                <a:latin typeface="+mn-ea"/>
              </a:rPr>
              <a:t>都道府県</a:t>
            </a:r>
            <a:r>
              <a:rPr kumimoji="1" lang="en-US" altLang="ja-JP" sz="900">
                <a:solidFill>
                  <a:srgbClr val="00338D"/>
                </a:solidFill>
                <a:latin typeface="+mn-ea"/>
              </a:rPr>
              <a:t>WAN</a:t>
            </a:r>
            <a:endParaRPr kumimoji="1" lang="ja-JP" altLang="en-US" sz="900">
              <a:solidFill>
                <a:srgbClr val="00338D"/>
              </a:solidFill>
              <a:latin typeface="+mn-ea"/>
            </a:endParaRPr>
          </a:p>
        </p:txBody>
      </p:sp>
      <p:cxnSp>
        <p:nvCxnSpPr>
          <p:cNvPr id="7" name="直線コネクタ 6">
            <a:extLst>
              <a:ext uri="{FF2B5EF4-FFF2-40B4-BE49-F238E27FC236}">
                <a16:creationId xmlns:a16="http://schemas.microsoft.com/office/drawing/2014/main" id="{AB93F8B1-A93C-E2E3-E2AC-41723993B40F}"/>
              </a:ext>
            </a:extLst>
          </p:cNvPr>
          <p:cNvCxnSpPr>
            <a:cxnSpLocks/>
            <a:stCxn id="6" idx="0"/>
            <a:endCxn id="8" idx="4"/>
          </p:cNvCxnSpPr>
          <p:nvPr/>
        </p:nvCxnSpPr>
        <p:spPr>
          <a:xfrm flipH="1" flipV="1">
            <a:off x="2580491" y="3929980"/>
            <a:ext cx="0" cy="125231"/>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8" name="楕円 7">
            <a:extLst>
              <a:ext uri="{FF2B5EF4-FFF2-40B4-BE49-F238E27FC236}">
                <a16:creationId xmlns:a16="http://schemas.microsoft.com/office/drawing/2014/main" id="{F5CCA769-940D-E869-DFFC-9CBC8C2F8C31}"/>
              </a:ext>
            </a:extLst>
          </p:cNvPr>
          <p:cNvSpPr/>
          <p:nvPr/>
        </p:nvSpPr>
        <p:spPr>
          <a:xfrm>
            <a:off x="1991210" y="3275181"/>
            <a:ext cx="1178561"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p>
        </p:txBody>
      </p:sp>
      <p:cxnSp>
        <p:nvCxnSpPr>
          <p:cNvPr id="9" name="直線コネクタ 8">
            <a:extLst>
              <a:ext uri="{FF2B5EF4-FFF2-40B4-BE49-F238E27FC236}">
                <a16:creationId xmlns:a16="http://schemas.microsoft.com/office/drawing/2014/main" id="{7AF771D7-A060-9465-6B3E-D86F8D8002E2}"/>
              </a:ext>
            </a:extLst>
          </p:cNvPr>
          <p:cNvCxnSpPr>
            <a:cxnSpLocks/>
            <a:stCxn id="8" idx="0"/>
            <a:endCxn id="10" idx="1"/>
          </p:cNvCxnSpPr>
          <p:nvPr/>
        </p:nvCxnSpPr>
        <p:spPr>
          <a:xfrm flipH="1" flipV="1">
            <a:off x="2580490" y="3138946"/>
            <a:ext cx="1" cy="136235"/>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0" name="雲 9">
            <a:extLst>
              <a:ext uri="{FF2B5EF4-FFF2-40B4-BE49-F238E27FC236}">
                <a16:creationId xmlns:a16="http://schemas.microsoft.com/office/drawing/2014/main" id="{866E9EAA-CF58-0CB0-65A9-2E3BAE7810E5}"/>
              </a:ext>
            </a:extLst>
          </p:cNvPr>
          <p:cNvSpPr/>
          <p:nvPr/>
        </p:nvSpPr>
        <p:spPr>
          <a:xfrm>
            <a:off x="1775356" y="2202244"/>
            <a:ext cx="1610267" cy="9377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ガバメントクラウド</a:t>
            </a:r>
            <a:endParaRPr lang="en-US" sz="900">
              <a:solidFill>
                <a:schemeClr val="tx2"/>
              </a:solidFill>
            </a:endParaRPr>
          </a:p>
        </p:txBody>
      </p:sp>
      <p:cxnSp>
        <p:nvCxnSpPr>
          <p:cNvPr id="23" name="直線コネクタ 22">
            <a:extLst>
              <a:ext uri="{FF2B5EF4-FFF2-40B4-BE49-F238E27FC236}">
                <a16:creationId xmlns:a16="http://schemas.microsoft.com/office/drawing/2014/main" id="{263A22FD-4657-79DD-DBED-9A87FF52EEA7}"/>
              </a:ext>
            </a:extLst>
          </p:cNvPr>
          <p:cNvCxnSpPr>
            <a:cxnSpLocks/>
            <a:stCxn id="29" idx="0"/>
            <a:endCxn id="28" idx="4"/>
          </p:cNvCxnSpPr>
          <p:nvPr/>
        </p:nvCxnSpPr>
        <p:spPr>
          <a:xfrm flipH="1" flipV="1">
            <a:off x="4419708" y="3926752"/>
            <a:ext cx="1443" cy="723989"/>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4" name="直線コネクタ 23">
            <a:extLst>
              <a:ext uri="{FF2B5EF4-FFF2-40B4-BE49-F238E27FC236}">
                <a16:creationId xmlns:a16="http://schemas.microsoft.com/office/drawing/2014/main" id="{20CBFA19-8DBB-B805-1F09-3B5934B44807}"/>
              </a:ext>
            </a:extLst>
          </p:cNvPr>
          <p:cNvCxnSpPr>
            <a:cxnSpLocks/>
            <a:stCxn id="28" idx="0"/>
          </p:cNvCxnSpPr>
          <p:nvPr/>
        </p:nvCxnSpPr>
        <p:spPr>
          <a:xfrm flipH="1" flipV="1">
            <a:off x="4419707" y="3019422"/>
            <a:ext cx="1" cy="252531"/>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8" name="楕円 27">
            <a:extLst>
              <a:ext uri="{FF2B5EF4-FFF2-40B4-BE49-F238E27FC236}">
                <a16:creationId xmlns:a16="http://schemas.microsoft.com/office/drawing/2014/main" id="{CA7362EA-C735-B67A-8F0D-5F44145A8717}"/>
              </a:ext>
            </a:extLst>
          </p:cNvPr>
          <p:cNvSpPr/>
          <p:nvPr/>
        </p:nvSpPr>
        <p:spPr>
          <a:xfrm>
            <a:off x="3939086" y="3271953"/>
            <a:ext cx="961243"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338D"/>
                </a:solidFill>
                <a:latin typeface="+mn-ea"/>
              </a:rPr>
              <a:t>専用回線</a:t>
            </a:r>
          </a:p>
        </p:txBody>
      </p:sp>
      <p:sp>
        <p:nvSpPr>
          <p:cNvPr id="29" name="正方形/長方形 28">
            <a:extLst>
              <a:ext uri="{FF2B5EF4-FFF2-40B4-BE49-F238E27FC236}">
                <a16:creationId xmlns:a16="http://schemas.microsoft.com/office/drawing/2014/main" id="{B4494272-0681-980B-0E1A-E0904A072CEE}"/>
              </a:ext>
            </a:extLst>
          </p:cNvPr>
          <p:cNvSpPr/>
          <p:nvPr/>
        </p:nvSpPr>
        <p:spPr>
          <a:xfrm>
            <a:off x="4085798" y="4650741"/>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sp>
        <p:nvSpPr>
          <p:cNvPr id="31" name="雲 30">
            <a:extLst>
              <a:ext uri="{FF2B5EF4-FFF2-40B4-BE49-F238E27FC236}">
                <a16:creationId xmlns:a16="http://schemas.microsoft.com/office/drawing/2014/main" id="{9BDA9C72-FF2E-7143-47F7-C9005F6B31CB}"/>
              </a:ext>
            </a:extLst>
          </p:cNvPr>
          <p:cNvSpPr/>
          <p:nvPr/>
        </p:nvSpPr>
        <p:spPr>
          <a:xfrm>
            <a:off x="3909000" y="2347094"/>
            <a:ext cx="1044000" cy="6480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パブリック</a:t>
            </a:r>
            <a:br>
              <a:rPr lang="en-US" altLang="ja-JP" sz="900">
                <a:solidFill>
                  <a:schemeClr val="tx2"/>
                </a:solidFill>
              </a:rPr>
            </a:br>
            <a:r>
              <a:rPr lang="ja-JP" altLang="en-US" sz="900">
                <a:solidFill>
                  <a:schemeClr val="tx2"/>
                </a:solidFill>
              </a:rPr>
              <a:t>クラウド</a:t>
            </a:r>
            <a:endParaRPr lang="en-US" sz="900">
              <a:solidFill>
                <a:schemeClr val="tx2"/>
              </a:solidFill>
            </a:endParaRPr>
          </a:p>
        </p:txBody>
      </p:sp>
      <p:sp>
        <p:nvSpPr>
          <p:cNvPr id="33" name="雲 32">
            <a:extLst>
              <a:ext uri="{FF2B5EF4-FFF2-40B4-BE49-F238E27FC236}">
                <a16:creationId xmlns:a16="http://schemas.microsoft.com/office/drawing/2014/main" id="{BCC14FED-150A-5472-D57F-F140AB3D60C0}"/>
              </a:ext>
            </a:extLst>
          </p:cNvPr>
          <p:cNvSpPr/>
          <p:nvPr/>
        </p:nvSpPr>
        <p:spPr>
          <a:xfrm>
            <a:off x="5289392" y="2347094"/>
            <a:ext cx="1044000" cy="6480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a:t>
            </a:r>
            <a:br>
              <a:rPr lang="en-US" altLang="ja-JP" sz="900">
                <a:solidFill>
                  <a:schemeClr val="tx2"/>
                </a:solidFill>
              </a:rPr>
            </a:br>
            <a:r>
              <a:rPr lang="ja-JP" altLang="en-US" sz="900">
                <a:solidFill>
                  <a:schemeClr val="tx2"/>
                </a:solidFill>
              </a:rPr>
              <a:t>クラウド</a:t>
            </a:r>
            <a:endParaRPr lang="en-US" sz="900">
              <a:solidFill>
                <a:schemeClr val="tx2"/>
              </a:solidFill>
            </a:endParaRPr>
          </a:p>
        </p:txBody>
      </p:sp>
      <p:cxnSp>
        <p:nvCxnSpPr>
          <p:cNvPr id="34" name="直線コネクタ 33">
            <a:extLst>
              <a:ext uri="{FF2B5EF4-FFF2-40B4-BE49-F238E27FC236}">
                <a16:creationId xmlns:a16="http://schemas.microsoft.com/office/drawing/2014/main" id="{D8875F23-A92C-0677-7F42-D457C28EA879}"/>
              </a:ext>
            </a:extLst>
          </p:cNvPr>
          <p:cNvCxnSpPr>
            <a:cxnSpLocks/>
            <a:stCxn id="31" idx="0"/>
            <a:endCxn id="33" idx="2"/>
          </p:cNvCxnSpPr>
          <p:nvPr/>
        </p:nvCxnSpPr>
        <p:spPr>
          <a:xfrm>
            <a:off x="4952130" y="2671094"/>
            <a:ext cx="340500" cy="0"/>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47" name="楕円 46">
            <a:extLst>
              <a:ext uri="{FF2B5EF4-FFF2-40B4-BE49-F238E27FC236}">
                <a16:creationId xmlns:a16="http://schemas.microsoft.com/office/drawing/2014/main" id="{367C2BA6-8A68-B891-8CBF-DB41A2997E92}"/>
              </a:ext>
            </a:extLst>
          </p:cNvPr>
          <p:cNvSpPr/>
          <p:nvPr/>
        </p:nvSpPr>
        <p:spPr>
          <a:xfrm>
            <a:off x="7024070" y="3271953"/>
            <a:ext cx="1176526" cy="654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a:solidFill>
                  <a:srgbClr val="00338D"/>
                </a:solidFill>
                <a:latin typeface="+mn-ea"/>
              </a:rPr>
              <a:t>LGWAN</a:t>
            </a:r>
            <a:br>
              <a:rPr kumimoji="1" lang="en-US" altLang="ja-JP" sz="900">
                <a:solidFill>
                  <a:srgbClr val="00338D"/>
                </a:solidFill>
                <a:latin typeface="+mn-ea"/>
              </a:rPr>
            </a:br>
            <a:r>
              <a:rPr kumimoji="1" lang="ja-JP" altLang="en-US" sz="900">
                <a:solidFill>
                  <a:srgbClr val="00338D"/>
                </a:solidFill>
                <a:latin typeface="+mn-ea"/>
              </a:rPr>
              <a:t>クラウド接続</a:t>
            </a:r>
            <a:br>
              <a:rPr kumimoji="1" lang="en-US" altLang="ja-JP" sz="900">
                <a:solidFill>
                  <a:srgbClr val="00338D"/>
                </a:solidFill>
                <a:latin typeface="+mn-ea"/>
              </a:rPr>
            </a:br>
            <a:r>
              <a:rPr kumimoji="1" lang="ja-JP" altLang="en-US" sz="900">
                <a:solidFill>
                  <a:srgbClr val="00338D"/>
                </a:solidFill>
                <a:latin typeface="+mn-ea"/>
              </a:rPr>
              <a:t>サービス</a:t>
            </a:r>
          </a:p>
        </p:txBody>
      </p:sp>
      <p:cxnSp>
        <p:nvCxnSpPr>
          <p:cNvPr id="48" name="直線コネクタ 47">
            <a:extLst>
              <a:ext uri="{FF2B5EF4-FFF2-40B4-BE49-F238E27FC236}">
                <a16:creationId xmlns:a16="http://schemas.microsoft.com/office/drawing/2014/main" id="{09B6839A-B905-D2B4-F8DC-2D8D754FF60A}"/>
              </a:ext>
            </a:extLst>
          </p:cNvPr>
          <p:cNvCxnSpPr>
            <a:cxnSpLocks/>
            <a:stCxn id="50" idx="0"/>
            <a:endCxn id="47" idx="4"/>
          </p:cNvCxnSpPr>
          <p:nvPr/>
        </p:nvCxnSpPr>
        <p:spPr>
          <a:xfrm flipV="1">
            <a:off x="7127569" y="3926751"/>
            <a:ext cx="484765" cy="723988"/>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50" name="正方形/長方形 49">
            <a:extLst>
              <a:ext uri="{FF2B5EF4-FFF2-40B4-BE49-F238E27FC236}">
                <a16:creationId xmlns:a16="http://schemas.microsoft.com/office/drawing/2014/main" id="{32B62E30-E31E-E6FE-58B3-15FF39CA55F9}"/>
              </a:ext>
            </a:extLst>
          </p:cNvPr>
          <p:cNvSpPr/>
          <p:nvPr/>
        </p:nvSpPr>
        <p:spPr>
          <a:xfrm>
            <a:off x="6792216" y="4650740"/>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A</a:t>
            </a:r>
          </a:p>
        </p:txBody>
      </p:sp>
      <p:sp>
        <p:nvSpPr>
          <p:cNvPr id="51" name="正方形/長方形 50">
            <a:extLst>
              <a:ext uri="{FF2B5EF4-FFF2-40B4-BE49-F238E27FC236}">
                <a16:creationId xmlns:a16="http://schemas.microsoft.com/office/drawing/2014/main" id="{F232FE52-0AF4-AA03-E77F-B796652294C7}"/>
              </a:ext>
            </a:extLst>
          </p:cNvPr>
          <p:cNvSpPr/>
          <p:nvPr/>
        </p:nvSpPr>
        <p:spPr>
          <a:xfrm>
            <a:off x="7732534" y="4650739"/>
            <a:ext cx="670705" cy="5485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rgbClr val="00338D"/>
                </a:solidFill>
                <a:latin typeface="+mn-ea"/>
              </a:rPr>
              <a:t>地方公共団体</a:t>
            </a:r>
            <a:endParaRPr lang="en-US" altLang="ja-JP" sz="900">
              <a:solidFill>
                <a:srgbClr val="00338D"/>
              </a:solidFill>
              <a:latin typeface="+mn-ea"/>
            </a:endParaRPr>
          </a:p>
          <a:p>
            <a:pPr algn="ctr"/>
            <a:r>
              <a:rPr lang="en-US" altLang="ja-JP" sz="900">
                <a:solidFill>
                  <a:srgbClr val="00338D"/>
                </a:solidFill>
                <a:latin typeface="+mn-ea"/>
              </a:rPr>
              <a:t>B</a:t>
            </a:r>
          </a:p>
        </p:txBody>
      </p:sp>
      <p:cxnSp>
        <p:nvCxnSpPr>
          <p:cNvPr id="52" name="直線コネクタ 51">
            <a:extLst>
              <a:ext uri="{FF2B5EF4-FFF2-40B4-BE49-F238E27FC236}">
                <a16:creationId xmlns:a16="http://schemas.microsoft.com/office/drawing/2014/main" id="{99711966-CF52-F9B9-B4FD-44EA90716DEF}"/>
              </a:ext>
            </a:extLst>
          </p:cNvPr>
          <p:cNvCxnSpPr>
            <a:cxnSpLocks/>
            <a:stCxn id="51" idx="0"/>
            <a:endCxn id="47" idx="4"/>
          </p:cNvCxnSpPr>
          <p:nvPr/>
        </p:nvCxnSpPr>
        <p:spPr>
          <a:xfrm flipH="1" flipV="1">
            <a:off x="7612334" y="3926752"/>
            <a:ext cx="455553" cy="723987"/>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53" name="直線コネクタ 52">
            <a:extLst>
              <a:ext uri="{FF2B5EF4-FFF2-40B4-BE49-F238E27FC236}">
                <a16:creationId xmlns:a16="http://schemas.microsoft.com/office/drawing/2014/main" id="{A08557A9-8C5C-6B75-A9F5-4A0D6C7DCDB9}"/>
              </a:ext>
            </a:extLst>
          </p:cNvPr>
          <p:cNvCxnSpPr>
            <a:cxnSpLocks/>
            <a:stCxn id="47" idx="0"/>
            <a:endCxn id="55" idx="1"/>
          </p:cNvCxnSpPr>
          <p:nvPr/>
        </p:nvCxnSpPr>
        <p:spPr>
          <a:xfrm flipV="1">
            <a:off x="7612333" y="3138946"/>
            <a:ext cx="2094" cy="133006"/>
          </a:xfrm>
          <a:prstGeom prst="line">
            <a:avLst/>
          </a:prstGeom>
          <a:ln>
            <a:solidFill>
              <a:schemeClr val="tx2"/>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55" name="雲 54">
            <a:extLst>
              <a:ext uri="{FF2B5EF4-FFF2-40B4-BE49-F238E27FC236}">
                <a16:creationId xmlns:a16="http://schemas.microsoft.com/office/drawing/2014/main" id="{BAB7382E-F6E4-0E46-4A72-18B2D707DB9F}"/>
              </a:ext>
            </a:extLst>
          </p:cNvPr>
          <p:cNvSpPr/>
          <p:nvPr/>
        </p:nvSpPr>
        <p:spPr>
          <a:xfrm>
            <a:off x="6809294" y="2202244"/>
            <a:ext cx="1610267" cy="937700"/>
          </a:xfrm>
          <a:prstGeom prst="clou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ja-JP" altLang="en-US" sz="900">
                <a:solidFill>
                  <a:schemeClr val="tx2"/>
                </a:solidFill>
              </a:rPr>
              <a:t>ガバメントクラウド</a:t>
            </a:r>
            <a:endParaRPr lang="en-US" sz="900">
              <a:solidFill>
                <a:schemeClr val="tx2"/>
              </a:solidFill>
            </a:endParaRPr>
          </a:p>
        </p:txBody>
      </p:sp>
      <p:sp>
        <p:nvSpPr>
          <p:cNvPr id="56" name="正方形/長方形 55">
            <a:extLst>
              <a:ext uri="{FF2B5EF4-FFF2-40B4-BE49-F238E27FC236}">
                <a16:creationId xmlns:a16="http://schemas.microsoft.com/office/drawing/2014/main" id="{B51A4660-D619-C855-CEB0-C2109A4AE97D}"/>
              </a:ext>
            </a:extLst>
          </p:cNvPr>
          <p:cNvSpPr/>
          <p:nvPr/>
        </p:nvSpPr>
        <p:spPr>
          <a:xfrm>
            <a:off x="4014651" y="6362391"/>
            <a:ext cx="5349157" cy="3240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ja-JP" altLang="en-US" sz="900">
                <a:solidFill>
                  <a:schemeClr val="tx1">
                    <a:lumMod val="100000"/>
                  </a:schemeClr>
                </a:solidFill>
              </a:rPr>
              <a:t>＊</a:t>
            </a:r>
            <a:r>
              <a:rPr kumimoji="1" lang="en-US" altLang="ja-JP" sz="900">
                <a:solidFill>
                  <a:schemeClr val="tx1">
                    <a:lumMod val="100000"/>
                  </a:schemeClr>
                </a:solidFill>
              </a:rPr>
              <a:t>1</a:t>
            </a:r>
            <a:r>
              <a:rPr kumimoji="1" lang="ja-JP" altLang="en-US" sz="900">
                <a:solidFill>
                  <a:schemeClr val="tx1">
                    <a:lumMod val="100000"/>
                  </a:schemeClr>
                </a:solidFill>
              </a:rPr>
              <a:t>：本検証では当該構成</a:t>
            </a:r>
            <a:r>
              <a:rPr lang="ja-JP" altLang="en-US" sz="900">
                <a:solidFill>
                  <a:schemeClr val="tx1">
                    <a:lumMod val="100000"/>
                  </a:schemeClr>
                </a:solidFill>
              </a:rPr>
              <a:t>の</a:t>
            </a:r>
            <a:r>
              <a:rPr kumimoji="1" lang="ja-JP" altLang="en-US" sz="900">
                <a:solidFill>
                  <a:schemeClr val="tx1">
                    <a:lumMod val="100000"/>
                  </a:schemeClr>
                </a:solidFill>
              </a:rPr>
              <a:t>検討を実施した団体はいない（本スライドでは参考の構成イメージとして掲載）</a:t>
            </a:r>
          </a:p>
        </p:txBody>
      </p:sp>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本検証で前提となる構成概要について、以下に示します。</a:t>
            </a:r>
            <a:endParaRPr kumimoji="1" lang="en-US" altLang="ja-JP" sz="1400"/>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接続方式別　構成概要 </a:t>
            </a:r>
            <a:r>
              <a:rPr lang="en-US" altLang="ja-JP"/>
              <a:t>2/2</a:t>
            </a:r>
            <a:endParaRPr lang="ja-JP" altLang="en-US"/>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6</a:t>
            </a:fld>
            <a:endParaRPr lang="ja-JP" altLang="en-US"/>
          </a:p>
        </p:txBody>
      </p:sp>
    </p:spTree>
    <p:extLst>
      <p:ext uri="{BB962C8B-B14F-4D97-AF65-F5344CB8AC3E}">
        <p14:creationId xmlns:p14="http://schemas.microsoft.com/office/powerpoint/2010/main" val="17499161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D5319AE-824B-3E03-F1CA-D25D368298AA}"/>
              </a:ext>
            </a:extLst>
          </p:cNvPr>
          <p:cNvGraphicFramePr>
            <a:graphicFrameLocks noGrp="1"/>
          </p:cNvGraphicFramePr>
          <p:nvPr>
            <p:extLst>
              <p:ext uri="{D42A27DB-BD31-4B8C-83A1-F6EECF244321}">
                <p14:modId xmlns:p14="http://schemas.microsoft.com/office/powerpoint/2010/main" val="3820102398"/>
              </p:ext>
            </p:extLst>
          </p:nvPr>
        </p:nvGraphicFramePr>
        <p:xfrm>
          <a:off x="831000" y="1623758"/>
          <a:ext cx="8244000" cy="134760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20</a:t>
                      </a:r>
                      <a:r>
                        <a:rPr lang="ja-JP" altLang="en-US" sz="900" b="1" i="0" u="none" strike="noStrike">
                          <a:solidFill>
                            <a:srgbClr val="000000"/>
                          </a:solidFill>
                          <a:effectLst/>
                          <a:latin typeface="Meiryo UI" panose="020B0604030504040204" pitchFamily="50" charset="-128"/>
                          <a:ea typeface="Meiryo UI" panose="020B0604030504040204" pitchFamily="50" charset="-128"/>
                        </a:rPr>
                        <a:t>業務</a:t>
                      </a:r>
                      <a:r>
                        <a:rPr lang="ja-JP" altLang="en-US" sz="900" b="1" i="0" u="none" strike="noStrike">
                          <a:solidFill>
                            <a:schemeClr val="tx1"/>
                          </a:solidFill>
                          <a:effectLst/>
                          <a:latin typeface="Meiryo UI" panose="020B0604030504040204" pitchFamily="50" charset="-128"/>
                          <a:ea typeface="Meiryo UI" panose="020B0604030504040204" pitchFamily="50" charset="-128"/>
                        </a:rPr>
                        <a:t>以外のシステム等とのデータ・システム間連携</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a:solidFill>
                            <a:srgbClr val="000000"/>
                          </a:solidFill>
                          <a:effectLst/>
                          <a:latin typeface="Arial" panose="020B0604020202020204" pitchFamily="34" charset="0"/>
                          <a:ea typeface="Meiryo UI" panose="020B0604030504040204" pitchFamily="50" charset="-128"/>
                        </a:rPr>
                        <a:t>20</a:t>
                      </a:r>
                      <a:r>
                        <a:rPr lang="ja-JP" altLang="en-US" sz="900" b="0" i="0" u="none" strike="noStrike">
                          <a:solidFill>
                            <a:srgbClr val="000000"/>
                          </a:solidFill>
                          <a:effectLst/>
                          <a:latin typeface="Meiryo UI" panose="020B0604030504040204" pitchFamily="50" charset="-128"/>
                          <a:ea typeface="Meiryo UI" panose="020B0604030504040204" pitchFamily="50" charset="-128"/>
                        </a:rPr>
                        <a:t>業務以外のシステム（庁舎設置サーバーを含む）や、中間サーバー等庁舎経由で接続するサーバー等とのデータ連携・システム連携の確認</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ガバメントクラウド</a:t>
                      </a:r>
                      <a:r>
                        <a:rPr lang="en-US" altLang="ja-JP" sz="900" b="1" i="0" u="none" strike="noStrike">
                          <a:solidFill>
                            <a:srgbClr val="000000"/>
                          </a:solidFill>
                          <a:effectLst/>
                          <a:latin typeface="Meiryo UI" panose="020B0604030504040204" pitchFamily="50" charset="-128"/>
                          <a:ea typeface="Meiryo UI" panose="020B0604030504040204" pitchFamily="50" charset="-128"/>
                        </a:rPr>
                        <a:t>→</a:t>
                      </a:r>
                      <a:r>
                        <a:rPr lang="ja-JP" altLang="en-US" sz="900" b="1" i="0" u="none" strike="noStrike">
                          <a:solidFill>
                            <a:srgbClr val="000000"/>
                          </a:solidFill>
                          <a:effectLst/>
                          <a:latin typeface="Meiryo UI" panose="020B0604030504040204" pitchFamily="50" charset="-128"/>
                          <a:ea typeface="Meiryo UI" panose="020B0604030504040204" pitchFamily="50" charset="-128"/>
                        </a:rPr>
                        <a:t>庁舎方向の通信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データセンターから庁舎の方向に行われる通信がある場合、ルーティングや名前解決が低コストで問題なく行えるかどうかの確認</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2" name="表 1">
            <a:extLst>
              <a:ext uri="{FF2B5EF4-FFF2-40B4-BE49-F238E27FC236}">
                <a16:creationId xmlns:a16="http://schemas.microsoft.com/office/drawing/2014/main" id="{E53A2B3D-54ED-21BF-D724-709CAA61A693}"/>
              </a:ext>
            </a:extLst>
          </p:cNvPr>
          <p:cNvGraphicFramePr>
            <a:graphicFrameLocks noGrp="1"/>
          </p:cNvGraphicFramePr>
          <p:nvPr>
            <p:extLst>
              <p:ext uri="{D42A27DB-BD31-4B8C-83A1-F6EECF244321}">
                <p14:modId xmlns:p14="http://schemas.microsoft.com/office/powerpoint/2010/main" val="1118132524"/>
              </p:ext>
            </p:extLst>
          </p:nvPr>
        </p:nvGraphicFramePr>
        <p:xfrm>
          <a:off x="831000" y="3219445"/>
          <a:ext cx="8244000" cy="302526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a:t>20</a:t>
                      </a:r>
                      <a:r>
                        <a:rPr kumimoji="1" lang="ja-JP" altLang="en-US" sz="900"/>
                        <a:t>業務以外のシステム等とのデータ・システム間連携において、専用の連携基盤（新規構築）の仕組みにより、問題なく連携が行われたことを確認した。</a:t>
                      </a:r>
                      <a:br>
                        <a:rPr kumimoji="1" lang="en-US" altLang="ja-JP" sz="900"/>
                      </a:br>
                      <a:r>
                        <a:rPr kumimoji="1" lang="ja-JP" altLang="en-US" sz="900"/>
                        <a:t>なお、</a:t>
                      </a:r>
                      <a:r>
                        <a:rPr kumimoji="1" lang="en-US" altLang="ja-JP" sz="900"/>
                        <a:t>20</a:t>
                      </a:r>
                      <a:r>
                        <a:rPr kumimoji="1" lang="ja-JP" altLang="en-US" sz="900"/>
                        <a:t>業務以外のシステムは、標準仕様に完全準拠しない連携方法も可としていることから、</a:t>
                      </a:r>
                      <a:r>
                        <a:rPr kumimoji="1" lang="en-US" altLang="ja-JP" sz="900"/>
                        <a:t>I/F</a:t>
                      </a:r>
                      <a:r>
                        <a:rPr kumimoji="1" lang="ja-JP" altLang="en-US" sz="900"/>
                        <a:t>の違いをシステム連携基盤を構築することでカバーする想定。</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0">
                          <a:latin typeface="+mj-ea"/>
                          <a:ea typeface="+mj-ea"/>
                        </a:rPr>
                        <a:t>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共同利用する団体の庁舎</a:t>
                      </a:r>
                      <a:r>
                        <a:rPr lang="en-US" altLang="ja-JP" sz="900" b="0" i="0" u="none" strike="noStrike">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a:solidFill>
                            <a:srgbClr val="000000"/>
                          </a:solidFill>
                          <a:effectLst/>
                          <a:latin typeface="Meiryo UI" panose="020B0604030504040204" pitchFamily="50" charset="-128"/>
                          <a:ea typeface="Meiryo UI" panose="020B0604030504040204" pitchFamily="50" charset="-128"/>
                        </a:rPr>
                        <a:t>アドレスが重複し、かつ</a:t>
                      </a: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マルチテナント（アプリケーション分離方式）構成となる場合、ガバメントクラウドから庁舎方向の特定通信が残ることによる課題は解消されなかった。</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課題について以下に示す。</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共同利用する団体の庁舎</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アドレスが重複している状態で、</a:t>
                      </a:r>
                      <a:r>
                        <a:rPr kumimoji="1" lang="ja-JP" altLang="en-US" sz="900" b="1" kern="1200" dirty="0">
                          <a:solidFill>
                            <a:schemeClr val="dk1"/>
                          </a:solidFill>
                          <a:latin typeface="+mj-ea"/>
                          <a:ea typeface="+mn-ea"/>
                          <a:cs typeface="+mn-cs"/>
                        </a:rPr>
                        <a:t>複数団体の</a:t>
                      </a:r>
                      <a:r>
                        <a:rPr kumimoji="1" lang="en-US" altLang="ja-JP" sz="900" b="1" kern="1200" dirty="0">
                          <a:solidFill>
                            <a:schemeClr val="dk1"/>
                          </a:solidFill>
                          <a:latin typeface="+mj-ea"/>
                          <a:ea typeface="+mn-ea"/>
                          <a:cs typeface="+mn-cs"/>
                        </a:rPr>
                        <a:t>LGWAN-ASP</a:t>
                      </a:r>
                      <a:r>
                        <a:rPr kumimoji="1" lang="ja-JP" altLang="en-US" sz="900" b="1" kern="1200" dirty="0">
                          <a:solidFill>
                            <a:schemeClr val="dk1"/>
                          </a:solidFill>
                          <a:latin typeface="+mj-ea"/>
                          <a:ea typeface="+mn-ea"/>
                          <a:cs typeface="+mn-cs"/>
                        </a:rPr>
                        <a:t>向けデータ連携処理を同一のサーバー（マルチテナント構成）で実施した場合、</a:t>
                      </a:r>
                      <a:r>
                        <a:rPr kumimoji="1" lang="en-US" altLang="ja-JP" sz="900" b="1" kern="1200" dirty="0">
                          <a:solidFill>
                            <a:schemeClr val="dk1"/>
                          </a:solidFill>
                          <a:latin typeface="+mj-ea"/>
                          <a:ea typeface="+mn-ea"/>
                          <a:cs typeface="+mn-cs"/>
                        </a:rPr>
                        <a:t>FQDN→IP</a:t>
                      </a:r>
                      <a:r>
                        <a:rPr kumimoji="1" lang="ja-JP" altLang="en-US" sz="900" b="1" kern="1200" dirty="0">
                          <a:solidFill>
                            <a:schemeClr val="dk1"/>
                          </a:solidFill>
                          <a:latin typeface="+mj-ea"/>
                          <a:ea typeface="+mn-ea"/>
                          <a:cs typeface="+mn-cs"/>
                        </a:rPr>
                        <a:t>アドレスの名前解決を行うケースのルーティングが「どちらかの団体」となってしまう。</a:t>
                      </a:r>
                      <a:br>
                        <a:rPr kumimoji="1" lang="en-US" altLang="ja-JP" sz="900" b="1" kern="1200" dirty="0">
                          <a:solidFill>
                            <a:schemeClr val="dk1"/>
                          </a:solidFill>
                          <a:latin typeface="+mj-ea"/>
                          <a:ea typeface="+mn-ea"/>
                          <a:cs typeface="+mn-cs"/>
                        </a:rPr>
                      </a:br>
                      <a:r>
                        <a:rPr kumimoji="1" lang="ja-JP" altLang="en-US" sz="900" b="0" kern="1200" dirty="0">
                          <a:solidFill>
                            <a:schemeClr val="dk1"/>
                          </a:solidFill>
                          <a:latin typeface="+mj-ea"/>
                          <a:ea typeface="+mn-ea"/>
                          <a:cs typeface="+mn-cs"/>
                        </a:rPr>
                        <a:t>例）川島町</a:t>
                      </a:r>
                      <a:r>
                        <a:rPr kumimoji="1" lang="ja-JP" altLang="en-US" sz="900" b="0" kern="1200" dirty="0">
                          <a:solidFill>
                            <a:schemeClr val="tx1"/>
                          </a:solidFill>
                          <a:latin typeface="+mj-ea"/>
                          <a:ea typeface="+mn-ea"/>
                          <a:cs typeface="+mn-cs"/>
                        </a:rPr>
                        <a:t>にて</a:t>
                      </a:r>
                      <a:r>
                        <a:rPr kumimoji="1" lang="en-US" altLang="ja-JP" sz="900" b="0" kern="1200" dirty="0">
                          <a:solidFill>
                            <a:schemeClr val="tx1"/>
                          </a:solidFill>
                          <a:latin typeface="+mj-ea"/>
                          <a:ea typeface="+mn-ea"/>
                          <a:cs typeface="+mn-cs"/>
                        </a:rPr>
                        <a:t>LGWAN-ASP</a:t>
                      </a:r>
                      <a:r>
                        <a:rPr kumimoji="1" lang="ja-JP" altLang="en-US" sz="900" b="0" kern="1200" dirty="0">
                          <a:solidFill>
                            <a:schemeClr val="tx1"/>
                          </a:solidFill>
                          <a:latin typeface="+mj-ea"/>
                          <a:ea typeface="+mn-ea"/>
                          <a:cs typeface="+mn-cs"/>
                        </a:rPr>
                        <a:t>向け名前解決をしたい場合、美里町の</a:t>
                      </a:r>
                      <a:r>
                        <a:rPr kumimoji="1" lang="en-US" altLang="ja-JP" sz="900" b="0" kern="1200" dirty="0">
                          <a:solidFill>
                            <a:schemeClr val="tx1"/>
                          </a:solidFill>
                          <a:latin typeface="+mj-ea"/>
                          <a:ea typeface="+mn-ea"/>
                          <a:cs typeface="+mn-cs"/>
                        </a:rPr>
                        <a:t>LGWAN</a:t>
                      </a:r>
                      <a:r>
                        <a:rPr kumimoji="1" lang="ja-JP" altLang="en-US" sz="900" b="0" kern="1200" dirty="0">
                          <a:solidFill>
                            <a:schemeClr val="tx1"/>
                          </a:solidFill>
                          <a:latin typeface="+mj-ea"/>
                          <a:ea typeface="+mn-ea"/>
                          <a:cs typeface="+mn-cs"/>
                        </a:rPr>
                        <a:t>ルーターに対して名前解決を行わざるを得ない。</a:t>
                      </a:r>
                      <a:br>
                        <a:rPr kumimoji="1" lang="en-US" altLang="ja-JP" sz="900" b="0" kern="1200" dirty="0">
                          <a:solidFill>
                            <a:schemeClr val="tx1"/>
                          </a:solidFill>
                          <a:latin typeface="+mj-ea"/>
                          <a:ea typeface="+mn-ea"/>
                          <a:cs typeface="+mn-cs"/>
                        </a:rPr>
                      </a:br>
                      <a:r>
                        <a:rPr kumimoji="1" lang="en-US" altLang="ja-JP" sz="900" b="0" kern="1200" dirty="0">
                          <a:solidFill>
                            <a:schemeClr val="tx1"/>
                          </a:solidFill>
                          <a:latin typeface="+mj-ea"/>
                          <a:ea typeface="+mn-ea"/>
                          <a:cs typeface="+mn-cs"/>
                        </a:rPr>
                        <a:t>※ </a:t>
                      </a:r>
                      <a:r>
                        <a:rPr kumimoji="1" lang="ja-JP" altLang="en-US" sz="900" b="0" kern="1200" dirty="0">
                          <a:solidFill>
                            <a:schemeClr val="tx1"/>
                          </a:solidFill>
                          <a:latin typeface="+mj-ea"/>
                          <a:ea typeface="+mn-ea"/>
                          <a:cs typeface="+mn-cs"/>
                        </a:rPr>
                        <a:t>同一</a:t>
                      </a:r>
                      <a:r>
                        <a:rPr kumimoji="1" lang="en-US" altLang="ja-JP" sz="900" b="0" kern="1200" dirty="0">
                          <a:solidFill>
                            <a:schemeClr val="tx1"/>
                          </a:solidFill>
                          <a:latin typeface="+mj-ea"/>
                          <a:ea typeface="+mn-ea"/>
                          <a:cs typeface="+mn-cs"/>
                        </a:rPr>
                        <a:t>FQDN</a:t>
                      </a:r>
                      <a:r>
                        <a:rPr kumimoji="1" lang="ja-JP" altLang="en-US" sz="900" b="0" kern="1200" dirty="0">
                          <a:solidFill>
                            <a:schemeClr val="tx1"/>
                          </a:solidFill>
                          <a:latin typeface="+mj-ea"/>
                          <a:ea typeface="+mn-ea"/>
                          <a:cs typeface="+mn-cs"/>
                        </a:rPr>
                        <a:t>に対し、複数の</a:t>
                      </a:r>
                      <a:r>
                        <a:rPr kumimoji="1" lang="en-US" altLang="ja-JP" sz="900" b="0" kern="1200" dirty="0">
                          <a:solidFill>
                            <a:schemeClr val="tx1"/>
                          </a:solidFill>
                          <a:latin typeface="+mj-ea"/>
                          <a:ea typeface="+mn-ea"/>
                          <a:cs typeface="+mn-cs"/>
                        </a:rPr>
                        <a:t>DNS</a:t>
                      </a:r>
                      <a:r>
                        <a:rPr kumimoji="1" lang="ja-JP" altLang="en-US" sz="900" b="0" kern="1200" dirty="0">
                          <a:solidFill>
                            <a:schemeClr val="tx1"/>
                          </a:solidFill>
                          <a:latin typeface="+mj-ea"/>
                          <a:ea typeface="+mn-ea"/>
                          <a:cs typeface="+mn-cs"/>
                        </a:rPr>
                        <a:t>サーバーを設定できないため。</a:t>
                      </a:r>
                      <a:br>
                        <a:rPr kumimoji="1" lang="en-US" altLang="ja-JP" sz="900" b="0" kern="1200" dirty="0">
                          <a:solidFill>
                            <a:schemeClr val="tx1"/>
                          </a:solidFill>
                          <a:latin typeface="+mj-ea"/>
                          <a:ea typeface="+mn-ea"/>
                          <a:cs typeface="+mn-cs"/>
                        </a:rPr>
                      </a:br>
                      <a:r>
                        <a:rPr kumimoji="1" lang="ja-JP" altLang="en-US" sz="900" b="0" i="0" u="sng" strike="noStrike" kern="1200" dirty="0">
                          <a:solidFill>
                            <a:schemeClr val="tx1"/>
                          </a:solidFill>
                          <a:effectLst/>
                          <a:latin typeface="+mj-ea"/>
                          <a:ea typeface="+mn-ea"/>
                          <a:cs typeface="+mn-cs"/>
                        </a:rPr>
                        <a:t>⇒ </a:t>
                      </a:r>
                      <a:r>
                        <a:rPr kumimoji="1" lang="en-US" altLang="ja-JP" sz="900" b="0" i="0" u="sng" strike="noStrike" kern="1200" dirty="0">
                          <a:solidFill>
                            <a:schemeClr val="tx1"/>
                          </a:solidFill>
                          <a:effectLst/>
                          <a:latin typeface="+mj-ea"/>
                          <a:ea typeface="+mn-ea"/>
                          <a:cs typeface="+mn-cs"/>
                        </a:rPr>
                        <a:t>《</a:t>
                      </a:r>
                      <a:r>
                        <a:rPr kumimoji="1" lang="ja-JP" altLang="en-US" sz="900" b="0" i="0" u="sng" strike="noStrike" kern="1200" dirty="0">
                          <a:solidFill>
                            <a:schemeClr val="tx1"/>
                          </a:solidFill>
                          <a:effectLst/>
                          <a:latin typeface="+mj-ea"/>
                          <a:ea typeface="+mn-ea"/>
                          <a:cs typeface="+mn-cs"/>
                        </a:rPr>
                        <a:t>対策</a:t>
                      </a:r>
                      <a:r>
                        <a:rPr kumimoji="1" lang="en-US" altLang="ja-JP" sz="900" b="0" i="0" u="sng" strike="noStrike" kern="1200" dirty="0">
                          <a:solidFill>
                            <a:schemeClr val="tx1"/>
                          </a:solidFill>
                          <a:effectLst/>
                          <a:latin typeface="+mj-ea"/>
                          <a:ea typeface="+mn-ea"/>
                          <a:cs typeface="+mn-cs"/>
                        </a:rPr>
                        <a:t>》</a:t>
                      </a:r>
                      <a:r>
                        <a:rPr kumimoji="1" lang="ja-JP" altLang="en-US" sz="900" b="0" i="0" u="sng" strike="noStrike" kern="1200" dirty="0">
                          <a:solidFill>
                            <a:schemeClr val="tx1"/>
                          </a:solidFill>
                          <a:effectLst/>
                          <a:latin typeface="+mj-ea"/>
                          <a:ea typeface="+mn-ea"/>
                          <a:cs typeface="+mn-cs"/>
                        </a:rPr>
                        <a:t> </a:t>
                      </a:r>
                      <a:br>
                        <a:rPr kumimoji="1" lang="en-US" altLang="ja-JP" sz="900" b="0" i="0" u="none" strike="noStrike" kern="1200" dirty="0">
                          <a:solidFill>
                            <a:schemeClr val="tx1">
                              <a:lumMod val="100000"/>
                            </a:schemeClr>
                          </a:solidFill>
                          <a:effectLst/>
                          <a:latin typeface="+mj-ea"/>
                          <a:ea typeface="+mn-ea"/>
                          <a:cs typeface="+mn-cs"/>
                        </a:rPr>
                      </a:br>
                      <a:r>
                        <a:rPr kumimoji="1" lang="ja-JP" altLang="en-US" sz="900" b="0" i="0" u="none" strike="noStrike" kern="1200" dirty="0">
                          <a:solidFill>
                            <a:schemeClr val="tx1">
                              <a:lumMod val="100000"/>
                            </a:schemeClr>
                          </a:solidFill>
                          <a:effectLst/>
                          <a:latin typeface="+mj-ea"/>
                          <a:ea typeface="+mn-ea"/>
                          <a:cs typeface="+mn-cs"/>
                        </a:rPr>
                        <a:t>①連携元サーバーを、団体毎に用意する（クラウド利用料が高くなる）</a:t>
                      </a:r>
                      <a:br>
                        <a:rPr kumimoji="1" lang="en-US" altLang="ja-JP" sz="900" b="0" i="0" u="none" strike="noStrike" kern="1200" dirty="0">
                          <a:solidFill>
                            <a:schemeClr val="tx1">
                              <a:lumMod val="100000"/>
                            </a:schemeClr>
                          </a:solidFill>
                          <a:effectLst/>
                          <a:latin typeface="+mj-ea"/>
                          <a:ea typeface="+mn-ea"/>
                          <a:cs typeface="+mn-cs"/>
                        </a:rPr>
                      </a:br>
                      <a:r>
                        <a:rPr kumimoji="1" lang="ja-JP" altLang="en-US" sz="900" b="0" i="0" u="none" strike="noStrike" kern="1200" dirty="0">
                          <a:solidFill>
                            <a:schemeClr val="tx1">
                              <a:lumMod val="100000"/>
                            </a:schemeClr>
                          </a:solidFill>
                          <a:effectLst/>
                          <a:latin typeface="+mj-ea"/>
                          <a:ea typeface="+mn-ea"/>
                          <a:cs typeface="+mn-cs"/>
                        </a:rPr>
                        <a:t>②ガバメントクラウド→庁舎方向の通信を発生させずにデータ連携を行う（アプリケーションの大きな改修を</a:t>
                      </a:r>
                      <a:r>
                        <a:rPr kumimoji="1" lang="ja-JP" altLang="en-US" sz="900" b="0" i="0" u="none" strike="noStrike" kern="1200" dirty="0">
                          <a:solidFill>
                            <a:schemeClr val="tx1"/>
                          </a:solidFill>
                          <a:effectLst/>
                          <a:latin typeface="+mj-ea"/>
                          <a:ea typeface="+mn-ea"/>
                          <a:cs typeface="+mn-cs"/>
                        </a:rPr>
                        <a:t>要する可能性がある） </a:t>
                      </a:r>
                      <a:endParaRPr kumimoji="1" lang="ja-JP" altLang="en-US" sz="900" b="0" kern="1200" dirty="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4" name="タイトル 3">
            <a:extLst>
              <a:ext uri="{FF2B5EF4-FFF2-40B4-BE49-F238E27FC236}">
                <a16:creationId xmlns:a16="http://schemas.microsoft.com/office/drawing/2014/main" id="{ED4CC890-C573-8DC4-78D9-3A1B2AF0B600}"/>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美里町・川島町（</a:t>
            </a:r>
            <a:r>
              <a:rPr lang="en-US" altLang="ja-JP"/>
              <a:t>TKC</a:t>
            </a:r>
            <a:r>
              <a:rPr lang="ja-JP" altLang="en-US"/>
              <a:t>）</a:t>
            </a:r>
            <a:r>
              <a:rPr lang="en-US" altLang="ja-JP"/>
              <a:t>3/5</a:t>
            </a:r>
            <a:endParaRPr lang="ja-JP" altLang="en-US"/>
          </a:p>
        </p:txBody>
      </p:sp>
      <p:cxnSp>
        <p:nvCxnSpPr>
          <p:cNvPr id="5" name="直線コネクタ 4">
            <a:extLst>
              <a:ext uri="{FF2B5EF4-FFF2-40B4-BE49-F238E27FC236}">
                <a16:creationId xmlns:a16="http://schemas.microsoft.com/office/drawing/2014/main" id="{8D0F105E-56FC-C295-168D-F480982B42AE}"/>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EB22D463-991B-588D-42AD-42A0218E946B}"/>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稼働団体増加の按分効果でコスト削減が見込めるが、継続して実機検証が必要と想定する。</a:t>
            </a:r>
            <a:endParaRPr kumimoji="1" lang="en-US" altLang="ja-JP" sz="1400"/>
          </a:p>
        </p:txBody>
      </p:sp>
      <p:sp>
        <p:nvSpPr>
          <p:cNvPr id="7" name="スライド番号プレースホルダー 6">
            <a:extLst>
              <a:ext uri="{FF2B5EF4-FFF2-40B4-BE49-F238E27FC236}">
                <a16:creationId xmlns:a16="http://schemas.microsoft.com/office/drawing/2014/main" id="{81E1CD04-0A0B-5F22-DF1B-BF79FAB43EE6}"/>
              </a:ext>
            </a:extLst>
          </p:cNvPr>
          <p:cNvSpPr>
            <a:spLocks noGrp="1"/>
          </p:cNvSpPr>
          <p:nvPr>
            <p:ph type="sldNum" sz="quarter" idx="12"/>
          </p:nvPr>
        </p:nvSpPr>
        <p:spPr/>
        <p:txBody>
          <a:bodyPr/>
          <a:lstStyle/>
          <a:p>
            <a:fld id="{DFD4F317-19D0-4848-B5EB-5B174DBE8CF9}" type="slidenum">
              <a:rPr lang="ja-JP" altLang="en-US" smtClean="0"/>
              <a:pPr/>
              <a:t>60</a:t>
            </a:fld>
            <a:endParaRPr lang="ja-JP" altLang="en-US"/>
          </a:p>
        </p:txBody>
      </p:sp>
    </p:spTree>
    <p:extLst>
      <p:ext uri="{BB962C8B-B14F-4D97-AF65-F5344CB8AC3E}">
        <p14:creationId xmlns:p14="http://schemas.microsoft.com/office/powerpoint/2010/main" val="1665505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D5319AE-824B-3E03-F1CA-D25D368298AA}"/>
              </a:ext>
            </a:extLst>
          </p:cNvPr>
          <p:cNvGraphicFramePr>
            <a:graphicFrameLocks noGrp="1"/>
          </p:cNvGraphicFramePr>
          <p:nvPr/>
        </p:nvGraphicFramePr>
        <p:xfrm>
          <a:off x="831000" y="1369758"/>
          <a:ext cx="8244000" cy="97968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性能検証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全団体</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全端末からの業務通信に性能上耐えられるかの確認（</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でいえば</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ELB</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等のマネージドサービスの性能に加え、</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回線の帯域についても要注意）</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bl>
          </a:graphicData>
        </a:graphic>
      </p:graphicFrame>
      <p:graphicFrame>
        <p:nvGraphicFramePr>
          <p:cNvPr id="2" name="表 1">
            <a:extLst>
              <a:ext uri="{FF2B5EF4-FFF2-40B4-BE49-F238E27FC236}">
                <a16:creationId xmlns:a16="http://schemas.microsoft.com/office/drawing/2014/main" id="{E53A2B3D-54ED-21BF-D724-709CAA61A693}"/>
              </a:ext>
            </a:extLst>
          </p:cNvPr>
          <p:cNvGraphicFramePr>
            <a:graphicFrameLocks noGrp="1"/>
          </p:cNvGraphicFramePr>
          <p:nvPr>
            <p:extLst>
              <p:ext uri="{D42A27DB-BD31-4B8C-83A1-F6EECF244321}">
                <p14:modId xmlns:p14="http://schemas.microsoft.com/office/powerpoint/2010/main" val="943808278"/>
              </p:ext>
            </p:extLst>
          </p:nvPr>
        </p:nvGraphicFramePr>
        <p:xfrm>
          <a:off x="831000" y="2514593"/>
          <a:ext cx="8244000" cy="31573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chemeClr val="tx1"/>
                          </a:solidFill>
                        </a:rPr>
                        <a:t>性能の面において、通信経路上の課題は特段無く、</a:t>
                      </a:r>
                      <a:r>
                        <a:rPr kumimoji="1" lang="en-US" altLang="ja-JP" sz="900">
                          <a:solidFill>
                            <a:schemeClr val="tx1"/>
                          </a:solidFill>
                        </a:rPr>
                        <a:t>NLB</a:t>
                      </a:r>
                      <a:r>
                        <a:rPr kumimoji="1" lang="ja-JP" altLang="en-US" sz="900">
                          <a:solidFill>
                            <a:schemeClr val="tx1"/>
                          </a:solidFill>
                        </a:rPr>
                        <a:t>、</a:t>
                      </a:r>
                      <a:r>
                        <a:rPr kumimoji="1" lang="en-US" altLang="ja-JP" sz="900">
                          <a:solidFill>
                            <a:schemeClr val="tx1"/>
                          </a:solidFill>
                        </a:rPr>
                        <a:t>ALB</a:t>
                      </a:r>
                      <a:r>
                        <a:rPr kumimoji="1" lang="ja-JP" altLang="en-US" sz="900">
                          <a:solidFill>
                            <a:schemeClr val="tx1"/>
                          </a:solidFill>
                        </a:rPr>
                        <a:t>ともに、十分なスケールの性能を保持していた。</a:t>
                      </a:r>
                      <a:br>
                        <a:rPr kumimoji="1" lang="en-US" altLang="ja-JP" sz="900">
                          <a:solidFill>
                            <a:schemeClr val="tx1"/>
                          </a:solidFill>
                        </a:rPr>
                      </a:br>
                      <a:r>
                        <a:rPr kumimoji="1" lang="ja-JP" altLang="en-US" sz="900">
                          <a:solidFill>
                            <a:schemeClr val="tx1"/>
                          </a:solidFill>
                        </a:rPr>
                        <a:t>本当に影響が無いことは、実環境・実ワークロードを発生させた実機検証（令和６年度予定）で確認予定。</a:t>
                      </a:r>
                      <a:br>
                        <a:rPr kumimoji="1" lang="en-US" altLang="ja-JP" sz="900">
                          <a:solidFill>
                            <a:schemeClr val="tx1"/>
                          </a:solidFill>
                        </a:rPr>
                      </a:br>
                      <a:r>
                        <a:rPr kumimoji="1" lang="ja-JP" altLang="en-US" sz="900">
                          <a:solidFill>
                            <a:schemeClr val="tx1"/>
                          </a:solidFill>
                        </a:rPr>
                        <a:t>なお、本検証の直接の課題ではないが、関連として発現した課題を以下に示す。</a:t>
                      </a:r>
                      <a:endParaRPr kumimoji="1" lang="en-US" altLang="ja-JP" sz="90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1" kern="1200" dirty="0">
                          <a:solidFill>
                            <a:schemeClr val="tx1"/>
                          </a:solidFill>
                          <a:latin typeface="+mj-ea"/>
                          <a:ea typeface="+mn-ea"/>
                          <a:cs typeface="+mn-cs"/>
                        </a:rPr>
                        <a:t>ELB</a:t>
                      </a:r>
                      <a:r>
                        <a:rPr kumimoji="1" lang="ja-JP" altLang="en-US" sz="900" b="1" kern="1200" dirty="0">
                          <a:solidFill>
                            <a:schemeClr val="tx1"/>
                          </a:solidFill>
                          <a:latin typeface="+mj-ea"/>
                          <a:ea typeface="+mn-ea"/>
                          <a:cs typeface="+mn-cs"/>
                        </a:rPr>
                        <a:t>障害時に全団体の業務サービスが停止するリスク</a:t>
                      </a:r>
                      <a:br>
                        <a:rPr kumimoji="1" lang="en-US" altLang="ja-JP" sz="900" b="0" kern="1200" dirty="0">
                          <a:solidFill>
                            <a:schemeClr val="tx1"/>
                          </a:solidFill>
                          <a:latin typeface="+mj-ea"/>
                          <a:ea typeface="+mn-ea"/>
                          <a:cs typeface="+mn-cs"/>
                        </a:rPr>
                      </a:br>
                      <a:r>
                        <a:rPr kumimoji="1" lang="ja-JP" altLang="en-US" sz="900" b="0" i="0" u="sng" strike="noStrike" kern="1200" dirty="0">
                          <a:solidFill>
                            <a:srgbClr val="FF0000"/>
                          </a:solidFill>
                          <a:effectLst/>
                          <a:latin typeface="+mj-ea"/>
                          <a:ea typeface="+mn-ea"/>
                          <a:cs typeface="+mn-cs"/>
                        </a:rPr>
                        <a:t>⇒ </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対策</a:t>
                      </a:r>
                      <a:r>
                        <a:rPr kumimoji="1" lang="en-US" altLang="ja-JP" sz="900" b="0" i="0" u="sng" strike="noStrike" kern="1200" dirty="0">
                          <a:solidFill>
                            <a:srgbClr val="FF0000"/>
                          </a:solidFill>
                          <a:effectLst/>
                          <a:latin typeface="+mj-ea"/>
                          <a:ea typeface="+mn-ea"/>
                          <a:cs typeface="+mn-cs"/>
                        </a:rPr>
                        <a:t>》</a:t>
                      </a:r>
                      <a:r>
                        <a:rPr kumimoji="1" lang="ja-JP" altLang="en-US" sz="900" b="0" i="0" u="sng" strike="noStrike" kern="1200" dirty="0">
                          <a:solidFill>
                            <a:srgbClr val="FF0000"/>
                          </a:solidFill>
                          <a:effectLst/>
                          <a:latin typeface="+mj-ea"/>
                          <a:ea typeface="+mn-ea"/>
                          <a:cs typeface="+mn-cs"/>
                        </a:rPr>
                        <a:t> </a:t>
                      </a:r>
                      <a:r>
                        <a:rPr kumimoji="1" lang="ja-JP" altLang="en-US" sz="900" b="0" i="0" u="none" strike="noStrike" kern="1200" dirty="0">
                          <a:solidFill>
                            <a:schemeClr val="tx1"/>
                          </a:solidFill>
                          <a:effectLst/>
                          <a:latin typeface="+mj-ea"/>
                          <a:ea typeface="+mn-ea"/>
                          <a:cs typeface="+mn-cs"/>
                        </a:rPr>
                        <a:t>いずれのサービスも内部では冗長化しているが、作業誤り等の人的ミス（</a:t>
                      </a:r>
                      <a:r>
                        <a:rPr kumimoji="1" lang="en-US" altLang="ja-JP" sz="900" b="0" i="0" u="none" strike="noStrike" kern="1200" dirty="0">
                          <a:solidFill>
                            <a:schemeClr val="tx1"/>
                          </a:solidFill>
                          <a:effectLst/>
                          <a:latin typeface="+mj-ea"/>
                          <a:ea typeface="+mn-ea"/>
                          <a:cs typeface="+mn-cs"/>
                        </a:rPr>
                        <a:t>NLB</a:t>
                      </a:r>
                      <a:r>
                        <a:rPr kumimoji="1" lang="ja-JP" altLang="en-US" sz="900" b="0" i="0" u="none" strike="noStrike" kern="1200" dirty="0">
                          <a:solidFill>
                            <a:schemeClr val="tx1"/>
                          </a:solidFill>
                          <a:effectLst/>
                          <a:latin typeface="+mj-ea"/>
                          <a:ea typeface="+mn-ea"/>
                          <a:cs typeface="+mn-cs"/>
                        </a:rPr>
                        <a:t>上の設定変更等）を考慮し、特定団体・業務により</a:t>
                      </a:r>
                      <a:r>
                        <a:rPr kumimoji="1" lang="en-US" altLang="ja-JP" sz="900" b="0" i="0" u="none" strike="noStrike" kern="1200" dirty="0">
                          <a:solidFill>
                            <a:schemeClr val="tx1"/>
                          </a:solidFill>
                          <a:effectLst/>
                          <a:latin typeface="+mj-ea"/>
                          <a:ea typeface="+mn-ea"/>
                          <a:cs typeface="+mn-cs"/>
                        </a:rPr>
                        <a:t>NLB</a:t>
                      </a:r>
                      <a:r>
                        <a:rPr kumimoji="1" lang="ja-JP" altLang="en-US" sz="900" b="0" i="0" u="none" strike="noStrike" kern="1200" dirty="0">
                          <a:solidFill>
                            <a:schemeClr val="tx1"/>
                          </a:solidFill>
                          <a:effectLst/>
                          <a:latin typeface="+mj-ea"/>
                          <a:ea typeface="+mn-ea"/>
                          <a:cs typeface="+mn-cs"/>
                        </a:rPr>
                        <a:t>を複数に分けることも検討する。</a:t>
                      </a:r>
                      <a:endParaRPr kumimoji="1" lang="ja-JP" altLang="en-US" sz="900" b="0" u="none" kern="1200" dirty="0">
                        <a:solidFill>
                          <a:schemeClr val="tx1"/>
                        </a:solidFill>
                        <a:latin typeface="+mj-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tx1"/>
                          </a:solidFill>
                          <a:latin typeface="+mj-ea"/>
                          <a:ea typeface="+mn-ea"/>
                          <a:cs typeface="+mn-cs"/>
                        </a:rPr>
                        <a:t>回線運用管理補助者のネットワーク構築方針による課金額のズレの発生</a:t>
                      </a:r>
                      <a:br>
                        <a:rPr kumimoji="1" lang="en-US" altLang="ja-JP" sz="900" b="1" kern="1200" dirty="0">
                          <a:solidFill>
                            <a:schemeClr val="tx1"/>
                          </a:solidFill>
                          <a:latin typeface="+mj-ea"/>
                          <a:ea typeface="+mn-ea"/>
                          <a:cs typeface="+mn-cs"/>
                        </a:rPr>
                      </a:br>
                      <a:r>
                        <a:rPr kumimoji="1" lang="ja-JP" altLang="en-US" sz="900" b="0" kern="1200" dirty="0">
                          <a:solidFill>
                            <a:schemeClr val="tx1"/>
                          </a:solidFill>
                          <a:latin typeface="+mj-ea"/>
                          <a:ea typeface="+mn-ea"/>
                          <a:cs typeface="+mn-cs"/>
                        </a:rPr>
                        <a:t>回線運用管理補助者の設計方針により、</a:t>
                      </a:r>
                      <a:r>
                        <a:rPr kumimoji="1" lang="en-US" altLang="ja-JP" sz="900" b="0" kern="1200" dirty="0">
                          <a:solidFill>
                            <a:schemeClr val="tx1"/>
                          </a:solidFill>
                          <a:latin typeface="+mj-ea"/>
                          <a:ea typeface="+mn-ea"/>
                          <a:cs typeface="+mn-cs"/>
                        </a:rPr>
                        <a:t>Transit Gateway</a:t>
                      </a:r>
                      <a:r>
                        <a:rPr kumimoji="1" lang="ja-JP" altLang="en-US" sz="900" b="0" kern="1200" dirty="0">
                          <a:solidFill>
                            <a:schemeClr val="tx1"/>
                          </a:solidFill>
                          <a:latin typeface="+mj-ea"/>
                          <a:ea typeface="+mn-ea"/>
                          <a:cs typeface="+mn-cs"/>
                        </a:rPr>
                        <a:t>の作成単位が異なる。</a:t>
                      </a:r>
                      <a:r>
                        <a:rPr kumimoji="1" lang="en-US" altLang="ja-JP" sz="900" b="0" kern="1200" dirty="0">
                          <a:solidFill>
                            <a:schemeClr val="tx1"/>
                          </a:solidFill>
                          <a:latin typeface="+mj-ea"/>
                          <a:ea typeface="+mn-ea"/>
                          <a:cs typeface="+mn-cs"/>
                        </a:rPr>
                        <a:t>Transit Gateway Attachment</a:t>
                      </a:r>
                      <a:r>
                        <a:rPr kumimoji="1" lang="ja-JP" altLang="en-US" sz="900" b="0" kern="1200" dirty="0">
                          <a:solidFill>
                            <a:schemeClr val="tx1"/>
                          </a:solidFill>
                          <a:latin typeface="+mj-ea"/>
                          <a:ea typeface="+mn-ea"/>
                          <a:cs typeface="+mn-cs"/>
                        </a:rPr>
                        <a:t>の払い出し数が変わるため、サービス利用料に影響がある。</a:t>
                      </a:r>
                      <a:r>
                        <a:rPr kumimoji="1" lang="ja-JP" altLang="en-US" sz="900" b="0" i="0" u="sng" strike="noStrike" kern="1200" dirty="0">
                          <a:solidFill>
                            <a:schemeClr val="tx1"/>
                          </a:solidFill>
                          <a:effectLst/>
                          <a:latin typeface="+mj-ea"/>
                          <a:ea typeface="+mn-ea"/>
                          <a:cs typeface="+mn-cs"/>
                        </a:rPr>
                        <a:t> </a:t>
                      </a:r>
                      <a:endParaRPr kumimoji="1" lang="ja-JP" altLang="en-US" sz="900" b="0" kern="1200" dirty="0">
                        <a:solidFill>
                          <a:schemeClr val="tx1"/>
                        </a:solidFill>
                        <a:latin typeface="+mj-ea"/>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1" kern="1200" dirty="0" err="1">
                          <a:solidFill>
                            <a:schemeClr val="tx1"/>
                          </a:solidFill>
                          <a:latin typeface="+mj-ea"/>
                          <a:ea typeface="+mn-ea"/>
                          <a:cs typeface="+mn-cs"/>
                        </a:rPr>
                        <a:t>AutoScaling</a:t>
                      </a:r>
                      <a:r>
                        <a:rPr kumimoji="1" lang="ja-JP" altLang="en-US" sz="900" b="1" kern="1200" dirty="0">
                          <a:solidFill>
                            <a:schemeClr val="tx1"/>
                          </a:solidFill>
                          <a:latin typeface="+mj-ea"/>
                          <a:ea typeface="+mn-ea"/>
                          <a:cs typeface="+mn-cs"/>
                        </a:rPr>
                        <a:t>元のカスタム</a:t>
                      </a:r>
                      <a:r>
                        <a:rPr kumimoji="1" lang="en-US" altLang="ja-JP" sz="900" b="1" kern="1200" dirty="0">
                          <a:solidFill>
                            <a:schemeClr val="tx1"/>
                          </a:solidFill>
                          <a:latin typeface="+mj-ea"/>
                          <a:ea typeface="+mn-ea"/>
                          <a:cs typeface="+mn-cs"/>
                        </a:rPr>
                        <a:t>AMI</a:t>
                      </a:r>
                      <a:r>
                        <a:rPr kumimoji="1" lang="ja-JP" altLang="en-US" sz="900" b="1" kern="1200" dirty="0">
                          <a:solidFill>
                            <a:schemeClr val="tx1"/>
                          </a:solidFill>
                          <a:latin typeface="+mj-ea"/>
                          <a:ea typeface="+mn-ea"/>
                          <a:cs typeface="+mn-cs"/>
                        </a:rPr>
                        <a:t>の展開に想定以上に時間がかかる可能性がある</a:t>
                      </a:r>
                      <a:br>
                        <a:rPr kumimoji="1" lang="en-US" altLang="ja-JP" sz="900" b="0" kern="1200" dirty="0">
                          <a:solidFill>
                            <a:schemeClr val="tx1"/>
                          </a:solidFill>
                          <a:latin typeface="+mj-ea"/>
                          <a:ea typeface="+mn-ea"/>
                          <a:cs typeface="+mn-cs"/>
                        </a:rPr>
                      </a:br>
                      <a:r>
                        <a:rPr kumimoji="1" lang="ja-JP" altLang="en-US" sz="900" b="0" kern="1200" dirty="0">
                          <a:solidFill>
                            <a:schemeClr val="tx1"/>
                          </a:solidFill>
                          <a:latin typeface="+mj-ea"/>
                          <a:ea typeface="+mn-ea"/>
                          <a:cs typeface="+mn-cs"/>
                        </a:rPr>
                        <a:t>予定では、登庁時間帯前に</a:t>
                      </a:r>
                      <a:r>
                        <a:rPr kumimoji="1" lang="en-US" altLang="ja-JP" sz="900" b="0" kern="1200" dirty="0">
                          <a:solidFill>
                            <a:schemeClr val="tx1"/>
                          </a:solidFill>
                          <a:latin typeface="+mj-ea"/>
                          <a:ea typeface="+mn-ea"/>
                          <a:cs typeface="+mn-cs"/>
                        </a:rPr>
                        <a:t>Web/AP/</a:t>
                      </a:r>
                      <a:r>
                        <a:rPr kumimoji="1" lang="ja-JP" altLang="en-US" sz="900" b="0" kern="1200" dirty="0">
                          <a:solidFill>
                            <a:schemeClr val="tx1"/>
                          </a:solidFill>
                          <a:latin typeface="+mj-ea"/>
                          <a:ea typeface="+mn-ea"/>
                          <a:cs typeface="+mn-cs"/>
                        </a:rPr>
                        <a:t>印刷用の</a:t>
                      </a:r>
                      <a:r>
                        <a:rPr kumimoji="1" lang="en-US" altLang="ja-JP" sz="900" b="0" kern="1200" dirty="0">
                          <a:solidFill>
                            <a:schemeClr val="tx1"/>
                          </a:solidFill>
                          <a:latin typeface="+mj-ea"/>
                          <a:ea typeface="+mn-ea"/>
                          <a:cs typeface="+mn-cs"/>
                        </a:rPr>
                        <a:t>EC2</a:t>
                      </a:r>
                      <a:r>
                        <a:rPr kumimoji="1" lang="ja-JP" altLang="en-US" sz="900" b="0" kern="1200" dirty="0">
                          <a:solidFill>
                            <a:schemeClr val="tx1"/>
                          </a:solidFill>
                          <a:latin typeface="+mj-ea"/>
                          <a:ea typeface="+mn-ea"/>
                          <a:cs typeface="+mn-cs"/>
                        </a:rPr>
                        <a:t>をスケールアウトすることになるが、カスタム</a:t>
                      </a:r>
                      <a:r>
                        <a:rPr kumimoji="1" lang="en-US" altLang="ja-JP" sz="900" b="0" kern="1200" dirty="0">
                          <a:solidFill>
                            <a:schemeClr val="tx1"/>
                          </a:solidFill>
                          <a:latin typeface="+mj-ea"/>
                          <a:ea typeface="+mn-ea"/>
                          <a:cs typeface="+mn-cs"/>
                        </a:rPr>
                        <a:t>AMI</a:t>
                      </a:r>
                      <a:r>
                        <a:rPr kumimoji="1" lang="ja-JP" altLang="en-US" sz="900" b="0" kern="1200" dirty="0">
                          <a:solidFill>
                            <a:schemeClr val="tx1"/>
                          </a:solidFill>
                          <a:latin typeface="+mj-ea"/>
                          <a:ea typeface="+mn-ea"/>
                          <a:cs typeface="+mn-cs"/>
                        </a:rPr>
                        <a:t>の作り方及び展開数により、登庁時間帯の通信ピーク（ブートストーム）に対応できない可能性がある。</a:t>
                      </a:r>
                      <a:br>
                        <a:rPr kumimoji="1" lang="en-US" altLang="ja-JP" sz="900" b="0" kern="1200" dirty="0">
                          <a:solidFill>
                            <a:schemeClr val="tx1"/>
                          </a:solidFill>
                          <a:latin typeface="+mj-ea"/>
                          <a:ea typeface="+mn-ea"/>
                          <a:cs typeface="+mn-cs"/>
                        </a:rPr>
                      </a:br>
                      <a:r>
                        <a:rPr kumimoji="1" lang="ja-JP" altLang="en-US" sz="900" b="0" u="sng" kern="1200" dirty="0">
                          <a:solidFill>
                            <a:srgbClr val="FF0000"/>
                          </a:solidFill>
                          <a:latin typeface="+mj-ea"/>
                          <a:ea typeface="+mn-ea"/>
                          <a:cs typeface="+mn-cs"/>
                        </a:rPr>
                        <a:t>⇒ </a:t>
                      </a:r>
                      <a:r>
                        <a:rPr kumimoji="1" lang="en-US" altLang="ja-JP" sz="900" b="0" u="sng" kern="1200" dirty="0">
                          <a:solidFill>
                            <a:srgbClr val="FF0000"/>
                          </a:solidFill>
                          <a:latin typeface="+mj-ea"/>
                          <a:ea typeface="+mn-ea"/>
                          <a:cs typeface="+mn-cs"/>
                        </a:rPr>
                        <a:t>《</a:t>
                      </a:r>
                      <a:r>
                        <a:rPr kumimoji="1" lang="ja-JP" altLang="en-US" sz="900" b="0" u="sng" kern="1200" dirty="0">
                          <a:solidFill>
                            <a:srgbClr val="FF0000"/>
                          </a:solidFill>
                          <a:latin typeface="+mj-ea"/>
                          <a:ea typeface="+mn-ea"/>
                          <a:cs typeface="+mn-cs"/>
                        </a:rPr>
                        <a:t>対策</a:t>
                      </a:r>
                      <a:r>
                        <a:rPr kumimoji="1" lang="en-US" altLang="ja-JP" sz="900" b="0" u="sng" kern="1200" dirty="0">
                          <a:solidFill>
                            <a:srgbClr val="FF0000"/>
                          </a:solidFill>
                          <a:latin typeface="+mj-ea"/>
                          <a:ea typeface="+mn-ea"/>
                          <a:cs typeface="+mn-cs"/>
                        </a:rPr>
                        <a:t>》</a:t>
                      </a:r>
                      <a:r>
                        <a:rPr kumimoji="1" lang="ja-JP" altLang="en-US" sz="900" b="0" u="sng" kern="1200" dirty="0">
                          <a:solidFill>
                            <a:srgbClr val="FF0000"/>
                          </a:solidFill>
                          <a:latin typeface="+mj-ea"/>
                          <a:ea typeface="+mn-ea"/>
                          <a:cs typeface="+mn-cs"/>
                        </a:rPr>
                        <a:t> </a:t>
                      </a:r>
                      <a:r>
                        <a:rPr kumimoji="1" lang="ja-JP" altLang="en-US" sz="900" b="0" kern="1200" dirty="0">
                          <a:solidFill>
                            <a:schemeClr val="tx1"/>
                          </a:solidFill>
                          <a:latin typeface="+mj-ea"/>
                          <a:ea typeface="+mn-ea"/>
                          <a:cs typeface="+mn-cs"/>
                        </a:rPr>
                        <a:t>① ベースラインとなる性能分だけ</a:t>
                      </a:r>
                      <a:r>
                        <a:rPr kumimoji="1" lang="en-US" altLang="ja-JP" sz="900" b="0" kern="1200" dirty="0">
                          <a:solidFill>
                            <a:schemeClr val="tx1"/>
                          </a:solidFill>
                          <a:latin typeface="+mj-ea"/>
                          <a:ea typeface="+mn-ea"/>
                          <a:cs typeface="+mn-cs"/>
                        </a:rPr>
                        <a:t>RI</a:t>
                      </a:r>
                      <a:r>
                        <a:rPr kumimoji="1" lang="ja-JP" altLang="en-US" sz="900" b="0" kern="1200" dirty="0">
                          <a:solidFill>
                            <a:schemeClr val="tx1"/>
                          </a:solidFill>
                          <a:latin typeface="+mj-ea"/>
                          <a:ea typeface="+mn-ea"/>
                          <a:cs typeface="+mn-cs"/>
                        </a:rPr>
                        <a:t>による常時起動とする、② カスタム</a:t>
                      </a:r>
                      <a:r>
                        <a:rPr kumimoji="1" lang="en-US" altLang="ja-JP" sz="900" b="0" kern="1200" dirty="0">
                          <a:solidFill>
                            <a:schemeClr val="tx1"/>
                          </a:solidFill>
                          <a:latin typeface="+mj-ea"/>
                          <a:ea typeface="+mn-ea"/>
                          <a:cs typeface="+mn-cs"/>
                        </a:rPr>
                        <a:t>AMI</a:t>
                      </a:r>
                      <a:r>
                        <a:rPr kumimoji="1" lang="ja-JP" altLang="en-US" sz="900" b="0" kern="1200" dirty="0">
                          <a:solidFill>
                            <a:schemeClr val="tx1"/>
                          </a:solidFill>
                          <a:latin typeface="+mj-ea"/>
                          <a:ea typeface="+mn-ea"/>
                          <a:cs typeface="+mn-cs"/>
                        </a:rPr>
                        <a:t>を「起動速度重視」として作成する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1" kern="1200" dirty="0">
                          <a:solidFill>
                            <a:schemeClr val="tx1"/>
                          </a:solidFill>
                          <a:latin typeface="+mj-ea"/>
                          <a:ea typeface="+mn-ea"/>
                          <a:cs typeface="+mn-cs"/>
                        </a:rPr>
                        <a:t>AZ</a:t>
                      </a:r>
                      <a:r>
                        <a:rPr kumimoji="1" lang="ja-JP" altLang="en-US" sz="900" b="1" kern="1200" dirty="0">
                          <a:solidFill>
                            <a:schemeClr val="tx1"/>
                          </a:solidFill>
                          <a:latin typeface="+mj-ea"/>
                          <a:ea typeface="+mn-ea"/>
                          <a:cs typeface="+mn-cs"/>
                        </a:rPr>
                        <a:t>と</a:t>
                      </a:r>
                      <a:r>
                        <a:rPr kumimoji="1" lang="en-US" altLang="ja-JP" sz="900" b="1" kern="1200" dirty="0">
                          <a:solidFill>
                            <a:schemeClr val="tx1"/>
                          </a:solidFill>
                          <a:latin typeface="+mj-ea"/>
                          <a:ea typeface="+mn-ea"/>
                          <a:cs typeface="+mn-cs"/>
                        </a:rPr>
                        <a:t>EC2</a:t>
                      </a:r>
                      <a:r>
                        <a:rPr kumimoji="1" lang="ja-JP" altLang="en-US" sz="900" b="1" kern="1200" dirty="0">
                          <a:solidFill>
                            <a:schemeClr val="tx1"/>
                          </a:solidFill>
                          <a:latin typeface="+mj-ea"/>
                          <a:ea typeface="+mn-ea"/>
                          <a:cs typeface="+mn-cs"/>
                        </a:rPr>
                        <a:t>のインスタンスタイプを絞ることによる</a:t>
                      </a:r>
                      <a:r>
                        <a:rPr kumimoji="1" lang="en-US" altLang="ja-JP" sz="900" b="1" kern="1200" dirty="0">
                          <a:solidFill>
                            <a:schemeClr val="tx1"/>
                          </a:solidFill>
                          <a:latin typeface="+mj-ea"/>
                          <a:ea typeface="+mn-ea"/>
                          <a:cs typeface="+mn-cs"/>
                        </a:rPr>
                        <a:t>AWS</a:t>
                      </a:r>
                      <a:r>
                        <a:rPr kumimoji="1" lang="ja-JP" altLang="en-US" sz="900" b="1" kern="1200" dirty="0">
                          <a:solidFill>
                            <a:schemeClr val="tx1"/>
                          </a:solidFill>
                          <a:latin typeface="+mj-ea"/>
                          <a:ea typeface="+mn-ea"/>
                          <a:cs typeface="+mn-cs"/>
                        </a:rPr>
                        <a:t>側リソース枯渇</a:t>
                      </a:r>
                      <a:endParaRPr kumimoji="1" lang="en-US" altLang="ja-JP" sz="900" b="1" kern="1200" dirty="0">
                        <a:solidFill>
                          <a:schemeClr val="tx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kern="1200" dirty="0">
                          <a:solidFill>
                            <a:schemeClr val="dk1"/>
                          </a:solidFill>
                          <a:latin typeface="+mj-ea"/>
                          <a:ea typeface="+mn-ea"/>
                          <a:cs typeface="+mn-cs"/>
                        </a:rPr>
                        <a:t>　　（</a:t>
                      </a:r>
                      <a:r>
                        <a:rPr kumimoji="1" lang="en-US" altLang="ja-JP" sz="900" b="1" kern="1200" dirty="0">
                          <a:solidFill>
                            <a:schemeClr val="dk1"/>
                          </a:solidFill>
                          <a:latin typeface="+mj-ea"/>
                          <a:ea typeface="+mn-ea"/>
                          <a:cs typeface="+mn-cs"/>
                        </a:rPr>
                        <a:t>CSP</a:t>
                      </a:r>
                      <a:r>
                        <a:rPr kumimoji="1" lang="ja-JP" altLang="en-US" sz="900" b="1" kern="1200" dirty="0">
                          <a:solidFill>
                            <a:schemeClr val="dk1"/>
                          </a:solidFill>
                          <a:latin typeface="+mj-ea"/>
                          <a:ea typeface="+mn-ea"/>
                          <a:cs typeface="+mn-cs"/>
                        </a:rPr>
                        <a:t>側で起動可能なインスタンスの上限数が</a:t>
                      </a:r>
                      <a:r>
                        <a:rPr kumimoji="1" lang="en-US" altLang="ja-JP" sz="900" b="1" kern="1200" dirty="0">
                          <a:solidFill>
                            <a:schemeClr val="dk1"/>
                          </a:solidFill>
                          <a:latin typeface="+mj-ea"/>
                          <a:ea typeface="+mn-ea"/>
                          <a:cs typeface="+mn-cs"/>
                        </a:rPr>
                        <a:t>AZ</a:t>
                      </a:r>
                      <a:r>
                        <a:rPr kumimoji="1" lang="ja-JP" altLang="en-US" sz="900" b="1" kern="1200" dirty="0">
                          <a:solidFill>
                            <a:schemeClr val="dk1"/>
                          </a:solidFill>
                          <a:latin typeface="+mj-ea"/>
                          <a:ea typeface="+mn-ea"/>
                          <a:cs typeface="+mn-cs"/>
                        </a:rPr>
                        <a:t>毎に定められており、特定</a:t>
                      </a:r>
                      <a:r>
                        <a:rPr kumimoji="1" lang="en-US" altLang="ja-JP" sz="900" b="1" kern="1200" dirty="0">
                          <a:solidFill>
                            <a:schemeClr val="dk1"/>
                          </a:solidFill>
                          <a:latin typeface="+mj-ea"/>
                          <a:ea typeface="+mn-ea"/>
                          <a:cs typeface="+mn-cs"/>
                        </a:rPr>
                        <a:t>AZ</a:t>
                      </a:r>
                      <a:r>
                        <a:rPr kumimoji="1" lang="ja-JP" altLang="en-US" sz="900" b="1" kern="1200" dirty="0">
                          <a:solidFill>
                            <a:schemeClr val="dk1"/>
                          </a:solidFill>
                          <a:latin typeface="+mj-ea"/>
                          <a:ea typeface="+mn-ea"/>
                          <a:cs typeface="+mn-cs"/>
                        </a:rPr>
                        <a:t>で大量に同一インスタンスタイプを立ち上げる設定にすると、起動でき</a:t>
                      </a:r>
                      <a:br>
                        <a:rPr kumimoji="1" lang="en-US" altLang="ja-JP" sz="900" b="1" kern="1200" dirty="0">
                          <a:solidFill>
                            <a:schemeClr val="dk1"/>
                          </a:solidFill>
                          <a:latin typeface="+mj-ea"/>
                          <a:ea typeface="+mn-ea"/>
                          <a:cs typeface="+mn-cs"/>
                        </a:rPr>
                      </a:br>
                      <a:r>
                        <a:rPr kumimoji="1" lang="ja-JP" altLang="en-US" sz="900" b="1" kern="1200" dirty="0">
                          <a:solidFill>
                            <a:schemeClr val="dk1"/>
                          </a:solidFill>
                          <a:latin typeface="+mj-ea"/>
                          <a:ea typeface="+mn-ea"/>
                          <a:cs typeface="+mn-cs"/>
                        </a:rPr>
                        <a:t>　　なくなるリスクがある）</a:t>
                      </a:r>
                      <a:br>
                        <a:rPr kumimoji="1" lang="en-US" altLang="ja-JP" sz="900" b="0" kern="1200" dirty="0">
                          <a:solidFill>
                            <a:schemeClr val="tx1"/>
                          </a:solidFill>
                          <a:latin typeface="+mj-ea"/>
                          <a:ea typeface="+mn-ea"/>
                          <a:cs typeface="+mn-cs"/>
                        </a:rPr>
                      </a:br>
                      <a:r>
                        <a:rPr kumimoji="1" lang="ja-JP" altLang="en-US" sz="900" b="0" kern="1200" dirty="0">
                          <a:solidFill>
                            <a:schemeClr val="tx1"/>
                          </a:solidFill>
                          <a:latin typeface="+mj-ea"/>
                          <a:ea typeface="+mn-ea"/>
                          <a:cs typeface="+mn-cs"/>
                        </a:rPr>
                        <a:t>　　</a:t>
                      </a:r>
                      <a:r>
                        <a:rPr kumimoji="1" lang="ja-JP" altLang="en-US" sz="900" b="0" kern="1200" dirty="0">
                          <a:solidFill>
                            <a:srgbClr val="FF0000"/>
                          </a:solidFill>
                          <a:latin typeface="+mj-ea"/>
                          <a:ea typeface="+mn-ea"/>
                          <a:cs typeface="+mn-cs"/>
                        </a:rPr>
                        <a:t>⇒ </a:t>
                      </a:r>
                      <a:r>
                        <a:rPr kumimoji="1" lang="en-US" altLang="ja-JP" sz="900" b="0" kern="1200" dirty="0">
                          <a:solidFill>
                            <a:srgbClr val="FF0000"/>
                          </a:solidFill>
                          <a:latin typeface="+mj-ea"/>
                          <a:ea typeface="+mn-ea"/>
                          <a:cs typeface="+mn-cs"/>
                        </a:rPr>
                        <a:t>《</a:t>
                      </a:r>
                      <a:r>
                        <a:rPr kumimoji="1" lang="ja-JP" altLang="en-US" sz="900" b="0" kern="1200" dirty="0">
                          <a:solidFill>
                            <a:srgbClr val="FF0000"/>
                          </a:solidFill>
                          <a:latin typeface="+mj-ea"/>
                          <a:ea typeface="+mn-ea"/>
                          <a:cs typeface="+mn-cs"/>
                        </a:rPr>
                        <a:t>対策</a:t>
                      </a:r>
                      <a:r>
                        <a:rPr kumimoji="1" lang="en-US" altLang="ja-JP" sz="900" b="0" kern="1200" dirty="0">
                          <a:solidFill>
                            <a:srgbClr val="FF0000"/>
                          </a:solidFill>
                          <a:latin typeface="+mj-ea"/>
                          <a:ea typeface="+mn-ea"/>
                          <a:cs typeface="+mn-cs"/>
                        </a:rPr>
                        <a:t>》</a:t>
                      </a:r>
                      <a:r>
                        <a:rPr kumimoji="1" lang="ja-JP" altLang="en-US" sz="900" b="0" kern="1200" dirty="0">
                          <a:solidFill>
                            <a:srgbClr val="FF0000"/>
                          </a:solidFill>
                          <a:latin typeface="+mj-ea"/>
                          <a:ea typeface="+mn-ea"/>
                          <a:cs typeface="+mn-cs"/>
                        </a:rPr>
                        <a:t> </a:t>
                      </a:r>
                      <a:r>
                        <a:rPr kumimoji="1" lang="en-US" altLang="ja-JP" sz="900" b="0" kern="1200" dirty="0">
                          <a:solidFill>
                            <a:schemeClr val="tx1"/>
                          </a:solidFill>
                          <a:latin typeface="+mj-ea"/>
                          <a:ea typeface="+mn-ea"/>
                          <a:cs typeface="+mn-cs"/>
                        </a:rPr>
                        <a:t>AZ</a:t>
                      </a:r>
                      <a:r>
                        <a:rPr kumimoji="1" lang="ja-JP" altLang="en-US" sz="900" b="0" kern="1200" dirty="0">
                          <a:solidFill>
                            <a:schemeClr val="tx1"/>
                          </a:solidFill>
                          <a:latin typeface="+mj-ea"/>
                          <a:ea typeface="+mn-ea"/>
                          <a:cs typeface="+mn-cs"/>
                        </a:rPr>
                        <a:t>毎にインスタンスタイプを分け、起動時エラーに一定レベルで耐えられるように設定する必要がある。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6" name="タイトル 3">
            <a:extLst>
              <a:ext uri="{FF2B5EF4-FFF2-40B4-BE49-F238E27FC236}">
                <a16:creationId xmlns:a16="http://schemas.microsoft.com/office/drawing/2014/main" id="{EDE52FD4-CE1A-B248-217C-F2F8B7D0B990}"/>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美里町・川島町（</a:t>
            </a:r>
            <a:r>
              <a:rPr lang="en-US" altLang="ja-JP"/>
              <a:t>TKC</a:t>
            </a:r>
            <a:r>
              <a:rPr lang="ja-JP" altLang="en-US"/>
              <a:t>）</a:t>
            </a:r>
            <a:r>
              <a:rPr lang="en-US" altLang="ja-JP"/>
              <a:t>4/5</a:t>
            </a:r>
            <a:endParaRPr lang="ja-JP" altLang="en-US"/>
          </a:p>
        </p:txBody>
      </p:sp>
      <p:cxnSp>
        <p:nvCxnSpPr>
          <p:cNvPr id="7" name="直線コネクタ 6">
            <a:extLst>
              <a:ext uri="{FF2B5EF4-FFF2-40B4-BE49-F238E27FC236}">
                <a16:creationId xmlns:a16="http://schemas.microsoft.com/office/drawing/2014/main" id="{819EF967-53B7-E89A-D344-6D3A80B01485}"/>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B2247DD-8038-447C-50CD-CDC02576280F}"/>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稼働団体増加の按分効果でコスト削減が見込めるが、継続して実機検証が必要と想定する。</a:t>
            </a:r>
            <a:endParaRPr kumimoji="1" lang="en-US" altLang="ja-JP" sz="1400"/>
          </a:p>
        </p:txBody>
      </p:sp>
      <p:sp>
        <p:nvSpPr>
          <p:cNvPr id="9" name="スライド番号プレースホルダー 8">
            <a:extLst>
              <a:ext uri="{FF2B5EF4-FFF2-40B4-BE49-F238E27FC236}">
                <a16:creationId xmlns:a16="http://schemas.microsoft.com/office/drawing/2014/main" id="{912215B6-1101-278E-D180-2F7244685982}"/>
              </a:ext>
            </a:extLst>
          </p:cNvPr>
          <p:cNvSpPr>
            <a:spLocks noGrp="1"/>
          </p:cNvSpPr>
          <p:nvPr>
            <p:ph type="sldNum" sz="quarter" idx="12"/>
          </p:nvPr>
        </p:nvSpPr>
        <p:spPr/>
        <p:txBody>
          <a:bodyPr/>
          <a:lstStyle/>
          <a:p>
            <a:fld id="{DFD4F317-19D0-4848-B5EB-5B174DBE8CF9}" type="slidenum">
              <a:rPr lang="ja-JP" altLang="en-US" smtClean="0"/>
              <a:pPr/>
              <a:t>61</a:t>
            </a:fld>
            <a:endParaRPr lang="ja-JP" altLang="en-US"/>
          </a:p>
        </p:txBody>
      </p:sp>
    </p:spTree>
    <p:extLst>
      <p:ext uri="{BB962C8B-B14F-4D97-AF65-F5344CB8AC3E}">
        <p14:creationId xmlns:p14="http://schemas.microsoft.com/office/powerpoint/2010/main" val="5839572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D5319AE-824B-3E03-F1CA-D25D368298AA}"/>
              </a:ext>
            </a:extLst>
          </p:cNvPr>
          <p:cNvGraphicFramePr>
            <a:graphicFrameLocks noGrp="1"/>
          </p:cNvGraphicFramePr>
          <p:nvPr>
            <p:extLst>
              <p:ext uri="{D42A27DB-BD31-4B8C-83A1-F6EECF244321}">
                <p14:modId xmlns:p14="http://schemas.microsoft.com/office/powerpoint/2010/main" val="5127766"/>
              </p:ext>
            </p:extLst>
          </p:nvPr>
        </p:nvGraphicFramePr>
        <p:xfrm>
          <a:off x="831000" y="1369758"/>
          <a:ext cx="8244000" cy="148476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65634">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78364">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691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可用性検証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大規模災害や大規模障害（</a:t>
                      </a:r>
                      <a:r>
                        <a:rPr lang="en-US" altLang="ja-JP" sz="900" b="0" i="0" u="none" strike="noStrike">
                          <a:solidFill>
                            <a:srgbClr val="000000"/>
                          </a:solidFill>
                          <a:effectLst/>
                          <a:latin typeface="Meiryo UI" panose="020B0604030504040204" pitchFamily="50" charset="-128"/>
                          <a:ea typeface="Meiryo UI" panose="020B0604030504040204" pitchFamily="50" charset="-128"/>
                        </a:rPr>
                        <a:t>AWS</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でいえば</a:t>
                      </a:r>
                      <a:r>
                        <a:rPr lang="en-US" altLang="ja-JP" sz="900" b="0" i="0" u="none" strike="noStrike">
                          <a:solidFill>
                            <a:srgbClr val="000000"/>
                          </a:solidFill>
                          <a:effectLst/>
                          <a:latin typeface="Meiryo UI" panose="020B0604030504040204" pitchFamily="50" charset="-128"/>
                          <a:ea typeface="Meiryo UI" panose="020B0604030504040204" pitchFamily="50" charset="-128"/>
                        </a:rPr>
                        <a:t>Route53</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r>
                        <a:rPr lang="en-US" altLang="ja-JP" sz="900" b="0" i="0" u="none" strike="noStrike">
                          <a:solidFill>
                            <a:srgbClr val="000000"/>
                          </a:solidFill>
                          <a:effectLst/>
                          <a:latin typeface="Meiryo UI" panose="020B0604030504040204" pitchFamily="50" charset="-128"/>
                          <a:ea typeface="Meiryo UI" panose="020B0604030504040204" pitchFamily="50" charset="-128"/>
                        </a:rPr>
                        <a:t>S3</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系）の早期検知・縮退運転への移行・復帰が滞りなく行えるかどうかの確認</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141354">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LGWAN-ASP</a:t>
                      </a:r>
                      <a:r>
                        <a:rPr lang="ja-JP" altLang="en-US" sz="900" b="1" i="0" u="none" strike="noStrike">
                          <a:solidFill>
                            <a:srgbClr val="000000"/>
                          </a:solidFill>
                          <a:effectLst/>
                          <a:latin typeface="Meiryo UI" panose="020B0604030504040204" pitchFamily="50" charset="-128"/>
                          <a:ea typeface="Meiryo UI" panose="020B0604030504040204" pitchFamily="50" charset="-128"/>
                        </a:rPr>
                        <a:t>連携やベンダー保守回線</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特に</a:t>
                      </a:r>
                      <a:r>
                        <a:rPr lang="en-US" altLang="ja-JP" sz="900" b="0" i="0" u="none" strike="noStrike" dirty="0">
                          <a:solidFill>
                            <a:srgbClr val="000000"/>
                          </a:solidFill>
                          <a:effectLst/>
                          <a:latin typeface="Arial" panose="020B0604020202020204" pitchFamily="34" charset="0"/>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回線を利用した団体において、ガバクラ上のシステムと</a:t>
                      </a:r>
                      <a:r>
                        <a:rPr lang="en-US" altLang="ja-JP" sz="900" b="0" i="0" u="none" strike="noStrike" dirty="0">
                          <a:solidFill>
                            <a:srgbClr val="000000"/>
                          </a:solidFill>
                          <a:effectLst/>
                          <a:latin typeface="Arial" panose="020B0604020202020204" pitchFamily="34" charset="0"/>
                          <a:ea typeface="Meiryo UI" panose="020B0604030504040204" pitchFamily="50" charset="-128"/>
                        </a:rPr>
                        <a:t>LGWAN-ASP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との通信が問題なく行えるか。また、保守回線をどのように確保するかの確認（ベンダーの保守回線として</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を利用できるのかも確認）</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bl>
          </a:graphicData>
        </a:graphic>
      </p:graphicFrame>
      <p:graphicFrame>
        <p:nvGraphicFramePr>
          <p:cNvPr id="2" name="表 1">
            <a:extLst>
              <a:ext uri="{FF2B5EF4-FFF2-40B4-BE49-F238E27FC236}">
                <a16:creationId xmlns:a16="http://schemas.microsoft.com/office/drawing/2014/main" id="{E53A2B3D-54ED-21BF-D724-709CAA61A693}"/>
              </a:ext>
            </a:extLst>
          </p:cNvPr>
          <p:cNvGraphicFramePr>
            <a:graphicFrameLocks noGrp="1"/>
          </p:cNvGraphicFramePr>
          <p:nvPr>
            <p:extLst>
              <p:ext uri="{D42A27DB-BD31-4B8C-83A1-F6EECF244321}">
                <p14:modId xmlns:p14="http://schemas.microsoft.com/office/powerpoint/2010/main" val="3920671817"/>
              </p:ext>
            </p:extLst>
          </p:nvPr>
        </p:nvGraphicFramePr>
        <p:xfrm>
          <a:off x="831000" y="2965445"/>
          <a:ext cx="8244000" cy="3260881"/>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216000">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288000">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名前解決、通信回線、負荷分散、</a:t>
                      </a:r>
                      <a:r>
                        <a:rPr kumimoji="1" lang="en-US" altLang="ja-JP" sz="900"/>
                        <a:t>Firewall</a:t>
                      </a:r>
                      <a:r>
                        <a:rPr kumimoji="1" lang="ja-JP" altLang="en-US" sz="900"/>
                        <a:t>等に問題が発生した場合、正常性確認ツールにより自動で縮退環境（庁内設置サーバー）に切り替わり縮退の業務が継続できることを確認。</a:t>
                      </a:r>
                      <a:endParaRPr kumimoji="1" lang="en-US" altLang="ja-JP" sz="9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縮退運転への切り替えは、庁舎内にある疎通確認用エージェントが業務システムのサービス接続ができなくなることを検知次第、庁舎内の縮退運転サーバーへの接続切替を行う。</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t>すべての障害のケースにおいて、疎通確認用エージェントがエラーを検知し、縮退モードに切り替わったのち、業務端末から縮退モードで業務継続できることを確認した。</a:t>
                      </a:r>
                      <a:endParaRPr kumimoji="1" lang="en-US" altLang="ja-JP" sz="9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327054">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0">
                          <a:latin typeface="+mj-ea"/>
                          <a:ea typeface="+mj-ea"/>
                        </a:rPr>
                        <a:t>なし</a:t>
                      </a:r>
                      <a:endParaRPr kumimoji="1" lang="en-US" altLang="ja-JP" sz="900" b="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325147">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ガバメントクラウド上のシステムから</a:t>
                      </a:r>
                      <a:r>
                        <a:rPr lang="en-US" altLang="ja-JP" sz="900" b="0" i="0" u="none" strike="noStrike">
                          <a:solidFill>
                            <a:srgbClr val="000000"/>
                          </a:solidFill>
                          <a:effectLst/>
                          <a:latin typeface="Arial" panose="020B0604020202020204" pitchFamily="34" charset="0"/>
                          <a:ea typeface="Meiryo UI" panose="020B0604030504040204" pitchFamily="50" charset="-128"/>
                        </a:rPr>
                        <a:t>LGWAN-ASP</a:t>
                      </a:r>
                      <a:r>
                        <a:rPr lang="ja-JP" altLang="en-US" sz="900" b="0" i="0" u="none" strike="noStrike">
                          <a:solidFill>
                            <a:srgbClr val="000000"/>
                          </a:solidFill>
                          <a:effectLst/>
                          <a:latin typeface="Arial" panose="020B0604020202020204" pitchFamily="34" charset="0"/>
                          <a:ea typeface="Meiryo UI" panose="020B0604030504040204" pitchFamily="50" charset="-128"/>
                        </a:rPr>
                        <a:t>へ接続する場合は、一度庁舎に通信を戻す必要があることを確認した。</a:t>
                      </a:r>
                      <a:br>
                        <a:rPr lang="en-US" altLang="ja-JP" sz="900" b="0" i="0" u="none" strike="noStrike">
                          <a:solidFill>
                            <a:srgbClr val="000000"/>
                          </a:solidFill>
                          <a:effectLst/>
                          <a:latin typeface="Arial" panose="020B0604020202020204" pitchFamily="34" charset="0"/>
                          <a:ea typeface="Meiryo UI" panose="020B0604030504040204" pitchFamily="50" charset="-128"/>
                        </a:rPr>
                      </a:br>
                      <a:r>
                        <a:rPr lang="ja-JP" altLang="en-US" sz="900" b="0" i="0" u="none" strike="noStrike">
                          <a:solidFill>
                            <a:srgbClr val="000000"/>
                          </a:solidFill>
                          <a:effectLst/>
                          <a:latin typeface="Arial" panose="020B0604020202020204" pitchFamily="34" charset="0"/>
                          <a:ea typeface="Meiryo UI" panose="020B0604030504040204" pitchFamily="50" charset="-128"/>
                        </a:rPr>
                        <a:t>補足：</a:t>
                      </a:r>
                      <a:br>
                        <a:rPr lang="en-US" altLang="ja-JP" sz="900" b="0" i="0" u="none" strike="noStrike">
                          <a:solidFill>
                            <a:srgbClr val="000000"/>
                          </a:solidFill>
                          <a:effectLst/>
                          <a:latin typeface="Arial" panose="020B0604020202020204" pitchFamily="34" charset="0"/>
                          <a:ea typeface="Meiryo UI" panose="020B0604030504040204" pitchFamily="50" charset="-128"/>
                        </a:rPr>
                      </a:br>
                      <a:r>
                        <a:rPr lang="ja-JP" altLang="en-US" sz="900" b="0" i="0" u="none" strike="noStrike">
                          <a:solidFill>
                            <a:srgbClr val="000000"/>
                          </a:solidFill>
                          <a:effectLst/>
                          <a:latin typeface="Arial" panose="020B0604020202020204" pitchFamily="34" charset="0"/>
                          <a:ea typeface="Meiryo UI" panose="020B0604030504040204" pitchFamily="50" charset="-128"/>
                        </a:rPr>
                        <a:t>ガバメントクラウド（</a:t>
                      </a:r>
                      <a:r>
                        <a:rPr lang="en-US" altLang="ja-JP" sz="900" b="0" i="0" u="none" strike="noStrike">
                          <a:solidFill>
                            <a:srgbClr val="000000"/>
                          </a:solidFill>
                          <a:effectLst/>
                          <a:latin typeface="Arial" panose="020B0604020202020204" pitchFamily="34" charset="0"/>
                          <a:ea typeface="Meiryo UI" panose="020B0604030504040204" pitchFamily="50" charset="-128"/>
                        </a:rPr>
                        <a:t>AWS</a:t>
                      </a:r>
                      <a:r>
                        <a:rPr lang="ja-JP" altLang="en-US" sz="900" b="0" i="0" u="none" strike="noStrike">
                          <a:solidFill>
                            <a:srgbClr val="000000"/>
                          </a:solidFill>
                          <a:effectLst/>
                          <a:latin typeface="Arial" panose="020B0604020202020204" pitchFamily="34" charset="0"/>
                          <a:ea typeface="Meiryo UI" panose="020B0604030504040204" pitchFamily="50" charset="-128"/>
                        </a:rPr>
                        <a:t>）にホストしている基幹系システムから、</a:t>
                      </a:r>
                      <a:r>
                        <a:rPr lang="en-US" altLang="ja-JP" sz="900" b="0" i="0" u="none" strike="noStrike">
                          <a:solidFill>
                            <a:srgbClr val="000000"/>
                          </a:solidFill>
                          <a:effectLst/>
                          <a:latin typeface="Arial" panose="020B0604020202020204" pitchFamily="34" charset="0"/>
                          <a:ea typeface="Meiryo UI" panose="020B0604030504040204" pitchFamily="50" charset="-128"/>
                        </a:rPr>
                        <a:t>LGWAN-ASP</a:t>
                      </a:r>
                      <a:r>
                        <a:rPr lang="ja-JP" altLang="en-US" sz="900" b="0" i="0" u="none" strike="noStrike">
                          <a:solidFill>
                            <a:srgbClr val="000000"/>
                          </a:solidFill>
                          <a:effectLst/>
                          <a:latin typeface="Arial" panose="020B0604020202020204" pitchFamily="34" charset="0"/>
                          <a:ea typeface="Meiryo UI" panose="020B0604030504040204" pitchFamily="50" charset="-128"/>
                        </a:rPr>
                        <a:t>へのデータ連携が発生するケースにおいて、</a:t>
                      </a:r>
                      <a:br>
                        <a:rPr lang="en-US" altLang="ja-JP" sz="900" b="0" i="0" u="none" strike="noStrike">
                          <a:solidFill>
                            <a:srgbClr val="000000"/>
                          </a:solidFill>
                          <a:effectLst/>
                          <a:latin typeface="Arial" panose="020B0604020202020204" pitchFamily="34" charset="0"/>
                          <a:ea typeface="Meiryo UI" panose="020B0604030504040204" pitchFamily="50" charset="-128"/>
                        </a:rPr>
                      </a:br>
                      <a:r>
                        <a:rPr lang="en-US" altLang="ja-JP" sz="900" b="0" i="0" u="none" strike="noStrike">
                          <a:solidFill>
                            <a:srgbClr val="000000"/>
                          </a:solidFill>
                          <a:effectLst/>
                          <a:latin typeface="Arial" panose="020B0604020202020204" pitchFamily="34" charset="0"/>
                          <a:ea typeface="Meiryo UI" panose="020B0604030504040204" pitchFamily="50" charset="-128"/>
                        </a:rPr>
                        <a:t>AWS</a:t>
                      </a:r>
                      <a:r>
                        <a:rPr lang="ja-JP" altLang="en-US" sz="900" b="0" i="0" u="none" strike="noStrike">
                          <a:solidFill>
                            <a:srgbClr val="000000"/>
                          </a:solidFill>
                          <a:effectLst/>
                          <a:latin typeface="Arial" panose="020B0604020202020204" pitchFamily="34" charset="0"/>
                          <a:ea typeface="Meiryo UI" panose="020B0604030504040204" pitchFamily="50" charset="-128"/>
                        </a:rPr>
                        <a:t>から直接的に</a:t>
                      </a:r>
                      <a:r>
                        <a:rPr lang="en-US" altLang="ja-JP" sz="900" b="0" i="0" u="none" strike="noStrike">
                          <a:solidFill>
                            <a:srgbClr val="000000"/>
                          </a:solidFill>
                          <a:effectLst/>
                          <a:latin typeface="Arial" panose="020B0604020202020204" pitchFamily="34" charset="0"/>
                          <a:ea typeface="Meiryo UI" panose="020B0604030504040204" pitchFamily="50" charset="-128"/>
                        </a:rPr>
                        <a:t>LGWAN</a:t>
                      </a:r>
                      <a:r>
                        <a:rPr lang="ja-JP" altLang="en-US" sz="900" b="0" i="0" u="none" strike="noStrike">
                          <a:solidFill>
                            <a:srgbClr val="000000"/>
                          </a:solidFill>
                          <a:effectLst/>
                          <a:latin typeface="Arial" panose="020B0604020202020204" pitchFamily="34" charset="0"/>
                          <a:ea typeface="Meiryo UI" panose="020B0604030504040204" pitchFamily="50" charset="-128"/>
                        </a:rPr>
                        <a:t>に抜けることが出来ないため、</a:t>
                      </a:r>
                      <a:r>
                        <a:rPr lang="en-US" altLang="ja-JP" sz="900" b="0" i="0" u="none" strike="noStrike">
                          <a:solidFill>
                            <a:srgbClr val="000000"/>
                          </a:solidFill>
                          <a:effectLst/>
                          <a:latin typeface="Arial" panose="020B0604020202020204" pitchFamily="34" charset="0"/>
                          <a:ea typeface="Meiryo UI" panose="020B0604030504040204" pitchFamily="50" charset="-128"/>
                        </a:rPr>
                        <a:t>LGWAN</a:t>
                      </a:r>
                      <a:r>
                        <a:rPr lang="ja-JP" altLang="en-US" sz="900" b="0" i="0" u="none" strike="noStrike">
                          <a:solidFill>
                            <a:srgbClr val="000000"/>
                          </a:solidFill>
                          <a:effectLst/>
                          <a:latin typeface="Arial" panose="020B0604020202020204" pitchFamily="34" charset="0"/>
                          <a:ea typeface="Meiryo UI" panose="020B0604030504040204" pitchFamily="50" charset="-128"/>
                        </a:rPr>
                        <a:t>向けの通信については庁舎側にルーティングし、庁内の</a:t>
                      </a:r>
                      <a:r>
                        <a:rPr lang="en-US" altLang="ja-JP" sz="900" b="0" i="0" u="none" strike="noStrike">
                          <a:solidFill>
                            <a:srgbClr val="000000"/>
                          </a:solidFill>
                          <a:effectLst/>
                          <a:latin typeface="Arial" panose="020B0604020202020204" pitchFamily="34" charset="0"/>
                          <a:ea typeface="Meiryo UI" panose="020B0604030504040204" pitchFamily="50" charset="-128"/>
                        </a:rPr>
                        <a:t>LGWAN</a:t>
                      </a:r>
                      <a:r>
                        <a:rPr lang="ja-JP" altLang="en-US" sz="900" b="0" i="0" u="none" strike="noStrike">
                          <a:solidFill>
                            <a:srgbClr val="000000"/>
                          </a:solidFill>
                          <a:effectLst/>
                          <a:latin typeface="Arial" panose="020B0604020202020204" pitchFamily="34" charset="0"/>
                          <a:ea typeface="Meiryo UI" panose="020B0604030504040204" pitchFamily="50" charset="-128"/>
                        </a:rPr>
                        <a:t>ルーターから</a:t>
                      </a:r>
                      <a:r>
                        <a:rPr lang="en-US" altLang="ja-JP" sz="900" b="0" i="0" u="none" strike="noStrike">
                          <a:solidFill>
                            <a:srgbClr val="000000"/>
                          </a:solidFill>
                          <a:effectLst/>
                          <a:latin typeface="Arial" panose="020B0604020202020204" pitchFamily="34" charset="0"/>
                          <a:ea typeface="Meiryo UI" panose="020B0604030504040204" pitchFamily="50" charset="-128"/>
                        </a:rPr>
                        <a:t>LGWAN</a:t>
                      </a:r>
                      <a:r>
                        <a:rPr lang="ja-JP" altLang="en-US" sz="900" b="0" i="0" u="none" strike="noStrike">
                          <a:solidFill>
                            <a:srgbClr val="000000"/>
                          </a:solidFill>
                          <a:effectLst/>
                          <a:latin typeface="Arial" panose="020B0604020202020204" pitchFamily="34" charset="0"/>
                          <a:ea typeface="Meiryo UI" panose="020B0604030504040204" pitchFamily="50" charset="-128"/>
                        </a:rPr>
                        <a:t>に抜ける必要がある。</a:t>
                      </a:r>
                      <a:endParaRPr lang="en-US" altLang="ja-JP" sz="900" b="0" i="0" u="none" strike="noStrike">
                        <a:solidFill>
                          <a:srgbClr val="000000"/>
                        </a:solidFill>
                        <a:effectLst/>
                        <a:latin typeface="Arial" panose="020B0604020202020204" pitchFamily="34" charset="0"/>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Arial" panose="020B0604020202020204" pitchFamily="34" charset="0"/>
                          <a:ea typeface="Meiryo UI" panose="020B0604030504040204" pitchFamily="50" charset="-128"/>
                        </a:rPr>
                        <a:t>ベンダの保守回線について、</a:t>
                      </a:r>
                      <a:r>
                        <a:rPr lang="en-US" altLang="ja-JP" sz="900" b="0" i="0" u="none" strike="noStrike">
                          <a:solidFill>
                            <a:srgbClr val="000000"/>
                          </a:solidFill>
                          <a:effectLst/>
                          <a:latin typeface="Arial" panose="020B0604020202020204" pitchFamily="34" charset="0"/>
                          <a:ea typeface="Meiryo UI" panose="020B0604030504040204" pitchFamily="50" charset="-128"/>
                        </a:rPr>
                        <a:t>LGWAN</a:t>
                      </a:r>
                      <a:r>
                        <a:rPr lang="ja-JP" altLang="en-US" sz="900" b="0" i="0" u="none" strike="noStrike">
                          <a:solidFill>
                            <a:srgbClr val="000000"/>
                          </a:solidFill>
                          <a:effectLst/>
                          <a:latin typeface="Arial" panose="020B0604020202020204" pitchFamily="34" charset="0"/>
                          <a:ea typeface="Meiryo UI" panose="020B0604030504040204" pitchFamily="50" charset="-128"/>
                        </a:rPr>
                        <a:t>を利用することはできず、ベンダーにて保守回線を別途用意することが必要であることを確認した。</a:t>
                      </a:r>
                      <a:br>
                        <a:rPr lang="en-US" altLang="ja-JP" sz="900" b="0" i="0" u="none" strike="noStrike">
                          <a:solidFill>
                            <a:srgbClr val="000000"/>
                          </a:solidFill>
                          <a:effectLst/>
                          <a:latin typeface="Arial" panose="020B0604020202020204" pitchFamily="34" charset="0"/>
                          <a:ea typeface="Meiryo UI" panose="020B0604030504040204" pitchFamily="50" charset="-128"/>
                        </a:rPr>
                      </a:br>
                      <a:r>
                        <a:rPr lang="ja-JP" altLang="en-US" sz="900" b="0" i="0" u="none" strike="noStrike">
                          <a:solidFill>
                            <a:srgbClr val="000000"/>
                          </a:solidFill>
                          <a:effectLst/>
                          <a:latin typeface="Arial" panose="020B0604020202020204" pitchFamily="34" charset="0"/>
                          <a:ea typeface="Meiryo UI" panose="020B0604030504040204" pitchFamily="50" charset="-128"/>
                        </a:rPr>
                        <a:t>補足：</a:t>
                      </a:r>
                      <a:r>
                        <a:rPr lang="ja-JP" altLang="en-US" sz="900"/>
                        <a:t>地方公共団体と同じ形態で</a:t>
                      </a:r>
                      <a:r>
                        <a:rPr lang="en-US" altLang="ja-JP" sz="900"/>
                        <a:t>LGWAN</a:t>
                      </a:r>
                      <a:r>
                        <a:rPr lang="ja-JP" altLang="en-US" sz="900"/>
                        <a:t>を利用することはできず、別途保守回線を用意する必要がある。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325147">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dirty="0">
                          <a:solidFill>
                            <a:srgbClr val="000000"/>
                          </a:solidFill>
                          <a:effectLst/>
                          <a:latin typeface="Arial" panose="020B0604020202020204" pitchFamily="34" charset="0"/>
                          <a:ea typeface="Meiryo UI" panose="020B0604030504040204" pitchFamily="50" charset="-128"/>
                        </a:rPr>
                        <a:t>なし</a:t>
                      </a:r>
                      <a:endParaRPr kumimoji="1" lang="ja-JP" altLang="en-US" sz="900" b="0" kern="1200" dirty="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4" name="タイトル 3">
            <a:extLst>
              <a:ext uri="{FF2B5EF4-FFF2-40B4-BE49-F238E27FC236}">
                <a16:creationId xmlns:a16="http://schemas.microsoft.com/office/drawing/2014/main" id="{9C513366-8D0C-94A0-E16D-DDBECCFAD098}"/>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美里町・川島町（</a:t>
            </a:r>
            <a:r>
              <a:rPr lang="en-US" altLang="ja-JP"/>
              <a:t>TKC</a:t>
            </a:r>
            <a:r>
              <a:rPr lang="ja-JP" altLang="en-US"/>
              <a:t>）</a:t>
            </a:r>
            <a:r>
              <a:rPr lang="en-US" altLang="ja-JP"/>
              <a:t>5/5</a:t>
            </a:r>
            <a:endParaRPr lang="ja-JP" altLang="en-US"/>
          </a:p>
        </p:txBody>
      </p:sp>
      <p:cxnSp>
        <p:nvCxnSpPr>
          <p:cNvPr id="5" name="直線コネクタ 4">
            <a:extLst>
              <a:ext uri="{FF2B5EF4-FFF2-40B4-BE49-F238E27FC236}">
                <a16:creationId xmlns:a16="http://schemas.microsoft.com/office/drawing/2014/main" id="{901606B7-92A5-8950-98AE-B455986C2623}"/>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1DD09AA5-7A82-8969-74A7-533E81354222}"/>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稼働団体増加の按分効果でコスト削減が見込めるが、継続して実機検証が必要と想定する。</a:t>
            </a:r>
            <a:endParaRPr kumimoji="1" lang="en-US" altLang="ja-JP" sz="1400"/>
          </a:p>
        </p:txBody>
      </p:sp>
      <p:sp>
        <p:nvSpPr>
          <p:cNvPr id="7" name="スライド番号プレースホルダー 6">
            <a:extLst>
              <a:ext uri="{FF2B5EF4-FFF2-40B4-BE49-F238E27FC236}">
                <a16:creationId xmlns:a16="http://schemas.microsoft.com/office/drawing/2014/main" id="{CAF0B02A-46BE-E0C9-C610-BC1D914467AD}"/>
              </a:ext>
            </a:extLst>
          </p:cNvPr>
          <p:cNvSpPr>
            <a:spLocks noGrp="1"/>
          </p:cNvSpPr>
          <p:nvPr>
            <p:ph type="sldNum" sz="quarter" idx="12"/>
          </p:nvPr>
        </p:nvSpPr>
        <p:spPr/>
        <p:txBody>
          <a:bodyPr/>
          <a:lstStyle/>
          <a:p>
            <a:fld id="{DFD4F317-19D0-4848-B5EB-5B174DBE8CF9}" type="slidenum">
              <a:rPr lang="ja-JP" altLang="en-US" smtClean="0"/>
              <a:pPr/>
              <a:t>62</a:t>
            </a:fld>
            <a:endParaRPr lang="ja-JP" altLang="en-US"/>
          </a:p>
        </p:txBody>
      </p:sp>
    </p:spTree>
    <p:extLst>
      <p:ext uri="{BB962C8B-B14F-4D97-AF65-F5344CB8AC3E}">
        <p14:creationId xmlns:p14="http://schemas.microsoft.com/office/powerpoint/2010/main" val="34435294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63</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8543925" cy="1082604"/>
          </a:xfrm>
        </p:spPr>
        <p:txBody>
          <a:bodyPr/>
          <a:lstStyle/>
          <a:p>
            <a:r>
              <a:rPr lang="ja-JP" altLang="en-US"/>
              <a:t>笠置町</a:t>
            </a:r>
            <a:br>
              <a:rPr kumimoji="1" lang="en-US" altLang="ja-JP"/>
            </a:br>
            <a:r>
              <a:rPr kumimoji="1" lang="ja-JP" altLang="en-US"/>
              <a:t>（京都電子計算）</a:t>
            </a:r>
          </a:p>
        </p:txBody>
      </p:sp>
    </p:spTree>
    <p:extLst>
      <p:ext uri="{BB962C8B-B14F-4D97-AF65-F5344CB8AC3E}">
        <p14:creationId xmlns:p14="http://schemas.microsoft.com/office/powerpoint/2010/main" val="17708049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71A3E58-CEE7-70DF-4A3E-4AC9EF839A30}"/>
              </a:ext>
            </a:extLst>
          </p:cNvPr>
          <p:cNvGraphicFramePr>
            <a:graphicFrameLocks noGrp="1"/>
          </p:cNvGraphicFramePr>
          <p:nvPr>
            <p:extLst>
              <p:ext uri="{D42A27DB-BD31-4B8C-83A1-F6EECF244321}">
                <p14:modId xmlns:p14="http://schemas.microsoft.com/office/powerpoint/2010/main" val="2794253206"/>
              </p:ext>
            </p:extLst>
          </p:nvPr>
        </p:nvGraphicFramePr>
        <p:xfrm>
          <a:off x="600079" y="1783870"/>
          <a:ext cx="8762996" cy="434880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地方公共団体から専用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線で接続する方法（団体での個別調達）</a:t>
                      </a:r>
                      <a:endParaRPr kumimoji="1" lang="ja-JP" altLang="en-US" sz="900" b="0">
                        <a:solidFill>
                          <a:srgbClr val="FF0000"/>
                        </a:solidFill>
                        <a:latin typeface="Meiryo UI 本文"/>
                      </a:endParaRP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088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en-US" altLang="ja-JP" sz="900" dirty="0">
                          <a:latin typeface="+mj-ea"/>
                          <a:ea typeface="+mj-ea"/>
                        </a:rPr>
                        <a:t>CE</a:t>
                      </a:r>
                      <a:r>
                        <a:rPr kumimoji="1" lang="ja-JP" altLang="en-US" sz="900" dirty="0">
                          <a:latin typeface="+mj-ea"/>
                          <a:ea typeface="+mj-ea"/>
                        </a:rPr>
                        <a:t>ルーターは、レンタルルーターとした。ただし、柔軟な経路設計ができず、課題が残った（特定プライベート</a:t>
                      </a:r>
                      <a:r>
                        <a:rPr kumimoji="1" lang="en-US" altLang="ja-JP" sz="900" dirty="0">
                          <a:latin typeface="+mj-ea"/>
                          <a:ea typeface="+mj-ea"/>
                        </a:rPr>
                        <a:t>IP</a:t>
                      </a:r>
                      <a:r>
                        <a:rPr kumimoji="1" lang="ja-JP" altLang="en-US" sz="900" dirty="0">
                          <a:latin typeface="+mj-ea"/>
                          <a:ea typeface="+mj-ea"/>
                        </a:rPr>
                        <a:t>アドレス利用不可）</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②の区間の</a:t>
                      </a:r>
                      <a:r>
                        <a:rPr kumimoji="1" lang="en-US" altLang="ja-JP" sz="900" dirty="0">
                          <a:latin typeface="+mj-ea"/>
                          <a:ea typeface="+mj-ea"/>
                        </a:rPr>
                        <a:t>Active</a:t>
                      </a:r>
                      <a:r>
                        <a:rPr kumimoji="1" lang="ja-JP" altLang="en-US" sz="900" dirty="0">
                          <a:latin typeface="+mj-ea"/>
                          <a:ea typeface="+mj-ea"/>
                        </a:rPr>
                        <a:t>回線が</a:t>
                      </a:r>
                      <a:r>
                        <a:rPr kumimoji="1" lang="en-US" altLang="ja-JP" sz="900" dirty="0">
                          <a:latin typeface="+mj-ea"/>
                          <a:ea typeface="+mj-ea"/>
                        </a:rPr>
                        <a:t>NTT</a:t>
                      </a:r>
                      <a:r>
                        <a:rPr kumimoji="1" lang="ja-JP" altLang="en-US" sz="900" dirty="0">
                          <a:latin typeface="+mj-ea"/>
                          <a:ea typeface="+mj-ea"/>
                        </a:rPr>
                        <a:t>系、</a:t>
                      </a:r>
                      <a:r>
                        <a:rPr kumimoji="1" lang="en-US" altLang="ja-JP" sz="900" dirty="0">
                          <a:latin typeface="+mj-ea"/>
                          <a:ea typeface="+mj-ea"/>
                        </a:rPr>
                        <a:t>Standby</a:t>
                      </a:r>
                      <a:r>
                        <a:rPr kumimoji="1" lang="ja-JP" altLang="en-US" sz="900" dirty="0">
                          <a:latin typeface="+mj-ea"/>
                          <a:ea typeface="+mj-ea"/>
                        </a:rPr>
                        <a:t>回線を電力系回線の異なるキャリアの冗長とした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帯域は、</a:t>
                      </a:r>
                      <a:r>
                        <a:rPr kumimoji="1" lang="en-US" altLang="ja-JP" sz="900" dirty="0">
                          <a:latin typeface="+mj-ea"/>
                          <a:ea typeface="+mj-ea"/>
                        </a:rPr>
                        <a:t>Active</a:t>
                      </a:r>
                      <a:r>
                        <a:rPr kumimoji="1" lang="ja-JP" altLang="en-US" sz="900" dirty="0">
                          <a:latin typeface="+mj-ea"/>
                          <a:ea typeface="+mj-ea"/>
                        </a:rPr>
                        <a:t>、</a:t>
                      </a:r>
                      <a:r>
                        <a:rPr kumimoji="1" lang="en-US" altLang="ja-JP" sz="900" dirty="0">
                          <a:latin typeface="+mj-ea"/>
                          <a:ea typeface="+mj-ea"/>
                        </a:rPr>
                        <a:t>Standby</a:t>
                      </a:r>
                      <a:r>
                        <a:rPr kumimoji="1" lang="ja-JP" altLang="en-US" sz="900" dirty="0">
                          <a:latin typeface="+mj-ea"/>
                          <a:ea typeface="+mj-ea"/>
                        </a:rPr>
                        <a:t>ともに</a:t>
                      </a:r>
                      <a:r>
                        <a:rPr kumimoji="1" lang="en-US" altLang="ja-JP" sz="900" dirty="0">
                          <a:latin typeface="+mj-ea"/>
                          <a:ea typeface="+mj-ea"/>
                        </a:rPr>
                        <a:t>100Mbps</a:t>
                      </a:r>
                      <a:r>
                        <a:rPr kumimoji="1" lang="ja-JP" altLang="en-US" sz="900" dirty="0">
                          <a:latin typeface="+mj-ea"/>
                          <a:ea typeface="+mj-ea"/>
                        </a:rPr>
                        <a:t>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dirty="0">
                          <a:latin typeface="+mj-ea"/>
                          <a:ea typeface="+mj-ea"/>
                        </a:rPr>
                        <a:t>BGP</a:t>
                      </a:r>
                      <a:r>
                        <a:rPr kumimoji="1" lang="ja-JP" altLang="en-US" sz="900" dirty="0">
                          <a:latin typeface="+mj-ea"/>
                          <a:ea typeface="+mj-ea"/>
                        </a:rPr>
                        <a:t>の</a:t>
                      </a:r>
                      <a:r>
                        <a:rPr kumimoji="1" lang="en-US" altLang="ja-JP" sz="900" dirty="0">
                          <a:latin typeface="+mj-ea"/>
                          <a:ea typeface="+mj-ea"/>
                        </a:rPr>
                        <a:t>AS-Path Prepend</a:t>
                      </a:r>
                      <a:r>
                        <a:rPr kumimoji="1" lang="ja-JP" altLang="en-US" sz="900" dirty="0">
                          <a:latin typeface="+mj-ea"/>
                          <a:ea typeface="+mj-ea"/>
                        </a:rPr>
                        <a:t>で経路制御する設計とし、</a:t>
                      </a:r>
                      <a:r>
                        <a:rPr kumimoji="1" lang="en-US" altLang="ja-JP" sz="900" dirty="0">
                          <a:latin typeface="+mj-ea"/>
                          <a:ea typeface="+mj-ea"/>
                        </a:rPr>
                        <a:t>Standby</a:t>
                      </a:r>
                      <a:r>
                        <a:rPr kumimoji="1" lang="ja-JP" altLang="en-US" sz="900" dirty="0">
                          <a:latin typeface="+mj-ea"/>
                          <a:ea typeface="+mj-ea"/>
                        </a:rPr>
                        <a:t>系には、</a:t>
                      </a:r>
                      <a:r>
                        <a:rPr kumimoji="1" lang="en-US" altLang="ja-JP" sz="900" dirty="0">
                          <a:latin typeface="+mj-ea"/>
                          <a:ea typeface="+mj-ea"/>
                        </a:rPr>
                        <a:t>AS-Path Prepend</a:t>
                      </a:r>
                      <a:r>
                        <a:rPr kumimoji="1" lang="ja-JP" altLang="en-US" sz="900" dirty="0">
                          <a:latin typeface="+mj-ea"/>
                          <a:ea typeface="+mj-ea"/>
                        </a:rPr>
                        <a:t>で複数の</a:t>
                      </a:r>
                      <a:r>
                        <a:rPr kumimoji="1" lang="en-US" altLang="ja-JP" sz="900" dirty="0">
                          <a:latin typeface="+mj-ea"/>
                          <a:ea typeface="+mj-ea"/>
                        </a:rPr>
                        <a:t>AS Path</a:t>
                      </a:r>
                      <a:r>
                        <a:rPr kumimoji="1" lang="ja-JP" altLang="en-US" sz="900" dirty="0">
                          <a:latin typeface="+mj-ea"/>
                          <a:ea typeface="+mj-ea"/>
                        </a:rPr>
                        <a:t>を付与した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クラウド接続点は、東京とし、メインのデータセンターは</a:t>
                      </a:r>
                      <a:r>
                        <a:rPr kumimoji="1" lang="en-US" altLang="ja-JP" sz="900" dirty="0">
                          <a:latin typeface="+mj-ea"/>
                          <a:ea typeface="+mj-ea"/>
                        </a:rPr>
                        <a:t>TY2</a:t>
                      </a:r>
                      <a:r>
                        <a:rPr kumimoji="1" lang="ja-JP" altLang="en-US" sz="900" dirty="0">
                          <a:latin typeface="+mj-ea"/>
                          <a:ea typeface="+mj-ea"/>
                        </a:rPr>
                        <a:t>、バックアップは</a:t>
                      </a:r>
                      <a:r>
                        <a:rPr kumimoji="1" lang="en-US" altLang="ja-JP" sz="900" dirty="0">
                          <a:latin typeface="+mj-ea"/>
                          <a:ea typeface="+mj-ea"/>
                        </a:rPr>
                        <a:t>CC1</a:t>
                      </a:r>
                      <a:r>
                        <a:rPr kumimoji="1" lang="ja-JP" altLang="en-US" sz="900" dirty="0">
                          <a:latin typeface="+mj-ea"/>
                          <a:ea typeface="+mj-ea"/>
                        </a:rPr>
                        <a:t>を選択した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③の中継回線の接続仕様で切り替えに概ね</a:t>
                      </a:r>
                      <a:r>
                        <a:rPr kumimoji="1" lang="en-US" altLang="ja-JP" sz="900" dirty="0">
                          <a:latin typeface="+mj-ea"/>
                          <a:ea typeface="+mj-ea"/>
                        </a:rPr>
                        <a:t>60</a:t>
                      </a:r>
                      <a:r>
                        <a:rPr kumimoji="1" lang="ja-JP" altLang="en-US" sz="900" dirty="0">
                          <a:latin typeface="+mj-ea"/>
                          <a:ea typeface="+mj-ea"/>
                        </a:rPr>
                        <a:t>秒程度要するため、注意が必要であり、</a:t>
                      </a:r>
                      <a:r>
                        <a:rPr kumimoji="1" lang="en-US" altLang="ja-JP" sz="900" dirty="0">
                          <a:latin typeface="+mj-ea"/>
                          <a:ea typeface="+mj-ea"/>
                        </a:rPr>
                        <a:t>CSP</a:t>
                      </a:r>
                      <a:r>
                        <a:rPr kumimoji="1" lang="ja-JP" altLang="en-US" sz="900" dirty="0">
                          <a:latin typeface="+mj-ea"/>
                          <a:ea typeface="+mj-ea"/>
                        </a:rPr>
                        <a:t>に機能改善要望を行っている（</a:t>
                      </a:r>
                      <a:r>
                        <a:rPr kumimoji="1" lang="en-US" altLang="ja-JP" sz="900" dirty="0">
                          <a:latin typeface="+mj-ea"/>
                          <a:ea typeface="+mj-ea"/>
                        </a:rPr>
                        <a:t>BFD</a:t>
                      </a:r>
                      <a:r>
                        <a:rPr kumimoji="1" lang="ja-JP" altLang="en-US" sz="900" dirty="0">
                          <a:latin typeface="+mj-ea"/>
                          <a:ea typeface="+mj-ea"/>
                        </a:rPr>
                        <a:t>の実装）</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経路情報が</a:t>
                      </a:r>
                      <a:r>
                        <a:rPr kumimoji="1" lang="ja-JP" altLang="en-US" sz="900" dirty="0">
                          <a:solidFill>
                            <a:schemeClr val="tx1"/>
                          </a:solidFill>
                          <a:latin typeface="+mj-ea"/>
                          <a:ea typeface="+mj-ea"/>
                        </a:rPr>
                        <a:t>未公開の区間</a:t>
                      </a:r>
                      <a:r>
                        <a:rPr kumimoji="1" lang="ja-JP" altLang="en-US" sz="900" dirty="0">
                          <a:latin typeface="+mj-ea"/>
                          <a:ea typeface="+mj-ea"/>
                        </a:rPr>
                        <a:t>があり、機能改善要望を行っている（</a:t>
                      </a:r>
                      <a:r>
                        <a:rPr kumimoji="1" lang="en-US" altLang="ja-JP" sz="900" dirty="0">
                          <a:latin typeface="+mj-ea"/>
                          <a:ea typeface="+mj-ea"/>
                        </a:rPr>
                        <a:t>Direct</a:t>
                      </a:r>
                      <a:r>
                        <a:rPr kumimoji="1" lang="ja-JP" altLang="en-US" sz="900" dirty="0">
                          <a:latin typeface="+mj-ea"/>
                          <a:ea typeface="+mj-ea"/>
                        </a:rPr>
                        <a:t> </a:t>
                      </a:r>
                      <a:r>
                        <a:rPr kumimoji="1" lang="en-US" altLang="ja-JP" sz="900" dirty="0">
                          <a:latin typeface="+mj-ea"/>
                          <a:ea typeface="+mj-ea"/>
                        </a:rPr>
                        <a:t>Connect</a:t>
                      </a:r>
                      <a:r>
                        <a:rPr kumimoji="1" lang="ja-JP" altLang="en-US" sz="900" dirty="0">
                          <a:latin typeface="+mj-ea"/>
                          <a:ea typeface="+mj-ea"/>
                        </a:rPr>
                        <a:t>、</a:t>
                      </a:r>
                      <a:r>
                        <a:rPr kumimoji="1" lang="en-US" altLang="ja-JP" sz="900" dirty="0">
                          <a:latin typeface="+mj-ea"/>
                          <a:ea typeface="+mj-ea"/>
                        </a:rPr>
                        <a:t>Direct</a:t>
                      </a:r>
                      <a:r>
                        <a:rPr kumimoji="1" lang="ja-JP" altLang="en-US" sz="900" dirty="0">
                          <a:latin typeface="+mj-ea"/>
                          <a:ea typeface="+mj-ea"/>
                        </a:rPr>
                        <a:t> </a:t>
                      </a:r>
                      <a:r>
                        <a:rPr kumimoji="1" lang="en-US" altLang="ja-JP" sz="900" dirty="0">
                          <a:latin typeface="+mj-ea"/>
                          <a:ea typeface="+mj-ea"/>
                        </a:rPr>
                        <a:t>Connect</a:t>
                      </a:r>
                      <a:r>
                        <a:rPr kumimoji="1" lang="ja-JP" altLang="en-US" sz="900" dirty="0">
                          <a:latin typeface="+mj-ea"/>
                          <a:ea typeface="+mj-ea"/>
                        </a:rPr>
                        <a:t> </a:t>
                      </a:r>
                      <a:r>
                        <a:rPr kumimoji="1" lang="en-US" altLang="ja-JP" sz="900" dirty="0">
                          <a:latin typeface="+mj-ea"/>
                          <a:ea typeface="+mj-ea"/>
                        </a:rPr>
                        <a:t>Gateway</a:t>
                      </a:r>
                      <a:r>
                        <a:rPr kumimoji="1" lang="ja-JP" altLang="en-US" sz="900" dirty="0">
                          <a:latin typeface="+mj-ea"/>
                          <a:ea typeface="+mj-ea"/>
                        </a:rPr>
                        <a:t>、</a:t>
                      </a:r>
                      <a:r>
                        <a:rPr kumimoji="1" lang="en-US" altLang="ja-JP" sz="900" dirty="0">
                          <a:latin typeface="+mj-ea"/>
                          <a:ea typeface="+mj-ea"/>
                        </a:rPr>
                        <a:t>Transit Gateway</a:t>
                      </a:r>
                      <a:r>
                        <a:rPr kumimoji="1" lang="ja-JP" altLang="en-US" sz="900" dirty="0">
                          <a:latin typeface="+mj-ea"/>
                          <a:ea typeface="+mj-ea"/>
                        </a:rPr>
                        <a:t>）</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小規模の地方公共団体で本回線コストを負担するのは困難であるため、単独接続ではなく、共同接続のほうが良い</a:t>
                      </a:r>
                      <a:endParaRPr kumimoji="1" lang="en-US" altLang="ja-JP" sz="900" dirty="0">
                        <a:latin typeface="+mj-ea"/>
                        <a:ea typeface="+mj-ea"/>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5" name="四角形: 角を丸くする 4">
            <a:extLst>
              <a:ext uri="{FF2B5EF4-FFF2-40B4-BE49-F238E27FC236}">
                <a16:creationId xmlns:a16="http://schemas.microsoft.com/office/drawing/2014/main" id="{0FFE80EA-7CEB-5E2A-AD71-C305624FB80C}"/>
              </a:ext>
            </a:extLst>
          </p:cNvPr>
          <p:cNvSpPr/>
          <p:nvPr/>
        </p:nvSpPr>
        <p:spPr>
          <a:xfrm>
            <a:off x="4217611" y="3133439"/>
            <a:ext cx="3096000" cy="828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A51A0AAD-86FA-9C7C-88F5-B3510DB1B4F9}"/>
              </a:ext>
            </a:extLst>
          </p:cNvPr>
          <p:cNvSpPr/>
          <p:nvPr/>
        </p:nvSpPr>
        <p:spPr>
          <a:xfrm>
            <a:off x="2977635" y="3133439"/>
            <a:ext cx="1116000" cy="8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7" name="四角形: 角を丸くする 6">
            <a:extLst>
              <a:ext uri="{FF2B5EF4-FFF2-40B4-BE49-F238E27FC236}">
                <a16:creationId xmlns:a16="http://schemas.microsoft.com/office/drawing/2014/main" id="{BCDD624F-E5C9-C951-88B2-A7C69EC1F17F}"/>
              </a:ext>
            </a:extLst>
          </p:cNvPr>
          <p:cNvSpPr/>
          <p:nvPr/>
        </p:nvSpPr>
        <p:spPr>
          <a:xfrm>
            <a:off x="7425918" y="3133439"/>
            <a:ext cx="1620000" cy="828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9" name="直線矢印コネクタ 8">
            <a:extLst>
              <a:ext uri="{FF2B5EF4-FFF2-40B4-BE49-F238E27FC236}">
                <a16:creationId xmlns:a16="http://schemas.microsoft.com/office/drawing/2014/main" id="{DDD7073D-4324-2D3A-272A-9C9CA1B54A09}"/>
              </a:ext>
            </a:extLst>
          </p:cNvPr>
          <p:cNvCxnSpPr>
            <a:cxnSpLocks/>
          </p:cNvCxnSpPr>
          <p:nvPr/>
        </p:nvCxnSpPr>
        <p:spPr>
          <a:xfrm>
            <a:off x="826264" y="3102156"/>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DDC7639F-0893-10F0-29C8-DE278EA724D2}"/>
              </a:ext>
            </a:extLst>
          </p:cNvPr>
          <p:cNvSpPr/>
          <p:nvPr/>
        </p:nvSpPr>
        <p:spPr>
          <a:xfrm>
            <a:off x="847257" y="2799730"/>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1" name="直線矢印コネクタ 10">
            <a:extLst>
              <a:ext uri="{FF2B5EF4-FFF2-40B4-BE49-F238E27FC236}">
                <a16:creationId xmlns:a16="http://schemas.microsoft.com/office/drawing/2014/main" id="{367AB26B-EF25-DFF1-B803-0D331EE90FC1}"/>
              </a:ext>
            </a:extLst>
          </p:cNvPr>
          <p:cNvCxnSpPr>
            <a:cxnSpLocks/>
          </p:cNvCxnSpPr>
          <p:nvPr/>
        </p:nvCxnSpPr>
        <p:spPr>
          <a:xfrm>
            <a:off x="1746259" y="3102156"/>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21C6F4B-0F9E-23FE-313A-E88BAC1AA49D}"/>
              </a:ext>
            </a:extLst>
          </p:cNvPr>
          <p:cNvSpPr/>
          <p:nvPr/>
        </p:nvSpPr>
        <p:spPr>
          <a:xfrm>
            <a:off x="1827825" y="2816320"/>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3" name="直線矢印コネクタ 12">
            <a:extLst>
              <a:ext uri="{FF2B5EF4-FFF2-40B4-BE49-F238E27FC236}">
                <a16:creationId xmlns:a16="http://schemas.microsoft.com/office/drawing/2014/main" id="{CC1BE841-303A-3CB4-A9F6-543F647E5FF6}"/>
              </a:ext>
            </a:extLst>
          </p:cNvPr>
          <p:cNvCxnSpPr/>
          <p:nvPr/>
        </p:nvCxnSpPr>
        <p:spPr>
          <a:xfrm>
            <a:off x="2940674" y="3102156"/>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74432A8-CD06-1E99-33AD-182C2337FCEE}"/>
              </a:ext>
            </a:extLst>
          </p:cNvPr>
          <p:cNvSpPr/>
          <p:nvPr/>
        </p:nvSpPr>
        <p:spPr>
          <a:xfrm>
            <a:off x="2962513" y="2816320"/>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5" name="直線矢印コネクタ 14">
            <a:extLst>
              <a:ext uri="{FF2B5EF4-FFF2-40B4-BE49-F238E27FC236}">
                <a16:creationId xmlns:a16="http://schemas.microsoft.com/office/drawing/2014/main" id="{3DF5D4A9-179A-FDB4-6015-A65EB0C830C1}"/>
              </a:ext>
            </a:extLst>
          </p:cNvPr>
          <p:cNvCxnSpPr>
            <a:cxnSpLocks/>
          </p:cNvCxnSpPr>
          <p:nvPr/>
        </p:nvCxnSpPr>
        <p:spPr>
          <a:xfrm>
            <a:off x="4147724" y="3102156"/>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505109C4-6094-77F9-5B71-F991B2864C00}"/>
              </a:ext>
            </a:extLst>
          </p:cNvPr>
          <p:cNvSpPr/>
          <p:nvPr/>
        </p:nvSpPr>
        <p:spPr>
          <a:xfrm>
            <a:off x="4176685" y="2816320"/>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17" name="直線矢印コネクタ 16">
            <a:extLst>
              <a:ext uri="{FF2B5EF4-FFF2-40B4-BE49-F238E27FC236}">
                <a16:creationId xmlns:a16="http://schemas.microsoft.com/office/drawing/2014/main" id="{6AB00822-4778-7D47-C2B7-59A4BC1C4079}"/>
              </a:ext>
            </a:extLst>
          </p:cNvPr>
          <p:cNvCxnSpPr>
            <a:cxnSpLocks/>
          </p:cNvCxnSpPr>
          <p:nvPr/>
        </p:nvCxnSpPr>
        <p:spPr>
          <a:xfrm>
            <a:off x="5417774" y="3102156"/>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76010D1A-196E-7112-8078-A08BD94E6A69}"/>
              </a:ext>
            </a:extLst>
          </p:cNvPr>
          <p:cNvSpPr/>
          <p:nvPr/>
        </p:nvSpPr>
        <p:spPr>
          <a:xfrm>
            <a:off x="5440093" y="2816320"/>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19" name="直線矢印コネクタ 18">
            <a:extLst>
              <a:ext uri="{FF2B5EF4-FFF2-40B4-BE49-F238E27FC236}">
                <a16:creationId xmlns:a16="http://schemas.microsoft.com/office/drawing/2014/main" id="{843F25F6-2570-4F56-487A-56751CFFC29F}"/>
              </a:ext>
            </a:extLst>
          </p:cNvPr>
          <p:cNvCxnSpPr>
            <a:cxnSpLocks/>
          </p:cNvCxnSpPr>
          <p:nvPr/>
        </p:nvCxnSpPr>
        <p:spPr>
          <a:xfrm>
            <a:off x="6363149" y="3102156"/>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F5AD9772-B86F-4B9D-6BDC-CE0362CD92AB}"/>
              </a:ext>
            </a:extLst>
          </p:cNvPr>
          <p:cNvSpPr/>
          <p:nvPr/>
        </p:nvSpPr>
        <p:spPr>
          <a:xfrm>
            <a:off x="6349881" y="2816320"/>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21" name="直線矢印コネクタ 20">
            <a:extLst>
              <a:ext uri="{FF2B5EF4-FFF2-40B4-BE49-F238E27FC236}">
                <a16:creationId xmlns:a16="http://schemas.microsoft.com/office/drawing/2014/main" id="{DA73BFC0-884C-709A-4BDE-D1E1B76D1AF5}"/>
              </a:ext>
            </a:extLst>
          </p:cNvPr>
          <p:cNvCxnSpPr/>
          <p:nvPr/>
        </p:nvCxnSpPr>
        <p:spPr>
          <a:xfrm>
            <a:off x="7380311" y="3102156"/>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D4898E40-7EF6-F4A5-D9F8-83F57EB8E910}"/>
              </a:ext>
            </a:extLst>
          </p:cNvPr>
          <p:cNvSpPr/>
          <p:nvPr/>
        </p:nvSpPr>
        <p:spPr>
          <a:xfrm>
            <a:off x="7400936" y="2803620"/>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39" name="正方形/長方形 38">
            <a:extLst>
              <a:ext uri="{FF2B5EF4-FFF2-40B4-BE49-F238E27FC236}">
                <a16:creationId xmlns:a16="http://schemas.microsoft.com/office/drawing/2014/main" id="{F24494F2-2739-09CA-28AE-95DAD04162DB}"/>
              </a:ext>
            </a:extLst>
          </p:cNvPr>
          <p:cNvSpPr/>
          <p:nvPr/>
        </p:nvSpPr>
        <p:spPr>
          <a:xfrm>
            <a:off x="4218329" y="3460507"/>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40" name="四角形: 角を丸くする 39">
            <a:extLst>
              <a:ext uri="{FF2B5EF4-FFF2-40B4-BE49-F238E27FC236}">
                <a16:creationId xmlns:a16="http://schemas.microsoft.com/office/drawing/2014/main" id="{1EA55435-D469-89C5-DF33-8B8A0C3F19DB}"/>
              </a:ext>
            </a:extLst>
          </p:cNvPr>
          <p:cNvSpPr>
            <a:spLocks/>
          </p:cNvSpPr>
          <p:nvPr/>
        </p:nvSpPr>
        <p:spPr>
          <a:xfrm>
            <a:off x="898631" y="3133649"/>
            <a:ext cx="140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笠置町</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41" name="円柱 40">
            <a:extLst>
              <a:ext uri="{FF2B5EF4-FFF2-40B4-BE49-F238E27FC236}">
                <a16:creationId xmlns:a16="http://schemas.microsoft.com/office/drawing/2014/main" id="{FB2C8585-FD56-256D-5F2D-6261F6997CAE}"/>
              </a:ext>
            </a:extLst>
          </p:cNvPr>
          <p:cNvSpPr/>
          <p:nvPr/>
        </p:nvSpPr>
        <p:spPr>
          <a:xfrm>
            <a:off x="1350258" y="332150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3" name="円柱 42">
            <a:extLst>
              <a:ext uri="{FF2B5EF4-FFF2-40B4-BE49-F238E27FC236}">
                <a16:creationId xmlns:a16="http://schemas.microsoft.com/office/drawing/2014/main" id="{F91A8937-B3B5-49D3-717F-C6FEF78D6D2C}"/>
              </a:ext>
            </a:extLst>
          </p:cNvPr>
          <p:cNvSpPr/>
          <p:nvPr/>
        </p:nvSpPr>
        <p:spPr>
          <a:xfrm>
            <a:off x="1350258" y="359977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4" name="正方形/長方形 43">
            <a:extLst>
              <a:ext uri="{FF2B5EF4-FFF2-40B4-BE49-F238E27FC236}">
                <a16:creationId xmlns:a16="http://schemas.microsoft.com/office/drawing/2014/main" id="{51C515C5-575F-89D5-16A0-A19F1FCC4631}"/>
              </a:ext>
            </a:extLst>
          </p:cNvPr>
          <p:cNvSpPr/>
          <p:nvPr/>
        </p:nvSpPr>
        <p:spPr>
          <a:xfrm>
            <a:off x="2310390" y="346050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46" name="円柱 45">
            <a:extLst>
              <a:ext uri="{FF2B5EF4-FFF2-40B4-BE49-F238E27FC236}">
                <a16:creationId xmlns:a16="http://schemas.microsoft.com/office/drawing/2014/main" id="{8ABF67DA-37CB-47FF-EBD5-C20DDA320EE3}"/>
              </a:ext>
            </a:extLst>
          </p:cNvPr>
          <p:cNvSpPr>
            <a:spLocks/>
          </p:cNvSpPr>
          <p:nvPr/>
        </p:nvSpPr>
        <p:spPr>
          <a:xfrm>
            <a:off x="3024871" y="331980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7" name="円柱 46">
            <a:extLst>
              <a:ext uri="{FF2B5EF4-FFF2-40B4-BE49-F238E27FC236}">
                <a16:creationId xmlns:a16="http://schemas.microsoft.com/office/drawing/2014/main" id="{42DD537E-8865-6974-B99A-D94CE2B4B834}"/>
              </a:ext>
            </a:extLst>
          </p:cNvPr>
          <p:cNvSpPr>
            <a:spLocks/>
          </p:cNvSpPr>
          <p:nvPr/>
        </p:nvSpPr>
        <p:spPr>
          <a:xfrm>
            <a:off x="3024871" y="360265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8" name="円柱 47">
            <a:extLst>
              <a:ext uri="{FF2B5EF4-FFF2-40B4-BE49-F238E27FC236}">
                <a16:creationId xmlns:a16="http://schemas.microsoft.com/office/drawing/2014/main" id="{28F31BDF-34AF-19CD-8F87-D839206BCA0C}"/>
              </a:ext>
            </a:extLst>
          </p:cNvPr>
          <p:cNvSpPr>
            <a:spLocks/>
          </p:cNvSpPr>
          <p:nvPr/>
        </p:nvSpPr>
        <p:spPr>
          <a:xfrm>
            <a:off x="3661097" y="331980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9" name="円柱 48">
            <a:extLst>
              <a:ext uri="{FF2B5EF4-FFF2-40B4-BE49-F238E27FC236}">
                <a16:creationId xmlns:a16="http://schemas.microsoft.com/office/drawing/2014/main" id="{C47D3E84-4CA9-DD0B-B438-C79AD4605D44}"/>
              </a:ext>
            </a:extLst>
          </p:cNvPr>
          <p:cNvSpPr>
            <a:spLocks/>
          </p:cNvSpPr>
          <p:nvPr/>
        </p:nvSpPr>
        <p:spPr>
          <a:xfrm>
            <a:off x="3661097" y="3602650"/>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50" name="直線コネクタ 49">
            <a:extLst>
              <a:ext uri="{FF2B5EF4-FFF2-40B4-BE49-F238E27FC236}">
                <a16:creationId xmlns:a16="http://schemas.microsoft.com/office/drawing/2014/main" id="{7414D36C-6B0B-81C7-1910-1326D86854BA}"/>
              </a:ext>
            </a:extLst>
          </p:cNvPr>
          <p:cNvCxnSpPr>
            <a:cxnSpLocks/>
            <a:stCxn id="66" idx="3"/>
            <a:endCxn id="46" idx="2"/>
          </p:cNvCxnSpPr>
          <p:nvPr/>
        </p:nvCxnSpPr>
        <p:spPr>
          <a:xfrm flipV="1">
            <a:off x="2222126" y="3445800"/>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0DC01E1-565B-A44E-61B6-0A1B4C8B49BF}"/>
              </a:ext>
            </a:extLst>
          </p:cNvPr>
          <p:cNvCxnSpPr>
            <a:cxnSpLocks/>
          </p:cNvCxnSpPr>
          <p:nvPr/>
        </p:nvCxnSpPr>
        <p:spPr>
          <a:xfrm>
            <a:off x="2222127" y="3725770"/>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9CCDC6A-4557-8C91-2DD1-ACADFFFAF665}"/>
              </a:ext>
            </a:extLst>
          </p:cNvPr>
          <p:cNvCxnSpPr>
            <a:cxnSpLocks/>
          </p:cNvCxnSpPr>
          <p:nvPr/>
        </p:nvCxnSpPr>
        <p:spPr>
          <a:xfrm>
            <a:off x="4057098" y="3445800"/>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75579137-D7E6-0FE8-8C82-E75663700BD9}"/>
              </a:ext>
            </a:extLst>
          </p:cNvPr>
          <p:cNvCxnSpPr>
            <a:cxnSpLocks/>
          </p:cNvCxnSpPr>
          <p:nvPr/>
        </p:nvCxnSpPr>
        <p:spPr>
          <a:xfrm>
            <a:off x="4057098" y="3725770"/>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521BD85B-C916-22B0-F22F-52657B480BD0}"/>
              </a:ext>
            </a:extLst>
          </p:cNvPr>
          <p:cNvCxnSpPr>
            <a:cxnSpLocks/>
          </p:cNvCxnSpPr>
          <p:nvPr/>
        </p:nvCxnSpPr>
        <p:spPr>
          <a:xfrm>
            <a:off x="6319119" y="3445800"/>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E884C8C-EC4F-A6B3-C4DB-81332725786A}"/>
              </a:ext>
            </a:extLst>
          </p:cNvPr>
          <p:cNvCxnSpPr>
            <a:cxnSpLocks/>
          </p:cNvCxnSpPr>
          <p:nvPr/>
        </p:nvCxnSpPr>
        <p:spPr>
          <a:xfrm>
            <a:off x="6339147" y="3725770"/>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3B4C71FC-4E16-C8A3-4926-AA849D92AC28}"/>
              </a:ext>
            </a:extLst>
          </p:cNvPr>
          <p:cNvCxnSpPr>
            <a:cxnSpLocks/>
            <a:stCxn id="41" idx="4"/>
            <a:endCxn id="66" idx="1"/>
          </p:cNvCxnSpPr>
          <p:nvPr/>
        </p:nvCxnSpPr>
        <p:spPr>
          <a:xfrm>
            <a:off x="1746258" y="3447501"/>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086BA11B-2156-9468-21FA-75849F660182}"/>
              </a:ext>
            </a:extLst>
          </p:cNvPr>
          <p:cNvCxnSpPr>
            <a:cxnSpLocks/>
            <a:stCxn id="43" idx="4"/>
            <a:endCxn id="67" idx="1"/>
          </p:cNvCxnSpPr>
          <p:nvPr/>
        </p:nvCxnSpPr>
        <p:spPr>
          <a:xfrm>
            <a:off x="1746258" y="3725770"/>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58" name="円柱 57">
            <a:extLst>
              <a:ext uri="{FF2B5EF4-FFF2-40B4-BE49-F238E27FC236}">
                <a16:creationId xmlns:a16="http://schemas.microsoft.com/office/drawing/2014/main" id="{23B2F63F-95A8-0ADC-C6C2-9DEBD7AE2A17}"/>
              </a:ext>
            </a:extLst>
          </p:cNvPr>
          <p:cNvSpPr/>
          <p:nvPr/>
        </p:nvSpPr>
        <p:spPr>
          <a:xfrm>
            <a:off x="5592978" y="3417048"/>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59" name="円柱 58">
            <a:extLst>
              <a:ext uri="{FF2B5EF4-FFF2-40B4-BE49-F238E27FC236}">
                <a16:creationId xmlns:a16="http://schemas.microsoft.com/office/drawing/2014/main" id="{406098D3-67A8-11B5-7969-F5D01EF1A280}"/>
              </a:ext>
            </a:extLst>
          </p:cNvPr>
          <p:cNvSpPr/>
          <p:nvPr/>
        </p:nvSpPr>
        <p:spPr>
          <a:xfrm>
            <a:off x="5461593" y="3275522"/>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60" name="正方形/長方形 59">
            <a:extLst>
              <a:ext uri="{FF2B5EF4-FFF2-40B4-BE49-F238E27FC236}">
                <a16:creationId xmlns:a16="http://schemas.microsoft.com/office/drawing/2014/main" id="{98C7829C-C0FC-2274-6069-14369DB546F7}"/>
              </a:ext>
            </a:extLst>
          </p:cNvPr>
          <p:cNvSpPr/>
          <p:nvPr/>
        </p:nvSpPr>
        <p:spPr>
          <a:xfrm>
            <a:off x="2302770" y="3736814"/>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1" name="正方形/長方形 60">
            <a:extLst>
              <a:ext uri="{FF2B5EF4-FFF2-40B4-BE49-F238E27FC236}">
                <a16:creationId xmlns:a16="http://schemas.microsoft.com/office/drawing/2014/main" id="{A0B2CB8C-A22D-A8A2-0D58-1F23C2AF80CD}"/>
              </a:ext>
            </a:extLst>
          </p:cNvPr>
          <p:cNvSpPr/>
          <p:nvPr/>
        </p:nvSpPr>
        <p:spPr>
          <a:xfrm>
            <a:off x="4218329" y="3736814"/>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2" name="正方形/長方形 61">
            <a:extLst>
              <a:ext uri="{FF2B5EF4-FFF2-40B4-BE49-F238E27FC236}">
                <a16:creationId xmlns:a16="http://schemas.microsoft.com/office/drawing/2014/main" id="{E25F899D-81BC-A6DD-9C37-E4DC92B6BAFB}"/>
              </a:ext>
            </a:extLst>
          </p:cNvPr>
          <p:cNvSpPr/>
          <p:nvPr/>
        </p:nvSpPr>
        <p:spPr>
          <a:xfrm>
            <a:off x="6370910" y="3460507"/>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63" name="正方形/長方形 62">
            <a:extLst>
              <a:ext uri="{FF2B5EF4-FFF2-40B4-BE49-F238E27FC236}">
                <a16:creationId xmlns:a16="http://schemas.microsoft.com/office/drawing/2014/main" id="{0F18C891-6579-15A5-010C-A0F096911E62}"/>
              </a:ext>
            </a:extLst>
          </p:cNvPr>
          <p:cNvSpPr/>
          <p:nvPr/>
        </p:nvSpPr>
        <p:spPr>
          <a:xfrm>
            <a:off x="6370910" y="3736814"/>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4" name="正方形/長方形 63">
            <a:extLst>
              <a:ext uri="{FF2B5EF4-FFF2-40B4-BE49-F238E27FC236}">
                <a16:creationId xmlns:a16="http://schemas.microsoft.com/office/drawing/2014/main" id="{C320FF0C-9C1B-0615-EADF-F9517810BDFB}"/>
              </a:ext>
            </a:extLst>
          </p:cNvPr>
          <p:cNvSpPr/>
          <p:nvPr/>
        </p:nvSpPr>
        <p:spPr>
          <a:xfrm>
            <a:off x="7634905" y="4091149"/>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chemeClr val="tx2"/>
                </a:solidFill>
                <a:latin typeface="+mj-ea"/>
                <a:ea typeface="+mj-ea"/>
              </a:rPr>
              <a:t>CSP</a:t>
            </a:r>
            <a:r>
              <a:rPr kumimoji="1" lang="ja-JP" altLang="en-US" sz="800" b="1">
                <a:solidFill>
                  <a:schemeClr val="tx2"/>
                </a:solidFill>
                <a:latin typeface="+mj-ea"/>
                <a:ea typeface="+mj-ea"/>
              </a:rPr>
              <a:t>プライベート</a:t>
            </a:r>
            <a:r>
              <a:rPr kumimoji="1" lang="en-US" altLang="ja-JP" sz="800" b="1">
                <a:solidFill>
                  <a:schemeClr val="tx2"/>
                </a:solidFill>
                <a:latin typeface="+mj-ea"/>
                <a:ea typeface="+mj-ea"/>
              </a:rPr>
              <a:t>NW</a:t>
            </a:r>
            <a:endParaRPr kumimoji="1" lang="ja-JP" altLang="en-US" sz="800" b="1">
              <a:solidFill>
                <a:schemeClr val="tx2"/>
              </a:solidFill>
              <a:latin typeface="+mj-ea"/>
              <a:ea typeface="+mj-ea"/>
            </a:endParaRPr>
          </a:p>
        </p:txBody>
      </p:sp>
      <p:cxnSp>
        <p:nvCxnSpPr>
          <p:cNvPr id="65" name="直線矢印コネクタ 64">
            <a:extLst>
              <a:ext uri="{FF2B5EF4-FFF2-40B4-BE49-F238E27FC236}">
                <a16:creationId xmlns:a16="http://schemas.microsoft.com/office/drawing/2014/main" id="{CCA1F4F9-1DB0-BA7E-3127-FC30850FF309}"/>
              </a:ext>
            </a:extLst>
          </p:cNvPr>
          <p:cNvCxnSpPr>
            <a:cxnSpLocks/>
          </p:cNvCxnSpPr>
          <p:nvPr/>
        </p:nvCxnSpPr>
        <p:spPr>
          <a:xfrm>
            <a:off x="7705486" y="3960658"/>
            <a:ext cx="0" cy="396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66677E01-E488-3B7B-6128-5B32D48290E4}"/>
              </a:ext>
            </a:extLst>
          </p:cNvPr>
          <p:cNvSpPr/>
          <p:nvPr/>
        </p:nvSpPr>
        <p:spPr>
          <a:xfrm>
            <a:off x="1826126" y="332150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67" name="正方形/長方形 66">
            <a:extLst>
              <a:ext uri="{FF2B5EF4-FFF2-40B4-BE49-F238E27FC236}">
                <a16:creationId xmlns:a16="http://schemas.microsoft.com/office/drawing/2014/main" id="{F48FCFF4-E1A8-E560-201B-C6263A4B6ECC}"/>
              </a:ext>
            </a:extLst>
          </p:cNvPr>
          <p:cNvSpPr/>
          <p:nvPr/>
        </p:nvSpPr>
        <p:spPr>
          <a:xfrm>
            <a:off x="1826126" y="3599770"/>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68" name="直線コネクタ 67">
            <a:extLst>
              <a:ext uri="{FF2B5EF4-FFF2-40B4-BE49-F238E27FC236}">
                <a16:creationId xmlns:a16="http://schemas.microsoft.com/office/drawing/2014/main" id="{0426BCE5-6F97-ED05-00E5-4353BE6D806B}"/>
              </a:ext>
            </a:extLst>
          </p:cNvPr>
          <p:cNvCxnSpPr>
            <a:cxnSpLocks/>
          </p:cNvCxnSpPr>
          <p:nvPr/>
        </p:nvCxnSpPr>
        <p:spPr>
          <a:xfrm>
            <a:off x="826263"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9" name="直線コネクタ 68">
            <a:extLst>
              <a:ext uri="{FF2B5EF4-FFF2-40B4-BE49-F238E27FC236}">
                <a16:creationId xmlns:a16="http://schemas.microsoft.com/office/drawing/2014/main" id="{E9C98CF1-8221-1EF5-432D-0260EC35984F}"/>
              </a:ext>
            </a:extLst>
          </p:cNvPr>
          <p:cNvCxnSpPr>
            <a:cxnSpLocks/>
          </p:cNvCxnSpPr>
          <p:nvPr/>
        </p:nvCxnSpPr>
        <p:spPr>
          <a:xfrm>
            <a:off x="2919084"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0" name="直線コネクタ 69">
            <a:extLst>
              <a:ext uri="{FF2B5EF4-FFF2-40B4-BE49-F238E27FC236}">
                <a16:creationId xmlns:a16="http://schemas.microsoft.com/office/drawing/2014/main" id="{54B18170-5D3E-2DBD-1E46-B841BD7A8F31}"/>
              </a:ext>
            </a:extLst>
          </p:cNvPr>
          <p:cNvCxnSpPr>
            <a:cxnSpLocks/>
          </p:cNvCxnSpPr>
          <p:nvPr/>
        </p:nvCxnSpPr>
        <p:spPr>
          <a:xfrm>
            <a:off x="4147724" y="2847678"/>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1" name="直線コネクタ 70">
            <a:extLst>
              <a:ext uri="{FF2B5EF4-FFF2-40B4-BE49-F238E27FC236}">
                <a16:creationId xmlns:a16="http://schemas.microsoft.com/office/drawing/2014/main" id="{550E6774-554B-DB9E-F06C-066A5810D2EF}"/>
              </a:ext>
            </a:extLst>
          </p:cNvPr>
          <p:cNvCxnSpPr>
            <a:cxnSpLocks/>
          </p:cNvCxnSpPr>
          <p:nvPr/>
        </p:nvCxnSpPr>
        <p:spPr>
          <a:xfrm>
            <a:off x="7371973"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2" name="直線コネクタ 71">
            <a:extLst>
              <a:ext uri="{FF2B5EF4-FFF2-40B4-BE49-F238E27FC236}">
                <a16:creationId xmlns:a16="http://schemas.microsoft.com/office/drawing/2014/main" id="{ADF38C73-97A9-FEF7-7D8E-1EC71D237270}"/>
              </a:ext>
            </a:extLst>
          </p:cNvPr>
          <p:cNvCxnSpPr>
            <a:cxnSpLocks/>
          </p:cNvCxnSpPr>
          <p:nvPr/>
        </p:nvCxnSpPr>
        <p:spPr>
          <a:xfrm>
            <a:off x="9116070"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3" name="直線コネクタ 72">
            <a:extLst>
              <a:ext uri="{FF2B5EF4-FFF2-40B4-BE49-F238E27FC236}">
                <a16:creationId xmlns:a16="http://schemas.microsoft.com/office/drawing/2014/main" id="{8CFB3A4D-6181-1C59-09F8-2D611EFDC377}"/>
              </a:ext>
            </a:extLst>
          </p:cNvPr>
          <p:cNvCxnSpPr>
            <a:cxnSpLocks/>
          </p:cNvCxnSpPr>
          <p:nvPr/>
        </p:nvCxnSpPr>
        <p:spPr>
          <a:xfrm>
            <a:off x="1751594"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4" name="直線コネクタ 73">
            <a:extLst>
              <a:ext uri="{FF2B5EF4-FFF2-40B4-BE49-F238E27FC236}">
                <a16:creationId xmlns:a16="http://schemas.microsoft.com/office/drawing/2014/main" id="{B185C19D-E4B4-322E-28B5-297641CFE2BD}"/>
              </a:ext>
            </a:extLst>
          </p:cNvPr>
          <p:cNvCxnSpPr>
            <a:cxnSpLocks/>
          </p:cNvCxnSpPr>
          <p:nvPr/>
        </p:nvCxnSpPr>
        <p:spPr>
          <a:xfrm>
            <a:off x="5417774"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5" name="直線コネクタ 74">
            <a:extLst>
              <a:ext uri="{FF2B5EF4-FFF2-40B4-BE49-F238E27FC236}">
                <a16:creationId xmlns:a16="http://schemas.microsoft.com/office/drawing/2014/main" id="{E2050B0D-2432-FC18-10C4-2CA5B1461E9F}"/>
              </a:ext>
            </a:extLst>
          </p:cNvPr>
          <p:cNvCxnSpPr>
            <a:cxnSpLocks/>
          </p:cNvCxnSpPr>
          <p:nvPr/>
        </p:nvCxnSpPr>
        <p:spPr>
          <a:xfrm>
            <a:off x="6363149" y="2831286"/>
            <a:ext cx="0" cy="1800000"/>
          </a:xfrm>
          <a:prstGeom prst="line">
            <a:avLst/>
          </a:prstGeom>
          <a:noFill/>
          <a:ln w="25400" cap="flat" cmpd="sng" algn="ctr">
            <a:solidFill>
              <a:srgbClr val="6D2077"/>
            </a:solidFill>
            <a:prstDash val="solid"/>
            <a:miter lim="800000"/>
            <a:headEnd type="none" w="med" len="med"/>
            <a:tailEnd type="none" w="med" len="med"/>
          </a:ln>
          <a:effectLst/>
        </p:spPr>
      </p:cxnSp>
      <p:sp>
        <p:nvSpPr>
          <p:cNvPr id="76" name="四角形: 角を丸くする 75">
            <a:extLst>
              <a:ext uri="{FF2B5EF4-FFF2-40B4-BE49-F238E27FC236}">
                <a16:creationId xmlns:a16="http://schemas.microsoft.com/office/drawing/2014/main" id="{B5F23D24-54B0-65F9-E23C-DEB547D8B87B}"/>
              </a:ext>
            </a:extLst>
          </p:cNvPr>
          <p:cNvSpPr/>
          <p:nvPr/>
        </p:nvSpPr>
        <p:spPr>
          <a:xfrm>
            <a:off x="7425918" y="4367943"/>
            <a:ext cx="1620000" cy="216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78" name="四角形: 角を丸くする 77">
            <a:extLst>
              <a:ext uri="{FF2B5EF4-FFF2-40B4-BE49-F238E27FC236}">
                <a16:creationId xmlns:a16="http://schemas.microsoft.com/office/drawing/2014/main" id="{F9FBB8A6-A89D-2260-AA9F-41BF88DEE41F}"/>
              </a:ext>
            </a:extLst>
          </p:cNvPr>
          <p:cNvSpPr/>
          <p:nvPr/>
        </p:nvSpPr>
        <p:spPr>
          <a:xfrm>
            <a:off x="7444975" y="3331811"/>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BE82F8C2-FBD6-8994-6AC2-C8AA09E01E11}"/>
              </a:ext>
            </a:extLst>
          </p:cNvPr>
          <p:cNvSpPr txBox="1"/>
          <p:nvPr/>
        </p:nvSpPr>
        <p:spPr>
          <a:xfrm>
            <a:off x="7738907" y="351103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3" name="タイトル 3">
            <a:extLst>
              <a:ext uri="{FF2B5EF4-FFF2-40B4-BE49-F238E27FC236}">
                <a16:creationId xmlns:a16="http://schemas.microsoft.com/office/drawing/2014/main" id="{E7F31ADD-B14F-4B56-874C-67C01F35FE8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1/7</a:t>
            </a:r>
            <a:endParaRPr lang="ja-JP" altLang="en-US"/>
          </a:p>
        </p:txBody>
      </p:sp>
      <p:cxnSp>
        <p:nvCxnSpPr>
          <p:cNvPr id="4" name="直線コネクタ 3">
            <a:extLst>
              <a:ext uri="{FF2B5EF4-FFF2-40B4-BE49-F238E27FC236}">
                <a16:creationId xmlns:a16="http://schemas.microsoft.com/office/drawing/2014/main" id="{BDBCD031-D703-5096-4583-F1D399454F0A}"/>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9C94F08D-D745-DA7C-76FE-852336B2EEAD}"/>
              </a:ext>
            </a:extLst>
          </p:cNvPr>
          <p:cNvSpPr txBox="1"/>
          <p:nvPr/>
        </p:nvSpPr>
        <p:spPr>
          <a:xfrm>
            <a:off x="803116" y="995618"/>
            <a:ext cx="8521200" cy="778716"/>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既設回線に追加でクラウド回線を引き込むためコスト増となった。また、レンタルルーター利用の際に特定のプライベート</a:t>
            </a:r>
            <a:r>
              <a:rPr kumimoji="1" lang="en-US" altLang="ja-JP" sz="1400"/>
              <a:t>IP</a:t>
            </a:r>
            <a:r>
              <a:rPr kumimoji="1" lang="ja-JP" altLang="en-US" sz="1400"/>
              <a:t>アドレスが利用できず、経路制御に課題が残った。なお、本構成については、</a:t>
            </a:r>
            <a:r>
              <a:rPr kumimoji="1" lang="ja-JP" altLang="en-US" sz="1400">
                <a:latin typeface="+mj-ea"/>
                <a:ea typeface="+mj-ea"/>
              </a:rPr>
              <a:t>令和</a:t>
            </a:r>
            <a:r>
              <a:rPr kumimoji="1" lang="en-US" altLang="ja-JP" sz="1400">
                <a:latin typeface="+mj-ea"/>
                <a:ea typeface="+mj-ea"/>
              </a:rPr>
              <a:t>3</a:t>
            </a:r>
            <a:r>
              <a:rPr kumimoji="1" lang="ja-JP" altLang="en-US" sz="1400">
                <a:latin typeface="+mj-ea"/>
                <a:ea typeface="+mj-ea"/>
              </a:rPr>
              <a:t>年度及び令和</a:t>
            </a:r>
            <a:r>
              <a:rPr kumimoji="1" lang="en-US" altLang="ja-JP" sz="1400">
                <a:latin typeface="+mj-ea"/>
                <a:ea typeface="+mj-ea"/>
              </a:rPr>
              <a:t>4</a:t>
            </a:r>
            <a:r>
              <a:rPr kumimoji="1" lang="ja-JP" altLang="en-US" sz="1400">
                <a:latin typeface="+mj-ea"/>
                <a:ea typeface="+mj-ea"/>
              </a:rPr>
              <a:t>年度に検証を実施した構成である。</a:t>
            </a:r>
            <a:endParaRPr kumimoji="1" lang="en-US" altLang="ja-JP" sz="1400"/>
          </a:p>
        </p:txBody>
      </p:sp>
      <p:sp>
        <p:nvSpPr>
          <p:cNvPr id="23" name="スライド番号プレースホルダー 22">
            <a:extLst>
              <a:ext uri="{FF2B5EF4-FFF2-40B4-BE49-F238E27FC236}">
                <a16:creationId xmlns:a16="http://schemas.microsoft.com/office/drawing/2014/main" id="{965911FA-C3BC-793C-B3E1-657637CC152A}"/>
              </a:ext>
            </a:extLst>
          </p:cNvPr>
          <p:cNvSpPr>
            <a:spLocks noGrp="1"/>
          </p:cNvSpPr>
          <p:nvPr>
            <p:ph type="sldNum" sz="quarter" idx="12"/>
          </p:nvPr>
        </p:nvSpPr>
        <p:spPr/>
        <p:txBody>
          <a:bodyPr/>
          <a:lstStyle/>
          <a:p>
            <a:fld id="{DFD4F317-19D0-4848-B5EB-5B174DBE8CF9}" type="slidenum">
              <a:rPr lang="ja-JP" altLang="en-US" smtClean="0"/>
              <a:pPr/>
              <a:t>64</a:t>
            </a:fld>
            <a:endParaRPr lang="ja-JP" altLang="en-US"/>
          </a:p>
        </p:txBody>
      </p:sp>
    </p:spTree>
    <p:extLst>
      <p:ext uri="{BB962C8B-B14F-4D97-AF65-F5344CB8AC3E}">
        <p14:creationId xmlns:p14="http://schemas.microsoft.com/office/powerpoint/2010/main" val="5128688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71A3E58-CEE7-70DF-4A3E-4AC9EF839A30}"/>
              </a:ext>
            </a:extLst>
          </p:cNvPr>
          <p:cNvGraphicFramePr>
            <a:graphicFrameLocks noGrp="1"/>
          </p:cNvGraphicFramePr>
          <p:nvPr>
            <p:extLst>
              <p:ext uri="{D42A27DB-BD31-4B8C-83A1-F6EECF244321}">
                <p14:modId xmlns:p14="http://schemas.microsoft.com/office/powerpoint/2010/main" val="3602854219"/>
              </p:ext>
            </p:extLst>
          </p:nvPr>
        </p:nvGraphicFramePr>
        <p:xfrm>
          <a:off x="600079" y="1653292"/>
          <a:ext cx="8762996" cy="4442336"/>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276416">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地方公共団体から専用</a:t>
                      </a:r>
                      <a:r>
                        <a:rPr kumimoji="1" lang="ja-JP" altLang="en-US" sz="900" b="0" kern="1200">
                          <a:solidFill>
                            <a:schemeClr val="tx1"/>
                          </a:solidFill>
                          <a:latin typeface="+mj-ea"/>
                          <a:ea typeface="+mn-ea"/>
                          <a:cs typeface="+mn-cs"/>
                        </a:rPr>
                        <a:t>回</a:t>
                      </a:r>
                      <a:r>
                        <a:rPr kumimoji="1" lang="ja-JP" altLang="en-US" sz="900" b="0">
                          <a:solidFill>
                            <a:schemeClr val="tx1"/>
                          </a:solidFill>
                          <a:latin typeface="Meiryo UI 本文"/>
                        </a:rPr>
                        <a:t>線で接続する方法（ガバメントクラウド接続サービス）</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160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en-US" altLang="ja-JP" sz="900" dirty="0">
                          <a:latin typeface="+mj-ea"/>
                          <a:ea typeface="+mj-ea"/>
                        </a:rPr>
                        <a:t>CE</a:t>
                      </a:r>
                      <a:r>
                        <a:rPr kumimoji="1" lang="ja-JP" altLang="en-US" sz="900" dirty="0">
                          <a:latin typeface="+mj-ea"/>
                          <a:ea typeface="+mj-ea"/>
                        </a:rPr>
                        <a:t>ルーターは、自前で調達した。また、②の区間の</a:t>
                      </a:r>
                      <a:r>
                        <a:rPr kumimoji="1" lang="en-US" altLang="ja-JP" sz="900" dirty="0">
                          <a:latin typeface="+mj-ea"/>
                          <a:ea typeface="+mj-ea"/>
                        </a:rPr>
                        <a:t>Active</a:t>
                      </a:r>
                      <a:r>
                        <a:rPr kumimoji="1" lang="ja-JP" altLang="en-US" sz="900" dirty="0">
                          <a:latin typeface="+mj-ea"/>
                          <a:ea typeface="+mj-ea"/>
                        </a:rPr>
                        <a:t>、</a:t>
                      </a:r>
                      <a:r>
                        <a:rPr kumimoji="1" lang="en-US" altLang="ja-JP" sz="900" dirty="0">
                          <a:latin typeface="+mj-ea"/>
                          <a:ea typeface="+mj-ea"/>
                        </a:rPr>
                        <a:t>Standby</a:t>
                      </a:r>
                      <a:r>
                        <a:rPr kumimoji="1" lang="ja-JP" altLang="en-US" sz="900" dirty="0">
                          <a:latin typeface="+mj-ea"/>
                          <a:ea typeface="+mj-ea"/>
                        </a:rPr>
                        <a:t>ともに</a:t>
                      </a:r>
                      <a:r>
                        <a:rPr kumimoji="1" lang="en-US" altLang="ja-JP" sz="900" dirty="0">
                          <a:latin typeface="+mj-ea"/>
                          <a:ea typeface="+mj-ea"/>
                        </a:rPr>
                        <a:t>NTT</a:t>
                      </a:r>
                      <a:r>
                        <a:rPr kumimoji="1" lang="ja-JP" altLang="en-US" sz="900" dirty="0">
                          <a:latin typeface="+mj-ea"/>
                          <a:ea typeface="+mj-ea"/>
                        </a:rPr>
                        <a:t>系回線とした。帯域は、</a:t>
                      </a:r>
                      <a:r>
                        <a:rPr kumimoji="1" lang="en-US" altLang="ja-JP" sz="900" dirty="0">
                          <a:latin typeface="+mj-ea"/>
                          <a:ea typeface="+mj-ea"/>
                        </a:rPr>
                        <a:t>Active</a:t>
                      </a:r>
                      <a:r>
                        <a:rPr kumimoji="1" lang="ja-JP" altLang="en-US" sz="900" dirty="0">
                          <a:latin typeface="+mj-ea"/>
                          <a:ea typeface="+mj-ea"/>
                        </a:rPr>
                        <a:t>、</a:t>
                      </a:r>
                      <a:r>
                        <a:rPr kumimoji="1" lang="en-US" altLang="ja-JP" sz="900" dirty="0">
                          <a:latin typeface="+mj-ea"/>
                          <a:ea typeface="+mj-ea"/>
                        </a:rPr>
                        <a:t>Standby</a:t>
                      </a:r>
                      <a:r>
                        <a:rPr kumimoji="1" lang="ja-JP" altLang="en-US" sz="900" dirty="0">
                          <a:latin typeface="+mj-ea"/>
                          <a:ea typeface="+mj-ea"/>
                        </a:rPr>
                        <a:t>ともに</a:t>
                      </a:r>
                      <a:r>
                        <a:rPr kumimoji="1" lang="en-US" altLang="ja-JP" sz="900" dirty="0">
                          <a:latin typeface="+mj-ea"/>
                          <a:ea typeface="+mj-ea"/>
                        </a:rPr>
                        <a:t>100Mbps</a:t>
                      </a:r>
                      <a:r>
                        <a:rPr kumimoji="1" lang="ja-JP" altLang="en-US" sz="900" dirty="0">
                          <a:latin typeface="+mj-ea"/>
                          <a:ea typeface="+mj-ea"/>
                        </a:rPr>
                        <a:t>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kern="1200" dirty="0">
                          <a:solidFill>
                            <a:schemeClr val="tx1"/>
                          </a:solidFill>
                          <a:latin typeface="+mj-ea"/>
                          <a:ea typeface="+mn-ea"/>
                          <a:cs typeface="+mn-cs"/>
                        </a:rPr>
                        <a:t>AWS Site-to-Site VPN</a:t>
                      </a:r>
                      <a:r>
                        <a:rPr kumimoji="1" lang="ja-JP" altLang="en-US" sz="900" kern="1200" dirty="0">
                          <a:solidFill>
                            <a:schemeClr val="tx1"/>
                          </a:solidFill>
                          <a:latin typeface="+mj-ea"/>
                          <a:ea typeface="+mn-ea"/>
                          <a:cs typeface="+mn-cs"/>
                        </a:rPr>
                        <a:t>（</a:t>
                      </a:r>
                      <a:r>
                        <a:rPr kumimoji="1" lang="en-US" altLang="ja-JP" sz="900" kern="1200" dirty="0">
                          <a:solidFill>
                            <a:schemeClr val="tx1"/>
                          </a:solidFill>
                          <a:latin typeface="+mj-ea"/>
                          <a:ea typeface="+mn-ea"/>
                          <a:cs typeface="+mn-cs"/>
                        </a:rPr>
                        <a:t>AWS Private IP-VPN</a:t>
                      </a:r>
                      <a:r>
                        <a:rPr kumimoji="1" lang="ja-JP" altLang="en-US" sz="900" kern="1200" dirty="0">
                          <a:solidFill>
                            <a:schemeClr val="tx1"/>
                          </a:solidFill>
                          <a:latin typeface="+mj-ea"/>
                          <a:ea typeface="+mn-ea"/>
                          <a:cs typeface="+mn-cs"/>
                        </a:rPr>
                        <a:t>）</a:t>
                      </a:r>
                      <a:r>
                        <a:rPr kumimoji="1" lang="ja-JP" altLang="en-US" sz="900" dirty="0">
                          <a:latin typeface="+mj-ea"/>
                          <a:ea typeface="+mj-ea"/>
                        </a:rPr>
                        <a:t>を利用し、</a:t>
                      </a:r>
                      <a:r>
                        <a:rPr kumimoji="1" lang="en-US" altLang="ja-JP" sz="900" dirty="0">
                          <a:latin typeface="+mj-ea"/>
                          <a:ea typeface="+mj-ea"/>
                        </a:rPr>
                        <a:t>CE</a:t>
                      </a:r>
                      <a:r>
                        <a:rPr kumimoji="1" lang="ja-JP" altLang="en-US" sz="900" dirty="0">
                          <a:latin typeface="+mj-ea"/>
                          <a:ea typeface="+mj-ea"/>
                        </a:rPr>
                        <a:t>ルーターからガバメントクラウド内の</a:t>
                      </a:r>
                      <a:r>
                        <a:rPr kumimoji="1" lang="en-US" altLang="ja-JP" sz="900" dirty="0">
                          <a:latin typeface="+mj-ea"/>
                          <a:ea typeface="+mj-ea"/>
                        </a:rPr>
                        <a:t>Transit Gateway</a:t>
                      </a:r>
                      <a:r>
                        <a:rPr kumimoji="1" lang="ja-JP" altLang="en-US" sz="900" dirty="0">
                          <a:latin typeface="+mj-ea"/>
                          <a:ea typeface="+mj-ea"/>
                        </a:rPr>
                        <a:t>まで</a:t>
                      </a:r>
                      <a:r>
                        <a:rPr kumimoji="1" lang="en-US" altLang="ja-JP" sz="900" dirty="0">
                          <a:latin typeface="+mj-ea"/>
                          <a:ea typeface="+mj-ea"/>
                        </a:rPr>
                        <a:t>IPSec</a:t>
                      </a:r>
                      <a:r>
                        <a:rPr kumimoji="1" lang="ja-JP" altLang="en-US" sz="900" dirty="0">
                          <a:latin typeface="+mj-ea"/>
                          <a:ea typeface="+mj-ea"/>
                        </a:rPr>
                        <a:t>で接続する構成とした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dirty="0">
                          <a:latin typeface="+mj-ea"/>
                          <a:ea typeface="+mj-ea"/>
                        </a:rPr>
                        <a:t>BGP</a:t>
                      </a:r>
                      <a:r>
                        <a:rPr kumimoji="1" lang="ja-JP" altLang="en-US" sz="900" dirty="0">
                          <a:latin typeface="+mj-ea"/>
                          <a:ea typeface="+mj-ea"/>
                        </a:rPr>
                        <a:t>の</a:t>
                      </a:r>
                      <a:r>
                        <a:rPr kumimoji="1" lang="en-US" altLang="ja-JP" sz="900" dirty="0">
                          <a:latin typeface="+mj-ea"/>
                          <a:ea typeface="+mj-ea"/>
                        </a:rPr>
                        <a:t>AS-Path Prepend</a:t>
                      </a:r>
                      <a:r>
                        <a:rPr kumimoji="1" lang="ja-JP" altLang="en-US" sz="900" dirty="0">
                          <a:latin typeface="+mj-ea"/>
                          <a:ea typeface="+mj-ea"/>
                        </a:rPr>
                        <a:t>で経路制御する設計とし、</a:t>
                      </a:r>
                      <a:r>
                        <a:rPr kumimoji="1" lang="en-US" altLang="ja-JP" sz="900" dirty="0">
                          <a:latin typeface="+mj-ea"/>
                          <a:ea typeface="+mj-ea"/>
                        </a:rPr>
                        <a:t>Standby</a:t>
                      </a:r>
                      <a:r>
                        <a:rPr kumimoji="1" lang="ja-JP" altLang="en-US" sz="900" dirty="0">
                          <a:latin typeface="+mj-ea"/>
                          <a:ea typeface="+mj-ea"/>
                        </a:rPr>
                        <a:t>系には、</a:t>
                      </a:r>
                      <a:r>
                        <a:rPr kumimoji="1" lang="en-US" altLang="ja-JP" sz="900" dirty="0">
                          <a:latin typeface="+mj-ea"/>
                          <a:ea typeface="+mj-ea"/>
                        </a:rPr>
                        <a:t>AS-Path Prepend</a:t>
                      </a:r>
                      <a:r>
                        <a:rPr kumimoji="1" lang="ja-JP" altLang="en-US" sz="900" dirty="0">
                          <a:latin typeface="+mj-ea"/>
                          <a:ea typeface="+mj-ea"/>
                        </a:rPr>
                        <a:t>で複数の</a:t>
                      </a:r>
                      <a:r>
                        <a:rPr kumimoji="1" lang="en-US" altLang="ja-JP" sz="900" dirty="0">
                          <a:latin typeface="+mj-ea"/>
                          <a:ea typeface="+mj-ea"/>
                        </a:rPr>
                        <a:t>AS Path</a:t>
                      </a:r>
                      <a:r>
                        <a:rPr kumimoji="1" lang="ja-JP" altLang="en-US" sz="900" dirty="0">
                          <a:latin typeface="+mj-ea"/>
                          <a:ea typeface="+mj-ea"/>
                        </a:rPr>
                        <a:t>を付与した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クラウド接続点は、東京とし、メインのデータセンターを</a:t>
                      </a:r>
                      <a:r>
                        <a:rPr kumimoji="1" lang="en-US" altLang="ja-JP" sz="900" dirty="0">
                          <a:latin typeface="+mj-ea"/>
                          <a:ea typeface="+mj-ea"/>
                        </a:rPr>
                        <a:t>TY2</a:t>
                      </a:r>
                      <a:r>
                        <a:rPr kumimoji="1" lang="ja-JP" altLang="en-US" sz="900" dirty="0">
                          <a:latin typeface="+mj-ea"/>
                          <a:ea typeface="+mj-ea"/>
                        </a:rPr>
                        <a:t>、バックアップを</a:t>
                      </a:r>
                      <a:r>
                        <a:rPr kumimoji="1" lang="en-US" altLang="ja-JP" sz="900" dirty="0">
                          <a:latin typeface="+mj-ea"/>
                          <a:ea typeface="+mj-ea"/>
                        </a:rPr>
                        <a:t>CC1</a:t>
                      </a:r>
                      <a:r>
                        <a:rPr kumimoji="1" lang="ja-JP" altLang="en-US" sz="900" dirty="0">
                          <a:latin typeface="+mj-ea"/>
                          <a:ea typeface="+mj-ea"/>
                        </a:rPr>
                        <a:t>を選択した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③の中継回線の接続仕様で切り替えに概ね</a:t>
                      </a:r>
                      <a:r>
                        <a:rPr kumimoji="1" lang="en-US" altLang="ja-JP" sz="900" dirty="0">
                          <a:latin typeface="+mj-ea"/>
                          <a:ea typeface="+mj-ea"/>
                        </a:rPr>
                        <a:t>60</a:t>
                      </a:r>
                      <a:r>
                        <a:rPr kumimoji="1" lang="ja-JP" altLang="en-US" sz="900" dirty="0">
                          <a:latin typeface="+mj-ea"/>
                          <a:ea typeface="+mj-ea"/>
                        </a:rPr>
                        <a:t>秒程度要するため、注意が必要であり、</a:t>
                      </a:r>
                      <a:r>
                        <a:rPr kumimoji="1" lang="en-US" altLang="ja-JP" sz="900" dirty="0">
                          <a:latin typeface="+mj-ea"/>
                          <a:ea typeface="+mj-ea"/>
                        </a:rPr>
                        <a:t>CSP</a:t>
                      </a:r>
                      <a:r>
                        <a:rPr kumimoji="1" lang="ja-JP" altLang="en-US" sz="900" dirty="0">
                          <a:latin typeface="+mj-ea"/>
                          <a:ea typeface="+mj-ea"/>
                        </a:rPr>
                        <a:t>に機能改善要望を行っている（</a:t>
                      </a:r>
                      <a:r>
                        <a:rPr kumimoji="1" lang="en-US" altLang="ja-JP" sz="900" dirty="0">
                          <a:latin typeface="+mj-ea"/>
                          <a:ea typeface="+mj-ea"/>
                        </a:rPr>
                        <a:t>BFD</a:t>
                      </a:r>
                      <a:r>
                        <a:rPr kumimoji="1" lang="ja-JP" altLang="en-US" sz="900" dirty="0">
                          <a:latin typeface="+mj-ea"/>
                          <a:ea typeface="+mj-ea"/>
                        </a:rPr>
                        <a:t>の実装）</a:t>
                      </a:r>
                      <a:endParaRPr kumimoji="1" lang="en-US" altLang="ja-JP" sz="900" dirty="0">
                        <a:latin typeface="+mj-ea"/>
                        <a:ea typeface="+mj-ea"/>
                      </a:endParaRPr>
                    </a:p>
                    <a:p>
                      <a:pPr marL="171450" marR="0" lvl="0" indent="-171450" algn="l" defTabSz="844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経路情報の確認方法がブラックボックス化されている区間があり、機能改善要望を行っている（</a:t>
                      </a:r>
                      <a:r>
                        <a:rPr kumimoji="1" lang="en-US" altLang="ja-JP" sz="900" dirty="0">
                          <a:latin typeface="+mj-ea"/>
                          <a:ea typeface="+mj-ea"/>
                        </a:rPr>
                        <a:t>Direct</a:t>
                      </a:r>
                      <a:r>
                        <a:rPr kumimoji="1" lang="ja-JP" altLang="en-US" sz="900" dirty="0">
                          <a:latin typeface="+mj-ea"/>
                          <a:ea typeface="+mj-ea"/>
                        </a:rPr>
                        <a:t> </a:t>
                      </a:r>
                      <a:r>
                        <a:rPr kumimoji="1" lang="en-US" altLang="ja-JP" sz="900" dirty="0">
                          <a:latin typeface="+mj-ea"/>
                          <a:ea typeface="+mj-ea"/>
                        </a:rPr>
                        <a:t>Connect</a:t>
                      </a:r>
                      <a:r>
                        <a:rPr kumimoji="1" lang="ja-JP" altLang="en-US" sz="900" dirty="0">
                          <a:latin typeface="+mj-ea"/>
                          <a:ea typeface="+mj-ea"/>
                        </a:rPr>
                        <a:t>、</a:t>
                      </a:r>
                      <a:r>
                        <a:rPr kumimoji="1" lang="en-US" altLang="ja-JP" sz="900" dirty="0">
                          <a:latin typeface="+mj-ea"/>
                          <a:ea typeface="+mj-ea"/>
                        </a:rPr>
                        <a:t>Direct</a:t>
                      </a:r>
                      <a:r>
                        <a:rPr kumimoji="1" lang="ja-JP" altLang="en-US" sz="900" dirty="0">
                          <a:latin typeface="+mj-ea"/>
                          <a:ea typeface="+mj-ea"/>
                        </a:rPr>
                        <a:t> </a:t>
                      </a:r>
                      <a:r>
                        <a:rPr kumimoji="1" lang="en-US" altLang="ja-JP" sz="900" dirty="0">
                          <a:latin typeface="+mj-ea"/>
                          <a:ea typeface="+mj-ea"/>
                        </a:rPr>
                        <a:t>Connect</a:t>
                      </a:r>
                      <a:r>
                        <a:rPr kumimoji="1" lang="ja-JP" altLang="en-US" sz="900" dirty="0">
                          <a:latin typeface="+mj-ea"/>
                          <a:ea typeface="+mj-ea"/>
                        </a:rPr>
                        <a:t> </a:t>
                      </a:r>
                      <a:r>
                        <a:rPr kumimoji="1" lang="en-US" altLang="ja-JP" sz="900" dirty="0">
                          <a:latin typeface="+mj-ea"/>
                          <a:ea typeface="+mj-ea"/>
                        </a:rPr>
                        <a:t>Gateway</a:t>
                      </a:r>
                      <a:r>
                        <a:rPr kumimoji="1" lang="ja-JP" altLang="en-US" sz="900" dirty="0">
                          <a:latin typeface="+mj-ea"/>
                          <a:ea typeface="+mj-ea"/>
                        </a:rPr>
                        <a:t>、</a:t>
                      </a:r>
                      <a:r>
                        <a:rPr kumimoji="1" lang="en-US" altLang="ja-JP" sz="900" dirty="0">
                          <a:latin typeface="+mj-ea"/>
                          <a:ea typeface="+mj-ea"/>
                        </a:rPr>
                        <a:t>Transit Gateway</a:t>
                      </a:r>
                      <a:r>
                        <a:rPr kumimoji="1" lang="ja-JP" altLang="en-US" sz="900" dirty="0">
                          <a:latin typeface="+mj-ea"/>
                          <a:ea typeface="+mj-ea"/>
                        </a:rPr>
                        <a:t>）</a:t>
                      </a:r>
                      <a:endParaRPr kumimoji="1" lang="en-US" altLang="ja-JP" sz="900" dirty="0">
                        <a:latin typeface="+mj-ea"/>
                        <a:ea typeface="+mj-ea"/>
                      </a:endParaRPr>
                    </a:p>
                    <a:p>
                      <a:pPr marL="171450" marR="0" lvl="0" indent="-171450" algn="l" defTabSz="844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小規模の地方公共団体で本回線コストを負担するのは困難であるため、単独ではなく、共同接続のほうが良い。ただし、</a:t>
                      </a:r>
                      <a:r>
                        <a:rPr kumimoji="1" lang="en-US" altLang="ja-JP" sz="900" dirty="0">
                          <a:latin typeface="+mj-ea"/>
                          <a:ea typeface="+mj-ea"/>
                        </a:rPr>
                        <a:t>LGWAN</a:t>
                      </a:r>
                      <a:r>
                        <a:rPr kumimoji="1" lang="ja-JP" altLang="en-US" sz="900" dirty="0">
                          <a:latin typeface="+mj-ea"/>
                          <a:ea typeface="+mj-ea"/>
                        </a:rPr>
                        <a:t>回線で現在使われている用途、コスト比較は改めて実施する必要がある</a:t>
                      </a:r>
                      <a:endParaRPr kumimoji="1" lang="en-US" altLang="ja-JP" sz="900" dirty="0">
                        <a:latin typeface="+mj-ea"/>
                        <a:ea typeface="+mj-ea"/>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5" name="四角形: 角を丸くする 4">
            <a:extLst>
              <a:ext uri="{FF2B5EF4-FFF2-40B4-BE49-F238E27FC236}">
                <a16:creationId xmlns:a16="http://schemas.microsoft.com/office/drawing/2014/main" id="{0FFE80EA-7CEB-5E2A-AD71-C305624FB80C}"/>
              </a:ext>
            </a:extLst>
          </p:cNvPr>
          <p:cNvSpPr/>
          <p:nvPr/>
        </p:nvSpPr>
        <p:spPr>
          <a:xfrm>
            <a:off x="4217611" y="3018980"/>
            <a:ext cx="3096000" cy="828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6" name="四角形: 角を丸くする 5">
            <a:extLst>
              <a:ext uri="{FF2B5EF4-FFF2-40B4-BE49-F238E27FC236}">
                <a16:creationId xmlns:a16="http://schemas.microsoft.com/office/drawing/2014/main" id="{A51A0AAD-86FA-9C7C-88F5-B3510DB1B4F9}"/>
              </a:ext>
            </a:extLst>
          </p:cNvPr>
          <p:cNvSpPr/>
          <p:nvPr/>
        </p:nvSpPr>
        <p:spPr>
          <a:xfrm>
            <a:off x="2977635" y="3018980"/>
            <a:ext cx="1116000" cy="8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sp>
        <p:nvSpPr>
          <p:cNvPr id="7" name="四角形: 角を丸くする 6">
            <a:extLst>
              <a:ext uri="{FF2B5EF4-FFF2-40B4-BE49-F238E27FC236}">
                <a16:creationId xmlns:a16="http://schemas.microsoft.com/office/drawing/2014/main" id="{BCDD624F-E5C9-C951-88B2-A7C69EC1F17F}"/>
              </a:ext>
            </a:extLst>
          </p:cNvPr>
          <p:cNvSpPr/>
          <p:nvPr/>
        </p:nvSpPr>
        <p:spPr>
          <a:xfrm>
            <a:off x="7425918" y="3018980"/>
            <a:ext cx="1620000" cy="828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cxnSp>
        <p:nvCxnSpPr>
          <p:cNvPr id="9" name="直線矢印コネクタ 8">
            <a:extLst>
              <a:ext uri="{FF2B5EF4-FFF2-40B4-BE49-F238E27FC236}">
                <a16:creationId xmlns:a16="http://schemas.microsoft.com/office/drawing/2014/main" id="{DDD7073D-4324-2D3A-272A-9C9CA1B54A09}"/>
              </a:ext>
            </a:extLst>
          </p:cNvPr>
          <p:cNvCxnSpPr>
            <a:cxnSpLocks/>
          </p:cNvCxnSpPr>
          <p:nvPr/>
        </p:nvCxnSpPr>
        <p:spPr>
          <a:xfrm>
            <a:off x="826264" y="2987697"/>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DDC7639F-0893-10F0-29C8-DE278EA724D2}"/>
              </a:ext>
            </a:extLst>
          </p:cNvPr>
          <p:cNvSpPr/>
          <p:nvPr/>
        </p:nvSpPr>
        <p:spPr>
          <a:xfrm>
            <a:off x="847257" y="2685271"/>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1" name="直線矢印コネクタ 10">
            <a:extLst>
              <a:ext uri="{FF2B5EF4-FFF2-40B4-BE49-F238E27FC236}">
                <a16:creationId xmlns:a16="http://schemas.microsoft.com/office/drawing/2014/main" id="{367AB26B-EF25-DFF1-B803-0D331EE90FC1}"/>
              </a:ext>
            </a:extLst>
          </p:cNvPr>
          <p:cNvCxnSpPr>
            <a:cxnSpLocks/>
          </p:cNvCxnSpPr>
          <p:nvPr/>
        </p:nvCxnSpPr>
        <p:spPr>
          <a:xfrm>
            <a:off x="1746259" y="2987697"/>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21C6F4B-0F9E-23FE-313A-E88BAC1AA49D}"/>
              </a:ext>
            </a:extLst>
          </p:cNvPr>
          <p:cNvSpPr/>
          <p:nvPr/>
        </p:nvSpPr>
        <p:spPr>
          <a:xfrm>
            <a:off x="1827825" y="2701861"/>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3" name="直線矢印コネクタ 12">
            <a:extLst>
              <a:ext uri="{FF2B5EF4-FFF2-40B4-BE49-F238E27FC236}">
                <a16:creationId xmlns:a16="http://schemas.microsoft.com/office/drawing/2014/main" id="{CC1BE841-303A-3CB4-A9F6-543F647E5FF6}"/>
              </a:ext>
            </a:extLst>
          </p:cNvPr>
          <p:cNvCxnSpPr/>
          <p:nvPr/>
        </p:nvCxnSpPr>
        <p:spPr>
          <a:xfrm>
            <a:off x="2940674" y="2987697"/>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74432A8-CD06-1E99-33AD-182C2337FCEE}"/>
              </a:ext>
            </a:extLst>
          </p:cNvPr>
          <p:cNvSpPr/>
          <p:nvPr/>
        </p:nvSpPr>
        <p:spPr>
          <a:xfrm>
            <a:off x="2962513" y="2701861"/>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5" name="直線矢印コネクタ 14">
            <a:extLst>
              <a:ext uri="{FF2B5EF4-FFF2-40B4-BE49-F238E27FC236}">
                <a16:creationId xmlns:a16="http://schemas.microsoft.com/office/drawing/2014/main" id="{3DF5D4A9-179A-FDB4-6015-A65EB0C830C1}"/>
              </a:ext>
            </a:extLst>
          </p:cNvPr>
          <p:cNvCxnSpPr>
            <a:cxnSpLocks/>
          </p:cNvCxnSpPr>
          <p:nvPr/>
        </p:nvCxnSpPr>
        <p:spPr>
          <a:xfrm>
            <a:off x="4147724" y="2987697"/>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505109C4-6094-77F9-5B71-F991B2864C00}"/>
              </a:ext>
            </a:extLst>
          </p:cNvPr>
          <p:cNvSpPr/>
          <p:nvPr/>
        </p:nvSpPr>
        <p:spPr>
          <a:xfrm>
            <a:off x="4176685" y="2701861"/>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17" name="直線矢印コネクタ 16">
            <a:extLst>
              <a:ext uri="{FF2B5EF4-FFF2-40B4-BE49-F238E27FC236}">
                <a16:creationId xmlns:a16="http://schemas.microsoft.com/office/drawing/2014/main" id="{6AB00822-4778-7D47-C2B7-59A4BC1C4079}"/>
              </a:ext>
            </a:extLst>
          </p:cNvPr>
          <p:cNvCxnSpPr>
            <a:cxnSpLocks/>
          </p:cNvCxnSpPr>
          <p:nvPr/>
        </p:nvCxnSpPr>
        <p:spPr>
          <a:xfrm>
            <a:off x="5417774" y="2987697"/>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76010D1A-196E-7112-8078-A08BD94E6A69}"/>
              </a:ext>
            </a:extLst>
          </p:cNvPr>
          <p:cNvSpPr/>
          <p:nvPr/>
        </p:nvSpPr>
        <p:spPr>
          <a:xfrm>
            <a:off x="5440093" y="2701861"/>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19" name="直線矢印コネクタ 18">
            <a:extLst>
              <a:ext uri="{FF2B5EF4-FFF2-40B4-BE49-F238E27FC236}">
                <a16:creationId xmlns:a16="http://schemas.microsoft.com/office/drawing/2014/main" id="{843F25F6-2570-4F56-487A-56751CFFC29F}"/>
              </a:ext>
            </a:extLst>
          </p:cNvPr>
          <p:cNvCxnSpPr>
            <a:cxnSpLocks/>
          </p:cNvCxnSpPr>
          <p:nvPr/>
        </p:nvCxnSpPr>
        <p:spPr>
          <a:xfrm>
            <a:off x="6363149" y="2987697"/>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F5AD9772-B86F-4B9D-6BDC-CE0362CD92AB}"/>
              </a:ext>
            </a:extLst>
          </p:cNvPr>
          <p:cNvSpPr/>
          <p:nvPr/>
        </p:nvSpPr>
        <p:spPr>
          <a:xfrm>
            <a:off x="6349881" y="2701861"/>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21" name="直線矢印コネクタ 20">
            <a:extLst>
              <a:ext uri="{FF2B5EF4-FFF2-40B4-BE49-F238E27FC236}">
                <a16:creationId xmlns:a16="http://schemas.microsoft.com/office/drawing/2014/main" id="{DA73BFC0-884C-709A-4BDE-D1E1B76D1AF5}"/>
              </a:ext>
            </a:extLst>
          </p:cNvPr>
          <p:cNvCxnSpPr/>
          <p:nvPr/>
        </p:nvCxnSpPr>
        <p:spPr>
          <a:xfrm>
            <a:off x="7380311" y="2987697"/>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D4898E40-7EF6-F4A5-D9F8-83F57EB8E910}"/>
              </a:ext>
            </a:extLst>
          </p:cNvPr>
          <p:cNvSpPr/>
          <p:nvPr/>
        </p:nvSpPr>
        <p:spPr>
          <a:xfrm>
            <a:off x="7400936" y="2689161"/>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39" name="正方形/長方形 38">
            <a:extLst>
              <a:ext uri="{FF2B5EF4-FFF2-40B4-BE49-F238E27FC236}">
                <a16:creationId xmlns:a16="http://schemas.microsoft.com/office/drawing/2014/main" id="{F24494F2-2739-09CA-28AE-95DAD04162DB}"/>
              </a:ext>
            </a:extLst>
          </p:cNvPr>
          <p:cNvSpPr/>
          <p:nvPr/>
        </p:nvSpPr>
        <p:spPr>
          <a:xfrm>
            <a:off x="4218329" y="3346048"/>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40" name="四角形: 角を丸くする 39">
            <a:extLst>
              <a:ext uri="{FF2B5EF4-FFF2-40B4-BE49-F238E27FC236}">
                <a16:creationId xmlns:a16="http://schemas.microsoft.com/office/drawing/2014/main" id="{1EA55435-D469-89C5-DF33-8B8A0C3F19DB}"/>
              </a:ext>
            </a:extLst>
          </p:cNvPr>
          <p:cNvSpPr>
            <a:spLocks/>
          </p:cNvSpPr>
          <p:nvPr/>
        </p:nvSpPr>
        <p:spPr>
          <a:xfrm>
            <a:off x="898631" y="3019190"/>
            <a:ext cx="140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笠置町</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41" name="円柱 40">
            <a:extLst>
              <a:ext uri="{FF2B5EF4-FFF2-40B4-BE49-F238E27FC236}">
                <a16:creationId xmlns:a16="http://schemas.microsoft.com/office/drawing/2014/main" id="{FB2C8585-FD56-256D-5F2D-6261F6997CAE}"/>
              </a:ext>
            </a:extLst>
          </p:cNvPr>
          <p:cNvSpPr/>
          <p:nvPr/>
        </p:nvSpPr>
        <p:spPr>
          <a:xfrm>
            <a:off x="1350258" y="320704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3" name="円柱 42">
            <a:extLst>
              <a:ext uri="{FF2B5EF4-FFF2-40B4-BE49-F238E27FC236}">
                <a16:creationId xmlns:a16="http://schemas.microsoft.com/office/drawing/2014/main" id="{F91A8937-B3B5-49D3-717F-C6FEF78D6D2C}"/>
              </a:ext>
            </a:extLst>
          </p:cNvPr>
          <p:cNvSpPr/>
          <p:nvPr/>
        </p:nvSpPr>
        <p:spPr>
          <a:xfrm>
            <a:off x="1350258" y="348531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4" name="正方形/長方形 43">
            <a:extLst>
              <a:ext uri="{FF2B5EF4-FFF2-40B4-BE49-F238E27FC236}">
                <a16:creationId xmlns:a16="http://schemas.microsoft.com/office/drawing/2014/main" id="{51C515C5-575F-89D5-16A0-A19F1FCC4631}"/>
              </a:ext>
            </a:extLst>
          </p:cNvPr>
          <p:cNvSpPr/>
          <p:nvPr/>
        </p:nvSpPr>
        <p:spPr>
          <a:xfrm>
            <a:off x="2310390" y="3346048"/>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46" name="円柱 45">
            <a:extLst>
              <a:ext uri="{FF2B5EF4-FFF2-40B4-BE49-F238E27FC236}">
                <a16:creationId xmlns:a16="http://schemas.microsoft.com/office/drawing/2014/main" id="{8ABF67DA-37CB-47FF-EBD5-C20DDA320EE3}"/>
              </a:ext>
            </a:extLst>
          </p:cNvPr>
          <p:cNvSpPr>
            <a:spLocks/>
          </p:cNvSpPr>
          <p:nvPr/>
        </p:nvSpPr>
        <p:spPr>
          <a:xfrm>
            <a:off x="3024871" y="320534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7" name="円柱 46">
            <a:extLst>
              <a:ext uri="{FF2B5EF4-FFF2-40B4-BE49-F238E27FC236}">
                <a16:creationId xmlns:a16="http://schemas.microsoft.com/office/drawing/2014/main" id="{42DD537E-8865-6974-B99A-D94CE2B4B834}"/>
              </a:ext>
            </a:extLst>
          </p:cNvPr>
          <p:cNvSpPr>
            <a:spLocks/>
          </p:cNvSpPr>
          <p:nvPr/>
        </p:nvSpPr>
        <p:spPr>
          <a:xfrm>
            <a:off x="3024871" y="348819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8" name="円柱 47">
            <a:extLst>
              <a:ext uri="{FF2B5EF4-FFF2-40B4-BE49-F238E27FC236}">
                <a16:creationId xmlns:a16="http://schemas.microsoft.com/office/drawing/2014/main" id="{28F31BDF-34AF-19CD-8F87-D839206BCA0C}"/>
              </a:ext>
            </a:extLst>
          </p:cNvPr>
          <p:cNvSpPr>
            <a:spLocks/>
          </p:cNvSpPr>
          <p:nvPr/>
        </p:nvSpPr>
        <p:spPr>
          <a:xfrm>
            <a:off x="3661097" y="320534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9" name="円柱 48">
            <a:extLst>
              <a:ext uri="{FF2B5EF4-FFF2-40B4-BE49-F238E27FC236}">
                <a16:creationId xmlns:a16="http://schemas.microsoft.com/office/drawing/2014/main" id="{C47D3E84-4CA9-DD0B-B438-C79AD4605D44}"/>
              </a:ext>
            </a:extLst>
          </p:cNvPr>
          <p:cNvSpPr>
            <a:spLocks/>
          </p:cNvSpPr>
          <p:nvPr/>
        </p:nvSpPr>
        <p:spPr>
          <a:xfrm>
            <a:off x="3661097" y="3488191"/>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50" name="直線コネクタ 49">
            <a:extLst>
              <a:ext uri="{FF2B5EF4-FFF2-40B4-BE49-F238E27FC236}">
                <a16:creationId xmlns:a16="http://schemas.microsoft.com/office/drawing/2014/main" id="{7414D36C-6B0B-81C7-1910-1326D86854BA}"/>
              </a:ext>
            </a:extLst>
          </p:cNvPr>
          <p:cNvCxnSpPr>
            <a:cxnSpLocks/>
            <a:stCxn id="66" idx="3"/>
            <a:endCxn id="46" idx="2"/>
          </p:cNvCxnSpPr>
          <p:nvPr/>
        </p:nvCxnSpPr>
        <p:spPr>
          <a:xfrm flipV="1">
            <a:off x="2222126" y="3331341"/>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0DC01E1-565B-A44E-61B6-0A1B4C8B49BF}"/>
              </a:ext>
            </a:extLst>
          </p:cNvPr>
          <p:cNvCxnSpPr>
            <a:cxnSpLocks/>
          </p:cNvCxnSpPr>
          <p:nvPr/>
        </p:nvCxnSpPr>
        <p:spPr>
          <a:xfrm>
            <a:off x="2222127" y="3611311"/>
            <a:ext cx="802745" cy="28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9CCDC6A-4557-8C91-2DD1-ACADFFFAF665}"/>
              </a:ext>
            </a:extLst>
          </p:cNvPr>
          <p:cNvCxnSpPr>
            <a:cxnSpLocks/>
          </p:cNvCxnSpPr>
          <p:nvPr/>
        </p:nvCxnSpPr>
        <p:spPr>
          <a:xfrm>
            <a:off x="4057098" y="3331341"/>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75579137-D7E6-0FE8-8C82-E75663700BD9}"/>
              </a:ext>
            </a:extLst>
          </p:cNvPr>
          <p:cNvCxnSpPr>
            <a:cxnSpLocks/>
          </p:cNvCxnSpPr>
          <p:nvPr/>
        </p:nvCxnSpPr>
        <p:spPr>
          <a:xfrm>
            <a:off x="4057098" y="3611311"/>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521BD85B-C916-22B0-F22F-52657B480BD0}"/>
              </a:ext>
            </a:extLst>
          </p:cNvPr>
          <p:cNvCxnSpPr>
            <a:cxnSpLocks/>
          </p:cNvCxnSpPr>
          <p:nvPr/>
        </p:nvCxnSpPr>
        <p:spPr>
          <a:xfrm>
            <a:off x="6319119" y="3331341"/>
            <a:ext cx="1152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E884C8C-EC4F-A6B3-C4DB-81332725786A}"/>
              </a:ext>
            </a:extLst>
          </p:cNvPr>
          <p:cNvCxnSpPr>
            <a:cxnSpLocks/>
          </p:cNvCxnSpPr>
          <p:nvPr/>
        </p:nvCxnSpPr>
        <p:spPr>
          <a:xfrm>
            <a:off x="6339147" y="3611311"/>
            <a:ext cx="113832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3B4C71FC-4E16-C8A3-4926-AA849D92AC28}"/>
              </a:ext>
            </a:extLst>
          </p:cNvPr>
          <p:cNvCxnSpPr>
            <a:cxnSpLocks/>
            <a:stCxn id="41" idx="4"/>
            <a:endCxn id="66" idx="1"/>
          </p:cNvCxnSpPr>
          <p:nvPr/>
        </p:nvCxnSpPr>
        <p:spPr>
          <a:xfrm>
            <a:off x="1746258" y="3333042"/>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086BA11B-2156-9468-21FA-75849F660182}"/>
              </a:ext>
            </a:extLst>
          </p:cNvPr>
          <p:cNvCxnSpPr>
            <a:cxnSpLocks/>
            <a:stCxn id="43" idx="4"/>
            <a:endCxn id="67" idx="1"/>
          </p:cNvCxnSpPr>
          <p:nvPr/>
        </p:nvCxnSpPr>
        <p:spPr>
          <a:xfrm>
            <a:off x="1746258" y="3611311"/>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58" name="円柱 57">
            <a:extLst>
              <a:ext uri="{FF2B5EF4-FFF2-40B4-BE49-F238E27FC236}">
                <a16:creationId xmlns:a16="http://schemas.microsoft.com/office/drawing/2014/main" id="{23B2F63F-95A8-0ADC-C6C2-9DEBD7AE2A17}"/>
              </a:ext>
            </a:extLst>
          </p:cNvPr>
          <p:cNvSpPr/>
          <p:nvPr/>
        </p:nvSpPr>
        <p:spPr>
          <a:xfrm>
            <a:off x="5592978" y="3302589"/>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59" name="円柱 58">
            <a:extLst>
              <a:ext uri="{FF2B5EF4-FFF2-40B4-BE49-F238E27FC236}">
                <a16:creationId xmlns:a16="http://schemas.microsoft.com/office/drawing/2014/main" id="{406098D3-67A8-11B5-7969-F5D01EF1A280}"/>
              </a:ext>
            </a:extLst>
          </p:cNvPr>
          <p:cNvSpPr/>
          <p:nvPr/>
        </p:nvSpPr>
        <p:spPr>
          <a:xfrm>
            <a:off x="5461593" y="3161063"/>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60" name="正方形/長方形 59">
            <a:extLst>
              <a:ext uri="{FF2B5EF4-FFF2-40B4-BE49-F238E27FC236}">
                <a16:creationId xmlns:a16="http://schemas.microsoft.com/office/drawing/2014/main" id="{98C7829C-C0FC-2274-6069-14369DB546F7}"/>
              </a:ext>
            </a:extLst>
          </p:cNvPr>
          <p:cNvSpPr/>
          <p:nvPr/>
        </p:nvSpPr>
        <p:spPr>
          <a:xfrm>
            <a:off x="2302770" y="3622355"/>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1" name="正方形/長方形 60">
            <a:extLst>
              <a:ext uri="{FF2B5EF4-FFF2-40B4-BE49-F238E27FC236}">
                <a16:creationId xmlns:a16="http://schemas.microsoft.com/office/drawing/2014/main" id="{A0B2CB8C-A22D-A8A2-0D58-1F23C2AF80CD}"/>
              </a:ext>
            </a:extLst>
          </p:cNvPr>
          <p:cNvSpPr/>
          <p:nvPr/>
        </p:nvSpPr>
        <p:spPr>
          <a:xfrm>
            <a:off x="4218329" y="3622355"/>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2" name="正方形/長方形 61">
            <a:extLst>
              <a:ext uri="{FF2B5EF4-FFF2-40B4-BE49-F238E27FC236}">
                <a16:creationId xmlns:a16="http://schemas.microsoft.com/office/drawing/2014/main" id="{E25F899D-81BC-A6DD-9C37-E4DC92B6BAFB}"/>
              </a:ext>
            </a:extLst>
          </p:cNvPr>
          <p:cNvSpPr/>
          <p:nvPr/>
        </p:nvSpPr>
        <p:spPr>
          <a:xfrm>
            <a:off x="6370910" y="3346048"/>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(Active)</a:t>
            </a:r>
            <a:endParaRPr kumimoji="1" lang="ja-JP" altLang="en-US" sz="800" b="1">
              <a:solidFill>
                <a:srgbClr val="FF0000"/>
              </a:solidFill>
              <a:latin typeface="+mj-ea"/>
              <a:ea typeface="+mj-ea"/>
            </a:endParaRPr>
          </a:p>
        </p:txBody>
      </p:sp>
      <p:sp>
        <p:nvSpPr>
          <p:cNvPr id="63" name="正方形/長方形 62">
            <a:extLst>
              <a:ext uri="{FF2B5EF4-FFF2-40B4-BE49-F238E27FC236}">
                <a16:creationId xmlns:a16="http://schemas.microsoft.com/office/drawing/2014/main" id="{0F18C891-6579-15A5-010C-A0F096911E62}"/>
              </a:ext>
            </a:extLst>
          </p:cNvPr>
          <p:cNvSpPr/>
          <p:nvPr/>
        </p:nvSpPr>
        <p:spPr>
          <a:xfrm>
            <a:off x="6370910" y="3622355"/>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rgbClr val="FF0000"/>
                </a:solidFill>
                <a:latin typeface="+mj-ea"/>
                <a:ea typeface="+mj-ea"/>
              </a:rPr>
              <a:t>(Standby)</a:t>
            </a:r>
            <a:endParaRPr kumimoji="1" lang="ja-JP" altLang="en-US" sz="800" b="1">
              <a:solidFill>
                <a:srgbClr val="FF0000"/>
              </a:solidFill>
              <a:latin typeface="+mj-ea"/>
              <a:ea typeface="+mj-ea"/>
            </a:endParaRPr>
          </a:p>
        </p:txBody>
      </p:sp>
      <p:sp>
        <p:nvSpPr>
          <p:cNvPr id="64" name="正方形/長方形 63">
            <a:extLst>
              <a:ext uri="{FF2B5EF4-FFF2-40B4-BE49-F238E27FC236}">
                <a16:creationId xmlns:a16="http://schemas.microsoft.com/office/drawing/2014/main" id="{C320FF0C-9C1B-0615-EADF-F9517810BDFB}"/>
              </a:ext>
            </a:extLst>
          </p:cNvPr>
          <p:cNvSpPr/>
          <p:nvPr/>
        </p:nvSpPr>
        <p:spPr>
          <a:xfrm>
            <a:off x="7634905" y="3976690"/>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b="1">
                <a:solidFill>
                  <a:schemeClr val="tx2"/>
                </a:solidFill>
                <a:latin typeface="+mj-ea"/>
                <a:ea typeface="+mj-ea"/>
              </a:rPr>
              <a:t>CSP</a:t>
            </a:r>
            <a:r>
              <a:rPr kumimoji="1" lang="ja-JP" altLang="en-US" sz="800" b="1">
                <a:solidFill>
                  <a:schemeClr val="tx2"/>
                </a:solidFill>
                <a:latin typeface="+mj-ea"/>
                <a:ea typeface="+mj-ea"/>
              </a:rPr>
              <a:t>プライベート</a:t>
            </a:r>
            <a:r>
              <a:rPr kumimoji="1" lang="en-US" altLang="ja-JP" sz="800" b="1">
                <a:solidFill>
                  <a:schemeClr val="tx2"/>
                </a:solidFill>
                <a:latin typeface="+mj-ea"/>
                <a:ea typeface="+mj-ea"/>
              </a:rPr>
              <a:t>NW</a:t>
            </a:r>
            <a:endParaRPr kumimoji="1" lang="ja-JP" altLang="en-US" sz="800" b="1">
              <a:solidFill>
                <a:schemeClr val="tx2"/>
              </a:solidFill>
              <a:latin typeface="+mj-ea"/>
              <a:ea typeface="+mj-ea"/>
            </a:endParaRPr>
          </a:p>
        </p:txBody>
      </p:sp>
      <p:cxnSp>
        <p:nvCxnSpPr>
          <p:cNvPr id="65" name="直線矢印コネクタ 64">
            <a:extLst>
              <a:ext uri="{FF2B5EF4-FFF2-40B4-BE49-F238E27FC236}">
                <a16:creationId xmlns:a16="http://schemas.microsoft.com/office/drawing/2014/main" id="{CCA1F4F9-1DB0-BA7E-3127-FC30850FF309}"/>
              </a:ext>
            </a:extLst>
          </p:cNvPr>
          <p:cNvCxnSpPr>
            <a:cxnSpLocks/>
          </p:cNvCxnSpPr>
          <p:nvPr/>
        </p:nvCxnSpPr>
        <p:spPr>
          <a:xfrm>
            <a:off x="7705486" y="3846199"/>
            <a:ext cx="0" cy="396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66677E01-E488-3B7B-6128-5B32D48290E4}"/>
              </a:ext>
            </a:extLst>
          </p:cNvPr>
          <p:cNvSpPr/>
          <p:nvPr/>
        </p:nvSpPr>
        <p:spPr>
          <a:xfrm>
            <a:off x="1826126" y="3207042"/>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67" name="正方形/長方形 66">
            <a:extLst>
              <a:ext uri="{FF2B5EF4-FFF2-40B4-BE49-F238E27FC236}">
                <a16:creationId xmlns:a16="http://schemas.microsoft.com/office/drawing/2014/main" id="{F48FCFF4-E1A8-E560-201B-C6263A4B6ECC}"/>
              </a:ext>
            </a:extLst>
          </p:cNvPr>
          <p:cNvSpPr/>
          <p:nvPr/>
        </p:nvSpPr>
        <p:spPr>
          <a:xfrm>
            <a:off x="1826126" y="3485311"/>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68" name="直線コネクタ 67">
            <a:extLst>
              <a:ext uri="{FF2B5EF4-FFF2-40B4-BE49-F238E27FC236}">
                <a16:creationId xmlns:a16="http://schemas.microsoft.com/office/drawing/2014/main" id="{0426BCE5-6F97-ED05-00E5-4353BE6D806B}"/>
              </a:ext>
            </a:extLst>
          </p:cNvPr>
          <p:cNvCxnSpPr>
            <a:cxnSpLocks/>
          </p:cNvCxnSpPr>
          <p:nvPr/>
        </p:nvCxnSpPr>
        <p:spPr>
          <a:xfrm>
            <a:off x="826263"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69" name="直線コネクタ 68">
            <a:extLst>
              <a:ext uri="{FF2B5EF4-FFF2-40B4-BE49-F238E27FC236}">
                <a16:creationId xmlns:a16="http://schemas.microsoft.com/office/drawing/2014/main" id="{E9C98CF1-8221-1EF5-432D-0260EC35984F}"/>
              </a:ext>
            </a:extLst>
          </p:cNvPr>
          <p:cNvCxnSpPr>
            <a:cxnSpLocks/>
          </p:cNvCxnSpPr>
          <p:nvPr/>
        </p:nvCxnSpPr>
        <p:spPr>
          <a:xfrm>
            <a:off x="2919084"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0" name="直線コネクタ 69">
            <a:extLst>
              <a:ext uri="{FF2B5EF4-FFF2-40B4-BE49-F238E27FC236}">
                <a16:creationId xmlns:a16="http://schemas.microsoft.com/office/drawing/2014/main" id="{54B18170-5D3E-2DBD-1E46-B841BD7A8F31}"/>
              </a:ext>
            </a:extLst>
          </p:cNvPr>
          <p:cNvCxnSpPr>
            <a:cxnSpLocks/>
          </p:cNvCxnSpPr>
          <p:nvPr/>
        </p:nvCxnSpPr>
        <p:spPr>
          <a:xfrm>
            <a:off x="4147724" y="2733219"/>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1" name="直線コネクタ 70">
            <a:extLst>
              <a:ext uri="{FF2B5EF4-FFF2-40B4-BE49-F238E27FC236}">
                <a16:creationId xmlns:a16="http://schemas.microsoft.com/office/drawing/2014/main" id="{550E6774-554B-DB9E-F06C-066A5810D2EF}"/>
              </a:ext>
            </a:extLst>
          </p:cNvPr>
          <p:cNvCxnSpPr>
            <a:cxnSpLocks/>
          </p:cNvCxnSpPr>
          <p:nvPr/>
        </p:nvCxnSpPr>
        <p:spPr>
          <a:xfrm>
            <a:off x="7371973"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2" name="直線コネクタ 71">
            <a:extLst>
              <a:ext uri="{FF2B5EF4-FFF2-40B4-BE49-F238E27FC236}">
                <a16:creationId xmlns:a16="http://schemas.microsoft.com/office/drawing/2014/main" id="{ADF38C73-97A9-FEF7-7D8E-1EC71D237270}"/>
              </a:ext>
            </a:extLst>
          </p:cNvPr>
          <p:cNvCxnSpPr>
            <a:cxnSpLocks/>
          </p:cNvCxnSpPr>
          <p:nvPr/>
        </p:nvCxnSpPr>
        <p:spPr>
          <a:xfrm>
            <a:off x="9116070"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3" name="直線コネクタ 72">
            <a:extLst>
              <a:ext uri="{FF2B5EF4-FFF2-40B4-BE49-F238E27FC236}">
                <a16:creationId xmlns:a16="http://schemas.microsoft.com/office/drawing/2014/main" id="{8CFB3A4D-6181-1C59-09F8-2D611EFDC377}"/>
              </a:ext>
            </a:extLst>
          </p:cNvPr>
          <p:cNvCxnSpPr>
            <a:cxnSpLocks/>
          </p:cNvCxnSpPr>
          <p:nvPr/>
        </p:nvCxnSpPr>
        <p:spPr>
          <a:xfrm>
            <a:off x="1751594"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4" name="直線コネクタ 73">
            <a:extLst>
              <a:ext uri="{FF2B5EF4-FFF2-40B4-BE49-F238E27FC236}">
                <a16:creationId xmlns:a16="http://schemas.microsoft.com/office/drawing/2014/main" id="{B185C19D-E4B4-322E-28B5-297641CFE2BD}"/>
              </a:ext>
            </a:extLst>
          </p:cNvPr>
          <p:cNvCxnSpPr>
            <a:cxnSpLocks/>
          </p:cNvCxnSpPr>
          <p:nvPr/>
        </p:nvCxnSpPr>
        <p:spPr>
          <a:xfrm>
            <a:off x="5417774"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75" name="直線コネクタ 74">
            <a:extLst>
              <a:ext uri="{FF2B5EF4-FFF2-40B4-BE49-F238E27FC236}">
                <a16:creationId xmlns:a16="http://schemas.microsoft.com/office/drawing/2014/main" id="{E2050B0D-2432-FC18-10C4-2CA5B1461E9F}"/>
              </a:ext>
            </a:extLst>
          </p:cNvPr>
          <p:cNvCxnSpPr>
            <a:cxnSpLocks/>
          </p:cNvCxnSpPr>
          <p:nvPr/>
        </p:nvCxnSpPr>
        <p:spPr>
          <a:xfrm>
            <a:off x="6363149" y="2716827"/>
            <a:ext cx="0" cy="1800000"/>
          </a:xfrm>
          <a:prstGeom prst="line">
            <a:avLst/>
          </a:prstGeom>
          <a:noFill/>
          <a:ln w="25400" cap="flat" cmpd="sng" algn="ctr">
            <a:solidFill>
              <a:srgbClr val="6D2077"/>
            </a:solidFill>
            <a:prstDash val="solid"/>
            <a:miter lim="800000"/>
            <a:headEnd type="none" w="med" len="med"/>
            <a:tailEnd type="none" w="med" len="med"/>
          </a:ln>
          <a:effectLst/>
        </p:spPr>
      </p:cxnSp>
      <p:sp>
        <p:nvSpPr>
          <p:cNvPr id="76" name="四角形: 角を丸くする 75">
            <a:extLst>
              <a:ext uri="{FF2B5EF4-FFF2-40B4-BE49-F238E27FC236}">
                <a16:creationId xmlns:a16="http://schemas.microsoft.com/office/drawing/2014/main" id="{B5F23D24-54B0-65F9-E23C-DEB547D8B87B}"/>
              </a:ext>
            </a:extLst>
          </p:cNvPr>
          <p:cNvSpPr/>
          <p:nvPr/>
        </p:nvSpPr>
        <p:spPr>
          <a:xfrm>
            <a:off x="7425918" y="4253484"/>
            <a:ext cx="1620000" cy="216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78" name="四角形: 角を丸くする 77">
            <a:extLst>
              <a:ext uri="{FF2B5EF4-FFF2-40B4-BE49-F238E27FC236}">
                <a16:creationId xmlns:a16="http://schemas.microsoft.com/office/drawing/2014/main" id="{F9FBB8A6-A89D-2260-AA9F-41BF88DEE41F}"/>
              </a:ext>
            </a:extLst>
          </p:cNvPr>
          <p:cNvSpPr/>
          <p:nvPr/>
        </p:nvSpPr>
        <p:spPr>
          <a:xfrm>
            <a:off x="7444975" y="3217352"/>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BE82F8C2-FBD6-8994-6AC2-C8AA09E01E11}"/>
              </a:ext>
            </a:extLst>
          </p:cNvPr>
          <p:cNvSpPr txBox="1"/>
          <p:nvPr/>
        </p:nvSpPr>
        <p:spPr>
          <a:xfrm>
            <a:off x="7738907" y="3396575"/>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endParaRPr lang="en-US" altLang="ja-JP" sz="700">
              <a:solidFill>
                <a:srgbClr val="00338D"/>
              </a:solidFill>
              <a:latin typeface="Meiryo UI" panose="020B0604030504040204" pitchFamily="50" charset="-128"/>
              <a:ea typeface="Meiryo UI" panose="020B0604030504040204" pitchFamily="50" charset="-128"/>
            </a:endParaRPr>
          </a:p>
        </p:txBody>
      </p:sp>
      <p:sp>
        <p:nvSpPr>
          <p:cNvPr id="3" name="タイトル 3">
            <a:extLst>
              <a:ext uri="{FF2B5EF4-FFF2-40B4-BE49-F238E27FC236}">
                <a16:creationId xmlns:a16="http://schemas.microsoft.com/office/drawing/2014/main" id="{97484C5D-5D43-E5E6-69A8-7DCB376ACF8F}"/>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2/7</a:t>
            </a:r>
            <a:endParaRPr lang="ja-JP" altLang="en-US"/>
          </a:p>
        </p:txBody>
      </p:sp>
      <p:cxnSp>
        <p:nvCxnSpPr>
          <p:cNvPr id="4" name="直線コネクタ 3">
            <a:extLst>
              <a:ext uri="{FF2B5EF4-FFF2-40B4-BE49-F238E27FC236}">
                <a16:creationId xmlns:a16="http://schemas.microsoft.com/office/drawing/2014/main" id="{4C94602C-1835-A6B5-3AB6-D7C2150A556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0B06035-9F02-93F2-6B57-83001D1B1465}"/>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既設回線に追加でクラウド回線を引き込むためコスト増となった。一方で、</a:t>
            </a:r>
            <a:r>
              <a:rPr kumimoji="1" lang="en-US" altLang="ja-JP" sz="1400"/>
              <a:t>CE</a:t>
            </a:r>
            <a:r>
              <a:rPr kumimoji="1" lang="ja-JP" altLang="en-US" sz="1400"/>
              <a:t>ルーターを自前調達に変更することで、回線事業者の制限を緩和することができ、柔軟な経路制御が可能と想定。</a:t>
            </a:r>
            <a:endParaRPr kumimoji="1" lang="en-US" altLang="ja-JP" sz="1400"/>
          </a:p>
        </p:txBody>
      </p:sp>
      <p:sp>
        <p:nvSpPr>
          <p:cNvPr id="23" name="スライド番号プレースホルダー 22">
            <a:extLst>
              <a:ext uri="{FF2B5EF4-FFF2-40B4-BE49-F238E27FC236}">
                <a16:creationId xmlns:a16="http://schemas.microsoft.com/office/drawing/2014/main" id="{8F5EECF6-C75C-D7C6-73C2-D938D1231B6B}"/>
              </a:ext>
            </a:extLst>
          </p:cNvPr>
          <p:cNvSpPr>
            <a:spLocks noGrp="1"/>
          </p:cNvSpPr>
          <p:nvPr>
            <p:ph type="sldNum" sz="quarter" idx="12"/>
          </p:nvPr>
        </p:nvSpPr>
        <p:spPr/>
        <p:txBody>
          <a:bodyPr/>
          <a:lstStyle/>
          <a:p>
            <a:fld id="{DFD4F317-19D0-4848-B5EB-5B174DBE8CF9}" type="slidenum">
              <a:rPr lang="ja-JP" altLang="en-US" smtClean="0"/>
              <a:pPr/>
              <a:t>65</a:t>
            </a:fld>
            <a:endParaRPr lang="ja-JP" altLang="en-US"/>
          </a:p>
        </p:txBody>
      </p:sp>
    </p:spTree>
    <p:extLst>
      <p:ext uri="{BB962C8B-B14F-4D97-AF65-F5344CB8AC3E}">
        <p14:creationId xmlns:p14="http://schemas.microsoft.com/office/powerpoint/2010/main" val="3381847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741FF315-8583-7696-9E99-958668CF3F9D}"/>
              </a:ext>
            </a:extLst>
          </p:cNvPr>
          <p:cNvGraphicFramePr>
            <a:graphicFrameLocks noGrp="1"/>
          </p:cNvGraphicFramePr>
          <p:nvPr>
            <p:extLst>
              <p:ext uri="{D42A27DB-BD31-4B8C-83A1-F6EECF244321}">
                <p14:modId xmlns:p14="http://schemas.microsoft.com/office/powerpoint/2010/main" val="1253306802"/>
              </p:ext>
            </p:extLst>
          </p:nvPr>
        </p:nvGraphicFramePr>
        <p:xfrm>
          <a:off x="600079" y="1654724"/>
          <a:ext cx="8762996" cy="4578480"/>
        </p:xfrm>
        <a:graphic>
          <a:graphicData uri="http://schemas.openxmlformats.org/drawingml/2006/table">
            <a:tbl>
              <a:tblPr>
                <a:tableStyleId>{5C22544A-7EE6-4342-B048-85BDC9FD1C3A}</a:tableStyleId>
              </a:tblPr>
              <a:tblGrid>
                <a:gridCol w="8762996">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1’. </a:t>
                      </a:r>
                      <a:r>
                        <a:rPr kumimoji="1" lang="ja-JP" altLang="en-US" sz="900" b="0">
                          <a:solidFill>
                            <a:schemeClr val="tx1"/>
                          </a:solidFill>
                          <a:latin typeface="Meiryo UI 本文"/>
                        </a:rPr>
                        <a:t>閉域ネットワーク共同利用</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592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indent="-171450">
                        <a:buFont typeface="Wingdings" panose="05000000000000000000" pitchFamily="2" charset="2"/>
                        <a:buChar char="ü"/>
                      </a:pPr>
                      <a:r>
                        <a:rPr kumimoji="1" lang="ja-JP" altLang="en-US" sz="900" dirty="0">
                          <a:latin typeface="+mj-ea"/>
                          <a:ea typeface="+mj-ea"/>
                        </a:rPr>
                        <a:t>中継区間の回線サービスを共同利用した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kern="1200" dirty="0">
                          <a:solidFill>
                            <a:schemeClr val="tx1"/>
                          </a:solidFill>
                          <a:latin typeface="+mj-ea"/>
                          <a:ea typeface="+mn-ea"/>
                          <a:cs typeface="+mn-cs"/>
                        </a:rPr>
                        <a:t>AWS Site-to-Site VPN</a:t>
                      </a:r>
                      <a:r>
                        <a:rPr kumimoji="1" lang="ja-JP" altLang="en-US" sz="900" kern="1200" dirty="0">
                          <a:solidFill>
                            <a:schemeClr val="tx1"/>
                          </a:solidFill>
                          <a:latin typeface="+mj-ea"/>
                          <a:ea typeface="+mn-ea"/>
                          <a:cs typeface="+mn-cs"/>
                        </a:rPr>
                        <a:t>（</a:t>
                      </a:r>
                      <a:r>
                        <a:rPr kumimoji="1" lang="en-US" altLang="ja-JP" sz="900" kern="1200" dirty="0">
                          <a:solidFill>
                            <a:schemeClr val="tx1"/>
                          </a:solidFill>
                          <a:latin typeface="+mj-ea"/>
                          <a:ea typeface="+mn-ea"/>
                          <a:cs typeface="+mn-cs"/>
                        </a:rPr>
                        <a:t>AWS Private IP-VPN</a:t>
                      </a:r>
                      <a:r>
                        <a:rPr kumimoji="1" lang="ja-JP" altLang="en-US" sz="900" kern="1200" dirty="0">
                          <a:solidFill>
                            <a:schemeClr val="tx1"/>
                          </a:solidFill>
                          <a:latin typeface="+mj-ea"/>
                          <a:ea typeface="+mn-ea"/>
                          <a:cs typeface="+mn-cs"/>
                        </a:rPr>
                        <a:t>）</a:t>
                      </a:r>
                      <a:r>
                        <a:rPr kumimoji="1" lang="ja-JP" altLang="en-US" sz="900" dirty="0">
                          <a:latin typeface="+mj-ea"/>
                          <a:ea typeface="+mj-ea"/>
                        </a:rPr>
                        <a:t>を利用し、</a:t>
                      </a:r>
                      <a:r>
                        <a:rPr kumimoji="1" lang="en-US" altLang="ja-JP" sz="900" dirty="0">
                          <a:latin typeface="+mj-ea"/>
                          <a:ea typeface="+mj-ea"/>
                        </a:rPr>
                        <a:t>CE</a:t>
                      </a:r>
                      <a:r>
                        <a:rPr kumimoji="1" lang="ja-JP" altLang="en-US" sz="900" dirty="0">
                          <a:latin typeface="+mj-ea"/>
                          <a:ea typeface="+mj-ea"/>
                        </a:rPr>
                        <a:t>ルーターからガバメントクラウド内の</a:t>
                      </a:r>
                      <a:r>
                        <a:rPr kumimoji="1" lang="en-US" altLang="ja-JP" sz="900" dirty="0">
                          <a:latin typeface="+mj-ea"/>
                          <a:ea typeface="+mj-ea"/>
                        </a:rPr>
                        <a:t>Transit Gateway</a:t>
                      </a:r>
                      <a:r>
                        <a:rPr kumimoji="1" lang="ja-JP" altLang="en-US" sz="900" dirty="0">
                          <a:latin typeface="+mj-ea"/>
                          <a:ea typeface="+mj-ea"/>
                        </a:rPr>
                        <a:t>まで</a:t>
                      </a:r>
                      <a:r>
                        <a:rPr kumimoji="1" lang="en-US" altLang="ja-JP" sz="900" dirty="0">
                          <a:latin typeface="+mj-ea"/>
                          <a:ea typeface="+mj-ea"/>
                        </a:rPr>
                        <a:t>IPSec</a:t>
                      </a:r>
                      <a:r>
                        <a:rPr kumimoji="1" lang="ja-JP" altLang="en-US" sz="900" dirty="0">
                          <a:latin typeface="+mj-ea"/>
                          <a:ea typeface="+mj-ea"/>
                        </a:rPr>
                        <a:t>で接続する構成とした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dirty="0">
                          <a:latin typeface="+mj-ea"/>
                          <a:ea typeface="+mj-ea"/>
                        </a:rPr>
                        <a:t>IPSec</a:t>
                      </a:r>
                      <a:r>
                        <a:rPr kumimoji="1" lang="ja-JP" altLang="en-US" sz="900" dirty="0">
                          <a:latin typeface="+mj-ea"/>
                          <a:ea typeface="+mj-ea"/>
                        </a:rPr>
                        <a:t>トンネルのアドレス管理については、各団体と調整が必要だが、それ以外の</a:t>
                      </a:r>
                      <a:r>
                        <a:rPr kumimoji="1" lang="en-US" altLang="ja-JP" sz="900" dirty="0">
                          <a:latin typeface="+mj-ea"/>
                          <a:ea typeface="+mj-ea"/>
                        </a:rPr>
                        <a:t>Private IP</a:t>
                      </a:r>
                      <a:r>
                        <a:rPr kumimoji="1" lang="ja-JP" altLang="en-US" sz="900" dirty="0">
                          <a:latin typeface="+mj-ea"/>
                          <a:ea typeface="+mj-ea"/>
                        </a:rPr>
                        <a:t>アドレスは自由に利用可能である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③～⑦の区間まで共同利用できるため、按分効果から</a:t>
                      </a:r>
                      <a:r>
                        <a:rPr kumimoji="1" lang="en-US" altLang="ja-JP" sz="900" dirty="0">
                          <a:latin typeface="+mj-ea"/>
                          <a:ea typeface="+mj-ea"/>
                        </a:rPr>
                        <a:t>1</a:t>
                      </a:r>
                      <a:r>
                        <a:rPr kumimoji="1" lang="ja-JP" altLang="en-US" sz="900" dirty="0">
                          <a:latin typeface="+mj-ea"/>
                          <a:ea typeface="+mj-ea"/>
                        </a:rPr>
                        <a:t>団体当たりの回線コストは低減される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費用按分についてのルール決めが地方公共団体次第となり、調整が必要である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相互接続ルーターの共同利用について通信事業者として認められるかが課題である</a:t>
                      </a:r>
                      <a:endParaRPr kumimoji="1" lang="en-US" altLang="ja-JP" sz="900" dirty="0">
                        <a:latin typeface="+mj-ea"/>
                        <a:ea typeface="+mj-ea"/>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181" name="四角形: 角を丸くする 180">
            <a:extLst>
              <a:ext uri="{FF2B5EF4-FFF2-40B4-BE49-F238E27FC236}">
                <a16:creationId xmlns:a16="http://schemas.microsoft.com/office/drawing/2014/main" id="{FA72B920-B727-966C-55EB-7614A9920EEA}"/>
              </a:ext>
            </a:extLst>
          </p:cNvPr>
          <p:cNvSpPr/>
          <p:nvPr/>
        </p:nvSpPr>
        <p:spPr>
          <a:xfrm>
            <a:off x="4217611" y="2915232"/>
            <a:ext cx="3096000" cy="1944000"/>
          </a:xfrm>
          <a:prstGeom prst="roundRect">
            <a:avLst>
              <a:gd name="adj" fmla="val 6371"/>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j-ea"/>
                <a:ea typeface="+mj-ea"/>
              </a:rPr>
              <a:t>閉域網相互接続部</a:t>
            </a:r>
            <a:endParaRPr lang="en-US" altLang="ja-JP" sz="900" b="1" kern="0">
              <a:solidFill>
                <a:srgbClr val="00338D"/>
              </a:solidFill>
              <a:latin typeface="+mj-ea"/>
              <a:ea typeface="+mj-ea"/>
            </a:endParaRPr>
          </a:p>
          <a:p>
            <a:pPr>
              <a:defRPr/>
            </a:pPr>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182" name="四角形: 角を丸くする 181">
            <a:extLst>
              <a:ext uri="{FF2B5EF4-FFF2-40B4-BE49-F238E27FC236}">
                <a16:creationId xmlns:a16="http://schemas.microsoft.com/office/drawing/2014/main" id="{C0491E2E-C303-139A-4764-91ADBED71A96}"/>
              </a:ext>
            </a:extLst>
          </p:cNvPr>
          <p:cNvSpPr/>
          <p:nvPr/>
        </p:nvSpPr>
        <p:spPr>
          <a:xfrm>
            <a:off x="2977635" y="2915232"/>
            <a:ext cx="1116000" cy="1944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p:txBody>
      </p:sp>
      <p:cxnSp>
        <p:nvCxnSpPr>
          <p:cNvPr id="183" name="直線矢印コネクタ 182">
            <a:extLst>
              <a:ext uri="{FF2B5EF4-FFF2-40B4-BE49-F238E27FC236}">
                <a16:creationId xmlns:a16="http://schemas.microsoft.com/office/drawing/2014/main" id="{D298D575-E6D5-1D96-FEBD-863C2E3D4E57}"/>
              </a:ext>
            </a:extLst>
          </p:cNvPr>
          <p:cNvCxnSpPr>
            <a:cxnSpLocks/>
          </p:cNvCxnSpPr>
          <p:nvPr/>
        </p:nvCxnSpPr>
        <p:spPr>
          <a:xfrm>
            <a:off x="826264" y="2883949"/>
            <a:ext cx="91999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4" name="正方形/長方形 183">
            <a:extLst>
              <a:ext uri="{FF2B5EF4-FFF2-40B4-BE49-F238E27FC236}">
                <a16:creationId xmlns:a16="http://schemas.microsoft.com/office/drawing/2014/main" id="{7CFDA3AE-A018-E403-E9F4-E75B7F9DA028}"/>
              </a:ext>
            </a:extLst>
          </p:cNvPr>
          <p:cNvSpPr/>
          <p:nvPr/>
        </p:nvSpPr>
        <p:spPr>
          <a:xfrm>
            <a:off x="847257" y="2581523"/>
            <a:ext cx="9587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①地方公共団体</a:t>
            </a:r>
            <a:r>
              <a:rPr kumimoji="1" lang="en-US" altLang="ja-JP" sz="900" b="1">
                <a:solidFill>
                  <a:srgbClr val="7F7F7F"/>
                </a:solidFill>
                <a:latin typeface="+mj-ea"/>
                <a:ea typeface="+mj-ea"/>
              </a:rPr>
              <a:t>LAN</a:t>
            </a:r>
            <a:r>
              <a:rPr kumimoji="1" lang="ja-JP" altLang="en-US" sz="900" b="1">
                <a:solidFill>
                  <a:srgbClr val="7F7F7F"/>
                </a:solidFill>
                <a:latin typeface="+mj-ea"/>
                <a:ea typeface="+mj-ea"/>
              </a:rPr>
              <a:t>区間</a:t>
            </a:r>
          </a:p>
        </p:txBody>
      </p:sp>
      <p:cxnSp>
        <p:nvCxnSpPr>
          <p:cNvPr id="185" name="直線矢印コネクタ 184">
            <a:extLst>
              <a:ext uri="{FF2B5EF4-FFF2-40B4-BE49-F238E27FC236}">
                <a16:creationId xmlns:a16="http://schemas.microsoft.com/office/drawing/2014/main" id="{4B574993-149E-7BDE-C0A2-3BC24A718DC6}"/>
              </a:ext>
            </a:extLst>
          </p:cNvPr>
          <p:cNvCxnSpPr>
            <a:cxnSpLocks/>
          </p:cNvCxnSpPr>
          <p:nvPr/>
        </p:nvCxnSpPr>
        <p:spPr>
          <a:xfrm>
            <a:off x="1746259" y="2883949"/>
            <a:ext cx="1156485"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6" name="正方形/長方形 185">
            <a:extLst>
              <a:ext uri="{FF2B5EF4-FFF2-40B4-BE49-F238E27FC236}">
                <a16:creationId xmlns:a16="http://schemas.microsoft.com/office/drawing/2014/main" id="{465B28CC-2E73-6CA1-1A74-01A7E95B3391}"/>
              </a:ext>
            </a:extLst>
          </p:cNvPr>
          <p:cNvSpPr/>
          <p:nvPr/>
        </p:nvSpPr>
        <p:spPr>
          <a:xfrm>
            <a:off x="1827825" y="2598113"/>
            <a:ext cx="1090532"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②アクセス回線</a:t>
            </a:r>
            <a:br>
              <a:rPr kumimoji="1" lang="en-US" altLang="ja-JP" sz="900" b="1">
                <a:solidFill>
                  <a:srgbClr val="C6007E"/>
                </a:solidFill>
                <a:latin typeface="+mj-ea"/>
                <a:ea typeface="+mj-ea"/>
              </a:rPr>
            </a:br>
            <a:r>
              <a:rPr kumimoji="1" lang="ja-JP" altLang="en-US" sz="900" b="1">
                <a:solidFill>
                  <a:srgbClr val="C6007E"/>
                </a:solidFill>
                <a:latin typeface="+mj-ea"/>
                <a:ea typeface="+mj-ea"/>
              </a:rPr>
              <a:t>区間</a:t>
            </a:r>
          </a:p>
        </p:txBody>
      </p:sp>
      <p:cxnSp>
        <p:nvCxnSpPr>
          <p:cNvPr id="187" name="直線矢印コネクタ 186">
            <a:extLst>
              <a:ext uri="{FF2B5EF4-FFF2-40B4-BE49-F238E27FC236}">
                <a16:creationId xmlns:a16="http://schemas.microsoft.com/office/drawing/2014/main" id="{5C7C7875-2BB4-E88A-8E4A-C18B354136E2}"/>
              </a:ext>
            </a:extLst>
          </p:cNvPr>
          <p:cNvCxnSpPr/>
          <p:nvPr/>
        </p:nvCxnSpPr>
        <p:spPr>
          <a:xfrm>
            <a:off x="2940674" y="2883949"/>
            <a:ext cx="118800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8" name="正方形/長方形 187">
            <a:extLst>
              <a:ext uri="{FF2B5EF4-FFF2-40B4-BE49-F238E27FC236}">
                <a16:creationId xmlns:a16="http://schemas.microsoft.com/office/drawing/2014/main" id="{93D0FA5B-76D1-39D1-E5B0-B8E0E3344841}"/>
              </a:ext>
            </a:extLst>
          </p:cNvPr>
          <p:cNvSpPr/>
          <p:nvPr/>
        </p:nvSpPr>
        <p:spPr>
          <a:xfrm>
            <a:off x="2962513" y="2598113"/>
            <a:ext cx="118521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③中継区間</a:t>
            </a:r>
          </a:p>
        </p:txBody>
      </p:sp>
      <p:cxnSp>
        <p:nvCxnSpPr>
          <p:cNvPr id="189" name="直線矢印コネクタ 188">
            <a:extLst>
              <a:ext uri="{FF2B5EF4-FFF2-40B4-BE49-F238E27FC236}">
                <a16:creationId xmlns:a16="http://schemas.microsoft.com/office/drawing/2014/main" id="{A4E7F63D-F5B9-7442-7AE1-77FA33EB468A}"/>
              </a:ext>
            </a:extLst>
          </p:cNvPr>
          <p:cNvCxnSpPr>
            <a:cxnSpLocks/>
          </p:cNvCxnSpPr>
          <p:nvPr/>
        </p:nvCxnSpPr>
        <p:spPr>
          <a:xfrm>
            <a:off x="4147724" y="2883949"/>
            <a:ext cx="1270050"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0" name="正方形/長方形 189">
            <a:extLst>
              <a:ext uri="{FF2B5EF4-FFF2-40B4-BE49-F238E27FC236}">
                <a16:creationId xmlns:a16="http://schemas.microsoft.com/office/drawing/2014/main" id="{28B740A0-A5F0-3DC4-45C2-110D8AC4D1E1}"/>
              </a:ext>
            </a:extLst>
          </p:cNvPr>
          <p:cNvSpPr/>
          <p:nvPr/>
        </p:nvSpPr>
        <p:spPr>
          <a:xfrm>
            <a:off x="4176685" y="2598113"/>
            <a:ext cx="12215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④回線接続区間</a:t>
            </a:r>
          </a:p>
        </p:txBody>
      </p:sp>
      <p:cxnSp>
        <p:nvCxnSpPr>
          <p:cNvPr id="191" name="直線矢印コネクタ 190">
            <a:extLst>
              <a:ext uri="{FF2B5EF4-FFF2-40B4-BE49-F238E27FC236}">
                <a16:creationId xmlns:a16="http://schemas.microsoft.com/office/drawing/2014/main" id="{0284F57A-BE27-5336-6CA2-BF1E956A3C97}"/>
              </a:ext>
            </a:extLst>
          </p:cNvPr>
          <p:cNvCxnSpPr>
            <a:cxnSpLocks/>
          </p:cNvCxnSpPr>
          <p:nvPr/>
        </p:nvCxnSpPr>
        <p:spPr>
          <a:xfrm>
            <a:off x="5417774" y="2883949"/>
            <a:ext cx="932106"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2" name="正方形/長方形 191">
            <a:extLst>
              <a:ext uri="{FF2B5EF4-FFF2-40B4-BE49-F238E27FC236}">
                <a16:creationId xmlns:a16="http://schemas.microsoft.com/office/drawing/2014/main" id="{5B876EC1-5105-ABD0-A626-7494DB688187}"/>
              </a:ext>
            </a:extLst>
          </p:cNvPr>
          <p:cNvSpPr/>
          <p:nvPr/>
        </p:nvSpPr>
        <p:spPr>
          <a:xfrm>
            <a:off x="5440093" y="2598113"/>
            <a:ext cx="923057"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⑤接続部区間</a:t>
            </a:r>
          </a:p>
        </p:txBody>
      </p:sp>
      <p:cxnSp>
        <p:nvCxnSpPr>
          <p:cNvPr id="193" name="直線矢印コネクタ 192">
            <a:extLst>
              <a:ext uri="{FF2B5EF4-FFF2-40B4-BE49-F238E27FC236}">
                <a16:creationId xmlns:a16="http://schemas.microsoft.com/office/drawing/2014/main" id="{8510E747-878F-E895-7909-189D6B656F9E}"/>
              </a:ext>
            </a:extLst>
          </p:cNvPr>
          <p:cNvCxnSpPr>
            <a:cxnSpLocks/>
          </p:cNvCxnSpPr>
          <p:nvPr/>
        </p:nvCxnSpPr>
        <p:spPr>
          <a:xfrm>
            <a:off x="6363149" y="2883949"/>
            <a:ext cx="98709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4" name="正方形/長方形 193">
            <a:extLst>
              <a:ext uri="{FF2B5EF4-FFF2-40B4-BE49-F238E27FC236}">
                <a16:creationId xmlns:a16="http://schemas.microsoft.com/office/drawing/2014/main" id="{92BEC560-51E4-E847-EAA6-154D6DCAEB89}"/>
              </a:ext>
            </a:extLst>
          </p:cNvPr>
          <p:cNvSpPr/>
          <p:nvPr/>
        </p:nvSpPr>
        <p:spPr>
          <a:xfrm>
            <a:off x="6349881" y="2598113"/>
            <a:ext cx="1051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j-ea"/>
                <a:ea typeface="+mj-ea"/>
              </a:rPr>
              <a:t>⑥</a:t>
            </a:r>
            <a:r>
              <a:rPr kumimoji="1" lang="en-US" altLang="ja-JP" sz="900" b="1">
                <a:solidFill>
                  <a:srgbClr val="C6007E"/>
                </a:solidFill>
                <a:latin typeface="+mj-ea"/>
                <a:ea typeface="+mj-ea"/>
              </a:rPr>
              <a:t>CSP</a:t>
            </a:r>
            <a:r>
              <a:rPr kumimoji="1" lang="ja-JP" altLang="en-US" sz="900" b="1">
                <a:solidFill>
                  <a:srgbClr val="C6007E"/>
                </a:solidFill>
                <a:latin typeface="+mj-ea"/>
                <a:ea typeface="+mj-ea"/>
              </a:rPr>
              <a:t>接続区間</a:t>
            </a:r>
          </a:p>
        </p:txBody>
      </p:sp>
      <p:cxnSp>
        <p:nvCxnSpPr>
          <p:cNvPr id="195" name="直線矢印コネクタ 194">
            <a:extLst>
              <a:ext uri="{FF2B5EF4-FFF2-40B4-BE49-F238E27FC236}">
                <a16:creationId xmlns:a16="http://schemas.microsoft.com/office/drawing/2014/main" id="{DFEFD962-85E7-E7B4-3CF1-84AD6A71BDF1}"/>
              </a:ext>
            </a:extLst>
          </p:cNvPr>
          <p:cNvCxnSpPr/>
          <p:nvPr/>
        </p:nvCxnSpPr>
        <p:spPr>
          <a:xfrm>
            <a:off x="7380311" y="2883949"/>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6" name="正方形/長方形 195">
            <a:extLst>
              <a:ext uri="{FF2B5EF4-FFF2-40B4-BE49-F238E27FC236}">
                <a16:creationId xmlns:a16="http://schemas.microsoft.com/office/drawing/2014/main" id="{C33CAFC3-9E30-A14A-A5C3-24AC032412E5}"/>
              </a:ext>
            </a:extLst>
          </p:cNvPr>
          <p:cNvSpPr/>
          <p:nvPr/>
        </p:nvSpPr>
        <p:spPr>
          <a:xfrm>
            <a:off x="7400936" y="2585413"/>
            <a:ext cx="1702434"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j-ea"/>
                <a:ea typeface="+mj-ea"/>
              </a:rPr>
              <a:t>⑦</a:t>
            </a:r>
            <a:r>
              <a:rPr kumimoji="1" lang="en-US" altLang="ja-JP" sz="900" b="1">
                <a:solidFill>
                  <a:srgbClr val="7F7F7F"/>
                </a:solidFill>
                <a:latin typeface="+mj-ea"/>
                <a:ea typeface="+mj-ea"/>
              </a:rPr>
              <a:t>CSP</a:t>
            </a:r>
            <a:r>
              <a:rPr kumimoji="1" lang="ja-JP" altLang="en-US" sz="900" b="1">
                <a:solidFill>
                  <a:srgbClr val="7F7F7F"/>
                </a:solidFill>
                <a:latin typeface="+mj-ea"/>
                <a:ea typeface="+mj-ea"/>
              </a:rPr>
              <a:t>区間</a:t>
            </a:r>
          </a:p>
        </p:txBody>
      </p:sp>
      <p:sp>
        <p:nvSpPr>
          <p:cNvPr id="197" name="正方形/長方形 196">
            <a:extLst>
              <a:ext uri="{FF2B5EF4-FFF2-40B4-BE49-F238E27FC236}">
                <a16:creationId xmlns:a16="http://schemas.microsoft.com/office/drawing/2014/main" id="{1FB2336A-4F54-CAF1-DD9F-DC1913180BDB}"/>
              </a:ext>
            </a:extLst>
          </p:cNvPr>
          <p:cNvSpPr/>
          <p:nvPr/>
        </p:nvSpPr>
        <p:spPr>
          <a:xfrm>
            <a:off x="3978631" y="3242300"/>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98" name="四角形: 角を丸くする 197">
            <a:extLst>
              <a:ext uri="{FF2B5EF4-FFF2-40B4-BE49-F238E27FC236}">
                <a16:creationId xmlns:a16="http://schemas.microsoft.com/office/drawing/2014/main" id="{46918B84-0E8E-2FA7-A098-0C73A3F071F2}"/>
              </a:ext>
            </a:extLst>
          </p:cNvPr>
          <p:cNvSpPr>
            <a:spLocks/>
          </p:cNvSpPr>
          <p:nvPr/>
        </p:nvSpPr>
        <p:spPr>
          <a:xfrm>
            <a:off x="898631" y="2915443"/>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笠置町</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199" name="円柱 198">
            <a:extLst>
              <a:ext uri="{FF2B5EF4-FFF2-40B4-BE49-F238E27FC236}">
                <a16:creationId xmlns:a16="http://schemas.microsoft.com/office/drawing/2014/main" id="{1D1D3AAA-A9BF-022E-B004-A68D9D6CC4B9}"/>
              </a:ext>
            </a:extLst>
          </p:cNvPr>
          <p:cNvSpPr/>
          <p:nvPr/>
        </p:nvSpPr>
        <p:spPr>
          <a:xfrm>
            <a:off x="1350258" y="3103294"/>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0" name="円柱 199">
            <a:extLst>
              <a:ext uri="{FF2B5EF4-FFF2-40B4-BE49-F238E27FC236}">
                <a16:creationId xmlns:a16="http://schemas.microsoft.com/office/drawing/2014/main" id="{2EDE4F89-42A3-2889-7208-DFB59EC68CBA}"/>
              </a:ext>
            </a:extLst>
          </p:cNvPr>
          <p:cNvSpPr/>
          <p:nvPr/>
        </p:nvSpPr>
        <p:spPr>
          <a:xfrm>
            <a:off x="1350258" y="338156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1" name="正方形/長方形 200">
            <a:extLst>
              <a:ext uri="{FF2B5EF4-FFF2-40B4-BE49-F238E27FC236}">
                <a16:creationId xmlns:a16="http://schemas.microsoft.com/office/drawing/2014/main" id="{7502EB24-9938-F3B0-2BA2-AFA87830BD23}"/>
              </a:ext>
            </a:extLst>
          </p:cNvPr>
          <p:cNvSpPr/>
          <p:nvPr/>
        </p:nvSpPr>
        <p:spPr>
          <a:xfrm>
            <a:off x="2310390" y="3242300"/>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02" name="円柱 201">
            <a:extLst>
              <a:ext uri="{FF2B5EF4-FFF2-40B4-BE49-F238E27FC236}">
                <a16:creationId xmlns:a16="http://schemas.microsoft.com/office/drawing/2014/main" id="{F0C96004-CA6A-22FA-F662-793925D0CC5F}"/>
              </a:ext>
            </a:extLst>
          </p:cNvPr>
          <p:cNvSpPr>
            <a:spLocks/>
          </p:cNvSpPr>
          <p:nvPr/>
        </p:nvSpPr>
        <p:spPr>
          <a:xfrm>
            <a:off x="3024871" y="310159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3" name="円柱 202">
            <a:extLst>
              <a:ext uri="{FF2B5EF4-FFF2-40B4-BE49-F238E27FC236}">
                <a16:creationId xmlns:a16="http://schemas.microsoft.com/office/drawing/2014/main" id="{93FD880B-385E-2D24-5314-EA1DE9EF64C9}"/>
              </a:ext>
            </a:extLst>
          </p:cNvPr>
          <p:cNvSpPr>
            <a:spLocks/>
          </p:cNvSpPr>
          <p:nvPr/>
        </p:nvSpPr>
        <p:spPr>
          <a:xfrm>
            <a:off x="3024871" y="338444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sp>
        <p:nvSpPr>
          <p:cNvPr id="204" name="円柱 203">
            <a:extLst>
              <a:ext uri="{FF2B5EF4-FFF2-40B4-BE49-F238E27FC236}">
                <a16:creationId xmlns:a16="http://schemas.microsoft.com/office/drawing/2014/main" id="{5004E86C-5085-C5C4-A2EF-81684D3717DA}"/>
              </a:ext>
            </a:extLst>
          </p:cNvPr>
          <p:cNvSpPr>
            <a:spLocks/>
          </p:cNvSpPr>
          <p:nvPr/>
        </p:nvSpPr>
        <p:spPr>
          <a:xfrm>
            <a:off x="3661097" y="310159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05" name="円柱 204">
            <a:extLst>
              <a:ext uri="{FF2B5EF4-FFF2-40B4-BE49-F238E27FC236}">
                <a16:creationId xmlns:a16="http://schemas.microsoft.com/office/drawing/2014/main" id="{E1F1DC14-1EDB-92AC-AD72-F25AEC1C28C1}"/>
              </a:ext>
            </a:extLst>
          </p:cNvPr>
          <p:cNvSpPr>
            <a:spLocks/>
          </p:cNvSpPr>
          <p:nvPr/>
        </p:nvSpPr>
        <p:spPr>
          <a:xfrm>
            <a:off x="3661097" y="3384443"/>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206" name="直線コネクタ 205">
            <a:extLst>
              <a:ext uri="{FF2B5EF4-FFF2-40B4-BE49-F238E27FC236}">
                <a16:creationId xmlns:a16="http://schemas.microsoft.com/office/drawing/2014/main" id="{AD80ED68-043B-DC21-3D03-82A37A7958C0}"/>
              </a:ext>
            </a:extLst>
          </p:cNvPr>
          <p:cNvCxnSpPr>
            <a:cxnSpLocks/>
            <a:stCxn id="222" idx="3"/>
            <a:endCxn id="202" idx="2"/>
          </p:cNvCxnSpPr>
          <p:nvPr/>
        </p:nvCxnSpPr>
        <p:spPr>
          <a:xfrm flipV="1">
            <a:off x="2222126" y="3227593"/>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a:extLst>
              <a:ext uri="{FF2B5EF4-FFF2-40B4-BE49-F238E27FC236}">
                <a16:creationId xmlns:a16="http://schemas.microsoft.com/office/drawing/2014/main" id="{6C8C1CA7-3D10-C161-E472-E4653687BD4F}"/>
              </a:ext>
            </a:extLst>
          </p:cNvPr>
          <p:cNvCxnSpPr>
            <a:cxnSpLocks/>
          </p:cNvCxnSpPr>
          <p:nvPr/>
        </p:nvCxnSpPr>
        <p:spPr>
          <a:xfrm>
            <a:off x="2222127" y="3507563"/>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a:extLst>
              <a:ext uri="{FF2B5EF4-FFF2-40B4-BE49-F238E27FC236}">
                <a16:creationId xmlns:a16="http://schemas.microsoft.com/office/drawing/2014/main" id="{5E5D6053-BD1A-8E68-42E3-0FC617A8974F}"/>
              </a:ext>
            </a:extLst>
          </p:cNvPr>
          <p:cNvCxnSpPr>
            <a:cxnSpLocks/>
          </p:cNvCxnSpPr>
          <p:nvPr/>
        </p:nvCxnSpPr>
        <p:spPr>
          <a:xfrm>
            <a:off x="4057098" y="3227593"/>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id="{AC0AD571-F6F1-E3AD-86AB-09ADDC07401F}"/>
              </a:ext>
            </a:extLst>
          </p:cNvPr>
          <p:cNvCxnSpPr>
            <a:cxnSpLocks/>
          </p:cNvCxnSpPr>
          <p:nvPr/>
        </p:nvCxnSpPr>
        <p:spPr>
          <a:xfrm>
            <a:off x="4057098" y="3507563"/>
            <a:ext cx="152277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a:extLst>
              <a:ext uri="{FF2B5EF4-FFF2-40B4-BE49-F238E27FC236}">
                <a16:creationId xmlns:a16="http://schemas.microsoft.com/office/drawing/2014/main" id="{BC7D7A76-D62F-7FDB-398F-8B53832EB0E2}"/>
              </a:ext>
            </a:extLst>
          </p:cNvPr>
          <p:cNvCxnSpPr>
            <a:cxnSpLocks/>
            <a:stCxn id="199" idx="4"/>
            <a:endCxn id="222" idx="1"/>
          </p:cNvCxnSpPr>
          <p:nvPr/>
        </p:nvCxnSpPr>
        <p:spPr>
          <a:xfrm>
            <a:off x="1746258" y="3229294"/>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a:extLst>
              <a:ext uri="{FF2B5EF4-FFF2-40B4-BE49-F238E27FC236}">
                <a16:creationId xmlns:a16="http://schemas.microsoft.com/office/drawing/2014/main" id="{1A723761-6E5B-3E24-9E85-E933F19C93CC}"/>
              </a:ext>
            </a:extLst>
          </p:cNvPr>
          <p:cNvCxnSpPr>
            <a:cxnSpLocks/>
            <a:stCxn id="200" idx="4"/>
            <a:endCxn id="223" idx="1"/>
          </p:cNvCxnSpPr>
          <p:nvPr/>
        </p:nvCxnSpPr>
        <p:spPr>
          <a:xfrm>
            <a:off x="1746258" y="350756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212" name="円柱 211">
            <a:extLst>
              <a:ext uri="{FF2B5EF4-FFF2-40B4-BE49-F238E27FC236}">
                <a16:creationId xmlns:a16="http://schemas.microsoft.com/office/drawing/2014/main" id="{6C7CFA5F-573D-01FA-9839-337BC0C27A41}"/>
              </a:ext>
            </a:extLst>
          </p:cNvPr>
          <p:cNvSpPr/>
          <p:nvPr/>
        </p:nvSpPr>
        <p:spPr>
          <a:xfrm>
            <a:off x="5592978" y="3166545"/>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13" name="円柱 212">
            <a:extLst>
              <a:ext uri="{FF2B5EF4-FFF2-40B4-BE49-F238E27FC236}">
                <a16:creationId xmlns:a16="http://schemas.microsoft.com/office/drawing/2014/main" id="{B47218F1-8C21-5A51-26A9-A06767EA6478}"/>
              </a:ext>
            </a:extLst>
          </p:cNvPr>
          <p:cNvSpPr/>
          <p:nvPr/>
        </p:nvSpPr>
        <p:spPr>
          <a:xfrm>
            <a:off x="5461593" y="3025019"/>
            <a:ext cx="74032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j-ea"/>
                <a:ea typeface="+mj-ea"/>
              </a:rPr>
              <a:t>相互接続ルーター</a:t>
            </a:r>
          </a:p>
        </p:txBody>
      </p:sp>
      <p:sp>
        <p:nvSpPr>
          <p:cNvPr id="214" name="正方形/長方形 213">
            <a:extLst>
              <a:ext uri="{FF2B5EF4-FFF2-40B4-BE49-F238E27FC236}">
                <a16:creationId xmlns:a16="http://schemas.microsoft.com/office/drawing/2014/main" id="{C1E251C4-BA4B-1C53-76D1-273BE25FF175}"/>
              </a:ext>
            </a:extLst>
          </p:cNvPr>
          <p:cNvSpPr/>
          <p:nvPr/>
        </p:nvSpPr>
        <p:spPr>
          <a:xfrm>
            <a:off x="2302770" y="3518607"/>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15" name="正方形/長方形 214">
            <a:extLst>
              <a:ext uri="{FF2B5EF4-FFF2-40B4-BE49-F238E27FC236}">
                <a16:creationId xmlns:a16="http://schemas.microsoft.com/office/drawing/2014/main" id="{3CCF3F64-C472-420B-C141-51C0F2AEC764}"/>
              </a:ext>
            </a:extLst>
          </p:cNvPr>
          <p:cNvSpPr/>
          <p:nvPr/>
        </p:nvSpPr>
        <p:spPr>
          <a:xfrm>
            <a:off x="3987510" y="3518607"/>
            <a:ext cx="11838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216" name="直線コネクタ 215">
            <a:extLst>
              <a:ext uri="{FF2B5EF4-FFF2-40B4-BE49-F238E27FC236}">
                <a16:creationId xmlns:a16="http://schemas.microsoft.com/office/drawing/2014/main" id="{69AE1DE2-259B-78C4-8D50-2FE5879BBFC7}"/>
              </a:ext>
            </a:extLst>
          </p:cNvPr>
          <p:cNvCxnSpPr>
            <a:cxnSpLocks/>
          </p:cNvCxnSpPr>
          <p:nvPr/>
        </p:nvCxnSpPr>
        <p:spPr>
          <a:xfrm>
            <a:off x="6198469" y="3227593"/>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17" name="正方形/長方形 216">
            <a:extLst>
              <a:ext uri="{FF2B5EF4-FFF2-40B4-BE49-F238E27FC236}">
                <a16:creationId xmlns:a16="http://schemas.microsoft.com/office/drawing/2014/main" id="{17478845-B75D-2BBC-5234-8F7647804F00}"/>
              </a:ext>
            </a:extLst>
          </p:cNvPr>
          <p:cNvSpPr/>
          <p:nvPr/>
        </p:nvSpPr>
        <p:spPr>
          <a:xfrm>
            <a:off x="6370910" y="3231669"/>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cxnSp>
        <p:nvCxnSpPr>
          <p:cNvPr id="218" name="直線コネクタ 217">
            <a:extLst>
              <a:ext uri="{FF2B5EF4-FFF2-40B4-BE49-F238E27FC236}">
                <a16:creationId xmlns:a16="http://schemas.microsoft.com/office/drawing/2014/main" id="{91FDF1EB-8FDC-8029-4F65-4AC7B4EBC8B8}"/>
              </a:ext>
            </a:extLst>
          </p:cNvPr>
          <p:cNvCxnSpPr>
            <a:cxnSpLocks/>
          </p:cNvCxnSpPr>
          <p:nvPr/>
        </p:nvCxnSpPr>
        <p:spPr>
          <a:xfrm>
            <a:off x="6198469" y="3507563"/>
            <a:ext cx="1260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19" name="正方形/長方形 218">
            <a:extLst>
              <a:ext uri="{FF2B5EF4-FFF2-40B4-BE49-F238E27FC236}">
                <a16:creationId xmlns:a16="http://schemas.microsoft.com/office/drawing/2014/main" id="{AD920B53-8250-0410-8E1C-41ADDE337F64}"/>
              </a:ext>
            </a:extLst>
          </p:cNvPr>
          <p:cNvSpPr/>
          <p:nvPr/>
        </p:nvSpPr>
        <p:spPr>
          <a:xfrm>
            <a:off x="6370910" y="3516850"/>
            <a:ext cx="93743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20" name="正方形/長方形 219">
            <a:extLst>
              <a:ext uri="{FF2B5EF4-FFF2-40B4-BE49-F238E27FC236}">
                <a16:creationId xmlns:a16="http://schemas.microsoft.com/office/drawing/2014/main" id="{8A9D19AA-8BC5-2225-D044-AE3859204056}"/>
              </a:ext>
            </a:extLst>
          </p:cNvPr>
          <p:cNvSpPr/>
          <p:nvPr/>
        </p:nvSpPr>
        <p:spPr>
          <a:xfrm>
            <a:off x="7634905" y="3825247"/>
            <a:ext cx="1147653"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cxnSp>
        <p:nvCxnSpPr>
          <p:cNvPr id="221" name="直線矢印コネクタ 220">
            <a:extLst>
              <a:ext uri="{FF2B5EF4-FFF2-40B4-BE49-F238E27FC236}">
                <a16:creationId xmlns:a16="http://schemas.microsoft.com/office/drawing/2014/main" id="{5AB0FCD4-43A9-954D-128F-E77FEEEBAB70}"/>
              </a:ext>
            </a:extLst>
          </p:cNvPr>
          <p:cNvCxnSpPr>
            <a:cxnSpLocks/>
          </p:cNvCxnSpPr>
          <p:nvPr/>
        </p:nvCxnSpPr>
        <p:spPr>
          <a:xfrm>
            <a:off x="7705486" y="3645256"/>
            <a:ext cx="0" cy="50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222" name="正方形/長方形 221">
            <a:extLst>
              <a:ext uri="{FF2B5EF4-FFF2-40B4-BE49-F238E27FC236}">
                <a16:creationId xmlns:a16="http://schemas.microsoft.com/office/drawing/2014/main" id="{1D25A03D-2601-F683-8587-D570482F91AC}"/>
              </a:ext>
            </a:extLst>
          </p:cNvPr>
          <p:cNvSpPr/>
          <p:nvPr/>
        </p:nvSpPr>
        <p:spPr>
          <a:xfrm>
            <a:off x="1826126" y="3103294"/>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23" name="正方形/長方形 222">
            <a:extLst>
              <a:ext uri="{FF2B5EF4-FFF2-40B4-BE49-F238E27FC236}">
                <a16:creationId xmlns:a16="http://schemas.microsoft.com/office/drawing/2014/main" id="{E91F0F3F-4ED4-B78C-5F56-4E10BCE90899}"/>
              </a:ext>
            </a:extLst>
          </p:cNvPr>
          <p:cNvSpPr/>
          <p:nvPr/>
        </p:nvSpPr>
        <p:spPr>
          <a:xfrm>
            <a:off x="1826126" y="338156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46" name="四角形: 角を丸くする 245">
            <a:extLst>
              <a:ext uri="{FF2B5EF4-FFF2-40B4-BE49-F238E27FC236}">
                <a16:creationId xmlns:a16="http://schemas.microsoft.com/office/drawing/2014/main" id="{56B8B6C7-479B-6F28-04FA-82384C08F15B}"/>
              </a:ext>
            </a:extLst>
          </p:cNvPr>
          <p:cNvSpPr/>
          <p:nvPr/>
        </p:nvSpPr>
        <p:spPr>
          <a:xfrm>
            <a:off x="7425918" y="4128436"/>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sp>
        <p:nvSpPr>
          <p:cNvPr id="248" name="四角形: 角を丸くする 247">
            <a:extLst>
              <a:ext uri="{FF2B5EF4-FFF2-40B4-BE49-F238E27FC236}">
                <a16:creationId xmlns:a16="http://schemas.microsoft.com/office/drawing/2014/main" id="{2E6722EB-D11E-1CB2-FF01-8235FF7E2CEE}"/>
              </a:ext>
            </a:extLst>
          </p:cNvPr>
          <p:cNvSpPr/>
          <p:nvPr/>
        </p:nvSpPr>
        <p:spPr>
          <a:xfrm>
            <a:off x="7444975" y="4327985"/>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49" name="テキスト ボックス 248">
            <a:extLst>
              <a:ext uri="{FF2B5EF4-FFF2-40B4-BE49-F238E27FC236}">
                <a16:creationId xmlns:a16="http://schemas.microsoft.com/office/drawing/2014/main" id="{307D87B6-688E-7479-5347-0B0CCE64F348}"/>
              </a:ext>
            </a:extLst>
          </p:cNvPr>
          <p:cNvSpPr txBox="1"/>
          <p:nvPr/>
        </p:nvSpPr>
        <p:spPr>
          <a:xfrm>
            <a:off x="7738907" y="4507208"/>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51" name="四角形: 角を丸くする 250">
            <a:extLst>
              <a:ext uri="{FF2B5EF4-FFF2-40B4-BE49-F238E27FC236}">
                <a16:creationId xmlns:a16="http://schemas.microsoft.com/office/drawing/2014/main" id="{E85216AF-2624-4BF4-4005-F0C15F383092}"/>
              </a:ext>
            </a:extLst>
          </p:cNvPr>
          <p:cNvSpPr/>
          <p:nvPr/>
        </p:nvSpPr>
        <p:spPr>
          <a:xfrm>
            <a:off x="7425918" y="2915232"/>
            <a:ext cx="1620000" cy="720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253" name="四角形: 角を丸くする 252">
            <a:extLst>
              <a:ext uri="{FF2B5EF4-FFF2-40B4-BE49-F238E27FC236}">
                <a16:creationId xmlns:a16="http://schemas.microsoft.com/office/drawing/2014/main" id="{FDA58549-28F0-A55D-E9FF-29F756183A13}"/>
              </a:ext>
            </a:extLst>
          </p:cNvPr>
          <p:cNvSpPr/>
          <p:nvPr/>
        </p:nvSpPr>
        <p:spPr>
          <a:xfrm>
            <a:off x="7444975" y="3114781"/>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254" name="テキスト ボックス 253">
            <a:extLst>
              <a:ext uri="{FF2B5EF4-FFF2-40B4-BE49-F238E27FC236}">
                <a16:creationId xmlns:a16="http://schemas.microsoft.com/office/drawing/2014/main" id="{3C6442C5-32A0-13DC-5E51-13B1047BA053}"/>
              </a:ext>
            </a:extLst>
          </p:cNvPr>
          <p:cNvSpPr txBox="1"/>
          <p:nvPr/>
        </p:nvSpPr>
        <p:spPr>
          <a:xfrm>
            <a:off x="7738907" y="3294004"/>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255" name="四角形: 角を丸くする 254">
            <a:extLst>
              <a:ext uri="{FF2B5EF4-FFF2-40B4-BE49-F238E27FC236}">
                <a16:creationId xmlns:a16="http://schemas.microsoft.com/office/drawing/2014/main" id="{1F875AF7-2E23-2AFD-FD3F-29331161311B}"/>
              </a:ext>
            </a:extLst>
          </p:cNvPr>
          <p:cNvSpPr>
            <a:spLocks/>
          </p:cNvSpPr>
          <p:nvPr/>
        </p:nvSpPr>
        <p:spPr>
          <a:xfrm>
            <a:off x="898631" y="4109878"/>
            <a:ext cx="1404000" cy="753232"/>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256" name="円柱 255">
            <a:extLst>
              <a:ext uri="{FF2B5EF4-FFF2-40B4-BE49-F238E27FC236}">
                <a16:creationId xmlns:a16="http://schemas.microsoft.com/office/drawing/2014/main" id="{80CAA745-B966-3066-A922-B4A0325AFD7C}"/>
              </a:ext>
            </a:extLst>
          </p:cNvPr>
          <p:cNvSpPr/>
          <p:nvPr/>
        </p:nvSpPr>
        <p:spPr>
          <a:xfrm>
            <a:off x="1350258" y="429772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57" name="円柱 256">
            <a:extLst>
              <a:ext uri="{FF2B5EF4-FFF2-40B4-BE49-F238E27FC236}">
                <a16:creationId xmlns:a16="http://schemas.microsoft.com/office/drawing/2014/main" id="{0AD220D9-CC14-33CC-BADC-51A6092C7F7A}"/>
              </a:ext>
            </a:extLst>
          </p:cNvPr>
          <p:cNvSpPr/>
          <p:nvPr/>
        </p:nvSpPr>
        <p:spPr>
          <a:xfrm>
            <a:off x="1350258" y="4575998"/>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58" name="正方形/長方形 257">
            <a:extLst>
              <a:ext uri="{FF2B5EF4-FFF2-40B4-BE49-F238E27FC236}">
                <a16:creationId xmlns:a16="http://schemas.microsoft.com/office/drawing/2014/main" id="{71BE6AF3-3B5D-ECB8-60FF-33395A0797BA}"/>
              </a:ext>
            </a:extLst>
          </p:cNvPr>
          <p:cNvSpPr/>
          <p:nvPr/>
        </p:nvSpPr>
        <p:spPr>
          <a:xfrm>
            <a:off x="2310390" y="4436735"/>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259" name="円柱 258">
            <a:extLst>
              <a:ext uri="{FF2B5EF4-FFF2-40B4-BE49-F238E27FC236}">
                <a16:creationId xmlns:a16="http://schemas.microsoft.com/office/drawing/2014/main" id="{98B05773-EFB0-0E78-D71D-D1BA7C601E4B}"/>
              </a:ext>
            </a:extLst>
          </p:cNvPr>
          <p:cNvSpPr>
            <a:spLocks/>
          </p:cNvSpPr>
          <p:nvPr/>
        </p:nvSpPr>
        <p:spPr>
          <a:xfrm>
            <a:off x="3024871" y="429602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260" name="円柱 259">
            <a:extLst>
              <a:ext uri="{FF2B5EF4-FFF2-40B4-BE49-F238E27FC236}">
                <a16:creationId xmlns:a16="http://schemas.microsoft.com/office/drawing/2014/main" id="{C1B665A7-9089-41CB-E1AA-178EC9E0AF41}"/>
              </a:ext>
            </a:extLst>
          </p:cNvPr>
          <p:cNvSpPr>
            <a:spLocks/>
          </p:cNvSpPr>
          <p:nvPr/>
        </p:nvSpPr>
        <p:spPr>
          <a:xfrm>
            <a:off x="3024871" y="4578878"/>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p>
          <a:p>
            <a:pPr algn="ctr">
              <a:defRPr/>
            </a:pPr>
            <a:r>
              <a:rPr lang="ja-JP" altLang="en-US" sz="700" kern="0">
                <a:solidFill>
                  <a:sysClr val="window" lastClr="FFFFFF"/>
                </a:solidFill>
                <a:latin typeface="+mj-ea"/>
                <a:ea typeface="+mj-ea"/>
              </a:rPr>
              <a:t>ルーター</a:t>
            </a:r>
          </a:p>
        </p:txBody>
      </p:sp>
      <p:cxnSp>
        <p:nvCxnSpPr>
          <p:cNvPr id="261" name="直線コネクタ 260">
            <a:extLst>
              <a:ext uri="{FF2B5EF4-FFF2-40B4-BE49-F238E27FC236}">
                <a16:creationId xmlns:a16="http://schemas.microsoft.com/office/drawing/2014/main" id="{71EEC941-33E0-EF67-29E6-EA31A35F9F44}"/>
              </a:ext>
            </a:extLst>
          </p:cNvPr>
          <p:cNvCxnSpPr>
            <a:cxnSpLocks/>
            <a:stCxn id="266" idx="3"/>
            <a:endCxn id="259" idx="2"/>
          </p:cNvCxnSpPr>
          <p:nvPr/>
        </p:nvCxnSpPr>
        <p:spPr>
          <a:xfrm flipV="1">
            <a:off x="2222126" y="4422028"/>
            <a:ext cx="802745" cy="17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2" name="直線コネクタ 261">
            <a:extLst>
              <a:ext uri="{FF2B5EF4-FFF2-40B4-BE49-F238E27FC236}">
                <a16:creationId xmlns:a16="http://schemas.microsoft.com/office/drawing/2014/main" id="{336F6FF0-8030-364D-0E8A-932034468A02}"/>
              </a:ext>
            </a:extLst>
          </p:cNvPr>
          <p:cNvCxnSpPr>
            <a:cxnSpLocks/>
          </p:cNvCxnSpPr>
          <p:nvPr/>
        </p:nvCxnSpPr>
        <p:spPr>
          <a:xfrm>
            <a:off x="2222127" y="4701998"/>
            <a:ext cx="80274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id="{21F47FC9-5237-E669-D13A-E95391C9F2E6}"/>
              </a:ext>
            </a:extLst>
          </p:cNvPr>
          <p:cNvCxnSpPr>
            <a:cxnSpLocks/>
            <a:stCxn id="256" idx="4"/>
            <a:endCxn id="266" idx="1"/>
          </p:cNvCxnSpPr>
          <p:nvPr/>
        </p:nvCxnSpPr>
        <p:spPr>
          <a:xfrm>
            <a:off x="1746258" y="4423729"/>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264" name="直線コネクタ 263">
            <a:extLst>
              <a:ext uri="{FF2B5EF4-FFF2-40B4-BE49-F238E27FC236}">
                <a16:creationId xmlns:a16="http://schemas.microsoft.com/office/drawing/2014/main" id="{55BAFC41-9633-9D27-DC5D-05F4874841CC}"/>
              </a:ext>
            </a:extLst>
          </p:cNvPr>
          <p:cNvCxnSpPr>
            <a:cxnSpLocks/>
            <a:stCxn id="257" idx="4"/>
            <a:endCxn id="267" idx="1"/>
          </p:cNvCxnSpPr>
          <p:nvPr/>
        </p:nvCxnSpPr>
        <p:spPr>
          <a:xfrm>
            <a:off x="1746258" y="4701998"/>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sp>
        <p:nvSpPr>
          <p:cNvPr id="265" name="正方形/長方形 264">
            <a:extLst>
              <a:ext uri="{FF2B5EF4-FFF2-40B4-BE49-F238E27FC236}">
                <a16:creationId xmlns:a16="http://schemas.microsoft.com/office/drawing/2014/main" id="{6ABBE728-B139-B519-D746-8449FACE5A57}"/>
              </a:ext>
            </a:extLst>
          </p:cNvPr>
          <p:cNvSpPr/>
          <p:nvPr/>
        </p:nvSpPr>
        <p:spPr>
          <a:xfrm>
            <a:off x="2302770" y="4713042"/>
            <a:ext cx="617585"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266" name="正方形/長方形 265">
            <a:extLst>
              <a:ext uri="{FF2B5EF4-FFF2-40B4-BE49-F238E27FC236}">
                <a16:creationId xmlns:a16="http://schemas.microsoft.com/office/drawing/2014/main" id="{330CB421-9AC8-E44C-0B85-5FB2D6B589B4}"/>
              </a:ext>
            </a:extLst>
          </p:cNvPr>
          <p:cNvSpPr/>
          <p:nvPr/>
        </p:nvSpPr>
        <p:spPr>
          <a:xfrm>
            <a:off x="1826126" y="4297729"/>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267" name="正方形/長方形 266">
            <a:extLst>
              <a:ext uri="{FF2B5EF4-FFF2-40B4-BE49-F238E27FC236}">
                <a16:creationId xmlns:a16="http://schemas.microsoft.com/office/drawing/2014/main" id="{1F58F89D-EE2B-CF48-184F-D4779A89BED1}"/>
              </a:ext>
            </a:extLst>
          </p:cNvPr>
          <p:cNvSpPr/>
          <p:nvPr/>
        </p:nvSpPr>
        <p:spPr>
          <a:xfrm>
            <a:off x="1826126" y="4575998"/>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cxnSp>
        <p:nvCxnSpPr>
          <p:cNvPr id="224" name="直線コネクタ 223">
            <a:extLst>
              <a:ext uri="{FF2B5EF4-FFF2-40B4-BE49-F238E27FC236}">
                <a16:creationId xmlns:a16="http://schemas.microsoft.com/office/drawing/2014/main" id="{B7C7BDCF-066C-8D32-8722-A3A898FA581F}"/>
              </a:ext>
            </a:extLst>
          </p:cNvPr>
          <p:cNvCxnSpPr>
            <a:cxnSpLocks/>
          </p:cNvCxnSpPr>
          <p:nvPr/>
        </p:nvCxnSpPr>
        <p:spPr>
          <a:xfrm>
            <a:off x="826263"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5" name="直線コネクタ 224">
            <a:extLst>
              <a:ext uri="{FF2B5EF4-FFF2-40B4-BE49-F238E27FC236}">
                <a16:creationId xmlns:a16="http://schemas.microsoft.com/office/drawing/2014/main" id="{D6052705-1996-EB1A-3360-7EC3EB430D13}"/>
              </a:ext>
            </a:extLst>
          </p:cNvPr>
          <p:cNvCxnSpPr>
            <a:cxnSpLocks/>
          </p:cNvCxnSpPr>
          <p:nvPr/>
        </p:nvCxnSpPr>
        <p:spPr>
          <a:xfrm>
            <a:off x="2919084"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6" name="直線コネクタ 225">
            <a:extLst>
              <a:ext uri="{FF2B5EF4-FFF2-40B4-BE49-F238E27FC236}">
                <a16:creationId xmlns:a16="http://schemas.microsoft.com/office/drawing/2014/main" id="{7A51EBB8-47E7-6671-043F-813E536F7018}"/>
              </a:ext>
            </a:extLst>
          </p:cNvPr>
          <p:cNvCxnSpPr>
            <a:cxnSpLocks/>
          </p:cNvCxnSpPr>
          <p:nvPr/>
        </p:nvCxnSpPr>
        <p:spPr>
          <a:xfrm>
            <a:off x="4147724" y="2629471"/>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7" name="直線コネクタ 226">
            <a:extLst>
              <a:ext uri="{FF2B5EF4-FFF2-40B4-BE49-F238E27FC236}">
                <a16:creationId xmlns:a16="http://schemas.microsoft.com/office/drawing/2014/main" id="{60D866CA-4650-CEB0-0B81-FD69CB4E9DE8}"/>
              </a:ext>
            </a:extLst>
          </p:cNvPr>
          <p:cNvCxnSpPr>
            <a:cxnSpLocks/>
          </p:cNvCxnSpPr>
          <p:nvPr/>
        </p:nvCxnSpPr>
        <p:spPr>
          <a:xfrm>
            <a:off x="7371973"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8" name="直線コネクタ 227">
            <a:extLst>
              <a:ext uri="{FF2B5EF4-FFF2-40B4-BE49-F238E27FC236}">
                <a16:creationId xmlns:a16="http://schemas.microsoft.com/office/drawing/2014/main" id="{D01C5757-75B9-3521-341A-4440095DAA47}"/>
              </a:ext>
            </a:extLst>
          </p:cNvPr>
          <p:cNvCxnSpPr>
            <a:cxnSpLocks/>
          </p:cNvCxnSpPr>
          <p:nvPr/>
        </p:nvCxnSpPr>
        <p:spPr>
          <a:xfrm>
            <a:off x="9116070"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29" name="直線コネクタ 228">
            <a:extLst>
              <a:ext uri="{FF2B5EF4-FFF2-40B4-BE49-F238E27FC236}">
                <a16:creationId xmlns:a16="http://schemas.microsoft.com/office/drawing/2014/main" id="{0F553444-9B1B-AE49-AA42-304D15F5FFEF}"/>
              </a:ext>
            </a:extLst>
          </p:cNvPr>
          <p:cNvCxnSpPr>
            <a:cxnSpLocks/>
          </p:cNvCxnSpPr>
          <p:nvPr/>
        </p:nvCxnSpPr>
        <p:spPr>
          <a:xfrm>
            <a:off x="1751594"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31" name="直線コネクタ 230">
            <a:extLst>
              <a:ext uri="{FF2B5EF4-FFF2-40B4-BE49-F238E27FC236}">
                <a16:creationId xmlns:a16="http://schemas.microsoft.com/office/drawing/2014/main" id="{64F739BF-311E-6E8B-B5C3-8E351E218856}"/>
              </a:ext>
            </a:extLst>
          </p:cNvPr>
          <p:cNvCxnSpPr>
            <a:cxnSpLocks/>
          </p:cNvCxnSpPr>
          <p:nvPr/>
        </p:nvCxnSpPr>
        <p:spPr>
          <a:xfrm>
            <a:off x="5417774"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232" name="直線コネクタ 231">
            <a:extLst>
              <a:ext uri="{FF2B5EF4-FFF2-40B4-BE49-F238E27FC236}">
                <a16:creationId xmlns:a16="http://schemas.microsoft.com/office/drawing/2014/main" id="{807F4A0B-C5E2-F374-31F6-186928C695B2}"/>
              </a:ext>
            </a:extLst>
          </p:cNvPr>
          <p:cNvCxnSpPr>
            <a:cxnSpLocks/>
          </p:cNvCxnSpPr>
          <p:nvPr/>
        </p:nvCxnSpPr>
        <p:spPr>
          <a:xfrm>
            <a:off x="6363149" y="2613079"/>
            <a:ext cx="0" cy="2268000"/>
          </a:xfrm>
          <a:prstGeom prst="line">
            <a:avLst/>
          </a:prstGeom>
          <a:noFill/>
          <a:ln w="25400" cap="flat" cmpd="sng" algn="ctr">
            <a:solidFill>
              <a:srgbClr val="6D2077"/>
            </a:solidFill>
            <a:prstDash val="solid"/>
            <a:miter lim="800000"/>
            <a:headEnd type="none" w="med" len="med"/>
            <a:tailEnd type="none" w="med" len="med"/>
          </a:ln>
          <a:effectLst/>
        </p:spPr>
      </p:cxnSp>
      <p:sp>
        <p:nvSpPr>
          <p:cNvPr id="5" name="タイトル 3">
            <a:extLst>
              <a:ext uri="{FF2B5EF4-FFF2-40B4-BE49-F238E27FC236}">
                <a16:creationId xmlns:a16="http://schemas.microsoft.com/office/drawing/2014/main" id="{6B7ED4C0-B0A1-40A8-2FEF-B052CA8DFBDB}"/>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3/7</a:t>
            </a:r>
            <a:endParaRPr lang="ja-JP" altLang="en-US"/>
          </a:p>
        </p:txBody>
      </p:sp>
      <p:cxnSp>
        <p:nvCxnSpPr>
          <p:cNvPr id="6" name="直線コネクタ 5">
            <a:extLst>
              <a:ext uri="{FF2B5EF4-FFF2-40B4-BE49-F238E27FC236}">
                <a16:creationId xmlns:a16="http://schemas.microsoft.com/office/drawing/2014/main" id="{B8C1379E-113A-9DE5-962C-7079CB25539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B8811C3A-465B-977B-1697-A0911C2B992D}"/>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③の区間を共用利用する構成とし、</a:t>
            </a:r>
            <a:r>
              <a:rPr kumimoji="1" lang="en-US" altLang="ja-JP" sz="1400"/>
              <a:t>CE</a:t>
            </a:r>
            <a:r>
              <a:rPr kumimoji="1" lang="ja-JP" altLang="en-US" sz="1400"/>
              <a:t>ルーター～⑦の区間の</a:t>
            </a:r>
            <a:r>
              <a:rPr kumimoji="1" lang="en-US" altLang="ja-JP" sz="1400"/>
              <a:t>AWS Transit Gateway</a:t>
            </a:r>
            <a:r>
              <a:rPr kumimoji="1" lang="ja-JP" altLang="en-US" sz="1400"/>
              <a:t>まで</a:t>
            </a:r>
            <a:r>
              <a:rPr kumimoji="1" lang="en-US" altLang="ja-JP" sz="1400"/>
              <a:t>IPSec</a:t>
            </a:r>
            <a:r>
              <a:rPr kumimoji="1" lang="ja-JP" altLang="en-US" sz="1400"/>
              <a:t>で接続した構成とした。この構成では③～⑦の区間のクラウド回線費用の按分効果が期待できると想定。</a:t>
            </a:r>
            <a:endParaRPr kumimoji="1" lang="en-US" altLang="ja-JP" sz="1400"/>
          </a:p>
        </p:txBody>
      </p:sp>
      <p:sp>
        <p:nvSpPr>
          <p:cNvPr id="9" name="スライド番号プレースホルダー 8">
            <a:extLst>
              <a:ext uri="{FF2B5EF4-FFF2-40B4-BE49-F238E27FC236}">
                <a16:creationId xmlns:a16="http://schemas.microsoft.com/office/drawing/2014/main" id="{B2DDF71E-1AAC-3D21-2C71-34B1F909C211}"/>
              </a:ext>
            </a:extLst>
          </p:cNvPr>
          <p:cNvSpPr>
            <a:spLocks noGrp="1"/>
          </p:cNvSpPr>
          <p:nvPr>
            <p:ph type="sldNum" sz="quarter" idx="12"/>
          </p:nvPr>
        </p:nvSpPr>
        <p:spPr/>
        <p:txBody>
          <a:bodyPr/>
          <a:lstStyle/>
          <a:p>
            <a:fld id="{DFD4F317-19D0-4848-B5EB-5B174DBE8CF9}" type="slidenum">
              <a:rPr lang="ja-JP" altLang="en-US" smtClean="0"/>
              <a:pPr/>
              <a:t>66</a:t>
            </a:fld>
            <a:endParaRPr lang="ja-JP" altLang="en-US"/>
          </a:p>
        </p:txBody>
      </p:sp>
    </p:spTree>
    <p:extLst>
      <p:ext uri="{BB962C8B-B14F-4D97-AF65-F5344CB8AC3E}">
        <p14:creationId xmlns:p14="http://schemas.microsoft.com/office/powerpoint/2010/main" val="418155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7D9625E-AFF0-E20C-EAB0-7DD9F4E82544}"/>
              </a:ext>
            </a:extLst>
          </p:cNvPr>
          <p:cNvGraphicFramePr>
            <a:graphicFrameLocks noGrp="1"/>
          </p:cNvGraphicFramePr>
          <p:nvPr>
            <p:extLst>
              <p:ext uri="{D42A27DB-BD31-4B8C-83A1-F6EECF244321}">
                <p14:modId xmlns:p14="http://schemas.microsoft.com/office/powerpoint/2010/main" val="2579730403"/>
              </p:ext>
            </p:extLst>
          </p:nvPr>
        </p:nvGraphicFramePr>
        <p:xfrm>
          <a:off x="541021" y="1692246"/>
          <a:ext cx="8837295" cy="4636800"/>
        </p:xfrm>
        <a:graphic>
          <a:graphicData uri="http://schemas.openxmlformats.org/drawingml/2006/table">
            <a:tbl>
              <a:tblPr>
                <a:tableStyleId>{5C22544A-7EE6-4342-B048-85BDC9FD1C3A}</a:tableStyleId>
              </a:tblPr>
              <a:tblGrid>
                <a:gridCol w="8837295">
                  <a:extLst>
                    <a:ext uri="{9D8B030D-6E8A-4147-A177-3AD203B41FA5}">
                      <a16:colId xmlns:a16="http://schemas.microsoft.com/office/drawing/2014/main" val="3318903311"/>
                    </a:ext>
                  </a:extLst>
                </a:gridCol>
              </a:tblGrid>
              <a:tr h="0">
                <a:tc>
                  <a:txBody>
                    <a:bodyPr/>
                    <a:lstStyle/>
                    <a:p>
                      <a:r>
                        <a:rPr kumimoji="1" lang="ja-JP" altLang="en-US" sz="1200" b="1" u="sng">
                          <a:solidFill>
                            <a:schemeClr val="tx1">
                              <a:lumMod val="100000"/>
                            </a:schemeClr>
                          </a:solidFill>
                        </a:rPr>
                        <a:t>■ネットワーク接続構成図</a:t>
                      </a:r>
                    </a:p>
                  </a:txBody>
                  <a:tcPr marT="36000" marB="36000">
                    <a:noFill/>
                  </a:tcPr>
                </a:tc>
                <a:extLst>
                  <a:ext uri="{0D108BD9-81ED-4DB2-BD59-A6C34878D82A}">
                    <a16:rowId xmlns:a16="http://schemas.microsoft.com/office/drawing/2014/main" val="4273713168"/>
                  </a:ext>
                </a:extLst>
              </a:tr>
              <a:tr h="0">
                <a:tc>
                  <a:txBody>
                    <a:bodyPr/>
                    <a:lstStyle/>
                    <a:p>
                      <a:pPr algn="ctr"/>
                      <a:r>
                        <a:rPr kumimoji="1" lang="ja-JP" altLang="en-US" sz="900" b="0">
                          <a:solidFill>
                            <a:schemeClr val="bg1">
                              <a:lumMod val="100000"/>
                            </a:schemeClr>
                          </a:solidFill>
                          <a:latin typeface="Meiryo UI 本文"/>
                        </a:rPr>
                        <a:t>接続方式</a:t>
                      </a:r>
                    </a:p>
                  </a:txBody>
                  <a:tcPr marT="36000" marB="36000">
                    <a:solidFill>
                      <a:srgbClr val="00338D"/>
                    </a:solidFill>
                  </a:tcPr>
                </a:tc>
                <a:extLst>
                  <a:ext uri="{0D108BD9-81ED-4DB2-BD59-A6C34878D82A}">
                    <a16:rowId xmlns:a16="http://schemas.microsoft.com/office/drawing/2014/main" val="3961900507"/>
                  </a:ext>
                </a:extLst>
              </a:tr>
              <a:tr h="0">
                <a:tc>
                  <a:txBody>
                    <a:bodyPr/>
                    <a:lstStyle/>
                    <a:p>
                      <a:pPr marL="171450" indent="-171450" algn="l">
                        <a:buFont typeface="Arial" panose="020B0604020202020204" pitchFamily="34" charset="0"/>
                        <a:buChar char="•"/>
                      </a:pPr>
                      <a:r>
                        <a:rPr kumimoji="1" lang="en-US" altLang="ja-JP" sz="900" b="0">
                          <a:solidFill>
                            <a:schemeClr val="tx1"/>
                          </a:solidFill>
                          <a:latin typeface="Meiryo UI 本文"/>
                        </a:rPr>
                        <a:t>3. </a:t>
                      </a:r>
                      <a:r>
                        <a:rPr kumimoji="1" lang="ja-JP" altLang="en-US" sz="900" b="0">
                          <a:solidFill>
                            <a:schemeClr val="tx1"/>
                          </a:solidFill>
                          <a:latin typeface="Meiryo UI 本文"/>
                        </a:rPr>
                        <a:t>都道府県</a:t>
                      </a:r>
                      <a:r>
                        <a:rPr kumimoji="1" lang="en-US" altLang="ja-JP" sz="900" b="0">
                          <a:solidFill>
                            <a:schemeClr val="tx1"/>
                          </a:solidFill>
                          <a:latin typeface="Meiryo UI 本文"/>
                        </a:rPr>
                        <a:t>WAN</a:t>
                      </a:r>
                      <a:r>
                        <a:rPr kumimoji="1" lang="ja-JP" altLang="en-US" sz="900" b="0">
                          <a:solidFill>
                            <a:schemeClr val="tx1"/>
                          </a:solidFill>
                          <a:latin typeface="Meiryo UI 本文"/>
                        </a:rPr>
                        <a:t>を経由して接続する方法</a:t>
                      </a:r>
                    </a:p>
                  </a:txBody>
                  <a:tcPr marT="36000" marB="36000">
                    <a:solidFill>
                      <a:srgbClr val="F2F2F2"/>
                    </a:solidFill>
                  </a:tcPr>
                </a:tc>
                <a:extLst>
                  <a:ext uri="{0D108BD9-81ED-4DB2-BD59-A6C34878D82A}">
                    <a16:rowId xmlns:a16="http://schemas.microsoft.com/office/drawing/2014/main" val="1357064213"/>
                  </a:ext>
                </a:extLst>
              </a:tr>
              <a:tr h="0">
                <a:tc>
                  <a:txBody>
                    <a:bodyPr/>
                    <a:lstStyle/>
                    <a:p>
                      <a:pPr algn="ctr"/>
                      <a:r>
                        <a:rPr kumimoji="1" lang="ja-JP" altLang="en-US" sz="900" b="0">
                          <a:solidFill>
                            <a:schemeClr val="bg1">
                              <a:lumMod val="100000"/>
                            </a:schemeClr>
                          </a:solidFill>
                          <a:latin typeface="Meiryo UI 本文"/>
                        </a:rPr>
                        <a:t>構成図</a:t>
                      </a:r>
                    </a:p>
                  </a:txBody>
                  <a:tcPr marT="36000" marB="36000">
                    <a:solidFill>
                      <a:srgbClr val="00338D"/>
                    </a:solidFill>
                  </a:tcPr>
                </a:tc>
                <a:extLst>
                  <a:ext uri="{0D108BD9-81ED-4DB2-BD59-A6C34878D82A}">
                    <a16:rowId xmlns:a16="http://schemas.microsoft.com/office/drawing/2014/main" val="2166596792"/>
                  </a:ext>
                </a:extLst>
              </a:tr>
              <a:tr h="2376000">
                <a:tc>
                  <a:txBody>
                    <a:bodyPr/>
                    <a:lstStyle/>
                    <a:p>
                      <a:endParaRPr kumimoji="1" lang="ja-JP" altLang="en-US" sz="900">
                        <a:latin typeface="Meiryo UI 本文"/>
                      </a:endParaRPr>
                    </a:p>
                  </a:txBody>
                  <a:tcPr marT="36000" marB="36000">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6758414"/>
                  </a:ext>
                </a:extLst>
              </a:tr>
              <a:tr h="0">
                <a:tc>
                  <a:txBody>
                    <a:bodyPr/>
                    <a:lstStyle/>
                    <a:p>
                      <a:pPr algn="ctr"/>
                      <a:r>
                        <a:rPr kumimoji="1" lang="ja-JP" altLang="en-US" sz="900" b="0">
                          <a:solidFill>
                            <a:schemeClr val="bg1">
                              <a:lumMod val="100000"/>
                            </a:schemeClr>
                          </a:solidFill>
                          <a:latin typeface="Meiryo UI 本文"/>
                        </a:rPr>
                        <a:t>特徴・考察</a:t>
                      </a:r>
                    </a:p>
                  </a:txBody>
                  <a:tcPr marT="36000" marB="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8D"/>
                    </a:solidFill>
                  </a:tcPr>
                </a:tc>
                <a:extLst>
                  <a:ext uri="{0D108BD9-81ED-4DB2-BD59-A6C34878D82A}">
                    <a16:rowId xmlns:a16="http://schemas.microsoft.com/office/drawing/2014/main" val="170508000"/>
                  </a:ext>
                </a:extLst>
              </a:tr>
              <a:tr h="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900" dirty="0">
                          <a:latin typeface="+mj-ea"/>
                          <a:ea typeface="+mj-ea"/>
                        </a:rPr>
                        <a:t>①の区間に新規に</a:t>
                      </a:r>
                      <a:r>
                        <a:rPr kumimoji="1" lang="en-US" altLang="ja-JP" sz="900" dirty="0">
                          <a:latin typeface="+mj-ea"/>
                          <a:ea typeface="+mj-ea"/>
                        </a:rPr>
                        <a:t>VLAN</a:t>
                      </a:r>
                      <a:r>
                        <a:rPr kumimoji="1" lang="ja-JP" altLang="en-US" sz="900" dirty="0">
                          <a:latin typeface="+mj-ea"/>
                          <a:ea typeface="+mj-ea"/>
                        </a:rPr>
                        <a:t>を設定した。</a:t>
                      </a:r>
                      <a:r>
                        <a:rPr kumimoji="1" lang="ja-JP" altLang="en-US" sz="900" kern="1200" dirty="0">
                          <a:solidFill>
                            <a:schemeClr val="dk1"/>
                          </a:solidFill>
                          <a:latin typeface="+mj-ea"/>
                          <a:ea typeface="+mn-ea"/>
                          <a:cs typeface="+mn-cs"/>
                        </a:rPr>
                        <a:t>③～⑧の区間までの回線サービスを共同利用した</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②</a:t>
                      </a:r>
                      <a:r>
                        <a:rPr kumimoji="1" lang="en-US" altLang="ja-JP" sz="900" dirty="0">
                          <a:solidFill>
                            <a:schemeClr val="tx1"/>
                          </a:solidFill>
                          <a:latin typeface="+mj-ea"/>
                          <a:ea typeface="+mj-ea"/>
                        </a:rPr>
                        <a:t>-1</a:t>
                      </a:r>
                      <a:r>
                        <a:rPr kumimoji="1" lang="ja-JP" altLang="en-US" sz="900" dirty="0">
                          <a:solidFill>
                            <a:schemeClr val="tx1"/>
                          </a:solidFill>
                          <a:latin typeface="+mj-ea"/>
                          <a:ea typeface="+mj-ea"/>
                        </a:rPr>
                        <a:t>、②</a:t>
                      </a:r>
                      <a:r>
                        <a:rPr kumimoji="1" lang="en-US" altLang="ja-JP" sz="900" dirty="0">
                          <a:solidFill>
                            <a:schemeClr val="tx1"/>
                          </a:solidFill>
                          <a:latin typeface="+mj-ea"/>
                          <a:ea typeface="+mj-ea"/>
                        </a:rPr>
                        <a:t>-2</a:t>
                      </a:r>
                      <a:r>
                        <a:rPr kumimoji="1" lang="ja-JP" altLang="en-US" sz="900" dirty="0">
                          <a:solidFill>
                            <a:schemeClr val="tx1"/>
                          </a:solidFill>
                          <a:latin typeface="+mj-ea"/>
                          <a:ea typeface="+mj-ea"/>
                        </a:rPr>
                        <a:t>の区間でクラウド接続回線と地域回線を接続するルーターを設置した。ただし、今後の検討で台数の変更、スイッチの構成に変更の可能性がある（赤点線部）</a:t>
                      </a:r>
                      <a:endParaRPr kumimoji="1" lang="en-US" altLang="ja-JP" sz="900" dirty="0">
                        <a:solidFill>
                          <a:schemeClr val="tx1"/>
                        </a:solidFill>
                        <a:latin typeface="+mj-ea"/>
                        <a:ea typeface="+mj-ea"/>
                      </a:endParaRPr>
                    </a:p>
                    <a:p>
                      <a:pPr marL="171450" indent="-171450">
                        <a:buFont typeface="Wingdings" panose="05000000000000000000" pitchFamily="2" charset="2"/>
                        <a:buChar char="ü"/>
                      </a:pPr>
                      <a:r>
                        <a:rPr kumimoji="1" lang="en-US" altLang="ja-JP" sz="900" kern="1200" dirty="0">
                          <a:solidFill>
                            <a:schemeClr val="tx1"/>
                          </a:solidFill>
                          <a:latin typeface="+mj-ea"/>
                          <a:ea typeface="+mn-ea"/>
                          <a:cs typeface="+mn-cs"/>
                        </a:rPr>
                        <a:t>AWS Site-to-Site VPN</a:t>
                      </a:r>
                      <a:r>
                        <a:rPr kumimoji="1" lang="ja-JP" altLang="en-US" sz="900" kern="1200" dirty="0">
                          <a:solidFill>
                            <a:schemeClr val="tx1"/>
                          </a:solidFill>
                          <a:latin typeface="+mj-ea"/>
                          <a:ea typeface="+mn-ea"/>
                          <a:cs typeface="+mn-cs"/>
                        </a:rPr>
                        <a:t>（</a:t>
                      </a:r>
                      <a:r>
                        <a:rPr kumimoji="1" lang="en-US" altLang="ja-JP" sz="900" kern="1200" dirty="0">
                          <a:solidFill>
                            <a:schemeClr val="tx1"/>
                          </a:solidFill>
                          <a:latin typeface="+mj-ea"/>
                          <a:ea typeface="+mn-ea"/>
                          <a:cs typeface="+mn-cs"/>
                        </a:rPr>
                        <a:t>AWS Private IP-VPN</a:t>
                      </a:r>
                      <a:r>
                        <a:rPr kumimoji="1" lang="ja-JP" altLang="en-US" sz="900" kern="1200" dirty="0">
                          <a:solidFill>
                            <a:schemeClr val="tx1"/>
                          </a:solidFill>
                          <a:latin typeface="+mj-ea"/>
                          <a:ea typeface="+mn-ea"/>
                          <a:cs typeface="+mn-cs"/>
                        </a:rPr>
                        <a:t>）</a:t>
                      </a:r>
                      <a:r>
                        <a:rPr kumimoji="1" lang="ja-JP" altLang="en-US" sz="900" dirty="0">
                          <a:solidFill>
                            <a:schemeClr val="tx1"/>
                          </a:solidFill>
                          <a:latin typeface="+mj-ea"/>
                          <a:ea typeface="+mj-ea"/>
                        </a:rPr>
                        <a:t>を</a:t>
                      </a:r>
                      <a:r>
                        <a:rPr kumimoji="1" lang="ja-JP" altLang="en-US" sz="900" dirty="0">
                          <a:latin typeface="+mj-ea"/>
                          <a:ea typeface="+mj-ea"/>
                        </a:rPr>
                        <a:t>利用し、</a:t>
                      </a:r>
                      <a:r>
                        <a:rPr kumimoji="1" lang="en-US" altLang="ja-JP" sz="900" dirty="0">
                          <a:latin typeface="+mj-ea"/>
                          <a:ea typeface="+mj-ea"/>
                        </a:rPr>
                        <a:t>CE</a:t>
                      </a:r>
                      <a:r>
                        <a:rPr kumimoji="1" lang="ja-JP" altLang="en-US" sz="900" dirty="0">
                          <a:latin typeface="+mj-ea"/>
                          <a:ea typeface="+mj-ea"/>
                        </a:rPr>
                        <a:t>ルーターからガバメントクラウド内の</a:t>
                      </a:r>
                      <a:r>
                        <a:rPr kumimoji="1" lang="en-US" altLang="ja-JP" sz="900" dirty="0">
                          <a:latin typeface="+mj-ea"/>
                          <a:ea typeface="+mj-ea"/>
                        </a:rPr>
                        <a:t>Transit Gateway</a:t>
                      </a:r>
                      <a:r>
                        <a:rPr kumimoji="1" lang="ja-JP" altLang="en-US" sz="900" dirty="0">
                          <a:latin typeface="+mj-ea"/>
                          <a:ea typeface="+mj-ea"/>
                        </a:rPr>
                        <a:t>まで</a:t>
                      </a:r>
                      <a:r>
                        <a:rPr kumimoji="1" lang="en-US" altLang="ja-JP" sz="900" dirty="0">
                          <a:latin typeface="+mj-ea"/>
                          <a:ea typeface="+mj-ea"/>
                        </a:rPr>
                        <a:t>IPSec</a:t>
                      </a:r>
                      <a:r>
                        <a:rPr kumimoji="1" lang="ja-JP" altLang="en-US" sz="900" dirty="0">
                          <a:latin typeface="+mj-ea"/>
                          <a:ea typeface="+mj-ea"/>
                        </a:rPr>
                        <a:t>で接続する構成とした</a:t>
                      </a:r>
                      <a:endParaRPr kumimoji="1" lang="en-US" altLang="ja-JP" sz="900" dirty="0">
                        <a:latin typeface="+mj-ea"/>
                        <a:ea typeface="+mj-ea"/>
                      </a:endParaRPr>
                    </a:p>
                    <a:p>
                      <a:pPr marL="171450" indent="-171450">
                        <a:buFont typeface="Wingdings" panose="05000000000000000000" pitchFamily="2" charset="2"/>
                        <a:buChar char="ü"/>
                      </a:pPr>
                      <a:r>
                        <a:rPr kumimoji="1" lang="en-US" altLang="ja-JP" sz="900" dirty="0">
                          <a:latin typeface="+mj-ea"/>
                          <a:ea typeface="+mj-ea"/>
                        </a:rPr>
                        <a:t>IPSec</a:t>
                      </a:r>
                      <a:r>
                        <a:rPr kumimoji="1" lang="ja-JP" altLang="en-US" sz="900" dirty="0">
                          <a:latin typeface="+mj-ea"/>
                          <a:ea typeface="+mj-ea"/>
                        </a:rPr>
                        <a:t>トンネルのアドレス管理については、各団体と調整が必要だが、それ以外の</a:t>
                      </a:r>
                      <a:r>
                        <a:rPr kumimoji="1" lang="en-US" altLang="ja-JP" sz="900" dirty="0">
                          <a:latin typeface="+mj-ea"/>
                          <a:ea typeface="+mj-ea"/>
                        </a:rPr>
                        <a:t>Private IP</a:t>
                      </a:r>
                      <a:r>
                        <a:rPr kumimoji="1" lang="ja-JP" altLang="en-US" sz="900" dirty="0">
                          <a:latin typeface="+mj-ea"/>
                          <a:ea typeface="+mj-ea"/>
                        </a:rPr>
                        <a:t>アドレスは自由に利用可能である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③～⑦の区間まで共同利用できるため、按分効果から</a:t>
                      </a:r>
                      <a:r>
                        <a:rPr kumimoji="1" lang="en-US" altLang="ja-JP" sz="900" dirty="0">
                          <a:latin typeface="+mj-ea"/>
                          <a:ea typeface="+mj-ea"/>
                        </a:rPr>
                        <a:t>1</a:t>
                      </a:r>
                      <a:r>
                        <a:rPr kumimoji="1" lang="ja-JP" altLang="en-US" sz="900" dirty="0">
                          <a:latin typeface="+mj-ea"/>
                          <a:ea typeface="+mj-ea"/>
                        </a:rPr>
                        <a:t>団体当たりの回線コストは低減される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費用按分についてのルール決めが地方公共団体次第となり、調整が必要である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②</a:t>
                      </a:r>
                      <a:r>
                        <a:rPr kumimoji="1" lang="en-US" altLang="ja-JP" sz="900" dirty="0">
                          <a:latin typeface="+mj-ea"/>
                          <a:ea typeface="+mj-ea"/>
                        </a:rPr>
                        <a:t>-2</a:t>
                      </a:r>
                      <a:r>
                        <a:rPr kumimoji="1" lang="ja-JP" altLang="en-US" sz="900" dirty="0">
                          <a:latin typeface="+mj-ea"/>
                          <a:ea typeface="+mj-ea"/>
                        </a:rPr>
                        <a:t>の区間のルーターの運用を行う必要がある</a:t>
                      </a:r>
                      <a:endParaRPr kumimoji="1" lang="en-US" altLang="ja-JP" sz="900" dirty="0">
                        <a:latin typeface="+mj-ea"/>
                        <a:ea typeface="+mj-ea"/>
                      </a:endParaRPr>
                    </a:p>
                    <a:p>
                      <a:pPr marL="171450" indent="-171450">
                        <a:buFont typeface="Wingdings" panose="05000000000000000000" pitchFamily="2" charset="2"/>
                        <a:buChar char="ü"/>
                      </a:pPr>
                      <a:r>
                        <a:rPr kumimoji="1" lang="ja-JP" altLang="en-US" sz="900" dirty="0">
                          <a:latin typeface="+mj-ea"/>
                          <a:ea typeface="+mj-ea"/>
                        </a:rPr>
                        <a:t>相互接続ルーターの共同利用について通信事業者として認められるかが課題である</a:t>
                      </a:r>
                      <a:endParaRPr kumimoji="1" lang="en-US" altLang="ja-JP" sz="900" dirty="0">
                        <a:latin typeface="+mj-ea"/>
                        <a:ea typeface="+mj-ea"/>
                      </a:endParaRPr>
                    </a:p>
                  </a:txBody>
                  <a:tcPr marT="36000" marB="36000">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7383126"/>
                  </a:ext>
                </a:extLst>
              </a:tr>
            </a:tbl>
          </a:graphicData>
        </a:graphic>
      </p:graphicFrame>
      <p:sp>
        <p:nvSpPr>
          <p:cNvPr id="4" name="四角形: 角を丸くする 3">
            <a:extLst>
              <a:ext uri="{FF2B5EF4-FFF2-40B4-BE49-F238E27FC236}">
                <a16:creationId xmlns:a16="http://schemas.microsoft.com/office/drawing/2014/main" id="{B29519AB-E66C-C431-8F25-BF875681FF41}"/>
              </a:ext>
            </a:extLst>
          </p:cNvPr>
          <p:cNvSpPr/>
          <p:nvPr/>
        </p:nvSpPr>
        <p:spPr>
          <a:xfrm>
            <a:off x="5968096" y="3003810"/>
            <a:ext cx="1152000" cy="17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b="1" kern="0">
                <a:solidFill>
                  <a:srgbClr val="00338D"/>
                </a:solidFill>
                <a:latin typeface="+mj-ea"/>
                <a:ea typeface="+mj-ea"/>
              </a:rPr>
              <a:t>アクセス回線接続部</a:t>
            </a:r>
            <a:endParaRPr lang="en-US" altLang="ja-JP" sz="900" b="1" kern="0">
              <a:solidFill>
                <a:srgbClr val="00338D"/>
              </a:solidFill>
              <a:latin typeface="+mj-ea"/>
              <a:ea typeface="+mj-ea"/>
            </a:endParaRPr>
          </a:p>
          <a:p>
            <a:r>
              <a:rPr lang="en-US" altLang="ja-JP" sz="900" b="1" kern="0">
                <a:solidFill>
                  <a:srgbClr val="00338D"/>
                </a:solidFill>
                <a:latin typeface="+mj-ea"/>
                <a:ea typeface="+mj-ea"/>
              </a:rPr>
              <a:t>-</a:t>
            </a:r>
            <a:r>
              <a:rPr lang="ja-JP" altLang="en-US" sz="900" b="1" kern="0">
                <a:solidFill>
                  <a:srgbClr val="00338D"/>
                </a:solidFill>
                <a:latin typeface="+mj-ea"/>
                <a:ea typeface="+mj-ea"/>
              </a:rPr>
              <a:t>東京</a:t>
            </a:r>
            <a:r>
              <a:rPr lang="en-US" altLang="ja-JP" sz="900" b="1" kern="0">
                <a:solidFill>
                  <a:srgbClr val="00338D"/>
                </a:solidFill>
                <a:latin typeface="+mj-ea"/>
                <a:ea typeface="+mj-ea"/>
              </a:rPr>
              <a:t>-</a:t>
            </a:r>
            <a:endParaRPr lang="ja-JP" altLang="en-US" sz="900" b="1" kern="0">
              <a:solidFill>
                <a:srgbClr val="00338D"/>
              </a:solidFill>
              <a:latin typeface="+mj-ea"/>
              <a:ea typeface="+mj-ea"/>
            </a:endParaRPr>
          </a:p>
        </p:txBody>
      </p:sp>
      <p:sp>
        <p:nvSpPr>
          <p:cNvPr id="5" name="四角形: 角を丸くする 4">
            <a:extLst>
              <a:ext uri="{FF2B5EF4-FFF2-40B4-BE49-F238E27FC236}">
                <a16:creationId xmlns:a16="http://schemas.microsoft.com/office/drawing/2014/main" id="{042BBFFA-6EC5-57AD-60D0-F7057B8D3279}"/>
              </a:ext>
            </a:extLst>
          </p:cNvPr>
          <p:cNvSpPr/>
          <p:nvPr/>
        </p:nvSpPr>
        <p:spPr>
          <a:xfrm>
            <a:off x="2499080" y="3003810"/>
            <a:ext cx="2628000" cy="1728000"/>
          </a:xfrm>
          <a:prstGeom prst="roundRect">
            <a:avLst>
              <a:gd name="adj" fmla="val 9788"/>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地域回線</a:t>
            </a:r>
            <a:endParaRPr lang="en-US" altLang="ja-JP" sz="900" b="1" kern="0">
              <a:solidFill>
                <a:srgbClr val="00338D"/>
              </a:solidFill>
              <a:latin typeface="+mj-ea"/>
              <a:ea typeface="+mj-ea"/>
            </a:endParaRPr>
          </a:p>
        </p:txBody>
      </p:sp>
      <p:sp>
        <p:nvSpPr>
          <p:cNvPr id="66" name="四角形: 角を丸くする 65">
            <a:extLst>
              <a:ext uri="{FF2B5EF4-FFF2-40B4-BE49-F238E27FC236}">
                <a16:creationId xmlns:a16="http://schemas.microsoft.com/office/drawing/2014/main" id="{D32C986D-3612-B4EA-D20C-B9F9556BE53D}"/>
              </a:ext>
            </a:extLst>
          </p:cNvPr>
          <p:cNvSpPr/>
          <p:nvPr/>
        </p:nvSpPr>
        <p:spPr>
          <a:xfrm>
            <a:off x="2566457" y="3068436"/>
            <a:ext cx="972000" cy="1620000"/>
          </a:xfrm>
          <a:prstGeom prst="roundRect">
            <a:avLst>
              <a:gd name="adj" fmla="val 9788"/>
            </a:avLst>
          </a:prstGeom>
          <a:solidFill>
            <a:srgbClr val="76D2FF"/>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接続点</a:t>
            </a:r>
            <a:endParaRPr lang="en-US" altLang="ja-JP" sz="900" b="1" kern="0">
              <a:solidFill>
                <a:srgbClr val="00338D"/>
              </a:solidFill>
              <a:latin typeface="+mj-ea"/>
              <a:ea typeface="+mj-ea"/>
            </a:endParaRPr>
          </a:p>
        </p:txBody>
      </p:sp>
      <p:sp>
        <p:nvSpPr>
          <p:cNvPr id="79" name="四角形: 角を丸くする 78">
            <a:extLst>
              <a:ext uri="{FF2B5EF4-FFF2-40B4-BE49-F238E27FC236}">
                <a16:creationId xmlns:a16="http://schemas.microsoft.com/office/drawing/2014/main" id="{9E7AC3D8-5DA5-266B-B0F1-BED2C49C8EBC}"/>
              </a:ext>
            </a:extLst>
          </p:cNvPr>
          <p:cNvSpPr/>
          <p:nvPr/>
        </p:nvSpPr>
        <p:spPr>
          <a:xfrm>
            <a:off x="4079008" y="3068436"/>
            <a:ext cx="972000" cy="1620000"/>
          </a:xfrm>
          <a:prstGeom prst="roundRect">
            <a:avLst>
              <a:gd name="adj" fmla="val 9788"/>
            </a:avLst>
          </a:prstGeom>
          <a:solidFill>
            <a:srgbClr val="76D2FF"/>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j-ea"/>
                <a:ea typeface="+mj-ea"/>
              </a:rPr>
              <a:t>データセンター</a:t>
            </a:r>
          </a:p>
          <a:p>
            <a:pPr algn="ctr"/>
            <a:r>
              <a:rPr lang="ja-JP" altLang="en-US" sz="900" b="1" kern="0">
                <a:solidFill>
                  <a:srgbClr val="00338D"/>
                </a:solidFill>
                <a:latin typeface="+mj-ea"/>
                <a:ea typeface="+mj-ea"/>
              </a:rPr>
              <a:t>接続部</a:t>
            </a:r>
            <a:endParaRPr lang="en-US" altLang="ja-JP" sz="900" b="1" kern="0">
              <a:solidFill>
                <a:srgbClr val="00338D"/>
              </a:solidFill>
              <a:latin typeface="+mj-ea"/>
              <a:ea typeface="+mj-ea"/>
            </a:endParaRPr>
          </a:p>
        </p:txBody>
      </p:sp>
      <p:sp>
        <p:nvSpPr>
          <p:cNvPr id="80" name="四角形: 角を丸くする 79">
            <a:extLst>
              <a:ext uri="{FF2B5EF4-FFF2-40B4-BE49-F238E27FC236}">
                <a16:creationId xmlns:a16="http://schemas.microsoft.com/office/drawing/2014/main" id="{A2804569-A737-475A-B62E-C94A0934EAFA}"/>
              </a:ext>
            </a:extLst>
          </p:cNvPr>
          <p:cNvSpPr>
            <a:spLocks/>
          </p:cNvSpPr>
          <p:nvPr/>
        </p:nvSpPr>
        <p:spPr>
          <a:xfrm>
            <a:off x="665549" y="3888896"/>
            <a:ext cx="122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他の地方公共団体拠点</a:t>
            </a:r>
            <a:endParaRPr lang="en-US" altLang="ja-JP" sz="900" b="1" kern="0">
              <a:solidFill>
                <a:srgbClr val="00338D"/>
              </a:solidFill>
              <a:latin typeface="+mj-ea"/>
              <a:ea typeface="+mj-ea"/>
            </a:endParaRPr>
          </a:p>
          <a:p>
            <a:br>
              <a:rPr lang="en-US" altLang="ja-JP" sz="900" b="1" kern="0">
                <a:solidFill>
                  <a:srgbClr val="00338D"/>
                </a:solidFill>
                <a:latin typeface="+mj-ea"/>
                <a:ea typeface="+mj-ea"/>
              </a:rPr>
            </a:br>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sp>
        <p:nvSpPr>
          <p:cNvPr id="81" name="四角形: 角を丸くする 80">
            <a:extLst>
              <a:ext uri="{FF2B5EF4-FFF2-40B4-BE49-F238E27FC236}">
                <a16:creationId xmlns:a16="http://schemas.microsoft.com/office/drawing/2014/main" id="{FAD470F3-2F44-816F-9F53-BD770F6D5D72}"/>
              </a:ext>
            </a:extLst>
          </p:cNvPr>
          <p:cNvSpPr>
            <a:spLocks/>
          </p:cNvSpPr>
          <p:nvPr/>
        </p:nvSpPr>
        <p:spPr>
          <a:xfrm>
            <a:off x="656800" y="3006295"/>
            <a:ext cx="1224000" cy="828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j-ea"/>
                <a:ea typeface="+mj-ea"/>
              </a:rPr>
              <a:t>笠置町</a:t>
            </a:r>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endParaRPr lang="en-US" altLang="ja-JP" sz="900" b="1" kern="0">
              <a:solidFill>
                <a:srgbClr val="00338D"/>
              </a:solidFill>
              <a:latin typeface="+mj-ea"/>
              <a:ea typeface="+mj-ea"/>
            </a:endParaRPr>
          </a:p>
          <a:p>
            <a:r>
              <a:rPr lang="en-US" altLang="ja-JP" sz="900" b="1" kern="0">
                <a:solidFill>
                  <a:srgbClr val="00338D"/>
                </a:solidFill>
                <a:latin typeface="+mj-ea"/>
                <a:ea typeface="+mj-ea"/>
              </a:rPr>
              <a:t>LAN</a:t>
            </a:r>
          </a:p>
        </p:txBody>
      </p:sp>
      <p:cxnSp>
        <p:nvCxnSpPr>
          <p:cNvPr id="87" name="直線矢印コネクタ 86">
            <a:extLst>
              <a:ext uri="{FF2B5EF4-FFF2-40B4-BE49-F238E27FC236}">
                <a16:creationId xmlns:a16="http://schemas.microsoft.com/office/drawing/2014/main" id="{2ED649B6-85C0-417D-C1EE-F09AA7C1F2FF}"/>
              </a:ext>
            </a:extLst>
          </p:cNvPr>
          <p:cNvCxnSpPr>
            <a:cxnSpLocks/>
          </p:cNvCxnSpPr>
          <p:nvPr/>
        </p:nvCxnSpPr>
        <p:spPr>
          <a:xfrm>
            <a:off x="622370" y="2926189"/>
            <a:ext cx="755705"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0FA7926E-5211-3826-1A4A-E2C0B18CB71A}"/>
              </a:ext>
            </a:extLst>
          </p:cNvPr>
          <p:cNvCxnSpPr>
            <a:cxnSpLocks/>
          </p:cNvCxnSpPr>
          <p:nvPr/>
        </p:nvCxnSpPr>
        <p:spPr>
          <a:xfrm>
            <a:off x="5188173" y="2926189"/>
            <a:ext cx="70273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7F8262F0-BA26-8C43-B370-A64C033D83F6}"/>
              </a:ext>
            </a:extLst>
          </p:cNvPr>
          <p:cNvSpPr/>
          <p:nvPr/>
        </p:nvSpPr>
        <p:spPr>
          <a:xfrm>
            <a:off x="5193227" y="2640353"/>
            <a:ext cx="70506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③アクセス</a:t>
            </a:r>
            <a:endParaRPr kumimoji="1" lang="en-US" altLang="ja-JP" sz="900" b="1">
              <a:solidFill>
                <a:srgbClr val="C6007E"/>
              </a:solidFill>
            </a:endParaRPr>
          </a:p>
          <a:p>
            <a:pPr algn="ctr"/>
            <a:r>
              <a:rPr kumimoji="1" lang="ja-JP" altLang="en-US" sz="900" b="1">
                <a:solidFill>
                  <a:srgbClr val="C6007E"/>
                </a:solidFill>
              </a:rPr>
              <a:t>回線区間</a:t>
            </a:r>
          </a:p>
        </p:txBody>
      </p:sp>
      <p:sp>
        <p:nvSpPr>
          <p:cNvPr id="90" name="正方形/長方形 89">
            <a:extLst>
              <a:ext uri="{FF2B5EF4-FFF2-40B4-BE49-F238E27FC236}">
                <a16:creationId xmlns:a16="http://schemas.microsoft.com/office/drawing/2014/main" id="{438010C8-5129-2230-1762-CEBBA91D8B24}"/>
              </a:ext>
            </a:extLst>
          </p:cNvPr>
          <p:cNvSpPr/>
          <p:nvPr/>
        </p:nvSpPr>
        <p:spPr>
          <a:xfrm>
            <a:off x="5919099" y="2640353"/>
            <a:ext cx="119582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rPr>
              <a:t>④中継区間</a:t>
            </a:r>
          </a:p>
        </p:txBody>
      </p:sp>
      <p:cxnSp>
        <p:nvCxnSpPr>
          <p:cNvPr id="91" name="直線矢印コネクタ 90">
            <a:extLst>
              <a:ext uri="{FF2B5EF4-FFF2-40B4-BE49-F238E27FC236}">
                <a16:creationId xmlns:a16="http://schemas.microsoft.com/office/drawing/2014/main" id="{02AD092E-205E-5DB0-13FE-72D53894FB0A}"/>
              </a:ext>
            </a:extLst>
          </p:cNvPr>
          <p:cNvCxnSpPr>
            <a:cxnSpLocks/>
          </p:cNvCxnSpPr>
          <p:nvPr/>
        </p:nvCxnSpPr>
        <p:spPr>
          <a:xfrm>
            <a:off x="7648447" y="2926189"/>
            <a:ext cx="1657744"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ECC91F94-2BCD-DB94-99DE-57C662B5D8C8}"/>
              </a:ext>
            </a:extLst>
          </p:cNvPr>
          <p:cNvSpPr/>
          <p:nvPr/>
        </p:nvSpPr>
        <p:spPr>
          <a:xfrm>
            <a:off x="7644176" y="2627653"/>
            <a:ext cx="1650429"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⑧</a:t>
            </a:r>
            <a:r>
              <a:rPr kumimoji="1" lang="en-US" altLang="ja-JP" sz="900" b="1">
                <a:solidFill>
                  <a:srgbClr val="7F7F7F"/>
                </a:solidFill>
              </a:rPr>
              <a:t>CSP</a:t>
            </a:r>
            <a:r>
              <a:rPr kumimoji="1" lang="ja-JP" altLang="en-US" sz="900" b="1">
                <a:solidFill>
                  <a:srgbClr val="7F7F7F"/>
                </a:solidFill>
              </a:rPr>
              <a:t>区間</a:t>
            </a:r>
          </a:p>
        </p:txBody>
      </p:sp>
      <p:sp>
        <p:nvSpPr>
          <p:cNvPr id="93" name="正方形/長方形 92">
            <a:extLst>
              <a:ext uri="{FF2B5EF4-FFF2-40B4-BE49-F238E27FC236}">
                <a16:creationId xmlns:a16="http://schemas.microsoft.com/office/drawing/2014/main" id="{471C1253-C619-692E-50AD-27DED0ADD924}"/>
              </a:ext>
            </a:extLst>
          </p:cNvPr>
          <p:cNvSpPr/>
          <p:nvPr/>
        </p:nvSpPr>
        <p:spPr>
          <a:xfrm>
            <a:off x="540126" y="2627653"/>
            <a:ext cx="837948"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①地方公共団体</a:t>
            </a:r>
            <a:r>
              <a:rPr kumimoji="1" lang="en-US" altLang="ja-JP" sz="900" b="1">
                <a:solidFill>
                  <a:srgbClr val="7F7F7F"/>
                </a:solidFill>
              </a:rPr>
              <a:t>LAN</a:t>
            </a:r>
            <a:r>
              <a:rPr kumimoji="1" lang="ja-JP" altLang="en-US" sz="900" b="1">
                <a:solidFill>
                  <a:srgbClr val="7F7F7F"/>
                </a:solidFill>
              </a:rPr>
              <a:t>区間</a:t>
            </a:r>
          </a:p>
        </p:txBody>
      </p:sp>
      <p:sp>
        <p:nvSpPr>
          <p:cNvPr id="94" name="正方形/長方形 93">
            <a:extLst>
              <a:ext uri="{FF2B5EF4-FFF2-40B4-BE49-F238E27FC236}">
                <a16:creationId xmlns:a16="http://schemas.microsoft.com/office/drawing/2014/main" id="{85088CAF-6A2E-F010-46EB-F18166DA7C6A}"/>
              </a:ext>
            </a:extLst>
          </p:cNvPr>
          <p:cNvSpPr/>
          <p:nvPr/>
        </p:nvSpPr>
        <p:spPr>
          <a:xfrm>
            <a:off x="1444044" y="2581422"/>
            <a:ext cx="3738540" cy="182707"/>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②地域回線区間</a:t>
            </a:r>
          </a:p>
        </p:txBody>
      </p:sp>
      <p:sp>
        <p:nvSpPr>
          <p:cNvPr id="95" name="円柱 94">
            <a:extLst>
              <a:ext uri="{FF2B5EF4-FFF2-40B4-BE49-F238E27FC236}">
                <a16:creationId xmlns:a16="http://schemas.microsoft.com/office/drawing/2014/main" id="{FED1CAF6-F4D5-62D3-4C29-5DCCA07AF4C0}"/>
              </a:ext>
            </a:extLst>
          </p:cNvPr>
          <p:cNvSpPr/>
          <p:nvPr/>
        </p:nvSpPr>
        <p:spPr>
          <a:xfrm>
            <a:off x="999413" y="325569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6" name="円柱 95">
            <a:extLst>
              <a:ext uri="{FF2B5EF4-FFF2-40B4-BE49-F238E27FC236}">
                <a16:creationId xmlns:a16="http://schemas.microsoft.com/office/drawing/2014/main" id="{ABE69D54-3FD2-3A2B-D520-3B4749EAFF66}"/>
              </a:ext>
            </a:extLst>
          </p:cNvPr>
          <p:cNvSpPr/>
          <p:nvPr/>
        </p:nvSpPr>
        <p:spPr>
          <a:xfrm>
            <a:off x="999413" y="410856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97" name="正方形/長方形 96">
            <a:extLst>
              <a:ext uri="{FF2B5EF4-FFF2-40B4-BE49-F238E27FC236}">
                <a16:creationId xmlns:a16="http://schemas.microsoft.com/office/drawing/2014/main" id="{4D975847-F68C-698B-9E24-723AEF45E3CA}"/>
              </a:ext>
            </a:extLst>
          </p:cNvPr>
          <p:cNvSpPr/>
          <p:nvPr/>
        </p:nvSpPr>
        <p:spPr>
          <a:xfrm>
            <a:off x="1449399" y="4108567"/>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8" name="正方形/長方形 97">
            <a:extLst>
              <a:ext uri="{FF2B5EF4-FFF2-40B4-BE49-F238E27FC236}">
                <a16:creationId xmlns:a16="http://schemas.microsoft.com/office/drawing/2014/main" id="{089FB509-947E-3E42-BB8E-D35EF7667DF8}"/>
              </a:ext>
            </a:extLst>
          </p:cNvPr>
          <p:cNvSpPr/>
          <p:nvPr/>
        </p:nvSpPr>
        <p:spPr>
          <a:xfrm>
            <a:off x="1449399" y="3255697"/>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99" name="円柱 98">
            <a:extLst>
              <a:ext uri="{FF2B5EF4-FFF2-40B4-BE49-F238E27FC236}">
                <a16:creationId xmlns:a16="http://schemas.microsoft.com/office/drawing/2014/main" id="{C83C95EC-A4C5-7790-D468-D4533C32D97E}"/>
              </a:ext>
            </a:extLst>
          </p:cNvPr>
          <p:cNvSpPr/>
          <p:nvPr/>
        </p:nvSpPr>
        <p:spPr>
          <a:xfrm>
            <a:off x="6022715" y="4254179"/>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0" name="円柱 99">
            <a:extLst>
              <a:ext uri="{FF2B5EF4-FFF2-40B4-BE49-F238E27FC236}">
                <a16:creationId xmlns:a16="http://schemas.microsoft.com/office/drawing/2014/main" id="{22CF447B-E507-E88E-ACD6-09887F225EFF}"/>
              </a:ext>
            </a:extLst>
          </p:cNvPr>
          <p:cNvSpPr/>
          <p:nvPr/>
        </p:nvSpPr>
        <p:spPr>
          <a:xfrm>
            <a:off x="6022715" y="3428716"/>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1" name="正方形/長方形 100">
            <a:extLst>
              <a:ext uri="{FF2B5EF4-FFF2-40B4-BE49-F238E27FC236}">
                <a16:creationId xmlns:a16="http://schemas.microsoft.com/office/drawing/2014/main" id="{1035DC95-15D7-E033-1EB7-755E46058EBF}"/>
              </a:ext>
            </a:extLst>
          </p:cNvPr>
          <p:cNvSpPr/>
          <p:nvPr/>
        </p:nvSpPr>
        <p:spPr>
          <a:xfrm>
            <a:off x="5202823" y="3564824"/>
            <a:ext cx="68668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02" name="円柱 101">
            <a:extLst>
              <a:ext uri="{FF2B5EF4-FFF2-40B4-BE49-F238E27FC236}">
                <a16:creationId xmlns:a16="http://schemas.microsoft.com/office/drawing/2014/main" id="{F20F2CD3-BA6B-9B3E-2D52-21C64F3C7917}"/>
              </a:ext>
            </a:extLst>
          </p:cNvPr>
          <p:cNvSpPr/>
          <p:nvPr/>
        </p:nvSpPr>
        <p:spPr>
          <a:xfrm>
            <a:off x="999413" y="354835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3" name="円柱 102">
            <a:extLst>
              <a:ext uri="{FF2B5EF4-FFF2-40B4-BE49-F238E27FC236}">
                <a16:creationId xmlns:a16="http://schemas.microsoft.com/office/drawing/2014/main" id="{F020958B-1FA5-FB17-1CC4-365A982C9DF5}"/>
              </a:ext>
            </a:extLst>
          </p:cNvPr>
          <p:cNvSpPr/>
          <p:nvPr/>
        </p:nvSpPr>
        <p:spPr>
          <a:xfrm>
            <a:off x="999413" y="440122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4" name="正方形/長方形 103">
            <a:extLst>
              <a:ext uri="{FF2B5EF4-FFF2-40B4-BE49-F238E27FC236}">
                <a16:creationId xmlns:a16="http://schemas.microsoft.com/office/drawing/2014/main" id="{7E8BCB17-3E4D-3FCB-4D3B-3FA924E151EE}"/>
              </a:ext>
            </a:extLst>
          </p:cNvPr>
          <p:cNvSpPr/>
          <p:nvPr/>
        </p:nvSpPr>
        <p:spPr>
          <a:xfrm>
            <a:off x="1449399" y="4401221"/>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05" name="正方形/長方形 104">
            <a:extLst>
              <a:ext uri="{FF2B5EF4-FFF2-40B4-BE49-F238E27FC236}">
                <a16:creationId xmlns:a16="http://schemas.microsoft.com/office/drawing/2014/main" id="{138D5826-0B08-989C-9EBE-F83A1E223129}"/>
              </a:ext>
            </a:extLst>
          </p:cNvPr>
          <p:cNvSpPr/>
          <p:nvPr/>
        </p:nvSpPr>
        <p:spPr>
          <a:xfrm>
            <a:off x="1449399" y="3548351"/>
            <a:ext cx="396000" cy="252000"/>
          </a:xfrm>
          <a:prstGeom prst="rect">
            <a:avLst/>
          </a:prstGeom>
          <a:solidFill>
            <a:schemeClr val="tx2"/>
          </a:solidFill>
          <a:ln w="12700" cap="flat" cmpd="sng" algn="ctr">
            <a:no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107" name="円柱 106">
            <a:extLst>
              <a:ext uri="{FF2B5EF4-FFF2-40B4-BE49-F238E27FC236}">
                <a16:creationId xmlns:a16="http://schemas.microsoft.com/office/drawing/2014/main" id="{66BA71FA-28C9-C13D-AE59-FCD1B637D9B4}"/>
              </a:ext>
            </a:extLst>
          </p:cNvPr>
          <p:cNvSpPr/>
          <p:nvPr/>
        </p:nvSpPr>
        <p:spPr>
          <a:xfrm>
            <a:off x="3099405" y="342260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8" name="円柱 107">
            <a:extLst>
              <a:ext uri="{FF2B5EF4-FFF2-40B4-BE49-F238E27FC236}">
                <a16:creationId xmlns:a16="http://schemas.microsoft.com/office/drawing/2014/main" id="{F59D7C3A-0712-DDEE-3B41-705614C8A224}"/>
              </a:ext>
            </a:extLst>
          </p:cNvPr>
          <p:cNvSpPr/>
          <p:nvPr/>
        </p:nvSpPr>
        <p:spPr>
          <a:xfrm>
            <a:off x="3099405" y="425408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09" name="円柱 108">
            <a:extLst>
              <a:ext uri="{FF2B5EF4-FFF2-40B4-BE49-F238E27FC236}">
                <a16:creationId xmlns:a16="http://schemas.microsoft.com/office/drawing/2014/main" id="{2EB411C7-386C-B2BE-8A3D-A90B2F4D8F03}"/>
              </a:ext>
            </a:extLst>
          </p:cNvPr>
          <p:cNvSpPr/>
          <p:nvPr/>
        </p:nvSpPr>
        <p:spPr>
          <a:xfrm>
            <a:off x="2631702" y="3548292"/>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0" name="正方形/長方形 109">
            <a:extLst>
              <a:ext uri="{FF2B5EF4-FFF2-40B4-BE49-F238E27FC236}">
                <a16:creationId xmlns:a16="http://schemas.microsoft.com/office/drawing/2014/main" id="{DBC31848-8F30-B973-5D2C-8797426A7573}"/>
              </a:ext>
            </a:extLst>
          </p:cNvPr>
          <p:cNvSpPr/>
          <p:nvPr/>
        </p:nvSpPr>
        <p:spPr>
          <a:xfrm>
            <a:off x="1898590" y="3395566"/>
            <a:ext cx="54314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11" name="円柱 110">
            <a:extLst>
              <a:ext uri="{FF2B5EF4-FFF2-40B4-BE49-F238E27FC236}">
                <a16:creationId xmlns:a16="http://schemas.microsoft.com/office/drawing/2014/main" id="{BA1728BD-6CDE-2D3D-CAA6-46906D9F33E4}"/>
              </a:ext>
            </a:extLst>
          </p:cNvPr>
          <p:cNvSpPr/>
          <p:nvPr/>
        </p:nvSpPr>
        <p:spPr>
          <a:xfrm>
            <a:off x="2631418" y="4401221"/>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2" name="円柱 111">
            <a:extLst>
              <a:ext uri="{FF2B5EF4-FFF2-40B4-BE49-F238E27FC236}">
                <a16:creationId xmlns:a16="http://schemas.microsoft.com/office/drawing/2014/main" id="{727C5B1C-7032-06F4-8EBB-7EAD4CCB4492}"/>
              </a:ext>
            </a:extLst>
          </p:cNvPr>
          <p:cNvSpPr/>
          <p:nvPr/>
        </p:nvSpPr>
        <p:spPr>
          <a:xfrm>
            <a:off x="2631418" y="410856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3" name="円柱 112">
            <a:extLst>
              <a:ext uri="{FF2B5EF4-FFF2-40B4-BE49-F238E27FC236}">
                <a16:creationId xmlns:a16="http://schemas.microsoft.com/office/drawing/2014/main" id="{50212462-A921-E9E3-37CC-4E5E723252F4}"/>
              </a:ext>
            </a:extLst>
          </p:cNvPr>
          <p:cNvSpPr/>
          <p:nvPr/>
        </p:nvSpPr>
        <p:spPr>
          <a:xfrm>
            <a:off x="2631702" y="3255697"/>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4" name="円柱 113">
            <a:extLst>
              <a:ext uri="{FF2B5EF4-FFF2-40B4-BE49-F238E27FC236}">
                <a16:creationId xmlns:a16="http://schemas.microsoft.com/office/drawing/2014/main" id="{CCC78A55-BB19-4DBF-F5FE-A75BA15FFB32}"/>
              </a:ext>
            </a:extLst>
          </p:cNvPr>
          <p:cNvSpPr/>
          <p:nvPr/>
        </p:nvSpPr>
        <p:spPr>
          <a:xfrm>
            <a:off x="4601045" y="3428716"/>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5" name="円柱 114">
            <a:extLst>
              <a:ext uri="{FF2B5EF4-FFF2-40B4-BE49-F238E27FC236}">
                <a16:creationId xmlns:a16="http://schemas.microsoft.com/office/drawing/2014/main" id="{B76D9AB3-92F3-EEA6-5AB7-9E771D697499}"/>
              </a:ext>
            </a:extLst>
          </p:cNvPr>
          <p:cNvSpPr/>
          <p:nvPr/>
        </p:nvSpPr>
        <p:spPr>
          <a:xfrm>
            <a:off x="4599943" y="4254179"/>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6" name="円柱 115">
            <a:extLst>
              <a:ext uri="{FF2B5EF4-FFF2-40B4-BE49-F238E27FC236}">
                <a16:creationId xmlns:a16="http://schemas.microsoft.com/office/drawing/2014/main" id="{D842DF6B-04A5-2E73-6B32-546689E60166}"/>
              </a:ext>
            </a:extLst>
          </p:cNvPr>
          <p:cNvSpPr/>
          <p:nvPr/>
        </p:nvSpPr>
        <p:spPr>
          <a:xfrm>
            <a:off x="4111542" y="342260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117" name="円柱 116">
            <a:extLst>
              <a:ext uri="{FF2B5EF4-FFF2-40B4-BE49-F238E27FC236}">
                <a16:creationId xmlns:a16="http://schemas.microsoft.com/office/drawing/2014/main" id="{40C1F2C1-FB7D-F96F-9903-FDBD4BBC78CE}"/>
              </a:ext>
            </a:extLst>
          </p:cNvPr>
          <p:cNvSpPr/>
          <p:nvPr/>
        </p:nvSpPr>
        <p:spPr>
          <a:xfrm>
            <a:off x="4121018" y="4254080"/>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cxnSp>
        <p:nvCxnSpPr>
          <p:cNvPr id="120" name="直線コネクタ 119">
            <a:extLst>
              <a:ext uri="{FF2B5EF4-FFF2-40B4-BE49-F238E27FC236}">
                <a16:creationId xmlns:a16="http://schemas.microsoft.com/office/drawing/2014/main" id="{9CB29CCE-11AA-9BCA-6E31-F217A4E5F4EC}"/>
              </a:ext>
            </a:extLst>
          </p:cNvPr>
          <p:cNvCxnSpPr>
            <a:cxnSpLocks/>
            <a:stCxn id="95" idx="4"/>
            <a:endCxn id="98" idx="1"/>
          </p:cNvCxnSpPr>
          <p:nvPr/>
        </p:nvCxnSpPr>
        <p:spPr>
          <a:xfrm>
            <a:off x="1395413" y="3381697"/>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6E61A63F-8BAB-9DEC-31DF-E09CC85C150B}"/>
              </a:ext>
            </a:extLst>
          </p:cNvPr>
          <p:cNvCxnSpPr>
            <a:cxnSpLocks/>
            <a:stCxn id="98" idx="3"/>
            <a:endCxn id="113" idx="2"/>
          </p:cNvCxnSpPr>
          <p:nvPr/>
        </p:nvCxnSpPr>
        <p:spPr>
          <a:xfrm>
            <a:off x="1845400" y="3381697"/>
            <a:ext cx="78630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97C0812F-7108-3AA3-CFD2-B563B12CA932}"/>
              </a:ext>
            </a:extLst>
          </p:cNvPr>
          <p:cNvCxnSpPr>
            <a:cxnSpLocks/>
            <a:stCxn id="103" idx="4"/>
            <a:endCxn id="104" idx="1"/>
          </p:cNvCxnSpPr>
          <p:nvPr/>
        </p:nvCxnSpPr>
        <p:spPr>
          <a:xfrm>
            <a:off x="1395413" y="4527221"/>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48CBC909-F583-45B6-2E91-07E2B7916DB3}"/>
              </a:ext>
            </a:extLst>
          </p:cNvPr>
          <p:cNvCxnSpPr>
            <a:cxnSpLocks/>
            <a:stCxn id="104" idx="3"/>
            <a:endCxn id="111" idx="2"/>
          </p:cNvCxnSpPr>
          <p:nvPr/>
        </p:nvCxnSpPr>
        <p:spPr>
          <a:xfrm>
            <a:off x="1845400" y="4527221"/>
            <a:ext cx="78601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0A36FA52-1887-240A-21BA-89C6271B66E1}"/>
              </a:ext>
            </a:extLst>
          </p:cNvPr>
          <p:cNvCxnSpPr>
            <a:cxnSpLocks/>
            <a:stCxn id="102" idx="4"/>
            <a:endCxn id="105" idx="1"/>
          </p:cNvCxnSpPr>
          <p:nvPr/>
        </p:nvCxnSpPr>
        <p:spPr>
          <a:xfrm>
            <a:off x="1395413" y="3674351"/>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64F0484D-FA27-ECE0-E213-83EE640D217B}"/>
              </a:ext>
            </a:extLst>
          </p:cNvPr>
          <p:cNvCxnSpPr>
            <a:cxnSpLocks/>
            <a:stCxn id="105" idx="3"/>
            <a:endCxn id="109" idx="2"/>
          </p:cNvCxnSpPr>
          <p:nvPr/>
        </p:nvCxnSpPr>
        <p:spPr>
          <a:xfrm flipV="1">
            <a:off x="1845400" y="3674293"/>
            <a:ext cx="786303" cy="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6B18708F-7A06-24AF-037F-3D286330D37E}"/>
              </a:ext>
            </a:extLst>
          </p:cNvPr>
          <p:cNvCxnSpPr>
            <a:cxnSpLocks/>
            <a:stCxn id="96" idx="4"/>
            <a:endCxn id="97" idx="1"/>
          </p:cNvCxnSpPr>
          <p:nvPr/>
        </p:nvCxnSpPr>
        <p:spPr>
          <a:xfrm>
            <a:off x="1395413" y="4234567"/>
            <a:ext cx="53986"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9AE11A14-7C45-C003-4B6B-7D21404B6B6F}"/>
              </a:ext>
            </a:extLst>
          </p:cNvPr>
          <p:cNvCxnSpPr>
            <a:cxnSpLocks/>
            <a:stCxn id="97" idx="3"/>
            <a:endCxn id="112" idx="2"/>
          </p:cNvCxnSpPr>
          <p:nvPr/>
        </p:nvCxnSpPr>
        <p:spPr>
          <a:xfrm>
            <a:off x="1845400" y="4234567"/>
            <a:ext cx="78601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7932E2D7-7922-2A99-FC71-DEE138E0A727}"/>
              </a:ext>
            </a:extLst>
          </p:cNvPr>
          <p:cNvCxnSpPr>
            <a:cxnSpLocks/>
            <a:stCxn id="107" idx="4"/>
            <a:endCxn id="116" idx="2"/>
          </p:cNvCxnSpPr>
          <p:nvPr/>
        </p:nvCxnSpPr>
        <p:spPr>
          <a:xfrm>
            <a:off x="3495406" y="3548603"/>
            <a:ext cx="61613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51A20DF3-C562-3D9E-58E4-3BA3DFA38AA4}"/>
              </a:ext>
            </a:extLst>
          </p:cNvPr>
          <p:cNvCxnSpPr>
            <a:cxnSpLocks/>
            <a:stCxn id="108" idx="4"/>
            <a:endCxn id="117" idx="2"/>
          </p:cNvCxnSpPr>
          <p:nvPr/>
        </p:nvCxnSpPr>
        <p:spPr>
          <a:xfrm>
            <a:off x="3495406" y="4380080"/>
            <a:ext cx="625613"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EA0AFD9A-F908-BA28-E5C1-508AECFE99D6}"/>
              </a:ext>
            </a:extLst>
          </p:cNvPr>
          <p:cNvCxnSpPr>
            <a:cxnSpLocks/>
            <a:stCxn id="114" idx="4"/>
            <a:endCxn id="100" idx="2"/>
          </p:cNvCxnSpPr>
          <p:nvPr/>
        </p:nvCxnSpPr>
        <p:spPr>
          <a:xfrm>
            <a:off x="4997045" y="3554716"/>
            <a:ext cx="102567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4FCF1F2F-E68C-7D10-0E55-DF4EC56311EF}"/>
              </a:ext>
            </a:extLst>
          </p:cNvPr>
          <p:cNvCxnSpPr>
            <a:cxnSpLocks/>
            <a:stCxn id="115" idx="4"/>
            <a:endCxn id="99" idx="2"/>
          </p:cNvCxnSpPr>
          <p:nvPr/>
        </p:nvCxnSpPr>
        <p:spPr>
          <a:xfrm>
            <a:off x="4995943" y="4380179"/>
            <a:ext cx="102677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D36A091E-F83B-6387-275D-BB299B940321}"/>
              </a:ext>
            </a:extLst>
          </p:cNvPr>
          <p:cNvCxnSpPr>
            <a:cxnSpLocks/>
          </p:cNvCxnSpPr>
          <p:nvPr/>
        </p:nvCxnSpPr>
        <p:spPr>
          <a:xfrm flipV="1">
            <a:off x="7008822" y="3381514"/>
            <a:ext cx="72000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D6FADEBA-C21C-4EB9-E13D-BC49DACC7E48}"/>
              </a:ext>
            </a:extLst>
          </p:cNvPr>
          <p:cNvCxnSpPr>
            <a:cxnSpLocks/>
          </p:cNvCxnSpPr>
          <p:nvPr/>
        </p:nvCxnSpPr>
        <p:spPr>
          <a:xfrm flipV="1">
            <a:off x="7008822" y="3670964"/>
            <a:ext cx="72000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538AF8B0-07ED-0E4B-281C-7DFBA605A9DB}"/>
              </a:ext>
            </a:extLst>
          </p:cNvPr>
          <p:cNvCxnSpPr>
            <a:cxnSpLocks/>
          </p:cNvCxnSpPr>
          <p:nvPr/>
        </p:nvCxnSpPr>
        <p:spPr>
          <a:xfrm>
            <a:off x="601213" y="2731519"/>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5" name="直線コネクタ 134">
            <a:extLst>
              <a:ext uri="{FF2B5EF4-FFF2-40B4-BE49-F238E27FC236}">
                <a16:creationId xmlns:a16="http://schemas.microsoft.com/office/drawing/2014/main" id="{481CA78E-3EAB-A5F8-A2D7-E9DE1FA71D3C}"/>
              </a:ext>
            </a:extLst>
          </p:cNvPr>
          <p:cNvCxnSpPr>
            <a:cxnSpLocks/>
          </p:cNvCxnSpPr>
          <p:nvPr/>
        </p:nvCxnSpPr>
        <p:spPr>
          <a:xfrm flipH="1">
            <a:off x="5899189" y="2731519"/>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6" name="直線コネクタ 135">
            <a:extLst>
              <a:ext uri="{FF2B5EF4-FFF2-40B4-BE49-F238E27FC236}">
                <a16:creationId xmlns:a16="http://schemas.microsoft.com/office/drawing/2014/main" id="{8BD79DA2-E2B6-7E8E-61ED-16CFBF87BD2B}"/>
              </a:ext>
            </a:extLst>
          </p:cNvPr>
          <p:cNvCxnSpPr>
            <a:cxnSpLocks/>
          </p:cNvCxnSpPr>
          <p:nvPr/>
        </p:nvCxnSpPr>
        <p:spPr>
          <a:xfrm>
            <a:off x="7624504" y="2756167"/>
            <a:ext cx="0" cy="1964407"/>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7" name="直線矢印コネクタ 136">
            <a:extLst>
              <a:ext uri="{FF2B5EF4-FFF2-40B4-BE49-F238E27FC236}">
                <a16:creationId xmlns:a16="http://schemas.microsoft.com/office/drawing/2014/main" id="{6E657060-D090-55B4-DE06-CFEE3CEBDA27}"/>
              </a:ext>
            </a:extLst>
          </p:cNvPr>
          <p:cNvCxnSpPr>
            <a:cxnSpLocks/>
          </p:cNvCxnSpPr>
          <p:nvPr/>
        </p:nvCxnSpPr>
        <p:spPr>
          <a:xfrm>
            <a:off x="5911505" y="2926189"/>
            <a:ext cx="1282163"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2F79FF62-6E5C-6203-E32B-38D6ABEE7A77}"/>
              </a:ext>
            </a:extLst>
          </p:cNvPr>
          <p:cNvCxnSpPr>
            <a:cxnSpLocks/>
          </p:cNvCxnSpPr>
          <p:nvPr/>
        </p:nvCxnSpPr>
        <p:spPr>
          <a:xfrm>
            <a:off x="5188173" y="2731519"/>
            <a:ext cx="0" cy="1991652"/>
          </a:xfrm>
          <a:prstGeom prst="line">
            <a:avLst/>
          </a:prstGeom>
          <a:noFill/>
          <a:ln w="25400" cap="flat" cmpd="sng" algn="ctr">
            <a:solidFill>
              <a:srgbClr val="6D2077"/>
            </a:solidFill>
            <a:prstDash val="solid"/>
            <a:miter lim="800000"/>
            <a:headEnd type="none" w="med" len="med"/>
            <a:tailEnd type="none" w="med" len="med"/>
          </a:ln>
          <a:effectLst/>
        </p:spPr>
      </p:cxnSp>
      <p:cxnSp>
        <p:nvCxnSpPr>
          <p:cNvPr id="139" name="直線コネクタ 138">
            <a:extLst>
              <a:ext uri="{FF2B5EF4-FFF2-40B4-BE49-F238E27FC236}">
                <a16:creationId xmlns:a16="http://schemas.microsoft.com/office/drawing/2014/main" id="{E4731ABE-2C8F-56DE-3D28-3C7AFA7552A4}"/>
              </a:ext>
            </a:extLst>
          </p:cNvPr>
          <p:cNvCxnSpPr>
            <a:cxnSpLocks/>
          </p:cNvCxnSpPr>
          <p:nvPr/>
        </p:nvCxnSpPr>
        <p:spPr>
          <a:xfrm>
            <a:off x="1404027" y="2731519"/>
            <a:ext cx="0" cy="1991652"/>
          </a:xfrm>
          <a:prstGeom prst="line">
            <a:avLst/>
          </a:prstGeom>
          <a:noFill/>
          <a:ln w="25400" cap="flat" cmpd="sng" algn="ctr">
            <a:solidFill>
              <a:srgbClr val="6D2077"/>
            </a:solidFill>
            <a:prstDash val="solid"/>
            <a:miter lim="800000"/>
            <a:headEnd type="none" w="med" len="med"/>
            <a:tailEnd type="none" w="med" len="med"/>
          </a:ln>
          <a:effectLst/>
        </p:spPr>
      </p:cxnSp>
      <p:sp>
        <p:nvSpPr>
          <p:cNvPr id="140" name="正方形/長方形 139">
            <a:extLst>
              <a:ext uri="{FF2B5EF4-FFF2-40B4-BE49-F238E27FC236}">
                <a16:creationId xmlns:a16="http://schemas.microsoft.com/office/drawing/2014/main" id="{B49AF5FD-F69F-2BD4-C116-3D02AFB52BD7}"/>
              </a:ext>
            </a:extLst>
          </p:cNvPr>
          <p:cNvSpPr/>
          <p:nvPr/>
        </p:nvSpPr>
        <p:spPr>
          <a:xfrm>
            <a:off x="1909728" y="3689989"/>
            <a:ext cx="553171"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41" name="正方形/長方形 140">
            <a:extLst>
              <a:ext uri="{FF2B5EF4-FFF2-40B4-BE49-F238E27FC236}">
                <a16:creationId xmlns:a16="http://schemas.microsoft.com/office/drawing/2014/main" id="{70E525EA-A7C3-A0AB-2C67-A6FA49897702}"/>
              </a:ext>
            </a:extLst>
          </p:cNvPr>
          <p:cNvSpPr/>
          <p:nvPr/>
        </p:nvSpPr>
        <p:spPr>
          <a:xfrm>
            <a:off x="1898590" y="4255140"/>
            <a:ext cx="543144"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42" name="正方形/長方形 141">
            <a:extLst>
              <a:ext uri="{FF2B5EF4-FFF2-40B4-BE49-F238E27FC236}">
                <a16:creationId xmlns:a16="http://schemas.microsoft.com/office/drawing/2014/main" id="{F41C961F-B610-F28F-A9CE-688E913D4239}"/>
              </a:ext>
            </a:extLst>
          </p:cNvPr>
          <p:cNvSpPr/>
          <p:nvPr/>
        </p:nvSpPr>
        <p:spPr>
          <a:xfrm>
            <a:off x="1909728" y="4533665"/>
            <a:ext cx="553171" cy="1194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sp>
        <p:nvSpPr>
          <p:cNvPr id="143" name="正方形/長方形 142">
            <a:extLst>
              <a:ext uri="{FF2B5EF4-FFF2-40B4-BE49-F238E27FC236}">
                <a16:creationId xmlns:a16="http://schemas.microsoft.com/office/drawing/2014/main" id="{B6B08021-DF5A-1ABB-06F0-2FB8EAD571DB}"/>
              </a:ext>
            </a:extLst>
          </p:cNvPr>
          <p:cNvSpPr/>
          <p:nvPr/>
        </p:nvSpPr>
        <p:spPr>
          <a:xfrm>
            <a:off x="5202823" y="4390286"/>
            <a:ext cx="686686"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44" name="直線矢印コネクタ 143">
            <a:extLst>
              <a:ext uri="{FF2B5EF4-FFF2-40B4-BE49-F238E27FC236}">
                <a16:creationId xmlns:a16="http://schemas.microsoft.com/office/drawing/2014/main" id="{A3886046-A21B-E427-48F6-67C2FAC66DA7}"/>
              </a:ext>
            </a:extLst>
          </p:cNvPr>
          <p:cNvCxnSpPr>
            <a:cxnSpLocks/>
          </p:cNvCxnSpPr>
          <p:nvPr/>
        </p:nvCxnSpPr>
        <p:spPr>
          <a:xfrm>
            <a:off x="1421497" y="2926189"/>
            <a:ext cx="234567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88A600F5-3FAD-E652-ABA8-067FE1A1DF00}"/>
              </a:ext>
            </a:extLst>
          </p:cNvPr>
          <p:cNvCxnSpPr>
            <a:cxnSpLocks/>
          </p:cNvCxnSpPr>
          <p:nvPr/>
        </p:nvCxnSpPr>
        <p:spPr>
          <a:xfrm>
            <a:off x="3813836" y="2926189"/>
            <a:ext cx="1359922"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6533A2D1-5A25-61C6-7B75-0D8EBF0CD5E8}"/>
              </a:ext>
            </a:extLst>
          </p:cNvPr>
          <p:cNvCxnSpPr>
            <a:cxnSpLocks/>
          </p:cNvCxnSpPr>
          <p:nvPr/>
        </p:nvCxnSpPr>
        <p:spPr>
          <a:xfrm>
            <a:off x="1421498" y="2738037"/>
            <a:ext cx="3748387"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7" name="正方形/長方形 146">
            <a:extLst>
              <a:ext uri="{FF2B5EF4-FFF2-40B4-BE49-F238E27FC236}">
                <a16:creationId xmlns:a16="http://schemas.microsoft.com/office/drawing/2014/main" id="{797F0F92-3F76-D09F-113F-A81242DE0003}"/>
              </a:ext>
            </a:extLst>
          </p:cNvPr>
          <p:cNvSpPr/>
          <p:nvPr/>
        </p:nvSpPr>
        <p:spPr>
          <a:xfrm>
            <a:off x="1421498" y="2703136"/>
            <a:ext cx="2374401" cy="210353"/>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a:t>
            </a:r>
            <a:r>
              <a:rPr kumimoji="1" lang="en-US" altLang="ja-JP" sz="900" b="1">
                <a:solidFill>
                  <a:srgbClr val="7F7F7F"/>
                </a:solidFill>
              </a:rPr>
              <a:t>-1</a:t>
            </a:r>
            <a:r>
              <a:rPr kumimoji="1" lang="ja-JP" altLang="en-US" sz="900" b="1">
                <a:solidFill>
                  <a:srgbClr val="7F7F7F"/>
                </a:solidFill>
              </a:rPr>
              <a:t> 地域回線接続点</a:t>
            </a:r>
          </a:p>
        </p:txBody>
      </p:sp>
      <p:sp>
        <p:nvSpPr>
          <p:cNvPr id="148" name="正方形/長方形 147">
            <a:extLst>
              <a:ext uri="{FF2B5EF4-FFF2-40B4-BE49-F238E27FC236}">
                <a16:creationId xmlns:a16="http://schemas.microsoft.com/office/drawing/2014/main" id="{7E389848-7C48-2F2B-536C-761219DF3471}"/>
              </a:ext>
            </a:extLst>
          </p:cNvPr>
          <p:cNvSpPr/>
          <p:nvPr/>
        </p:nvSpPr>
        <p:spPr>
          <a:xfrm>
            <a:off x="3509032" y="3560062"/>
            <a:ext cx="619603"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(Active)</a:t>
            </a:r>
            <a:endParaRPr kumimoji="1" lang="ja-JP" altLang="en-US" sz="700" b="1">
              <a:solidFill>
                <a:srgbClr val="FF0000"/>
              </a:solidFill>
              <a:latin typeface="+mj-ea"/>
              <a:ea typeface="+mj-ea"/>
            </a:endParaRPr>
          </a:p>
        </p:txBody>
      </p:sp>
      <p:sp>
        <p:nvSpPr>
          <p:cNvPr id="149" name="正方形/長方形 148">
            <a:extLst>
              <a:ext uri="{FF2B5EF4-FFF2-40B4-BE49-F238E27FC236}">
                <a16:creationId xmlns:a16="http://schemas.microsoft.com/office/drawing/2014/main" id="{15787793-C208-80A0-7512-81E210EA07E5}"/>
              </a:ext>
            </a:extLst>
          </p:cNvPr>
          <p:cNvSpPr/>
          <p:nvPr/>
        </p:nvSpPr>
        <p:spPr>
          <a:xfrm>
            <a:off x="3509032" y="4390286"/>
            <a:ext cx="619603"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j-ea"/>
                <a:ea typeface="+mj-ea"/>
              </a:rPr>
              <a:t>(Standby)</a:t>
            </a:r>
            <a:endParaRPr kumimoji="1" lang="ja-JP" altLang="en-US" sz="700" b="1">
              <a:solidFill>
                <a:srgbClr val="FF0000"/>
              </a:solidFill>
              <a:latin typeface="+mj-ea"/>
              <a:ea typeface="+mj-ea"/>
            </a:endParaRPr>
          </a:p>
        </p:txBody>
      </p:sp>
      <p:cxnSp>
        <p:nvCxnSpPr>
          <p:cNvPr id="150" name="直線コネクタ 149">
            <a:extLst>
              <a:ext uri="{FF2B5EF4-FFF2-40B4-BE49-F238E27FC236}">
                <a16:creationId xmlns:a16="http://schemas.microsoft.com/office/drawing/2014/main" id="{20347D3E-49CA-5EA9-E623-4227875CA5A6}"/>
              </a:ext>
            </a:extLst>
          </p:cNvPr>
          <p:cNvCxnSpPr>
            <a:cxnSpLocks/>
          </p:cNvCxnSpPr>
          <p:nvPr/>
        </p:nvCxnSpPr>
        <p:spPr>
          <a:xfrm>
            <a:off x="7193667" y="2756167"/>
            <a:ext cx="0" cy="1964407"/>
          </a:xfrm>
          <a:prstGeom prst="line">
            <a:avLst/>
          </a:prstGeom>
          <a:noFill/>
          <a:ln w="25400" cap="flat" cmpd="sng" algn="ctr">
            <a:solidFill>
              <a:srgbClr val="6D2077"/>
            </a:solidFill>
            <a:prstDash val="solid"/>
            <a:miter lim="800000"/>
            <a:headEnd type="none" w="med" len="med"/>
            <a:tailEnd type="none" w="med" len="med"/>
          </a:ln>
          <a:effectLst/>
        </p:spPr>
      </p:cxnSp>
      <p:cxnSp>
        <p:nvCxnSpPr>
          <p:cNvPr id="151" name="直線コネクタ 150">
            <a:extLst>
              <a:ext uri="{FF2B5EF4-FFF2-40B4-BE49-F238E27FC236}">
                <a16:creationId xmlns:a16="http://schemas.microsoft.com/office/drawing/2014/main" id="{30C890C6-0CDD-CFD5-4E4F-9415EF288D9B}"/>
              </a:ext>
            </a:extLst>
          </p:cNvPr>
          <p:cNvCxnSpPr>
            <a:cxnSpLocks/>
          </p:cNvCxnSpPr>
          <p:nvPr/>
        </p:nvCxnSpPr>
        <p:spPr>
          <a:xfrm>
            <a:off x="9320503" y="2756167"/>
            <a:ext cx="0" cy="1964407"/>
          </a:xfrm>
          <a:prstGeom prst="line">
            <a:avLst/>
          </a:prstGeom>
          <a:noFill/>
          <a:ln w="25400" cap="flat" cmpd="sng" algn="ctr">
            <a:solidFill>
              <a:srgbClr val="6D2077"/>
            </a:solidFill>
            <a:prstDash val="solid"/>
            <a:miter lim="800000"/>
            <a:headEnd type="none" w="med" len="med"/>
            <a:tailEnd type="none" w="med" len="med"/>
          </a:ln>
          <a:effectLst/>
        </p:spPr>
      </p:cxnSp>
      <p:sp>
        <p:nvSpPr>
          <p:cNvPr id="152" name="Freeform 61">
            <a:extLst>
              <a:ext uri="{FF2B5EF4-FFF2-40B4-BE49-F238E27FC236}">
                <a16:creationId xmlns:a16="http://schemas.microsoft.com/office/drawing/2014/main" id="{2949DF54-19A5-39FD-487E-5F67ED86DD1F}"/>
              </a:ext>
            </a:extLst>
          </p:cNvPr>
          <p:cNvSpPr>
            <a:spLocks/>
          </p:cNvSpPr>
          <p:nvPr/>
        </p:nvSpPr>
        <p:spPr bwMode="auto">
          <a:xfrm rot="5400000">
            <a:off x="7122827" y="3524062"/>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76200" cap="flat">
            <a:solidFill>
              <a:srgbClr val="0045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153" name="Freeform 62">
            <a:extLst>
              <a:ext uri="{FF2B5EF4-FFF2-40B4-BE49-F238E27FC236}">
                <a16:creationId xmlns:a16="http://schemas.microsoft.com/office/drawing/2014/main" id="{42CF9C0C-F0F4-C0F1-0D01-64825E1BB477}"/>
              </a:ext>
            </a:extLst>
          </p:cNvPr>
          <p:cNvSpPr>
            <a:spLocks/>
          </p:cNvSpPr>
          <p:nvPr/>
        </p:nvSpPr>
        <p:spPr bwMode="auto">
          <a:xfrm rot="5400000">
            <a:off x="7122827" y="3524062"/>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60325"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154" name="Freeform 61">
            <a:extLst>
              <a:ext uri="{FF2B5EF4-FFF2-40B4-BE49-F238E27FC236}">
                <a16:creationId xmlns:a16="http://schemas.microsoft.com/office/drawing/2014/main" id="{C763B06F-F42E-2AEB-94A9-BBB26D9C4F9E}"/>
              </a:ext>
            </a:extLst>
          </p:cNvPr>
          <p:cNvSpPr>
            <a:spLocks/>
          </p:cNvSpPr>
          <p:nvPr/>
        </p:nvSpPr>
        <p:spPr bwMode="auto">
          <a:xfrm rot="5400000">
            <a:off x="7266760" y="3524062"/>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76200" cap="flat">
            <a:solidFill>
              <a:srgbClr val="0045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sp>
        <p:nvSpPr>
          <p:cNvPr id="155" name="Freeform 62">
            <a:extLst>
              <a:ext uri="{FF2B5EF4-FFF2-40B4-BE49-F238E27FC236}">
                <a16:creationId xmlns:a16="http://schemas.microsoft.com/office/drawing/2014/main" id="{A468EB91-3D6E-652B-D5DF-4443645F0D5C}"/>
              </a:ext>
            </a:extLst>
          </p:cNvPr>
          <p:cNvSpPr>
            <a:spLocks/>
          </p:cNvSpPr>
          <p:nvPr/>
        </p:nvSpPr>
        <p:spPr bwMode="auto">
          <a:xfrm rot="5400000">
            <a:off x="7266760" y="3524062"/>
            <a:ext cx="432000" cy="72000"/>
          </a:xfrm>
          <a:custGeom>
            <a:avLst/>
            <a:gdLst>
              <a:gd name="T0" fmla="*/ 0 w 227"/>
              <a:gd name="T1" fmla="*/ 0 h 34"/>
              <a:gd name="T2" fmla="*/ 76 w 227"/>
              <a:gd name="T3" fmla="*/ 34 h 34"/>
              <a:gd name="T4" fmla="*/ 152 w 227"/>
              <a:gd name="T5" fmla="*/ 0 h 34"/>
              <a:gd name="T6" fmla="*/ 227 w 227"/>
              <a:gd name="T7" fmla="*/ 34 h 34"/>
            </a:gdLst>
            <a:ahLst/>
            <a:cxnLst>
              <a:cxn ang="0">
                <a:pos x="T0" y="T1"/>
              </a:cxn>
              <a:cxn ang="0">
                <a:pos x="T2" y="T3"/>
              </a:cxn>
              <a:cxn ang="0">
                <a:pos x="T4" y="T5"/>
              </a:cxn>
              <a:cxn ang="0">
                <a:pos x="T6" y="T7"/>
              </a:cxn>
            </a:cxnLst>
            <a:rect l="0" t="0" r="r" b="b"/>
            <a:pathLst>
              <a:path w="227" h="34">
                <a:moveTo>
                  <a:pt x="0" y="0"/>
                </a:moveTo>
                <a:cubicBezTo>
                  <a:pt x="38" y="0"/>
                  <a:pt x="38" y="34"/>
                  <a:pt x="76" y="34"/>
                </a:cubicBezTo>
                <a:cubicBezTo>
                  <a:pt x="114" y="34"/>
                  <a:pt x="114" y="0"/>
                  <a:pt x="152" y="0"/>
                </a:cubicBezTo>
                <a:cubicBezTo>
                  <a:pt x="189" y="0"/>
                  <a:pt x="189" y="34"/>
                  <a:pt x="227" y="34"/>
                </a:cubicBezTo>
              </a:path>
            </a:pathLst>
          </a:custGeom>
          <a:noFill/>
          <a:ln w="60325"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endParaRPr lang="ja-JP" altLang="en-US" sz="700"/>
          </a:p>
        </p:txBody>
      </p:sp>
      <p:cxnSp>
        <p:nvCxnSpPr>
          <p:cNvPr id="156" name="直線コネクタ 155">
            <a:extLst>
              <a:ext uri="{FF2B5EF4-FFF2-40B4-BE49-F238E27FC236}">
                <a16:creationId xmlns:a16="http://schemas.microsoft.com/office/drawing/2014/main" id="{8957D580-EBDE-49E2-1667-C1B9B9927850}"/>
              </a:ext>
            </a:extLst>
          </p:cNvPr>
          <p:cNvCxnSpPr>
            <a:cxnSpLocks/>
          </p:cNvCxnSpPr>
          <p:nvPr/>
        </p:nvCxnSpPr>
        <p:spPr>
          <a:xfrm>
            <a:off x="3808212" y="2731519"/>
            <a:ext cx="0" cy="1991652"/>
          </a:xfrm>
          <a:prstGeom prst="line">
            <a:avLst/>
          </a:prstGeom>
          <a:noFill/>
          <a:ln w="25400" cap="flat" cmpd="sng" algn="ctr">
            <a:solidFill>
              <a:srgbClr val="6D2077"/>
            </a:solidFill>
            <a:prstDash val="solid"/>
            <a:miter lim="800000"/>
            <a:headEnd type="none" w="med" len="med"/>
            <a:tailEnd type="none" w="med" len="med"/>
          </a:ln>
          <a:effectLst/>
        </p:spPr>
      </p:cxnSp>
      <p:sp>
        <p:nvSpPr>
          <p:cNvPr id="157" name="正方形/長方形 156">
            <a:extLst>
              <a:ext uri="{FF2B5EF4-FFF2-40B4-BE49-F238E27FC236}">
                <a16:creationId xmlns:a16="http://schemas.microsoft.com/office/drawing/2014/main" id="{170F752E-A8FF-625E-124D-1697AC4DA721}"/>
              </a:ext>
            </a:extLst>
          </p:cNvPr>
          <p:cNvSpPr/>
          <p:nvPr/>
        </p:nvSpPr>
        <p:spPr>
          <a:xfrm>
            <a:off x="7134768" y="2955159"/>
            <a:ext cx="535371" cy="360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en-US" altLang="ja-JP" sz="1050" b="1">
                <a:solidFill>
                  <a:srgbClr val="C6007E"/>
                </a:solidFill>
              </a:rPr>
              <a:t>※</a:t>
            </a:r>
            <a:r>
              <a:rPr kumimoji="1" lang="ja-JP" altLang="en-US" sz="1050" b="1">
                <a:solidFill>
                  <a:srgbClr val="C6007E"/>
                </a:solidFill>
              </a:rPr>
              <a:t>省略</a:t>
            </a:r>
            <a:br>
              <a:rPr kumimoji="1" lang="en-US" altLang="ja-JP" sz="1050" b="1">
                <a:solidFill>
                  <a:srgbClr val="C6007E"/>
                </a:solidFill>
              </a:rPr>
            </a:br>
            <a:r>
              <a:rPr kumimoji="1" lang="ja-JP" altLang="en-US" sz="1050" b="1">
                <a:solidFill>
                  <a:srgbClr val="C6007E"/>
                </a:solidFill>
              </a:rPr>
              <a:t>⑤</a:t>
            </a:r>
            <a:r>
              <a:rPr kumimoji="1" lang="en-US" altLang="ja-JP" sz="1050" b="1">
                <a:solidFill>
                  <a:srgbClr val="C6007E"/>
                </a:solidFill>
              </a:rPr>
              <a:t>~</a:t>
            </a:r>
            <a:r>
              <a:rPr kumimoji="1" lang="ja-JP" altLang="en-US" sz="1050" b="1">
                <a:solidFill>
                  <a:srgbClr val="C6007E"/>
                </a:solidFill>
              </a:rPr>
              <a:t>⑦</a:t>
            </a:r>
          </a:p>
        </p:txBody>
      </p:sp>
      <p:sp>
        <p:nvSpPr>
          <p:cNvPr id="158" name="正方形/長方形 157">
            <a:extLst>
              <a:ext uri="{FF2B5EF4-FFF2-40B4-BE49-F238E27FC236}">
                <a16:creationId xmlns:a16="http://schemas.microsoft.com/office/drawing/2014/main" id="{B7DBDAC9-C0EC-302F-9219-D4D632F31F72}"/>
              </a:ext>
            </a:extLst>
          </p:cNvPr>
          <p:cNvSpPr/>
          <p:nvPr/>
        </p:nvSpPr>
        <p:spPr>
          <a:xfrm>
            <a:off x="3812666" y="2703136"/>
            <a:ext cx="1344936" cy="210353"/>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rPr>
              <a:t>②</a:t>
            </a:r>
            <a:r>
              <a:rPr kumimoji="1" lang="en-US" altLang="ja-JP" sz="900" b="1">
                <a:solidFill>
                  <a:srgbClr val="7F7F7F"/>
                </a:solidFill>
              </a:rPr>
              <a:t>-2</a:t>
            </a:r>
            <a:r>
              <a:rPr kumimoji="1" lang="ja-JP" altLang="en-US" sz="900" b="1">
                <a:solidFill>
                  <a:srgbClr val="7F7F7F"/>
                </a:solidFill>
              </a:rPr>
              <a:t> データセンター区間</a:t>
            </a:r>
          </a:p>
        </p:txBody>
      </p:sp>
      <p:sp>
        <p:nvSpPr>
          <p:cNvPr id="82" name="円柱 81">
            <a:extLst>
              <a:ext uri="{FF2B5EF4-FFF2-40B4-BE49-F238E27FC236}">
                <a16:creationId xmlns:a16="http://schemas.microsoft.com/office/drawing/2014/main" id="{C03F9D63-3DF6-F229-B2BF-80B74FEC8B5B}"/>
              </a:ext>
            </a:extLst>
          </p:cNvPr>
          <p:cNvSpPr>
            <a:spLocks/>
          </p:cNvSpPr>
          <p:nvPr/>
        </p:nvSpPr>
        <p:spPr>
          <a:xfrm>
            <a:off x="6635682" y="3255697"/>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83" name="円柱 82">
            <a:extLst>
              <a:ext uri="{FF2B5EF4-FFF2-40B4-BE49-F238E27FC236}">
                <a16:creationId xmlns:a16="http://schemas.microsoft.com/office/drawing/2014/main" id="{CFB6AF74-D29F-619E-76FE-4C4CC9309CEC}"/>
              </a:ext>
            </a:extLst>
          </p:cNvPr>
          <p:cNvSpPr>
            <a:spLocks/>
          </p:cNvSpPr>
          <p:nvPr/>
        </p:nvSpPr>
        <p:spPr>
          <a:xfrm>
            <a:off x="6635682" y="354829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40" name="正方形/長方形 39">
            <a:extLst>
              <a:ext uri="{FF2B5EF4-FFF2-40B4-BE49-F238E27FC236}">
                <a16:creationId xmlns:a16="http://schemas.microsoft.com/office/drawing/2014/main" id="{D314BACC-C735-753F-60EE-21E0614EE1B7}"/>
              </a:ext>
            </a:extLst>
          </p:cNvPr>
          <p:cNvSpPr/>
          <p:nvPr/>
        </p:nvSpPr>
        <p:spPr>
          <a:xfrm>
            <a:off x="7975747" y="3810874"/>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chemeClr val="tx2"/>
                </a:solidFill>
                <a:latin typeface="+mj-ea"/>
                <a:ea typeface="+mj-ea"/>
              </a:rPr>
              <a:t>CSP</a:t>
            </a:r>
            <a:r>
              <a:rPr kumimoji="1" lang="ja-JP" altLang="en-US" sz="700" b="1">
                <a:solidFill>
                  <a:schemeClr val="tx2"/>
                </a:solidFill>
                <a:latin typeface="+mj-ea"/>
                <a:ea typeface="+mj-ea"/>
              </a:rPr>
              <a:t>プライベート</a:t>
            </a:r>
            <a:r>
              <a:rPr kumimoji="1" lang="en-US" altLang="ja-JP" sz="700" b="1">
                <a:solidFill>
                  <a:schemeClr val="tx2"/>
                </a:solidFill>
                <a:latin typeface="+mj-ea"/>
                <a:ea typeface="+mj-ea"/>
              </a:rPr>
              <a:t>NW</a:t>
            </a:r>
            <a:endParaRPr kumimoji="1" lang="ja-JP" altLang="en-US" sz="700" b="1">
              <a:solidFill>
                <a:schemeClr val="tx2"/>
              </a:solidFill>
              <a:latin typeface="+mj-ea"/>
              <a:ea typeface="+mj-ea"/>
            </a:endParaRPr>
          </a:p>
        </p:txBody>
      </p:sp>
      <p:sp>
        <p:nvSpPr>
          <p:cNvPr id="41" name="四角形: 角を丸くする 40">
            <a:extLst>
              <a:ext uri="{FF2B5EF4-FFF2-40B4-BE49-F238E27FC236}">
                <a16:creationId xmlns:a16="http://schemas.microsoft.com/office/drawing/2014/main" id="{6A098395-CE0C-BB2E-56B4-B10DA8282668}"/>
              </a:ext>
            </a:extLst>
          </p:cNvPr>
          <p:cNvSpPr/>
          <p:nvPr/>
        </p:nvSpPr>
        <p:spPr>
          <a:xfrm>
            <a:off x="7742596" y="3955676"/>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大阪拠点</a:t>
            </a:r>
            <a:r>
              <a:rPr lang="en-US" altLang="ja-JP" sz="900" b="1" kern="0">
                <a:solidFill>
                  <a:srgbClr val="00338D"/>
                </a:solidFill>
                <a:latin typeface="+mj-ea"/>
                <a:ea typeface="+mj-ea"/>
              </a:rPr>
              <a:t>)</a:t>
            </a:r>
          </a:p>
        </p:txBody>
      </p:sp>
      <p:cxnSp>
        <p:nvCxnSpPr>
          <p:cNvPr id="43" name="直線矢印コネクタ 42">
            <a:extLst>
              <a:ext uri="{FF2B5EF4-FFF2-40B4-BE49-F238E27FC236}">
                <a16:creationId xmlns:a16="http://schemas.microsoft.com/office/drawing/2014/main" id="{9C5E7499-0262-5A8E-B313-3626FF44CF65}"/>
              </a:ext>
            </a:extLst>
          </p:cNvPr>
          <p:cNvCxnSpPr>
            <a:cxnSpLocks/>
          </p:cNvCxnSpPr>
          <p:nvPr/>
        </p:nvCxnSpPr>
        <p:spPr>
          <a:xfrm>
            <a:off x="8015205" y="3808198"/>
            <a:ext cx="0" cy="144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39" name="四角形: 角を丸くする 38">
            <a:extLst>
              <a:ext uri="{FF2B5EF4-FFF2-40B4-BE49-F238E27FC236}">
                <a16:creationId xmlns:a16="http://schemas.microsoft.com/office/drawing/2014/main" id="{331C076A-B614-CA9C-B717-31C53ECCF695}"/>
              </a:ext>
            </a:extLst>
          </p:cNvPr>
          <p:cNvSpPr/>
          <p:nvPr/>
        </p:nvSpPr>
        <p:spPr>
          <a:xfrm>
            <a:off x="7742596" y="3003810"/>
            <a:ext cx="1476000" cy="79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j-ea"/>
                <a:ea typeface="+mj-ea"/>
              </a:rPr>
              <a:t>ガバメントクラウド</a:t>
            </a:r>
            <a:r>
              <a:rPr lang="en-US" altLang="ja-JP" sz="900" b="1" kern="0">
                <a:solidFill>
                  <a:srgbClr val="00338D"/>
                </a:solidFill>
                <a:latin typeface="+mj-ea"/>
                <a:ea typeface="+mj-ea"/>
              </a:rPr>
              <a:t>(</a:t>
            </a:r>
            <a:r>
              <a:rPr lang="ja-JP" altLang="en-US" sz="900" b="1" kern="0">
                <a:solidFill>
                  <a:srgbClr val="00338D"/>
                </a:solidFill>
                <a:latin typeface="+mj-ea"/>
                <a:ea typeface="+mj-ea"/>
              </a:rPr>
              <a:t>東京拠点</a:t>
            </a:r>
            <a:r>
              <a:rPr lang="en-US" altLang="ja-JP" sz="900" b="1" kern="0">
                <a:solidFill>
                  <a:srgbClr val="00338D"/>
                </a:solidFill>
                <a:latin typeface="+mj-ea"/>
                <a:ea typeface="+mj-ea"/>
              </a:rPr>
              <a:t>)</a:t>
            </a:r>
          </a:p>
        </p:txBody>
      </p:sp>
      <p:sp>
        <p:nvSpPr>
          <p:cNvPr id="46" name="四角形: 角を丸くする 45">
            <a:extLst>
              <a:ext uri="{FF2B5EF4-FFF2-40B4-BE49-F238E27FC236}">
                <a16:creationId xmlns:a16="http://schemas.microsoft.com/office/drawing/2014/main" id="{0D0D4EB7-2575-BEFD-B8E6-862345B2FEDF}"/>
              </a:ext>
            </a:extLst>
          </p:cNvPr>
          <p:cNvSpPr/>
          <p:nvPr/>
        </p:nvSpPr>
        <p:spPr>
          <a:xfrm>
            <a:off x="7771260" y="3243940"/>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166FA224-F74B-7878-2B27-444A47033C21}"/>
              </a:ext>
            </a:extLst>
          </p:cNvPr>
          <p:cNvSpPr txBox="1"/>
          <p:nvPr/>
        </p:nvSpPr>
        <p:spPr>
          <a:xfrm>
            <a:off x="7975192" y="3423163"/>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49" name="四角形: 角を丸くする 48">
            <a:extLst>
              <a:ext uri="{FF2B5EF4-FFF2-40B4-BE49-F238E27FC236}">
                <a16:creationId xmlns:a16="http://schemas.microsoft.com/office/drawing/2014/main" id="{3E7E6B49-A203-B197-9F2D-29C7D8AB46F8}"/>
              </a:ext>
            </a:extLst>
          </p:cNvPr>
          <p:cNvSpPr/>
          <p:nvPr/>
        </p:nvSpPr>
        <p:spPr>
          <a:xfrm>
            <a:off x="7771260" y="4176634"/>
            <a:ext cx="140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84B7C3A-B4E6-F55E-69FC-D31254403461}"/>
              </a:ext>
            </a:extLst>
          </p:cNvPr>
          <p:cNvSpPr txBox="1"/>
          <p:nvPr/>
        </p:nvSpPr>
        <p:spPr>
          <a:xfrm>
            <a:off x="7975192" y="4355857"/>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7" name="正方形/長方形 6">
            <a:extLst>
              <a:ext uri="{FF2B5EF4-FFF2-40B4-BE49-F238E27FC236}">
                <a16:creationId xmlns:a16="http://schemas.microsoft.com/office/drawing/2014/main" id="{1BBDF978-0959-C9EC-D34D-1459304B00AA}"/>
              </a:ext>
            </a:extLst>
          </p:cNvPr>
          <p:cNvSpPr/>
          <p:nvPr/>
        </p:nvSpPr>
        <p:spPr>
          <a:xfrm>
            <a:off x="2566457" y="3255699"/>
            <a:ext cx="1987853" cy="1461120"/>
          </a:xfrm>
          <a:prstGeom prst="rect">
            <a:avLst/>
          </a:prstGeom>
          <a:noFill/>
          <a:ln w="12700" cap="flat" cmpd="sng" algn="ctr">
            <a:solidFill>
              <a:srgbClr val="FF0000"/>
            </a:solidFill>
            <a:prstDash val="dash"/>
            <a:miter lim="800000"/>
          </a:ln>
          <a:effectLst/>
        </p:spPr>
        <p:txBody>
          <a:bodyPr wrap="square" lIns="252000" tIns="0" rIns="36000" bIns="0" rtlCol="0" anchor="ctr" anchorCtr="0">
            <a:noAutofit/>
          </a:bodyPr>
          <a:lstStyle/>
          <a:p>
            <a:pPr algn="l"/>
            <a:endParaRPr kumimoji="1" lang="ja-JP" altLang="en-US" sz="700" kern="0">
              <a:solidFill>
                <a:schemeClr val="bg1">
                  <a:lumMod val="100000"/>
                </a:schemeClr>
              </a:solidFill>
              <a:latin typeface="+mj-ea"/>
              <a:ea typeface="+mj-ea"/>
            </a:endParaRPr>
          </a:p>
        </p:txBody>
      </p:sp>
      <p:sp>
        <p:nvSpPr>
          <p:cNvPr id="2" name="タイトル 3">
            <a:extLst>
              <a:ext uri="{FF2B5EF4-FFF2-40B4-BE49-F238E27FC236}">
                <a16:creationId xmlns:a16="http://schemas.microsoft.com/office/drawing/2014/main" id="{0F6FB72A-51D3-9558-7AED-30A705774E19}"/>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4/7</a:t>
            </a:r>
            <a:endParaRPr lang="ja-JP" altLang="en-US"/>
          </a:p>
        </p:txBody>
      </p:sp>
      <p:cxnSp>
        <p:nvCxnSpPr>
          <p:cNvPr id="6" name="直線コネクタ 5">
            <a:extLst>
              <a:ext uri="{FF2B5EF4-FFF2-40B4-BE49-F238E27FC236}">
                <a16:creationId xmlns:a16="http://schemas.microsoft.com/office/drawing/2014/main" id="{43BEDFFF-A781-9FBB-B0EE-3BC05D4E9B7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C41E62-6FA9-47FE-0173-CAB5DCD18EF5}"/>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既設回線を活用してクラウド接続する構成とすることで、クラウド接続の共同利用により③～⑦の区間のクラウド回線費用の按分効果が期待できると想定。</a:t>
            </a:r>
            <a:endParaRPr kumimoji="1" lang="en-US" altLang="ja-JP" sz="1400"/>
          </a:p>
        </p:txBody>
      </p:sp>
      <p:sp>
        <p:nvSpPr>
          <p:cNvPr id="10" name="スライド番号プレースホルダー 9">
            <a:extLst>
              <a:ext uri="{FF2B5EF4-FFF2-40B4-BE49-F238E27FC236}">
                <a16:creationId xmlns:a16="http://schemas.microsoft.com/office/drawing/2014/main" id="{4418F2C6-16F0-4B7C-7A81-493A504E2737}"/>
              </a:ext>
            </a:extLst>
          </p:cNvPr>
          <p:cNvSpPr>
            <a:spLocks noGrp="1"/>
          </p:cNvSpPr>
          <p:nvPr>
            <p:ph type="sldNum" sz="quarter" idx="12"/>
          </p:nvPr>
        </p:nvSpPr>
        <p:spPr/>
        <p:txBody>
          <a:bodyPr/>
          <a:lstStyle/>
          <a:p>
            <a:fld id="{DFD4F317-19D0-4848-B5EB-5B174DBE8CF9}" type="slidenum">
              <a:rPr lang="ja-JP" altLang="en-US" smtClean="0"/>
              <a:pPr/>
              <a:t>67</a:t>
            </a:fld>
            <a:endParaRPr lang="ja-JP" altLang="en-US"/>
          </a:p>
        </p:txBody>
      </p:sp>
    </p:spTree>
    <p:extLst>
      <p:ext uri="{BB962C8B-B14F-4D97-AF65-F5344CB8AC3E}">
        <p14:creationId xmlns:p14="http://schemas.microsoft.com/office/powerpoint/2010/main" val="15535229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3EC77318-5B03-2D00-9124-DC5C151C7DDA}"/>
              </a:ext>
            </a:extLst>
          </p:cNvPr>
          <p:cNvGraphicFramePr>
            <a:graphicFrameLocks noGrp="1"/>
          </p:cNvGraphicFramePr>
          <p:nvPr>
            <p:extLst>
              <p:ext uri="{D42A27DB-BD31-4B8C-83A1-F6EECF244321}">
                <p14:modId xmlns:p14="http://schemas.microsoft.com/office/powerpoint/2010/main" val="1964142256"/>
              </p:ext>
            </p:extLst>
          </p:nvPr>
        </p:nvGraphicFramePr>
        <p:xfrm>
          <a:off x="814066" y="1557029"/>
          <a:ext cx="8244000" cy="134760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75352">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411225">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50030">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algn="l"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IP</a:t>
                      </a:r>
                      <a:r>
                        <a:rPr lang="ja-JP" altLang="en-US" sz="900" b="1" i="0" u="none" strike="noStrike">
                          <a:solidFill>
                            <a:srgbClr val="000000"/>
                          </a:solidFill>
                          <a:effectLst/>
                          <a:latin typeface="Meiryo UI" panose="020B0604030504040204" pitchFamily="50" charset="-128"/>
                          <a:ea typeface="Meiryo UI" panose="020B0604030504040204" pitchFamily="50" charset="-128"/>
                        </a:rPr>
                        <a:t>アドレス重複対応の検証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団体で個別調達した回線に於いて、「</a:t>
                      </a:r>
                      <a:r>
                        <a:rPr lang="en-US" altLang="ja-JP" sz="900" b="0" i="0" u="none" strike="noStrike">
                          <a:solidFill>
                            <a:srgbClr val="000000"/>
                          </a:solidFill>
                          <a:effectLst/>
                          <a:latin typeface="Meiryo UI" panose="020B0604030504040204" pitchFamily="50" charset="-128"/>
                          <a:ea typeface="Meiryo UI" panose="020B0604030504040204" pitchFamily="50" charset="-128"/>
                        </a:rPr>
                        <a:t>1’. </a:t>
                      </a:r>
                      <a:r>
                        <a:rPr lang="ja-JP" altLang="en-US" sz="900" b="0" i="0" u="none" strike="noStrike">
                          <a:solidFill>
                            <a:srgbClr val="000000"/>
                          </a:solidFill>
                          <a:effectLst/>
                          <a:latin typeface="Meiryo UI" panose="020B0604030504040204" pitchFamily="50" charset="-128"/>
                          <a:ea typeface="Meiryo UI" panose="020B0604030504040204" pitchFamily="50" charset="-128"/>
                        </a:rPr>
                        <a:t>閉域ネットワーク共同利用」構成をとる場合の</a:t>
                      </a:r>
                      <a:r>
                        <a:rPr lang="en-US" altLang="ja-JP" sz="900" b="0" i="0" u="none" strike="noStrike">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a:solidFill>
                            <a:srgbClr val="000000"/>
                          </a:solidFill>
                          <a:effectLst/>
                          <a:latin typeface="Meiryo UI" panose="020B0604030504040204" pitchFamily="50" charset="-128"/>
                          <a:ea typeface="Meiryo UI" panose="020B0604030504040204" pitchFamily="50" charset="-128"/>
                        </a:rPr>
                        <a:t>アドレス帯重複問題に関する接続構成の評価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180445">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2</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vMerge="1">
                  <a:txBody>
                    <a:bodyPr/>
                    <a:lstStyle/>
                    <a:p>
                      <a:endParaRPr lang="en-US"/>
                    </a:p>
                  </a:txBody>
                  <a:tcPr/>
                </a:tc>
                <a:tc vMerge="1">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ガバメントクラウド接続サービスに於いて、「</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 </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閉域ネットワーク共同利用」構成をとる場合の</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アドレス帯重複問題に関する接続構成の評価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65450018"/>
                  </a:ext>
                </a:extLst>
              </a:tr>
            </a:tbl>
          </a:graphicData>
        </a:graphic>
      </p:graphicFrame>
      <p:graphicFrame>
        <p:nvGraphicFramePr>
          <p:cNvPr id="2" name="表 1">
            <a:extLst>
              <a:ext uri="{FF2B5EF4-FFF2-40B4-BE49-F238E27FC236}">
                <a16:creationId xmlns:a16="http://schemas.microsoft.com/office/drawing/2014/main" id="{1F98D0A9-71C0-1832-E2C3-1B3FC33B81AF}"/>
              </a:ext>
            </a:extLst>
          </p:cNvPr>
          <p:cNvGraphicFramePr>
            <a:graphicFrameLocks noGrp="1"/>
          </p:cNvGraphicFramePr>
          <p:nvPr>
            <p:extLst>
              <p:ext uri="{D42A27DB-BD31-4B8C-83A1-F6EECF244321}">
                <p14:modId xmlns:p14="http://schemas.microsoft.com/office/powerpoint/2010/main" val="901879552"/>
              </p:ext>
            </p:extLst>
          </p:nvPr>
        </p:nvGraphicFramePr>
        <p:xfrm>
          <a:off x="831000" y="2923699"/>
          <a:ext cx="8244000" cy="216408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179674">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409863">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270465">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1,2</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IP</a:t>
                      </a:r>
                      <a:r>
                        <a:rPr lang="ja-JP" altLang="en-US" sz="900" b="0" i="0" u="none" strike="noStrike">
                          <a:solidFill>
                            <a:srgbClr val="000000"/>
                          </a:solidFill>
                          <a:effectLst/>
                          <a:latin typeface="Meiryo UI" panose="020B0604030504040204" pitchFamily="50" charset="-128"/>
                          <a:ea typeface="Meiryo UI" panose="020B0604030504040204" pitchFamily="50" charset="-128"/>
                        </a:rPr>
                        <a:t>アドレス帯重複問題について対策手法の確認・評価を実施した（</a:t>
                      </a:r>
                      <a:r>
                        <a:rPr kumimoji="1" lang="ja-JP" altLang="en-US" sz="900" kern="1200">
                          <a:solidFill>
                            <a:schemeClr val="dk1"/>
                          </a:solidFill>
                          <a:latin typeface="+mj-ea"/>
                          <a:ea typeface="+mn-ea"/>
                          <a:cs typeface="+mn-cs"/>
                        </a:rPr>
                        <a:t>令和</a:t>
                      </a:r>
                      <a:r>
                        <a:rPr kumimoji="1" lang="en-US" altLang="ja-JP" sz="900" kern="1200">
                          <a:solidFill>
                            <a:schemeClr val="dk1"/>
                          </a:solidFill>
                          <a:latin typeface="+mj-ea"/>
                          <a:ea typeface="+mn-ea"/>
                          <a:cs typeface="+mn-cs"/>
                        </a:rPr>
                        <a:t>3</a:t>
                      </a:r>
                      <a:r>
                        <a:rPr kumimoji="1" lang="ja-JP" altLang="en-US" sz="900" kern="1200">
                          <a:solidFill>
                            <a:schemeClr val="dk1"/>
                          </a:solidFill>
                          <a:latin typeface="+mj-ea"/>
                          <a:ea typeface="+mn-ea"/>
                          <a:cs typeface="+mn-cs"/>
                        </a:rPr>
                        <a:t>年度及び令和</a:t>
                      </a:r>
                      <a:r>
                        <a:rPr kumimoji="1" lang="en-US" altLang="ja-JP" sz="900" kern="1200">
                          <a:solidFill>
                            <a:schemeClr val="dk1"/>
                          </a:solidFill>
                          <a:latin typeface="+mj-ea"/>
                          <a:ea typeface="+mn-ea"/>
                          <a:cs typeface="+mn-cs"/>
                        </a:rPr>
                        <a:t>4</a:t>
                      </a:r>
                      <a:r>
                        <a:rPr kumimoji="1" lang="ja-JP" altLang="en-US" sz="900" kern="1200">
                          <a:solidFill>
                            <a:schemeClr val="dk1"/>
                          </a:solidFill>
                          <a:latin typeface="+mj-ea"/>
                          <a:ea typeface="+mn-ea"/>
                          <a:cs typeface="+mn-cs"/>
                        </a:rPr>
                        <a:t>年度に検証を実施している中での課題と令和</a:t>
                      </a:r>
                      <a:r>
                        <a:rPr kumimoji="1" lang="en-US" altLang="ja-JP" sz="900" kern="1200">
                          <a:solidFill>
                            <a:schemeClr val="dk1"/>
                          </a:solidFill>
                          <a:latin typeface="+mj-ea"/>
                          <a:ea typeface="+mn-ea"/>
                          <a:cs typeface="+mn-cs"/>
                        </a:rPr>
                        <a:t>5</a:t>
                      </a:r>
                      <a:r>
                        <a:rPr kumimoji="1" lang="ja-JP" altLang="en-US" sz="900" kern="1200">
                          <a:solidFill>
                            <a:schemeClr val="dk1"/>
                          </a:solidFill>
                          <a:latin typeface="+mj-ea"/>
                          <a:ea typeface="+mn-ea"/>
                          <a:cs typeface="+mn-cs"/>
                        </a:rPr>
                        <a:t>年度中に洗い出された課題について記載</a:t>
                      </a:r>
                      <a:r>
                        <a:rPr lang="ja-JP" altLang="en-US" sz="900" b="0" i="0" u="none" strike="noStrike">
                          <a:solidFill>
                            <a:srgbClr val="000000"/>
                          </a:solidFill>
                          <a:effectLst/>
                          <a:latin typeface="Meiryo UI" panose="020B0604030504040204" pitchFamily="50" charset="-128"/>
                          <a:ea typeface="Meiryo UI" panose="020B0604030504040204" pitchFamily="50" charset="-128"/>
                        </a:rPr>
                        <a:t>）。対策手法・課題について以下に示す。</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1044000">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28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dirty="0">
                          <a:solidFill>
                            <a:schemeClr val="dk1"/>
                          </a:solidFill>
                          <a:latin typeface="+mj-ea"/>
                          <a:ea typeface="+mn-ea"/>
                          <a:cs typeface="+mn-cs"/>
                        </a:rPr>
                        <a:t>回線共同利用する場合、団体間での</a:t>
                      </a:r>
                      <a:r>
                        <a:rPr kumimoji="1" lang="en-US" altLang="ja-JP" sz="900" b="1" kern="1200" dirty="0">
                          <a:solidFill>
                            <a:schemeClr val="dk1"/>
                          </a:solidFill>
                          <a:latin typeface="+mj-ea"/>
                          <a:ea typeface="+mn-ea"/>
                          <a:cs typeface="+mn-cs"/>
                        </a:rPr>
                        <a:t>IP</a:t>
                      </a:r>
                      <a:r>
                        <a:rPr kumimoji="1" lang="ja-JP" altLang="en-US" sz="900" b="1" kern="1200" dirty="0">
                          <a:solidFill>
                            <a:schemeClr val="dk1"/>
                          </a:solidFill>
                          <a:latin typeface="+mj-ea"/>
                          <a:ea typeface="+mn-ea"/>
                          <a:cs typeface="+mn-cs"/>
                        </a:rPr>
                        <a:t>アドレス重複が課題となる</a:t>
                      </a:r>
                      <a:br>
                        <a:rPr kumimoji="1" lang="en-US" altLang="ja-JP" sz="900" kern="1200" dirty="0">
                          <a:solidFill>
                            <a:schemeClr val="dk1"/>
                          </a:solidFill>
                          <a:latin typeface="+mj-ea"/>
                          <a:ea typeface="+mn-ea"/>
                          <a:cs typeface="+mn-cs"/>
                        </a:rPr>
                      </a:br>
                      <a:r>
                        <a:rPr kumimoji="1" lang="ja-JP" altLang="en-US" sz="900" u="sng" kern="1200" dirty="0">
                          <a:solidFill>
                            <a:srgbClr val="FF0000"/>
                          </a:solidFill>
                          <a:latin typeface="+mj-ea"/>
                          <a:ea typeface="+mn-ea"/>
                          <a:cs typeface="+mn-cs"/>
                        </a:rPr>
                        <a:t>⇒</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1》</a:t>
                      </a:r>
                      <a:r>
                        <a:rPr kumimoji="1" lang="ja-JP" altLang="en-US" sz="900" kern="1200" dirty="0">
                          <a:solidFill>
                            <a:schemeClr val="dk1"/>
                          </a:solidFill>
                          <a:latin typeface="+mj-ea"/>
                          <a:ea typeface="+mn-ea"/>
                          <a:cs typeface="+mn-cs"/>
                        </a:rPr>
                        <a:t> </a:t>
                      </a:r>
                      <a:r>
                        <a:rPr kumimoji="1" lang="en-US" altLang="ja-JP" sz="900" kern="1200" dirty="0">
                          <a:solidFill>
                            <a:schemeClr val="dk1"/>
                          </a:solidFill>
                          <a:latin typeface="+mj-ea"/>
                          <a:ea typeface="+mn-ea"/>
                          <a:cs typeface="+mn-cs"/>
                        </a:rPr>
                        <a:t>IPSec</a:t>
                      </a:r>
                      <a:r>
                        <a:rPr kumimoji="1" lang="ja-JP" altLang="en-US" sz="900" kern="1200" dirty="0">
                          <a:solidFill>
                            <a:schemeClr val="dk1"/>
                          </a:solidFill>
                          <a:latin typeface="+mj-ea"/>
                          <a:ea typeface="+mn-ea"/>
                          <a:cs typeface="+mn-cs"/>
                        </a:rPr>
                        <a:t>を利用したルーターを配備してアドレス重複排除を行う検証を実施（</a:t>
                      </a:r>
                      <a:r>
                        <a:rPr kumimoji="1" lang="en-US" altLang="ja-JP" sz="900" kern="1200" dirty="0">
                          <a:solidFill>
                            <a:schemeClr val="dk1"/>
                          </a:solidFill>
                          <a:latin typeface="+mj-ea"/>
                          <a:ea typeface="+mn-ea"/>
                          <a:cs typeface="+mn-cs"/>
                        </a:rPr>
                        <a:t>SD-WAN</a:t>
                      </a:r>
                      <a:r>
                        <a:rPr kumimoji="1" lang="ja-JP" altLang="en-US" sz="900" kern="1200" dirty="0">
                          <a:solidFill>
                            <a:schemeClr val="dk1"/>
                          </a:solidFill>
                          <a:latin typeface="+mj-ea"/>
                          <a:ea typeface="+mn-ea"/>
                          <a:cs typeface="+mn-cs"/>
                        </a:rPr>
                        <a:t>検証）。</a:t>
                      </a:r>
                      <a:br>
                        <a:rPr kumimoji="1" lang="en-US" altLang="ja-JP" sz="900" kern="1200" dirty="0">
                          <a:solidFill>
                            <a:schemeClr val="dk1"/>
                          </a:solidFill>
                          <a:latin typeface="+mj-ea"/>
                          <a:ea typeface="+mn-ea"/>
                          <a:cs typeface="+mn-cs"/>
                        </a:rPr>
                      </a:br>
                      <a:r>
                        <a:rPr kumimoji="1" lang="en-US" altLang="ja-JP" sz="900" kern="1200" dirty="0">
                          <a:solidFill>
                            <a:schemeClr val="dk1"/>
                          </a:solidFill>
                          <a:latin typeface="+mj-ea"/>
                          <a:ea typeface="+mn-ea"/>
                          <a:cs typeface="+mn-cs"/>
                        </a:rPr>
                        <a:t>NAT</a:t>
                      </a:r>
                      <a:r>
                        <a:rPr kumimoji="1" lang="ja-JP" altLang="en-US" sz="900" kern="1200" dirty="0">
                          <a:solidFill>
                            <a:schemeClr val="dk1"/>
                          </a:solidFill>
                          <a:latin typeface="+mj-ea"/>
                          <a:ea typeface="+mn-ea"/>
                          <a:cs typeface="+mn-cs"/>
                        </a:rPr>
                        <a:t>をすればアドレス重複は免れるが、本構成の場合、外部連携の通信をガバメントクラウド→笠置町→地域</a:t>
                      </a:r>
                      <a:r>
                        <a:rPr kumimoji="1" lang="en-US" altLang="ja-JP" sz="900" kern="1200" dirty="0">
                          <a:solidFill>
                            <a:schemeClr val="dk1"/>
                          </a:solidFill>
                          <a:latin typeface="+mj-ea"/>
                          <a:ea typeface="+mn-ea"/>
                          <a:cs typeface="+mn-cs"/>
                        </a:rPr>
                        <a:t>DC</a:t>
                      </a:r>
                      <a:r>
                        <a:rPr kumimoji="1" lang="ja-JP" altLang="en-US" sz="900" kern="1200" dirty="0">
                          <a:solidFill>
                            <a:schemeClr val="dk1"/>
                          </a:solidFill>
                          <a:latin typeface="+mj-ea"/>
                          <a:ea typeface="+mn-ea"/>
                          <a:cs typeface="+mn-cs"/>
                        </a:rPr>
                        <a:t>→外部連携先という通信路となるため、通信網内での</a:t>
                      </a:r>
                      <a:r>
                        <a:rPr kumimoji="1" lang="en-US" altLang="ja-JP" sz="900" kern="1200" dirty="0">
                          <a:solidFill>
                            <a:schemeClr val="dk1"/>
                          </a:solidFill>
                          <a:latin typeface="+mj-ea"/>
                          <a:ea typeface="+mn-ea"/>
                          <a:cs typeface="+mn-cs"/>
                        </a:rPr>
                        <a:t>NAT</a:t>
                      </a:r>
                      <a:r>
                        <a:rPr kumimoji="1" lang="ja-JP" altLang="en-US" sz="900" kern="1200" dirty="0">
                          <a:solidFill>
                            <a:schemeClr val="dk1"/>
                          </a:solidFill>
                          <a:latin typeface="+mj-ea"/>
                          <a:ea typeface="+mn-ea"/>
                          <a:cs typeface="+mn-cs"/>
                        </a:rPr>
                        <a:t>は好ましくないと判断。</a:t>
                      </a:r>
                      <a:br>
                        <a:rPr kumimoji="1" lang="en-US" altLang="ja-JP" sz="900" kern="1200" dirty="0">
                          <a:solidFill>
                            <a:schemeClr val="dk1"/>
                          </a:solidFill>
                          <a:latin typeface="+mj-ea"/>
                          <a:ea typeface="+mn-ea"/>
                          <a:cs typeface="+mn-cs"/>
                        </a:rPr>
                      </a:br>
                      <a:r>
                        <a:rPr kumimoji="1" lang="ja-JP" altLang="en-US" sz="900" kern="1200" dirty="0">
                          <a:solidFill>
                            <a:schemeClr val="dk1"/>
                          </a:solidFill>
                          <a:latin typeface="+mj-ea"/>
                          <a:ea typeface="+mn-ea"/>
                          <a:cs typeface="+mn-cs"/>
                        </a:rPr>
                        <a:t>特定の</a:t>
                      </a:r>
                      <a:r>
                        <a:rPr kumimoji="1" lang="en-US" altLang="ja-JP" sz="900" kern="1200" dirty="0">
                          <a:solidFill>
                            <a:schemeClr val="dk1"/>
                          </a:solidFill>
                          <a:latin typeface="+mj-ea"/>
                          <a:ea typeface="+mn-ea"/>
                          <a:cs typeface="+mn-cs"/>
                        </a:rPr>
                        <a:t>Private IP</a:t>
                      </a:r>
                      <a:r>
                        <a:rPr kumimoji="1" lang="ja-JP" altLang="en-US" sz="900" kern="1200" dirty="0">
                          <a:solidFill>
                            <a:schemeClr val="dk1"/>
                          </a:solidFill>
                          <a:latin typeface="+mj-ea"/>
                          <a:ea typeface="+mn-ea"/>
                          <a:cs typeface="+mn-cs"/>
                        </a:rPr>
                        <a:t>アドレスレンジが利用できないため、</a:t>
                      </a:r>
                      <a:r>
                        <a:rPr kumimoji="1" lang="en-US" altLang="ja-JP" sz="900" kern="1200" dirty="0">
                          <a:solidFill>
                            <a:schemeClr val="dk1"/>
                          </a:solidFill>
                          <a:latin typeface="+mj-ea"/>
                          <a:ea typeface="+mn-ea"/>
                          <a:cs typeface="+mn-cs"/>
                        </a:rPr>
                        <a:t>IPSec</a:t>
                      </a:r>
                      <a:r>
                        <a:rPr kumimoji="1" lang="ja-JP" altLang="en-US" sz="900" kern="1200" dirty="0">
                          <a:solidFill>
                            <a:schemeClr val="dk1"/>
                          </a:solidFill>
                          <a:latin typeface="+mj-ea"/>
                          <a:ea typeface="+mn-ea"/>
                          <a:cs typeface="+mn-cs"/>
                        </a:rPr>
                        <a:t>を利用したオーバレイネットワークが最適だと考える。</a:t>
                      </a:r>
                      <a:br>
                        <a:rPr kumimoji="1" lang="en-US" altLang="ja-JP" sz="900" kern="1200" dirty="0">
                          <a:solidFill>
                            <a:schemeClr val="dk1"/>
                          </a:solidFill>
                          <a:latin typeface="+mj-ea"/>
                          <a:ea typeface="+mn-ea"/>
                          <a:cs typeface="+mn-cs"/>
                        </a:rPr>
                      </a:br>
                      <a:r>
                        <a:rPr kumimoji="1" lang="ja-JP" altLang="en-US" sz="900" kern="1200" dirty="0">
                          <a:solidFill>
                            <a:schemeClr val="dk1"/>
                          </a:solidFill>
                          <a:latin typeface="+mj-ea"/>
                          <a:ea typeface="+mn-ea"/>
                          <a:cs typeface="+mn-cs"/>
                        </a:rPr>
                        <a:t>また、</a:t>
                      </a:r>
                      <a:r>
                        <a:rPr kumimoji="1" lang="en-US" altLang="ja-JP" sz="900" kern="1200" dirty="0">
                          <a:solidFill>
                            <a:schemeClr val="dk1"/>
                          </a:solidFill>
                          <a:latin typeface="+mj-ea"/>
                          <a:ea typeface="+mn-ea"/>
                          <a:cs typeface="+mn-cs"/>
                        </a:rPr>
                        <a:t>CPE</a:t>
                      </a:r>
                      <a:r>
                        <a:rPr kumimoji="1" lang="ja-JP" altLang="en-US" sz="900" kern="1200" dirty="0">
                          <a:solidFill>
                            <a:schemeClr val="dk1"/>
                          </a:solidFill>
                          <a:latin typeface="+mj-ea"/>
                          <a:ea typeface="+mn-ea"/>
                          <a:cs typeface="+mn-cs"/>
                        </a:rPr>
                        <a:t>をレンタルルーターとしたが、設定変更等に柔軟性がないため、経路制御に慣れてる運用者が在籍している場合は、ルーターを自前で用意したほうが良いと考える。</a:t>
                      </a:r>
                      <a:br>
                        <a:rPr kumimoji="1" lang="en-US" altLang="ja-JP" sz="900" kern="1200" dirty="0">
                          <a:solidFill>
                            <a:schemeClr val="dk1"/>
                          </a:solidFill>
                          <a:latin typeface="+mj-ea"/>
                          <a:ea typeface="+mn-ea"/>
                          <a:cs typeface="+mn-cs"/>
                        </a:rPr>
                      </a:br>
                      <a:r>
                        <a:rPr kumimoji="1" lang="ja-JP" altLang="en-US" sz="900" u="sng" kern="1200" dirty="0">
                          <a:solidFill>
                            <a:srgbClr val="FF0000"/>
                          </a:solidFill>
                          <a:latin typeface="+mj-ea"/>
                          <a:ea typeface="+mn-ea"/>
                          <a:cs typeface="+mn-cs"/>
                        </a:rPr>
                        <a:t>⇒</a:t>
                      </a:r>
                      <a:r>
                        <a:rPr kumimoji="1" lang="en-US" altLang="ja-JP" sz="900" u="sng" kern="1200" dirty="0">
                          <a:solidFill>
                            <a:srgbClr val="FF0000"/>
                          </a:solidFill>
                          <a:latin typeface="+mj-ea"/>
                          <a:ea typeface="+mn-ea"/>
                          <a:cs typeface="+mn-cs"/>
                        </a:rPr>
                        <a:t>《</a:t>
                      </a:r>
                      <a:r>
                        <a:rPr kumimoji="1" lang="ja-JP" altLang="en-US" sz="900" u="sng" kern="1200" dirty="0">
                          <a:solidFill>
                            <a:srgbClr val="FF0000"/>
                          </a:solidFill>
                          <a:latin typeface="+mj-ea"/>
                          <a:ea typeface="+mn-ea"/>
                          <a:cs typeface="+mn-cs"/>
                        </a:rPr>
                        <a:t>対策</a:t>
                      </a:r>
                      <a:r>
                        <a:rPr kumimoji="1" lang="en-US" altLang="ja-JP" sz="900" u="sng" kern="1200" dirty="0">
                          <a:solidFill>
                            <a:srgbClr val="FF0000"/>
                          </a:solidFill>
                          <a:latin typeface="+mj-ea"/>
                          <a:ea typeface="+mn-ea"/>
                          <a:cs typeface="+mn-cs"/>
                        </a:rPr>
                        <a:t>2》</a:t>
                      </a:r>
                      <a:r>
                        <a:rPr kumimoji="1" lang="ja-JP" altLang="en-US" sz="900" u="none" kern="1200" dirty="0">
                          <a:solidFill>
                            <a:schemeClr val="tx1">
                              <a:lumMod val="100000"/>
                            </a:schemeClr>
                          </a:solidFill>
                          <a:latin typeface="+mj-ea"/>
                          <a:ea typeface="+mn-ea"/>
                          <a:cs typeface="+mn-cs"/>
                        </a:rPr>
                        <a:t> </a:t>
                      </a:r>
                      <a:r>
                        <a:rPr kumimoji="1" lang="en-US" altLang="ja-JP" sz="900" u="none" kern="1200" dirty="0">
                          <a:solidFill>
                            <a:schemeClr val="tx1">
                              <a:lumMod val="100000"/>
                            </a:schemeClr>
                          </a:solidFill>
                          <a:latin typeface="+mj-ea"/>
                          <a:ea typeface="+mn-ea"/>
                          <a:cs typeface="+mn-cs"/>
                        </a:rPr>
                        <a:t>A</a:t>
                      </a:r>
                      <a:r>
                        <a:rPr kumimoji="1" lang="en-US" altLang="ja-JP" sz="900" kern="1200" dirty="0">
                          <a:solidFill>
                            <a:schemeClr val="tx1"/>
                          </a:solidFill>
                          <a:latin typeface="+mj-ea"/>
                          <a:ea typeface="+mn-ea"/>
                          <a:cs typeface="+mn-cs"/>
                        </a:rPr>
                        <a:t>WS Site-to-Site VPN</a:t>
                      </a:r>
                      <a:r>
                        <a:rPr kumimoji="1" lang="ja-JP" altLang="en-US" sz="900" kern="1200" dirty="0">
                          <a:solidFill>
                            <a:schemeClr val="tx1"/>
                          </a:solidFill>
                          <a:latin typeface="+mj-ea"/>
                          <a:ea typeface="+mn-ea"/>
                          <a:cs typeface="+mn-cs"/>
                        </a:rPr>
                        <a:t>（</a:t>
                      </a:r>
                      <a:r>
                        <a:rPr kumimoji="1" lang="en-US" altLang="ja-JP" sz="900" kern="1200" dirty="0">
                          <a:solidFill>
                            <a:schemeClr val="tx1"/>
                          </a:solidFill>
                          <a:latin typeface="+mj-ea"/>
                          <a:ea typeface="+mn-ea"/>
                          <a:cs typeface="+mn-cs"/>
                        </a:rPr>
                        <a:t>AWS Private IP-VPN</a:t>
                      </a:r>
                      <a:r>
                        <a:rPr kumimoji="1" lang="ja-JP" altLang="en-US" sz="900" kern="1200" dirty="0">
                          <a:solidFill>
                            <a:schemeClr val="tx1"/>
                          </a:solidFill>
                          <a:latin typeface="+mj-ea"/>
                          <a:ea typeface="+mn-ea"/>
                          <a:cs typeface="+mn-cs"/>
                        </a:rPr>
                        <a:t>）</a:t>
                      </a:r>
                      <a:r>
                        <a:rPr kumimoji="1" lang="ja-JP" altLang="en-US" sz="900" u="none" kern="1200" dirty="0">
                          <a:solidFill>
                            <a:schemeClr val="tx1"/>
                          </a:solidFill>
                          <a:latin typeface="+mj-ea"/>
                          <a:ea typeface="+mn-ea"/>
                          <a:cs typeface="+mn-cs"/>
                        </a:rPr>
                        <a:t>を利用し</a:t>
                      </a:r>
                      <a:r>
                        <a:rPr kumimoji="1" lang="ja-JP" altLang="en-US" sz="900" u="none" kern="1200" dirty="0">
                          <a:solidFill>
                            <a:schemeClr val="tx1">
                              <a:lumMod val="100000"/>
                            </a:schemeClr>
                          </a:solidFill>
                          <a:latin typeface="+mj-ea"/>
                          <a:ea typeface="+mn-ea"/>
                          <a:cs typeface="+mn-cs"/>
                        </a:rPr>
                        <a:t>て重複排除を行う検証を実施。</a:t>
                      </a:r>
                      <a:endParaRPr kumimoji="1" lang="en-US" altLang="ja-JP" sz="900" u="none" kern="1200" dirty="0">
                        <a:solidFill>
                          <a:schemeClr val="tx1">
                            <a:lumMod val="100000"/>
                          </a:schemeClr>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bl>
          </a:graphicData>
        </a:graphic>
      </p:graphicFrame>
      <p:sp>
        <p:nvSpPr>
          <p:cNvPr id="4" name="タイトル 3">
            <a:extLst>
              <a:ext uri="{FF2B5EF4-FFF2-40B4-BE49-F238E27FC236}">
                <a16:creationId xmlns:a16="http://schemas.microsoft.com/office/drawing/2014/main" id="{917ADCCC-7771-908B-7CEB-7ED8AD64A07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5/7</a:t>
            </a:r>
            <a:r>
              <a:rPr lang="ja-JP" altLang="en-US"/>
              <a:t> </a:t>
            </a:r>
          </a:p>
        </p:txBody>
      </p:sp>
      <p:cxnSp>
        <p:nvCxnSpPr>
          <p:cNvPr id="5" name="直線コネクタ 4">
            <a:extLst>
              <a:ext uri="{FF2B5EF4-FFF2-40B4-BE49-F238E27FC236}">
                <a16:creationId xmlns:a16="http://schemas.microsoft.com/office/drawing/2014/main" id="{3C13C664-9FAC-6A71-2256-032EB6DFC92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9A974AB5-F2B4-36DB-8DBB-3503AF69AC0F}"/>
              </a:ext>
            </a:extLst>
          </p:cNvPr>
          <p:cNvSpPr txBox="1"/>
          <p:nvPr/>
        </p:nvSpPr>
        <p:spPr>
          <a:xfrm>
            <a:off x="803116" y="995618"/>
            <a:ext cx="8399073"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en-US" altLang="ja-JP" sz="1400"/>
              <a:t>IP</a:t>
            </a:r>
            <a:r>
              <a:rPr kumimoji="1" lang="ja-JP" altLang="en-US" sz="1400"/>
              <a:t>アドレスの重複対応について</a:t>
            </a:r>
            <a:r>
              <a:rPr kumimoji="1" lang="en-US" altLang="ja-JP" sz="1400"/>
              <a:t>IPSec</a:t>
            </a:r>
            <a:r>
              <a:rPr kumimoji="1" lang="ja-JP" altLang="en-US" sz="1400"/>
              <a:t>を利用し対応可能であることが確認できた。ただし、回線メンテナンス等を意識した運用について検討する必要があると想定。</a:t>
            </a:r>
            <a:endParaRPr kumimoji="1" lang="en-US" altLang="ja-JP" sz="1400"/>
          </a:p>
        </p:txBody>
      </p:sp>
      <p:sp>
        <p:nvSpPr>
          <p:cNvPr id="7" name="スライド番号プレースホルダー 6">
            <a:extLst>
              <a:ext uri="{FF2B5EF4-FFF2-40B4-BE49-F238E27FC236}">
                <a16:creationId xmlns:a16="http://schemas.microsoft.com/office/drawing/2014/main" id="{43F44383-CE6D-3DB2-1BB4-B25CC7A43F59}"/>
              </a:ext>
            </a:extLst>
          </p:cNvPr>
          <p:cNvSpPr>
            <a:spLocks noGrp="1"/>
          </p:cNvSpPr>
          <p:nvPr>
            <p:ph type="sldNum" sz="quarter" idx="12"/>
          </p:nvPr>
        </p:nvSpPr>
        <p:spPr/>
        <p:txBody>
          <a:bodyPr/>
          <a:lstStyle/>
          <a:p>
            <a:fld id="{DFD4F317-19D0-4848-B5EB-5B174DBE8CF9}" type="slidenum">
              <a:rPr lang="ja-JP" altLang="en-US" smtClean="0"/>
              <a:pPr/>
              <a:t>68</a:t>
            </a:fld>
            <a:endParaRPr lang="ja-JP" altLang="en-US"/>
          </a:p>
        </p:txBody>
      </p:sp>
    </p:spTree>
    <p:extLst>
      <p:ext uri="{BB962C8B-B14F-4D97-AF65-F5344CB8AC3E}">
        <p14:creationId xmlns:p14="http://schemas.microsoft.com/office/powerpoint/2010/main" val="34956803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48804445-DC22-1679-0999-77A822EA1532}"/>
              </a:ext>
            </a:extLst>
          </p:cNvPr>
          <p:cNvGraphicFramePr>
            <a:graphicFrameLocks noGrp="1"/>
          </p:cNvGraphicFramePr>
          <p:nvPr>
            <p:extLst>
              <p:ext uri="{D42A27DB-BD31-4B8C-83A1-F6EECF244321}">
                <p14:modId xmlns:p14="http://schemas.microsoft.com/office/powerpoint/2010/main" val="2049252714"/>
              </p:ext>
            </p:extLst>
          </p:nvPr>
        </p:nvGraphicFramePr>
        <p:xfrm>
          <a:off x="831000" y="2013798"/>
          <a:ext cx="8244000" cy="158547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76286">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413416">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47650">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障害検証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団体で個別調達した回線に於いて、</a:t>
                      </a:r>
                      <a:r>
                        <a:rPr lang="en-US" altLang="ja-JP" sz="900" b="0" i="0" u="none" strike="noStrike">
                          <a:solidFill>
                            <a:srgbClr val="000000"/>
                          </a:solidFill>
                          <a:effectLst/>
                          <a:latin typeface="Meiryo UI" panose="020B0604030504040204" pitchFamily="50" charset="-128"/>
                          <a:ea typeface="Meiryo UI" panose="020B0604030504040204" pitchFamily="50" charset="-128"/>
                        </a:rPr>
                        <a:t>WAN</a:t>
                      </a:r>
                      <a:r>
                        <a:rPr lang="ja-JP" altLang="en-US" sz="900" b="0" i="0" u="none" strike="noStrike">
                          <a:solidFill>
                            <a:srgbClr val="000000"/>
                          </a:solidFill>
                          <a:effectLst/>
                          <a:latin typeface="Meiryo UI" panose="020B0604030504040204" pitchFamily="50" charset="-128"/>
                          <a:ea typeface="Meiryo UI" panose="020B0604030504040204" pitchFamily="50" charset="-128"/>
                        </a:rPr>
                        <a:t>回線障害検証を実施し、障害断時間の評価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564227"/>
                  </a:ext>
                </a:extLst>
              </a:tr>
              <a:tr h="149392">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ガバメントクラウド接続サービスに於いて、</a:t>
                      </a:r>
                      <a:r>
                        <a:rPr lang="en-US" altLang="ja-JP" sz="900" b="0" i="0" u="none" strike="noStrike">
                          <a:solidFill>
                            <a:srgbClr val="000000"/>
                          </a:solidFill>
                          <a:effectLst/>
                          <a:latin typeface="Meiryo UI" panose="020B0604030504040204" pitchFamily="50" charset="-128"/>
                          <a:ea typeface="Meiryo UI" panose="020B0604030504040204" pitchFamily="50" charset="-128"/>
                        </a:rPr>
                        <a:t>WAN</a:t>
                      </a:r>
                      <a:r>
                        <a:rPr lang="ja-JP" altLang="en-US" sz="900" b="0" i="0" u="none" strike="noStrike">
                          <a:solidFill>
                            <a:srgbClr val="000000"/>
                          </a:solidFill>
                          <a:effectLst/>
                          <a:latin typeface="Meiryo UI" panose="020B0604030504040204" pitchFamily="50" charset="-128"/>
                          <a:ea typeface="Meiryo UI" panose="020B0604030504040204" pitchFamily="50" charset="-128"/>
                        </a:rPr>
                        <a:t>回線障害検証を実施し、障害断時間の評価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r h="247650">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2">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性能検証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団体で個別調達した回線に於いて、</a:t>
                      </a:r>
                      <a:r>
                        <a:rPr lang="en-US" altLang="ja-JP" sz="900" b="0" i="0" u="none" strike="noStrike">
                          <a:solidFill>
                            <a:srgbClr val="000000"/>
                          </a:solidFill>
                          <a:effectLst/>
                          <a:latin typeface="Meiryo UI" panose="020B0604030504040204" pitchFamily="50" charset="-128"/>
                          <a:ea typeface="Meiryo UI" panose="020B0604030504040204" pitchFamily="50" charset="-128"/>
                        </a:rPr>
                        <a:t>WAN</a:t>
                      </a:r>
                      <a:r>
                        <a:rPr lang="ja-JP" altLang="en-US" sz="900" b="0" i="0" u="none" strike="noStrike">
                          <a:solidFill>
                            <a:srgbClr val="000000"/>
                          </a:solidFill>
                          <a:effectLst/>
                          <a:latin typeface="Meiryo UI" panose="020B0604030504040204" pitchFamily="50" charset="-128"/>
                          <a:ea typeface="Meiryo UI" panose="020B0604030504040204" pitchFamily="50" charset="-128"/>
                        </a:rPr>
                        <a:t>回線スループット検証を実施し、スループット測定結果の評価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82131822"/>
                  </a:ext>
                </a:extLst>
              </a:tr>
              <a:tr h="247650">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i="0" u="none" strike="noStrike">
                          <a:solidFill>
                            <a:srgbClr val="000000"/>
                          </a:solidFill>
                          <a:effectLst/>
                          <a:latin typeface="Meiryo UI" panose="020B0604030504040204" pitchFamily="50" charset="-128"/>
                          <a:ea typeface="Meiryo UI" panose="020B0604030504040204" pitchFamily="50" charset="-128"/>
                        </a:rPr>
                        <a:t>性能検証</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ガバメントクラウド接続サービスに於いて、</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回線スループット検証の実施、スループット測定結果の評価</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03178231"/>
                  </a:ext>
                </a:extLst>
              </a:tr>
            </a:tbl>
          </a:graphicData>
        </a:graphic>
      </p:graphicFrame>
      <p:graphicFrame>
        <p:nvGraphicFramePr>
          <p:cNvPr id="2" name="表 1">
            <a:extLst>
              <a:ext uri="{FF2B5EF4-FFF2-40B4-BE49-F238E27FC236}">
                <a16:creationId xmlns:a16="http://schemas.microsoft.com/office/drawing/2014/main" id="{1DF607C4-FB22-A3F6-50AF-8E4E619F4852}"/>
              </a:ext>
            </a:extLst>
          </p:cNvPr>
          <p:cNvGraphicFramePr>
            <a:graphicFrameLocks noGrp="1"/>
          </p:cNvGraphicFramePr>
          <p:nvPr>
            <p:extLst>
              <p:ext uri="{D42A27DB-BD31-4B8C-83A1-F6EECF244321}">
                <p14:modId xmlns:p14="http://schemas.microsoft.com/office/powerpoint/2010/main" val="3572865916"/>
              </p:ext>
            </p:extLst>
          </p:nvPr>
        </p:nvGraphicFramePr>
        <p:xfrm>
          <a:off x="831000" y="3874231"/>
          <a:ext cx="8244000" cy="209637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186967">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369363">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281443">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3,4</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WAN</a:t>
                      </a:r>
                      <a:r>
                        <a:rPr lang="ja-JP" altLang="en-US" sz="900" b="0" i="0" u="none" strike="noStrike">
                          <a:solidFill>
                            <a:srgbClr val="000000"/>
                          </a:solidFill>
                          <a:effectLst/>
                          <a:latin typeface="Meiryo UI" panose="020B0604030504040204" pitchFamily="50" charset="-128"/>
                          <a:ea typeface="Meiryo UI" panose="020B0604030504040204" pitchFamily="50" charset="-128"/>
                        </a:rPr>
                        <a:t>回線障害検証実施にあたり発生した課題について以下に示す（</a:t>
                      </a:r>
                      <a:r>
                        <a:rPr kumimoji="1" lang="ja-JP" altLang="en-US" sz="900" kern="1200">
                          <a:solidFill>
                            <a:schemeClr val="dk1"/>
                          </a:solidFill>
                          <a:latin typeface="+mj-ea"/>
                          <a:ea typeface="+mn-ea"/>
                          <a:cs typeface="+mn-cs"/>
                        </a:rPr>
                        <a:t>令和</a:t>
                      </a:r>
                      <a:r>
                        <a:rPr kumimoji="1" lang="en-US" altLang="ja-JP" sz="900" kern="1200">
                          <a:solidFill>
                            <a:schemeClr val="dk1"/>
                          </a:solidFill>
                          <a:latin typeface="+mj-ea"/>
                          <a:ea typeface="+mn-ea"/>
                          <a:cs typeface="+mn-cs"/>
                        </a:rPr>
                        <a:t>3</a:t>
                      </a:r>
                      <a:r>
                        <a:rPr kumimoji="1" lang="ja-JP" altLang="en-US" sz="900" kern="1200">
                          <a:solidFill>
                            <a:schemeClr val="tx1"/>
                          </a:solidFill>
                          <a:latin typeface="+mj-ea"/>
                          <a:ea typeface="+mn-ea"/>
                          <a:cs typeface="+mn-cs"/>
                        </a:rPr>
                        <a:t>年度及び令和</a:t>
                      </a:r>
                      <a:r>
                        <a:rPr kumimoji="1" lang="en-US" altLang="ja-JP" sz="900" kern="1200">
                          <a:solidFill>
                            <a:schemeClr val="tx1"/>
                          </a:solidFill>
                          <a:latin typeface="+mj-ea"/>
                          <a:ea typeface="+mn-ea"/>
                          <a:cs typeface="+mn-cs"/>
                        </a:rPr>
                        <a:t>4</a:t>
                      </a:r>
                      <a:r>
                        <a:rPr kumimoji="1" lang="ja-JP" altLang="en-US" sz="900" kern="1200">
                          <a:solidFill>
                            <a:schemeClr val="dk1"/>
                          </a:solidFill>
                          <a:latin typeface="+mj-ea"/>
                          <a:ea typeface="+mn-ea"/>
                          <a:cs typeface="+mn-cs"/>
                        </a:rPr>
                        <a:t>年度に検証を実施している中での課題と令和</a:t>
                      </a:r>
                      <a:r>
                        <a:rPr kumimoji="1" lang="en-US" altLang="ja-JP" sz="900" kern="1200">
                          <a:solidFill>
                            <a:schemeClr val="dk1"/>
                          </a:solidFill>
                          <a:latin typeface="+mj-ea"/>
                          <a:ea typeface="+mn-ea"/>
                          <a:cs typeface="+mn-cs"/>
                        </a:rPr>
                        <a:t>5</a:t>
                      </a:r>
                      <a:r>
                        <a:rPr kumimoji="1" lang="ja-JP" altLang="en-US" sz="900" kern="1200">
                          <a:solidFill>
                            <a:schemeClr val="dk1"/>
                          </a:solidFill>
                          <a:latin typeface="+mj-ea"/>
                          <a:ea typeface="+mn-ea"/>
                          <a:cs typeface="+mn-cs"/>
                        </a:rPr>
                        <a:t>年度中に洗い出された課題について記載</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554044">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1" kern="1200">
                          <a:solidFill>
                            <a:schemeClr val="dk1"/>
                          </a:solidFill>
                          <a:latin typeface="+mj-ea"/>
                          <a:ea typeface="+mn-ea"/>
                          <a:cs typeface="+mn-cs"/>
                        </a:rPr>
                        <a:t>通信断時間が</a:t>
                      </a:r>
                      <a:r>
                        <a:rPr kumimoji="1" lang="en-US" altLang="ja-JP" sz="900" b="1" kern="1200">
                          <a:solidFill>
                            <a:schemeClr val="dk1"/>
                          </a:solidFill>
                          <a:latin typeface="+mj-ea"/>
                          <a:ea typeface="+mn-ea"/>
                          <a:cs typeface="+mn-cs"/>
                        </a:rPr>
                        <a:t>60</a:t>
                      </a:r>
                      <a:r>
                        <a:rPr kumimoji="1" lang="ja-JP" altLang="en-US" sz="900" b="1" kern="1200">
                          <a:solidFill>
                            <a:schemeClr val="dk1"/>
                          </a:solidFill>
                          <a:latin typeface="+mj-ea"/>
                          <a:ea typeface="+mn-ea"/>
                          <a:cs typeface="+mn-cs"/>
                        </a:rPr>
                        <a:t>～</a:t>
                      </a:r>
                      <a:r>
                        <a:rPr kumimoji="1" lang="en-US" altLang="ja-JP" sz="900" b="1" kern="1200">
                          <a:solidFill>
                            <a:schemeClr val="dk1"/>
                          </a:solidFill>
                          <a:latin typeface="+mj-ea"/>
                          <a:ea typeface="+mn-ea"/>
                          <a:cs typeface="+mn-cs"/>
                        </a:rPr>
                        <a:t>70</a:t>
                      </a:r>
                      <a:r>
                        <a:rPr kumimoji="1" lang="ja-JP" altLang="en-US" sz="900" b="1" kern="1200">
                          <a:solidFill>
                            <a:schemeClr val="dk1"/>
                          </a:solidFill>
                          <a:latin typeface="+mj-ea"/>
                          <a:ea typeface="+mn-ea"/>
                          <a:cs typeface="+mn-cs"/>
                        </a:rPr>
                        <a:t>秒程度となるため、連携に関する通信やバックアップ、データベースの同期に影響があることが課題である。</a:t>
                      </a:r>
                      <a:br>
                        <a:rPr kumimoji="1" lang="en-US" altLang="ja-JP" sz="900" kern="1200">
                          <a:solidFill>
                            <a:schemeClr val="dk1"/>
                          </a:solidFill>
                          <a:latin typeface="+mj-ea"/>
                          <a:ea typeface="+mn-ea"/>
                          <a:cs typeface="+mn-cs"/>
                        </a:rPr>
                      </a:br>
                      <a:r>
                        <a:rPr kumimoji="1" lang="ja-JP" altLang="en-US" sz="900" kern="1200">
                          <a:solidFill>
                            <a:schemeClr val="dk1"/>
                          </a:solidFill>
                          <a:latin typeface="+mj-ea"/>
                          <a:ea typeface="+mn-ea"/>
                          <a:cs typeface="+mn-cs"/>
                        </a:rPr>
                        <a:t>特に、日本の通信事業者は、深夜帯、クラウドベンダーは、日中帯にメンテナンスすることがあり、事前に経路切り替えなどを行い、各通信への影響に配慮する必要があり、運用コスト増につながる項目と考えている。</a:t>
                      </a:r>
                      <a:endParaRPr kumimoji="1" lang="ja-JP" altLang="en-US" sz="900">
                        <a:latin typeface="+mj-ea"/>
                        <a:ea typeface="+mj-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281443">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5,6</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スループットについて概ね理論値通りとなったことを確認。</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4013876"/>
                  </a:ext>
                </a:extLst>
              </a:tr>
              <a:tr h="281443">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dirty="0"/>
                        <a:t>なし</a:t>
                      </a:r>
                      <a:endParaRPr kumimoji="1" lang="ja-JP" altLang="en-US" sz="900" kern="1200" dirty="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79623180"/>
                  </a:ext>
                </a:extLst>
              </a:tr>
            </a:tbl>
          </a:graphicData>
        </a:graphic>
      </p:graphicFrame>
      <p:sp>
        <p:nvSpPr>
          <p:cNvPr id="5" name="タイトル 3">
            <a:extLst>
              <a:ext uri="{FF2B5EF4-FFF2-40B4-BE49-F238E27FC236}">
                <a16:creationId xmlns:a16="http://schemas.microsoft.com/office/drawing/2014/main" id="{292D4876-86B5-D133-B17F-D6EEEF7CCC3F}"/>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6/7</a:t>
            </a:r>
            <a:r>
              <a:rPr lang="ja-JP" altLang="en-US"/>
              <a:t> </a:t>
            </a:r>
          </a:p>
        </p:txBody>
      </p:sp>
      <p:cxnSp>
        <p:nvCxnSpPr>
          <p:cNvPr id="6" name="直線コネクタ 5">
            <a:extLst>
              <a:ext uri="{FF2B5EF4-FFF2-40B4-BE49-F238E27FC236}">
                <a16:creationId xmlns:a16="http://schemas.microsoft.com/office/drawing/2014/main" id="{0407055E-05D1-97C1-615C-E89561771160}"/>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F6FDC9F9-43B3-EE3B-7AB4-46EAA34A5616}"/>
              </a:ext>
            </a:extLst>
          </p:cNvPr>
          <p:cNvSpPr txBox="1"/>
          <p:nvPr/>
        </p:nvSpPr>
        <p:spPr>
          <a:xfrm>
            <a:off x="803116" y="995618"/>
            <a:ext cx="8521200" cy="968739"/>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回線障害やメンテナンス実施時等の回線の切断時間について確認した。共同利用回線を検討する場合は、</a:t>
            </a:r>
            <a:r>
              <a:rPr kumimoji="1" lang="en-US" altLang="ja-JP" sz="1400"/>
              <a:t>CSP</a:t>
            </a:r>
            <a:r>
              <a:rPr kumimoji="1" lang="ja-JP" altLang="en-US" sz="1400"/>
              <a:t>のサービス仕様の確認が必要と想定する。</a:t>
            </a:r>
            <a:endParaRPr kumimoji="1" lang="en-US" altLang="ja-JP" sz="1400"/>
          </a:p>
          <a:p>
            <a:pPr marL="285750" indent="-285750">
              <a:spcAft>
                <a:spcPts val="600"/>
              </a:spcAft>
              <a:buFont typeface="Wingdings" panose="05000000000000000000" pitchFamily="2" charset="2"/>
              <a:buChar char="n"/>
            </a:pPr>
            <a:r>
              <a:rPr kumimoji="1" lang="ja-JP" altLang="en-US" sz="1400"/>
              <a:t>回線のスループット検証を実施し、特段問題無く疎通できることを確認した。</a:t>
            </a:r>
            <a:endParaRPr kumimoji="1" lang="en-US" altLang="ja-JP" sz="1400"/>
          </a:p>
        </p:txBody>
      </p:sp>
      <p:sp>
        <p:nvSpPr>
          <p:cNvPr id="8" name="スライド番号プレースホルダー 7">
            <a:extLst>
              <a:ext uri="{FF2B5EF4-FFF2-40B4-BE49-F238E27FC236}">
                <a16:creationId xmlns:a16="http://schemas.microsoft.com/office/drawing/2014/main" id="{A8940382-87A3-848F-014B-2B4471A8C287}"/>
              </a:ext>
            </a:extLst>
          </p:cNvPr>
          <p:cNvSpPr>
            <a:spLocks noGrp="1"/>
          </p:cNvSpPr>
          <p:nvPr>
            <p:ph type="sldNum" sz="quarter" idx="12"/>
          </p:nvPr>
        </p:nvSpPr>
        <p:spPr/>
        <p:txBody>
          <a:bodyPr/>
          <a:lstStyle/>
          <a:p>
            <a:fld id="{DFD4F317-19D0-4848-B5EB-5B174DBE8CF9}" type="slidenum">
              <a:rPr lang="ja-JP" altLang="en-US" smtClean="0"/>
              <a:pPr/>
              <a:t>69</a:t>
            </a:fld>
            <a:endParaRPr lang="ja-JP" altLang="en-US"/>
          </a:p>
        </p:txBody>
      </p:sp>
    </p:spTree>
    <p:extLst>
      <p:ext uri="{BB962C8B-B14F-4D97-AF65-F5344CB8AC3E}">
        <p14:creationId xmlns:p14="http://schemas.microsoft.com/office/powerpoint/2010/main" val="350764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2">
            <a:extLst>
              <a:ext uri="{FF2B5EF4-FFF2-40B4-BE49-F238E27FC236}">
                <a16:creationId xmlns:a16="http://schemas.microsoft.com/office/drawing/2014/main" id="{EC99A031-A2F5-391B-9F13-34B979F822D3}"/>
              </a:ext>
            </a:extLst>
          </p:cNvPr>
          <p:cNvGraphicFramePr>
            <a:graphicFrameLocks noGrp="1"/>
          </p:cNvGraphicFramePr>
          <p:nvPr>
            <p:extLst>
              <p:ext uri="{D42A27DB-BD31-4B8C-83A1-F6EECF244321}">
                <p14:modId xmlns:p14="http://schemas.microsoft.com/office/powerpoint/2010/main" val="2123296420"/>
              </p:ext>
            </p:extLst>
          </p:nvPr>
        </p:nvGraphicFramePr>
        <p:xfrm>
          <a:off x="647700" y="1412310"/>
          <a:ext cx="8610600" cy="4676862"/>
        </p:xfrm>
        <a:graphic>
          <a:graphicData uri="http://schemas.openxmlformats.org/drawingml/2006/table">
            <a:tbl>
              <a:tblPr>
                <a:tableStyleId>{5C22544A-7EE6-4342-B048-85BDC9FD1C3A}</a:tableStyleId>
              </a:tblPr>
              <a:tblGrid>
                <a:gridCol w="1033506">
                  <a:extLst>
                    <a:ext uri="{9D8B030D-6E8A-4147-A177-3AD203B41FA5}">
                      <a16:colId xmlns:a16="http://schemas.microsoft.com/office/drawing/2014/main" val="2086155948"/>
                    </a:ext>
                  </a:extLst>
                </a:gridCol>
                <a:gridCol w="842437">
                  <a:extLst>
                    <a:ext uri="{9D8B030D-6E8A-4147-A177-3AD203B41FA5}">
                      <a16:colId xmlns:a16="http://schemas.microsoft.com/office/drawing/2014/main" val="4283611451"/>
                    </a:ext>
                  </a:extLst>
                </a:gridCol>
                <a:gridCol w="1146411">
                  <a:extLst>
                    <a:ext uri="{9D8B030D-6E8A-4147-A177-3AD203B41FA5}">
                      <a16:colId xmlns:a16="http://schemas.microsoft.com/office/drawing/2014/main" val="650744637"/>
                    </a:ext>
                  </a:extLst>
                </a:gridCol>
                <a:gridCol w="833752">
                  <a:extLst>
                    <a:ext uri="{9D8B030D-6E8A-4147-A177-3AD203B41FA5}">
                      <a16:colId xmlns:a16="http://schemas.microsoft.com/office/drawing/2014/main" val="2410785330"/>
                    </a:ext>
                  </a:extLst>
                </a:gridCol>
                <a:gridCol w="4754494">
                  <a:extLst>
                    <a:ext uri="{9D8B030D-6E8A-4147-A177-3AD203B41FA5}">
                      <a16:colId xmlns:a16="http://schemas.microsoft.com/office/drawing/2014/main" val="2260799052"/>
                    </a:ext>
                  </a:extLst>
                </a:gridCol>
              </a:tblGrid>
              <a:tr h="371913">
                <a:tc>
                  <a:txBody>
                    <a:bodyPr/>
                    <a:lstStyle/>
                    <a:p>
                      <a:pPr algn="ctr"/>
                      <a:r>
                        <a:rPr kumimoji="1" lang="ja-JP" altLang="en-US" sz="1000">
                          <a:solidFill>
                            <a:schemeClr val="bg1"/>
                          </a:solidFill>
                        </a:rPr>
                        <a:t>団体名</a:t>
                      </a:r>
                      <a:r>
                        <a:rPr kumimoji="1" lang="ja-JP" altLang="en-US" sz="1000" baseline="30000">
                          <a:solidFill>
                            <a:schemeClr val="bg1"/>
                          </a:solidFill>
                        </a:rPr>
                        <a:t>＊</a:t>
                      </a:r>
                      <a:r>
                        <a:rPr kumimoji="1" lang="en-US" altLang="ja-JP" sz="1000" baseline="30000">
                          <a:solidFill>
                            <a:schemeClr val="bg1"/>
                          </a:solidFill>
                        </a:rPr>
                        <a:t>1 </a:t>
                      </a:r>
                      <a:endParaRPr kumimoji="1" lang="ja-JP" altLang="en-US" sz="1000" baseline="30000">
                        <a:solidFill>
                          <a:schemeClr val="bg1"/>
                        </a:solidFill>
                      </a:endParaRPr>
                    </a:p>
                  </a:txBody>
                  <a:tcPr anchor="ctr">
                    <a:solidFill>
                      <a:schemeClr val="tx2"/>
                    </a:solidFill>
                  </a:tcPr>
                </a:tc>
                <a:tc>
                  <a:txBody>
                    <a:bodyPr/>
                    <a:lstStyle/>
                    <a:p>
                      <a:pPr algn="ctr"/>
                      <a:r>
                        <a:rPr kumimoji="1" lang="ja-JP" altLang="en-US" sz="1000">
                          <a:solidFill>
                            <a:schemeClr val="bg1"/>
                          </a:solidFill>
                        </a:rPr>
                        <a:t>構成</a:t>
                      </a:r>
                      <a:r>
                        <a:rPr kumimoji="1" lang="ja-JP" altLang="en-US" sz="1000" baseline="30000">
                          <a:solidFill>
                            <a:schemeClr val="bg1"/>
                          </a:solidFill>
                        </a:rPr>
                        <a:t>＊</a:t>
                      </a:r>
                      <a:r>
                        <a:rPr kumimoji="1" lang="en-US" altLang="ja-JP" sz="1000" baseline="30000">
                          <a:solidFill>
                            <a:schemeClr val="bg1"/>
                          </a:solidFill>
                        </a:rPr>
                        <a:t>2</a:t>
                      </a:r>
                      <a:endParaRPr kumimoji="1" lang="ja-JP" altLang="en-US" sz="1000" baseline="0">
                        <a:solidFill>
                          <a:schemeClr val="bg1"/>
                        </a:solidFill>
                      </a:endParaRPr>
                    </a:p>
                  </a:txBody>
                  <a:tcPr anchor="ctr">
                    <a:solidFill>
                      <a:schemeClr val="tx2"/>
                    </a:solidFill>
                  </a:tcPr>
                </a:tc>
                <a:tc>
                  <a:txBody>
                    <a:bodyPr/>
                    <a:lstStyle/>
                    <a:p>
                      <a:pPr algn="ctr"/>
                      <a:r>
                        <a:rPr kumimoji="1" lang="en-US" altLang="ja-JP" sz="1000">
                          <a:solidFill>
                            <a:schemeClr val="bg1"/>
                          </a:solidFill>
                        </a:rPr>
                        <a:t>CSP</a:t>
                      </a:r>
                      <a:endParaRPr kumimoji="1" lang="ja-JP" altLang="en-US" sz="1000">
                        <a:solidFill>
                          <a:schemeClr val="bg1"/>
                        </a:solidFill>
                      </a:endParaRPr>
                    </a:p>
                  </a:txBody>
                  <a:tcPr anchor="ctr">
                    <a:solidFill>
                      <a:schemeClr val="tx2"/>
                    </a:solidFill>
                  </a:tcPr>
                </a:tc>
                <a:tc>
                  <a:txBody>
                    <a:bodyPr/>
                    <a:lstStyle/>
                    <a:p>
                      <a:pPr algn="ctr"/>
                      <a:r>
                        <a:rPr kumimoji="1" lang="ja-JP" altLang="en-US" sz="1000">
                          <a:solidFill>
                            <a:schemeClr val="bg1">
                              <a:lumMod val="100000"/>
                            </a:schemeClr>
                          </a:solidFill>
                        </a:rPr>
                        <a:t>机上</a:t>
                      </a:r>
                      <a:r>
                        <a:rPr kumimoji="1" lang="en-US" altLang="ja-JP" sz="1000">
                          <a:solidFill>
                            <a:schemeClr val="bg1">
                              <a:lumMod val="100000"/>
                            </a:schemeClr>
                          </a:solidFill>
                        </a:rPr>
                        <a:t>/</a:t>
                      </a:r>
                      <a:r>
                        <a:rPr kumimoji="1" lang="ja-JP" altLang="en-US" sz="1000">
                          <a:solidFill>
                            <a:schemeClr val="bg1">
                              <a:lumMod val="100000"/>
                            </a:schemeClr>
                          </a:solidFill>
                        </a:rPr>
                        <a:t>実機</a:t>
                      </a:r>
                    </a:p>
                  </a:txBody>
                  <a:tcPr anchor="ctr">
                    <a:solidFill>
                      <a:srgbClr val="00338D"/>
                    </a:solidFill>
                  </a:tcPr>
                </a:tc>
                <a:tc>
                  <a:txBody>
                    <a:bodyPr/>
                    <a:lstStyle/>
                    <a:p>
                      <a:pPr algn="ctr"/>
                      <a:r>
                        <a:rPr kumimoji="1" lang="ja-JP" altLang="en-US" sz="1000">
                          <a:solidFill>
                            <a:schemeClr val="bg1">
                              <a:lumMod val="100000"/>
                            </a:schemeClr>
                          </a:solidFill>
                        </a:rPr>
                        <a:t>検証内容</a:t>
                      </a:r>
                    </a:p>
                  </a:txBody>
                  <a:tcPr anchor="ctr">
                    <a:solidFill>
                      <a:srgbClr val="00338D"/>
                    </a:solidFill>
                  </a:tcPr>
                </a:tc>
                <a:extLst>
                  <a:ext uri="{0D108BD9-81ED-4DB2-BD59-A6C34878D82A}">
                    <a16:rowId xmlns:a16="http://schemas.microsoft.com/office/drawing/2014/main" val="812307901"/>
                  </a:ext>
                </a:extLst>
              </a:tr>
              <a:tr h="476274">
                <a:tc>
                  <a:txBody>
                    <a:bodyPr/>
                    <a:lstStyle/>
                    <a:p>
                      <a:r>
                        <a:rPr kumimoji="1" lang="ja-JP" altLang="en-US" sz="1000"/>
                        <a:t>せとうち３市</a:t>
                      </a:r>
                      <a:endParaRPr kumimoji="1" lang="en-US" altLang="ja-JP" sz="1000"/>
                    </a:p>
                    <a:p>
                      <a:r>
                        <a:rPr kumimoji="1" lang="ja-JP" altLang="en-US" sz="800"/>
                        <a:t>（倉敷市・高松市・松山市）</a:t>
                      </a:r>
                      <a:endParaRPr kumimoji="1" lang="ja-JP" altLang="en-US" sz="800" baseline="30000"/>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lumMod val="100000"/>
                            </a:schemeClr>
                          </a:solidFill>
                          <a:latin typeface="+mn-ea"/>
                          <a:ea typeface="+mn-ea"/>
                        </a:rPr>
                        <a:t>1’</a:t>
                      </a:r>
                      <a:endParaRPr lang="en-US" sz="1000" b="0">
                        <a:solidFill>
                          <a:schemeClr val="tx1">
                            <a:lumMod val="100000"/>
                          </a:schemeClr>
                        </a:solidFill>
                        <a:latin typeface="+mn-ea"/>
                        <a:ea typeface="+mn-ea"/>
                      </a:endParaRP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endParaRPr kumimoji="1" lang="en-US" altLang="ja-JP" sz="1000"/>
                    </a:p>
                    <a:p>
                      <a:pPr marL="171450" indent="-171450">
                        <a:buFont typeface="Arial" panose="020B0604020202020204" pitchFamily="34" charset="0"/>
                        <a:buChar char="•"/>
                      </a:pPr>
                      <a:r>
                        <a:rPr kumimoji="1" lang="ja-JP" altLang="en-US" sz="1000"/>
                        <a:t>実機</a:t>
                      </a:r>
                    </a:p>
                  </a:txBody>
                  <a:tcPr anchor="ctr">
                    <a:solidFill>
                      <a:schemeClr val="bg1">
                        <a:lumMod val="95000"/>
                      </a:schemeClr>
                    </a:solidFill>
                  </a:tcPr>
                </a:tc>
                <a:tc>
                  <a:txBody>
                    <a:bodyPr/>
                    <a:lstStyle/>
                    <a:p>
                      <a:pPr marL="182563" indent="-182563">
                        <a:buFont typeface="Arial" panose="020B0604020202020204" pitchFamily="34" charset="0"/>
                        <a:buChar char="•"/>
                      </a:pPr>
                      <a:r>
                        <a:rPr kumimoji="1" lang="ja-JP" altLang="en-US" sz="1000">
                          <a:solidFill>
                            <a:schemeClr val="tx1"/>
                          </a:solidFill>
                        </a:rPr>
                        <a:t>閉域ネットワークの共同利用及び切替に伴う影響や課題等への対策の検討</a:t>
                      </a:r>
                      <a:endParaRPr kumimoji="1" lang="en-US" altLang="ja-JP" sz="1000">
                        <a:solidFill>
                          <a:schemeClr val="tx1"/>
                        </a:solidFill>
                      </a:endParaRPr>
                    </a:p>
                    <a:p>
                      <a:pPr marL="182563" indent="-182563">
                        <a:buFont typeface="Arial" panose="020B0604020202020204" pitchFamily="34" charset="0"/>
                        <a:buChar char="•"/>
                      </a:pPr>
                      <a:r>
                        <a:rPr kumimoji="1" lang="ja-JP" altLang="en-US" sz="1000">
                          <a:solidFill>
                            <a:schemeClr val="tx1"/>
                          </a:solidFill>
                        </a:rPr>
                        <a:t>閉域ネットワークを共同利用する団体数が増加した際の投資対効果等の検討</a:t>
                      </a:r>
                      <a:endParaRPr kumimoji="1" lang="en-US" altLang="ja-JP" sz="1000" b="0" i="0" u="none" strike="noStrike">
                        <a:solidFill>
                          <a:schemeClr val="tx1"/>
                        </a:solidFill>
                        <a:effectLst/>
                        <a:latin typeface="+mn-lt"/>
                        <a:ea typeface="+mn-ea"/>
                      </a:endParaRPr>
                    </a:p>
                    <a:p>
                      <a:pPr marL="182563" indent="-182563">
                        <a:buFont typeface="Arial" panose="020B0604020202020204" pitchFamily="34" charset="0"/>
                        <a:buChar char="•"/>
                      </a:pPr>
                      <a:r>
                        <a:rPr lang="ja-JP" altLang="en-US" sz="1000" b="0" i="0" u="none" strike="noStrike">
                          <a:solidFill>
                            <a:schemeClr val="tx1"/>
                          </a:solidFill>
                          <a:effectLst/>
                          <a:latin typeface="Meiryo UI" panose="020B0604030504040204" pitchFamily="50" charset="-128"/>
                          <a:ea typeface="Meiryo UI" panose="020B0604030504040204" pitchFamily="50" charset="-128"/>
                        </a:rPr>
                        <a:t>ガバメントクラウド接続サービスを利用した本庁との接続検証</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anchor="ctr">
                    <a:solidFill>
                      <a:schemeClr val="bg1">
                        <a:lumMod val="95000"/>
                      </a:schemeClr>
                    </a:solidFill>
                  </a:tcPr>
                </a:tc>
                <a:extLst>
                  <a:ext uri="{0D108BD9-81ED-4DB2-BD59-A6C34878D82A}">
                    <a16:rowId xmlns:a16="http://schemas.microsoft.com/office/drawing/2014/main" val="3972031735"/>
                  </a:ext>
                </a:extLst>
              </a:tr>
              <a:tr h="377836">
                <a:tc>
                  <a:txBody>
                    <a:bodyPr/>
                    <a:lstStyle/>
                    <a:p>
                      <a:r>
                        <a:rPr kumimoji="1" lang="ja-JP" altLang="en-US" sz="1000"/>
                        <a:t>盛岡市</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lumMod val="100000"/>
                            </a:schemeClr>
                          </a:solidFill>
                          <a:latin typeface="+mn-ea"/>
                          <a:ea typeface="+mn-ea"/>
                        </a:rPr>
                        <a:t>2</a:t>
                      </a:r>
                      <a:endParaRPr lang="en-US" sz="1000" b="0">
                        <a:solidFill>
                          <a:schemeClr val="tx1">
                            <a:lumMod val="100000"/>
                          </a:schemeClr>
                        </a:solidFill>
                        <a:latin typeface="+mn-ea"/>
                        <a:ea typeface="+mn-ea"/>
                      </a:endParaRP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p>
                    <a:p>
                      <a:pPr marL="171450" indent="-171450">
                        <a:buFont typeface="Arial" panose="020B0604020202020204" pitchFamily="34" charset="0"/>
                        <a:buChar char="•"/>
                      </a:pPr>
                      <a:r>
                        <a:rPr kumimoji="1" lang="en-US" altLang="ja-JP" sz="1000"/>
                        <a:t>Azure</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p>
                  </a:txBody>
                  <a:tcPr anchor="ctr">
                    <a:solidFill>
                      <a:schemeClr val="bg1">
                        <a:lumMod val="95000"/>
                      </a:schemeClr>
                    </a:solidFill>
                  </a:tcPr>
                </a:tc>
                <a:tc>
                  <a:txBody>
                    <a:bodyPr/>
                    <a:lstStyle/>
                    <a:p>
                      <a:pPr marL="182563" marR="0" lvl="0" indent="-182563"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solidFill>
                            <a:schemeClr val="tx1"/>
                          </a:solidFill>
                        </a:rPr>
                        <a:t>ASP</a:t>
                      </a:r>
                      <a:r>
                        <a:rPr kumimoji="1" lang="ja-JP" altLang="en-US" sz="1000">
                          <a:solidFill>
                            <a:schemeClr val="tx1"/>
                          </a:solidFill>
                        </a:rPr>
                        <a:t>のデータセンターから専用回線で接続する方法における接続構成や通信方法等の検討</a:t>
                      </a:r>
                      <a:endParaRPr kumimoji="1" lang="en-US" altLang="ja-JP" sz="1000">
                        <a:solidFill>
                          <a:schemeClr val="tx1"/>
                        </a:solidFill>
                      </a:endParaRPr>
                    </a:p>
                    <a:p>
                      <a:pPr marL="182563" marR="0" lvl="0" indent="-182563"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schemeClr val="tx1"/>
                          </a:solidFill>
                          <a:effectLst/>
                          <a:uLnTx/>
                          <a:uFillTx/>
                          <a:latin typeface="+mn-lt"/>
                          <a:ea typeface="+mn-ea"/>
                          <a:cs typeface="+mn-cs"/>
                        </a:rPr>
                        <a:t>ASP</a:t>
                      </a:r>
                      <a:r>
                        <a:rPr kumimoji="1" lang="ja-JP" altLang="en-US" sz="1000" b="0" i="0" u="none" strike="noStrike" kern="1200" cap="none" spc="0" normalizeH="0" baseline="0" noProof="0">
                          <a:ln>
                            <a:noFill/>
                          </a:ln>
                          <a:solidFill>
                            <a:schemeClr val="tx1"/>
                          </a:solidFill>
                          <a:effectLst/>
                          <a:uLnTx/>
                          <a:uFillTx/>
                          <a:latin typeface="+mn-lt"/>
                          <a:ea typeface="+mn-ea"/>
                          <a:cs typeface="+mn-cs"/>
                        </a:rPr>
                        <a:t>のデータセンターから専用</a:t>
                      </a:r>
                      <a:r>
                        <a:rPr kumimoji="1" lang="ja-JP" altLang="en-US" sz="1000" b="0" kern="1200">
                          <a:solidFill>
                            <a:schemeClr val="tx1"/>
                          </a:solidFill>
                          <a:latin typeface="+mj-ea"/>
                          <a:ea typeface="+mn-ea"/>
                          <a:cs typeface="+mn-cs"/>
                        </a:rPr>
                        <a:t>回</a:t>
                      </a:r>
                      <a:r>
                        <a:rPr kumimoji="1" lang="ja-JP" altLang="en-US" sz="1000" b="0" i="0" u="none" strike="noStrike" kern="1200" cap="none" spc="0" normalizeH="0" baseline="0" noProof="0">
                          <a:ln>
                            <a:noFill/>
                          </a:ln>
                          <a:solidFill>
                            <a:schemeClr val="tx1"/>
                          </a:solidFill>
                          <a:effectLst/>
                          <a:uLnTx/>
                          <a:uFillTx/>
                          <a:latin typeface="+mn-lt"/>
                          <a:ea typeface="+mn-ea"/>
                          <a:cs typeface="+mn-cs"/>
                        </a:rPr>
                        <a:t>線で接続する方法における</a:t>
                      </a:r>
                      <a:r>
                        <a:rPr kumimoji="1" lang="en-US" altLang="ja-JP" sz="1000" b="0" i="0" u="none" strike="noStrike" kern="1200" cap="none" spc="0" normalizeH="0" baseline="0" noProof="0">
                          <a:ln>
                            <a:noFill/>
                          </a:ln>
                          <a:solidFill>
                            <a:schemeClr val="tx1"/>
                          </a:solidFill>
                          <a:effectLst/>
                          <a:uLnTx/>
                          <a:uFillTx/>
                          <a:latin typeface="Arial"/>
                          <a:ea typeface="Meiryo UI"/>
                          <a:cs typeface="+mn-cs"/>
                        </a:rPr>
                        <a:t>IP</a:t>
                      </a:r>
                      <a:r>
                        <a:rPr kumimoji="1" lang="ja-JP" altLang="en-US" sz="1000" b="0" i="0" u="none" strike="noStrike" kern="1200" cap="none" spc="0" normalizeH="0" baseline="0" noProof="0">
                          <a:ln>
                            <a:noFill/>
                          </a:ln>
                          <a:solidFill>
                            <a:schemeClr val="tx1"/>
                          </a:solidFill>
                          <a:effectLst/>
                          <a:uLnTx/>
                          <a:uFillTx/>
                          <a:latin typeface="Arial"/>
                          <a:ea typeface="Meiryo UI"/>
                          <a:cs typeface="+mn-cs"/>
                        </a:rPr>
                        <a:t>アドレス重複問題に対する対策の検討</a:t>
                      </a:r>
                    </a:p>
                  </a:txBody>
                  <a:tcPr anchor="ctr">
                    <a:solidFill>
                      <a:schemeClr val="bg1">
                        <a:lumMod val="95000"/>
                      </a:schemeClr>
                    </a:solidFill>
                  </a:tcPr>
                </a:tc>
                <a:extLst>
                  <a:ext uri="{0D108BD9-81ED-4DB2-BD59-A6C34878D82A}">
                    <a16:rowId xmlns:a16="http://schemas.microsoft.com/office/drawing/2014/main" val="4218733202"/>
                  </a:ext>
                </a:extLst>
              </a:tr>
              <a:tr h="377836">
                <a:tc>
                  <a:txBody>
                    <a:bodyPr/>
                    <a:lstStyle/>
                    <a:p>
                      <a:r>
                        <a:rPr kumimoji="1" lang="ja-JP" altLang="en-US" sz="1000"/>
                        <a:t>佐倉市</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a:solidFill>
                            <a:schemeClr val="tx1">
                              <a:lumMod val="100000"/>
                            </a:schemeClr>
                          </a:solidFill>
                          <a:latin typeface="+mn-ea"/>
                          <a:ea typeface="+mn-ea"/>
                        </a:rPr>
                        <a:t>1</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lumMod val="100000"/>
                            </a:schemeClr>
                          </a:solidFill>
                          <a:latin typeface="+mn-ea"/>
                          <a:ea typeface="+mn-ea"/>
                        </a:rPr>
                        <a:t>1’</a:t>
                      </a:r>
                      <a:endParaRPr lang="en-US" sz="1000" b="0">
                        <a:solidFill>
                          <a:schemeClr val="tx1">
                            <a:lumMod val="100000"/>
                          </a:schemeClr>
                        </a:solidFill>
                        <a:latin typeface="+mn-ea"/>
                        <a:ea typeface="+mn-ea"/>
                      </a:endParaRP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endParaRPr kumimoji="1" lang="en-US" altLang="ja-JP" sz="1000"/>
                    </a:p>
                    <a:p>
                      <a:pPr marL="171450" indent="-171450">
                        <a:buFont typeface="Arial" panose="020B0604020202020204" pitchFamily="34" charset="0"/>
                        <a:buChar char="•"/>
                      </a:pPr>
                      <a:r>
                        <a:rPr kumimoji="1" lang="ja-JP" altLang="en-US" sz="1000"/>
                        <a:t>実機</a:t>
                      </a:r>
                    </a:p>
                  </a:txBody>
                  <a:tcPr anchor="ctr">
                    <a:solidFill>
                      <a:schemeClr val="bg1">
                        <a:lumMod val="95000"/>
                      </a:schemeClr>
                    </a:solidFill>
                  </a:tcPr>
                </a:tc>
                <a:tc>
                  <a:txBody>
                    <a:bodyPr/>
                    <a:lstStyle/>
                    <a:p>
                      <a:pPr marL="182563" indent="-182563">
                        <a:buFont typeface="Arial" panose="020B0604020202020204" pitchFamily="34" charset="0"/>
                        <a:buChar char="•"/>
                      </a:pPr>
                      <a:r>
                        <a:rPr kumimoji="1" lang="ja-JP" altLang="en-US" sz="1000">
                          <a:solidFill>
                            <a:schemeClr val="tx1"/>
                          </a:solidFill>
                        </a:rPr>
                        <a:t>他の閉域ネットワークへの切替に伴う影響や対策等の検討</a:t>
                      </a:r>
                      <a:endParaRPr kumimoji="1" lang="en-US" altLang="ja-JP" sz="1000">
                        <a:solidFill>
                          <a:schemeClr val="tx1"/>
                        </a:solidFill>
                      </a:endParaRPr>
                    </a:p>
                  </a:txBody>
                  <a:tcPr anchor="ctr">
                    <a:solidFill>
                      <a:schemeClr val="bg1">
                        <a:lumMod val="95000"/>
                      </a:schemeClr>
                    </a:solidFill>
                  </a:tcPr>
                </a:tc>
                <a:extLst>
                  <a:ext uri="{0D108BD9-81ED-4DB2-BD59-A6C34878D82A}">
                    <a16:rowId xmlns:a16="http://schemas.microsoft.com/office/drawing/2014/main" val="1623919613"/>
                  </a:ext>
                </a:extLst>
              </a:tr>
              <a:tr h="523157">
                <a:tc>
                  <a:txBody>
                    <a:bodyPr/>
                    <a:lstStyle/>
                    <a:p>
                      <a:r>
                        <a:rPr kumimoji="1" lang="ja-JP" altLang="en-US" sz="1000"/>
                        <a:t>宇和島市</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a:solidFill>
                            <a:schemeClr val="tx1">
                              <a:lumMod val="100000"/>
                            </a:schemeClr>
                          </a:solidFill>
                          <a:latin typeface="+mn-ea"/>
                          <a:ea typeface="+mn-ea"/>
                        </a:rPr>
                        <a:t>1’</a:t>
                      </a: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p>
                    <a:p>
                      <a:pPr marL="171450" indent="-171450">
                        <a:buFont typeface="Arial" panose="020B0604020202020204" pitchFamily="34" charset="0"/>
                        <a:buChar char="•"/>
                      </a:pPr>
                      <a:r>
                        <a:rPr kumimoji="1" lang="en-US" altLang="ja-JP" sz="1000"/>
                        <a:t>OCI</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p>
                  </a:txBody>
                  <a:tcPr anchor="ctr">
                    <a:solidFill>
                      <a:schemeClr val="bg1">
                        <a:lumMod val="95000"/>
                      </a:schemeClr>
                    </a:solidFill>
                  </a:tcPr>
                </a:tc>
                <a:tc>
                  <a:txBody>
                    <a:bodyPr/>
                    <a:lstStyle/>
                    <a:p>
                      <a:pPr marL="182563" indent="-182563">
                        <a:buFont typeface="Arial" panose="020B0604020202020204" pitchFamily="34" charset="0"/>
                        <a:buChar char="•"/>
                      </a:pPr>
                      <a:r>
                        <a:rPr kumimoji="1" lang="ja-JP" altLang="en-US" sz="1000">
                          <a:solidFill>
                            <a:schemeClr val="tx1"/>
                          </a:solidFill>
                        </a:rPr>
                        <a:t>閉域ネットワークの共同利用における接続構成の分析及び課題の整理</a:t>
                      </a:r>
                      <a:endParaRPr kumimoji="1" lang="en-US" altLang="ja-JP" sz="1000">
                        <a:solidFill>
                          <a:schemeClr val="tx1"/>
                        </a:solidFill>
                      </a:endParaRPr>
                    </a:p>
                    <a:p>
                      <a:pPr marL="182563" indent="-182563">
                        <a:buFont typeface="Arial" panose="020B0604020202020204" pitchFamily="34" charset="0"/>
                        <a:buChar char="•"/>
                      </a:pPr>
                      <a:r>
                        <a:rPr kumimoji="1" lang="ja-JP" altLang="en-US" sz="1000">
                          <a:solidFill>
                            <a:schemeClr val="tx1"/>
                          </a:solidFill>
                        </a:rPr>
                        <a:t>閉域ネットワークを共同利用する団体間での</a:t>
                      </a:r>
                      <a:r>
                        <a:rPr kumimoji="1" lang="en-US" altLang="ja-JP" sz="1000">
                          <a:solidFill>
                            <a:schemeClr val="tx1"/>
                          </a:solidFill>
                        </a:rPr>
                        <a:t>IP</a:t>
                      </a:r>
                      <a:r>
                        <a:rPr kumimoji="1" lang="ja-JP" altLang="en-US" sz="1000">
                          <a:solidFill>
                            <a:schemeClr val="tx1"/>
                          </a:solidFill>
                        </a:rPr>
                        <a:t>アドレス重複問題等に対する接続構成の検討</a:t>
                      </a:r>
                      <a:endParaRPr kumimoji="1" lang="ja-JP" altLang="en-US" sz="1000" b="0" i="0" u="none" strike="noStrike" kern="1200" cap="none" spc="0" normalizeH="0" baseline="0" noProof="0">
                        <a:ln>
                          <a:noFill/>
                        </a:ln>
                        <a:solidFill>
                          <a:schemeClr val="tx1"/>
                        </a:solidFill>
                        <a:effectLst/>
                        <a:uLnTx/>
                        <a:uFillTx/>
                        <a:latin typeface="Arial"/>
                        <a:ea typeface="Meiryo UI"/>
                        <a:cs typeface="+mn-cs"/>
                      </a:endParaRPr>
                    </a:p>
                  </a:txBody>
                  <a:tcPr anchor="ctr">
                    <a:solidFill>
                      <a:schemeClr val="bg1">
                        <a:lumMod val="95000"/>
                      </a:schemeClr>
                    </a:solidFill>
                  </a:tcPr>
                </a:tc>
                <a:extLst>
                  <a:ext uri="{0D108BD9-81ED-4DB2-BD59-A6C34878D82A}">
                    <a16:rowId xmlns:a16="http://schemas.microsoft.com/office/drawing/2014/main" val="2186591896"/>
                  </a:ext>
                </a:extLst>
              </a:tr>
              <a:tr h="523157">
                <a:tc>
                  <a:txBody>
                    <a:bodyPr/>
                    <a:lstStyle/>
                    <a:p>
                      <a:r>
                        <a:rPr kumimoji="1" lang="ja-JP" altLang="en-US" sz="1000"/>
                        <a:t>須坂市</a:t>
                      </a:r>
                      <a:endParaRPr kumimoji="1" lang="ja-JP" altLang="en-US" sz="1000" baseline="30000"/>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lumMod val="100000"/>
                            </a:schemeClr>
                          </a:solidFill>
                          <a:latin typeface="+mn-ea"/>
                          <a:ea typeface="+mn-ea"/>
                        </a:rPr>
                        <a:t>2</a:t>
                      </a: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p>
                    <a:p>
                      <a:pPr marL="171450" indent="-171450">
                        <a:buFont typeface="Arial" panose="020B0604020202020204" pitchFamily="34" charset="0"/>
                        <a:buChar char="•"/>
                      </a:pPr>
                      <a:r>
                        <a:rPr kumimoji="1" lang="en-US" altLang="ja-JP" sz="1000"/>
                        <a:t>Google Cloud</a:t>
                      </a:r>
                    </a:p>
                    <a:p>
                      <a:pPr marL="171450" indent="-171450">
                        <a:buFont typeface="Arial" panose="020B0604020202020204" pitchFamily="34" charset="0"/>
                        <a:buChar char="•"/>
                      </a:pPr>
                      <a:r>
                        <a:rPr kumimoji="1" lang="en-US" altLang="ja-JP" sz="1000"/>
                        <a:t>OCI</a:t>
                      </a:r>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endParaRPr kumimoji="1" lang="en-US" altLang="ja-JP" sz="1000"/>
                    </a:p>
                    <a:p>
                      <a:pPr marL="171450" indent="-171450">
                        <a:buFont typeface="Arial" panose="020B0604020202020204" pitchFamily="34" charset="0"/>
                        <a:buChar char="•"/>
                      </a:pPr>
                      <a:r>
                        <a:rPr kumimoji="1" lang="ja-JP" altLang="en-US" sz="1000"/>
                        <a:t>実機</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solidFill>
                            <a:schemeClr val="tx1"/>
                          </a:solidFill>
                        </a:rPr>
                        <a:t>ASP</a:t>
                      </a:r>
                      <a:r>
                        <a:rPr kumimoji="1" lang="ja-JP" altLang="en-US" sz="1000">
                          <a:solidFill>
                            <a:schemeClr val="tx1"/>
                          </a:solidFill>
                        </a:rPr>
                        <a:t>のデータセンターから専用</a:t>
                      </a:r>
                      <a:r>
                        <a:rPr kumimoji="1" lang="ja-JP" altLang="en-US" sz="1000" b="0" kern="1200">
                          <a:solidFill>
                            <a:schemeClr val="tx1"/>
                          </a:solidFill>
                          <a:latin typeface="+mj-ea"/>
                          <a:ea typeface="+mn-ea"/>
                          <a:cs typeface="+mn-cs"/>
                        </a:rPr>
                        <a:t>回</a:t>
                      </a:r>
                      <a:r>
                        <a:rPr kumimoji="1" lang="ja-JP" altLang="en-US" sz="1000">
                          <a:solidFill>
                            <a:schemeClr val="tx1"/>
                          </a:solidFill>
                        </a:rPr>
                        <a:t>線で接続する方法</a:t>
                      </a:r>
                      <a:r>
                        <a:rPr kumimoji="1" lang="ja-JP" altLang="en-US" sz="1000" b="0" i="0" u="none" strike="noStrike" kern="1200" cap="none" spc="0" normalizeH="0" baseline="0" noProof="0">
                          <a:ln>
                            <a:noFill/>
                          </a:ln>
                          <a:solidFill>
                            <a:schemeClr val="tx1"/>
                          </a:solidFill>
                          <a:effectLst/>
                          <a:uLnTx/>
                          <a:uFillTx/>
                          <a:latin typeface="Arial"/>
                          <a:ea typeface="Meiryo UI"/>
                          <a:cs typeface="+mn-cs"/>
                        </a:rPr>
                        <a:t>における</a:t>
                      </a:r>
                      <a:r>
                        <a:rPr kumimoji="1" lang="en-US" altLang="ja-JP" sz="1000" b="0" i="0" u="none" strike="noStrike" kern="1200" cap="none" spc="0" normalizeH="0" baseline="0" noProof="0">
                          <a:ln>
                            <a:noFill/>
                          </a:ln>
                          <a:solidFill>
                            <a:schemeClr val="tx1"/>
                          </a:solidFill>
                          <a:effectLst/>
                          <a:uLnTx/>
                          <a:uFillTx/>
                          <a:latin typeface="Arial"/>
                          <a:ea typeface="Meiryo UI"/>
                          <a:cs typeface="+mn-cs"/>
                        </a:rPr>
                        <a:t>IP</a:t>
                      </a:r>
                      <a:r>
                        <a:rPr kumimoji="1" lang="ja-JP" altLang="en-US" sz="1000" b="0" i="0" u="none" strike="noStrike" kern="1200" cap="none" spc="0" normalizeH="0" baseline="0" noProof="0">
                          <a:ln>
                            <a:noFill/>
                          </a:ln>
                          <a:solidFill>
                            <a:schemeClr val="tx1"/>
                          </a:solidFill>
                          <a:effectLst/>
                          <a:uLnTx/>
                          <a:uFillTx/>
                          <a:latin typeface="Arial"/>
                          <a:ea typeface="Meiryo UI"/>
                          <a:cs typeface="+mn-cs"/>
                        </a:rPr>
                        <a:t>アドレス重複や回線帯域の制御方法等に対する接続構成の検討</a:t>
                      </a:r>
                      <a:endParaRPr kumimoji="1" lang="ja-JP" altLang="en-US" sz="1000" b="0" i="0" u="none" strike="sngStrike" kern="1200" cap="none" spc="0" normalizeH="0" baseline="0" noProof="0">
                        <a:ln>
                          <a:noFill/>
                        </a:ln>
                        <a:solidFill>
                          <a:schemeClr val="tx1"/>
                        </a:solidFill>
                        <a:effectLst/>
                        <a:uLnTx/>
                        <a:uFillTx/>
                        <a:latin typeface="Arial"/>
                        <a:ea typeface="Meiryo UI"/>
                        <a:cs typeface="+mn-cs"/>
                      </a:endParaRPr>
                    </a:p>
                  </a:txBody>
                  <a:tcPr anchor="ctr">
                    <a:solidFill>
                      <a:schemeClr val="bg1">
                        <a:lumMod val="95000"/>
                      </a:schemeClr>
                    </a:solidFill>
                  </a:tcPr>
                </a:tc>
                <a:extLst>
                  <a:ext uri="{0D108BD9-81ED-4DB2-BD59-A6C34878D82A}">
                    <a16:rowId xmlns:a16="http://schemas.microsoft.com/office/drawing/2014/main" val="4292819054"/>
                  </a:ext>
                </a:extLst>
              </a:tr>
              <a:tr h="668479">
                <a:tc>
                  <a:txBody>
                    <a:bodyPr/>
                    <a:lstStyle/>
                    <a:p>
                      <a:r>
                        <a:rPr kumimoji="1" lang="ja-JP" altLang="en-US" sz="1000"/>
                        <a:t>美里町・川島町</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lumMod val="100000"/>
                            </a:schemeClr>
                          </a:solidFill>
                          <a:latin typeface="+mn-ea"/>
                          <a:ea typeface="+mn-ea"/>
                        </a:rPr>
                        <a:t>1’</a:t>
                      </a:r>
                      <a:endParaRPr lang="en-US" sz="1000" b="0">
                        <a:solidFill>
                          <a:schemeClr val="tx1">
                            <a:lumMod val="100000"/>
                          </a:schemeClr>
                        </a:solidFill>
                        <a:latin typeface="+mn-ea"/>
                        <a:ea typeface="+mn-ea"/>
                      </a:endParaRP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endParaRPr kumimoji="1" lang="en-US" altLang="ja-JP" sz="1000"/>
                    </a:p>
                    <a:p>
                      <a:pPr marL="171450" indent="-171450">
                        <a:buFont typeface="Arial" panose="020B0604020202020204" pitchFamily="34" charset="0"/>
                        <a:buChar char="•"/>
                      </a:pPr>
                      <a:r>
                        <a:rPr kumimoji="1" lang="ja-JP" altLang="en-US" sz="1000"/>
                        <a:t>実機</a:t>
                      </a:r>
                    </a:p>
                  </a:txBody>
                  <a:tcPr anchor="ctr">
                    <a:solidFill>
                      <a:schemeClr val="bg1">
                        <a:lumMod val="95000"/>
                      </a:schemeClr>
                    </a:solidFill>
                  </a:tcPr>
                </a:tc>
                <a:tc>
                  <a:txBody>
                    <a:bodyPr/>
                    <a:lstStyle/>
                    <a:p>
                      <a:pPr marL="182563" indent="-182563">
                        <a:buFont typeface="Arial" panose="020B0604020202020204" pitchFamily="34" charset="0"/>
                        <a:buChar char="•"/>
                      </a:pPr>
                      <a:r>
                        <a:rPr kumimoji="1" lang="ja-JP" altLang="en-US" sz="1000">
                          <a:solidFill>
                            <a:schemeClr val="tx1"/>
                          </a:solidFill>
                        </a:rPr>
                        <a:t>閉域ネットワークの共同利用における接続構成の検討</a:t>
                      </a:r>
                      <a:endParaRPr kumimoji="1" lang="en-US" altLang="ja-JP" sz="1000">
                        <a:solidFill>
                          <a:schemeClr val="tx1"/>
                        </a:solidFill>
                      </a:endParaRPr>
                    </a:p>
                    <a:p>
                      <a:pPr marL="182563" indent="-182563">
                        <a:buFont typeface="Arial" panose="020B0604020202020204" pitchFamily="34" charset="0"/>
                        <a:buChar char="•"/>
                      </a:pPr>
                      <a:r>
                        <a:rPr kumimoji="1" lang="ja-JP" altLang="en-US" sz="1000">
                          <a:solidFill>
                            <a:schemeClr val="tx1"/>
                          </a:solidFill>
                        </a:rPr>
                        <a:t>閉域ネットワークを共同利用する団体数が増加した際の影響等の確認</a:t>
                      </a:r>
                      <a:endParaRPr kumimoji="1" lang="en-US" altLang="ja-JP" sz="1000">
                        <a:solidFill>
                          <a:schemeClr val="tx1"/>
                        </a:solidFill>
                      </a:endParaRPr>
                    </a:p>
                    <a:p>
                      <a:pPr marL="182563" indent="-182563">
                        <a:buFont typeface="Arial" panose="020B0604020202020204" pitchFamily="34" charset="0"/>
                        <a:buChar char="•"/>
                      </a:pPr>
                      <a:r>
                        <a:rPr kumimoji="1" lang="ja-JP" altLang="en-US" sz="1000" b="0" i="0" u="none" strike="noStrike" kern="1200" cap="none" spc="0" normalizeH="0" baseline="0" noProof="0">
                          <a:ln>
                            <a:noFill/>
                          </a:ln>
                          <a:solidFill>
                            <a:schemeClr val="tx1"/>
                          </a:solidFill>
                          <a:effectLst/>
                          <a:uLnTx/>
                          <a:uFillTx/>
                          <a:latin typeface="Arial"/>
                          <a:ea typeface="Meiryo UI"/>
                          <a:cs typeface="+mn-cs"/>
                        </a:rPr>
                        <a:t>第</a:t>
                      </a:r>
                      <a:r>
                        <a:rPr kumimoji="1" lang="en-US" altLang="ja-JP" sz="1000" b="0" i="0" u="none" strike="noStrike" kern="1200" cap="none" spc="0" normalizeH="0" baseline="0" noProof="0">
                          <a:ln>
                            <a:noFill/>
                          </a:ln>
                          <a:solidFill>
                            <a:schemeClr val="tx1"/>
                          </a:solidFill>
                          <a:effectLst/>
                          <a:uLnTx/>
                          <a:uFillTx/>
                          <a:latin typeface="Arial"/>
                          <a:ea typeface="Meiryo UI"/>
                          <a:cs typeface="+mn-cs"/>
                        </a:rPr>
                        <a:t>4</a:t>
                      </a:r>
                      <a:r>
                        <a:rPr kumimoji="1" lang="ja-JP" altLang="en-US" sz="1000" b="0" i="0" u="none" strike="noStrike" kern="1200" cap="none" spc="0" normalizeH="0" baseline="0" noProof="0">
                          <a:ln>
                            <a:noFill/>
                          </a:ln>
                          <a:solidFill>
                            <a:schemeClr val="tx1"/>
                          </a:solidFill>
                          <a:effectLst/>
                          <a:uLnTx/>
                          <a:uFillTx/>
                          <a:latin typeface="Arial"/>
                          <a:ea typeface="Meiryo UI"/>
                          <a:cs typeface="+mn-cs"/>
                        </a:rPr>
                        <a:t>次</a:t>
                      </a:r>
                      <a:r>
                        <a:rPr kumimoji="1" lang="en-US" altLang="ja-JP" sz="1000" b="0" i="0" u="none" strike="noStrike" kern="1200" cap="none" spc="0" normalizeH="0" baseline="0" noProof="0">
                          <a:ln>
                            <a:noFill/>
                          </a:ln>
                          <a:solidFill>
                            <a:schemeClr val="tx1"/>
                          </a:solidFill>
                          <a:effectLst/>
                          <a:uLnTx/>
                          <a:uFillTx/>
                          <a:latin typeface="Arial"/>
                          <a:ea typeface="Meiryo UI"/>
                          <a:cs typeface="+mn-cs"/>
                        </a:rPr>
                        <a:t>LGWAN</a:t>
                      </a:r>
                      <a:r>
                        <a:rPr kumimoji="1" lang="ja-JP" altLang="en-US" sz="1000" b="0" i="0" u="none" strike="noStrike" kern="1200" cap="none" spc="0" normalizeH="0" baseline="0" noProof="0">
                          <a:ln>
                            <a:noFill/>
                          </a:ln>
                          <a:solidFill>
                            <a:schemeClr val="tx1"/>
                          </a:solidFill>
                          <a:effectLst/>
                          <a:uLnTx/>
                          <a:uFillTx/>
                          <a:latin typeface="Arial"/>
                          <a:ea typeface="Meiryo UI"/>
                          <a:cs typeface="+mn-cs"/>
                        </a:rPr>
                        <a:t>回線の利用及び切替に伴う影響や課題等への対策の検討</a:t>
                      </a:r>
                    </a:p>
                  </a:txBody>
                  <a:tcPr anchor="ctr">
                    <a:solidFill>
                      <a:schemeClr val="bg1">
                        <a:lumMod val="95000"/>
                      </a:schemeClr>
                    </a:solidFill>
                  </a:tcPr>
                </a:tc>
                <a:extLst>
                  <a:ext uri="{0D108BD9-81ED-4DB2-BD59-A6C34878D82A}">
                    <a16:rowId xmlns:a16="http://schemas.microsoft.com/office/drawing/2014/main" val="1196165708"/>
                  </a:ext>
                </a:extLst>
              </a:tr>
              <a:tr h="740870">
                <a:tc>
                  <a:txBody>
                    <a:bodyPr/>
                    <a:lstStyle/>
                    <a:p>
                      <a:r>
                        <a:rPr kumimoji="1" lang="ja-JP" altLang="en-US" sz="1000"/>
                        <a:t>笠置町</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a:solidFill>
                            <a:schemeClr val="tx1"/>
                          </a:solidFill>
                          <a:latin typeface="+mn-ea"/>
                          <a:ea typeface="+mn-ea"/>
                        </a:rPr>
                        <a:t>1</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solidFill>
                          <a:latin typeface="+mn-ea"/>
                          <a:ea typeface="+mn-ea"/>
                        </a:rPr>
                        <a:t>1’</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000" b="0">
                          <a:solidFill>
                            <a:schemeClr val="tx1"/>
                          </a:solidFill>
                          <a:latin typeface="+mn-ea"/>
                          <a:ea typeface="+mn-ea"/>
                        </a:rPr>
                        <a:t>3</a:t>
                      </a:r>
                      <a:endParaRPr lang="en-US" sz="1000" b="0">
                        <a:solidFill>
                          <a:schemeClr val="tx1">
                            <a:lumMod val="100000"/>
                          </a:schemeClr>
                        </a:solidFill>
                        <a:latin typeface="+mn-ea"/>
                        <a:ea typeface="+mn-ea"/>
                      </a:endParaRPr>
                    </a:p>
                  </a:txBody>
                  <a:tcPr marL="90000" anchor="ctr">
                    <a:solidFill>
                      <a:schemeClr val="bg1">
                        <a:lumMod val="95000"/>
                      </a:schemeClr>
                    </a:solidFill>
                  </a:tcPr>
                </a:tc>
                <a:tc>
                  <a:txBody>
                    <a:bodyPr/>
                    <a:lstStyle/>
                    <a:p>
                      <a:pPr marL="171450" indent="-171450">
                        <a:buFont typeface="Arial" panose="020B0604020202020204" pitchFamily="34" charset="0"/>
                        <a:buChar char="•"/>
                      </a:pPr>
                      <a:r>
                        <a:rPr kumimoji="1" lang="en-US" altLang="ja-JP" sz="1000"/>
                        <a:t>AWS</a:t>
                      </a:r>
                      <a:endParaRPr kumimoji="1" lang="ja-JP" altLang="en-US" sz="1000"/>
                    </a:p>
                  </a:txBody>
                  <a:tcPr anchor="ctr">
                    <a:solidFill>
                      <a:schemeClr val="bg1">
                        <a:lumMod val="95000"/>
                      </a:schemeClr>
                    </a:solidFill>
                  </a:tcPr>
                </a:tc>
                <a:tc>
                  <a:txBody>
                    <a:bodyPr/>
                    <a:lstStyle/>
                    <a:p>
                      <a:pPr marL="171450" indent="-171450">
                        <a:buFont typeface="Arial" panose="020B0604020202020204" pitchFamily="34" charset="0"/>
                        <a:buChar char="•"/>
                      </a:pPr>
                      <a:r>
                        <a:rPr kumimoji="1" lang="ja-JP" altLang="en-US" sz="1000"/>
                        <a:t>机上</a:t>
                      </a:r>
                      <a:endParaRPr kumimoji="1" lang="en-US" altLang="ja-JP" sz="1000"/>
                    </a:p>
                    <a:p>
                      <a:pPr marL="171450" indent="-171450">
                        <a:buFont typeface="Arial" panose="020B0604020202020204" pitchFamily="34" charset="0"/>
                        <a:buChar char="•"/>
                      </a:pPr>
                      <a:r>
                        <a:rPr kumimoji="1" lang="ja-JP" altLang="en-US" sz="1000"/>
                        <a:t>実機</a:t>
                      </a:r>
                    </a:p>
                  </a:txBody>
                  <a:tcPr anchor="ctr">
                    <a:solidFill>
                      <a:schemeClr val="bg1">
                        <a:lumMod val="95000"/>
                      </a:schemeClr>
                    </a:solidFill>
                  </a:tcPr>
                </a:tc>
                <a:tc>
                  <a:txBody>
                    <a:bodyPr/>
                    <a:lstStyle/>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a:ln>
                            <a:noFill/>
                          </a:ln>
                          <a:solidFill>
                            <a:schemeClr val="tx1"/>
                          </a:solidFill>
                          <a:effectLst/>
                          <a:uLnTx/>
                          <a:uFillTx/>
                          <a:latin typeface="Arial"/>
                          <a:ea typeface="Meiryo UI"/>
                          <a:cs typeface="+mn-cs"/>
                        </a:rPr>
                        <a:t>単独団体で通信回線事業者の閉域ネットワーク利用及び閉域ネットワークの共同利用における接続構成の検討</a:t>
                      </a:r>
                      <a:endParaRPr kumimoji="1" lang="en-US" altLang="ja-JP" sz="1000" b="0" i="0" u="none" strike="noStrike" kern="1200" cap="none" spc="0" normalizeH="0" baseline="0" noProof="0" dirty="0">
                        <a:ln>
                          <a:noFill/>
                        </a:ln>
                        <a:solidFill>
                          <a:schemeClr val="tx1"/>
                        </a:solidFill>
                        <a:effectLst/>
                        <a:uLnTx/>
                        <a:uFillTx/>
                        <a:latin typeface="Arial"/>
                        <a:ea typeface="Meiryo UI"/>
                        <a:cs typeface="+mn-cs"/>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a:ln>
                            <a:noFill/>
                          </a:ln>
                          <a:solidFill>
                            <a:schemeClr val="tx1"/>
                          </a:solidFill>
                          <a:effectLst/>
                          <a:uLnTx/>
                          <a:uFillTx/>
                          <a:latin typeface="Arial"/>
                          <a:ea typeface="Meiryo UI"/>
                          <a:cs typeface="+mn-cs"/>
                        </a:rPr>
                        <a:t>地域回線や第</a:t>
                      </a:r>
                      <a:r>
                        <a:rPr kumimoji="1" lang="en-US" altLang="ja-JP" sz="1000" b="0" i="0" u="none" strike="noStrike" kern="1200" cap="none" spc="0" normalizeH="0" baseline="0" noProof="0" dirty="0">
                          <a:ln>
                            <a:noFill/>
                          </a:ln>
                          <a:solidFill>
                            <a:schemeClr val="tx1"/>
                          </a:solidFill>
                          <a:effectLst/>
                          <a:uLnTx/>
                          <a:uFillTx/>
                          <a:latin typeface="Arial"/>
                          <a:ea typeface="Meiryo UI"/>
                          <a:cs typeface="+mn-cs"/>
                        </a:rPr>
                        <a:t>4</a:t>
                      </a:r>
                      <a:r>
                        <a:rPr kumimoji="1" lang="ja-JP" altLang="en-US" sz="1000" b="0" i="0" u="none" strike="noStrike" kern="1200" cap="none" spc="0" normalizeH="0" baseline="0" noProof="0" dirty="0">
                          <a:ln>
                            <a:noFill/>
                          </a:ln>
                          <a:solidFill>
                            <a:schemeClr val="tx1"/>
                          </a:solidFill>
                          <a:effectLst/>
                          <a:uLnTx/>
                          <a:uFillTx/>
                          <a:latin typeface="Arial"/>
                          <a:ea typeface="Meiryo UI"/>
                          <a:cs typeface="+mn-cs"/>
                        </a:rPr>
                        <a:t>次</a:t>
                      </a:r>
                      <a:r>
                        <a:rPr kumimoji="1" lang="en-US" altLang="ja-JP" sz="1000" b="0" i="0" u="none" strike="noStrike" kern="1200" cap="none" spc="0" normalizeH="0" baseline="0" noProof="0" dirty="0">
                          <a:ln>
                            <a:noFill/>
                          </a:ln>
                          <a:solidFill>
                            <a:schemeClr val="tx1"/>
                          </a:solidFill>
                          <a:effectLst/>
                          <a:uLnTx/>
                          <a:uFillTx/>
                          <a:latin typeface="Arial"/>
                          <a:ea typeface="Meiryo UI"/>
                          <a:cs typeface="+mn-cs"/>
                        </a:rPr>
                        <a:t>LGWAN</a:t>
                      </a:r>
                      <a:r>
                        <a:rPr kumimoji="1" lang="ja-JP" altLang="en-US" sz="1000" b="0" i="0" u="none" strike="noStrike" kern="1200" cap="none" spc="0" normalizeH="0" baseline="0" noProof="0" dirty="0">
                          <a:ln>
                            <a:noFill/>
                          </a:ln>
                          <a:solidFill>
                            <a:schemeClr val="tx1"/>
                          </a:solidFill>
                          <a:effectLst/>
                          <a:uLnTx/>
                          <a:uFillTx/>
                          <a:latin typeface="Arial"/>
                          <a:ea typeface="Meiryo UI"/>
                          <a:cs typeface="+mn-cs"/>
                        </a:rPr>
                        <a:t>回線の利用を想定した接続構成の検討や課題の洗い出し</a:t>
                      </a:r>
                    </a:p>
                  </a:txBody>
                  <a:tcPr anchor="ctr">
                    <a:solidFill>
                      <a:schemeClr val="bg1">
                        <a:lumMod val="95000"/>
                      </a:schemeClr>
                    </a:solidFill>
                  </a:tcPr>
                </a:tc>
                <a:extLst>
                  <a:ext uri="{0D108BD9-81ED-4DB2-BD59-A6C34878D82A}">
                    <a16:rowId xmlns:a16="http://schemas.microsoft.com/office/drawing/2014/main" val="937611755"/>
                  </a:ext>
                </a:extLst>
              </a:tr>
            </a:tbl>
          </a:graphicData>
        </a:graphic>
      </p:graphicFrame>
      <p:sp>
        <p:nvSpPr>
          <p:cNvPr id="2" name="テキスト ボックス 1">
            <a:extLst>
              <a:ext uri="{FF2B5EF4-FFF2-40B4-BE49-F238E27FC236}">
                <a16:creationId xmlns:a16="http://schemas.microsoft.com/office/drawing/2014/main" id="{3964E694-1284-7E66-8009-09B44625C68C}"/>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lang="ja-JP" altLang="en-US" sz="1400"/>
              <a:t>各採択団体における検証概要について、以下に示します。</a:t>
            </a:r>
            <a:endParaRPr kumimoji="1" lang="en-US" altLang="ja-JP" sz="1400"/>
          </a:p>
        </p:txBody>
      </p:sp>
      <p:sp>
        <p:nvSpPr>
          <p:cNvPr id="5" name="タイトル 3">
            <a:extLst>
              <a:ext uri="{FF2B5EF4-FFF2-40B4-BE49-F238E27FC236}">
                <a16:creationId xmlns:a16="http://schemas.microsoft.com/office/drawing/2014/main" id="{740DA7FF-1BFE-929D-E9E5-66DD3190C02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採択団体別　検証概要</a:t>
            </a:r>
          </a:p>
        </p:txBody>
      </p:sp>
      <p:cxnSp>
        <p:nvCxnSpPr>
          <p:cNvPr id="6" name="直線コネクタ 5">
            <a:extLst>
              <a:ext uri="{FF2B5EF4-FFF2-40B4-BE49-F238E27FC236}">
                <a16:creationId xmlns:a16="http://schemas.microsoft.com/office/drawing/2014/main" id="{7B365A66-C322-6033-39F4-5BF266C79B6D}"/>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a:extLst>
              <a:ext uri="{FF2B5EF4-FFF2-40B4-BE49-F238E27FC236}">
                <a16:creationId xmlns:a16="http://schemas.microsoft.com/office/drawing/2014/main" id="{3A3EBE74-B7AF-6C97-44C2-B1BB82C201A7}"/>
              </a:ext>
            </a:extLst>
          </p:cNvPr>
          <p:cNvSpPr>
            <a:spLocks noGrp="1"/>
          </p:cNvSpPr>
          <p:nvPr>
            <p:ph type="sldNum" sz="quarter" idx="12"/>
          </p:nvPr>
        </p:nvSpPr>
        <p:spPr/>
        <p:txBody>
          <a:bodyPr/>
          <a:lstStyle/>
          <a:p>
            <a:fld id="{DFD4F317-19D0-4848-B5EB-5B174DBE8CF9}" type="slidenum">
              <a:rPr lang="ja-JP" altLang="en-US" smtClean="0"/>
              <a:pPr/>
              <a:t>7</a:t>
            </a:fld>
            <a:endParaRPr lang="ja-JP" altLang="en-US"/>
          </a:p>
        </p:txBody>
      </p:sp>
      <p:sp>
        <p:nvSpPr>
          <p:cNvPr id="3" name="正方形/長方形 2">
            <a:extLst>
              <a:ext uri="{FF2B5EF4-FFF2-40B4-BE49-F238E27FC236}">
                <a16:creationId xmlns:a16="http://schemas.microsoft.com/office/drawing/2014/main" id="{01EA4A6C-8680-FDE8-90B1-D25A90102D7D}"/>
              </a:ext>
            </a:extLst>
          </p:cNvPr>
          <p:cNvSpPr/>
          <p:nvPr/>
        </p:nvSpPr>
        <p:spPr>
          <a:xfrm>
            <a:off x="5925283" y="6382042"/>
            <a:ext cx="3675917" cy="243571"/>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kumimoji="1" lang="ja-JP" altLang="en-US" sz="900" baseline="30000">
                <a:solidFill>
                  <a:schemeClr val="tx1">
                    <a:lumMod val="100000"/>
                  </a:schemeClr>
                </a:solidFill>
              </a:rPr>
              <a:t>＊</a:t>
            </a:r>
            <a:r>
              <a:rPr kumimoji="1" lang="en-US" altLang="ja-JP" sz="900" baseline="30000">
                <a:solidFill>
                  <a:schemeClr val="tx1">
                    <a:lumMod val="100000"/>
                  </a:schemeClr>
                </a:solidFill>
              </a:rPr>
              <a:t>1 </a:t>
            </a:r>
            <a:r>
              <a:rPr kumimoji="1" lang="ja-JP" altLang="en-US" sz="900">
                <a:solidFill>
                  <a:schemeClr val="tx1">
                    <a:lumMod val="100000"/>
                  </a:schemeClr>
                </a:solidFill>
              </a:rPr>
              <a:t> 神戸市は本検証不参加のため、とりまとめ対象外とする</a:t>
            </a:r>
            <a:endParaRPr kumimoji="1" lang="en-US" altLang="ja-JP" sz="900">
              <a:solidFill>
                <a:schemeClr val="tx1">
                  <a:lumMod val="100000"/>
                </a:schemeClr>
              </a:solidFill>
            </a:endParaRPr>
          </a:p>
          <a:p>
            <a:r>
              <a:rPr kumimoji="1" lang="ja-JP" altLang="en-US" sz="900" baseline="30000">
                <a:solidFill>
                  <a:schemeClr val="tx1">
                    <a:lumMod val="100000"/>
                  </a:schemeClr>
                </a:solidFill>
              </a:rPr>
              <a:t>＊</a:t>
            </a:r>
            <a:r>
              <a:rPr kumimoji="1" lang="en-US" altLang="ja-JP" sz="900" baseline="30000">
                <a:solidFill>
                  <a:schemeClr val="tx1">
                    <a:lumMod val="100000"/>
                  </a:schemeClr>
                </a:solidFill>
              </a:rPr>
              <a:t>2</a:t>
            </a:r>
            <a:r>
              <a:rPr kumimoji="1" lang="ja-JP" altLang="en-US" sz="900" baseline="30000">
                <a:solidFill>
                  <a:schemeClr val="tx1">
                    <a:lumMod val="100000"/>
                  </a:schemeClr>
                </a:solidFill>
              </a:rPr>
              <a:t>　</a:t>
            </a:r>
            <a:r>
              <a:rPr kumimoji="1" lang="ja-JP" altLang="en-US" sz="900">
                <a:solidFill>
                  <a:schemeClr val="tx1">
                    <a:lumMod val="100000"/>
                  </a:schemeClr>
                </a:solidFill>
              </a:rPr>
              <a:t>前述の接続方式を参照</a:t>
            </a:r>
            <a:endParaRPr kumimoji="1" lang="en-US" altLang="ja-JP" sz="900">
              <a:solidFill>
                <a:schemeClr val="tx1">
                  <a:lumMod val="100000"/>
                </a:schemeClr>
              </a:solidFill>
            </a:endParaRPr>
          </a:p>
        </p:txBody>
      </p:sp>
    </p:spTree>
    <p:extLst>
      <p:ext uri="{BB962C8B-B14F-4D97-AF65-F5344CB8AC3E}">
        <p14:creationId xmlns:p14="http://schemas.microsoft.com/office/powerpoint/2010/main" val="33776459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F7486193-9290-21CC-FF3C-44909CEEAFD4}"/>
              </a:ext>
            </a:extLst>
          </p:cNvPr>
          <p:cNvGraphicFramePr>
            <a:graphicFrameLocks noGrp="1"/>
          </p:cNvGraphicFramePr>
          <p:nvPr>
            <p:extLst>
              <p:ext uri="{D42A27DB-BD31-4B8C-83A1-F6EECF244321}">
                <p14:modId xmlns:p14="http://schemas.microsoft.com/office/powerpoint/2010/main" val="3248772740"/>
              </p:ext>
            </p:extLst>
          </p:nvPr>
        </p:nvGraphicFramePr>
        <p:xfrm>
          <a:off x="831000" y="1649305"/>
          <a:ext cx="8244000" cy="1715520"/>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3671645336"/>
                    </a:ext>
                  </a:extLst>
                </a:gridCol>
                <a:gridCol w="2174538">
                  <a:extLst>
                    <a:ext uri="{9D8B030D-6E8A-4147-A177-3AD203B41FA5}">
                      <a16:colId xmlns:a16="http://schemas.microsoft.com/office/drawing/2014/main" val="2023698420"/>
                    </a:ext>
                  </a:extLst>
                </a:gridCol>
                <a:gridCol w="770965">
                  <a:extLst>
                    <a:ext uri="{9D8B030D-6E8A-4147-A177-3AD203B41FA5}">
                      <a16:colId xmlns:a16="http://schemas.microsoft.com/office/drawing/2014/main" val="668218205"/>
                    </a:ext>
                  </a:extLst>
                </a:gridCol>
                <a:gridCol w="4974497">
                  <a:extLst>
                    <a:ext uri="{9D8B030D-6E8A-4147-A177-3AD203B41FA5}">
                      <a16:colId xmlns:a16="http://schemas.microsoft.com/office/drawing/2014/main" val="1278424487"/>
                    </a:ext>
                  </a:extLst>
                </a:gridCol>
              </a:tblGrid>
              <a:tr h="144123">
                <a:tc gridSpan="4">
                  <a:txBody>
                    <a:bodyPr/>
                    <a:lstStyle/>
                    <a:p>
                      <a:r>
                        <a:rPr lang="ja-JP" altLang="en-US" sz="1200" b="1" u="sng"/>
                        <a:t>■検証内容</a:t>
                      </a:r>
                    </a:p>
                  </a:txBody>
                  <a:tcPr marT="0" marB="0">
                    <a:noFill/>
                  </a:tcPr>
                </a:tc>
                <a:tc hMerge="1">
                  <a:txBody>
                    <a:bodyPr/>
                    <a:lstStyle/>
                    <a:p>
                      <a:r>
                        <a:rPr lang="ja-JP" altLang="en-US" sz="1200" b="1" u="sng"/>
                        <a:t>■検証内容</a:t>
                      </a:r>
                    </a:p>
                  </a:txBody>
                  <a:tcPr marT="0" marB="0">
                    <a:noFill/>
                  </a:tcPr>
                </a:tc>
                <a:tc hMerge="1">
                  <a:txBody>
                    <a:bodyPr/>
                    <a:lstStyle/>
                    <a:p>
                      <a:endParaRPr lang="en-US"/>
                    </a:p>
                  </a:txBody>
                  <a:tcPr/>
                </a:tc>
                <a:tc hMerge="1">
                  <a:txBody>
                    <a:bodyPr/>
                    <a:lstStyle/>
                    <a:p>
                      <a:pPr algn="ctr"/>
                      <a:endParaRPr kumimoji="1" lang="ja-JP" altLang="en-US" sz="1200" b="1">
                        <a:solidFill>
                          <a:schemeClr val="bg1">
                            <a:lumMod val="100000"/>
                          </a:schemeClr>
                        </a:solidFill>
                      </a:endParaRPr>
                    </a:p>
                  </a:txBody>
                  <a:tcPr anchor="ctr">
                    <a:noFill/>
                  </a:tcPr>
                </a:tc>
                <a:extLst>
                  <a:ext uri="{0D108BD9-81ED-4DB2-BD59-A6C34878D82A}">
                    <a16:rowId xmlns:a16="http://schemas.microsoft.com/office/drawing/2014/main" val="4112620876"/>
                  </a:ext>
                </a:extLst>
              </a:tr>
              <a:tr h="337990">
                <a:tc>
                  <a:txBody>
                    <a:bodyPr/>
                    <a:lstStyle/>
                    <a:p>
                      <a:pPr algn="ctr"/>
                      <a:r>
                        <a:rPr kumimoji="1" lang="ja-JP" altLang="en-US" sz="1100" b="0">
                          <a:solidFill>
                            <a:schemeClr val="bg1">
                              <a:lumMod val="100000"/>
                            </a:schemeClr>
                          </a:solidFill>
                          <a:latin typeface="+mj-ea"/>
                          <a:ea typeface="+mj-ea"/>
                        </a:rPr>
                        <a:t>検証</a:t>
                      </a:r>
                      <a:endParaRPr kumimoji="1" lang="en-US" altLang="ja-JP" sz="1100" b="0">
                        <a:solidFill>
                          <a:schemeClr val="bg1">
                            <a:lumMod val="100000"/>
                          </a:schemeClr>
                        </a:solidFill>
                        <a:latin typeface="+mj-ea"/>
                        <a:ea typeface="+mj-ea"/>
                      </a:endParaRPr>
                    </a:p>
                    <a:p>
                      <a:pPr algn="ct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検証カテゴリ</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机上</a:t>
                      </a:r>
                      <a:r>
                        <a:rPr kumimoji="1" lang="en-US" altLang="ja-JP" sz="1100" b="0">
                          <a:solidFill>
                            <a:schemeClr val="bg1">
                              <a:lumMod val="100000"/>
                            </a:schemeClr>
                          </a:solidFill>
                          <a:latin typeface="+mj-ea"/>
                          <a:ea typeface="+mj-ea"/>
                        </a:rPr>
                        <a:t>/</a:t>
                      </a:r>
                      <a:r>
                        <a:rPr kumimoji="1" lang="ja-JP" altLang="en-US" sz="1100" b="0">
                          <a:solidFill>
                            <a:schemeClr val="bg1">
                              <a:lumMod val="100000"/>
                            </a:schemeClr>
                          </a:solidFill>
                          <a:latin typeface="+mj-ea"/>
                          <a:ea typeface="+mj-ea"/>
                        </a:rPr>
                        <a:t>実機</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tc>
                  <a:txBody>
                    <a:bodyPr/>
                    <a:lstStyle/>
                    <a:p>
                      <a:pPr algn="ctr"/>
                      <a:r>
                        <a:rPr kumimoji="1" lang="ja-JP" altLang="en-US" sz="1100" b="0">
                          <a:solidFill>
                            <a:schemeClr val="bg1">
                              <a:lumMod val="100000"/>
                            </a:schemeClr>
                          </a:solidFill>
                          <a:latin typeface="+mj-ea"/>
                          <a:ea typeface="+mj-ea"/>
                        </a:rPr>
                        <a:t>検証内容</a:t>
                      </a:r>
                    </a:p>
                  </a:txBody>
                  <a:tcPr marL="0" marR="0" marT="46800" marB="46800" anchor="ctr">
                    <a:lnB w="12700" cap="flat" cmpd="sng" algn="ctr">
                      <a:solidFill>
                        <a:schemeClr val="bg2">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368690967"/>
                  </a:ext>
                </a:extLst>
              </a:tr>
              <a:tr h="289949">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zh-TW" altLang="en-US" sz="900" b="1" i="0" u="none" strike="noStrike">
                          <a:solidFill>
                            <a:srgbClr val="000000"/>
                          </a:solidFill>
                          <a:effectLst/>
                          <a:latin typeface="Meiryo UI" panose="020B0604030504040204" pitchFamily="50" charset="-128"/>
                          <a:ea typeface="Meiryo UI" panose="020B0604030504040204" pitchFamily="50" charset="-128"/>
                        </a:rPr>
                        <a:t>回線切替検証</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実機</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団体で個別調達した回線←→ガバメントクラウド接続サービスの回線切り替え検証の実施、切替断時間の評価（検証は</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2023/3</a:t>
                      </a:r>
                      <a:r>
                        <a:rPr lang="ja-JP" altLang="en-US" sz="900" b="0" i="0" u="none" strike="noStrike">
                          <a:solidFill>
                            <a:srgbClr val="000000"/>
                          </a:solidFill>
                          <a:effectLst/>
                          <a:latin typeface="Meiryo UI" panose="020B0604030504040204" pitchFamily="50" charset="-128"/>
                          <a:ea typeface="Meiryo UI" panose="020B0604030504040204" pitchFamily="50" charset="-128"/>
                        </a:rPr>
                        <a:t>月末、資料作成</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2023/4</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1201063"/>
                  </a:ext>
                </a:extLst>
              </a:tr>
              <a:tr h="289949">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zh-TW" altLang="en-US" sz="900" b="1" i="0" u="none" strike="noStrike">
                          <a:solidFill>
                            <a:srgbClr val="000000"/>
                          </a:solidFill>
                          <a:effectLst/>
                          <a:latin typeface="Meiryo UI" panose="020B0604030504040204" pitchFamily="50" charset="-128"/>
                          <a:ea typeface="Meiryo UI" panose="020B0604030504040204" pitchFamily="50" charset="-128"/>
                        </a:rPr>
                        <a:t>共同利用回線検証</a:t>
                      </a:r>
                      <a:br>
                        <a:rPr lang="zh-TW" altLang="en-US" sz="900" b="1" i="0" u="none" strike="noStrike">
                          <a:solidFill>
                            <a:srgbClr val="000000"/>
                          </a:solidFill>
                          <a:effectLst/>
                          <a:latin typeface="Meiryo UI" panose="020B0604030504040204" pitchFamily="50" charset="-128"/>
                          <a:ea typeface="Meiryo UI" panose="020B0604030504040204" pitchFamily="50" charset="-128"/>
                        </a:rPr>
                      </a:br>
                      <a:r>
                        <a:rPr lang="zh-TW" altLang="en-US" sz="900" b="1" i="0" u="none" strike="noStrike">
                          <a:solidFill>
                            <a:srgbClr val="000000"/>
                          </a:solidFill>
                          <a:effectLst/>
                          <a:latin typeface="Meiryo UI" panose="020B0604030504040204" pitchFamily="50" charset="-128"/>
                          <a:ea typeface="Meiryo UI" panose="020B0604030504040204" pitchFamily="50" charset="-128"/>
                        </a:rPr>
                        <a:t>（京都府独自回線利用）</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kumimoji="1" lang="ja-JP" altLang="en-US" sz="900" kern="1200">
                          <a:solidFill>
                            <a:schemeClr val="dk1"/>
                          </a:solidFill>
                          <a:latin typeface="+mj-ea"/>
                          <a:ea typeface="+mn-ea"/>
                          <a:cs typeface="+mn-cs"/>
                        </a:rPr>
                        <a:t>「</a:t>
                      </a:r>
                      <a:r>
                        <a:rPr kumimoji="1" lang="en-US" altLang="ja-JP" sz="900" b="0">
                          <a:solidFill>
                            <a:schemeClr val="tx1"/>
                          </a:solidFill>
                          <a:latin typeface="Meiryo UI 本文"/>
                        </a:rPr>
                        <a:t>3. </a:t>
                      </a:r>
                      <a:r>
                        <a:rPr kumimoji="1" lang="ja-JP" altLang="en-US" sz="900" b="0">
                          <a:solidFill>
                            <a:schemeClr val="tx1"/>
                          </a:solidFill>
                          <a:latin typeface="Meiryo UI 本文"/>
                        </a:rPr>
                        <a:t>都道府県</a:t>
                      </a:r>
                      <a:r>
                        <a:rPr kumimoji="1" lang="en-US" altLang="ja-JP" sz="900" b="0">
                          <a:solidFill>
                            <a:schemeClr val="tx1"/>
                          </a:solidFill>
                          <a:latin typeface="Meiryo UI 本文"/>
                        </a:rPr>
                        <a:t>WAN</a:t>
                      </a:r>
                      <a:r>
                        <a:rPr kumimoji="1" lang="ja-JP" altLang="en-US" sz="900" b="0">
                          <a:solidFill>
                            <a:schemeClr val="tx1"/>
                          </a:solidFill>
                          <a:latin typeface="Meiryo UI 本文"/>
                        </a:rPr>
                        <a:t>を経由して接続する方法</a:t>
                      </a:r>
                      <a:r>
                        <a:rPr kumimoji="1" lang="ja-JP" altLang="en-US" sz="900" kern="1200">
                          <a:solidFill>
                            <a:schemeClr val="dk1"/>
                          </a:solidFill>
                          <a:latin typeface="+mj-ea"/>
                          <a:ea typeface="+mn-ea"/>
                          <a:cs typeface="+mn-cs"/>
                        </a:rPr>
                        <a:t>」について</a:t>
                      </a: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机上検討し、構成上の評価、課題の洗い出し</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9923081"/>
                  </a:ext>
                </a:extLst>
              </a:tr>
              <a:tr h="289949">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9</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zh-TW" altLang="en-US" sz="900" b="1" i="0" u="none" strike="noStrike">
                          <a:solidFill>
                            <a:srgbClr val="000000"/>
                          </a:solidFill>
                          <a:effectLst/>
                          <a:latin typeface="Meiryo UI" panose="020B0604030504040204" pitchFamily="50" charset="-128"/>
                          <a:ea typeface="Meiryo UI" panose="020B0604030504040204" pitchFamily="50" charset="-128"/>
                        </a:rPr>
                        <a:t>共同利用回線検証</a:t>
                      </a:r>
                      <a:br>
                        <a:rPr lang="zh-TW" altLang="en-US" sz="900" b="1" i="0" u="none" strike="noStrike">
                          <a:solidFill>
                            <a:srgbClr val="000000"/>
                          </a:solidFill>
                          <a:effectLst/>
                          <a:latin typeface="Meiryo UI" panose="020B0604030504040204" pitchFamily="50" charset="-128"/>
                          <a:ea typeface="Meiryo UI" panose="020B0604030504040204" pitchFamily="50" charset="-128"/>
                        </a:rPr>
                      </a:br>
                      <a:r>
                        <a:rPr lang="zh-TW" altLang="en-US" sz="900" b="1" i="0" u="none" strike="noStrike">
                          <a:solidFill>
                            <a:srgbClr val="000000"/>
                          </a:solidFill>
                          <a:effectLst/>
                          <a:latin typeface="Meiryo UI" panose="020B0604030504040204" pitchFamily="50" charset="-128"/>
                          <a:ea typeface="Meiryo UI" panose="020B0604030504040204" pitchFamily="50" charset="-128"/>
                        </a:rPr>
                        <a:t>（</a:t>
                      </a:r>
                      <a:r>
                        <a:rPr lang="en-US" altLang="zh-TW" sz="900" b="1" i="0" u="none" strike="noStrike">
                          <a:solidFill>
                            <a:srgbClr val="000000"/>
                          </a:solidFill>
                          <a:effectLst/>
                          <a:latin typeface="Meiryo UI" panose="020B0604030504040204" pitchFamily="50" charset="-128"/>
                          <a:ea typeface="Meiryo UI" panose="020B0604030504040204" pitchFamily="50" charset="-128"/>
                        </a:rPr>
                        <a:t>LGWAN</a:t>
                      </a:r>
                      <a:r>
                        <a:rPr lang="zh-TW" altLang="en-US" sz="900" b="1" i="0" u="none" strike="noStrike">
                          <a:solidFill>
                            <a:srgbClr val="000000"/>
                          </a:solidFill>
                          <a:effectLst/>
                          <a:latin typeface="Meiryo UI" panose="020B0604030504040204" pitchFamily="50" charset="-128"/>
                          <a:ea typeface="Meiryo UI" panose="020B0604030504040204" pitchFamily="50" charset="-128"/>
                        </a:rPr>
                        <a:t>回線利用）</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机上</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構成を机上検討し、構成上の評価、課題の洗い出し</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第</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次</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LGWAN</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の詳細仕様が判明した場合に実施想定</a:t>
                      </a:r>
                    </a:p>
                  </a:txBody>
                  <a:tcPr marL="90000" marR="90000" marT="46800" marB="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3086947"/>
                  </a:ext>
                </a:extLst>
              </a:tr>
            </a:tbl>
          </a:graphicData>
        </a:graphic>
      </p:graphicFrame>
      <p:graphicFrame>
        <p:nvGraphicFramePr>
          <p:cNvPr id="2" name="表 1">
            <a:extLst>
              <a:ext uri="{FF2B5EF4-FFF2-40B4-BE49-F238E27FC236}">
                <a16:creationId xmlns:a16="http://schemas.microsoft.com/office/drawing/2014/main" id="{5CE4C4EB-42DD-066A-E023-10BCA75D9A28}"/>
              </a:ext>
            </a:extLst>
          </p:cNvPr>
          <p:cNvGraphicFramePr>
            <a:graphicFrameLocks noGrp="1"/>
          </p:cNvGraphicFramePr>
          <p:nvPr>
            <p:extLst>
              <p:ext uri="{D42A27DB-BD31-4B8C-83A1-F6EECF244321}">
                <p14:modId xmlns:p14="http://schemas.microsoft.com/office/powerpoint/2010/main" val="3868097787"/>
              </p:ext>
            </p:extLst>
          </p:nvPr>
        </p:nvGraphicFramePr>
        <p:xfrm>
          <a:off x="831000" y="3731590"/>
          <a:ext cx="8244000" cy="2352457"/>
        </p:xfrm>
        <a:graphic>
          <a:graphicData uri="http://schemas.openxmlformats.org/drawingml/2006/table">
            <a:tbl>
              <a:tblPr>
                <a:tableStyleId>{5C22544A-7EE6-4342-B048-85BDC9FD1C3A}</a:tableStyleId>
              </a:tblPr>
              <a:tblGrid>
                <a:gridCol w="324000">
                  <a:extLst>
                    <a:ext uri="{9D8B030D-6E8A-4147-A177-3AD203B41FA5}">
                      <a16:colId xmlns:a16="http://schemas.microsoft.com/office/drawing/2014/main" val="2023698420"/>
                    </a:ext>
                  </a:extLst>
                </a:gridCol>
                <a:gridCol w="576000">
                  <a:extLst>
                    <a:ext uri="{9D8B030D-6E8A-4147-A177-3AD203B41FA5}">
                      <a16:colId xmlns:a16="http://schemas.microsoft.com/office/drawing/2014/main" val="1278424487"/>
                    </a:ext>
                  </a:extLst>
                </a:gridCol>
                <a:gridCol w="7344000">
                  <a:extLst>
                    <a:ext uri="{9D8B030D-6E8A-4147-A177-3AD203B41FA5}">
                      <a16:colId xmlns:a16="http://schemas.microsoft.com/office/drawing/2014/main" val="1912818695"/>
                    </a:ext>
                  </a:extLst>
                </a:gridCol>
              </a:tblGrid>
              <a:tr h="183822">
                <a:tc gridSpan="3">
                  <a:txBody>
                    <a:bodyPr/>
                    <a:lstStyle/>
                    <a:p>
                      <a:r>
                        <a:rPr lang="ja-JP" altLang="en-US" sz="1200" b="1" u="sng"/>
                        <a:t>■検証結果・課題</a:t>
                      </a:r>
                    </a:p>
                  </a:txBody>
                  <a:tcPr marT="0" marB="0">
                    <a:noFill/>
                  </a:tcPr>
                </a:tc>
                <a:tc hMerge="1">
                  <a:txBody>
                    <a:bodyPr/>
                    <a:lstStyle/>
                    <a:p>
                      <a:pPr algn="ctr"/>
                      <a:endParaRPr kumimoji="1" lang="ja-JP" altLang="en-US" sz="1200" b="1">
                        <a:solidFill>
                          <a:schemeClr val="bg1">
                            <a:lumMod val="100000"/>
                          </a:schemeClr>
                        </a:solidFill>
                      </a:endParaRPr>
                    </a:p>
                  </a:txBody>
                  <a:tcPr anchor="ctr">
                    <a:noFill/>
                  </a:tcPr>
                </a:tc>
                <a:tc hMerge="1">
                  <a:txBody>
                    <a:bodyPr/>
                    <a:lstStyle/>
                    <a:p>
                      <a:endParaRPr lang="ja-JP" altLang="en-US" sz="1200" b="1" u="sng"/>
                    </a:p>
                  </a:txBody>
                  <a:tcPr marT="0" marB="0">
                    <a:noFill/>
                  </a:tcPr>
                </a:tc>
                <a:extLst>
                  <a:ext uri="{0D108BD9-81ED-4DB2-BD59-A6C34878D82A}">
                    <a16:rowId xmlns:a16="http://schemas.microsoft.com/office/drawing/2014/main" val="4112620876"/>
                  </a:ext>
                </a:extLst>
              </a:tr>
              <a:tr h="428919">
                <a:tc>
                  <a:txBody>
                    <a:bodyPr/>
                    <a:lstStyle/>
                    <a:p>
                      <a:pPr algn="ctr"/>
                      <a:r>
                        <a:rPr kumimoji="1" lang="ja-JP" altLang="en-US" sz="1100" b="0">
                          <a:solidFill>
                            <a:schemeClr val="bg1">
                              <a:lumMod val="100000"/>
                            </a:schemeClr>
                          </a:solidFill>
                          <a:latin typeface="+mj-ea"/>
                          <a:ea typeface="+mj-ea"/>
                        </a:rPr>
                        <a:t>検証</a:t>
                      </a:r>
                      <a:r>
                        <a:rPr kumimoji="1" lang="en-US" altLang="ja-JP" sz="1100" b="0">
                          <a:solidFill>
                            <a:schemeClr val="bg1">
                              <a:lumMod val="100000"/>
                            </a:schemeClr>
                          </a:solidFill>
                          <a:latin typeface="+mj-ea"/>
                          <a:ea typeface="+mj-ea"/>
                        </a:rPr>
                        <a:t>No</a:t>
                      </a:r>
                      <a:endParaRPr kumimoji="1" lang="ja-JP" altLang="en-US" sz="1100" b="0">
                        <a:solidFill>
                          <a:schemeClr val="bg1">
                            <a:lumMod val="100000"/>
                          </a:schemeClr>
                        </a:solidFill>
                        <a:latin typeface="+mj-ea"/>
                        <a:ea typeface="+mj-ea"/>
                      </a:endParaRP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gridSpan="2">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tc hMerge="1">
                  <a:txBody>
                    <a:bodyPr/>
                    <a:lstStyle/>
                    <a:p>
                      <a:pPr algn="ctr"/>
                      <a:r>
                        <a:rPr kumimoji="1" lang="ja-JP" altLang="en-US" sz="1100" b="0">
                          <a:solidFill>
                            <a:schemeClr val="bg1">
                              <a:lumMod val="100000"/>
                            </a:schemeClr>
                          </a:solidFill>
                          <a:latin typeface="+mj-ea"/>
                          <a:ea typeface="+mj-ea"/>
                        </a:rPr>
                        <a:t>結果・課題内容</a:t>
                      </a:r>
                    </a:p>
                  </a:txBody>
                  <a:tcPr marL="0" marR="0" anchor="ctr">
                    <a:lnB w="12700" cap="flat" cmpd="sng" algn="ctr">
                      <a:solidFill>
                        <a:schemeClr val="bg2">
                          <a:lumMod val="50000"/>
                        </a:schemeClr>
                      </a:solidFill>
                      <a:prstDash val="solid"/>
                      <a:round/>
                      <a:headEnd type="none" w="med" len="med"/>
                      <a:tailEnd type="none" w="med" len="med"/>
                    </a:lnB>
                    <a:solidFill>
                      <a:srgbClr val="00A3A1"/>
                    </a:solidFill>
                  </a:tcPr>
                </a:tc>
                <a:extLst>
                  <a:ext uri="{0D108BD9-81ED-4DB2-BD59-A6C34878D82A}">
                    <a16:rowId xmlns:a16="http://schemas.microsoft.com/office/drawing/2014/main" val="1368690967"/>
                  </a:ext>
                </a:extLst>
              </a:tr>
              <a:tr h="229778">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7</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拠点側にて、笠置町クラウド回線用ルーター（</a:t>
                      </a:r>
                      <a:r>
                        <a:rPr kumimoji="1" lang="en-US" altLang="ja-JP" sz="900" kern="1200">
                          <a:solidFill>
                            <a:schemeClr val="dk1"/>
                          </a:solidFill>
                          <a:latin typeface="+mj-ea"/>
                          <a:ea typeface="+mn-ea"/>
                          <a:cs typeface="+mn-cs"/>
                        </a:rPr>
                        <a:t>CE</a:t>
                      </a:r>
                      <a:r>
                        <a:rPr kumimoji="1" lang="ja-JP" altLang="en-US" sz="900" kern="1200">
                          <a:solidFill>
                            <a:schemeClr val="dk1"/>
                          </a:solidFill>
                          <a:latin typeface="+mj-ea"/>
                          <a:ea typeface="+mn-ea"/>
                          <a:cs typeface="+mn-cs"/>
                        </a:rPr>
                        <a:t>）の</a:t>
                      </a:r>
                      <a:r>
                        <a:rPr kumimoji="1" lang="en-US" altLang="ja-JP" sz="900" kern="1200">
                          <a:solidFill>
                            <a:schemeClr val="dk1"/>
                          </a:solidFill>
                          <a:latin typeface="+mj-ea"/>
                          <a:ea typeface="+mn-ea"/>
                          <a:cs typeface="+mn-cs"/>
                        </a:rPr>
                        <a:t>LAN</a:t>
                      </a:r>
                      <a:r>
                        <a:rPr kumimoji="1" lang="ja-JP" altLang="en-US" sz="900" kern="1200">
                          <a:solidFill>
                            <a:schemeClr val="dk1"/>
                          </a:solidFill>
                          <a:latin typeface="+mj-ea"/>
                          <a:ea typeface="+mn-ea"/>
                          <a:cs typeface="+mn-cs"/>
                        </a:rPr>
                        <a:t>側ポート閉塞</a:t>
                      </a:r>
                      <a:r>
                        <a:rPr kumimoji="1" lang="en-US" altLang="ja-JP" sz="900" kern="1200">
                          <a:solidFill>
                            <a:schemeClr val="dk1"/>
                          </a:solidFill>
                          <a:latin typeface="+mj-ea"/>
                          <a:ea typeface="+mn-ea"/>
                          <a:cs typeface="+mn-cs"/>
                        </a:rPr>
                        <a:t>/</a:t>
                      </a:r>
                      <a:r>
                        <a:rPr kumimoji="1" lang="en-US" altLang="ja-JP" sz="900" kern="1200" err="1">
                          <a:solidFill>
                            <a:schemeClr val="dk1"/>
                          </a:solidFill>
                          <a:latin typeface="+mj-ea"/>
                          <a:ea typeface="+mn-ea"/>
                          <a:cs typeface="+mn-cs"/>
                        </a:rPr>
                        <a:t>NaaS</a:t>
                      </a:r>
                      <a:r>
                        <a:rPr kumimoji="1" lang="ja-JP" altLang="en-US" sz="900" kern="1200">
                          <a:solidFill>
                            <a:schemeClr val="dk1"/>
                          </a:solidFill>
                          <a:latin typeface="+mj-ea"/>
                          <a:ea typeface="+mn-ea"/>
                          <a:cs typeface="+mn-cs"/>
                        </a:rPr>
                        <a:t>回線用ルーター（</a:t>
                      </a:r>
                      <a:r>
                        <a:rPr kumimoji="1" lang="en-US" altLang="ja-JP" sz="900" kern="1200">
                          <a:solidFill>
                            <a:schemeClr val="dk1"/>
                          </a:solidFill>
                          <a:latin typeface="+mj-ea"/>
                          <a:ea typeface="+mn-ea"/>
                          <a:cs typeface="+mn-cs"/>
                        </a:rPr>
                        <a:t>CE</a:t>
                      </a:r>
                      <a:r>
                        <a:rPr kumimoji="1" lang="ja-JP" altLang="en-US" sz="900" kern="1200">
                          <a:solidFill>
                            <a:schemeClr val="dk1"/>
                          </a:solidFill>
                          <a:latin typeface="+mj-ea"/>
                          <a:ea typeface="+mn-ea"/>
                          <a:cs typeface="+mn-cs"/>
                        </a:rPr>
                        <a:t>）の</a:t>
                      </a:r>
                      <a:r>
                        <a:rPr kumimoji="1" lang="en-US" altLang="ja-JP" sz="900" kern="1200">
                          <a:solidFill>
                            <a:schemeClr val="dk1"/>
                          </a:solidFill>
                          <a:latin typeface="+mj-ea"/>
                          <a:ea typeface="+mn-ea"/>
                          <a:cs typeface="+mn-cs"/>
                        </a:rPr>
                        <a:t>LAN</a:t>
                      </a:r>
                      <a:r>
                        <a:rPr kumimoji="1" lang="ja-JP" altLang="en-US" sz="900" kern="1200">
                          <a:solidFill>
                            <a:schemeClr val="dk1"/>
                          </a:solidFill>
                          <a:latin typeface="+mj-ea"/>
                          <a:ea typeface="+mn-ea"/>
                          <a:cs typeface="+mn-cs"/>
                        </a:rPr>
                        <a:t>側ポート解放及びクラウド側でのルーティング変更（</a:t>
                      </a:r>
                      <a:r>
                        <a:rPr kumimoji="1" lang="en-US" altLang="ja-JP" sz="900" kern="1200">
                          <a:solidFill>
                            <a:schemeClr val="dk1"/>
                          </a:solidFill>
                          <a:latin typeface="+mj-ea"/>
                          <a:ea typeface="+mn-ea"/>
                          <a:cs typeface="+mn-cs"/>
                        </a:rPr>
                        <a:t>VPC</a:t>
                      </a:r>
                      <a:r>
                        <a:rPr kumimoji="1" lang="ja-JP" altLang="en-US" sz="900" kern="1200">
                          <a:solidFill>
                            <a:schemeClr val="dk1"/>
                          </a:solidFill>
                          <a:latin typeface="+mj-ea"/>
                          <a:ea typeface="+mn-ea"/>
                          <a:cs typeface="+mn-cs"/>
                        </a:rPr>
                        <a:t>ルートテーブルの変更）を実施し、回線切り替わりの時間の測定を行った。</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kern="1200">
                          <a:solidFill>
                            <a:schemeClr val="dk1"/>
                          </a:solidFill>
                          <a:latin typeface="+mj-ea"/>
                          <a:ea typeface="+mn-ea"/>
                          <a:cs typeface="+mn-cs"/>
                        </a:rPr>
                        <a:t>拠点側ルーターの</a:t>
                      </a:r>
                      <a:r>
                        <a:rPr kumimoji="1" lang="en-US" altLang="ja-JP" sz="900" kern="1200">
                          <a:solidFill>
                            <a:schemeClr val="dk1"/>
                          </a:solidFill>
                          <a:latin typeface="+mj-ea"/>
                          <a:ea typeface="+mn-ea"/>
                          <a:cs typeface="+mn-cs"/>
                        </a:rPr>
                        <a:t>VRRP IP</a:t>
                      </a:r>
                      <a:r>
                        <a:rPr kumimoji="1" lang="ja-JP" altLang="en-US" sz="900" kern="1200">
                          <a:solidFill>
                            <a:schemeClr val="dk1"/>
                          </a:solidFill>
                          <a:latin typeface="+mj-ea"/>
                          <a:ea typeface="+mn-ea"/>
                          <a:cs typeface="+mn-cs"/>
                        </a:rPr>
                        <a:t>の切り替わり（</a:t>
                      </a:r>
                      <a:r>
                        <a:rPr kumimoji="1" lang="en-US" altLang="ja-JP" sz="900" kern="1200">
                          <a:solidFill>
                            <a:schemeClr val="dk1"/>
                          </a:solidFill>
                          <a:latin typeface="+mj-ea"/>
                          <a:ea typeface="+mn-ea"/>
                          <a:cs typeface="+mn-cs"/>
                        </a:rPr>
                        <a:t>10</a:t>
                      </a:r>
                      <a:r>
                        <a:rPr kumimoji="1" lang="ja-JP" altLang="en-US" sz="900" kern="1200">
                          <a:solidFill>
                            <a:schemeClr val="dk1"/>
                          </a:solidFill>
                          <a:latin typeface="+mj-ea"/>
                          <a:ea typeface="+mn-ea"/>
                          <a:cs typeface="+mn-cs"/>
                        </a:rPr>
                        <a:t>秒程度を想定）、回線経路切り替わり（</a:t>
                      </a:r>
                      <a:r>
                        <a:rPr kumimoji="1" lang="en-US" altLang="ja-JP" sz="900" kern="1200">
                          <a:solidFill>
                            <a:schemeClr val="dk1"/>
                          </a:solidFill>
                          <a:latin typeface="+mj-ea"/>
                          <a:ea typeface="+mn-ea"/>
                          <a:cs typeface="+mn-cs"/>
                        </a:rPr>
                        <a:t>1</a:t>
                      </a:r>
                      <a:r>
                        <a:rPr kumimoji="1" lang="ja-JP" altLang="en-US" sz="900" kern="1200">
                          <a:solidFill>
                            <a:schemeClr val="dk1"/>
                          </a:solidFill>
                          <a:latin typeface="+mj-ea"/>
                          <a:ea typeface="+mn-ea"/>
                          <a:cs typeface="+mn-cs"/>
                        </a:rPr>
                        <a:t>分～</a:t>
                      </a:r>
                      <a:r>
                        <a:rPr kumimoji="1" lang="en-US" altLang="ja-JP" sz="900" kern="1200">
                          <a:solidFill>
                            <a:schemeClr val="dk1"/>
                          </a:solidFill>
                          <a:latin typeface="+mj-ea"/>
                          <a:ea typeface="+mn-ea"/>
                          <a:cs typeface="+mn-cs"/>
                        </a:rPr>
                        <a:t>2</a:t>
                      </a:r>
                      <a:r>
                        <a:rPr kumimoji="1" lang="ja-JP" altLang="en-US" sz="900" kern="1200">
                          <a:solidFill>
                            <a:schemeClr val="dk1"/>
                          </a:solidFill>
                          <a:latin typeface="+mj-ea"/>
                          <a:ea typeface="+mn-ea"/>
                          <a:cs typeface="+mn-cs"/>
                        </a:rPr>
                        <a:t>分程度を想定）による通信断時間の範囲内に収まることを基準に正常性を確認できた。</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4708288"/>
                  </a:ext>
                </a:extLst>
              </a:tr>
              <a:tr h="229778">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228600" indent="-228600">
                        <a:buFont typeface="Arial" panose="020B0604020202020204" pitchFamily="34" charset="0"/>
                        <a:buChar char="•"/>
                      </a:pPr>
                      <a:r>
                        <a:rPr kumimoji="1" lang="ja-JP" altLang="en-US" sz="900" kern="1200">
                          <a:solidFill>
                            <a:schemeClr val="dk1"/>
                          </a:solidFill>
                          <a:latin typeface="+mj-ea"/>
                          <a:ea typeface="+mn-ea"/>
                          <a:cs typeface="+mn-cs"/>
                        </a:rPr>
                        <a:t>なし</a:t>
                      </a:r>
                      <a:endParaRPr kumimoji="1" lang="en-US" altLang="ja-JP" sz="900" kern="1200">
                        <a:solidFill>
                          <a:schemeClr val="dk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9313307"/>
                  </a:ext>
                </a:extLst>
              </a:tr>
              <a:tr h="229778">
                <a:tc rowSpan="2">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rPr>
                        <a:t>8,9</a:t>
                      </a:r>
                      <a:endParaRPr lang="ja-JP" alt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結果</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構成検討にあたり発生した課題について以下に示す。</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8093079"/>
                  </a:ext>
                </a:extLst>
              </a:tr>
              <a:tr h="229778">
                <a:tc vMerge="1">
                  <a:txBody>
                    <a:bodyPr/>
                    <a:lstStyle/>
                    <a:p>
                      <a:pPr algn="ctr"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kumimoji="1" lang="ja-JP" altLang="en-US" sz="900" b="1" u="sng">
                          <a:latin typeface="+mj-ea"/>
                          <a:ea typeface="+mj-ea"/>
                        </a:rPr>
                        <a:t>課題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kumimoji="1" lang="ja-JP" altLang="en-US" sz="900" b="1" kern="1200" dirty="0">
                          <a:solidFill>
                            <a:schemeClr val="tx1"/>
                          </a:solidFill>
                          <a:latin typeface="+mj-ea"/>
                          <a:ea typeface="+mn-ea"/>
                          <a:cs typeface="+mn-cs"/>
                        </a:rPr>
                        <a:t>回線共同利用する場合、団体間での</a:t>
                      </a:r>
                      <a:r>
                        <a:rPr kumimoji="1" lang="en-US" altLang="ja-JP" sz="900" b="1" kern="1200" dirty="0">
                          <a:solidFill>
                            <a:schemeClr val="tx1"/>
                          </a:solidFill>
                          <a:latin typeface="+mj-ea"/>
                          <a:ea typeface="+mn-ea"/>
                          <a:cs typeface="+mn-cs"/>
                        </a:rPr>
                        <a:t>IP</a:t>
                      </a:r>
                      <a:r>
                        <a:rPr kumimoji="1" lang="ja-JP" altLang="en-US" sz="900" b="1" kern="1200" dirty="0">
                          <a:solidFill>
                            <a:schemeClr val="tx1"/>
                          </a:solidFill>
                          <a:latin typeface="+mj-ea"/>
                          <a:ea typeface="+mn-ea"/>
                          <a:cs typeface="+mn-cs"/>
                        </a:rPr>
                        <a:t>アドレス重複が課題となるが、現状</a:t>
                      </a:r>
                      <a:r>
                        <a:rPr kumimoji="1" lang="en-US" altLang="ja-JP" sz="900" b="1" kern="1200" dirty="0">
                          <a:solidFill>
                            <a:schemeClr val="tx1"/>
                          </a:solidFill>
                          <a:latin typeface="+mj-ea"/>
                          <a:ea typeface="+mn-ea"/>
                          <a:cs typeface="+mn-cs"/>
                        </a:rPr>
                        <a:t>AWS Site-to-Site VPN</a:t>
                      </a:r>
                      <a:r>
                        <a:rPr kumimoji="1" lang="ja-JP" altLang="en-US" sz="900" b="1" kern="1200" dirty="0">
                          <a:solidFill>
                            <a:schemeClr val="tx1"/>
                          </a:solidFill>
                          <a:latin typeface="+mj-ea"/>
                          <a:ea typeface="+mn-ea"/>
                          <a:cs typeface="+mn-cs"/>
                        </a:rPr>
                        <a:t>（</a:t>
                      </a:r>
                      <a:r>
                        <a:rPr kumimoji="1" lang="en-US" altLang="ja-JP" sz="900" b="1" kern="1200" dirty="0">
                          <a:solidFill>
                            <a:schemeClr val="tx1"/>
                          </a:solidFill>
                          <a:latin typeface="+mj-ea"/>
                          <a:ea typeface="+mn-ea"/>
                          <a:cs typeface="+mn-cs"/>
                        </a:rPr>
                        <a:t>AWS Private IP-VPN</a:t>
                      </a:r>
                      <a:r>
                        <a:rPr kumimoji="1" lang="ja-JP" altLang="en-US" sz="900" b="1" kern="1200" dirty="0">
                          <a:solidFill>
                            <a:schemeClr val="tx1"/>
                          </a:solidFill>
                          <a:latin typeface="+mj-ea"/>
                          <a:ea typeface="+mn-ea"/>
                          <a:cs typeface="+mn-cs"/>
                        </a:rPr>
                        <a:t>）</a:t>
                      </a:r>
                      <a:r>
                        <a:rPr kumimoji="1" lang="ja-JP" altLang="en-US" sz="900" b="1" dirty="0">
                          <a:solidFill>
                            <a:schemeClr val="tx1"/>
                          </a:solidFill>
                        </a:rPr>
                        <a:t>で検討している本構成がコスト減に最適な構成であるため、次期</a:t>
                      </a:r>
                      <a:r>
                        <a:rPr kumimoji="1" lang="en-US" altLang="ja-JP" sz="900" b="1" dirty="0">
                          <a:solidFill>
                            <a:schemeClr val="tx1"/>
                          </a:solidFill>
                        </a:rPr>
                        <a:t>LGWAN</a:t>
                      </a:r>
                      <a:r>
                        <a:rPr kumimoji="1" lang="ja-JP" altLang="en-US" sz="900" b="1" dirty="0">
                          <a:solidFill>
                            <a:schemeClr val="tx1"/>
                          </a:solidFill>
                        </a:rPr>
                        <a:t>のコスト比較やその他、連携先の運用ルールや要件を加味した上で整理、 検討が必要である。</a:t>
                      </a:r>
                      <a:br>
                        <a:rPr kumimoji="1" lang="en-US" altLang="ja-JP" sz="900" dirty="0">
                          <a:solidFill>
                            <a:schemeClr val="tx1"/>
                          </a:solidFill>
                        </a:rPr>
                      </a:br>
                      <a:r>
                        <a:rPr kumimoji="1" lang="ja-JP" altLang="en-US" sz="900" dirty="0">
                          <a:solidFill>
                            <a:schemeClr val="tx1"/>
                          </a:solidFill>
                        </a:rPr>
                        <a:t>また、次期</a:t>
                      </a:r>
                      <a:r>
                        <a:rPr kumimoji="1" lang="en-US" altLang="ja-JP" sz="900" dirty="0">
                          <a:solidFill>
                            <a:schemeClr val="tx1"/>
                          </a:solidFill>
                        </a:rPr>
                        <a:t>LGWAN</a:t>
                      </a:r>
                      <a:r>
                        <a:rPr kumimoji="1" lang="ja-JP" altLang="en-US" sz="900" dirty="0">
                          <a:solidFill>
                            <a:schemeClr val="tx1"/>
                          </a:solidFill>
                        </a:rPr>
                        <a:t>構成については詳細仕様が出てきた段階で改めて構成検討を実施したいと考えている。</a:t>
                      </a:r>
                      <a:endParaRPr kumimoji="1" lang="ja-JP" altLang="en-US" sz="900" kern="1200" dirty="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4388407"/>
                  </a:ext>
                </a:extLst>
              </a:tr>
            </a:tbl>
          </a:graphicData>
        </a:graphic>
      </p:graphicFrame>
      <p:sp>
        <p:nvSpPr>
          <p:cNvPr id="4" name="タイトル 3">
            <a:extLst>
              <a:ext uri="{FF2B5EF4-FFF2-40B4-BE49-F238E27FC236}">
                <a16:creationId xmlns:a16="http://schemas.microsoft.com/office/drawing/2014/main" id="{F5BC2198-91EA-0BAD-916D-D7F49356107E}"/>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j-ea"/>
                <a:ea typeface="+mj-ea"/>
                <a:cs typeface="+mj-lt"/>
              </a:defRPr>
            </a:lvl1pPr>
          </a:lstStyle>
          <a:p>
            <a:r>
              <a:rPr lang="ja-JP" altLang="en-US"/>
              <a:t>検証結果 </a:t>
            </a:r>
            <a:r>
              <a:rPr lang="en-US" altLang="ja-JP"/>
              <a:t>– </a:t>
            </a:r>
            <a:r>
              <a:rPr lang="ja-JP" altLang="en-US"/>
              <a:t>笠置町（京都電子計算）</a:t>
            </a:r>
            <a:r>
              <a:rPr lang="en-US" altLang="ja-JP"/>
              <a:t>7/7</a:t>
            </a:r>
            <a:r>
              <a:rPr lang="ja-JP" altLang="en-US"/>
              <a:t> </a:t>
            </a:r>
          </a:p>
        </p:txBody>
      </p:sp>
      <p:cxnSp>
        <p:nvCxnSpPr>
          <p:cNvPr id="5" name="直線コネクタ 4">
            <a:extLst>
              <a:ext uri="{FF2B5EF4-FFF2-40B4-BE49-F238E27FC236}">
                <a16:creationId xmlns:a16="http://schemas.microsoft.com/office/drawing/2014/main" id="{65B7727A-C206-239C-D78A-A7E7AD0362D3}"/>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5DF58573-A5FE-4662-E760-58477C750735}"/>
              </a:ext>
            </a:extLst>
          </p:cNvPr>
          <p:cNvSpPr txBox="1"/>
          <p:nvPr/>
        </p:nvSpPr>
        <p:spPr>
          <a:xfrm>
            <a:off x="803116" y="995618"/>
            <a:ext cx="8521200" cy="50154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回線の切替検証及び異なる通信回線を用いた共同利用について検証を行った。いずれの共同利用回線を検討する場合においても、</a:t>
            </a:r>
            <a:r>
              <a:rPr kumimoji="1" lang="en-US" altLang="ja-JP" sz="1400"/>
              <a:t>CSP</a:t>
            </a:r>
            <a:r>
              <a:rPr kumimoji="1" lang="ja-JP" altLang="en-US" sz="1400"/>
              <a:t>のサービス仕様の確認が必要と想定。</a:t>
            </a:r>
            <a:endParaRPr kumimoji="1" lang="en-US" altLang="ja-JP" sz="1400"/>
          </a:p>
        </p:txBody>
      </p:sp>
      <p:sp>
        <p:nvSpPr>
          <p:cNvPr id="7" name="スライド番号プレースホルダー 6">
            <a:extLst>
              <a:ext uri="{FF2B5EF4-FFF2-40B4-BE49-F238E27FC236}">
                <a16:creationId xmlns:a16="http://schemas.microsoft.com/office/drawing/2014/main" id="{7E2F4DAE-7E38-57F3-C233-8BF0F198FFAC}"/>
              </a:ext>
            </a:extLst>
          </p:cNvPr>
          <p:cNvSpPr>
            <a:spLocks noGrp="1"/>
          </p:cNvSpPr>
          <p:nvPr>
            <p:ph type="sldNum" sz="quarter" idx="12"/>
          </p:nvPr>
        </p:nvSpPr>
        <p:spPr/>
        <p:txBody>
          <a:bodyPr/>
          <a:lstStyle/>
          <a:p>
            <a:fld id="{DFD4F317-19D0-4848-B5EB-5B174DBE8CF9}" type="slidenum">
              <a:rPr lang="ja-JP" altLang="en-US" smtClean="0"/>
              <a:pPr/>
              <a:t>70</a:t>
            </a:fld>
            <a:endParaRPr lang="ja-JP" altLang="en-US"/>
          </a:p>
        </p:txBody>
      </p:sp>
    </p:spTree>
    <p:extLst>
      <p:ext uri="{BB962C8B-B14F-4D97-AF65-F5344CB8AC3E}">
        <p14:creationId xmlns:p14="http://schemas.microsoft.com/office/powerpoint/2010/main" val="21917955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fld id="{DFD4F317-19D0-4848-B5EB-5B174DBE8CF9}" type="slidenum">
              <a:rPr lang="ja-JP" altLang="en-US" smtClean="0"/>
              <a:pPr/>
              <a:t>71</a:t>
            </a:fld>
            <a:endParaRPr lang="ja-JP" altLang="en-US"/>
          </a:p>
        </p:txBody>
      </p:sp>
    </p:spTree>
    <p:extLst>
      <p:ext uri="{BB962C8B-B14F-4D97-AF65-F5344CB8AC3E}">
        <p14:creationId xmlns:p14="http://schemas.microsoft.com/office/powerpoint/2010/main" val="17731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 name="表 68">
            <a:extLst>
              <a:ext uri="{FF2B5EF4-FFF2-40B4-BE49-F238E27FC236}">
                <a16:creationId xmlns:a16="http://schemas.microsoft.com/office/drawing/2014/main" id="{69BA244E-0B2A-4A10-B476-9917DB9F16DD}"/>
              </a:ext>
            </a:extLst>
          </p:cNvPr>
          <p:cNvGraphicFramePr>
            <a:graphicFrameLocks noGrp="1"/>
          </p:cNvGraphicFramePr>
          <p:nvPr>
            <p:extLst>
              <p:ext uri="{D42A27DB-BD31-4B8C-83A1-F6EECF244321}">
                <p14:modId xmlns:p14="http://schemas.microsoft.com/office/powerpoint/2010/main" val="3099714463"/>
              </p:ext>
            </p:extLst>
          </p:nvPr>
        </p:nvGraphicFramePr>
        <p:xfrm>
          <a:off x="773659" y="3607277"/>
          <a:ext cx="8345401" cy="2423023"/>
        </p:xfrm>
        <a:graphic>
          <a:graphicData uri="http://schemas.openxmlformats.org/drawingml/2006/table">
            <a:tbl>
              <a:tblPr firstRow="1" bandRow="1">
                <a:tableStyleId>{5940675A-B579-460E-94D1-54222C63F5DA}</a:tableStyleId>
              </a:tblPr>
              <a:tblGrid>
                <a:gridCol w="593724">
                  <a:extLst>
                    <a:ext uri="{9D8B030D-6E8A-4147-A177-3AD203B41FA5}">
                      <a16:colId xmlns:a16="http://schemas.microsoft.com/office/drawing/2014/main" val="842648855"/>
                    </a:ext>
                  </a:extLst>
                </a:gridCol>
                <a:gridCol w="7751677">
                  <a:extLst>
                    <a:ext uri="{9D8B030D-6E8A-4147-A177-3AD203B41FA5}">
                      <a16:colId xmlns:a16="http://schemas.microsoft.com/office/drawing/2014/main" val="3931106438"/>
                    </a:ext>
                  </a:extLst>
                </a:gridCol>
              </a:tblGrid>
              <a:tr h="299959">
                <a:tc gridSpan="2">
                  <a:txBody>
                    <a:bodyPr/>
                    <a:lstStyle/>
                    <a:p>
                      <a:r>
                        <a:rPr kumimoji="1" lang="ja-JP" altLang="en-US" sz="1100" b="1">
                          <a:solidFill>
                            <a:schemeClr val="bg1">
                              <a:lumMod val="100000"/>
                            </a:schemeClr>
                          </a:solidFill>
                          <a:latin typeface="+mj-ea"/>
                          <a:ea typeface="+mj-ea"/>
                        </a:rPr>
                        <a:t>＜凡例＞</a:t>
                      </a:r>
                      <a:endParaRPr kumimoji="1" lang="ja-JP" altLang="en-US" sz="1000" b="1">
                        <a:solidFill>
                          <a:schemeClr val="bg1">
                            <a:lumMod val="100000"/>
                          </a:schemeClr>
                        </a:solidFill>
                        <a:latin typeface="+mj-ea"/>
                        <a:ea typeface="+mj-ea"/>
                      </a:endParaRPr>
                    </a:p>
                  </a:txBody>
                  <a:tcPr anchor="ctr">
                    <a:solidFill>
                      <a:srgbClr val="005EB8"/>
                    </a:solidFill>
                  </a:tcPr>
                </a:tc>
                <a:tc hMerge="1">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endParaRPr kumimoji="1" lang="ja-JP" altLang="en-US" sz="1000"/>
                    </a:p>
                  </a:txBody>
                  <a:tcPr anchor="ctr"/>
                </a:tc>
                <a:extLst>
                  <a:ext uri="{0D108BD9-81ED-4DB2-BD59-A6C34878D82A}">
                    <a16:rowId xmlns:a16="http://schemas.microsoft.com/office/drawing/2014/main" val="4223588944"/>
                  </a:ext>
                </a:extLst>
              </a:tr>
              <a:tr h="334426">
                <a:tc>
                  <a:txBody>
                    <a:bodyPr/>
                    <a:lstStyle/>
                    <a:p>
                      <a:endParaRPr kumimoji="1" lang="ja-JP" altLang="en-US" sz="1000"/>
                    </a:p>
                  </a:txBody>
                  <a:tcPr anchor="ctr">
                    <a:solidFill>
                      <a:schemeClr val="bg1">
                        <a:lumMod val="95000"/>
                      </a:schemeClr>
                    </a:solidFill>
                  </a:tcPr>
                </a:tc>
                <a:tc>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r>
                        <a:rPr kumimoji="1" lang="ja-JP" altLang="en-US" sz="1000">
                          <a:latin typeface="+mj-ea"/>
                          <a:ea typeface="+mj-ea"/>
                        </a:rPr>
                        <a:t>クラウド接続サービスの区間を示したもの。この区間内は全てが冗長化されている。</a:t>
                      </a:r>
                    </a:p>
                  </a:txBody>
                  <a:tcPr anchor="ctr">
                    <a:solidFill>
                      <a:schemeClr val="bg1">
                        <a:lumMod val="95000"/>
                      </a:schemeClr>
                    </a:solidFill>
                  </a:tcPr>
                </a:tc>
                <a:extLst>
                  <a:ext uri="{0D108BD9-81ED-4DB2-BD59-A6C34878D82A}">
                    <a16:rowId xmlns:a16="http://schemas.microsoft.com/office/drawing/2014/main" val="1869640784"/>
                  </a:ext>
                </a:extLst>
              </a:tr>
              <a:tr h="373384">
                <a:tc>
                  <a:txBody>
                    <a:bodyPr/>
                    <a:lstStyle/>
                    <a:p>
                      <a:endParaRPr kumimoji="1" lang="ja-JP" altLang="en-US" sz="1000"/>
                    </a:p>
                  </a:txBody>
                  <a:tcPr anchor="ctr">
                    <a:solidFill>
                      <a:schemeClr val="bg1">
                        <a:lumMod val="95000"/>
                      </a:schemeClr>
                    </a:solidFill>
                  </a:tcPr>
                </a:tc>
                <a:tc>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r>
                        <a:rPr kumimoji="1" lang="en-US" altLang="ja-JP" sz="1000" b="0" i="0" kern="1200">
                          <a:solidFill>
                            <a:schemeClr val="tx1"/>
                          </a:solidFill>
                          <a:effectLst/>
                          <a:latin typeface="+mj-ea"/>
                          <a:ea typeface="+mj-ea"/>
                          <a:cs typeface="+mn-cs"/>
                        </a:rPr>
                        <a:t>Customer Edge router</a:t>
                      </a:r>
                      <a:r>
                        <a:rPr kumimoji="1" lang="ja-JP" altLang="en-US" sz="1000" b="0" i="0" kern="1200">
                          <a:solidFill>
                            <a:schemeClr val="tx1"/>
                          </a:solidFill>
                          <a:effectLst/>
                          <a:latin typeface="+mj-ea"/>
                          <a:ea typeface="+mj-ea"/>
                          <a:cs typeface="+mn-cs"/>
                        </a:rPr>
                        <a:t>の略。組織の拠点間の接続に通信事業者の閉域</a:t>
                      </a:r>
                      <a:r>
                        <a:rPr kumimoji="1" lang="en-US" altLang="ja-JP" sz="1000" b="0" i="0" kern="1200">
                          <a:solidFill>
                            <a:schemeClr val="tx1"/>
                          </a:solidFill>
                          <a:effectLst/>
                          <a:latin typeface="+mj-ea"/>
                          <a:ea typeface="+mj-ea"/>
                          <a:cs typeface="+mn-cs"/>
                        </a:rPr>
                        <a:t>TCP/IP</a:t>
                      </a:r>
                      <a:r>
                        <a:rPr kumimoji="1" lang="ja-JP" altLang="en-US" sz="1000" b="0" i="0" kern="1200">
                          <a:solidFill>
                            <a:schemeClr val="tx1"/>
                          </a:solidFill>
                          <a:effectLst/>
                          <a:latin typeface="+mj-ea"/>
                          <a:ea typeface="+mj-ea"/>
                          <a:cs typeface="+mn-cs"/>
                        </a:rPr>
                        <a:t>ネットワークを経由する</a:t>
                      </a:r>
                      <a:r>
                        <a:rPr kumimoji="1" lang="en-US" altLang="ja-JP" sz="1000" b="0" i="0" kern="1200">
                          <a:solidFill>
                            <a:schemeClr val="tx1"/>
                          </a:solidFill>
                          <a:effectLst/>
                          <a:latin typeface="+mj-ea"/>
                          <a:ea typeface="+mj-ea"/>
                          <a:cs typeface="+mn-cs"/>
                        </a:rPr>
                        <a:t>IP-VPN</a:t>
                      </a:r>
                      <a:r>
                        <a:rPr kumimoji="1" lang="ja-JP" altLang="en-US" sz="1000" b="0" i="0" kern="1200">
                          <a:solidFill>
                            <a:schemeClr val="tx1"/>
                          </a:solidFill>
                          <a:effectLst/>
                          <a:latin typeface="+mj-ea"/>
                          <a:ea typeface="+mj-ea"/>
                          <a:cs typeface="+mn-cs"/>
                        </a:rPr>
                        <a:t>において、地方公共団体側ネットワーク（</a:t>
                      </a:r>
                      <a:r>
                        <a:rPr kumimoji="1" lang="en-US" altLang="ja-JP" sz="1000" b="0" i="0" kern="1200">
                          <a:solidFill>
                            <a:schemeClr val="tx1"/>
                          </a:solidFill>
                          <a:effectLst/>
                          <a:latin typeface="+mj-ea"/>
                          <a:ea typeface="+mj-ea"/>
                          <a:cs typeface="+mn-cs"/>
                        </a:rPr>
                        <a:t>LAN</a:t>
                      </a:r>
                      <a:r>
                        <a:rPr kumimoji="1" lang="ja-JP" altLang="en-US" sz="1000" b="0" i="0" kern="1200">
                          <a:solidFill>
                            <a:schemeClr val="tx1"/>
                          </a:solidFill>
                          <a:effectLst/>
                          <a:latin typeface="+mj-ea"/>
                          <a:ea typeface="+mj-ea"/>
                          <a:cs typeface="+mn-cs"/>
                        </a:rPr>
                        <a:t>）と事業者側ネットワーク（広域回線網）の境界に位置するルーターのうち地方公共団体側に設置されたもの。</a:t>
                      </a:r>
                      <a:endParaRPr kumimoji="1" lang="ja-JP" altLang="en-US" sz="1000">
                        <a:latin typeface="+mj-ea"/>
                        <a:ea typeface="+mj-ea"/>
                      </a:endParaRPr>
                    </a:p>
                  </a:txBody>
                  <a:tcPr anchor="ctr">
                    <a:solidFill>
                      <a:schemeClr val="bg1">
                        <a:lumMod val="95000"/>
                      </a:schemeClr>
                    </a:solidFill>
                  </a:tcPr>
                </a:tc>
                <a:extLst>
                  <a:ext uri="{0D108BD9-81ED-4DB2-BD59-A6C34878D82A}">
                    <a16:rowId xmlns:a16="http://schemas.microsoft.com/office/drawing/2014/main" val="567175179"/>
                  </a:ext>
                </a:extLst>
              </a:tr>
              <a:tr h="299959">
                <a:tc>
                  <a:txBody>
                    <a:bodyPr/>
                    <a:lstStyle/>
                    <a:p>
                      <a:endParaRPr kumimoji="1" lang="ja-JP" altLang="en-US" sz="1000"/>
                    </a:p>
                  </a:txBody>
                  <a:tcPr anchor="ctr">
                    <a:solidFill>
                      <a:schemeClr val="bg1">
                        <a:lumMod val="95000"/>
                      </a:schemeClr>
                    </a:solidFill>
                  </a:tcPr>
                </a:tc>
                <a:tc>
                  <a:txBody>
                    <a:bodyPr/>
                    <a:lstStyle/>
                    <a:p>
                      <a:r>
                        <a:rPr kumimoji="1" lang="en-US" altLang="ja-JP" sz="1000">
                          <a:latin typeface="+mj-ea"/>
                          <a:ea typeface="+mj-ea"/>
                        </a:rPr>
                        <a:t>Optical Network Unit</a:t>
                      </a:r>
                      <a:r>
                        <a:rPr kumimoji="1" lang="ja-JP" altLang="en-US" sz="1000">
                          <a:latin typeface="+mj-ea"/>
                          <a:ea typeface="+mj-ea"/>
                        </a:rPr>
                        <a:t>の略。光回線の終端装置。</a:t>
                      </a:r>
                    </a:p>
                  </a:txBody>
                  <a:tcPr anchor="ctr">
                    <a:solidFill>
                      <a:schemeClr val="bg1">
                        <a:lumMod val="95000"/>
                      </a:schemeClr>
                    </a:solidFill>
                  </a:tcPr>
                </a:tc>
                <a:extLst>
                  <a:ext uri="{0D108BD9-81ED-4DB2-BD59-A6C34878D82A}">
                    <a16:rowId xmlns:a16="http://schemas.microsoft.com/office/drawing/2014/main" val="3830503247"/>
                  </a:ext>
                </a:extLst>
              </a:tr>
              <a:tr h="373384">
                <a:tc>
                  <a:txBody>
                    <a:bodyPr/>
                    <a:lstStyle/>
                    <a:p>
                      <a:endParaRPr kumimoji="1" lang="ja-JP" altLang="en-US" sz="1000"/>
                    </a:p>
                  </a:txBody>
                  <a:tcPr anchor="ctr">
                    <a:solidFill>
                      <a:schemeClr val="bg1">
                        <a:lumMod val="95000"/>
                      </a:schemeClr>
                    </a:solidFill>
                  </a:tcPr>
                </a:tc>
                <a:tc>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r>
                        <a:rPr kumimoji="1" lang="en-US" altLang="ja-JP" sz="1000">
                          <a:latin typeface="+mj-ea"/>
                          <a:ea typeface="+mj-ea"/>
                        </a:rPr>
                        <a:t>Provider Edge router</a:t>
                      </a:r>
                      <a:r>
                        <a:rPr kumimoji="1" lang="ja-JP" altLang="en-US" sz="1000">
                          <a:latin typeface="+mj-ea"/>
                          <a:ea typeface="+mj-ea"/>
                        </a:rPr>
                        <a:t>の略。組織の拠点間の接続に通信事業者の閉域</a:t>
                      </a:r>
                      <a:r>
                        <a:rPr kumimoji="1" lang="en-US" altLang="ja-JP" sz="1000">
                          <a:latin typeface="+mj-ea"/>
                          <a:ea typeface="+mj-ea"/>
                        </a:rPr>
                        <a:t>TCP/IP</a:t>
                      </a:r>
                      <a:r>
                        <a:rPr kumimoji="1" lang="ja-JP" altLang="en-US" sz="1000">
                          <a:latin typeface="+mj-ea"/>
                          <a:ea typeface="+mj-ea"/>
                        </a:rPr>
                        <a:t>ネットワークを経由する</a:t>
                      </a:r>
                      <a:r>
                        <a:rPr kumimoji="1" lang="en-US" altLang="ja-JP" sz="1000">
                          <a:latin typeface="+mj-ea"/>
                          <a:ea typeface="+mj-ea"/>
                        </a:rPr>
                        <a:t>IP-VPN</a:t>
                      </a:r>
                      <a:r>
                        <a:rPr kumimoji="1" lang="ja-JP" altLang="en-US" sz="1000">
                          <a:latin typeface="+mj-ea"/>
                          <a:ea typeface="+mj-ea"/>
                        </a:rPr>
                        <a:t>において、地方公共団体側ネットワーク（</a:t>
                      </a:r>
                      <a:r>
                        <a:rPr kumimoji="1" lang="en-US" altLang="ja-JP" sz="1000">
                          <a:latin typeface="+mj-ea"/>
                          <a:ea typeface="+mj-ea"/>
                        </a:rPr>
                        <a:t>LAN</a:t>
                      </a:r>
                      <a:r>
                        <a:rPr kumimoji="1" lang="ja-JP" altLang="en-US" sz="1000">
                          <a:latin typeface="+mj-ea"/>
                          <a:ea typeface="+mj-ea"/>
                        </a:rPr>
                        <a:t>）と事業者側ネットワーク（広域回線網）の境界に位置するルーターのうち事業者側に設置されたもの。</a:t>
                      </a:r>
                    </a:p>
                  </a:txBody>
                  <a:tcPr anchor="ctr">
                    <a:solidFill>
                      <a:schemeClr val="bg1">
                        <a:lumMod val="95000"/>
                      </a:schemeClr>
                    </a:solidFill>
                  </a:tcPr>
                </a:tc>
                <a:extLst>
                  <a:ext uri="{0D108BD9-81ED-4DB2-BD59-A6C34878D82A}">
                    <a16:rowId xmlns:a16="http://schemas.microsoft.com/office/drawing/2014/main" val="4240795512"/>
                  </a:ext>
                </a:extLst>
              </a:tr>
              <a:tr h="373384">
                <a:tc>
                  <a:txBody>
                    <a:bodyPr/>
                    <a:lstStyle/>
                    <a:p>
                      <a:endParaRPr kumimoji="1" lang="ja-JP" altLang="en-US" sz="1000"/>
                    </a:p>
                  </a:txBody>
                  <a:tcPr anchor="ctr">
                    <a:solidFill>
                      <a:schemeClr val="bg1">
                        <a:lumMod val="95000"/>
                      </a:schemeClr>
                    </a:solidFill>
                  </a:tcPr>
                </a:tc>
                <a:tc>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r>
                        <a:rPr kumimoji="1" lang="ja-JP" altLang="en-US" sz="1000">
                          <a:latin typeface="+mj-ea"/>
                          <a:ea typeface="+mj-ea"/>
                        </a:rPr>
                        <a:t>閉域網を相互に接続するルーター。地方公共団体から伸びたアクセス回線は、このルーターを経由し、クラウドサービスプロバイダ</a:t>
                      </a:r>
                      <a:r>
                        <a:rPr kumimoji="1" lang="en-US" altLang="ja-JP" sz="1000">
                          <a:latin typeface="+mj-ea"/>
                          <a:ea typeface="+mj-ea"/>
                        </a:rPr>
                        <a:t>―</a:t>
                      </a:r>
                      <a:r>
                        <a:rPr kumimoji="1" lang="ja-JP" altLang="en-US" sz="1000">
                          <a:latin typeface="+mj-ea"/>
                          <a:ea typeface="+mj-ea"/>
                        </a:rPr>
                        <a:t>（</a:t>
                      </a:r>
                      <a:r>
                        <a:rPr kumimoji="1" lang="en-US" altLang="ja-JP" sz="1000">
                          <a:latin typeface="+mj-ea"/>
                          <a:ea typeface="+mj-ea"/>
                        </a:rPr>
                        <a:t>CSP</a:t>
                      </a:r>
                      <a:r>
                        <a:rPr kumimoji="1" lang="ja-JP" altLang="en-US" sz="1000">
                          <a:latin typeface="+mj-ea"/>
                          <a:ea typeface="+mj-ea"/>
                        </a:rPr>
                        <a:t>）に接続される。複数の</a:t>
                      </a:r>
                      <a:r>
                        <a:rPr kumimoji="1" lang="en-US" altLang="ja-JP" sz="1000">
                          <a:latin typeface="+mj-ea"/>
                          <a:ea typeface="+mj-ea"/>
                        </a:rPr>
                        <a:t>CSP</a:t>
                      </a:r>
                      <a:r>
                        <a:rPr kumimoji="1" lang="ja-JP" altLang="en-US" sz="1000">
                          <a:latin typeface="+mj-ea"/>
                          <a:ea typeface="+mj-ea"/>
                        </a:rPr>
                        <a:t>に接続する場合には、このルーターを起点として複数の</a:t>
                      </a:r>
                      <a:r>
                        <a:rPr kumimoji="1" lang="en-US" altLang="ja-JP" sz="1000">
                          <a:latin typeface="+mj-ea"/>
                          <a:ea typeface="+mj-ea"/>
                        </a:rPr>
                        <a:t>CSP</a:t>
                      </a:r>
                      <a:r>
                        <a:rPr kumimoji="1" lang="ja-JP" altLang="en-US" sz="1000">
                          <a:latin typeface="+mj-ea"/>
                          <a:ea typeface="+mj-ea"/>
                        </a:rPr>
                        <a:t>に接続される。</a:t>
                      </a:r>
                    </a:p>
                  </a:txBody>
                  <a:tcPr anchor="ctr">
                    <a:solidFill>
                      <a:schemeClr val="bg1">
                        <a:lumMod val="95000"/>
                      </a:schemeClr>
                    </a:solidFill>
                  </a:tcPr>
                </a:tc>
                <a:extLst>
                  <a:ext uri="{0D108BD9-81ED-4DB2-BD59-A6C34878D82A}">
                    <a16:rowId xmlns:a16="http://schemas.microsoft.com/office/drawing/2014/main" val="3628304634"/>
                  </a:ext>
                </a:extLst>
              </a:tr>
              <a:tr h="299959">
                <a:tc>
                  <a:txBody>
                    <a:bodyPr/>
                    <a:lstStyle/>
                    <a:p>
                      <a:endParaRPr kumimoji="1" lang="ja-JP" altLang="en-US" sz="1000"/>
                    </a:p>
                  </a:txBody>
                  <a:tcPr anchor="ctr">
                    <a:solidFill>
                      <a:schemeClr val="bg1">
                        <a:lumMod val="95000"/>
                      </a:schemeClr>
                    </a:solidFill>
                  </a:tcPr>
                </a:tc>
                <a:tc>
                  <a:txBody>
                    <a:bodyPr/>
                    <a:lstStyle/>
                    <a:p>
                      <a:pPr marL="0" marR="0" lvl="0" indent="0" algn="l" defTabSz="945947" rtl="0" eaLnBrk="1" fontAlgn="auto" latinLnBrk="0" hangingPunct="1">
                        <a:lnSpc>
                          <a:spcPct val="100000"/>
                        </a:lnSpc>
                        <a:spcBef>
                          <a:spcPts val="0"/>
                        </a:spcBef>
                        <a:spcAft>
                          <a:spcPts val="0"/>
                        </a:spcAft>
                        <a:buClrTx/>
                        <a:buSzTx/>
                        <a:buFontTx/>
                        <a:buNone/>
                        <a:tabLst/>
                        <a:defRPr/>
                      </a:pPr>
                      <a:r>
                        <a:rPr kumimoji="1" lang="ja-JP" altLang="en-US" sz="1000" dirty="0">
                          <a:latin typeface="+mj-ea"/>
                          <a:ea typeface="+mj-ea"/>
                        </a:rPr>
                        <a:t>相互接続ルーターから伸びた物理的な回線を</a:t>
                      </a:r>
                      <a:r>
                        <a:rPr kumimoji="1" lang="en-US" altLang="ja-JP" sz="1000" dirty="0">
                          <a:latin typeface="+mj-ea"/>
                          <a:ea typeface="+mj-ea"/>
                        </a:rPr>
                        <a:t>CSP</a:t>
                      </a:r>
                      <a:r>
                        <a:rPr kumimoji="1" lang="ja-JP" altLang="en-US" sz="1000" dirty="0">
                          <a:latin typeface="+mj-ea"/>
                          <a:ea typeface="+mj-ea"/>
                        </a:rPr>
                        <a:t>に接続するために各</a:t>
                      </a:r>
                      <a:r>
                        <a:rPr kumimoji="1" lang="en-US" altLang="ja-JP" sz="1000" dirty="0">
                          <a:latin typeface="+mj-ea"/>
                          <a:ea typeface="+mj-ea"/>
                        </a:rPr>
                        <a:t>CSP</a:t>
                      </a:r>
                      <a:r>
                        <a:rPr kumimoji="1" lang="ja-JP" altLang="en-US" sz="1000" dirty="0">
                          <a:latin typeface="+mj-ea"/>
                          <a:ea typeface="+mj-ea"/>
                        </a:rPr>
                        <a:t>が用意している接続サービス。</a:t>
                      </a:r>
                      <a:endParaRPr kumimoji="1" lang="ja-JP" altLang="en-US" sz="1000" dirty="0">
                        <a:solidFill>
                          <a:srgbClr val="FF0000"/>
                        </a:solidFill>
                        <a:highlight>
                          <a:srgbClr val="FFFF00"/>
                        </a:highlight>
                        <a:latin typeface="+mj-ea"/>
                        <a:ea typeface="+mj-ea"/>
                      </a:endParaRPr>
                    </a:p>
                  </a:txBody>
                  <a:tcPr anchor="ctr">
                    <a:solidFill>
                      <a:schemeClr val="bg1">
                        <a:lumMod val="95000"/>
                      </a:schemeClr>
                    </a:solidFill>
                  </a:tcPr>
                </a:tc>
                <a:extLst>
                  <a:ext uri="{0D108BD9-81ED-4DB2-BD59-A6C34878D82A}">
                    <a16:rowId xmlns:a16="http://schemas.microsoft.com/office/drawing/2014/main" val="1924226277"/>
                  </a:ext>
                </a:extLst>
              </a:tr>
            </a:tbl>
          </a:graphicData>
        </a:graphic>
      </p:graphicFrame>
      <p:grpSp>
        <p:nvGrpSpPr>
          <p:cNvPr id="5" name="グループ化 4">
            <a:extLst>
              <a:ext uri="{FF2B5EF4-FFF2-40B4-BE49-F238E27FC236}">
                <a16:creationId xmlns:a16="http://schemas.microsoft.com/office/drawing/2014/main" id="{28F24903-34DC-4939-8805-1A2958C8E5D2}"/>
              </a:ext>
            </a:extLst>
          </p:cNvPr>
          <p:cNvGrpSpPr/>
          <p:nvPr/>
        </p:nvGrpSpPr>
        <p:grpSpPr>
          <a:xfrm>
            <a:off x="815410" y="4318034"/>
            <a:ext cx="475200" cy="1620837"/>
            <a:chOff x="456687" y="4703206"/>
            <a:chExt cx="475200" cy="1620837"/>
          </a:xfrm>
        </p:grpSpPr>
        <p:sp>
          <p:nvSpPr>
            <p:cNvPr id="308" name="円柱 307">
              <a:extLst>
                <a:ext uri="{FF2B5EF4-FFF2-40B4-BE49-F238E27FC236}">
                  <a16:creationId xmlns:a16="http://schemas.microsoft.com/office/drawing/2014/main" id="{7314E0F6-0E72-4213-8A28-A95415B24D8F}"/>
                </a:ext>
              </a:extLst>
            </p:cNvPr>
            <p:cNvSpPr/>
            <p:nvPr/>
          </p:nvSpPr>
          <p:spPr>
            <a:xfrm>
              <a:off x="479609" y="4703206"/>
              <a:ext cx="432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CE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09" name="円柱 308">
              <a:extLst>
                <a:ext uri="{FF2B5EF4-FFF2-40B4-BE49-F238E27FC236}">
                  <a16:creationId xmlns:a16="http://schemas.microsoft.com/office/drawing/2014/main" id="{4F75EEC4-9982-42BB-8393-E74FEEE1E0DF}"/>
                </a:ext>
              </a:extLst>
            </p:cNvPr>
            <p:cNvSpPr/>
            <p:nvPr/>
          </p:nvSpPr>
          <p:spPr>
            <a:xfrm>
              <a:off x="484827" y="5408706"/>
              <a:ext cx="432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PE</a:t>
              </a:r>
              <a:br>
                <a:rPr lang="en-US" altLang="ja-JP" sz="700" kern="0">
                  <a:solidFill>
                    <a:sysClr val="window" lastClr="FFFFFF"/>
                  </a:solidFill>
                  <a:latin typeface="+mj-ea"/>
                  <a:ea typeface="+mj-ea"/>
                </a:rPr>
              </a:br>
              <a:r>
                <a:rPr lang="ja-JP" altLang="en-US" sz="700" kern="0">
                  <a:solidFill>
                    <a:sysClr val="window" lastClr="FFFFFF"/>
                  </a:solidFill>
                  <a:latin typeface="+mj-ea"/>
                  <a:ea typeface="+mj-ea"/>
                </a:rPr>
                <a:t>ルーター</a:t>
              </a:r>
            </a:p>
          </p:txBody>
        </p:sp>
        <p:sp>
          <p:nvSpPr>
            <p:cNvPr id="310" name="正方形/長方形 309">
              <a:extLst>
                <a:ext uri="{FF2B5EF4-FFF2-40B4-BE49-F238E27FC236}">
                  <a16:creationId xmlns:a16="http://schemas.microsoft.com/office/drawing/2014/main" id="{7A9668BD-E4C8-4921-8000-3CCA0402BF24}"/>
                </a:ext>
              </a:extLst>
            </p:cNvPr>
            <p:cNvSpPr/>
            <p:nvPr/>
          </p:nvSpPr>
          <p:spPr>
            <a:xfrm>
              <a:off x="479054" y="5049057"/>
              <a:ext cx="432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j-ea"/>
                  <a:ea typeface="+mj-ea"/>
                </a:rPr>
                <a:t>ONU</a:t>
              </a:r>
              <a:endParaRPr lang="ja-JP" altLang="en-US" sz="700" kern="0">
                <a:solidFill>
                  <a:sysClr val="window" lastClr="FFFFFF"/>
                </a:solidFill>
                <a:latin typeface="+mj-ea"/>
                <a:ea typeface="+mj-ea"/>
              </a:endParaRPr>
            </a:p>
          </p:txBody>
        </p:sp>
        <p:sp>
          <p:nvSpPr>
            <p:cNvPr id="311" name="正方形/長方形 310">
              <a:extLst>
                <a:ext uri="{FF2B5EF4-FFF2-40B4-BE49-F238E27FC236}">
                  <a16:creationId xmlns:a16="http://schemas.microsoft.com/office/drawing/2014/main" id="{C5CC0890-7CB5-4704-A0FD-C3F67CAF5EAF}"/>
                </a:ext>
              </a:extLst>
            </p:cNvPr>
            <p:cNvSpPr/>
            <p:nvPr/>
          </p:nvSpPr>
          <p:spPr>
            <a:xfrm>
              <a:off x="456687" y="6200932"/>
              <a:ext cx="475200" cy="123111"/>
            </a:xfrm>
            <a:prstGeom prst="rect">
              <a:avLst/>
            </a:prstGeom>
            <a:solidFill>
              <a:schemeClr val="bg1"/>
            </a:solidFill>
            <a:ln w="19050" cap="flat" cmpd="sng" algn="ctr">
              <a:solidFill>
                <a:schemeClr val="bg1">
                  <a:lumMod val="50000"/>
                </a:schemeClr>
              </a:solidFill>
              <a:prstDash val="solid"/>
              <a:miter lim="800000"/>
              <a:headEnd type="none" w="med" len="med"/>
              <a:tailEnd type="none" w="med" len="med"/>
            </a:ln>
            <a:effectLst/>
          </p:spPr>
          <p:txBody>
            <a:bodyPr wrap="square" lIns="0" tIns="0" rIns="0" bIns="0" rtlCol="0"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800" kern="0">
                  <a:solidFill>
                    <a:srgbClr val="00338D"/>
                  </a:solidFill>
                  <a:latin typeface="+mj-ea"/>
                  <a:ea typeface="+mj-ea"/>
                </a:rPr>
                <a:t>接続点</a:t>
              </a:r>
            </a:p>
          </p:txBody>
        </p:sp>
        <p:sp>
          <p:nvSpPr>
            <p:cNvPr id="312" name="円柱 311">
              <a:extLst>
                <a:ext uri="{FF2B5EF4-FFF2-40B4-BE49-F238E27FC236}">
                  <a16:creationId xmlns:a16="http://schemas.microsoft.com/office/drawing/2014/main" id="{A727677D-08A1-4BD1-8148-9E105D830431}"/>
                </a:ext>
              </a:extLst>
            </p:cNvPr>
            <p:cNvSpPr/>
            <p:nvPr/>
          </p:nvSpPr>
          <p:spPr>
            <a:xfrm>
              <a:off x="471804" y="5778130"/>
              <a:ext cx="432000" cy="252000"/>
            </a:xfrm>
            <a:prstGeom prst="can">
              <a:avLst>
                <a:gd name="adj" fmla="val 12104"/>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600" kern="0">
                  <a:solidFill>
                    <a:sysClr val="window" lastClr="FFFFFF"/>
                  </a:solidFill>
                  <a:latin typeface="+mj-ea"/>
                  <a:ea typeface="+mj-ea"/>
                </a:rPr>
                <a:t>相互接続</a:t>
              </a:r>
              <a:endParaRPr lang="en-US" altLang="ja-JP" sz="600" kern="0">
                <a:solidFill>
                  <a:sysClr val="window" lastClr="FFFFFF"/>
                </a:solidFill>
                <a:latin typeface="+mj-ea"/>
                <a:ea typeface="+mj-ea"/>
              </a:endParaRPr>
            </a:p>
            <a:p>
              <a:pPr algn="ctr">
                <a:defRPr/>
              </a:pPr>
              <a:r>
                <a:rPr lang="ja-JP" altLang="en-US" sz="600" kern="0">
                  <a:solidFill>
                    <a:sysClr val="window" lastClr="FFFFFF"/>
                  </a:solidFill>
                  <a:latin typeface="+mj-ea"/>
                  <a:ea typeface="+mj-ea"/>
                </a:rPr>
                <a:t>ルーター</a:t>
              </a:r>
              <a:endParaRPr lang="en-US" altLang="ja-JP" sz="600" kern="0">
                <a:solidFill>
                  <a:sysClr val="window" lastClr="FFFFFF"/>
                </a:solidFill>
                <a:latin typeface="+mj-ea"/>
                <a:ea typeface="+mj-ea"/>
              </a:endParaRPr>
            </a:p>
          </p:txBody>
        </p:sp>
      </p:grpSp>
      <p:cxnSp>
        <p:nvCxnSpPr>
          <p:cNvPr id="76" name="直線矢印コネクタ 75">
            <a:extLst>
              <a:ext uri="{FF2B5EF4-FFF2-40B4-BE49-F238E27FC236}">
                <a16:creationId xmlns:a16="http://schemas.microsoft.com/office/drawing/2014/main" id="{E49B8996-3048-4D7F-B2C9-FCF3610ED48C}"/>
              </a:ext>
            </a:extLst>
          </p:cNvPr>
          <p:cNvCxnSpPr>
            <a:cxnSpLocks/>
          </p:cNvCxnSpPr>
          <p:nvPr/>
        </p:nvCxnSpPr>
        <p:spPr>
          <a:xfrm>
            <a:off x="821073" y="4067391"/>
            <a:ext cx="470878"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四角形: 角を丸くする 1">
            <a:extLst>
              <a:ext uri="{FF2B5EF4-FFF2-40B4-BE49-F238E27FC236}">
                <a16:creationId xmlns:a16="http://schemas.microsoft.com/office/drawing/2014/main" id="{690F1A32-CA62-B4E2-D29F-F65F8B96B457}"/>
              </a:ext>
            </a:extLst>
          </p:cNvPr>
          <p:cNvSpPr/>
          <p:nvPr/>
        </p:nvSpPr>
        <p:spPr>
          <a:xfrm>
            <a:off x="4021687" y="2055734"/>
            <a:ext cx="3276000" cy="972000"/>
          </a:xfrm>
          <a:prstGeom prst="roundRect">
            <a:avLst>
              <a:gd name="adj" fmla="val 6476"/>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900" b="1" kern="0">
                <a:solidFill>
                  <a:srgbClr val="00338D"/>
                </a:solidFill>
                <a:latin typeface="Meiryo UI" panose="020B0604030504040204" pitchFamily="50" charset="-128"/>
                <a:ea typeface="Meiryo UI" panose="020B0604030504040204" pitchFamily="50" charset="-128"/>
              </a:rPr>
              <a:t>閉域網相互接続部</a:t>
            </a:r>
            <a:endParaRPr lang="en-US" altLang="ja-JP" sz="900" b="1" kern="0">
              <a:solidFill>
                <a:srgbClr val="00338D"/>
              </a:solidFill>
              <a:latin typeface="Meiryo UI" panose="020B0604030504040204" pitchFamily="50" charset="-128"/>
              <a:ea typeface="Meiryo UI" panose="020B0604030504040204" pitchFamily="50" charset="-128"/>
            </a:endParaRPr>
          </a:p>
          <a:p>
            <a:pPr>
              <a:defRPr/>
            </a:pP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a:t>
            </a:r>
            <a:r>
              <a:rPr lang="en-US" altLang="ja-JP" sz="900" b="1" kern="0">
                <a:solidFill>
                  <a:srgbClr val="00338D"/>
                </a:solidFill>
                <a:latin typeface="Meiryo UI" panose="020B0604030504040204" pitchFamily="50" charset="-128"/>
                <a:ea typeface="Meiryo UI" panose="020B0604030504040204" pitchFamily="50" charset="-128"/>
              </a:rPr>
              <a:t>-</a:t>
            </a:r>
            <a:endParaRPr lang="ja-JP" altLang="en-US" sz="700" b="1" kern="0">
              <a:solidFill>
                <a:srgbClr val="00338D"/>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A8BA4E10-1D32-FAFA-DB3E-BB68BD2E55A4}"/>
              </a:ext>
            </a:extLst>
          </p:cNvPr>
          <p:cNvSpPr/>
          <p:nvPr/>
        </p:nvSpPr>
        <p:spPr>
          <a:xfrm>
            <a:off x="2789768" y="2055735"/>
            <a:ext cx="1116000" cy="972000"/>
          </a:xfrm>
          <a:prstGeom prst="roundRect">
            <a:avLst>
              <a:gd name="adj" fmla="val 8934"/>
            </a:avLst>
          </a:prstGeom>
          <a:solidFill>
            <a:schemeClr val="accent1">
              <a:lumMod val="20000"/>
              <a:lumOff val="80000"/>
            </a:schemeClr>
          </a:solidFill>
          <a:ln w="19050" cap="flat" cmpd="sng" algn="ctr">
            <a:solidFill>
              <a:srgbClr val="0091DA"/>
            </a:solidFill>
            <a:prstDash val="solid"/>
            <a:miter lim="800000"/>
            <a:headEnd type="none" w="med" len="med"/>
            <a:tailEnd type="none" w="med" len="med"/>
          </a:ln>
          <a:effectLst/>
        </p:spPr>
        <p:txBody>
          <a:bodyPr lIns="0" tIns="0" rIns="0" bIns="0"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00" b="1" kern="0">
                <a:solidFill>
                  <a:srgbClr val="00338D"/>
                </a:solidFill>
                <a:latin typeface="Meiryo UI" panose="020B0604030504040204" pitchFamily="50" charset="-128"/>
                <a:ea typeface="Meiryo UI" panose="020B0604030504040204" pitchFamily="50" charset="-128"/>
              </a:rPr>
              <a:t>アクセス回線接続部</a:t>
            </a:r>
            <a:endParaRPr lang="en-US" altLang="ja-JP" sz="900" b="1" kern="0">
              <a:solidFill>
                <a:srgbClr val="00338D"/>
              </a:solidFill>
              <a:latin typeface="Meiryo UI" panose="020B0604030504040204" pitchFamily="50" charset="-128"/>
              <a:ea typeface="Meiryo UI" panose="020B0604030504040204" pitchFamily="50" charset="-128"/>
            </a:endParaRPr>
          </a:p>
        </p:txBody>
      </p:sp>
      <p:sp>
        <p:nvSpPr>
          <p:cNvPr id="6" name="円柱 5">
            <a:extLst>
              <a:ext uri="{FF2B5EF4-FFF2-40B4-BE49-F238E27FC236}">
                <a16:creationId xmlns:a16="http://schemas.microsoft.com/office/drawing/2014/main" id="{DF050EA7-4521-6CB3-4EB1-B952D14E8B4B}"/>
              </a:ext>
            </a:extLst>
          </p:cNvPr>
          <p:cNvSpPr>
            <a:spLocks/>
          </p:cNvSpPr>
          <p:nvPr/>
        </p:nvSpPr>
        <p:spPr>
          <a:xfrm>
            <a:off x="2827647" y="232989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7" name="円柱 6">
            <a:extLst>
              <a:ext uri="{FF2B5EF4-FFF2-40B4-BE49-F238E27FC236}">
                <a16:creationId xmlns:a16="http://schemas.microsoft.com/office/drawing/2014/main" id="{11A12510-ED51-68DD-8F9F-A0396C1E9629}"/>
              </a:ext>
            </a:extLst>
          </p:cNvPr>
          <p:cNvSpPr>
            <a:spLocks/>
          </p:cNvSpPr>
          <p:nvPr/>
        </p:nvSpPr>
        <p:spPr>
          <a:xfrm>
            <a:off x="2827647" y="262323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8" name="四角形: 角を丸くする 7">
            <a:extLst>
              <a:ext uri="{FF2B5EF4-FFF2-40B4-BE49-F238E27FC236}">
                <a16:creationId xmlns:a16="http://schemas.microsoft.com/office/drawing/2014/main" id="{0CBB2129-C9CC-F39A-A60C-D5F8CD083598}"/>
              </a:ext>
            </a:extLst>
          </p:cNvPr>
          <p:cNvSpPr/>
          <p:nvPr/>
        </p:nvSpPr>
        <p:spPr>
          <a:xfrm>
            <a:off x="811352" y="2055734"/>
            <a:ext cx="1332000" cy="972000"/>
          </a:xfrm>
          <a:prstGeom prst="roundRect">
            <a:avLst>
              <a:gd name="adj" fmla="val 6662"/>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b="1" kern="0">
                <a:solidFill>
                  <a:srgbClr val="00338D"/>
                </a:solidFill>
                <a:latin typeface="Meiryo UI" panose="020B0604030504040204" pitchFamily="50" charset="-128"/>
                <a:ea typeface="Meiryo UI" panose="020B0604030504040204" pitchFamily="50" charset="-128"/>
              </a:rPr>
              <a:t>地方公共団体</a:t>
            </a:r>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endParaRPr lang="en-US" altLang="ja-JP" sz="900" b="1" kern="0">
              <a:solidFill>
                <a:srgbClr val="00338D"/>
              </a:solidFill>
              <a:latin typeface="Meiryo UI" panose="020B0604030504040204" pitchFamily="50" charset="-128"/>
              <a:ea typeface="Meiryo UI" panose="020B0604030504040204" pitchFamily="50" charset="-128"/>
            </a:endParaRPr>
          </a:p>
          <a:p>
            <a:r>
              <a:rPr lang="en-US" altLang="ja-JP" sz="900" b="1" kern="0">
                <a:solidFill>
                  <a:srgbClr val="00338D"/>
                </a:solidFill>
                <a:latin typeface="Meiryo UI" panose="020B0604030504040204" pitchFamily="50" charset="-128"/>
                <a:ea typeface="Meiryo UI" panose="020B0604030504040204" pitchFamily="50" charset="-128"/>
              </a:rPr>
              <a:t>LAN</a:t>
            </a:r>
          </a:p>
        </p:txBody>
      </p:sp>
      <p:sp>
        <p:nvSpPr>
          <p:cNvPr id="9" name="四角形: 角を丸くする 8">
            <a:extLst>
              <a:ext uri="{FF2B5EF4-FFF2-40B4-BE49-F238E27FC236}">
                <a16:creationId xmlns:a16="http://schemas.microsoft.com/office/drawing/2014/main" id="{794D49E2-28BE-B564-8A5B-378FA9922697}"/>
              </a:ext>
            </a:extLst>
          </p:cNvPr>
          <p:cNvSpPr/>
          <p:nvPr/>
        </p:nvSpPr>
        <p:spPr>
          <a:xfrm>
            <a:off x="7424400" y="3275987"/>
            <a:ext cx="1656000" cy="216000"/>
          </a:xfrm>
          <a:prstGeom prst="roundRect">
            <a:avLst>
              <a:gd name="adj" fmla="val 1085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大阪拠点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0" name="四角形: 角を丸くする 9">
            <a:extLst>
              <a:ext uri="{FF2B5EF4-FFF2-40B4-BE49-F238E27FC236}">
                <a16:creationId xmlns:a16="http://schemas.microsoft.com/office/drawing/2014/main" id="{02FA5173-9809-BBC3-AB1B-031741BEF7B5}"/>
              </a:ext>
            </a:extLst>
          </p:cNvPr>
          <p:cNvSpPr/>
          <p:nvPr/>
        </p:nvSpPr>
        <p:spPr>
          <a:xfrm>
            <a:off x="7424401" y="2055734"/>
            <a:ext cx="1656000" cy="972000"/>
          </a:xfrm>
          <a:prstGeom prst="roundRect">
            <a:avLst>
              <a:gd name="adj" fmla="val 12308"/>
            </a:avLst>
          </a:prstGeom>
          <a:solidFill>
            <a:schemeClr val="bg1">
              <a:lumMod val="95000"/>
            </a:schemeClr>
          </a:solidFill>
          <a:ln w="19050" cap="flat" cmpd="sng" algn="ctr">
            <a:solidFill>
              <a:schemeClr val="bg1">
                <a:lumMod val="50000"/>
              </a:schemeClr>
            </a:solidFill>
            <a:prstDash val="solid"/>
            <a:miter lim="800000"/>
          </a:ln>
          <a:effectLst/>
        </p:spPr>
        <p:txBody>
          <a:bodyPr wrap="none"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ja-JP" altLang="en-US" sz="900" b="1" kern="0">
                <a:solidFill>
                  <a:srgbClr val="00338D"/>
                </a:solidFill>
                <a:latin typeface="Meiryo UI" panose="020B0604030504040204" pitchFamily="50" charset="-128"/>
                <a:ea typeface="Meiryo UI" panose="020B0604030504040204" pitchFamily="50" charset="-128"/>
              </a:rPr>
              <a:t>ガバメントクラウド</a:t>
            </a:r>
            <a:r>
              <a:rPr lang="en-US" altLang="ja-JP" sz="900" b="1" kern="0">
                <a:solidFill>
                  <a:srgbClr val="00338D"/>
                </a:solidFill>
                <a:latin typeface="Meiryo UI" panose="020B0604030504040204" pitchFamily="50" charset="-128"/>
                <a:ea typeface="Meiryo UI" panose="020B0604030504040204" pitchFamily="50" charset="-128"/>
              </a:rPr>
              <a:t>(</a:t>
            </a:r>
            <a:r>
              <a:rPr lang="ja-JP" altLang="en-US" sz="900" b="1" kern="0">
                <a:solidFill>
                  <a:srgbClr val="00338D"/>
                </a:solidFill>
                <a:latin typeface="Meiryo UI" panose="020B0604030504040204" pitchFamily="50" charset="-128"/>
                <a:ea typeface="Meiryo UI" panose="020B0604030504040204" pitchFamily="50" charset="-128"/>
              </a:rPr>
              <a:t>東京拠点</a:t>
            </a:r>
            <a:r>
              <a:rPr lang="en-US" altLang="ja-JP" sz="900" b="1" kern="0">
                <a:solidFill>
                  <a:srgbClr val="00338D"/>
                </a:solidFill>
                <a:latin typeface="Meiryo UI" panose="020B0604030504040204" pitchFamily="50" charset="-128"/>
                <a:ea typeface="Meiryo UI" panose="020B0604030504040204" pitchFamily="50" charset="-128"/>
              </a:rPr>
              <a:t>)</a:t>
            </a:r>
          </a:p>
        </p:txBody>
      </p:sp>
      <p:sp>
        <p:nvSpPr>
          <p:cNvPr id="11" name="円柱 10">
            <a:extLst>
              <a:ext uri="{FF2B5EF4-FFF2-40B4-BE49-F238E27FC236}">
                <a16:creationId xmlns:a16="http://schemas.microsoft.com/office/drawing/2014/main" id="{5F4F31F7-59F7-8070-99A3-2A899DD33E41}"/>
              </a:ext>
            </a:extLst>
          </p:cNvPr>
          <p:cNvSpPr>
            <a:spLocks/>
          </p:cNvSpPr>
          <p:nvPr/>
        </p:nvSpPr>
        <p:spPr>
          <a:xfrm>
            <a:off x="1226833" y="2329893"/>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2" name="円柱 11">
            <a:extLst>
              <a:ext uri="{FF2B5EF4-FFF2-40B4-BE49-F238E27FC236}">
                <a16:creationId xmlns:a16="http://schemas.microsoft.com/office/drawing/2014/main" id="{B998147F-66F4-7DEF-D683-E10142128A71}"/>
              </a:ext>
            </a:extLst>
          </p:cNvPr>
          <p:cNvSpPr>
            <a:spLocks/>
          </p:cNvSpPr>
          <p:nvPr/>
        </p:nvSpPr>
        <p:spPr>
          <a:xfrm>
            <a:off x="1226833" y="2623235"/>
            <a:ext cx="396000" cy="252000"/>
          </a:xfrm>
          <a:prstGeom prst="can">
            <a:avLst/>
          </a:prstGeom>
          <a:solidFill>
            <a:schemeClr val="bg1">
              <a:lumMod val="50000"/>
            </a:schemeClr>
          </a:solidFill>
          <a:ln w="12700" cap="flat" cmpd="sng" algn="ctr">
            <a:solidFill>
              <a:schemeClr val="bg1">
                <a:lumMod val="50000"/>
              </a:schemeClr>
            </a:solidFill>
            <a:prstDash val="solid"/>
            <a:miter lim="800000"/>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CE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4" name="四角形: 角を丸くする 13">
            <a:extLst>
              <a:ext uri="{FF2B5EF4-FFF2-40B4-BE49-F238E27FC236}">
                <a16:creationId xmlns:a16="http://schemas.microsoft.com/office/drawing/2014/main" id="{067A4089-DC66-8CE5-2F8F-FCF861E21ADC}"/>
              </a:ext>
            </a:extLst>
          </p:cNvPr>
          <p:cNvSpPr/>
          <p:nvPr/>
        </p:nvSpPr>
        <p:spPr>
          <a:xfrm>
            <a:off x="7455347" y="2327306"/>
            <a:ext cx="1584000" cy="466168"/>
          </a:xfrm>
          <a:prstGeom prst="roundRect">
            <a:avLst>
              <a:gd name="adj" fmla="val 20848"/>
            </a:avLst>
          </a:prstGeom>
          <a:solidFill>
            <a:schemeClr val="bg1">
              <a:lumMod val="50000"/>
            </a:schemeClr>
          </a:solidFill>
          <a:ln w="12700" cap="flat" cmpd="sng" algn="ctr">
            <a:noFill/>
            <a:prstDash val="solid"/>
            <a:miter lim="800000"/>
          </a:ln>
          <a:effectLst/>
        </p:spPr>
        <p:txBody>
          <a:bodyPr wrap="square" lIns="252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700" kern="0">
              <a:solidFill>
                <a:schemeClr val="bg1">
                  <a:lumMod val="100000"/>
                </a:schemeClr>
              </a:solidFill>
              <a:latin typeface="Meiryo UI" panose="020B0604030504040204" pitchFamily="50" charset="-128"/>
              <a:ea typeface="Meiryo UI" panose="020B0604030504040204" pitchFamily="50" charset="-128"/>
            </a:endParaRPr>
          </a:p>
        </p:txBody>
      </p:sp>
      <p:cxnSp>
        <p:nvCxnSpPr>
          <p:cNvPr id="15" name="直線矢印コネクタ 14">
            <a:extLst>
              <a:ext uri="{FF2B5EF4-FFF2-40B4-BE49-F238E27FC236}">
                <a16:creationId xmlns:a16="http://schemas.microsoft.com/office/drawing/2014/main" id="{8AD5E552-2840-A3EE-8AA6-E36DD344FCAB}"/>
              </a:ext>
            </a:extLst>
          </p:cNvPr>
          <p:cNvCxnSpPr>
            <a:cxnSpLocks/>
          </p:cNvCxnSpPr>
          <p:nvPr/>
        </p:nvCxnSpPr>
        <p:spPr>
          <a:xfrm flipV="1">
            <a:off x="740119" y="1906438"/>
            <a:ext cx="879428" cy="936"/>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6CD1A5A7-E16E-26F4-E538-78385CA18C3B}"/>
              </a:ext>
            </a:extLst>
          </p:cNvPr>
          <p:cNvSpPr/>
          <p:nvPr/>
        </p:nvSpPr>
        <p:spPr>
          <a:xfrm>
            <a:off x="685516" y="1621538"/>
            <a:ext cx="994625" cy="25954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①地方公共団体</a:t>
            </a:r>
            <a:r>
              <a:rPr kumimoji="1" lang="en-US" altLang="ja-JP" sz="900" b="1">
                <a:solidFill>
                  <a:srgbClr val="7F7F7F"/>
                </a:solidFill>
                <a:latin typeface="Meiryo UI" panose="020B0604030504040204" pitchFamily="50" charset="-128"/>
                <a:ea typeface="Meiryo UI" panose="020B0604030504040204" pitchFamily="50" charset="-128"/>
              </a:rPr>
              <a:t>LAN</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cxnSp>
        <p:nvCxnSpPr>
          <p:cNvPr id="24" name="直線矢印コネクタ 23">
            <a:extLst>
              <a:ext uri="{FF2B5EF4-FFF2-40B4-BE49-F238E27FC236}">
                <a16:creationId xmlns:a16="http://schemas.microsoft.com/office/drawing/2014/main" id="{1E6F5B8D-ACCE-4866-AA3C-92BCB8F1208A}"/>
              </a:ext>
            </a:extLst>
          </p:cNvPr>
          <p:cNvCxnSpPr>
            <a:cxnSpLocks/>
          </p:cNvCxnSpPr>
          <p:nvPr/>
        </p:nvCxnSpPr>
        <p:spPr>
          <a:xfrm>
            <a:off x="1632780" y="1907374"/>
            <a:ext cx="1083171"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BFF54651-BAD3-1A84-46A8-8D8BDD4DD7B0}"/>
              </a:ext>
            </a:extLst>
          </p:cNvPr>
          <p:cNvSpPr/>
          <p:nvPr/>
        </p:nvSpPr>
        <p:spPr>
          <a:xfrm>
            <a:off x="1631730" y="1621538"/>
            <a:ext cx="1084436"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C6007E"/>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②アクセス回線</a:t>
            </a:r>
            <a:br>
              <a:rPr kumimoji="1" lang="en-US" altLang="ja-JP" sz="900" b="1">
                <a:solidFill>
                  <a:srgbClr val="C6007E"/>
                </a:solidFill>
                <a:latin typeface="Meiryo UI" panose="020B0604030504040204" pitchFamily="50" charset="-128"/>
                <a:ea typeface="Meiryo UI" panose="020B0604030504040204" pitchFamily="50" charset="-128"/>
              </a:rPr>
            </a:br>
            <a:r>
              <a:rPr kumimoji="1" lang="ja-JP" altLang="en-US" sz="900" b="1">
                <a:solidFill>
                  <a:srgbClr val="C6007E"/>
                </a:solidFill>
                <a:latin typeface="Meiryo UI" panose="020B0604030504040204" pitchFamily="50" charset="-128"/>
                <a:ea typeface="Meiryo UI" panose="020B0604030504040204" pitchFamily="50" charset="-128"/>
              </a:rPr>
              <a:t>区間</a:t>
            </a:r>
          </a:p>
        </p:txBody>
      </p:sp>
      <p:cxnSp>
        <p:nvCxnSpPr>
          <p:cNvPr id="26" name="直線矢印コネクタ 25">
            <a:extLst>
              <a:ext uri="{FF2B5EF4-FFF2-40B4-BE49-F238E27FC236}">
                <a16:creationId xmlns:a16="http://schemas.microsoft.com/office/drawing/2014/main" id="{E63473BB-5A62-15FC-3F90-4025EA07D1CC}"/>
              </a:ext>
            </a:extLst>
          </p:cNvPr>
          <p:cNvCxnSpPr>
            <a:cxnSpLocks/>
          </p:cNvCxnSpPr>
          <p:nvPr/>
        </p:nvCxnSpPr>
        <p:spPr>
          <a:xfrm flipV="1">
            <a:off x="2736971" y="1906438"/>
            <a:ext cx="1207126"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108B264A-C72E-ACD2-8471-61A7059A0D64}"/>
              </a:ext>
            </a:extLst>
          </p:cNvPr>
          <p:cNvSpPr/>
          <p:nvPr/>
        </p:nvSpPr>
        <p:spPr>
          <a:xfrm>
            <a:off x="2736971" y="1621538"/>
            <a:ext cx="1211381"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③中継区間</a:t>
            </a:r>
          </a:p>
        </p:txBody>
      </p:sp>
      <p:cxnSp>
        <p:nvCxnSpPr>
          <p:cNvPr id="30" name="直線矢印コネクタ 29">
            <a:extLst>
              <a:ext uri="{FF2B5EF4-FFF2-40B4-BE49-F238E27FC236}">
                <a16:creationId xmlns:a16="http://schemas.microsoft.com/office/drawing/2014/main" id="{B9D3B658-94D3-FF1F-C229-C45D849C2866}"/>
              </a:ext>
            </a:extLst>
          </p:cNvPr>
          <p:cNvCxnSpPr>
            <a:cxnSpLocks/>
          </p:cNvCxnSpPr>
          <p:nvPr/>
        </p:nvCxnSpPr>
        <p:spPr>
          <a:xfrm>
            <a:off x="3982197" y="1907374"/>
            <a:ext cx="122976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AC7ED02F-446A-1953-A376-7C28CCC9D09D}"/>
              </a:ext>
            </a:extLst>
          </p:cNvPr>
          <p:cNvSpPr/>
          <p:nvPr/>
        </p:nvSpPr>
        <p:spPr>
          <a:xfrm>
            <a:off x="3982197" y="1621538"/>
            <a:ext cx="1235119"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④回線接続区間</a:t>
            </a:r>
          </a:p>
        </p:txBody>
      </p:sp>
      <p:cxnSp>
        <p:nvCxnSpPr>
          <p:cNvPr id="40" name="直線矢印コネクタ 39">
            <a:extLst>
              <a:ext uri="{FF2B5EF4-FFF2-40B4-BE49-F238E27FC236}">
                <a16:creationId xmlns:a16="http://schemas.microsoft.com/office/drawing/2014/main" id="{38E6EE5B-BDF1-DFF5-EE4A-8339B5C5E882}"/>
              </a:ext>
            </a:extLst>
          </p:cNvPr>
          <p:cNvCxnSpPr>
            <a:cxnSpLocks/>
          </p:cNvCxnSpPr>
          <p:nvPr/>
        </p:nvCxnSpPr>
        <p:spPr>
          <a:xfrm>
            <a:off x="5237029" y="1907374"/>
            <a:ext cx="1027444" cy="0"/>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D166B49F-8941-7B81-9079-50B473497A5E}"/>
              </a:ext>
            </a:extLst>
          </p:cNvPr>
          <p:cNvSpPr/>
          <p:nvPr/>
        </p:nvSpPr>
        <p:spPr>
          <a:xfrm>
            <a:off x="5244296" y="1621538"/>
            <a:ext cx="1030365" cy="285836"/>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C6007E">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⑤接続部区間</a:t>
            </a:r>
          </a:p>
        </p:txBody>
      </p:sp>
      <p:cxnSp>
        <p:nvCxnSpPr>
          <p:cNvPr id="67" name="直線矢印コネクタ 66">
            <a:extLst>
              <a:ext uri="{FF2B5EF4-FFF2-40B4-BE49-F238E27FC236}">
                <a16:creationId xmlns:a16="http://schemas.microsoft.com/office/drawing/2014/main" id="{A551DD0B-F6F8-1B16-E179-81C9DCEC8056}"/>
              </a:ext>
            </a:extLst>
          </p:cNvPr>
          <p:cNvCxnSpPr>
            <a:cxnSpLocks/>
          </p:cNvCxnSpPr>
          <p:nvPr/>
        </p:nvCxnSpPr>
        <p:spPr>
          <a:xfrm flipV="1">
            <a:off x="6286844" y="1906438"/>
            <a:ext cx="1071323" cy="936"/>
          </a:xfrm>
          <a:prstGeom prst="straightConnector1">
            <a:avLst/>
          </a:prstGeom>
          <a:ln w="6350" cap="flat" cmpd="sng" algn="ctr">
            <a:solidFill>
              <a:srgbClr val="C6007E"/>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4FE4AD2E-21DB-DAEE-CCDC-629B17A45B71}"/>
              </a:ext>
            </a:extLst>
          </p:cNvPr>
          <p:cNvSpPr/>
          <p:nvPr/>
        </p:nvSpPr>
        <p:spPr>
          <a:xfrm>
            <a:off x="6292031" y="1621538"/>
            <a:ext cx="1066136"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C6007E"/>
                </a:solidFill>
                <a:latin typeface="Meiryo UI" panose="020B0604030504040204" pitchFamily="50" charset="-128"/>
                <a:ea typeface="Meiryo UI" panose="020B0604030504040204" pitchFamily="50" charset="-128"/>
              </a:rPr>
              <a:t>⑥</a:t>
            </a:r>
            <a:r>
              <a:rPr kumimoji="1" lang="en-US" altLang="ja-JP" sz="900" b="1">
                <a:solidFill>
                  <a:srgbClr val="C6007E"/>
                </a:solidFill>
                <a:latin typeface="Meiryo UI" panose="020B0604030504040204" pitchFamily="50" charset="-128"/>
                <a:ea typeface="Meiryo UI" panose="020B0604030504040204" pitchFamily="50" charset="-128"/>
              </a:rPr>
              <a:t>CSP</a:t>
            </a:r>
            <a:r>
              <a:rPr kumimoji="1" lang="ja-JP" altLang="en-US" sz="900" b="1">
                <a:solidFill>
                  <a:srgbClr val="C6007E"/>
                </a:solidFill>
                <a:latin typeface="Meiryo UI" panose="020B0604030504040204" pitchFamily="50" charset="-128"/>
                <a:ea typeface="Meiryo UI" panose="020B0604030504040204" pitchFamily="50" charset="-128"/>
              </a:rPr>
              <a:t>接続区間</a:t>
            </a:r>
          </a:p>
        </p:txBody>
      </p:sp>
      <p:cxnSp>
        <p:nvCxnSpPr>
          <p:cNvPr id="70" name="直線矢印コネクタ 69">
            <a:extLst>
              <a:ext uri="{FF2B5EF4-FFF2-40B4-BE49-F238E27FC236}">
                <a16:creationId xmlns:a16="http://schemas.microsoft.com/office/drawing/2014/main" id="{B07F7D9B-9775-BEF8-325F-8726CAC1BFD6}"/>
              </a:ext>
            </a:extLst>
          </p:cNvPr>
          <p:cNvCxnSpPr/>
          <p:nvPr/>
        </p:nvCxnSpPr>
        <p:spPr>
          <a:xfrm>
            <a:off x="7382219" y="1907374"/>
            <a:ext cx="1728000" cy="0"/>
          </a:xfrm>
          <a:prstGeom prst="straightConnector1">
            <a:avLst/>
          </a:prstGeom>
          <a:ln w="6350" cap="flat" cmpd="sng" algn="ctr">
            <a:solidFill>
              <a:srgbClr val="7F7F7F"/>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7B3733B7-48C1-02D4-2C2D-517D68BB701F}"/>
              </a:ext>
            </a:extLst>
          </p:cNvPr>
          <p:cNvSpPr/>
          <p:nvPr/>
        </p:nvSpPr>
        <p:spPr>
          <a:xfrm>
            <a:off x="7381011" y="1621538"/>
            <a:ext cx="1734941" cy="285836"/>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bg1">
                    <a:lumMod val="100000"/>
                  </a:schemeClr>
                </a:solidFill>
              </a14:hiddenFill>
            </a:ext>
            <a:ext uri="{91240B29-F687-4F45-9708-019B960494DF}">
              <a14:hiddenLine xmlns:a14="http://schemas.microsoft.com/office/drawing/2010/main" w="12700" cap="flat" cmpd="sng" algn="ctr">
                <a:solidFill>
                  <a:srgbClr val="7F7F7F">
                    <a:alpha val="0"/>
                  </a:srgb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kumimoji="1" lang="ja-JP" altLang="en-US" sz="900" b="1">
                <a:solidFill>
                  <a:srgbClr val="7F7F7F"/>
                </a:solidFill>
                <a:latin typeface="Meiryo UI" panose="020B0604030504040204" pitchFamily="50" charset="-128"/>
                <a:ea typeface="Meiryo UI" panose="020B0604030504040204" pitchFamily="50" charset="-128"/>
              </a:rPr>
              <a:t>⑦</a:t>
            </a:r>
            <a:r>
              <a:rPr kumimoji="1" lang="en-US" altLang="ja-JP" sz="900" b="1">
                <a:solidFill>
                  <a:srgbClr val="7F7F7F"/>
                </a:solidFill>
                <a:latin typeface="Meiryo UI" panose="020B0604030504040204" pitchFamily="50" charset="-128"/>
                <a:ea typeface="Meiryo UI" panose="020B0604030504040204" pitchFamily="50" charset="-128"/>
              </a:rPr>
              <a:t>CSP</a:t>
            </a:r>
            <a:r>
              <a:rPr kumimoji="1" lang="ja-JP" altLang="en-US" sz="900" b="1">
                <a:solidFill>
                  <a:srgbClr val="7F7F7F"/>
                </a:solidFill>
                <a:latin typeface="Meiryo UI" panose="020B0604030504040204" pitchFamily="50" charset="-128"/>
                <a:ea typeface="Meiryo UI" panose="020B0604030504040204" pitchFamily="50" charset="-128"/>
              </a:rPr>
              <a:t>区間</a:t>
            </a:r>
          </a:p>
        </p:txBody>
      </p:sp>
      <p:sp>
        <p:nvSpPr>
          <p:cNvPr id="72" name="正方形/長方形 71">
            <a:extLst>
              <a:ext uri="{FF2B5EF4-FFF2-40B4-BE49-F238E27FC236}">
                <a16:creationId xmlns:a16="http://schemas.microsoft.com/office/drawing/2014/main" id="{3ADA0636-F021-E6CD-7783-A6EE5718142F}"/>
              </a:ext>
            </a:extLst>
          </p:cNvPr>
          <p:cNvSpPr/>
          <p:nvPr/>
        </p:nvSpPr>
        <p:spPr>
          <a:xfrm>
            <a:off x="2140789" y="2473344"/>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73" name="円柱 72">
            <a:extLst>
              <a:ext uri="{FF2B5EF4-FFF2-40B4-BE49-F238E27FC236}">
                <a16:creationId xmlns:a16="http://schemas.microsoft.com/office/drawing/2014/main" id="{F51AC998-6B0D-0DAB-61E9-A8DF3CF70846}"/>
              </a:ext>
            </a:extLst>
          </p:cNvPr>
          <p:cNvSpPr/>
          <p:nvPr/>
        </p:nvSpPr>
        <p:spPr>
          <a:xfrm>
            <a:off x="5514062" y="2313358"/>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sz="1000" kern="0">
              <a:solidFill>
                <a:sysClr val="window" lastClr="FFFFFF"/>
              </a:solidFill>
              <a:latin typeface="Meiryo UI" panose="020B0604030504040204" pitchFamily="50" charset="-128"/>
              <a:ea typeface="Meiryo UI" panose="020B0604030504040204" pitchFamily="50" charset="-128"/>
            </a:endParaRPr>
          </a:p>
        </p:txBody>
      </p:sp>
      <p:sp>
        <p:nvSpPr>
          <p:cNvPr id="74" name="円柱 73">
            <a:extLst>
              <a:ext uri="{FF2B5EF4-FFF2-40B4-BE49-F238E27FC236}">
                <a16:creationId xmlns:a16="http://schemas.microsoft.com/office/drawing/2014/main" id="{452F4B8E-F0DC-6DB7-F9F3-777C83CD05D0}"/>
              </a:ext>
            </a:extLst>
          </p:cNvPr>
          <p:cNvSpPr/>
          <p:nvPr/>
        </p:nvSpPr>
        <p:spPr>
          <a:xfrm>
            <a:off x="5300685" y="2230682"/>
            <a:ext cx="710574" cy="553927"/>
          </a:xfrm>
          <a:prstGeom prst="can">
            <a:avLst/>
          </a:prstGeom>
          <a:solidFill>
            <a:srgbClr val="00338D"/>
          </a:solidFill>
          <a:ln w="12700" cap="flat" cmpd="sng" algn="ctr">
            <a:solidFill>
              <a:schemeClr val="accent3"/>
            </a:solidFill>
            <a:prstDash val="solid"/>
            <a:miter lim="800000"/>
            <a:headEnd type="none" w="med" len="med"/>
            <a:tailEnd type="none" w="med" len="me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700" kern="0">
                <a:solidFill>
                  <a:sysClr val="window" lastClr="FFFFFF"/>
                </a:solidFill>
                <a:latin typeface="Meiryo UI" panose="020B0604030504040204" pitchFamily="50" charset="-128"/>
                <a:ea typeface="Meiryo UI" panose="020B0604030504040204" pitchFamily="50" charset="-128"/>
              </a:rPr>
              <a:t>相互接続</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75" name="正方形/長方形 74">
            <a:extLst>
              <a:ext uri="{FF2B5EF4-FFF2-40B4-BE49-F238E27FC236}">
                <a16:creationId xmlns:a16="http://schemas.microsoft.com/office/drawing/2014/main" id="{EFF4D2ED-E3E6-F05E-1899-E208E6769A55}"/>
              </a:ext>
            </a:extLst>
          </p:cNvPr>
          <p:cNvSpPr/>
          <p:nvPr/>
        </p:nvSpPr>
        <p:spPr>
          <a:xfrm>
            <a:off x="7720016" y="3086205"/>
            <a:ext cx="1188000" cy="1096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700" b="1">
                <a:solidFill>
                  <a:schemeClr val="tx2"/>
                </a:solidFill>
                <a:latin typeface="Meiryo UI" panose="020B0604030504040204" pitchFamily="50" charset="-128"/>
                <a:ea typeface="Meiryo UI" panose="020B0604030504040204" pitchFamily="50" charset="-128"/>
              </a:rPr>
              <a:t>CSP</a:t>
            </a:r>
            <a:r>
              <a:rPr kumimoji="1" lang="ja-JP" altLang="en-US" sz="700" b="1">
                <a:solidFill>
                  <a:schemeClr val="tx2"/>
                </a:solidFill>
                <a:latin typeface="Meiryo UI" panose="020B0604030504040204" pitchFamily="50" charset="-128"/>
                <a:ea typeface="Meiryo UI" panose="020B0604030504040204" pitchFamily="50" charset="-128"/>
              </a:rPr>
              <a:t>プライベート</a:t>
            </a:r>
            <a:r>
              <a:rPr kumimoji="1" lang="en-US" altLang="ja-JP" sz="700" b="1">
                <a:solidFill>
                  <a:schemeClr val="tx2"/>
                </a:solidFill>
                <a:latin typeface="Meiryo UI" panose="020B0604030504040204" pitchFamily="50" charset="-128"/>
                <a:ea typeface="Meiryo UI" panose="020B0604030504040204" pitchFamily="50" charset="-128"/>
              </a:rPr>
              <a:t>NW</a:t>
            </a:r>
            <a:endParaRPr kumimoji="1" lang="ja-JP" altLang="en-US" sz="700" b="1">
              <a:solidFill>
                <a:schemeClr val="tx2"/>
              </a:solidFill>
              <a:latin typeface="Meiryo UI" panose="020B0604030504040204" pitchFamily="50" charset="-128"/>
              <a:ea typeface="Meiryo UI" panose="020B0604030504040204" pitchFamily="50" charset="-128"/>
            </a:endParaRPr>
          </a:p>
        </p:txBody>
      </p:sp>
      <p:cxnSp>
        <p:nvCxnSpPr>
          <p:cNvPr id="80" name="直線矢印コネクタ 79">
            <a:extLst>
              <a:ext uri="{FF2B5EF4-FFF2-40B4-BE49-F238E27FC236}">
                <a16:creationId xmlns:a16="http://schemas.microsoft.com/office/drawing/2014/main" id="{98F9989E-35C2-94F0-4767-4F3B2B321DC2}"/>
              </a:ext>
            </a:extLst>
          </p:cNvPr>
          <p:cNvCxnSpPr>
            <a:cxnSpLocks/>
          </p:cNvCxnSpPr>
          <p:nvPr/>
        </p:nvCxnSpPr>
        <p:spPr>
          <a:xfrm>
            <a:off x="7718196" y="3038421"/>
            <a:ext cx="0" cy="216000"/>
          </a:xfrm>
          <a:prstGeom prst="straightConnector1">
            <a:avLst/>
          </a:prstGeom>
          <a:ln w="19050">
            <a:solidFill>
              <a:srgbClr val="00338D"/>
            </a:solidFill>
            <a:tailEnd type="triangle"/>
          </a:ln>
        </p:spPr>
        <p:style>
          <a:lnRef idx="1">
            <a:schemeClr val="accent1"/>
          </a:lnRef>
          <a:fillRef idx="0">
            <a:schemeClr val="accent1"/>
          </a:fillRef>
          <a:effectRef idx="0">
            <a:schemeClr val="accent1"/>
          </a:effectRef>
          <a:fontRef idx="minor">
            <a:schemeClr val="tx1"/>
          </a:fontRef>
        </p:style>
      </p:cxnSp>
      <p:sp>
        <p:nvSpPr>
          <p:cNvPr id="81" name="正方形/長方形 80">
            <a:extLst>
              <a:ext uri="{FF2B5EF4-FFF2-40B4-BE49-F238E27FC236}">
                <a16:creationId xmlns:a16="http://schemas.microsoft.com/office/drawing/2014/main" id="{BC6100B8-C115-30AD-11D8-2354CECC21F6}"/>
              </a:ext>
            </a:extLst>
          </p:cNvPr>
          <p:cNvSpPr/>
          <p:nvPr/>
        </p:nvSpPr>
        <p:spPr>
          <a:xfrm>
            <a:off x="4096849" y="2446018"/>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119FFFB1-665D-4C8D-97EC-81F6F313FA3E}"/>
              </a:ext>
            </a:extLst>
          </p:cNvPr>
          <p:cNvSpPr/>
          <p:nvPr/>
        </p:nvSpPr>
        <p:spPr>
          <a:xfrm>
            <a:off x="4096849" y="2736954"/>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86" name="正方形/長方形 85">
            <a:extLst>
              <a:ext uri="{FF2B5EF4-FFF2-40B4-BE49-F238E27FC236}">
                <a16:creationId xmlns:a16="http://schemas.microsoft.com/office/drawing/2014/main" id="{03718892-20E0-2185-D722-79EC1D1AED59}"/>
              </a:ext>
            </a:extLst>
          </p:cNvPr>
          <p:cNvSpPr/>
          <p:nvPr/>
        </p:nvSpPr>
        <p:spPr>
          <a:xfrm>
            <a:off x="2140789" y="2765436"/>
            <a:ext cx="582531"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cxnSp>
        <p:nvCxnSpPr>
          <p:cNvPr id="87" name="直線コネクタ 86">
            <a:extLst>
              <a:ext uri="{FF2B5EF4-FFF2-40B4-BE49-F238E27FC236}">
                <a16:creationId xmlns:a16="http://schemas.microsoft.com/office/drawing/2014/main" id="{7AF42F1B-6281-0E1C-0605-EE907CF9929D}"/>
              </a:ext>
            </a:extLst>
          </p:cNvPr>
          <p:cNvCxnSpPr>
            <a:cxnSpLocks/>
          </p:cNvCxnSpPr>
          <p:nvPr/>
        </p:nvCxnSpPr>
        <p:spPr>
          <a:xfrm flipV="1">
            <a:off x="2098701" y="2455892"/>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A9F3DA55-B597-8895-DDC6-D039EC14E121}"/>
              </a:ext>
            </a:extLst>
          </p:cNvPr>
          <p:cNvCxnSpPr>
            <a:cxnSpLocks/>
            <a:stCxn id="113" idx="3"/>
            <a:endCxn id="7" idx="2"/>
          </p:cNvCxnSpPr>
          <p:nvPr/>
        </p:nvCxnSpPr>
        <p:spPr>
          <a:xfrm flipV="1">
            <a:off x="2098701" y="2749234"/>
            <a:ext cx="728946" cy="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45562855-1C37-8CCD-8EB1-CB59C048D4E8}"/>
              </a:ext>
            </a:extLst>
          </p:cNvPr>
          <p:cNvCxnSpPr>
            <a:cxnSpLocks/>
          </p:cNvCxnSpPr>
          <p:nvPr/>
        </p:nvCxnSpPr>
        <p:spPr>
          <a:xfrm flipV="1">
            <a:off x="3847446" y="2727358"/>
            <a:ext cx="145323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C325A34F-98C9-8552-788A-3A674BD300E8}"/>
              </a:ext>
            </a:extLst>
          </p:cNvPr>
          <p:cNvCxnSpPr>
            <a:cxnSpLocks/>
          </p:cNvCxnSpPr>
          <p:nvPr/>
        </p:nvCxnSpPr>
        <p:spPr>
          <a:xfrm flipV="1">
            <a:off x="3847446" y="2455893"/>
            <a:ext cx="1476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69B04500-2D21-75C5-AEA5-464338C0AFD0}"/>
              </a:ext>
            </a:extLst>
          </p:cNvPr>
          <p:cNvCxnSpPr>
            <a:cxnSpLocks/>
          </p:cNvCxnSpPr>
          <p:nvPr/>
        </p:nvCxnSpPr>
        <p:spPr>
          <a:xfrm flipV="1">
            <a:off x="6224636" y="2720697"/>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D7AD12DC-7F47-2453-B1CA-1C950D24F483}"/>
              </a:ext>
            </a:extLst>
          </p:cNvPr>
          <p:cNvCxnSpPr>
            <a:cxnSpLocks/>
          </p:cNvCxnSpPr>
          <p:nvPr/>
        </p:nvCxnSpPr>
        <p:spPr>
          <a:xfrm flipV="1">
            <a:off x="6199242" y="2449232"/>
            <a:ext cx="1260000" cy="66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BD1218EC-CBA0-F616-B107-560357A9ED4D}"/>
              </a:ext>
            </a:extLst>
          </p:cNvPr>
          <p:cNvCxnSpPr>
            <a:cxnSpLocks/>
          </p:cNvCxnSpPr>
          <p:nvPr/>
        </p:nvCxnSpPr>
        <p:spPr>
          <a:xfrm>
            <a:off x="1622833" y="2455893"/>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E67CB7FB-918C-43D3-D133-999DC979E897}"/>
              </a:ext>
            </a:extLst>
          </p:cNvPr>
          <p:cNvCxnSpPr>
            <a:cxnSpLocks/>
            <a:stCxn id="12" idx="4"/>
            <a:endCxn id="113" idx="1"/>
          </p:cNvCxnSpPr>
          <p:nvPr/>
        </p:nvCxnSpPr>
        <p:spPr>
          <a:xfrm>
            <a:off x="1622833" y="2749235"/>
            <a:ext cx="79868" cy="0"/>
          </a:xfrm>
          <a:prstGeom prst="line">
            <a:avLst/>
          </a:prstGeom>
          <a:ln w="19050">
            <a:solidFill>
              <a:srgbClr val="00B8F5"/>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DCCE43B7-09BC-B92D-8CB2-087C4C78711D}"/>
              </a:ext>
            </a:extLst>
          </p:cNvPr>
          <p:cNvCxnSpPr>
            <a:cxnSpLocks/>
          </p:cNvCxnSpPr>
          <p:nvPr/>
        </p:nvCxnSpPr>
        <p:spPr>
          <a:xfrm>
            <a:off x="732975"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01" name="直線コネクタ 100">
            <a:extLst>
              <a:ext uri="{FF2B5EF4-FFF2-40B4-BE49-F238E27FC236}">
                <a16:creationId xmlns:a16="http://schemas.microsoft.com/office/drawing/2014/main" id="{5472982E-54B2-F363-EF1D-1C18847BD6E0}"/>
              </a:ext>
            </a:extLst>
          </p:cNvPr>
          <p:cNvCxnSpPr>
            <a:cxnSpLocks/>
          </p:cNvCxnSpPr>
          <p:nvPr/>
        </p:nvCxnSpPr>
        <p:spPr>
          <a:xfrm flipH="1">
            <a:off x="2720710"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02" name="直線コネクタ 101">
            <a:extLst>
              <a:ext uri="{FF2B5EF4-FFF2-40B4-BE49-F238E27FC236}">
                <a16:creationId xmlns:a16="http://schemas.microsoft.com/office/drawing/2014/main" id="{8BCD46AC-DCB2-E8F1-9050-C7598C63B0E7}"/>
              </a:ext>
            </a:extLst>
          </p:cNvPr>
          <p:cNvCxnSpPr>
            <a:cxnSpLocks/>
          </p:cNvCxnSpPr>
          <p:nvPr/>
        </p:nvCxnSpPr>
        <p:spPr>
          <a:xfrm flipH="1">
            <a:off x="3963727"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05" name="直線コネクタ 104">
            <a:extLst>
              <a:ext uri="{FF2B5EF4-FFF2-40B4-BE49-F238E27FC236}">
                <a16:creationId xmlns:a16="http://schemas.microsoft.com/office/drawing/2014/main" id="{2088139A-107A-5551-536B-0B8AEADB3885}"/>
              </a:ext>
            </a:extLst>
          </p:cNvPr>
          <p:cNvCxnSpPr>
            <a:cxnSpLocks/>
          </p:cNvCxnSpPr>
          <p:nvPr/>
        </p:nvCxnSpPr>
        <p:spPr>
          <a:xfrm>
            <a:off x="7362505"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06" name="直線コネクタ 105">
            <a:extLst>
              <a:ext uri="{FF2B5EF4-FFF2-40B4-BE49-F238E27FC236}">
                <a16:creationId xmlns:a16="http://schemas.microsoft.com/office/drawing/2014/main" id="{BE273A25-0C4C-6BEC-6E5E-89509125BDB4}"/>
              </a:ext>
            </a:extLst>
          </p:cNvPr>
          <p:cNvCxnSpPr>
            <a:cxnSpLocks/>
          </p:cNvCxnSpPr>
          <p:nvPr/>
        </p:nvCxnSpPr>
        <p:spPr>
          <a:xfrm>
            <a:off x="9124630"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sp>
        <p:nvSpPr>
          <p:cNvPr id="108" name="正方形/長方形 107">
            <a:extLst>
              <a:ext uri="{FF2B5EF4-FFF2-40B4-BE49-F238E27FC236}">
                <a16:creationId xmlns:a16="http://schemas.microsoft.com/office/drawing/2014/main" id="{82CD174D-3EAF-E60B-928E-93ACE64A7C25}"/>
              </a:ext>
            </a:extLst>
          </p:cNvPr>
          <p:cNvSpPr/>
          <p:nvPr/>
        </p:nvSpPr>
        <p:spPr>
          <a:xfrm>
            <a:off x="6306784" y="2446018"/>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(Active)</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109" name="正方形/長方形 108">
            <a:extLst>
              <a:ext uri="{FF2B5EF4-FFF2-40B4-BE49-F238E27FC236}">
                <a16:creationId xmlns:a16="http://schemas.microsoft.com/office/drawing/2014/main" id="{F2A923A1-8466-D6E1-C346-EEA617F0065D}"/>
              </a:ext>
            </a:extLst>
          </p:cNvPr>
          <p:cNvSpPr/>
          <p:nvPr/>
        </p:nvSpPr>
        <p:spPr>
          <a:xfrm>
            <a:off x="6306784" y="2736954"/>
            <a:ext cx="972000" cy="14400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700" b="1">
                <a:solidFill>
                  <a:srgbClr val="FF0000"/>
                </a:solidFill>
                <a:latin typeface="Meiryo UI" panose="020B0604030504040204" pitchFamily="50" charset="-128"/>
                <a:ea typeface="Meiryo UI" panose="020B0604030504040204" pitchFamily="50" charset="-128"/>
              </a:rPr>
              <a:t>(Standby)</a:t>
            </a:r>
            <a:endParaRPr kumimoji="1" lang="ja-JP" altLang="en-US" sz="700" b="1">
              <a:solidFill>
                <a:srgbClr val="FF0000"/>
              </a:solidFill>
              <a:latin typeface="Meiryo UI" panose="020B0604030504040204" pitchFamily="50" charset="-128"/>
              <a:ea typeface="Meiryo UI" panose="020B0604030504040204" pitchFamily="50" charset="-128"/>
            </a:endParaRPr>
          </a:p>
        </p:txBody>
      </p:sp>
      <p:sp>
        <p:nvSpPr>
          <p:cNvPr id="110" name="円柱 109">
            <a:extLst>
              <a:ext uri="{FF2B5EF4-FFF2-40B4-BE49-F238E27FC236}">
                <a16:creationId xmlns:a16="http://schemas.microsoft.com/office/drawing/2014/main" id="{66AB2FF3-4B93-A378-E171-CFFDB7E9DA44}"/>
              </a:ext>
            </a:extLst>
          </p:cNvPr>
          <p:cNvSpPr>
            <a:spLocks/>
          </p:cNvSpPr>
          <p:nvPr/>
        </p:nvSpPr>
        <p:spPr>
          <a:xfrm>
            <a:off x="3451446" y="2329892"/>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11" name="円柱 110">
            <a:extLst>
              <a:ext uri="{FF2B5EF4-FFF2-40B4-BE49-F238E27FC236}">
                <a16:creationId xmlns:a16="http://schemas.microsoft.com/office/drawing/2014/main" id="{902C21DB-C219-4CD0-28D3-5C37413C3EA3}"/>
              </a:ext>
            </a:extLst>
          </p:cNvPr>
          <p:cNvSpPr>
            <a:spLocks/>
          </p:cNvSpPr>
          <p:nvPr/>
        </p:nvSpPr>
        <p:spPr>
          <a:xfrm>
            <a:off x="3451446" y="2623234"/>
            <a:ext cx="396000" cy="252000"/>
          </a:xfrm>
          <a:prstGeom prst="can">
            <a:avLst/>
          </a:prstGeom>
          <a:solidFill>
            <a:srgbClr val="00338D"/>
          </a:solidFill>
          <a:ln w="12700" cap="flat" cmpd="sng" algn="ctr">
            <a:solidFill>
              <a:srgbClr val="00338D"/>
            </a:solidFill>
            <a:prstDash val="solid"/>
            <a:miter lim="800000"/>
            <a:headEnd type="none" w="med" len="med"/>
            <a:tailEnd type="none" w="med" len="med"/>
          </a:ln>
          <a:effectLst/>
        </p:spPr>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PE</a:t>
            </a:r>
            <a:br>
              <a:rPr lang="en-US" altLang="ja-JP" sz="700" kern="0">
                <a:solidFill>
                  <a:sysClr val="window" lastClr="FFFFFF"/>
                </a:solidFill>
                <a:latin typeface="Meiryo UI" panose="020B0604030504040204" pitchFamily="50" charset="-128"/>
                <a:ea typeface="Meiryo UI" panose="020B0604030504040204" pitchFamily="50" charset="-128"/>
              </a:rPr>
            </a:br>
            <a:r>
              <a:rPr lang="ja-JP" altLang="en-US" sz="700" kern="0">
                <a:solidFill>
                  <a:sysClr val="window" lastClr="FFFFFF"/>
                </a:solidFill>
                <a:latin typeface="Meiryo UI" panose="020B0604030504040204" pitchFamily="50" charset="-128"/>
                <a:ea typeface="Meiryo UI" panose="020B0604030504040204" pitchFamily="50" charset="-128"/>
              </a:rPr>
              <a:t>ルーター</a:t>
            </a:r>
          </a:p>
        </p:txBody>
      </p:sp>
      <p:sp>
        <p:nvSpPr>
          <p:cNvPr id="112" name="正方形/長方形 111">
            <a:extLst>
              <a:ext uri="{FF2B5EF4-FFF2-40B4-BE49-F238E27FC236}">
                <a16:creationId xmlns:a16="http://schemas.microsoft.com/office/drawing/2014/main" id="{4EFA995E-BFD3-8F88-E073-2218EDB5BEB5}"/>
              </a:ext>
            </a:extLst>
          </p:cNvPr>
          <p:cNvSpPr>
            <a:spLocks/>
          </p:cNvSpPr>
          <p:nvPr/>
        </p:nvSpPr>
        <p:spPr>
          <a:xfrm>
            <a:off x="1702701" y="2329893"/>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sp>
        <p:nvSpPr>
          <p:cNvPr id="113" name="正方形/長方形 112">
            <a:extLst>
              <a:ext uri="{FF2B5EF4-FFF2-40B4-BE49-F238E27FC236}">
                <a16:creationId xmlns:a16="http://schemas.microsoft.com/office/drawing/2014/main" id="{4486470C-DA56-74E7-B91D-420261D91392}"/>
              </a:ext>
            </a:extLst>
          </p:cNvPr>
          <p:cNvSpPr>
            <a:spLocks/>
          </p:cNvSpPr>
          <p:nvPr/>
        </p:nvSpPr>
        <p:spPr>
          <a:xfrm>
            <a:off x="1702701" y="2623235"/>
            <a:ext cx="396000" cy="252000"/>
          </a:xfrm>
          <a:prstGeom prst="rect">
            <a:avLst/>
          </a:prstGeom>
          <a:solidFill>
            <a:srgbClr val="00338D"/>
          </a:solidFill>
          <a:ln w="12700" cap="flat" cmpd="sng" algn="ctr">
            <a:solidFill>
              <a:srgbClr val="00338D"/>
            </a:solidFill>
            <a:prstDash val="solid"/>
            <a:miter lim="800000"/>
            <a:headEnd type="none" w="med" len="med"/>
            <a:tailEnd type="none" w="med" len="med"/>
          </a:ln>
          <a:effectLst/>
        </p:spPr>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700" kern="0">
                <a:solidFill>
                  <a:sysClr val="window" lastClr="FFFFFF"/>
                </a:solidFill>
                <a:latin typeface="Meiryo UI" panose="020B0604030504040204" pitchFamily="50" charset="-128"/>
                <a:ea typeface="Meiryo UI" panose="020B0604030504040204" pitchFamily="50" charset="-128"/>
              </a:rPr>
              <a:t>ONU</a:t>
            </a:r>
            <a:endParaRPr lang="ja-JP" altLang="en-US" sz="700" kern="0">
              <a:solidFill>
                <a:sysClr val="window" lastClr="FFFFFF"/>
              </a:solidFill>
              <a:latin typeface="Meiryo UI" panose="020B0604030504040204" pitchFamily="50" charset="-128"/>
              <a:ea typeface="Meiryo UI" panose="020B0604030504040204" pitchFamily="50" charset="-128"/>
            </a:endParaRPr>
          </a:p>
        </p:txBody>
      </p:sp>
      <p:cxnSp>
        <p:nvCxnSpPr>
          <p:cNvPr id="114" name="直線コネクタ 113">
            <a:extLst>
              <a:ext uri="{FF2B5EF4-FFF2-40B4-BE49-F238E27FC236}">
                <a16:creationId xmlns:a16="http://schemas.microsoft.com/office/drawing/2014/main" id="{2CC6B278-C0FD-17D5-C165-A5854D1B32A8}"/>
              </a:ext>
            </a:extLst>
          </p:cNvPr>
          <p:cNvCxnSpPr>
            <a:cxnSpLocks/>
          </p:cNvCxnSpPr>
          <p:nvPr/>
        </p:nvCxnSpPr>
        <p:spPr>
          <a:xfrm flipH="1">
            <a:off x="1619547"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15" name="直線コネクタ 114">
            <a:extLst>
              <a:ext uri="{FF2B5EF4-FFF2-40B4-BE49-F238E27FC236}">
                <a16:creationId xmlns:a16="http://schemas.microsoft.com/office/drawing/2014/main" id="{3048ECDF-C2B8-1B76-7825-57A90A14F899}"/>
              </a:ext>
            </a:extLst>
          </p:cNvPr>
          <p:cNvCxnSpPr>
            <a:cxnSpLocks/>
          </p:cNvCxnSpPr>
          <p:nvPr/>
        </p:nvCxnSpPr>
        <p:spPr>
          <a:xfrm flipH="1">
            <a:off x="5230549"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cxnSp>
        <p:nvCxnSpPr>
          <p:cNvPr id="116" name="直線コネクタ 115">
            <a:extLst>
              <a:ext uri="{FF2B5EF4-FFF2-40B4-BE49-F238E27FC236}">
                <a16:creationId xmlns:a16="http://schemas.microsoft.com/office/drawing/2014/main" id="{9BA41113-F087-ED7F-4395-1A2A371F8791}"/>
              </a:ext>
            </a:extLst>
          </p:cNvPr>
          <p:cNvCxnSpPr>
            <a:cxnSpLocks/>
          </p:cNvCxnSpPr>
          <p:nvPr/>
        </p:nvCxnSpPr>
        <p:spPr>
          <a:xfrm flipH="1">
            <a:off x="6276655" y="1712704"/>
            <a:ext cx="0" cy="1836000"/>
          </a:xfrm>
          <a:prstGeom prst="line">
            <a:avLst/>
          </a:prstGeom>
          <a:noFill/>
          <a:ln w="25400" cap="flat" cmpd="sng" algn="ctr">
            <a:solidFill>
              <a:srgbClr val="6D2077"/>
            </a:solidFill>
            <a:prstDash val="solid"/>
            <a:miter lim="800000"/>
            <a:headEnd type="none" w="med" len="med"/>
            <a:tailEnd type="none" w="med" len="med"/>
          </a:ln>
          <a:effectLst/>
        </p:spPr>
      </p:cxnSp>
      <p:sp>
        <p:nvSpPr>
          <p:cNvPr id="117" name="テキスト ボックス 116">
            <a:extLst>
              <a:ext uri="{FF2B5EF4-FFF2-40B4-BE49-F238E27FC236}">
                <a16:creationId xmlns:a16="http://schemas.microsoft.com/office/drawing/2014/main" id="{9C50E50C-1912-26E1-5AD2-61041D018AAB}"/>
              </a:ext>
            </a:extLst>
          </p:cNvPr>
          <p:cNvSpPr txBox="1"/>
          <p:nvPr/>
        </p:nvSpPr>
        <p:spPr>
          <a:xfrm>
            <a:off x="7749279" y="2491483"/>
            <a:ext cx="996137" cy="107722"/>
          </a:xfrm>
          <a:prstGeom prst="rect">
            <a:avLst/>
          </a:prstGeom>
          <a:solidFill>
            <a:schemeClr val="bg1"/>
          </a:solidFill>
        </p:spPr>
        <p:txBody>
          <a:bodyPr vert="horz" wrap="square" lIns="0" tIns="0" rIns="0" bIns="0" rtlCol="0" anchor="t">
            <a:spAutoFit/>
          </a:bodyPr>
          <a:lstStyle/>
          <a:p>
            <a:pPr algn="ctr" defTabSz="1043056">
              <a:buClr>
                <a:schemeClr val="tx1"/>
              </a:buClr>
            </a:pPr>
            <a:r>
              <a:rPr lang="ja-JP" altLang="en-US" sz="700">
                <a:solidFill>
                  <a:srgbClr val="00338D"/>
                </a:solidFill>
                <a:latin typeface="Meiryo UI" panose="020B0604030504040204" pitchFamily="50" charset="-128"/>
                <a:ea typeface="Meiryo UI" panose="020B0604030504040204" pitchFamily="50" charset="-128"/>
              </a:rPr>
              <a:t>接続点</a:t>
            </a:r>
          </a:p>
        </p:txBody>
      </p:sp>
      <p:sp>
        <p:nvSpPr>
          <p:cNvPr id="17" name="テキスト ボックス 16">
            <a:extLst>
              <a:ext uri="{FF2B5EF4-FFF2-40B4-BE49-F238E27FC236}">
                <a16:creationId xmlns:a16="http://schemas.microsoft.com/office/drawing/2014/main" id="{A2BDD741-84D0-BAB1-1DE8-29E0875FEF34}"/>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lang="ja-JP" altLang="en-US" sz="1400">
                <a:solidFill>
                  <a:srgbClr val="000000"/>
                </a:solidFill>
                <a:latin typeface="Arial"/>
                <a:ea typeface="Meiryo UI"/>
              </a:rPr>
              <a:t>接続構成図で利用するアイコンの凡例を以下に示します</a:t>
            </a:r>
            <a:r>
              <a:rPr kumimoji="1" lang="ja-JP" altLang="en-US" sz="1400"/>
              <a:t>。</a:t>
            </a:r>
            <a:endParaRPr kumimoji="1" lang="en-US" altLang="ja-JP" sz="1400"/>
          </a:p>
        </p:txBody>
      </p:sp>
      <p:sp>
        <p:nvSpPr>
          <p:cNvPr id="18" name="タイトル 3">
            <a:extLst>
              <a:ext uri="{FF2B5EF4-FFF2-40B4-BE49-F238E27FC236}">
                <a16:creationId xmlns:a16="http://schemas.microsoft.com/office/drawing/2014/main" id="{3F4BADD4-1E31-15C8-8E13-556A631B4B53}"/>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構成図で利用するアイコンについて</a:t>
            </a:r>
          </a:p>
        </p:txBody>
      </p:sp>
      <p:cxnSp>
        <p:nvCxnSpPr>
          <p:cNvPr id="19" name="直線コネクタ 18">
            <a:extLst>
              <a:ext uri="{FF2B5EF4-FFF2-40B4-BE49-F238E27FC236}">
                <a16:creationId xmlns:a16="http://schemas.microsoft.com/office/drawing/2014/main" id="{5DA84FCE-062E-4935-163C-8490C7D19B2A}"/>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4D5D253E-C6D1-F3C5-69C4-6DE47B334986}"/>
              </a:ext>
            </a:extLst>
          </p:cNvPr>
          <p:cNvSpPr>
            <a:spLocks noGrp="1"/>
          </p:cNvSpPr>
          <p:nvPr>
            <p:ph type="sldNum" sz="quarter" idx="12"/>
          </p:nvPr>
        </p:nvSpPr>
        <p:spPr/>
        <p:txBody>
          <a:bodyPr/>
          <a:lstStyle/>
          <a:p>
            <a:fld id="{DFD4F317-19D0-4848-B5EB-5B174DBE8CF9}" type="slidenum">
              <a:rPr lang="ja-JP" altLang="en-US" smtClean="0"/>
              <a:pPr/>
              <a:t>8</a:t>
            </a:fld>
            <a:endParaRPr lang="ja-JP" altLang="en-US"/>
          </a:p>
        </p:txBody>
      </p:sp>
    </p:spTree>
    <p:extLst>
      <p:ext uri="{BB962C8B-B14F-4D97-AF65-F5344CB8AC3E}">
        <p14:creationId xmlns:p14="http://schemas.microsoft.com/office/powerpoint/2010/main" val="115811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9</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検証結果</a:t>
            </a:r>
            <a:r>
              <a:rPr kumimoji="1" lang="en-US" altLang="ja-JP"/>
              <a:t>_</a:t>
            </a:r>
            <a:r>
              <a:rPr kumimoji="1" lang="ja-JP" altLang="en-US"/>
              <a:t>全体サマリ</a:t>
            </a:r>
          </a:p>
        </p:txBody>
      </p:sp>
    </p:spTree>
    <p:extLst>
      <p:ext uri="{BB962C8B-B14F-4D97-AF65-F5344CB8AC3E}">
        <p14:creationId xmlns:p14="http://schemas.microsoft.com/office/powerpoint/2010/main" val="3546098348"/>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Props1.xml><?xml version="1.0" encoding="utf-8"?>
<ds:datastoreItem xmlns:ds="http://schemas.openxmlformats.org/officeDocument/2006/customXml" ds:itemID="{C6801FB0-F6BB-4C25-ADA2-57854EC89712}"/>
</file>

<file path=customXml/itemProps2.xml><?xml version="1.0" encoding="utf-8"?>
<ds:datastoreItem xmlns:ds="http://schemas.openxmlformats.org/officeDocument/2006/customXml" ds:itemID="{7B7F9C7C-357B-4393-94D1-A8C4C33E4A2B}"/>
</file>

<file path=customXml/itemProps3.xml><?xml version="1.0" encoding="utf-8"?>
<ds:datastoreItem xmlns:ds="http://schemas.openxmlformats.org/officeDocument/2006/customXml" ds:itemID="{8728D4D2-CDE2-4263-8B01-2DD322058FE7}"/>
</file>

<file path=docProps/app.xml><?xml version="1.0" encoding="utf-8"?>
<Properties xmlns="http://schemas.openxmlformats.org/officeDocument/2006/extended-properties" xmlns:vt="http://schemas.openxmlformats.org/officeDocument/2006/docPropsVTypes">
  <Template>デジタル庁テンプレート</Template>
  <TotalTime>0</TotalTime>
  <Words>20970</Words>
  <Application>Microsoft Office PowerPoint</Application>
  <PresentationFormat>A4 210 x 297 mm</PresentationFormat>
  <Paragraphs>2644</Paragraphs>
  <Slides>71</Slides>
  <Notes>22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71</vt:i4>
      </vt:variant>
    </vt:vector>
  </HeadingPairs>
  <TitlesOfParts>
    <vt:vector size="80" baseType="lpstr">
      <vt:lpstr>KPMG Bold</vt:lpstr>
      <vt:lpstr>Meiryo UI</vt:lpstr>
      <vt:lpstr>Meiryo UI 本文</vt:lpstr>
      <vt:lpstr>游ゴシック</vt:lpstr>
      <vt:lpstr>Yu Gothic Medium</vt:lpstr>
      <vt:lpstr>Arial</vt:lpstr>
      <vt:lpstr>Matura MT Script Capitals</vt:lpstr>
      <vt:lpstr>Wingdings</vt:lpstr>
      <vt:lpstr>デジタル庁_20210907</vt:lpstr>
      <vt:lpstr>令和５年度　ガバメントクラウドの先行事業（基幹業務システム）における調査研究  ネットワーク接続のあり方検証 検証結果</vt:lpstr>
      <vt:lpstr>目次</vt:lpstr>
      <vt:lpstr>検証内容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検証結果_全体サマリ</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検証結果_団体個票結果サマリ</vt:lpstr>
      <vt:lpstr>せとうち３市（倉敷市・高松市・松山市） （富士通Japan）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倉敷市 （アイネス）</vt:lpstr>
      <vt:lpstr>PowerPoint プレゼンテーション</vt:lpstr>
      <vt:lpstr>PowerPoint プレゼンテーション</vt:lpstr>
      <vt:lpstr>佐倉市 （日立システムズ）</vt:lpstr>
      <vt:lpstr>PowerPoint プレゼンテーション</vt:lpstr>
      <vt:lpstr>PowerPoint プレゼンテーション</vt:lpstr>
      <vt:lpstr>佐倉市 （両備システムズ）</vt:lpstr>
      <vt:lpstr>PowerPoint プレゼンテーション</vt:lpstr>
      <vt:lpstr>PowerPoint プレゼンテーション</vt:lpstr>
      <vt:lpstr>PowerPoint プレゼンテーション</vt:lpstr>
      <vt:lpstr>PowerPoint プレゼンテーション</vt:lpstr>
      <vt:lpstr>盛岡市 （ICS）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宇和島市 （RKKCS）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須坂市 （電算）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美里町・川島町 （TKC）</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笠置町 （京都電子計算）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revision>1</cp:revision>
  <dcterms:created xsi:type="dcterms:W3CDTF">2024-09-05T05:45:52Z</dcterms:created>
  <dcterms:modified xsi:type="dcterms:W3CDTF">2024-09-05T06:46:47Z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MediaServiceImageTags">
    <vt:lpwstr/>
  </property>
</Properties>
</file>