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 id="2147483701" r:id="rId5"/>
  </p:sldMasterIdLst>
  <p:notesMasterIdLst>
    <p:notesMasterId r:id="rId24"/>
  </p:notesMasterIdLst>
  <p:handoutMasterIdLst>
    <p:handoutMasterId r:id="rId25"/>
  </p:handoutMasterIdLst>
  <p:sldIdLst>
    <p:sldId id="2076138228" r:id="rId6"/>
    <p:sldId id="2147474900" r:id="rId7"/>
    <p:sldId id="2147474923" r:id="rId8"/>
    <p:sldId id="2147474813" r:id="rId9"/>
    <p:sldId id="2147474903" r:id="rId10"/>
    <p:sldId id="2147474922" r:id="rId11"/>
    <p:sldId id="2147474910" r:id="rId12"/>
    <p:sldId id="2147474946" r:id="rId13"/>
    <p:sldId id="2147474945" r:id="rId14"/>
    <p:sldId id="2147474955" r:id="rId15"/>
    <p:sldId id="2147474952" r:id="rId16"/>
    <p:sldId id="2147481577" r:id="rId17"/>
    <p:sldId id="2147481626" r:id="rId18"/>
    <p:sldId id="2147481580" r:id="rId19"/>
    <p:sldId id="2147481581" r:id="rId20"/>
    <p:sldId id="2147481639" r:id="rId21"/>
    <p:sldId id="2147481645" r:id="rId22"/>
    <p:sldId id="2146848202" r:id="rId2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00B8F5"/>
    <a:srgbClr val="00C0AE"/>
    <a:srgbClr val="F68D2E"/>
    <a:srgbClr val="FD349C"/>
    <a:srgbClr val="E6E4EB"/>
    <a:srgbClr val="AB0D82"/>
    <a:srgbClr val="7213EA"/>
    <a:srgbClr val="00A3A1"/>
    <a:srgbClr val="B49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1671D-805F-4228-9287-0CA9A548B267}" v="4" dt="2024-09-05T05:19:47.488"/>
    <p1510:client id="{68D9DDED-57C9-417B-BC9C-E138D5D4154D}" v="4" dt="2024-09-05T08:31:41.887"/>
    <p1510:client id="{D3C7F71A-734D-4488-90CA-44D2C2145447}" v="3" dt="2024-09-05T05:33:23.605"/>
    <p1510:client id="{D89B652D-8316-410C-A2FE-4DC278B3A230}" v="6" dt="2024-09-04T13:37:12.800"/>
    <p1510:client id="{FEC7EF2F-8B88-4941-8E0F-9F2DF2D42E6F}" v="1" dt="2024-09-05T09:05:02.811"/>
  </p1510:revLst>
</p1510:revInfo>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78" y="774"/>
      </p:cViewPr>
      <p:guideLst>
        <p:guide orient="horz" pos="2183"/>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44083742174225"/>
          <c:y val="1.853286152237376E-2"/>
          <c:w val="0.71146140786619749"/>
          <c:h val="0.66583279154325892"/>
        </c:manualLayout>
      </c:layout>
      <c:barChart>
        <c:barDir val="col"/>
        <c:grouping val="clustered"/>
        <c:varyColors val="0"/>
        <c:ser>
          <c:idx val="0"/>
          <c:order val="0"/>
          <c:spPr>
            <a:solidFill>
              <a:srgbClr val="00338D"/>
            </a:solidFill>
          </c:spPr>
          <c:invertIfNegative val="0"/>
          <c:dPt>
            <c:idx val="1"/>
            <c:invertIfNegative val="0"/>
            <c:bubble3D val="0"/>
            <c:extLst>
              <c:ext xmlns:c16="http://schemas.microsoft.com/office/drawing/2014/chart" uri="{C3380CC4-5D6E-409C-BE32-E72D297353CC}">
                <c16:uniqueId val="{00000000-CAC6-4C24-A6BA-0D4643F5B757}"/>
              </c:ext>
            </c:extLst>
          </c:dPt>
          <c:dPt>
            <c:idx val="3"/>
            <c:invertIfNegative val="0"/>
            <c:bubble3D val="0"/>
            <c:extLst>
              <c:ext xmlns:c16="http://schemas.microsoft.com/office/drawing/2014/chart" uri="{C3380CC4-5D6E-409C-BE32-E72D297353CC}">
                <c16:uniqueId val="{00000001-CAC6-4C24-A6BA-0D4643F5B757}"/>
              </c:ext>
            </c:extLst>
          </c:dPt>
          <c:dPt>
            <c:idx val="5"/>
            <c:invertIfNegative val="0"/>
            <c:bubble3D val="0"/>
            <c:extLst>
              <c:ext xmlns:c16="http://schemas.microsoft.com/office/drawing/2014/chart" uri="{C3380CC4-5D6E-409C-BE32-E72D297353CC}">
                <c16:uniqueId val="{00000002-CAC6-4C24-A6BA-0D4643F5B757}"/>
              </c:ext>
            </c:extLst>
          </c:dPt>
          <c:dPt>
            <c:idx val="8"/>
            <c:invertIfNegative val="0"/>
            <c:bubble3D val="0"/>
            <c:extLst>
              <c:ext xmlns:c16="http://schemas.microsoft.com/office/drawing/2014/chart" uri="{C3380CC4-5D6E-409C-BE32-E72D297353CC}">
                <c16:uniqueId val="{00000003-CAC6-4C24-A6BA-0D4643F5B757}"/>
              </c:ext>
            </c:extLst>
          </c:dPt>
          <c:dPt>
            <c:idx val="9"/>
            <c:invertIfNegative val="0"/>
            <c:bubble3D val="0"/>
            <c:extLst>
              <c:ext xmlns:c16="http://schemas.microsoft.com/office/drawing/2014/chart" uri="{C3380CC4-5D6E-409C-BE32-E72D297353CC}">
                <c16:uniqueId val="{00000004-CAC6-4C24-A6BA-0D4643F5B757}"/>
              </c:ext>
            </c:extLst>
          </c:dPt>
          <c:dPt>
            <c:idx val="12"/>
            <c:invertIfNegative val="0"/>
            <c:bubble3D val="0"/>
            <c:extLst>
              <c:ext xmlns:c16="http://schemas.microsoft.com/office/drawing/2014/chart" uri="{C3380CC4-5D6E-409C-BE32-E72D297353CC}">
                <c16:uniqueId val="{00000005-CAC6-4C24-A6BA-0D4643F5B757}"/>
              </c:ext>
            </c:extLst>
          </c:dPt>
          <c:dPt>
            <c:idx val="14"/>
            <c:invertIfNegative val="0"/>
            <c:bubble3D val="0"/>
            <c:extLst>
              <c:ext xmlns:c16="http://schemas.microsoft.com/office/drawing/2014/chart" uri="{C3380CC4-5D6E-409C-BE32-E72D297353CC}">
                <c16:uniqueId val="{00000006-CAC6-4C24-A6BA-0D4643F5B757}"/>
              </c:ext>
            </c:extLst>
          </c:dPt>
          <c:dPt>
            <c:idx val="16"/>
            <c:invertIfNegative val="0"/>
            <c:bubble3D val="0"/>
            <c:extLst>
              <c:ext xmlns:c16="http://schemas.microsoft.com/office/drawing/2014/chart" uri="{C3380CC4-5D6E-409C-BE32-E72D297353CC}">
                <c16:uniqueId val="{00000007-CAC6-4C24-A6BA-0D4643F5B757}"/>
              </c:ext>
            </c:extLst>
          </c:dPt>
          <c:dLbls>
            <c:dLbl>
              <c:idx val="0"/>
              <c:layout>
                <c:manualLayout>
                  <c:x val="1.4023480883157514E-2"/>
                  <c:y val="-4.3732238575797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AC6-4C24-A6BA-0D4643F5B757}"/>
                </c:ext>
              </c:extLst>
            </c:dLbl>
            <c:dLbl>
              <c:idx val="1"/>
              <c:layout>
                <c:manualLayout>
                  <c:x val="-5.4507350123027976E-3"/>
                  <c:y val="-5.4666804793141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C6-4C24-A6BA-0D4643F5B757}"/>
                </c:ext>
              </c:extLst>
            </c:dLbl>
            <c:dLbl>
              <c:idx val="2"/>
              <c:layout>
                <c:manualLayout>
                  <c:x val="7.2676466830703416E-3"/>
                  <c:y val="-5.4666517826780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AC6-4C24-A6BA-0D4643F5B757}"/>
                </c:ext>
              </c:extLst>
            </c:dLbl>
            <c:dLbl>
              <c:idx val="3"/>
              <c:layout>
                <c:manualLayout>
                  <c:x val="2.1802940049211125E-2"/>
                  <c:y val="-7.28751073612897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C6-4C24-A6BA-0D4643F5B757}"/>
                </c:ext>
              </c:extLst>
            </c:dLbl>
            <c:dLbl>
              <c:idx val="4"/>
              <c:layout>
                <c:manualLayout>
                  <c:x val="3.2812352464895232E-3"/>
                  <c:y val="-5.46656569276978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AC6-4C24-A6BA-0D4643F5B757}"/>
                </c:ext>
              </c:extLst>
            </c:dLbl>
            <c:dLbl>
              <c:idx val="5"/>
              <c:layout>
                <c:manualLayout>
                  <c:x val="7.2676466830703416E-3"/>
                  <c:y val="1.457789113586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AC6-4C24-A6BA-0D4643F5B757}"/>
                </c:ext>
              </c:extLst>
            </c:dLbl>
            <c:dLbl>
              <c:idx val="7"/>
              <c:layout>
                <c:manualLayout>
                  <c:x val="0"/>
                  <c:y val="-0.102045237951071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AC6-4C24-A6BA-0D4643F5B757}"/>
                </c:ext>
              </c:extLst>
            </c:dLbl>
            <c:dLbl>
              <c:idx val="8"/>
              <c:layout>
                <c:manualLayout>
                  <c:x val="3.6338233415351873E-3"/>
                  <c:y val="-4.73781461915689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C6-4C24-A6BA-0D4643F5B757}"/>
                </c:ext>
              </c:extLst>
            </c:dLbl>
            <c:dLbl>
              <c:idx val="9"/>
              <c:layout>
                <c:manualLayout>
                  <c:x val="4.1541524187960312E-3"/>
                  <c:y val="-0.131201020222806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C6-4C24-A6BA-0D4643F5B757}"/>
                </c:ext>
              </c:extLst>
            </c:dLbl>
            <c:dLbl>
              <c:idx val="12"/>
              <c:layout>
                <c:manualLayout>
                  <c:x val="-3.8155145086119599E-2"/>
                  <c:y val="-0.142134438574706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AC6-4C24-A6BA-0D4643F5B757}"/>
                </c:ext>
              </c:extLst>
            </c:dLbl>
            <c:dLbl>
              <c:idx val="14"/>
              <c:layout>
                <c:manualLayout>
                  <c:x val="-4.1788968427654789E-2"/>
                  <c:y val="-0.193157057550242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AC6-4C24-A6BA-0D4643F5B757}"/>
                </c:ext>
              </c:extLst>
            </c:dLbl>
            <c:dLbl>
              <c:idx val="16"/>
              <c:layout>
                <c:manualLayout>
                  <c:x val="-2.3619851719978852E-2"/>
                  <c:y val="-9.84007651671048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AC6-4C24-A6BA-0D4643F5B757}"/>
                </c:ext>
              </c:extLst>
            </c:dLbl>
            <c:numFmt formatCode="#,##0_ ;[Red]\-#,##0\ " sourceLinked="0"/>
            <c:spPr>
              <a:noFill/>
              <a:ln>
                <a:noFill/>
              </a:ln>
              <a:effectLst/>
            </c:spPr>
            <c:txPr>
              <a:bodyPr wrap="square" lIns="38100" tIns="19050" rIns="38100" bIns="19050" anchor="ctr">
                <a:spAutoFit/>
              </a:bodyPr>
              <a:lstStyle/>
              <a:p>
                <a:pPr>
                  <a:defRPr lang="ja-JP"/>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Sheet1!$A$1:$A$17</c:f>
              <c:strCache>
                <c:ptCount val="17"/>
                <c:pt idx="0">
                  <c:v>神戸市</c:v>
                </c:pt>
                <c:pt idx="2">
                  <c:v>盛岡市</c:v>
                </c:pt>
                <c:pt idx="4">
                  <c:v>佐倉市</c:v>
                </c:pt>
                <c:pt idx="7">
                  <c:v>宇和島市</c:v>
                </c:pt>
                <c:pt idx="9">
                  <c:v>須坂市</c:v>
                </c:pt>
                <c:pt idx="12">
                  <c:v>せとうち3市</c:v>
                </c:pt>
                <c:pt idx="14">
                  <c:v>美里町・川島町</c:v>
                </c:pt>
                <c:pt idx="16">
                  <c:v>笠置町</c:v>
                </c:pt>
              </c:strCache>
            </c:strRef>
          </c:cat>
          <c:val>
            <c:numRef>
              <c:f>Sheet1!$B$1:$B$17</c:f>
              <c:numCache>
                <c:formatCode>General</c:formatCode>
                <c:ptCount val="17"/>
                <c:pt idx="0" formatCode="#,##0">
                  <c:v>-191036766</c:v>
                </c:pt>
                <c:pt idx="2">
                  <c:v>-183534321</c:v>
                </c:pt>
                <c:pt idx="4" formatCode="#,##0">
                  <c:v>-24752498</c:v>
                </c:pt>
                <c:pt idx="7">
                  <c:v>31124757</c:v>
                </c:pt>
                <c:pt idx="9">
                  <c:v>3979756</c:v>
                </c:pt>
                <c:pt idx="12">
                  <c:v>59097627</c:v>
                </c:pt>
                <c:pt idx="14">
                  <c:v>47444400</c:v>
                </c:pt>
                <c:pt idx="16" formatCode="#,##0">
                  <c:v>59394516</c:v>
                </c:pt>
              </c:numCache>
            </c:numRef>
          </c:val>
          <c:extLst>
            <c:ext xmlns:c15="http://schemas.microsoft.com/office/drawing/2012/chart" uri="{02D57815-91ED-43cb-92C2-25804820EDAC}">
              <c15:filteredSeriesTitle>
                <c15:tx>
                  <c:strRef>
                    <c:extLst>
                      <c:ext uri="{02D57815-91ED-43cb-92C2-25804820EDAC}">
                        <c15:formulaRef>
                          <c15:sqref>Sheet1!$B$1:$B$0</c15:sqref>
                        </c15:formulaRef>
                      </c:ext>
                    </c:extLst>
                  </c:strRef>
                </c15:tx>
              </c15:filteredSeriesTitle>
            </c:ext>
            <c:ext xmlns:c16="http://schemas.microsoft.com/office/drawing/2014/chart" uri="{C3380CC4-5D6E-409C-BE32-E72D297353CC}">
              <c16:uniqueId val="{0000000C-CAC6-4C24-A6BA-0D4643F5B757}"/>
            </c:ext>
          </c:extLst>
        </c:ser>
        <c:dLbls>
          <c:showLegendKey val="0"/>
          <c:showVal val="1"/>
          <c:showCatName val="0"/>
          <c:showSerName val="0"/>
          <c:showPercent val="0"/>
          <c:showBubbleSize val="0"/>
        </c:dLbls>
        <c:gapWidth val="40"/>
        <c:axId val="803553984"/>
        <c:axId val="803557312"/>
      </c:barChart>
      <c:scatterChart>
        <c:scatterStyle val="lineMarker"/>
        <c:varyColors val="0"/>
        <c:ser>
          <c:idx val="1"/>
          <c:order val="1"/>
          <c:spPr>
            <a:ln w="19050">
              <a:noFill/>
            </a:ln>
          </c:spPr>
          <c:marker>
            <c:spPr>
              <a:solidFill>
                <a:srgbClr val="FFC000"/>
              </a:solidFill>
              <a:ln>
                <a:noFill/>
              </a:ln>
            </c:spPr>
          </c:marker>
          <c:dPt>
            <c:idx val="0"/>
            <c:bubble3D val="0"/>
            <c:extLst>
              <c:ext xmlns:c16="http://schemas.microsoft.com/office/drawing/2014/chart" uri="{C3380CC4-5D6E-409C-BE32-E72D297353CC}">
                <c16:uniqueId val="{0000000D-CAC6-4C24-A6BA-0D4643F5B757}"/>
              </c:ext>
            </c:extLst>
          </c:dPt>
          <c:dPt>
            <c:idx val="2"/>
            <c:bubble3D val="0"/>
            <c:extLst>
              <c:ext xmlns:c16="http://schemas.microsoft.com/office/drawing/2014/chart" uri="{C3380CC4-5D6E-409C-BE32-E72D297353CC}">
                <c16:uniqueId val="{0000000E-CAC6-4C24-A6BA-0D4643F5B757}"/>
              </c:ext>
            </c:extLst>
          </c:dPt>
          <c:dPt>
            <c:idx val="4"/>
            <c:bubble3D val="0"/>
            <c:extLst>
              <c:ext xmlns:c16="http://schemas.microsoft.com/office/drawing/2014/chart" uri="{C3380CC4-5D6E-409C-BE32-E72D297353CC}">
                <c16:uniqueId val="{0000000F-CAC6-4C24-A6BA-0D4643F5B757}"/>
              </c:ext>
            </c:extLst>
          </c:dPt>
          <c:dPt>
            <c:idx val="7"/>
            <c:bubble3D val="0"/>
            <c:extLst>
              <c:ext xmlns:c16="http://schemas.microsoft.com/office/drawing/2014/chart" uri="{C3380CC4-5D6E-409C-BE32-E72D297353CC}">
                <c16:uniqueId val="{00000010-CAC6-4C24-A6BA-0D4643F5B757}"/>
              </c:ext>
            </c:extLst>
          </c:dPt>
          <c:dLbls>
            <c:dLbl>
              <c:idx val="0"/>
              <c:layout>
                <c:manualLayout>
                  <c:x val="-2.8982463807083341E-2"/>
                  <c:y val="-5.4667091759502642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AC6-4C24-A6BA-0D4643F5B757}"/>
                </c:ext>
              </c:extLst>
            </c:dLbl>
            <c:dLbl>
              <c:idx val="1"/>
              <c:layout>
                <c:manualLayout>
                  <c:x val="-4.1788968427654657E-2"/>
                  <c:y val="-9.8400765167104845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AC6-4C24-A6BA-0D4643F5B757}"/>
                </c:ext>
              </c:extLst>
            </c:dLbl>
            <c:dLbl>
              <c:idx val="2"/>
              <c:layout>
                <c:manualLayout>
                  <c:x val="-3.2704410073816685E-2"/>
                  <c:y val="-5.8311564543469523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AC6-4C24-A6BA-0D4643F5B757}"/>
                </c:ext>
              </c:extLst>
            </c:dLbl>
            <c:dLbl>
              <c:idx val="3"/>
              <c:layout>
                <c:manualLayout>
                  <c:x val="-2.3619851719978716E-2"/>
                  <c:y val="-8.0178401247270631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AC6-4C24-A6BA-0D4643F5B757}"/>
                </c:ext>
              </c:extLst>
            </c:dLbl>
            <c:dLbl>
              <c:idx val="4"/>
              <c:layout>
                <c:manualLayout>
                  <c:x val="-3.0887498403049093E-2"/>
                  <c:y val="-4.0089200623635329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AC6-4C24-A6BA-0D4643F5B757}"/>
                </c:ext>
              </c:extLst>
            </c:dLbl>
            <c:dLbl>
              <c:idx val="5"/>
              <c:layout>
                <c:manualLayout>
                  <c:x val="-3.633823341535191E-2"/>
                  <c:y val="-8.3822874031237407E-2"/>
                </c:manualLayout>
              </c:layout>
              <c:numFmt formatCode="0.0%" sourceLinked="0"/>
              <c:spPr>
                <a:noFill/>
                <a:ln>
                  <a:noFill/>
                </a:ln>
                <a:effectLst/>
              </c:spPr>
              <c:txPr>
                <a:bodyPr wrap="square" lIns="38100" tIns="19050" rIns="38100" bIns="19050" anchor="ctr">
                  <a:spAutoFit/>
                </a:bodyPr>
                <a:lstStyle/>
                <a:p>
                  <a:pPr>
                    <a:defRPr lang="ja-JP">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AC6-4C24-A6BA-0D4643F5B757}"/>
                </c:ext>
              </c:extLst>
            </c:dLbl>
            <c:dLbl>
              <c:idx val="7"/>
              <c:layout>
                <c:manualLayout>
                  <c:x val="-3.2704410073816685E-2"/>
                  <c:y val="6.92449828953700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AC6-4C24-A6BA-0D4643F5B757}"/>
                </c:ext>
              </c:extLst>
            </c:dLbl>
            <c:dLbl>
              <c:idx val="8"/>
              <c:layout>
                <c:manualLayout>
                  <c:x val="-2.7253675061513907E-2"/>
                  <c:y val="8.3822874031237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CAC6-4C24-A6BA-0D4643F5B757}"/>
                </c:ext>
              </c:extLst>
            </c:dLbl>
            <c:dLbl>
              <c:idx val="9"/>
              <c:layout>
                <c:manualLayout>
                  <c:x val="-2.5436763390746377E-2"/>
                  <c:y val="8.38228740312373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AC6-4C24-A6BA-0D4643F5B757}"/>
                </c:ext>
              </c:extLst>
            </c:dLbl>
            <c:dLbl>
              <c:idx val="12"/>
              <c:layout>
                <c:manualLayout>
                  <c:x val="-3.4521321744584277E-2"/>
                  <c:y val="8.7467346815204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AC6-4C24-A6BA-0D4643F5B757}"/>
                </c:ext>
              </c:extLst>
            </c:dLbl>
            <c:dLbl>
              <c:idx val="14"/>
              <c:layout>
                <c:manualLayout>
                  <c:x val="-3.6338233415352007E-2"/>
                  <c:y val="9.1111819599171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AC6-4C24-A6BA-0D4643F5B757}"/>
                </c:ext>
              </c:extLst>
            </c:dLbl>
            <c:dLbl>
              <c:idx val="16"/>
              <c:layout>
                <c:manualLayout>
                  <c:x val="-3.5041638563443937E-2"/>
                  <c:y val="-6.19560373274363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AC6-4C24-A6BA-0D4643F5B757}"/>
                </c:ext>
              </c:extLst>
            </c:dLbl>
            <c:numFmt formatCode="0.0%" sourceLinked="0"/>
            <c:spPr>
              <a:noFill/>
              <a:ln>
                <a:noFill/>
              </a:ln>
              <a:effectLst/>
            </c:spPr>
            <c:txPr>
              <a:bodyPr wrap="square" lIns="38100" tIns="19050" rIns="38100" bIns="19050" anchor="ctr">
                <a:spAutoFit/>
              </a:bodyPr>
              <a:lstStyle/>
              <a:p>
                <a:pPr>
                  <a:defRPr lang="ja-JP"/>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numRef>
              <c:f>Sheet1!$C$1:$C$17</c:f>
              <c:numCache>
                <c:formatCode>General</c:formatCode>
                <c:ptCount val="1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numCache>
            </c:numRef>
          </c:xVal>
          <c:yVal>
            <c:numRef>
              <c:f>Sheet1!$D$1:$D$17</c:f>
              <c:numCache>
                <c:formatCode>General</c:formatCode>
                <c:ptCount val="17"/>
                <c:pt idx="0">
                  <c:v>-0.192</c:v>
                </c:pt>
                <c:pt idx="2">
                  <c:v>-0.15678133059274438</c:v>
                </c:pt>
                <c:pt idx="4">
                  <c:v>-2.3E-2</c:v>
                </c:pt>
                <c:pt idx="7">
                  <c:v>7.5344364560639074E-2</c:v>
                </c:pt>
                <c:pt idx="9">
                  <c:v>8.6124445174435953E-3</c:v>
                </c:pt>
                <c:pt idx="12">
                  <c:v>0.1318826705907242</c:v>
                </c:pt>
                <c:pt idx="14">
                  <c:v>0.21921475721860753</c:v>
                </c:pt>
                <c:pt idx="16" formatCode="0.00_ ">
                  <c:v>2.516</c:v>
                </c:pt>
              </c:numCache>
            </c:numRef>
          </c:yVal>
          <c:smooth val="0"/>
          <c:extLst>
            <c:ext xmlns:c15="http://schemas.microsoft.com/office/drawing/2012/chart" uri="{02D57815-91ED-43cb-92C2-25804820EDAC}">
              <c15:filteredSeriesTitle>
                <c15:tx>
                  <c:strRef>
                    <c:extLst>
                      <c:ext uri="{02D57815-91ED-43cb-92C2-25804820EDAC}">
                        <c15:formulaRef>
                          <c15:sqref>Sheet1!$C$1:$C$0</c15:sqref>
                        </c15:formulaRef>
                      </c:ext>
                    </c:extLst>
                  </c:strRef>
                </c15:tx>
              </c15:filteredSeriesTitle>
            </c:ext>
            <c:ext xmlns:c16="http://schemas.microsoft.com/office/drawing/2014/chart" uri="{C3380CC4-5D6E-409C-BE32-E72D297353CC}">
              <c16:uniqueId val="{00000019-CAC6-4C24-A6BA-0D4643F5B757}"/>
            </c:ext>
          </c:extLst>
        </c:ser>
        <c:dLbls>
          <c:showLegendKey val="0"/>
          <c:showVal val="1"/>
          <c:showCatName val="0"/>
          <c:showSerName val="0"/>
          <c:showPercent val="0"/>
          <c:showBubbleSize val="0"/>
        </c:dLbls>
        <c:axId val="113045119"/>
        <c:axId val="113043455"/>
      </c:scatterChart>
      <c:catAx>
        <c:axId val="80355398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wordArtVertRtl"/>
          <a:lstStyle/>
          <a:p>
            <a:pPr>
              <a:defRPr lang="ja-JP" spc="-150"/>
            </a:pPr>
            <a:endParaRPr lang="ja-JP"/>
          </a:p>
        </c:txPr>
        <c:crossAx val="803557312"/>
        <c:crosses val="autoZero"/>
        <c:auto val="1"/>
        <c:lblAlgn val="ctr"/>
        <c:lblOffset val="100"/>
        <c:noMultiLvlLbl val="0"/>
      </c:catAx>
      <c:valAx>
        <c:axId val="803557312"/>
        <c:scaling>
          <c:orientation val="minMax"/>
          <c:max val="300000000"/>
          <c:min val="-300000000"/>
        </c:scaling>
        <c:delete val="0"/>
        <c:axPos val="l"/>
        <c:numFmt formatCode="#,##0" sourceLinked="1"/>
        <c:majorTickMark val="out"/>
        <c:minorTickMark val="none"/>
        <c:tickLblPos val="nextTo"/>
        <c:spPr>
          <a:ln w="3175">
            <a:solidFill>
              <a:srgbClr val="000000"/>
            </a:solidFill>
            <a:prstDash val="solid"/>
          </a:ln>
        </c:spPr>
        <c:txPr>
          <a:bodyPr/>
          <a:lstStyle/>
          <a:p>
            <a:pPr>
              <a:defRPr lang="ja-JP"/>
            </a:pPr>
            <a:endParaRPr lang="ja-JP"/>
          </a:p>
        </c:txPr>
        <c:crossAx val="803553984"/>
        <c:crosses val="autoZero"/>
        <c:crossBetween val="between"/>
        <c:majorUnit val="100000000"/>
        <c:minorUnit val="20000000"/>
        <c:dispUnits>
          <c:builtInUnit val="thousands"/>
          <c:dispUnitsLbl>
            <c:txPr>
              <a:bodyPr/>
              <a:lstStyle/>
              <a:p>
                <a:pPr>
                  <a:defRPr lang="ja-JP"/>
                </a:pPr>
                <a:endParaRPr lang="ja-JP"/>
              </a:p>
            </c:txPr>
          </c:dispUnitsLbl>
        </c:dispUnits>
      </c:valAx>
      <c:valAx>
        <c:axId val="113043455"/>
        <c:scaling>
          <c:orientation val="minMax"/>
          <c:max val="4"/>
          <c:min val="-4"/>
        </c:scaling>
        <c:delete val="0"/>
        <c:axPos val="r"/>
        <c:numFmt formatCode="0%" sourceLinked="0"/>
        <c:majorTickMark val="out"/>
        <c:minorTickMark val="none"/>
        <c:tickLblPos val="nextTo"/>
        <c:txPr>
          <a:bodyPr/>
          <a:lstStyle/>
          <a:p>
            <a:pPr>
              <a:defRPr lang="ja-JP"/>
            </a:pPr>
            <a:endParaRPr lang="ja-JP"/>
          </a:p>
        </c:txPr>
        <c:crossAx val="113045119"/>
        <c:crosses val="max"/>
        <c:crossBetween val="midCat"/>
      </c:valAx>
      <c:valAx>
        <c:axId val="113045119"/>
        <c:scaling>
          <c:orientation val="minMax"/>
        </c:scaling>
        <c:delete val="1"/>
        <c:axPos val="t"/>
        <c:numFmt formatCode="General" sourceLinked="1"/>
        <c:majorTickMark val="none"/>
        <c:minorTickMark val="none"/>
        <c:tickLblPos val="nextTo"/>
        <c:crossAx val="113043455"/>
        <c:crosses val="max"/>
        <c:crossBetween val="midCat"/>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c:spPr>
  <c:txPr>
    <a:bodyPr/>
    <a:lstStyle/>
    <a:p>
      <a:pPr>
        <a:defRPr sz="600" b="1" i="0">
          <a:solidFill>
            <a:srgbClr val="000000"/>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96120786612019"/>
          <c:y val="2.3567862294533573E-2"/>
          <c:w val="0.71146140786619749"/>
          <c:h val="0.66583279154325892"/>
        </c:manualLayout>
      </c:layout>
      <c:barChart>
        <c:barDir val="col"/>
        <c:grouping val="clustered"/>
        <c:varyColors val="0"/>
        <c:ser>
          <c:idx val="0"/>
          <c:order val="0"/>
          <c:spPr>
            <a:solidFill>
              <a:srgbClr val="00338D"/>
            </a:solidFill>
          </c:spPr>
          <c:invertIfNegative val="0"/>
          <c:dPt>
            <c:idx val="1"/>
            <c:invertIfNegative val="0"/>
            <c:bubble3D val="0"/>
            <c:extLst>
              <c:ext xmlns:c16="http://schemas.microsoft.com/office/drawing/2014/chart" uri="{C3380CC4-5D6E-409C-BE32-E72D297353CC}">
                <c16:uniqueId val="{00000001-3B94-40F6-8AE3-56472178D291}"/>
              </c:ext>
            </c:extLst>
          </c:dPt>
          <c:dPt>
            <c:idx val="3"/>
            <c:invertIfNegative val="0"/>
            <c:bubble3D val="0"/>
            <c:extLst>
              <c:ext xmlns:c16="http://schemas.microsoft.com/office/drawing/2014/chart" uri="{C3380CC4-5D6E-409C-BE32-E72D297353CC}">
                <c16:uniqueId val="{00000003-3B94-40F6-8AE3-56472178D291}"/>
              </c:ext>
            </c:extLst>
          </c:dPt>
          <c:dPt>
            <c:idx val="5"/>
            <c:invertIfNegative val="0"/>
            <c:bubble3D val="0"/>
            <c:extLst>
              <c:ext xmlns:c16="http://schemas.microsoft.com/office/drawing/2014/chart" uri="{C3380CC4-5D6E-409C-BE32-E72D297353CC}">
                <c16:uniqueId val="{00000005-3B94-40F6-8AE3-56472178D291}"/>
              </c:ext>
            </c:extLst>
          </c:dPt>
          <c:dPt>
            <c:idx val="8"/>
            <c:invertIfNegative val="0"/>
            <c:bubble3D val="0"/>
            <c:extLst>
              <c:ext xmlns:c16="http://schemas.microsoft.com/office/drawing/2014/chart" uri="{C3380CC4-5D6E-409C-BE32-E72D297353CC}">
                <c16:uniqueId val="{00000007-3B94-40F6-8AE3-56472178D291}"/>
              </c:ext>
            </c:extLst>
          </c:dPt>
          <c:dPt>
            <c:idx val="9"/>
            <c:invertIfNegative val="0"/>
            <c:bubble3D val="0"/>
            <c:extLst>
              <c:ext xmlns:c16="http://schemas.microsoft.com/office/drawing/2014/chart" uri="{C3380CC4-5D6E-409C-BE32-E72D297353CC}">
                <c16:uniqueId val="{00000009-56D5-4599-BE2E-5CF609359D3D}"/>
              </c:ext>
            </c:extLst>
          </c:dPt>
          <c:dPt>
            <c:idx val="12"/>
            <c:invertIfNegative val="0"/>
            <c:bubble3D val="0"/>
            <c:extLst>
              <c:ext xmlns:c16="http://schemas.microsoft.com/office/drawing/2014/chart" uri="{C3380CC4-5D6E-409C-BE32-E72D297353CC}">
                <c16:uniqueId val="{00000023-3B94-40F6-8AE3-56472178D291}"/>
              </c:ext>
            </c:extLst>
          </c:dPt>
          <c:dPt>
            <c:idx val="14"/>
            <c:invertIfNegative val="0"/>
            <c:bubble3D val="0"/>
            <c:extLst>
              <c:ext xmlns:c16="http://schemas.microsoft.com/office/drawing/2014/chart" uri="{C3380CC4-5D6E-409C-BE32-E72D297353CC}">
                <c16:uniqueId val="{0000000D-56D5-4599-BE2E-5CF609359D3D}"/>
              </c:ext>
            </c:extLst>
          </c:dPt>
          <c:dPt>
            <c:idx val="16"/>
            <c:invertIfNegative val="0"/>
            <c:bubble3D val="0"/>
            <c:extLst>
              <c:ext xmlns:c16="http://schemas.microsoft.com/office/drawing/2014/chart" uri="{C3380CC4-5D6E-409C-BE32-E72D297353CC}">
                <c16:uniqueId val="{00000027-3B94-40F6-8AE3-56472178D291}"/>
              </c:ext>
            </c:extLst>
          </c:dPt>
          <c:dLbls>
            <c:dLbl>
              <c:idx val="0"/>
              <c:layout>
                <c:manualLayout>
                  <c:x val="2.2243549678254562E-2"/>
                  <c:y val="0.17727051581558123"/>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B94-40F6-8AE3-56472178D291}"/>
                </c:ext>
              </c:extLst>
            </c:dLbl>
            <c:dLbl>
              <c:idx val="1"/>
              <c:layout>
                <c:manualLayout>
                  <c:x val="-5.4507350123027976E-3"/>
                  <c:y val="-5.4666804793141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94-40F6-8AE3-56472178D291}"/>
                </c:ext>
              </c:extLst>
            </c:dLbl>
            <c:dLbl>
              <c:idx val="2"/>
              <c:layout>
                <c:manualLayout>
                  <c:x val="1.0973450988424607E-2"/>
                  <c:y val="0.17161295914997474"/>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3B94-40F6-8AE3-56472178D291}"/>
                </c:ext>
              </c:extLst>
            </c:dLbl>
            <c:dLbl>
              <c:idx val="3"/>
              <c:layout>
                <c:manualLayout>
                  <c:x val="2.1802940049211125E-2"/>
                  <c:y val="-7.28751073612897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94-40F6-8AE3-56472178D291}"/>
                </c:ext>
              </c:extLst>
            </c:dLbl>
            <c:dLbl>
              <c:idx val="4"/>
              <c:layout>
                <c:manualLayout>
                  <c:x val="1.1848669448866105E-2"/>
                  <c:y val="0.13145914051287935"/>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3B94-40F6-8AE3-56472178D291}"/>
                </c:ext>
              </c:extLst>
            </c:dLbl>
            <c:dLbl>
              <c:idx val="5"/>
              <c:layout>
                <c:manualLayout>
                  <c:x val="7.2676466830703416E-3"/>
                  <c:y val="1.457789113586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94-40F6-8AE3-56472178D291}"/>
                </c:ext>
              </c:extLst>
            </c:dLbl>
            <c:dLbl>
              <c:idx val="7"/>
              <c:layout>
                <c:manualLayout>
                  <c:x val="0"/>
                  <c:y val="-0.10204523795107166"/>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3B94-40F6-8AE3-56472178D291}"/>
                </c:ext>
              </c:extLst>
            </c:dLbl>
            <c:dLbl>
              <c:idx val="8"/>
              <c:layout>
                <c:manualLayout>
                  <c:x val="3.6338233415351873E-3"/>
                  <c:y val="-4.73781461915689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B94-40F6-8AE3-56472178D291}"/>
                </c:ext>
              </c:extLst>
            </c:dLbl>
            <c:dLbl>
              <c:idx val="9"/>
              <c:layout>
                <c:manualLayout>
                  <c:x val="-2.902722750633125E-3"/>
                  <c:y val="-6.4250802437555224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D5-4599-BE2E-5CF609359D3D}"/>
                </c:ext>
              </c:extLst>
            </c:dLbl>
            <c:dLbl>
              <c:idx val="12"/>
              <c:layout>
                <c:manualLayout>
                  <c:x val="-1.6093197657512687E-2"/>
                  <c:y val="-5.334023537340301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3B94-40F6-8AE3-56472178D291}"/>
                </c:ext>
              </c:extLst>
            </c:dLbl>
            <c:dLbl>
              <c:idx val="14"/>
              <c:layout>
                <c:manualLayout>
                  <c:x val="-1.765101708381913E-2"/>
                  <c:y val="-6.3114598486231244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D5-4599-BE2E-5CF609359D3D}"/>
                </c:ext>
              </c:extLst>
            </c:dLbl>
            <c:dLbl>
              <c:idx val="16"/>
              <c:layout>
                <c:manualLayout>
                  <c:x val="-4.3090886648885711E-2"/>
                  <c:y val="1.1468105478596988E-2"/>
                </c:manualLayout>
              </c:layout>
              <c:tx>
                <c:rich>
                  <a:bodyPr/>
                  <a:lstStyle/>
                  <a:p>
                    <a:r>
                      <a:rPr lang="en-US" altLang="ja-JP"/>
                      <a:t>251.6%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27-3B94-40F6-8AE3-56472178D291}"/>
                </c:ext>
              </c:extLst>
            </c:dLbl>
            <c:numFmt formatCode="0.0%" sourceLinked="0"/>
            <c:spPr>
              <a:noFill/>
              <a:ln>
                <a:noFill/>
              </a:ln>
              <a:effectLst/>
            </c:spPr>
            <c:txPr>
              <a:bodyPr wrap="square" lIns="38100" tIns="19050" rIns="38100" bIns="19050" anchor="ctr">
                <a:spAutoFit/>
              </a:bodyPr>
              <a:lstStyle/>
              <a:p>
                <a:pPr>
                  <a:defRPr lang="ja-JP"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Sheet1!$A$1:$A$17</c:f>
              <c:strCache>
                <c:ptCount val="17"/>
                <c:pt idx="0">
                  <c:v>神戸市</c:v>
                </c:pt>
                <c:pt idx="2">
                  <c:v>盛岡市</c:v>
                </c:pt>
                <c:pt idx="4">
                  <c:v>佐倉市</c:v>
                </c:pt>
                <c:pt idx="7">
                  <c:v>宇和島市</c:v>
                </c:pt>
                <c:pt idx="9">
                  <c:v>須坂市</c:v>
                </c:pt>
                <c:pt idx="12">
                  <c:v>せとうち3市</c:v>
                </c:pt>
                <c:pt idx="14">
                  <c:v>美里町・川島町</c:v>
                </c:pt>
                <c:pt idx="16">
                  <c:v>笠置町</c:v>
                </c:pt>
              </c:strCache>
            </c:strRef>
          </c:cat>
          <c:val>
            <c:numRef>
              <c:f>Sheet1!$B$1:$B$17</c:f>
              <c:numCache>
                <c:formatCode>General</c:formatCode>
                <c:ptCount val="17"/>
                <c:pt idx="0">
                  <c:v>-0.192</c:v>
                </c:pt>
                <c:pt idx="2">
                  <c:v>-0.15678133059274438</c:v>
                </c:pt>
                <c:pt idx="4">
                  <c:v>-2.3E-2</c:v>
                </c:pt>
                <c:pt idx="7">
                  <c:v>7.5344364560639074E-2</c:v>
                </c:pt>
                <c:pt idx="9">
                  <c:v>8.6124445174435953E-3</c:v>
                </c:pt>
                <c:pt idx="12">
                  <c:v>0.1318826705907242</c:v>
                </c:pt>
                <c:pt idx="14">
                  <c:v>0.21921475721860753</c:v>
                </c:pt>
                <c:pt idx="16">
                  <c:v>1.5</c:v>
                </c:pt>
              </c:numCache>
            </c:numRef>
          </c:val>
          <c:extLst>
            <c:ext xmlns:c15="http://schemas.microsoft.com/office/drawing/2012/chart" uri="{02D57815-91ED-43cb-92C2-25804820EDAC}">
              <c15:filteredSeriesTitle>
                <c15:tx>
                  <c:strRef>
                    <c:extLst>
                      <c:ext uri="{02D57815-91ED-43cb-92C2-25804820EDAC}">
                        <c15:formulaRef>
                          <c15:sqref>Sheet1!$B$1:$B$0</c15:sqref>
                        </c15:formulaRef>
                      </c:ext>
                    </c:extLst>
                  </c:strRef>
                </c15:tx>
              </c15:filteredSeriesTitle>
            </c:ext>
            <c:ext xmlns:c16="http://schemas.microsoft.com/office/drawing/2014/chart" uri="{C3380CC4-5D6E-409C-BE32-E72D297353CC}">
              <c16:uniqueId val="{00000010-3B94-40F6-8AE3-56472178D291}"/>
            </c:ext>
          </c:extLst>
        </c:ser>
        <c:ser>
          <c:idx val="1"/>
          <c:order val="1"/>
          <c:spPr>
            <a:solidFill>
              <a:srgbClr val="00B8F5"/>
            </a:solidFill>
            <a:ln w="19050">
              <a:noFill/>
            </a:ln>
          </c:spPr>
          <c:invertIfNegative val="0"/>
          <c:dPt>
            <c:idx val="0"/>
            <c:invertIfNegative val="0"/>
            <c:bubble3D val="0"/>
            <c:extLst>
              <c:ext xmlns:c16="http://schemas.microsoft.com/office/drawing/2014/chart" uri="{C3380CC4-5D6E-409C-BE32-E72D297353CC}">
                <c16:uniqueId val="{00000011-3B94-40F6-8AE3-56472178D291}"/>
              </c:ext>
            </c:extLst>
          </c:dPt>
          <c:dPt>
            <c:idx val="2"/>
            <c:invertIfNegative val="0"/>
            <c:bubble3D val="0"/>
            <c:extLst>
              <c:ext xmlns:c16="http://schemas.microsoft.com/office/drawing/2014/chart" uri="{C3380CC4-5D6E-409C-BE32-E72D297353CC}">
                <c16:uniqueId val="{00000012-3B94-40F6-8AE3-56472178D291}"/>
              </c:ext>
            </c:extLst>
          </c:dPt>
          <c:dPt>
            <c:idx val="4"/>
            <c:invertIfNegative val="0"/>
            <c:bubble3D val="0"/>
            <c:extLst>
              <c:ext xmlns:c16="http://schemas.microsoft.com/office/drawing/2014/chart" uri="{C3380CC4-5D6E-409C-BE32-E72D297353CC}">
                <c16:uniqueId val="{00000013-3B94-40F6-8AE3-56472178D291}"/>
              </c:ext>
            </c:extLst>
          </c:dPt>
          <c:dPt>
            <c:idx val="7"/>
            <c:invertIfNegative val="0"/>
            <c:bubble3D val="0"/>
            <c:extLst>
              <c:ext xmlns:c16="http://schemas.microsoft.com/office/drawing/2014/chart" uri="{C3380CC4-5D6E-409C-BE32-E72D297353CC}">
                <c16:uniqueId val="{00000014-3B94-40F6-8AE3-56472178D291}"/>
              </c:ext>
            </c:extLst>
          </c:dPt>
          <c:dLbls>
            <c:dLbl>
              <c:idx val="0"/>
              <c:layout>
                <c:manualLayout>
                  <c:x val="1.8169081581945478E-2"/>
                  <c:y val="-5.8082517090934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B94-40F6-8AE3-56472178D291}"/>
                </c:ext>
              </c:extLst>
            </c:dLbl>
            <c:dLbl>
              <c:idx val="1"/>
              <c:layout>
                <c:manualLayout>
                  <c:x val="-4.1788968427654657E-2"/>
                  <c:y val="-9.8400765167104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3B94-40F6-8AE3-56472178D291}"/>
                </c:ext>
              </c:extLst>
            </c:dLbl>
            <c:dLbl>
              <c:idx val="2"/>
              <c:layout>
                <c:manualLayout>
                  <c:x val="8.2868099784097655E-3"/>
                  <c:y val="-5.9927075705020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B94-40F6-8AE3-56472178D291}"/>
                </c:ext>
              </c:extLst>
            </c:dLbl>
            <c:dLbl>
              <c:idx val="3"/>
              <c:layout>
                <c:manualLayout>
                  <c:x val="-2.3619851719978716E-2"/>
                  <c:y val="-8.0178401247270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3B94-40F6-8AE3-56472178D291}"/>
                </c:ext>
              </c:extLst>
            </c:dLbl>
            <c:dLbl>
              <c:idx val="4"/>
              <c:layout>
                <c:manualLayout>
                  <c:x val="8.2868099784097655E-3"/>
                  <c:y val="-4.067080630125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B94-40F6-8AE3-56472178D291}"/>
                </c:ext>
              </c:extLst>
            </c:dLbl>
            <c:dLbl>
              <c:idx val="5"/>
              <c:layout>
                <c:manualLayout>
                  <c:x val="-3.633823341535191E-2"/>
                  <c:y val="-8.382287403123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3B94-40F6-8AE3-56472178D291}"/>
                </c:ext>
              </c:extLst>
            </c:dLbl>
            <c:dLbl>
              <c:idx val="7"/>
              <c:layout>
                <c:manualLayout>
                  <c:x val="4.2100811425928664E-3"/>
                  <c:y val="-7.72083431186531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B94-40F6-8AE3-56472178D291}"/>
                </c:ext>
              </c:extLst>
            </c:dLbl>
            <c:dLbl>
              <c:idx val="8"/>
              <c:layout>
                <c:manualLayout>
                  <c:x val="-2.7253675061513907E-2"/>
                  <c:y val="8.3822874031237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3B94-40F6-8AE3-56472178D291}"/>
                </c:ext>
              </c:extLst>
            </c:dLbl>
            <c:dLbl>
              <c:idx val="9"/>
              <c:layout>
                <c:manualLayout>
                  <c:x val="3.5563533133865775E-3"/>
                  <c:y val="-8.283253575227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B94-40F6-8AE3-56472178D291}"/>
                </c:ext>
              </c:extLst>
            </c:dLbl>
            <c:dLbl>
              <c:idx val="12"/>
              <c:layout>
                <c:manualLayout>
                  <c:x val="-5.018559898189349E-3"/>
                  <c:y val="-6.7580084421167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B94-40F6-8AE3-56472178D291}"/>
                </c:ext>
              </c:extLst>
            </c:dLbl>
            <c:dLbl>
              <c:idx val="14"/>
              <c:layout>
                <c:manualLayout>
                  <c:x val="1.0610961383963283E-2"/>
                  <c:y val="-5.8626644601300397E-2"/>
                </c:manualLayout>
              </c:layout>
              <c:tx>
                <c:rich>
                  <a:bodyPr/>
                  <a:lstStyle/>
                  <a:p>
                    <a:fld id="{5F1093C3-D49F-4380-9A88-DCEE8A60C0D1}" type="VALUE">
                      <a:rPr lang="en-US" altLang="ja-JP">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3B94-40F6-8AE3-56472178D291}"/>
                </c:ext>
              </c:extLst>
            </c:dLbl>
            <c:dLbl>
              <c:idx val="16"/>
              <c:layout>
                <c:manualLayout>
                  <c:x val="5.1134627761771502E-2"/>
                  <c:y val="1.8222394052575624E-2"/>
                </c:manualLayout>
              </c:layout>
              <c:tx>
                <c:rich>
                  <a:bodyPr wrap="square" lIns="38100" tIns="19050" rIns="38100" bIns="19050" anchor="ctr">
                    <a:spAutoFit/>
                  </a:bodyPr>
                  <a:lstStyle/>
                  <a:p>
                    <a:pPr>
                      <a:defRPr lang="ja-JP" sz="1000">
                        <a:solidFill>
                          <a:schemeClr val="tx1"/>
                        </a:solidFill>
                      </a:defRPr>
                    </a:pPr>
                    <a:r>
                      <a:rPr lang="en-US" altLang="ja-JP">
                        <a:solidFill>
                          <a:schemeClr val="tx1"/>
                        </a:solidFill>
                      </a:rPr>
                      <a:t>222.3%</a:t>
                    </a:r>
                  </a:p>
                </c:rich>
              </c:tx>
              <c:numFmt formatCode="0.0%" sourceLinked="0"/>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3B94-40F6-8AE3-56472178D291}"/>
                </c:ext>
              </c:extLst>
            </c:dLbl>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Sheet1!$C$1:$C$17</c:f>
              <c:numCache>
                <c:formatCode>General</c:formatCode>
                <c:ptCount val="1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numCache>
            </c:numRef>
          </c:cat>
          <c:val>
            <c:numRef>
              <c:f>Sheet1!$D$1:$D$17</c:f>
              <c:numCache>
                <c:formatCode>General</c:formatCode>
                <c:ptCount val="17"/>
                <c:pt idx="0">
                  <c:v>-0.2591</c:v>
                </c:pt>
                <c:pt idx="2">
                  <c:v>-0.191</c:v>
                </c:pt>
                <c:pt idx="4">
                  <c:v>-8.2000000000000003E-2</c:v>
                </c:pt>
                <c:pt idx="7">
                  <c:v>-1.0999999999999999E-2</c:v>
                </c:pt>
                <c:pt idx="9">
                  <c:v>-4.8000000000000001E-2</c:v>
                </c:pt>
                <c:pt idx="12">
                  <c:v>-1.2E-2</c:v>
                </c:pt>
                <c:pt idx="14">
                  <c:v>0.14699999999999999</c:v>
                </c:pt>
                <c:pt idx="16">
                  <c:v>1.5</c:v>
                </c:pt>
              </c:numCache>
            </c:numRef>
          </c:val>
          <c:extLst>
            <c:ext xmlns:c15="http://schemas.microsoft.com/office/drawing/2012/chart" uri="{02D57815-91ED-43cb-92C2-25804820EDAC}">
              <c15:filteredSeriesTitle>
                <c15:tx>
                  <c:strRef>
                    <c:extLst>
                      <c:ext uri="{02D57815-91ED-43cb-92C2-25804820EDAC}">
                        <c15:formulaRef>
                          <c15:sqref>Sheet1!$C$1:$C$0</c15:sqref>
                        </c15:formulaRef>
                      </c:ext>
                    </c:extLst>
                  </c:strRef>
                </c15:tx>
              </c15:filteredSeriesTitle>
            </c:ext>
            <c:ext xmlns:c16="http://schemas.microsoft.com/office/drawing/2014/chart" uri="{C3380CC4-5D6E-409C-BE32-E72D297353CC}">
              <c16:uniqueId val="{00000019-3B94-40F6-8AE3-56472178D291}"/>
            </c:ext>
          </c:extLst>
        </c:ser>
        <c:dLbls>
          <c:showLegendKey val="0"/>
          <c:showVal val="1"/>
          <c:showCatName val="0"/>
          <c:showSerName val="0"/>
          <c:showPercent val="0"/>
          <c:showBubbleSize val="0"/>
        </c:dLbls>
        <c:gapWidth val="0"/>
        <c:axId val="803553984"/>
        <c:axId val="803557312"/>
      </c:barChart>
      <c:catAx>
        <c:axId val="80355398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wordArtVertRtl"/>
          <a:lstStyle/>
          <a:p>
            <a:pPr>
              <a:defRPr lang="ja-JP" sz="800" spc="-150" baseline="0"/>
            </a:pPr>
            <a:endParaRPr lang="ja-JP"/>
          </a:p>
        </c:txPr>
        <c:crossAx val="803557312"/>
        <c:crosses val="autoZero"/>
        <c:auto val="1"/>
        <c:lblAlgn val="ctr"/>
        <c:lblOffset val="100"/>
        <c:noMultiLvlLbl val="0"/>
      </c:catAx>
      <c:valAx>
        <c:axId val="803557312"/>
        <c:scaling>
          <c:orientation val="minMax"/>
          <c:max val="1"/>
          <c:min val="-1"/>
        </c:scaling>
        <c:delete val="0"/>
        <c:axPos val="l"/>
        <c:numFmt formatCode="0%" sourceLinked="0"/>
        <c:majorTickMark val="out"/>
        <c:minorTickMark val="none"/>
        <c:tickLblPos val="nextTo"/>
        <c:spPr>
          <a:ln w="3175">
            <a:solidFill>
              <a:srgbClr val="000000"/>
            </a:solidFill>
            <a:prstDash val="solid"/>
          </a:ln>
        </c:spPr>
        <c:txPr>
          <a:bodyPr/>
          <a:lstStyle/>
          <a:p>
            <a:pPr>
              <a:defRPr lang="ja-JP" sz="800"/>
            </a:pPr>
            <a:endParaRPr lang="ja-JP"/>
          </a:p>
        </c:txPr>
        <c:crossAx val="803553984"/>
        <c:crosses val="autoZero"/>
        <c:crossBetween val="between"/>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c:spPr>
  <c:txPr>
    <a:bodyPr/>
    <a:lstStyle/>
    <a:p>
      <a:pPr>
        <a:defRPr sz="600" b="1" i="0">
          <a:solidFill>
            <a:srgbClr val="000000"/>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44083742174225"/>
          <c:y val="1.853286152237376E-2"/>
          <c:w val="0.71146140786619749"/>
          <c:h val="0.66583279154325892"/>
        </c:manualLayout>
      </c:layout>
      <c:barChart>
        <c:barDir val="col"/>
        <c:grouping val="clustered"/>
        <c:varyColors val="0"/>
        <c:ser>
          <c:idx val="0"/>
          <c:order val="0"/>
          <c:spPr>
            <a:solidFill>
              <a:srgbClr val="00338D"/>
            </a:solidFill>
          </c:spPr>
          <c:invertIfNegative val="0"/>
          <c:dPt>
            <c:idx val="1"/>
            <c:invertIfNegative val="0"/>
            <c:bubble3D val="0"/>
            <c:extLst>
              <c:ext xmlns:c16="http://schemas.microsoft.com/office/drawing/2014/chart" uri="{C3380CC4-5D6E-409C-BE32-E72D297353CC}">
                <c16:uniqueId val="{00000001-3B94-40F6-8AE3-56472178D291}"/>
              </c:ext>
            </c:extLst>
          </c:dPt>
          <c:dPt>
            <c:idx val="3"/>
            <c:invertIfNegative val="0"/>
            <c:bubble3D val="0"/>
            <c:extLst>
              <c:ext xmlns:c16="http://schemas.microsoft.com/office/drawing/2014/chart" uri="{C3380CC4-5D6E-409C-BE32-E72D297353CC}">
                <c16:uniqueId val="{00000003-3B94-40F6-8AE3-56472178D291}"/>
              </c:ext>
            </c:extLst>
          </c:dPt>
          <c:dPt>
            <c:idx val="5"/>
            <c:invertIfNegative val="0"/>
            <c:bubble3D val="0"/>
            <c:extLst>
              <c:ext xmlns:c16="http://schemas.microsoft.com/office/drawing/2014/chart" uri="{C3380CC4-5D6E-409C-BE32-E72D297353CC}">
                <c16:uniqueId val="{00000005-3B94-40F6-8AE3-56472178D291}"/>
              </c:ext>
            </c:extLst>
          </c:dPt>
          <c:dPt>
            <c:idx val="8"/>
            <c:invertIfNegative val="0"/>
            <c:bubble3D val="0"/>
            <c:extLst>
              <c:ext xmlns:c16="http://schemas.microsoft.com/office/drawing/2014/chart" uri="{C3380CC4-5D6E-409C-BE32-E72D297353CC}">
                <c16:uniqueId val="{00000007-3B94-40F6-8AE3-56472178D291}"/>
              </c:ext>
            </c:extLst>
          </c:dPt>
          <c:dPt>
            <c:idx val="9"/>
            <c:invertIfNegative val="0"/>
            <c:bubble3D val="0"/>
            <c:extLst>
              <c:ext xmlns:c16="http://schemas.microsoft.com/office/drawing/2014/chart" uri="{C3380CC4-5D6E-409C-BE32-E72D297353CC}">
                <c16:uniqueId val="{00000009-56D5-4599-BE2E-5CF609359D3D}"/>
              </c:ext>
            </c:extLst>
          </c:dPt>
          <c:dPt>
            <c:idx val="12"/>
            <c:invertIfNegative val="0"/>
            <c:bubble3D val="0"/>
            <c:extLst>
              <c:ext xmlns:c16="http://schemas.microsoft.com/office/drawing/2014/chart" uri="{C3380CC4-5D6E-409C-BE32-E72D297353CC}">
                <c16:uniqueId val="{00000023-3B94-40F6-8AE3-56472178D291}"/>
              </c:ext>
            </c:extLst>
          </c:dPt>
          <c:dPt>
            <c:idx val="14"/>
            <c:invertIfNegative val="0"/>
            <c:bubble3D val="0"/>
            <c:extLst>
              <c:ext xmlns:c16="http://schemas.microsoft.com/office/drawing/2014/chart" uri="{C3380CC4-5D6E-409C-BE32-E72D297353CC}">
                <c16:uniqueId val="{0000000D-56D5-4599-BE2E-5CF609359D3D}"/>
              </c:ext>
            </c:extLst>
          </c:dPt>
          <c:dPt>
            <c:idx val="16"/>
            <c:invertIfNegative val="0"/>
            <c:bubble3D val="0"/>
            <c:extLst>
              <c:ext xmlns:c16="http://schemas.microsoft.com/office/drawing/2014/chart" uri="{C3380CC4-5D6E-409C-BE32-E72D297353CC}">
                <c16:uniqueId val="{00000027-3B94-40F6-8AE3-56472178D291}"/>
              </c:ext>
            </c:extLst>
          </c:dPt>
          <c:dLbls>
            <c:dLbl>
              <c:idx val="0"/>
              <c:layout>
                <c:manualLayout>
                  <c:x val="2.8324947269614081E-2"/>
                  <c:y val="0.17727051581558123"/>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B94-40F6-8AE3-56472178D291}"/>
                </c:ext>
              </c:extLst>
            </c:dLbl>
            <c:dLbl>
              <c:idx val="1"/>
              <c:layout>
                <c:manualLayout>
                  <c:x val="-5.4507350123027976E-3"/>
                  <c:y val="-5.4666804793141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94-40F6-8AE3-56472178D291}"/>
                </c:ext>
              </c:extLst>
            </c:dLbl>
            <c:dLbl>
              <c:idx val="2"/>
              <c:layout>
                <c:manualLayout>
                  <c:x val="1.0973450988424607E-2"/>
                  <c:y val="0.16773636078949411"/>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3B94-40F6-8AE3-56472178D291}"/>
                </c:ext>
              </c:extLst>
            </c:dLbl>
            <c:dLbl>
              <c:idx val="3"/>
              <c:layout>
                <c:manualLayout>
                  <c:x val="2.1802940049211125E-2"/>
                  <c:y val="-7.28751073612897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94-40F6-8AE3-56472178D291}"/>
                </c:ext>
              </c:extLst>
            </c:dLbl>
            <c:dLbl>
              <c:idx val="4"/>
              <c:layout>
                <c:manualLayout>
                  <c:x val="1.1848669448866105E-2"/>
                  <c:y val="0.1237065542317828"/>
                </c:manualLayout>
              </c:layout>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3B94-40F6-8AE3-56472178D291}"/>
                </c:ext>
              </c:extLst>
            </c:dLbl>
            <c:dLbl>
              <c:idx val="5"/>
              <c:layout>
                <c:manualLayout>
                  <c:x val="7.2676466830703416E-3"/>
                  <c:y val="1.457789113586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94-40F6-8AE3-56472178D291}"/>
                </c:ext>
              </c:extLst>
            </c:dLbl>
            <c:dLbl>
              <c:idx val="7"/>
              <c:layout>
                <c:manualLayout>
                  <c:x val="0"/>
                  <c:y val="-0.10204523795107166"/>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3B94-40F6-8AE3-56472178D291}"/>
                </c:ext>
              </c:extLst>
            </c:dLbl>
            <c:dLbl>
              <c:idx val="8"/>
              <c:layout>
                <c:manualLayout>
                  <c:x val="3.6338233415351873E-3"/>
                  <c:y val="-4.73781461915689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B94-40F6-8AE3-56472178D291}"/>
                </c:ext>
              </c:extLst>
            </c:dLbl>
            <c:dLbl>
              <c:idx val="9"/>
              <c:layout>
                <c:manualLayout>
                  <c:x val="-2.902722750633125E-3"/>
                  <c:y val="-6.4250802437555224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D5-4599-BE2E-5CF609359D3D}"/>
                </c:ext>
              </c:extLst>
            </c:dLbl>
            <c:dLbl>
              <c:idx val="12"/>
              <c:layout>
                <c:manualLayout>
                  <c:x val="-5.4507350123029139E-3"/>
                  <c:y val="-1.4577317203145496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3B94-40F6-8AE3-56472178D291}"/>
                </c:ext>
              </c:extLst>
            </c:dLbl>
            <c:dLbl>
              <c:idx val="14"/>
              <c:layout>
                <c:manualLayout>
                  <c:x val="3.6338233415351873E-3"/>
                  <c:y val="-4.3733099474880188E-2"/>
                </c:manualLayout>
              </c:layout>
              <c:numFmt formatCode="0.0%" sourceLinked="0"/>
              <c:spPr>
                <a:noFill/>
                <a:ln>
                  <a:noFill/>
                </a:ln>
                <a:effectLst/>
              </c:spPr>
              <c:txPr>
                <a:bodyPr wrap="square" lIns="38100" tIns="19050" rIns="38100" bIns="19050" anchor="ctr">
                  <a:spAutoFit/>
                </a:bodyPr>
                <a:lstStyle/>
                <a:p>
                  <a:pPr>
                    <a:defRPr lang="ja-JP" sz="1000">
                      <a:solidFill>
                        <a:schemeClr val="tx1"/>
                      </a:solidFill>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D5-4599-BE2E-5CF609359D3D}"/>
                </c:ext>
              </c:extLst>
            </c:dLbl>
            <c:dLbl>
              <c:idx val="16"/>
              <c:layout>
                <c:manualLayout>
                  <c:x val="-4.3090886648885711E-2"/>
                  <c:y val="1.1468105478596988E-2"/>
                </c:manualLayout>
              </c:layout>
              <c:tx>
                <c:rich>
                  <a:bodyPr/>
                  <a:lstStyle/>
                  <a:p>
                    <a:r>
                      <a:rPr lang="en-US" altLang="ja-JP"/>
                      <a:t>251.6%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27-3B94-40F6-8AE3-56472178D291}"/>
                </c:ext>
              </c:extLst>
            </c:dLbl>
            <c:numFmt formatCode="0.0%" sourceLinked="0"/>
            <c:spPr>
              <a:noFill/>
              <a:ln>
                <a:noFill/>
              </a:ln>
              <a:effectLst/>
            </c:spPr>
            <c:txPr>
              <a:bodyPr wrap="square" lIns="38100" tIns="19050" rIns="38100" bIns="19050" anchor="ctr">
                <a:spAutoFit/>
              </a:bodyPr>
              <a:lstStyle/>
              <a:p>
                <a:pPr>
                  <a:defRPr lang="ja-JP"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Sheet1!$A$1:$A$17</c:f>
              <c:strCache>
                <c:ptCount val="17"/>
                <c:pt idx="0">
                  <c:v>神戸市</c:v>
                </c:pt>
                <c:pt idx="2">
                  <c:v>盛岡市</c:v>
                </c:pt>
                <c:pt idx="4">
                  <c:v>佐倉市</c:v>
                </c:pt>
                <c:pt idx="7">
                  <c:v>宇和島市</c:v>
                </c:pt>
                <c:pt idx="9">
                  <c:v>須坂市</c:v>
                </c:pt>
                <c:pt idx="12">
                  <c:v>せとうち3市</c:v>
                </c:pt>
                <c:pt idx="14">
                  <c:v>美里町・川島町</c:v>
                </c:pt>
                <c:pt idx="16">
                  <c:v>笠置町</c:v>
                </c:pt>
              </c:strCache>
            </c:strRef>
          </c:cat>
          <c:val>
            <c:numRef>
              <c:f>Sheet1!$B$1:$B$17</c:f>
              <c:numCache>
                <c:formatCode>General</c:formatCode>
                <c:ptCount val="17"/>
                <c:pt idx="0">
                  <c:v>-0.192</c:v>
                </c:pt>
                <c:pt idx="2">
                  <c:v>-0.15678133059274438</c:v>
                </c:pt>
                <c:pt idx="4">
                  <c:v>-2.3E-2</c:v>
                </c:pt>
                <c:pt idx="7">
                  <c:v>7.5344364560639074E-2</c:v>
                </c:pt>
                <c:pt idx="9">
                  <c:v>8.6124445174435953E-3</c:v>
                </c:pt>
                <c:pt idx="12">
                  <c:v>0.1318826705907242</c:v>
                </c:pt>
                <c:pt idx="14">
                  <c:v>0.21921475721860753</c:v>
                </c:pt>
                <c:pt idx="16">
                  <c:v>2.516</c:v>
                </c:pt>
              </c:numCache>
            </c:numRef>
          </c:val>
          <c:extLst>
            <c:ext xmlns:c15="http://schemas.microsoft.com/office/drawing/2012/chart" uri="{02D57815-91ED-43cb-92C2-25804820EDAC}">
              <c15:filteredSeriesTitle>
                <c15:tx>
                  <c:strRef>
                    <c:extLst>
                      <c:ext uri="{02D57815-91ED-43cb-92C2-25804820EDAC}">
                        <c15:formulaRef>
                          <c15:sqref>Sheet1!$B$1:$B$0</c15:sqref>
                        </c15:formulaRef>
                      </c:ext>
                    </c:extLst>
                  </c:strRef>
                </c15:tx>
              </c15:filteredSeriesTitle>
            </c:ext>
            <c:ext xmlns:c16="http://schemas.microsoft.com/office/drawing/2014/chart" uri="{C3380CC4-5D6E-409C-BE32-E72D297353CC}">
              <c16:uniqueId val="{00000010-3B94-40F6-8AE3-56472178D291}"/>
            </c:ext>
          </c:extLst>
        </c:ser>
        <c:ser>
          <c:idx val="1"/>
          <c:order val="1"/>
          <c:spPr>
            <a:solidFill>
              <a:srgbClr val="ED7D31"/>
            </a:solidFill>
            <a:ln w="19050">
              <a:noFill/>
            </a:ln>
          </c:spPr>
          <c:invertIfNegative val="0"/>
          <c:dPt>
            <c:idx val="0"/>
            <c:invertIfNegative val="0"/>
            <c:bubble3D val="0"/>
            <c:extLst>
              <c:ext xmlns:c16="http://schemas.microsoft.com/office/drawing/2014/chart" uri="{C3380CC4-5D6E-409C-BE32-E72D297353CC}">
                <c16:uniqueId val="{00000011-3B94-40F6-8AE3-56472178D291}"/>
              </c:ext>
            </c:extLst>
          </c:dPt>
          <c:dPt>
            <c:idx val="2"/>
            <c:invertIfNegative val="0"/>
            <c:bubble3D val="0"/>
            <c:extLst>
              <c:ext xmlns:c16="http://schemas.microsoft.com/office/drawing/2014/chart" uri="{C3380CC4-5D6E-409C-BE32-E72D297353CC}">
                <c16:uniqueId val="{00000012-3B94-40F6-8AE3-56472178D291}"/>
              </c:ext>
            </c:extLst>
          </c:dPt>
          <c:dPt>
            <c:idx val="4"/>
            <c:invertIfNegative val="0"/>
            <c:bubble3D val="0"/>
            <c:extLst>
              <c:ext xmlns:c16="http://schemas.microsoft.com/office/drawing/2014/chart" uri="{C3380CC4-5D6E-409C-BE32-E72D297353CC}">
                <c16:uniqueId val="{00000013-3B94-40F6-8AE3-56472178D291}"/>
              </c:ext>
            </c:extLst>
          </c:dPt>
          <c:dPt>
            <c:idx val="7"/>
            <c:invertIfNegative val="0"/>
            <c:bubble3D val="0"/>
            <c:extLst>
              <c:ext xmlns:c16="http://schemas.microsoft.com/office/drawing/2014/chart" uri="{C3380CC4-5D6E-409C-BE32-E72D297353CC}">
                <c16:uniqueId val="{00000014-3B94-40F6-8AE3-56472178D291}"/>
              </c:ext>
            </c:extLst>
          </c:dPt>
          <c:dLbls>
            <c:dLbl>
              <c:idx val="0"/>
              <c:layout>
                <c:manualLayout>
                  <c:x val="1.8169081581945478E-2"/>
                  <c:y val="-5.8082517090934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B94-40F6-8AE3-56472178D291}"/>
                </c:ext>
              </c:extLst>
            </c:dLbl>
            <c:dLbl>
              <c:idx val="1"/>
              <c:layout>
                <c:manualLayout>
                  <c:x val="-4.1788968427654657E-2"/>
                  <c:y val="-9.8400765167104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3B94-40F6-8AE3-56472178D291}"/>
                </c:ext>
              </c:extLst>
            </c:dLbl>
            <c:dLbl>
              <c:idx val="2"/>
              <c:layout>
                <c:manualLayout>
                  <c:x val="8.2868099784097655E-3"/>
                  <c:y val="-5.9927075705020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B94-40F6-8AE3-56472178D291}"/>
                </c:ext>
              </c:extLst>
            </c:dLbl>
            <c:dLbl>
              <c:idx val="3"/>
              <c:layout>
                <c:manualLayout>
                  <c:x val="-2.3619851719978716E-2"/>
                  <c:y val="-8.0178401247270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3B94-40F6-8AE3-56472178D291}"/>
                </c:ext>
              </c:extLst>
            </c:dLbl>
            <c:dLbl>
              <c:idx val="4"/>
              <c:layout>
                <c:manualLayout>
                  <c:x val="8.2868099784097655E-3"/>
                  <c:y val="-4.067080630125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B94-40F6-8AE3-56472178D291}"/>
                </c:ext>
              </c:extLst>
            </c:dLbl>
            <c:dLbl>
              <c:idx val="5"/>
              <c:layout>
                <c:manualLayout>
                  <c:x val="-3.633823341535191E-2"/>
                  <c:y val="-8.382287403123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3B94-40F6-8AE3-56472178D291}"/>
                </c:ext>
              </c:extLst>
            </c:dLbl>
            <c:dLbl>
              <c:idx val="7"/>
              <c:layout>
                <c:manualLayout>
                  <c:x val="4.2100811425928664E-3"/>
                  <c:y val="-7.72083431186531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B94-40F6-8AE3-56472178D291}"/>
                </c:ext>
              </c:extLst>
            </c:dLbl>
            <c:dLbl>
              <c:idx val="8"/>
              <c:layout>
                <c:manualLayout>
                  <c:x val="-2.7253675061513907E-2"/>
                  <c:y val="8.3822874031237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3B94-40F6-8AE3-56472178D291}"/>
                </c:ext>
              </c:extLst>
            </c:dLbl>
            <c:dLbl>
              <c:idx val="9"/>
              <c:layout>
                <c:manualLayout>
                  <c:x val="3.5563533133865775E-3"/>
                  <c:y val="-8.283253575227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B94-40F6-8AE3-56472178D291}"/>
                </c:ext>
              </c:extLst>
            </c:dLbl>
            <c:dLbl>
              <c:idx val="12"/>
              <c:layout>
                <c:manualLayout>
                  <c:x val="-5.018559898189349E-3"/>
                  <c:y val="-6.7580084421167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B94-40F6-8AE3-56472178D291}"/>
                </c:ext>
              </c:extLst>
            </c:dLbl>
            <c:dLbl>
              <c:idx val="14"/>
              <c:layout>
                <c:manualLayout>
                  <c:x val="-7.6331794156563127E-3"/>
                  <c:y val="-5.86266098039356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B94-40F6-8AE3-56472178D291}"/>
                </c:ext>
              </c:extLst>
            </c:dLbl>
            <c:dLbl>
              <c:idx val="16"/>
              <c:layout>
                <c:manualLayout>
                  <c:x val="5.1134627761771502E-2"/>
                  <c:y val="1.8222394052575624E-2"/>
                </c:manualLayout>
              </c:layout>
              <c:tx>
                <c:rich>
                  <a:bodyPr wrap="square" lIns="38100" tIns="19050" rIns="38100" bIns="19050" anchor="ctr">
                    <a:spAutoFit/>
                  </a:bodyPr>
                  <a:lstStyle/>
                  <a:p>
                    <a:pPr>
                      <a:defRPr lang="ja-JP" sz="1000">
                        <a:solidFill>
                          <a:schemeClr val="tx1"/>
                        </a:solidFill>
                      </a:defRPr>
                    </a:pPr>
                    <a:r>
                      <a:rPr lang="en-US" altLang="ja-JP">
                        <a:solidFill>
                          <a:schemeClr val="tx1"/>
                        </a:solidFill>
                      </a:rPr>
                      <a:t>109.7%</a:t>
                    </a:r>
                  </a:p>
                </c:rich>
              </c:tx>
              <c:numFmt formatCode="0.0%" sourceLinked="0"/>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3B94-40F6-8AE3-56472178D291}"/>
                </c:ext>
              </c:extLst>
            </c:dLbl>
            <c:numFmt formatCode="0.0%" sourceLinked="0"/>
            <c:spPr>
              <a:noFill/>
              <a:ln>
                <a:noFill/>
              </a:ln>
              <a:effectLst/>
            </c:spPr>
            <c:txPr>
              <a:bodyPr wrap="square" lIns="38100" tIns="19050" rIns="38100" bIns="19050" anchor="ctr">
                <a:spAutoFit/>
              </a:bodyPr>
              <a:lstStyle/>
              <a:p>
                <a:pPr>
                  <a:defRPr lang="ja-JP" sz="1000">
                    <a:solidFill>
                      <a:srgbClr val="FF0000"/>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Sheet1!$C$1:$C$17</c:f>
              <c:numCache>
                <c:formatCode>General</c:formatCode>
                <c:ptCount val="1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numCache>
            </c:numRef>
          </c:cat>
          <c:val>
            <c:numRef>
              <c:f>Sheet1!$D$1:$D$17</c:f>
              <c:numCache>
                <c:formatCode>General</c:formatCode>
                <c:ptCount val="17"/>
                <c:pt idx="0">
                  <c:v>-0.438</c:v>
                </c:pt>
                <c:pt idx="2">
                  <c:v>-0.42699999999999999</c:v>
                </c:pt>
                <c:pt idx="4">
                  <c:v>-0.34699999999999998</c:v>
                </c:pt>
                <c:pt idx="7">
                  <c:v>-0.27500000000000002</c:v>
                </c:pt>
                <c:pt idx="9">
                  <c:v>-0.32100000000000001</c:v>
                </c:pt>
                <c:pt idx="12">
                  <c:v>-0.26500000000000001</c:v>
                </c:pt>
                <c:pt idx="14">
                  <c:v>-0.16600000000000001</c:v>
                </c:pt>
                <c:pt idx="16">
                  <c:v>1.1000000000000001</c:v>
                </c:pt>
              </c:numCache>
            </c:numRef>
          </c:val>
          <c:extLst>
            <c:ext xmlns:c15="http://schemas.microsoft.com/office/drawing/2012/chart" uri="{02D57815-91ED-43cb-92C2-25804820EDAC}">
              <c15:filteredSeriesTitle>
                <c15:tx>
                  <c:strRef>
                    <c:extLst>
                      <c:ext uri="{02D57815-91ED-43cb-92C2-25804820EDAC}">
                        <c15:formulaRef>
                          <c15:sqref>Sheet1!$C$1:$C$0</c15:sqref>
                        </c15:formulaRef>
                      </c:ext>
                    </c:extLst>
                  </c:strRef>
                </c15:tx>
              </c15:filteredSeriesTitle>
            </c:ext>
            <c:ext xmlns:c16="http://schemas.microsoft.com/office/drawing/2014/chart" uri="{C3380CC4-5D6E-409C-BE32-E72D297353CC}">
              <c16:uniqueId val="{00000019-3B94-40F6-8AE3-56472178D291}"/>
            </c:ext>
          </c:extLst>
        </c:ser>
        <c:dLbls>
          <c:showLegendKey val="0"/>
          <c:showVal val="1"/>
          <c:showCatName val="0"/>
          <c:showSerName val="0"/>
          <c:showPercent val="0"/>
          <c:showBubbleSize val="0"/>
        </c:dLbls>
        <c:gapWidth val="0"/>
        <c:axId val="803553984"/>
        <c:axId val="803557312"/>
      </c:barChart>
      <c:catAx>
        <c:axId val="80355398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wordArtVertRtl"/>
          <a:lstStyle/>
          <a:p>
            <a:pPr>
              <a:defRPr lang="ja-JP" sz="800" spc="-150" baseline="0"/>
            </a:pPr>
            <a:endParaRPr lang="ja-JP"/>
          </a:p>
        </c:txPr>
        <c:crossAx val="803557312"/>
        <c:crosses val="autoZero"/>
        <c:auto val="1"/>
        <c:lblAlgn val="ctr"/>
        <c:lblOffset val="100"/>
        <c:noMultiLvlLbl val="0"/>
      </c:catAx>
      <c:valAx>
        <c:axId val="803557312"/>
        <c:scaling>
          <c:orientation val="minMax"/>
          <c:max val="1"/>
          <c:min val="-1"/>
        </c:scaling>
        <c:delete val="0"/>
        <c:axPos val="l"/>
        <c:numFmt formatCode="0%" sourceLinked="0"/>
        <c:majorTickMark val="out"/>
        <c:minorTickMark val="none"/>
        <c:tickLblPos val="nextTo"/>
        <c:spPr>
          <a:ln w="3175">
            <a:solidFill>
              <a:srgbClr val="000000"/>
            </a:solidFill>
            <a:prstDash val="solid"/>
          </a:ln>
        </c:spPr>
        <c:txPr>
          <a:bodyPr/>
          <a:lstStyle/>
          <a:p>
            <a:pPr>
              <a:defRPr lang="ja-JP" sz="800"/>
            </a:pPr>
            <a:endParaRPr lang="ja-JP"/>
          </a:p>
        </c:txPr>
        <c:crossAx val="803553984"/>
        <c:crosses val="autoZero"/>
        <c:crossBetween val="between"/>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c:spPr>
  <c:txPr>
    <a:bodyPr/>
    <a:lstStyle/>
    <a:p>
      <a:pPr>
        <a:defRPr sz="600" b="1" i="0">
          <a:solidFill>
            <a:srgbClr val="000000"/>
          </a:solidFill>
          <a:latin typeface="Meiryo UI" panose="020B0604030504040204" pitchFamily="50" charset="-128"/>
          <a:ea typeface="Meiryo UI" panose="020B0604030504040204" pitchFamily="50" charset="-128"/>
          <a:cs typeface="Arial"/>
        </a:defRPr>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76FF367-78D2-44F7-8B96-D43818C73669}"/>
              </a:ext>
            </a:extLst>
          </p:cNvPr>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B2F7D59-D0D6-4622-88B9-608221B31940}"/>
              </a:ext>
            </a:extLst>
          </p:cNvPr>
          <p:cNvSpPr>
            <a:spLocks noGrp="1"/>
          </p:cNvSpPr>
          <p:nvPr>
            <p:ph type="dt" sz="quarter" idx="1"/>
          </p:nvPr>
        </p:nvSpPr>
        <p:spPr>
          <a:xfrm>
            <a:off x="3855082" y="0"/>
            <a:ext cx="2950529" cy="497524"/>
          </a:xfrm>
          <a:prstGeom prst="rect">
            <a:avLst/>
          </a:prstGeom>
        </p:spPr>
        <p:txBody>
          <a:bodyPr vert="horz" lIns="91559" tIns="45779" rIns="91559" bIns="45779" rtlCol="0"/>
          <a:lstStyle>
            <a:lvl1pPr algn="r">
              <a:defRPr sz="1200"/>
            </a:lvl1pPr>
          </a:lstStyle>
          <a:p>
            <a:fld id="{57B47A6E-609C-466B-B5F1-84B5E3D86A08}"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8A4DA7CC-1870-47D2-8D5A-089C60858588}"/>
              </a:ext>
            </a:extLst>
          </p:cNvPr>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F8FA28-CDF0-409D-A8E9-3B51245FBFF5}"/>
              </a:ext>
            </a:extLst>
          </p:cNvPr>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8B5F934D-B83A-48C6-A983-F3008B728592}" type="slidenum">
              <a:rPr kumimoji="1" lang="ja-JP" altLang="en-US" smtClean="0"/>
              <a:t>‹#›</a:t>
            </a:fld>
            <a:endParaRPr kumimoji="1" lang="ja-JP" altLang="en-US"/>
          </a:p>
        </p:txBody>
      </p:sp>
    </p:spTree>
    <p:extLst>
      <p:ext uri="{BB962C8B-B14F-4D97-AF65-F5344CB8AC3E}">
        <p14:creationId xmlns:p14="http://schemas.microsoft.com/office/powerpoint/2010/main" val="11414943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319A1F7F-8C13-4BA7-9FFE-D790746EEEB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3B9E5BD0-03AA-44D4-9855-891074EEBB52}" type="slidenum">
              <a:rPr kumimoji="1" lang="ja-JP" altLang="en-US" smtClean="0"/>
              <a:t>‹#›</a:t>
            </a:fld>
            <a:endParaRPr kumimoji="1" lang="ja-JP" altLang="en-US"/>
          </a:p>
        </p:txBody>
      </p:sp>
    </p:spTree>
    <p:extLst>
      <p:ext uri="{BB962C8B-B14F-4D97-AF65-F5344CB8AC3E}">
        <p14:creationId xmlns:p14="http://schemas.microsoft.com/office/powerpoint/2010/main" val="42211799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52173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11</a:t>
            </a:fld>
            <a:endParaRPr kumimoji="1" lang="ja-JP" altLang="en-US"/>
          </a:p>
        </p:txBody>
      </p:sp>
    </p:spTree>
    <p:extLst>
      <p:ext uri="{BB962C8B-B14F-4D97-AF65-F5344CB8AC3E}">
        <p14:creationId xmlns:p14="http://schemas.microsoft.com/office/powerpoint/2010/main" val="3101393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14</a:t>
            </a:fld>
            <a:endParaRPr kumimoji="1" lang="ja-JP" altLang="en-US"/>
          </a:p>
        </p:txBody>
      </p:sp>
    </p:spTree>
    <p:extLst>
      <p:ext uri="{BB962C8B-B14F-4D97-AF65-F5344CB8AC3E}">
        <p14:creationId xmlns:p14="http://schemas.microsoft.com/office/powerpoint/2010/main" val="349575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15</a:t>
            </a:fld>
            <a:endParaRPr kumimoji="1" lang="ja-JP" altLang="en-US"/>
          </a:p>
        </p:txBody>
      </p:sp>
    </p:spTree>
    <p:extLst>
      <p:ext uri="{BB962C8B-B14F-4D97-AF65-F5344CB8AC3E}">
        <p14:creationId xmlns:p14="http://schemas.microsoft.com/office/powerpoint/2010/main" val="3897666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16</a:t>
            </a:fld>
            <a:endParaRPr kumimoji="1" lang="ja-JP" altLang="en-US"/>
          </a:p>
        </p:txBody>
      </p:sp>
    </p:spTree>
    <p:extLst>
      <p:ext uri="{BB962C8B-B14F-4D97-AF65-F5344CB8AC3E}">
        <p14:creationId xmlns:p14="http://schemas.microsoft.com/office/powerpoint/2010/main" val="47177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2</a:t>
            </a:fld>
            <a:endParaRPr kumimoji="1" lang="ja-JP" altLang="en-US"/>
          </a:p>
        </p:txBody>
      </p:sp>
    </p:spTree>
    <p:extLst>
      <p:ext uri="{BB962C8B-B14F-4D97-AF65-F5344CB8AC3E}">
        <p14:creationId xmlns:p14="http://schemas.microsoft.com/office/powerpoint/2010/main" val="2383119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a:p>
        </p:txBody>
      </p:sp>
      <p:sp>
        <p:nvSpPr>
          <p:cNvPr id="4" name="スライド番号プレースホルダー 3"/>
          <p:cNvSpPr>
            <a:spLocks noGrp="1"/>
          </p:cNvSpPr>
          <p:nvPr>
            <p:ph type="sldNum" sz="quarter" idx="5"/>
          </p:nvPr>
        </p:nvSpPr>
        <p:spPr/>
        <p:txBody>
          <a:bodyPr/>
          <a:lstStyle/>
          <a:p>
            <a:pPr defTabSz="441634">
              <a:defRPr/>
            </a:pPr>
            <a:fld id="{687BF1DF-E645-4CA0-A528-BD53A190B560}" type="slidenum">
              <a:rPr kumimoji="1" lang="ja-JP" altLang="en-US">
                <a:solidFill>
                  <a:prstClr val="black"/>
                </a:solidFill>
                <a:latin typeface="游ゴシック" panose="020F0502020204030204"/>
                <a:ea typeface="游ゴシック" panose="020B0400000000000000" pitchFamily="50" charset="-128"/>
              </a:rPr>
              <a:pPr defTabSz="441634">
                <a:defRPr/>
              </a:pPr>
              <a:t>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958420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5</a:t>
            </a:fld>
            <a:endParaRPr kumimoji="1" lang="ja-JP" altLang="en-US"/>
          </a:p>
        </p:txBody>
      </p:sp>
    </p:spTree>
    <p:extLst>
      <p:ext uri="{BB962C8B-B14F-4D97-AF65-F5344CB8AC3E}">
        <p14:creationId xmlns:p14="http://schemas.microsoft.com/office/powerpoint/2010/main" val="543632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6</a:t>
            </a:fld>
            <a:endParaRPr kumimoji="1" lang="ja-JP" altLang="en-US"/>
          </a:p>
        </p:txBody>
      </p:sp>
    </p:spTree>
    <p:extLst>
      <p:ext uri="{BB962C8B-B14F-4D97-AF65-F5344CB8AC3E}">
        <p14:creationId xmlns:p14="http://schemas.microsoft.com/office/powerpoint/2010/main" val="3627835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1209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8</a:t>
            </a:fld>
            <a:endParaRPr kumimoji="1" lang="ja-JP" altLang="en-US"/>
          </a:p>
        </p:txBody>
      </p:sp>
    </p:spTree>
    <p:extLst>
      <p:ext uri="{BB962C8B-B14F-4D97-AF65-F5344CB8AC3E}">
        <p14:creationId xmlns:p14="http://schemas.microsoft.com/office/powerpoint/2010/main" val="3344516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9</a:t>
            </a:fld>
            <a:endParaRPr kumimoji="1" lang="ja-JP" altLang="en-US"/>
          </a:p>
        </p:txBody>
      </p:sp>
    </p:spTree>
    <p:extLst>
      <p:ext uri="{BB962C8B-B14F-4D97-AF65-F5344CB8AC3E}">
        <p14:creationId xmlns:p14="http://schemas.microsoft.com/office/powerpoint/2010/main" val="915614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10</a:t>
            </a:fld>
            <a:endParaRPr kumimoji="1" lang="ja-JP" altLang="en-US"/>
          </a:p>
        </p:txBody>
      </p:sp>
    </p:spTree>
    <p:extLst>
      <p:ext uri="{BB962C8B-B14F-4D97-AF65-F5344CB8AC3E}">
        <p14:creationId xmlns:p14="http://schemas.microsoft.com/office/powerpoint/2010/main" val="2117812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664020" y="6483568"/>
            <a:ext cx="222885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794"/>
            <a:ext cx="9224962" cy="615712"/>
          </a:xfrm>
        </p:spPr>
        <p:txBody>
          <a:bodyPr>
            <a:noAutofit/>
          </a:bodyPr>
          <a:lstStyle>
            <a:lvl1pPr>
              <a:defRPr>
                <a:latin typeface="+mn-ea"/>
                <a:ea typeface="+mn-ea"/>
              </a:defRPr>
            </a:lvl1p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4989" y="976866"/>
            <a:ext cx="8656021" cy="923330"/>
          </a:xfrm>
          <a:prstGeom prst="rect">
            <a:avLst/>
          </a:prstGeom>
          <a:noFill/>
        </p:spPr>
        <p:txBody>
          <a:bodyPr wrap="square" rtlCol="0">
            <a:spAutoFit/>
          </a:bodyPr>
          <a:lstStyle/>
          <a:p>
            <a:endParaRPr kumimoji="1" lang="en-US" altLang="ja-JP" b="1">
              <a:solidFill>
                <a:prstClr val="black"/>
              </a:solidFill>
              <a:latin typeface="+mn-ea"/>
              <a:ea typeface="+mn-ea"/>
            </a:endParaRPr>
          </a:p>
          <a:p>
            <a:endParaRPr kumimoji="1" lang="en-US" altLang="ja-JP" b="1">
              <a:solidFill>
                <a:prstClr val="black"/>
              </a:solidFill>
              <a:latin typeface="+mn-ea"/>
              <a:ea typeface="+mn-ea"/>
            </a:endParaRPr>
          </a:p>
          <a:p>
            <a:endParaRPr kumimoji="1" lang="en-US" altLang="ja-JP" sz="1800" b="1" i="0" u="none" strike="noStrike" kern="1200" cap="none" spc="0" normalizeH="0" baseline="0" noProof="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98928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273666194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lvl1pPr>
              <a:defRPr>
                <a:solidFill>
                  <a:schemeClr val="tx1"/>
                </a:solidFill>
              </a:defRPr>
            </a:lvl1p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733122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887737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60929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519640"/>
            <a:ext cx="8928100" cy="587469"/>
          </a:xfrm>
        </p:spPr>
        <p:txBody>
          <a:bodyPr/>
          <a:lstStyle>
            <a:lvl1pPr>
              <a:defRPr>
                <a:solidFill>
                  <a:schemeClr val="tx1"/>
                </a:solidFill>
              </a:defRPr>
            </a:lvl1p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29598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4066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11647"/>
            <a:ext cx="9224962" cy="615712"/>
          </a:xfrm>
        </p:spPr>
        <p:txBody>
          <a:bodyPr>
            <a:noAutofit/>
          </a:body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6523" y="976866"/>
            <a:ext cx="8656021" cy="923330"/>
          </a:xfrm>
          <a:prstGeom prst="rect">
            <a:avLst/>
          </a:prstGeom>
          <a:noFill/>
        </p:spPr>
        <p:txBody>
          <a:bodyPr wrap="square" rtlCol="0">
            <a:spAutoFit/>
          </a:bodyPr>
          <a:lstStyle/>
          <a:p>
            <a:endParaRPr kumimoji="1" lang="en-US" altLang="ja-JP" b="1">
              <a:solidFill>
                <a:prstClr val="black"/>
              </a:solidFill>
              <a:latin typeface="Meiryo UI" panose="020B0604030504040204" pitchFamily="50" charset="-128"/>
              <a:ea typeface="Meiryo UI" panose="020B0604030504040204" pitchFamily="50" charset="-128"/>
            </a:endParaRPr>
          </a:p>
          <a:p>
            <a:endParaRPr kumimoji="1" lang="en-US" altLang="ja-JP" b="1">
              <a:solidFill>
                <a:prstClr val="black"/>
              </a:solidFill>
              <a:latin typeface="Meiryo UI" panose="020B0604030504040204" pitchFamily="50" charset="-128"/>
              <a:ea typeface="Meiryo UI" panose="020B0604030504040204" pitchFamily="50" charset="-128"/>
            </a:endParaRPr>
          </a:p>
          <a:p>
            <a:endParaRPr kumimoji="1" lang="en-US" altLang="ja-JP" sz="1800" b="1" i="0" u="none" strike="noStrike" kern="1200" cap="none" spc="0" normalizeH="0" baseline="0" noProof="0">
              <a:ln>
                <a:noFill/>
              </a:ln>
              <a:solidFill>
                <a:prstClr val="black"/>
              </a:solidFill>
              <a:effectLst/>
              <a:uLnTx/>
              <a:uFillTx/>
              <a:latin typeface="Calibri"/>
              <a:ea typeface="Meiryo UI"/>
              <a:cs typeface="+mn-cs"/>
            </a:endParaRPr>
          </a:p>
        </p:txBody>
      </p:sp>
    </p:spTree>
    <p:extLst>
      <p:ext uri="{BB962C8B-B14F-4D97-AF65-F5344CB8AC3E}">
        <p14:creationId xmlns:p14="http://schemas.microsoft.com/office/powerpoint/2010/main" val="337493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endParaRPr kumimoji="1" lang="en-US" altLang="ja-JP"/>
          </a:p>
          <a:p>
            <a:r>
              <a:rPr kumimoji="1" lang="ja-JP" altLang="en-US"/>
              <a:t>サブタイトルサブ</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411317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664020" y="6483568"/>
            <a:ext cx="222885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794"/>
            <a:ext cx="9224962" cy="615712"/>
          </a:xfrm>
        </p:spPr>
        <p:txBody>
          <a:bodyPr>
            <a:noAutofit/>
          </a:bodyPr>
          <a:lstStyle>
            <a:lvl1pPr>
              <a:defRPr>
                <a:latin typeface="+mn-ea"/>
                <a:ea typeface="+mn-ea"/>
              </a:defRPr>
            </a:lvl1p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4989" y="976866"/>
            <a:ext cx="8656021" cy="923330"/>
          </a:xfrm>
          <a:prstGeom prst="rect">
            <a:avLst/>
          </a:prstGeom>
          <a:noFill/>
        </p:spPr>
        <p:txBody>
          <a:bodyPr wrap="square" rtlCol="0">
            <a:spAutoFit/>
          </a:bodyPr>
          <a:lstStyle/>
          <a:p>
            <a:endParaRPr kumimoji="1" lang="en-US" altLang="ja-JP" b="1">
              <a:solidFill>
                <a:prstClr val="black"/>
              </a:solidFill>
              <a:latin typeface="+mn-ea"/>
              <a:ea typeface="+mn-ea"/>
            </a:endParaRPr>
          </a:p>
          <a:p>
            <a:endParaRPr kumimoji="1" lang="en-US" altLang="ja-JP" b="1">
              <a:solidFill>
                <a:prstClr val="black"/>
              </a:solidFill>
              <a:latin typeface="+mn-ea"/>
              <a:ea typeface="+mn-ea"/>
            </a:endParaRPr>
          </a:p>
          <a:p>
            <a:endParaRPr kumimoji="1" lang="en-US" altLang="ja-JP" sz="1800" b="1" i="0" u="none" strike="noStrike" kern="1200" cap="none" spc="0" normalizeH="0" baseline="0" noProof="0">
              <a:ln>
                <a:noFill/>
              </a:ln>
              <a:solidFill>
                <a:prstClr val="black"/>
              </a:solidFill>
              <a:effectLst/>
              <a:uLnTx/>
              <a:uFillTx/>
              <a:latin typeface="+mn-ea"/>
              <a:ea typeface="+mn-ea"/>
              <a:cs typeface="+mn-cs"/>
            </a:endParaRPr>
          </a:p>
        </p:txBody>
      </p:sp>
      <p:pic>
        <p:nvPicPr>
          <p:cNvPr id="2" name="図 1" descr="ロゴ">
            <a:extLst>
              <a:ext uri="{FF2B5EF4-FFF2-40B4-BE49-F238E27FC236}">
                <a16:creationId xmlns:a16="http://schemas.microsoft.com/office/drawing/2014/main" id="{0E9BA693-DE26-01FF-B229-359B78B0F3F1}"/>
              </a:ext>
            </a:extLst>
          </p:cNvPr>
          <p:cNvPicPr>
            <a:picLocks noChangeAspect="1"/>
          </p:cNvPicPr>
          <p:nvPr userDrawn="1"/>
        </p:nvPicPr>
        <p:blipFill>
          <a:blip r:embed="rId3"/>
          <a:stretch>
            <a:fillRect/>
          </a:stretch>
        </p:blipFill>
        <p:spPr>
          <a:xfrm>
            <a:off x="3495488" y="2956698"/>
            <a:ext cx="2915021" cy="944604"/>
          </a:xfrm>
          <a:prstGeom prst="rect">
            <a:avLst/>
          </a:prstGeom>
        </p:spPr>
      </p:pic>
    </p:spTree>
    <p:extLst>
      <p:ext uri="{BB962C8B-B14F-4D97-AF65-F5344CB8AC3E}">
        <p14:creationId xmlns:p14="http://schemas.microsoft.com/office/powerpoint/2010/main" val="17899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中面 A">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16927" y="6564368"/>
            <a:ext cx="907232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16244" y="1257354"/>
            <a:ext cx="907282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バー／デザインエレメント">
            <a:extLst>
              <a:ext uri="{FF2B5EF4-FFF2-40B4-BE49-F238E27FC236}">
                <a16:creationId xmlns:a16="http://schemas.microsoft.com/office/drawing/2014/main" id="{65CC80CF-BB1F-4711-A7AE-8F5B9E61135B}"/>
              </a:ext>
            </a:extLst>
          </p:cNvPr>
          <p:cNvSpPr>
            <a:spLocks/>
          </p:cNvSpPr>
          <p:nvPr userDrawn="1"/>
        </p:nvSpPr>
        <p:spPr bwMode="auto">
          <a:xfrm>
            <a:off x="416927" y="228985"/>
            <a:ext cx="8641090" cy="66247"/>
          </a:xfrm>
          <a:custGeom>
            <a:avLst/>
            <a:gdLst>
              <a:gd name="T0" fmla="*/ 5869 w 5875"/>
              <a:gd name="T1" fmla="*/ 46 h 46"/>
              <a:gd name="T2" fmla="*/ 0 w 5875"/>
              <a:gd name="T3" fmla="*/ 46 h 46"/>
              <a:gd name="T4" fmla="*/ 6 w 5875"/>
              <a:gd name="T5" fmla="*/ 0 h 46"/>
              <a:gd name="T6" fmla="*/ 5875 w 5875"/>
              <a:gd name="T7" fmla="*/ 0 h 46"/>
              <a:gd name="T8" fmla="*/ 5869 w 5875"/>
              <a:gd name="T9" fmla="*/ 46 h 46"/>
            </a:gdLst>
            <a:ahLst/>
            <a:cxnLst>
              <a:cxn ang="0">
                <a:pos x="T0" y="T1"/>
              </a:cxn>
              <a:cxn ang="0">
                <a:pos x="T2" y="T3"/>
              </a:cxn>
              <a:cxn ang="0">
                <a:pos x="T4" y="T5"/>
              </a:cxn>
              <a:cxn ang="0">
                <a:pos x="T6" y="T7"/>
              </a:cxn>
              <a:cxn ang="0">
                <a:pos x="T8" y="T9"/>
              </a:cxn>
            </a:cxnLst>
            <a:rect l="0" t="0" r="r" b="b"/>
            <a:pathLst>
              <a:path w="5875" h="46">
                <a:moveTo>
                  <a:pt x="5869" y="46"/>
                </a:moveTo>
                <a:lnTo>
                  <a:pt x="0" y="46"/>
                </a:lnTo>
                <a:lnTo>
                  <a:pt x="6" y="0"/>
                </a:lnTo>
                <a:lnTo>
                  <a:pt x="5875" y="0"/>
                </a:lnTo>
                <a:lnTo>
                  <a:pt x="5869" y="46"/>
                </a:lnTo>
                <a:close/>
              </a:path>
            </a:pathLst>
          </a:custGeom>
          <a:solidFill>
            <a:schemeClr val="tx2"/>
          </a:solidFill>
          <a:ln>
            <a:noFill/>
          </a:ln>
        </p:spPr>
        <p:txBody>
          <a:bodyPr vert="horz" wrap="square" lIns="82953" tIns="41476" rIns="82953" bIns="41476" numCol="1" anchor="t" anchorCtr="0" compatLnSpc="1">
            <a:prstTxWarp prst="textNoShape">
              <a:avLst/>
            </a:prstTxWarp>
          </a:bodyPr>
          <a:lstStyle/>
          <a:p>
            <a:endParaRPr lang="ja-JP" altLang="en-US" sz="1633"/>
          </a:p>
        </p:txBody>
      </p:sp>
      <p:sp>
        <p:nvSpPr>
          <p:cNvPr id="13" name="出所">
            <a:extLst>
              <a:ext uri="{FF2B5EF4-FFF2-40B4-BE49-F238E27FC236}">
                <a16:creationId xmlns:a16="http://schemas.microsoft.com/office/drawing/2014/main" id="{0CB5E31F-0A27-4B9A-B63A-A565F2BA2026}"/>
              </a:ext>
            </a:extLst>
          </p:cNvPr>
          <p:cNvSpPr>
            <a:spLocks noGrp="1"/>
          </p:cNvSpPr>
          <p:nvPr>
            <p:ph type="body" sz="quarter" idx="20" hasCustomPrompt="1"/>
          </p:nvPr>
        </p:nvSpPr>
        <p:spPr>
          <a:xfrm>
            <a:off x="498610" y="6310882"/>
            <a:ext cx="8905550" cy="122852"/>
          </a:xfrm>
        </p:spPr>
        <p:txBody>
          <a:bodyPr anchor="b" anchorCtr="0"/>
          <a:lstStyle>
            <a:lvl1pPr marL="228614" indent="-228614" fontAlgn="ctr">
              <a:lnSpc>
                <a:spcPct val="110000"/>
              </a:lnSpc>
              <a:spcAft>
                <a:spcPts val="0"/>
              </a:spcAft>
              <a:buNone/>
              <a:defRPr sz="726" b="0">
                <a:solidFill>
                  <a:srgbClr val="000000"/>
                </a:solidFill>
              </a:defRPr>
            </a:lvl1pPr>
          </a:lstStyle>
          <a:p>
            <a:pPr lvl="0"/>
            <a:r>
              <a:rPr kumimoji="1" lang="ja-JP" altLang="en-US"/>
              <a:t>出所）</a:t>
            </a:r>
          </a:p>
        </p:txBody>
      </p:sp>
      <p:sp>
        <p:nvSpPr>
          <p:cNvPr id="6" name="テキスト プレースホルダー">
            <a:extLst>
              <a:ext uri="{FF2B5EF4-FFF2-40B4-BE49-F238E27FC236}">
                <a16:creationId xmlns:a16="http://schemas.microsoft.com/office/drawing/2014/main" id="{F6B95884-5A9B-49CB-837C-C8E92488E1EF}"/>
              </a:ext>
            </a:extLst>
          </p:cNvPr>
          <p:cNvSpPr>
            <a:spLocks noGrp="1"/>
          </p:cNvSpPr>
          <p:nvPr>
            <p:ph type="body" sz="quarter" idx="15" hasCustomPrompt="1"/>
          </p:nvPr>
        </p:nvSpPr>
        <p:spPr>
          <a:xfrm>
            <a:off x="500080" y="1556089"/>
            <a:ext cx="8905840" cy="1377084"/>
          </a:xfrm>
          <a:prstGeom prst="rect">
            <a:avLst/>
          </a:prstGeom>
        </p:spPr>
        <p:txBody>
          <a:bodyPr/>
          <a:lstStyle>
            <a:lvl1pPr marL="228614" indent="-228614">
              <a:spcAft>
                <a:spcPts val="544"/>
              </a:spcAft>
              <a:buClr>
                <a:srgbClr val="003B83"/>
              </a:buClr>
              <a:buFont typeface="Wingdings" panose="05000000000000000000" pitchFamily="2" charset="2"/>
              <a:buChar char="l"/>
              <a:defRPr b="1" baseline="0">
                <a:solidFill>
                  <a:srgbClr val="000000"/>
                </a:solidFill>
              </a:defRPr>
            </a:lvl1pPr>
            <a:lvl2pPr marL="228614">
              <a:spcAft>
                <a:spcPts val="544"/>
              </a:spcAft>
              <a:defRPr baseline="0"/>
            </a:lvl2pPr>
            <a:lvl3pPr marL="359251">
              <a:spcAft>
                <a:spcPts val="544"/>
              </a:spcAft>
              <a:defRPr baseline="0"/>
            </a:lvl3pPr>
            <a:lvl4pPr marL="489888" indent="-130637">
              <a:spcBef>
                <a:spcPts val="0"/>
              </a:spcBef>
              <a:defRPr baseline="0"/>
            </a:lvl4pPr>
            <a:lvl5pPr marL="587866">
              <a:defRPr baseline="0"/>
            </a:lvl5p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00312" y="766988"/>
            <a:ext cx="8538654" cy="442011"/>
          </a:xfrm>
          <a:prstGeom prst="rect">
            <a:avLst/>
          </a:prstGeom>
        </p:spPr>
        <p:txBody>
          <a:bodyPr bIns="108000" anchor="b" anchorCtr="0">
            <a:noAutofit/>
          </a:bodyPr>
          <a:lstStyle>
            <a:lvl1pPr marL="0" indent="0" fontAlgn="base">
              <a:lnSpc>
                <a:spcPct val="110000"/>
              </a:lnSpc>
              <a:spcAft>
                <a:spcPts val="0"/>
              </a:spcAft>
              <a:buNone/>
              <a:defRPr sz="2359" b="1" spc="91"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00225" y="327217"/>
            <a:ext cx="8538654" cy="195951"/>
          </a:xfrm>
        </p:spPr>
        <p:txBody>
          <a:bodyPr anchor="t" anchorCtr="0">
            <a:noAutofit/>
          </a:bodyPr>
          <a:lstStyle>
            <a:lvl1pPr fontAlgn="ctr">
              <a:lnSpc>
                <a:spcPct val="100000"/>
              </a:lnSpc>
              <a:defRPr sz="127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9" name="Page_num">
            <a:extLst>
              <a:ext uri="{FF2B5EF4-FFF2-40B4-BE49-F238E27FC236}">
                <a16:creationId xmlns:a16="http://schemas.microsoft.com/office/drawing/2014/main" id="{CA4BF186-2590-4137-8B41-D5F59B01202C}"/>
              </a:ext>
            </a:extLst>
          </p:cNvPr>
          <p:cNvSpPr txBox="1"/>
          <p:nvPr userDrawn="1"/>
        </p:nvSpPr>
        <p:spPr>
          <a:xfrm>
            <a:off x="4619459" y="6613356"/>
            <a:ext cx="667082" cy="979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590" baseline="0" smtClean="0">
                <a:solidFill>
                  <a:srgbClr val="595757"/>
                </a:solidFill>
                <a:latin typeface="+mn-lt"/>
                <a:ea typeface="+mn-ea"/>
                <a:sym typeface="Arial"/>
              </a:rPr>
              <a:pPr lvl="0" algn="ctr" fontAlgn="ctr"/>
              <a:t>‹#›</a:t>
            </a:fld>
            <a:endParaRPr lang="ja-JP" altLang="en-US" sz="590" baseline="0">
              <a:solidFill>
                <a:srgbClr val="595757"/>
              </a:solidFill>
              <a:latin typeface="+mn-lt"/>
              <a:ea typeface="+mn-ea"/>
              <a:sym typeface="Arial"/>
            </a:endParaRPr>
          </a:p>
        </p:txBody>
      </p:sp>
    </p:spTree>
    <p:extLst>
      <p:ext uri="{BB962C8B-B14F-4D97-AF65-F5344CB8AC3E}">
        <p14:creationId xmlns:p14="http://schemas.microsoft.com/office/powerpoint/2010/main" val="3483098911"/>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目次">
    <p:spTree>
      <p:nvGrpSpPr>
        <p:cNvPr id="1" name=""/>
        <p:cNvGrpSpPr/>
        <p:nvPr/>
      </p:nvGrpSpPr>
      <p:grpSpPr>
        <a:xfrm>
          <a:off x="0" y="0"/>
          <a:ext cx="0" cy="0"/>
          <a:chOff x="0" y="0"/>
          <a:chExt cx="0" cy="0"/>
        </a:xfrm>
      </p:grpSpPr>
      <p:sp>
        <p:nvSpPr>
          <p:cNvPr id="7" name="Page_num">
            <a:extLst>
              <a:ext uri="{FF2B5EF4-FFF2-40B4-BE49-F238E27FC236}">
                <a16:creationId xmlns:a16="http://schemas.microsoft.com/office/drawing/2014/main" id="{3E8703F6-8E5C-49D1-940A-2467E38ED10F}"/>
              </a:ext>
            </a:extLst>
          </p:cNvPr>
          <p:cNvSpPr txBox="1"/>
          <p:nvPr userDrawn="1"/>
        </p:nvSpPr>
        <p:spPr>
          <a:xfrm>
            <a:off x="4589313" y="6577817"/>
            <a:ext cx="727375" cy="23480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005" baseline="0" smtClean="0">
                <a:latin typeface="Meiryo UI" panose="020B0604030504040204" pitchFamily="50" charset="-128"/>
                <a:ea typeface="Meiryo UI" panose="020B0604030504040204" pitchFamily="50" charset="-128"/>
                <a:sym typeface="Arial"/>
              </a:rPr>
              <a:pPr lvl="0" algn="ctr"/>
              <a:t>‹#›</a:t>
            </a:fld>
            <a:endParaRPr lang="ja-JP" altLang="en-US" sz="1005" baseline="0">
              <a:latin typeface="Meiryo UI" panose="020B0604030504040204" pitchFamily="50" charset="-128"/>
              <a:ea typeface="Meiryo UI" panose="020B0604030504040204" pitchFamily="50" charset="-128"/>
              <a:sym typeface="Arial"/>
            </a:endParaRPr>
          </a:p>
        </p:txBody>
      </p:sp>
      <p:cxnSp>
        <p:nvCxnSpPr>
          <p:cNvPr id="3" name="直線コネクタ 2">
            <a:extLst>
              <a:ext uri="{FF2B5EF4-FFF2-40B4-BE49-F238E27FC236}">
                <a16:creationId xmlns:a16="http://schemas.microsoft.com/office/drawing/2014/main" id="{7F9D5FEF-0854-4D01-ACE4-868D3BB87593}"/>
              </a:ext>
            </a:extLst>
          </p:cNvPr>
          <p:cNvCxnSpPr>
            <a:cxnSpLocks/>
          </p:cNvCxnSpPr>
          <p:nvPr userDrawn="1"/>
        </p:nvCxnSpPr>
        <p:spPr>
          <a:xfrm>
            <a:off x="433517" y="881350"/>
            <a:ext cx="90389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3F60DF8F-F4D7-43C1-B38D-EE4BBD23AACA}"/>
              </a:ext>
            </a:extLst>
          </p:cNvPr>
          <p:cNvCxnSpPr>
            <a:cxnSpLocks/>
          </p:cNvCxnSpPr>
          <p:nvPr userDrawn="1"/>
        </p:nvCxnSpPr>
        <p:spPr>
          <a:xfrm>
            <a:off x="433517" y="6564568"/>
            <a:ext cx="903896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953144"/>
      </p:ext>
    </p:extLst>
  </p:cSld>
  <p:clrMapOvr>
    <a:masterClrMapping/>
  </p:clrMapOvr>
  <p:extLst>
    <p:ext uri="{DCECCB84-F9BA-43D5-87BE-67443E8EF086}">
      <p15:sldGuideLst xmlns:p15="http://schemas.microsoft.com/office/powerpoint/2012/main">
        <p15:guide id="7" orient="horz" pos="1085">
          <p15:clr>
            <a:srgbClr val="FBAE40"/>
          </p15:clr>
        </p15:guide>
        <p15:guide id="9" pos="11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キーメッセージ・説明テキスト">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9" hasCustomPrompt="1"/>
          </p:nvPr>
        </p:nvSpPr>
        <p:spPr>
          <a:xfrm>
            <a:off x="603353" y="1989001"/>
            <a:ext cx="8699604" cy="3959363"/>
          </a:xfrm>
          <a:prstGeom prst="rect">
            <a:avLst/>
          </a:prstGeom>
        </p:spPr>
        <p:txBody>
          <a:bodyPr lIns="0" tIns="0" rIns="0" bIns="0"/>
          <a:lstStyle>
            <a:lvl1pPr marL="0" indent="0">
              <a:lnSpc>
                <a:spcPct val="130000"/>
              </a:lnSpc>
              <a:spcBef>
                <a:spcPts val="0"/>
              </a:spcBef>
              <a:buNone/>
              <a:defRPr sz="1625"/>
            </a:lvl1pPr>
            <a:lvl2pPr>
              <a:lnSpc>
                <a:spcPct val="120000"/>
              </a:lnSpc>
              <a:spcBef>
                <a:spcPts val="244"/>
              </a:spcBef>
              <a:defRPr sz="1463"/>
            </a:lvl2pPr>
            <a:lvl3pPr>
              <a:lnSpc>
                <a:spcPct val="120000"/>
              </a:lnSpc>
              <a:spcBef>
                <a:spcPts val="244"/>
              </a:spcBef>
              <a:defRPr sz="1300"/>
            </a:lvl3pPr>
            <a:lvl4pPr>
              <a:lnSpc>
                <a:spcPct val="120000"/>
              </a:lnSpc>
              <a:spcBef>
                <a:spcPts val="244"/>
              </a:spcBef>
              <a:defRPr sz="1138"/>
            </a:lvl4pPr>
            <a:lvl5pPr>
              <a:lnSpc>
                <a:spcPct val="120000"/>
              </a:lnSpc>
              <a:spcBef>
                <a:spcPts val="244"/>
              </a:spcBef>
              <a:defRPr sz="1138"/>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9266002" y="6367302"/>
            <a:ext cx="362330" cy="365125"/>
          </a:xfrm>
          <a:prstGeom prst="rect">
            <a:avLst/>
          </a:prstGeom>
        </p:spPr>
        <p:txBody>
          <a:bodyPr vert="horz" lIns="91440" tIns="45720" rIns="0" bIns="45720" rtlCol="0" anchor="ctr"/>
          <a:lstStyle>
            <a:lvl1pPr algn="r">
              <a:defRPr sz="813">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603353" y="6367464"/>
            <a:ext cx="8627461" cy="365125"/>
          </a:xfrm>
          <a:prstGeom prst="rect">
            <a:avLst/>
          </a:prstGeom>
        </p:spPr>
        <p:txBody>
          <a:bodyPr lIns="0" rIns="90000" anchor="ctr"/>
          <a:lstStyle>
            <a:lvl1pPr marL="0" indent="0" algn="r">
              <a:buNone/>
              <a:defRPr sz="731">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603362" y="1022400"/>
            <a:ext cx="8699333" cy="706698"/>
          </a:xfrm>
          <a:prstGeom prst="rect">
            <a:avLst/>
          </a:prstGeom>
        </p:spPr>
        <p:txBody>
          <a:bodyPr lIns="0" tIns="0" rIns="0" bIns="0"/>
          <a:lstStyle>
            <a:lvl1pPr marL="0" marR="0" indent="0" algn="l" defTabSz="742950" rtl="0" eaLnBrk="1" fontAlgn="auto" latinLnBrk="0" hangingPunct="1">
              <a:lnSpc>
                <a:spcPct val="120000"/>
              </a:lnSpc>
              <a:spcBef>
                <a:spcPts val="0"/>
              </a:spcBef>
              <a:spcAft>
                <a:spcPts val="0"/>
              </a:spcAft>
              <a:buClrTx/>
              <a:buSzTx/>
              <a:buFont typeface="Wingdings" panose="05000000000000000000" pitchFamily="2" charset="2"/>
              <a:buNone/>
              <a:tabLst/>
              <a:defRPr sz="2275" b="1"/>
            </a:lvl1pPr>
            <a:lvl2pPr marL="555750">
              <a:lnSpc>
                <a:spcPct val="120000"/>
              </a:lnSpc>
              <a:defRPr sz="1300"/>
            </a:lvl2pPr>
            <a:lvl3pPr marL="819000" indent="-204750">
              <a:lnSpc>
                <a:spcPct val="120000"/>
              </a:lnSpc>
              <a:defRPr sz="1138"/>
            </a:lvl3pPr>
            <a:lvl4pPr>
              <a:lnSpc>
                <a:spcPct val="120000"/>
              </a:lnSpc>
              <a:defRPr sz="1300"/>
            </a:lvl4pPr>
            <a:lvl5pPr>
              <a:lnSpc>
                <a:spcPct val="120000"/>
              </a:lnSpc>
              <a:defRPr sz="13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603362" y="549001"/>
            <a:ext cx="8707532" cy="315000"/>
          </a:xfrm>
          <a:prstGeom prst="rect">
            <a:avLst/>
          </a:prstGeom>
        </p:spPr>
        <p:txBody>
          <a:bodyPr lIns="0" tIns="0" rIns="0" bIns="0"/>
          <a:lstStyle>
            <a:lvl1pPr>
              <a:lnSpc>
                <a:spcPct val="100000"/>
              </a:lnSpc>
              <a:defRPr sz="1138" baseline="0"/>
            </a:lvl1pPr>
          </a:lstStyle>
          <a:p>
            <a:r>
              <a:rPr kumimoji="1" lang="ja-JP" altLang="en-US"/>
              <a:t>タイトル（ページ概要）</a:t>
            </a:r>
          </a:p>
        </p:txBody>
      </p:sp>
    </p:spTree>
    <p:extLst>
      <p:ext uri="{BB962C8B-B14F-4D97-AF65-F5344CB8AC3E}">
        <p14:creationId xmlns:p14="http://schemas.microsoft.com/office/powerpoint/2010/main" val="333087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381411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685596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95" r:id="rId4"/>
    <p:sldLayoutId id="2147483700" r:id="rId5"/>
    <p:sldLayoutId id="2147483697" r:id="rId6"/>
    <p:sldLayoutId id="2147483698" r:id="rId7"/>
    <p:sldLayoutId id="2147483699"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171873615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20.png"/><Relationship Id="rId2" Type="http://schemas.openxmlformats.org/officeDocument/2006/relationships/notesSlide" Target="../notesSlides/notesSlide10.xml"/><Relationship Id="rId16" Type="http://schemas.openxmlformats.org/officeDocument/2006/relationships/image" Target="../media/image19.svg"/><Relationship Id="rId20" Type="http://schemas.openxmlformats.org/officeDocument/2006/relationships/image" Target="../media/image23.svg"/><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19" Type="http://schemas.openxmlformats.org/officeDocument/2006/relationships/image" Target="../media/image22.pn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pixabay.com/th/vectors/%E0%B8%97%E0%B8%B3%E0%B8%8B%E0%B9%89%E0%B8%B3-%E0%B8%9B%E0%B8%B8%E0%B9%88%E0%B8%A1-arrow-%E0%B8%AA%E0%B8%B1%E0%B8%8D%E0%B8%A5%E0%B8%B1%E0%B8%81%E0%B8%A9%E0%B8%93%E0%B9%8C-%E0%B9%81%E0%B8%81%E0%B9%89%E0%B9%84%E0%B8%82-3595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1675983"/>
            <a:ext cx="8213167" cy="1907517"/>
          </a:xfrm>
        </p:spPr>
        <p:txBody>
          <a:bodyPr>
            <a:noAutofit/>
          </a:bodyPr>
          <a:lstStyle/>
          <a:p>
            <a:pPr>
              <a:lnSpc>
                <a:spcPts val="4600"/>
              </a:lnSpc>
            </a:pPr>
            <a:r>
              <a:rPr lang="ja-JP" altLang="en-US" sz="1800" b="1" spc="-100">
                <a:latin typeface="Meiryo UI" panose="020B0604030504040204" pitchFamily="50" charset="-128"/>
                <a:ea typeface="Meiryo UI" panose="020B0604030504040204" pitchFamily="50" charset="-128"/>
              </a:rPr>
              <a:t>令和</a:t>
            </a:r>
            <a:r>
              <a:rPr lang="en-US" altLang="ja-JP" sz="1800" b="1" spc="-100">
                <a:latin typeface="Meiryo UI" panose="020B0604030504040204" pitchFamily="50" charset="-128"/>
                <a:ea typeface="Meiryo UI" panose="020B0604030504040204" pitchFamily="50" charset="-128"/>
              </a:rPr>
              <a:t>5</a:t>
            </a:r>
            <a:r>
              <a:rPr lang="ja-JP" altLang="en-US" sz="1800" b="1" spc="-100">
                <a:latin typeface="Meiryo UI" panose="020B0604030504040204" pitchFamily="50" charset="-128"/>
                <a:ea typeface="Meiryo UI" panose="020B0604030504040204" pitchFamily="50" charset="-128"/>
              </a:rPr>
              <a:t>年度　ガバメントクラウドの先行事業（基幹業務システム）における調査研究</a:t>
            </a:r>
            <a:br>
              <a:rPr lang="ja-JP" altLang="en-US" sz="1800" b="1" spc="-100">
                <a:latin typeface="Meiryo UI" panose="020B0604030504040204" pitchFamily="50" charset="-128"/>
                <a:ea typeface="Meiryo UI" panose="020B0604030504040204" pitchFamily="50" charset="-128"/>
              </a:rPr>
            </a:br>
            <a:r>
              <a:rPr lang="ja-JP" altLang="en-US" sz="1800" b="1" spc="-100">
                <a:latin typeface="Meiryo UI" panose="020B0604030504040204" pitchFamily="50" charset="-128"/>
                <a:ea typeface="Meiryo UI" panose="020B0604030504040204" pitchFamily="50" charset="-128"/>
              </a:rPr>
              <a:t>投資対効果の検証</a:t>
            </a:r>
            <a:r>
              <a:rPr lang="en-US" altLang="ja-JP" sz="1800" b="1" spc="-100">
                <a:latin typeface="Meiryo UI" panose="020B0604030504040204" pitchFamily="50" charset="-128"/>
                <a:ea typeface="Meiryo UI" panose="020B0604030504040204" pitchFamily="50" charset="-128"/>
              </a:rPr>
              <a:t>_</a:t>
            </a:r>
            <a:r>
              <a:rPr lang="ja-JP" altLang="en-US" sz="1800" spc="-100">
                <a:latin typeface="Meiryo UI" panose="020B0604030504040204" pitchFamily="50" charset="-128"/>
                <a:ea typeface="Meiryo UI" panose="020B0604030504040204" pitchFamily="50" charset="-128"/>
              </a:rPr>
              <a:t>中間</a:t>
            </a:r>
            <a:r>
              <a:rPr lang="ja-JP" altLang="en-US" sz="1800" b="1" spc="-100">
                <a:latin typeface="Meiryo UI" panose="020B0604030504040204" pitchFamily="50" charset="-128"/>
                <a:ea typeface="Meiryo UI" panose="020B0604030504040204" pitchFamily="50" charset="-128"/>
              </a:rPr>
              <a:t>報告</a:t>
            </a:r>
            <a:endParaRPr lang="ja-JP" altLang="en-US" sz="180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DD456FE7-F310-0BE0-0968-E1797836A265}"/>
              </a:ext>
            </a:extLst>
          </p:cNvPr>
          <p:cNvSpPr>
            <a:spLocks noGrp="1"/>
          </p:cNvSpPr>
          <p:nvPr>
            <p:ph type="subTitle" idx="1"/>
          </p:nvPr>
        </p:nvSpPr>
        <p:spPr>
          <a:xfrm>
            <a:off x="1208269" y="3583500"/>
            <a:ext cx="7597565" cy="885299"/>
          </a:xfrm>
        </p:spPr>
        <p:txBody>
          <a:bodyPr anchor="b"/>
          <a:lstStyle/>
          <a:p>
            <a:pPr defTabSz="779173">
              <a:spcAft>
                <a:spcPts val="511"/>
              </a:spcAft>
              <a:defRPr/>
            </a:pPr>
            <a:r>
              <a:rPr lang="ja-JP" altLang="en-US" sz="2031" dirty="0">
                <a:latin typeface="Meiryo UI"/>
                <a:ea typeface="Meiryo UI"/>
              </a:rPr>
              <a:t>令和６年９月</a:t>
            </a:r>
            <a:endParaRPr kumimoji="1" lang="ja-JP" altLang="en-US" dirty="0"/>
          </a:p>
        </p:txBody>
      </p:sp>
    </p:spTree>
    <p:extLst>
      <p:ext uri="{BB962C8B-B14F-4D97-AF65-F5344CB8AC3E}">
        <p14:creationId xmlns:p14="http://schemas.microsoft.com/office/powerpoint/2010/main" val="3325899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5">
            <a:extLst>
              <a:ext uri="{FF2B5EF4-FFF2-40B4-BE49-F238E27FC236}">
                <a16:creationId xmlns:a16="http://schemas.microsoft.com/office/drawing/2014/main" id="{CAE5FED5-D1B3-6FD6-27AA-4A6350CE1A32}"/>
              </a:ext>
            </a:extLst>
          </p:cNvPr>
          <p:cNvGraphicFramePr>
            <a:graphicFrameLocks/>
          </p:cNvGraphicFramePr>
          <p:nvPr>
            <p:extLst>
              <p:ext uri="{D42A27DB-BD31-4B8C-83A1-F6EECF244321}">
                <p14:modId xmlns:p14="http://schemas.microsoft.com/office/powerpoint/2010/main" val="2016251680"/>
              </p:ext>
            </p:extLst>
          </p:nvPr>
        </p:nvGraphicFramePr>
        <p:xfrm>
          <a:off x="630656" y="2612122"/>
          <a:ext cx="9171546" cy="3484729"/>
        </p:xfrm>
        <a:graphic>
          <a:graphicData uri="http://schemas.openxmlformats.org/drawingml/2006/chart">
            <c:chart xmlns:c="http://schemas.openxmlformats.org/drawingml/2006/chart" xmlns:r="http://schemas.openxmlformats.org/officeDocument/2006/relationships" r:id="rId3"/>
          </a:graphicData>
        </a:graphic>
      </p:graphicFrame>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令和５年度の検証における採択団体別の費用差分</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増減額・増減率</a:t>
            </a:r>
            <a:r>
              <a:rPr lang="en-US" altLang="ja-JP" sz="2400" b="1">
                <a:latin typeface="Meiryo UI" panose="020B0604030504040204" pitchFamily="50" charset="-128"/>
                <a:ea typeface="Meiryo UI" panose="020B0604030504040204" pitchFamily="50" charset="-128"/>
              </a:rPr>
              <a:t>】</a:t>
            </a:r>
            <a:endParaRPr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67557" cy="124646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500" kern="0">
                <a:solidFill>
                  <a:prstClr val="black"/>
                </a:solidFill>
                <a:latin typeface="Meiryo UI" panose="020B0604030504040204" pitchFamily="50" charset="-128"/>
                <a:ea typeface="Meiryo UI" panose="020B0604030504040204" pitchFamily="50" charset="-128"/>
              </a:rPr>
              <a:t>現行環境がデータセンターのハードを単独で利用する</a:t>
            </a:r>
            <a:r>
              <a:rPr kumimoji="1" lang="ja-JP" altLang="en-US" sz="1500" b="1" u="sng" kern="0">
                <a:solidFill>
                  <a:prstClr val="black"/>
                </a:solidFill>
                <a:latin typeface="Meiryo UI"/>
                <a:ea typeface="Meiryo UI"/>
              </a:rPr>
              <a:t>神戸市、盛岡市、佐倉市では、主に「ハードウェア借料」、「データセンター利用費」の減額によりランニングコストの削減。</a:t>
            </a:r>
            <a:endParaRPr kumimoji="1" lang="en-US" altLang="ja-JP" sz="1500" b="1" u="sng"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500" kern="0">
                <a:solidFill>
                  <a:prstClr val="black"/>
                </a:solidFill>
                <a:latin typeface="Meiryo UI"/>
                <a:ea typeface="Meiryo UI"/>
              </a:rPr>
              <a:t>一方で、</a:t>
            </a:r>
            <a:r>
              <a:rPr kumimoji="1" lang="ja-JP" altLang="en-US" sz="1500" kern="0">
                <a:solidFill>
                  <a:prstClr val="black"/>
                </a:solidFill>
                <a:latin typeface="Meiryo UI" panose="020B0604030504040204" pitchFamily="50" charset="-128"/>
                <a:ea typeface="Meiryo UI" panose="020B0604030504040204" pitchFamily="50" charset="-128"/>
              </a:rPr>
              <a:t>現行環境が</a:t>
            </a:r>
            <a:r>
              <a:rPr kumimoji="1" lang="ja-JP" altLang="en-US" sz="1500" kern="0">
                <a:solidFill>
                  <a:prstClr val="black"/>
                </a:solidFill>
                <a:latin typeface="Meiryo UI"/>
                <a:ea typeface="Meiryo UI"/>
              </a:rPr>
              <a:t>データセンターにおいてハード部分のみ共用している</a:t>
            </a:r>
            <a:r>
              <a:rPr kumimoji="1" lang="ja-JP" altLang="en-US" sz="1500" b="1" u="sng" kern="0">
                <a:solidFill>
                  <a:prstClr val="black"/>
                </a:solidFill>
                <a:latin typeface="Meiryo UI"/>
                <a:ea typeface="Meiryo UI"/>
              </a:rPr>
              <a:t>宇和島市、須坂市</a:t>
            </a:r>
            <a:r>
              <a:rPr kumimoji="1" lang="ja-JP" altLang="en-US" sz="1500" kern="0">
                <a:solidFill>
                  <a:prstClr val="black"/>
                </a:solidFill>
                <a:latin typeface="Meiryo UI"/>
                <a:ea typeface="Meiryo UI"/>
              </a:rPr>
              <a:t>、</a:t>
            </a:r>
            <a:r>
              <a:rPr kumimoji="1" lang="ja-JP" altLang="en-US" sz="1500" kern="0">
                <a:solidFill>
                  <a:prstClr val="black"/>
                </a:solidFill>
                <a:latin typeface="Meiryo UI" panose="020B0604030504040204" pitchFamily="50" charset="-128"/>
                <a:ea typeface="Meiryo UI" panose="020B0604030504040204" pitchFamily="50" charset="-128"/>
              </a:rPr>
              <a:t>現行環境が</a:t>
            </a:r>
            <a:r>
              <a:rPr kumimoji="1" lang="ja-JP" altLang="en-US" sz="1500" kern="0">
                <a:solidFill>
                  <a:prstClr val="black"/>
                </a:solidFill>
                <a:latin typeface="Meiryo UI"/>
                <a:ea typeface="Meiryo UI"/>
              </a:rPr>
              <a:t>自治体クラウドで、ハード・アプリともに共用している</a:t>
            </a:r>
            <a:r>
              <a:rPr kumimoji="1" lang="ja-JP" altLang="en-US" sz="1500" b="1" u="sng" kern="0">
                <a:solidFill>
                  <a:prstClr val="black"/>
                </a:solidFill>
                <a:latin typeface="Meiryo UI"/>
                <a:ea typeface="Meiryo UI"/>
              </a:rPr>
              <a:t>せとうち３市、美里町・川島町、笠置町では、上記費用の減が限定的な一方で、主に「通信回線費」、「クラウド利用経費」、「ソフトウェア借料・保守料」の増によって、ランニングコストが従前を上回っている。</a:t>
            </a:r>
            <a:endParaRPr kumimoji="1" lang="en-US" altLang="ja-JP" sz="1500" b="1" u="sng" kern="0">
              <a:solidFill>
                <a:prstClr val="black"/>
              </a:solidFill>
              <a:latin typeface="Meiryo UI"/>
              <a:ea typeface="Meiryo UI"/>
            </a:endParaRPr>
          </a:p>
        </p:txBody>
      </p:sp>
      <p:grpSp>
        <p:nvGrpSpPr>
          <p:cNvPr id="8" name="グループ化 7">
            <a:extLst>
              <a:ext uri="{FF2B5EF4-FFF2-40B4-BE49-F238E27FC236}">
                <a16:creationId xmlns:a16="http://schemas.microsoft.com/office/drawing/2014/main" id="{233A7C57-2350-B30E-DB71-74E3C39D6386}"/>
              </a:ext>
            </a:extLst>
          </p:cNvPr>
          <p:cNvGrpSpPr/>
          <p:nvPr/>
        </p:nvGrpSpPr>
        <p:grpSpPr>
          <a:xfrm>
            <a:off x="1889055" y="5679487"/>
            <a:ext cx="1668417" cy="592241"/>
            <a:chOff x="1226048" y="5799819"/>
            <a:chExt cx="1668417" cy="592241"/>
          </a:xfrm>
        </p:grpSpPr>
        <p:sp>
          <p:nvSpPr>
            <p:cNvPr id="9" name="左中かっこ 8">
              <a:extLst>
                <a:ext uri="{FF2B5EF4-FFF2-40B4-BE49-F238E27FC236}">
                  <a16:creationId xmlns:a16="http://schemas.microsoft.com/office/drawing/2014/main" id="{76E76FF6-80B4-0447-6544-ED38CDD2966D}"/>
                </a:ext>
              </a:extLst>
            </p:cNvPr>
            <p:cNvSpPr/>
            <p:nvPr/>
          </p:nvSpPr>
          <p:spPr>
            <a:xfrm rot="16200000">
              <a:off x="1947347" y="5151819"/>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F3393D17-EA64-A606-3C70-A549E0846954}"/>
                </a:ext>
              </a:extLst>
            </p:cNvPr>
            <p:cNvSpPr/>
            <p:nvPr/>
          </p:nvSpPr>
          <p:spPr>
            <a:xfrm>
              <a:off x="1226048" y="5974865"/>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noProof="0">
                  <a:ln>
                    <a:noFill/>
                  </a:ln>
                  <a:solidFill>
                    <a:srgbClr val="00338D"/>
                  </a:solidFill>
                  <a:effectLst/>
                  <a:uLnTx/>
                  <a:uFillTx/>
                  <a:latin typeface="Meiryo UI" panose="020B0604030504040204" pitchFamily="50" charset="-128"/>
                  <a:ea typeface="Meiryo UI" panose="020B0604030504040204" pitchFamily="50" charset="-128"/>
                </a:rPr>
                <a:t>データセンター</a:t>
              </a:r>
              <a:r>
                <a:rPr kumimoji="1" lang="en-US" altLang="ja-JP" sz="700" b="1" i="0" u="none" strike="noStrike" kern="0" cap="none" spc="0" normalizeH="0" noProof="0">
                  <a:ln>
                    <a:noFill/>
                  </a:ln>
                  <a:solidFill>
                    <a:srgbClr val="00338D"/>
                  </a:solidFill>
                  <a:effectLst/>
                  <a:uLnTx/>
                  <a:uFillTx/>
                  <a:latin typeface="Meiryo UI" panose="020B0604030504040204" pitchFamily="50" charset="-128"/>
                  <a:ea typeface="Meiryo UI" panose="020B0604030504040204" pitchFamily="50" charset="-128"/>
                </a:rPr>
                <a:t>(</a:t>
              </a:r>
              <a:r>
                <a:rPr kumimoji="1" lang="ja-JP" altLang="en-US" sz="700" b="1" i="0" u="none" strike="noStrike" kern="0" cap="none" spc="0" normalizeH="0" noProof="0">
                  <a:ln>
                    <a:noFill/>
                  </a:ln>
                  <a:solidFill>
                    <a:srgbClr val="00338D"/>
                  </a:solidFill>
                  <a:effectLst/>
                  <a:uLnTx/>
                  <a:uFillTx/>
                  <a:latin typeface="Meiryo UI" panose="020B0604030504040204" pitchFamily="50" charset="-128"/>
                  <a:ea typeface="Meiryo UI" panose="020B0604030504040204" pitchFamily="50" charset="-128"/>
                </a:rPr>
                <a:t>単独</a:t>
              </a:r>
              <a:r>
                <a:rPr kumimoji="1" lang="en-US" altLang="ja-JP" sz="700" b="1" i="0" u="none" strike="noStrike" kern="0" cap="none" spc="0" normalizeH="0" noProof="0">
                  <a:ln>
                    <a:noFill/>
                  </a:ln>
                  <a:solidFill>
                    <a:srgbClr val="00338D"/>
                  </a:solidFill>
                  <a:effectLst/>
                  <a:uLnTx/>
                  <a:uFillTx/>
                  <a:latin typeface="Meiryo UI" panose="020B0604030504040204" pitchFamily="50" charset="-128"/>
                  <a:ea typeface="Meiryo UI"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佐倉市は</a:t>
              </a:r>
              <a:b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b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一部庁内環境からリフト</a:t>
              </a:r>
              <a:endPar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endParaRPr>
            </a:p>
          </p:txBody>
        </p:sp>
      </p:grpSp>
      <p:grpSp>
        <p:nvGrpSpPr>
          <p:cNvPr id="18" name="グループ化 17">
            <a:extLst>
              <a:ext uri="{FF2B5EF4-FFF2-40B4-BE49-F238E27FC236}">
                <a16:creationId xmlns:a16="http://schemas.microsoft.com/office/drawing/2014/main" id="{A3B778C8-9AC8-873D-A263-AE65874DCCD5}"/>
              </a:ext>
            </a:extLst>
          </p:cNvPr>
          <p:cNvGrpSpPr>
            <a:grpSpLocks/>
          </p:cNvGrpSpPr>
          <p:nvPr/>
        </p:nvGrpSpPr>
        <p:grpSpPr>
          <a:xfrm>
            <a:off x="4192352" y="5679487"/>
            <a:ext cx="1668417" cy="592241"/>
            <a:chOff x="2812011" y="5799819"/>
            <a:chExt cx="1668417" cy="592241"/>
          </a:xfrm>
        </p:grpSpPr>
        <p:sp>
          <p:nvSpPr>
            <p:cNvPr id="27" name="左中かっこ 26">
              <a:extLst>
                <a:ext uri="{FF2B5EF4-FFF2-40B4-BE49-F238E27FC236}">
                  <a16:creationId xmlns:a16="http://schemas.microsoft.com/office/drawing/2014/main" id="{88B12128-01BA-B02D-1855-B79CFE005B3A}"/>
                </a:ext>
              </a:extLst>
            </p:cNvPr>
            <p:cNvSpPr>
              <a:spLocks/>
            </p:cNvSpPr>
            <p:nvPr/>
          </p:nvSpPr>
          <p:spPr>
            <a:xfrm rot="16200000">
              <a:off x="3525808" y="5234896"/>
              <a:ext cx="199385" cy="1329231"/>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7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F32A50C6-9D01-EE8A-E105-9463A4DE4C11}"/>
                </a:ext>
              </a:extLst>
            </p:cNvPr>
            <p:cNvSpPr/>
            <p:nvPr/>
          </p:nvSpPr>
          <p:spPr>
            <a:xfrm>
              <a:off x="2812011" y="5974865"/>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データセンター</a:t>
              </a:r>
              <a: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ハード共用</a:t>
              </a:r>
              <a: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p>
          </p:txBody>
        </p:sp>
      </p:grpSp>
      <p:grpSp>
        <p:nvGrpSpPr>
          <p:cNvPr id="32" name="グループ化 31">
            <a:extLst>
              <a:ext uri="{FF2B5EF4-FFF2-40B4-BE49-F238E27FC236}">
                <a16:creationId xmlns:a16="http://schemas.microsoft.com/office/drawing/2014/main" id="{8FFE087B-2667-D1A4-2C7D-2FD04EB3EBFB}"/>
              </a:ext>
            </a:extLst>
          </p:cNvPr>
          <p:cNvGrpSpPr>
            <a:grpSpLocks/>
          </p:cNvGrpSpPr>
          <p:nvPr/>
        </p:nvGrpSpPr>
        <p:grpSpPr>
          <a:xfrm>
            <a:off x="6370780" y="5679487"/>
            <a:ext cx="1556504" cy="592241"/>
            <a:chOff x="4447721" y="5799819"/>
            <a:chExt cx="1556504" cy="592241"/>
          </a:xfrm>
        </p:grpSpPr>
        <p:sp>
          <p:nvSpPr>
            <p:cNvPr id="34" name="左中かっこ 33">
              <a:extLst>
                <a:ext uri="{FF2B5EF4-FFF2-40B4-BE49-F238E27FC236}">
                  <a16:creationId xmlns:a16="http://schemas.microsoft.com/office/drawing/2014/main" id="{28AF3BAC-9130-7CAF-8110-99FB84D667A4}"/>
                </a:ext>
              </a:extLst>
            </p:cNvPr>
            <p:cNvSpPr>
              <a:spLocks/>
            </p:cNvSpPr>
            <p:nvPr/>
          </p:nvSpPr>
          <p:spPr>
            <a:xfrm rot="16200000">
              <a:off x="5104270" y="5151819"/>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3FAA0D4-6138-197D-381B-098C2854782C}"/>
                </a:ext>
              </a:extLst>
            </p:cNvPr>
            <p:cNvSpPr/>
            <p:nvPr/>
          </p:nvSpPr>
          <p:spPr>
            <a:xfrm>
              <a:off x="4447721" y="5974865"/>
              <a:ext cx="1556504" cy="417195"/>
            </a:xfrm>
            <a:prstGeom prst="rect">
              <a:avLst/>
            </a:prstGeom>
            <a:solidFill>
              <a:schemeClr val="bg1"/>
            </a:solidFill>
            <a:ln w="28575" cap="flat" cmpd="sng" algn="ctr">
              <a:noFill/>
              <a:prstDash val="solid"/>
              <a:miter lim="800000"/>
            </a:ln>
            <a:effectLst/>
          </p:spPr>
          <p:txBody>
            <a:bodyPr wrap="none"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自治体クラウド</a:t>
              </a:r>
              <a: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ハード・アプリ共用</a:t>
              </a:r>
              <a: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せとうち</a:t>
              </a:r>
              <a: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3</a:t>
              </a: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市、笠置町は</a:t>
              </a:r>
              <a:br>
                <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br>
              <a:r>
                <a:rPr kumimoji="1" lang="ja-JP" altLang="en-US"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一部庁内環境からリフト</a:t>
              </a:r>
              <a:endParaRPr kumimoji="1" lang="en-US" altLang="ja-JP" sz="700"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endParaRPr>
            </a:p>
          </p:txBody>
        </p:sp>
      </p:grpSp>
      <p:sp>
        <p:nvSpPr>
          <p:cNvPr id="36" name="吹き出し: 四角形 35">
            <a:extLst>
              <a:ext uri="{FF2B5EF4-FFF2-40B4-BE49-F238E27FC236}">
                <a16:creationId xmlns:a16="http://schemas.microsoft.com/office/drawing/2014/main" id="{FCD06FBC-97BF-D0CC-1059-11F15BBC4862}"/>
              </a:ext>
            </a:extLst>
          </p:cNvPr>
          <p:cNvSpPr/>
          <p:nvPr/>
        </p:nvSpPr>
        <p:spPr>
          <a:xfrm>
            <a:off x="440975" y="5846516"/>
            <a:ext cx="1174964" cy="392856"/>
          </a:xfrm>
          <a:prstGeom prst="wedgeRectCallout">
            <a:avLst>
              <a:gd name="adj1" fmla="val 68599"/>
              <a:gd name="adj2" fmla="val -5387"/>
            </a:avLst>
          </a:prstGeom>
          <a:solidFill>
            <a:srgbClr val="00338D"/>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shade val="5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u="sng">
                <a:latin typeface="Meiryo UI" panose="020B0604030504040204" pitchFamily="50" charset="-128"/>
                <a:ea typeface="Meiryo UI" panose="020B0604030504040204" pitchFamily="50" charset="-128"/>
              </a:rPr>
              <a:t>ガバメントクラウドへ</a:t>
            </a:r>
            <a:endParaRPr kumimoji="1" lang="en-US" altLang="ja-JP" sz="800" b="1" u="sng">
              <a:latin typeface="Meiryo UI" panose="020B0604030504040204" pitchFamily="50" charset="-128"/>
              <a:ea typeface="Meiryo UI" panose="020B0604030504040204" pitchFamily="50" charset="-128"/>
            </a:endParaRPr>
          </a:p>
          <a:p>
            <a:pPr algn="ctr"/>
            <a:r>
              <a:rPr kumimoji="1" lang="ja-JP" altLang="en-US" sz="800" b="1" u="sng">
                <a:latin typeface="Meiryo UI" panose="020B0604030504040204" pitchFamily="50" charset="-128"/>
                <a:ea typeface="Meiryo UI" panose="020B0604030504040204" pitchFamily="50" charset="-128"/>
              </a:rPr>
              <a:t>移行前の現行環境</a:t>
            </a:r>
          </a:p>
        </p:txBody>
      </p:sp>
      <p:sp>
        <p:nvSpPr>
          <p:cNvPr id="47" name="テキスト ボックス 46">
            <a:extLst>
              <a:ext uri="{FF2B5EF4-FFF2-40B4-BE49-F238E27FC236}">
                <a16:creationId xmlns:a16="http://schemas.microsoft.com/office/drawing/2014/main" id="{3C481C1E-D476-A312-A9A9-BAA7BA813C2E}"/>
              </a:ext>
            </a:extLst>
          </p:cNvPr>
          <p:cNvSpPr txBox="1"/>
          <p:nvPr/>
        </p:nvSpPr>
        <p:spPr>
          <a:xfrm>
            <a:off x="198217" y="1971331"/>
            <a:ext cx="3648146" cy="326094"/>
          </a:xfrm>
          <a:prstGeom prst="roundRect">
            <a:avLst/>
          </a:prstGeom>
          <a:solidFill>
            <a:srgbClr val="00338D"/>
          </a:solidFill>
        </p:spPr>
        <p:txBody>
          <a:bodyPr wrap="square" lIns="54610" tIns="54610" rIns="54610" bIns="54610" rtlCol="0">
            <a:noAutofit/>
          </a:bodyPr>
          <a:lstStyle/>
          <a:p>
            <a:pPr algn="ctr">
              <a:spcAft>
                <a:spcPts val="600"/>
              </a:spcAft>
            </a:pPr>
            <a:r>
              <a:rPr kumimoji="1" lang="ja-JP" altLang="en-US" sz="1200" b="1">
                <a:solidFill>
                  <a:schemeClr val="bg1"/>
                </a:solidFill>
                <a:latin typeface="Meiryo UI" panose="020B0604030504040204" pitchFamily="50" charset="-128"/>
                <a:ea typeface="Meiryo UI" panose="020B0604030504040204" pitchFamily="50" charset="-128"/>
              </a:rPr>
              <a:t>ランニングコストの増減額と増減率を可視化</a:t>
            </a:r>
          </a:p>
        </p:txBody>
      </p:sp>
      <p:sp>
        <p:nvSpPr>
          <p:cNvPr id="48" name="楕円 47">
            <a:extLst>
              <a:ext uri="{FF2B5EF4-FFF2-40B4-BE49-F238E27FC236}">
                <a16:creationId xmlns:a16="http://schemas.microsoft.com/office/drawing/2014/main" id="{C278D329-5B98-3C67-46EF-DB60C5E9568E}"/>
              </a:ext>
            </a:extLst>
          </p:cNvPr>
          <p:cNvSpPr/>
          <p:nvPr/>
        </p:nvSpPr>
        <p:spPr>
          <a:xfrm>
            <a:off x="435761" y="2557010"/>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増えている</a:t>
            </a:r>
          </a:p>
        </p:txBody>
      </p:sp>
      <p:sp>
        <p:nvSpPr>
          <p:cNvPr id="49" name="楕円 48">
            <a:extLst>
              <a:ext uri="{FF2B5EF4-FFF2-40B4-BE49-F238E27FC236}">
                <a16:creationId xmlns:a16="http://schemas.microsoft.com/office/drawing/2014/main" id="{30CBD43A-7CBE-637B-7161-5F38A26F0466}"/>
              </a:ext>
            </a:extLst>
          </p:cNvPr>
          <p:cNvSpPr/>
          <p:nvPr/>
        </p:nvSpPr>
        <p:spPr>
          <a:xfrm>
            <a:off x="435761" y="4556106"/>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減っている</a:t>
            </a:r>
          </a:p>
        </p:txBody>
      </p:sp>
      <p:sp>
        <p:nvSpPr>
          <p:cNvPr id="50" name="正方形/長方形 49">
            <a:extLst>
              <a:ext uri="{FF2B5EF4-FFF2-40B4-BE49-F238E27FC236}">
                <a16:creationId xmlns:a16="http://schemas.microsoft.com/office/drawing/2014/main" id="{1E8951F1-B4F8-F75B-2561-291C36E66EB1}"/>
              </a:ext>
            </a:extLst>
          </p:cNvPr>
          <p:cNvSpPr/>
          <p:nvPr/>
        </p:nvSpPr>
        <p:spPr>
          <a:xfrm>
            <a:off x="398867" y="3649344"/>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kern="0">
                <a:solidFill>
                  <a:srgbClr val="00338D"/>
                </a:solidFill>
                <a:latin typeface="Meiryo UI" panose="020B0604030504040204" pitchFamily="50" charset="-128"/>
                <a:ea typeface="Meiryo UI" panose="020B0604030504040204" pitchFamily="50" charset="-128"/>
              </a:rPr>
              <a:t>増減</a:t>
            </a:r>
            <a:r>
              <a:rPr kumimoji="1" lang="ja-JP" altLang="en-US" sz="1108"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額</a:t>
            </a:r>
          </a:p>
        </p:txBody>
      </p:sp>
      <p:sp>
        <p:nvSpPr>
          <p:cNvPr id="51" name="楕円 50">
            <a:extLst>
              <a:ext uri="{FF2B5EF4-FFF2-40B4-BE49-F238E27FC236}">
                <a16:creationId xmlns:a16="http://schemas.microsoft.com/office/drawing/2014/main" id="{58B2A17F-0683-5B8C-2EBF-DC0775CD7487}"/>
              </a:ext>
            </a:extLst>
          </p:cNvPr>
          <p:cNvSpPr/>
          <p:nvPr/>
        </p:nvSpPr>
        <p:spPr>
          <a:xfrm>
            <a:off x="9024968" y="2557010"/>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増えている</a:t>
            </a:r>
          </a:p>
        </p:txBody>
      </p:sp>
      <p:sp>
        <p:nvSpPr>
          <p:cNvPr id="52" name="楕円 51">
            <a:extLst>
              <a:ext uri="{FF2B5EF4-FFF2-40B4-BE49-F238E27FC236}">
                <a16:creationId xmlns:a16="http://schemas.microsoft.com/office/drawing/2014/main" id="{A68FEF9E-E853-58A7-EDC9-B0FB366BA253}"/>
              </a:ext>
            </a:extLst>
          </p:cNvPr>
          <p:cNvSpPr/>
          <p:nvPr/>
        </p:nvSpPr>
        <p:spPr>
          <a:xfrm>
            <a:off x="9024968" y="4556106"/>
            <a:ext cx="194895" cy="843153"/>
          </a:xfrm>
          <a:prstGeom prst="ellipse">
            <a:avLst/>
          </a:prstGeom>
          <a:solidFill>
            <a:sysClr val="window" lastClr="FFFFFF">
              <a:lumMod val="95000"/>
            </a:sysClr>
          </a:solid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38" b="0" i="0" u="none" strike="noStrike" kern="0" cap="none" spc="0" normalizeH="0" baseline="0" noProof="0">
                <a:ln>
                  <a:noFill/>
                </a:ln>
                <a:solidFill>
                  <a:srgbClr val="0C233C">
                    <a:lumMod val="60000"/>
                    <a:lumOff val="40000"/>
                  </a:srgbClr>
                </a:solidFill>
                <a:effectLst/>
                <a:uLnTx/>
                <a:uFillTx/>
                <a:latin typeface="Meiryo UI" panose="020B0604030504040204" pitchFamily="50" charset="-128"/>
                <a:ea typeface="Meiryo UI" panose="020B0604030504040204" pitchFamily="50" charset="-128"/>
              </a:rPr>
              <a:t>減っている</a:t>
            </a:r>
          </a:p>
        </p:txBody>
      </p:sp>
      <p:sp>
        <p:nvSpPr>
          <p:cNvPr id="53" name="正方形/長方形 52">
            <a:extLst>
              <a:ext uri="{FF2B5EF4-FFF2-40B4-BE49-F238E27FC236}">
                <a16:creationId xmlns:a16="http://schemas.microsoft.com/office/drawing/2014/main" id="{62DDD0BF-9563-42E2-7838-E2E436C03528}"/>
              </a:ext>
            </a:extLst>
          </p:cNvPr>
          <p:cNvSpPr/>
          <p:nvPr/>
        </p:nvSpPr>
        <p:spPr>
          <a:xfrm>
            <a:off x="8988074" y="3649344"/>
            <a:ext cx="268682" cy="657582"/>
          </a:xfrm>
          <a:prstGeom prst="rect">
            <a:avLst/>
          </a:prstGeom>
          <a:noFill/>
          <a:ln w="12700" cap="flat" cmpd="sng" algn="ctr">
            <a:noFill/>
            <a:prstDash val="solid"/>
            <a:miter lim="800000"/>
          </a:ln>
          <a:effectLst/>
        </p:spPr>
        <p:txBody>
          <a:bodyPr vert="eaVert"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8" b="1" i="0" u="none" strike="noStrike" kern="0" cap="none" spc="0" normalizeH="0" baseline="0" noProof="0">
                <a:ln>
                  <a:noFill/>
                </a:ln>
                <a:solidFill>
                  <a:srgbClr val="00338D"/>
                </a:solidFill>
                <a:effectLst/>
                <a:uLnTx/>
                <a:uFillTx/>
                <a:latin typeface="Meiryo UI" panose="020B0604030504040204" pitchFamily="50" charset="-128"/>
                <a:ea typeface="Meiryo UI" panose="020B0604030504040204" pitchFamily="50" charset="-128"/>
              </a:rPr>
              <a:t>増減率</a:t>
            </a:r>
          </a:p>
        </p:txBody>
      </p:sp>
      <p:grpSp>
        <p:nvGrpSpPr>
          <p:cNvPr id="54" name="グループ化 53">
            <a:extLst>
              <a:ext uri="{FF2B5EF4-FFF2-40B4-BE49-F238E27FC236}">
                <a16:creationId xmlns:a16="http://schemas.microsoft.com/office/drawing/2014/main" id="{D0CDE0C7-7CC4-ECA7-6C00-72AFEFF59DD2}"/>
              </a:ext>
            </a:extLst>
          </p:cNvPr>
          <p:cNvGrpSpPr/>
          <p:nvPr/>
        </p:nvGrpSpPr>
        <p:grpSpPr>
          <a:xfrm>
            <a:off x="1933967" y="2867772"/>
            <a:ext cx="1212926" cy="657582"/>
            <a:chOff x="1351003" y="2961093"/>
            <a:chExt cx="1212926" cy="657582"/>
          </a:xfrm>
        </p:grpSpPr>
        <p:sp>
          <p:nvSpPr>
            <p:cNvPr id="55" name="吹き出し: 円形 54">
              <a:extLst>
                <a:ext uri="{FF2B5EF4-FFF2-40B4-BE49-F238E27FC236}">
                  <a16:creationId xmlns:a16="http://schemas.microsoft.com/office/drawing/2014/main" id="{37A228E0-13B4-57DB-5D4D-EB1706470516}"/>
                </a:ext>
              </a:extLst>
            </p:cNvPr>
            <p:cNvSpPr/>
            <p:nvPr/>
          </p:nvSpPr>
          <p:spPr>
            <a:xfrm>
              <a:off x="1351003" y="3003889"/>
              <a:ext cx="1212926" cy="530002"/>
            </a:xfrm>
            <a:prstGeom prst="wedgeEllipseCallout">
              <a:avLst>
                <a:gd name="adj1" fmla="val 13430"/>
                <a:gd name="adj2" fmla="val 567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F76200A1-CB6F-6707-7899-6DE638554EF8}"/>
                </a:ext>
              </a:extLst>
            </p:cNvPr>
            <p:cNvSpPr/>
            <p:nvPr/>
          </p:nvSpPr>
          <p:spPr>
            <a:xfrm>
              <a:off x="1356210" y="2961093"/>
              <a:ext cx="1202511" cy="657582"/>
            </a:xfrm>
            <a:prstGeom prst="rect">
              <a:avLst/>
            </a:prstGeom>
            <a:noFill/>
            <a:ln w="12700" cap="flat" cmpd="sng" algn="ctr">
              <a:noFill/>
              <a:prstDash val="solid"/>
              <a:miter lim="800000"/>
            </a:ln>
            <a:effectLst/>
          </p:spPr>
          <p:txBody>
            <a:bodyPr vert="horz"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kern="0">
                  <a:solidFill>
                    <a:schemeClr val="bg1"/>
                  </a:solidFill>
                  <a:latin typeface="Meiryo UI" panose="020B0604030504040204" pitchFamily="50" charset="-128"/>
                  <a:ea typeface="Meiryo UI" panose="020B0604030504040204" pitchFamily="50" charset="-128"/>
                </a:rPr>
                <a:t>費用削減効果</a:t>
              </a:r>
              <a:endParaRPr kumimoji="1" lang="en-US" altLang="ja-JP" sz="800"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1" kern="0">
                  <a:solidFill>
                    <a:schemeClr val="bg1"/>
                  </a:solidFill>
                  <a:latin typeface="Meiryo UI" panose="020B0604030504040204" pitchFamily="50" charset="-128"/>
                  <a:ea typeface="Meiryo UI" panose="020B0604030504040204" pitchFamily="50" charset="-128"/>
                </a:rPr>
                <a:t>高</a:t>
              </a:r>
              <a:endParaRPr kumimoji="1" lang="ja-JP" altLang="en-US" sz="12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endParaRPr>
            </a:p>
          </p:txBody>
        </p:sp>
      </p:grpSp>
      <p:grpSp>
        <p:nvGrpSpPr>
          <p:cNvPr id="57" name="グループ化 56">
            <a:extLst>
              <a:ext uri="{FF2B5EF4-FFF2-40B4-BE49-F238E27FC236}">
                <a16:creationId xmlns:a16="http://schemas.microsoft.com/office/drawing/2014/main" id="{43F77787-CC74-A07B-EA0C-6D5C0FBB808C}"/>
              </a:ext>
            </a:extLst>
          </p:cNvPr>
          <p:cNvGrpSpPr>
            <a:grpSpLocks/>
          </p:cNvGrpSpPr>
          <p:nvPr/>
        </p:nvGrpSpPr>
        <p:grpSpPr>
          <a:xfrm>
            <a:off x="6544902" y="4336606"/>
            <a:ext cx="1212926" cy="657582"/>
            <a:chOff x="-2072345" y="4317109"/>
            <a:chExt cx="1212926" cy="657582"/>
          </a:xfrm>
        </p:grpSpPr>
        <p:sp>
          <p:nvSpPr>
            <p:cNvPr id="58" name="吹き出し: 円形 57">
              <a:extLst>
                <a:ext uri="{FF2B5EF4-FFF2-40B4-BE49-F238E27FC236}">
                  <a16:creationId xmlns:a16="http://schemas.microsoft.com/office/drawing/2014/main" id="{D6B162B2-A29A-AF58-A41D-84011FB50A0B}"/>
                </a:ext>
              </a:extLst>
            </p:cNvPr>
            <p:cNvSpPr/>
            <p:nvPr/>
          </p:nvSpPr>
          <p:spPr>
            <a:xfrm>
              <a:off x="-2072345" y="4376116"/>
              <a:ext cx="1212926" cy="530002"/>
            </a:xfrm>
            <a:prstGeom prst="wedgeEllipseCallout">
              <a:avLst>
                <a:gd name="adj1" fmla="val -12171"/>
                <a:gd name="adj2" fmla="val -6222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1B345A49-0429-54C5-60B5-5C67D552773F}"/>
                </a:ext>
              </a:extLst>
            </p:cNvPr>
            <p:cNvSpPr/>
            <p:nvPr/>
          </p:nvSpPr>
          <p:spPr>
            <a:xfrm>
              <a:off x="-2072345" y="4317109"/>
              <a:ext cx="1177440" cy="657582"/>
            </a:xfrm>
            <a:prstGeom prst="rect">
              <a:avLst/>
            </a:prstGeom>
            <a:noFill/>
            <a:ln w="12700" cap="flat" cmpd="sng" algn="ctr">
              <a:noFill/>
              <a:prstDash val="solid"/>
              <a:miter lim="800000"/>
            </a:ln>
            <a:effectLst/>
          </p:spPr>
          <p:txBody>
            <a:bodyPr vert="horz"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kern="0">
                  <a:solidFill>
                    <a:schemeClr val="bg1"/>
                  </a:solidFill>
                  <a:latin typeface="Meiryo UI" panose="020B0604030504040204" pitchFamily="50" charset="-128"/>
                  <a:ea typeface="Meiryo UI" panose="020B0604030504040204" pitchFamily="50" charset="-128"/>
                </a:rPr>
                <a:t>費用削減効果</a:t>
              </a:r>
              <a:endParaRPr kumimoji="1" lang="en-US" altLang="ja-JP" sz="800"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rPr>
                <a:t>低</a:t>
              </a:r>
            </a:p>
          </p:txBody>
        </p:sp>
      </p:grpSp>
      <p:grpSp>
        <p:nvGrpSpPr>
          <p:cNvPr id="16" name="グループ化 15">
            <a:extLst>
              <a:ext uri="{FF2B5EF4-FFF2-40B4-BE49-F238E27FC236}">
                <a16:creationId xmlns:a16="http://schemas.microsoft.com/office/drawing/2014/main" id="{47803E31-E3B0-6498-BEF7-989907AA0324}"/>
              </a:ext>
            </a:extLst>
          </p:cNvPr>
          <p:cNvGrpSpPr/>
          <p:nvPr/>
        </p:nvGrpSpPr>
        <p:grpSpPr>
          <a:xfrm>
            <a:off x="3973468" y="2429607"/>
            <a:ext cx="715182" cy="376195"/>
            <a:chOff x="4045559" y="2075648"/>
            <a:chExt cx="715182" cy="376195"/>
          </a:xfrm>
        </p:grpSpPr>
        <p:sp>
          <p:nvSpPr>
            <p:cNvPr id="62" name="正方形/長方形 61">
              <a:extLst>
                <a:ext uri="{FF2B5EF4-FFF2-40B4-BE49-F238E27FC236}">
                  <a16:creationId xmlns:a16="http://schemas.microsoft.com/office/drawing/2014/main" id="{C5ECC144-E638-971D-5269-97013E095ABD}"/>
                </a:ext>
              </a:extLst>
            </p:cNvPr>
            <p:cNvSpPr/>
            <p:nvPr/>
          </p:nvSpPr>
          <p:spPr>
            <a:xfrm>
              <a:off x="4115252" y="2075648"/>
              <a:ext cx="645489" cy="376195"/>
            </a:xfrm>
            <a:prstGeom prst="rect">
              <a:avLst/>
            </a:prstGeom>
            <a:solidFill>
              <a:sysClr val="window" lastClr="FFFFFF"/>
            </a:solidFill>
            <a:ln w="12700" cap="flat" cmpd="sng" algn="ctr">
              <a:noFill/>
              <a:prstDash val="solid"/>
              <a:miter lim="800000"/>
            </a:ln>
            <a:effectLst/>
          </p:spPr>
          <p:txBody>
            <a:bodyPr lIns="49846" tIns="49846" rIns="49846" bIns="49846"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kern="0">
                  <a:latin typeface="Meiryo UI" panose="020B0604030504040204" pitchFamily="50" charset="-128"/>
                  <a:ea typeface="Meiryo UI" panose="020B0604030504040204" pitchFamily="50" charset="-128"/>
                </a:rPr>
                <a:t>増減</a:t>
              </a:r>
              <a:r>
                <a:rPr kumimoji="1" lang="ja-JP" altLang="en-US" sz="969" b="1" i="0" u="none" strike="noStrike" kern="0" cap="none" spc="0" normalizeH="0" baseline="0" noProof="0">
                  <a:ln>
                    <a:noFill/>
                  </a:ln>
                  <a:effectLst/>
                  <a:uLnTx/>
                  <a:uFillTx/>
                  <a:latin typeface="Meiryo UI" panose="020B0604030504040204" pitchFamily="50" charset="-128"/>
                  <a:ea typeface="Meiryo UI" panose="020B0604030504040204" pitchFamily="50" charset="-128"/>
                </a:rPr>
                <a:t>額</a:t>
              </a:r>
              <a:endParaRPr kumimoji="1" lang="en-US" altLang="ja-JP" sz="969" b="1"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69" b="1" i="0" u="none" strike="noStrike" kern="0" cap="none" spc="0" normalizeH="0" baseline="0" noProof="0">
                  <a:ln>
                    <a:noFill/>
                  </a:ln>
                  <a:effectLst/>
                  <a:uLnTx/>
                  <a:uFillTx/>
                  <a:latin typeface="Meiryo UI" panose="020B0604030504040204" pitchFamily="50" charset="-128"/>
                  <a:ea typeface="Meiryo UI" panose="020B0604030504040204" pitchFamily="50" charset="-128"/>
                </a:rPr>
                <a:t>増減率</a:t>
              </a:r>
              <a:endParaRPr kumimoji="1" lang="en-US" altLang="ja-JP" sz="969" b="1"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3D91260C-C43D-3175-F035-6A021DD5E56D}"/>
                </a:ext>
              </a:extLst>
            </p:cNvPr>
            <p:cNvSpPr/>
            <p:nvPr/>
          </p:nvSpPr>
          <p:spPr>
            <a:xfrm>
              <a:off x="4045559" y="2162641"/>
              <a:ext cx="69693" cy="69693"/>
            </a:xfrm>
            <a:prstGeom prst="rect">
              <a:avLst/>
            </a:prstGeom>
            <a:solidFill>
              <a:srgbClr val="00338D"/>
            </a:solidFill>
            <a:ln w="12700" cap="flat" cmpd="sng" algn="ctr">
              <a:noFill/>
              <a:prstDash val="solid"/>
              <a:miter lim="800000"/>
              <a:headEnd type="none" w="med" len="med"/>
              <a:tailEnd type="none" w="med" len="med"/>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41E87033-CF45-617D-76E3-1ED549CA46A5}"/>
                </a:ext>
              </a:extLst>
            </p:cNvPr>
            <p:cNvSpPr>
              <a:spLocks/>
            </p:cNvSpPr>
            <p:nvPr/>
          </p:nvSpPr>
          <p:spPr>
            <a:xfrm>
              <a:off x="4045559" y="2311136"/>
              <a:ext cx="69693" cy="69693"/>
            </a:xfrm>
            <a:prstGeom prst="rect">
              <a:avLst/>
            </a:prstGeom>
            <a:solidFill>
              <a:srgbClr val="FFC000"/>
            </a:solidFill>
            <a:ln w="12700" cap="flat" cmpd="sng" algn="ctr">
              <a:no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831" b="0" i="0" u="none" strike="noStrike" kern="0" cap="none" spc="0" normalizeH="0" baseline="0" noProof="0" err="1">
                <a:ln>
                  <a:noFill/>
                </a:ln>
                <a:solidFill>
                  <a:prstClr val="white"/>
                </a:solidFill>
                <a:effectLst/>
                <a:uLnTx/>
                <a:uFillTx/>
                <a:latin typeface="Meiryo UI" panose="020B0604030504040204" pitchFamily="50" charset="-128"/>
                <a:ea typeface="Meiryo UI" panose="020B0604030504040204" pitchFamily="50" charset="-128"/>
              </a:endParaRPr>
            </a:p>
          </p:txBody>
        </p:sp>
      </p:gr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四角形: 角を丸くする 10">
            <a:extLst>
              <a:ext uri="{FF2B5EF4-FFF2-40B4-BE49-F238E27FC236}">
                <a16:creationId xmlns:a16="http://schemas.microsoft.com/office/drawing/2014/main" id="{FE854A92-B168-F41C-BC27-3E87732910D5}"/>
              </a:ext>
            </a:extLst>
          </p:cNvPr>
          <p:cNvSpPr/>
          <p:nvPr/>
        </p:nvSpPr>
        <p:spPr>
          <a:xfrm>
            <a:off x="4230584" y="3406729"/>
            <a:ext cx="3899420" cy="498685"/>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BF608D6A-8629-5493-736F-F79AEEF1C07C}"/>
              </a:ext>
            </a:extLst>
          </p:cNvPr>
          <p:cNvSpPr/>
          <p:nvPr/>
        </p:nvSpPr>
        <p:spPr>
          <a:xfrm>
            <a:off x="266094" y="6440668"/>
            <a:ext cx="9373812" cy="326094"/>
          </a:xfrm>
          <a:prstGeom prst="rect">
            <a:avLst/>
          </a:prstGeom>
          <a:solidFill>
            <a:schemeClr val="accent2">
              <a:lumMod val="20000"/>
              <a:lumOff val="80000"/>
            </a:schemeClr>
          </a:solidFill>
          <a:ln w="28575" cap="flat" cmpd="sng" algn="ctr">
            <a:no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kumimoji="1" lang="ja-JP" altLang="en-US" sz="1200" b="1">
                <a:solidFill>
                  <a:srgbClr val="FF0000"/>
                </a:solidFill>
                <a:latin typeface="Meiryo UI"/>
                <a:ea typeface="Meiryo UI"/>
              </a:rPr>
              <a:t>検証事業における試算の結果、ランニングコストが従前を上回っている団体について費用増加の詳細な要因分析を行い、費用逓減の対策案を検討。</a:t>
            </a:r>
            <a:endParaRPr kumimoji="1" lang="en-US" altLang="ja-JP" sz="1200" b="1">
              <a:solidFill>
                <a:srgbClr val="FF0000"/>
              </a:solidFill>
              <a:latin typeface="Meiryo UI"/>
              <a:ea typeface="Meiryo UI"/>
            </a:endParaRPr>
          </a:p>
        </p:txBody>
      </p:sp>
      <p:sp>
        <p:nvSpPr>
          <p:cNvPr id="5" name="テキスト ボックス 4">
            <a:extLst>
              <a:ext uri="{FF2B5EF4-FFF2-40B4-BE49-F238E27FC236}">
                <a16:creationId xmlns:a16="http://schemas.microsoft.com/office/drawing/2014/main" id="{7734114B-E3A2-4B4C-A576-85A445BBF3F1}"/>
              </a:ext>
            </a:extLst>
          </p:cNvPr>
          <p:cNvSpPr txBox="1"/>
          <p:nvPr/>
        </p:nvSpPr>
        <p:spPr>
          <a:xfrm>
            <a:off x="1028457" y="2421756"/>
            <a:ext cx="1210588" cy="215444"/>
          </a:xfrm>
          <a:prstGeom prst="rect">
            <a:avLst/>
          </a:prstGeom>
          <a:noFill/>
        </p:spPr>
        <p:txBody>
          <a:bodyPr wrap="none">
            <a:spAutoFit/>
          </a:bodyPr>
          <a:lstStyle/>
          <a:p>
            <a:r>
              <a:rPr lang="ja-JP" altLang="en-US" sz="800">
                <a:latin typeface="Meiryo UI" panose="020B0604030504040204" pitchFamily="50" charset="-128"/>
                <a:ea typeface="Meiryo UI" panose="020B0604030504040204" pitchFamily="50" charset="-128"/>
              </a:rPr>
              <a:t>（単位：数値</a:t>
            </a: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千円）</a:t>
            </a:r>
          </a:p>
        </p:txBody>
      </p:sp>
      <p:sp>
        <p:nvSpPr>
          <p:cNvPr id="7" name="矢印: 下 6">
            <a:extLst>
              <a:ext uri="{FF2B5EF4-FFF2-40B4-BE49-F238E27FC236}">
                <a16:creationId xmlns:a16="http://schemas.microsoft.com/office/drawing/2014/main" id="{EAF92D24-9578-B9B9-CA58-7AFE98C6B30D}"/>
              </a:ext>
            </a:extLst>
          </p:cNvPr>
          <p:cNvSpPr/>
          <p:nvPr/>
        </p:nvSpPr>
        <p:spPr>
          <a:xfrm>
            <a:off x="4435256" y="6239372"/>
            <a:ext cx="1120346" cy="207403"/>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41A0EAE-595C-FBC9-5CBF-A9F00B891FCA}"/>
              </a:ext>
            </a:extLst>
          </p:cNvPr>
          <p:cNvSpPr/>
          <p:nvPr/>
        </p:nvSpPr>
        <p:spPr>
          <a:xfrm>
            <a:off x="3973468" y="1939744"/>
            <a:ext cx="5828733" cy="456782"/>
          </a:xfrm>
          <a:prstGeom prst="rect">
            <a:avLst/>
          </a:prstGeom>
          <a:noFill/>
          <a:ln w="28575" cap="flat" cmpd="sng" algn="ctr">
            <a:no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pPr>
            <a:r>
              <a:rPr kumimoji="0" lang="en-US" altLang="ja-JP" sz="800">
                <a:solidFill>
                  <a:srgbClr val="000000"/>
                </a:solidFill>
                <a:latin typeface="Meiryo UI"/>
                <a:ea typeface="Meiryo UI"/>
              </a:rPr>
              <a:t>【</a:t>
            </a:r>
            <a:r>
              <a:rPr kumimoji="0" lang="ja-JP" altLang="en-US" sz="800">
                <a:solidFill>
                  <a:srgbClr val="000000"/>
                </a:solidFill>
                <a:latin typeface="Meiryo UI"/>
                <a:ea typeface="Meiryo UI"/>
              </a:rPr>
              <a:t>グラフの内容</a:t>
            </a:r>
            <a:r>
              <a:rPr kumimoji="0" lang="en-US" altLang="ja-JP" sz="800">
                <a:solidFill>
                  <a:srgbClr val="000000"/>
                </a:solidFill>
                <a:latin typeface="Meiryo UI"/>
                <a:ea typeface="Meiryo UI"/>
              </a:rPr>
              <a:t>】</a:t>
            </a:r>
          </a:p>
          <a:p>
            <a:pPr>
              <a:defRPr/>
            </a:pPr>
            <a:r>
              <a:rPr lang="en-US" altLang="ja-JP" sz="800" b="1" u="sng" kern="0">
                <a:solidFill>
                  <a:prstClr val="black"/>
                </a:solidFill>
                <a:latin typeface="Meiryo UI" panose="020B0604030504040204" pitchFamily="50" charset="-128"/>
                <a:ea typeface="Meiryo UI" panose="020B0604030504040204" pitchFamily="50" charset="-128"/>
              </a:rPr>
              <a:t>A</a:t>
            </a:r>
            <a:r>
              <a:rPr kumimoji="0" lang="ja-JP" altLang="en-US" sz="800" b="1" u="sng">
                <a:solidFill>
                  <a:srgbClr val="000000"/>
                </a:solidFill>
                <a:latin typeface="Meiryo UI"/>
                <a:ea typeface="Meiryo UI"/>
              </a:rPr>
              <a:t>（現行システムを継続した場合）と</a:t>
            </a:r>
            <a:r>
              <a:rPr kumimoji="0" lang="en-US" altLang="ja-JP" sz="800" b="1" u="sng">
                <a:solidFill>
                  <a:srgbClr val="000000"/>
                </a:solidFill>
                <a:latin typeface="Meiryo UI"/>
                <a:ea typeface="Meiryo UI"/>
              </a:rPr>
              <a:t> B</a:t>
            </a:r>
            <a:r>
              <a:rPr kumimoji="0" lang="ja-JP" altLang="en-US" sz="800" b="1" u="sng">
                <a:solidFill>
                  <a:srgbClr val="000000"/>
                </a:solidFill>
                <a:latin typeface="Meiryo UI"/>
                <a:ea typeface="Meiryo UI"/>
              </a:rPr>
              <a:t>（現行利用中のシステムを</a:t>
            </a:r>
            <a:r>
              <a:rPr lang="ja-JP" altLang="en-US" sz="800" b="1" u="sng" kern="0">
                <a:solidFill>
                  <a:prstClr val="black"/>
                </a:solidFill>
                <a:latin typeface="Meiryo UI" panose="020B0604030504040204" pitchFamily="50" charset="-128"/>
                <a:ea typeface="Meiryo UI" panose="020B0604030504040204" pitchFamily="50" charset="-128"/>
              </a:rPr>
              <a:t>ガバメントクラウドへリフトし、推奨構成等を採用した場合）の</a:t>
            </a:r>
            <a:r>
              <a:rPr lang="ja-JP" altLang="en-US" sz="800" b="1" u="sng" kern="0">
                <a:solidFill>
                  <a:schemeClr val="tx1"/>
                </a:solidFill>
                <a:latin typeface="Meiryo UI" panose="020B0604030504040204" pitchFamily="50" charset="-128"/>
                <a:ea typeface="Meiryo UI" panose="020B0604030504040204" pitchFamily="50" charset="-128"/>
              </a:rPr>
              <a:t>差分　</a:t>
            </a:r>
            <a:r>
              <a:rPr lang="ja-JP" altLang="en-US" sz="800">
                <a:solidFill>
                  <a:prstClr val="black"/>
                </a:solidFill>
                <a:latin typeface="Meiryo UI"/>
                <a:ea typeface="Meiryo UI"/>
              </a:rPr>
              <a:t>　</a:t>
            </a:r>
            <a:endParaRPr lang="en-US" altLang="ja-JP" sz="800">
              <a:solidFill>
                <a:srgbClr val="000000"/>
              </a:solidFill>
              <a:latin typeface="Meiryo UI"/>
              <a:ea typeface="Meiryo UI"/>
            </a:endParaRPr>
          </a:p>
        </p:txBody>
      </p:sp>
    </p:spTree>
    <p:extLst>
      <p:ext uri="{BB962C8B-B14F-4D97-AF65-F5344CB8AC3E}">
        <p14:creationId xmlns:p14="http://schemas.microsoft.com/office/powerpoint/2010/main" val="329111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令和５年度の投資対効果検証により把握された課題と対策案（概要）</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panose="020B0604030504040204" pitchFamily="50" charset="-128"/>
                <a:ea typeface="Meiryo UI" panose="020B0604030504040204" pitchFamily="50" charset="-128"/>
              </a:rPr>
              <a:t>ガバメントクラウドへ移行後に費用増加となる</a:t>
            </a:r>
            <a:r>
              <a:rPr kumimoji="1" lang="ja-JP" altLang="en-US" sz="1600" b="1" u="sng" kern="0">
                <a:solidFill>
                  <a:prstClr val="black"/>
                </a:solidFill>
                <a:latin typeface="Meiryo UI"/>
                <a:ea typeface="Meiryo UI"/>
              </a:rPr>
              <a:t>宇和島市、須坂市、せとうち３市、美里町・川島町、笠置町では、主に「通信回線費」、「クラウド利用経費」、「ソフトウェア借料・保守料」がランニングコストの増加要因。</a:t>
            </a:r>
            <a:endParaRPr kumimoji="1" lang="en-US" altLang="ja-JP" sz="1600" b="1" u="sng"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このことを踏まえ、以下の自治体クラウドの代表的構成を例に、主な</a:t>
            </a:r>
            <a:r>
              <a:rPr kumimoji="1" lang="ja-JP" altLang="en-US" sz="1600" b="1" u="sng" kern="0">
                <a:solidFill>
                  <a:prstClr val="black"/>
                </a:solidFill>
                <a:latin typeface="Meiryo UI"/>
                <a:ea typeface="Meiryo UI"/>
              </a:rPr>
              <a:t>費用増加の要因及び対策案を示す。</a:t>
            </a:r>
            <a:endParaRPr kumimoji="1" lang="en-US" altLang="ja-JP" sz="1600" b="1" u="sng"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2" name="グラフィックス 1" descr="データベース 枠線">
            <a:extLst>
              <a:ext uri="{FF2B5EF4-FFF2-40B4-BE49-F238E27FC236}">
                <a16:creationId xmlns:a16="http://schemas.microsoft.com/office/drawing/2014/main" id="{3ABCBCD5-6DB1-3434-0549-4D587CF9365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75991" y="3939682"/>
            <a:ext cx="323145" cy="323145"/>
          </a:xfrm>
          <a:prstGeom prst="rect">
            <a:avLst/>
          </a:prstGeom>
        </p:spPr>
      </p:pic>
      <p:sp>
        <p:nvSpPr>
          <p:cNvPr id="5" name="楕円 4">
            <a:extLst>
              <a:ext uri="{FF2B5EF4-FFF2-40B4-BE49-F238E27FC236}">
                <a16:creationId xmlns:a16="http://schemas.microsoft.com/office/drawing/2014/main" id="{E65D3123-5B9C-7167-1958-E58077F97DD3}"/>
              </a:ext>
            </a:extLst>
          </p:cNvPr>
          <p:cNvSpPr/>
          <p:nvPr/>
        </p:nvSpPr>
        <p:spPr>
          <a:xfrm>
            <a:off x="1400132" y="3933310"/>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 name="グラフィックス 5" descr="校舎 単色塗りつぶし">
            <a:extLst>
              <a:ext uri="{FF2B5EF4-FFF2-40B4-BE49-F238E27FC236}">
                <a16:creationId xmlns:a16="http://schemas.microsoft.com/office/drawing/2014/main" id="{478B5692-62AD-09D2-DB0B-4C625F2D125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0229" y="5716267"/>
            <a:ext cx="408665" cy="408665"/>
          </a:xfrm>
          <a:prstGeom prst="rect">
            <a:avLst/>
          </a:prstGeom>
        </p:spPr>
      </p:pic>
      <p:sp>
        <p:nvSpPr>
          <p:cNvPr id="7" name="テキスト ボックス 6">
            <a:extLst>
              <a:ext uri="{FF2B5EF4-FFF2-40B4-BE49-F238E27FC236}">
                <a16:creationId xmlns:a16="http://schemas.microsoft.com/office/drawing/2014/main" id="{71CF0C14-0726-D835-C7FC-9693038590CE}"/>
              </a:ext>
            </a:extLst>
          </p:cNvPr>
          <p:cNvSpPr txBox="1"/>
          <p:nvPr/>
        </p:nvSpPr>
        <p:spPr>
          <a:xfrm>
            <a:off x="732466"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A</a:t>
            </a:r>
          </a:p>
          <a:p>
            <a:pPr algn="ctr"/>
            <a:r>
              <a:rPr kumimoji="1" lang="ja-JP" altLang="en-US" sz="800">
                <a:latin typeface="Meiryo UI" panose="020B0604030504040204" pitchFamily="50" charset="-128"/>
                <a:ea typeface="Meiryo UI" panose="020B0604030504040204" pitchFamily="50" charset="-128"/>
              </a:rPr>
              <a:t>庁舎</a:t>
            </a:r>
          </a:p>
        </p:txBody>
      </p:sp>
      <p:cxnSp>
        <p:nvCxnSpPr>
          <p:cNvPr id="12" name="直線コネクタ 11">
            <a:extLst>
              <a:ext uri="{FF2B5EF4-FFF2-40B4-BE49-F238E27FC236}">
                <a16:creationId xmlns:a16="http://schemas.microsoft.com/office/drawing/2014/main" id="{34507B42-7200-A284-8150-F59A13B299E1}"/>
              </a:ext>
            </a:extLst>
          </p:cNvPr>
          <p:cNvCxnSpPr>
            <a:cxnSpLocks/>
            <a:stCxn id="37" idx="1"/>
            <a:endCxn id="6" idx="0"/>
          </p:cNvCxnSpPr>
          <p:nvPr/>
        </p:nvCxnSpPr>
        <p:spPr>
          <a:xfrm flipH="1">
            <a:off x="1004562" y="5355533"/>
            <a:ext cx="347276"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5" name="グラフィックス 14" descr="建物 単色塗りつぶし">
            <a:extLst>
              <a:ext uri="{FF2B5EF4-FFF2-40B4-BE49-F238E27FC236}">
                <a16:creationId xmlns:a16="http://schemas.microsoft.com/office/drawing/2014/main" id="{32009F32-705A-2B95-F51F-C95DC1BFD2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48327" y="4024328"/>
            <a:ext cx="408665" cy="408665"/>
          </a:xfrm>
          <a:prstGeom prst="rect">
            <a:avLst/>
          </a:prstGeom>
        </p:spPr>
      </p:pic>
      <p:sp>
        <p:nvSpPr>
          <p:cNvPr id="16" name="テキスト ボックス 15">
            <a:extLst>
              <a:ext uri="{FF2B5EF4-FFF2-40B4-BE49-F238E27FC236}">
                <a16:creationId xmlns:a16="http://schemas.microsoft.com/office/drawing/2014/main" id="{02843DA7-5BA7-F737-EFF6-7D814BCEAF6D}"/>
              </a:ext>
            </a:extLst>
          </p:cNvPr>
          <p:cNvSpPr txBox="1"/>
          <p:nvPr/>
        </p:nvSpPr>
        <p:spPr>
          <a:xfrm>
            <a:off x="610316" y="4390538"/>
            <a:ext cx="1484702"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データセンター等</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自治体クラウドや共同利用環境</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pic>
        <p:nvPicPr>
          <p:cNvPr id="19" name="グラフィックス 18" descr="データベース 枠線">
            <a:extLst>
              <a:ext uri="{FF2B5EF4-FFF2-40B4-BE49-F238E27FC236}">
                <a16:creationId xmlns:a16="http://schemas.microsoft.com/office/drawing/2014/main" id="{D90DB378-09B2-EF2D-FCD8-D4E6D9846CC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51312" y="4129251"/>
            <a:ext cx="323145" cy="323145"/>
          </a:xfrm>
          <a:prstGeom prst="rect">
            <a:avLst/>
          </a:prstGeom>
        </p:spPr>
      </p:pic>
      <p:sp>
        <p:nvSpPr>
          <p:cNvPr id="20" name="テキスト ボックス 19">
            <a:extLst>
              <a:ext uri="{FF2B5EF4-FFF2-40B4-BE49-F238E27FC236}">
                <a16:creationId xmlns:a16="http://schemas.microsoft.com/office/drawing/2014/main" id="{100E0B11-D05B-7925-0FCC-A27EB61F627B}"/>
              </a:ext>
            </a:extLst>
          </p:cNvPr>
          <p:cNvSpPr txBox="1"/>
          <p:nvPr/>
        </p:nvSpPr>
        <p:spPr>
          <a:xfrm>
            <a:off x="101912" y="1793953"/>
            <a:ext cx="1805301"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の例</a:t>
            </a:r>
            <a:r>
              <a:rPr kumimoji="1" lang="en-US" altLang="ja-JP" sz="1000">
                <a:latin typeface="Meiryo UI" panose="020B0604030504040204" pitchFamily="50" charset="-128"/>
                <a:ea typeface="Meiryo UI" panose="020B0604030504040204" pitchFamily="50" charset="-128"/>
              </a:rPr>
              <a:t>】</a:t>
            </a: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自治体クラウドの代表的構成</a:t>
            </a:r>
          </a:p>
        </p:txBody>
      </p:sp>
      <p:pic>
        <p:nvPicPr>
          <p:cNvPr id="22" name="グラフィックス 21" descr="校舎 単色塗りつぶし">
            <a:extLst>
              <a:ext uri="{FF2B5EF4-FFF2-40B4-BE49-F238E27FC236}">
                <a16:creationId xmlns:a16="http://schemas.microsoft.com/office/drawing/2014/main" id="{6D3B6242-F887-657A-7376-D3F379D01B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21068" y="5716267"/>
            <a:ext cx="408665" cy="408665"/>
          </a:xfrm>
          <a:prstGeom prst="rect">
            <a:avLst/>
          </a:prstGeom>
        </p:spPr>
      </p:pic>
      <p:sp>
        <p:nvSpPr>
          <p:cNvPr id="23" name="テキスト ボックス 22">
            <a:extLst>
              <a:ext uri="{FF2B5EF4-FFF2-40B4-BE49-F238E27FC236}">
                <a16:creationId xmlns:a16="http://schemas.microsoft.com/office/drawing/2014/main" id="{842F1A47-6D94-AAD7-FFB8-5075D1959450}"/>
              </a:ext>
            </a:extLst>
          </p:cNvPr>
          <p:cNvSpPr txBox="1"/>
          <p:nvPr/>
        </p:nvSpPr>
        <p:spPr>
          <a:xfrm>
            <a:off x="1453306"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B</a:t>
            </a:r>
          </a:p>
          <a:p>
            <a:pPr algn="ctr"/>
            <a:r>
              <a:rPr kumimoji="1" lang="ja-JP" altLang="en-US" sz="800">
                <a:latin typeface="Meiryo UI" panose="020B0604030504040204" pitchFamily="50" charset="-128"/>
                <a:ea typeface="Meiryo UI" panose="020B0604030504040204" pitchFamily="50" charset="-128"/>
              </a:rPr>
              <a:t>庁舎</a:t>
            </a:r>
          </a:p>
        </p:txBody>
      </p:sp>
      <p:cxnSp>
        <p:nvCxnSpPr>
          <p:cNvPr id="24" name="直線コネクタ 23">
            <a:extLst>
              <a:ext uri="{FF2B5EF4-FFF2-40B4-BE49-F238E27FC236}">
                <a16:creationId xmlns:a16="http://schemas.microsoft.com/office/drawing/2014/main" id="{972B9375-2F3E-286E-D9A1-A10657ECE4E6}"/>
              </a:ext>
            </a:extLst>
          </p:cNvPr>
          <p:cNvCxnSpPr>
            <a:cxnSpLocks/>
            <a:stCxn id="37" idx="1"/>
            <a:endCxn id="22" idx="0"/>
          </p:cNvCxnSpPr>
          <p:nvPr/>
        </p:nvCxnSpPr>
        <p:spPr>
          <a:xfrm>
            <a:off x="1351838" y="5355533"/>
            <a:ext cx="373563"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26" name="グラフィックス 25" descr="データベース 単色塗りつぶし">
            <a:extLst>
              <a:ext uri="{FF2B5EF4-FFF2-40B4-BE49-F238E27FC236}">
                <a16:creationId xmlns:a16="http://schemas.microsoft.com/office/drawing/2014/main" id="{3AF61E9F-0F48-592C-EA50-0C6EB1B8299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67627" y="4127818"/>
            <a:ext cx="338554" cy="338554"/>
          </a:xfrm>
          <a:prstGeom prst="rect">
            <a:avLst/>
          </a:prstGeom>
        </p:spPr>
      </p:pic>
      <p:sp>
        <p:nvSpPr>
          <p:cNvPr id="37" name="雲 36">
            <a:extLst>
              <a:ext uri="{FF2B5EF4-FFF2-40B4-BE49-F238E27FC236}">
                <a16:creationId xmlns:a16="http://schemas.microsoft.com/office/drawing/2014/main" id="{9669C8E3-AE30-93BD-ED45-7BAD8478C16B}"/>
              </a:ext>
            </a:extLst>
          </p:cNvPr>
          <p:cNvSpPr/>
          <p:nvPr/>
        </p:nvSpPr>
        <p:spPr>
          <a:xfrm>
            <a:off x="1197124" y="5062897"/>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D5C0713D-D130-F451-B943-4B447AC4926F}"/>
              </a:ext>
            </a:extLst>
          </p:cNvPr>
          <p:cNvCxnSpPr>
            <a:cxnSpLocks/>
            <a:stCxn id="16" idx="2"/>
            <a:endCxn id="37" idx="3"/>
          </p:cNvCxnSpPr>
          <p:nvPr/>
        </p:nvCxnSpPr>
        <p:spPr>
          <a:xfrm flipH="1">
            <a:off x="1351838" y="4852203"/>
            <a:ext cx="829" cy="22744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楕円 38">
            <a:extLst>
              <a:ext uri="{FF2B5EF4-FFF2-40B4-BE49-F238E27FC236}">
                <a16:creationId xmlns:a16="http://schemas.microsoft.com/office/drawing/2014/main" id="{D4505457-530E-ECFD-C312-0AA561D8CA67}"/>
              </a:ext>
            </a:extLst>
          </p:cNvPr>
          <p:cNvSpPr/>
          <p:nvPr/>
        </p:nvSpPr>
        <p:spPr>
          <a:xfrm>
            <a:off x="1263959" y="4835619"/>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0" name="楕円 39">
            <a:extLst>
              <a:ext uri="{FF2B5EF4-FFF2-40B4-BE49-F238E27FC236}">
                <a16:creationId xmlns:a16="http://schemas.microsoft.com/office/drawing/2014/main" id="{37739B42-8743-D69A-0946-AA302527FA15}"/>
              </a:ext>
            </a:extLst>
          </p:cNvPr>
          <p:cNvSpPr/>
          <p:nvPr/>
        </p:nvSpPr>
        <p:spPr>
          <a:xfrm>
            <a:off x="4616601" y="3933310"/>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1" name="雲 40">
            <a:extLst>
              <a:ext uri="{FF2B5EF4-FFF2-40B4-BE49-F238E27FC236}">
                <a16:creationId xmlns:a16="http://schemas.microsoft.com/office/drawing/2014/main" id="{3424BCEA-CE92-1820-67A0-B11C8A284B65}"/>
              </a:ext>
            </a:extLst>
          </p:cNvPr>
          <p:cNvSpPr/>
          <p:nvPr/>
        </p:nvSpPr>
        <p:spPr>
          <a:xfrm>
            <a:off x="4140929" y="3017809"/>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ガバメント</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クラウド</a:t>
            </a:r>
            <a:endParaRPr kumimoji="1" lang="en-US" altLang="ja-JP" sz="800">
              <a:solidFill>
                <a:schemeClr val="tx1"/>
              </a:solidFill>
              <a:latin typeface="Meiryo UI" panose="020B0604030504040204" pitchFamily="50" charset="-128"/>
              <a:ea typeface="Meiryo UI" panose="020B0604030504040204" pitchFamily="50" charset="-128"/>
            </a:endParaRPr>
          </a:p>
        </p:txBody>
      </p:sp>
      <p:sp>
        <p:nvSpPr>
          <p:cNvPr id="42" name="楕円 41">
            <a:extLst>
              <a:ext uri="{FF2B5EF4-FFF2-40B4-BE49-F238E27FC236}">
                <a16:creationId xmlns:a16="http://schemas.microsoft.com/office/drawing/2014/main" id="{26C5FEE6-6357-EA0B-2964-10D41B7AB2DA}"/>
              </a:ext>
            </a:extLst>
          </p:cNvPr>
          <p:cNvSpPr/>
          <p:nvPr/>
        </p:nvSpPr>
        <p:spPr>
          <a:xfrm>
            <a:off x="4680241" y="2696597"/>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43" name="グラフィックス 42" descr="建物 単色塗りつぶし">
            <a:extLst>
              <a:ext uri="{FF2B5EF4-FFF2-40B4-BE49-F238E27FC236}">
                <a16:creationId xmlns:a16="http://schemas.microsoft.com/office/drawing/2014/main" id="{F2EE4353-907F-F596-1E48-7CE3C7A3642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85558" y="4024328"/>
            <a:ext cx="408665" cy="408665"/>
          </a:xfrm>
          <a:prstGeom prst="rect">
            <a:avLst/>
          </a:prstGeom>
        </p:spPr>
      </p:pic>
      <p:sp>
        <p:nvSpPr>
          <p:cNvPr id="44" name="テキスト ボックス 43">
            <a:extLst>
              <a:ext uri="{FF2B5EF4-FFF2-40B4-BE49-F238E27FC236}">
                <a16:creationId xmlns:a16="http://schemas.microsoft.com/office/drawing/2014/main" id="{E981ECE9-9251-94D6-AA76-38C8997E8CD1}"/>
              </a:ext>
            </a:extLst>
          </p:cNvPr>
          <p:cNvSpPr txBox="1"/>
          <p:nvPr/>
        </p:nvSpPr>
        <p:spPr>
          <a:xfrm>
            <a:off x="3855779" y="4390538"/>
            <a:ext cx="1484702"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データセンター等</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自治体クラウドや共同利用環境</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45" name="直線コネクタ 44">
            <a:extLst>
              <a:ext uri="{FF2B5EF4-FFF2-40B4-BE49-F238E27FC236}">
                <a16:creationId xmlns:a16="http://schemas.microsoft.com/office/drawing/2014/main" id="{10085023-85E3-B1E9-3195-8A977737F646}"/>
              </a:ext>
            </a:extLst>
          </p:cNvPr>
          <p:cNvCxnSpPr>
            <a:cxnSpLocks/>
            <a:stCxn id="41" idx="1"/>
            <a:endCxn id="43" idx="0"/>
          </p:cNvCxnSpPr>
          <p:nvPr/>
        </p:nvCxnSpPr>
        <p:spPr>
          <a:xfrm flipH="1">
            <a:off x="4589891" y="3494679"/>
            <a:ext cx="8238" cy="529649"/>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60" name="グラフィックス 59" descr="データベース 枠線">
            <a:extLst>
              <a:ext uri="{FF2B5EF4-FFF2-40B4-BE49-F238E27FC236}">
                <a16:creationId xmlns:a16="http://schemas.microsoft.com/office/drawing/2014/main" id="{6F856684-CA08-1ADD-F122-BAD6D17B150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1864" y="2696574"/>
            <a:ext cx="323145" cy="323145"/>
          </a:xfrm>
          <a:prstGeom prst="rect">
            <a:avLst/>
          </a:prstGeom>
        </p:spPr>
      </p:pic>
      <p:pic>
        <p:nvPicPr>
          <p:cNvPr id="65" name="グラフィックス 64" descr="データベース 枠線">
            <a:extLst>
              <a:ext uri="{FF2B5EF4-FFF2-40B4-BE49-F238E27FC236}">
                <a16:creationId xmlns:a16="http://schemas.microsoft.com/office/drawing/2014/main" id="{C036A815-3C9F-7057-E56F-6AD01BD631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32592" y="2942238"/>
            <a:ext cx="323145" cy="323145"/>
          </a:xfrm>
          <a:prstGeom prst="rect">
            <a:avLst/>
          </a:prstGeom>
        </p:spPr>
      </p:pic>
      <p:sp>
        <p:nvSpPr>
          <p:cNvPr id="66" name="テキスト ボックス 65">
            <a:extLst>
              <a:ext uri="{FF2B5EF4-FFF2-40B4-BE49-F238E27FC236}">
                <a16:creationId xmlns:a16="http://schemas.microsoft.com/office/drawing/2014/main" id="{77AF6D80-8A50-5B48-1D5B-FF7C5CFB6819}"/>
              </a:ext>
            </a:extLst>
          </p:cNvPr>
          <p:cNvSpPr txBox="1"/>
          <p:nvPr/>
        </p:nvSpPr>
        <p:spPr>
          <a:xfrm>
            <a:off x="3293506" y="1790184"/>
            <a:ext cx="1741181"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の例</a:t>
            </a:r>
            <a:r>
              <a:rPr kumimoji="1" lang="en-US" altLang="ja-JP" sz="1000">
                <a:latin typeface="Meiryo UI" panose="020B0604030504040204" pitchFamily="50" charset="-128"/>
                <a:ea typeface="Meiryo UI" panose="020B0604030504040204" pitchFamily="50" charset="-128"/>
              </a:rPr>
              <a:t>】</a:t>
            </a: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自治体クラウドからの移行例</a:t>
            </a:r>
          </a:p>
        </p:txBody>
      </p:sp>
      <p:sp>
        <p:nvSpPr>
          <p:cNvPr id="72" name="楕円 71">
            <a:extLst>
              <a:ext uri="{FF2B5EF4-FFF2-40B4-BE49-F238E27FC236}">
                <a16:creationId xmlns:a16="http://schemas.microsoft.com/office/drawing/2014/main" id="{08736625-B84D-1AA8-D77A-7C089711B55D}"/>
              </a:ext>
            </a:extLst>
          </p:cNvPr>
          <p:cNvSpPr/>
          <p:nvPr/>
        </p:nvSpPr>
        <p:spPr>
          <a:xfrm>
            <a:off x="4506583" y="3731886"/>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3" name="グラフィックス 72" descr="校舎 単色塗りつぶし">
            <a:extLst>
              <a:ext uri="{FF2B5EF4-FFF2-40B4-BE49-F238E27FC236}">
                <a16:creationId xmlns:a16="http://schemas.microsoft.com/office/drawing/2014/main" id="{1FABECEF-C4F0-1A83-55EE-B5FB7053FF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28925" y="5716267"/>
            <a:ext cx="408665" cy="408665"/>
          </a:xfrm>
          <a:prstGeom prst="rect">
            <a:avLst/>
          </a:prstGeom>
        </p:spPr>
      </p:pic>
      <p:sp>
        <p:nvSpPr>
          <p:cNvPr id="74" name="テキスト ボックス 73">
            <a:extLst>
              <a:ext uri="{FF2B5EF4-FFF2-40B4-BE49-F238E27FC236}">
                <a16:creationId xmlns:a16="http://schemas.microsoft.com/office/drawing/2014/main" id="{2DA2AB52-FBA1-886D-CC28-F56068384820}"/>
              </a:ext>
            </a:extLst>
          </p:cNvPr>
          <p:cNvSpPr txBox="1"/>
          <p:nvPr/>
        </p:nvSpPr>
        <p:spPr>
          <a:xfrm>
            <a:off x="3961161"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A</a:t>
            </a:r>
          </a:p>
          <a:p>
            <a:pPr algn="ctr"/>
            <a:r>
              <a:rPr kumimoji="1" lang="ja-JP" altLang="en-US" sz="800">
                <a:latin typeface="Meiryo UI" panose="020B0604030504040204" pitchFamily="50" charset="-128"/>
                <a:ea typeface="Meiryo UI" panose="020B0604030504040204" pitchFamily="50" charset="-128"/>
              </a:rPr>
              <a:t>庁舎</a:t>
            </a:r>
          </a:p>
        </p:txBody>
      </p:sp>
      <p:pic>
        <p:nvPicPr>
          <p:cNvPr id="75" name="グラフィックス 74" descr="校舎 単色塗りつぶし">
            <a:extLst>
              <a:ext uri="{FF2B5EF4-FFF2-40B4-BE49-F238E27FC236}">
                <a16:creationId xmlns:a16="http://schemas.microsoft.com/office/drawing/2014/main" id="{82297C54-2534-2381-58AB-6694BE0D88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49764" y="5716267"/>
            <a:ext cx="408665" cy="408665"/>
          </a:xfrm>
          <a:prstGeom prst="rect">
            <a:avLst/>
          </a:prstGeom>
        </p:spPr>
      </p:pic>
      <p:sp>
        <p:nvSpPr>
          <p:cNvPr id="76" name="テキスト ボックス 75">
            <a:extLst>
              <a:ext uri="{FF2B5EF4-FFF2-40B4-BE49-F238E27FC236}">
                <a16:creationId xmlns:a16="http://schemas.microsoft.com/office/drawing/2014/main" id="{1F0ABEB0-E97B-21A3-3031-7C9730FAE0F2}"/>
              </a:ext>
            </a:extLst>
          </p:cNvPr>
          <p:cNvSpPr txBox="1"/>
          <p:nvPr/>
        </p:nvSpPr>
        <p:spPr>
          <a:xfrm>
            <a:off x="4682002"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B</a:t>
            </a:r>
          </a:p>
          <a:p>
            <a:pPr algn="ctr"/>
            <a:r>
              <a:rPr kumimoji="1" lang="ja-JP" altLang="en-US" sz="800">
                <a:latin typeface="Meiryo UI" panose="020B0604030504040204" pitchFamily="50" charset="-128"/>
                <a:ea typeface="Meiryo UI" panose="020B0604030504040204" pitchFamily="50" charset="-128"/>
              </a:rPr>
              <a:t>庁舎</a:t>
            </a:r>
          </a:p>
        </p:txBody>
      </p:sp>
      <p:cxnSp>
        <p:nvCxnSpPr>
          <p:cNvPr id="81" name="直線コネクタ 80">
            <a:extLst>
              <a:ext uri="{FF2B5EF4-FFF2-40B4-BE49-F238E27FC236}">
                <a16:creationId xmlns:a16="http://schemas.microsoft.com/office/drawing/2014/main" id="{1EBF8274-ABDD-75A3-32ED-51B896FDF612}"/>
              </a:ext>
            </a:extLst>
          </p:cNvPr>
          <p:cNvCxnSpPr>
            <a:cxnSpLocks/>
            <a:stCxn id="41" idx="1"/>
          </p:cNvCxnSpPr>
          <p:nvPr/>
        </p:nvCxnSpPr>
        <p:spPr>
          <a:xfrm>
            <a:off x="4598129" y="3494679"/>
            <a:ext cx="996409" cy="529649"/>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04AAB335-5D37-7CD9-5941-65D3403B0873}"/>
              </a:ext>
            </a:extLst>
          </p:cNvPr>
          <p:cNvCxnSpPr>
            <a:cxnSpLocks/>
            <a:endCxn id="88" idx="0"/>
          </p:cNvCxnSpPr>
          <p:nvPr/>
        </p:nvCxnSpPr>
        <p:spPr>
          <a:xfrm flipH="1">
            <a:off x="4754330" y="4757128"/>
            <a:ext cx="840208" cy="452243"/>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楕円 82">
            <a:extLst>
              <a:ext uri="{FF2B5EF4-FFF2-40B4-BE49-F238E27FC236}">
                <a16:creationId xmlns:a16="http://schemas.microsoft.com/office/drawing/2014/main" id="{F21E6C5E-9822-3CD3-5B32-8C382CEA2951}"/>
              </a:ext>
            </a:extLst>
          </p:cNvPr>
          <p:cNvSpPr/>
          <p:nvPr/>
        </p:nvSpPr>
        <p:spPr>
          <a:xfrm>
            <a:off x="5513953" y="4382904"/>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84" name="直線コネクタ 83">
            <a:extLst>
              <a:ext uri="{FF2B5EF4-FFF2-40B4-BE49-F238E27FC236}">
                <a16:creationId xmlns:a16="http://schemas.microsoft.com/office/drawing/2014/main" id="{6AFAA2F1-A166-5DAD-3E78-52F9D2E84D41}"/>
              </a:ext>
            </a:extLst>
          </p:cNvPr>
          <p:cNvCxnSpPr>
            <a:cxnSpLocks/>
          </p:cNvCxnSpPr>
          <p:nvPr/>
        </p:nvCxnSpPr>
        <p:spPr>
          <a:xfrm>
            <a:off x="5586300" y="4004911"/>
            <a:ext cx="0" cy="7560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12691240-45EA-6F46-3B2F-937DF1E18156}"/>
              </a:ext>
            </a:extLst>
          </p:cNvPr>
          <p:cNvCxnSpPr>
            <a:cxnSpLocks/>
            <a:stCxn id="88" idx="1"/>
          </p:cNvCxnSpPr>
          <p:nvPr/>
        </p:nvCxnSpPr>
        <p:spPr>
          <a:xfrm flipH="1">
            <a:off x="4252598" y="5355533"/>
            <a:ext cx="347276"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53A3842-103A-908E-8A35-0EABCA6BB614}"/>
              </a:ext>
            </a:extLst>
          </p:cNvPr>
          <p:cNvCxnSpPr>
            <a:cxnSpLocks/>
            <a:stCxn id="88" idx="1"/>
          </p:cNvCxnSpPr>
          <p:nvPr/>
        </p:nvCxnSpPr>
        <p:spPr>
          <a:xfrm>
            <a:off x="4599874" y="5355533"/>
            <a:ext cx="373563"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8" name="雲 87">
            <a:extLst>
              <a:ext uri="{FF2B5EF4-FFF2-40B4-BE49-F238E27FC236}">
                <a16:creationId xmlns:a16="http://schemas.microsoft.com/office/drawing/2014/main" id="{2A15FA6B-4CAD-0844-8F4C-6F3892F6018E}"/>
              </a:ext>
            </a:extLst>
          </p:cNvPr>
          <p:cNvSpPr/>
          <p:nvPr/>
        </p:nvSpPr>
        <p:spPr>
          <a:xfrm>
            <a:off x="4445160" y="5062897"/>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9" name="楕円 88">
            <a:extLst>
              <a:ext uri="{FF2B5EF4-FFF2-40B4-BE49-F238E27FC236}">
                <a16:creationId xmlns:a16="http://schemas.microsoft.com/office/drawing/2014/main" id="{72E0A978-B4D1-1D44-E6A6-6F2FF8A262BB}"/>
              </a:ext>
            </a:extLst>
          </p:cNvPr>
          <p:cNvSpPr/>
          <p:nvPr/>
        </p:nvSpPr>
        <p:spPr>
          <a:xfrm>
            <a:off x="4502759" y="4835619"/>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90" name="直線コネクタ 89">
            <a:extLst>
              <a:ext uri="{FF2B5EF4-FFF2-40B4-BE49-F238E27FC236}">
                <a16:creationId xmlns:a16="http://schemas.microsoft.com/office/drawing/2014/main" id="{AB46CD10-BE3B-2273-7905-06FAAB607348}"/>
              </a:ext>
            </a:extLst>
          </p:cNvPr>
          <p:cNvCxnSpPr>
            <a:cxnSpLocks/>
            <a:stCxn id="44" idx="2"/>
            <a:endCxn id="88" idx="3"/>
          </p:cNvCxnSpPr>
          <p:nvPr/>
        </p:nvCxnSpPr>
        <p:spPr>
          <a:xfrm>
            <a:off x="4598130" y="4852203"/>
            <a:ext cx="1744" cy="22744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00" name="グラフィックス 99" descr="データベース 単色塗りつぶし">
            <a:extLst>
              <a:ext uri="{FF2B5EF4-FFF2-40B4-BE49-F238E27FC236}">
                <a16:creationId xmlns:a16="http://schemas.microsoft.com/office/drawing/2014/main" id="{FD83A7AD-A73B-0A58-41EC-CB21D164671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55989" y="4090596"/>
            <a:ext cx="338554" cy="338554"/>
          </a:xfrm>
          <a:prstGeom prst="rect">
            <a:avLst/>
          </a:prstGeom>
        </p:spPr>
      </p:pic>
      <p:sp>
        <p:nvSpPr>
          <p:cNvPr id="101" name="テキスト ボックス 100">
            <a:extLst>
              <a:ext uri="{FF2B5EF4-FFF2-40B4-BE49-F238E27FC236}">
                <a16:creationId xmlns:a16="http://schemas.microsoft.com/office/drawing/2014/main" id="{6DF38488-C38D-B7BF-6D39-994DD35103D3}"/>
              </a:ext>
            </a:extLst>
          </p:cNvPr>
          <p:cNvSpPr txBox="1"/>
          <p:nvPr/>
        </p:nvSpPr>
        <p:spPr>
          <a:xfrm>
            <a:off x="4882350" y="3437583"/>
            <a:ext cx="1619193"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新規回線が必要となり費用増</a:t>
            </a:r>
            <a:br>
              <a:rPr kumimoji="1" lang="en-US" altLang="ja-JP" sz="800">
                <a:solidFill>
                  <a:srgbClr val="FF0000"/>
                </a:solidFill>
                <a:latin typeface="Meiryo UI" panose="020B0604030504040204" pitchFamily="50" charset="-128"/>
                <a:ea typeface="Meiryo UI" panose="020B0604030504040204" pitchFamily="50" charset="-128"/>
              </a:rPr>
            </a:br>
            <a:r>
              <a:rPr kumimoji="1" lang="en-US" altLang="ja-JP" sz="800">
                <a:solidFill>
                  <a:srgbClr val="FF0000"/>
                </a:solidFill>
                <a:latin typeface="Meiryo UI" panose="020B0604030504040204" pitchFamily="50" charset="-128"/>
                <a:ea typeface="Meiryo UI" panose="020B0604030504040204" pitchFamily="50" charset="-128"/>
              </a:rPr>
              <a:t>※</a:t>
            </a:r>
            <a:r>
              <a:rPr kumimoji="1" lang="ja-JP" altLang="en-US" sz="800">
                <a:solidFill>
                  <a:srgbClr val="FF0000"/>
                </a:solidFill>
                <a:latin typeface="Meiryo UI" panose="020B0604030504040204" pitchFamily="50" charset="-128"/>
                <a:ea typeface="Meiryo UI" panose="020B0604030504040204" pitchFamily="50" charset="-128"/>
              </a:rPr>
              <a:t>共同利用するとしても費用増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CDB0A4A6-2C11-84BD-0E66-0431429306AC}"/>
              </a:ext>
            </a:extLst>
          </p:cNvPr>
          <p:cNvSpPr txBox="1"/>
          <p:nvPr/>
        </p:nvSpPr>
        <p:spPr>
          <a:xfrm>
            <a:off x="5158429" y="2546231"/>
            <a:ext cx="1338529" cy="58477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ガバクラへ移行後にクラウド利用経費が増加</a:t>
            </a:r>
            <a:endParaRPr kumimoji="1" lang="en-US" altLang="ja-JP" sz="800">
              <a:solidFill>
                <a:srgbClr val="FF0000"/>
              </a:solidFill>
              <a:latin typeface="Meiryo UI" panose="020B0604030504040204" pitchFamily="50" charset="-128"/>
              <a:ea typeface="Meiryo UI" panose="020B0604030504040204" pitchFamily="50" charset="-128"/>
            </a:endParaRPr>
          </a:p>
          <a:p>
            <a:pPr marL="90488" indent="-90488">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また移行時のソフトウェア借料等が逓減しない</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04" name="テキスト ボックス 103">
            <a:extLst>
              <a:ext uri="{FF2B5EF4-FFF2-40B4-BE49-F238E27FC236}">
                <a16:creationId xmlns:a16="http://schemas.microsoft.com/office/drawing/2014/main" id="{1DF4A1C1-E475-A47C-C740-7D1E9121D8A2}"/>
              </a:ext>
            </a:extLst>
          </p:cNvPr>
          <p:cNvSpPr txBox="1"/>
          <p:nvPr/>
        </p:nvSpPr>
        <p:spPr>
          <a:xfrm>
            <a:off x="4636385" y="3962914"/>
            <a:ext cx="777761" cy="184666"/>
          </a:xfrm>
          <a:prstGeom prst="rect">
            <a:avLst/>
          </a:prstGeom>
          <a:noFill/>
        </p:spPr>
        <p:txBody>
          <a:bodyPr wrap="square" rtlCol="0">
            <a:spAutoFit/>
          </a:bodyPr>
          <a:lstStyle/>
          <a:p>
            <a:r>
              <a:rPr kumimoji="1" lang="ja-JP" altLang="en-US" sz="600">
                <a:solidFill>
                  <a:srgbClr val="FF0000"/>
                </a:solidFill>
                <a:latin typeface="Meiryo UI" panose="020B0604030504040204" pitchFamily="50" charset="-128"/>
                <a:ea typeface="Meiryo UI" panose="020B0604030504040204" pitchFamily="50" charset="-128"/>
              </a:rPr>
              <a:t>一部システムが残る</a:t>
            </a:r>
            <a:endParaRPr kumimoji="1" lang="en-US" altLang="ja-JP" sz="600">
              <a:solidFill>
                <a:srgbClr val="FF0000"/>
              </a:solidFill>
              <a:latin typeface="Meiryo UI" panose="020B0604030504040204" pitchFamily="50" charset="-128"/>
              <a:ea typeface="Meiryo UI" panose="020B0604030504040204" pitchFamily="50" charset="-128"/>
            </a:endParaRPr>
          </a:p>
        </p:txBody>
      </p:sp>
      <p:sp>
        <p:nvSpPr>
          <p:cNvPr id="106" name="楕円 105">
            <a:extLst>
              <a:ext uri="{FF2B5EF4-FFF2-40B4-BE49-F238E27FC236}">
                <a16:creationId xmlns:a16="http://schemas.microsoft.com/office/drawing/2014/main" id="{09813E4B-F147-ED9D-846B-3BA006CAB916}"/>
              </a:ext>
            </a:extLst>
          </p:cNvPr>
          <p:cNvSpPr/>
          <p:nvPr/>
        </p:nvSpPr>
        <p:spPr>
          <a:xfrm>
            <a:off x="8339164" y="3933310"/>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07" name="雲 106">
            <a:extLst>
              <a:ext uri="{FF2B5EF4-FFF2-40B4-BE49-F238E27FC236}">
                <a16:creationId xmlns:a16="http://schemas.microsoft.com/office/drawing/2014/main" id="{0FFF75B9-BDE1-4E19-C9E8-99407B3CBDF5}"/>
              </a:ext>
            </a:extLst>
          </p:cNvPr>
          <p:cNvSpPr/>
          <p:nvPr/>
        </p:nvSpPr>
        <p:spPr>
          <a:xfrm>
            <a:off x="7863492" y="3017809"/>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ガバメント</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クラウド</a:t>
            </a:r>
            <a:endParaRPr kumimoji="1" lang="en-US" altLang="ja-JP" sz="800">
              <a:solidFill>
                <a:schemeClr val="tx1"/>
              </a:solidFill>
              <a:latin typeface="Meiryo UI" panose="020B0604030504040204" pitchFamily="50" charset="-128"/>
              <a:ea typeface="Meiryo UI" panose="020B0604030504040204" pitchFamily="50" charset="-128"/>
            </a:endParaRPr>
          </a:p>
        </p:txBody>
      </p:sp>
      <p:sp>
        <p:nvSpPr>
          <p:cNvPr id="108" name="楕円 107">
            <a:extLst>
              <a:ext uri="{FF2B5EF4-FFF2-40B4-BE49-F238E27FC236}">
                <a16:creationId xmlns:a16="http://schemas.microsoft.com/office/drawing/2014/main" id="{3F57C1AC-057D-E089-F641-D7B77D5BA6F1}"/>
              </a:ext>
            </a:extLst>
          </p:cNvPr>
          <p:cNvSpPr/>
          <p:nvPr/>
        </p:nvSpPr>
        <p:spPr>
          <a:xfrm>
            <a:off x="8402804" y="2696597"/>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09" name="グラフィックス 108" descr="建物 単色塗りつぶし">
            <a:extLst>
              <a:ext uri="{FF2B5EF4-FFF2-40B4-BE49-F238E27FC236}">
                <a16:creationId xmlns:a16="http://schemas.microsoft.com/office/drawing/2014/main" id="{CCF9C8D2-3834-3FEA-DDD3-421F7D22FB9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217131" y="4133338"/>
            <a:ext cx="190645" cy="190645"/>
          </a:xfrm>
          <a:prstGeom prst="rect">
            <a:avLst/>
          </a:prstGeom>
        </p:spPr>
      </p:pic>
      <p:sp>
        <p:nvSpPr>
          <p:cNvPr id="110" name="テキスト ボックス 109">
            <a:extLst>
              <a:ext uri="{FF2B5EF4-FFF2-40B4-BE49-F238E27FC236}">
                <a16:creationId xmlns:a16="http://schemas.microsoft.com/office/drawing/2014/main" id="{6FFF3521-C587-CF91-5286-F0BDD44591A6}"/>
              </a:ext>
            </a:extLst>
          </p:cNvPr>
          <p:cNvSpPr txBox="1"/>
          <p:nvPr/>
        </p:nvSpPr>
        <p:spPr>
          <a:xfrm>
            <a:off x="8023173" y="4390538"/>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保守拠点</a:t>
            </a:r>
            <a:endParaRPr kumimoji="1" lang="en-US" altLang="ja-JP" sz="800">
              <a:latin typeface="Meiryo UI" panose="020B0604030504040204" pitchFamily="50" charset="-128"/>
              <a:ea typeface="Meiryo UI" panose="020B0604030504040204" pitchFamily="50" charset="-128"/>
            </a:endParaRPr>
          </a:p>
        </p:txBody>
      </p:sp>
      <p:cxnSp>
        <p:nvCxnSpPr>
          <p:cNvPr id="111" name="直線コネクタ 110">
            <a:extLst>
              <a:ext uri="{FF2B5EF4-FFF2-40B4-BE49-F238E27FC236}">
                <a16:creationId xmlns:a16="http://schemas.microsoft.com/office/drawing/2014/main" id="{3324477E-A2CE-4389-8A48-1B48E6A7294E}"/>
              </a:ext>
            </a:extLst>
          </p:cNvPr>
          <p:cNvCxnSpPr>
            <a:cxnSpLocks/>
            <a:stCxn id="107" idx="1"/>
            <a:endCxn id="109" idx="0"/>
          </p:cNvCxnSpPr>
          <p:nvPr/>
        </p:nvCxnSpPr>
        <p:spPr>
          <a:xfrm flipH="1">
            <a:off x="8312454" y="3494679"/>
            <a:ext cx="8238" cy="638659"/>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pic>
        <p:nvPicPr>
          <p:cNvPr id="112" name="グラフィックス 111" descr="データベース 枠線">
            <a:extLst>
              <a:ext uri="{FF2B5EF4-FFF2-40B4-BE49-F238E27FC236}">
                <a16:creationId xmlns:a16="http://schemas.microsoft.com/office/drawing/2014/main" id="{0C438BDB-D79E-2E4D-6754-F1D75C5FBCC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27477" y="2789624"/>
            <a:ext cx="137045" cy="137045"/>
          </a:xfrm>
          <a:prstGeom prst="rect">
            <a:avLst/>
          </a:prstGeom>
        </p:spPr>
      </p:pic>
      <p:pic>
        <p:nvPicPr>
          <p:cNvPr id="113" name="グラフィックス 112" descr="データベース 枠線">
            <a:extLst>
              <a:ext uri="{FF2B5EF4-FFF2-40B4-BE49-F238E27FC236}">
                <a16:creationId xmlns:a16="http://schemas.microsoft.com/office/drawing/2014/main" id="{40B948B6-8260-0C69-9EDB-58FB79161B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48205" y="3035288"/>
            <a:ext cx="137045" cy="137045"/>
          </a:xfrm>
          <a:prstGeom prst="rect">
            <a:avLst/>
          </a:prstGeom>
        </p:spPr>
      </p:pic>
      <p:sp>
        <p:nvSpPr>
          <p:cNvPr id="114" name="テキスト ボックス 113">
            <a:extLst>
              <a:ext uri="{FF2B5EF4-FFF2-40B4-BE49-F238E27FC236}">
                <a16:creationId xmlns:a16="http://schemas.microsoft.com/office/drawing/2014/main" id="{A09EB5EA-D044-610F-82A5-2470504CB748}"/>
              </a:ext>
            </a:extLst>
          </p:cNvPr>
          <p:cNvSpPr txBox="1"/>
          <p:nvPr/>
        </p:nvSpPr>
        <p:spPr>
          <a:xfrm>
            <a:off x="6878520" y="1797124"/>
            <a:ext cx="2000869"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更なるコスト逓減に向けた対策案</a:t>
            </a:r>
            <a:r>
              <a:rPr kumimoji="1" lang="en-US" altLang="ja-JP" sz="1000">
                <a:latin typeface="Meiryo UI" panose="020B0604030504040204" pitchFamily="50" charset="-128"/>
                <a:ea typeface="Meiryo UI" panose="020B0604030504040204" pitchFamily="50" charset="-128"/>
              </a:rPr>
              <a:t>】</a:t>
            </a: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自治体クラウドからの移行例</a:t>
            </a:r>
          </a:p>
        </p:txBody>
      </p:sp>
      <p:sp>
        <p:nvSpPr>
          <p:cNvPr id="115" name="楕円 114">
            <a:extLst>
              <a:ext uri="{FF2B5EF4-FFF2-40B4-BE49-F238E27FC236}">
                <a16:creationId xmlns:a16="http://schemas.microsoft.com/office/drawing/2014/main" id="{E2C829B8-49BA-7520-AA6C-723DECB17706}"/>
              </a:ext>
            </a:extLst>
          </p:cNvPr>
          <p:cNvSpPr/>
          <p:nvPr/>
        </p:nvSpPr>
        <p:spPr>
          <a:xfrm>
            <a:off x="8229146" y="3731886"/>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16" name="グラフィックス 115" descr="校舎 単色塗りつぶし">
            <a:extLst>
              <a:ext uri="{FF2B5EF4-FFF2-40B4-BE49-F238E27FC236}">
                <a16:creationId xmlns:a16="http://schemas.microsoft.com/office/drawing/2014/main" id="{B5B59E36-41A5-15E3-1986-071DFD0260F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1488" y="5716267"/>
            <a:ext cx="408665" cy="408665"/>
          </a:xfrm>
          <a:prstGeom prst="rect">
            <a:avLst/>
          </a:prstGeom>
        </p:spPr>
      </p:pic>
      <p:sp>
        <p:nvSpPr>
          <p:cNvPr id="117" name="テキスト ボックス 116">
            <a:extLst>
              <a:ext uri="{FF2B5EF4-FFF2-40B4-BE49-F238E27FC236}">
                <a16:creationId xmlns:a16="http://schemas.microsoft.com/office/drawing/2014/main" id="{4E646F53-3C1A-F56F-3F58-0A287D86377A}"/>
              </a:ext>
            </a:extLst>
          </p:cNvPr>
          <p:cNvSpPr txBox="1"/>
          <p:nvPr/>
        </p:nvSpPr>
        <p:spPr>
          <a:xfrm>
            <a:off x="7683724"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A</a:t>
            </a:r>
          </a:p>
          <a:p>
            <a:pPr algn="ctr"/>
            <a:r>
              <a:rPr kumimoji="1" lang="ja-JP" altLang="en-US" sz="800">
                <a:latin typeface="Meiryo UI" panose="020B0604030504040204" pitchFamily="50" charset="-128"/>
                <a:ea typeface="Meiryo UI" panose="020B0604030504040204" pitchFamily="50" charset="-128"/>
              </a:rPr>
              <a:t>庁舎</a:t>
            </a:r>
          </a:p>
        </p:txBody>
      </p:sp>
      <p:pic>
        <p:nvPicPr>
          <p:cNvPr id="118" name="グラフィックス 117" descr="校舎 単色塗りつぶし">
            <a:extLst>
              <a:ext uri="{FF2B5EF4-FFF2-40B4-BE49-F238E27FC236}">
                <a16:creationId xmlns:a16="http://schemas.microsoft.com/office/drawing/2014/main" id="{156B128D-54B6-A645-A267-4D17B96F18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72327" y="5716267"/>
            <a:ext cx="408665" cy="408665"/>
          </a:xfrm>
          <a:prstGeom prst="rect">
            <a:avLst/>
          </a:prstGeom>
        </p:spPr>
      </p:pic>
      <p:sp>
        <p:nvSpPr>
          <p:cNvPr id="119" name="テキスト ボックス 118">
            <a:extLst>
              <a:ext uri="{FF2B5EF4-FFF2-40B4-BE49-F238E27FC236}">
                <a16:creationId xmlns:a16="http://schemas.microsoft.com/office/drawing/2014/main" id="{27863668-70D8-AA47-AA64-22A83429FA8A}"/>
              </a:ext>
            </a:extLst>
          </p:cNvPr>
          <p:cNvSpPr txBox="1"/>
          <p:nvPr/>
        </p:nvSpPr>
        <p:spPr>
          <a:xfrm>
            <a:off x="8404565" y="6026486"/>
            <a:ext cx="561372"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自治体</a:t>
            </a:r>
            <a:r>
              <a:rPr kumimoji="1" lang="en-US" altLang="ja-JP" sz="800">
                <a:latin typeface="Meiryo UI" panose="020B0604030504040204" pitchFamily="50" charset="-128"/>
                <a:ea typeface="Meiryo UI" panose="020B0604030504040204" pitchFamily="50" charset="-128"/>
              </a:rPr>
              <a:t>B</a:t>
            </a:r>
          </a:p>
          <a:p>
            <a:pPr algn="ctr"/>
            <a:r>
              <a:rPr kumimoji="1" lang="ja-JP" altLang="en-US" sz="800">
                <a:latin typeface="Meiryo UI" panose="020B0604030504040204" pitchFamily="50" charset="-128"/>
                <a:ea typeface="Meiryo UI" panose="020B0604030504040204" pitchFamily="50" charset="-128"/>
              </a:rPr>
              <a:t>庁舎</a:t>
            </a:r>
          </a:p>
        </p:txBody>
      </p:sp>
      <p:cxnSp>
        <p:nvCxnSpPr>
          <p:cNvPr id="120" name="直線コネクタ 119">
            <a:extLst>
              <a:ext uri="{FF2B5EF4-FFF2-40B4-BE49-F238E27FC236}">
                <a16:creationId xmlns:a16="http://schemas.microsoft.com/office/drawing/2014/main" id="{1D7AC6FC-B9E4-CB73-B973-832E4796E251}"/>
              </a:ext>
            </a:extLst>
          </p:cNvPr>
          <p:cNvCxnSpPr>
            <a:cxnSpLocks/>
            <a:stCxn id="107" idx="1"/>
          </p:cNvCxnSpPr>
          <p:nvPr/>
        </p:nvCxnSpPr>
        <p:spPr>
          <a:xfrm>
            <a:off x="8320692" y="3494679"/>
            <a:ext cx="996409" cy="529649"/>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98D31D8A-816C-8C94-0A47-AAD92B17DF8D}"/>
              </a:ext>
            </a:extLst>
          </p:cNvPr>
          <p:cNvCxnSpPr>
            <a:cxnSpLocks/>
            <a:endCxn id="126" idx="0"/>
          </p:cNvCxnSpPr>
          <p:nvPr/>
        </p:nvCxnSpPr>
        <p:spPr>
          <a:xfrm flipH="1">
            <a:off x="8476893" y="4757128"/>
            <a:ext cx="840208" cy="452243"/>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122" name="楕円 121">
            <a:extLst>
              <a:ext uri="{FF2B5EF4-FFF2-40B4-BE49-F238E27FC236}">
                <a16:creationId xmlns:a16="http://schemas.microsoft.com/office/drawing/2014/main" id="{945D1AA8-1114-4B64-9382-C8689C898AC0}"/>
              </a:ext>
            </a:extLst>
          </p:cNvPr>
          <p:cNvSpPr/>
          <p:nvPr/>
        </p:nvSpPr>
        <p:spPr>
          <a:xfrm>
            <a:off x="9236516" y="4382904"/>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23" name="直線コネクタ 122">
            <a:extLst>
              <a:ext uri="{FF2B5EF4-FFF2-40B4-BE49-F238E27FC236}">
                <a16:creationId xmlns:a16="http://schemas.microsoft.com/office/drawing/2014/main" id="{DBCD62B1-0577-176E-9194-B2F4189B330C}"/>
              </a:ext>
            </a:extLst>
          </p:cNvPr>
          <p:cNvCxnSpPr>
            <a:cxnSpLocks/>
          </p:cNvCxnSpPr>
          <p:nvPr/>
        </p:nvCxnSpPr>
        <p:spPr>
          <a:xfrm>
            <a:off x="9308863" y="4004911"/>
            <a:ext cx="0" cy="75600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73B875E8-749F-7257-83D9-991BD0CD6CE0}"/>
              </a:ext>
            </a:extLst>
          </p:cNvPr>
          <p:cNvCxnSpPr>
            <a:cxnSpLocks/>
            <a:stCxn id="126" idx="1"/>
          </p:cNvCxnSpPr>
          <p:nvPr/>
        </p:nvCxnSpPr>
        <p:spPr>
          <a:xfrm flipH="1">
            <a:off x="7975161" y="5355533"/>
            <a:ext cx="347276" cy="360734"/>
          </a:xfrm>
          <a:prstGeom prst="line">
            <a:avLst/>
          </a:prstGeom>
          <a:ln w="2222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E3C9FFCF-8F8F-B68E-29B7-0BB28ED02DF1}"/>
              </a:ext>
            </a:extLst>
          </p:cNvPr>
          <p:cNvCxnSpPr>
            <a:cxnSpLocks/>
            <a:stCxn id="126" idx="1"/>
          </p:cNvCxnSpPr>
          <p:nvPr/>
        </p:nvCxnSpPr>
        <p:spPr>
          <a:xfrm>
            <a:off x="8322437" y="5355533"/>
            <a:ext cx="373563" cy="360734"/>
          </a:xfrm>
          <a:prstGeom prst="line">
            <a:avLst/>
          </a:prstGeom>
          <a:ln w="22225">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26" name="雲 125">
            <a:extLst>
              <a:ext uri="{FF2B5EF4-FFF2-40B4-BE49-F238E27FC236}">
                <a16:creationId xmlns:a16="http://schemas.microsoft.com/office/drawing/2014/main" id="{8115B7E0-6445-4232-80A2-BF5A6E83616F}"/>
              </a:ext>
            </a:extLst>
          </p:cNvPr>
          <p:cNvSpPr/>
          <p:nvPr/>
        </p:nvSpPr>
        <p:spPr>
          <a:xfrm>
            <a:off x="8167723" y="5062897"/>
            <a:ext cx="309428" cy="292948"/>
          </a:xfrm>
          <a:prstGeom prst="clou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29" name="グラフィックス 128" descr="データベース 単色塗りつぶし">
            <a:extLst>
              <a:ext uri="{FF2B5EF4-FFF2-40B4-BE49-F238E27FC236}">
                <a16:creationId xmlns:a16="http://schemas.microsoft.com/office/drawing/2014/main" id="{777955C5-3047-5412-D398-DED727AA4AA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488739" y="3038334"/>
            <a:ext cx="143580" cy="143580"/>
          </a:xfrm>
          <a:prstGeom prst="rect">
            <a:avLst/>
          </a:prstGeom>
        </p:spPr>
      </p:pic>
      <p:sp>
        <p:nvSpPr>
          <p:cNvPr id="130" name="テキスト ボックス 129">
            <a:extLst>
              <a:ext uri="{FF2B5EF4-FFF2-40B4-BE49-F238E27FC236}">
                <a16:creationId xmlns:a16="http://schemas.microsoft.com/office/drawing/2014/main" id="{506F0BBA-136F-D32C-C513-C33A3502A6B2}"/>
              </a:ext>
            </a:extLst>
          </p:cNvPr>
          <p:cNvSpPr txBox="1"/>
          <p:nvPr/>
        </p:nvSpPr>
        <p:spPr>
          <a:xfrm>
            <a:off x="8965937" y="3525717"/>
            <a:ext cx="987880"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より多くの団体で共同利用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6DF54DC8-CB4B-54C2-CA20-469B60155F80}"/>
              </a:ext>
            </a:extLst>
          </p:cNvPr>
          <p:cNvSpPr txBox="1"/>
          <p:nvPr/>
        </p:nvSpPr>
        <p:spPr>
          <a:xfrm>
            <a:off x="6870389" y="2309923"/>
            <a:ext cx="1545494" cy="707886"/>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大口割引や長期継続割引でクラウド利用経費を逓減</a:t>
            </a:r>
            <a:endParaRPr kumimoji="1" lang="en-US" altLang="ja-JP" sz="800">
              <a:solidFill>
                <a:schemeClr val="accent6"/>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マネージドサービスを利用することによる自動化や効率化を図ることで費用逓減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9E863848-1764-EF3B-01DC-2EF4A2C215A9}"/>
              </a:ext>
            </a:extLst>
          </p:cNvPr>
          <p:cNvSpPr txBox="1"/>
          <p:nvPr/>
        </p:nvSpPr>
        <p:spPr>
          <a:xfrm>
            <a:off x="8358948" y="3962914"/>
            <a:ext cx="777761" cy="184666"/>
          </a:xfrm>
          <a:prstGeom prst="rect">
            <a:avLst/>
          </a:prstGeom>
          <a:noFill/>
        </p:spPr>
        <p:txBody>
          <a:bodyPr wrap="square" rtlCol="0">
            <a:spAutoFit/>
          </a:bodyPr>
          <a:lstStyle/>
          <a:p>
            <a:r>
              <a:rPr kumimoji="1" lang="ja-JP" altLang="en-US" sz="600">
                <a:solidFill>
                  <a:schemeClr val="accent6"/>
                </a:solidFill>
                <a:latin typeface="Meiryo UI" panose="020B0604030504040204" pitchFamily="50" charset="-128"/>
                <a:ea typeface="Meiryo UI" panose="020B0604030504040204" pitchFamily="50" charset="-128"/>
              </a:rPr>
              <a:t>システムは残さない</a:t>
            </a:r>
            <a:endParaRPr kumimoji="1" lang="en-US" altLang="ja-JP" sz="600">
              <a:solidFill>
                <a:schemeClr val="accent6"/>
              </a:solidFill>
              <a:latin typeface="Meiryo UI" panose="020B0604030504040204" pitchFamily="50" charset="-128"/>
              <a:ea typeface="Meiryo UI" panose="020B0604030504040204" pitchFamily="50" charset="-128"/>
            </a:endParaRPr>
          </a:p>
        </p:txBody>
      </p:sp>
      <p:sp>
        <p:nvSpPr>
          <p:cNvPr id="133" name="テキスト ボックス 132">
            <a:extLst>
              <a:ext uri="{FF2B5EF4-FFF2-40B4-BE49-F238E27FC236}">
                <a16:creationId xmlns:a16="http://schemas.microsoft.com/office/drawing/2014/main" id="{525B69D4-47C9-1450-D7EB-6398A5DA315A}"/>
              </a:ext>
            </a:extLst>
          </p:cNvPr>
          <p:cNvSpPr txBox="1"/>
          <p:nvPr/>
        </p:nvSpPr>
        <p:spPr>
          <a:xfrm>
            <a:off x="7020271" y="3855921"/>
            <a:ext cx="1144415"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クラウド最適化を進めることで運用経費を逓減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43E7C4F2-065E-A4B2-8A6F-E8DE689FB809}"/>
              </a:ext>
            </a:extLst>
          </p:cNvPr>
          <p:cNvSpPr txBox="1"/>
          <p:nvPr/>
        </p:nvSpPr>
        <p:spPr>
          <a:xfrm>
            <a:off x="7251701" y="4800350"/>
            <a:ext cx="1048899"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合理的と判断する通信回線サービスの検討</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137" name="グラフィックス 136" descr="男性の集団 枠線">
            <a:extLst>
              <a:ext uri="{FF2B5EF4-FFF2-40B4-BE49-F238E27FC236}">
                <a16:creationId xmlns:a16="http://schemas.microsoft.com/office/drawing/2014/main" id="{0BFD9D69-5876-EAEC-3764-5CC2A1D2FF9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853998" y="4202330"/>
            <a:ext cx="239346" cy="239346"/>
          </a:xfrm>
          <a:prstGeom prst="rect">
            <a:avLst/>
          </a:prstGeom>
        </p:spPr>
      </p:pic>
      <p:pic>
        <p:nvPicPr>
          <p:cNvPr id="140" name="グラフィックス 139" descr="人の集団 枠線">
            <a:extLst>
              <a:ext uri="{FF2B5EF4-FFF2-40B4-BE49-F238E27FC236}">
                <a16:creationId xmlns:a16="http://schemas.microsoft.com/office/drawing/2014/main" id="{70F7F1E3-CB44-3A9C-0330-9ABBA78AA00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75572" y="4062051"/>
            <a:ext cx="313869" cy="313869"/>
          </a:xfrm>
          <a:prstGeom prst="rect">
            <a:avLst/>
          </a:prstGeom>
        </p:spPr>
      </p:pic>
      <p:pic>
        <p:nvPicPr>
          <p:cNvPr id="8" name="グラフィックス 7" descr="男性の集団 枠線">
            <a:extLst>
              <a:ext uri="{FF2B5EF4-FFF2-40B4-BE49-F238E27FC236}">
                <a16:creationId xmlns:a16="http://schemas.microsoft.com/office/drawing/2014/main" id="{77A9FE39-08AD-E492-7A77-CB55DE48954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42887" y="4202330"/>
            <a:ext cx="239346" cy="239346"/>
          </a:xfrm>
          <a:prstGeom prst="rect">
            <a:avLst/>
          </a:prstGeom>
        </p:spPr>
      </p:pic>
      <p:sp>
        <p:nvSpPr>
          <p:cNvPr id="14" name="テキスト ボックス 13">
            <a:extLst>
              <a:ext uri="{FF2B5EF4-FFF2-40B4-BE49-F238E27FC236}">
                <a16:creationId xmlns:a16="http://schemas.microsoft.com/office/drawing/2014/main" id="{E8CBC228-DC34-DCAB-5D29-03C90B95D06C}"/>
              </a:ext>
            </a:extLst>
          </p:cNvPr>
          <p:cNvSpPr txBox="1"/>
          <p:nvPr/>
        </p:nvSpPr>
        <p:spPr>
          <a:xfrm>
            <a:off x="3198631" y="3673659"/>
            <a:ext cx="1157709"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ガバクラへ移行することでシステム運用費が増加</a:t>
            </a:r>
            <a:endParaRPr kumimoji="1" lang="en-US" altLang="ja-JP" sz="800">
              <a:solidFill>
                <a:srgbClr val="FF0000"/>
              </a:solidFill>
              <a:latin typeface="Meiryo UI" panose="020B0604030504040204" pitchFamily="50" charset="-128"/>
              <a:ea typeface="Meiryo UI" panose="020B0604030504040204" pitchFamily="50" charset="-128"/>
            </a:endParaRPr>
          </a:p>
        </p:txBody>
      </p:sp>
      <p:pic>
        <p:nvPicPr>
          <p:cNvPr id="18" name="グラフィックス 17" descr="歯車 単色塗りつぶし">
            <a:extLst>
              <a:ext uri="{FF2B5EF4-FFF2-40B4-BE49-F238E27FC236}">
                <a16:creationId xmlns:a16="http://schemas.microsoft.com/office/drawing/2014/main" id="{881F8934-6514-FA75-D72F-8BB3B5CEAFCF}"/>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388974" y="3806209"/>
            <a:ext cx="326877" cy="326877"/>
          </a:xfrm>
          <a:prstGeom prst="rect">
            <a:avLst/>
          </a:prstGeom>
        </p:spPr>
      </p:pic>
      <p:pic>
        <p:nvPicPr>
          <p:cNvPr id="21" name="グラフィックス 20" descr="歯車 単色塗りつぶし">
            <a:extLst>
              <a:ext uri="{FF2B5EF4-FFF2-40B4-BE49-F238E27FC236}">
                <a16:creationId xmlns:a16="http://schemas.microsoft.com/office/drawing/2014/main" id="{53D52D2C-71B4-94AD-0076-D3E94537B67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377457" y="2399271"/>
            <a:ext cx="689290" cy="689290"/>
          </a:xfrm>
          <a:prstGeom prst="rect">
            <a:avLst/>
          </a:prstGeom>
        </p:spPr>
      </p:pic>
      <p:pic>
        <p:nvPicPr>
          <p:cNvPr id="25" name="グラフィックス 24" descr="歯車 単色塗りつぶし">
            <a:extLst>
              <a:ext uri="{FF2B5EF4-FFF2-40B4-BE49-F238E27FC236}">
                <a16:creationId xmlns:a16="http://schemas.microsoft.com/office/drawing/2014/main" id="{58382EB1-1A22-1536-C8C9-C2CFD71043FE}"/>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00600" y="2750916"/>
            <a:ext cx="326877" cy="326877"/>
          </a:xfrm>
          <a:prstGeom prst="rect">
            <a:avLst/>
          </a:prstGeom>
        </p:spPr>
      </p:pic>
      <p:sp>
        <p:nvSpPr>
          <p:cNvPr id="9" name="矢印: 下 8">
            <a:extLst>
              <a:ext uri="{FF2B5EF4-FFF2-40B4-BE49-F238E27FC236}">
                <a16:creationId xmlns:a16="http://schemas.microsoft.com/office/drawing/2014/main" id="{AC253175-AB85-A924-4646-2ABB8ACAC6BE}"/>
              </a:ext>
            </a:extLst>
          </p:cNvPr>
          <p:cNvSpPr/>
          <p:nvPr/>
        </p:nvSpPr>
        <p:spPr>
          <a:xfrm rot="16200000">
            <a:off x="6054349" y="3943468"/>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0" name="矢印: 下 9">
            <a:extLst>
              <a:ext uri="{FF2B5EF4-FFF2-40B4-BE49-F238E27FC236}">
                <a16:creationId xmlns:a16="http://schemas.microsoft.com/office/drawing/2014/main" id="{6C543B8D-64EE-140D-9A89-5F6DD01A1CB6}"/>
              </a:ext>
            </a:extLst>
          </p:cNvPr>
          <p:cNvSpPr/>
          <p:nvPr/>
        </p:nvSpPr>
        <p:spPr>
          <a:xfrm rot="16200000">
            <a:off x="2205896" y="3980119"/>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B5121F28-D65F-C7B8-F5F3-225EB070154D}"/>
              </a:ext>
            </a:extLst>
          </p:cNvPr>
          <p:cNvSpPr/>
          <p:nvPr/>
        </p:nvSpPr>
        <p:spPr>
          <a:xfrm>
            <a:off x="3949353" y="6462366"/>
            <a:ext cx="5510524" cy="270918"/>
          </a:xfrm>
          <a:prstGeom prst="rect">
            <a:avLst/>
          </a:prstGeom>
          <a:noFill/>
          <a:ln w="28575" cap="flat" cmpd="sng" algn="ctr">
            <a:noFill/>
            <a:prstDash val="solid"/>
            <a:miter lim="800000"/>
          </a:ln>
          <a:effectLst/>
        </p:spPr>
        <p:txBody>
          <a:bodyPr lIns="49846" tIns="49846" rIns="49846" bIns="49846" rtlCol="0" anchor="t"/>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pPr>
            <a:r>
              <a:rPr kumimoji="1" lang="en-US" altLang="ja-JP" sz="800">
                <a:solidFill>
                  <a:schemeClr val="bg1">
                    <a:lumMod val="50000"/>
                  </a:schemeClr>
                </a:solidFill>
                <a:latin typeface="Meiryo UI"/>
                <a:ea typeface="Meiryo UI"/>
              </a:rPr>
              <a:t>※</a:t>
            </a:r>
            <a:r>
              <a:rPr kumimoji="1" lang="ja-JP" altLang="en-US" sz="800">
                <a:solidFill>
                  <a:schemeClr val="bg1">
                    <a:lumMod val="50000"/>
                  </a:schemeClr>
                </a:solidFill>
                <a:latin typeface="Meiryo UI"/>
                <a:ea typeface="Meiryo UI"/>
              </a:rPr>
              <a:t>デジタル庁にて代表的構成例を基に抽象化した例図であるため、個々の団体や利用サービスに応じて差異があることに留意</a:t>
            </a:r>
            <a:endParaRPr kumimoji="1" lang="en-US" altLang="ja-JP" sz="800">
              <a:solidFill>
                <a:schemeClr val="bg1">
                  <a:lumMod val="50000"/>
                </a:schemeClr>
              </a:solidFill>
              <a:latin typeface="Meiryo UI"/>
              <a:ea typeface="Meiryo UI"/>
            </a:endParaRPr>
          </a:p>
        </p:txBody>
      </p:sp>
    </p:spTree>
    <p:extLst>
      <p:ext uri="{BB962C8B-B14F-4D97-AF65-F5344CB8AC3E}">
        <p14:creationId xmlns:p14="http://schemas.microsoft.com/office/powerpoint/2010/main" val="59083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2D065-F4FF-0B0D-A823-6F79D4690370}"/>
            </a:ext>
          </a:extLst>
        </p:cNvPr>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9A79D524-84B4-AA76-AB0F-A3CFAB23AF79}"/>
              </a:ext>
            </a:extLst>
          </p:cNvPr>
          <p:cNvSpPr txBox="1"/>
          <p:nvPr/>
        </p:nvSpPr>
        <p:spPr bwMode="auto">
          <a:xfrm>
            <a:off x="99390" y="2680322"/>
            <a:ext cx="9756000" cy="3941303"/>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lnSpc>
                <a:spcPct val="120000"/>
              </a:lnSpc>
              <a:buFont typeface="Meiryo UI" panose="020B0604030504040204" pitchFamily="50" charset="-128"/>
              <a:buChar char="○"/>
              <a:defRPr/>
            </a:pPr>
            <a:r>
              <a:rPr lang="ja-JP" altLang="en-US" sz="1400" b="1" u="sng" kern="0">
                <a:solidFill>
                  <a:prstClr val="black"/>
                </a:solidFill>
                <a:latin typeface="Meiryo UI" panose="020B0604030504040204" pitchFamily="50" charset="-128"/>
                <a:ea typeface="Meiryo UI" panose="020B0604030504040204" pitchFamily="50" charset="-128"/>
              </a:rPr>
              <a:t>従前を上回っている主な経費項目の逓減に向けては、「令和７年度末までに当面実施する対策」及び「令和８年度以降に実施する中期的対策」の確実な取り組みが重要</a:t>
            </a:r>
            <a:r>
              <a:rPr lang="ja-JP" altLang="en-US" sz="1400" kern="0">
                <a:solidFill>
                  <a:prstClr val="black"/>
                </a:solidFill>
                <a:latin typeface="Meiryo UI" panose="020B0604030504040204" pitchFamily="50" charset="-128"/>
                <a:ea typeface="Meiryo UI" panose="020B0604030504040204" pitchFamily="50" charset="-128"/>
              </a:rPr>
              <a:t>。令和６年度の早期移行団体検証事業ではこれらの対策も重視し、</a:t>
            </a:r>
            <a:r>
              <a:rPr lang="ja-JP" altLang="en-US" sz="1400" b="1" u="sng" kern="0">
                <a:solidFill>
                  <a:prstClr val="black"/>
                </a:solidFill>
                <a:latin typeface="Meiryo UI" panose="020B0604030504040204" pitchFamily="50" charset="-128"/>
                <a:ea typeface="Meiryo UI" panose="020B0604030504040204" pitchFamily="50" charset="-128"/>
              </a:rPr>
              <a:t>ランニングコストの逓減の深掘りについて継続検証を行う</a:t>
            </a:r>
            <a:r>
              <a:rPr lang="ja-JP" altLang="en-US" sz="1400" kern="0">
                <a:solidFill>
                  <a:prstClr val="black"/>
                </a:solidFill>
                <a:latin typeface="Meiryo UI" panose="020B0604030504040204" pitchFamily="50" charset="-128"/>
                <a:ea typeface="Meiryo UI" panose="020B0604030504040204" pitchFamily="50" charset="-128"/>
              </a:rPr>
              <a:t>。</a:t>
            </a: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a:p>
            <a:pPr marL="285750" indent="-285750" defTabSz="914400">
              <a:lnSpc>
                <a:spcPct val="120000"/>
              </a:lnSpc>
              <a:buFont typeface="Meiryo UI" panose="020B0604030504040204" pitchFamily="50" charset="-128"/>
              <a:buChar char="○"/>
              <a:defRPr/>
            </a:pPr>
            <a:endParaRPr lang="en-US" altLang="ja-JP" sz="1400" kern="0">
              <a:solidFill>
                <a:prstClr val="black"/>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5AFF7A85-8E0F-B9E3-0256-8D6AA18A89B9}"/>
              </a:ext>
            </a:extLst>
          </p:cNvPr>
          <p:cNvSpPr txBox="1"/>
          <p:nvPr/>
        </p:nvSpPr>
        <p:spPr bwMode="auto">
          <a:xfrm>
            <a:off x="99390" y="799961"/>
            <a:ext cx="9756000" cy="1355980"/>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lnSpc>
                <a:spcPct val="120000"/>
              </a:lnSpc>
              <a:buFont typeface="Meiryo UI" panose="020B0604030504040204" pitchFamily="50" charset="-128"/>
              <a:buChar char="○"/>
              <a:defRPr/>
            </a:pPr>
            <a:r>
              <a:rPr lang="ja-JP" altLang="en-US" sz="1400" kern="0">
                <a:solidFill>
                  <a:prstClr val="black"/>
                </a:solidFill>
                <a:latin typeface="Meiryo UI" panose="020B0604030504040204" pitchFamily="50" charset="-128"/>
                <a:ea typeface="Meiryo UI" panose="020B0604030504040204" pitchFamily="50" charset="-128"/>
              </a:rPr>
              <a:t>団体ごとに差はあるが、</a:t>
            </a:r>
            <a:r>
              <a:rPr kumimoji="1" lang="ja-JP" altLang="en-US" sz="1400" kern="0">
                <a:solidFill>
                  <a:prstClr val="black"/>
                </a:solidFill>
                <a:latin typeface="Meiryo UI" panose="020B0604030504040204" pitchFamily="50" charset="-128"/>
                <a:ea typeface="Meiryo UI" panose="020B0604030504040204" pitchFamily="50" charset="-128"/>
              </a:rPr>
              <a:t>現行環境</a:t>
            </a:r>
            <a:r>
              <a:rPr lang="ja-JP" altLang="en-US" sz="1400" kern="0">
                <a:solidFill>
                  <a:prstClr val="black"/>
                </a:solidFill>
                <a:latin typeface="Meiryo UI" panose="020B0604030504040204" pitchFamily="50" charset="-128"/>
                <a:ea typeface="Meiryo UI" panose="020B0604030504040204" pitchFamily="50" charset="-128"/>
              </a:rPr>
              <a:t>が</a:t>
            </a:r>
            <a:r>
              <a:rPr lang="ja-JP" altLang="en-US" sz="1400" b="1" u="sng" kern="0">
                <a:solidFill>
                  <a:prstClr val="black"/>
                </a:solidFill>
                <a:latin typeface="Meiryo UI" panose="020B0604030504040204" pitchFamily="50" charset="-128"/>
                <a:ea typeface="Meiryo UI" panose="020B0604030504040204" pitchFamily="50" charset="-128"/>
              </a:rPr>
              <a:t>データセンター（ハード共用）、自治体クラウド（ハード・アプリ共用）</a:t>
            </a:r>
            <a:r>
              <a:rPr lang="ja-JP" altLang="en-US" sz="1400" b="1" kern="0">
                <a:solidFill>
                  <a:prstClr val="black"/>
                </a:solidFill>
                <a:latin typeface="Meiryo UI" panose="020B0604030504040204" pitchFamily="50" charset="-128"/>
                <a:ea typeface="Meiryo UI" panose="020B0604030504040204" pitchFamily="50" charset="-128"/>
              </a:rPr>
              <a:t>では、主に、</a:t>
            </a:r>
            <a:r>
              <a:rPr lang="ja-JP" altLang="en-US" sz="1400" b="1" u="sng" kern="0">
                <a:solidFill>
                  <a:prstClr val="black"/>
                </a:solidFill>
                <a:latin typeface="Meiryo UI" panose="020B0604030504040204" pitchFamily="50" charset="-128"/>
                <a:ea typeface="Meiryo UI" panose="020B0604030504040204" pitchFamily="50" charset="-128"/>
              </a:rPr>
              <a:t>「通信回線費」、「クラウド利用経費」、「ソフトウェア借料・保守料」の増</a:t>
            </a:r>
            <a:r>
              <a:rPr lang="ja-JP" altLang="en-US" sz="1400" kern="0">
                <a:solidFill>
                  <a:prstClr val="black"/>
                </a:solidFill>
                <a:latin typeface="Meiryo UI" panose="020B0604030504040204" pitchFamily="50" charset="-128"/>
                <a:ea typeface="Meiryo UI" panose="020B0604030504040204" pitchFamily="50" charset="-128"/>
              </a:rPr>
              <a:t>により、ランニングコストが</a:t>
            </a:r>
            <a:r>
              <a:rPr lang="ja-JP" altLang="en-US" sz="1400" b="1" u="sng" kern="0">
                <a:solidFill>
                  <a:prstClr val="black"/>
                </a:solidFill>
                <a:latin typeface="Meiryo UI" panose="020B0604030504040204" pitchFamily="50" charset="-128"/>
                <a:ea typeface="Meiryo UI" panose="020B0604030504040204" pitchFamily="50" charset="-128"/>
              </a:rPr>
              <a:t>従前を上回っている。　</a:t>
            </a:r>
            <a:endParaRPr lang="en-US" altLang="ja-JP" sz="1400" b="1" u="sng" kern="0">
              <a:solidFill>
                <a:prstClr val="black"/>
              </a:solidFill>
              <a:latin typeface="Meiryo UI" panose="020B0604030504040204" pitchFamily="50" charset="-128"/>
              <a:ea typeface="Meiryo UI" panose="020B0604030504040204" pitchFamily="50" charset="-128"/>
            </a:endParaRPr>
          </a:p>
          <a:p>
            <a:pPr defTabSz="914400">
              <a:lnSpc>
                <a:spcPct val="120000"/>
              </a:lnSpc>
              <a:defRPr/>
            </a:pPr>
            <a:r>
              <a:rPr lang="ja-JP" altLang="en-US" sz="1400" kern="0">
                <a:solidFill>
                  <a:prstClr val="black"/>
                </a:solidFill>
                <a:latin typeface="Meiryo UI" panose="020B0604030504040204" pitchFamily="50" charset="-128"/>
                <a:ea typeface="Meiryo UI" panose="020B0604030504040204" pitchFamily="50" charset="-128"/>
              </a:rPr>
              <a:t>　　・　「通信回線費」：</a:t>
            </a:r>
            <a:r>
              <a:rPr lang="ja-JP" altLang="en-US" sz="1400" b="1" u="sng" kern="0">
                <a:solidFill>
                  <a:prstClr val="black"/>
                </a:solidFill>
                <a:latin typeface="Meiryo UI" panose="020B0604030504040204" pitchFamily="50" charset="-128"/>
                <a:ea typeface="Meiryo UI" panose="020B0604030504040204" pitchFamily="50" charset="-128"/>
              </a:rPr>
              <a:t>ガバクラへの接続回線（庁内からガバクラ、保守拠点からガバクラ）分の増</a:t>
            </a:r>
            <a:endParaRPr lang="en-US" altLang="ja-JP" sz="1400" kern="0">
              <a:solidFill>
                <a:prstClr val="black"/>
              </a:solidFill>
              <a:latin typeface="Meiryo UI" panose="020B0604030504040204" pitchFamily="50" charset="-128"/>
              <a:ea typeface="Meiryo UI" panose="020B0604030504040204" pitchFamily="50" charset="-128"/>
            </a:endParaRPr>
          </a:p>
          <a:p>
            <a:pPr defTabSz="914400">
              <a:lnSpc>
                <a:spcPct val="120000"/>
              </a:lnSpc>
              <a:defRPr/>
            </a:pPr>
            <a:r>
              <a:rPr lang="ja-JP" altLang="en-US" sz="1400" kern="0">
                <a:solidFill>
                  <a:prstClr val="black"/>
                </a:solidFill>
                <a:latin typeface="Meiryo UI" panose="020B0604030504040204" pitchFamily="50" charset="-128"/>
                <a:ea typeface="Meiryo UI" panose="020B0604030504040204" pitchFamily="50" charset="-128"/>
              </a:rPr>
              <a:t>　　・　「クラウド利用経費」：現行利用中のシステム基盤と</a:t>
            </a:r>
            <a:r>
              <a:rPr lang="ja-JP" altLang="en-US" sz="1400" b="1" u="sng" kern="0">
                <a:solidFill>
                  <a:prstClr val="black"/>
                </a:solidFill>
                <a:latin typeface="Meiryo UI" panose="020B0604030504040204" pitchFamily="50" charset="-128"/>
                <a:ea typeface="Meiryo UI" panose="020B0604030504040204" pitchFamily="50" charset="-128"/>
              </a:rPr>
              <a:t>ガバメントクラウドのサービスレベルも含めた価格差</a:t>
            </a:r>
            <a:r>
              <a:rPr lang="ja-JP" altLang="en-US" sz="1400" kern="0">
                <a:solidFill>
                  <a:prstClr val="black"/>
                </a:solidFill>
                <a:latin typeface="Meiryo UI" panose="020B0604030504040204" pitchFamily="50" charset="-128"/>
                <a:ea typeface="Meiryo UI" panose="020B0604030504040204" pitchFamily="50" charset="-128"/>
              </a:rPr>
              <a:t>　　</a:t>
            </a:r>
            <a:endParaRPr lang="en-US" altLang="ja-JP" sz="1400" kern="0">
              <a:solidFill>
                <a:prstClr val="black"/>
              </a:solidFill>
              <a:latin typeface="Meiryo UI" panose="020B0604030504040204" pitchFamily="50" charset="-128"/>
              <a:ea typeface="Meiryo UI" panose="020B0604030504040204" pitchFamily="50" charset="-128"/>
            </a:endParaRPr>
          </a:p>
          <a:p>
            <a:pPr defTabSz="914400">
              <a:lnSpc>
                <a:spcPct val="120000"/>
              </a:lnSpc>
              <a:defRPr/>
            </a:pPr>
            <a:r>
              <a:rPr lang="ja-JP" altLang="en-US" sz="1400" kern="0">
                <a:solidFill>
                  <a:prstClr val="black"/>
                </a:solidFill>
                <a:latin typeface="Meiryo UI" panose="020B0604030504040204" pitchFamily="50" charset="-128"/>
                <a:ea typeface="Meiryo UI" panose="020B0604030504040204" pitchFamily="50" charset="-128"/>
              </a:rPr>
              <a:t>　　・　「ソフトウェア借料・保守料」：</a:t>
            </a:r>
            <a:r>
              <a:rPr lang="ja-JP" altLang="en-US" sz="1400" b="1" u="sng" kern="0">
                <a:solidFill>
                  <a:prstClr val="black"/>
                </a:solidFill>
                <a:latin typeface="Meiryo UI" panose="020B0604030504040204" pitchFamily="50" charset="-128"/>
                <a:ea typeface="Meiryo UI" panose="020B0604030504040204" pitchFamily="50" charset="-128"/>
              </a:rPr>
              <a:t>クラウド最適化されていないことによる経費増</a:t>
            </a:r>
            <a:r>
              <a:rPr lang="ja-JP" altLang="en-US" sz="1400" kern="0">
                <a:solidFill>
                  <a:prstClr val="black"/>
                </a:solidFill>
                <a:latin typeface="Meiryo UI" panose="020B0604030504040204" pitchFamily="50" charset="-128"/>
                <a:ea typeface="Meiryo UI" panose="020B0604030504040204" pitchFamily="50" charset="-128"/>
              </a:rPr>
              <a:t>（ミドルウェア、</a:t>
            </a:r>
            <a:r>
              <a:rPr lang="en-US" altLang="ja-JP" sz="1400" kern="0">
                <a:solidFill>
                  <a:prstClr val="black"/>
                </a:solidFill>
                <a:latin typeface="Meiryo UI" panose="020B0604030504040204" pitchFamily="50" charset="-128"/>
                <a:ea typeface="Meiryo UI" panose="020B0604030504040204" pitchFamily="50" charset="-128"/>
              </a:rPr>
              <a:t>DB</a:t>
            </a:r>
            <a:r>
              <a:rPr lang="ja-JP" altLang="en-US" sz="1400" kern="0">
                <a:solidFill>
                  <a:prstClr val="black"/>
                </a:solidFill>
                <a:latin typeface="Meiryo UI" panose="020B0604030504040204" pitchFamily="50" charset="-128"/>
                <a:ea typeface="Meiryo UI" panose="020B0604030504040204" pitchFamily="50" charset="-128"/>
              </a:rPr>
              <a:t>ライセンス）</a:t>
            </a:r>
            <a:endParaRPr lang="en-US" altLang="ja-JP" sz="1400" kern="0">
              <a:solidFill>
                <a:prstClr val="black"/>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13CAED6A-3745-A5E2-B6BB-3A9B08842808}"/>
              </a:ext>
            </a:extLst>
          </p:cNvPr>
          <p:cNvSpPr>
            <a:spLocks noGrp="1"/>
          </p:cNvSpPr>
          <p:nvPr>
            <p:ph type="title"/>
          </p:nvPr>
        </p:nvSpPr>
        <p:spPr>
          <a:xfrm>
            <a:off x="680400" y="0"/>
            <a:ext cx="9224962" cy="615712"/>
          </a:xfrm>
        </p:spPr>
        <p:txBody>
          <a:bodyPr/>
          <a:lstStyle/>
          <a:p>
            <a:r>
              <a:rPr kumimoji="1" lang="ja-JP" altLang="en-US" sz="2400" b="1"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Arial"/>
              </a:rPr>
              <a:t>令和</a:t>
            </a:r>
            <a:r>
              <a:rPr lang="ja-JP" altLang="en-US" sz="2400" b="1">
                <a:latin typeface="Meiryo UI" panose="020B0604030504040204" pitchFamily="50" charset="-128"/>
                <a:ea typeface="Meiryo UI" panose="020B0604030504040204" pitchFamily="50" charset="-128"/>
                <a:cs typeface="Arial"/>
              </a:rPr>
              <a:t>５</a:t>
            </a:r>
            <a:r>
              <a:rPr kumimoji="1" lang="ja-JP" altLang="en-US" sz="2400" b="1"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Arial"/>
              </a:rPr>
              <a:t>年度の投資対効果検証</a:t>
            </a:r>
            <a:r>
              <a:rPr lang="ja-JP" altLang="en-US" sz="2400" b="1">
                <a:latin typeface="Meiryo UI" panose="020B0604030504040204" pitchFamily="50" charset="-128"/>
                <a:ea typeface="Meiryo UI" panose="020B0604030504040204" pitchFamily="50" charset="-128"/>
                <a:cs typeface="Arial"/>
              </a:rPr>
              <a:t>により把握された課題と</a:t>
            </a:r>
            <a:r>
              <a:rPr kumimoji="1" lang="ja-JP" altLang="en-US" sz="2400" b="1"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Arial"/>
              </a:rPr>
              <a:t>対策案</a:t>
            </a:r>
            <a:endParaRPr lang="ja-JP" altLang="en-US" sz="240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1A43FA6-5EDB-4608-62FB-A35D25F7AB57}"/>
              </a:ext>
            </a:extLst>
          </p:cNvPr>
          <p:cNvSpPr txBox="1"/>
          <p:nvPr/>
        </p:nvSpPr>
        <p:spPr bwMode="auto">
          <a:xfrm>
            <a:off x="209505" y="3830087"/>
            <a:ext cx="9540000" cy="884569"/>
          </a:xfrm>
          <a:prstGeom prst="rect">
            <a:avLst/>
          </a:prstGeom>
          <a:noFill/>
          <a:ln w="28575" cmpd="dbl" algn="ctr">
            <a:solidFill>
              <a:sysClr val="window" lastClr="FFFFFF">
                <a:lumMod val="65000"/>
              </a:sysClr>
            </a:solidFill>
            <a:miter lim="800000"/>
            <a:headEnd/>
            <a:tailEnd/>
          </a:ln>
          <a:effectLst/>
        </p:spPr>
        <p:txBody>
          <a:bodyPr wrap="square" lIns="91406" tIns="45704" rIns="91406" bIns="45704" rtlCol="0" anchor="t">
            <a:spAutoFit/>
          </a:bodyPr>
          <a:lstStyle/>
          <a:p>
            <a:pPr defTabSz="914400">
              <a:lnSpc>
                <a:spcPct val="110000"/>
              </a:lnSpc>
              <a:defRPr/>
            </a:pPr>
            <a:r>
              <a:rPr lang="ja-JP" altLang="en-US" sz="1200" kern="0" dirty="0">
                <a:solidFill>
                  <a:prstClr val="black"/>
                </a:solidFill>
                <a:latin typeface="Meiryo UI" panose="020B0604030504040204" pitchFamily="50" charset="-128"/>
                <a:ea typeface="Meiryo UI" panose="020B0604030504040204" pitchFamily="50" charset="-128"/>
              </a:rPr>
              <a:t>〇　「通信回線費」の逓減        </a:t>
            </a:r>
            <a:r>
              <a:rPr lang="ja-JP" altLang="en-US" sz="1200" b="1" kern="0" dirty="0">
                <a:solidFill>
                  <a:prstClr val="black"/>
                </a:solidFill>
                <a:latin typeface="Meiryo UI" panose="020B0604030504040204" pitchFamily="50" charset="-128"/>
                <a:ea typeface="Meiryo UI" panose="020B0604030504040204" pitchFamily="50" charset="-128"/>
              </a:rPr>
              <a:t>⇒　　</a:t>
            </a:r>
            <a:r>
              <a:rPr lang="ja-JP" altLang="en-US" sz="1200" b="1" u="sng" kern="0" dirty="0">
                <a:solidFill>
                  <a:prstClr val="black"/>
                </a:solidFill>
                <a:latin typeface="Meiryo UI" panose="020B0604030504040204" pitchFamily="50" charset="-128"/>
                <a:ea typeface="Meiryo UI" panose="020B0604030504040204" pitchFamily="50" charset="-128"/>
              </a:rPr>
              <a:t>地方公共団体が合理的と判断する通信回線サービス（</a:t>
            </a:r>
            <a:r>
              <a:rPr lang="en-US" altLang="ja-JP" sz="1200" b="1" u="sng" kern="0" dirty="0">
                <a:solidFill>
                  <a:prstClr val="black"/>
                </a:solidFill>
                <a:latin typeface="Meiryo UI" panose="020B0604030504040204" pitchFamily="50" charset="-128"/>
                <a:ea typeface="Meiryo UI" panose="020B0604030504040204" pitchFamily="50" charset="-128"/>
              </a:rPr>
              <a:t>LGWAN</a:t>
            </a:r>
            <a:r>
              <a:rPr lang="ja-JP" altLang="en-US" sz="1200" b="1" u="sng" kern="0" dirty="0">
                <a:solidFill>
                  <a:prstClr val="black"/>
                </a:solidFill>
                <a:latin typeface="Meiryo UI" panose="020B0604030504040204" pitchFamily="50" charset="-128"/>
                <a:ea typeface="Meiryo UI" panose="020B0604030504040204" pitchFamily="50" charset="-128"/>
              </a:rPr>
              <a:t>を含む）の利用</a:t>
            </a:r>
            <a:br>
              <a:rPr lang="en-US" altLang="ja-JP" sz="1200" b="1" u="sng" kern="0" dirty="0">
                <a:solidFill>
                  <a:prstClr val="black"/>
                </a:solidFill>
                <a:latin typeface="Meiryo UI" panose="020B0604030504040204" pitchFamily="50" charset="-128"/>
                <a:ea typeface="Meiryo UI" panose="020B0604030504040204" pitchFamily="50" charset="-128"/>
              </a:rPr>
            </a:br>
            <a:r>
              <a:rPr lang="ja-JP" altLang="en-US" sz="1200" kern="0" dirty="0">
                <a:solidFill>
                  <a:prstClr val="black"/>
                </a:solidFill>
                <a:latin typeface="Meiryo UI" panose="020B0604030504040204" pitchFamily="50" charset="-128"/>
                <a:ea typeface="Meiryo UI" panose="020B0604030504040204" pitchFamily="50" charset="-128"/>
              </a:rPr>
              <a:t>〇　「クラウド利用経費」の逓減   </a:t>
            </a:r>
            <a:r>
              <a:rPr lang="ja-JP" altLang="en-US" sz="1200" b="1" kern="0" dirty="0">
                <a:solidFill>
                  <a:prstClr val="black"/>
                </a:solidFill>
                <a:latin typeface="Meiryo UI" panose="020B0604030504040204" pitchFamily="50" charset="-128"/>
                <a:ea typeface="Meiryo UI" panose="020B0604030504040204" pitchFamily="50" charset="-128"/>
              </a:rPr>
              <a:t>⇒　　</a:t>
            </a:r>
            <a:r>
              <a:rPr lang="ja-JP" altLang="en-US" sz="1200" b="1" u="sng" kern="0" dirty="0">
                <a:solidFill>
                  <a:prstClr val="black"/>
                </a:solidFill>
                <a:latin typeface="Meiryo UI" panose="020B0604030504040204" pitchFamily="50" charset="-128"/>
                <a:ea typeface="Meiryo UI" panose="020B0604030504040204" pitchFamily="50" charset="-128"/>
              </a:rPr>
              <a:t>大口割引・長期継続割引の適用</a:t>
            </a:r>
            <a:endParaRPr lang="en-US" altLang="ja-JP" sz="1200" b="1" u="sng" kern="0" dirty="0">
              <a:solidFill>
                <a:prstClr val="black"/>
              </a:solidFill>
              <a:latin typeface="Meiryo UI" panose="020B0604030504040204" pitchFamily="50" charset="-128"/>
              <a:ea typeface="Meiryo UI" panose="020B0604030504040204" pitchFamily="50" charset="-128"/>
            </a:endParaRPr>
          </a:p>
          <a:p>
            <a:pPr indent="2514600" defTabSz="914400">
              <a:lnSpc>
                <a:spcPct val="110000"/>
              </a:lnSpc>
              <a:defRPr/>
            </a:pPr>
            <a:r>
              <a:rPr lang="ja-JP" altLang="en-US" sz="1200" b="1" kern="0" dirty="0">
                <a:latin typeface="Meiryo UI" panose="020B0604030504040204" pitchFamily="50" charset="-128"/>
                <a:ea typeface="Meiryo UI" panose="020B0604030504040204" pitchFamily="50" charset="-128"/>
              </a:rPr>
              <a:t>（デジタル庁）</a:t>
            </a:r>
            <a:r>
              <a:rPr lang="ja-JP" altLang="en-US" sz="1200" b="1" u="sng" kern="0" dirty="0">
                <a:latin typeface="Meiryo UI" panose="020B0604030504040204" pitchFamily="50" charset="-128"/>
                <a:ea typeface="Meiryo UI" panose="020B0604030504040204" pitchFamily="50" charset="-128"/>
              </a:rPr>
              <a:t>アプローチガイド</a:t>
            </a:r>
            <a:r>
              <a:rPr lang="ja-JP" altLang="en-US" sz="1200" kern="0" dirty="0">
                <a:latin typeface="Meiryo UI" panose="020B0604030504040204" pitchFamily="50" charset="-128"/>
                <a:ea typeface="Meiryo UI" panose="020B0604030504040204" pitchFamily="50" charset="-128"/>
              </a:rPr>
              <a:t>に、</a:t>
            </a:r>
            <a:r>
              <a:rPr lang="ja-JP" altLang="en-US" sz="1200" b="1" u="sng" kern="0" dirty="0">
                <a:latin typeface="Meiryo UI" panose="020B0604030504040204" pitchFamily="50" charset="-128"/>
                <a:ea typeface="Meiryo UI" panose="020B0604030504040204" pitchFamily="50" charset="-128"/>
              </a:rPr>
              <a:t>仮想マシンのサイジングの他、見積、環境構築・運用</a:t>
            </a:r>
            <a:r>
              <a:rPr lang="ja-JP" altLang="en-US" sz="1200" kern="0" dirty="0">
                <a:latin typeface="Meiryo UI" panose="020B0604030504040204" pitchFamily="50" charset="-128"/>
                <a:ea typeface="Meiryo UI" panose="020B0604030504040204" pitchFamily="50" charset="-128"/>
              </a:rPr>
              <a:t>について記載</a:t>
            </a:r>
            <a:endParaRPr lang="en-US" altLang="ja-JP" sz="1200" kern="0" dirty="0">
              <a:latin typeface="Meiryo UI" panose="020B0604030504040204" pitchFamily="50" charset="-128"/>
              <a:ea typeface="Meiryo UI" panose="020B0604030504040204" pitchFamily="50" charset="-128"/>
            </a:endParaRPr>
          </a:p>
          <a:p>
            <a:pPr indent="3408363" defTabSz="914400">
              <a:lnSpc>
                <a:spcPct val="110000"/>
              </a:lnSpc>
              <a:defRPr/>
            </a:pPr>
            <a:r>
              <a:rPr lang="ja-JP" altLang="en-US" sz="1200" kern="0" dirty="0">
                <a:latin typeface="Meiryo UI" panose="020B0604030504040204" pitchFamily="50" charset="-128"/>
                <a:ea typeface="Meiryo UI" panose="020B0604030504040204" pitchFamily="50" charset="-128"/>
              </a:rPr>
              <a:t>要請があった自治体に対する</a:t>
            </a:r>
            <a:r>
              <a:rPr lang="ja-JP" altLang="en-US" sz="1200" b="1" u="sng" kern="0" dirty="0">
                <a:latin typeface="Meiryo UI" panose="020B0604030504040204" pitchFamily="50" charset="-128"/>
                <a:ea typeface="Meiryo UI" panose="020B0604030504040204" pitchFamily="50" charset="-128"/>
              </a:rPr>
              <a:t>見積精査</a:t>
            </a:r>
            <a:endParaRPr lang="en-US" altLang="ja-JP" sz="1200" kern="0" dirty="0">
              <a:solidFill>
                <a:prstClr val="black"/>
              </a:solidFill>
              <a:latin typeface="Meiryo UI" panose="020B0604030504040204" pitchFamily="50" charset="-128"/>
              <a:ea typeface="Meiryo UI" panose="020B0604030504040204" pitchFamily="50" charset="-128"/>
            </a:endParaRPr>
          </a:p>
        </p:txBody>
      </p:sp>
      <p:sp>
        <p:nvSpPr>
          <p:cNvPr id="7" name="スライド番号プレースホルダー 5">
            <a:extLst>
              <a:ext uri="{FF2B5EF4-FFF2-40B4-BE49-F238E27FC236}">
                <a16:creationId xmlns:a16="http://schemas.microsoft.com/office/drawing/2014/main" id="{80AF0B9D-F987-6C79-9547-F96DB438E895}"/>
              </a:ext>
            </a:extLst>
          </p:cNvPr>
          <p:cNvSpPr>
            <a:spLocks noGrp="1"/>
          </p:cNvSpPr>
          <p:nvPr>
            <p:ph type="sldNum" sz="quarter" idx="12"/>
          </p:nvPr>
        </p:nvSpPr>
        <p:spPr>
          <a:xfrm>
            <a:off x="7677150" y="6492875"/>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テキスト ボックス 7">
            <a:extLst>
              <a:ext uri="{FF2B5EF4-FFF2-40B4-BE49-F238E27FC236}">
                <a16:creationId xmlns:a16="http://schemas.microsoft.com/office/drawing/2014/main" id="{D2304558-A874-9949-8402-930745AB49E4}"/>
              </a:ext>
            </a:extLst>
          </p:cNvPr>
          <p:cNvSpPr txBox="1"/>
          <p:nvPr/>
        </p:nvSpPr>
        <p:spPr>
          <a:xfrm>
            <a:off x="198214" y="512321"/>
            <a:ext cx="4252759" cy="287640"/>
          </a:xfrm>
          <a:prstGeom prst="roundRect">
            <a:avLst/>
          </a:prstGeom>
          <a:solidFill>
            <a:srgbClr val="00338D"/>
          </a:solidFill>
        </p:spPr>
        <p:txBody>
          <a:bodyPr wrap="square" lIns="54610" tIns="54610" rIns="54610" bIns="54610" rtlCol="0">
            <a:noAutofit/>
          </a:bodyPr>
          <a:lstStyle/>
          <a:p>
            <a:pPr algn="ctr">
              <a:spcAft>
                <a:spcPts val="600"/>
              </a:spcAft>
            </a:pPr>
            <a:r>
              <a:rPr kumimoji="1" lang="ja-JP" altLang="en-US" sz="1400" b="1">
                <a:solidFill>
                  <a:schemeClr val="bg1"/>
                </a:solidFill>
                <a:latin typeface="Meiryo UI" panose="020B0604030504040204" pitchFamily="50" charset="-128"/>
                <a:ea typeface="Meiryo UI" panose="020B0604030504040204" pitchFamily="50" charset="-128"/>
              </a:rPr>
              <a:t>令和５年度の投資対効果検証により把握された課題</a:t>
            </a:r>
          </a:p>
        </p:txBody>
      </p:sp>
      <p:sp>
        <p:nvSpPr>
          <p:cNvPr id="9" name="テキスト ボックス 8">
            <a:extLst>
              <a:ext uri="{FF2B5EF4-FFF2-40B4-BE49-F238E27FC236}">
                <a16:creationId xmlns:a16="http://schemas.microsoft.com/office/drawing/2014/main" id="{4A43A24A-E979-C66B-B067-A7CEEC8E30B0}"/>
              </a:ext>
            </a:extLst>
          </p:cNvPr>
          <p:cNvSpPr txBox="1"/>
          <p:nvPr/>
        </p:nvSpPr>
        <p:spPr>
          <a:xfrm>
            <a:off x="150000" y="2373028"/>
            <a:ext cx="4252759" cy="326094"/>
          </a:xfrm>
          <a:prstGeom prst="roundRect">
            <a:avLst/>
          </a:prstGeom>
          <a:solidFill>
            <a:srgbClr val="00338D"/>
          </a:solidFill>
        </p:spPr>
        <p:txBody>
          <a:bodyPr wrap="square" lIns="54610" tIns="54610" rIns="54610" bIns="54610" rtlCol="0">
            <a:noAutofit/>
          </a:bodyPr>
          <a:lstStyle/>
          <a:p>
            <a:pPr algn="ctr">
              <a:spcAft>
                <a:spcPts val="600"/>
              </a:spcAft>
            </a:pPr>
            <a:r>
              <a:rPr kumimoji="1" lang="ja-JP" altLang="en-US" sz="1400" b="1">
                <a:solidFill>
                  <a:schemeClr val="bg1"/>
                </a:solidFill>
                <a:latin typeface="Meiryo UI" panose="020B0604030504040204" pitchFamily="50" charset="-128"/>
                <a:ea typeface="Meiryo UI" panose="020B0604030504040204" pitchFamily="50" charset="-128"/>
              </a:rPr>
              <a:t>更なるコスト逓減に向けた対策案</a:t>
            </a:r>
          </a:p>
        </p:txBody>
      </p:sp>
      <p:sp>
        <p:nvSpPr>
          <p:cNvPr id="13" name="テキスト ボックス 12">
            <a:extLst>
              <a:ext uri="{FF2B5EF4-FFF2-40B4-BE49-F238E27FC236}">
                <a16:creationId xmlns:a16="http://schemas.microsoft.com/office/drawing/2014/main" id="{3C60A41B-8431-D48B-8350-0738D45F861D}"/>
              </a:ext>
            </a:extLst>
          </p:cNvPr>
          <p:cNvSpPr txBox="1"/>
          <p:nvPr/>
        </p:nvSpPr>
        <p:spPr>
          <a:xfrm>
            <a:off x="207675" y="5097365"/>
            <a:ext cx="9540000" cy="1395510"/>
          </a:xfrm>
          <a:prstGeom prst="rect">
            <a:avLst/>
          </a:prstGeom>
          <a:noFill/>
          <a:ln w="28575" cmpd="dbl">
            <a:solidFill>
              <a:schemeClr val="bg2">
                <a:lumMod val="50000"/>
              </a:schemeClr>
            </a:solidFill>
          </a:ln>
        </p:spPr>
        <p:txBody>
          <a:bodyPr wrap="square">
            <a:spAutoFit/>
          </a:bodyPr>
          <a:lstStyle/>
          <a:p>
            <a:pPr marL="285750" indent="-285750" defTabSz="914400">
              <a:lnSpc>
                <a:spcPct val="110000"/>
              </a:lnSpc>
              <a:spcBef>
                <a:spcPts val="600"/>
              </a:spcBef>
              <a:buFont typeface="Meiryo UI" panose="020B0604030504040204" pitchFamily="50" charset="-128"/>
              <a:buChar char="○"/>
              <a:defRPr/>
            </a:pPr>
            <a:r>
              <a:rPr lang="ja-JP" altLang="en-US" sz="1200" kern="0">
                <a:solidFill>
                  <a:prstClr val="black"/>
                </a:solidFill>
                <a:latin typeface="Meiryo UI" panose="020B0604030504040204" pitchFamily="50" charset="-128"/>
                <a:ea typeface="Meiryo UI" panose="020B0604030504040204" pitchFamily="50" charset="-128"/>
              </a:rPr>
              <a:t>「通信回線費」の逓減　　　　　　⇒　　</a:t>
            </a:r>
            <a:r>
              <a:rPr lang="ja-JP" altLang="en-US" sz="1200" b="1" u="sng" kern="0">
                <a:solidFill>
                  <a:prstClr val="black"/>
                </a:solidFill>
                <a:latin typeface="Meiryo UI" panose="020B0604030504040204" pitchFamily="50" charset="-128"/>
                <a:ea typeface="Meiryo UI" panose="020B0604030504040204" pitchFamily="50" charset="-128"/>
              </a:rPr>
              <a:t>ガバメントクラウドへの基盤統合</a:t>
            </a:r>
            <a:r>
              <a:rPr lang="ja-JP" altLang="en-US" sz="1200" kern="0">
                <a:solidFill>
                  <a:prstClr val="black"/>
                </a:solidFill>
                <a:latin typeface="Meiryo UI" panose="020B0604030504040204" pitchFamily="50" charset="-128"/>
                <a:ea typeface="Meiryo UI" panose="020B0604030504040204" pitchFamily="50" charset="-128"/>
              </a:rPr>
              <a:t>の検討</a:t>
            </a:r>
            <a:endParaRPr lang="en-US" altLang="ja-JP" sz="1200" b="1" u="sng" kern="0">
              <a:solidFill>
                <a:prstClr val="black"/>
              </a:solidFill>
              <a:latin typeface="Meiryo UI" panose="020B0604030504040204" pitchFamily="50" charset="-128"/>
              <a:ea typeface="Meiryo UI" panose="020B0604030504040204" pitchFamily="50" charset="-128"/>
            </a:endParaRPr>
          </a:p>
          <a:p>
            <a:pPr marL="285750" indent="-285750" defTabSz="914400">
              <a:lnSpc>
                <a:spcPct val="110000"/>
              </a:lnSpc>
              <a:spcBef>
                <a:spcPts val="600"/>
              </a:spcBef>
              <a:buFont typeface="Meiryo UI" panose="020B0604030504040204" pitchFamily="50" charset="-128"/>
              <a:buChar char="○"/>
              <a:defRPr/>
            </a:pPr>
            <a:r>
              <a:rPr lang="ja-JP" altLang="en-US" sz="1200" kern="0">
                <a:solidFill>
                  <a:prstClr val="black"/>
                </a:solidFill>
                <a:latin typeface="Meiryo UI" panose="020B0604030504040204" pitchFamily="50" charset="-128"/>
                <a:ea typeface="Meiryo UI" panose="020B0604030504040204" pitchFamily="50" charset="-128"/>
              </a:rPr>
              <a:t>「クラウド利用経費」の逓減　　　 ⇒</a:t>
            </a:r>
            <a:r>
              <a:rPr lang="ja-JP" altLang="en-US" sz="1200" kern="0">
                <a:latin typeface="Meiryo UI" panose="020B0604030504040204" pitchFamily="50" charset="-128"/>
                <a:ea typeface="Meiryo UI" panose="020B0604030504040204" pitchFamily="50" charset="-128"/>
              </a:rPr>
              <a:t>　</a:t>
            </a:r>
            <a:r>
              <a:rPr lang="ja-JP" altLang="en-US" sz="1200" b="1" kern="0">
                <a:latin typeface="Meiryo UI" panose="020B0604030504040204" pitchFamily="50" charset="-128"/>
                <a:ea typeface="Meiryo UI" panose="020B0604030504040204" pitchFamily="50" charset="-128"/>
              </a:rPr>
              <a:t>（デジタル庁）</a:t>
            </a:r>
            <a:r>
              <a:rPr lang="ja-JP" altLang="en-US" sz="1200" b="1" u="sng" kern="0">
                <a:latin typeface="Meiryo UI" panose="020B0604030504040204" pitchFamily="50" charset="-128"/>
                <a:ea typeface="Meiryo UI" panose="020B0604030504040204" pitchFamily="50" charset="-128"/>
              </a:rPr>
              <a:t>複数年での長期割引制度</a:t>
            </a:r>
            <a:r>
              <a:rPr lang="ja-JP" altLang="en-US" sz="1200" kern="0">
                <a:latin typeface="Meiryo UI" panose="020B0604030504040204" pitchFamily="50" charset="-128"/>
                <a:ea typeface="Meiryo UI" panose="020B0604030504040204" pitchFamily="50" charset="-128"/>
              </a:rPr>
              <a:t>の導入（</a:t>
            </a:r>
            <a:r>
              <a:rPr lang="en-US" altLang="ja-JP" sz="1200" kern="0">
                <a:latin typeface="Meiryo UI" panose="020B0604030504040204" pitchFamily="50" charset="-128"/>
                <a:ea typeface="Meiryo UI" panose="020B0604030504040204" pitchFamily="50" charset="-128"/>
              </a:rPr>
              <a:t>1</a:t>
            </a:r>
            <a:r>
              <a:rPr lang="ja-JP" altLang="en-US" sz="1200" kern="0">
                <a:latin typeface="Meiryo UI" panose="020B0604030504040204" pitchFamily="50" charset="-128"/>
                <a:ea typeface="Meiryo UI" panose="020B0604030504040204" pitchFamily="50" charset="-128"/>
              </a:rPr>
              <a:t>年→</a:t>
            </a:r>
            <a:r>
              <a:rPr lang="en-US" altLang="ja-JP" sz="1200" kern="0">
                <a:latin typeface="Meiryo UI" panose="020B0604030504040204" pitchFamily="50" charset="-128"/>
                <a:ea typeface="Meiryo UI" panose="020B0604030504040204" pitchFamily="50" charset="-128"/>
              </a:rPr>
              <a:t>3</a:t>
            </a:r>
            <a:r>
              <a:rPr lang="ja-JP" altLang="en-US" sz="1200" kern="0">
                <a:latin typeface="Meiryo UI" panose="020B0604030504040204" pitchFamily="50" charset="-128"/>
                <a:ea typeface="Meiryo UI" panose="020B0604030504040204" pitchFamily="50" charset="-128"/>
              </a:rPr>
              <a:t>年）</a:t>
            </a:r>
            <a:endParaRPr lang="en-US" altLang="ja-JP" sz="1200" kern="0">
              <a:latin typeface="Meiryo UI" panose="020B0604030504040204" pitchFamily="50" charset="-128"/>
              <a:ea typeface="Meiryo UI" panose="020B0604030504040204" pitchFamily="50" charset="-128"/>
            </a:endParaRPr>
          </a:p>
          <a:p>
            <a:pPr marL="285750" indent="-285750" defTabSz="914400">
              <a:lnSpc>
                <a:spcPct val="110000"/>
              </a:lnSpc>
              <a:spcBef>
                <a:spcPts val="600"/>
              </a:spcBef>
              <a:buFont typeface="Meiryo UI" panose="020B0604030504040204" pitchFamily="50" charset="-128"/>
              <a:buChar char="○"/>
              <a:defRPr/>
            </a:pPr>
            <a:r>
              <a:rPr lang="ja-JP" altLang="en-US" sz="1200" kern="0">
                <a:solidFill>
                  <a:prstClr val="black"/>
                </a:solidFill>
                <a:latin typeface="Meiryo UI" panose="020B0604030504040204" pitchFamily="50" charset="-128"/>
                <a:ea typeface="Meiryo UI" panose="020B0604030504040204" pitchFamily="50" charset="-128"/>
              </a:rPr>
              <a:t>「ｿﾌﾄｳｪｱ借料・保守料」の逓減　⇒　　</a:t>
            </a:r>
            <a:r>
              <a:rPr lang="ja-JP" altLang="en-US" sz="1200" b="1" u="sng" kern="0">
                <a:solidFill>
                  <a:prstClr val="black"/>
                </a:solidFill>
                <a:latin typeface="Meiryo UI" panose="020B0604030504040204" pitchFamily="50" charset="-128"/>
                <a:ea typeface="Meiryo UI" panose="020B0604030504040204" pitchFamily="50" charset="-128"/>
              </a:rPr>
              <a:t>マネージドサービス</a:t>
            </a:r>
            <a:r>
              <a:rPr lang="ja-JP" altLang="en-US" sz="1200" b="1" kern="0">
                <a:solidFill>
                  <a:prstClr val="black"/>
                </a:solidFill>
                <a:latin typeface="Meiryo UI" panose="020B0604030504040204" pitchFamily="50" charset="-128"/>
                <a:ea typeface="Meiryo UI" panose="020B0604030504040204" pitchFamily="50" charset="-128"/>
              </a:rPr>
              <a:t>の活用、</a:t>
            </a:r>
            <a:r>
              <a:rPr lang="ja-JP" altLang="en-US" sz="1200" b="1" u="sng" kern="0">
                <a:solidFill>
                  <a:prstClr val="black"/>
                </a:solidFill>
                <a:latin typeface="Meiryo UI" panose="020B0604030504040204" pitchFamily="50" charset="-128"/>
                <a:ea typeface="Meiryo UI" panose="020B0604030504040204" pitchFamily="50" charset="-128"/>
              </a:rPr>
              <a:t>按分効果が働きやすいシステム構成</a:t>
            </a:r>
            <a:r>
              <a:rPr lang="ja-JP" altLang="en-US" sz="1200" kern="0">
                <a:solidFill>
                  <a:prstClr val="black"/>
                </a:solidFill>
                <a:latin typeface="Meiryo UI" panose="020B0604030504040204" pitchFamily="50" charset="-128"/>
                <a:ea typeface="Meiryo UI" panose="020B0604030504040204" pitchFamily="50" charset="-128"/>
              </a:rPr>
              <a:t>など</a:t>
            </a:r>
            <a:r>
              <a:rPr lang="ja-JP" altLang="en-US" sz="1200" b="1" u="sng" kern="0">
                <a:solidFill>
                  <a:prstClr val="black"/>
                </a:solidFill>
                <a:latin typeface="Meiryo UI" panose="020B0604030504040204" pitchFamily="50" charset="-128"/>
                <a:ea typeface="Meiryo UI" panose="020B0604030504040204" pitchFamily="50" charset="-128"/>
              </a:rPr>
              <a:t>クラウド最適化</a:t>
            </a:r>
            <a:endParaRPr lang="en-US" altLang="ja-JP" sz="1200" b="1" u="sng" kern="0">
              <a:solidFill>
                <a:prstClr val="black"/>
              </a:solidFill>
              <a:latin typeface="Meiryo UI" panose="020B0604030504040204" pitchFamily="50" charset="-128"/>
              <a:ea typeface="Meiryo UI" panose="020B0604030504040204" pitchFamily="50" charset="-128"/>
            </a:endParaRPr>
          </a:p>
          <a:p>
            <a:pPr marL="3943350" indent="-1428750" defTabSz="914400">
              <a:lnSpc>
                <a:spcPct val="110000"/>
              </a:lnSpc>
              <a:spcBef>
                <a:spcPts val="600"/>
              </a:spcBef>
              <a:defRPr/>
            </a:pPr>
            <a:r>
              <a:rPr lang="ja-JP" altLang="en-US" sz="1200" b="1" kern="0">
                <a:solidFill>
                  <a:prstClr val="black"/>
                </a:solidFill>
                <a:latin typeface="Meiryo UI" panose="020B0604030504040204" pitchFamily="50" charset="-128"/>
                <a:ea typeface="Meiryo UI" panose="020B0604030504040204" pitchFamily="50" charset="-128"/>
              </a:rPr>
              <a:t>（デジタル庁）</a:t>
            </a:r>
            <a:r>
              <a:rPr lang="ja-JP" altLang="en-US" sz="1200" b="1" u="sng" kern="0">
                <a:solidFill>
                  <a:prstClr val="black"/>
                </a:solidFill>
                <a:latin typeface="Meiryo UI" panose="020B0604030504040204" pitchFamily="50" charset="-128"/>
                <a:ea typeface="Meiryo UI" panose="020B0604030504040204" pitchFamily="50" charset="-128"/>
              </a:rPr>
              <a:t>アプローチガイド</a:t>
            </a:r>
            <a:r>
              <a:rPr lang="ja-JP" altLang="en-US" sz="1200" b="1" kern="0">
                <a:solidFill>
                  <a:prstClr val="black"/>
                </a:solidFill>
                <a:latin typeface="Meiryo UI" panose="020B0604030504040204" pitchFamily="50" charset="-128"/>
                <a:ea typeface="Meiryo UI" panose="020B0604030504040204" pitchFamily="50" charset="-128"/>
              </a:rPr>
              <a:t>等</a:t>
            </a:r>
            <a:r>
              <a:rPr lang="ja-JP" altLang="en-US" sz="1200" kern="0">
                <a:solidFill>
                  <a:prstClr val="black"/>
                </a:solidFill>
                <a:latin typeface="Meiryo UI" panose="020B0604030504040204" pitchFamily="50" charset="-128"/>
                <a:ea typeface="Meiryo UI" panose="020B0604030504040204" pitchFamily="50" charset="-128"/>
              </a:rPr>
              <a:t>に、ソフトウェア</a:t>
            </a:r>
            <a:r>
              <a:rPr lang="ja-JP" altLang="en-US" sz="1200" b="1" u="sng" kern="0">
                <a:solidFill>
                  <a:prstClr val="black"/>
                </a:solidFill>
                <a:latin typeface="Meiryo UI" panose="020B0604030504040204" pitchFamily="50" charset="-128"/>
                <a:ea typeface="Meiryo UI" panose="020B0604030504040204" pitchFamily="50" charset="-128"/>
              </a:rPr>
              <a:t>の適切な数量算定</a:t>
            </a:r>
            <a:r>
              <a:rPr lang="ja-JP" altLang="en-US" sz="1200" kern="0">
                <a:solidFill>
                  <a:prstClr val="black"/>
                </a:solidFill>
                <a:latin typeface="Meiryo UI" panose="020B0604030504040204" pitchFamily="50" charset="-128"/>
                <a:ea typeface="Meiryo UI" panose="020B0604030504040204" pitchFamily="50" charset="-128"/>
              </a:rPr>
              <a:t>や</a:t>
            </a:r>
            <a:r>
              <a:rPr lang="ja-JP" altLang="en-US" sz="1200" b="1" u="sng" kern="0">
                <a:latin typeface="Meiryo UI" panose="020B0604030504040204" pitchFamily="50" charset="-128"/>
                <a:ea typeface="Meiryo UI" panose="020B0604030504040204" pitchFamily="50" charset="-128"/>
              </a:rPr>
              <a:t>マネージドサービスの活用</a:t>
            </a:r>
            <a:r>
              <a:rPr lang="ja-JP" altLang="en-US" sz="1200" kern="0">
                <a:solidFill>
                  <a:prstClr val="black"/>
                </a:solidFill>
                <a:latin typeface="Meiryo UI" panose="020B0604030504040204" pitchFamily="50" charset="-128"/>
                <a:ea typeface="Meiryo UI" panose="020B0604030504040204" pitchFamily="50" charset="-128"/>
              </a:rPr>
              <a:t>について記載</a:t>
            </a:r>
            <a:endParaRPr lang="en-US" altLang="ja-JP" sz="1200" kern="0">
              <a:solidFill>
                <a:prstClr val="black"/>
              </a:solidFill>
              <a:latin typeface="Meiryo UI" panose="020B0604030504040204" pitchFamily="50" charset="-128"/>
              <a:ea typeface="Meiryo UI" panose="020B0604030504040204" pitchFamily="50" charset="-128"/>
            </a:endParaRPr>
          </a:p>
          <a:p>
            <a:pPr indent="2871788" defTabSz="914400">
              <a:lnSpc>
                <a:spcPct val="110000"/>
              </a:lnSpc>
              <a:spcBef>
                <a:spcPts val="600"/>
              </a:spcBef>
              <a:defRPr/>
            </a:pPr>
            <a:r>
              <a:rPr lang="ja-JP" altLang="en-US" sz="1200" kern="0">
                <a:latin typeface="Meiryo UI" panose="020B0604030504040204" pitchFamily="50" charset="-128"/>
                <a:ea typeface="Meiryo UI" panose="020B0604030504040204" pitchFamily="50" charset="-128"/>
              </a:rPr>
              <a:t>　　　　　　本番移行を行った自治体の運用経費や事務処理状況を</a:t>
            </a:r>
            <a:r>
              <a:rPr lang="ja-JP" altLang="en-US" sz="1200" b="1" u="sng" kern="0">
                <a:latin typeface="Meiryo UI" panose="020B0604030504040204" pitchFamily="50" charset="-128"/>
                <a:ea typeface="Meiryo UI" panose="020B0604030504040204" pitchFamily="50" charset="-128"/>
              </a:rPr>
              <a:t>好事例として横展開</a:t>
            </a:r>
            <a:endParaRPr lang="en-US" altLang="ja-JP" sz="1200" b="1" u="sng" kern="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B502B04A-9A8A-EB51-8CE0-713D910834FF}"/>
              </a:ext>
            </a:extLst>
          </p:cNvPr>
          <p:cNvSpPr txBox="1"/>
          <p:nvPr/>
        </p:nvSpPr>
        <p:spPr>
          <a:xfrm>
            <a:off x="50609" y="3586080"/>
            <a:ext cx="3952980" cy="276999"/>
          </a:xfrm>
          <a:prstGeom prst="rect">
            <a:avLst/>
          </a:prstGeom>
          <a:noFill/>
        </p:spPr>
        <p:txBody>
          <a:bodyPr wrap="square" rtlCol="0">
            <a:spAutoFit/>
          </a:bodyPr>
          <a:lstStyle/>
          <a:p>
            <a:pPr algn="l"/>
            <a:r>
              <a:rPr kumimoji="1" lang="ja-JP" altLang="en-US" sz="1200" b="1">
                <a:latin typeface="Meiryo UI" panose="020B0604030504040204" pitchFamily="50" charset="-128"/>
                <a:ea typeface="Meiryo UI" panose="020B0604030504040204" pitchFamily="50" charset="-128"/>
              </a:rPr>
              <a:t>①令和７年（</a:t>
            </a:r>
            <a:r>
              <a:rPr kumimoji="1" lang="en-US" altLang="ja-JP" sz="1200" b="1">
                <a:latin typeface="Meiryo UI" panose="020B0604030504040204" pitchFamily="50" charset="-128"/>
                <a:ea typeface="Meiryo UI" panose="020B0604030504040204" pitchFamily="50" charset="-128"/>
              </a:rPr>
              <a:t>2025</a:t>
            </a:r>
            <a:r>
              <a:rPr kumimoji="1" lang="ja-JP" altLang="en-US" sz="1200" b="1">
                <a:latin typeface="Meiryo UI" panose="020B0604030504040204" pitchFamily="50" charset="-128"/>
                <a:ea typeface="Meiryo UI" panose="020B0604030504040204" pitchFamily="50" charset="-128"/>
              </a:rPr>
              <a:t>年）度末までに当面実施する対策</a:t>
            </a:r>
          </a:p>
        </p:txBody>
      </p:sp>
      <p:sp>
        <p:nvSpPr>
          <p:cNvPr id="15" name="テキスト ボックス 14">
            <a:extLst>
              <a:ext uri="{FF2B5EF4-FFF2-40B4-BE49-F238E27FC236}">
                <a16:creationId xmlns:a16="http://schemas.microsoft.com/office/drawing/2014/main" id="{E807C69D-5583-8D55-4CDF-1D5A4CFDA828}"/>
              </a:ext>
            </a:extLst>
          </p:cNvPr>
          <p:cNvSpPr txBox="1"/>
          <p:nvPr/>
        </p:nvSpPr>
        <p:spPr>
          <a:xfrm>
            <a:off x="97559" y="4820366"/>
            <a:ext cx="3952979" cy="276999"/>
          </a:xfrm>
          <a:prstGeom prst="rect">
            <a:avLst/>
          </a:prstGeom>
          <a:noFill/>
        </p:spPr>
        <p:txBody>
          <a:bodyPr wrap="square" rtlCol="0">
            <a:spAutoFit/>
          </a:bodyPr>
          <a:lstStyle/>
          <a:p>
            <a:pPr algn="l"/>
            <a:r>
              <a:rPr kumimoji="1" lang="ja-JP" altLang="en-US" sz="1200" b="1">
                <a:latin typeface="Meiryo UI" panose="020B0604030504040204" pitchFamily="50" charset="-128"/>
                <a:ea typeface="Meiryo UI" panose="020B0604030504040204" pitchFamily="50" charset="-128"/>
              </a:rPr>
              <a:t>②令和８年（</a:t>
            </a:r>
            <a:r>
              <a:rPr kumimoji="1" lang="en-US" altLang="ja-JP" sz="1200" b="1">
                <a:latin typeface="Meiryo UI" panose="020B0604030504040204" pitchFamily="50" charset="-128"/>
                <a:ea typeface="Meiryo UI" panose="020B0604030504040204" pitchFamily="50" charset="-128"/>
              </a:rPr>
              <a:t>2026</a:t>
            </a:r>
            <a:r>
              <a:rPr kumimoji="1" lang="ja-JP" altLang="en-US" sz="1200" b="1">
                <a:latin typeface="Meiryo UI" panose="020B0604030504040204" pitchFamily="50" charset="-128"/>
                <a:ea typeface="Meiryo UI" panose="020B0604030504040204" pitchFamily="50" charset="-128"/>
              </a:rPr>
              <a:t>年）度以降に実施する中期的対策</a:t>
            </a:r>
          </a:p>
        </p:txBody>
      </p:sp>
    </p:spTree>
    <p:extLst>
      <p:ext uri="{BB962C8B-B14F-4D97-AF65-F5344CB8AC3E}">
        <p14:creationId xmlns:p14="http://schemas.microsoft.com/office/powerpoint/2010/main" val="340101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191189C-A706-4080-B659-89062380912E}"/>
              </a:ext>
            </a:extLst>
          </p:cNvPr>
          <p:cNvSpPr>
            <a:spLocks noGrp="1"/>
          </p:cNvSpPr>
          <p:nvPr>
            <p:ph type="title"/>
          </p:nvPr>
        </p:nvSpPr>
        <p:spPr>
          <a:xfrm>
            <a:off x="340519" y="2979473"/>
            <a:ext cx="9224962" cy="615712"/>
          </a:xfrm>
        </p:spPr>
        <p:txBody>
          <a:bodyPr/>
          <a:lstStyle/>
          <a:p>
            <a:pPr algn="ctr"/>
            <a:r>
              <a:rPr lang="ja-JP" altLang="en-US" sz="3200" b="1"/>
              <a:t>デジタル庁の試算による推計値</a:t>
            </a:r>
          </a:p>
        </p:txBody>
      </p:sp>
      <p:sp>
        <p:nvSpPr>
          <p:cNvPr id="3" name="スライド番号プレースホルダー 5">
            <a:extLst>
              <a:ext uri="{FF2B5EF4-FFF2-40B4-BE49-F238E27FC236}">
                <a16:creationId xmlns:a16="http://schemas.microsoft.com/office/drawing/2014/main" id="{216CD23F-AC01-4B28-99B5-C89FAB9893B4}"/>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7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デジタル庁の試算による当面実施する対策後の推計値 </a:t>
            </a:r>
            <a:r>
              <a:rPr lang="en-US" altLang="ja-JP" sz="1200" b="1">
                <a:latin typeface="Meiryo UI" panose="020B0604030504040204" pitchFamily="50" charset="-128"/>
                <a:ea typeface="Meiryo UI" panose="020B0604030504040204" pitchFamily="50" charset="-128"/>
              </a:rPr>
              <a:t>※1</a:t>
            </a:r>
            <a:endParaRPr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256309" y="582901"/>
            <a:ext cx="9393381" cy="1059880"/>
          </a:xfrm>
          <a:prstGeom prst="rect">
            <a:avLst/>
          </a:prstGeom>
          <a:noFill/>
          <a:ln w="28575" algn="ctr">
            <a:solidFill>
              <a:sysClr val="window" lastClr="FFFFFF">
                <a:lumMod val="65000"/>
              </a:sysClr>
            </a:solidFill>
            <a:miter lim="800000"/>
            <a:headEnd/>
            <a:tailEnd/>
          </a:ln>
          <a:effectLst/>
        </p:spPr>
        <p:txBody>
          <a:bodyPr wrap="square" lIns="74267" tIns="37135" rIns="74267" bIns="37135" rtlCol="0" anchor="t">
            <a:spAutoFit/>
          </a:bodyPr>
          <a:lstStyle/>
          <a:p>
            <a:pPr marL="232172" indent="-232172">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現行システムからガバメントクラウドへリフト</a:t>
            </a:r>
            <a:r>
              <a:rPr lang="en-US" altLang="ja-JP" sz="1600" kern="0">
                <a:solidFill>
                  <a:prstClr val="black"/>
                </a:solidFill>
                <a:latin typeface="Meiryo UI" panose="020B0604030504040204" pitchFamily="50" charset="-128"/>
                <a:ea typeface="Meiryo UI" panose="020B0604030504040204" pitchFamily="50" charset="-128"/>
              </a:rPr>
              <a:t>(</a:t>
            </a:r>
            <a:r>
              <a:rPr lang="ja-JP" altLang="en-US" sz="1600" kern="0">
                <a:solidFill>
                  <a:prstClr val="black"/>
                </a:solidFill>
                <a:latin typeface="Meiryo UI" panose="020B0604030504040204" pitchFamily="50" charset="-128"/>
                <a:ea typeface="Meiryo UI" panose="020B0604030504040204" pitchFamily="50" charset="-128"/>
              </a:rPr>
              <a:t>推奨構成等を採用した構成</a:t>
            </a:r>
            <a:r>
              <a:rPr lang="en-US" altLang="ja-JP" sz="1600" kern="0">
                <a:solidFill>
                  <a:prstClr val="black"/>
                </a:solidFill>
                <a:latin typeface="Meiryo UI" panose="020B0604030504040204" pitchFamily="50" charset="-128"/>
                <a:ea typeface="Meiryo UI" panose="020B0604030504040204" pitchFamily="50" charset="-128"/>
              </a:rPr>
              <a:t>)</a:t>
            </a:r>
            <a:r>
              <a:rPr lang="ja-JP" altLang="en-US" sz="1600" kern="0">
                <a:solidFill>
                  <a:prstClr val="black"/>
                </a:solidFill>
                <a:latin typeface="Meiryo UI" panose="020B0604030504040204" pitchFamily="50" charset="-128"/>
                <a:ea typeface="Meiryo UI" panose="020B0604030504040204" pitchFamily="50" charset="-128"/>
              </a:rPr>
              <a:t>した場合の増減率について、「</a:t>
            </a:r>
            <a:r>
              <a:rPr lang="ja-JP" altLang="en-US" sz="1600" b="1" kern="0">
                <a:solidFill>
                  <a:prstClr val="black"/>
                </a:solidFill>
                <a:latin typeface="Meiryo UI" panose="020B0604030504040204" pitchFamily="50" charset="-128"/>
                <a:ea typeface="Meiryo UI" panose="020B0604030504040204" pitchFamily="50" charset="-128"/>
              </a:rPr>
              <a:t>検証</a:t>
            </a:r>
            <a:r>
              <a:rPr lang="zh-TW" altLang="en-US" sz="1600" b="1" kern="0">
                <a:solidFill>
                  <a:prstClr val="black"/>
                </a:solidFill>
                <a:latin typeface="Meiryo UI" panose="020B0604030504040204" pitchFamily="50" charset="-128"/>
                <a:ea typeface="Meiryo UI" panose="020B0604030504040204" pitchFamily="50" charset="-128"/>
              </a:rPr>
              <a:t>事業報告値</a:t>
            </a:r>
            <a:r>
              <a:rPr lang="ja-JP" altLang="en-US" sz="1600" b="1" kern="0">
                <a:solidFill>
                  <a:prstClr val="black"/>
                </a:solidFill>
                <a:latin typeface="Meiryo UI" panose="020B0604030504040204" pitchFamily="50" charset="-128"/>
                <a:ea typeface="Meiryo UI" panose="020B0604030504040204" pitchFamily="50" charset="-128"/>
              </a:rPr>
              <a:t>コストＢ</a:t>
            </a:r>
            <a:r>
              <a:rPr lang="ja-JP" altLang="en-US" sz="1600" kern="0">
                <a:solidFill>
                  <a:prstClr val="black"/>
                </a:solidFill>
                <a:latin typeface="Meiryo UI" panose="020B0604030504040204" pitchFamily="50" charset="-128"/>
                <a:ea typeface="Meiryo UI" panose="020B0604030504040204" pitchFamily="50" charset="-128"/>
              </a:rPr>
              <a:t>」と</a:t>
            </a:r>
            <a:r>
              <a:rPr lang="ja-JP" altLang="en-US" sz="1600" b="1" u="sng" kern="0">
                <a:solidFill>
                  <a:prstClr val="black"/>
                </a:solidFill>
                <a:latin typeface="Meiryo UI" panose="020B0604030504040204" pitchFamily="50" charset="-128"/>
                <a:ea typeface="Meiryo UI" panose="020B0604030504040204" pitchFamily="50" charset="-128"/>
              </a:rPr>
              <a:t>デジタル庁試算による「令和７年度末までの当面の対策後」の推計値</a:t>
            </a:r>
            <a:r>
              <a:rPr lang="ja-JP" altLang="en-US" sz="1600" kern="0">
                <a:solidFill>
                  <a:prstClr val="black"/>
                </a:solidFill>
                <a:latin typeface="Meiryo UI" panose="020B0604030504040204" pitchFamily="50" charset="-128"/>
                <a:ea typeface="Meiryo UI" panose="020B0604030504040204" pitchFamily="50" charset="-128"/>
              </a:rPr>
              <a:t>を以下に示す。</a:t>
            </a:r>
            <a:endParaRPr lang="en-US" altLang="ja-JP" sz="1600" kern="0">
              <a:solidFill>
                <a:prstClr val="black"/>
              </a:solidFill>
              <a:latin typeface="Meiryo UI" panose="020B0604030504040204" pitchFamily="50" charset="-128"/>
              <a:ea typeface="Meiryo UI" panose="020B0604030504040204" pitchFamily="50" charset="-128"/>
            </a:endParaRPr>
          </a:p>
          <a:p>
            <a:pPr marL="232172" indent="-232172">
              <a:buFont typeface="Meiryo UI" panose="020B0604030504040204" pitchFamily="50" charset="-128"/>
              <a:buChar char="○"/>
              <a:defRPr/>
            </a:pPr>
            <a:r>
              <a:rPr lang="ja-JP" altLang="en-US" sz="1600" kern="0">
                <a:solidFill>
                  <a:prstClr val="black"/>
                </a:solidFill>
                <a:latin typeface="Meiryo UI"/>
                <a:ea typeface="Meiryo UI"/>
              </a:rPr>
              <a:t>検証事業では費用削減効果が見られなかった</a:t>
            </a:r>
            <a:r>
              <a:rPr lang="ja-JP" altLang="en-US" sz="1600" b="1" u="sng" kern="0">
                <a:solidFill>
                  <a:prstClr val="black"/>
                </a:solidFill>
                <a:latin typeface="Meiryo UI"/>
                <a:ea typeface="Meiryo UI"/>
              </a:rPr>
              <a:t>宇和島市、須坂市、せとうち３市においても、検証事業報告値（見直し）からランニングコストの削減が見込まれる。</a:t>
            </a:r>
            <a:endParaRPr lang="en-US" altLang="ja-JP" sz="1600" b="1" u="sng" kern="0">
              <a:solidFill>
                <a:prstClr val="black"/>
              </a:solidFill>
              <a:latin typeface="Meiryo UI"/>
              <a:ea typeface="Meiryo UI"/>
            </a:endParaRPr>
          </a:p>
        </p:txBody>
      </p:sp>
      <p:grpSp>
        <p:nvGrpSpPr>
          <p:cNvPr id="8" name="グループ化 7">
            <a:extLst>
              <a:ext uri="{FF2B5EF4-FFF2-40B4-BE49-F238E27FC236}">
                <a16:creationId xmlns:a16="http://schemas.microsoft.com/office/drawing/2014/main" id="{233A7C57-2350-B30E-DB71-74E3C39D6386}"/>
              </a:ext>
            </a:extLst>
          </p:cNvPr>
          <p:cNvGrpSpPr/>
          <p:nvPr/>
        </p:nvGrpSpPr>
        <p:grpSpPr>
          <a:xfrm>
            <a:off x="2270520" y="5608667"/>
            <a:ext cx="1878044" cy="481196"/>
            <a:chOff x="1226048" y="5799819"/>
            <a:chExt cx="1668417" cy="592241"/>
          </a:xfrm>
        </p:grpSpPr>
        <p:sp>
          <p:nvSpPr>
            <p:cNvPr id="9" name="左中かっこ 8">
              <a:extLst>
                <a:ext uri="{FF2B5EF4-FFF2-40B4-BE49-F238E27FC236}">
                  <a16:creationId xmlns:a16="http://schemas.microsoft.com/office/drawing/2014/main" id="{76E76FF6-80B4-0447-6544-ED38CDD2966D}"/>
                </a:ext>
              </a:extLst>
            </p:cNvPr>
            <p:cNvSpPr/>
            <p:nvPr/>
          </p:nvSpPr>
          <p:spPr>
            <a:xfrm rot="16200000">
              <a:off x="1947347" y="5151819"/>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338D"/>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F3393D17-EA64-A606-3C70-A549E0846954}"/>
                </a:ext>
              </a:extLst>
            </p:cNvPr>
            <p:cNvSpPr/>
            <p:nvPr/>
          </p:nvSpPr>
          <p:spPr>
            <a:xfrm>
              <a:off x="1226048" y="5974865"/>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データセンター</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単独</a:t>
              </a:r>
              <a:r>
                <a:rPr lang="en-US" altLang="ja-JP" sz="813" b="1" kern="0">
                  <a:solidFill>
                    <a:srgbClr val="00338D"/>
                  </a:solidFill>
                  <a:latin typeface="Meiryo UI" panose="020B0604030504040204" pitchFamily="50" charset="-128"/>
                  <a:ea typeface="Meiryo UI" panose="020B0604030504040204" pitchFamily="50" charset="-128"/>
                </a:rPr>
                <a:t>)</a:t>
              </a:r>
            </a:p>
            <a:p>
              <a:pPr algn="ctr">
                <a:defRPr/>
              </a:pPr>
              <a:r>
                <a:rPr lang="ja-JP" altLang="en-US" sz="731" b="1" kern="0">
                  <a:solidFill>
                    <a:srgbClr val="00338D"/>
                  </a:solidFill>
                  <a:latin typeface="Meiryo UI" panose="020B0604030504040204" pitchFamily="50" charset="-128"/>
                  <a:ea typeface="Meiryo UI" panose="020B0604030504040204" pitchFamily="50" charset="-128"/>
                </a:rPr>
                <a:t>佐倉市は一部庁内環境からリフト</a:t>
              </a:r>
              <a:endParaRPr lang="en-US" altLang="ja-JP" sz="731" b="1" kern="0">
                <a:solidFill>
                  <a:srgbClr val="00338D"/>
                </a:solidFill>
                <a:latin typeface="Meiryo UI" panose="020B0604030504040204" pitchFamily="50" charset="-128"/>
                <a:ea typeface="Meiryo UI" panose="020B0604030504040204" pitchFamily="50" charset="-128"/>
              </a:endParaRPr>
            </a:p>
          </p:txBody>
        </p:sp>
      </p:grpSp>
      <p:grpSp>
        <p:nvGrpSpPr>
          <p:cNvPr id="18" name="グループ化 17">
            <a:extLst>
              <a:ext uri="{FF2B5EF4-FFF2-40B4-BE49-F238E27FC236}">
                <a16:creationId xmlns:a16="http://schemas.microsoft.com/office/drawing/2014/main" id="{A3B778C8-9AC8-873D-A263-AE65874DCCD5}"/>
              </a:ext>
            </a:extLst>
          </p:cNvPr>
          <p:cNvGrpSpPr>
            <a:grpSpLocks/>
          </p:cNvGrpSpPr>
          <p:nvPr/>
        </p:nvGrpSpPr>
        <p:grpSpPr>
          <a:xfrm>
            <a:off x="4511188" y="5608667"/>
            <a:ext cx="1355589" cy="481196"/>
            <a:chOff x="2812011" y="5799819"/>
            <a:chExt cx="1668417" cy="592241"/>
          </a:xfrm>
        </p:grpSpPr>
        <p:sp>
          <p:nvSpPr>
            <p:cNvPr id="27" name="左中かっこ 26">
              <a:extLst>
                <a:ext uri="{FF2B5EF4-FFF2-40B4-BE49-F238E27FC236}">
                  <a16:creationId xmlns:a16="http://schemas.microsoft.com/office/drawing/2014/main" id="{88B12128-01BA-B02D-1855-B79CFE005B3A}"/>
                </a:ext>
              </a:extLst>
            </p:cNvPr>
            <p:cNvSpPr>
              <a:spLocks/>
            </p:cNvSpPr>
            <p:nvPr/>
          </p:nvSpPr>
          <p:spPr>
            <a:xfrm rot="16200000">
              <a:off x="3525808" y="5234896"/>
              <a:ext cx="199385" cy="1329231"/>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0000"/>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F32A50C6-9D01-EE8A-E105-9463A4DE4C11}"/>
                </a:ext>
              </a:extLst>
            </p:cNvPr>
            <p:cNvSpPr/>
            <p:nvPr/>
          </p:nvSpPr>
          <p:spPr>
            <a:xfrm>
              <a:off x="2812011" y="5974865"/>
              <a:ext cx="1668417" cy="417195"/>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データセンター</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ハード共用</a:t>
              </a:r>
              <a:r>
                <a:rPr lang="en-US" altLang="ja-JP" sz="813" b="1" kern="0">
                  <a:solidFill>
                    <a:srgbClr val="00338D"/>
                  </a:solidFill>
                  <a:latin typeface="Meiryo UI" panose="020B0604030504040204" pitchFamily="50" charset="-128"/>
                  <a:ea typeface="Meiryo UI" panose="020B0604030504040204" pitchFamily="50" charset="-128"/>
                </a:rPr>
                <a:t>)</a:t>
              </a:r>
            </a:p>
          </p:txBody>
        </p:sp>
      </p:grpSp>
      <p:grpSp>
        <p:nvGrpSpPr>
          <p:cNvPr id="32" name="グループ化 31">
            <a:extLst>
              <a:ext uri="{FF2B5EF4-FFF2-40B4-BE49-F238E27FC236}">
                <a16:creationId xmlns:a16="http://schemas.microsoft.com/office/drawing/2014/main" id="{8FFE087B-2667-D1A4-2C7D-2FD04EB3EBFB}"/>
              </a:ext>
            </a:extLst>
          </p:cNvPr>
          <p:cNvGrpSpPr>
            <a:grpSpLocks/>
          </p:cNvGrpSpPr>
          <p:nvPr/>
        </p:nvGrpSpPr>
        <p:grpSpPr>
          <a:xfrm>
            <a:off x="6467240" y="5602205"/>
            <a:ext cx="1690089" cy="481196"/>
            <a:chOff x="4447721" y="5799819"/>
            <a:chExt cx="1556504" cy="592241"/>
          </a:xfrm>
        </p:grpSpPr>
        <p:sp>
          <p:nvSpPr>
            <p:cNvPr id="34" name="左中かっこ 33">
              <a:extLst>
                <a:ext uri="{FF2B5EF4-FFF2-40B4-BE49-F238E27FC236}">
                  <a16:creationId xmlns:a16="http://schemas.microsoft.com/office/drawing/2014/main" id="{28AF3BAC-9130-7CAF-8110-99FB84D667A4}"/>
                </a:ext>
              </a:extLst>
            </p:cNvPr>
            <p:cNvSpPr>
              <a:spLocks/>
            </p:cNvSpPr>
            <p:nvPr/>
          </p:nvSpPr>
          <p:spPr>
            <a:xfrm rot="16200000">
              <a:off x="5104270" y="5151819"/>
              <a:ext cx="199385" cy="149538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338D"/>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3FAA0D4-6138-197D-381B-098C2854782C}"/>
                </a:ext>
              </a:extLst>
            </p:cNvPr>
            <p:cNvSpPr/>
            <p:nvPr/>
          </p:nvSpPr>
          <p:spPr>
            <a:xfrm>
              <a:off x="4447721" y="5974865"/>
              <a:ext cx="1556504" cy="417195"/>
            </a:xfrm>
            <a:prstGeom prst="rect">
              <a:avLst/>
            </a:prstGeom>
            <a:solidFill>
              <a:schemeClr val="bg1"/>
            </a:solidFill>
            <a:ln w="28575" cap="flat" cmpd="sng" algn="ctr">
              <a:noFill/>
              <a:prstDash val="solid"/>
              <a:miter lim="800000"/>
            </a:ln>
            <a:effec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自治体クラウド</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ハード・アプリ共用</a:t>
              </a:r>
              <a:r>
                <a:rPr lang="en-US" altLang="ja-JP" sz="813" b="1" kern="0">
                  <a:solidFill>
                    <a:srgbClr val="00338D"/>
                  </a:solidFill>
                  <a:latin typeface="Meiryo UI" panose="020B0604030504040204" pitchFamily="50" charset="-128"/>
                  <a:ea typeface="Meiryo UI" panose="020B0604030504040204" pitchFamily="50" charset="-128"/>
                </a:rPr>
                <a:t>)</a:t>
              </a:r>
            </a:p>
            <a:p>
              <a:pPr algn="ctr">
                <a:defRPr/>
              </a:pPr>
              <a:r>
                <a:rPr lang="ja-JP" altLang="en-US" sz="731" b="1" kern="0">
                  <a:solidFill>
                    <a:srgbClr val="00338D"/>
                  </a:solidFill>
                  <a:latin typeface="Meiryo UI" panose="020B0604030504040204" pitchFamily="50" charset="-128"/>
                  <a:ea typeface="Meiryo UI" panose="020B0604030504040204" pitchFamily="50" charset="-128"/>
                </a:rPr>
                <a:t>せとうち</a:t>
              </a:r>
              <a:r>
                <a:rPr lang="en-US" altLang="ja-JP" sz="731" b="1" kern="0">
                  <a:solidFill>
                    <a:srgbClr val="00338D"/>
                  </a:solidFill>
                  <a:latin typeface="Meiryo UI" panose="020B0604030504040204" pitchFamily="50" charset="-128"/>
                  <a:ea typeface="Meiryo UI" panose="020B0604030504040204" pitchFamily="50" charset="-128"/>
                </a:rPr>
                <a:t>3</a:t>
              </a:r>
              <a:r>
                <a:rPr lang="ja-JP" altLang="en-US" sz="731" b="1" kern="0">
                  <a:solidFill>
                    <a:srgbClr val="00338D"/>
                  </a:solidFill>
                  <a:latin typeface="Meiryo UI" panose="020B0604030504040204" pitchFamily="50" charset="-128"/>
                  <a:ea typeface="Meiryo UI" panose="020B0604030504040204" pitchFamily="50" charset="-128"/>
                </a:rPr>
                <a:t>市、笠置町は一部庁内環境からリフト</a:t>
              </a:r>
              <a:endParaRPr lang="en-US" altLang="ja-JP" sz="731" b="1" kern="0">
                <a:solidFill>
                  <a:srgbClr val="00338D"/>
                </a:solidFill>
                <a:latin typeface="Meiryo UI" panose="020B0604030504040204" pitchFamily="50" charset="-128"/>
                <a:ea typeface="Meiryo UI" panose="020B0604030504040204" pitchFamily="50" charset="-128"/>
              </a:endParaRPr>
            </a:p>
          </p:txBody>
        </p:sp>
      </p:grpSp>
      <p:sp>
        <p:nvSpPr>
          <p:cNvPr id="36" name="吹き出し: 四角形 35">
            <a:extLst>
              <a:ext uri="{FF2B5EF4-FFF2-40B4-BE49-F238E27FC236}">
                <a16:creationId xmlns:a16="http://schemas.microsoft.com/office/drawing/2014/main" id="{FCD06FBC-97BF-D0CC-1059-11F15BBC4862}"/>
              </a:ext>
            </a:extLst>
          </p:cNvPr>
          <p:cNvSpPr/>
          <p:nvPr/>
        </p:nvSpPr>
        <p:spPr>
          <a:xfrm>
            <a:off x="965606" y="5615168"/>
            <a:ext cx="1089622" cy="319196"/>
          </a:xfrm>
          <a:prstGeom prst="wedgeRectCallout">
            <a:avLst>
              <a:gd name="adj1" fmla="val 68599"/>
              <a:gd name="adj2" fmla="val -5387"/>
            </a:avLst>
          </a:prstGeom>
          <a:solidFill>
            <a:srgbClr val="00338D"/>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shade val="5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u="sng">
                <a:latin typeface="Meiryo UI" panose="020B0604030504040204" pitchFamily="50" charset="-128"/>
                <a:ea typeface="Meiryo UI" panose="020B0604030504040204" pitchFamily="50" charset="-128"/>
              </a:rPr>
              <a:t>ガバメントクラウドへ</a:t>
            </a:r>
            <a:endParaRPr kumimoji="1" lang="en-US" altLang="ja-JP" sz="800" b="1" u="sng">
              <a:latin typeface="Meiryo UI" panose="020B0604030504040204" pitchFamily="50" charset="-128"/>
              <a:ea typeface="Meiryo UI" panose="020B0604030504040204" pitchFamily="50" charset="-128"/>
            </a:endParaRPr>
          </a:p>
          <a:p>
            <a:pPr algn="ctr"/>
            <a:r>
              <a:rPr kumimoji="1" lang="ja-JP" altLang="en-US" sz="800" b="1" u="sng">
                <a:latin typeface="Meiryo UI" panose="020B0604030504040204" pitchFamily="50" charset="-128"/>
                <a:ea typeface="Meiryo UI" panose="020B0604030504040204" pitchFamily="50" charset="-128"/>
              </a:rPr>
              <a:t>移行前の現行環境</a:t>
            </a:r>
          </a:p>
        </p:txBody>
      </p:sp>
      <p:graphicFrame>
        <p:nvGraphicFramePr>
          <p:cNvPr id="46" name="グラフ5">
            <a:extLst>
              <a:ext uri="{FF2B5EF4-FFF2-40B4-BE49-F238E27FC236}">
                <a16:creationId xmlns:a16="http://schemas.microsoft.com/office/drawing/2014/main" id="{C9116FA0-9C39-46E7-9B99-004F9E2F7E1D}"/>
              </a:ext>
            </a:extLst>
          </p:cNvPr>
          <p:cNvGraphicFramePr>
            <a:graphicFrameLocks/>
          </p:cNvGraphicFramePr>
          <p:nvPr>
            <p:extLst>
              <p:ext uri="{D42A27DB-BD31-4B8C-83A1-F6EECF244321}">
                <p14:modId xmlns:p14="http://schemas.microsoft.com/office/powerpoint/2010/main" val="1537364241"/>
              </p:ext>
            </p:extLst>
          </p:nvPr>
        </p:nvGraphicFramePr>
        <p:xfrm>
          <a:off x="1296347" y="2471213"/>
          <a:ext cx="8353343" cy="3276326"/>
        </p:xfrm>
        <a:graphic>
          <a:graphicData uri="http://schemas.openxmlformats.org/drawingml/2006/chart">
            <c:chart xmlns:c="http://schemas.openxmlformats.org/drawingml/2006/chart" xmlns:r="http://schemas.openxmlformats.org/officeDocument/2006/relationships" r:id="rId3"/>
          </a:graphicData>
        </a:graphic>
      </p:graphicFrame>
      <p:sp>
        <p:nvSpPr>
          <p:cNvPr id="47" name="テキスト ボックス 46">
            <a:extLst>
              <a:ext uri="{FF2B5EF4-FFF2-40B4-BE49-F238E27FC236}">
                <a16:creationId xmlns:a16="http://schemas.microsoft.com/office/drawing/2014/main" id="{3C481C1E-D476-A312-A9A9-BAA7BA813C2E}"/>
              </a:ext>
            </a:extLst>
          </p:cNvPr>
          <p:cNvSpPr txBox="1"/>
          <p:nvPr/>
        </p:nvSpPr>
        <p:spPr>
          <a:xfrm>
            <a:off x="1184445" y="2181525"/>
            <a:ext cx="2964119" cy="264951"/>
          </a:xfrm>
          <a:prstGeom prst="roundRect">
            <a:avLst/>
          </a:prstGeom>
          <a:solidFill>
            <a:srgbClr val="00338D"/>
          </a:solidFill>
        </p:spPr>
        <p:txBody>
          <a:bodyPr wrap="square" lIns="44371" tIns="44371" rIns="44371" bIns="44371" rtlCol="0">
            <a:noAutofit/>
          </a:bodyPr>
          <a:lstStyle/>
          <a:p>
            <a:pPr algn="ctr">
              <a:spcAft>
                <a:spcPts val="488"/>
              </a:spcAft>
            </a:pPr>
            <a:r>
              <a:rPr lang="ja-JP" altLang="en-US" sz="975" b="1">
                <a:solidFill>
                  <a:schemeClr val="bg1"/>
                </a:solidFill>
                <a:latin typeface="Meiryo UI" panose="020B0604030504040204" pitchFamily="50" charset="-128"/>
                <a:ea typeface="Meiryo UI" panose="020B0604030504040204" pitchFamily="50" charset="-128"/>
              </a:rPr>
              <a:t>ランニングコストの増減率</a:t>
            </a:r>
            <a:r>
              <a:rPr lang="en-US" altLang="ja-JP" sz="800" b="1">
                <a:solidFill>
                  <a:schemeClr val="bg1"/>
                </a:solidFill>
                <a:latin typeface="Meiryo UI" panose="020B0604030504040204" pitchFamily="50" charset="-128"/>
                <a:ea typeface="Meiryo UI" panose="020B0604030504040204" pitchFamily="50" charset="-128"/>
              </a:rPr>
              <a:t>※1</a:t>
            </a:r>
            <a:r>
              <a:rPr lang="ja-JP" altLang="en-US" sz="975" b="1">
                <a:solidFill>
                  <a:schemeClr val="bg1"/>
                </a:solidFill>
                <a:latin typeface="Meiryo UI" panose="020B0604030504040204" pitchFamily="50" charset="-128"/>
                <a:ea typeface="Meiryo UI" panose="020B0604030504040204" pitchFamily="50" charset="-128"/>
              </a:rPr>
              <a:t>を可視化</a:t>
            </a:r>
          </a:p>
        </p:txBody>
      </p:sp>
      <p:sp>
        <p:nvSpPr>
          <p:cNvPr id="51" name="楕円 50">
            <a:extLst>
              <a:ext uri="{FF2B5EF4-FFF2-40B4-BE49-F238E27FC236}">
                <a16:creationId xmlns:a16="http://schemas.microsoft.com/office/drawing/2014/main" id="{58B2A17F-0683-5B8C-2EBF-DC0775CD7487}"/>
              </a:ext>
            </a:extLst>
          </p:cNvPr>
          <p:cNvSpPr/>
          <p:nvPr/>
        </p:nvSpPr>
        <p:spPr>
          <a:xfrm>
            <a:off x="1454099" y="2492680"/>
            <a:ext cx="188327" cy="913540"/>
          </a:xfrm>
          <a:prstGeom prst="ellipse">
            <a:avLst/>
          </a:prstGeom>
          <a:solidFill>
            <a:sysClr val="window" lastClr="FFFFFF">
              <a:lumMod val="95000"/>
            </a:sysClr>
          </a:solidFill>
          <a:ln w="12700" cap="flat" cmpd="sng" algn="ctr">
            <a:noFill/>
            <a:prstDash val="solid"/>
            <a:miter lim="800000"/>
          </a:ln>
          <a:effectLst/>
        </p:spPr>
        <p:txBody>
          <a:bodyPr vert="eaVert" lIns="40500" tIns="40500" rIns="40500" bIns="40500" rtlCol="0" anchor="ctr"/>
          <a:lstStyle/>
          <a:p>
            <a:pPr algn="ctr">
              <a:defRPr/>
            </a:pPr>
            <a:r>
              <a:rPr lang="ja-JP" altLang="en-US" sz="813" kern="0">
                <a:solidFill>
                  <a:srgbClr val="0C233C">
                    <a:lumMod val="60000"/>
                    <a:lumOff val="40000"/>
                  </a:srgbClr>
                </a:solidFill>
                <a:latin typeface="Meiryo UI" panose="020B0604030504040204" pitchFamily="50" charset="-128"/>
                <a:ea typeface="Meiryo UI" panose="020B0604030504040204" pitchFamily="50" charset="-128"/>
              </a:rPr>
              <a:t>増えている</a:t>
            </a:r>
          </a:p>
        </p:txBody>
      </p:sp>
      <p:sp>
        <p:nvSpPr>
          <p:cNvPr id="52" name="楕円 51">
            <a:extLst>
              <a:ext uri="{FF2B5EF4-FFF2-40B4-BE49-F238E27FC236}">
                <a16:creationId xmlns:a16="http://schemas.microsoft.com/office/drawing/2014/main" id="{A68FEF9E-E853-58A7-EDC9-B0FB366BA253}"/>
              </a:ext>
            </a:extLst>
          </p:cNvPr>
          <p:cNvSpPr/>
          <p:nvPr/>
        </p:nvSpPr>
        <p:spPr>
          <a:xfrm>
            <a:off x="1454099" y="3952323"/>
            <a:ext cx="188327" cy="887521"/>
          </a:xfrm>
          <a:prstGeom prst="ellipse">
            <a:avLst/>
          </a:prstGeom>
          <a:solidFill>
            <a:sysClr val="window" lastClr="FFFFFF">
              <a:lumMod val="95000"/>
            </a:sysClr>
          </a:solidFill>
          <a:ln w="12700" cap="flat" cmpd="sng" algn="ctr">
            <a:noFill/>
            <a:prstDash val="solid"/>
            <a:miter lim="800000"/>
          </a:ln>
          <a:effectLst/>
        </p:spPr>
        <p:txBody>
          <a:bodyPr vert="eaVert" lIns="40500" tIns="40500" rIns="40500" bIns="40500" rtlCol="0" anchor="ctr"/>
          <a:lstStyle/>
          <a:p>
            <a:pPr algn="ctr">
              <a:defRPr/>
            </a:pPr>
            <a:r>
              <a:rPr lang="ja-JP" altLang="en-US" sz="813" kern="0">
                <a:solidFill>
                  <a:srgbClr val="0C233C">
                    <a:lumMod val="60000"/>
                    <a:lumOff val="40000"/>
                  </a:srgbClr>
                </a:solidFill>
                <a:latin typeface="Meiryo UI" panose="020B0604030504040204" pitchFamily="50" charset="-128"/>
                <a:ea typeface="Meiryo UI" panose="020B0604030504040204" pitchFamily="50" charset="-128"/>
              </a:rPr>
              <a:t>減っている</a:t>
            </a:r>
          </a:p>
        </p:txBody>
      </p:sp>
      <p:sp>
        <p:nvSpPr>
          <p:cNvPr id="53" name="正方形/長方形 52">
            <a:extLst>
              <a:ext uri="{FF2B5EF4-FFF2-40B4-BE49-F238E27FC236}">
                <a16:creationId xmlns:a16="http://schemas.microsoft.com/office/drawing/2014/main" id="{62DDD0BF-9563-42E2-7838-E2E436C03528}"/>
              </a:ext>
            </a:extLst>
          </p:cNvPr>
          <p:cNvSpPr/>
          <p:nvPr/>
        </p:nvSpPr>
        <p:spPr>
          <a:xfrm>
            <a:off x="1424121" y="3398653"/>
            <a:ext cx="218304" cy="534285"/>
          </a:xfrm>
          <a:prstGeom prst="rect">
            <a:avLst/>
          </a:prstGeom>
          <a:noFill/>
          <a:ln w="12700" cap="flat" cmpd="sng" algn="ctr">
            <a:noFill/>
            <a:prstDash val="solid"/>
            <a:miter lim="800000"/>
          </a:ln>
          <a:effectLst/>
        </p:spPr>
        <p:txBody>
          <a:bodyPr vert="eaVert" lIns="40500" tIns="40500" rIns="40500" bIns="40500" rtlCol="0" anchor="ctr"/>
          <a:lstStyle/>
          <a:p>
            <a:pPr algn="ctr">
              <a:defRPr/>
            </a:pPr>
            <a:r>
              <a:rPr lang="ja-JP" altLang="en-US" sz="900" b="1" kern="0">
                <a:solidFill>
                  <a:srgbClr val="00338D"/>
                </a:solidFill>
                <a:latin typeface="Meiryo UI" panose="020B0604030504040204" pitchFamily="50" charset="-128"/>
                <a:ea typeface="Meiryo UI" panose="020B0604030504040204" pitchFamily="50" charset="-128"/>
              </a:rPr>
              <a:t>増減率</a:t>
            </a:r>
          </a:p>
        </p:txBody>
      </p:sp>
      <p:grpSp>
        <p:nvGrpSpPr>
          <p:cNvPr id="61" name="グループ化 60">
            <a:extLst>
              <a:ext uri="{FF2B5EF4-FFF2-40B4-BE49-F238E27FC236}">
                <a16:creationId xmlns:a16="http://schemas.microsoft.com/office/drawing/2014/main" id="{82CD036B-B931-8E6E-A3BD-7AD8FFEC81BC}"/>
              </a:ext>
            </a:extLst>
          </p:cNvPr>
          <p:cNvGrpSpPr/>
          <p:nvPr/>
        </p:nvGrpSpPr>
        <p:grpSpPr>
          <a:xfrm>
            <a:off x="5068424" y="2109932"/>
            <a:ext cx="1828171" cy="783089"/>
            <a:chOff x="3635259" y="3384739"/>
            <a:chExt cx="1160952" cy="1213562"/>
          </a:xfrm>
        </p:grpSpPr>
        <p:sp>
          <p:nvSpPr>
            <p:cNvPr id="62" name="正方形/長方形 61">
              <a:extLst>
                <a:ext uri="{FF2B5EF4-FFF2-40B4-BE49-F238E27FC236}">
                  <a16:creationId xmlns:a16="http://schemas.microsoft.com/office/drawing/2014/main" id="{C5ECC144-E638-971D-5269-97013E095ABD}"/>
                </a:ext>
              </a:extLst>
            </p:cNvPr>
            <p:cNvSpPr/>
            <p:nvPr/>
          </p:nvSpPr>
          <p:spPr>
            <a:xfrm>
              <a:off x="3757887" y="3384739"/>
              <a:ext cx="1038324" cy="712382"/>
            </a:xfrm>
            <a:prstGeom prst="rect">
              <a:avLst/>
            </a:prstGeom>
            <a:solidFill>
              <a:sysClr val="window" lastClr="FFFFFF"/>
            </a:solidFill>
            <a:ln w="12700" cap="flat" cmpd="sng" algn="ctr">
              <a:noFill/>
              <a:prstDash val="solid"/>
              <a:miter lim="800000"/>
            </a:ln>
            <a:effectLst/>
          </p:spPr>
          <p:txBody>
            <a:bodyPr lIns="40500" tIns="40500" rIns="40500" bIns="40500" rtlCol="0" anchor="ctr"/>
            <a:lstStyle/>
            <a:p>
              <a:pPr>
                <a:defRPr/>
              </a:pPr>
              <a:r>
                <a:rPr lang="zh-TW" altLang="en-US" sz="787" b="1" kern="0">
                  <a:latin typeface="Meiryo UI" panose="020B0604030504040204" pitchFamily="50" charset="-128"/>
                  <a:ea typeface="Meiryo UI" panose="020B0604030504040204" pitchFamily="50" charset="-128"/>
                </a:rPr>
                <a:t>検証事業報告値</a:t>
              </a:r>
              <a:r>
                <a:rPr lang="ja-JP" altLang="en-US" sz="787" b="1" kern="0">
                  <a:latin typeface="Meiryo UI" panose="020B0604030504040204" pitchFamily="50" charset="-128"/>
                  <a:ea typeface="Meiryo UI" panose="020B0604030504040204" pitchFamily="50" charset="-128"/>
                </a:rPr>
                <a:t>の増減率</a:t>
              </a:r>
              <a:endParaRPr lang="en-US" altLang="ja-JP" sz="787" b="1" kern="0">
                <a:latin typeface="Meiryo UI" panose="020B0604030504040204" pitchFamily="50" charset="-128"/>
                <a:ea typeface="Meiryo UI" panose="020B0604030504040204" pitchFamily="50" charset="-128"/>
              </a:endParaRPr>
            </a:p>
            <a:p>
              <a:pPr>
                <a:defRPr/>
              </a:pPr>
              <a:r>
                <a:rPr lang="ja-JP" altLang="en-US" sz="787" b="1" kern="0">
                  <a:latin typeface="Meiryo UI" panose="020B0604030504040204" pitchFamily="50" charset="-128"/>
                  <a:ea typeface="Meiryo UI" panose="020B0604030504040204" pitchFamily="50" charset="-128"/>
                </a:rPr>
                <a:t>当面の対策後の増減率</a:t>
              </a:r>
              <a:endParaRPr lang="en-US" altLang="ja-JP" sz="787" b="1" kern="0">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0B1A8525-3CC1-739E-DCA8-C3222B48AE50}"/>
                </a:ext>
              </a:extLst>
            </p:cNvPr>
            <p:cNvSpPr/>
            <p:nvPr/>
          </p:nvSpPr>
          <p:spPr>
            <a:xfrm>
              <a:off x="3635259" y="3885920"/>
              <a:ext cx="156901" cy="712381"/>
            </a:xfrm>
            <a:prstGeom prst="rect">
              <a:avLst/>
            </a:prstGeom>
            <a:solidFill>
              <a:sysClr val="window" lastClr="FFFFFF">
                <a:lumMod val="100000"/>
              </a:sys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grpSp>
      <p:sp>
        <p:nvSpPr>
          <p:cNvPr id="64" name="正方形/長方形 63">
            <a:extLst>
              <a:ext uri="{FF2B5EF4-FFF2-40B4-BE49-F238E27FC236}">
                <a16:creationId xmlns:a16="http://schemas.microsoft.com/office/drawing/2014/main" id="{3D91260C-C43D-3175-F035-6A021DD5E56D}"/>
              </a:ext>
            </a:extLst>
          </p:cNvPr>
          <p:cNvSpPr/>
          <p:nvPr/>
        </p:nvSpPr>
        <p:spPr>
          <a:xfrm>
            <a:off x="5180024" y="2257465"/>
            <a:ext cx="56626" cy="56626"/>
          </a:xfrm>
          <a:prstGeom prst="rect">
            <a:avLst/>
          </a:prstGeom>
          <a:solidFill>
            <a:srgbClr val="00338D"/>
          </a:solidFill>
          <a:ln w="12700" cap="flat" cmpd="sng" algn="ctr">
            <a:noFill/>
            <a:prstDash val="solid"/>
            <a:miter lim="800000"/>
            <a:headEnd type="none" w="med" len="med"/>
            <a:tailEnd type="none" w="med" len="med"/>
          </a:ln>
          <a:effec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41E87033-CF45-617D-76E3-1ED549CA46A5}"/>
              </a:ext>
            </a:extLst>
          </p:cNvPr>
          <p:cNvSpPr>
            <a:spLocks/>
          </p:cNvSpPr>
          <p:nvPr/>
        </p:nvSpPr>
        <p:spPr>
          <a:xfrm>
            <a:off x="5180024" y="2378118"/>
            <a:ext cx="56626" cy="56626"/>
          </a:xfrm>
          <a:prstGeom prst="rect">
            <a:avLst/>
          </a:prstGeom>
          <a:solidFill>
            <a:srgbClr val="00B8F5"/>
          </a:solidFill>
          <a:ln w="12700" cap="flat" cmpd="sng" algn="ctr">
            <a:noFill/>
            <a:prstDash val="solid"/>
            <a:miter lim="800000"/>
          </a:ln>
          <a:effec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grpSp>
        <p:nvGrpSpPr>
          <p:cNvPr id="6" name="グループ化 5">
            <a:extLst>
              <a:ext uri="{FF2B5EF4-FFF2-40B4-BE49-F238E27FC236}">
                <a16:creationId xmlns:a16="http://schemas.microsoft.com/office/drawing/2014/main" id="{412FFB66-CC30-7F52-12B2-8A473B885686}"/>
              </a:ext>
            </a:extLst>
          </p:cNvPr>
          <p:cNvGrpSpPr/>
          <p:nvPr/>
        </p:nvGrpSpPr>
        <p:grpSpPr>
          <a:xfrm>
            <a:off x="7701217" y="2155679"/>
            <a:ext cx="440078" cy="606332"/>
            <a:chOff x="9061218" y="2229606"/>
            <a:chExt cx="440078" cy="606332"/>
          </a:xfrm>
        </p:grpSpPr>
        <p:sp>
          <p:nvSpPr>
            <p:cNvPr id="7" name="テキスト ボックス 6">
              <a:extLst>
                <a:ext uri="{FF2B5EF4-FFF2-40B4-BE49-F238E27FC236}">
                  <a16:creationId xmlns:a16="http://schemas.microsoft.com/office/drawing/2014/main" id="{0DFD2CE5-D1D6-E7C8-AD6B-AEE66DCDF974}"/>
                </a:ext>
              </a:extLst>
            </p:cNvPr>
            <p:cNvSpPr txBox="1"/>
            <p:nvPr/>
          </p:nvSpPr>
          <p:spPr>
            <a:xfrm>
              <a:off x="9061218" y="2229606"/>
              <a:ext cx="436157" cy="542456"/>
            </a:xfrm>
            <a:prstGeom prst="rect">
              <a:avLst/>
            </a:prstGeom>
            <a:noFill/>
          </p:spPr>
          <p:txBody>
            <a:bodyPr wrap="square" rtlCol="0">
              <a:spAutoFit/>
            </a:bodyPr>
            <a:lstStyle/>
            <a:p>
              <a:r>
                <a:rPr kumimoji="1" lang="ja-JP" altLang="en-US" sz="2925"/>
                <a:t>～</a:t>
              </a:r>
            </a:p>
          </p:txBody>
        </p:sp>
        <p:sp>
          <p:nvSpPr>
            <p:cNvPr id="10" name="テキスト ボックス 9">
              <a:extLst>
                <a:ext uri="{FF2B5EF4-FFF2-40B4-BE49-F238E27FC236}">
                  <a16:creationId xmlns:a16="http://schemas.microsoft.com/office/drawing/2014/main" id="{04D56F9B-AB98-DD84-9686-60476060F7FB}"/>
                </a:ext>
              </a:extLst>
            </p:cNvPr>
            <p:cNvSpPr txBox="1"/>
            <p:nvPr/>
          </p:nvSpPr>
          <p:spPr>
            <a:xfrm>
              <a:off x="9065139" y="2293482"/>
              <a:ext cx="436157" cy="542456"/>
            </a:xfrm>
            <a:prstGeom prst="rect">
              <a:avLst/>
            </a:prstGeom>
            <a:noFill/>
          </p:spPr>
          <p:txBody>
            <a:bodyPr wrap="square" rtlCol="0">
              <a:spAutoFit/>
            </a:bodyPr>
            <a:lstStyle/>
            <a:p>
              <a:r>
                <a:rPr kumimoji="1" lang="ja-JP" altLang="en-US" sz="2925"/>
                <a:t>～</a:t>
              </a:r>
            </a:p>
          </p:txBody>
        </p:sp>
      </p:grpSp>
      <p:sp>
        <p:nvSpPr>
          <p:cNvPr id="11" name="正方形/長方形 10">
            <a:extLst>
              <a:ext uri="{FF2B5EF4-FFF2-40B4-BE49-F238E27FC236}">
                <a16:creationId xmlns:a16="http://schemas.microsoft.com/office/drawing/2014/main" id="{CFDC9B8D-8034-7E81-3B6E-DF5420253846}"/>
              </a:ext>
            </a:extLst>
          </p:cNvPr>
          <p:cNvSpPr/>
          <p:nvPr/>
        </p:nvSpPr>
        <p:spPr>
          <a:xfrm>
            <a:off x="7796071" y="2020716"/>
            <a:ext cx="173858" cy="335616"/>
          </a:xfrm>
          <a:prstGeom prst="rect">
            <a:avLst/>
          </a:prstGeom>
          <a:solidFill>
            <a:srgbClr val="00338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2" name="テキスト ボックス 11">
            <a:extLst>
              <a:ext uri="{FF2B5EF4-FFF2-40B4-BE49-F238E27FC236}">
                <a16:creationId xmlns:a16="http://schemas.microsoft.com/office/drawing/2014/main" id="{8EA5C66D-6392-F335-A3BB-16A26CF91333}"/>
              </a:ext>
            </a:extLst>
          </p:cNvPr>
          <p:cNvSpPr txBox="1"/>
          <p:nvPr/>
        </p:nvSpPr>
        <p:spPr>
          <a:xfrm>
            <a:off x="7116541" y="1917245"/>
            <a:ext cx="721672" cy="246221"/>
          </a:xfrm>
          <a:prstGeom prst="rect">
            <a:avLst/>
          </a:prstGeom>
          <a:noFill/>
        </p:spPr>
        <p:txBody>
          <a:bodyPr wrap="none" rtlCol="0">
            <a:spAutoFit/>
          </a:bodyPr>
          <a:lstStyle/>
          <a:p>
            <a:pPr algn="l"/>
            <a:r>
              <a:rPr kumimoji="1" lang="en-US" altLang="ja-JP" sz="1000" b="1">
                <a:latin typeface="Meiryo UI" panose="020B0604030504040204" pitchFamily="50" charset="-128"/>
                <a:ea typeface="Meiryo UI" panose="020B0604030504040204" pitchFamily="50" charset="-128"/>
              </a:rPr>
              <a:t>251.6%</a:t>
            </a:r>
            <a:endParaRPr kumimoji="1" lang="ja-JP" altLang="en-US" sz="1000" b="1">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6E05DAEF-0885-9B76-6FD7-49E39D8ACD04}"/>
              </a:ext>
            </a:extLst>
          </p:cNvPr>
          <p:cNvSpPr txBox="1"/>
          <p:nvPr/>
        </p:nvSpPr>
        <p:spPr>
          <a:xfrm>
            <a:off x="8086665" y="2094559"/>
            <a:ext cx="721672" cy="246221"/>
          </a:xfrm>
          <a:prstGeom prst="rect">
            <a:avLst/>
          </a:prstGeom>
          <a:noFill/>
        </p:spPr>
        <p:txBody>
          <a:bodyPr wrap="none" rtlCol="0">
            <a:spAutoFit/>
          </a:bodyPr>
          <a:lstStyle/>
          <a:p>
            <a:pPr algn="l"/>
            <a:r>
              <a:rPr kumimoji="1" lang="en-US" altLang="ja-JP" sz="1000" b="1">
                <a:latin typeface="Meiryo UI" panose="020B0604030504040204" pitchFamily="50" charset="-128"/>
                <a:ea typeface="Meiryo UI" panose="020B0604030504040204" pitchFamily="50" charset="-128"/>
              </a:rPr>
              <a:t>222.3%</a:t>
            </a:r>
            <a:endParaRPr kumimoji="1" lang="ja-JP" altLang="en-US" sz="1000" b="1">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6F43AE4-A470-5E04-18AD-C8ADF86D6949}"/>
              </a:ext>
            </a:extLst>
          </p:cNvPr>
          <p:cNvSpPr/>
          <p:nvPr/>
        </p:nvSpPr>
        <p:spPr>
          <a:xfrm>
            <a:off x="7969633" y="2213998"/>
            <a:ext cx="173858" cy="142334"/>
          </a:xfrm>
          <a:prstGeom prst="rect">
            <a:avLst/>
          </a:prstGeom>
          <a:solidFill>
            <a:srgbClr val="00B8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5" name="スライド番号プレースホルダー 5">
            <a:extLst>
              <a:ext uri="{FF2B5EF4-FFF2-40B4-BE49-F238E27FC236}">
                <a16:creationId xmlns:a16="http://schemas.microsoft.com/office/drawing/2014/main" id="{076EA4D7-D292-A6F2-601F-23BBFEE4C445}"/>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6" name="テキスト ボックス 12">
            <a:extLst>
              <a:ext uri="{FF2B5EF4-FFF2-40B4-BE49-F238E27FC236}">
                <a16:creationId xmlns:a16="http://schemas.microsoft.com/office/drawing/2014/main" id="{276321BF-772E-A8A6-2DEC-D8FDBC102DF8}"/>
              </a:ext>
            </a:extLst>
          </p:cNvPr>
          <p:cNvSpPr txBox="1"/>
          <p:nvPr/>
        </p:nvSpPr>
        <p:spPr>
          <a:xfrm>
            <a:off x="2376000" y="6120000"/>
            <a:ext cx="7429500" cy="73353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spcAft>
                <a:spcPts val="163"/>
              </a:spcAft>
            </a:pP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当庁が想定した当面の対策の内容</a:t>
            </a:r>
            <a:r>
              <a:rPr lang="en-US" altLang="ja-JP" sz="800">
                <a:latin typeface="Meiryo UI" panose="020B0604030504040204" pitchFamily="50" charset="-128"/>
                <a:ea typeface="Meiryo UI" panose="020B0604030504040204" pitchFamily="50" charset="-128"/>
              </a:rPr>
              <a:t>】</a:t>
            </a:r>
          </a:p>
          <a:p>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１　検証事業において、「コスト</a:t>
            </a:r>
            <a:r>
              <a:rPr lang="en-US" altLang="ja-JP" sz="800">
                <a:latin typeface="Meiryo UI" panose="020B0604030504040204" pitchFamily="50" charset="-128"/>
                <a:ea typeface="Meiryo UI" panose="020B0604030504040204" pitchFamily="50" charset="-128"/>
              </a:rPr>
              <a:t>B</a:t>
            </a:r>
            <a:r>
              <a:rPr lang="ja-JP" altLang="en-US" sz="800">
                <a:latin typeface="Meiryo UI" panose="020B0604030504040204" pitchFamily="50" charset="-128"/>
                <a:ea typeface="Meiryo UI" panose="020B0604030504040204" pitchFamily="50" charset="-128"/>
              </a:rPr>
              <a:t>」からの削減要素として以下を適用し試算したもの</a:t>
            </a:r>
            <a:endParaRPr lang="en-US" altLang="ja-JP" sz="800">
              <a:latin typeface="Meiryo UI" panose="020B0604030504040204" pitchFamily="50" charset="-128"/>
              <a:ea typeface="Meiryo UI" panose="020B0604030504040204" pitchFamily="50" charset="-128"/>
            </a:endParaRPr>
          </a:p>
          <a:p>
            <a:r>
              <a:rPr lang="ja-JP" altLang="en-US" sz="800">
                <a:latin typeface="Meiryo UI" panose="020B0604030504040204" pitchFamily="50" charset="-128"/>
                <a:ea typeface="Meiryo UI" panose="020B0604030504040204" pitchFamily="50" charset="-128"/>
              </a:rPr>
              <a:t>　　○ 通信回線について地方公共団体が合理的と判断する通信回線サービスへの見直す余地があるもの想定して、せとうち</a:t>
            </a:r>
            <a:r>
              <a:rPr lang="en-US" altLang="ja-JP" sz="800">
                <a:latin typeface="Meiryo UI" panose="020B0604030504040204" pitchFamily="50" charset="-128"/>
                <a:ea typeface="Meiryo UI" panose="020B0604030504040204" pitchFamily="50" charset="-128"/>
              </a:rPr>
              <a:t>3</a:t>
            </a:r>
            <a:r>
              <a:rPr lang="ja-JP" altLang="en-US" sz="800">
                <a:latin typeface="Meiryo UI" panose="020B0604030504040204" pitchFamily="50" charset="-128"/>
                <a:ea typeface="Meiryo UI" panose="020B0604030504040204" pitchFamily="50" charset="-128"/>
              </a:rPr>
              <a:t>市、美里町・川島町の通信回線費を</a:t>
            </a:r>
            <a:r>
              <a:rPr lang="en-US" altLang="ja-JP" sz="800">
                <a:latin typeface="Meiryo UI" panose="020B0604030504040204" pitchFamily="50" charset="-128"/>
                <a:ea typeface="Meiryo UI" panose="020B0604030504040204" pitchFamily="50" charset="-128"/>
              </a:rPr>
              <a:t>20%</a:t>
            </a:r>
            <a:r>
              <a:rPr lang="ja-JP" altLang="en-US" sz="800">
                <a:latin typeface="Meiryo UI" panose="020B0604030504040204" pitchFamily="50" charset="-128"/>
                <a:ea typeface="Meiryo UI" panose="020B0604030504040204" pitchFamily="50" charset="-128"/>
              </a:rPr>
              <a:t>減で試算</a:t>
            </a:r>
            <a:endParaRPr lang="en-US" altLang="ja-JP" sz="800">
              <a:latin typeface="Meiryo UI" panose="020B0604030504040204" pitchFamily="50" charset="-128"/>
              <a:ea typeface="Meiryo UI" panose="020B0604030504040204" pitchFamily="50" charset="-128"/>
            </a:endParaRPr>
          </a:p>
          <a:p>
            <a:r>
              <a:rPr lang="ja-JP" altLang="en-US" sz="800">
                <a:latin typeface="Meiryo UI" panose="020B0604030504040204" pitchFamily="50" charset="-128"/>
                <a:ea typeface="Meiryo UI" panose="020B0604030504040204" pitchFamily="50" charset="-128"/>
              </a:rPr>
              <a:t>　　○ 大口割引：</a:t>
            </a:r>
            <a:r>
              <a:rPr lang="en-US" altLang="ja-JP" sz="800">
                <a:latin typeface="Meiryo UI" panose="020B0604030504040204" pitchFamily="50" charset="-128"/>
                <a:ea typeface="Meiryo UI" panose="020B0604030504040204" pitchFamily="50" charset="-128"/>
              </a:rPr>
              <a:t>AWS</a:t>
            </a:r>
            <a:r>
              <a:rPr lang="ja-JP" altLang="en-US" sz="800">
                <a:latin typeface="Meiryo UI" panose="020B0604030504040204" pitchFamily="50" charset="-128"/>
                <a:ea typeface="Meiryo UI" panose="020B0604030504040204" pitchFamily="50" charset="-128"/>
              </a:rPr>
              <a:t>が目指す上限</a:t>
            </a:r>
            <a:r>
              <a:rPr lang="en-US" altLang="ja-JP" sz="800">
                <a:latin typeface="Meiryo UI" panose="020B0604030504040204" pitchFamily="50" charset="-128"/>
                <a:ea typeface="Meiryo UI" panose="020B0604030504040204" pitchFamily="50" charset="-128"/>
              </a:rPr>
              <a:t>20%</a:t>
            </a:r>
            <a:r>
              <a:rPr lang="ja-JP" altLang="en-US" sz="800">
                <a:latin typeface="Meiryo UI" panose="020B0604030504040204" pitchFamily="50" charset="-128"/>
                <a:ea typeface="Meiryo UI" panose="020B0604030504040204" pitchFamily="50" charset="-128"/>
              </a:rPr>
              <a:t>を適用</a:t>
            </a:r>
            <a:endParaRPr lang="en-US" altLang="ja-JP" sz="800">
              <a:latin typeface="Meiryo UI" panose="020B0604030504040204" pitchFamily="50" charset="-128"/>
              <a:ea typeface="Meiryo UI" panose="020B0604030504040204" pitchFamily="50" charset="-128"/>
            </a:endParaRPr>
          </a:p>
          <a:p>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〇 長期継続割引：地方公共団体のシステム構成要素のうち長期継続割引が適用可能な割合</a:t>
            </a:r>
            <a:r>
              <a:rPr lang="en-US" altLang="ja-JP" sz="800">
                <a:latin typeface="Meiryo UI" panose="020B0604030504040204" pitchFamily="50" charset="-128"/>
                <a:ea typeface="Meiryo UI" panose="020B0604030504040204" pitchFamily="50" charset="-128"/>
              </a:rPr>
              <a:t>57.2</a:t>
            </a:r>
            <a:r>
              <a:rPr lang="ja-JP" altLang="en-US" sz="800">
                <a:latin typeface="Meiryo UI" panose="020B0604030504040204" pitchFamily="50" charset="-128"/>
                <a:ea typeface="Meiryo UI" panose="020B0604030504040204" pitchFamily="50" charset="-128"/>
              </a:rPr>
              <a:t>％に対し、長期継続割引</a:t>
            </a:r>
            <a:r>
              <a:rPr lang="en-US" altLang="ja-JP" sz="800">
                <a:latin typeface="Meiryo UI" panose="020B0604030504040204" pitchFamily="50" charset="-128"/>
                <a:ea typeface="Meiryo UI" panose="020B0604030504040204" pitchFamily="50" charset="-128"/>
              </a:rPr>
              <a:t>1</a:t>
            </a:r>
            <a:r>
              <a:rPr lang="ja-JP" altLang="en-US" sz="800">
                <a:latin typeface="Meiryo UI" panose="020B0604030504040204" pitchFamily="50" charset="-128"/>
                <a:ea typeface="Meiryo UI" panose="020B0604030504040204" pitchFamily="50" charset="-128"/>
              </a:rPr>
              <a:t>年間、</a:t>
            </a:r>
            <a:r>
              <a:rPr lang="en-US" altLang="ja-JP" sz="800">
                <a:latin typeface="Meiryo UI" panose="020B0604030504040204" pitchFamily="50" charset="-128"/>
                <a:ea typeface="Meiryo UI" panose="020B0604030504040204" pitchFamily="50" charset="-128"/>
              </a:rPr>
              <a:t>WINDOWS R1 21%</a:t>
            </a:r>
            <a:r>
              <a:rPr lang="ja-JP" altLang="en-US" sz="800">
                <a:latin typeface="Meiryo UI" panose="020B0604030504040204" pitchFamily="50" charset="-128"/>
                <a:ea typeface="Meiryo UI" panose="020B0604030504040204" pitchFamily="50" charset="-128"/>
              </a:rPr>
              <a:t>を適用して試算　</a:t>
            </a:r>
            <a:endParaRPr lang="en-US" altLang="ja-JP" sz="80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80071B0-2D0B-14E2-2E20-619A02EF593D}"/>
              </a:ext>
            </a:extLst>
          </p:cNvPr>
          <p:cNvSpPr txBox="1"/>
          <p:nvPr/>
        </p:nvSpPr>
        <p:spPr>
          <a:xfrm>
            <a:off x="7838212" y="3785725"/>
            <a:ext cx="1969229" cy="923330"/>
          </a:xfrm>
          <a:prstGeom prst="rect">
            <a:avLst/>
          </a:prstGeom>
          <a:noFill/>
          <a:ln>
            <a:solidFill>
              <a:schemeClr val="bg1">
                <a:lumMod val="50000"/>
              </a:schemeClr>
            </a:solidFill>
            <a:prstDash val="dash"/>
          </a:ln>
        </p:spPr>
        <p:txBody>
          <a:bodyPr wrap="square" rtlCol="0">
            <a:spAutoFit/>
          </a:bodyPr>
          <a:lstStyle/>
          <a:p>
            <a:r>
              <a:rPr kumimoji="1" lang="ja-JP" altLang="en-US" sz="900">
                <a:latin typeface="Meiryo UI" panose="020B0604030504040204" pitchFamily="50" charset="-128"/>
                <a:ea typeface="Meiryo UI" panose="020B0604030504040204" pitchFamily="50" charset="-128"/>
              </a:rPr>
              <a:t>笠置町の現行環境は、京都府自治体情報化推進協議会が運営する自治体クラウドにてシステム基盤及び通信回線を一体として安価に提供を受けていることから、当庁による当面の対策後の試算でも費用増加となる</a:t>
            </a:r>
          </a:p>
        </p:txBody>
      </p:sp>
      <p:cxnSp>
        <p:nvCxnSpPr>
          <p:cNvPr id="3" name="直線コネクタ 2">
            <a:extLst>
              <a:ext uri="{FF2B5EF4-FFF2-40B4-BE49-F238E27FC236}">
                <a16:creationId xmlns:a16="http://schemas.microsoft.com/office/drawing/2014/main" id="{34855115-6F58-AE59-D523-6201BFB5EE49}"/>
              </a:ext>
            </a:extLst>
          </p:cNvPr>
          <p:cNvCxnSpPr>
            <a:cxnSpLocks/>
          </p:cNvCxnSpPr>
          <p:nvPr/>
        </p:nvCxnSpPr>
        <p:spPr>
          <a:xfrm>
            <a:off x="8100248" y="3000895"/>
            <a:ext cx="722579" cy="76602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80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デジタル庁の試算による中期的対策後の推計値 </a:t>
            </a:r>
            <a:r>
              <a:rPr lang="en-US" altLang="ja-JP" sz="1200" b="1">
                <a:latin typeface="Meiryo UI" panose="020B0604030504040204" pitchFamily="50" charset="-128"/>
                <a:ea typeface="Meiryo UI" panose="020B0604030504040204" pitchFamily="50" charset="-128"/>
              </a:rPr>
              <a:t>※2</a:t>
            </a:r>
            <a:endParaRPr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256309" y="582901"/>
            <a:ext cx="9393381" cy="1059880"/>
          </a:xfrm>
          <a:prstGeom prst="rect">
            <a:avLst/>
          </a:prstGeom>
          <a:noFill/>
          <a:ln w="28575" algn="ctr">
            <a:solidFill>
              <a:sysClr val="window" lastClr="FFFFFF">
                <a:lumMod val="65000"/>
              </a:sysClr>
            </a:solidFill>
            <a:miter lim="800000"/>
            <a:headEnd/>
            <a:tailEnd/>
          </a:ln>
          <a:effectLst/>
        </p:spPr>
        <p:txBody>
          <a:bodyPr wrap="square" lIns="74267" tIns="37135" rIns="74267" bIns="37135" rtlCol="0" anchor="t">
            <a:spAutoFit/>
          </a:bodyPr>
          <a:lstStyle/>
          <a:p>
            <a:pPr marL="232172" indent="-232172">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現行システムからガバメントクラウドへリフト</a:t>
            </a:r>
            <a:r>
              <a:rPr lang="en-US" altLang="ja-JP" sz="1600" kern="0">
                <a:solidFill>
                  <a:prstClr val="black"/>
                </a:solidFill>
                <a:latin typeface="Meiryo UI" panose="020B0604030504040204" pitchFamily="50" charset="-128"/>
                <a:ea typeface="Meiryo UI" panose="020B0604030504040204" pitchFamily="50" charset="-128"/>
              </a:rPr>
              <a:t>(</a:t>
            </a:r>
            <a:r>
              <a:rPr lang="ja-JP" altLang="en-US" sz="1600" kern="0">
                <a:solidFill>
                  <a:prstClr val="black"/>
                </a:solidFill>
                <a:latin typeface="Meiryo UI" panose="020B0604030504040204" pitchFamily="50" charset="-128"/>
                <a:ea typeface="Meiryo UI" panose="020B0604030504040204" pitchFamily="50" charset="-128"/>
              </a:rPr>
              <a:t>推奨構成等を採用した構成</a:t>
            </a:r>
            <a:r>
              <a:rPr lang="en-US" altLang="ja-JP" sz="1600" kern="0">
                <a:solidFill>
                  <a:prstClr val="black"/>
                </a:solidFill>
                <a:latin typeface="Meiryo UI" panose="020B0604030504040204" pitchFamily="50" charset="-128"/>
                <a:ea typeface="Meiryo UI" panose="020B0604030504040204" pitchFamily="50" charset="-128"/>
              </a:rPr>
              <a:t>)</a:t>
            </a:r>
            <a:r>
              <a:rPr lang="ja-JP" altLang="en-US" sz="1600" kern="0">
                <a:solidFill>
                  <a:prstClr val="black"/>
                </a:solidFill>
                <a:latin typeface="Meiryo UI" panose="020B0604030504040204" pitchFamily="50" charset="-128"/>
                <a:ea typeface="Meiryo UI" panose="020B0604030504040204" pitchFamily="50" charset="-128"/>
              </a:rPr>
              <a:t>した場合の増減率について、「</a:t>
            </a:r>
            <a:r>
              <a:rPr lang="zh-TW" altLang="en-US" sz="1600" b="1" kern="0">
                <a:solidFill>
                  <a:prstClr val="black"/>
                </a:solidFill>
                <a:latin typeface="Meiryo UI" panose="020B0604030504040204" pitchFamily="50" charset="-128"/>
                <a:ea typeface="Meiryo UI" panose="020B0604030504040204" pitchFamily="50" charset="-128"/>
              </a:rPr>
              <a:t>検証事業報告値</a:t>
            </a:r>
            <a:r>
              <a:rPr lang="ja-JP" altLang="en-US" sz="1600" b="1" kern="0">
                <a:solidFill>
                  <a:prstClr val="black"/>
                </a:solidFill>
                <a:latin typeface="Meiryo UI" panose="020B0604030504040204" pitchFamily="50" charset="-128"/>
                <a:ea typeface="Meiryo UI" panose="020B0604030504040204" pitchFamily="50" charset="-128"/>
              </a:rPr>
              <a:t>コストＢ</a:t>
            </a:r>
            <a:r>
              <a:rPr lang="ja-JP" altLang="en-US" sz="1600" kern="0">
                <a:solidFill>
                  <a:prstClr val="black"/>
                </a:solidFill>
                <a:latin typeface="Meiryo UI" panose="020B0604030504040204" pitchFamily="50" charset="-128"/>
                <a:ea typeface="Meiryo UI" panose="020B0604030504040204" pitchFamily="50" charset="-128"/>
              </a:rPr>
              <a:t>」と</a:t>
            </a:r>
            <a:r>
              <a:rPr lang="ja-JP" altLang="en-US" sz="1600" b="1" u="sng" kern="0">
                <a:solidFill>
                  <a:prstClr val="black"/>
                </a:solidFill>
                <a:latin typeface="Meiryo UI" panose="020B0604030504040204" pitchFamily="50" charset="-128"/>
                <a:ea typeface="Meiryo UI" panose="020B0604030504040204" pitchFamily="50" charset="-128"/>
              </a:rPr>
              <a:t>デジタル庁試算による「令和８年度以降に実施する中期的対策後」の推計値</a:t>
            </a:r>
            <a:r>
              <a:rPr lang="ja-JP" altLang="en-US" sz="1600" kern="0">
                <a:solidFill>
                  <a:prstClr val="black"/>
                </a:solidFill>
                <a:latin typeface="Meiryo UI" panose="020B0604030504040204" pitchFamily="50" charset="-128"/>
                <a:ea typeface="Meiryo UI" panose="020B0604030504040204" pitchFamily="50" charset="-128"/>
              </a:rPr>
              <a:t>を以下に示す。</a:t>
            </a:r>
            <a:endParaRPr lang="en-US" altLang="ja-JP" sz="1600" kern="0">
              <a:solidFill>
                <a:prstClr val="black"/>
              </a:solidFill>
              <a:latin typeface="Meiryo UI" panose="020B0604030504040204" pitchFamily="50" charset="-128"/>
              <a:ea typeface="Meiryo UI" panose="020B0604030504040204" pitchFamily="50" charset="-128"/>
            </a:endParaRPr>
          </a:p>
          <a:p>
            <a:pPr marL="232172" indent="-232172">
              <a:buFont typeface="Meiryo UI" panose="020B0604030504040204" pitchFamily="50" charset="-128"/>
              <a:buChar char="○"/>
              <a:defRPr/>
            </a:pPr>
            <a:r>
              <a:rPr lang="ja-JP" altLang="en-US" sz="1600" kern="0">
                <a:solidFill>
                  <a:prstClr val="black"/>
                </a:solidFill>
                <a:latin typeface="Meiryo UI"/>
                <a:ea typeface="Meiryo UI"/>
              </a:rPr>
              <a:t>検証事業では費用削減効果が見られなかった</a:t>
            </a:r>
            <a:r>
              <a:rPr lang="ja-JP" altLang="en-US" sz="1600" b="1" u="sng" kern="0">
                <a:solidFill>
                  <a:prstClr val="black"/>
                </a:solidFill>
                <a:latin typeface="Meiryo UI"/>
                <a:ea typeface="Meiryo UI"/>
              </a:rPr>
              <a:t>宇和島市、須坂市、せとうち３市、美里町・川島町においても、検証事業報告値（見直し）から最適化（モダン化）等を図ることによりランニングコストの削減が見込まれる。</a:t>
            </a:r>
            <a:endParaRPr lang="en-US" altLang="ja-JP" sz="1600" b="1" u="sng" kern="0">
              <a:solidFill>
                <a:prstClr val="black"/>
              </a:solidFill>
              <a:latin typeface="Meiryo UI"/>
              <a:ea typeface="Meiryo UI"/>
            </a:endParaRPr>
          </a:p>
        </p:txBody>
      </p:sp>
      <p:grpSp>
        <p:nvGrpSpPr>
          <p:cNvPr id="23" name="グループ化 22">
            <a:extLst>
              <a:ext uri="{FF2B5EF4-FFF2-40B4-BE49-F238E27FC236}">
                <a16:creationId xmlns:a16="http://schemas.microsoft.com/office/drawing/2014/main" id="{DAE3C8A2-EB33-4703-F3A8-409907C5A520}"/>
              </a:ext>
            </a:extLst>
          </p:cNvPr>
          <p:cNvGrpSpPr/>
          <p:nvPr/>
        </p:nvGrpSpPr>
        <p:grpSpPr>
          <a:xfrm>
            <a:off x="2270520" y="5574684"/>
            <a:ext cx="1878044" cy="481196"/>
            <a:chOff x="2270520" y="5574684"/>
            <a:chExt cx="1878044" cy="481196"/>
          </a:xfrm>
        </p:grpSpPr>
        <p:sp>
          <p:nvSpPr>
            <p:cNvPr id="9" name="左中かっこ 8">
              <a:extLst>
                <a:ext uri="{FF2B5EF4-FFF2-40B4-BE49-F238E27FC236}">
                  <a16:creationId xmlns:a16="http://schemas.microsoft.com/office/drawing/2014/main" id="{76E76FF6-80B4-0447-6544-ED38CDD2966D}"/>
                </a:ext>
              </a:extLst>
            </p:cNvPr>
            <p:cNvSpPr/>
            <p:nvPr/>
          </p:nvSpPr>
          <p:spPr>
            <a:xfrm rot="16200000">
              <a:off x="3113664" y="4814048"/>
              <a:ext cx="162000" cy="1683272"/>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338D"/>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F3393D17-EA64-A606-3C70-A549E0846954}"/>
                </a:ext>
              </a:extLst>
            </p:cNvPr>
            <p:cNvSpPr/>
            <p:nvPr/>
          </p:nvSpPr>
          <p:spPr>
            <a:xfrm>
              <a:off x="2270520" y="5716909"/>
              <a:ext cx="1878044" cy="338971"/>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データセンター</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単独</a:t>
              </a:r>
              <a:r>
                <a:rPr lang="en-US" altLang="ja-JP" sz="813" b="1" kern="0">
                  <a:solidFill>
                    <a:srgbClr val="00338D"/>
                  </a:solidFill>
                  <a:latin typeface="Meiryo UI" panose="020B0604030504040204" pitchFamily="50" charset="-128"/>
                  <a:ea typeface="Meiryo UI" panose="020B0604030504040204" pitchFamily="50" charset="-128"/>
                </a:rPr>
                <a:t>)</a:t>
              </a:r>
            </a:p>
            <a:p>
              <a:pPr algn="ctr">
                <a:defRPr/>
              </a:pPr>
              <a:r>
                <a:rPr lang="ja-JP" altLang="en-US" sz="731" b="1" kern="0">
                  <a:solidFill>
                    <a:srgbClr val="00338D"/>
                  </a:solidFill>
                  <a:latin typeface="Meiryo UI" panose="020B0604030504040204" pitchFamily="50" charset="-128"/>
                  <a:ea typeface="Meiryo UI" panose="020B0604030504040204" pitchFamily="50" charset="-128"/>
                </a:rPr>
                <a:t>佐倉市は一部庁内環境からリフト</a:t>
              </a:r>
              <a:endParaRPr lang="en-US" altLang="ja-JP" sz="731" b="1" kern="0">
                <a:solidFill>
                  <a:srgbClr val="00338D"/>
                </a:solidFill>
                <a:latin typeface="Meiryo UI" panose="020B0604030504040204" pitchFamily="50" charset="-128"/>
                <a:ea typeface="Meiryo UI" panose="020B0604030504040204" pitchFamily="50" charset="-128"/>
              </a:endParaRPr>
            </a:p>
          </p:txBody>
        </p:sp>
      </p:grpSp>
      <p:grpSp>
        <p:nvGrpSpPr>
          <p:cNvPr id="22" name="グループ化 21">
            <a:extLst>
              <a:ext uri="{FF2B5EF4-FFF2-40B4-BE49-F238E27FC236}">
                <a16:creationId xmlns:a16="http://schemas.microsoft.com/office/drawing/2014/main" id="{5E37686D-C891-8DA3-7F1D-BE773577E490}"/>
              </a:ext>
            </a:extLst>
          </p:cNvPr>
          <p:cNvGrpSpPr/>
          <p:nvPr/>
        </p:nvGrpSpPr>
        <p:grpSpPr>
          <a:xfrm>
            <a:off x="4511188" y="5574684"/>
            <a:ext cx="1355589" cy="481196"/>
            <a:chOff x="4511188" y="5574684"/>
            <a:chExt cx="1355589" cy="481196"/>
          </a:xfrm>
        </p:grpSpPr>
        <p:sp>
          <p:nvSpPr>
            <p:cNvPr id="27" name="左中かっこ 26">
              <a:extLst>
                <a:ext uri="{FF2B5EF4-FFF2-40B4-BE49-F238E27FC236}">
                  <a16:creationId xmlns:a16="http://schemas.microsoft.com/office/drawing/2014/main" id="{88B12128-01BA-B02D-1855-B79CFE005B3A}"/>
                </a:ext>
              </a:extLst>
            </p:cNvPr>
            <p:cNvSpPr>
              <a:spLocks/>
            </p:cNvSpPr>
            <p:nvPr/>
          </p:nvSpPr>
          <p:spPr>
            <a:xfrm rot="16200000">
              <a:off x="5091148" y="5115684"/>
              <a:ext cx="162000" cy="1080000"/>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0000"/>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F32A50C6-9D01-EE8A-E105-9463A4DE4C11}"/>
                </a:ext>
              </a:extLst>
            </p:cNvPr>
            <p:cNvSpPr/>
            <p:nvPr/>
          </p:nvSpPr>
          <p:spPr>
            <a:xfrm>
              <a:off x="4511188" y="5716909"/>
              <a:ext cx="1355589" cy="338971"/>
            </a:xfrm>
            <a:prstGeom prst="rect">
              <a:avLst/>
            </a:prstGeom>
            <a:solidFill>
              <a:sysClr val="window" lastClr="FFFFFF"/>
            </a:solidFill>
            <a:ln w="28575" cap="flat" cmpd="sng" algn="ctr">
              <a:noFill/>
              <a:prstDash val="solid"/>
              <a:miter lim="800000"/>
            </a:ln>
            <a:effectLst/>
            <a:extLst>
              <a:ext uri="{91240B29-F687-4F45-9708-019B960494DF}">
                <a14:hiddenLine xmlns:a14="http://schemas.microsoft.com/office/drawing/2010/main" w="28575" cap="flat" cmpd="sng" algn="ctr">
                  <a:solidFill>
                    <a:srgbClr val="00338D">
                      <a:alpha val="0"/>
                    </a:srgbClr>
                  </a:solidFill>
                  <a:prstDash val="solid"/>
                  <a:miter lim="800000"/>
                  <a:headEnd type="none" w="med" len="med"/>
                  <a:tailEnd type="none" w="med" len="med"/>
                </a14:hiddenLine>
              </a:ext>
            </a:ex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データセンター</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ハード共用</a:t>
              </a:r>
              <a:r>
                <a:rPr lang="en-US" altLang="ja-JP" sz="813" b="1" kern="0">
                  <a:solidFill>
                    <a:srgbClr val="00338D"/>
                  </a:solidFill>
                  <a:latin typeface="Meiryo UI" panose="020B0604030504040204" pitchFamily="50" charset="-128"/>
                  <a:ea typeface="Meiryo UI" panose="020B0604030504040204" pitchFamily="50" charset="-128"/>
                </a:rPr>
                <a:t>)</a:t>
              </a:r>
            </a:p>
          </p:txBody>
        </p:sp>
      </p:grpSp>
      <p:grpSp>
        <p:nvGrpSpPr>
          <p:cNvPr id="21" name="グループ化 20">
            <a:extLst>
              <a:ext uri="{FF2B5EF4-FFF2-40B4-BE49-F238E27FC236}">
                <a16:creationId xmlns:a16="http://schemas.microsoft.com/office/drawing/2014/main" id="{11ED938A-AE6E-702C-6FF7-C79CB3665D8B}"/>
              </a:ext>
            </a:extLst>
          </p:cNvPr>
          <p:cNvGrpSpPr/>
          <p:nvPr/>
        </p:nvGrpSpPr>
        <p:grpSpPr>
          <a:xfrm>
            <a:off x="6467240" y="5568223"/>
            <a:ext cx="1690089" cy="481195"/>
            <a:chOff x="6467240" y="5568223"/>
            <a:chExt cx="1690089" cy="481195"/>
          </a:xfrm>
        </p:grpSpPr>
        <p:sp>
          <p:nvSpPr>
            <p:cNvPr id="34" name="左中かっこ 33">
              <a:extLst>
                <a:ext uri="{FF2B5EF4-FFF2-40B4-BE49-F238E27FC236}">
                  <a16:creationId xmlns:a16="http://schemas.microsoft.com/office/drawing/2014/main" id="{28AF3BAC-9130-7CAF-8110-99FB84D667A4}"/>
                </a:ext>
              </a:extLst>
            </p:cNvPr>
            <p:cNvSpPr>
              <a:spLocks/>
            </p:cNvSpPr>
            <p:nvPr/>
          </p:nvSpPr>
          <p:spPr>
            <a:xfrm rot="16200000">
              <a:off x="7207385" y="4837360"/>
              <a:ext cx="162000" cy="1623725"/>
            </a:xfrm>
            <a:prstGeom prst="leftBrace">
              <a:avLst/>
            </a:prstGeom>
            <a:noFill/>
            <a:ln w="9525" cap="flat" cmpd="sng" algn="ctr">
              <a:solidFill>
                <a:srgbClr val="00338D"/>
              </a:solidFill>
              <a:prstDash val="solid"/>
              <a:miter lim="800000"/>
              <a:headEnd type="none" w="med" len="med"/>
              <a:tailEnd type="none" w="med" len="med"/>
            </a:ln>
            <a:effectLst/>
          </p:spPr>
          <p:txBody>
            <a:bodyPr rtlCol="0" anchor="ctr"/>
            <a:lstStyle/>
            <a:p>
              <a:pPr algn="ctr">
                <a:defRPr/>
              </a:pPr>
              <a:endParaRPr lang="ja-JP" altLang="en-US" sz="731" b="1" kern="0">
                <a:solidFill>
                  <a:srgbClr val="00338D"/>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3FAA0D4-6138-197D-381B-098C2854782C}"/>
                </a:ext>
              </a:extLst>
            </p:cNvPr>
            <p:cNvSpPr/>
            <p:nvPr/>
          </p:nvSpPr>
          <p:spPr>
            <a:xfrm>
              <a:off x="6467240" y="5710447"/>
              <a:ext cx="1690089" cy="338971"/>
            </a:xfrm>
            <a:prstGeom prst="rect">
              <a:avLst/>
            </a:prstGeom>
            <a:solidFill>
              <a:schemeClr val="bg1"/>
            </a:solidFill>
            <a:ln w="28575" cap="flat" cmpd="sng" algn="ctr">
              <a:noFill/>
              <a:prstDash val="solid"/>
              <a:miter lim="800000"/>
            </a:ln>
            <a:effectLst/>
          </p:spPr>
          <p:txBody>
            <a:bodyPr wrap="none" lIns="40500" tIns="40500" rIns="40500" bIns="40500" rtlCol="0" anchor="ctr"/>
            <a:lstStyle/>
            <a:p>
              <a:pPr algn="ctr">
                <a:defRPr/>
              </a:pPr>
              <a:r>
                <a:rPr lang="ja-JP" altLang="en-US" sz="813" b="1" kern="0">
                  <a:solidFill>
                    <a:srgbClr val="00338D"/>
                  </a:solidFill>
                  <a:latin typeface="Meiryo UI" panose="020B0604030504040204" pitchFamily="50" charset="-128"/>
                  <a:ea typeface="Meiryo UI" panose="020B0604030504040204" pitchFamily="50" charset="-128"/>
                </a:rPr>
                <a:t>自治体クラウド</a:t>
              </a:r>
              <a:r>
                <a:rPr lang="en-US" altLang="ja-JP" sz="813" b="1" kern="0">
                  <a:solidFill>
                    <a:srgbClr val="00338D"/>
                  </a:solidFill>
                  <a:latin typeface="Meiryo UI" panose="020B0604030504040204" pitchFamily="50" charset="-128"/>
                  <a:ea typeface="Meiryo UI" panose="020B0604030504040204" pitchFamily="50" charset="-128"/>
                </a:rPr>
                <a:t>(</a:t>
              </a:r>
              <a:r>
                <a:rPr lang="ja-JP" altLang="en-US" sz="813" b="1" kern="0">
                  <a:solidFill>
                    <a:srgbClr val="00338D"/>
                  </a:solidFill>
                  <a:latin typeface="Meiryo UI" panose="020B0604030504040204" pitchFamily="50" charset="-128"/>
                  <a:ea typeface="Meiryo UI" panose="020B0604030504040204" pitchFamily="50" charset="-128"/>
                </a:rPr>
                <a:t>ハード・アプリ共用</a:t>
              </a:r>
              <a:r>
                <a:rPr lang="en-US" altLang="ja-JP" sz="813" b="1" kern="0">
                  <a:solidFill>
                    <a:srgbClr val="00338D"/>
                  </a:solidFill>
                  <a:latin typeface="Meiryo UI" panose="020B0604030504040204" pitchFamily="50" charset="-128"/>
                  <a:ea typeface="Meiryo UI" panose="020B0604030504040204" pitchFamily="50" charset="-128"/>
                </a:rPr>
                <a:t>)</a:t>
              </a:r>
            </a:p>
            <a:p>
              <a:pPr algn="ctr">
                <a:defRPr/>
              </a:pPr>
              <a:r>
                <a:rPr lang="ja-JP" altLang="en-US" sz="731" b="1" kern="0">
                  <a:solidFill>
                    <a:srgbClr val="00338D"/>
                  </a:solidFill>
                  <a:latin typeface="Meiryo UI" panose="020B0604030504040204" pitchFamily="50" charset="-128"/>
                  <a:ea typeface="Meiryo UI" panose="020B0604030504040204" pitchFamily="50" charset="-128"/>
                </a:rPr>
                <a:t>せとうち</a:t>
              </a:r>
              <a:r>
                <a:rPr lang="en-US" altLang="ja-JP" sz="731" b="1" kern="0">
                  <a:solidFill>
                    <a:srgbClr val="00338D"/>
                  </a:solidFill>
                  <a:latin typeface="Meiryo UI" panose="020B0604030504040204" pitchFamily="50" charset="-128"/>
                  <a:ea typeface="Meiryo UI" panose="020B0604030504040204" pitchFamily="50" charset="-128"/>
                </a:rPr>
                <a:t>3</a:t>
              </a:r>
              <a:r>
                <a:rPr lang="ja-JP" altLang="en-US" sz="731" b="1" kern="0">
                  <a:solidFill>
                    <a:srgbClr val="00338D"/>
                  </a:solidFill>
                  <a:latin typeface="Meiryo UI" panose="020B0604030504040204" pitchFamily="50" charset="-128"/>
                  <a:ea typeface="Meiryo UI" panose="020B0604030504040204" pitchFamily="50" charset="-128"/>
                </a:rPr>
                <a:t>市、笠置町は一部庁内環境からリフト</a:t>
              </a:r>
              <a:endParaRPr lang="en-US" altLang="ja-JP" sz="731" b="1" kern="0">
                <a:solidFill>
                  <a:srgbClr val="00338D"/>
                </a:solidFill>
                <a:latin typeface="Meiryo UI" panose="020B0604030504040204" pitchFamily="50" charset="-128"/>
                <a:ea typeface="Meiryo UI" panose="020B0604030504040204" pitchFamily="50" charset="-128"/>
              </a:endParaRPr>
            </a:p>
          </p:txBody>
        </p:sp>
      </p:grpSp>
      <p:sp>
        <p:nvSpPr>
          <p:cNvPr id="36" name="吹き出し: 四角形 35">
            <a:extLst>
              <a:ext uri="{FF2B5EF4-FFF2-40B4-BE49-F238E27FC236}">
                <a16:creationId xmlns:a16="http://schemas.microsoft.com/office/drawing/2014/main" id="{FCD06FBC-97BF-D0CC-1059-11F15BBC4862}"/>
              </a:ext>
            </a:extLst>
          </p:cNvPr>
          <p:cNvSpPr/>
          <p:nvPr/>
        </p:nvSpPr>
        <p:spPr>
          <a:xfrm>
            <a:off x="965606" y="5616653"/>
            <a:ext cx="1089622" cy="319196"/>
          </a:xfrm>
          <a:prstGeom prst="wedgeRectCallout">
            <a:avLst>
              <a:gd name="adj1" fmla="val 68599"/>
              <a:gd name="adj2" fmla="val -5387"/>
            </a:avLst>
          </a:prstGeom>
          <a:solidFill>
            <a:srgbClr val="00338D"/>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shade val="50000"/>
                    <a:alpha val="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u="sng">
                <a:latin typeface="Meiryo UI" panose="020B0604030504040204" pitchFamily="50" charset="-128"/>
                <a:ea typeface="Meiryo UI" panose="020B0604030504040204" pitchFamily="50" charset="-128"/>
              </a:rPr>
              <a:t>ガバメントクラウドへ</a:t>
            </a:r>
            <a:endParaRPr kumimoji="1" lang="en-US" altLang="ja-JP" sz="800" b="1" u="sng">
              <a:latin typeface="Meiryo UI" panose="020B0604030504040204" pitchFamily="50" charset="-128"/>
              <a:ea typeface="Meiryo UI" panose="020B0604030504040204" pitchFamily="50" charset="-128"/>
            </a:endParaRPr>
          </a:p>
          <a:p>
            <a:pPr algn="ctr"/>
            <a:r>
              <a:rPr kumimoji="1" lang="ja-JP" altLang="en-US" sz="800" b="1" u="sng">
                <a:latin typeface="Meiryo UI" panose="020B0604030504040204" pitchFamily="50" charset="-128"/>
                <a:ea typeface="Meiryo UI" panose="020B0604030504040204" pitchFamily="50" charset="-128"/>
              </a:rPr>
              <a:t>移行前の現行環境</a:t>
            </a:r>
          </a:p>
        </p:txBody>
      </p:sp>
      <p:graphicFrame>
        <p:nvGraphicFramePr>
          <p:cNvPr id="46" name="グラフ5">
            <a:extLst>
              <a:ext uri="{FF2B5EF4-FFF2-40B4-BE49-F238E27FC236}">
                <a16:creationId xmlns:a16="http://schemas.microsoft.com/office/drawing/2014/main" id="{C9116FA0-9C39-46E7-9B99-004F9E2F7E1D}"/>
              </a:ext>
            </a:extLst>
          </p:cNvPr>
          <p:cNvGraphicFramePr>
            <a:graphicFrameLocks/>
          </p:cNvGraphicFramePr>
          <p:nvPr>
            <p:extLst>
              <p:ext uri="{D42A27DB-BD31-4B8C-83A1-F6EECF244321}">
                <p14:modId xmlns:p14="http://schemas.microsoft.com/office/powerpoint/2010/main" val="2250613975"/>
              </p:ext>
            </p:extLst>
          </p:nvPr>
        </p:nvGraphicFramePr>
        <p:xfrm>
          <a:off x="1296347" y="2472698"/>
          <a:ext cx="8353343" cy="3276326"/>
        </p:xfrm>
        <a:graphic>
          <a:graphicData uri="http://schemas.openxmlformats.org/drawingml/2006/chart">
            <c:chart xmlns:c="http://schemas.openxmlformats.org/drawingml/2006/chart" xmlns:r="http://schemas.openxmlformats.org/officeDocument/2006/relationships" r:id="rId3"/>
          </a:graphicData>
        </a:graphic>
      </p:graphicFrame>
      <p:sp>
        <p:nvSpPr>
          <p:cNvPr id="47" name="テキスト ボックス 46">
            <a:extLst>
              <a:ext uri="{FF2B5EF4-FFF2-40B4-BE49-F238E27FC236}">
                <a16:creationId xmlns:a16="http://schemas.microsoft.com/office/drawing/2014/main" id="{3C481C1E-D476-A312-A9A9-BAA7BA813C2E}"/>
              </a:ext>
            </a:extLst>
          </p:cNvPr>
          <p:cNvSpPr txBox="1"/>
          <p:nvPr/>
        </p:nvSpPr>
        <p:spPr>
          <a:xfrm>
            <a:off x="1184445" y="2183010"/>
            <a:ext cx="2964119" cy="264951"/>
          </a:xfrm>
          <a:prstGeom prst="roundRect">
            <a:avLst/>
          </a:prstGeom>
          <a:solidFill>
            <a:srgbClr val="00338D"/>
          </a:solidFill>
        </p:spPr>
        <p:txBody>
          <a:bodyPr wrap="square" lIns="44371" tIns="44371" rIns="44371" bIns="44371" rtlCol="0">
            <a:noAutofit/>
          </a:bodyPr>
          <a:lstStyle/>
          <a:p>
            <a:pPr algn="ctr">
              <a:spcAft>
                <a:spcPts val="488"/>
              </a:spcAft>
            </a:pPr>
            <a:r>
              <a:rPr lang="ja-JP" altLang="en-US" sz="975" b="1">
                <a:solidFill>
                  <a:schemeClr val="bg1"/>
                </a:solidFill>
                <a:latin typeface="Meiryo UI" panose="020B0604030504040204" pitchFamily="50" charset="-128"/>
                <a:ea typeface="Meiryo UI" panose="020B0604030504040204" pitchFamily="50" charset="-128"/>
              </a:rPr>
              <a:t>ランニングコストの増減率</a:t>
            </a:r>
            <a:r>
              <a:rPr lang="en-US" altLang="ja-JP" sz="800" b="1">
                <a:solidFill>
                  <a:schemeClr val="bg1"/>
                </a:solidFill>
                <a:latin typeface="Meiryo UI" panose="020B0604030504040204" pitchFamily="50" charset="-128"/>
                <a:ea typeface="Meiryo UI" panose="020B0604030504040204" pitchFamily="50" charset="-128"/>
              </a:rPr>
              <a:t>※2</a:t>
            </a:r>
            <a:r>
              <a:rPr lang="ja-JP" altLang="en-US" sz="975" b="1">
                <a:solidFill>
                  <a:schemeClr val="bg1"/>
                </a:solidFill>
                <a:latin typeface="Meiryo UI" panose="020B0604030504040204" pitchFamily="50" charset="-128"/>
                <a:ea typeface="Meiryo UI" panose="020B0604030504040204" pitchFamily="50" charset="-128"/>
              </a:rPr>
              <a:t>を可視化</a:t>
            </a:r>
          </a:p>
        </p:txBody>
      </p:sp>
      <p:sp>
        <p:nvSpPr>
          <p:cNvPr id="51" name="楕円 50">
            <a:extLst>
              <a:ext uri="{FF2B5EF4-FFF2-40B4-BE49-F238E27FC236}">
                <a16:creationId xmlns:a16="http://schemas.microsoft.com/office/drawing/2014/main" id="{58B2A17F-0683-5B8C-2EBF-DC0775CD7487}"/>
              </a:ext>
            </a:extLst>
          </p:cNvPr>
          <p:cNvSpPr/>
          <p:nvPr/>
        </p:nvSpPr>
        <p:spPr>
          <a:xfrm>
            <a:off x="1454099" y="2494165"/>
            <a:ext cx="188327" cy="913540"/>
          </a:xfrm>
          <a:prstGeom prst="ellipse">
            <a:avLst/>
          </a:prstGeom>
          <a:solidFill>
            <a:sysClr val="window" lastClr="FFFFFF">
              <a:lumMod val="95000"/>
            </a:sysClr>
          </a:solidFill>
          <a:ln w="12700" cap="flat" cmpd="sng" algn="ctr">
            <a:noFill/>
            <a:prstDash val="solid"/>
            <a:miter lim="800000"/>
          </a:ln>
          <a:effectLst/>
        </p:spPr>
        <p:txBody>
          <a:bodyPr vert="eaVert" lIns="40500" tIns="40500" rIns="40500" bIns="40500" rtlCol="0" anchor="ctr"/>
          <a:lstStyle/>
          <a:p>
            <a:pPr algn="ctr">
              <a:defRPr/>
            </a:pPr>
            <a:r>
              <a:rPr lang="ja-JP" altLang="en-US" sz="813" kern="0">
                <a:solidFill>
                  <a:srgbClr val="0C233C">
                    <a:lumMod val="60000"/>
                    <a:lumOff val="40000"/>
                  </a:srgbClr>
                </a:solidFill>
                <a:latin typeface="Meiryo UI" panose="020B0604030504040204" pitchFamily="50" charset="-128"/>
                <a:ea typeface="Meiryo UI" panose="020B0604030504040204" pitchFamily="50" charset="-128"/>
              </a:rPr>
              <a:t>増えている</a:t>
            </a:r>
          </a:p>
        </p:txBody>
      </p:sp>
      <p:sp>
        <p:nvSpPr>
          <p:cNvPr id="52" name="楕円 51">
            <a:extLst>
              <a:ext uri="{FF2B5EF4-FFF2-40B4-BE49-F238E27FC236}">
                <a16:creationId xmlns:a16="http://schemas.microsoft.com/office/drawing/2014/main" id="{A68FEF9E-E853-58A7-EDC9-B0FB366BA253}"/>
              </a:ext>
            </a:extLst>
          </p:cNvPr>
          <p:cNvSpPr/>
          <p:nvPr/>
        </p:nvSpPr>
        <p:spPr>
          <a:xfrm>
            <a:off x="1454099" y="3953808"/>
            <a:ext cx="188327" cy="887521"/>
          </a:xfrm>
          <a:prstGeom prst="ellipse">
            <a:avLst/>
          </a:prstGeom>
          <a:solidFill>
            <a:sysClr val="window" lastClr="FFFFFF">
              <a:lumMod val="95000"/>
            </a:sysClr>
          </a:solidFill>
          <a:ln w="12700" cap="flat" cmpd="sng" algn="ctr">
            <a:noFill/>
            <a:prstDash val="solid"/>
            <a:miter lim="800000"/>
          </a:ln>
          <a:effectLst/>
        </p:spPr>
        <p:txBody>
          <a:bodyPr vert="eaVert" lIns="40500" tIns="40500" rIns="40500" bIns="40500" rtlCol="0" anchor="ctr"/>
          <a:lstStyle/>
          <a:p>
            <a:pPr algn="ctr">
              <a:defRPr/>
            </a:pPr>
            <a:r>
              <a:rPr lang="ja-JP" altLang="en-US" sz="813" kern="0">
                <a:solidFill>
                  <a:srgbClr val="0C233C">
                    <a:lumMod val="60000"/>
                    <a:lumOff val="40000"/>
                  </a:srgbClr>
                </a:solidFill>
                <a:latin typeface="Meiryo UI" panose="020B0604030504040204" pitchFamily="50" charset="-128"/>
                <a:ea typeface="Meiryo UI" panose="020B0604030504040204" pitchFamily="50" charset="-128"/>
              </a:rPr>
              <a:t>減っている</a:t>
            </a:r>
          </a:p>
        </p:txBody>
      </p:sp>
      <p:sp>
        <p:nvSpPr>
          <p:cNvPr id="53" name="正方形/長方形 52">
            <a:extLst>
              <a:ext uri="{FF2B5EF4-FFF2-40B4-BE49-F238E27FC236}">
                <a16:creationId xmlns:a16="http://schemas.microsoft.com/office/drawing/2014/main" id="{62DDD0BF-9563-42E2-7838-E2E436C03528}"/>
              </a:ext>
            </a:extLst>
          </p:cNvPr>
          <p:cNvSpPr/>
          <p:nvPr/>
        </p:nvSpPr>
        <p:spPr>
          <a:xfrm>
            <a:off x="1424121" y="3400138"/>
            <a:ext cx="218304" cy="534285"/>
          </a:xfrm>
          <a:prstGeom prst="rect">
            <a:avLst/>
          </a:prstGeom>
          <a:noFill/>
          <a:ln w="12700" cap="flat" cmpd="sng" algn="ctr">
            <a:noFill/>
            <a:prstDash val="solid"/>
            <a:miter lim="800000"/>
          </a:ln>
          <a:effectLst/>
        </p:spPr>
        <p:txBody>
          <a:bodyPr vert="eaVert" lIns="40500" tIns="40500" rIns="40500" bIns="40500" rtlCol="0" anchor="ctr"/>
          <a:lstStyle/>
          <a:p>
            <a:pPr algn="ctr">
              <a:defRPr/>
            </a:pPr>
            <a:r>
              <a:rPr lang="ja-JP" altLang="en-US" sz="900" b="1" kern="0">
                <a:solidFill>
                  <a:srgbClr val="00338D"/>
                </a:solidFill>
                <a:latin typeface="Meiryo UI" panose="020B0604030504040204" pitchFamily="50" charset="-128"/>
                <a:ea typeface="Meiryo UI" panose="020B0604030504040204" pitchFamily="50" charset="-128"/>
              </a:rPr>
              <a:t>増減率</a:t>
            </a:r>
          </a:p>
        </p:txBody>
      </p:sp>
      <p:grpSp>
        <p:nvGrpSpPr>
          <p:cNvPr id="61" name="グループ化 60">
            <a:extLst>
              <a:ext uri="{FF2B5EF4-FFF2-40B4-BE49-F238E27FC236}">
                <a16:creationId xmlns:a16="http://schemas.microsoft.com/office/drawing/2014/main" id="{82CD036B-B931-8E6E-A3BD-7AD8FFEC81BC}"/>
              </a:ext>
            </a:extLst>
          </p:cNvPr>
          <p:cNvGrpSpPr/>
          <p:nvPr/>
        </p:nvGrpSpPr>
        <p:grpSpPr>
          <a:xfrm>
            <a:off x="5068425" y="2111417"/>
            <a:ext cx="2098495" cy="783089"/>
            <a:chOff x="3635259" y="3384739"/>
            <a:chExt cx="1332617" cy="1213562"/>
          </a:xfrm>
        </p:grpSpPr>
        <p:sp>
          <p:nvSpPr>
            <p:cNvPr id="62" name="正方形/長方形 61">
              <a:extLst>
                <a:ext uri="{FF2B5EF4-FFF2-40B4-BE49-F238E27FC236}">
                  <a16:creationId xmlns:a16="http://schemas.microsoft.com/office/drawing/2014/main" id="{C5ECC144-E638-971D-5269-97013E095ABD}"/>
                </a:ext>
              </a:extLst>
            </p:cNvPr>
            <p:cNvSpPr/>
            <p:nvPr/>
          </p:nvSpPr>
          <p:spPr>
            <a:xfrm>
              <a:off x="3757887" y="3384739"/>
              <a:ext cx="1209989" cy="712382"/>
            </a:xfrm>
            <a:prstGeom prst="rect">
              <a:avLst/>
            </a:prstGeom>
            <a:solidFill>
              <a:sysClr val="window" lastClr="FFFFFF"/>
            </a:solidFill>
            <a:ln w="12700" cap="flat" cmpd="sng" algn="ctr">
              <a:noFill/>
              <a:prstDash val="solid"/>
              <a:miter lim="800000"/>
            </a:ln>
            <a:effectLst/>
          </p:spPr>
          <p:txBody>
            <a:bodyPr lIns="40500" tIns="40500" rIns="40500" bIns="40500" rtlCol="0" anchor="ctr"/>
            <a:lstStyle/>
            <a:p>
              <a:pPr>
                <a:defRPr/>
              </a:pPr>
              <a:r>
                <a:rPr lang="zh-TW" altLang="en-US" sz="787" b="1" kern="0">
                  <a:latin typeface="Meiryo UI" panose="020B0604030504040204" pitchFamily="50" charset="-128"/>
                  <a:ea typeface="Meiryo UI" panose="020B0604030504040204" pitchFamily="50" charset="-128"/>
                </a:rPr>
                <a:t>検証事業報告値</a:t>
              </a:r>
              <a:r>
                <a:rPr lang="ja-JP" altLang="en-US" sz="787" b="1" kern="0">
                  <a:latin typeface="Meiryo UI" panose="020B0604030504040204" pitchFamily="50" charset="-128"/>
                  <a:ea typeface="Meiryo UI" panose="020B0604030504040204" pitchFamily="50" charset="-128"/>
                </a:rPr>
                <a:t>の増減率</a:t>
              </a:r>
              <a:endParaRPr lang="en-US" altLang="ja-JP" sz="787" b="1" kern="0">
                <a:latin typeface="Meiryo UI" panose="020B0604030504040204" pitchFamily="50" charset="-128"/>
                <a:ea typeface="Meiryo UI" panose="020B0604030504040204" pitchFamily="50" charset="-128"/>
              </a:endParaRPr>
            </a:p>
            <a:p>
              <a:pPr>
                <a:defRPr/>
              </a:pPr>
              <a:r>
                <a:rPr lang="ja-JP" altLang="en-US" sz="787" b="1" kern="0">
                  <a:latin typeface="Meiryo UI" panose="020B0604030504040204" pitchFamily="50" charset="-128"/>
                  <a:ea typeface="Meiryo UI" panose="020B0604030504040204" pitchFamily="50" charset="-128"/>
                </a:rPr>
                <a:t>中期的対応後の増減率</a:t>
              </a:r>
              <a:endParaRPr lang="en-US" altLang="ja-JP" sz="787" b="1" kern="0">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0B1A8525-3CC1-739E-DCA8-C3222B48AE50}"/>
                </a:ext>
              </a:extLst>
            </p:cNvPr>
            <p:cNvSpPr/>
            <p:nvPr/>
          </p:nvSpPr>
          <p:spPr>
            <a:xfrm>
              <a:off x="3635259" y="3885920"/>
              <a:ext cx="156901" cy="712381"/>
            </a:xfrm>
            <a:prstGeom prst="rect">
              <a:avLst/>
            </a:prstGeom>
            <a:solidFill>
              <a:sysClr val="window" lastClr="FFFFFF">
                <a:lumMod val="100000"/>
              </a:sys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lumMod val="100000"/>
                      <a:alpha val="0"/>
                    </a:schemeClr>
                  </a:solidFill>
                  <a:prstDash val="solid"/>
                  <a:miter lim="800000"/>
                  <a:headEnd type="none" w="med" len="med"/>
                  <a:tailEnd type="none" w="med" len="med"/>
                </a14:hiddenLine>
              </a:ext>
            </a:ex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grpSp>
      <p:sp>
        <p:nvSpPr>
          <p:cNvPr id="64" name="正方形/長方形 63">
            <a:extLst>
              <a:ext uri="{FF2B5EF4-FFF2-40B4-BE49-F238E27FC236}">
                <a16:creationId xmlns:a16="http://schemas.microsoft.com/office/drawing/2014/main" id="{3D91260C-C43D-3175-F035-6A021DD5E56D}"/>
              </a:ext>
            </a:extLst>
          </p:cNvPr>
          <p:cNvSpPr/>
          <p:nvPr/>
        </p:nvSpPr>
        <p:spPr>
          <a:xfrm>
            <a:off x="5180024" y="2258950"/>
            <a:ext cx="56626" cy="56626"/>
          </a:xfrm>
          <a:prstGeom prst="rect">
            <a:avLst/>
          </a:prstGeom>
          <a:solidFill>
            <a:srgbClr val="00338D"/>
          </a:solidFill>
          <a:ln w="12700" cap="flat" cmpd="sng" algn="ctr">
            <a:noFill/>
            <a:prstDash val="solid"/>
            <a:miter lim="800000"/>
            <a:headEnd type="none" w="med" len="med"/>
            <a:tailEnd type="none" w="med" len="med"/>
          </a:ln>
          <a:effec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41E87033-CF45-617D-76E3-1ED549CA46A5}"/>
              </a:ext>
            </a:extLst>
          </p:cNvPr>
          <p:cNvSpPr>
            <a:spLocks/>
          </p:cNvSpPr>
          <p:nvPr/>
        </p:nvSpPr>
        <p:spPr>
          <a:xfrm>
            <a:off x="5180024" y="2379603"/>
            <a:ext cx="56626" cy="56626"/>
          </a:xfrm>
          <a:prstGeom prst="rect">
            <a:avLst/>
          </a:prstGeom>
          <a:solidFill>
            <a:srgbClr val="ED7D31"/>
          </a:solidFill>
          <a:ln w="12700" cap="flat" cmpd="sng" algn="ctr">
            <a:solidFill>
              <a:srgbClr val="ED7D31"/>
            </a:solidFill>
            <a:prstDash val="solid"/>
            <a:miter lim="800000"/>
          </a:ln>
          <a:effectLst/>
        </p:spPr>
        <p:txBody>
          <a:bodyPr lIns="40500" tIns="40500" rIns="40500" bIns="40500" rtlCol="0" anchor="ctr"/>
          <a:lstStyle/>
          <a:p>
            <a:pPr algn="ctr">
              <a:defRPr/>
            </a:pPr>
            <a:endParaRPr lang="ja-JP" altLang="en-US" sz="675" kern="0" err="1">
              <a:solidFill>
                <a:prstClr val="white"/>
              </a:solidFill>
              <a:latin typeface="Meiryo UI" panose="020B0604030504040204" pitchFamily="50" charset="-128"/>
              <a:ea typeface="Meiryo UI" panose="020B0604030504040204" pitchFamily="50" charset="-128"/>
            </a:endParaRPr>
          </a:p>
        </p:txBody>
      </p:sp>
      <p:grpSp>
        <p:nvGrpSpPr>
          <p:cNvPr id="11" name="グループ化 10">
            <a:extLst>
              <a:ext uri="{FF2B5EF4-FFF2-40B4-BE49-F238E27FC236}">
                <a16:creationId xmlns:a16="http://schemas.microsoft.com/office/drawing/2014/main" id="{AB7C7637-0516-C022-828B-CFA021CA4AF0}"/>
              </a:ext>
            </a:extLst>
          </p:cNvPr>
          <p:cNvGrpSpPr/>
          <p:nvPr/>
        </p:nvGrpSpPr>
        <p:grpSpPr>
          <a:xfrm>
            <a:off x="7701217" y="2157164"/>
            <a:ext cx="440078" cy="606332"/>
            <a:chOff x="9061218" y="2229606"/>
            <a:chExt cx="440078" cy="606332"/>
          </a:xfrm>
        </p:grpSpPr>
        <p:sp>
          <p:nvSpPr>
            <p:cNvPr id="6" name="テキスト ボックス 5">
              <a:extLst>
                <a:ext uri="{FF2B5EF4-FFF2-40B4-BE49-F238E27FC236}">
                  <a16:creationId xmlns:a16="http://schemas.microsoft.com/office/drawing/2014/main" id="{9B714658-26A1-F0A2-8B4F-2F48F41D9E83}"/>
                </a:ext>
              </a:extLst>
            </p:cNvPr>
            <p:cNvSpPr txBox="1"/>
            <p:nvPr/>
          </p:nvSpPr>
          <p:spPr>
            <a:xfrm>
              <a:off x="9061218" y="2229606"/>
              <a:ext cx="436157" cy="542456"/>
            </a:xfrm>
            <a:prstGeom prst="rect">
              <a:avLst/>
            </a:prstGeom>
            <a:noFill/>
          </p:spPr>
          <p:txBody>
            <a:bodyPr wrap="square" rtlCol="0">
              <a:spAutoFit/>
            </a:bodyPr>
            <a:lstStyle/>
            <a:p>
              <a:r>
                <a:rPr kumimoji="1" lang="ja-JP" altLang="en-US" sz="2925"/>
                <a:t>～</a:t>
              </a:r>
            </a:p>
          </p:txBody>
        </p:sp>
        <p:sp>
          <p:nvSpPr>
            <p:cNvPr id="7" name="テキスト ボックス 6">
              <a:extLst>
                <a:ext uri="{FF2B5EF4-FFF2-40B4-BE49-F238E27FC236}">
                  <a16:creationId xmlns:a16="http://schemas.microsoft.com/office/drawing/2014/main" id="{590E40E3-4B9D-FFE0-8E71-0345A1605B98}"/>
                </a:ext>
              </a:extLst>
            </p:cNvPr>
            <p:cNvSpPr txBox="1"/>
            <p:nvPr/>
          </p:nvSpPr>
          <p:spPr>
            <a:xfrm>
              <a:off x="9065139" y="2293482"/>
              <a:ext cx="436157" cy="542456"/>
            </a:xfrm>
            <a:prstGeom prst="rect">
              <a:avLst/>
            </a:prstGeom>
            <a:noFill/>
          </p:spPr>
          <p:txBody>
            <a:bodyPr wrap="square" rtlCol="0">
              <a:spAutoFit/>
            </a:bodyPr>
            <a:lstStyle/>
            <a:p>
              <a:r>
                <a:rPr kumimoji="1" lang="ja-JP" altLang="en-US" sz="2925"/>
                <a:t>～</a:t>
              </a:r>
            </a:p>
          </p:txBody>
        </p:sp>
      </p:grpSp>
      <p:sp>
        <p:nvSpPr>
          <p:cNvPr id="10" name="正方形/長方形 9">
            <a:extLst>
              <a:ext uri="{FF2B5EF4-FFF2-40B4-BE49-F238E27FC236}">
                <a16:creationId xmlns:a16="http://schemas.microsoft.com/office/drawing/2014/main" id="{06C6FCF4-9B98-3719-4762-4CFA2E3382DC}"/>
              </a:ext>
            </a:extLst>
          </p:cNvPr>
          <p:cNvSpPr/>
          <p:nvPr/>
        </p:nvSpPr>
        <p:spPr>
          <a:xfrm>
            <a:off x="7787833" y="2022201"/>
            <a:ext cx="173858" cy="335616"/>
          </a:xfrm>
          <a:prstGeom prst="rect">
            <a:avLst/>
          </a:prstGeom>
          <a:solidFill>
            <a:srgbClr val="00338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2" name="テキスト ボックス 11">
            <a:extLst>
              <a:ext uri="{FF2B5EF4-FFF2-40B4-BE49-F238E27FC236}">
                <a16:creationId xmlns:a16="http://schemas.microsoft.com/office/drawing/2014/main" id="{F98E014F-3F01-470F-1641-CA87848E81D5}"/>
              </a:ext>
            </a:extLst>
          </p:cNvPr>
          <p:cNvSpPr txBox="1"/>
          <p:nvPr/>
        </p:nvSpPr>
        <p:spPr>
          <a:xfrm>
            <a:off x="7116541" y="1918730"/>
            <a:ext cx="721672" cy="246221"/>
          </a:xfrm>
          <a:prstGeom prst="rect">
            <a:avLst/>
          </a:prstGeom>
          <a:noFill/>
        </p:spPr>
        <p:txBody>
          <a:bodyPr wrap="none" rtlCol="0">
            <a:spAutoFit/>
          </a:bodyPr>
          <a:lstStyle/>
          <a:p>
            <a:pPr algn="l"/>
            <a:r>
              <a:rPr kumimoji="1" lang="en-US" altLang="ja-JP" sz="1000" b="1">
                <a:latin typeface="Meiryo UI" panose="020B0604030504040204" pitchFamily="50" charset="-128"/>
                <a:ea typeface="Meiryo UI" panose="020B0604030504040204" pitchFamily="50" charset="-128"/>
              </a:rPr>
              <a:t>251.6%</a:t>
            </a:r>
            <a:endParaRPr kumimoji="1" lang="ja-JP" altLang="en-US" sz="1000" b="1">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1BB974C4-CF93-86DE-2DCC-6857939B42E1}"/>
              </a:ext>
            </a:extLst>
          </p:cNvPr>
          <p:cNvSpPr txBox="1"/>
          <p:nvPr/>
        </p:nvSpPr>
        <p:spPr>
          <a:xfrm>
            <a:off x="8156644" y="2407903"/>
            <a:ext cx="721672" cy="246221"/>
          </a:xfrm>
          <a:prstGeom prst="rect">
            <a:avLst/>
          </a:prstGeom>
          <a:noFill/>
        </p:spPr>
        <p:txBody>
          <a:bodyPr wrap="none" rtlCol="0">
            <a:spAutoFit/>
          </a:bodyPr>
          <a:lstStyle/>
          <a:p>
            <a:pPr algn="l"/>
            <a:r>
              <a:rPr kumimoji="1" lang="en-US" altLang="ja-JP" sz="1000" b="1">
                <a:latin typeface="Meiryo UI" panose="020B0604030504040204" pitchFamily="50" charset="-128"/>
                <a:ea typeface="Meiryo UI" panose="020B0604030504040204" pitchFamily="50" charset="-128"/>
              </a:rPr>
              <a:t>160.1%</a:t>
            </a:r>
            <a:endParaRPr kumimoji="1" lang="ja-JP" altLang="en-US" sz="1000" b="1">
              <a:latin typeface="Meiryo UI" panose="020B0604030504040204" pitchFamily="50" charset="-128"/>
              <a:ea typeface="Meiryo UI" panose="020B0604030504040204" pitchFamily="50" charset="-128"/>
            </a:endParaRPr>
          </a:p>
        </p:txBody>
      </p:sp>
      <p:sp>
        <p:nvSpPr>
          <p:cNvPr id="19" name="スライド番号プレースホルダー 5">
            <a:extLst>
              <a:ext uri="{FF2B5EF4-FFF2-40B4-BE49-F238E27FC236}">
                <a16:creationId xmlns:a16="http://schemas.microsoft.com/office/drawing/2014/main" id="{E57B3A26-6970-65D0-62CF-5FDE4715DEA7}"/>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0" name="テキスト ボックス 12">
            <a:extLst>
              <a:ext uri="{FF2B5EF4-FFF2-40B4-BE49-F238E27FC236}">
                <a16:creationId xmlns:a16="http://schemas.microsoft.com/office/drawing/2014/main" id="{33E9BF1E-B091-F46F-DD0A-96B40E21AE74}"/>
              </a:ext>
            </a:extLst>
          </p:cNvPr>
          <p:cNvSpPr txBox="1"/>
          <p:nvPr/>
        </p:nvSpPr>
        <p:spPr>
          <a:xfrm>
            <a:off x="2376000" y="6026697"/>
            <a:ext cx="7379171" cy="85664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spcAft>
                <a:spcPts val="163"/>
              </a:spcAft>
            </a:pP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当庁が想定した中期的対策の内容</a:t>
            </a:r>
            <a:r>
              <a:rPr lang="en-US" altLang="ja-JP" sz="800">
                <a:latin typeface="Meiryo UI" panose="020B0604030504040204" pitchFamily="50" charset="-128"/>
                <a:ea typeface="Meiryo UI" panose="020B0604030504040204" pitchFamily="50" charset="-128"/>
              </a:rPr>
              <a:t>】</a:t>
            </a:r>
          </a:p>
          <a:p>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２　前頁の「当庁が想定した当面の対策</a:t>
            </a: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１」に加えてシステム最適化等として以下を適用し試算したもの</a:t>
            </a:r>
            <a:endParaRPr lang="en-US" altLang="ja-JP" sz="800">
              <a:latin typeface="Meiryo UI" panose="020B0604030504040204" pitchFamily="50" charset="-128"/>
              <a:ea typeface="Meiryo UI" panose="020B0604030504040204" pitchFamily="50" charset="-128"/>
            </a:endParaRPr>
          </a:p>
          <a:p>
            <a:r>
              <a:rPr lang="ja-JP" altLang="en-US" sz="800">
                <a:latin typeface="Meiryo UI" panose="020B0604030504040204" pitchFamily="50" charset="-128"/>
                <a:ea typeface="Meiryo UI" panose="020B0604030504040204" pitchFamily="50" charset="-128"/>
              </a:rPr>
              <a:t>　　〇　令和６年度予算の政府情報システムにおける運用等経費コスト削減率</a:t>
            </a:r>
            <a:r>
              <a:rPr lang="en-US" altLang="ja-JP" sz="800">
                <a:latin typeface="Meiryo UI" panose="020B0604030504040204" pitchFamily="50" charset="-128"/>
                <a:ea typeface="Meiryo UI" panose="020B0604030504040204" pitchFamily="50" charset="-128"/>
              </a:rPr>
              <a:t>31</a:t>
            </a:r>
            <a:r>
              <a:rPr lang="ja-JP" altLang="en-US" sz="800">
                <a:latin typeface="Meiryo UI" panose="020B0604030504040204" pitchFamily="50" charset="-128"/>
                <a:ea typeface="Meiryo UI" panose="020B0604030504040204" pitchFamily="50" charset="-128"/>
              </a:rPr>
              <a:t>％で試算</a:t>
            </a:r>
            <a:endParaRPr lang="en-US" altLang="ja-JP" sz="800">
              <a:latin typeface="Meiryo UI" panose="020B0604030504040204" pitchFamily="50" charset="-128"/>
              <a:ea typeface="Meiryo UI" panose="020B0604030504040204" pitchFamily="50" charset="-128"/>
            </a:endParaRPr>
          </a:p>
          <a:p>
            <a:r>
              <a:rPr lang="ja-JP" altLang="en-US" sz="800">
                <a:latin typeface="Meiryo UI" panose="020B0604030504040204" pitchFamily="50" charset="-128"/>
                <a:ea typeface="Meiryo UI" panose="020B0604030504040204" pitchFamily="50" charset="-128"/>
              </a:rPr>
              <a:t>　　〇　</a:t>
            </a:r>
            <a:r>
              <a:rPr lang="en-US" altLang="ja-JP" sz="800">
                <a:latin typeface="Meiryo UI" panose="020B0604030504040204" pitchFamily="50" charset="-128"/>
                <a:ea typeface="Meiryo UI" panose="020B0604030504040204" pitchFamily="50" charset="-128"/>
              </a:rPr>
              <a:t>※</a:t>
            </a:r>
            <a:r>
              <a:rPr lang="ja-JP" altLang="en-US" sz="800">
                <a:latin typeface="Meiryo UI" panose="020B0604030504040204" pitchFamily="50" charset="-128"/>
                <a:ea typeface="Meiryo UI" panose="020B0604030504040204" pitchFamily="50" charset="-128"/>
              </a:rPr>
              <a:t>１で計上した長期継続契約割引率を戻すとともに国の利用状況調査による長期継続割引が適用可能なシステム構成要素の割合</a:t>
            </a:r>
            <a:r>
              <a:rPr lang="en-US" altLang="ja-JP" sz="800">
                <a:latin typeface="Meiryo UI" panose="020B0604030504040204" pitchFamily="50" charset="-128"/>
                <a:ea typeface="Meiryo UI" panose="020B0604030504040204" pitchFamily="50" charset="-128"/>
              </a:rPr>
              <a:t>15.9</a:t>
            </a:r>
            <a:r>
              <a:rPr lang="ja-JP" altLang="en-US" sz="800">
                <a:latin typeface="Meiryo UI" panose="020B0604030504040204" pitchFamily="50" charset="-128"/>
                <a:ea typeface="Meiryo UI" panose="020B0604030504040204" pitchFamily="50" charset="-128"/>
              </a:rPr>
              <a:t>％に対し、長期継続割引</a:t>
            </a:r>
            <a:r>
              <a:rPr lang="en-US" altLang="ja-JP" sz="800">
                <a:latin typeface="Meiryo UI" panose="020B0604030504040204" pitchFamily="50" charset="-128"/>
                <a:ea typeface="Meiryo UI" panose="020B0604030504040204" pitchFamily="50" charset="-128"/>
              </a:rPr>
              <a:t>3</a:t>
            </a:r>
            <a:r>
              <a:rPr lang="ja-JP" altLang="en-US" sz="800">
                <a:latin typeface="Meiryo UI" panose="020B0604030504040204" pitchFamily="50" charset="-128"/>
                <a:ea typeface="Meiryo UI" panose="020B0604030504040204" pitchFamily="50" charset="-128"/>
              </a:rPr>
              <a:t>年、</a:t>
            </a:r>
            <a:br>
              <a:rPr lang="en-US" altLang="ja-JP" sz="800">
                <a:latin typeface="Meiryo UI" panose="020B0604030504040204" pitchFamily="50" charset="-128"/>
                <a:ea typeface="Meiryo UI" panose="020B0604030504040204" pitchFamily="50" charset="-128"/>
              </a:rPr>
            </a:br>
            <a:r>
              <a:rPr lang="en-US" altLang="ja-JP" sz="800">
                <a:latin typeface="Meiryo UI" panose="020B0604030504040204" pitchFamily="50" charset="-128"/>
                <a:ea typeface="Meiryo UI" panose="020B0604030504040204" pitchFamily="50" charset="-128"/>
              </a:rPr>
              <a:t>         WINDOWS R1 33%</a:t>
            </a:r>
            <a:r>
              <a:rPr lang="ja-JP" altLang="en-US" sz="800">
                <a:latin typeface="Meiryo UI" panose="020B0604030504040204" pitchFamily="50" charset="-128"/>
                <a:ea typeface="Meiryo UI" panose="020B0604030504040204" pitchFamily="50" charset="-128"/>
              </a:rPr>
              <a:t>を適用して試算</a:t>
            </a:r>
            <a:r>
              <a:rPr lang="en-US" altLang="ja-JP" sz="800">
                <a:latin typeface="Meiryo UI" panose="020B0604030504040204" pitchFamily="50" charset="-128"/>
                <a:ea typeface="Meiryo UI" panose="020B0604030504040204" pitchFamily="50" charset="-128"/>
              </a:rPr>
              <a:t> </a:t>
            </a:r>
            <a:r>
              <a:rPr lang="ja-JP" altLang="en-US" sz="800">
                <a:latin typeface="Meiryo UI" panose="020B0604030504040204" pitchFamily="50" charset="-128"/>
                <a:ea typeface="Meiryo UI" panose="020B0604030504040204" pitchFamily="50" charset="-128"/>
              </a:rPr>
              <a:t>　　</a:t>
            </a:r>
            <a:endParaRPr lang="en-US" altLang="ja-JP" sz="800">
              <a:latin typeface="Meiryo UI" panose="020B0604030504040204" pitchFamily="50" charset="-128"/>
              <a:ea typeface="Meiryo UI" panose="020B0604030504040204" pitchFamily="50" charset="-128"/>
            </a:endParaRPr>
          </a:p>
          <a:p>
            <a:r>
              <a:rPr lang="ja-JP" altLang="en-US" sz="800">
                <a:latin typeface="Meiryo UI" panose="020B0604030504040204" pitchFamily="50" charset="-128"/>
                <a:ea typeface="Meiryo UI" panose="020B0604030504040204" pitchFamily="50" charset="-128"/>
              </a:rPr>
              <a:t>　　〇　標準化に伴うパッケージ料金等の増については現存データがないため反映していない</a:t>
            </a:r>
            <a:endParaRPr lang="en-US" altLang="ja-JP" sz="800"/>
          </a:p>
        </p:txBody>
      </p:sp>
      <p:sp>
        <p:nvSpPr>
          <p:cNvPr id="25" name="テキスト ボックス 24">
            <a:extLst>
              <a:ext uri="{FF2B5EF4-FFF2-40B4-BE49-F238E27FC236}">
                <a16:creationId xmlns:a16="http://schemas.microsoft.com/office/drawing/2014/main" id="{8D6DDEC2-C9C0-58C3-07B2-663FCF76D895}"/>
              </a:ext>
            </a:extLst>
          </p:cNvPr>
          <p:cNvSpPr txBox="1"/>
          <p:nvPr/>
        </p:nvSpPr>
        <p:spPr>
          <a:xfrm>
            <a:off x="7838212" y="3785725"/>
            <a:ext cx="1969229" cy="923330"/>
          </a:xfrm>
          <a:prstGeom prst="rect">
            <a:avLst/>
          </a:prstGeom>
          <a:noFill/>
          <a:ln>
            <a:solidFill>
              <a:schemeClr val="bg1">
                <a:lumMod val="50000"/>
              </a:schemeClr>
            </a:solidFill>
            <a:prstDash val="dash"/>
          </a:ln>
        </p:spPr>
        <p:txBody>
          <a:bodyPr wrap="square" rtlCol="0">
            <a:spAutoFit/>
          </a:bodyPr>
          <a:lstStyle/>
          <a:p>
            <a:r>
              <a:rPr kumimoji="1" lang="ja-JP" altLang="en-US" sz="900">
                <a:latin typeface="Meiryo UI" panose="020B0604030504040204" pitchFamily="50" charset="-128"/>
                <a:ea typeface="Meiryo UI" panose="020B0604030504040204" pitchFamily="50" charset="-128"/>
              </a:rPr>
              <a:t>笠置町の現行環境は、京都府自治体情報化推進協議会が運営する自治体クラウドにてシステム基盤及び通信回線を一体として安価に提供を受けていることから、当庁による中長期的対策後の試算でも費用増加となる</a:t>
            </a:r>
          </a:p>
        </p:txBody>
      </p:sp>
      <p:cxnSp>
        <p:nvCxnSpPr>
          <p:cNvPr id="8" name="直線コネクタ 7">
            <a:extLst>
              <a:ext uri="{FF2B5EF4-FFF2-40B4-BE49-F238E27FC236}">
                <a16:creationId xmlns:a16="http://schemas.microsoft.com/office/drawing/2014/main" id="{EEB856BB-AB69-6D47-16A4-2C5E22197E4C}"/>
              </a:ext>
            </a:extLst>
          </p:cNvPr>
          <p:cNvCxnSpPr>
            <a:cxnSpLocks/>
          </p:cNvCxnSpPr>
          <p:nvPr/>
        </p:nvCxnSpPr>
        <p:spPr>
          <a:xfrm>
            <a:off x="8100248" y="3000895"/>
            <a:ext cx="722579" cy="76602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35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参考</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デジタル庁の試算による当面・中期対策後の増減率内訳</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256309" y="582901"/>
            <a:ext cx="9393381" cy="813659"/>
          </a:xfrm>
          <a:prstGeom prst="rect">
            <a:avLst/>
          </a:prstGeom>
          <a:noFill/>
          <a:ln w="28575" algn="ctr">
            <a:solidFill>
              <a:sysClr val="window" lastClr="FFFFFF">
                <a:lumMod val="65000"/>
              </a:sysClr>
            </a:solidFill>
            <a:miter lim="800000"/>
            <a:headEnd/>
            <a:tailEnd/>
          </a:ln>
          <a:effectLst/>
        </p:spPr>
        <p:txBody>
          <a:bodyPr wrap="square" lIns="74267" tIns="37135" rIns="74267" bIns="37135" rtlCol="0" anchor="t">
            <a:spAutoFit/>
          </a:bodyPr>
          <a:lstStyle/>
          <a:p>
            <a:pPr marL="232172" indent="-232172">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更なるランニングコスト逓減に向けて、令和７年度末までに当面対応する「当面の対策」及び令和８年度以降に実施する「中期的対策」の対策後の増減率を以下の通り推計した。</a:t>
            </a:r>
            <a:endParaRPr lang="en-US" altLang="ja-JP" sz="1600" kern="0">
              <a:solidFill>
                <a:prstClr val="black"/>
              </a:solidFill>
              <a:latin typeface="Meiryo UI" panose="020B0604030504040204" pitchFamily="50" charset="-128"/>
              <a:ea typeface="Meiryo UI" panose="020B0604030504040204" pitchFamily="50" charset="-128"/>
            </a:endParaRPr>
          </a:p>
          <a:p>
            <a:pPr marL="232172" indent="-232172">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後述頁では、コスト</a:t>
            </a:r>
            <a:r>
              <a:rPr lang="en-US" altLang="ja-JP" sz="1600" kern="0">
                <a:solidFill>
                  <a:prstClr val="black"/>
                </a:solidFill>
                <a:latin typeface="Meiryo UI" panose="020B0604030504040204" pitchFamily="50" charset="-128"/>
                <a:ea typeface="Meiryo UI" panose="020B0604030504040204" pitchFamily="50" charset="-128"/>
              </a:rPr>
              <a:t>B</a:t>
            </a:r>
            <a:r>
              <a:rPr lang="ja-JP" altLang="en-US" sz="1600" kern="0">
                <a:solidFill>
                  <a:prstClr val="black"/>
                </a:solidFill>
                <a:latin typeface="Meiryo UI" panose="020B0604030504040204" pitchFamily="50" charset="-128"/>
                <a:ea typeface="Meiryo UI" panose="020B0604030504040204" pitchFamily="50" charset="-128"/>
              </a:rPr>
              <a:t>とそれぞれの対策後の比較結果を示す。</a:t>
            </a:r>
            <a:endParaRPr lang="en-US" altLang="ja-JP" sz="1600" kern="0">
              <a:solidFill>
                <a:prstClr val="black"/>
              </a:solidFill>
              <a:latin typeface="Meiryo UI" panose="020B0604030504040204" pitchFamily="50" charset="-128"/>
              <a:ea typeface="Meiryo UI" panose="020B0604030504040204" pitchFamily="50" charset="-128"/>
            </a:endParaRPr>
          </a:p>
        </p:txBody>
      </p:sp>
      <p:graphicFrame>
        <p:nvGraphicFramePr>
          <p:cNvPr id="3" name="表 17">
            <a:extLst>
              <a:ext uri="{FF2B5EF4-FFF2-40B4-BE49-F238E27FC236}">
                <a16:creationId xmlns:a16="http://schemas.microsoft.com/office/drawing/2014/main" id="{A9CC0486-208E-B85C-C9D6-B587E8F36051}"/>
              </a:ext>
            </a:extLst>
          </p:cNvPr>
          <p:cNvGraphicFramePr>
            <a:graphicFrameLocks noGrp="1"/>
          </p:cNvGraphicFramePr>
          <p:nvPr>
            <p:extLst>
              <p:ext uri="{D42A27DB-BD31-4B8C-83A1-F6EECF244321}">
                <p14:modId xmlns:p14="http://schemas.microsoft.com/office/powerpoint/2010/main" val="1355547817"/>
              </p:ext>
            </p:extLst>
          </p:nvPr>
        </p:nvGraphicFramePr>
        <p:xfrm>
          <a:off x="386794" y="1857746"/>
          <a:ext cx="9377348" cy="3243455"/>
        </p:xfrm>
        <a:graphic>
          <a:graphicData uri="http://schemas.openxmlformats.org/drawingml/2006/table">
            <a:tbl>
              <a:tblPr firstRow="1" bandRow="1">
                <a:tableStyleId>{F5AB1C69-6EDB-4FF4-983F-18BD219EF322}</a:tableStyleId>
              </a:tblPr>
              <a:tblGrid>
                <a:gridCol w="1404851">
                  <a:extLst>
                    <a:ext uri="{9D8B030D-6E8A-4147-A177-3AD203B41FA5}">
                      <a16:colId xmlns:a16="http://schemas.microsoft.com/office/drawing/2014/main" val="3968172025"/>
                    </a:ext>
                  </a:extLst>
                </a:gridCol>
                <a:gridCol w="1321723">
                  <a:extLst>
                    <a:ext uri="{9D8B030D-6E8A-4147-A177-3AD203B41FA5}">
                      <a16:colId xmlns:a16="http://schemas.microsoft.com/office/drawing/2014/main" val="2684091353"/>
                    </a:ext>
                  </a:extLst>
                </a:gridCol>
                <a:gridCol w="1671451">
                  <a:extLst>
                    <a:ext uri="{9D8B030D-6E8A-4147-A177-3AD203B41FA5}">
                      <a16:colId xmlns:a16="http://schemas.microsoft.com/office/drawing/2014/main" val="4085704529"/>
                    </a:ext>
                  </a:extLst>
                </a:gridCol>
                <a:gridCol w="1680154">
                  <a:extLst>
                    <a:ext uri="{9D8B030D-6E8A-4147-A177-3AD203B41FA5}">
                      <a16:colId xmlns:a16="http://schemas.microsoft.com/office/drawing/2014/main" val="2583809304"/>
                    </a:ext>
                  </a:extLst>
                </a:gridCol>
                <a:gridCol w="1598371">
                  <a:extLst>
                    <a:ext uri="{9D8B030D-6E8A-4147-A177-3AD203B41FA5}">
                      <a16:colId xmlns:a16="http://schemas.microsoft.com/office/drawing/2014/main" val="1599846225"/>
                    </a:ext>
                  </a:extLst>
                </a:gridCol>
                <a:gridCol w="1700798">
                  <a:extLst>
                    <a:ext uri="{9D8B030D-6E8A-4147-A177-3AD203B41FA5}">
                      <a16:colId xmlns:a16="http://schemas.microsoft.com/office/drawing/2014/main" val="1416184535"/>
                    </a:ext>
                  </a:extLst>
                </a:gridCol>
              </a:tblGrid>
              <a:tr h="520065">
                <a:tc>
                  <a:txBody>
                    <a:bodyPr/>
                    <a:lstStyle/>
                    <a:p>
                      <a:pPr algn="ctr"/>
                      <a:r>
                        <a:rPr kumimoji="1" lang="ja-JP" altLang="en-US" sz="1000">
                          <a:latin typeface="Meiryo UI" panose="020B0604030504040204" pitchFamily="50" charset="-128"/>
                          <a:ea typeface="Meiryo UI" panose="020B0604030504040204" pitchFamily="50" charset="-128"/>
                        </a:rPr>
                        <a:t>現行環境</a:t>
                      </a:r>
                    </a:p>
                  </a:txBody>
                  <a:tcPr marL="74295" marR="74295" marT="37148" marB="37148" anchor="ctr"/>
                </a:tc>
                <a:tc>
                  <a:txBody>
                    <a:bodyPr/>
                    <a:lstStyle/>
                    <a:p>
                      <a:pPr algn="ctr"/>
                      <a:r>
                        <a:rPr kumimoji="1" lang="ja-JP" altLang="en-US" sz="1000">
                          <a:latin typeface="Meiryo UI" panose="020B0604030504040204" pitchFamily="50" charset="-128"/>
                          <a:ea typeface="Meiryo UI" panose="020B0604030504040204" pitchFamily="50" charset="-128"/>
                        </a:rPr>
                        <a:t>団体名</a:t>
                      </a:r>
                    </a:p>
                  </a:txBody>
                  <a:tcPr marL="74295" marR="74295" marT="37148" marB="37148" anchor="ctr"/>
                </a:tc>
                <a:tc>
                  <a:txBody>
                    <a:bodyPr/>
                    <a:lstStyle/>
                    <a:p>
                      <a:pPr algn="ctr"/>
                      <a:r>
                        <a:rPr kumimoji="1" lang="ja-JP" altLang="en-US" sz="1100">
                          <a:latin typeface="Meiryo UI" panose="020B0604030504040204" pitchFamily="50" charset="-128"/>
                          <a:ea typeface="Meiryo UI" panose="020B0604030504040204" pitchFamily="50" charset="-128"/>
                        </a:rPr>
                        <a:t>検証事業 報告値</a:t>
                      </a:r>
                      <a:endParaRPr kumimoji="1" lang="en-US" altLang="ja-JP" sz="110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（コスト</a:t>
                      </a:r>
                      <a:r>
                        <a:rPr kumimoji="1" lang="en-US" altLang="ja-JP" sz="900">
                          <a:latin typeface="Meiryo UI" panose="020B0604030504040204" pitchFamily="50" charset="-128"/>
                          <a:ea typeface="Meiryo UI" panose="020B0604030504040204" pitchFamily="50" charset="-128"/>
                        </a:rPr>
                        <a:t>B</a:t>
                      </a:r>
                      <a:r>
                        <a:rPr kumimoji="1" lang="ja-JP" altLang="en-US" sz="900">
                          <a:latin typeface="Meiryo UI" panose="020B0604030504040204" pitchFamily="50" charset="-128"/>
                          <a:ea typeface="Meiryo UI" panose="020B0604030504040204" pitchFamily="50" charset="-128"/>
                        </a:rPr>
                        <a:t>とコスト</a:t>
                      </a:r>
                      <a:r>
                        <a:rPr kumimoji="1" lang="en-US" altLang="ja-JP" sz="900">
                          <a:latin typeface="Meiryo UI" panose="020B0604030504040204" pitchFamily="50" charset="-128"/>
                          <a:ea typeface="Meiryo UI" panose="020B0604030504040204" pitchFamily="50" charset="-128"/>
                        </a:rPr>
                        <a:t>A</a:t>
                      </a:r>
                      <a:r>
                        <a:rPr kumimoji="1" lang="ja-JP" altLang="en-US" sz="900">
                          <a:latin typeface="Meiryo UI" panose="020B0604030504040204" pitchFamily="50" charset="-128"/>
                          <a:ea typeface="Meiryo UI" panose="020B0604030504040204" pitchFamily="50" charset="-128"/>
                        </a:rPr>
                        <a:t>の差分（増減率））</a:t>
                      </a:r>
                    </a:p>
                  </a:txBody>
                  <a:tcPr marL="74295" marR="74295" marT="37148" marB="37148" anchor="ctr"/>
                </a:tc>
                <a:tc>
                  <a:txBody>
                    <a:bodyPr/>
                    <a:lstStyle/>
                    <a:p>
                      <a:pPr algn="ctr"/>
                      <a:r>
                        <a:rPr kumimoji="1" lang="ja-JP" altLang="en-US" sz="1100">
                          <a:latin typeface="Meiryo UI" panose="020B0604030504040204" pitchFamily="50" charset="-128"/>
                          <a:ea typeface="Meiryo UI" panose="020B0604030504040204" pitchFamily="50" charset="-128"/>
                        </a:rPr>
                        <a:t>コスト</a:t>
                      </a:r>
                      <a:r>
                        <a:rPr kumimoji="1" lang="en-US" altLang="ja-JP" sz="1100">
                          <a:latin typeface="Meiryo UI" panose="020B0604030504040204" pitchFamily="50" charset="-128"/>
                          <a:ea typeface="Meiryo UI" panose="020B0604030504040204" pitchFamily="50" charset="-128"/>
                        </a:rPr>
                        <a:t>B</a:t>
                      </a:r>
                      <a:r>
                        <a:rPr kumimoji="1" lang="ja-JP" altLang="en-US" sz="1100">
                          <a:latin typeface="Meiryo UI" panose="020B0604030504040204" pitchFamily="50" charset="-128"/>
                          <a:ea typeface="Meiryo UI" panose="020B0604030504040204" pitchFamily="50" charset="-128"/>
                        </a:rPr>
                        <a:t>に対する当面の</a:t>
                      </a:r>
                      <a:br>
                        <a:rPr kumimoji="1" lang="en-US" altLang="ja-JP" sz="1100">
                          <a:latin typeface="Meiryo UI" panose="020B0604030504040204" pitchFamily="50" charset="-128"/>
                          <a:ea typeface="Meiryo UI" panose="020B0604030504040204" pitchFamily="50" charset="-128"/>
                        </a:rPr>
                      </a:br>
                      <a:r>
                        <a:rPr kumimoji="1" lang="ja-JP" altLang="en-US" sz="1100">
                          <a:latin typeface="Meiryo UI" panose="020B0604030504040204" pitchFamily="50" charset="-128"/>
                          <a:ea typeface="Meiryo UI" panose="020B0604030504040204" pitchFamily="50" charset="-128"/>
                        </a:rPr>
                        <a:t>対策後の増減率 </a:t>
                      </a:r>
                      <a:r>
                        <a:rPr kumimoji="1" lang="en-US" altLang="ja-JP" sz="1100">
                          <a:latin typeface="Meiryo UI" panose="020B0604030504040204" pitchFamily="50" charset="-128"/>
                          <a:ea typeface="Meiryo UI" panose="020B0604030504040204" pitchFamily="50" charset="-128"/>
                        </a:rPr>
                        <a:t>※1</a:t>
                      </a:r>
                      <a:endParaRPr kumimoji="1" lang="ja-JP" altLang="en-US" sz="1100">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1100">
                          <a:latin typeface="Meiryo UI" panose="020B0604030504040204" pitchFamily="50" charset="-128"/>
                          <a:ea typeface="Meiryo UI" panose="020B0604030504040204" pitchFamily="50" charset="-128"/>
                        </a:rPr>
                        <a:t>最適化及び</a:t>
                      </a:r>
                      <a:endParaRPr kumimoji="1" lang="en-US" altLang="ja-JP" sz="1100">
                        <a:latin typeface="Meiryo UI" panose="020B0604030504040204" pitchFamily="50" charset="-128"/>
                        <a:ea typeface="Meiryo UI" panose="020B0604030504040204" pitchFamily="50" charset="-128"/>
                      </a:endParaRPr>
                    </a:p>
                    <a:p>
                      <a:pPr algn="ctr"/>
                      <a:r>
                        <a:rPr kumimoji="1" lang="ja-JP" altLang="en-US" sz="1100">
                          <a:latin typeface="Meiryo UI" panose="020B0604030504040204" pitchFamily="50" charset="-128"/>
                          <a:ea typeface="Meiryo UI" panose="020B0604030504040204" pitchFamily="50" charset="-128"/>
                        </a:rPr>
                        <a:t>長期継続契約（</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年）</a:t>
                      </a:r>
                      <a:endParaRPr kumimoji="1" lang="en-US" altLang="ja-JP" sz="1100">
                        <a:latin typeface="Meiryo UI" panose="020B0604030504040204" pitchFamily="50" charset="-128"/>
                        <a:ea typeface="Meiryo UI" panose="020B0604030504040204" pitchFamily="50" charset="-128"/>
                      </a:endParaRPr>
                    </a:p>
                    <a:p>
                      <a:pPr algn="ctr"/>
                      <a:r>
                        <a:rPr kumimoji="1" lang="ja-JP" altLang="en-US" sz="1100">
                          <a:latin typeface="Meiryo UI" panose="020B0604030504040204" pitchFamily="50" charset="-128"/>
                          <a:ea typeface="Meiryo UI" panose="020B0604030504040204" pitchFamily="50" charset="-128"/>
                        </a:rPr>
                        <a:t>増減率</a:t>
                      </a:r>
                    </a:p>
                  </a:txBody>
                  <a:tcPr marL="74295" marR="74295" marT="37148" marB="37148" anchor="ctr"/>
                </a:tc>
                <a:tc>
                  <a:txBody>
                    <a:bodyPr/>
                    <a:lstStyle/>
                    <a:p>
                      <a:pPr algn="ctr"/>
                      <a:r>
                        <a:rPr kumimoji="1" lang="ja-JP" altLang="en-US" sz="1100">
                          <a:latin typeface="Meiryo UI" panose="020B0604030504040204" pitchFamily="50" charset="-128"/>
                          <a:ea typeface="Meiryo UI" panose="020B0604030504040204" pitchFamily="50" charset="-128"/>
                        </a:rPr>
                        <a:t>コスト</a:t>
                      </a:r>
                      <a:r>
                        <a:rPr kumimoji="1" lang="en-US" altLang="ja-JP" sz="1100">
                          <a:latin typeface="Meiryo UI" panose="020B0604030504040204" pitchFamily="50" charset="-128"/>
                          <a:ea typeface="Meiryo UI" panose="020B0604030504040204" pitchFamily="50" charset="-128"/>
                        </a:rPr>
                        <a:t>B</a:t>
                      </a:r>
                      <a:r>
                        <a:rPr kumimoji="1" lang="ja-JP" altLang="en-US" sz="1100">
                          <a:latin typeface="Meiryo UI" panose="020B0604030504040204" pitchFamily="50" charset="-128"/>
                          <a:ea typeface="Meiryo UI" panose="020B0604030504040204" pitchFamily="50" charset="-128"/>
                        </a:rPr>
                        <a:t>に対する中期的</a:t>
                      </a:r>
                      <a:br>
                        <a:rPr kumimoji="1" lang="en-US" altLang="ja-JP" sz="1100">
                          <a:latin typeface="Meiryo UI" panose="020B0604030504040204" pitchFamily="50" charset="-128"/>
                          <a:ea typeface="Meiryo UI" panose="020B0604030504040204" pitchFamily="50" charset="-128"/>
                        </a:rPr>
                      </a:br>
                      <a:r>
                        <a:rPr kumimoji="1" lang="ja-JP" altLang="en-US" sz="1100">
                          <a:latin typeface="Meiryo UI" panose="020B0604030504040204" pitchFamily="50" charset="-128"/>
                          <a:ea typeface="Meiryo UI" panose="020B0604030504040204" pitchFamily="50" charset="-128"/>
                        </a:rPr>
                        <a:t>対策後の増減率 </a:t>
                      </a:r>
                      <a:r>
                        <a:rPr kumimoji="1" lang="en-US" altLang="ja-JP" sz="1100">
                          <a:latin typeface="Meiryo UI" panose="020B0604030504040204" pitchFamily="50" charset="-128"/>
                          <a:ea typeface="Meiryo UI" panose="020B0604030504040204" pitchFamily="50" charset="-128"/>
                        </a:rPr>
                        <a:t>※2</a:t>
                      </a:r>
                      <a:endParaRPr kumimoji="1" lang="ja-JP" altLang="en-US" sz="11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752962189"/>
                  </a:ext>
                </a:extLst>
              </a:tr>
              <a:tr h="247650">
                <a:tc rowSpan="3">
                  <a:txBody>
                    <a:bodyPr/>
                    <a:lstStyle/>
                    <a:p>
                      <a:r>
                        <a:rPr kumimoji="1" lang="ja-JP" altLang="en-US" sz="1100">
                          <a:latin typeface="Meiryo UI" panose="020B0604030504040204" pitchFamily="50" charset="-128"/>
                          <a:ea typeface="Meiryo UI" panose="020B0604030504040204" pitchFamily="50" charset="-128"/>
                        </a:rPr>
                        <a:t>データセンター</a:t>
                      </a:r>
                      <a:br>
                        <a:rPr kumimoji="1" lang="en-US" altLang="ja-JP" sz="1100">
                          <a:latin typeface="Meiryo UI" panose="020B0604030504040204" pitchFamily="50" charset="-128"/>
                          <a:ea typeface="Meiryo UI" panose="020B0604030504040204" pitchFamily="50" charset="-128"/>
                        </a:rPr>
                      </a:br>
                      <a:r>
                        <a:rPr kumimoji="1" lang="ja-JP" altLang="en-US" sz="1050">
                          <a:latin typeface="Meiryo UI" panose="020B0604030504040204" pitchFamily="50" charset="-128"/>
                          <a:ea typeface="Meiryo UI" panose="020B0604030504040204" pitchFamily="50" charset="-128"/>
                        </a:rPr>
                        <a:t>（単独）</a:t>
                      </a:r>
                      <a:endParaRPr kumimoji="1" lang="ja-JP" altLang="en-US" sz="11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神戸市</a:t>
                      </a: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19.2</a:t>
                      </a:r>
                      <a:r>
                        <a:rPr kumimoji="1" lang="ja-JP" altLang="en-US" sz="1400">
                          <a:latin typeface="Meiryo UI" panose="020B0604030504040204" pitchFamily="50" charset="-128"/>
                          <a:ea typeface="Meiryo UI" panose="020B0604030504040204" pitchFamily="50" charset="-128"/>
                        </a:rPr>
                        <a:t>％</a:t>
                      </a: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25.9</a:t>
                      </a:r>
                      <a:r>
                        <a:rPr kumimoji="1" lang="ja-JP" altLang="en-US" sz="1400">
                          <a:latin typeface="Meiryo UI" panose="020B0604030504040204" pitchFamily="50" charset="-128"/>
                          <a:ea typeface="Meiryo UI" panose="020B0604030504040204" pitchFamily="50" charset="-128"/>
                        </a:rPr>
                        <a:t>％</a:t>
                      </a:r>
                    </a:p>
                  </a:txBody>
                  <a:tcPr marL="74295" marR="74295" marT="37148" marB="37148"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19.1%</a:t>
                      </a:r>
                    </a:p>
                  </a:txBody>
                  <a:tcPr marL="6191" marR="6191" marT="6191" marB="0"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43.8%</a:t>
                      </a:r>
                    </a:p>
                  </a:txBody>
                  <a:tcPr marL="6191" marR="6191" marT="6191" marB="0" anchor="ctr">
                    <a:solidFill>
                      <a:schemeClr val="accent4">
                        <a:lumMod val="20000"/>
                        <a:lumOff val="80000"/>
                      </a:schemeClr>
                    </a:solidFill>
                  </a:tcPr>
                </a:tc>
                <a:extLst>
                  <a:ext uri="{0D108BD9-81ED-4DB2-BD59-A6C34878D82A}">
                    <a16:rowId xmlns:a16="http://schemas.microsoft.com/office/drawing/2014/main" val="2075575023"/>
                  </a:ext>
                </a:extLst>
              </a:tr>
              <a:tr h="267662">
                <a:tc vMerge="1">
                  <a:txBody>
                    <a:bodyPr/>
                    <a:lstStyle/>
                    <a:p>
                      <a:endParaRPr kumimoji="1" lang="en-US" altLang="ja-JP" sz="1400"/>
                    </a:p>
                  </a:txBody>
                  <a:tcPr anchor="ctr">
                    <a:solidFill>
                      <a:schemeClr val="accent4">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盛岡市</a:t>
                      </a:r>
                      <a:endParaRPr kumimoji="1" lang="en-US" altLang="ja-JP" sz="12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15.7%</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19.1%</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24.2%</a:t>
                      </a:r>
                    </a:p>
                  </a:txBody>
                  <a:tcPr marL="6191" marR="6191" marT="6191" marB="0"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42.7%</a:t>
                      </a:r>
                    </a:p>
                  </a:txBody>
                  <a:tcPr marL="6191" marR="6191" marT="6191" marB="0" anchor="ctr">
                    <a:solidFill>
                      <a:schemeClr val="accent4">
                        <a:lumMod val="20000"/>
                        <a:lumOff val="80000"/>
                      </a:schemeClr>
                    </a:solidFill>
                  </a:tcPr>
                </a:tc>
                <a:extLst>
                  <a:ext uri="{0D108BD9-81ED-4DB2-BD59-A6C34878D82A}">
                    <a16:rowId xmlns:a16="http://schemas.microsoft.com/office/drawing/2014/main" val="2287211170"/>
                  </a:ext>
                </a:extLst>
              </a:tr>
              <a:tr h="267662">
                <a:tc vMerge="1">
                  <a:txBody>
                    <a:bodyPr/>
                    <a:lstStyle/>
                    <a:p>
                      <a:endParaRPr kumimoji="1" lang="ja-JP" altLang="en-US" sz="1400"/>
                    </a:p>
                  </a:txBody>
                  <a:tcPr anchor="ctr">
                    <a:solidFill>
                      <a:schemeClr val="accent4">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佐倉市</a:t>
                      </a: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2.3%</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8.2%</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27.5%</a:t>
                      </a:r>
                    </a:p>
                  </a:txBody>
                  <a:tcPr marL="6191" marR="6191" marT="6191" marB="0" anchor="ctr">
                    <a:solidFill>
                      <a:schemeClr val="accent4">
                        <a:lumMod val="20000"/>
                        <a:lumOff val="80000"/>
                      </a:schemeClr>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34.7%</a:t>
                      </a:r>
                    </a:p>
                  </a:txBody>
                  <a:tcPr marL="6191" marR="6191" marT="6191" marB="0" anchor="ctr">
                    <a:solidFill>
                      <a:schemeClr val="accent4">
                        <a:lumMod val="20000"/>
                        <a:lumOff val="80000"/>
                      </a:schemeClr>
                    </a:solidFill>
                  </a:tcPr>
                </a:tc>
                <a:extLst>
                  <a:ext uri="{0D108BD9-81ED-4DB2-BD59-A6C34878D82A}">
                    <a16:rowId xmlns:a16="http://schemas.microsoft.com/office/drawing/2014/main" val="3751375935"/>
                  </a:ext>
                </a:extLst>
              </a:tr>
              <a:tr h="303123">
                <a:tc rowSpan="2">
                  <a:txBody>
                    <a:bodyPr/>
                    <a:lstStyle/>
                    <a:p>
                      <a:r>
                        <a:rPr kumimoji="1" lang="ja-JP" altLang="en-US" sz="1100">
                          <a:latin typeface="Meiryo UI" panose="020B0604030504040204" pitchFamily="50" charset="-128"/>
                          <a:ea typeface="Meiryo UI" panose="020B0604030504040204" pitchFamily="50" charset="-128"/>
                        </a:rPr>
                        <a:t>データセンター</a:t>
                      </a:r>
                      <a:br>
                        <a:rPr kumimoji="1" lang="en-US" altLang="ja-JP" sz="1100">
                          <a:latin typeface="Meiryo UI" panose="020B0604030504040204" pitchFamily="50" charset="-128"/>
                          <a:ea typeface="Meiryo UI" panose="020B0604030504040204" pitchFamily="50" charset="-128"/>
                        </a:rPr>
                      </a:br>
                      <a:r>
                        <a:rPr kumimoji="1" lang="ja-JP" altLang="en-US" sz="1050">
                          <a:latin typeface="Meiryo UI" panose="020B0604030504040204" pitchFamily="50" charset="-128"/>
                          <a:ea typeface="Meiryo UI" panose="020B0604030504040204" pitchFamily="50" charset="-128"/>
                        </a:rPr>
                        <a:t>（ハード共用）</a:t>
                      </a:r>
                      <a:endParaRPr kumimoji="1" lang="ja-JP" altLang="en-US" sz="1100">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a:txBody>
                    <a:bodyPr/>
                    <a:lstStyle/>
                    <a:p>
                      <a:r>
                        <a:rPr kumimoji="1" lang="ja-JP" altLang="en-US" sz="1200">
                          <a:latin typeface="Meiryo UI" panose="020B0604030504040204" pitchFamily="50" charset="-128"/>
                          <a:ea typeface="Meiryo UI" panose="020B0604030504040204" pitchFamily="50" charset="-128"/>
                        </a:rPr>
                        <a:t>宇和島市</a:t>
                      </a:r>
                    </a:p>
                  </a:txBody>
                  <a:tcPr marL="74295" marR="74295" marT="37148" marB="37148" anchor="ctr">
                    <a:solidFill>
                      <a:schemeClr val="bg2"/>
                    </a:solidFill>
                  </a:tcPr>
                </a:tc>
                <a:tc>
                  <a:txBody>
                    <a:bodyPr/>
                    <a:lstStyle/>
                    <a:p>
                      <a:pPr algn="r"/>
                      <a:r>
                        <a:rPr kumimoji="1" lang="en-US" altLang="ja-JP" sz="1400">
                          <a:latin typeface="Meiryo UI" panose="020B0604030504040204" pitchFamily="50" charset="-128"/>
                          <a:ea typeface="Meiryo UI" panose="020B0604030504040204" pitchFamily="50" charset="-128"/>
                        </a:rPr>
                        <a:t>7.5</a:t>
                      </a:r>
                      <a:r>
                        <a:rPr kumimoji="1" lang="ja-JP" altLang="en-US" sz="1400">
                          <a:latin typeface="Meiryo UI" panose="020B0604030504040204" pitchFamily="50" charset="-128"/>
                          <a:ea typeface="Meiryo UI" panose="020B0604030504040204" pitchFamily="50" charset="-128"/>
                        </a:rPr>
                        <a:t>％</a:t>
                      </a:r>
                    </a:p>
                  </a:txBody>
                  <a:tcPr marL="74295" marR="74295" marT="37148" marB="37148" anchor="ctr">
                    <a:solidFill>
                      <a:schemeClr val="bg2"/>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1.1</a:t>
                      </a:r>
                      <a:r>
                        <a:rPr kumimoji="1" lang="ja-JP" altLang="en-US" sz="1400">
                          <a:latin typeface="Meiryo UI" panose="020B0604030504040204" pitchFamily="50" charset="-128"/>
                          <a:ea typeface="Meiryo UI" panose="020B0604030504040204" pitchFamily="50" charset="-128"/>
                        </a:rPr>
                        <a:t>％</a:t>
                      </a:r>
                    </a:p>
                  </a:txBody>
                  <a:tcPr marL="74295" marR="74295" marT="37148" marB="37148" anchor="ctr">
                    <a:solidFill>
                      <a:schemeClr val="bg2"/>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28.0%</a:t>
                      </a:r>
                    </a:p>
                  </a:txBody>
                  <a:tcPr marL="6191" marR="6191" marT="6191" marB="0" anchor="ctr">
                    <a:solidFill>
                      <a:schemeClr val="bg2"/>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27.5%</a:t>
                      </a:r>
                    </a:p>
                  </a:txBody>
                  <a:tcPr marL="6191" marR="6191" marT="6191" marB="0" anchor="ctr">
                    <a:solidFill>
                      <a:schemeClr val="bg2"/>
                    </a:solidFill>
                  </a:tcPr>
                </a:tc>
                <a:extLst>
                  <a:ext uri="{0D108BD9-81ED-4DB2-BD59-A6C34878D82A}">
                    <a16:rowId xmlns:a16="http://schemas.microsoft.com/office/drawing/2014/main" val="2648674855"/>
                  </a:ext>
                </a:extLst>
              </a:tr>
              <a:tr h="303123">
                <a:tc vMerge="1">
                  <a:txBody>
                    <a:bodyPr/>
                    <a:lstStyle/>
                    <a:p>
                      <a:endParaRPr kumimoji="1" lang="ja-JP" altLang="en-US" sz="1400"/>
                    </a:p>
                  </a:txBody>
                  <a:tcPr anchor="ctr">
                    <a:solidFill>
                      <a:schemeClr val="bg2"/>
                    </a:solidFill>
                  </a:tcPr>
                </a:tc>
                <a:tc>
                  <a:txBody>
                    <a:bodyPr/>
                    <a:lstStyle/>
                    <a:p>
                      <a:r>
                        <a:rPr kumimoji="1" lang="ja-JP" altLang="en-US" sz="1200">
                          <a:latin typeface="Meiryo UI" panose="020B0604030504040204" pitchFamily="50" charset="-128"/>
                          <a:ea typeface="Meiryo UI" panose="020B0604030504040204" pitchFamily="50" charset="-128"/>
                        </a:rPr>
                        <a:t>須坂市</a:t>
                      </a:r>
                    </a:p>
                  </a:txBody>
                  <a:tcPr marL="74295" marR="74295" marT="37148" marB="37148" anchor="ctr">
                    <a:solidFill>
                      <a:schemeClr val="bg2"/>
                    </a:solidFill>
                  </a:tcPr>
                </a:tc>
                <a:tc>
                  <a:txBody>
                    <a:bodyPr/>
                    <a:lstStyle/>
                    <a:p>
                      <a:pPr algn="r"/>
                      <a:r>
                        <a:rPr kumimoji="1" lang="en-US" altLang="ja-JP" sz="1400">
                          <a:latin typeface="Meiryo UI" panose="020B0604030504040204" pitchFamily="50" charset="-128"/>
                          <a:ea typeface="Meiryo UI" panose="020B0604030504040204" pitchFamily="50" charset="-128"/>
                        </a:rPr>
                        <a:t>0.9%</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a:txBody>
                    <a:bodyPr/>
                    <a:lstStyle/>
                    <a:p>
                      <a:pPr algn="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4.8%</a:t>
                      </a:r>
                      <a:endParaRPr kumimoji="1" lang="ja-JP" altLang="en-US" sz="1400">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28.4%</a:t>
                      </a:r>
                    </a:p>
                  </a:txBody>
                  <a:tcPr marL="6191" marR="6191" marT="6191" marB="0" anchor="ctr">
                    <a:solidFill>
                      <a:schemeClr val="bg2"/>
                    </a:solidFill>
                  </a:tcPr>
                </a:tc>
                <a:tc>
                  <a:txBody>
                    <a:bodyPr/>
                    <a:lstStyle/>
                    <a:p>
                      <a:pPr algn="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32.1%</a:t>
                      </a:r>
                    </a:p>
                  </a:txBody>
                  <a:tcPr marL="6191" marR="6191" marT="6191" marB="0" anchor="ctr">
                    <a:solidFill>
                      <a:schemeClr val="bg2"/>
                    </a:solidFill>
                  </a:tcPr>
                </a:tc>
                <a:extLst>
                  <a:ext uri="{0D108BD9-81ED-4DB2-BD59-A6C34878D82A}">
                    <a16:rowId xmlns:a16="http://schemas.microsoft.com/office/drawing/2014/main" val="3152833812"/>
                  </a:ext>
                </a:extLst>
              </a:tr>
              <a:tr h="303123">
                <a:tc rowSpan="3">
                  <a:txBody>
                    <a:bodyPr/>
                    <a:lstStyle/>
                    <a:p>
                      <a:r>
                        <a:rPr kumimoji="1" lang="ja-JP" altLang="en-US" sz="1100">
                          <a:latin typeface="Meiryo UI" panose="020B0604030504040204" pitchFamily="50" charset="-128"/>
                          <a:ea typeface="Meiryo UI" panose="020B0604030504040204" pitchFamily="50" charset="-128"/>
                        </a:rPr>
                        <a:t>自治体クラウド</a:t>
                      </a:r>
                      <a:br>
                        <a:rPr kumimoji="1" lang="en-US" altLang="ja-JP" sz="1100">
                          <a:latin typeface="Meiryo UI" panose="020B0604030504040204" pitchFamily="50" charset="-128"/>
                          <a:ea typeface="Meiryo UI" panose="020B0604030504040204" pitchFamily="50" charset="-128"/>
                        </a:rPr>
                      </a:br>
                      <a:r>
                        <a:rPr kumimoji="1" lang="ja-JP" altLang="en-US" sz="1050">
                          <a:latin typeface="Meiryo UI" panose="020B0604030504040204" pitchFamily="50" charset="-128"/>
                          <a:ea typeface="Meiryo UI" panose="020B0604030504040204" pitchFamily="50" charset="-128"/>
                        </a:rPr>
                        <a:t>（ハード・アプリ共用）</a:t>
                      </a:r>
                    </a:p>
                  </a:txBody>
                  <a:tcPr marL="74295" marR="74295" marT="37148" marB="37148" anchor="ctr">
                    <a:solidFill>
                      <a:schemeClr val="accent6">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せとうち３市</a:t>
                      </a:r>
                    </a:p>
                  </a:txBody>
                  <a:tcPr marL="74295" marR="74295" marT="37148" marB="37148" anchor="ctr">
                    <a:solidFill>
                      <a:schemeClr val="accent6">
                        <a:lumMod val="20000"/>
                        <a:lumOff val="80000"/>
                      </a:schemeClr>
                    </a:solidFill>
                  </a:tcPr>
                </a:tc>
                <a:tc>
                  <a:txBody>
                    <a:bodyPr/>
                    <a:lstStyle/>
                    <a:p>
                      <a:pPr algn="r"/>
                      <a:r>
                        <a:rPr kumimoji="1" lang="en-US" altLang="ja-JP" sz="1400">
                          <a:solidFill>
                            <a:schemeClr val="tx1"/>
                          </a:solidFill>
                          <a:latin typeface="Meiryo UI" panose="020B0604030504040204" pitchFamily="50" charset="-128"/>
                          <a:ea typeface="Meiryo UI" panose="020B0604030504040204" pitchFamily="50" charset="-128"/>
                        </a:rPr>
                        <a:t>13.2%</a:t>
                      </a:r>
                      <a:endParaRPr kumimoji="1" lang="ja-JP" altLang="en-US" sz="1400">
                        <a:solidFill>
                          <a:schemeClr val="tx1"/>
                        </a:solidFill>
                        <a:latin typeface="Meiryo UI" panose="020B0604030504040204" pitchFamily="50" charset="-128"/>
                        <a:ea typeface="Meiryo UI" panose="020B0604030504040204" pitchFamily="50" charset="-128"/>
                      </a:endParaRPr>
                    </a:p>
                  </a:txBody>
                  <a:tcPr marL="74295" marR="74295" marT="37148" marB="37148" anchor="ctr">
                    <a:solidFill>
                      <a:schemeClr val="accent6">
                        <a:lumMod val="20000"/>
                        <a:lumOff val="80000"/>
                      </a:schemeClr>
                    </a:solidFill>
                  </a:tcPr>
                </a:tc>
                <a:tc>
                  <a:txBody>
                    <a:bodyPr/>
                    <a:lstStyle/>
                    <a:p>
                      <a:pPr algn="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1.2%</a:t>
                      </a:r>
                      <a:endParaRPr kumimoji="1" lang="ja-JP" altLang="en-US" sz="1400">
                        <a:solidFill>
                          <a:schemeClr val="tx1"/>
                        </a:solidFill>
                        <a:latin typeface="Meiryo UI" panose="020B0604030504040204" pitchFamily="50" charset="-128"/>
                        <a:ea typeface="Meiryo UI" panose="020B0604030504040204" pitchFamily="50" charset="-128"/>
                      </a:endParaRPr>
                    </a:p>
                  </a:txBody>
                  <a:tcPr marL="74295" marR="74295" marT="37148" marB="37148" anchor="ctr">
                    <a:solidFill>
                      <a:schemeClr val="accent6">
                        <a:lumMod val="20000"/>
                        <a:lumOff val="80000"/>
                      </a:schemeClr>
                    </a:solidFill>
                  </a:tcPr>
                </a:tc>
                <a:tc>
                  <a:txBody>
                    <a:bodyPr/>
                    <a:lstStyle/>
                    <a:p>
                      <a:pPr algn="r"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a:t>
                      </a:r>
                      <a:r>
                        <a:rPr lang="en-US" altLang="ja-JP" sz="1400" b="0" i="0" u="none" strike="noStrike">
                          <a:solidFill>
                            <a:schemeClr val="tx1"/>
                          </a:solidFill>
                          <a:effectLst/>
                          <a:latin typeface="Meiryo UI" panose="020B0604030504040204" pitchFamily="50" charset="-128"/>
                          <a:ea typeface="Meiryo UI" panose="020B0604030504040204" pitchFamily="50" charset="-128"/>
                        </a:rPr>
                        <a:t>27.6%</a:t>
                      </a:r>
                    </a:p>
                  </a:txBody>
                  <a:tcPr marL="6191" marR="6191" marT="6191" marB="0" anchor="ctr">
                    <a:solidFill>
                      <a:schemeClr val="accent6">
                        <a:lumMod val="20000"/>
                        <a:lumOff val="80000"/>
                      </a:schemeClr>
                    </a:solidFill>
                  </a:tcPr>
                </a:tc>
                <a:tc>
                  <a:txBody>
                    <a:bodyPr/>
                    <a:lstStyle/>
                    <a:p>
                      <a:pPr algn="r"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a:t>
                      </a:r>
                      <a:r>
                        <a:rPr lang="en-US" altLang="ja-JP" sz="1400" b="0" i="0" u="none" strike="noStrike">
                          <a:solidFill>
                            <a:schemeClr val="tx1"/>
                          </a:solidFill>
                          <a:effectLst/>
                          <a:latin typeface="Meiryo UI" panose="020B0604030504040204" pitchFamily="50" charset="-128"/>
                          <a:ea typeface="Meiryo UI" panose="020B0604030504040204" pitchFamily="50" charset="-128"/>
                        </a:rPr>
                        <a:t>26.5%</a:t>
                      </a:r>
                    </a:p>
                  </a:txBody>
                  <a:tcPr marL="6191" marR="6191" marT="6191" marB="0" anchor="ctr">
                    <a:solidFill>
                      <a:schemeClr val="accent6">
                        <a:lumMod val="20000"/>
                        <a:lumOff val="80000"/>
                      </a:schemeClr>
                    </a:solidFill>
                  </a:tcPr>
                </a:tc>
                <a:extLst>
                  <a:ext uri="{0D108BD9-81ED-4DB2-BD59-A6C34878D82A}">
                    <a16:rowId xmlns:a16="http://schemas.microsoft.com/office/drawing/2014/main" val="1693829901"/>
                  </a:ext>
                </a:extLst>
              </a:tr>
              <a:tr h="303123">
                <a:tc vMerge="1">
                  <a:txBody>
                    <a:bodyPr/>
                    <a:lstStyle/>
                    <a:p>
                      <a:endParaRPr kumimoji="1" lang="ja-JP" altLang="en-US" sz="1400"/>
                    </a:p>
                  </a:txBody>
                  <a:tcPr anchor="ctr">
                    <a:solidFill>
                      <a:schemeClr val="accent6">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美里町・川島町</a:t>
                      </a:r>
                    </a:p>
                  </a:txBody>
                  <a:tcPr marL="74295" marR="74295" marT="37148" marB="37148" anchor="ctr">
                    <a:solidFill>
                      <a:schemeClr val="accent6">
                        <a:lumMod val="20000"/>
                        <a:lumOff val="80000"/>
                      </a:schemeClr>
                    </a:solidFill>
                  </a:tcPr>
                </a:tc>
                <a:tc>
                  <a:txBody>
                    <a:bodyPr/>
                    <a:lstStyle/>
                    <a:p>
                      <a:pPr algn="r"/>
                      <a:r>
                        <a:rPr kumimoji="1" lang="en-US" altLang="ja-JP" sz="1400">
                          <a:solidFill>
                            <a:schemeClr val="tx1"/>
                          </a:solidFill>
                          <a:latin typeface="Meiryo UI" panose="020B0604030504040204" pitchFamily="50" charset="-128"/>
                          <a:ea typeface="Meiryo UI" panose="020B0604030504040204" pitchFamily="50" charset="-128"/>
                        </a:rPr>
                        <a:t>21.9</a:t>
                      </a:r>
                      <a:r>
                        <a:rPr kumimoji="1" lang="ja-JP" altLang="en-US" sz="1400">
                          <a:solidFill>
                            <a:schemeClr val="tx1"/>
                          </a:solidFill>
                          <a:latin typeface="Meiryo UI" panose="020B0604030504040204" pitchFamily="50" charset="-128"/>
                          <a:ea typeface="Meiryo UI" panose="020B0604030504040204" pitchFamily="50" charset="-128"/>
                        </a:rPr>
                        <a:t>％</a:t>
                      </a:r>
                    </a:p>
                  </a:txBody>
                  <a:tcPr marL="74295" marR="74295" marT="37148" marB="37148" anchor="ctr">
                    <a:solidFill>
                      <a:schemeClr val="accent6">
                        <a:lumMod val="20000"/>
                        <a:lumOff val="80000"/>
                      </a:schemeClr>
                    </a:solidFill>
                  </a:tcPr>
                </a:tc>
                <a:tc>
                  <a:txBody>
                    <a:bodyPr/>
                    <a:lstStyle/>
                    <a:p>
                      <a:pPr algn="r"/>
                      <a:r>
                        <a:rPr kumimoji="1" lang="en-US" altLang="ja-JP" sz="1400">
                          <a:solidFill>
                            <a:schemeClr val="tx1"/>
                          </a:solidFill>
                          <a:latin typeface="Meiryo UI" panose="020B0604030504040204" pitchFamily="50" charset="-128"/>
                          <a:ea typeface="Meiryo UI" panose="020B0604030504040204" pitchFamily="50" charset="-128"/>
                        </a:rPr>
                        <a:t>14.7</a:t>
                      </a:r>
                      <a:r>
                        <a:rPr kumimoji="1" lang="ja-JP" altLang="en-US" sz="1400">
                          <a:solidFill>
                            <a:schemeClr val="tx1"/>
                          </a:solidFill>
                          <a:latin typeface="Meiryo UI" panose="020B0604030504040204" pitchFamily="50" charset="-128"/>
                          <a:ea typeface="Meiryo UI" panose="020B0604030504040204" pitchFamily="50" charset="-128"/>
                        </a:rPr>
                        <a:t>％</a:t>
                      </a:r>
                    </a:p>
                  </a:txBody>
                  <a:tcPr marL="74295" marR="74295" marT="37148" marB="37148" anchor="ctr">
                    <a:solidFill>
                      <a:schemeClr val="accent6">
                        <a:lumMod val="20000"/>
                        <a:lumOff val="80000"/>
                      </a:schemeClr>
                    </a:solidFill>
                  </a:tcPr>
                </a:tc>
                <a:tc>
                  <a:txBody>
                    <a:bodyPr/>
                    <a:lstStyle/>
                    <a:p>
                      <a:pPr algn="r"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a:t>
                      </a:r>
                      <a:r>
                        <a:rPr lang="en-US" altLang="ja-JP" sz="1400" b="0" i="0" u="none" strike="noStrike">
                          <a:solidFill>
                            <a:schemeClr val="tx1"/>
                          </a:solidFill>
                          <a:effectLst/>
                          <a:latin typeface="Meiryo UI" panose="020B0604030504040204" pitchFamily="50" charset="-128"/>
                          <a:ea typeface="Meiryo UI" panose="020B0604030504040204" pitchFamily="50" charset="-128"/>
                        </a:rPr>
                        <a:t>31.6%</a:t>
                      </a:r>
                    </a:p>
                  </a:txBody>
                  <a:tcPr marL="6191" marR="6191" marT="6191" marB="0" anchor="ctr">
                    <a:solidFill>
                      <a:schemeClr val="accent6">
                        <a:lumMod val="20000"/>
                        <a:lumOff val="80000"/>
                      </a:schemeClr>
                    </a:solidFill>
                  </a:tcPr>
                </a:tc>
                <a:tc>
                  <a:txBody>
                    <a:bodyPr/>
                    <a:lstStyle/>
                    <a:p>
                      <a:pPr algn="r"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a:t>
                      </a:r>
                      <a:r>
                        <a:rPr lang="en-US" altLang="ja-JP" sz="1400" b="0" i="0" u="none" strike="noStrike">
                          <a:solidFill>
                            <a:schemeClr val="tx1"/>
                          </a:solidFill>
                          <a:effectLst/>
                          <a:latin typeface="Meiryo UI" panose="020B0604030504040204" pitchFamily="50" charset="-128"/>
                          <a:ea typeface="Meiryo UI" panose="020B0604030504040204" pitchFamily="50" charset="-128"/>
                        </a:rPr>
                        <a:t>16.6%</a:t>
                      </a:r>
                    </a:p>
                  </a:txBody>
                  <a:tcPr marL="6191" marR="6191" marT="6191" marB="0" anchor="ctr">
                    <a:solidFill>
                      <a:schemeClr val="accent6">
                        <a:lumMod val="20000"/>
                        <a:lumOff val="80000"/>
                      </a:schemeClr>
                    </a:solidFill>
                  </a:tcPr>
                </a:tc>
                <a:extLst>
                  <a:ext uri="{0D108BD9-81ED-4DB2-BD59-A6C34878D82A}">
                    <a16:rowId xmlns:a16="http://schemas.microsoft.com/office/drawing/2014/main" val="274241919"/>
                  </a:ext>
                </a:extLst>
              </a:tr>
              <a:tr h="303123">
                <a:tc vMerge="1">
                  <a:txBody>
                    <a:bodyPr/>
                    <a:lstStyle/>
                    <a:p>
                      <a:endParaRPr kumimoji="1" lang="ja-JP" altLang="en-US" sz="1400"/>
                    </a:p>
                  </a:txBody>
                  <a:tcPr anchor="ctr">
                    <a:solidFill>
                      <a:schemeClr val="accent6">
                        <a:lumMod val="20000"/>
                        <a:lumOff val="80000"/>
                      </a:schemeClr>
                    </a:solidFill>
                  </a:tcPr>
                </a:tc>
                <a:tc>
                  <a:txBody>
                    <a:bodyPr/>
                    <a:lstStyle/>
                    <a:p>
                      <a:r>
                        <a:rPr kumimoji="1" lang="ja-JP" altLang="en-US" sz="1200">
                          <a:latin typeface="Meiryo UI" panose="020B0604030504040204" pitchFamily="50" charset="-128"/>
                          <a:ea typeface="Meiryo UI" panose="020B0604030504040204" pitchFamily="50" charset="-128"/>
                        </a:rPr>
                        <a:t>笠置町</a:t>
                      </a:r>
                    </a:p>
                  </a:txBody>
                  <a:tcPr marL="74295" marR="74295" marT="37148" marB="37148" anchor="ctr">
                    <a:solidFill>
                      <a:schemeClr val="accent6">
                        <a:lumMod val="20000"/>
                        <a:lumOff val="80000"/>
                      </a:schemeClr>
                    </a:solidFill>
                  </a:tcPr>
                </a:tc>
                <a:tc>
                  <a:txBody>
                    <a:bodyPr/>
                    <a:lstStyle/>
                    <a:p>
                      <a:pPr algn="r"/>
                      <a:r>
                        <a:rPr kumimoji="1" lang="en-US" altLang="ja-JP" sz="1400">
                          <a:solidFill>
                            <a:schemeClr val="tx1"/>
                          </a:solidFill>
                          <a:latin typeface="Meiryo UI" panose="020B0604030504040204" pitchFamily="50" charset="-128"/>
                          <a:ea typeface="Meiryo UI" panose="020B0604030504040204" pitchFamily="50" charset="-128"/>
                        </a:rPr>
                        <a:t>251.6</a:t>
                      </a:r>
                      <a:r>
                        <a:rPr kumimoji="1" lang="ja-JP" altLang="en-US" sz="1400">
                          <a:solidFill>
                            <a:schemeClr val="tx1"/>
                          </a:solidFill>
                          <a:latin typeface="Meiryo UI" panose="020B0604030504040204" pitchFamily="50" charset="-128"/>
                          <a:ea typeface="Meiryo UI" panose="020B0604030504040204" pitchFamily="50" charset="-128"/>
                        </a:rPr>
                        <a:t>％</a:t>
                      </a:r>
                    </a:p>
                  </a:txBody>
                  <a:tcPr marL="74295" marR="74295" marT="37148" marB="37148" anchor="ctr">
                    <a:solidFill>
                      <a:schemeClr val="accent6">
                        <a:lumMod val="20000"/>
                        <a:lumOff val="80000"/>
                      </a:schemeClr>
                    </a:solidFill>
                  </a:tcPr>
                </a:tc>
                <a:tc>
                  <a:txBody>
                    <a:bodyPr/>
                    <a:lstStyle/>
                    <a:p>
                      <a:pPr algn="r"/>
                      <a:r>
                        <a:rPr kumimoji="1" lang="en-US" altLang="ja-JP" sz="1400">
                          <a:solidFill>
                            <a:schemeClr val="tx1"/>
                          </a:solidFill>
                          <a:latin typeface="Meiryo UI" panose="020B0604030504040204" pitchFamily="50" charset="-128"/>
                          <a:ea typeface="Meiryo UI" panose="020B0604030504040204" pitchFamily="50" charset="-128"/>
                        </a:rPr>
                        <a:t>222.3</a:t>
                      </a:r>
                      <a:r>
                        <a:rPr kumimoji="1" lang="ja-JP" altLang="en-US" sz="1400">
                          <a:solidFill>
                            <a:schemeClr val="tx1"/>
                          </a:solidFill>
                          <a:latin typeface="Meiryo UI" panose="020B0604030504040204" pitchFamily="50" charset="-128"/>
                          <a:ea typeface="Meiryo UI" panose="020B0604030504040204" pitchFamily="50" charset="-128"/>
                        </a:rPr>
                        <a:t>％</a:t>
                      </a:r>
                    </a:p>
                  </a:txBody>
                  <a:tcPr marL="74295" marR="74295" marT="37148" marB="37148" anchor="ctr">
                    <a:solidFill>
                      <a:schemeClr val="accent6">
                        <a:lumMod val="20000"/>
                        <a:lumOff val="80000"/>
                      </a:schemeClr>
                    </a:solidFill>
                  </a:tcPr>
                </a:tc>
                <a:tc>
                  <a:txBody>
                    <a:bodyPr/>
                    <a:lstStyle/>
                    <a:p>
                      <a:pPr algn="r"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a:t>
                      </a:r>
                      <a:r>
                        <a:rPr lang="en-US" altLang="ja-JP" sz="1400" b="0" i="0" u="none" strike="noStrike">
                          <a:solidFill>
                            <a:schemeClr val="tx1"/>
                          </a:solidFill>
                          <a:effectLst/>
                          <a:latin typeface="Meiryo UI" panose="020B0604030504040204" pitchFamily="50" charset="-128"/>
                          <a:ea typeface="Meiryo UI" panose="020B0604030504040204" pitchFamily="50" charset="-128"/>
                        </a:rPr>
                        <a:t>67.5%</a:t>
                      </a:r>
                    </a:p>
                  </a:txBody>
                  <a:tcPr marL="6191" marR="6191" marT="6191" marB="0" anchor="ctr">
                    <a:solidFill>
                      <a:schemeClr val="accent6">
                        <a:lumMod val="20000"/>
                        <a:lumOff val="80000"/>
                      </a:schemeClr>
                    </a:solidFill>
                  </a:tcPr>
                </a:tc>
                <a:tc>
                  <a:txBody>
                    <a:bodyPr/>
                    <a:lstStyle/>
                    <a:p>
                      <a:pPr algn="r" fontAlgn="ctr"/>
                      <a:r>
                        <a:rPr lang="en-US" altLang="ja-JP" sz="1400" b="0" i="0" u="none" strike="noStrike">
                          <a:solidFill>
                            <a:schemeClr val="tx1"/>
                          </a:solidFill>
                          <a:effectLst/>
                          <a:latin typeface="Meiryo UI" panose="020B0604030504040204" pitchFamily="50" charset="-128"/>
                          <a:ea typeface="Meiryo UI" panose="020B0604030504040204" pitchFamily="50" charset="-128"/>
                        </a:rPr>
                        <a:t>160.1%</a:t>
                      </a:r>
                    </a:p>
                  </a:txBody>
                  <a:tcPr marL="6191" marR="6191" marT="6191" marB="0" anchor="ctr">
                    <a:solidFill>
                      <a:schemeClr val="accent6">
                        <a:lumMod val="20000"/>
                        <a:lumOff val="80000"/>
                      </a:schemeClr>
                    </a:solidFill>
                  </a:tcPr>
                </a:tc>
                <a:extLst>
                  <a:ext uri="{0D108BD9-81ED-4DB2-BD59-A6C34878D82A}">
                    <a16:rowId xmlns:a16="http://schemas.microsoft.com/office/drawing/2014/main" val="664421402"/>
                  </a:ext>
                </a:extLst>
              </a:tr>
              <a:tr h="247650">
                <a:tc>
                  <a:txBody>
                    <a:bodyPr/>
                    <a:lstStyle/>
                    <a:p>
                      <a:pPr algn="ctr"/>
                      <a:endParaRPr kumimoji="1" lang="ja-JP" altLang="en-US" sz="1200">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1200">
                          <a:latin typeface="Meiryo UI" panose="020B0604030504040204" pitchFamily="50" charset="-128"/>
                          <a:ea typeface="Meiryo UI" panose="020B0604030504040204" pitchFamily="50" charset="-128"/>
                        </a:rPr>
                        <a:t>計</a:t>
                      </a:r>
                    </a:p>
                  </a:txBody>
                  <a:tcPr marL="74295" marR="74295" marT="37148" marB="37148" anchor="ctr"/>
                </a:tc>
                <a:tc>
                  <a:txBody>
                    <a:bodyPr/>
                    <a:lstStyle/>
                    <a:p>
                      <a:pPr algn="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4.1%</a:t>
                      </a:r>
                      <a:endParaRPr kumimoji="1" lang="ja-JP" altLang="en-US" sz="1400">
                        <a:solidFill>
                          <a:schemeClr val="tx1"/>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10.8%</a:t>
                      </a:r>
                      <a:endParaRPr kumimoji="1" lang="ja-JP" altLang="en-US" sz="1400">
                        <a:solidFill>
                          <a:schemeClr val="tx1"/>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400">
                        <a:solidFill>
                          <a:schemeClr val="tx1"/>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35.1</a:t>
                      </a:r>
                      <a:r>
                        <a:rPr kumimoji="1" lang="ja-JP" altLang="en-US" sz="1400" b="1"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tc>
                <a:extLst>
                  <a:ext uri="{0D108BD9-81ED-4DB2-BD59-A6C34878D82A}">
                    <a16:rowId xmlns:a16="http://schemas.microsoft.com/office/drawing/2014/main" val="3916345693"/>
                  </a:ext>
                </a:extLst>
              </a:tr>
            </a:tbl>
          </a:graphicData>
        </a:graphic>
      </p:graphicFrame>
      <p:sp>
        <p:nvSpPr>
          <p:cNvPr id="16" name="テキスト ボックス 12">
            <a:extLst>
              <a:ext uri="{FF2B5EF4-FFF2-40B4-BE49-F238E27FC236}">
                <a16:creationId xmlns:a16="http://schemas.microsoft.com/office/drawing/2014/main" id="{D4C3D07A-8BF5-83A5-5E60-318EB798B9FA}"/>
              </a:ext>
            </a:extLst>
          </p:cNvPr>
          <p:cNvSpPr txBox="1"/>
          <p:nvPr/>
        </p:nvSpPr>
        <p:spPr>
          <a:xfrm>
            <a:off x="369239" y="5163607"/>
            <a:ext cx="9262879" cy="16568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spcAft>
                <a:spcPts val="163"/>
              </a:spcAft>
            </a:pP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削減内容</a:t>
            </a:r>
            <a:r>
              <a:rPr lang="en-US" altLang="ja-JP" sz="1000">
                <a:latin typeface="Meiryo UI" panose="020B0604030504040204" pitchFamily="50" charset="-128"/>
                <a:ea typeface="Meiryo UI" panose="020B0604030504040204" pitchFamily="50" charset="-128"/>
              </a:rPr>
              <a:t>】</a:t>
            </a:r>
          </a:p>
          <a:p>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１　検証事業において、「コスト</a:t>
            </a:r>
            <a:r>
              <a:rPr lang="en-US" altLang="ja-JP" sz="1000">
                <a:latin typeface="Meiryo UI" panose="020B0604030504040204" pitchFamily="50" charset="-128"/>
                <a:ea typeface="Meiryo UI" panose="020B0604030504040204" pitchFamily="50" charset="-128"/>
              </a:rPr>
              <a:t>A</a:t>
            </a:r>
            <a:r>
              <a:rPr lang="ja-JP" altLang="en-US" sz="1000">
                <a:latin typeface="Meiryo UI" panose="020B0604030504040204" pitchFamily="50" charset="-128"/>
                <a:ea typeface="Meiryo UI" panose="020B0604030504040204" pitchFamily="50" charset="-128"/>
              </a:rPr>
              <a:t>とコスト</a:t>
            </a:r>
            <a:r>
              <a:rPr lang="en-US" altLang="ja-JP" sz="1000">
                <a:latin typeface="Meiryo UI" panose="020B0604030504040204" pitchFamily="50" charset="-128"/>
                <a:ea typeface="Meiryo UI" panose="020B0604030504040204" pitchFamily="50" charset="-128"/>
              </a:rPr>
              <a:t>B</a:t>
            </a:r>
            <a:r>
              <a:rPr lang="ja-JP" altLang="en-US" sz="1000">
                <a:latin typeface="Meiryo UI" panose="020B0604030504040204" pitchFamily="50" charset="-128"/>
                <a:ea typeface="Meiryo UI" panose="020B0604030504040204" pitchFamily="50" charset="-128"/>
              </a:rPr>
              <a:t>の差分（増減率）」からの削減要素として以下を適用し試算したもの</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○通信回線について地方公共団体が合理的と判断する通信回線サービスに見直す</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○大口割引：</a:t>
            </a:r>
            <a:r>
              <a:rPr lang="en-US" altLang="ja-JP" sz="1000">
                <a:latin typeface="Meiryo UI" panose="020B0604030504040204" pitchFamily="50" charset="-128"/>
                <a:ea typeface="Meiryo UI" panose="020B0604030504040204" pitchFamily="50" charset="-128"/>
              </a:rPr>
              <a:t>AWS</a:t>
            </a:r>
            <a:r>
              <a:rPr lang="ja-JP" altLang="en-US" sz="1000">
                <a:latin typeface="Meiryo UI" panose="020B0604030504040204" pitchFamily="50" charset="-128"/>
                <a:ea typeface="Meiryo UI" panose="020B0604030504040204" pitchFamily="50" charset="-128"/>
              </a:rPr>
              <a:t>が目指す上限</a:t>
            </a:r>
            <a:r>
              <a:rPr lang="en-US" altLang="ja-JP" sz="1000">
                <a:latin typeface="Meiryo UI" panose="020B0604030504040204" pitchFamily="50" charset="-128"/>
                <a:ea typeface="Meiryo UI" panose="020B0604030504040204" pitchFamily="50" charset="-128"/>
              </a:rPr>
              <a:t>20%</a:t>
            </a:r>
            <a:r>
              <a:rPr lang="ja-JP" altLang="en-US" sz="1000">
                <a:latin typeface="Meiryo UI" panose="020B0604030504040204" pitchFamily="50" charset="-128"/>
                <a:ea typeface="Meiryo UI" panose="020B0604030504040204" pitchFamily="50" charset="-128"/>
              </a:rPr>
              <a:t>を適用</a:t>
            </a:r>
            <a:endParaRPr lang="en-US" altLang="ja-JP" sz="1000">
              <a:latin typeface="Meiryo UI" panose="020B0604030504040204" pitchFamily="50" charset="-128"/>
              <a:ea typeface="Meiryo UI" panose="020B0604030504040204" pitchFamily="50" charset="-128"/>
            </a:endParaRPr>
          </a:p>
          <a:p>
            <a:r>
              <a:rPr lang="en-US" altLang="ja-JP" sz="1000">
                <a:latin typeface="Meiryo UI" panose="020B0604030504040204" pitchFamily="50" charset="-128"/>
                <a:ea typeface="Meiryo UI" panose="020B0604030504040204" pitchFamily="50" charset="-128"/>
              </a:rPr>
              <a:t>    </a:t>
            </a:r>
            <a:r>
              <a:rPr lang="ja-JP" altLang="en-US" sz="1000">
                <a:latin typeface="Meiryo UI" panose="020B0604030504040204" pitchFamily="50" charset="-128"/>
                <a:ea typeface="Meiryo UI" panose="020B0604030504040204" pitchFamily="50" charset="-128"/>
              </a:rPr>
              <a:t>〇長期継続割引：地方公共団体のシステム構成要素のうち長期継続割引が適用可能な割合</a:t>
            </a:r>
            <a:r>
              <a:rPr lang="en-US" altLang="ja-JP" sz="1000">
                <a:latin typeface="Meiryo UI" panose="020B0604030504040204" pitchFamily="50" charset="-128"/>
                <a:ea typeface="Meiryo UI" panose="020B0604030504040204" pitchFamily="50" charset="-128"/>
              </a:rPr>
              <a:t>57.2</a:t>
            </a:r>
            <a:r>
              <a:rPr lang="ja-JP" altLang="en-US" sz="1000">
                <a:latin typeface="Meiryo UI" panose="020B0604030504040204" pitchFamily="50" charset="-128"/>
                <a:ea typeface="Meiryo UI" panose="020B0604030504040204" pitchFamily="50" charset="-128"/>
              </a:rPr>
              <a:t>％に対し、長期継続割引</a:t>
            </a:r>
            <a:r>
              <a:rPr lang="en-US" altLang="ja-JP" sz="1000">
                <a:latin typeface="Meiryo UI" panose="020B0604030504040204" pitchFamily="50" charset="-128"/>
                <a:ea typeface="Meiryo UI" panose="020B0604030504040204" pitchFamily="50" charset="-128"/>
              </a:rPr>
              <a:t>1</a:t>
            </a:r>
            <a:r>
              <a:rPr lang="ja-JP" altLang="en-US" sz="1000">
                <a:latin typeface="Meiryo UI" panose="020B0604030504040204" pitchFamily="50" charset="-128"/>
                <a:ea typeface="Meiryo UI" panose="020B0604030504040204" pitchFamily="50" charset="-128"/>
              </a:rPr>
              <a:t>年間、</a:t>
            </a:r>
            <a:r>
              <a:rPr lang="en-US" altLang="ja-JP" sz="1000">
                <a:latin typeface="Meiryo UI" panose="020B0604030504040204" pitchFamily="50" charset="-128"/>
                <a:ea typeface="Meiryo UI" panose="020B0604030504040204" pitchFamily="50" charset="-128"/>
              </a:rPr>
              <a:t>WINDOWS R1</a:t>
            </a:r>
            <a:r>
              <a:rPr lang="ja-JP" altLang="en-US" sz="1000">
                <a:latin typeface="Meiryo UI" panose="020B0604030504040204" pitchFamily="50" charset="-128"/>
                <a:ea typeface="Meiryo UI" panose="020B0604030504040204" pitchFamily="50" charset="-128"/>
              </a:rPr>
              <a:t> </a:t>
            </a:r>
            <a:r>
              <a:rPr lang="en-US" altLang="ja-JP" sz="1000">
                <a:latin typeface="Meiryo UI" panose="020B0604030504040204" pitchFamily="50" charset="-128"/>
                <a:ea typeface="Meiryo UI" panose="020B0604030504040204" pitchFamily="50" charset="-128"/>
              </a:rPr>
              <a:t>21%</a:t>
            </a:r>
            <a:r>
              <a:rPr lang="ja-JP" altLang="en-US" sz="1000">
                <a:latin typeface="Meiryo UI" panose="020B0604030504040204" pitchFamily="50" charset="-128"/>
                <a:ea typeface="Meiryo UI" panose="020B0604030504040204" pitchFamily="50" charset="-128"/>
              </a:rPr>
              <a:t>を適用して試算　</a:t>
            </a:r>
            <a:endParaRPr lang="en-US" altLang="ja-JP" sz="1000">
              <a:latin typeface="Meiryo UI" panose="020B0604030504040204" pitchFamily="50" charset="-128"/>
              <a:ea typeface="Meiryo UI" panose="020B0604030504040204" pitchFamily="50" charset="-128"/>
            </a:endParaRPr>
          </a:p>
          <a:p>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２　システム最適化等として以下を適用し試算したもの</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〇　令和</a:t>
            </a:r>
            <a:r>
              <a:rPr lang="en-US" altLang="ja-JP" sz="1000">
                <a:latin typeface="Meiryo UI" panose="020B0604030504040204" pitchFamily="50" charset="-128"/>
                <a:ea typeface="Meiryo UI" panose="020B0604030504040204" pitchFamily="50" charset="-128"/>
              </a:rPr>
              <a:t>6</a:t>
            </a:r>
            <a:r>
              <a:rPr lang="ja-JP" altLang="en-US" sz="1000">
                <a:latin typeface="Meiryo UI" panose="020B0604030504040204" pitchFamily="50" charset="-128"/>
                <a:ea typeface="Meiryo UI" panose="020B0604030504040204" pitchFamily="50" charset="-128"/>
              </a:rPr>
              <a:t>年度予算の政府情報システムにおける運用等経費コスト削減率</a:t>
            </a:r>
            <a:r>
              <a:rPr lang="en-US" altLang="ja-JP" sz="1000">
                <a:latin typeface="Meiryo UI" panose="020B0604030504040204" pitchFamily="50" charset="-128"/>
                <a:ea typeface="Meiryo UI" panose="020B0604030504040204" pitchFamily="50" charset="-128"/>
              </a:rPr>
              <a:t>31</a:t>
            </a:r>
            <a:r>
              <a:rPr lang="ja-JP" altLang="en-US" sz="1000">
                <a:latin typeface="Meiryo UI" panose="020B0604030504040204" pitchFamily="50" charset="-128"/>
                <a:ea typeface="Meiryo UI" panose="020B0604030504040204" pitchFamily="50" charset="-128"/>
              </a:rPr>
              <a:t>％で試算</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〇　</a:t>
            </a: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１で計上した長期継続契約割引率を戻すとともに国の利用状況調査による長期継続割引が適用可能なシステム構成要素の割合</a:t>
            </a:r>
            <a:r>
              <a:rPr lang="en-US" altLang="ja-JP" sz="1000">
                <a:latin typeface="Meiryo UI" panose="020B0604030504040204" pitchFamily="50" charset="-128"/>
                <a:ea typeface="Meiryo UI" panose="020B0604030504040204" pitchFamily="50" charset="-128"/>
              </a:rPr>
              <a:t>15.9</a:t>
            </a:r>
            <a:r>
              <a:rPr lang="ja-JP" altLang="en-US" sz="1000">
                <a:latin typeface="Meiryo UI" panose="020B0604030504040204" pitchFamily="50" charset="-128"/>
                <a:ea typeface="Meiryo UI" panose="020B0604030504040204" pitchFamily="50" charset="-128"/>
              </a:rPr>
              <a:t>％に対し、長期継続割引</a:t>
            </a:r>
            <a:r>
              <a:rPr lang="en-US" altLang="ja-JP" sz="1000">
                <a:latin typeface="Meiryo UI" panose="020B0604030504040204" pitchFamily="50" charset="-128"/>
                <a:ea typeface="Meiryo UI" panose="020B0604030504040204" pitchFamily="50" charset="-128"/>
              </a:rPr>
              <a:t>3</a:t>
            </a:r>
            <a:r>
              <a:rPr lang="ja-JP" altLang="en-US" sz="1000">
                <a:latin typeface="Meiryo UI" panose="020B0604030504040204" pitchFamily="50" charset="-128"/>
                <a:ea typeface="Meiryo UI" panose="020B0604030504040204" pitchFamily="50" charset="-128"/>
              </a:rPr>
              <a:t>年、</a:t>
            </a:r>
            <a:br>
              <a:rPr lang="en-US" altLang="ja-JP" sz="1000">
                <a:latin typeface="Meiryo UI" panose="020B0604030504040204" pitchFamily="50" charset="-128"/>
                <a:ea typeface="Meiryo UI" panose="020B0604030504040204" pitchFamily="50" charset="-128"/>
              </a:rPr>
            </a:br>
            <a:r>
              <a:rPr lang="en-US" altLang="ja-JP" sz="1000">
                <a:latin typeface="Meiryo UI" panose="020B0604030504040204" pitchFamily="50" charset="-128"/>
                <a:ea typeface="Meiryo UI" panose="020B0604030504040204" pitchFamily="50" charset="-128"/>
              </a:rPr>
              <a:t>         WINDOWS R1 33%</a:t>
            </a:r>
            <a:r>
              <a:rPr lang="ja-JP" altLang="en-US" sz="1000">
                <a:latin typeface="Meiryo UI" panose="020B0604030504040204" pitchFamily="50" charset="-128"/>
                <a:ea typeface="Meiryo UI" panose="020B0604030504040204" pitchFamily="50" charset="-128"/>
              </a:rPr>
              <a:t>を適用して試算</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〇　標準化に伴うパッケージ料金等の増については現存データがないため反映していない</a:t>
            </a:r>
            <a:endParaRPr lang="en-US" altLang="ja-JP" sz="100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AAE7DC29-FABC-A2C6-19FF-3EB903105DCB}"/>
              </a:ext>
            </a:extLst>
          </p:cNvPr>
          <p:cNvSpPr/>
          <p:nvPr/>
        </p:nvSpPr>
        <p:spPr>
          <a:xfrm>
            <a:off x="4758142" y="1833938"/>
            <a:ext cx="1728000" cy="3240000"/>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EFEAAC4B-693D-40AB-14B7-9E095531B424}"/>
              </a:ext>
            </a:extLst>
          </p:cNvPr>
          <p:cNvSpPr/>
          <p:nvPr/>
        </p:nvSpPr>
        <p:spPr>
          <a:xfrm>
            <a:off x="8056159" y="1843969"/>
            <a:ext cx="1728000" cy="32400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FDFFB48-3F34-06AA-420A-A82849B51D5F}"/>
              </a:ext>
            </a:extLst>
          </p:cNvPr>
          <p:cNvSpPr txBox="1"/>
          <p:nvPr/>
        </p:nvSpPr>
        <p:spPr>
          <a:xfrm>
            <a:off x="141858" y="1586172"/>
            <a:ext cx="5668539"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令和５年度検証事業の報告値と当面の対策・中期的対策後の増減率（推計値）</a:t>
            </a:r>
            <a:r>
              <a:rPr kumimoji="1" lang="en-US" altLang="ja-JP" sz="1200">
                <a:latin typeface="Meiryo UI" panose="020B0604030504040204" pitchFamily="50" charset="-128"/>
                <a:ea typeface="Meiryo UI" panose="020B0604030504040204" pitchFamily="50" charset="-128"/>
              </a:rPr>
              <a:t>】</a:t>
            </a:r>
          </a:p>
        </p:txBody>
      </p:sp>
      <p:sp>
        <p:nvSpPr>
          <p:cNvPr id="2" name="スライド番号プレースホルダー 5">
            <a:extLst>
              <a:ext uri="{FF2B5EF4-FFF2-40B4-BE49-F238E27FC236}">
                <a16:creationId xmlns:a16="http://schemas.microsoft.com/office/drawing/2014/main" id="{367765B5-C3D7-47AE-E7BA-DE52DBDFFF3D}"/>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125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431C4D-3C21-E7E8-0322-5380A4C0C1DF}"/>
              </a:ext>
            </a:extLst>
          </p:cNvPr>
          <p:cNvSpPr>
            <a:spLocks noGrp="1"/>
          </p:cNvSpPr>
          <p:nvPr>
            <p:ph type="title"/>
          </p:nvPr>
        </p:nvSpPr>
        <p:spPr>
          <a:xfrm>
            <a:off x="361588" y="256328"/>
            <a:ext cx="9359108" cy="299244"/>
          </a:xfrm>
        </p:spPr>
        <p:txBody>
          <a:bodyPr vert="horz" lIns="0" tIns="0" rIns="0" bIns="0" rtlCol="0" anchor="ctr" anchorCtr="0">
            <a:noAutofit/>
          </a:bodyPr>
          <a:lstStyle/>
          <a:p>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参考</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ガバメントクラウドへの移行の必要性</a:t>
            </a:r>
            <a:endParaRPr lang="en-US" sz="2400" b="1">
              <a:latin typeface="Meiryo UI" panose="020B0604030504040204" pitchFamily="50" charset="-128"/>
              <a:ea typeface="Meiryo UI" panose="020B0604030504040204" pitchFamily="50" charset="-128"/>
            </a:endParaRPr>
          </a:p>
        </p:txBody>
      </p:sp>
      <p:sp>
        <p:nvSpPr>
          <p:cNvPr id="30" name="四角形: 角を丸くする 29">
            <a:extLst>
              <a:ext uri="{FF2B5EF4-FFF2-40B4-BE49-F238E27FC236}">
                <a16:creationId xmlns:a16="http://schemas.microsoft.com/office/drawing/2014/main" id="{5E23F63E-9D7B-0B79-166B-C338FB8FC4B3}"/>
              </a:ext>
            </a:extLst>
          </p:cNvPr>
          <p:cNvSpPr/>
          <p:nvPr/>
        </p:nvSpPr>
        <p:spPr>
          <a:xfrm>
            <a:off x="273446" y="859225"/>
            <a:ext cx="9359107" cy="5410193"/>
          </a:xfrm>
          <a:prstGeom prst="roundRect">
            <a:avLst>
              <a:gd name="adj" fmla="val 2258"/>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74295" tIns="37148" rIns="74295" bIns="37148" rtlCol="0" anchor="ctr"/>
          <a:lstStyle/>
          <a:p>
            <a:pPr defTabSz="742950">
              <a:defRPr/>
            </a:pPr>
            <a:r>
              <a:rPr kumimoji="1" lang="ja-JP" altLang="en-US" sz="1300">
                <a:solidFill>
                  <a:srgbClr val="000000"/>
                </a:solidFill>
                <a:latin typeface="Meiryo UI" panose="020B0604030504040204" pitchFamily="50" charset="-128"/>
                <a:ea typeface="Meiryo UI" panose="020B0604030504040204" pitchFamily="50" charset="-128"/>
              </a:rPr>
              <a:t>〇　少子高齢化</a:t>
            </a:r>
            <a:r>
              <a:rPr kumimoji="1" lang="ja-JP" altLang="en-US" sz="1300">
                <a:solidFill>
                  <a:schemeClr val="tx1"/>
                </a:solidFill>
                <a:latin typeface="Meiryo UI" panose="020B0604030504040204" pitchFamily="50" charset="-128"/>
                <a:ea typeface="Meiryo UI" panose="020B0604030504040204" pitchFamily="50" charset="-128"/>
              </a:rPr>
              <a:t>社会が進み、急速な人口減社会に突入する中で、質の高い公共サービスを維持し、国民のニーズの多様化に柔軟に対応</a:t>
            </a:r>
            <a:endParaRPr kumimoji="1" lang="en-US" altLang="ja-JP" sz="1300">
              <a:solidFill>
                <a:schemeClr val="tx1"/>
              </a:solidFill>
              <a:latin typeface="Meiryo UI" panose="020B0604030504040204" pitchFamily="50" charset="-128"/>
              <a:ea typeface="Meiryo UI" panose="020B0604030504040204" pitchFamily="50" charset="-128"/>
            </a:endParaRPr>
          </a:p>
          <a:p>
            <a:pPr defTabSz="742950">
              <a:defRPr/>
            </a:pPr>
            <a:r>
              <a:rPr kumimoji="1" lang="en-US" altLang="ja-JP" sz="1300">
                <a:solidFill>
                  <a:schemeClr val="tx1"/>
                </a:solidFill>
                <a:latin typeface="Meiryo UI" panose="020B0604030504040204" pitchFamily="50" charset="-128"/>
                <a:ea typeface="Meiryo UI" panose="020B0604030504040204" pitchFamily="50" charset="-128"/>
              </a:rPr>
              <a:t>   </a:t>
            </a:r>
            <a:r>
              <a:rPr kumimoji="1" lang="ja-JP" altLang="en-US" sz="1300">
                <a:solidFill>
                  <a:schemeClr val="tx1"/>
                </a:solidFill>
                <a:latin typeface="Meiryo UI" panose="020B0604030504040204" pitchFamily="50" charset="-128"/>
                <a:ea typeface="Meiryo UI" panose="020B0604030504040204" pitchFamily="50" charset="-128"/>
              </a:rPr>
              <a:t>していくためには、</a:t>
            </a:r>
            <a:r>
              <a:rPr kumimoji="1" lang="ja-JP" altLang="en-US" sz="1300" b="1">
                <a:solidFill>
                  <a:schemeClr val="tx1"/>
                </a:solidFill>
                <a:latin typeface="Meiryo UI" panose="020B0604030504040204" pitchFamily="50" charset="-128"/>
                <a:ea typeface="Meiryo UI" panose="020B0604030504040204" pitchFamily="50" charset="-128"/>
              </a:rPr>
              <a:t>国と地方のデジタル基盤の共通化を推進することが重要</a:t>
            </a:r>
            <a:r>
              <a:rPr kumimoji="1" lang="ja-JP" altLang="en-US" sz="1300">
                <a:solidFill>
                  <a:schemeClr val="tx1"/>
                </a:solidFill>
                <a:latin typeface="Meiryo UI" panose="020B0604030504040204" pitchFamily="50" charset="-128"/>
                <a:ea typeface="Meiryo UI" panose="020B0604030504040204" pitchFamily="50" charset="-128"/>
              </a:rPr>
              <a:t>である。</a:t>
            </a:r>
            <a:endParaRPr kumimoji="1" lang="en-US" altLang="ja-JP" sz="1300">
              <a:solidFill>
                <a:schemeClr val="tx1"/>
              </a:solidFill>
              <a:latin typeface="Meiryo UI" panose="020B0604030504040204" pitchFamily="50" charset="-128"/>
              <a:ea typeface="Meiryo UI" panose="020B0604030504040204" pitchFamily="50" charset="-128"/>
            </a:endParaRPr>
          </a:p>
          <a:p>
            <a:pPr defTabSz="742950">
              <a:defRPr/>
            </a:pPr>
            <a:endParaRPr kumimoji="1" lang="en-US" altLang="ja-JP" sz="13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300">
                <a:solidFill>
                  <a:schemeClr val="tx1"/>
                </a:solidFill>
                <a:latin typeface="Meiryo UI" panose="020B0604030504040204" pitchFamily="50" charset="-128"/>
                <a:ea typeface="Meiryo UI" panose="020B0604030504040204" pitchFamily="50" charset="-128"/>
              </a:rPr>
              <a:t>〇　地方公共団体の基幹業務の標準化及びガバメントクラウドへの移行は、まさにこの観点から取り組んでいるものであり、これにより、</a:t>
            </a:r>
            <a:r>
              <a:rPr kumimoji="1" lang="ja-JP" altLang="en-US" sz="1300" b="1">
                <a:solidFill>
                  <a:schemeClr val="tx1"/>
                </a:solidFill>
                <a:latin typeface="Meiryo UI" panose="020B0604030504040204" pitchFamily="50" charset="-128"/>
                <a:ea typeface="Meiryo UI" panose="020B0604030504040204" pitchFamily="50" charset="-128"/>
              </a:rPr>
              <a:t>地方</a:t>
            </a:r>
            <a:br>
              <a:rPr kumimoji="1" lang="en-US" altLang="ja-JP" sz="1300" b="1">
                <a:solidFill>
                  <a:schemeClr val="tx1"/>
                </a:solidFill>
                <a:latin typeface="Meiryo UI" panose="020B0604030504040204" pitchFamily="50" charset="-128"/>
                <a:ea typeface="Meiryo UI" panose="020B0604030504040204" pitchFamily="50" charset="-128"/>
              </a:rPr>
            </a:br>
            <a:r>
              <a:rPr kumimoji="1" lang="ja-JP" altLang="en-US" sz="1300" b="1">
                <a:solidFill>
                  <a:schemeClr val="tx1"/>
                </a:solidFill>
                <a:latin typeface="Meiryo UI" panose="020B0604030504040204" pitchFamily="50" charset="-128"/>
                <a:ea typeface="Meiryo UI" panose="020B0604030504040204" pitchFamily="50" charset="-128"/>
              </a:rPr>
              <a:t>　 公共団体情報システム全体のセキュリティレベルの高度化及び大規模災害対策（ディザスタリカバリ）が実現</a:t>
            </a:r>
            <a:r>
              <a:rPr kumimoji="1" lang="ja-JP" altLang="en-US" sz="1300">
                <a:solidFill>
                  <a:schemeClr val="tx1"/>
                </a:solidFill>
                <a:latin typeface="Meiryo UI" panose="020B0604030504040204" pitchFamily="50" charset="-128"/>
                <a:ea typeface="Meiryo UI" panose="020B0604030504040204" pitchFamily="50" charset="-128"/>
              </a:rPr>
              <a:t>する他、</a:t>
            </a:r>
            <a:r>
              <a:rPr kumimoji="1" lang="ja-JP" altLang="en-US" sz="1300" b="1">
                <a:solidFill>
                  <a:schemeClr val="tx1"/>
                </a:solidFill>
                <a:latin typeface="Meiryo UI" panose="020B0604030504040204" pitchFamily="50" charset="-128"/>
                <a:ea typeface="Meiryo UI" panose="020B0604030504040204" pitchFamily="50" charset="-128"/>
              </a:rPr>
              <a:t>従来システムに</a:t>
            </a:r>
            <a:br>
              <a:rPr kumimoji="1" lang="en-US" altLang="ja-JP" sz="1300" b="1">
                <a:solidFill>
                  <a:schemeClr val="tx1"/>
                </a:solidFill>
                <a:latin typeface="Meiryo UI" panose="020B0604030504040204" pitchFamily="50" charset="-128"/>
                <a:ea typeface="Meiryo UI" panose="020B0604030504040204" pitchFamily="50" charset="-128"/>
              </a:rPr>
            </a:br>
            <a:r>
              <a:rPr kumimoji="1" lang="ja-JP" altLang="en-US" sz="1300" b="1">
                <a:solidFill>
                  <a:schemeClr val="tx1"/>
                </a:solidFill>
                <a:latin typeface="Meiryo UI" panose="020B0604030504040204" pitchFamily="50" charset="-128"/>
                <a:ea typeface="Meiryo UI" panose="020B0604030504040204" pitchFamily="50" charset="-128"/>
              </a:rPr>
              <a:t>　 発生していた事務の効率化にも資す</a:t>
            </a:r>
            <a:r>
              <a:rPr kumimoji="1" lang="ja-JP" altLang="en-US" sz="1300">
                <a:solidFill>
                  <a:schemeClr val="tx1"/>
                </a:solidFill>
                <a:latin typeface="Meiryo UI" panose="020B0604030504040204" pitchFamily="50" charset="-128"/>
                <a:ea typeface="Meiryo UI" panose="020B0604030504040204" pitchFamily="50" charset="-128"/>
              </a:rPr>
              <a:t>る。 </a:t>
            </a:r>
            <a:endParaRPr kumimoji="1" lang="en-US" altLang="ja-JP" sz="13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（注）１．セキュリティ向上の例　・デジタル庁が用意したセキュリティテンプレートの活用によるヒューマンエラーの回避　・高度なセキュリティ対策をすべてのシステムに</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適用できることによるセキュリティレベルの均一化・高度化　　等</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２．大規模災害対策の例</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複数のリージョンにシステムとデータを保管し、大規模災害の発生を想定したシステムの可用性と業務継続性を保持　等</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３．事務の効率化の例</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・テンプレートを用いた環境構築による複数環境の効率的構築、リソースの有効活用</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・システム更改の都度発生していた調達・契約関連事務の削減　　等 </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endParaRPr kumimoji="1" lang="en-US" altLang="ja-JP" sz="1300">
              <a:solidFill>
                <a:schemeClr val="tx1"/>
              </a:solidFill>
              <a:latin typeface="Meiryo UI" panose="020B0604030504040204" pitchFamily="50" charset="-128"/>
              <a:ea typeface="Meiryo UI" panose="020B0604030504040204" pitchFamily="50" charset="-128"/>
            </a:endParaRPr>
          </a:p>
          <a:p>
            <a:pPr marL="180975" indent="-180975" defTabSz="742950">
              <a:defRPr/>
            </a:pPr>
            <a:r>
              <a:rPr kumimoji="1" lang="ja-JP" altLang="en-US" sz="1300">
                <a:solidFill>
                  <a:schemeClr val="tx1"/>
                </a:solidFill>
                <a:latin typeface="Meiryo UI" panose="020B0604030504040204" pitchFamily="50" charset="-128"/>
                <a:ea typeface="Meiryo UI" panose="020B0604030504040204" pitchFamily="50" charset="-128"/>
              </a:rPr>
              <a:t>〇　システム経費については、ガバメントクラウド移行初期において、ランニングコストが一時的に上昇する可能性は否定できないが、いわゆる</a:t>
            </a:r>
            <a:br>
              <a:rPr kumimoji="1" lang="en-US" altLang="ja-JP" sz="1300">
                <a:solidFill>
                  <a:schemeClr val="tx1"/>
                </a:solidFill>
                <a:latin typeface="Meiryo UI" panose="020B0604030504040204" pitchFamily="50" charset="-128"/>
                <a:ea typeface="Meiryo UI" panose="020B0604030504040204" pitchFamily="50" charset="-128"/>
              </a:rPr>
            </a:br>
            <a:r>
              <a:rPr kumimoji="1" lang="ja-JP" altLang="en-US" sz="1300" b="1">
                <a:solidFill>
                  <a:schemeClr val="tx1"/>
                </a:solidFill>
                <a:latin typeface="Meiryo UI" panose="020B0604030504040204" pitchFamily="50" charset="-128"/>
                <a:ea typeface="Meiryo UI" panose="020B0604030504040204" pitchFamily="50" charset="-128"/>
              </a:rPr>
              <a:t>クラウド最適化を行うことにより、中長期的には、ほとんどのケースにおいてコスト削減が見込まれている</a:t>
            </a:r>
            <a:r>
              <a:rPr kumimoji="1" lang="ja-JP" altLang="en-US" sz="1300">
                <a:solidFill>
                  <a:schemeClr val="tx1"/>
                </a:solidFill>
                <a:latin typeface="Meiryo UI" panose="020B0604030504040204" pitchFamily="50" charset="-128"/>
                <a:ea typeface="Meiryo UI" panose="020B0604030504040204" pitchFamily="50" charset="-128"/>
              </a:rPr>
              <a:t>。</a:t>
            </a:r>
            <a:endParaRPr kumimoji="1" lang="en-US" altLang="ja-JP" sz="13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（注）コスト削減方策・移行経費に係る財政支援。</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・デジタル庁がクラウドサービス提供事業者と交渉したことによる大口割引、長期継続割引の適用。</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chemeClr val="tx1"/>
                </a:solidFill>
                <a:latin typeface="Meiryo UI" panose="020B0604030504040204" pitchFamily="50" charset="-128"/>
                <a:ea typeface="Meiryo UI" panose="020B0604030504040204" pitchFamily="50" charset="-128"/>
              </a:rPr>
              <a:t>       ・回線に関して、地方公共団体が合理的と判断する通信回線サービスの検討。</a:t>
            </a:r>
            <a:endParaRPr kumimoji="1" lang="en-US" altLang="ja-JP" sz="1100">
              <a:solidFill>
                <a:schemeClr val="tx1"/>
              </a:solidFill>
              <a:latin typeface="Meiryo UI" panose="020B0604030504040204" pitchFamily="50" charset="-128"/>
              <a:ea typeface="Meiryo UI" panose="020B0604030504040204" pitchFamily="50" charset="-128"/>
            </a:endParaRPr>
          </a:p>
          <a:p>
            <a:pPr defTabSz="742950">
              <a:defRPr/>
            </a:pPr>
            <a:r>
              <a:rPr kumimoji="1" lang="ja-JP" altLang="en-US" sz="1100">
                <a:solidFill>
                  <a:srgbClr val="000000"/>
                </a:solidFill>
                <a:latin typeface="Meiryo UI" panose="020B0604030504040204" pitchFamily="50" charset="-128"/>
                <a:ea typeface="Meiryo UI" panose="020B0604030504040204" pitchFamily="50" charset="-128"/>
              </a:rPr>
              <a:t>       ・サーバ構成、パッケージソフトの見直し　　等</a:t>
            </a:r>
            <a:endParaRPr kumimoji="1" lang="en-US" altLang="ja-JP" sz="1100">
              <a:solidFill>
                <a:srgbClr val="000000"/>
              </a:solidFill>
              <a:latin typeface="Meiryo UI" panose="020B0604030504040204" pitchFamily="50" charset="-128"/>
              <a:ea typeface="Meiryo UI" panose="020B0604030504040204" pitchFamily="50" charset="-128"/>
            </a:endParaRPr>
          </a:p>
          <a:p>
            <a:pPr defTabSz="742950">
              <a:defRPr/>
            </a:pPr>
            <a:endParaRPr kumimoji="1" lang="en-US" altLang="ja-JP" sz="1300">
              <a:solidFill>
                <a:srgbClr val="000000"/>
              </a:solidFill>
              <a:latin typeface="Meiryo UI" panose="020B0604030504040204" pitchFamily="50" charset="-128"/>
              <a:ea typeface="Meiryo UI" panose="020B0604030504040204" pitchFamily="50" charset="-128"/>
            </a:endParaRPr>
          </a:p>
          <a:p>
            <a:pPr marL="180975" indent="-180975" defTabSz="742950">
              <a:defRPr/>
            </a:pPr>
            <a:r>
              <a:rPr kumimoji="1" lang="ja-JP" altLang="en-US" sz="1300">
                <a:solidFill>
                  <a:srgbClr val="000000"/>
                </a:solidFill>
                <a:latin typeface="Meiryo UI" panose="020B0604030504040204" pitchFamily="50" charset="-128"/>
                <a:ea typeface="Meiryo UI" panose="020B0604030504040204" pitchFamily="50" charset="-128"/>
              </a:rPr>
              <a:t>〇　ガバメントクラウドについては、海外クラウドサービス提供事業者が多くを占めているが、この点についても</a:t>
            </a:r>
            <a:r>
              <a:rPr kumimoji="1" lang="ja-JP" altLang="en-US" sz="1300" b="1">
                <a:solidFill>
                  <a:srgbClr val="000000"/>
                </a:solidFill>
                <a:latin typeface="Meiryo UI" panose="020B0604030504040204" pitchFamily="50" charset="-128"/>
                <a:ea typeface="Meiryo UI" panose="020B0604030504040204" pitchFamily="50" charset="-128"/>
              </a:rPr>
              <a:t>デジタル庁がしっかり管理</a:t>
            </a:r>
            <a:r>
              <a:rPr kumimoji="1" lang="ja-JP" altLang="en-US" sz="1300">
                <a:solidFill>
                  <a:srgbClr val="000000"/>
                </a:solidFill>
                <a:latin typeface="Meiryo UI" panose="020B0604030504040204" pitchFamily="50" charset="-128"/>
                <a:ea typeface="Meiryo UI" panose="020B0604030504040204" pitchFamily="50" charset="-128"/>
              </a:rPr>
              <a:t>している。</a:t>
            </a:r>
            <a:endParaRPr kumimoji="1" lang="en-US" altLang="ja-JP" sz="1300">
              <a:solidFill>
                <a:srgbClr val="000000"/>
              </a:solidFill>
              <a:latin typeface="Meiryo UI" panose="020B0604030504040204" pitchFamily="50" charset="-128"/>
              <a:ea typeface="Meiryo UI" panose="020B0604030504040204" pitchFamily="50" charset="-128"/>
            </a:endParaRPr>
          </a:p>
          <a:p>
            <a:pPr defTabSz="742950">
              <a:defRPr/>
            </a:pPr>
            <a:r>
              <a:rPr kumimoji="1" lang="ja-JP" altLang="en-US" sz="1100">
                <a:solidFill>
                  <a:srgbClr val="000000"/>
                </a:solidFill>
                <a:latin typeface="Meiryo UI" panose="020B0604030504040204" pitchFamily="50" charset="-128"/>
                <a:ea typeface="Meiryo UI" panose="020B0604030504040204" pitchFamily="50" charset="-128"/>
              </a:rPr>
              <a:t>（注）ガバメントクラウドに関するデジタル庁の管理</a:t>
            </a:r>
            <a:endParaRPr kumimoji="1" lang="en-US" altLang="ja-JP" sz="1100">
              <a:solidFill>
                <a:srgbClr val="000000"/>
              </a:solidFill>
              <a:latin typeface="Meiryo UI" panose="020B0604030504040204" pitchFamily="50" charset="-128"/>
              <a:ea typeface="Meiryo UI" panose="020B0604030504040204" pitchFamily="50" charset="-128"/>
            </a:endParaRPr>
          </a:p>
          <a:p>
            <a:pPr defTabSz="742950">
              <a:defRPr/>
            </a:pPr>
            <a:r>
              <a:rPr kumimoji="1" lang="ja-JP" altLang="en-US" sz="1100">
                <a:solidFill>
                  <a:srgbClr val="000000"/>
                </a:solidFill>
                <a:latin typeface="Meiryo UI" panose="020B0604030504040204" pitchFamily="50" charset="-128"/>
                <a:ea typeface="Meiryo UI" panose="020B0604030504040204" pitchFamily="50" charset="-128"/>
              </a:rPr>
              <a:t>       ・</a:t>
            </a:r>
            <a:r>
              <a:rPr kumimoji="1" lang="en-US" altLang="ja-JP" sz="1100">
                <a:solidFill>
                  <a:srgbClr val="000000"/>
                </a:solidFill>
                <a:latin typeface="Meiryo UI" panose="020B0604030504040204" pitchFamily="50" charset="-128"/>
                <a:ea typeface="Meiryo UI" panose="020B0604030504040204" pitchFamily="50" charset="-128"/>
              </a:rPr>
              <a:t>ISMAP</a:t>
            </a:r>
            <a:r>
              <a:rPr kumimoji="1" lang="ja-JP" altLang="en-US" sz="1100">
                <a:solidFill>
                  <a:srgbClr val="000000"/>
                </a:solidFill>
                <a:latin typeface="Meiryo UI" panose="020B0604030504040204" pitchFamily="50" charset="-128"/>
                <a:ea typeface="Meiryo UI" panose="020B0604030504040204" pitchFamily="50" charset="-128"/>
              </a:rPr>
              <a:t>リストに登録されたクラウドサービスから選定するとともに、機能要件を設定。</a:t>
            </a:r>
            <a:endParaRPr kumimoji="1" lang="en-US" altLang="ja-JP" sz="1100">
              <a:solidFill>
                <a:srgbClr val="000000"/>
              </a:solidFill>
              <a:latin typeface="Meiryo UI" panose="020B0604030504040204" pitchFamily="50" charset="-128"/>
              <a:ea typeface="Meiryo UI" panose="020B0604030504040204" pitchFamily="50" charset="-128"/>
            </a:endParaRPr>
          </a:p>
          <a:p>
            <a:pPr defTabSz="742950">
              <a:defRPr/>
            </a:pPr>
            <a:r>
              <a:rPr kumimoji="1" lang="ja-JP" altLang="en-US" sz="1100">
                <a:solidFill>
                  <a:srgbClr val="000000"/>
                </a:solidFill>
                <a:latin typeface="Meiryo UI" panose="020B0604030504040204" pitchFamily="50" charset="-128"/>
                <a:ea typeface="Meiryo UI" panose="020B0604030504040204" pitchFamily="50" charset="-128"/>
              </a:rPr>
              <a:t>       ・データセンターは国内立地。</a:t>
            </a:r>
            <a:endParaRPr kumimoji="1" lang="en-US" altLang="ja-JP" sz="1100">
              <a:solidFill>
                <a:srgbClr val="000000"/>
              </a:solidFill>
              <a:latin typeface="Meiryo UI" panose="020B0604030504040204" pitchFamily="50" charset="-128"/>
              <a:ea typeface="Meiryo UI" panose="020B0604030504040204" pitchFamily="50" charset="-128"/>
            </a:endParaRPr>
          </a:p>
          <a:p>
            <a:pPr defTabSz="742950">
              <a:defRPr/>
            </a:pPr>
            <a:r>
              <a:rPr kumimoji="1" lang="ja-JP" altLang="en-US" sz="1100">
                <a:solidFill>
                  <a:srgbClr val="000000"/>
                </a:solidFill>
                <a:latin typeface="Meiryo UI" panose="020B0604030504040204" pitchFamily="50" charset="-128"/>
                <a:ea typeface="Meiryo UI" panose="020B0604030504040204" pitchFamily="50" charset="-128"/>
              </a:rPr>
              <a:t>       ・米国政府・裁判所から米国法に基づきデータ開示を求められた際は、速やかに日本政府に通知するとともに、クラウドサービス提供事業者が異議を申し立てる</a:t>
            </a:r>
            <a:br>
              <a:rPr kumimoji="1" lang="en-US" altLang="ja-JP" sz="1100">
                <a:solidFill>
                  <a:srgbClr val="000000"/>
                </a:solidFill>
                <a:latin typeface="Meiryo UI" panose="020B0604030504040204" pitchFamily="50" charset="-128"/>
                <a:ea typeface="Meiryo UI" panose="020B0604030504040204" pitchFamily="50" charset="-128"/>
              </a:rPr>
            </a:br>
            <a:r>
              <a:rPr kumimoji="1" lang="ja-JP" altLang="en-US" sz="1100">
                <a:solidFill>
                  <a:srgbClr val="000000"/>
                </a:solidFill>
                <a:latin typeface="Meiryo UI" panose="020B0604030504040204" pitchFamily="50" charset="-128"/>
                <a:ea typeface="Meiryo UI" panose="020B0604030504040204" pitchFamily="50" charset="-128"/>
              </a:rPr>
              <a:t>　　　　こと、主権免除の対象となることを米国政府に通知することを仕様書及び契約書に明記。　　等  </a:t>
            </a:r>
            <a:endParaRPr kumimoji="1" lang="en-US" altLang="ja-JP" sz="1100" b="1">
              <a:solidFill>
                <a:srgbClr val="000000"/>
              </a:solidFill>
              <a:latin typeface="Meiryo UI" panose="020B0604030504040204" pitchFamily="50" charset="-128"/>
              <a:ea typeface="Meiryo UI" panose="020B0604030504040204" pitchFamily="50" charset="-128"/>
            </a:endParaRPr>
          </a:p>
        </p:txBody>
      </p:sp>
      <p:sp>
        <p:nvSpPr>
          <p:cNvPr id="9" name="スライド番号プレースホルダー 5">
            <a:extLst>
              <a:ext uri="{FF2B5EF4-FFF2-40B4-BE49-F238E27FC236}">
                <a16:creationId xmlns:a16="http://schemas.microsoft.com/office/drawing/2014/main" id="{2A5CE43E-E495-935B-0FA0-A1314579C9A0}"/>
              </a:ext>
            </a:extLst>
          </p:cNvPr>
          <p:cNvSpPr txBox="1">
            <a:spLocks/>
          </p:cNvSpPr>
          <p:nvPr/>
        </p:nvSpPr>
        <p:spPr>
          <a:xfrm>
            <a:off x="7668683" y="6484408"/>
            <a:ext cx="2228850" cy="365125"/>
          </a:xfrm>
          <a:prstGeom prst="rect">
            <a:avLst/>
          </a:prstGeom>
        </p:spPr>
        <p:txBody>
          <a:bodyPr vert="horz" lIns="0" tIns="0" rIns="0" bIns="0" rtlCol="0" anchor="ctr">
            <a:normAutofit/>
          </a:bodyPr>
          <a:lstStyle>
            <a:lvl1pPr marL="0" marR="0" indent="0" algn="l" defTabSz="742950" rtl="0" eaLnBrk="1" fontAlgn="auto" latinLnBrk="0" hangingPunct="1">
              <a:lnSpc>
                <a:spcPct val="120000"/>
              </a:lnSpc>
              <a:spcBef>
                <a:spcPts val="0"/>
              </a:spcBef>
              <a:spcAft>
                <a:spcPts val="0"/>
              </a:spcAft>
              <a:buClrTx/>
              <a:buSzTx/>
              <a:buFont typeface="Wingdings" panose="05000000000000000000" pitchFamily="2" charset="2"/>
              <a:buNone/>
              <a:tabLst/>
              <a:defRPr kumimoji="1" sz="2275" b="1" kern="1200">
                <a:solidFill>
                  <a:schemeClr val="tx1"/>
                </a:solidFill>
                <a:latin typeface="+mn-lt"/>
                <a:ea typeface="+mn-ea"/>
                <a:cs typeface="+mn-cs"/>
              </a:defRPr>
            </a:lvl1pPr>
            <a:lvl2pPr marL="555750" indent="-228600" algn="l" defTabSz="914400" rtl="0" eaLnBrk="1" latinLnBrk="0" hangingPunct="1">
              <a:lnSpc>
                <a:spcPct val="120000"/>
              </a:lnSpc>
              <a:spcBef>
                <a:spcPts val="500"/>
              </a:spcBef>
              <a:buFont typeface="Arial" panose="020B0604020202020204" pitchFamily="34" charset="0"/>
              <a:buChar char="•"/>
              <a:defRPr kumimoji="1" sz="1300" kern="1200">
                <a:solidFill>
                  <a:schemeClr val="tx1"/>
                </a:solidFill>
                <a:latin typeface="+mn-lt"/>
                <a:ea typeface="+mn-ea"/>
                <a:cs typeface="+mn-cs"/>
              </a:defRPr>
            </a:lvl2pPr>
            <a:lvl3pPr marL="819000" indent="-204750" algn="l" defTabSz="914400" rtl="0" eaLnBrk="1" latinLnBrk="0" hangingPunct="1">
              <a:lnSpc>
                <a:spcPct val="120000"/>
              </a:lnSpc>
              <a:spcBef>
                <a:spcPts val="500"/>
              </a:spcBef>
              <a:buFont typeface="Arial" panose="020B0604020202020204" pitchFamily="34" charset="0"/>
              <a:buChar char="•"/>
              <a:defRPr kumimoji="1" sz="1138"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kumimoji="1" sz="13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kumimoji="1"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defTabSz="457200">
              <a:lnSpc>
                <a:spcPct val="100000"/>
              </a:lnSpc>
              <a:buFontTx/>
              <a:buNone/>
              <a:defRPr/>
            </a:pPr>
            <a:fld id="{330EA680-D336-4FF7-8B7A-9848BB0A1C32}" type="slidenum">
              <a:rPr kumimoji="0" lang="en-US" sz="1200" b="0" smtClean="0">
                <a:solidFill>
                  <a:prstClr val="black">
                    <a:tint val="75000"/>
                  </a:prstClr>
                </a:solidFill>
                <a:latin typeface="Calibri" panose="020F0502020204030204"/>
              </a:rPr>
              <a:pPr algn="r" defTabSz="457200">
                <a:lnSpc>
                  <a:spcPct val="100000"/>
                </a:lnSpc>
                <a:buFontTx/>
                <a:buNone/>
                <a:defRPr/>
              </a:pPr>
              <a:t>17</a:t>
            </a:fld>
            <a:endParaRPr kumimoji="0" lang="en-US" sz="1200" b="0">
              <a:solidFill>
                <a:prstClr val="black">
                  <a:tint val="75000"/>
                </a:prstClr>
              </a:solidFill>
              <a:latin typeface="Calibri" panose="020F0502020204030204"/>
            </a:endParaRPr>
          </a:p>
        </p:txBody>
      </p:sp>
    </p:spTree>
    <p:extLst>
      <p:ext uri="{BB962C8B-B14F-4D97-AF65-F5344CB8AC3E}">
        <p14:creationId xmlns:p14="http://schemas.microsoft.com/office/powerpoint/2010/main" val="142143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kumimoji="1" lang="ja-JP" altLang="en-US" sz="1137" b="0" i="0" u="none" strike="noStrike" kern="1200" cap="none" spc="0" normalizeH="0" baseline="0" noProof="0" smtClean="0">
                <a:ln>
                  <a:noFill/>
                </a:ln>
                <a:solidFill>
                  <a:prstClr val="white">
                    <a:lumMod val="50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137" b="0" i="0" u="none" strike="noStrike" kern="1200" cap="none" spc="0" normalizeH="0" baseline="0" noProof="0">
              <a:ln>
                <a:noFill/>
              </a:ln>
              <a:solidFill>
                <a:prstClr val="white">
                  <a:lumMod val="50000"/>
                </a:prstClr>
              </a:solidFill>
              <a:effectLst/>
              <a:uLnTx/>
              <a:uFillTx/>
              <a:latin typeface="Meiryo UI"/>
              <a:ea typeface="Meiryo UI"/>
              <a:cs typeface="+mn-cs"/>
            </a:endParaRPr>
          </a:p>
        </p:txBody>
      </p:sp>
    </p:spTree>
    <p:extLst>
      <p:ext uri="{BB962C8B-B14F-4D97-AF65-F5344CB8AC3E}">
        <p14:creationId xmlns:p14="http://schemas.microsoft.com/office/powerpoint/2010/main" val="17731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1183D8A7-DFE7-1539-BE4C-D5B2C0CCD048}"/>
              </a:ext>
            </a:extLst>
          </p:cNvPr>
          <p:cNvSpPr/>
          <p:nvPr/>
        </p:nvSpPr>
        <p:spPr>
          <a:xfrm>
            <a:off x="4969990" y="5984551"/>
            <a:ext cx="386610" cy="6018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a:latin typeface="Meiryo UI" panose="020B0604030504040204" pitchFamily="50" charset="-128"/>
                <a:ea typeface="Meiryo UI" panose="020B0604030504040204" pitchFamily="50" charset="-128"/>
              </a:rPr>
              <a:t>令和５年度の検証内容</a:t>
            </a:r>
            <a:endParaRPr kumimoji="1"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56000"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panose="020B0604030504040204" pitchFamily="50" charset="-128"/>
                <a:ea typeface="Meiryo UI" panose="020B0604030504040204" pitchFamily="50" charset="-128"/>
              </a:rPr>
              <a:t>本調査研究については、先行事業採択団体の「神戸市」「せとうち３市（倉敷市・松山市・高松市）」「盛岡市」「佐倉市」「宇和島市」「須坂市」「美里町・川島町」「笠置町」の８件</a:t>
            </a:r>
            <a:r>
              <a:rPr kumimoji="1" lang="en-US" altLang="ja-JP" sz="1600" kern="0">
                <a:solidFill>
                  <a:prstClr val="black"/>
                </a:solidFill>
                <a:latin typeface="Meiryo UI" panose="020B0604030504040204" pitchFamily="50" charset="-128"/>
                <a:ea typeface="Meiryo UI" panose="020B0604030504040204" pitchFamily="50" charset="-128"/>
              </a:rPr>
              <a:t>11</a:t>
            </a:r>
            <a:r>
              <a:rPr kumimoji="1" lang="ja-JP" altLang="en-US" sz="1600" kern="0">
                <a:solidFill>
                  <a:prstClr val="black"/>
                </a:solidFill>
                <a:latin typeface="Meiryo UI" panose="020B0604030504040204" pitchFamily="50" charset="-128"/>
                <a:ea typeface="Meiryo UI" panose="020B0604030504040204" pitchFamily="50" charset="-128"/>
              </a:rPr>
              <a:t>団体を検証対象としている。</a:t>
            </a:r>
          </a:p>
          <a:p>
            <a:pPr marL="285750" indent="-285750" defTabSz="914400">
              <a:buFont typeface="Meiryo UI" panose="020B0604030504040204" pitchFamily="50" charset="-128"/>
              <a:buChar char="○"/>
              <a:defRPr/>
            </a:pPr>
            <a:r>
              <a:rPr kumimoji="1" lang="ja-JP" altLang="en-US" sz="1600" kern="0">
                <a:solidFill>
                  <a:prstClr val="black"/>
                </a:solidFill>
                <a:latin typeface="Meiryo UI" panose="020B0604030504040204" pitchFamily="50" charset="-128"/>
                <a:ea typeface="Meiryo UI" panose="020B0604030504040204" pitchFamily="50" charset="-128"/>
              </a:rPr>
              <a:t>本資料は</a:t>
            </a:r>
            <a:r>
              <a:rPr kumimoji="1" lang="ja-JP" altLang="en-US" sz="1600" b="1" u="sng" kern="0">
                <a:solidFill>
                  <a:prstClr val="black"/>
                </a:solidFill>
                <a:latin typeface="Meiryo UI" panose="020B0604030504040204" pitchFamily="50" charset="-128"/>
                <a:ea typeface="Meiryo UI" panose="020B0604030504040204" pitchFamily="50" charset="-128"/>
              </a:rPr>
              <a:t>令和</a:t>
            </a:r>
            <a:r>
              <a:rPr kumimoji="1" lang="en-US" altLang="ja-JP" sz="1600" b="1" u="sng" kern="0">
                <a:solidFill>
                  <a:prstClr val="black"/>
                </a:solidFill>
                <a:latin typeface="Meiryo UI" panose="020B0604030504040204" pitchFamily="50" charset="-128"/>
                <a:ea typeface="Meiryo UI" panose="020B0604030504040204" pitchFamily="50" charset="-128"/>
              </a:rPr>
              <a:t>5</a:t>
            </a:r>
            <a:r>
              <a:rPr kumimoji="1" lang="ja-JP" altLang="en-US" sz="1600" b="1" u="sng" kern="0">
                <a:solidFill>
                  <a:prstClr val="black"/>
                </a:solidFill>
                <a:latin typeface="Meiryo UI" panose="020B0604030504040204" pitchFamily="50" charset="-128"/>
                <a:ea typeface="Meiryo UI" panose="020B0604030504040204" pitchFamily="50" charset="-128"/>
              </a:rPr>
              <a:t>年度のコスト評価の分析結果を中間報告として報告</a:t>
            </a:r>
            <a:r>
              <a:rPr kumimoji="1" lang="ja-JP" altLang="en-US" sz="1600" kern="0">
                <a:solidFill>
                  <a:prstClr val="black"/>
                </a:solidFill>
                <a:latin typeface="Meiryo UI" panose="020B0604030504040204" pitchFamily="50" charset="-128"/>
                <a:ea typeface="Meiryo UI" panose="020B0604030504040204" pitchFamily="50" charset="-128"/>
              </a:rPr>
              <a:t>するものである。</a:t>
            </a:r>
          </a:p>
        </p:txBody>
      </p:sp>
      <p:graphicFrame>
        <p:nvGraphicFramePr>
          <p:cNvPr id="6" name="表 8">
            <a:extLst>
              <a:ext uri="{FF2B5EF4-FFF2-40B4-BE49-F238E27FC236}">
                <a16:creationId xmlns:a16="http://schemas.microsoft.com/office/drawing/2014/main" id="{DD39952E-7373-9C28-1522-5B9E9024C0C4}"/>
              </a:ext>
            </a:extLst>
          </p:cNvPr>
          <p:cNvGraphicFramePr>
            <a:graphicFrameLocks noGrp="1"/>
          </p:cNvGraphicFramePr>
          <p:nvPr>
            <p:extLst>
              <p:ext uri="{D42A27DB-BD31-4B8C-83A1-F6EECF244321}">
                <p14:modId xmlns:p14="http://schemas.microsoft.com/office/powerpoint/2010/main" val="2581644072"/>
              </p:ext>
            </p:extLst>
          </p:nvPr>
        </p:nvGraphicFramePr>
        <p:xfrm>
          <a:off x="152400" y="1479664"/>
          <a:ext cx="9629163" cy="3917684"/>
        </p:xfrm>
        <a:graphic>
          <a:graphicData uri="http://schemas.openxmlformats.org/drawingml/2006/table">
            <a:tbl>
              <a:tblPr bandRow="1"/>
              <a:tblGrid>
                <a:gridCol w="635996">
                  <a:extLst>
                    <a:ext uri="{9D8B030D-6E8A-4147-A177-3AD203B41FA5}">
                      <a16:colId xmlns:a16="http://schemas.microsoft.com/office/drawing/2014/main" val="2397016953"/>
                    </a:ext>
                  </a:extLst>
                </a:gridCol>
                <a:gridCol w="2899851">
                  <a:extLst>
                    <a:ext uri="{9D8B030D-6E8A-4147-A177-3AD203B41FA5}">
                      <a16:colId xmlns:a16="http://schemas.microsoft.com/office/drawing/2014/main" val="2258270390"/>
                    </a:ext>
                  </a:extLst>
                </a:gridCol>
                <a:gridCol w="2899851">
                  <a:extLst>
                    <a:ext uri="{9D8B030D-6E8A-4147-A177-3AD203B41FA5}">
                      <a16:colId xmlns:a16="http://schemas.microsoft.com/office/drawing/2014/main" val="1400435364"/>
                    </a:ext>
                  </a:extLst>
                </a:gridCol>
                <a:gridCol w="3193465">
                  <a:extLst>
                    <a:ext uri="{9D8B030D-6E8A-4147-A177-3AD203B41FA5}">
                      <a16:colId xmlns:a16="http://schemas.microsoft.com/office/drawing/2014/main" val="1894218266"/>
                    </a:ext>
                  </a:extLst>
                </a:gridCol>
              </a:tblGrid>
              <a:tr h="303807">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endParaRPr kumimoji="1" lang="ja-JP" altLang="en-US" sz="800" b="1">
                        <a:solidFill>
                          <a:schemeClr val="bg1">
                            <a:lumMod val="100000"/>
                          </a:schemeClr>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a:solidFill>
                            <a:schemeClr val="bg1">
                              <a:lumMod val="100000"/>
                            </a:schemeClr>
                          </a:solidFill>
                          <a:latin typeface="Meiryo UI" panose="020B0604030504040204" pitchFamily="50" charset="-128"/>
                          <a:ea typeface="Meiryo UI" panose="020B0604030504040204" pitchFamily="50" charset="-128"/>
                        </a:rPr>
                        <a:t>令和</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4</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年度検証</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tc hMerge="1">
                  <a:txBody>
                    <a:bodyPr/>
                    <a:lstStyle/>
                    <a:p>
                      <a:pPr algn="ctr"/>
                      <a:endParaRPr kumimoji="1" lang="ja-JP" altLang="en-US" sz="1100" b="1">
                        <a:solidFill>
                          <a:schemeClr val="bg1">
                            <a:lumMod val="100000"/>
                          </a:schemeClr>
                        </a:solidFill>
                      </a:endParaRPr>
                    </a:p>
                  </a:txBody>
                  <a:tcPr marL="84406" marR="84406" marT="42203" marB="42203"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1">
                        <a:lumMod val="10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bg1">
                              <a:lumMod val="100000"/>
                            </a:schemeClr>
                          </a:solidFill>
                          <a:latin typeface="Meiryo UI" panose="020B0604030504040204" pitchFamily="50" charset="-128"/>
                          <a:ea typeface="Meiryo UI" panose="020B0604030504040204" pitchFamily="50" charset="-128"/>
                        </a:rPr>
                        <a:t>令和</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5</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年度検証</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extLst>
                  <a:ext uri="{0D108BD9-81ED-4DB2-BD59-A6C34878D82A}">
                    <a16:rowId xmlns:a16="http://schemas.microsoft.com/office/drawing/2014/main" val="2747141296"/>
                  </a:ext>
                </a:extLst>
              </a:tr>
              <a:tr h="429118">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endParaRPr kumimoji="1" lang="ja-JP" altLang="en-US" sz="800" b="1">
                        <a:solidFill>
                          <a:schemeClr val="bg1">
                            <a:lumMod val="100000"/>
                          </a:schemeClr>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a:solidFill>
                            <a:schemeClr val="bg1">
                              <a:lumMod val="100000"/>
                            </a:schemeClr>
                          </a:solidFill>
                          <a:latin typeface="Meiryo UI" panose="020B0604030504040204" pitchFamily="50" charset="-128"/>
                          <a:ea typeface="Meiryo UI" panose="020B0604030504040204" pitchFamily="50" charset="-128"/>
                        </a:rPr>
                        <a:t>中間報告（令和</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4</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年</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9</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月公表）</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100" b="1">
                          <a:solidFill>
                            <a:schemeClr val="bg1">
                              <a:lumMod val="100000"/>
                            </a:schemeClr>
                          </a:solidFill>
                          <a:latin typeface="Meiryo UI" panose="020B0604030504040204" pitchFamily="50" charset="-128"/>
                          <a:ea typeface="Meiryo UI" panose="020B0604030504040204" pitchFamily="50" charset="-128"/>
                        </a:rPr>
                        <a:t>中間報告（追加報告：令和</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5</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年</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12</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月公表</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a:t>
                      </a:r>
                      <a:endParaRPr kumimoji="1" lang="ja-JP" altLang="en-US" sz="1100" b="1">
                        <a:solidFill>
                          <a:schemeClr val="bg1">
                            <a:lumMod val="100000"/>
                          </a:schemeClr>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tc>
                  <a:txBody>
                    <a:bodyPr/>
                    <a:lstStyle/>
                    <a:p>
                      <a:pPr algn="ctr"/>
                      <a:r>
                        <a:rPr kumimoji="1" lang="ja-JP" altLang="en-US" sz="1100" b="1">
                          <a:solidFill>
                            <a:schemeClr val="bg1">
                              <a:lumMod val="100000"/>
                            </a:schemeClr>
                          </a:solidFill>
                          <a:latin typeface="Meiryo UI" panose="020B0604030504040204" pitchFamily="50" charset="-128"/>
                          <a:ea typeface="Meiryo UI" panose="020B0604030504040204" pitchFamily="50" charset="-128"/>
                        </a:rPr>
                        <a:t>中間報告（令和</a:t>
                      </a:r>
                      <a:r>
                        <a:rPr kumimoji="1" lang="en-US" altLang="ja-JP" sz="1100" b="1">
                          <a:solidFill>
                            <a:schemeClr val="bg1">
                              <a:lumMod val="100000"/>
                            </a:schemeClr>
                          </a:solidFill>
                          <a:latin typeface="Meiryo UI" panose="020B0604030504040204" pitchFamily="50" charset="-128"/>
                          <a:ea typeface="Meiryo UI" panose="020B0604030504040204" pitchFamily="50" charset="-128"/>
                        </a:rPr>
                        <a:t>5</a:t>
                      </a:r>
                      <a:r>
                        <a:rPr kumimoji="1" lang="ja-JP" altLang="en-US" sz="1100" b="1">
                          <a:solidFill>
                            <a:schemeClr val="bg1">
                              <a:lumMod val="100000"/>
                            </a:schemeClr>
                          </a:solidFill>
                          <a:latin typeface="Meiryo UI" panose="020B0604030504040204" pitchFamily="50" charset="-128"/>
                          <a:ea typeface="Meiryo UI" panose="020B0604030504040204" pitchFamily="50" charset="-128"/>
                        </a:rPr>
                        <a:t>年度 追加報告）</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E49E2">
                        <a:lumMod val="100000"/>
                      </a:srgbClr>
                    </a:solidFill>
                  </a:tcPr>
                </a:tc>
                <a:extLst>
                  <a:ext uri="{0D108BD9-81ED-4DB2-BD59-A6C34878D82A}">
                    <a16:rowId xmlns:a16="http://schemas.microsoft.com/office/drawing/2014/main" val="886940037"/>
                  </a:ext>
                </a:extLst>
              </a:tr>
              <a:tr h="486883">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コスト</a:t>
                      </a:r>
                      <a:br>
                        <a:rPr kumimoji="1" lang="en-US" altLang="ja-JP" sz="1000" b="1">
                          <a:solidFill>
                            <a:schemeClr val="bg1">
                              <a:lumMod val="100000"/>
                            </a:schemeClr>
                          </a:solidFill>
                          <a:latin typeface="Meiryo UI" panose="020B0604030504040204" pitchFamily="50" charset="-128"/>
                          <a:ea typeface="Meiryo UI" panose="020B0604030504040204" pitchFamily="50" charset="-128"/>
                        </a:rPr>
                      </a:br>
                      <a:r>
                        <a:rPr kumimoji="1" lang="ja-JP" altLang="en-US" sz="1000" b="1">
                          <a:solidFill>
                            <a:schemeClr val="bg1">
                              <a:lumMod val="100000"/>
                            </a:schemeClr>
                          </a:solidFill>
                          <a:latin typeface="Meiryo UI" panose="020B0604030504040204" pitchFamily="50" charset="-128"/>
                          <a:ea typeface="Meiryo UI" panose="020B0604030504040204" pitchFamily="50" charset="-128"/>
                        </a:rPr>
                        <a:t>試算時期</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1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令和４年度上半期</a:t>
                      </a:r>
                      <a:endParaRPr kumimoji="1" lang="ja-JP" altLang="en-US" sz="1100" b="0" i="0" u="none" strike="noStrike" kern="1200" cap="none" spc="0" normalizeH="0" baseline="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eiryo UI" panose="020B0604030504040204" pitchFamily="50" charset="-128"/>
                          <a:ea typeface="Meiryo UI" panose="020B0604030504040204" pitchFamily="50" charset="-128"/>
                        </a:rPr>
                        <a:t>令和４年度末</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eiryo UI" panose="020B0604030504040204" pitchFamily="50" charset="-128"/>
                          <a:ea typeface="Meiryo UI" panose="020B0604030504040204" pitchFamily="50" charset="-128"/>
                        </a:rPr>
                        <a:t>令和５年度末</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987055233"/>
                  </a:ext>
                </a:extLst>
              </a:tr>
              <a:tr h="1157783">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検証</a:t>
                      </a:r>
                      <a:endParaRPr kumimoji="1" lang="en-US" altLang="ja-JP" sz="1000" b="1">
                        <a:solidFill>
                          <a:schemeClr val="bg1">
                            <a:lumMod val="100000"/>
                          </a:schemeClr>
                        </a:solidFill>
                        <a:latin typeface="Meiryo UI" panose="020B0604030504040204" pitchFamily="50" charset="-128"/>
                        <a:ea typeface="Meiryo UI" panose="020B0604030504040204" pitchFamily="50" charset="-128"/>
                      </a:endParaRPr>
                    </a:p>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目的</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l"/>
                      <a:r>
                        <a:rPr kumimoji="1" lang="ja-JP" altLang="en-US" sz="1000">
                          <a:solidFill>
                            <a:schemeClr val="tx1"/>
                          </a:solidFill>
                          <a:latin typeface="Meiryo UI" panose="020B0604030504040204" pitchFamily="50" charset="-128"/>
                          <a:ea typeface="Meiryo UI" panose="020B0604030504040204" pitchFamily="50" charset="-128"/>
                        </a:rPr>
                        <a:t>課題等の検討に伴う</a:t>
                      </a:r>
                      <a:r>
                        <a:rPr kumimoji="1" lang="ja-JP" altLang="en-US" sz="1000" b="1" u="sng" kern="1200">
                          <a:solidFill>
                            <a:schemeClr val="tx1"/>
                          </a:solidFill>
                          <a:latin typeface="Meiryo UI" panose="020B0604030504040204" pitchFamily="50" charset="-128"/>
                          <a:ea typeface="Meiryo UI" panose="020B0604030504040204" pitchFamily="50" charset="-128"/>
                          <a:cs typeface="+mn-cs"/>
                        </a:rPr>
                        <a:t>要件の変更やその見直しによって変化したクラウド構成</a:t>
                      </a:r>
                      <a:r>
                        <a:rPr kumimoji="1" lang="ja-JP" altLang="en-US" sz="1000">
                          <a:solidFill>
                            <a:schemeClr val="tx1"/>
                          </a:solidFill>
                          <a:latin typeface="Meiryo UI" panose="020B0604030504040204" pitchFamily="50" charset="-128"/>
                          <a:ea typeface="Meiryo UI" panose="020B0604030504040204" pitchFamily="50" charset="-128"/>
                        </a:rPr>
                        <a:t>を踏まえたコスト試算を行い、</a:t>
                      </a:r>
                      <a:r>
                        <a:rPr kumimoji="1" lang="ja-JP" altLang="en-US" sz="1000" b="1" u="sng">
                          <a:solidFill>
                            <a:schemeClr val="tx1"/>
                          </a:solidFill>
                          <a:latin typeface="Meiryo UI" panose="020B0604030504040204" pitchFamily="50" charset="-128"/>
                          <a:ea typeface="Meiryo UI" panose="020B0604030504040204" pitchFamily="50" charset="-128"/>
                        </a:rPr>
                        <a:t>ガバメントクラウドリフト時との差分を可視化</a:t>
                      </a:r>
                      <a:r>
                        <a:rPr kumimoji="1" lang="ja-JP" altLang="en-US" sz="1000">
                          <a:solidFill>
                            <a:schemeClr val="tx1"/>
                          </a:solidFill>
                          <a:latin typeface="Meiryo UI" panose="020B0604030504040204" pitchFamily="50" charset="-128"/>
                          <a:ea typeface="Meiryo UI" panose="020B0604030504040204" pitchFamily="50" charset="-128"/>
                        </a:rPr>
                        <a:t>するとともに、</a:t>
                      </a:r>
                      <a:r>
                        <a:rPr kumimoji="1" lang="ja-JP" altLang="en-US" sz="1000" b="1" u="sng">
                          <a:solidFill>
                            <a:schemeClr val="tx1"/>
                          </a:solidFill>
                          <a:latin typeface="Meiryo UI" panose="020B0604030504040204" pitchFamily="50" charset="-128"/>
                          <a:ea typeface="Meiryo UI" panose="020B0604030504040204" pitchFamily="50" charset="-128"/>
                        </a:rPr>
                        <a:t>どの要素がどの程度コストに影響を</a:t>
                      </a:r>
                      <a:r>
                        <a:rPr kumimoji="1" lang="ja-JP" altLang="en-US" sz="1000" b="1" u="sng" kern="1200">
                          <a:solidFill>
                            <a:schemeClr val="tx1"/>
                          </a:solidFill>
                          <a:latin typeface="Meiryo UI" panose="020B0604030504040204" pitchFamily="50" charset="-128"/>
                          <a:ea typeface="Meiryo UI" panose="020B0604030504040204" pitchFamily="50" charset="-128"/>
                          <a:cs typeface="+mn-cs"/>
                        </a:rPr>
                        <a:t>及ぼす</a:t>
                      </a:r>
                      <a:r>
                        <a:rPr kumimoji="1" lang="ja-JP" altLang="en-US" sz="1000" b="1" u="sng">
                          <a:solidFill>
                            <a:schemeClr val="tx1"/>
                          </a:solidFill>
                          <a:latin typeface="Meiryo UI" panose="020B0604030504040204" pitchFamily="50" charset="-128"/>
                          <a:ea typeface="Meiryo UI" panose="020B0604030504040204" pitchFamily="50" charset="-128"/>
                        </a:rPr>
                        <a:t>か</a:t>
                      </a:r>
                      <a:r>
                        <a:rPr kumimoji="1" lang="ja-JP" altLang="en-US" sz="1000">
                          <a:solidFill>
                            <a:schemeClr val="tx1"/>
                          </a:solidFill>
                          <a:latin typeface="Meiryo UI" panose="020B0604030504040204" pitchFamily="50" charset="-128"/>
                          <a:ea typeface="Meiryo UI" panose="020B0604030504040204" pitchFamily="50" charset="-128"/>
                        </a:rPr>
                        <a:t>明らかにする。</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sng">
                          <a:solidFill>
                            <a:schemeClr val="tx1"/>
                          </a:solidFill>
                          <a:latin typeface="Meiryo UI" panose="020B0604030504040204" pitchFamily="50" charset="-128"/>
                          <a:ea typeface="Meiryo UI" panose="020B0604030504040204" pitchFamily="50" charset="-128"/>
                        </a:rPr>
                        <a:t>システムの構築等を通じて</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得</a:t>
                      </a:r>
                      <a:r>
                        <a:rPr kumimoji="1" lang="ja-JP" altLang="en-US"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られた</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ノウハウ等を踏まえ</a:t>
                      </a:r>
                      <a:r>
                        <a:rPr kumimoji="1" lang="ja-JP" altLang="en-US"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、クラウド</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構成</a:t>
                      </a:r>
                      <a:r>
                        <a:rPr kumimoji="1" lang="ja-JP" altLang="en-US"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を変更すること</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によるコスト</a:t>
                      </a:r>
                      <a:r>
                        <a:rPr kumimoji="1" lang="ja-JP"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を試算し、</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先行事業</a:t>
                      </a:r>
                      <a:r>
                        <a:rPr kumimoji="1" lang="ja-JP" altLang="en-US"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における費用削減</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効果を明らか</a:t>
                      </a:r>
                      <a:r>
                        <a:rPr kumimoji="1" lang="ja-JP"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にする</a:t>
                      </a:r>
                      <a:r>
                        <a:rPr kumimoji="1" lang="ja-JP" altLang="en-US"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kumimoji="1" lang="en-US"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また、</a:t>
                      </a:r>
                      <a:r>
                        <a:rPr kumimoji="1" lang="ja-JP" altLang="en-US" sz="1000" b="1" u="sng">
                          <a:solidFill>
                            <a:schemeClr val="tx1"/>
                          </a:solidFill>
                          <a:latin typeface="Meiryo UI" panose="020B0604030504040204" pitchFamily="50" charset="-128"/>
                          <a:ea typeface="Meiryo UI" panose="020B0604030504040204" pitchFamily="50" charset="-128"/>
                        </a:rPr>
                        <a:t>構築過程や検証作業を通じたシステム構成見直しによる、</a:t>
                      </a:r>
                      <a:r>
                        <a:rPr kumimoji="1" lang="ja-JP" altLang="en-US" sz="1000" b="1" u="sng" kern="1200">
                          <a:solidFill>
                            <a:schemeClr val="tx1"/>
                          </a:solidFill>
                          <a:latin typeface="Meiryo UI" panose="020B0604030504040204" pitchFamily="50" charset="-128"/>
                          <a:ea typeface="Meiryo UI" panose="020B0604030504040204" pitchFamily="50" charset="-128"/>
                          <a:cs typeface="+mn-cs"/>
                        </a:rPr>
                        <a:t>計画時との差分を可視化</a:t>
                      </a:r>
                      <a:r>
                        <a:rPr kumimoji="1" lang="ja-JP" altLang="en-US" sz="1000" b="0" u="none">
                          <a:solidFill>
                            <a:schemeClr val="tx1"/>
                          </a:solidFill>
                          <a:latin typeface="Meiryo UI" panose="020B0604030504040204" pitchFamily="50" charset="-128"/>
                          <a:ea typeface="Meiryo UI" panose="020B0604030504040204" pitchFamily="50" charset="-128"/>
                        </a:rPr>
                        <a:t>する。</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ガバメントクラウドへリフトしたシステムに対して、更に推奨構成</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やシステム共同利用方式、ネットワーク共同利用方式（以下「推奨構成等」という。）を採用した場合の構成（せとうち３市（倉敷市・松山市）、須坂市、美里町・川島町、笠置町は、推奨構成等に加え、</a:t>
                      </a:r>
                      <a:r>
                        <a:rPr kumimoji="1" lang="ja-JP" altLang="en-US" sz="1000" kern="0">
                          <a:solidFill>
                            <a:schemeClr val="tx1"/>
                          </a:solidFill>
                          <a:latin typeface="Meiryo UI" panose="020B0604030504040204" pitchFamily="50" charset="-128"/>
                          <a:ea typeface="Meiryo UI" panose="020B0604030504040204" pitchFamily="50" charset="-128"/>
                        </a:rPr>
                        <a:t>共同利用方式での団体間費用按分を適用した場合</a:t>
                      </a:r>
                      <a:r>
                        <a:rPr kumimoji="1" lang="ja-JP" altLang="en-US" sz="1000">
                          <a:solidFill>
                            <a:schemeClr val="tx1"/>
                          </a:solidFill>
                          <a:latin typeface="Meiryo UI" panose="020B0604030504040204" pitchFamily="50" charset="-128"/>
                          <a:ea typeface="Meiryo UI" panose="020B0604030504040204" pitchFamily="50" charset="-128"/>
                        </a:rPr>
                        <a:t>）</a:t>
                      </a:r>
                      <a:r>
                        <a:rPr kumimoji="1" lang="ja-JP"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を試算し、</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先行事業</a:t>
                      </a:r>
                      <a:r>
                        <a:rPr kumimoji="1" lang="ja-JP" altLang="en-US"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における更なる費用削減</a:t>
                      </a:r>
                      <a:r>
                        <a:rPr kumimoji="1" lang="ja-JP" altLang="ja-JP" sz="1000" b="1" u="sng"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効果を明らか</a:t>
                      </a:r>
                      <a:r>
                        <a:rPr kumimoji="1" lang="ja-JP"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にする</a:t>
                      </a:r>
                      <a:r>
                        <a:rPr kumimoji="1" lang="ja-JP" altLang="en-US"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kumimoji="1" lang="en-US" altLang="ja-JP" sz="1000" kern="120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244073066"/>
                  </a:ext>
                </a:extLst>
              </a:tr>
              <a:tr h="676687">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検証</a:t>
                      </a:r>
                      <a:endParaRPr kumimoji="1" lang="en-US" altLang="ja-JP" sz="1000" b="1">
                        <a:solidFill>
                          <a:schemeClr val="bg1">
                            <a:lumMod val="100000"/>
                          </a:schemeClr>
                        </a:solidFill>
                        <a:latin typeface="Meiryo UI" panose="020B0604030504040204" pitchFamily="50" charset="-128"/>
                        <a:ea typeface="Meiryo UI" panose="020B0604030504040204" pitchFamily="50" charset="-128"/>
                      </a:endParaRPr>
                    </a:p>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方法</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38100" lvl="1" indent="0" algn="l">
                        <a:buFont typeface="+mj-lt"/>
                        <a:buNone/>
                      </a:pPr>
                      <a:r>
                        <a:rPr kumimoji="1" lang="ja-JP" altLang="en-US" sz="1100">
                          <a:solidFill>
                            <a:schemeClr val="tx1"/>
                          </a:solidFill>
                          <a:latin typeface="Meiryo UI" panose="020B0604030504040204" pitchFamily="50" charset="-128"/>
                          <a:ea typeface="Meiryo UI" panose="020B0604030504040204" pitchFamily="50" charset="-128"/>
                        </a:rPr>
                        <a:t>・各</a:t>
                      </a:r>
                      <a:r>
                        <a:rPr kumimoji="1" lang="en-US" altLang="ja-JP" sz="1100">
                          <a:solidFill>
                            <a:schemeClr val="tx1"/>
                          </a:solidFill>
                          <a:latin typeface="Meiryo UI" panose="020B0604030504040204" pitchFamily="50" charset="-128"/>
                          <a:ea typeface="Meiryo UI" panose="020B0604030504040204" pitchFamily="50" charset="-128"/>
                        </a:rPr>
                        <a:t>CSP</a:t>
                      </a:r>
                      <a:r>
                        <a:rPr kumimoji="1" lang="ja-JP" altLang="en-US" sz="1100">
                          <a:solidFill>
                            <a:schemeClr val="tx1"/>
                          </a:solidFill>
                          <a:latin typeface="Meiryo UI" panose="020B0604030504040204" pitchFamily="50" charset="-128"/>
                          <a:ea typeface="Meiryo UI" panose="020B0604030504040204" pitchFamily="50" charset="-128"/>
                        </a:rPr>
                        <a:t>が提供している試算ツール</a:t>
                      </a:r>
                      <a:endParaRPr kumimoji="1" lang="en-US" altLang="ja-JP" sz="1100">
                        <a:solidFill>
                          <a:schemeClr val="tx1"/>
                        </a:solidFill>
                        <a:latin typeface="Meiryo UI" panose="020B0604030504040204" pitchFamily="50" charset="-128"/>
                        <a:ea typeface="Meiryo UI" panose="020B0604030504040204" pitchFamily="50" charset="-128"/>
                      </a:endParaRPr>
                    </a:p>
                    <a:p>
                      <a:pPr marL="38100" lvl="1" indent="0" algn="l">
                        <a:buFont typeface="+mj-lt"/>
                        <a:buNone/>
                      </a:pPr>
                      <a:r>
                        <a:rPr kumimoji="1" lang="ja-JP" altLang="en-US" sz="1100">
                          <a:solidFill>
                            <a:schemeClr val="tx1"/>
                          </a:solidFill>
                          <a:latin typeface="Meiryo UI" panose="020B0604030504040204" pitchFamily="50" charset="-128"/>
                          <a:ea typeface="Meiryo UI" panose="020B0604030504040204" pitchFamily="50" charset="-128"/>
                        </a:rPr>
                        <a:t>・経費ヒアリングシート</a:t>
                      </a:r>
                      <a:endParaRPr kumimoji="1" lang="en-US" altLang="ja-JP" sz="1100">
                        <a:solidFill>
                          <a:schemeClr val="tx1"/>
                        </a:solidFill>
                        <a:latin typeface="Meiryo UI" panose="020B0604030504040204" pitchFamily="50" charset="-128"/>
                        <a:ea typeface="Meiryo UI" panose="020B0604030504040204" pitchFamily="50" charset="-128"/>
                      </a:endParaRPr>
                    </a:p>
                    <a:p>
                      <a:pPr marL="38100" lvl="1" indent="0" algn="l">
                        <a:buFont typeface="+mj-lt"/>
                        <a:buNone/>
                      </a:pPr>
                      <a:r>
                        <a:rPr kumimoji="1" lang="ja-JP" altLang="en-US" sz="1100">
                          <a:solidFill>
                            <a:schemeClr val="tx1"/>
                          </a:solidFill>
                          <a:latin typeface="Meiryo UI" panose="020B0604030504040204" pitchFamily="50" charset="-128"/>
                          <a:ea typeface="Meiryo UI" panose="020B0604030504040204" pitchFamily="50" charset="-128"/>
                        </a:rPr>
                        <a:t>・設計変更点記載シート</a:t>
                      </a:r>
                      <a:endParaRPr kumimoji="1" lang="en-US" altLang="ja-JP" sz="110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a:solidFill>
                            <a:schemeClr val="tx1"/>
                          </a:solidFill>
                          <a:latin typeface="Meiryo UI" panose="020B0604030504040204" pitchFamily="50" charset="-128"/>
                          <a:ea typeface="Meiryo UI" panose="020B0604030504040204" pitchFamily="50" charset="-128"/>
                        </a:rPr>
                        <a:t>・各</a:t>
                      </a:r>
                      <a:r>
                        <a:rPr kumimoji="1" lang="en-US" altLang="ja-JP" sz="1100">
                          <a:solidFill>
                            <a:schemeClr val="tx1"/>
                          </a:solidFill>
                          <a:latin typeface="Meiryo UI" panose="020B0604030504040204" pitchFamily="50" charset="-128"/>
                          <a:ea typeface="Meiryo UI" panose="020B0604030504040204" pitchFamily="50" charset="-128"/>
                        </a:rPr>
                        <a:t>CSP</a:t>
                      </a:r>
                      <a:r>
                        <a:rPr kumimoji="1" lang="ja-JP" altLang="en-US" sz="1100">
                          <a:solidFill>
                            <a:schemeClr val="tx1"/>
                          </a:solidFill>
                          <a:latin typeface="Meiryo UI" panose="020B0604030504040204" pitchFamily="50" charset="-128"/>
                          <a:ea typeface="Meiryo UI" panose="020B0604030504040204" pitchFamily="50" charset="-128"/>
                        </a:rPr>
                        <a:t>が提供している試算ツール</a:t>
                      </a:r>
                      <a:endParaRPr kumimoji="1" lang="en-US" altLang="ja-JP" sz="11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a:solidFill>
                            <a:schemeClr val="tx1"/>
                          </a:solidFill>
                          <a:latin typeface="Meiryo UI" panose="020B0604030504040204" pitchFamily="50" charset="-128"/>
                          <a:ea typeface="Meiryo UI" panose="020B0604030504040204" pitchFamily="50" charset="-128"/>
                        </a:rPr>
                        <a:t>・経費ヒアリングシート</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a:solidFill>
                            <a:schemeClr val="tx1"/>
                          </a:solidFill>
                          <a:latin typeface="Meiryo UI" panose="020B0604030504040204" pitchFamily="50" charset="-128"/>
                          <a:ea typeface="Meiryo UI" panose="020B0604030504040204" pitchFamily="50" charset="-128"/>
                        </a:rPr>
                        <a:t>・設計変更点記載シート</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a:solidFill>
                            <a:schemeClr val="tx1"/>
                          </a:solidFill>
                          <a:latin typeface="Meiryo UI" panose="020B0604030504040204" pitchFamily="50" charset="-128"/>
                          <a:ea typeface="Meiryo UI" panose="020B0604030504040204" pitchFamily="50" charset="-128"/>
                        </a:rPr>
                        <a:t>・各</a:t>
                      </a:r>
                      <a:r>
                        <a:rPr kumimoji="1" lang="en-US" altLang="ja-JP" sz="1100">
                          <a:solidFill>
                            <a:schemeClr val="tx1"/>
                          </a:solidFill>
                          <a:latin typeface="Meiryo UI" panose="020B0604030504040204" pitchFamily="50" charset="-128"/>
                          <a:ea typeface="Meiryo UI" panose="020B0604030504040204" pitchFamily="50" charset="-128"/>
                        </a:rPr>
                        <a:t>CSP</a:t>
                      </a:r>
                      <a:r>
                        <a:rPr kumimoji="1" lang="ja-JP" altLang="en-US" sz="1100">
                          <a:solidFill>
                            <a:schemeClr val="tx1"/>
                          </a:solidFill>
                          <a:latin typeface="Meiryo UI" panose="020B0604030504040204" pitchFamily="50" charset="-128"/>
                          <a:ea typeface="Meiryo UI" panose="020B0604030504040204" pitchFamily="50" charset="-128"/>
                        </a:rPr>
                        <a:t>が提供している試算ツール</a:t>
                      </a:r>
                      <a:endParaRPr kumimoji="1" lang="en-US" altLang="ja-JP" sz="11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100">
                          <a:solidFill>
                            <a:schemeClr val="tx1"/>
                          </a:solidFill>
                          <a:latin typeface="Meiryo UI" panose="020B0604030504040204" pitchFamily="50" charset="-128"/>
                          <a:ea typeface="Meiryo UI" panose="020B0604030504040204" pitchFamily="50" charset="-128"/>
                        </a:rPr>
                        <a:t>・経費ヒアリングシート</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1" lang="ja-JP" altLang="en-US" sz="110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2691911114"/>
                  </a:ext>
                </a:extLst>
              </a:tr>
              <a:tr h="750956">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比較</a:t>
                      </a:r>
                      <a:endParaRPr kumimoji="1" lang="en-US" altLang="ja-JP" sz="1000" b="1">
                        <a:solidFill>
                          <a:schemeClr val="bg1">
                            <a:lumMod val="100000"/>
                          </a:schemeClr>
                        </a:solidFill>
                        <a:latin typeface="Meiryo UI" panose="020B0604030504040204" pitchFamily="50" charset="-128"/>
                        <a:ea typeface="Meiryo UI" panose="020B0604030504040204" pitchFamily="50" charset="-128"/>
                      </a:endParaRPr>
                    </a:p>
                    <a:p>
                      <a:pPr algn="ctr"/>
                      <a:r>
                        <a:rPr kumimoji="1" lang="ja-JP" altLang="en-US" sz="1000" b="1">
                          <a:solidFill>
                            <a:schemeClr val="bg1">
                              <a:lumMod val="100000"/>
                            </a:schemeClr>
                          </a:solidFill>
                          <a:latin typeface="Meiryo UI" panose="020B0604030504040204" pitchFamily="50" charset="-128"/>
                          <a:ea typeface="Meiryo UI" panose="020B0604030504040204" pitchFamily="50" charset="-128"/>
                        </a:rPr>
                        <a:t>対象</a:t>
                      </a: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C233C">
                        <a:lumMod val="100000"/>
                      </a:srgb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050">
                          <a:solidFill>
                            <a:schemeClr val="tx1"/>
                          </a:solidFill>
                          <a:latin typeface="Meiryo UI" panose="020B0604030504040204" pitchFamily="50" charset="-128"/>
                          <a:ea typeface="Meiryo UI" panose="020B0604030504040204" pitchFamily="50" charset="-128"/>
                        </a:rPr>
                        <a:t>・現行システム継続</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ja-JP" altLang="en-US" sz="1050" kern="1200">
                          <a:solidFill>
                            <a:schemeClr val="tx1"/>
                          </a:solidFill>
                          <a:latin typeface="Meiryo UI" panose="020B0604030504040204" pitchFamily="50" charset="-128"/>
                          <a:ea typeface="Meiryo UI" panose="020B0604030504040204" pitchFamily="50" charset="-128"/>
                          <a:cs typeface="+mn-cs"/>
                        </a:rPr>
                        <a:t>ガバメントクラウドリフト</a:t>
                      </a:r>
                      <a:r>
                        <a:rPr kumimoji="1" lang="en-US" altLang="ja-JP" sz="1050" kern="1200">
                          <a:solidFill>
                            <a:schemeClr val="tx1"/>
                          </a:solidFill>
                          <a:latin typeface="Meiryo UI" panose="020B0604030504040204" pitchFamily="50" charset="-128"/>
                          <a:ea typeface="Meiryo UI" panose="020B0604030504040204" pitchFamily="50" charset="-128"/>
                          <a:cs typeface="+mn-cs"/>
                        </a:rPr>
                        <a:t>(</a:t>
                      </a:r>
                      <a:r>
                        <a:rPr kumimoji="1" lang="ja-JP" altLang="en-US" sz="1050" kern="1200">
                          <a:solidFill>
                            <a:schemeClr val="tx1"/>
                          </a:solidFill>
                          <a:latin typeface="Meiryo UI" panose="020B0604030504040204" pitchFamily="50" charset="-128"/>
                          <a:ea typeface="Meiryo UI" panose="020B0604030504040204" pitchFamily="50" charset="-128"/>
                          <a:cs typeface="+mn-cs"/>
                        </a:rPr>
                        <a:t>計画時</a:t>
                      </a:r>
                      <a:r>
                        <a:rPr kumimoji="1" lang="en-US" altLang="ja-JP" sz="1050" kern="1200">
                          <a:solidFill>
                            <a:schemeClr val="tx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1" lang="en-US" altLang="ja-JP" sz="1050" kern="120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1" lang="en-US" altLang="ja-JP" sz="1050" kern="1200">
                        <a:solidFill>
                          <a:schemeClr val="tx1"/>
                        </a:solidFill>
                        <a:latin typeface="Meiryo UI" panose="020B0604030504040204" pitchFamily="50" charset="-128"/>
                        <a:ea typeface="Meiryo UI" panose="020B0604030504040204" pitchFamily="50" charset="-128"/>
                        <a:cs typeface="+mn-cs"/>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050">
                          <a:solidFill>
                            <a:schemeClr val="tx1"/>
                          </a:solidFill>
                          <a:latin typeface="Meiryo UI" panose="020B0604030504040204" pitchFamily="50" charset="-128"/>
                          <a:ea typeface="Meiryo UI" panose="020B0604030504040204" pitchFamily="50" charset="-128"/>
                        </a:rPr>
                        <a:t>・現行システム継続</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 typeface="+mj-lt"/>
                        <a:buNone/>
                        <a:tabLst/>
                        <a:defRPr/>
                      </a:pPr>
                      <a:r>
                        <a:rPr kumimoji="1" lang="ja-JP" altLang="en-US" sz="1050">
                          <a:solidFill>
                            <a:schemeClr val="tx1"/>
                          </a:solidFill>
                          <a:latin typeface="Meiryo UI" panose="020B0604030504040204" pitchFamily="50" charset="-128"/>
                          <a:ea typeface="Meiryo UI" panose="020B0604030504040204" pitchFamily="50" charset="-128"/>
                        </a:rPr>
                        <a:t>・ガバメントクラウドリフト</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計画時</a:t>
                      </a:r>
                      <a:r>
                        <a:rPr kumimoji="1" lang="en-US" altLang="ja-JP" sz="1050">
                          <a:solidFill>
                            <a:schemeClr val="tx1"/>
                          </a:solidFill>
                          <a:latin typeface="Meiryo UI" panose="020B0604030504040204" pitchFamily="50" charset="-128"/>
                          <a:ea typeface="Meiryo UI" panose="020B0604030504040204" pitchFamily="50" charset="-128"/>
                        </a:rPr>
                        <a:t>)</a:t>
                      </a:r>
                      <a:endParaRPr kumimoji="1" lang="en-US" altLang="ja-JP" sz="105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 typeface="+mj-lt"/>
                        <a:buNone/>
                        <a:tabLst/>
                        <a:defRPr/>
                      </a:pPr>
                      <a:r>
                        <a:rPr kumimoji="1" lang="ja-JP" altLang="en-US" sz="1050">
                          <a:solidFill>
                            <a:schemeClr val="tx1"/>
                          </a:solidFill>
                          <a:latin typeface="Meiryo UI" panose="020B0604030504040204" pitchFamily="50" charset="-128"/>
                          <a:ea typeface="Meiryo UI" panose="020B0604030504040204" pitchFamily="50" charset="-128"/>
                        </a:rPr>
                        <a:t>・ガバメントクラウドリフト</a:t>
                      </a:r>
                      <a:r>
                        <a:rPr kumimoji="1" lang="en-US" altLang="ja-JP" sz="1050" b="0" u="none">
                          <a:solidFill>
                            <a:schemeClr val="tx1"/>
                          </a:solidFill>
                          <a:latin typeface="Meiryo UI" panose="020B0604030504040204" pitchFamily="50" charset="-128"/>
                          <a:ea typeface="Meiryo UI" panose="020B0604030504040204" pitchFamily="50" charset="-128"/>
                        </a:rPr>
                        <a:t>(</a:t>
                      </a:r>
                      <a:r>
                        <a:rPr kumimoji="1" lang="ja-JP" altLang="en-US" sz="1050" b="0" u="none">
                          <a:solidFill>
                            <a:schemeClr val="tx1"/>
                          </a:solidFill>
                          <a:latin typeface="Meiryo UI" panose="020B0604030504040204" pitchFamily="50" charset="-128"/>
                          <a:ea typeface="Meiryo UI" panose="020B0604030504040204" pitchFamily="50" charset="-128"/>
                        </a:rPr>
                        <a:t>令和</a:t>
                      </a:r>
                      <a:r>
                        <a:rPr kumimoji="1" lang="en-US" altLang="ja-JP" sz="1050" b="0" u="none">
                          <a:solidFill>
                            <a:schemeClr val="tx1"/>
                          </a:solidFill>
                          <a:latin typeface="Meiryo UI" panose="020B0604030504040204" pitchFamily="50" charset="-128"/>
                          <a:ea typeface="Meiryo UI" panose="020B0604030504040204" pitchFamily="50" charset="-128"/>
                        </a:rPr>
                        <a:t>4</a:t>
                      </a:r>
                      <a:r>
                        <a:rPr kumimoji="1" lang="ja-JP" altLang="en-US" sz="1050" b="0" u="none">
                          <a:solidFill>
                            <a:schemeClr val="tx1"/>
                          </a:solidFill>
                          <a:latin typeface="Meiryo UI" panose="020B0604030504040204" pitchFamily="50" charset="-128"/>
                          <a:ea typeface="Meiryo UI" panose="020B0604030504040204" pitchFamily="50" charset="-128"/>
                        </a:rPr>
                        <a:t>年度 机上計算値</a:t>
                      </a:r>
                      <a:r>
                        <a:rPr kumimoji="1" lang="en-US" altLang="ja-JP" sz="1050">
                          <a:solidFill>
                            <a:schemeClr val="tx1"/>
                          </a:solidFill>
                          <a:latin typeface="Meiryo UI" panose="020B0604030504040204" pitchFamily="50" charset="-128"/>
                          <a:ea typeface="Meiryo UI" panose="020B0604030504040204" pitchFamily="50" charset="-128"/>
                        </a:rPr>
                        <a:t>)</a:t>
                      </a:r>
                      <a:endParaRPr kumimoji="1" lang="en-US" altLang="ja-JP" sz="1050" b="1" i="0" u="sng"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 typeface="+mj-lt"/>
                        <a:buNone/>
                        <a:tabLst/>
                        <a:defRPr/>
                      </a:pPr>
                      <a:endParaRPr kumimoji="1" lang="en-US" altLang="ja-JP" sz="105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・現行システム継続（コスト</a:t>
                      </a:r>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 typeface="+mj-lt"/>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・ガバメントクラウドリフト及び推奨構成等採用し費用按分</a:t>
                      </a:r>
                      <a:br>
                        <a:rPr kumimoji="1" lang="en-US" altLang="ja-JP" sz="1050" dirty="0">
                          <a:solidFill>
                            <a:schemeClr val="tx1"/>
                          </a:solidFill>
                          <a:latin typeface="Meiryo UI" panose="020B0604030504040204" pitchFamily="50" charset="-128"/>
                          <a:ea typeface="Meiryo UI" panose="020B0604030504040204" pitchFamily="50" charset="-128"/>
                        </a:rPr>
                      </a:br>
                      <a:r>
                        <a:rPr kumimoji="1" lang="ja-JP" altLang="en-US" sz="1050" dirty="0">
                          <a:solidFill>
                            <a:schemeClr val="tx1"/>
                          </a:solidFill>
                          <a:latin typeface="Meiryo UI" panose="020B0604030504040204" pitchFamily="50" charset="-128"/>
                          <a:ea typeface="Meiryo UI" panose="020B0604030504040204" pitchFamily="50" charset="-128"/>
                        </a:rPr>
                        <a:t>　を適用した構成（コスト</a:t>
                      </a:r>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a:t>
                      </a:r>
                      <a:br>
                        <a:rPr kumimoji="1" lang="en-US" altLang="ja-JP" sz="1050" dirty="0">
                          <a:solidFill>
                            <a:schemeClr val="tx1"/>
                          </a:solidFill>
                          <a:latin typeface="Meiryo UI" panose="020B0604030504040204" pitchFamily="50" charset="-128"/>
                          <a:ea typeface="Meiryo UI" panose="020B0604030504040204" pitchFamily="50" charset="-128"/>
                        </a:rPr>
                      </a:b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 typeface="+mj-lt"/>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63304" marR="63304" marT="31653" marB="31653" anchor="ctr">
                    <a:lnL w="76200" cap="flat" cmpd="sng" algn="ctr">
                      <a:solidFill>
                        <a:sysClr val="window" lastClr="FFFFFF"/>
                      </a:solidFill>
                      <a:prstDash val="solid"/>
                      <a:round/>
                      <a:headEnd type="none" w="med" len="med"/>
                      <a:tailEnd type="none" w="med" len="med"/>
                    </a:lnL>
                    <a:lnR w="76200" cap="flat" cmpd="sng" algn="ctr">
                      <a:solidFill>
                        <a:sysClr val="window" lastClr="FFFFFF"/>
                      </a:solidFill>
                      <a:prstDash val="solid"/>
                      <a:round/>
                      <a:headEnd type="none" w="med" len="med"/>
                      <a:tailEnd type="none" w="med" len="med"/>
                    </a:lnR>
                    <a:lnT w="76200" cap="flat" cmpd="sng" algn="ctr">
                      <a:solidFill>
                        <a:sysClr val="window" lastClr="FFFFFF"/>
                      </a:solidFill>
                      <a:prstDash val="solid"/>
                      <a:round/>
                      <a:headEnd type="none" w="med" len="med"/>
                      <a:tailEnd type="none" w="med" len="med"/>
                    </a:lnT>
                    <a:lnB w="762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930469169"/>
                  </a:ext>
                </a:extLst>
              </a:tr>
            </a:tbl>
          </a:graphicData>
        </a:graphic>
      </p:graphicFrame>
      <p:sp>
        <p:nvSpPr>
          <p:cNvPr id="7" name="四角形: 角を丸くする 6">
            <a:extLst>
              <a:ext uri="{FF2B5EF4-FFF2-40B4-BE49-F238E27FC236}">
                <a16:creationId xmlns:a16="http://schemas.microsoft.com/office/drawing/2014/main" id="{38C1AFD5-A15A-82DD-E317-05C3D6779401}"/>
              </a:ext>
            </a:extLst>
          </p:cNvPr>
          <p:cNvSpPr/>
          <p:nvPr/>
        </p:nvSpPr>
        <p:spPr>
          <a:xfrm>
            <a:off x="822122" y="1795278"/>
            <a:ext cx="5712902" cy="3678634"/>
          </a:xfrm>
          <a:prstGeom prst="roundRect">
            <a:avLst>
              <a:gd name="adj" fmla="val 4242"/>
            </a:avLst>
          </a:prstGeom>
          <a:noFill/>
          <a:ln w="38100" cap="flat" cmpd="sng" algn="ctr">
            <a:solidFill>
              <a:srgbClr val="00B050"/>
            </a:solidFill>
            <a:prstDash val="solid"/>
            <a:miter lim="800000"/>
          </a:ln>
          <a:effectLst/>
        </p:spPr>
        <p:txBody>
          <a:bodyPr lIns="37385" tIns="37385" rIns="37385" bIns="37385" rtlCol="0" anchor="ctr"/>
          <a:lstStyle/>
          <a:p>
            <a:pPr algn="ctr">
              <a:defRPr/>
            </a:pPr>
            <a:endParaRPr lang="ja-JP" altLang="en-US" sz="623" kern="0">
              <a:solidFill>
                <a:prstClr val="white"/>
              </a:solidFill>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6EAD3F74-7DD1-4FA4-4585-D3363436412B}"/>
              </a:ext>
            </a:extLst>
          </p:cNvPr>
          <p:cNvSpPr/>
          <p:nvPr/>
        </p:nvSpPr>
        <p:spPr>
          <a:xfrm>
            <a:off x="6602135" y="1795280"/>
            <a:ext cx="3179428" cy="3653992"/>
          </a:xfrm>
          <a:prstGeom prst="roundRect">
            <a:avLst>
              <a:gd name="adj" fmla="val 4242"/>
            </a:avLst>
          </a:prstGeom>
          <a:noFill/>
          <a:ln w="38100" cap="flat" cmpd="sng" algn="ctr">
            <a:solidFill>
              <a:srgbClr val="FF0000"/>
            </a:solidFill>
            <a:prstDash val="solid"/>
            <a:miter lim="800000"/>
          </a:ln>
          <a:effectLst/>
        </p:spPr>
        <p:txBody>
          <a:bodyPr lIns="37385" tIns="37385" rIns="37385" bIns="37385" rtlCol="0" anchor="ctr"/>
          <a:lstStyle/>
          <a:p>
            <a:pPr algn="ctr">
              <a:defRPr/>
            </a:pPr>
            <a:endParaRPr lang="ja-JP" altLang="en-US" sz="623" kern="0" err="1">
              <a:solidFill>
                <a:prstClr val="white"/>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64582F8-C623-38FC-F84E-8F2E4D5CBF43}"/>
              </a:ext>
            </a:extLst>
          </p:cNvPr>
          <p:cNvSpPr txBox="1"/>
          <p:nvPr/>
        </p:nvSpPr>
        <p:spPr>
          <a:xfrm>
            <a:off x="3342837" y="5360449"/>
            <a:ext cx="671472" cy="216002"/>
          </a:xfrm>
          <a:prstGeom prst="rect">
            <a:avLst/>
          </a:prstGeom>
          <a:solidFill>
            <a:sysClr val="window" lastClr="FFFFFF"/>
          </a:solidFill>
          <a:ln>
            <a:noFill/>
          </a:ln>
        </p:spPr>
        <p:txBody>
          <a:bodyPr wrap="none" lIns="37806" tIns="37806" rIns="37806" bIns="37806" rtlCol="0" anchor="ctr">
            <a:noAutofit/>
          </a:bodyPr>
          <a:lstStyle/>
          <a:p>
            <a:pPr algn="ctr" defTabSz="742950">
              <a:spcAft>
                <a:spcPts val="415"/>
              </a:spcAft>
              <a:defRPr/>
            </a:pPr>
            <a:r>
              <a:rPr lang="ja-JP" altLang="en-US" sz="1200" b="1" kern="0">
                <a:solidFill>
                  <a:srgbClr val="00B050"/>
                </a:solidFill>
                <a:latin typeface="Meiryo UI" panose="020B0604030504040204" pitchFamily="50" charset="-128"/>
                <a:ea typeface="Meiryo UI" panose="020B0604030504040204" pitchFamily="50" charset="-128"/>
              </a:rPr>
              <a:t>公表済</a:t>
            </a:r>
          </a:p>
        </p:txBody>
      </p:sp>
      <p:sp>
        <p:nvSpPr>
          <p:cNvPr id="10" name="テキスト ボックス 9">
            <a:extLst>
              <a:ext uri="{FF2B5EF4-FFF2-40B4-BE49-F238E27FC236}">
                <a16:creationId xmlns:a16="http://schemas.microsoft.com/office/drawing/2014/main" id="{1724EEBC-FF0E-62F6-E3D7-43082EBE7D24}"/>
              </a:ext>
            </a:extLst>
          </p:cNvPr>
          <p:cNvSpPr txBox="1"/>
          <p:nvPr/>
        </p:nvSpPr>
        <p:spPr>
          <a:xfrm>
            <a:off x="7654293" y="5341184"/>
            <a:ext cx="920700" cy="233672"/>
          </a:xfrm>
          <a:prstGeom prst="rect">
            <a:avLst/>
          </a:prstGeom>
          <a:solidFill>
            <a:sysClr val="window" lastClr="FFFFFF"/>
          </a:solidFill>
          <a:ln>
            <a:noFill/>
          </a:ln>
        </p:spPr>
        <p:txBody>
          <a:bodyPr wrap="none" lIns="37806" tIns="37806" rIns="37806" bIns="37806" rtlCol="0" anchor="ctr">
            <a:noAutofit/>
          </a:bodyPr>
          <a:lstStyle/>
          <a:p>
            <a:pPr algn="ctr">
              <a:spcAft>
                <a:spcPts val="415"/>
              </a:spcAft>
              <a:defRPr/>
            </a:pPr>
            <a:r>
              <a:rPr lang="ja-JP" altLang="en-US" sz="1200" b="1" kern="0">
                <a:solidFill>
                  <a:srgbClr val="FF0000"/>
                </a:solidFill>
                <a:latin typeface="Meiryo UI" panose="020B0604030504040204" pitchFamily="50" charset="-128"/>
                <a:ea typeface="Meiryo UI" panose="020B0604030504040204" pitchFamily="50" charset="-128"/>
              </a:rPr>
              <a:t>今回報告対象</a:t>
            </a:r>
            <a:endParaRPr lang="en-US" altLang="ja-JP" sz="1200" b="1" kern="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61373E9-F943-5120-2E0B-7C6BBBEC7881}"/>
              </a:ext>
            </a:extLst>
          </p:cNvPr>
          <p:cNvSpPr txBox="1"/>
          <p:nvPr/>
        </p:nvSpPr>
        <p:spPr>
          <a:xfrm>
            <a:off x="6689893" y="5690438"/>
            <a:ext cx="3003909" cy="449830"/>
          </a:xfrm>
          <a:prstGeom prst="rect">
            <a:avLst/>
          </a:prstGeom>
          <a:solidFill>
            <a:schemeClr val="accent2">
              <a:lumMod val="20000"/>
              <a:lumOff val="80000"/>
            </a:schemeClr>
          </a:solidFill>
          <a:ln w="38100">
            <a:solidFill>
              <a:srgbClr val="FF0000"/>
            </a:solidFill>
          </a:ln>
        </p:spPr>
        <p:txBody>
          <a:bodyPr wrap="square" rtlCol="0">
            <a:noAutofit/>
          </a:bodyPr>
          <a:lstStyle/>
          <a:p>
            <a:pPr algn="ctr"/>
            <a:r>
              <a:rPr kumimoji="1" lang="ja-JP" altLang="en-US" b="1">
                <a:solidFill>
                  <a:srgbClr val="FF0000"/>
                </a:solidFill>
                <a:latin typeface="Meiryo UI" panose="020B0604030504040204" pitchFamily="50" charset="-128"/>
                <a:ea typeface="Meiryo UI" panose="020B0604030504040204" pitchFamily="50" charset="-128"/>
              </a:rPr>
              <a:t>令和</a:t>
            </a:r>
            <a:r>
              <a:rPr kumimoji="1" lang="en-US" altLang="ja-JP" b="1">
                <a:solidFill>
                  <a:srgbClr val="FF0000"/>
                </a:solidFill>
                <a:latin typeface="Meiryo UI" panose="020B0604030504040204" pitchFamily="50" charset="-128"/>
                <a:ea typeface="Meiryo UI" panose="020B0604030504040204" pitchFamily="50" charset="-128"/>
              </a:rPr>
              <a:t>5</a:t>
            </a:r>
            <a:r>
              <a:rPr kumimoji="1" lang="ja-JP" altLang="en-US" b="1">
                <a:solidFill>
                  <a:srgbClr val="FF0000"/>
                </a:solidFill>
                <a:latin typeface="Meiryo UI" panose="020B0604030504040204" pitchFamily="50" charset="-128"/>
                <a:ea typeface="Meiryo UI" panose="020B0604030504040204" pitchFamily="50" charset="-128"/>
              </a:rPr>
              <a:t>年度 コスト</a:t>
            </a:r>
            <a:r>
              <a:rPr kumimoji="1" lang="en-US" altLang="ja-JP" b="1">
                <a:solidFill>
                  <a:srgbClr val="FF0000"/>
                </a:solidFill>
                <a:latin typeface="Meiryo UI" panose="020B0604030504040204" pitchFamily="50" charset="-128"/>
                <a:ea typeface="Meiryo UI" panose="020B0604030504040204" pitchFamily="50" charset="-128"/>
              </a:rPr>
              <a:t>(B)</a:t>
            </a:r>
            <a:endParaRPr kumimoji="1" lang="ja-JP" altLang="en-US" b="1" strike="sngStrike">
              <a:solidFill>
                <a:srgbClr val="FF0000"/>
              </a:solidFill>
              <a:latin typeface="Meiryo UI" panose="020B0604030504040204" pitchFamily="50" charset="-128"/>
              <a:ea typeface="Meiryo UI" panose="020B0604030504040204" pitchFamily="50" charset="-128"/>
            </a:endParaRPr>
          </a:p>
        </p:txBody>
      </p:sp>
      <p:sp>
        <p:nvSpPr>
          <p:cNvPr id="12" name="スライド番号プレースホルダー 5">
            <a:extLst>
              <a:ext uri="{FF2B5EF4-FFF2-40B4-BE49-F238E27FC236}">
                <a16:creationId xmlns:a16="http://schemas.microsoft.com/office/drawing/2014/main" id="{3289C28D-DF37-89D8-6912-E244479C7F0A}"/>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テキスト ボックス 1">
            <a:extLst>
              <a:ext uri="{FF2B5EF4-FFF2-40B4-BE49-F238E27FC236}">
                <a16:creationId xmlns:a16="http://schemas.microsoft.com/office/drawing/2014/main" id="{831D5EE8-735F-95BB-60DC-64994909FCE0}"/>
              </a:ext>
            </a:extLst>
          </p:cNvPr>
          <p:cNvSpPr txBox="1"/>
          <p:nvPr/>
        </p:nvSpPr>
        <p:spPr>
          <a:xfrm>
            <a:off x="5679158" y="6630120"/>
            <a:ext cx="4102405"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コスト評価で用いる「コスト</a:t>
            </a:r>
            <a:r>
              <a:rPr kumimoji="1" lang="en-US" altLang="ja-JP" sz="900">
                <a:latin typeface="Meiryo UI" panose="020B0604030504040204" pitchFamily="50" charset="-128"/>
                <a:ea typeface="Meiryo UI" panose="020B0604030504040204" pitchFamily="50" charset="-128"/>
              </a:rPr>
              <a:t>(A)</a:t>
            </a:r>
            <a:r>
              <a:rPr kumimoji="1" lang="ja-JP" altLang="en-US" sz="900">
                <a:latin typeface="Meiryo UI" panose="020B0604030504040204" pitchFamily="50" charset="-128"/>
                <a:ea typeface="Meiryo UI" panose="020B0604030504040204" pitchFamily="50" charset="-128"/>
              </a:rPr>
              <a:t>」 「コスト</a:t>
            </a:r>
            <a:r>
              <a:rPr kumimoji="1" lang="en-US" altLang="ja-JP" sz="900">
                <a:latin typeface="Meiryo UI" panose="020B0604030504040204" pitchFamily="50" charset="-128"/>
                <a:ea typeface="Meiryo UI" panose="020B0604030504040204" pitchFamily="50" charset="-128"/>
              </a:rPr>
              <a:t>(B)</a:t>
            </a:r>
            <a:r>
              <a:rPr kumimoji="1" lang="ja-JP" altLang="en-US" sz="900">
                <a:latin typeface="Meiryo UI" panose="020B0604030504040204" pitchFamily="50" charset="-128"/>
                <a:ea typeface="Meiryo UI" panose="020B0604030504040204" pitchFamily="50" charset="-128"/>
              </a:rPr>
              <a:t>」の試算条件の詳細については</a:t>
            </a:r>
            <a:r>
              <a:rPr kumimoji="1" lang="en-US" altLang="ja-JP" sz="900">
                <a:latin typeface="Meiryo UI" panose="020B0604030504040204" pitchFamily="50" charset="-128"/>
                <a:ea typeface="Meiryo UI" panose="020B0604030504040204" pitchFamily="50" charset="-128"/>
              </a:rPr>
              <a:t>p.</a:t>
            </a:r>
            <a:r>
              <a:rPr kumimoji="1" lang="ja-JP" altLang="en-US" sz="900">
                <a:latin typeface="Meiryo UI" panose="020B0604030504040204" pitchFamily="50" charset="-128"/>
                <a:ea typeface="Meiryo UI" panose="020B0604030504040204" pitchFamily="50" charset="-128"/>
              </a:rPr>
              <a:t>３を参照</a:t>
            </a:r>
            <a:endParaRPr kumimoji="1" lang="en-US" altLang="ja-JP" sz="90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6CBEB17-CCD7-FC6A-B572-C0B067EA8D6B}"/>
              </a:ext>
            </a:extLst>
          </p:cNvPr>
          <p:cNvSpPr txBox="1"/>
          <p:nvPr/>
        </p:nvSpPr>
        <p:spPr>
          <a:xfrm>
            <a:off x="3791565" y="5667189"/>
            <a:ext cx="2743460" cy="473079"/>
          </a:xfrm>
          <a:prstGeom prst="rect">
            <a:avLst/>
          </a:prstGeom>
          <a:solidFill>
            <a:schemeClr val="bg1">
              <a:lumMod val="85000"/>
            </a:schemeClr>
          </a:solidFill>
          <a:ln w="38100">
            <a:solidFill>
              <a:srgbClr val="FF0000"/>
            </a:solidFill>
            <a:prstDash val="sysDot"/>
          </a:ln>
        </p:spPr>
        <p:txBody>
          <a:bodyPr wrap="square" rtlCol="0">
            <a:noAutofit/>
          </a:bodyPr>
          <a:lstStyle/>
          <a:p>
            <a:pPr algn="ctr"/>
            <a:r>
              <a:rPr kumimoji="1" lang="ja-JP" altLang="en-US" sz="1200">
                <a:latin typeface="Meiryo UI" panose="020B0604030504040204" pitchFamily="50" charset="-128"/>
                <a:ea typeface="Meiryo UI" panose="020B0604030504040204" pitchFamily="50" charset="-128"/>
              </a:rPr>
              <a:t>現行利用中のシステムを</a:t>
            </a:r>
            <a:br>
              <a:rPr kumimoji="1" lang="ja-JP" altLang="en-US" sz="1200">
                <a:latin typeface="Meiryo UI" panose="020B0604030504040204" pitchFamily="50" charset="-128"/>
                <a:ea typeface="Meiryo UI" panose="020B0604030504040204" pitchFamily="50" charset="-128"/>
              </a:rPr>
            </a:br>
            <a:r>
              <a:rPr kumimoji="1" lang="ja-JP" altLang="en-US" sz="1200">
                <a:latin typeface="Meiryo UI" panose="020B0604030504040204" pitchFamily="50" charset="-128"/>
                <a:ea typeface="Meiryo UI" panose="020B0604030504040204" pitchFamily="50" charset="-128"/>
              </a:rPr>
              <a:t>ガバメントクラウドへリフト</a:t>
            </a:r>
          </a:p>
        </p:txBody>
      </p:sp>
      <p:sp>
        <p:nvSpPr>
          <p:cNvPr id="13" name="テキスト ボックス 12">
            <a:extLst>
              <a:ext uri="{FF2B5EF4-FFF2-40B4-BE49-F238E27FC236}">
                <a16:creationId xmlns:a16="http://schemas.microsoft.com/office/drawing/2014/main" id="{0E8750CC-D226-F5D9-B627-2874AD3AC1CF}"/>
              </a:ext>
            </a:extLst>
          </p:cNvPr>
          <p:cNvSpPr txBox="1"/>
          <p:nvPr/>
        </p:nvSpPr>
        <p:spPr>
          <a:xfrm>
            <a:off x="935113" y="5690437"/>
            <a:ext cx="2743460" cy="431395"/>
          </a:xfrm>
          <a:prstGeom prst="rect">
            <a:avLst/>
          </a:prstGeom>
          <a:solidFill>
            <a:schemeClr val="bg1">
              <a:lumMod val="85000"/>
            </a:schemeClr>
          </a:solidFill>
        </p:spPr>
        <p:txBody>
          <a:bodyPr wrap="square" rtlCol="0">
            <a:noAutofit/>
          </a:bodyPr>
          <a:lstStyle/>
          <a:p>
            <a:pPr algn="ctr"/>
            <a:r>
              <a:rPr kumimoji="1" lang="ja-JP" altLang="en-US" sz="1200">
                <a:latin typeface="Meiryo UI" panose="020B0604030504040204" pitchFamily="50" charset="-128"/>
                <a:ea typeface="Meiryo UI" panose="020B0604030504040204" pitchFamily="50" charset="-128"/>
              </a:rPr>
              <a:t>現行利用中のシステム再構築又は継続利用を想定 コスト「</a:t>
            </a:r>
            <a:r>
              <a:rPr kumimoji="1" lang="en-US" altLang="ja-JP" sz="1200">
                <a:latin typeface="Meiryo UI" panose="020B0604030504040204" pitchFamily="50" charset="-128"/>
                <a:ea typeface="Meiryo UI" panose="020B0604030504040204" pitchFamily="50" charset="-128"/>
              </a:rPr>
              <a:t>A</a:t>
            </a:r>
            <a:r>
              <a:rPr kumimoji="1" lang="ja-JP" altLang="en-US" sz="1200">
                <a:latin typeface="Meiryo UI" panose="020B0604030504040204" pitchFamily="50" charset="-128"/>
                <a:ea typeface="Meiryo UI" panose="020B0604030504040204" pitchFamily="50" charset="-128"/>
              </a:rPr>
              <a:t>」</a:t>
            </a:r>
          </a:p>
        </p:txBody>
      </p:sp>
      <p:sp>
        <p:nvSpPr>
          <p:cNvPr id="15" name="矢印: 上 14">
            <a:extLst>
              <a:ext uri="{FF2B5EF4-FFF2-40B4-BE49-F238E27FC236}">
                <a16:creationId xmlns:a16="http://schemas.microsoft.com/office/drawing/2014/main" id="{8515A8C3-4712-2E42-A638-5A8967C86A89}"/>
              </a:ext>
            </a:extLst>
          </p:cNvPr>
          <p:cNvSpPr/>
          <p:nvPr/>
        </p:nvSpPr>
        <p:spPr>
          <a:xfrm>
            <a:off x="7785304" y="5971120"/>
            <a:ext cx="658678" cy="303180"/>
          </a:xfrm>
          <a:prstGeom prst="up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3341DD2-021C-01BD-C0D1-50FF01658CFA}"/>
              </a:ext>
            </a:extLst>
          </p:cNvPr>
          <p:cNvSpPr/>
          <p:nvPr/>
        </p:nvSpPr>
        <p:spPr>
          <a:xfrm>
            <a:off x="5102503" y="6201303"/>
            <a:ext cx="3179427" cy="38509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bg1"/>
                </a:solidFill>
                <a:latin typeface="Meiryo UI" panose="020B0604030504040204" pitchFamily="50" charset="-128"/>
                <a:ea typeface="Meiryo UI" panose="020B0604030504040204" pitchFamily="50" charset="-128"/>
              </a:rPr>
              <a:t>令和</a:t>
            </a:r>
            <a:r>
              <a:rPr kumimoji="1" lang="en-US" altLang="ja-JP" sz="1050" b="1">
                <a:solidFill>
                  <a:schemeClr val="bg1"/>
                </a:solidFill>
                <a:latin typeface="Meiryo UI" panose="020B0604030504040204" pitchFamily="50" charset="-128"/>
                <a:ea typeface="Meiryo UI" panose="020B0604030504040204" pitchFamily="50" charset="-128"/>
              </a:rPr>
              <a:t>4</a:t>
            </a:r>
            <a:r>
              <a:rPr kumimoji="1" lang="ja-JP" altLang="en-US" sz="1050" b="1">
                <a:solidFill>
                  <a:schemeClr val="bg1"/>
                </a:solidFill>
                <a:latin typeface="Meiryo UI" panose="020B0604030504040204" pitchFamily="50" charset="-128"/>
                <a:ea typeface="Meiryo UI" panose="020B0604030504040204" pitchFamily="50" charset="-128"/>
              </a:rPr>
              <a:t>年度の試算結果に対し</a:t>
            </a:r>
            <a:endParaRPr kumimoji="1" lang="en-US" altLang="ja-JP" sz="1050" b="1">
              <a:solidFill>
                <a:schemeClr val="bg1"/>
              </a:solidFill>
              <a:latin typeface="Meiryo UI" panose="020B0604030504040204" pitchFamily="50" charset="-128"/>
              <a:ea typeface="Meiryo UI" panose="020B0604030504040204" pitchFamily="50" charset="-128"/>
            </a:endParaRPr>
          </a:p>
          <a:p>
            <a:pPr algn="ctr"/>
            <a:r>
              <a:rPr kumimoji="1" lang="ja-JP" altLang="en-US" sz="1050" b="1" u="sng">
                <a:solidFill>
                  <a:schemeClr val="bg1"/>
                </a:solidFill>
                <a:latin typeface="Meiryo UI" panose="020B0604030504040204" pitchFamily="50" charset="-128"/>
                <a:ea typeface="Meiryo UI" panose="020B0604030504040204" pitchFamily="50" charset="-128"/>
              </a:rPr>
              <a:t>推奨構成等の採用と共同利用時の費用按分の採用</a:t>
            </a:r>
            <a:endParaRPr kumimoji="1" lang="en-US" altLang="ja-JP" sz="1050" b="1" u="sng">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5B6F688-EF46-5D11-6E43-1E6583878BF4}"/>
              </a:ext>
            </a:extLst>
          </p:cNvPr>
          <p:cNvSpPr txBox="1"/>
          <p:nvPr/>
        </p:nvSpPr>
        <p:spPr>
          <a:xfrm>
            <a:off x="152400" y="6318000"/>
            <a:ext cx="4114800" cy="523220"/>
          </a:xfrm>
          <a:prstGeom prst="rect">
            <a:avLst/>
          </a:prstGeom>
          <a:noFill/>
        </p:spPr>
        <p:txBody>
          <a:bodyPr wrap="square" rtlCol="0">
            <a:spAutoFit/>
          </a:bodyPr>
          <a:lstStyle/>
          <a:p>
            <a:r>
              <a:rPr kumimoji="1" lang="en-US" altLang="ja-JP" sz="700">
                <a:latin typeface="Meiryo UI" panose="020B0604030504040204" pitchFamily="50" charset="-128"/>
                <a:ea typeface="Meiryo UI" panose="020B0604030504040204" pitchFamily="50" charset="-128"/>
              </a:rPr>
              <a:t>※</a:t>
            </a:r>
            <a:r>
              <a:rPr kumimoji="1" lang="ja-JP" altLang="en-US" sz="700">
                <a:latin typeface="Meiryo UI" panose="020B0604030504040204" pitchFamily="50" charset="-128"/>
                <a:ea typeface="Meiryo UI" panose="020B0604030504040204" pitchFamily="50" charset="-128"/>
              </a:rPr>
              <a:t>本資料に記載した「推奨構成」とは、「ガバメントクラウド利用における推奨構成（各</a:t>
            </a:r>
            <a:r>
              <a:rPr kumimoji="1" lang="en-US" altLang="ja-JP" sz="700">
                <a:latin typeface="Meiryo UI" panose="020B0604030504040204" pitchFamily="50" charset="-128"/>
                <a:ea typeface="Meiryo UI" panose="020B0604030504040204" pitchFamily="50" charset="-128"/>
              </a:rPr>
              <a:t>CSP</a:t>
            </a:r>
            <a:r>
              <a:rPr kumimoji="1" lang="ja-JP" altLang="en-US" sz="700">
                <a:latin typeface="Meiryo UI" panose="020B0604030504040204" pitchFamily="50" charset="-128"/>
                <a:ea typeface="Meiryo UI" panose="020B0604030504040204" pitchFamily="50" charset="-128"/>
              </a:rPr>
              <a:t>版）」として公表した、標準準拠システムをガバメントクラウドへ移行することを検討している（又は移行している）地方公共団体の情報システム管理者、ガバメントクラウド運用管理補助者及び</a:t>
            </a:r>
            <a:r>
              <a:rPr kumimoji="1" lang="en-US" altLang="ja-JP" sz="700">
                <a:latin typeface="Meiryo UI" panose="020B0604030504040204" pitchFamily="50" charset="-128"/>
                <a:ea typeface="Meiryo UI" panose="020B0604030504040204" pitchFamily="50" charset="-128"/>
              </a:rPr>
              <a:t>ASP</a:t>
            </a:r>
            <a:r>
              <a:rPr kumimoji="1" lang="ja-JP" altLang="en-US" sz="700">
                <a:latin typeface="Meiryo UI" panose="020B0604030504040204" pitchFamily="50" charset="-128"/>
                <a:ea typeface="Meiryo UI" panose="020B0604030504040204" pitchFamily="50" charset="-128"/>
              </a:rPr>
              <a:t>等を対象として、ガバメントクラウドの構成検討及び各運用管理補助者の責任分界の整理を行う際の参考情報を指す。</a:t>
            </a:r>
            <a:endParaRPr kumimoji="1" lang="en-US" altLang="ja-JP" sz="7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E328429-EFFF-1333-D361-15AD02B08DF3}"/>
              </a:ext>
            </a:extLst>
          </p:cNvPr>
          <p:cNvSpPr txBox="1"/>
          <p:nvPr/>
        </p:nvSpPr>
        <p:spPr>
          <a:xfrm>
            <a:off x="187259" y="5690437"/>
            <a:ext cx="568047" cy="431395"/>
          </a:xfrm>
          <a:prstGeom prst="rect">
            <a:avLst/>
          </a:prstGeom>
          <a:solidFill>
            <a:srgbClr val="002060"/>
          </a:solidFill>
        </p:spPr>
        <p:txBody>
          <a:bodyPr wrap="square" rtlCol="0">
            <a:noAutofit/>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コスト</a:t>
            </a:r>
            <a:br>
              <a:rPr kumimoji="1" lang="en-US" altLang="ja-JP" sz="1050" b="1">
                <a:solidFill>
                  <a:schemeClr val="bg1"/>
                </a:solidFill>
                <a:latin typeface="Meiryo UI" panose="020B0604030504040204" pitchFamily="50" charset="-128"/>
                <a:ea typeface="Meiryo UI" panose="020B0604030504040204" pitchFamily="50" charset="-128"/>
              </a:rPr>
            </a:br>
            <a:r>
              <a:rPr kumimoji="1" lang="ja-JP" altLang="en-US" sz="1050" b="1">
                <a:solidFill>
                  <a:schemeClr val="bg1"/>
                </a:solidFill>
                <a:latin typeface="Meiryo UI" panose="020B0604030504040204" pitchFamily="50" charset="-128"/>
                <a:ea typeface="Meiryo UI" panose="020B0604030504040204" pitchFamily="50" charset="-128"/>
              </a:rPr>
              <a:t>評価</a:t>
            </a:r>
          </a:p>
        </p:txBody>
      </p:sp>
      <p:cxnSp>
        <p:nvCxnSpPr>
          <p:cNvPr id="19" name="直線コネクタ 18">
            <a:extLst>
              <a:ext uri="{FF2B5EF4-FFF2-40B4-BE49-F238E27FC236}">
                <a16:creationId xmlns:a16="http://schemas.microsoft.com/office/drawing/2014/main" id="{5C9D95FB-11D1-5890-ABFF-E142DDBEB1DD}"/>
              </a:ext>
            </a:extLst>
          </p:cNvPr>
          <p:cNvCxnSpPr/>
          <p:nvPr/>
        </p:nvCxnSpPr>
        <p:spPr>
          <a:xfrm>
            <a:off x="251270" y="5583169"/>
            <a:ext cx="9348040" cy="0"/>
          </a:xfrm>
          <a:prstGeom prst="line">
            <a:avLst/>
          </a:prstGeom>
          <a:ln w="38100" cap="rnd">
            <a:solidFill>
              <a:schemeClr val="bg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53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a:latin typeface="Meiryo UI" panose="020B0604030504040204" pitchFamily="50" charset="-128"/>
                <a:ea typeface="Meiryo UI" panose="020B0604030504040204" pitchFamily="50" charset="-128"/>
              </a:rPr>
              <a:t>本検証の前提条件</a:t>
            </a:r>
            <a:endParaRPr kumimoji="1" lang="ja-JP" altLang="en-US" sz="2400" b="1">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8D00BC2-D142-4131-B99F-BFBA0F4785EF}"/>
              </a:ext>
            </a:extLst>
          </p:cNvPr>
          <p:cNvSpPr txBox="1"/>
          <p:nvPr/>
        </p:nvSpPr>
        <p:spPr bwMode="auto">
          <a:xfrm>
            <a:off x="64505" y="563924"/>
            <a:ext cx="9767557" cy="629399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0" lvl="1" defTabSz="844083">
              <a:spcAft>
                <a:spcPts val="554"/>
              </a:spcAft>
              <a:buClr>
                <a:srgbClr val="00338D"/>
              </a:buClr>
              <a:defRPr/>
            </a:pPr>
            <a:r>
              <a:rPr kumimoji="1" lang="ja-JP" altLang="en-US" sz="1000" b="1" kern="0">
                <a:latin typeface="Meiryo UI" panose="020B0604030504040204" pitchFamily="50" charset="-128"/>
                <a:ea typeface="Meiryo UI" panose="020B0604030504040204" pitchFamily="50" charset="-128"/>
              </a:rPr>
              <a:t>〇　</a:t>
            </a:r>
            <a:r>
              <a:rPr kumimoji="1" lang="ja-JP" altLang="en-US" sz="1000" b="1" u="sng" kern="0">
                <a:latin typeface="Meiryo UI" panose="020B0604030504040204" pitchFamily="50" charset="-128"/>
                <a:ea typeface="Meiryo UI" panose="020B0604030504040204" pitchFamily="50" charset="-128"/>
              </a:rPr>
              <a:t>本検証の前提条件</a:t>
            </a:r>
            <a:endParaRPr kumimoji="1" lang="en-US" altLang="ja-JP" sz="1000" b="1" u="sng" kern="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000">
                <a:latin typeface="Meiryo UI" panose="020B0604030504040204" pitchFamily="50" charset="-128"/>
                <a:ea typeface="Meiryo UI" panose="020B0604030504040204" pitchFamily="50" charset="-128"/>
              </a:rPr>
              <a:t>本検証は、ガバメントクラウド先行事業（基幹業務システム）における各採択団体の先行事業計画に基づき、採択団体及びベンダーが試算した値で行っています。</a:t>
            </a:r>
            <a:endParaRPr kumimoji="1" lang="en-US" altLang="ja-JP" sz="100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000">
                <a:latin typeface="Meiryo UI" panose="020B0604030504040204" pitchFamily="50" charset="-128"/>
                <a:ea typeface="Meiryo UI" panose="020B0604030504040204" pitchFamily="50" charset="-128"/>
              </a:rPr>
              <a:t>本検証では、次の</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について、</a:t>
            </a:r>
            <a:r>
              <a:rPr kumimoji="1" lang="en-US" altLang="ja-JP" sz="1000">
                <a:latin typeface="Meiryo UI" panose="020B0604030504040204" pitchFamily="50" charset="-128"/>
                <a:ea typeface="Meiryo UI" panose="020B0604030504040204" pitchFamily="50" charset="-128"/>
              </a:rPr>
              <a:t>5</a:t>
            </a:r>
            <a:r>
              <a:rPr kumimoji="1" lang="ja-JP" altLang="en-US" sz="1000">
                <a:latin typeface="Meiryo UI" panose="020B0604030504040204" pitchFamily="50" charset="-128"/>
                <a:ea typeface="Meiryo UI" panose="020B0604030504040204" pitchFamily="50" charset="-128"/>
              </a:rPr>
              <a:t>年間のランニングコストを試算し、比較検証しています。</a:t>
            </a:r>
            <a:endParaRPr kumimoji="1" lang="en-US" altLang="ja-JP" sz="1000">
              <a:latin typeface="Meiryo UI" panose="020B0604030504040204" pitchFamily="50" charset="-128"/>
              <a:ea typeface="Meiryo UI" panose="020B0604030504040204" pitchFamily="50" charset="-128"/>
            </a:endParaRPr>
          </a:p>
          <a:p>
            <a:pPr marL="1037498" lvl="3" indent="-342900" defTabSz="914400">
              <a:spcAft>
                <a:spcPts val="554"/>
              </a:spcAft>
              <a:buClr>
                <a:srgbClr val="000000"/>
              </a:buClr>
              <a:buFont typeface="+mj-lt"/>
              <a:buAutoNum type="alphaUcParenR"/>
              <a:defRPr/>
            </a:pPr>
            <a:r>
              <a:rPr kumimoji="1" lang="ja-JP" altLang="en-US" sz="1000">
                <a:latin typeface="Meiryo UI" panose="020B0604030504040204" pitchFamily="50" charset="-128"/>
                <a:ea typeface="Meiryo UI" panose="020B0604030504040204" pitchFamily="50" charset="-128"/>
              </a:rPr>
              <a:t>現行利用中のシステムをガバメントクラウド上のシステムの非機能要件選択レベルと一致させることを前提とした構成で、再構築又は継続利用する場合 </a:t>
            </a:r>
            <a:endParaRPr kumimoji="1" lang="en-US" altLang="ja-JP" sz="1000">
              <a:latin typeface="Meiryo UI" panose="020B0604030504040204" pitchFamily="50" charset="-128"/>
              <a:ea typeface="Meiryo UI" panose="020B0604030504040204" pitchFamily="50" charset="-128"/>
            </a:endParaRPr>
          </a:p>
          <a:p>
            <a:pPr marL="1037498" lvl="3" indent="-342900" defTabSz="914400">
              <a:spcAft>
                <a:spcPts val="554"/>
              </a:spcAft>
              <a:buClr>
                <a:srgbClr val="000000"/>
              </a:buClr>
              <a:buFont typeface="+mj-lt"/>
              <a:buAutoNum type="alphaUcParenR"/>
              <a:defRPr/>
            </a:pPr>
            <a:r>
              <a:rPr kumimoji="1" lang="ja-JP" altLang="en-US" sz="1000">
                <a:latin typeface="Meiryo UI" panose="020B0604030504040204" pitchFamily="50" charset="-128"/>
                <a:ea typeface="Meiryo UI" panose="020B0604030504040204" pitchFamily="50" charset="-128"/>
              </a:rPr>
              <a:t>現行利用中のシステムをガバメントクラウドへリフトする場合</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4</a:t>
            </a:r>
            <a:r>
              <a:rPr kumimoji="1" lang="ja-JP" altLang="en-US" sz="1000">
                <a:latin typeface="Meiryo UI" panose="020B0604030504040204" pitchFamily="50" charset="-128"/>
                <a:ea typeface="Meiryo UI" panose="020B0604030504040204" pitchFamily="50" charset="-128"/>
              </a:rPr>
              <a:t>年度検証中間報告</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追加報告</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時のガバメントクラウドリフト</a:t>
            </a:r>
            <a:r>
              <a:rPr kumimoji="1" lang="en-US" altLang="ja-JP" sz="1000" b="0" u="none">
                <a:latin typeface="Meiryo UI" panose="020B0604030504040204" pitchFamily="50" charset="-128"/>
                <a:ea typeface="Meiryo UI" panose="020B0604030504040204" pitchFamily="50" charset="-128"/>
              </a:rPr>
              <a:t>(</a:t>
            </a:r>
            <a:r>
              <a:rPr kumimoji="1" lang="ja-JP" altLang="en-US" sz="1000" b="0" u="none">
                <a:latin typeface="Meiryo UI" panose="020B0604030504040204" pitchFamily="50" charset="-128"/>
                <a:ea typeface="Meiryo UI" panose="020B0604030504040204" pitchFamily="50" charset="-128"/>
              </a:rPr>
              <a:t>令和</a:t>
            </a:r>
            <a:r>
              <a:rPr kumimoji="1" lang="en-US" altLang="ja-JP" sz="1000" b="0" u="none">
                <a:latin typeface="Meiryo UI" panose="020B0604030504040204" pitchFamily="50" charset="-128"/>
                <a:ea typeface="Meiryo UI" panose="020B0604030504040204" pitchFamily="50" charset="-128"/>
              </a:rPr>
              <a:t>5</a:t>
            </a:r>
            <a:r>
              <a:rPr kumimoji="1" lang="ja-JP" altLang="en-US" sz="1000" b="0" u="none">
                <a:latin typeface="Meiryo UI" panose="020B0604030504040204" pitchFamily="50" charset="-128"/>
                <a:ea typeface="Meiryo UI" panose="020B0604030504040204" pitchFamily="50" charset="-128"/>
              </a:rPr>
              <a:t>年度 机上計算値</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の試算結果に</a:t>
            </a:r>
            <a:br>
              <a:rPr kumimoji="1" lang="en-US" altLang="ja-JP" sz="1000">
                <a:latin typeface="Meiryo UI" panose="020B0604030504040204" pitchFamily="50" charset="-128"/>
                <a:ea typeface="Meiryo UI" panose="020B0604030504040204" pitchFamily="50" charset="-128"/>
              </a:rPr>
            </a:br>
            <a:r>
              <a:rPr kumimoji="1" lang="ja-JP" altLang="en-US" sz="1000">
                <a:latin typeface="Meiryo UI" panose="020B0604030504040204" pitchFamily="50" charset="-128"/>
                <a:ea typeface="Meiryo UI" panose="020B0604030504040204" pitchFamily="50" charset="-128"/>
              </a:rPr>
              <a:t>推奨構成やシステム共同利用方式、ネットワーク共同利用方式を採用した場合（せとうち３市（倉敷市・松山市）、須坂市、美里町・川島町、笠置町は、それに加えて、システム共同利用方式、ネットワーク共同利用方式を採用した構成に</a:t>
            </a:r>
            <a:r>
              <a:rPr kumimoji="1" lang="ja-JP" altLang="en-US" sz="1000" kern="0">
                <a:latin typeface="Meiryo UI" panose="020B0604030504040204" pitchFamily="50" charset="-128"/>
                <a:ea typeface="Meiryo UI" panose="020B0604030504040204" pitchFamily="50" charset="-128"/>
              </a:rPr>
              <a:t>共同利用方式での団体間費用按分を適用した場合</a:t>
            </a:r>
            <a:r>
              <a:rPr kumimoji="1" lang="ja-JP" altLang="en-US" sz="1000">
                <a:latin typeface="Meiryo UI" panose="020B0604030504040204" pitchFamily="50" charset="-128"/>
                <a:ea typeface="Meiryo UI" panose="020B0604030504040204" pitchFamily="50" charset="-128"/>
              </a:rPr>
              <a:t>）</a:t>
            </a:r>
            <a:endParaRPr kumimoji="1" lang="en-US" altLang="ja-JP" sz="100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000" kern="0">
                <a:latin typeface="Meiryo UI" panose="020B0604030504040204" pitchFamily="50" charset="-128"/>
                <a:ea typeface="Meiryo UI" panose="020B0604030504040204" pitchFamily="50" charset="-128"/>
              </a:rPr>
              <a:t>本検証で計上する経費区分は令和４年度までの検証と同様とします。</a:t>
            </a:r>
            <a:endParaRPr kumimoji="1" lang="en-US" altLang="ja-JP" sz="1000" kern="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endParaRPr kumimoji="1" lang="en-US" altLang="ja-JP" sz="1000" kern="0">
              <a:latin typeface="Meiryo UI" panose="020B0604030504040204" pitchFamily="50" charset="-128"/>
              <a:ea typeface="Meiryo UI" panose="020B0604030504040204" pitchFamily="50" charset="-128"/>
            </a:endParaRPr>
          </a:p>
          <a:p>
            <a:pPr marL="0" lvl="1" defTabSz="844083">
              <a:spcAft>
                <a:spcPts val="554"/>
              </a:spcAft>
              <a:buClr>
                <a:srgbClr val="00338D"/>
              </a:buClr>
              <a:defRPr/>
            </a:pPr>
            <a:r>
              <a:rPr kumimoji="1" lang="ja-JP" altLang="en-US" sz="1000" b="1" kern="0">
                <a:latin typeface="Meiryo UI" panose="020B0604030504040204" pitchFamily="50" charset="-128"/>
                <a:ea typeface="Meiryo UI" panose="020B0604030504040204" pitchFamily="50" charset="-128"/>
              </a:rPr>
              <a:t>〇　</a:t>
            </a:r>
            <a:r>
              <a:rPr kumimoji="1" lang="ja-JP" altLang="en-US" sz="1000" b="1" u="sng" kern="0">
                <a:latin typeface="Meiryo UI" panose="020B0604030504040204" pitchFamily="50" charset="-128"/>
                <a:ea typeface="Meiryo UI" panose="020B0604030504040204" pitchFamily="50" charset="-128"/>
              </a:rPr>
              <a:t>各採択団体の見積前提条件</a:t>
            </a:r>
            <a:endParaRPr kumimoji="1" lang="en-US" altLang="ja-JP" sz="1000" b="1" u="sng" kern="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000" kern="0">
                <a:latin typeface="Meiryo UI" panose="020B0604030504040204" pitchFamily="50" charset="-128"/>
                <a:ea typeface="Meiryo UI" panose="020B0604030504040204" pitchFamily="50" charset="-128"/>
              </a:rPr>
              <a:t>本検証で試算した値は、</a:t>
            </a:r>
            <a:r>
              <a:rPr kumimoji="1" lang="ja-JP" altLang="en-US" sz="1000" b="1" u="sng" kern="0">
                <a:latin typeface="Meiryo UI" panose="020B0604030504040204" pitchFamily="50" charset="-128"/>
                <a:ea typeface="Meiryo UI" panose="020B0604030504040204" pitchFamily="50" charset="-128"/>
              </a:rPr>
              <a:t>令和</a:t>
            </a:r>
            <a:r>
              <a:rPr kumimoji="1" lang="en-US" altLang="ja-JP" sz="1000" b="1" u="sng" kern="0">
                <a:latin typeface="Meiryo UI" panose="020B0604030504040204" pitchFamily="50" charset="-128"/>
                <a:ea typeface="Meiryo UI" panose="020B0604030504040204" pitchFamily="50" charset="-128"/>
              </a:rPr>
              <a:t>5</a:t>
            </a:r>
            <a:r>
              <a:rPr kumimoji="1" lang="ja-JP" altLang="en-US" sz="1000" b="1" u="sng" kern="0">
                <a:latin typeface="Meiryo UI" panose="020B0604030504040204" pitchFamily="50" charset="-128"/>
                <a:ea typeface="Meiryo UI" panose="020B0604030504040204" pitchFamily="50" charset="-128"/>
              </a:rPr>
              <a:t>年度までの要件・設計に基づく机上試算値</a:t>
            </a:r>
            <a:r>
              <a:rPr kumimoji="1" lang="ja-JP" altLang="en-US" sz="1000" kern="0">
                <a:latin typeface="Meiryo UI" panose="020B0604030504040204" pitchFamily="50" charset="-128"/>
                <a:ea typeface="Meiryo UI" panose="020B0604030504040204" pitchFamily="50" charset="-128"/>
              </a:rPr>
              <a:t>となります。</a:t>
            </a:r>
            <a:r>
              <a:rPr kumimoji="1" lang="ja-JP" altLang="en-US" sz="1000" b="1" u="sng" kern="0">
                <a:latin typeface="Meiryo UI" panose="020B0604030504040204" pitchFamily="50" charset="-128"/>
                <a:ea typeface="Meiryo UI" panose="020B0604030504040204" pitchFamily="50" charset="-128"/>
              </a:rPr>
              <a:t>今後、各採択団体・ベンダーにて設計・実装を進める中で、構成が変わる可能性があります。</a:t>
            </a:r>
            <a:br>
              <a:rPr kumimoji="1" lang="en-US" altLang="ja-JP" sz="1000" b="1" u="sng" kern="0">
                <a:latin typeface="Meiryo UI" panose="020B0604030504040204" pitchFamily="50" charset="-128"/>
                <a:ea typeface="Meiryo UI" panose="020B0604030504040204" pitchFamily="50" charset="-128"/>
              </a:rPr>
            </a:br>
            <a:r>
              <a:rPr kumimoji="1" lang="ja-JP" altLang="en-US" sz="1000" b="1" u="sng" kern="0">
                <a:latin typeface="Meiryo UI" panose="020B0604030504040204" pitchFamily="50" charset="-128"/>
                <a:ea typeface="Meiryo UI" panose="020B0604030504040204" pitchFamily="50" charset="-128"/>
              </a:rPr>
              <a:t>特にコスト</a:t>
            </a:r>
            <a:r>
              <a:rPr kumimoji="1" lang="en-US" altLang="ja-JP" sz="1000" b="1" u="sng" kern="0">
                <a:latin typeface="Meiryo UI" panose="020B0604030504040204" pitchFamily="50" charset="-128"/>
                <a:ea typeface="Meiryo UI" panose="020B0604030504040204" pitchFamily="50" charset="-128"/>
              </a:rPr>
              <a:t>B</a:t>
            </a:r>
            <a:r>
              <a:rPr kumimoji="1" lang="ja-JP" altLang="en-US" sz="1000" b="1" u="sng" kern="0">
                <a:latin typeface="Meiryo UI" panose="020B0604030504040204" pitchFamily="50" charset="-128"/>
                <a:ea typeface="Meiryo UI" panose="020B0604030504040204" pitchFamily="50" charset="-128"/>
              </a:rPr>
              <a:t>は先行事業における机上検証の結果（試算）であり、実際にシステム標準化及びガバメントクラウドへのリフトを行う際はスケジュール等を考慮した構成になるため、試算とおりのランニングコストとなるとは限らない点に留意が必要となります。</a:t>
            </a:r>
            <a:endParaRPr kumimoji="1" lang="en-US" altLang="ja-JP" sz="1000" b="1" u="sng" kern="0">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r>
              <a:rPr kumimoji="1" lang="ja-JP" altLang="en-US" sz="1000" kern="0">
                <a:latin typeface="Meiryo UI" panose="020B0604030504040204" pitchFamily="50" charset="-128"/>
                <a:ea typeface="Meiryo UI" panose="020B0604030504040204" pitchFamily="50" charset="-128"/>
              </a:rPr>
              <a:t>現時点での試算となるため、</a:t>
            </a:r>
            <a:r>
              <a:rPr kumimoji="1" lang="ja-JP" altLang="en-US" sz="1000" b="1" u="sng" kern="0">
                <a:latin typeface="Meiryo UI" panose="020B0604030504040204" pitchFamily="50" charset="-128"/>
                <a:ea typeface="Meiryo UI" panose="020B0604030504040204" pitchFamily="50" charset="-128"/>
              </a:rPr>
              <a:t>ベンダーによっては試算が困難な費用があります。</a:t>
            </a:r>
            <a:r>
              <a:rPr lang="ja-JP" altLang="en-US" sz="1000">
                <a:latin typeface="Meiryo UI" panose="020B0604030504040204" pitchFamily="50" charset="-128"/>
                <a:ea typeface="Meiryo UI" panose="020B0604030504040204" pitchFamily="50" charset="-128"/>
              </a:rPr>
              <a:t>また、</a:t>
            </a:r>
            <a:r>
              <a:rPr lang="ja-JP" altLang="en-US" sz="1000" b="1" u="sng">
                <a:latin typeface="Meiryo UI" panose="020B0604030504040204" pitchFamily="50" charset="-128"/>
                <a:ea typeface="Meiryo UI" panose="020B0604030504040204" pitchFamily="50" charset="-128"/>
              </a:rPr>
              <a:t>複数団体・システムで共同利用する場合の按分効果など、試算が困難な費用があります。</a:t>
            </a:r>
            <a:endParaRPr lang="en-US" altLang="ja-JP" sz="1000" b="1" u="sng">
              <a:latin typeface="Meiryo UI" panose="020B0604030504040204" pitchFamily="50" charset="-128"/>
              <a:ea typeface="Meiryo UI" panose="020B0604030504040204" pitchFamily="50" charset="-128"/>
            </a:endParaRPr>
          </a:p>
          <a:p>
            <a:pPr marL="501174" lvl="2" indent="-263776" defTabSz="914400">
              <a:spcAft>
                <a:spcPts val="554"/>
              </a:spcAft>
              <a:buClr>
                <a:srgbClr val="000000"/>
              </a:buClr>
              <a:buFont typeface="Wingdings" panose="05000000000000000000" pitchFamily="2" charset="2"/>
              <a:buChar char="ü"/>
              <a:defRPr/>
            </a:pPr>
            <a:endParaRPr kumimoji="1" lang="en-US" altLang="ja-JP" sz="1000" b="1" u="sng" kern="0">
              <a:latin typeface="Meiryo UI" panose="020B0604030504040204" pitchFamily="50" charset="-128"/>
              <a:ea typeface="Meiryo UI" panose="020B0604030504040204" pitchFamily="50" charset="-128"/>
            </a:endParaRPr>
          </a:p>
          <a:p>
            <a:pPr defTabSz="914400">
              <a:spcAft>
                <a:spcPts val="554"/>
              </a:spcAft>
            </a:pPr>
            <a:r>
              <a:rPr kumimoji="1" lang="ja-JP" altLang="en-US" sz="1000" b="1">
                <a:latin typeface="Meiryo UI" panose="020B0604030504040204" pitchFamily="50" charset="-128"/>
                <a:ea typeface="Meiryo UI" panose="020B0604030504040204" pitchFamily="50" charset="-128"/>
              </a:rPr>
              <a:t>〇　ランニング</a:t>
            </a:r>
            <a:r>
              <a:rPr kumimoji="1" lang="ja-JP" altLang="en-US" sz="1000" b="1" u="sng">
                <a:latin typeface="Meiryo UI" panose="020B0604030504040204" pitchFamily="50" charset="-128"/>
                <a:ea typeface="Meiryo UI" panose="020B0604030504040204" pitchFamily="50" charset="-128"/>
              </a:rPr>
              <a:t>コスト算出の条件</a:t>
            </a:r>
            <a:endParaRPr kumimoji="1" lang="en-US" altLang="ja-JP" sz="100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000">
                <a:latin typeface="Meiryo UI" panose="020B0604030504040204" pitchFamily="50" charset="-128"/>
                <a:ea typeface="Meiryo UI" panose="020B0604030504040204" pitchFamily="50" charset="-128"/>
              </a:rPr>
              <a:t>クラウド利用経費については以下の条件で試算します。</a:t>
            </a:r>
            <a:endParaRPr kumimoji="1" lang="en-US" altLang="ja-JP" sz="1000">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ja-JP" altLang="en-US" sz="1000">
                <a:latin typeface="Meiryo UI" panose="020B0604030504040204" pitchFamily="50" charset="-128"/>
                <a:ea typeface="Meiryo UI" panose="020B0604030504040204" pitchFamily="50" charset="-128"/>
              </a:rPr>
              <a:t>各</a:t>
            </a:r>
            <a:r>
              <a:rPr kumimoji="1" lang="en-US" altLang="ja-JP" sz="1000">
                <a:latin typeface="Meiryo UI" panose="020B0604030504040204" pitchFamily="50" charset="-128"/>
                <a:ea typeface="Meiryo UI" panose="020B0604030504040204" pitchFamily="50" charset="-128"/>
              </a:rPr>
              <a:t>CSP</a:t>
            </a:r>
            <a:r>
              <a:rPr kumimoji="1" lang="ja-JP" altLang="en-US" sz="1000">
                <a:latin typeface="Meiryo UI" panose="020B0604030504040204" pitchFamily="50" charset="-128"/>
                <a:ea typeface="Meiryo UI" panose="020B0604030504040204" pitchFamily="50" charset="-128"/>
              </a:rPr>
              <a:t>が提供している試算ツールを活用して試算した定価の額面となります（構築期間中のクラウド利用経費は試算対象外とします）。</a:t>
            </a:r>
            <a:endParaRPr kumimoji="1" lang="en-US" altLang="ja-JP" sz="1000">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en-US" altLang="ja-JP" sz="1000">
                <a:latin typeface="Meiryo UI" panose="020B0604030504040204" pitchFamily="50" charset="-128"/>
                <a:ea typeface="Meiryo UI" panose="020B0604030504040204" pitchFamily="50" charset="-128"/>
              </a:rPr>
              <a:t>OCI</a:t>
            </a:r>
            <a:r>
              <a:rPr kumimoji="1" lang="ja-JP" altLang="en-US" sz="1000">
                <a:latin typeface="Meiryo UI" panose="020B0604030504040204" pitchFamily="50" charset="-128"/>
                <a:ea typeface="Meiryo UI" panose="020B0604030504040204" pitchFamily="50" charset="-128"/>
              </a:rPr>
              <a:t>の試算ツールでは通貨を選択できますが、他の</a:t>
            </a:r>
            <a:r>
              <a:rPr kumimoji="1" lang="en-US" altLang="ja-JP" sz="1000">
                <a:latin typeface="Meiryo UI" panose="020B0604030504040204" pitchFamily="50" charset="-128"/>
                <a:ea typeface="Meiryo UI" panose="020B0604030504040204" pitchFamily="50" charset="-128"/>
              </a:rPr>
              <a:t>CSP</a:t>
            </a:r>
            <a:r>
              <a:rPr kumimoji="1" lang="ja-JP" altLang="en-US" sz="1000">
                <a:latin typeface="Meiryo UI" panose="020B0604030504040204" pitchFamily="50" charset="-128"/>
                <a:ea typeface="Meiryo UI" panose="020B0604030504040204" pitchFamily="50" charset="-128"/>
              </a:rPr>
              <a:t>と為替レートの条件を合わせるため、米ドル（</a:t>
            </a:r>
            <a:r>
              <a:rPr kumimoji="1" lang="en-US" altLang="ja-JP" sz="1000">
                <a:latin typeface="Meiryo UI" panose="020B0604030504040204" pitchFamily="50" charset="-128"/>
                <a:ea typeface="Meiryo UI" panose="020B0604030504040204" pitchFamily="50" charset="-128"/>
              </a:rPr>
              <a:t>USD</a:t>
            </a:r>
            <a:r>
              <a:rPr kumimoji="1" lang="ja-JP" altLang="en-US" sz="1000">
                <a:latin typeface="Meiryo UI" panose="020B0604030504040204" pitchFamily="50" charset="-128"/>
                <a:ea typeface="Meiryo UI" panose="020B0604030504040204" pitchFamily="50" charset="-128"/>
              </a:rPr>
              <a:t>）で試算します。</a:t>
            </a:r>
            <a:endParaRPr kumimoji="1" lang="en-US" altLang="ja-JP" sz="1000">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ja-JP" altLang="en-US" sz="1000">
                <a:latin typeface="Meiryo UI" panose="020B0604030504040204" pitchFamily="50" charset="-128"/>
                <a:ea typeface="Meiryo UI" panose="020B0604030504040204" pitchFamily="50" charset="-128"/>
              </a:rPr>
              <a:t>為替レートは、令和</a:t>
            </a:r>
            <a:r>
              <a:rPr kumimoji="1" lang="en-US" altLang="ja-JP" sz="1000">
                <a:latin typeface="Meiryo UI" panose="020B0604030504040204" pitchFamily="50" charset="-128"/>
                <a:ea typeface="Meiryo UI" panose="020B0604030504040204" pitchFamily="50" charset="-128"/>
              </a:rPr>
              <a:t>3</a:t>
            </a:r>
            <a:r>
              <a:rPr kumimoji="1" lang="ja-JP" altLang="en-US" sz="1000">
                <a:latin typeface="Meiryo UI" panose="020B0604030504040204" pitchFamily="50" charset="-128"/>
                <a:ea typeface="Meiryo UI" panose="020B0604030504040204" pitchFamily="50" charset="-128"/>
              </a:rPr>
              <a:t>年度に実施した計画時の試算で用いた１米ドル</a:t>
            </a:r>
            <a:r>
              <a:rPr kumimoji="1" lang="en-US" altLang="ja-JP" sz="1000">
                <a:latin typeface="Meiryo UI" panose="020B0604030504040204" pitchFamily="50" charset="-128"/>
                <a:ea typeface="Meiryo UI" panose="020B0604030504040204" pitchFamily="50" charset="-128"/>
              </a:rPr>
              <a:t> =115</a:t>
            </a:r>
            <a:r>
              <a:rPr kumimoji="1" lang="ja-JP" altLang="en-US" sz="1000">
                <a:latin typeface="Meiryo UI" panose="020B0604030504040204" pitchFamily="50" charset="-128"/>
                <a:ea typeface="Meiryo UI" panose="020B0604030504040204" pitchFamily="50" charset="-128"/>
              </a:rPr>
              <a:t>円 とします。</a:t>
            </a:r>
            <a:br>
              <a:rPr kumimoji="1" lang="en-US" altLang="ja-JP" sz="10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　</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先行事業の一貫性を持たせるために</a:t>
            </a:r>
            <a:r>
              <a:rPr kumimoji="1" lang="en-US" altLang="ja-JP" sz="900">
                <a:latin typeface="Meiryo UI" panose="020B0604030504040204" pitchFamily="50" charset="-128"/>
                <a:ea typeface="Meiryo UI" panose="020B0604030504040204" pitchFamily="50" charset="-128"/>
              </a:rPr>
              <a:t>115</a:t>
            </a:r>
            <a:r>
              <a:rPr kumimoji="1" lang="ja-JP" altLang="en-US" sz="900">
                <a:latin typeface="Meiryo UI" panose="020B0604030504040204" pitchFamily="50" charset="-128"/>
                <a:ea typeface="Meiryo UI" panose="020B0604030504040204" pitchFamily="50" charset="-128"/>
              </a:rPr>
              <a:t>円での試算としていますが、スライド</a:t>
            </a: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において、１米ドル</a:t>
            </a:r>
            <a:r>
              <a:rPr kumimoji="1" lang="en-US" altLang="ja-JP" sz="900">
                <a:latin typeface="Meiryo UI" panose="020B0604030504040204" pitchFamily="50" charset="-128"/>
                <a:ea typeface="Meiryo UI" panose="020B0604030504040204" pitchFamily="50" charset="-128"/>
              </a:rPr>
              <a:t>=139</a:t>
            </a:r>
            <a:r>
              <a:rPr kumimoji="1" lang="ja-JP" altLang="en-US" sz="900">
                <a:latin typeface="Meiryo UI" panose="020B0604030504040204" pitchFamily="50" charset="-128"/>
                <a:ea typeface="Meiryo UI" panose="020B0604030504040204" pitchFamily="50" charset="-128"/>
              </a:rPr>
              <a:t>円、</a:t>
            </a:r>
            <a:r>
              <a:rPr kumimoji="1" lang="en-US" altLang="ja-JP" sz="900">
                <a:latin typeface="Meiryo UI" panose="020B0604030504040204" pitchFamily="50" charset="-128"/>
                <a:ea typeface="Meiryo UI" panose="020B0604030504040204" pitchFamily="50" charset="-128"/>
              </a:rPr>
              <a:t>160</a:t>
            </a:r>
            <a:r>
              <a:rPr kumimoji="1" lang="ja-JP" altLang="en-US" sz="900">
                <a:latin typeface="Meiryo UI" panose="020B0604030504040204" pitchFamily="50" charset="-128"/>
                <a:ea typeface="Meiryo UI" panose="020B0604030504040204" pitchFamily="50" charset="-128"/>
              </a:rPr>
              <a:t>円の場合を想定したクラウド利用経費の試算結果を記載しています。</a:t>
            </a:r>
            <a:endParaRPr kumimoji="1" lang="en-US" altLang="ja-JP" sz="900">
              <a:latin typeface="Meiryo UI" panose="020B0604030504040204" pitchFamily="50" charset="-128"/>
              <a:ea typeface="Meiryo UI" panose="020B0604030504040204" pitchFamily="50" charset="-128"/>
            </a:endParaRPr>
          </a:p>
          <a:p>
            <a:pPr marL="989141" lvl="2" indent="-285750" defTabSz="914400">
              <a:spcAft>
                <a:spcPts val="554"/>
              </a:spcAft>
              <a:buFont typeface="Arial" panose="020B0604020202020204" pitchFamily="34" charset="0"/>
              <a:buChar char="•"/>
            </a:pPr>
            <a:r>
              <a:rPr kumimoji="1" lang="ja-JP" altLang="en-US" sz="1000">
                <a:latin typeface="Meiryo UI" panose="020B0604030504040204" pitchFamily="50" charset="-128"/>
                <a:ea typeface="Meiryo UI" panose="020B0604030504040204" pitchFamily="50" charset="-128"/>
              </a:rPr>
              <a:t>「せとうち</a:t>
            </a:r>
            <a:r>
              <a:rPr kumimoji="1" lang="en-US" altLang="ja-JP" sz="1000">
                <a:latin typeface="Meiryo UI" panose="020B0604030504040204" pitchFamily="50" charset="-128"/>
                <a:ea typeface="Meiryo UI" panose="020B0604030504040204" pitchFamily="50" charset="-128"/>
              </a:rPr>
              <a:t>3</a:t>
            </a:r>
            <a:r>
              <a:rPr kumimoji="1" lang="ja-JP" altLang="en-US" sz="1000">
                <a:latin typeface="Meiryo UI" panose="020B0604030504040204" pitchFamily="50" charset="-128"/>
                <a:ea typeface="Meiryo UI" panose="020B0604030504040204" pitchFamily="50" charset="-128"/>
              </a:rPr>
              <a:t>市</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倉敷市・松山市</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」、「美里町・川島町」については、採択団体が複数の団体で構成されているため、複数団体のコストを合算した金額で比較を行います。</a:t>
            </a:r>
            <a:br>
              <a:rPr kumimoji="1" lang="en-US" altLang="ja-JP" sz="10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　</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せとうち</a:t>
            </a: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市のうち高松市は令和</a:t>
            </a: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年</a:t>
            </a: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月時点で本番稼働をしないため、試算・分析の対象外とします</a:t>
            </a:r>
            <a:endParaRPr kumimoji="1" lang="en-US" altLang="ja-JP" sz="90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000">
                <a:latin typeface="Meiryo UI" panose="020B0604030504040204" pitchFamily="50" charset="-128"/>
                <a:ea typeface="Meiryo UI" panose="020B0604030504040204" pitchFamily="50" charset="-128"/>
              </a:rPr>
              <a:t>現行システムにおいて同一</a:t>
            </a:r>
            <a:r>
              <a:rPr kumimoji="1" lang="en-US" altLang="ja-JP" sz="1000">
                <a:latin typeface="Meiryo UI" panose="020B0604030504040204" pitchFamily="50" charset="-128"/>
                <a:ea typeface="Meiryo UI" panose="020B0604030504040204" pitchFamily="50" charset="-128"/>
              </a:rPr>
              <a:t>ASP</a:t>
            </a:r>
            <a:r>
              <a:rPr kumimoji="1" lang="ja-JP" altLang="en-US" sz="1000">
                <a:latin typeface="Meiryo UI" panose="020B0604030504040204" pitchFamily="50" charset="-128"/>
                <a:ea typeface="Meiryo UI" panose="020B0604030504040204" pitchFamily="50" charset="-128"/>
              </a:rPr>
              <a:t>で共同利用している場合は、業務アプリケーションパッケージ（ソフトウェア）経費、ハードウェア経費、データセンター経費等が包含されている事から該当項目に按分して積算しています。</a:t>
            </a:r>
            <a:endParaRPr kumimoji="1" lang="en-US" altLang="ja-JP" sz="100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000" kern="0">
                <a:latin typeface="Meiryo UI" panose="020B0604030504040204" pitchFamily="50" charset="-128"/>
                <a:ea typeface="Meiryo UI" panose="020B0604030504040204" pitchFamily="50" charset="-128"/>
              </a:rPr>
              <a:t>机上及び実機にて検証した環境を本番稼働する際の前提で積算を行います。</a:t>
            </a:r>
            <a:endParaRPr kumimoji="1" lang="en-US" altLang="ja-JP" sz="1000" kern="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000" kern="0">
                <a:latin typeface="Meiryo UI" panose="020B0604030504040204" pitchFamily="50" charset="-128"/>
                <a:ea typeface="Meiryo UI" panose="020B0604030504040204" pitchFamily="50" charset="-128"/>
              </a:rPr>
              <a:t>共同利用時の按分箇所は、ネットワークの共同利用による按分、本番アカウントの共同利用による按分、運用アカウントの共同利用による按分の</a:t>
            </a:r>
            <a:r>
              <a:rPr kumimoji="1" lang="en-US" altLang="ja-JP" sz="1000" kern="0">
                <a:latin typeface="Meiryo UI" panose="020B0604030504040204" pitchFamily="50" charset="-128"/>
                <a:ea typeface="Meiryo UI" panose="020B0604030504040204" pitchFamily="50" charset="-128"/>
              </a:rPr>
              <a:t>3</a:t>
            </a:r>
            <a:r>
              <a:rPr kumimoji="1" lang="ja-JP" altLang="en-US" sz="1000" kern="0">
                <a:latin typeface="Meiryo UI" panose="020B0604030504040204" pitchFamily="50" charset="-128"/>
                <a:ea typeface="Meiryo UI" panose="020B0604030504040204" pitchFamily="50" charset="-128"/>
              </a:rPr>
              <a:t>か所とし、利用想定団体で按分して積算を行います。</a:t>
            </a:r>
            <a:endParaRPr kumimoji="1" lang="en-US" altLang="ja-JP" sz="1000" kern="0">
              <a:latin typeface="Meiryo UI" panose="020B0604030504040204" pitchFamily="50" charset="-128"/>
              <a:ea typeface="Meiryo UI" panose="020B0604030504040204" pitchFamily="50" charset="-128"/>
            </a:endParaRPr>
          </a:p>
          <a:p>
            <a:pPr marL="577376" lvl="1" indent="-331185" defTabSz="914400">
              <a:spcAft>
                <a:spcPts val="554"/>
              </a:spcAft>
              <a:buFont typeface="Wingdings" panose="05000000000000000000" pitchFamily="2" charset="2"/>
              <a:buChar char="ü"/>
            </a:pPr>
            <a:r>
              <a:rPr kumimoji="1" lang="ja-JP" altLang="en-US" sz="1000" kern="0">
                <a:latin typeface="Meiryo UI" panose="020B0604030504040204" pitchFamily="50" charset="-128"/>
                <a:ea typeface="Meiryo UI" panose="020B0604030504040204" pitchFamily="50" charset="-128"/>
              </a:rPr>
              <a:t>按分団体数は、全ての地方公共団体の目標移行時期である令和７年度末時点の利用団体数を想定しています。</a:t>
            </a:r>
          </a:p>
        </p:txBody>
      </p:sp>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1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3EDD87E0-6545-D1F6-981A-6D996AA753EE}"/>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4" name="図 43" descr="アイコン&#10;&#10;自動的に生成された説明">
            <a:extLst>
              <a:ext uri="{FF2B5EF4-FFF2-40B4-BE49-F238E27FC236}">
                <a16:creationId xmlns:a16="http://schemas.microsoft.com/office/drawing/2014/main" id="{EBA9ABEA-35C1-5595-9060-0695F3877592}"/>
              </a:ext>
            </a:extLst>
          </p:cNvPr>
          <p:cNvPicPr>
            <a:picLocks noChangeAspect="1"/>
          </p:cNvPicPr>
          <p:nvPr/>
        </p:nvPicPr>
        <p:blipFill>
          <a:blip r:embed="rId3">
            <a:alphaModFix amt="7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1107613" flipV="1">
            <a:off x="58307" y="1943047"/>
            <a:ext cx="6072632" cy="2395370"/>
          </a:xfrm>
          <a:prstGeom prst="rect">
            <a:avLst/>
          </a:prstGeom>
        </p:spPr>
      </p:pic>
      <p:sp>
        <p:nvSpPr>
          <p:cNvPr id="18" name="テキスト ボックス 17">
            <a:extLst>
              <a:ext uri="{FF2B5EF4-FFF2-40B4-BE49-F238E27FC236}">
                <a16:creationId xmlns:a16="http://schemas.microsoft.com/office/drawing/2014/main" id="{E313E594-FE5C-A9B2-FF70-046F1207FFEB}"/>
              </a:ext>
            </a:extLst>
          </p:cNvPr>
          <p:cNvSpPr txBox="1"/>
          <p:nvPr/>
        </p:nvSpPr>
        <p:spPr>
          <a:xfrm>
            <a:off x="6132539" y="2133591"/>
            <a:ext cx="1571262" cy="3198273"/>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endParaRPr lang="ja-JP" altLang="en-US" sz="800" kern="0">
              <a:solidFill>
                <a:prstClr val="black"/>
              </a:solidFill>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a:latin typeface="Meiryo UI" panose="020B0604030504040204" pitchFamily="50" charset="-128"/>
                <a:ea typeface="Meiryo UI" panose="020B0604030504040204" pitchFamily="50" charset="-128"/>
              </a:rPr>
              <a:t>先行事業における検証の全体像と今後の展望</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56000" cy="567438"/>
          </a:xfrm>
          <a:prstGeom prst="rect">
            <a:avLst/>
          </a:prstGeom>
          <a:noFill/>
          <a:ln w="28575" algn="ctr">
            <a:solidFill>
              <a:sysClr val="window" lastClr="FFFFFF">
                <a:lumMod val="65000"/>
              </a:sysClr>
            </a:solidFill>
            <a:miter lim="800000"/>
            <a:headEnd/>
            <a:tailEnd/>
          </a:ln>
          <a:effectLst/>
        </p:spPr>
        <p:txBody>
          <a:bodyPr wrap="square" lIns="74267" tIns="37135" rIns="74267" bIns="37135" rtlCol="0" anchor="t">
            <a:spAutoFit/>
          </a:bodyPr>
          <a:lstStyle/>
          <a:p>
            <a:pPr marL="232172" indent="-232172">
              <a:buFont typeface="Meiryo UI" panose="020B0604030504040204" pitchFamily="50" charset="-128"/>
              <a:buChar char="○"/>
              <a:defRPr/>
            </a:pPr>
            <a:r>
              <a:rPr lang="ja-JP" altLang="en-US" sz="1600" kern="0">
                <a:solidFill>
                  <a:prstClr val="black"/>
                </a:solidFill>
                <a:latin typeface="Meiryo UI"/>
                <a:ea typeface="Meiryo UI"/>
              </a:rPr>
              <a:t>令和７年度以降の</a:t>
            </a:r>
            <a:r>
              <a:rPr lang="ja-JP" altLang="en-US" sz="1600" b="1" u="sng" kern="0">
                <a:solidFill>
                  <a:prstClr val="black"/>
                </a:solidFill>
                <a:latin typeface="Meiryo UI"/>
                <a:ea typeface="Meiryo UI"/>
              </a:rPr>
              <a:t>ガバメントクラウド本格利用に向けて、</a:t>
            </a:r>
            <a:r>
              <a:rPr lang="ja-JP" altLang="en-US" sz="1600" kern="0">
                <a:solidFill>
                  <a:prstClr val="black"/>
                </a:solidFill>
                <a:latin typeface="Meiryo UI"/>
                <a:ea typeface="Meiryo UI"/>
              </a:rPr>
              <a:t>クラウドサービスの費用面や運用面の利点を最大限に活用できるよう、</a:t>
            </a:r>
            <a:r>
              <a:rPr lang="ja-JP" altLang="en-US" sz="1600" b="1" u="sng" kern="0">
                <a:solidFill>
                  <a:prstClr val="black"/>
                </a:solidFill>
                <a:latin typeface="Meiryo UI"/>
                <a:ea typeface="Meiryo UI"/>
              </a:rPr>
              <a:t>各種検証を十分行い、地方公共団体に向けて情報提供に努めていく</a:t>
            </a:r>
            <a:r>
              <a:rPr lang="ja-JP" altLang="en-US" sz="1600" kern="0">
                <a:solidFill>
                  <a:prstClr val="black"/>
                </a:solidFill>
                <a:latin typeface="Meiryo UI"/>
                <a:ea typeface="Meiryo UI"/>
              </a:rPr>
              <a:t>。</a:t>
            </a:r>
          </a:p>
        </p:txBody>
      </p:sp>
      <p:sp>
        <p:nvSpPr>
          <p:cNvPr id="3" name="正方形/長方形 2">
            <a:extLst>
              <a:ext uri="{FF2B5EF4-FFF2-40B4-BE49-F238E27FC236}">
                <a16:creationId xmlns:a16="http://schemas.microsoft.com/office/drawing/2014/main" id="{46112EEF-EAB6-589B-F140-147A42A0E023}"/>
              </a:ext>
            </a:extLst>
          </p:cNvPr>
          <p:cNvSpPr/>
          <p:nvPr/>
        </p:nvSpPr>
        <p:spPr>
          <a:xfrm>
            <a:off x="7991625" y="1271902"/>
            <a:ext cx="1571263" cy="4569244"/>
          </a:xfrm>
          <a:prstGeom prst="rect">
            <a:avLst/>
          </a:prstGeom>
          <a:solidFill>
            <a:srgbClr val="44546A">
              <a:lumMod val="40000"/>
              <a:lumOff val="60000"/>
            </a:srgbClr>
          </a:solidFill>
          <a:ln w="12700" cap="flat" cmpd="sng" algn="ctr">
            <a:noFill/>
            <a:prstDash val="solid"/>
            <a:miter lim="800000"/>
          </a:ln>
          <a:effectLst/>
        </p:spPr>
        <p:txBody>
          <a:bodyPr rtlCol="0" anchor="t"/>
          <a:lstStyle/>
          <a:p>
            <a:pPr algn="ctr">
              <a:defRPr/>
            </a:pPr>
            <a:r>
              <a:rPr lang="ja-JP" altLang="en-US" sz="1100" kern="0">
                <a:solidFill>
                  <a:prstClr val="white"/>
                </a:solidFill>
                <a:latin typeface="Meiryo UI" panose="020B0604030504040204" pitchFamily="50" charset="-128"/>
                <a:ea typeface="Meiryo UI" panose="020B0604030504040204" pitchFamily="50" charset="-128"/>
              </a:rPr>
              <a:t>クラウドサービスの利点を最大限に活用したクラウド環境の利用（目標）</a:t>
            </a:r>
          </a:p>
        </p:txBody>
      </p:sp>
      <p:cxnSp>
        <p:nvCxnSpPr>
          <p:cNvPr id="45" name="直線コネクタ 44">
            <a:extLst>
              <a:ext uri="{FF2B5EF4-FFF2-40B4-BE49-F238E27FC236}">
                <a16:creationId xmlns:a16="http://schemas.microsoft.com/office/drawing/2014/main" id="{DD5E1DAE-90A6-C360-93B3-83917A75AAB1}"/>
              </a:ext>
            </a:extLst>
          </p:cNvPr>
          <p:cNvCxnSpPr/>
          <p:nvPr/>
        </p:nvCxnSpPr>
        <p:spPr>
          <a:xfrm>
            <a:off x="491091" y="1711551"/>
            <a:ext cx="0" cy="4643789"/>
          </a:xfrm>
          <a:prstGeom prst="line">
            <a:avLst/>
          </a:prstGeom>
          <a:noFill/>
          <a:ln w="6350" cap="flat" cmpd="sng" algn="ctr">
            <a:solidFill>
              <a:srgbClr val="4472C4"/>
            </a:solidFill>
            <a:prstDash val="solid"/>
            <a:miter lim="800000"/>
            <a:headEnd type="arrow" w="med" len="med"/>
            <a:tailEnd type="none" w="med" len="med"/>
          </a:ln>
          <a:effectLst/>
        </p:spPr>
      </p:cxnSp>
      <p:cxnSp>
        <p:nvCxnSpPr>
          <p:cNvPr id="46" name="直線コネクタ 45">
            <a:extLst>
              <a:ext uri="{FF2B5EF4-FFF2-40B4-BE49-F238E27FC236}">
                <a16:creationId xmlns:a16="http://schemas.microsoft.com/office/drawing/2014/main" id="{E848D473-4DB5-EFCD-3F33-5B2C99BA9294}"/>
              </a:ext>
            </a:extLst>
          </p:cNvPr>
          <p:cNvCxnSpPr>
            <a:cxnSpLocks/>
          </p:cNvCxnSpPr>
          <p:nvPr/>
        </p:nvCxnSpPr>
        <p:spPr>
          <a:xfrm>
            <a:off x="491091" y="6347591"/>
            <a:ext cx="8721268" cy="0"/>
          </a:xfrm>
          <a:prstGeom prst="line">
            <a:avLst/>
          </a:prstGeom>
          <a:noFill/>
          <a:ln w="6350" cap="flat" cmpd="sng" algn="ctr">
            <a:solidFill>
              <a:srgbClr val="4472C4"/>
            </a:solidFill>
            <a:prstDash val="solid"/>
            <a:miter lim="800000"/>
            <a:tailEnd type="arrow"/>
          </a:ln>
          <a:effectLst/>
        </p:spPr>
      </p:cxnSp>
      <p:sp>
        <p:nvSpPr>
          <p:cNvPr id="47" name="矢印: 五方向 46">
            <a:extLst>
              <a:ext uri="{FF2B5EF4-FFF2-40B4-BE49-F238E27FC236}">
                <a16:creationId xmlns:a16="http://schemas.microsoft.com/office/drawing/2014/main" id="{86534378-C6FA-281A-0743-A793FC4C25C9}"/>
              </a:ext>
            </a:extLst>
          </p:cNvPr>
          <p:cNvSpPr/>
          <p:nvPr/>
        </p:nvSpPr>
        <p:spPr>
          <a:xfrm>
            <a:off x="491036" y="5836149"/>
            <a:ext cx="1785124"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00" kern="0">
                <a:solidFill>
                  <a:prstClr val="white"/>
                </a:solidFill>
                <a:latin typeface="Meiryo UI" panose="020B0604030504040204" pitchFamily="50" charset="-128"/>
                <a:ea typeface="Meiryo UI" panose="020B0604030504040204" pitchFamily="50" charset="-128"/>
              </a:rPr>
              <a:t>基本計画・実施検討</a:t>
            </a:r>
            <a:endParaRPr lang="en-US" altLang="ja-JP" sz="1000" kern="0">
              <a:solidFill>
                <a:prstClr val="white"/>
              </a:solidFill>
              <a:latin typeface="Meiryo UI" panose="020B0604030504040204" pitchFamily="50" charset="-128"/>
              <a:ea typeface="Meiryo UI" panose="020B0604030504040204" pitchFamily="50" charset="-128"/>
            </a:endParaRPr>
          </a:p>
          <a:p>
            <a:pPr algn="ctr">
              <a:defRPr/>
            </a:pPr>
            <a:r>
              <a:rPr lang="ja-JP" altLang="en-US" sz="1000" kern="0">
                <a:solidFill>
                  <a:prstClr val="white"/>
                </a:solidFill>
                <a:latin typeface="Meiryo UI" panose="020B0604030504040204" pitchFamily="50" charset="-128"/>
                <a:ea typeface="Meiryo UI" panose="020B0604030504040204" pitchFamily="50" charset="-128"/>
              </a:rPr>
              <a:t>フェーズ</a:t>
            </a:r>
          </a:p>
        </p:txBody>
      </p:sp>
      <p:sp>
        <p:nvSpPr>
          <p:cNvPr id="48" name="テキスト ボックス 47">
            <a:extLst>
              <a:ext uri="{FF2B5EF4-FFF2-40B4-BE49-F238E27FC236}">
                <a16:creationId xmlns:a16="http://schemas.microsoft.com/office/drawing/2014/main" id="{0E519520-2D98-3759-21B1-8C34401FBF4D}"/>
              </a:ext>
            </a:extLst>
          </p:cNvPr>
          <p:cNvSpPr txBox="1"/>
          <p:nvPr/>
        </p:nvSpPr>
        <p:spPr>
          <a:xfrm>
            <a:off x="646860" y="6401654"/>
            <a:ext cx="1473481" cy="276999"/>
          </a:xfrm>
          <a:prstGeom prst="rect">
            <a:avLst/>
          </a:prstGeom>
          <a:noFill/>
        </p:spPr>
        <p:txBody>
          <a:bodyPr wrap="none" rtlCol="0">
            <a:spAutoFit/>
          </a:bodyPr>
          <a:lstStyle/>
          <a:p>
            <a:pPr algn="ctr"/>
            <a:r>
              <a:rPr kumimoji="1" lang="ja-JP" altLang="en-US" sz="1200">
                <a:solidFill>
                  <a:prstClr val="black"/>
                </a:solidFill>
                <a:latin typeface="Meiryo UI" panose="020B0604030504040204" pitchFamily="50" charset="-128"/>
                <a:ea typeface="Meiryo UI" panose="020B0604030504040204" pitchFamily="50" charset="-128"/>
              </a:rPr>
              <a:t>令和３年度</a:t>
            </a:r>
            <a:r>
              <a:rPr kumimoji="1" lang="en-US" altLang="ja-JP" sz="1200">
                <a:solidFill>
                  <a:prstClr val="black"/>
                </a:solidFill>
                <a:latin typeface="Meiryo UI" panose="020B0604030504040204" pitchFamily="50" charset="-128"/>
                <a:ea typeface="Meiryo UI" panose="020B0604030504040204" pitchFamily="50" charset="-128"/>
              </a:rPr>
              <a:t>(2021)</a:t>
            </a: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0F9C2E35-4C17-BE5B-E3C0-A554C5E1BDCC}"/>
              </a:ext>
            </a:extLst>
          </p:cNvPr>
          <p:cNvSpPr txBox="1"/>
          <p:nvPr/>
        </p:nvSpPr>
        <p:spPr>
          <a:xfrm>
            <a:off x="2468878" y="6401654"/>
            <a:ext cx="1473480" cy="276999"/>
          </a:xfrm>
          <a:prstGeom prst="rect">
            <a:avLst/>
          </a:prstGeom>
          <a:noFill/>
        </p:spPr>
        <p:txBody>
          <a:bodyPr wrap="none" rtlCol="0">
            <a:spAutoFit/>
          </a:bodyPr>
          <a:lstStyle/>
          <a:p>
            <a:pPr algn="ctr"/>
            <a:r>
              <a:rPr kumimoji="1" lang="ja-JP" altLang="en-US" sz="1200">
                <a:solidFill>
                  <a:prstClr val="black"/>
                </a:solidFill>
                <a:latin typeface="Meiryo UI" panose="020B0604030504040204" pitchFamily="50" charset="-128"/>
                <a:ea typeface="Meiryo UI" panose="020B0604030504040204" pitchFamily="50" charset="-128"/>
              </a:rPr>
              <a:t>令和４年度</a:t>
            </a:r>
            <a:r>
              <a:rPr kumimoji="1" lang="en-US" altLang="ja-JP" sz="1200">
                <a:solidFill>
                  <a:prstClr val="black"/>
                </a:solidFill>
                <a:latin typeface="Meiryo UI" panose="020B0604030504040204" pitchFamily="50" charset="-128"/>
                <a:ea typeface="Meiryo UI" panose="020B0604030504040204" pitchFamily="50" charset="-128"/>
              </a:rPr>
              <a:t>(2022)</a:t>
            </a: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63769E7C-1FBE-5BE3-9C53-BCB76229EF96}"/>
              </a:ext>
            </a:extLst>
          </p:cNvPr>
          <p:cNvSpPr txBox="1"/>
          <p:nvPr/>
        </p:nvSpPr>
        <p:spPr>
          <a:xfrm>
            <a:off x="4284667" y="6401654"/>
            <a:ext cx="1473480" cy="276999"/>
          </a:xfrm>
          <a:prstGeom prst="rect">
            <a:avLst/>
          </a:prstGeom>
          <a:noFill/>
        </p:spPr>
        <p:txBody>
          <a:bodyPr wrap="none" rtlCol="0">
            <a:spAutoFit/>
          </a:bodyPr>
          <a:lstStyle/>
          <a:p>
            <a:pPr algn="ctr"/>
            <a:r>
              <a:rPr kumimoji="1" lang="ja-JP" altLang="en-US" sz="1200">
                <a:solidFill>
                  <a:prstClr val="black"/>
                </a:solidFill>
                <a:latin typeface="Meiryo UI" panose="020B0604030504040204" pitchFamily="50" charset="-128"/>
                <a:ea typeface="Meiryo UI" panose="020B0604030504040204" pitchFamily="50" charset="-128"/>
              </a:rPr>
              <a:t>令和５年度</a:t>
            </a:r>
            <a:r>
              <a:rPr kumimoji="1" lang="en-US" altLang="ja-JP" sz="1200">
                <a:solidFill>
                  <a:prstClr val="black"/>
                </a:solidFill>
                <a:latin typeface="Meiryo UI" panose="020B0604030504040204" pitchFamily="50" charset="-128"/>
                <a:ea typeface="Meiryo UI" panose="020B0604030504040204" pitchFamily="50" charset="-128"/>
              </a:rPr>
              <a:t>(2023)</a:t>
            </a: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51" name="矢印: 五方向 50">
            <a:extLst>
              <a:ext uri="{FF2B5EF4-FFF2-40B4-BE49-F238E27FC236}">
                <a16:creationId xmlns:a16="http://schemas.microsoft.com/office/drawing/2014/main" id="{9076C2C4-8112-4D74-44E1-46503A51FC0A}"/>
              </a:ext>
            </a:extLst>
          </p:cNvPr>
          <p:cNvSpPr/>
          <p:nvPr/>
        </p:nvSpPr>
        <p:spPr>
          <a:xfrm>
            <a:off x="2313054" y="5836149"/>
            <a:ext cx="1785124"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00" kern="0">
                <a:solidFill>
                  <a:prstClr val="white"/>
                </a:solidFill>
                <a:latin typeface="Meiryo UI" panose="020B0604030504040204" pitchFamily="50" charset="-128"/>
                <a:ea typeface="Meiryo UI" panose="020B0604030504040204" pitchFamily="50" charset="-128"/>
              </a:rPr>
              <a:t>検証実施・ガバクラ移行</a:t>
            </a:r>
            <a:endParaRPr lang="en-US" altLang="ja-JP" sz="1000" kern="0">
              <a:solidFill>
                <a:prstClr val="white"/>
              </a:solidFill>
              <a:latin typeface="Meiryo UI" panose="020B0604030504040204" pitchFamily="50" charset="-128"/>
              <a:ea typeface="Meiryo UI" panose="020B0604030504040204" pitchFamily="50" charset="-128"/>
            </a:endParaRPr>
          </a:p>
          <a:p>
            <a:pPr algn="ctr">
              <a:defRPr/>
            </a:pPr>
            <a:r>
              <a:rPr lang="ja-JP" altLang="en-US" sz="1000" kern="0">
                <a:solidFill>
                  <a:prstClr val="white"/>
                </a:solidFill>
                <a:latin typeface="Meiryo UI" panose="020B0604030504040204" pitchFamily="50" charset="-128"/>
                <a:ea typeface="Meiryo UI" panose="020B0604030504040204" pitchFamily="50" charset="-128"/>
              </a:rPr>
              <a:t>フェーズ</a:t>
            </a:r>
          </a:p>
        </p:txBody>
      </p:sp>
      <p:sp>
        <p:nvSpPr>
          <p:cNvPr id="52" name="矢印: 五方向 51">
            <a:extLst>
              <a:ext uri="{FF2B5EF4-FFF2-40B4-BE49-F238E27FC236}">
                <a16:creationId xmlns:a16="http://schemas.microsoft.com/office/drawing/2014/main" id="{409866E4-799F-6B83-02A9-41730D449CF6}"/>
              </a:ext>
            </a:extLst>
          </p:cNvPr>
          <p:cNvSpPr/>
          <p:nvPr/>
        </p:nvSpPr>
        <p:spPr>
          <a:xfrm>
            <a:off x="4128842" y="5836149"/>
            <a:ext cx="3751841" cy="480446"/>
          </a:xfrm>
          <a:prstGeom prst="homePlate">
            <a:avLst>
              <a:gd name="adj" fmla="val 24194"/>
            </a:avLst>
          </a:prstGeom>
          <a:solidFill>
            <a:sysClr val="window" lastClr="FFFFFF">
              <a:lumMod val="65000"/>
            </a:sysClr>
          </a:solidFill>
          <a:ln w="12700" cap="flat" cmpd="sng" algn="ctr">
            <a:noFill/>
            <a:prstDash val="solid"/>
            <a:miter lim="800000"/>
          </a:ln>
          <a:effectLst/>
        </p:spPr>
        <p:txBody>
          <a:bodyPr rtlCol="0" anchor="ctr"/>
          <a:lstStyle/>
          <a:p>
            <a:pPr algn="ctr">
              <a:defRPr/>
            </a:pPr>
            <a:r>
              <a:rPr lang="ja-JP" altLang="en-US" sz="1000" kern="0">
                <a:solidFill>
                  <a:prstClr val="white"/>
                </a:solidFill>
                <a:latin typeface="Meiryo UI" panose="020B0604030504040204" pitchFamily="50" charset="-128"/>
                <a:ea typeface="Meiryo UI" panose="020B0604030504040204" pitchFamily="50" charset="-128"/>
              </a:rPr>
              <a:t>検証深掘・ガバクラ移行</a:t>
            </a:r>
            <a:endParaRPr lang="en-US" altLang="ja-JP" sz="1000" kern="0">
              <a:solidFill>
                <a:prstClr val="white"/>
              </a:solidFill>
              <a:latin typeface="Meiryo UI" panose="020B0604030504040204" pitchFamily="50" charset="-128"/>
              <a:ea typeface="Meiryo UI" panose="020B0604030504040204" pitchFamily="50" charset="-128"/>
            </a:endParaRPr>
          </a:p>
          <a:p>
            <a:pPr algn="ctr">
              <a:defRPr/>
            </a:pPr>
            <a:r>
              <a:rPr lang="ja-JP" altLang="en-US" sz="1000" kern="0">
                <a:solidFill>
                  <a:prstClr val="white"/>
                </a:solidFill>
                <a:latin typeface="Meiryo UI" panose="020B0604030504040204" pitchFamily="50" charset="-128"/>
                <a:ea typeface="Meiryo UI" panose="020B0604030504040204" pitchFamily="50" charset="-128"/>
              </a:rPr>
              <a:t>フェーズ</a:t>
            </a:r>
          </a:p>
        </p:txBody>
      </p:sp>
      <p:sp>
        <p:nvSpPr>
          <p:cNvPr id="53" name="矢印: 五方向 52">
            <a:extLst>
              <a:ext uri="{FF2B5EF4-FFF2-40B4-BE49-F238E27FC236}">
                <a16:creationId xmlns:a16="http://schemas.microsoft.com/office/drawing/2014/main" id="{0250780C-0A2B-EB48-F162-3296734C5F1C}"/>
              </a:ext>
            </a:extLst>
          </p:cNvPr>
          <p:cNvSpPr/>
          <p:nvPr/>
        </p:nvSpPr>
        <p:spPr>
          <a:xfrm>
            <a:off x="7896182" y="5836149"/>
            <a:ext cx="1785124" cy="480446"/>
          </a:xfrm>
          <a:prstGeom prst="homePlate">
            <a:avLst>
              <a:gd name="adj" fmla="val 24194"/>
            </a:avLst>
          </a:prstGeom>
          <a:noFill/>
          <a:ln w="12700" cap="flat" cmpd="sng" algn="ctr">
            <a:solidFill>
              <a:sysClr val="windowText" lastClr="000000"/>
            </a:solidFill>
            <a:prstDash val="dash"/>
            <a:miter lim="800000"/>
          </a:ln>
          <a:effectLst/>
        </p:spPr>
        <p:txBody>
          <a:bodyPr rtlCol="0" anchor="ctr"/>
          <a:lstStyle/>
          <a:p>
            <a:pPr algn="ctr">
              <a:defRPr/>
            </a:pPr>
            <a:r>
              <a:rPr lang="ja-JP" altLang="en-US" sz="1050" kern="0">
                <a:solidFill>
                  <a:prstClr val="black"/>
                </a:solidFill>
                <a:latin typeface="Meiryo UI" panose="020B0604030504040204" pitchFamily="50" charset="-128"/>
                <a:ea typeface="Meiryo UI" panose="020B0604030504040204" pitchFamily="50" charset="-128"/>
              </a:rPr>
              <a:t>ガバクラ本格利用</a:t>
            </a:r>
            <a:endParaRPr lang="en-US" altLang="ja-JP" sz="1050" kern="0">
              <a:solidFill>
                <a:prstClr val="black"/>
              </a:solidFill>
              <a:latin typeface="Meiryo UI" panose="020B0604030504040204" pitchFamily="50" charset="-128"/>
              <a:ea typeface="Meiryo UI" panose="020B0604030504040204" pitchFamily="50" charset="-128"/>
            </a:endParaRPr>
          </a:p>
          <a:p>
            <a:pPr algn="ctr">
              <a:defRPr/>
            </a:pPr>
            <a:r>
              <a:rPr lang="ja-JP" altLang="en-US" sz="1050" kern="0">
                <a:solidFill>
                  <a:prstClr val="black"/>
                </a:solidFill>
                <a:latin typeface="Meiryo UI" panose="020B0604030504040204" pitchFamily="50" charset="-128"/>
                <a:ea typeface="Meiryo UI" panose="020B0604030504040204" pitchFamily="50" charset="-128"/>
              </a:rPr>
              <a:t>フェーズ</a:t>
            </a:r>
          </a:p>
        </p:txBody>
      </p:sp>
      <p:sp>
        <p:nvSpPr>
          <p:cNvPr id="54" name="テキスト ボックス 53">
            <a:extLst>
              <a:ext uri="{FF2B5EF4-FFF2-40B4-BE49-F238E27FC236}">
                <a16:creationId xmlns:a16="http://schemas.microsoft.com/office/drawing/2014/main" id="{DD9FB78F-BC51-376B-DBCD-9432544E958C}"/>
              </a:ext>
            </a:extLst>
          </p:cNvPr>
          <p:cNvSpPr txBox="1"/>
          <p:nvPr/>
        </p:nvSpPr>
        <p:spPr>
          <a:xfrm>
            <a:off x="734316" y="5385927"/>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採択団体の事業計画確認</a:t>
            </a:r>
          </a:p>
        </p:txBody>
      </p:sp>
      <p:sp>
        <p:nvSpPr>
          <p:cNvPr id="55" name="テキスト ボックス 54">
            <a:extLst>
              <a:ext uri="{FF2B5EF4-FFF2-40B4-BE49-F238E27FC236}">
                <a16:creationId xmlns:a16="http://schemas.microsoft.com/office/drawing/2014/main" id="{A10160C3-B229-8F01-414F-0C8EC29C2A2E}"/>
              </a:ext>
            </a:extLst>
          </p:cNvPr>
          <p:cNvSpPr txBox="1"/>
          <p:nvPr/>
        </p:nvSpPr>
        <p:spPr>
          <a:xfrm>
            <a:off x="734316" y="4926285"/>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検証項目の調整と調査</a:t>
            </a:r>
          </a:p>
        </p:txBody>
      </p:sp>
      <p:sp>
        <p:nvSpPr>
          <p:cNvPr id="56" name="テキスト ボックス 55">
            <a:extLst>
              <a:ext uri="{FF2B5EF4-FFF2-40B4-BE49-F238E27FC236}">
                <a16:creationId xmlns:a16="http://schemas.microsoft.com/office/drawing/2014/main" id="{A7ADE5C3-4212-CAC8-2738-356F76E4AF5B}"/>
              </a:ext>
            </a:extLst>
          </p:cNvPr>
          <p:cNvSpPr txBox="1"/>
          <p:nvPr/>
        </p:nvSpPr>
        <p:spPr>
          <a:xfrm>
            <a:off x="734316" y="4466643"/>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ガバクラ活用方針等の整理確認</a:t>
            </a:r>
          </a:p>
        </p:txBody>
      </p:sp>
      <p:sp>
        <p:nvSpPr>
          <p:cNvPr id="57" name="テキスト ボックス 56">
            <a:extLst>
              <a:ext uri="{FF2B5EF4-FFF2-40B4-BE49-F238E27FC236}">
                <a16:creationId xmlns:a16="http://schemas.microsoft.com/office/drawing/2014/main" id="{1CBA167D-BFCB-4B6C-896F-B71B8C9E2A2A}"/>
              </a:ext>
            </a:extLst>
          </p:cNvPr>
          <p:cNvSpPr txBox="1"/>
          <p:nvPr/>
        </p:nvSpPr>
        <p:spPr>
          <a:xfrm>
            <a:off x="734316" y="4007001"/>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採択団体のアーキテクチャチェック（机上）</a:t>
            </a:r>
          </a:p>
        </p:txBody>
      </p:sp>
      <p:sp>
        <p:nvSpPr>
          <p:cNvPr id="58" name="テキスト ボックス 57">
            <a:extLst>
              <a:ext uri="{FF2B5EF4-FFF2-40B4-BE49-F238E27FC236}">
                <a16:creationId xmlns:a16="http://schemas.microsoft.com/office/drawing/2014/main" id="{78626A4C-AB07-A1C0-EF26-004880C35710}"/>
              </a:ext>
            </a:extLst>
          </p:cNvPr>
          <p:cNvSpPr txBox="1"/>
          <p:nvPr/>
        </p:nvSpPr>
        <p:spPr>
          <a:xfrm>
            <a:off x="734316" y="3547359"/>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設計時点の調査結果の分析及び評価</a:t>
            </a:r>
          </a:p>
        </p:txBody>
      </p:sp>
      <p:sp>
        <p:nvSpPr>
          <p:cNvPr id="59" name="テキスト ボックス 58">
            <a:extLst>
              <a:ext uri="{FF2B5EF4-FFF2-40B4-BE49-F238E27FC236}">
                <a16:creationId xmlns:a16="http://schemas.microsoft.com/office/drawing/2014/main" id="{B102511E-4F02-2506-5D1B-3A8D849F4263}"/>
              </a:ext>
            </a:extLst>
          </p:cNvPr>
          <p:cNvSpPr txBox="1"/>
          <p:nvPr/>
        </p:nvSpPr>
        <p:spPr>
          <a:xfrm>
            <a:off x="2556334" y="4926285"/>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標準非機能要件の検証</a:t>
            </a:r>
          </a:p>
        </p:txBody>
      </p:sp>
      <p:sp>
        <p:nvSpPr>
          <p:cNvPr id="60" name="テキスト ボックス 59">
            <a:extLst>
              <a:ext uri="{FF2B5EF4-FFF2-40B4-BE49-F238E27FC236}">
                <a16:creationId xmlns:a16="http://schemas.microsoft.com/office/drawing/2014/main" id="{F573EECF-CEEC-473D-DB36-6B9630C2B78D}"/>
              </a:ext>
            </a:extLst>
          </p:cNvPr>
          <p:cNvSpPr txBox="1"/>
          <p:nvPr/>
        </p:nvSpPr>
        <p:spPr>
          <a:xfrm>
            <a:off x="2556334" y="4466643"/>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標準準拠システムへの移行方法の検証</a:t>
            </a:r>
          </a:p>
        </p:txBody>
      </p:sp>
      <p:sp>
        <p:nvSpPr>
          <p:cNvPr id="61" name="テキスト ボックス 60">
            <a:extLst>
              <a:ext uri="{FF2B5EF4-FFF2-40B4-BE49-F238E27FC236}">
                <a16:creationId xmlns:a16="http://schemas.microsoft.com/office/drawing/2014/main" id="{CE3C5AAD-167F-AD44-11DD-3E8CE359E273}"/>
              </a:ext>
            </a:extLst>
          </p:cNvPr>
          <p:cNvSpPr txBox="1"/>
          <p:nvPr/>
        </p:nvSpPr>
        <p:spPr>
          <a:xfrm>
            <a:off x="2556334" y="4007001"/>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800" kern="0">
                <a:solidFill>
                  <a:prstClr val="black"/>
                </a:solidFill>
                <a:latin typeface="Meiryo UI" panose="020B0604030504040204" pitchFamily="50" charset="-128"/>
                <a:ea typeface="Meiryo UI" panose="020B0604030504040204" pitchFamily="50" charset="-128"/>
              </a:rPr>
              <a:t>投資対効果の検証</a:t>
            </a:r>
            <a:endParaRPr lang="en-US" altLang="ja-JP" sz="800" kern="0">
              <a:solidFill>
                <a:prstClr val="black"/>
              </a:solidFill>
              <a:latin typeface="Meiryo UI" panose="020B0604030504040204" pitchFamily="50" charset="-128"/>
              <a:ea typeface="Meiryo UI" panose="020B0604030504040204" pitchFamily="50" charset="-128"/>
            </a:endParaRPr>
          </a:p>
          <a:p>
            <a:pPr defTabSz="914400">
              <a:defRPr/>
            </a:pPr>
            <a:r>
              <a:rPr lang="en-US" altLang="ja-JP" sz="700" kern="0">
                <a:solidFill>
                  <a:prstClr val="black"/>
                </a:solidFill>
                <a:latin typeface="Meiryo UI" panose="020B0604030504040204" pitchFamily="50" charset="-128"/>
                <a:ea typeface="Meiryo UI" panose="020B0604030504040204" pitchFamily="50" charset="-128"/>
              </a:rPr>
              <a:t>※</a:t>
            </a:r>
            <a:r>
              <a:rPr lang="ja-JP" altLang="en-US" sz="700" kern="0">
                <a:solidFill>
                  <a:prstClr val="black"/>
                </a:solidFill>
                <a:latin typeface="Meiryo UI" panose="020B0604030504040204" pitchFamily="50" charset="-128"/>
                <a:ea typeface="Meiryo UI" panose="020B0604030504040204" pitchFamily="50" charset="-128"/>
              </a:rPr>
              <a:t>最適化は考慮せず</a:t>
            </a:r>
          </a:p>
        </p:txBody>
      </p:sp>
      <p:sp>
        <p:nvSpPr>
          <p:cNvPr id="62" name="テキスト ボックス 61">
            <a:extLst>
              <a:ext uri="{FF2B5EF4-FFF2-40B4-BE49-F238E27FC236}">
                <a16:creationId xmlns:a16="http://schemas.microsoft.com/office/drawing/2014/main" id="{DD993510-9C55-D2D9-70E8-A3CA117AD5EE}"/>
              </a:ext>
            </a:extLst>
          </p:cNvPr>
          <p:cNvSpPr txBox="1"/>
          <p:nvPr/>
        </p:nvSpPr>
        <p:spPr>
          <a:xfrm>
            <a:off x="2556334" y="3547359"/>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800" kern="0">
                <a:solidFill>
                  <a:prstClr val="black"/>
                </a:solidFill>
                <a:latin typeface="Meiryo UI" panose="020B0604030504040204" pitchFamily="50" charset="-128"/>
                <a:ea typeface="Meiryo UI" panose="020B0604030504040204" pitchFamily="50" charset="-128"/>
              </a:rPr>
              <a:t>可変的なリソース管理の</a:t>
            </a:r>
            <a:br>
              <a:rPr lang="en-US" altLang="ja-JP" sz="800" kern="0">
                <a:solidFill>
                  <a:prstClr val="black"/>
                </a:solidFill>
                <a:latin typeface="Meiryo UI" panose="020B0604030504040204" pitchFamily="50" charset="-128"/>
                <a:ea typeface="Meiryo UI" panose="020B0604030504040204" pitchFamily="50" charset="-128"/>
              </a:rPr>
            </a:br>
            <a:r>
              <a:rPr lang="ja-JP" altLang="en-US" sz="800" kern="0">
                <a:solidFill>
                  <a:prstClr val="black"/>
                </a:solidFill>
                <a:latin typeface="Meiryo UI" panose="020B0604030504040204" pitchFamily="50" charset="-128"/>
                <a:ea typeface="Meiryo UI" panose="020B0604030504040204" pitchFamily="50" charset="-128"/>
              </a:rPr>
              <a:t>あり方の検討支援</a:t>
            </a:r>
          </a:p>
        </p:txBody>
      </p:sp>
      <p:sp>
        <p:nvSpPr>
          <p:cNvPr id="63" name="テキスト ボックス 62">
            <a:extLst>
              <a:ext uri="{FF2B5EF4-FFF2-40B4-BE49-F238E27FC236}">
                <a16:creationId xmlns:a16="http://schemas.microsoft.com/office/drawing/2014/main" id="{5F9B68A2-3FC2-CFF7-C7AF-22F2A6FF9098}"/>
              </a:ext>
            </a:extLst>
          </p:cNvPr>
          <p:cNvSpPr txBox="1"/>
          <p:nvPr/>
        </p:nvSpPr>
        <p:spPr>
          <a:xfrm>
            <a:off x="2556334" y="3086333"/>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構築・移行後の調査結果の分析及び評価</a:t>
            </a:r>
          </a:p>
        </p:txBody>
      </p:sp>
      <p:sp>
        <p:nvSpPr>
          <p:cNvPr id="64" name="テキスト ボックス 63">
            <a:extLst>
              <a:ext uri="{FF2B5EF4-FFF2-40B4-BE49-F238E27FC236}">
                <a16:creationId xmlns:a16="http://schemas.microsoft.com/office/drawing/2014/main" id="{9A59B8A9-7FF3-5D95-FD42-2A0D8AAC9E2E}"/>
              </a:ext>
            </a:extLst>
          </p:cNvPr>
          <p:cNvSpPr txBox="1"/>
          <p:nvPr/>
        </p:nvSpPr>
        <p:spPr>
          <a:xfrm>
            <a:off x="4372123" y="4920882"/>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lumMod val="100000"/>
                  </a:prstClr>
                </a:solidFill>
                <a:latin typeface="Meiryo UI" panose="020B0604030504040204" pitchFamily="50" charset="-128"/>
                <a:ea typeface="Meiryo UI" panose="020B0604030504040204" pitchFamily="50" charset="-128"/>
              </a:rPr>
              <a:t>コストメリットや運用効率性が享受できる構成への移行検証</a:t>
            </a:r>
          </a:p>
        </p:txBody>
      </p:sp>
      <p:sp>
        <p:nvSpPr>
          <p:cNvPr id="65" name="テキスト ボックス 64">
            <a:extLst>
              <a:ext uri="{FF2B5EF4-FFF2-40B4-BE49-F238E27FC236}">
                <a16:creationId xmlns:a16="http://schemas.microsoft.com/office/drawing/2014/main" id="{3DBEB616-0096-3B77-1019-0AB6C0DB91E8}"/>
              </a:ext>
            </a:extLst>
          </p:cNvPr>
          <p:cNvSpPr txBox="1"/>
          <p:nvPr/>
        </p:nvSpPr>
        <p:spPr>
          <a:xfrm>
            <a:off x="4372123" y="4456438"/>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lumMod val="100000"/>
                  </a:prstClr>
                </a:solidFill>
                <a:latin typeface="Meiryo UI" panose="020B0604030504040204" pitchFamily="50" charset="-128"/>
                <a:ea typeface="Meiryo UI" panose="020B0604030504040204" pitchFamily="50" charset="-128"/>
              </a:rPr>
              <a:t>運用における目標管理</a:t>
            </a:r>
            <a:br>
              <a:rPr lang="en-US" altLang="ja-JP" sz="800" kern="0">
                <a:solidFill>
                  <a:prstClr val="black">
                    <a:lumMod val="100000"/>
                  </a:prstClr>
                </a:solidFill>
                <a:latin typeface="Meiryo UI" panose="020B0604030504040204" pitchFamily="50" charset="-128"/>
                <a:ea typeface="Meiryo UI" panose="020B0604030504040204" pitchFamily="50" charset="-128"/>
              </a:rPr>
            </a:br>
            <a:r>
              <a:rPr lang="ja-JP" altLang="en-US" sz="800" kern="0">
                <a:solidFill>
                  <a:prstClr val="black">
                    <a:lumMod val="100000"/>
                  </a:prstClr>
                </a:solidFill>
                <a:latin typeface="Meiryo UI" panose="020B0604030504040204" pitchFamily="50" charset="-128"/>
                <a:ea typeface="Meiryo UI" panose="020B0604030504040204" pitchFamily="50" charset="-128"/>
              </a:rPr>
              <a:t>指標の検証</a:t>
            </a:r>
          </a:p>
        </p:txBody>
      </p:sp>
      <p:sp>
        <p:nvSpPr>
          <p:cNvPr id="66" name="テキスト ボックス 65">
            <a:extLst>
              <a:ext uri="{FF2B5EF4-FFF2-40B4-BE49-F238E27FC236}">
                <a16:creationId xmlns:a16="http://schemas.microsoft.com/office/drawing/2014/main" id="{9282A4F5-D093-7C22-53D4-B45D036189C5}"/>
              </a:ext>
            </a:extLst>
          </p:cNvPr>
          <p:cNvSpPr txBox="1"/>
          <p:nvPr/>
        </p:nvSpPr>
        <p:spPr>
          <a:xfrm>
            <a:off x="4372123" y="3991994"/>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lumMod val="100000"/>
                  </a:prstClr>
                </a:solidFill>
                <a:latin typeface="Meiryo UI" panose="020B0604030504040204" pitchFamily="50" charset="-128"/>
                <a:ea typeface="Meiryo UI" panose="020B0604030504040204" pitchFamily="50" charset="-128"/>
              </a:rPr>
              <a:t>標準準拠システムのシフト検証</a:t>
            </a:r>
          </a:p>
        </p:txBody>
      </p:sp>
      <p:sp>
        <p:nvSpPr>
          <p:cNvPr id="67" name="テキスト ボックス 66">
            <a:extLst>
              <a:ext uri="{FF2B5EF4-FFF2-40B4-BE49-F238E27FC236}">
                <a16:creationId xmlns:a16="http://schemas.microsoft.com/office/drawing/2014/main" id="{F6AC231F-7F7B-FEEC-FEEE-C5DB66B49D75}"/>
              </a:ext>
            </a:extLst>
          </p:cNvPr>
          <p:cNvSpPr txBox="1"/>
          <p:nvPr/>
        </p:nvSpPr>
        <p:spPr>
          <a:xfrm>
            <a:off x="4372123" y="3527550"/>
            <a:ext cx="1298565" cy="379822"/>
          </a:xfrm>
          <a:prstGeom prst="rect">
            <a:avLst/>
          </a:prstGeom>
          <a:solidFill>
            <a:sysClr val="window" lastClr="FFFFFF"/>
          </a:solidFill>
          <a:ln>
            <a:solidFill>
              <a:sysClr val="windowText" lastClr="00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ネットワーク接続のあり方</a:t>
            </a:r>
            <a:br>
              <a:rPr lang="en-US" altLang="ja-JP" sz="800" kern="0">
                <a:solidFill>
                  <a:prstClr val="black"/>
                </a:solidFill>
                <a:latin typeface="Meiryo UI" panose="020B0604030504040204" pitchFamily="50" charset="-128"/>
                <a:ea typeface="Meiryo UI" panose="020B0604030504040204" pitchFamily="50" charset="-128"/>
              </a:rPr>
            </a:br>
            <a:r>
              <a:rPr lang="ja-JP" altLang="en-US" sz="800" kern="0">
                <a:solidFill>
                  <a:prstClr val="black"/>
                </a:solidFill>
                <a:latin typeface="Meiryo UI" panose="020B0604030504040204" pitchFamily="50" charset="-128"/>
                <a:ea typeface="Meiryo UI" panose="020B0604030504040204" pitchFamily="50" charset="-128"/>
              </a:rPr>
              <a:t>検証</a:t>
            </a:r>
          </a:p>
        </p:txBody>
      </p:sp>
      <p:sp>
        <p:nvSpPr>
          <p:cNvPr id="68" name="テキスト ボックス 67">
            <a:extLst>
              <a:ext uri="{FF2B5EF4-FFF2-40B4-BE49-F238E27FC236}">
                <a16:creationId xmlns:a16="http://schemas.microsoft.com/office/drawing/2014/main" id="{643A915F-01B2-E08F-B2C5-43D78F077A5A}"/>
              </a:ext>
            </a:extLst>
          </p:cNvPr>
          <p:cNvSpPr txBox="1"/>
          <p:nvPr/>
        </p:nvSpPr>
        <p:spPr>
          <a:xfrm>
            <a:off x="4372123" y="2605588"/>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投資対効果の検証</a:t>
            </a:r>
            <a:endParaRPr lang="en-US" altLang="ja-JP" sz="700" kern="0">
              <a:solidFill>
                <a:prstClr val="black"/>
              </a:solidFill>
              <a:latin typeface="Meiryo UI" panose="020B0604030504040204" pitchFamily="50" charset="-128"/>
              <a:ea typeface="Meiryo UI" panose="020B0604030504040204" pitchFamily="50" charset="-128"/>
            </a:endParaRPr>
          </a:p>
          <a:p>
            <a:pPr>
              <a:defRPr/>
            </a:pPr>
            <a:r>
              <a:rPr lang="en-US" altLang="ja-JP" sz="700" kern="0">
                <a:solidFill>
                  <a:prstClr val="black"/>
                </a:solidFill>
                <a:latin typeface="Meiryo UI" panose="020B0604030504040204" pitchFamily="50" charset="-128"/>
                <a:ea typeface="Meiryo UI" panose="020B0604030504040204" pitchFamily="50" charset="-128"/>
              </a:rPr>
              <a:t>※</a:t>
            </a:r>
            <a:r>
              <a:rPr lang="ja-JP" altLang="en-US" sz="700" kern="0">
                <a:solidFill>
                  <a:prstClr val="black"/>
                </a:solidFill>
                <a:latin typeface="Meiryo UI" panose="020B0604030504040204" pitchFamily="50" charset="-128"/>
                <a:ea typeface="Meiryo UI" panose="020B0604030504040204" pitchFamily="50" charset="-128"/>
              </a:rPr>
              <a:t>最適化も考慮</a:t>
            </a:r>
            <a:endParaRPr lang="en-US" altLang="ja-JP" sz="800" kern="0">
              <a:solidFill>
                <a:prstClr val="black"/>
              </a:solidFill>
              <a:latin typeface="Meiryo UI" panose="020B0604030504040204" pitchFamily="50" charset="-128"/>
              <a:ea typeface="Meiryo UI" panose="020B0604030504040204" pitchFamily="50" charset="-128"/>
            </a:endParaRPr>
          </a:p>
        </p:txBody>
      </p:sp>
      <p:sp>
        <p:nvSpPr>
          <p:cNvPr id="69" name="四角形: 角を丸くする 68">
            <a:extLst>
              <a:ext uri="{FF2B5EF4-FFF2-40B4-BE49-F238E27FC236}">
                <a16:creationId xmlns:a16="http://schemas.microsoft.com/office/drawing/2014/main" id="{67EA0828-0A12-D124-EE6B-23236D6439A8}"/>
              </a:ext>
            </a:extLst>
          </p:cNvPr>
          <p:cNvSpPr/>
          <p:nvPr/>
        </p:nvSpPr>
        <p:spPr>
          <a:xfrm>
            <a:off x="7987614" y="1889070"/>
            <a:ext cx="1571264" cy="676755"/>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政府によるガバナンス</a:t>
            </a:r>
          </a:p>
        </p:txBody>
      </p:sp>
      <p:sp>
        <p:nvSpPr>
          <p:cNvPr id="70" name="四角形: 角を丸くする 69">
            <a:extLst>
              <a:ext uri="{FF2B5EF4-FFF2-40B4-BE49-F238E27FC236}">
                <a16:creationId xmlns:a16="http://schemas.microsoft.com/office/drawing/2014/main" id="{48710CC7-E4F0-571E-A1A2-9352BBA7B7C0}"/>
              </a:ext>
            </a:extLst>
          </p:cNvPr>
          <p:cNvSpPr/>
          <p:nvPr/>
        </p:nvSpPr>
        <p:spPr>
          <a:xfrm>
            <a:off x="7987614" y="2680384"/>
            <a:ext cx="1571264" cy="676755"/>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堅牢なセキュリティ</a:t>
            </a:r>
          </a:p>
        </p:txBody>
      </p:sp>
      <p:sp>
        <p:nvSpPr>
          <p:cNvPr id="71" name="四角形: 角を丸くする 70">
            <a:extLst>
              <a:ext uri="{FF2B5EF4-FFF2-40B4-BE49-F238E27FC236}">
                <a16:creationId xmlns:a16="http://schemas.microsoft.com/office/drawing/2014/main" id="{0DBA1F6E-C47B-1DDE-A215-F92D56AA60A8}"/>
              </a:ext>
            </a:extLst>
          </p:cNvPr>
          <p:cNvSpPr/>
          <p:nvPr/>
        </p:nvSpPr>
        <p:spPr>
          <a:xfrm>
            <a:off x="7987614" y="3471698"/>
            <a:ext cx="1571264" cy="676755"/>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最適なコストパフォーマンス</a:t>
            </a:r>
          </a:p>
        </p:txBody>
      </p:sp>
      <p:sp>
        <p:nvSpPr>
          <p:cNvPr id="72" name="四角形: 角を丸くする 71">
            <a:extLst>
              <a:ext uri="{FF2B5EF4-FFF2-40B4-BE49-F238E27FC236}">
                <a16:creationId xmlns:a16="http://schemas.microsoft.com/office/drawing/2014/main" id="{E8A2947D-2766-799B-5C3D-98D583475E61}"/>
              </a:ext>
            </a:extLst>
          </p:cNvPr>
          <p:cNvSpPr/>
          <p:nvPr/>
        </p:nvSpPr>
        <p:spPr>
          <a:xfrm>
            <a:off x="7987614" y="4263012"/>
            <a:ext cx="1571264" cy="676755"/>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システム可視化と改善の自動化</a:t>
            </a:r>
          </a:p>
        </p:txBody>
      </p:sp>
      <p:sp>
        <p:nvSpPr>
          <p:cNvPr id="73" name="四角形: 角を丸くする 72">
            <a:extLst>
              <a:ext uri="{FF2B5EF4-FFF2-40B4-BE49-F238E27FC236}">
                <a16:creationId xmlns:a16="http://schemas.microsoft.com/office/drawing/2014/main" id="{A9C3771C-8699-E636-2080-FE614299E89E}"/>
              </a:ext>
            </a:extLst>
          </p:cNvPr>
          <p:cNvSpPr/>
          <p:nvPr/>
        </p:nvSpPr>
        <p:spPr>
          <a:xfrm>
            <a:off x="7987614" y="5054327"/>
            <a:ext cx="1571264" cy="676755"/>
          </a:xfrm>
          <a:prstGeom prst="roundRect">
            <a:avLst/>
          </a:prstGeom>
          <a:solidFill>
            <a:srgbClr val="FFC000">
              <a:lumMod val="40000"/>
              <a:lumOff val="60000"/>
            </a:srgbClr>
          </a:solidFill>
          <a:ln w="38100" cap="flat" cmpd="sng" algn="ctr">
            <a:solidFill>
              <a:srgbClr val="FF0000"/>
            </a:solidFill>
            <a:prstDash val="solid"/>
            <a:miter lim="800000"/>
          </a:ln>
          <a:effectLst>
            <a:outerShdw blurRad="50800" dist="38100" dir="2700000" algn="tl" rotWithShape="0">
              <a:prstClr val="black">
                <a:alpha val="40000"/>
              </a:prstClr>
            </a:outerShdw>
          </a:effectLst>
        </p:spPr>
        <p:txBody>
          <a:bodyPr rtlCol="0" anchor="ctr"/>
          <a:lstStyle/>
          <a:p>
            <a:pPr algn="ctr">
              <a:defRPr/>
            </a:pPr>
            <a:r>
              <a:rPr lang="ja-JP" altLang="en-US" sz="1100" b="1" kern="0">
                <a:solidFill>
                  <a:srgbClr val="ED7D31">
                    <a:lumMod val="75000"/>
                  </a:srgbClr>
                </a:solidFill>
                <a:latin typeface="Meiryo UI" panose="020B0604030504040204" pitchFamily="50" charset="-128"/>
                <a:ea typeface="Meiryo UI" panose="020B0604030504040204" pitchFamily="50" charset="-128"/>
              </a:rPr>
              <a:t>大規模災害に備えたアーキテクチャ</a:t>
            </a:r>
          </a:p>
        </p:txBody>
      </p:sp>
      <p:sp>
        <p:nvSpPr>
          <p:cNvPr id="74" name="テキスト ボックス 73">
            <a:extLst>
              <a:ext uri="{FF2B5EF4-FFF2-40B4-BE49-F238E27FC236}">
                <a16:creationId xmlns:a16="http://schemas.microsoft.com/office/drawing/2014/main" id="{2D100FD0-DC04-C146-1C0B-E4117CD51048}"/>
              </a:ext>
            </a:extLst>
          </p:cNvPr>
          <p:cNvSpPr txBox="1"/>
          <p:nvPr/>
        </p:nvSpPr>
        <p:spPr>
          <a:xfrm>
            <a:off x="2921298" y="1869918"/>
            <a:ext cx="2993128" cy="430887"/>
          </a:xfrm>
          <a:prstGeom prst="rect">
            <a:avLst/>
          </a:prstGeom>
          <a:noFill/>
        </p:spPr>
        <p:txBody>
          <a:bodyPr wrap="none" rtlCol="0">
            <a:spAutoFit/>
          </a:bodyPr>
          <a:lstStyle/>
          <a:p>
            <a:pPr algn="ctr"/>
            <a:r>
              <a:rPr kumimoji="1" lang="ja-JP" altLang="en-US" sz="1100">
                <a:ln w="31750">
                  <a:noFill/>
                </a:ln>
                <a:solidFill>
                  <a:srgbClr val="00B050"/>
                </a:solidFill>
                <a:effectLst>
                  <a:glow rad="127000">
                    <a:schemeClr val="bg1"/>
                  </a:glow>
                </a:effectLst>
                <a:latin typeface="Meiryo UI" panose="020B0604030504040204" pitchFamily="50" charset="-128"/>
                <a:ea typeface="Meiryo UI" panose="020B0604030504040204" pitchFamily="50" charset="-128"/>
              </a:rPr>
              <a:t>令和７年度以降の本格利用に向け</a:t>
            </a:r>
            <a:endParaRPr kumimoji="1" lang="en-US" altLang="ja-JP" sz="1100">
              <a:ln w="31750">
                <a:noFill/>
              </a:ln>
              <a:solidFill>
                <a:srgbClr val="00B050"/>
              </a:solidFill>
              <a:effectLst>
                <a:glow rad="127000">
                  <a:schemeClr val="bg1"/>
                </a:glow>
              </a:effectLst>
              <a:latin typeface="Meiryo UI" panose="020B0604030504040204" pitchFamily="50" charset="-128"/>
              <a:ea typeface="Meiryo UI" panose="020B0604030504040204" pitchFamily="50" charset="-128"/>
            </a:endParaRPr>
          </a:p>
          <a:p>
            <a:pPr algn="ctr"/>
            <a:r>
              <a:rPr kumimoji="1" lang="ja-JP" altLang="en-US" sz="1100">
                <a:ln w="31750">
                  <a:noFill/>
                </a:ln>
                <a:solidFill>
                  <a:srgbClr val="00B050"/>
                </a:solidFill>
                <a:effectLst>
                  <a:glow rad="127000">
                    <a:schemeClr val="bg1"/>
                  </a:glow>
                </a:effectLst>
                <a:latin typeface="Meiryo UI" panose="020B0604030504040204" pitchFamily="50" charset="-128"/>
                <a:ea typeface="Meiryo UI" panose="020B0604030504040204" pitchFamily="50" charset="-128"/>
              </a:rPr>
              <a:t>ガバメントクラウド移行に資する各種検証を実施中</a:t>
            </a:r>
          </a:p>
        </p:txBody>
      </p:sp>
      <p:sp>
        <p:nvSpPr>
          <p:cNvPr id="75" name="テキスト ボックス 74">
            <a:extLst>
              <a:ext uri="{FF2B5EF4-FFF2-40B4-BE49-F238E27FC236}">
                <a16:creationId xmlns:a16="http://schemas.microsoft.com/office/drawing/2014/main" id="{DFD7E451-1F64-5926-8438-E3D409F30F88}"/>
              </a:ext>
            </a:extLst>
          </p:cNvPr>
          <p:cNvSpPr txBox="1"/>
          <p:nvPr/>
        </p:nvSpPr>
        <p:spPr>
          <a:xfrm>
            <a:off x="7882617" y="6401654"/>
            <a:ext cx="1781258" cy="276999"/>
          </a:xfrm>
          <a:prstGeom prst="rect">
            <a:avLst/>
          </a:prstGeom>
          <a:noFill/>
        </p:spPr>
        <p:txBody>
          <a:bodyPr wrap="none" rtlCol="0">
            <a:spAutoFit/>
          </a:bodyPr>
          <a:lstStyle/>
          <a:p>
            <a:pPr algn="ctr"/>
            <a:r>
              <a:rPr kumimoji="1" lang="ja-JP" altLang="en-US" sz="1200">
                <a:solidFill>
                  <a:prstClr val="black"/>
                </a:solidFill>
                <a:latin typeface="Meiryo UI" panose="020B0604030504040204" pitchFamily="50" charset="-128"/>
                <a:ea typeface="Meiryo UI" panose="020B0604030504040204" pitchFamily="50" charset="-128"/>
              </a:rPr>
              <a:t>令和７年度</a:t>
            </a:r>
            <a:r>
              <a:rPr kumimoji="1" lang="en-US" altLang="ja-JP" sz="1200">
                <a:solidFill>
                  <a:prstClr val="black"/>
                </a:solidFill>
                <a:latin typeface="Meiryo UI" panose="020B0604030504040204" pitchFamily="50" charset="-128"/>
                <a:ea typeface="Meiryo UI" panose="020B0604030504040204" pitchFamily="50" charset="-128"/>
              </a:rPr>
              <a:t>(2025)</a:t>
            </a:r>
            <a:r>
              <a:rPr kumimoji="1" lang="ja-JP" altLang="en-US" sz="1200">
                <a:solidFill>
                  <a:prstClr val="black"/>
                </a:solidFill>
                <a:latin typeface="Meiryo UI" panose="020B0604030504040204" pitchFamily="50" charset="-128"/>
                <a:ea typeface="Meiryo UI" panose="020B0604030504040204" pitchFamily="50" charset="-128"/>
              </a:rPr>
              <a:t>以降</a:t>
            </a:r>
          </a:p>
        </p:txBody>
      </p:sp>
      <p:sp>
        <p:nvSpPr>
          <p:cNvPr id="76" name="テキスト ボックス 75">
            <a:extLst>
              <a:ext uri="{FF2B5EF4-FFF2-40B4-BE49-F238E27FC236}">
                <a16:creationId xmlns:a16="http://schemas.microsoft.com/office/drawing/2014/main" id="{A5D184DA-ABCD-3A34-2B8C-C983264EEDCC}"/>
              </a:ext>
            </a:extLst>
          </p:cNvPr>
          <p:cNvSpPr txBox="1"/>
          <p:nvPr/>
        </p:nvSpPr>
        <p:spPr>
          <a:xfrm>
            <a:off x="2491405" y="5385927"/>
            <a:ext cx="1428422" cy="379822"/>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前年度の検証結果を踏まえ、より効果的な検証項目の検討</a:t>
            </a:r>
          </a:p>
        </p:txBody>
      </p:sp>
      <p:sp>
        <p:nvSpPr>
          <p:cNvPr id="77" name="テキスト ボックス 76">
            <a:extLst>
              <a:ext uri="{FF2B5EF4-FFF2-40B4-BE49-F238E27FC236}">
                <a16:creationId xmlns:a16="http://schemas.microsoft.com/office/drawing/2014/main" id="{0AD9A359-B938-7DC1-FC2C-FA3D8D796165}"/>
              </a:ext>
            </a:extLst>
          </p:cNvPr>
          <p:cNvSpPr txBox="1"/>
          <p:nvPr/>
        </p:nvSpPr>
        <p:spPr>
          <a:xfrm>
            <a:off x="4307194" y="5385926"/>
            <a:ext cx="1428422" cy="379822"/>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令和</a:t>
            </a:r>
            <a:r>
              <a:rPr lang="en-US" altLang="ja-JP" sz="800" kern="0">
                <a:solidFill>
                  <a:prstClr val="black"/>
                </a:solidFill>
                <a:latin typeface="Meiryo UI" panose="020B0604030504040204" pitchFamily="50" charset="-128"/>
                <a:ea typeface="Meiryo UI" panose="020B0604030504040204" pitchFamily="50" charset="-128"/>
              </a:rPr>
              <a:t>4</a:t>
            </a:r>
            <a:r>
              <a:rPr lang="ja-JP" altLang="en-US" sz="800" kern="0">
                <a:solidFill>
                  <a:prstClr val="black"/>
                </a:solidFill>
                <a:latin typeface="Meiryo UI" panose="020B0604030504040204" pitchFamily="50" charset="-128"/>
                <a:ea typeface="Meiryo UI" panose="020B0604030504040204" pitchFamily="50" charset="-128"/>
              </a:rPr>
              <a:t>年度の検証を踏まえ、より効果的な検証項目の検討</a:t>
            </a:r>
          </a:p>
        </p:txBody>
      </p:sp>
      <p:sp>
        <p:nvSpPr>
          <p:cNvPr id="78" name="テキスト ボックス 77">
            <a:extLst>
              <a:ext uri="{FF2B5EF4-FFF2-40B4-BE49-F238E27FC236}">
                <a16:creationId xmlns:a16="http://schemas.microsoft.com/office/drawing/2014/main" id="{20BF96AC-9E1A-7A63-46EA-B5C43B09D685}"/>
              </a:ext>
            </a:extLst>
          </p:cNvPr>
          <p:cNvSpPr txBox="1"/>
          <p:nvPr/>
        </p:nvSpPr>
        <p:spPr>
          <a:xfrm>
            <a:off x="607745" y="1682935"/>
            <a:ext cx="1076898" cy="377476"/>
          </a:xfrm>
          <a:prstGeom prst="rect">
            <a:avLst/>
          </a:prstGeom>
          <a:noFill/>
          <a:ln>
            <a:noFill/>
          </a:ln>
        </p:spPr>
        <p:txBody>
          <a:bodyPr wrap="square" lIns="54610" tIns="54610" rIns="54610" bIns="54610" rtlCol="0">
            <a:spAutoFit/>
          </a:bodyPr>
          <a:lstStyle/>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クラウドサービスの利点を</a:t>
            </a: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最大限に活用する検証</a:t>
            </a:r>
            <a:endParaRPr kumimoji="1" lang="en-US" altLang="ja-JP" sz="800">
              <a:solidFill>
                <a:srgbClr val="000000"/>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86BC30E0-463E-74FE-2CC9-6B250520B37D}"/>
              </a:ext>
            </a:extLst>
          </p:cNvPr>
          <p:cNvSpPr txBox="1"/>
          <p:nvPr/>
        </p:nvSpPr>
        <p:spPr>
          <a:xfrm>
            <a:off x="6597616" y="1286711"/>
            <a:ext cx="1298566" cy="159704"/>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600" kern="0">
                <a:solidFill>
                  <a:prstClr val="black">
                    <a:lumMod val="100000"/>
                  </a:prstClr>
                </a:solidFill>
                <a:latin typeface="Meiryo UI" panose="020B0604030504040204" pitchFamily="50" charset="-128"/>
                <a:ea typeface="Meiryo UI" panose="020B0604030504040204" pitchFamily="50" charset="-128"/>
              </a:rPr>
              <a:t>赤枠：クラウド最適化に資する検証</a:t>
            </a:r>
          </a:p>
        </p:txBody>
      </p:sp>
      <p:sp>
        <p:nvSpPr>
          <p:cNvPr id="2" name="テキスト ボックス 1">
            <a:extLst>
              <a:ext uri="{FF2B5EF4-FFF2-40B4-BE49-F238E27FC236}">
                <a16:creationId xmlns:a16="http://schemas.microsoft.com/office/drawing/2014/main" id="{BD920F6D-983A-5490-4CB3-A92CD999D83D}"/>
              </a:ext>
            </a:extLst>
          </p:cNvPr>
          <p:cNvSpPr txBox="1"/>
          <p:nvPr/>
        </p:nvSpPr>
        <p:spPr>
          <a:xfrm>
            <a:off x="4374523" y="3066949"/>
            <a:ext cx="1298565" cy="379822"/>
          </a:xfrm>
          <a:prstGeom prst="rect">
            <a:avLst/>
          </a:prstGeom>
          <a:solidFill>
            <a:sysClr val="window" lastClr="FFFFFF"/>
          </a:solidFill>
          <a:ln w="19050">
            <a:solidFill>
              <a:srgbClr val="FF000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800" kern="0">
                <a:solidFill>
                  <a:prstClr val="black"/>
                </a:solidFill>
                <a:latin typeface="Meiryo UI" panose="020B0604030504040204" pitchFamily="50" charset="-128"/>
                <a:ea typeface="Meiryo UI" panose="020B0604030504040204" pitchFamily="50" charset="-128"/>
              </a:rPr>
              <a:t>可変的なリソース管理の</a:t>
            </a:r>
            <a:br>
              <a:rPr lang="en-US" altLang="ja-JP" sz="800" kern="0">
                <a:solidFill>
                  <a:prstClr val="black"/>
                </a:solidFill>
                <a:latin typeface="Meiryo UI" panose="020B0604030504040204" pitchFamily="50" charset="-128"/>
                <a:ea typeface="Meiryo UI" panose="020B0604030504040204" pitchFamily="50" charset="-128"/>
              </a:rPr>
            </a:br>
            <a:r>
              <a:rPr lang="ja-JP" altLang="en-US" sz="800" kern="0">
                <a:solidFill>
                  <a:prstClr val="black"/>
                </a:solidFill>
                <a:latin typeface="Meiryo UI" panose="020B0604030504040204" pitchFamily="50" charset="-128"/>
                <a:ea typeface="Meiryo UI" panose="020B0604030504040204" pitchFamily="50" charset="-128"/>
              </a:rPr>
              <a:t>あり方の検討支援</a:t>
            </a:r>
          </a:p>
        </p:txBody>
      </p:sp>
      <p:sp>
        <p:nvSpPr>
          <p:cNvPr id="6" name="テキスト ボックス 5">
            <a:extLst>
              <a:ext uri="{FF2B5EF4-FFF2-40B4-BE49-F238E27FC236}">
                <a16:creationId xmlns:a16="http://schemas.microsoft.com/office/drawing/2014/main" id="{9B38B4DA-DE9E-6105-59C3-CC9DFD43BF1F}"/>
              </a:ext>
            </a:extLst>
          </p:cNvPr>
          <p:cNvSpPr txBox="1"/>
          <p:nvPr/>
        </p:nvSpPr>
        <p:spPr>
          <a:xfrm>
            <a:off x="6097267" y="6401654"/>
            <a:ext cx="1473480" cy="276999"/>
          </a:xfrm>
          <a:prstGeom prst="rect">
            <a:avLst/>
          </a:prstGeom>
          <a:noFill/>
        </p:spPr>
        <p:txBody>
          <a:bodyPr wrap="none" rtlCol="0">
            <a:spAutoFit/>
          </a:bodyPr>
          <a:lstStyle/>
          <a:p>
            <a:pPr algn="ctr"/>
            <a:r>
              <a:rPr kumimoji="1" lang="ja-JP" altLang="en-US" sz="1200">
                <a:solidFill>
                  <a:prstClr val="black"/>
                </a:solidFill>
                <a:latin typeface="Meiryo UI" panose="020B0604030504040204" pitchFamily="50" charset="-128"/>
                <a:ea typeface="Meiryo UI" panose="020B0604030504040204" pitchFamily="50" charset="-128"/>
              </a:rPr>
              <a:t>令和６年度</a:t>
            </a:r>
            <a:r>
              <a:rPr kumimoji="1" lang="en-US" altLang="ja-JP" sz="1200">
                <a:solidFill>
                  <a:prstClr val="black"/>
                </a:solidFill>
                <a:latin typeface="Meiryo UI" panose="020B0604030504040204" pitchFamily="50" charset="-128"/>
                <a:ea typeface="Meiryo UI" panose="020B0604030504040204" pitchFamily="50" charset="-128"/>
              </a:rPr>
              <a:t>(2024)</a:t>
            </a: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DDD2DBF9-0B8E-764E-B87E-EBAFBE91D1B2}"/>
              </a:ext>
            </a:extLst>
          </p:cNvPr>
          <p:cNvSpPr txBox="1"/>
          <p:nvPr/>
        </p:nvSpPr>
        <p:spPr>
          <a:xfrm>
            <a:off x="6184723" y="355915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マルチベンダー、マルチクラウド</a:t>
            </a:r>
          </a:p>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構成における効率的な運用の検証</a:t>
            </a:r>
          </a:p>
        </p:txBody>
      </p:sp>
      <p:sp>
        <p:nvSpPr>
          <p:cNvPr id="10" name="テキスト ボックス 9">
            <a:extLst>
              <a:ext uri="{FF2B5EF4-FFF2-40B4-BE49-F238E27FC236}">
                <a16:creationId xmlns:a16="http://schemas.microsoft.com/office/drawing/2014/main" id="{048D0667-229F-3460-7ADB-C66621398C4C}"/>
              </a:ext>
            </a:extLst>
          </p:cNvPr>
          <p:cNvSpPr txBox="1"/>
          <p:nvPr/>
        </p:nvSpPr>
        <p:spPr>
          <a:xfrm>
            <a:off x="6184723" y="310170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マネージドサービスの活用などのクラウド最適化による費用逓減効果の検証</a:t>
            </a:r>
          </a:p>
        </p:txBody>
      </p:sp>
      <p:sp>
        <p:nvSpPr>
          <p:cNvPr id="11" name="テキスト ボックス 10">
            <a:extLst>
              <a:ext uri="{FF2B5EF4-FFF2-40B4-BE49-F238E27FC236}">
                <a16:creationId xmlns:a16="http://schemas.microsoft.com/office/drawing/2014/main" id="{982588DC-C015-5BE2-DD47-9123E107EE9D}"/>
              </a:ext>
            </a:extLst>
          </p:cNvPr>
          <p:cNvSpPr txBox="1"/>
          <p:nvPr/>
        </p:nvSpPr>
        <p:spPr>
          <a:xfrm>
            <a:off x="6184723" y="264425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solidFill>
                <a:latin typeface="Meiryo UI" panose="020B0604030504040204" pitchFamily="50" charset="-128"/>
                <a:ea typeface="Meiryo UI" panose="020B0604030504040204" pitchFamily="50" charset="-128"/>
              </a:rPr>
              <a:t>共同利用方式におけるアプリケーション分離の検証</a:t>
            </a:r>
          </a:p>
        </p:txBody>
      </p:sp>
      <p:sp>
        <p:nvSpPr>
          <p:cNvPr id="12" name="テキスト ボックス 11">
            <a:extLst>
              <a:ext uri="{FF2B5EF4-FFF2-40B4-BE49-F238E27FC236}">
                <a16:creationId xmlns:a16="http://schemas.microsoft.com/office/drawing/2014/main" id="{9C5E0B5C-D7F5-8714-ED64-B5E3CBD99354}"/>
              </a:ext>
            </a:extLst>
          </p:cNvPr>
          <p:cNvSpPr txBox="1"/>
          <p:nvPr/>
        </p:nvSpPr>
        <p:spPr>
          <a:xfrm>
            <a:off x="6184723" y="1712664"/>
            <a:ext cx="1298565" cy="379822"/>
          </a:xfrm>
          <a:prstGeom prst="rect">
            <a:avLst/>
          </a:prstGeom>
          <a:solidFill>
            <a:sysClr val="window" lastClr="FFFFFF"/>
          </a:solidFill>
          <a:ln w="28575">
            <a:solidFill>
              <a:srgbClr val="FF000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投資対効果の検証</a:t>
            </a:r>
            <a:endParaRPr lang="en-US" altLang="ja-JP" sz="700" kern="0">
              <a:solidFill>
                <a:prstClr val="black"/>
              </a:solidFill>
              <a:latin typeface="Meiryo UI" panose="020B0604030504040204" pitchFamily="50" charset="-128"/>
              <a:ea typeface="Meiryo UI" panose="020B0604030504040204" pitchFamily="50" charset="-128"/>
            </a:endParaRPr>
          </a:p>
          <a:p>
            <a:pPr>
              <a:defRPr/>
            </a:pPr>
            <a:r>
              <a:rPr lang="en-US" altLang="ja-JP" sz="700" kern="0">
                <a:solidFill>
                  <a:prstClr val="black"/>
                </a:solidFill>
                <a:latin typeface="Meiryo UI" panose="020B0604030504040204" pitchFamily="50" charset="-128"/>
                <a:ea typeface="Meiryo UI" panose="020B0604030504040204" pitchFamily="50" charset="-128"/>
              </a:rPr>
              <a:t>※</a:t>
            </a:r>
            <a:r>
              <a:rPr lang="ja-JP" altLang="en-US" sz="700" kern="0">
                <a:solidFill>
                  <a:prstClr val="black"/>
                </a:solidFill>
                <a:latin typeface="Meiryo UI" panose="020B0604030504040204" pitchFamily="50" charset="-128"/>
                <a:ea typeface="Meiryo UI" panose="020B0604030504040204" pitchFamily="50" charset="-128"/>
              </a:rPr>
              <a:t>最適化も考慮</a:t>
            </a:r>
            <a:endParaRPr lang="en-US" altLang="ja-JP" sz="800" kern="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4E3C338D-BFC2-BD3D-9A0A-75C914847A67}"/>
              </a:ext>
            </a:extLst>
          </p:cNvPr>
          <p:cNvSpPr txBox="1"/>
          <p:nvPr/>
        </p:nvSpPr>
        <p:spPr>
          <a:xfrm>
            <a:off x="6119794" y="5385926"/>
            <a:ext cx="1428422" cy="379822"/>
          </a:xfrm>
          <a:prstGeom prst="rect">
            <a:avLst/>
          </a:prstGeom>
          <a:solidFill>
            <a:sysClr val="window" lastClr="FFFFFF">
              <a:lumMod val="85000"/>
            </a:sysClr>
          </a:solidFill>
          <a:ln>
            <a:solidFill>
              <a:sysClr val="windowText" lastClr="000000"/>
            </a:solidFill>
            <a:prstDash val="dash"/>
          </a:ln>
          <a:effectLst>
            <a:outerShdw blurRad="50800" dist="38100" dir="2700000" algn="tl" rotWithShape="0">
              <a:prstClr val="black">
                <a:alpha val="40000"/>
              </a:prstClr>
            </a:outerShdw>
          </a:effectLst>
        </p:spPr>
        <p:txBody>
          <a:bodyPr wrap="square" rtlCol="0">
            <a:noAutofit/>
          </a:bodyPr>
          <a:lstStyle/>
          <a:p>
            <a:pPr>
              <a:defRPr/>
            </a:pPr>
            <a:r>
              <a:rPr lang="ja-JP" altLang="en-US" sz="800" kern="0">
                <a:solidFill>
                  <a:prstClr val="black"/>
                </a:solidFill>
                <a:latin typeface="Meiryo UI" panose="020B0604030504040204" pitchFamily="50" charset="-128"/>
                <a:ea typeface="Meiryo UI" panose="020B0604030504040204" pitchFamily="50" charset="-128"/>
              </a:rPr>
              <a:t>令和</a:t>
            </a:r>
            <a:r>
              <a:rPr lang="en-US" altLang="ja-JP" sz="800" kern="0">
                <a:solidFill>
                  <a:prstClr val="black"/>
                </a:solidFill>
                <a:latin typeface="Meiryo UI" panose="020B0604030504040204" pitchFamily="50" charset="-128"/>
                <a:ea typeface="Meiryo UI" panose="020B0604030504040204" pitchFamily="50" charset="-128"/>
              </a:rPr>
              <a:t>5</a:t>
            </a:r>
            <a:r>
              <a:rPr lang="ja-JP" altLang="en-US" sz="800" kern="0">
                <a:solidFill>
                  <a:prstClr val="black"/>
                </a:solidFill>
                <a:latin typeface="Meiryo UI" panose="020B0604030504040204" pitchFamily="50" charset="-128"/>
                <a:ea typeface="Meiryo UI" panose="020B0604030504040204" pitchFamily="50" charset="-128"/>
              </a:rPr>
              <a:t>年度までの検証を踏まえ、より効果的な検証項目の検討</a:t>
            </a:r>
          </a:p>
        </p:txBody>
      </p:sp>
      <p:sp>
        <p:nvSpPr>
          <p:cNvPr id="14" name="テキスト ボックス 13">
            <a:extLst>
              <a:ext uri="{FF2B5EF4-FFF2-40B4-BE49-F238E27FC236}">
                <a16:creationId xmlns:a16="http://schemas.microsoft.com/office/drawing/2014/main" id="{6693855D-DF9C-4E52-E8EB-0BA106B33EDB}"/>
              </a:ext>
            </a:extLst>
          </p:cNvPr>
          <p:cNvSpPr txBox="1"/>
          <p:nvPr/>
        </p:nvSpPr>
        <p:spPr>
          <a:xfrm>
            <a:off x="6187123" y="218680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defTabSz="914400">
              <a:defRPr/>
            </a:pPr>
            <a:r>
              <a:rPr lang="ja-JP" altLang="en-US" sz="700" kern="0">
                <a:solidFill>
                  <a:prstClr val="black"/>
                </a:solidFill>
                <a:latin typeface="Meiryo UI" panose="020B0604030504040204" pitchFamily="50" charset="-128"/>
                <a:ea typeface="Meiryo UI" panose="020B0604030504040204" pitchFamily="50" charset="-128"/>
              </a:rPr>
              <a:t>共同利用方式における費用</a:t>
            </a:r>
            <a:br>
              <a:rPr lang="en-US" altLang="ja-JP" sz="700" kern="0">
                <a:solidFill>
                  <a:prstClr val="black"/>
                </a:solidFill>
                <a:latin typeface="Meiryo UI" panose="020B0604030504040204" pitchFamily="50" charset="-128"/>
                <a:ea typeface="Meiryo UI" panose="020B0604030504040204" pitchFamily="50" charset="-128"/>
              </a:rPr>
            </a:br>
            <a:r>
              <a:rPr lang="ja-JP" altLang="en-US" sz="700" kern="0">
                <a:solidFill>
                  <a:prstClr val="black"/>
                </a:solidFill>
                <a:latin typeface="Meiryo UI" panose="020B0604030504040204" pitchFamily="50" charset="-128"/>
                <a:ea typeface="Meiryo UI" panose="020B0604030504040204" pitchFamily="50" charset="-128"/>
              </a:rPr>
              <a:t>按分方策の検討</a:t>
            </a:r>
          </a:p>
        </p:txBody>
      </p:sp>
      <p:sp>
        <p:nvSpPr>
          <p:cNvPr id="15" name="テキスト ボックス 14">
            <a:extLst>
              <a:ext uri="{FF2B5EF4-FFF2-40B4-BE49-F238E27FC236}">
                <a16:creationId xmlns:a16="http://schemas.microsoft.com/office/drawing/2014/main" id="{BDEB1A83-06FF-5FCE-6E73-01CDC0BB4C2B}"/>
              </a:ext>
            </a:extLst>
          </p:cNvPr>
          <p:cNvSpPr txBox="1"/>
          <p:nvPr/>
        </p:nvSpPr>
        <p:spPr>
          <a:xfrm>
            <a:off x="6184723" y="401660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目標管理指標の検証</a:t>
            </a:r>
          </a:p>
        </p:txBody>
      </p:sp>
      <p:sp>
        <p:nvSpPr>
          <p:cNvPr id="16" name="テキスト ボックス 15">
            <a:extLst>
              <a:ext uri="{FF2B5EF4-FFF2-40B4-BE49-F238E27FC236}">
                <a16:creationId xmlns:a16="http://schemas.microsoft.com/office/drawing/2014/main" id="{086961F7-A6F4-E6A0-E635-CF78BA15E7E9}"/>
              </a:ext>
            </a:extLst>
          </p:cNvPr>
          <p:cNvSpPr txBox="1"/>
          <p:nvPr/>
        </p:nvSpPr>
        <p:spPr>
          <a:xfrm>
            <a:off x="6184723" y="4474051"/>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共同監視基盤などの効率的な共同利用サービスの検証</a:t>
            </a:r>
          </a:p>
        </p:txBody>
      </p:sp>
      <p:sp>
        <p:nvSpPr>
          <p:cNvPr id="17" name="テキスト ボックス 16">
            <a:extLst>
              <a:ext uri="{FF2B5EF4-FFF2-40B4-BE49-F238E27FC236}">
                <a16:creationId xmlns:a16="http://schemas.microsoft.com/office/drawing/2014/main" id="{250FCA9C-3852-11F4-8E7A-06E7B04CB7DB}"/>
              </a:ext>
            </a:extLst>
          </p:cNvPr>
          <p:cNvSpPr txBox="1"/>
          <p:nvPr/>
        </p:nvSpPr>
        <p:spPr>
          <a:xfrm>
            <a:off x="6184723" y="4931498"/>
            <a:ext cx="1298565" cy="379822"/>
          </a:xfrm>
          <a:prstGeom prst="rect">
            <a:avLst/>
          </a:prstGeom>
          <a:solidFill>
            <a:sysClr val="window" lastClr="FFFFFF"/>
          </a:solidFill>
          <a:ln w="28575">
            <a:solidFill>
              <a:srgbClr val="7030A0"/>
            </a:solidFill>
          </a:ln>
          <a:effectLst>
            <a:outerShdw blurRad="50800" dist="38100" dir="2700000" algn="tl" rotWithShape="0">
              <a:prstClr val="black">
                <a:alpha val="40000"/>
              </a:prstClr>
            </a:outerShdw>
          </a:effectLst>
        </p:spPr>
        <p:txBody>
          <a:bodyPr wrap="square" rtlCol="0">
            <a:noAutofit/>
          </a:bodyPr>
          <a:lstStyle/>
          <a:p>
            <a:pPr>
              <a:defRPr/>
            </a:pPr>
            <a:r>
              <a:rPr lang="ja-JP" altLang="en-US" sz="700" kern="0">
                <a:solidFill>
                  <a:prstClr val="black">
                    <a:lumMod val="100000"/>
                  </a:prstClr>
                </a:solidFill>
                <a:latin typeface="Meiryo UI" panose="020B0604030504040204" pitchFamily="50" charset="-128"/>
                <a:ea typeface="Meiryo UI" panose="020B0604030504040204" pitchFamily="50" charset="-128"/>
              </a:rPr>
              <a:t>その他、有益であると認めた検証</a:t>
            </a:r>
          </a:p>
        </p:txBody>
      </p:sp>
      <p:sp>
        <p:nvSpPr>
          <p:cNvPr id="19" name="テキスト ボックス 18">
            <a:extLst>
              <a:ext uri="{FF2B5EF4-FFF2-40B4-BE49-F238E27FC236}">
                <a16:creationId xmlns:a16="http://schemas.microsoft.com/office/drawing/2014/main" id="{737F40F6-9DAF-9232-D319-53FF0E6662BE}"/>
              </a:ext>
            </a:extLst>
          </p:cNvPr>
          <p:cNvSpPr txBox="1"/>
          <p:nvPr/>
        </p:nvSpPr>
        <p:spPr>
          <a:xfrm>
            <a:off x="7502535" y="3057163"/>
            <a:ext cx="243721" cy="800668"/>
          </a:xfrm>
          <a:prstGeom prst="rect">
            <a:avLst/>
          </a:prstGeom>
          <a:noFill/>
          <a:ln>
            <a:noFill/>
          </a:ln>
        </p:spPr>
        <p:txBody>
          <a:bodyPr wrap="square" lIns="54610" tIns="54610" rIns="54610" bIns="54610" rtlCol="0">
            <a:spAutoFit/>
          </a:bodyPr>
          <a:lstStyle/>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選</a:t>
            </a: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択</a:t>
            </a: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制</a:t>
            </a:r>
            <a:endParaRPr kumimoji="1" lang="en-US" altLang="ja-JP" sz="800">
              <a:solidFill>
                <a:srgbClr val="00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5846973-C8F1-2B29-0A4A-427B482687E7}"/>
              </a:ext>
            </a:extLst>
          </p:cNvPr>
          <p:cNvSpPr txBox="1"/>
          <p:nvPr/>
        </p:nvSpPr>
        <p:spPr>
          <a:xfrm>
            <a:off x="7502535" y="1685715"/>
            <a:ext cx="243721" cy="377476"/>
          </a:xfrm>
          <a:prstGeom prst="rect">
            <a:avLst/>
          </a:prstGeom>
          <a:noFill/>
          <a:ln>
            <a:noFill/>
          </a:ln>
        </p:spPr>
        <p:txBody>
          <a:bodyPr wrap="square" lIns="54610" tIns="54610" rIns="54610" bIns="54610" rtlCol="0">
            <a:spAutoFit/>
          </a:bodyPr>
          <a:lstStyle/>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必</a:t>
            </a:r>
            <a:endParaRPr kumimoji="1" lang="en-US" altLang="ja-JP" sz="800">
              <a:solidFill>
                <a:srgbClr val="000000"/>
              </a:solidFill>
              <a:latin typeface="Meiryo UI" panose="020B0604030504040204" pitchFamily="50" charset="-128"/>
              <a:ea typeface="Meiryo UI" panose="020B0604030504040204" pitchFamily="50" charset="-128"/>
            </a:endParaRPr>
          </a:p>
          <a:p>
            <a:pPr defTabSz="914400">
              <a:lnSpc>
                <a:spcPts val="1080"/>
              </a:lnSpc>
            </a:pPr>
            <a:r>
              <a:rPr kumimoji="1" lang="ja-JP" altLang="en-US" sz="800">
                <a:solidFill>
                  <a:srgbClr val="000000"/>
                </a:solidFill>
                <a:latin typeface="Meiryo UI" panose="020B0604030504040204" pitchFamily="50" charset="-128"/>
                <a:ea typeface="Meiryo UI" panose="020B0604030504040204" pitchFamily="50" charset="-128"/>
              </a:rPr>
              <a:t>須</a:t>
            </a:r>
            <a:endParaRPr kumimoji="1" lang="en-US" altLang="ja-JP" sz="800">
              <a:solidFill>
                <a:srgbClr val="000000"/>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F9588F9-7CA3-FE20-6A38-1861ED9C6B5A}"/>
              </a:ext>
            </a:extLst>
          </p:cNvPr>
          <p:cNvSpPr/>
          <p:nvPr/>
        </p:nvSpPr>
        <p:spPr>
          <a:xfrm>
            <a:off x="4292416" y="2486948"/>
            <a:ext cx="1450934" cy="3368123"/>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E4B5FB1B-862F-48F6-8F73-FD87E6B253FB}"/>
              </a:ext>
            </a:extLst>
          </p:cNvPr>
          <p:cNvSpPr txBox="1"/>
          <p:nvPr/>
        </p:nvSpPr>
        <p:spPr>
          <a:xfrm>
            <a:off x="4509240" y="2366612"/>
            <a:ext cx="1016535" cy="238976"/>
          </a:xfrm>
          <a:prstGeom prst="rect">
            <a:avLst/>
          </a:prstGeom>
          <a:noFill/>
          <a:ln>
            <a:noFill/>
          </a:ln>
        </p:spPr>
        <p:txBody>
          <a:bodyPr wrap="square" lIns="54610" tIns="54610" rIns="54610" bIns="54610" rtlCol="0">
            <a:spAutoFit/>
          </a:bodyPr>
          <a:lstStyle/>
          <a:p>
            <a:pPr algn="ctr" defTabSz="914400">
              <a:lnSpc>
                <a:spcPts val="1080"/>
              </a:lnSpc>
            </a:pPr>
            <a:r>
              <a:rPr kumimoji="1" lang="ja-JP" altLang="en-US" sz="900" b="1">
                <a:solidFill>
                  <a:srgbClr val="FF0000"/>
                </a:solidFill>
                <a:effectLst>
                  <a:glow rad="127000">
                    <a:schemeClr val="bg1"/>
                  </a:glow>
                </a:effectLst>
                <a:latin typeface="Meiryo UI" panose="020B0604030504040204" pitchFamily="50" charset="-128"/>
                <a:ea typeface="Meiryo UI" panose="020B0604030504040204" pitchFamily="50" charset="-128"/>
              </a:rPr>
              <a:t>本年度の検証項目</a:t>
            </a:r>
            <a:endParaRPr kumimoji="1" lang="en-US" altLang="ja-JP" sz="900" b="1">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399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708BB68B-188B-D9CA-425E-AA98CF48FD5E}"/>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参考</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採択団体毎の標準化対象業務におけるリフト対象業務数</a:t>
            </a:r>
            <a:endParaRPr kumimoji="1" lang="ja-JP" altLang="en-US" sz="2400" b="1">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6A67699-A9DE-C4D2-3107-6FDC372156C6}"/>
              </a:ext>
            </a:extLst>
          </p:cNvPr>
          <p:cNvSpPr txBox="1"/>
          <p:nvPr/>
        </p:nvSpPr>
        <p:spPr>
          <a:xfrm>
            <a:off x="184558" y="5900296"/>
            <a:ext cx="9446003" cy="897121"/>
          </a:xfrm>
          <a:prstGeom prst="rect">
            <a:avLst/>
          </a:prstGeom>
          <a:solidFill>
            <a:srgbClr val="F2F2F2"/>
          </a:solidFill>
          <a:effectLst>
            <a:outerShdw blurRad="50800" dist="38100" dir="2700000" algn="tl" rotWithShape="0">
              <a:prstClr val="black">
                <a:alpha val="40000"/>
              </a:prstClr>
            </a:outerShdw>
          </a:effectLst>
        </p:spPr>
        <p:txBody>
          <a:bodyPr wrap="square" lIns="54610" tIns="54610" rIns="54610" bIns="54610" numCol="2" rtlCol="0">
            <a:noAutofit/>
          </a:bodyPr>
          <a:lstStyle/>
          <a:p>
            <a:pPr marL="285750" indent="-285750" defTabSz="914400">
              <a:spcAft>
                <a:spcPts val="600"/>
              </a:spcAft>
              <a:buFont typeface="Wingdings" panose="05000000000000000000" pitchFamily="2" charset="2"/>
              <a:buChar char="p"/>
            </a:pPr>
            <a:r>
              <a:rPr kumimoji="1" lang="ja-JP" altLang="en-US" sz="1050" b="1" u="sng">
                <a:solidFill>
                  <a:srgbClr val="00338D"/>
                </a:solidFill>
                <a:latin typeface="Arial"/>
                <a:ea typeface="Meiryo UI"/>
              </a:rPr>
              <a:t>補足</a:t>
            </a:r>
            <a:endParaRPr kumimoji="1" lang="en-US" altLang="ja-JP" sz="1050" kern="0">
              <a:solidFill>
                <a:srgbClr val="00338D"/>
              </a:solidFill>
              <a:latin typeface="Arial"/>
              <a:ea typeface="Meiryo UI"/>
            </a:endParaRPr>
          </a:p>
          <a:p>
            <a:pPr marL="168275" indent="-358775" defTabSz="914400">
              <a:buFont typeface="Wingdings" panose="05000000000000000000" pitchFamily="2" charset="2"/>
              <a:buChar char="ü"/>
            </a:pPr>
            <a:r>
              <a:rPr kumimoji="1" lang="ja-JP" altLang="en-US" sz="900" kern="0">
                <a:latin typeface="Arial"/>
                <a:ea typeface="Meiryo UI"/>
              </a:rPr>
              <a:t>各採択団体の先行事業計画書を参照し記載。（リフト済〇、リフト予定●）</a:t>
            </a:r>
            <a:endParaRPr kumimoji="1" lang="en-US" altLang="ja-JP" sz="900" kern="0">
              <a:latin typeface="Arial"/>
              <a:ea typeface="Meiryo UI"/>
            </a:endParaRPr>
          </a:p>
          <a:p>
            <a:pPr marL="168275" indent="-358775" defTabSz="914400">
              <a:buFont typeface="Wingdings" panose="05000000000000000000" pitchFamily="2" charset="2"/>
              <a:buChar char="ü"/>
            </a:pPr>
            <a:r>
              <a:rPr kumimoji="1" lang="ja-JP" altLang="en-US" sz="900" kern="0">
                <a:latin typeface="Arial"/>
                <a:ea typeface="Meiryo UI"/>
              </a:rPr>
              <a:t>神戸市、笠置町は本番稼働前であり、リフト予定業務数となる。</a:t>
            </a:r>
            <a:endParaRPr kumimoji="1" lang="en-US" altLang="ja-JP" sz="900" kern="0">
              <a:latin typeface="Arial"/>
              <a:ea typeface="Meiryo UI"/>
            </a:endParaRPr>
          </a:p>
          <a:p>
            <a:pPr marL="168275" indent="-358775" defTabSz="914400">
              <a:buFont typeface="Wingdings" panose="05000000000000000000" pitchFamily="2" charset="2"/>
              <a:buChar char="ü"/>
            </a:pPr>
            <a:r>
              <a:rPr kumimoji="1" lang="ja-JP" altLang="en-US" sz="900" kern="0">
                <a:solidFill>
                  <a:srgbClr val="000000"/>
                </a:solidFill>
                <a:latin typeface="Arial"/>
                <a:ea typeface="Meiryo UI"/>
              </a:rPr>
              <a:t>神戸市の印鑑登録は、令和</a:t>
            </a:r>
            <a:r>
              <a:rPr kumimoji="1" lang="en-US" altLang="ja-JP" sz="900" kern="0">
                <a:solidFill>
                  <a:srgbClr val="000000"/>
                </a:solidFill>
                <a:latin typeface="Arial"/>
                <a:ea typeface="Meiryo UI"/>
              </a:rPr>
              <a:t>4</a:t>
            </a:r>
            <a:r>
              <a:rPr kumimoji="1" lang="ja-JP" altLang="en-US" sz="900" kern="0">
                <a:solidFill>
                  <a:srgbClr val="000000"/>
                </a:solidFill>
                <a:latin typeface="Arial"/>
                <a:ea typeface="Meiryo UI"/>
              </a:rPr>
              <a:t>年度までは住民基本台帳と一括で計上。令和</a:t>
            </a:r>
            <a:r>
              <a:rPr kumimoji="1" lang="en-US" altLang="ja-JP" sz="900" kern="0">
                <a:solidFill>
                  <a:srgbClr val="000000"/>
                </a:solidFill>
                <a:latin typeface="Arial"/>
                <a:ea typeface="Meiryo UI"/>
              </a:rPr>
              <a:t>5</a:t>
            </a:r>
            <a:r>
              <a:rPr kumimoji="1" lang="ja-JP" altLang="en-US" sz="900" kern="0">
                <a:solidFill>
                  <a:srgbClr val="000000"/>
                </a:solidFill>
                <a:latin typeface="Arial"/>
                <a:ea typeface="Meiryo UI"/>
              </a:rPr>
              <a:t>年度では分割。</a:t>
            </a:r>
            <a:endParaRPr kumimoji="1" lang="en-US" altLang="ja-JP" sz="900">
              <a:solidFill>
                <a:srgbClr val="000000"/>
              </a:solidFill>
              <a:latin typeface="Meiryo UI" panose="020B0604030504040204" pitchFamily="50" charset="-128"/>
              <a:ea typeface="Meiryo UI" panose="020B0604030504040204" pitchFamily="50" charset="-128"/>
            </a:endParaRPr>
          </a:p>
          <a:p>
            <a:pPr marL="168275" indent="-358775" defTabSz="914400">
              <a:buFont typeface="Wingdings" panose="05000000000000000000" pitchFamily="2" charset="2"/>
              <a:buChar char="ü"/>
            </a:pPr>
            <a:r>
              <a:rPr kumimoji="1" lang="ja-JP" altLang="en-US" sz="900">
                <a:solidFill>
                  <a:srgbClr val="000000"/>
                </a:solidFill>
                <a:latin typeface="Meiryo UI" panose="020B0604030504040204" pitchFamily="50" charset="-128"/>
                <a:ea typeface="Meiryo UI" panose="020B0604030504040204" pitchFamily="50" charset="-128"/>
              </a:rPr>
              <a:t>せとうち</a:t>
            </a:r>
            <a:r>
              <a:rPr kumimoji="1" lang="en-US" altLang="ja-JP" sz="900">
                <a:solidFill>
                  <a:srgbClr val="000000"/>
                </a:solidFill>
                <a:latin typeface="Meiryo UI" panose="020B0604030504040204" pitchFamily="50" charset="-128"/>
                <a:ea typeface="Meiryo UI" panose="020B0604030504040204" pitchFamily="50" charset="-128"/>
              </a:rPr>
              <a:t>3</a:t>
            </a:r>
            <a:r>
              <a:rPr kumimoji="1" lang="ja-JP" altLang="en-US" sz="900">
                <a:solidFill>
                  <a:srgbClr val="000000"/>
                </a:solidFill>
                <a:latin typeface="Meiryo UI" panose="020B0604030504040204" pitchFamily="50" charset="-128"/>
                <a:ea typeface="Meiryo UI" panose="020B0604030504040204" pitchFamily="50" charset="-128"/>
              </a:rPr>
              <a:t>市のうち高松市は試算・分析対象外のため、上記から除外。</a:t>
            </a:r>
            <a:endParaRPr kumimoji="1" lang="en-US" altLang="ja-JP" sz="900">
              <a:solidFill>
                <a:srgbClr val="000000"/>
              </a:solidFill>
              <a:latin typeface="Meiryo UI" panose="020B0604030504040204" pitchFamily="50" charset="-128"/>
              <a:ea typeface="Meiryo UI" panose="020B0604030504040204" pitchFamily="50" charset="-128"/>
            </a:endParaRPr>
          </a:p>
          <a:p>
            <a:pPr marL="168275" indent="-358775" defTabSz="914400">
              <a:spcAft>
                <a:spcPts val="600"/>
              </a:spcAft>
              <a:buFont typeface="Wingdings" panose="05000000000000000000" pitchFamily="2" charset="2"/>
              <a:buChar char="ü"/>
            </a:pPr>
            <a:endParaRPr kumimoji="1" lang="ja-JP" altLang="en-US" sz="900">
              <a:solidFill>
                <a:srgbClr val="000000"/>
              </a:solidFill>
              <a:latin typeface="Meiryo UI" panose="020B0604030504040204" pitchFamily="50" charset="-128"/>
              <a:ea typeface="Meiryo UI" panose="020B0604030504040204" pitchFamily="50" charset="-128"/>
            </a:endParaRPr>
          </a:p>
          <a:p>
            <a:pPr marL="266700" lvl="1" defTabSz="914400">
              <a:spcAft>
                <a:spcPts val="600"/>
              </a:spcAft>
            </a:pPr>
            <a:endParaRPr kumimoji="1" lang="en-US" altLang="ja-JP" sz="900">
              <a:solidFill>
                <a:srgbClr val="000000"/>
              </a:solidFill>
              <a:latin typeface="Meiryo UI" panose="020B0604030504040204" pitchFamily="50" charset="-128"/>
              <a:ea typeface="Meiryo UI" panose="020B0604030504040204" pitchFamily="50" charset="-128"/>
            </a:endParaRPr>
          </a:p>
          <a:p>
            <a:pPr marL="625475" lvl="1" indent="-358775" defTabSz="914400">
              <a:buFont typeface="Wingdings" panose="05000000000000000000" pitchFamily="2" charset="2"/>
              <a:buChar char="ü"/>
            </a:pPr>
            <a:r>
              <a:rPr kumimoji="1" lang="ja-JP" altLang="en-US" sz="900">
                <a:solidFill>
                  <a:srgbClr val="000000"/>
                </a:solidFill>
                <a:latin typeface="Meiryo UI" panose="020B0604030504040204" pitchFamily="50" charset="-128"/>
                <a:ea typeface="Meiryo UI" panose="020B0604030504040204" pitchFamily="50" charset="-128"/>
              </a:rPr>
              <a:t>松山市の令和</a:t>
            </a:r>
            <a:r>
              <a:rPr kumimoji="1" lang="en-US" altLang="ja-JP" sz="900">
                <a:solidFill>
                  <a:srgbClr val="000000"/>
                </a:solidFill>
                <a:latin typeface="Meiryo UI" panose="020B0604030504040204" pitchFamily="50" charset="-128"/>
                <a:ea typeface="Meiryo UI" panose="020B0604030504040204" pitchFamily="50" charset="-128"/>
              </a:rPr>
              <a:t>6</a:t>
            </a:r>
            <a:r>
              <a:rPr kumimoji="1" lang="ja-JP" altLang="en-US" sz="900">
                <a:solidFill>
                  <a:srgbClr val="000000"/>
                </a:solidFill>
                <a:latin typeface="Meiryo UI" panose="020B0604030504040204" pitchFamily="50" charset="-128"/>
                <a:ea typeface="Meiryo UI" panose="020B0604030504040204" pitchFamily="50" charset="-128"/>
              </a:rPr>
              <a:t>年</a:t>
            </a:r>
            <a:r>
              <a:rPr kumimoji="1" lang="en-US" altLang="ja-JP" sz="900">
                <a:solidFill>
                  <a:srgbClr val="000000"/>
                </a:solidFill>
                <a:latin typeface="Meiryo UI" panose="020B0604030504040204" pitchFamily="50" charset="-128"/>
                <a:ea typeface="Meiryo UI" panose="020B0604030504040204" pitchFamily="50" charset="-128"/>
              </a:rPr>
              <a:t>2</a:t>
            </a:r>
            <a:r>
              <a:rPr kumimoji="1" lang="ja-JP" altLang="en-US" sz="900">
                <a:solidFill>
                  <a:srgbClr val="000000"/>
                </a:solidFill>
                <a:latin typeface="Meiryo UI" panose="020B0604030504040204" pitchFamily="50" charset="-128"/>
                <a:ea typeface="Meiryo UI" panose="020B0604030504040204" pitchFamily="50" charset="-128"/>
              </a:rPr>
              <a:t>月にリフトした国民年金は、試算・分析対象外のため、上記から除外。</a:t>
            </a:r>
            <a:endParaRPr kumimoji="1" lang="en-US" altLang="ja-JP" sz="900" kern="0">
              <a:latin typeface="Arial"/>
              <a:ea typeface="Meiryo UI"/>
            </a:endParaRPr>
          </a:p>
          <a:p>
            <a:pPr marL="625475" lvl="1" indent="-358775" defTabSz="914400">
              <a:buFont typeface="Wingdings" panose="05000000000000000000" pitchFamily="2" charset="2"/>
              <a:buChar char="ü"/>
            </a:pPr>
            <a:r>
              <a:rPr kumimoji="1" lang="en-US" altLang="ja-JP" sz="900" kern="0">
                <a:latin typeface="Arial"/>
                <a:ea typeface="Meiryo UI"/>
              </a:rPr>
              <a:t>(※)</a:t>
            </a:r>
            <a:r>
              <a:rPr kumimoji="1" lang="ja-JP" altLang="en-US" sz="900" kern="0">
                <a:latin typeface="Arial"/>
                <a:ea typeface="Meiryo UI"/>
              </a:rPr>
              <a:t>美里町・川島町の障害者福祉について、一部業務はリフト済みで試算対象となっているが、主要業務はオンプレ稼働中で試算対象外となる。</a:t>
            </a:r>
            <a:endParaRPr kumimoji="1" lang="en-US" altLang="ja-JP" sz="900" kern="0">
              <a:latin typeface="Arial"/>
              <a:ea typeface="Meiryo UI"/>
            </a:endParaRPr>
          </a:p>
          <a:p>
            <a:pPr marL="625475" lvl="1" indent="-358775" defTabSz="914400">
              <a:spcAft>
                <a:spcPts val="600"/>
              </a:spcAft>
              <a:buFont typeface="Wingdings" panose="05000000000000000000" pitchFamily="2" charset="2"/>
              <a:buChar char="ü"/>
            </a:pPr>
            <a:endParaRPr kumimoji="1" lang="en-US" altLang="ja-JP" sz="900" kern="0">
              <a:latin typeface="Arial"/>
              <a:ea typeface="Meiryo UI"/>
            </a:endParaRPr>
          </a:p>
        </p:txBody>
      </p:sp>
      <p:sp>
        <p:nvSpPr>
          <p:cNvPr id="3" name="テキスト ボックス 2">
            <a:extLst>
              <a:ext uri="{FF2B5EF4-FFF2-40B4-BE49-F238E27FC236}">
                <a16:creationId xmlns:a16="http://schemas.microsoft.com/office/drawing/2014/main" id="{956CB814-6511-AD59-0CE5-40EE8EB71980}"/>
              </a:ext>
            </a:extLst>
          </p:cNvPr>
          <p:cNvSpPr txBox="1"/>
          <p:nvPr/>
        </p:nvSpPr>
        <p:spPr bwMode="auto">
          <a:xfrm>
            <a:off x="72000" y="540000"/>
            <a:ext cx="9756000" cy="64629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kern="0">
                <a:solidFill>
                  <a:prstClr val="black"/>
                </a:solidFill>
                <a:latin typeface="Meiryo UI"/>
                <a:ea typeface="Meiryo UI"/>
              </a:rPr>
              <a:t>各採択団体において</a:t>
            </a:r>
            <a:r>
              <a:rPr kumimoji="1" lang="ja-JP" altLang="en-US" b="1" u="sng" kern="0">
                <a:solidFill>
                  <a:prstClr val="black"/>
                </a:solidFill>
                <a:latin typeface="Meiryo UI"/>
                <a:ea typeface="Meiryo UI"/>
              </a:rPr>
              <a:t>リフト済又はリフト予定の標準化対象業務及び関連業務を試算対象業務としてコスト試算を実施</a:t>
            </a:r>
            <a:r>
              <a:rPr kumimoji="1" lang="ja-JP" altLang="en-US" kern="0">
                <a:solidFill>
                  <a:prstClr val="black"/>
                </a:solidFill>
                <a:latin typeface="Meiryo UI"/>
                <a:ea typeface="Meiryo UI"/>
              </a:rPr>
              <a:t>した。</a:t>
            </a:r>
            <a:r>
              <a:rPr kumimoji="1" lang="ja-JP" altLang="en-US" b="1" u="sng" kern="0">
                <a:solidFill>
                  <a:prstClr val="black"/>
                </a:solidFill>
                <a:latin typeface="Meiryo UI"/>
                <a:ea typeface="Meiryo UI"/>
              </a:rPr>
              <a:t>リフト済又はリフト予定の標準化対象業務</a:t>
            </a:r>
            <a:r>
              <a:rPr kumimoji="1" lang="ja-JP" altLang="en-US" kern="0">
                <a:solidFill>
                  <a:prstClr val="black"/>
                </a:solidFill>
                <a:latin typeface="Meiryo UI"/>
                <a:ea typeface="Meiryo UI"/>
              </a:rPr>
              <a:t>は以下のとおり。</a:t>
            </a:r>
            <a:endParaRPr kumimoji="1" lang="en-US" altLang="ja-JP" kern="0">
              <a:solidFill>
                <a:prstClr val="black"/>
              </a:solidFill>
              <a:latin typeface="Meiryo UI"/>
              <a:ea typeface="Meiryo UI"/>
            </a:endParaRPr>
          </a:p>
        </p:txBody>
      </p:sp>
      <p:graphicFrame>
        <p:nvGraphicFramePr>
          <p:cNvPr id="5" name="表 4">
            <a:extLst>
              <a:ext uri="{FF2B5EF4-FFF2-40B4-BE49-F238E27FC236}">
                <a16:creationId xmlns:a16="http://schemas.microsoft.com/office/drawing/2014/main" id="{5DBA0590-4FC1-C3AF-2382-9019558C02C6}"/>
              </a:ext>
            </a:extLst>
          </p:cNvPr>
          <p:cNvGraphicFramePr>
            <a:graphicFrameLocks noGrp="1"/>
          </p:cNvGraphicFramePr>
          <p:nvPr>
            <p:extLst>
              <p:ext uri="{D42A27DB-BD31-4B8C-83A1-F6EECF244321}">
                <p14:modId xmlns:p14="http://schemas.microsoft.com/office/powerpoint/2010/main" val="4173591462"/>
              </p:ext>
            </p:extLst>
          </p:nvPr>
        </p:nvGraphicFramePr>
        <p:xfrm>
          <a:off x="357446" y="1307992"/>
          <a:ext cx="9193869" cy="4552119"/>
        </p:xfrm>
        <a:graphic>
          <a:graphicData uri="http://schemas.openxmlformats.org/drawingml/2006/table">
            <a:tbl>
              <a:tblPr/>
              <a:tblGrid>
                <a:gridCol w="277456">
                  <a:extLst>
                    <a:ext uri="{9D8B030D-6E8A-4147-A177-3AD203B41FA5}">
                      <a16:colId xmlns:a16="http://schemas.microsoft.com/office/drawing/2014/main" val="2618396596"/>
                    </a:ext>
                  </a:extLst>
                </a:gridCol>
                <a:gridCol w="1478223">
                  <a:extLst>
                    <a:ext uri="{9D8B030D-6E8A-4147-A177-3AD203B41FA5}">
                      <a16:colId xmlns:a16="http://schemas.microsoft.com/office/drawing/2014/main" val="3104327331"/>
                    </a:ext>
                  </a:extLst>
                </a:gridCol>
                <a:gridCol w="743819">
                  <a:extLst>
                    <a:ext uri="{9D8B030D-6E8A-4147-A177-3AD203B41FA5}">
                      <a16:colId xmlns:a16="http://schemas.microsoft.com/office/drawing/2014/main" val="16342816"/>
                    </a:ext>
                  </a:extLst>
                </a:gridCol>
                <a:gridCol w="743819">
                  <a:extLst>
                    <a:ext uri="{9D8B030D-6E8A-4147-A177-3AD203B41FA5}">
                      <a16:colId xmlns:a16="http://schemas.microsoft.com/office/drawing/2014/main" val="2536429280"/>
                    </a:ext>
                  </a:extLst>
                </a:gridCol>
                <a:gridCol w="743819">
                  <a:extLst>
                    <a:ext uri="{9D8B030D-6E8A-4147-A177-3AD203B41FA5}">
                      <a16:colId xmlns:a16="http://schemas.microsoft.com/office/drawing/2014/main" val="3534933622"/>
                    </a:ext>
                  </a:extLst>
                </a:gridCol>
                <a:gridCol w="743819">
                  <a:extLst>
                    <a:ext uri="{9D8B030D-6E8A-4147-A177-3AD203B41FA5}">
                      <a16:colId xmlns:a16="http://schemas.microsoft.com/office/drawing/2014/main" val="977196857"/>
                    </a:ext>
                  </a:extLst>
                </a:gridCol>
                <a:gridCol w="743819">
                  <a:extLst>
                    <a:ext uri="{9D8B030D-6E8A-4147-A177-3AD203B41FA5}">
                      <a16:colId xmlns:a16="http://schemas.microsoft.com/office/drawing/2014/main" val="2674661218"/>
                    </a:ext>
                  </a:extLst>
                </a:gridCol>
                <a:gridCol w="743819">
                  <a:extLst>
                    <a:ext uri="{9D8B030D-6E8A-4147-A177-3AD203B41FA5}">
                      <a16:colId xmlns:a16="http://schemas.microsoft.com/office/drawing/2014/main" val="3412193922"/>
                    </a:ext>
                  </a:extLst>
                </a:gridCol>
                <a:gridCol w="743819">
                  <a:extLst>
                    <a:ext uri="{9D8B030D-6E8A-4147-A177-3AD203B41FA5}">
                      <a16:colId xmlns:a16="http://schemas.microsoft.com/office/drawing/2014/main" val="1775207888"/>
                    </a:ext>
                  </a:extLst>
                </a:gridCol>
                <a:gridCol w="743819">
                  <a:extLst>
                    <a:ext uri="{9D8B030D-6E8A-4147-A177-3AD203B41FA5}">
                      <a16:colId xmlns:a16="http://schemas.microsoft.com/office/drawing/2014/main" val="806992816"/>
                    </a:ext>
                  </a:extLst>
                </a:gridCol>
                <a:gridCol w="743819">
                  <a:extLst>
                    <a:ext uri="{9D8B030D-6E8A-4147-A177-3AD203B41FA5}">
                      <a16:colId xmlns:a16="http://schemas.microsoft.com/office/drawing/2014/main" val="2979254143"/>
                    </a:ext>
                  </a:extLst>
                </a:gridCol>
                <a:gridCol w="743819">
                  <a:extLst>
                    <a:ext uri="{9D8B030D-6E8A-4147-A177-3AD203B41FA5}">
                      <a16:colId xmlns:a16="http://schemas.microsoft.com/office/drawing/2014/main" val="971411404"/>
                    </a:ext>
                  </a:extLst>
                </a:gridCol>
              </a:tblGrid>
              <a:tr h="197117">
                <a:tc rowSpan="2">
                  <a:txBody>
                    <a:bodyPr/>
                    <a:lstStyle/>
                    <a:p>
                      <a:pPr algn="ctr"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標準化対象業務</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神戸市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grid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せとうち３市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8D"/>
                    </a:solidFill>
                  </a:tcPr>
                </a:tc>
                <a:tc hMerge="1">
                  <a:txBody>
                    <a:bodyPr/>
                    <a:lstStyle/>
                    <a:p>
                      <a:pPr algn="ctr" rtl="0"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38BF0"/>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盛岡市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佐倉市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宇和島市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須坂市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grid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美里町・川島町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8D"/>
                    </a:solidFill>
                  </a:tcPr>
                </a:tc>
                <a:tc hMerge="1">
                  <a:txBody>
                    <a:bodyPr/>
                    <a:lstStyle/>
                    <a:p>
                      <a:pPr algn="ctr" rtl="0" fontAlgn="ctr"/>
                      <a:endParaRPr lang="ja-JP" altLang="en-US" sz="1100" b="1" i="0" u="none" strike="noStrike">
                        <a:solidFill>
                          <a:srgbClr val="FFFFFF"/>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38BF0"/>
                    </a:solidFill>
                  </a:tcPr>
                </a:tc>
                <a:tc rowSpan="2">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笠置町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extLst>
                  <a:ext uri="{0D108BD9-81ED-4DB2-BD59-A6C34878D82A}">
                    <a16:rowId xmlns:a16="http://schemas.microsoft.com/office/drawing/2014/main" val="581547024"/>
                  </a:ext>
                </a:extLst>
              </a:tr>
              <a:tr h="203357">
                <a:tc vMerge="1">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vMerge="1">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標準化対象業務</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倉敷市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松山市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美里町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a:txBody>
                    <a:bodyPr/>
                    <a:lstStyle/>
                    <a:p>
                      <a:pPr algn="ctr" rtl="0" fontAlgn="ctr"/>
                      <a:r>
                        <a:rPr lang="ja-JP" altLang="en-US" sz="1100" b="1" i="0" u="none" strike="noStrike">
                          <a:solidFill>
                            <a:schemeClr val="bg1"/>
                          </a:solidFill>
                          <a:effectLst/>
                          <a:latin typeface="Meiryo UI" panose="020B0604030504040204" pitchFamily="50" charset="-128"/>
                          <a:ea typeface="Meiryo UI" panose="020B0604030504040204" pitchFamily="50" charset="-128"/>
                        </a:rPr>
                        <a:t>川島町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tc vMerge="1">
                  <a:txBody>
                    <a:bodyPr/>
                    <a:lstStyle/>
                    <a:p>
                      <a:pPr algn="ctr" rtl="0" fontAlgn="ctr"/>
                      <a:endParaRPr lang="ja-JP" altLang="en-US" sz="1100" b="0" i="0" u="none" strike="noStrike">
                        <a:solidFill>
                          <a:schemeClr val="bg1"/>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338D"/>
                    </a:solidFill>
                  </a:tcPr>
                </a:tc>
                <a:extLst>
                  <a:ext uri="{0D108BD9-81ED-4DB2-BD59-A6C34878D82A}">
                    <a16:rowId xmlns:a16="http://schemas.microsoft.com/office/drawing/2014/main" val="1332050831"/>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住民基本台帳</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63125452"/>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選挙人名簿管理</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3973313160"/>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固定資産税</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3220465979"/>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個人住民税</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2024477414"/>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法人住民税</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2734617321"/>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軽自動車税</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339220145"/>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zh-CN" altLang="en-US" sz="1100" b="0" i="0" u="none" strike="noStrike">
                          <a:solidFill>
                            <a:srgbClr val="000000"/>
                          </a:solidFill>
                          <a:effectLst/>
                          <a:latin typeface="Meiryo UI" panose="020B0604030504040204" pitchFamily="50" charset="-128"/>
                          <a:ea typeface="Meiryo UI" panose="020B0604030504040204" pitchFamily="50" charset="-128"/>
                        </a:rPr>
                        <a:t>国民健康保険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2797622181"/>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国民年金</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2649404216"/>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障害者福祉</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1315307828"/>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後期高齢者医療</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940737278"/>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介護保険</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1938655996"/>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児童手当</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547894678"/>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生活保護</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4143829895"/>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健康管理</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3306729688"/>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就学</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4126577462"/>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zh-CN" altLang="en-US" sz="1100" b="0" i="0" u="none" strike="noStrike">
                          <a:solidFill>
                            <a:srgbClr val="000000"/>
                          </a:solidFill>
                          <a:effectLst/>
                          <a:latin typeface="Meiryo UI" panose="020B0604030504040204" pitchFamily="50" charset="-128"/>
                          <a:ea typeface="Meiryo UI" panose="020B0604030504040204" pitchFamily="50" charset="-128"/>
                        </a:rPr>
                        <a:t>児童</a:t>
                      </a:r>
                      <a:r>
                        <a:rPr lang="ja-JP" altLang="en-US" sz="1100" b="0" i="0" u="none" strike="noStrike">
                          <a:solidFill>
                            <a:srgbClr val="000000"/>
                          </a:solidFill>
                          <a:effectLst/>
                          <a:latin typeface="Meiryo UI" panose="020B0604030504040204" pitchFamily="50" charset="-128"/>
                          <a:ea typeface="Meiryo UI" panose="020B0604030504040204" pitchFamily="50" charset="-128"/>
                        </a:rPr>
                        <a:t>扶養</a:t>
                      </a:r>
                      <a:r>
                        <a:rPr lang="zh-CN" altLang="en-US" sz="1100" b="0" i="0" u="none" strike="noStrike">
                          <a:solidFill>
                            <a:srgbClr val="000000"/>
                          </a:solidFill>
                          <a:effectLst/>
                          <a:latin typeface="Meiryo UI" panose="020B0604030504040204" pitchFamily="50" charset="-128"/>
                          <a:ea typeface="Meiryo UI" panose="020B0604030504040204" pitchFamily="50" charset="-128"/>
                        </a:rPr>
                        <a:t>手当</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638808869"/>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17</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子ども・子育て支援</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4121928015"/>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戸籍</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3413698320"/>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19</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戸籍附票</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EFC"/>
                    </a:solidFill>
                  </a:tcPr>
                </a:tc>
                <a:extLst>
                  <a:ext uri="{0D108BD9-81ED-4DB2-BD59-A6C34878D82A}">
                    <a16:rowId xmlns:a16="http://schemas.microsoft.com/office/drawing/2014/main" val="2041971909"/>
                  </a:ext>
                </a:extLst>
              </a:tr>
              <a:tr h="198013">
                <a:tc>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l"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印鑑登録</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〇</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AF9"/>
                    </a:solidFill>
                  </a:tcPr>
                </a:tc>
                <a:extLst>
                  <a:ext uri="{0D108BD9-81ED-4DB2-BD59-A6C34878D82A}">
                    <a16:rowId xmlns:a16="http://schemas.microsoft.com/office/drawing/2014/main" val="2643706741"/>
                  </a:ext>
                </a:extLst>
              </a:tr>
              <a:tr h="191385">
                <a:tc gridSpan="2">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100" b="0" i="0" u="none" strike="noStrike">
                          <a:solidFill>
                            <a:srgbClr val="000000"/>
                          </a:solidFill>
                          <a:effectLst/>
                          <a:latin typeface="Meiryo UI" panose="020B0604030504040204" pitchFamily="50" charset="-128"/>
                          <a:ea typeface="Meiryo UI" panose="020B0604030504040204" pitchFamily="50" charset="-128"/>
                        </a:rPr>
                        <a:t>業務小計</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hMerge="1">
                  <a:txBody>
                    <a:bodyPr/>
                    <a:lstStyle/>
                    <a:p>
                      <a:pPr algn="l"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100" b="0" i="0" u="none" strike="noStrike">
                          <a:solidFill>
                            <a:srgbClr val="000000"/>
                          </a:solidFill>
                          <a:effectLst/>
                          <a:latin typeface="Meiryo UI" panose="020B0604030504040204" pitchFamily="50" charset="-128"/>
                          <a:ea typeface="Meiryo UI" panose="020B0604030504040204" pitchFamily="50" charset="-128"/>
                        </a:rPr>
                        <a:t>業務小計</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２</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99"/>
                    </a:solidFill>
                  </a:tcPr>
                </a:tc>
                <a:extLst>
                  <a:ext uri="{0D108BD9-81ED-4DB2-BD59-A6C34878D82A}">
                    <a16:rowId xmlns:a16="http://schemas.microsoft.com/office/drawing/2014/main" val="3095716398"/>
                  </a:ext>
                </a:extLst>
              </a:tr>
            </a:tbl>
          </a:graphicData>
        </a:graphic>
      </p:graphicFrame>
    </p:spTree>
    <p:extLst>
      <p:ext uri="{BB962C8B-B14F-4D97-AF65-F5344CB8AC3E}">
        <p14:creationId xmlns:p14="http://schemas.microsoft.com/office/powerpoint/2010/main" val="302952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参考</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採択団体毎の関連業務におけるリフト対象業務数</a:t>
            </a:r>
            <a:endParaRPr kumimoji="1" lang="ja-JP" altLang="en-US" sz="2400" b="1">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2F88F606-FCC9-EC74-7BCE-B0C20E09E574}"/>
              </a:ext>
            </a:extLst>
          </p:cNvPr>
          <p:cNvGraphicFramePr>
            <a:graphicFrameLocks noGrp="1"/>
          </p:cNvGraphicFramePr>
          <p:nvPr>
            <p:extLst>
              <p:ext uri="{D42A27DB-BD31-4B8C-83A1-F6EECF244321}">
                <p14:modId xmlns:p14="http://schemas.microsoft.com/office/powerpoint/2010/main" val="2542887664"/>
              </p:ext>
            </p:extLst>
          </p:nvPr>
        </p:nvGraphicFramePr>
        <p:xfrm>
          <a:off x="314797" y="1264640"/>
          <a:ext cx="9279172" cy="3885816"/>
        </p:xfrm>
        <a:graphic>
          <a:graphicData uri="http://schemas.openxmlformats.org/drawingml/2006/table">
            <a:tbl>
              <a:tblPr/>
              <a:tblGrid>
                <a:gridCol w="1045141">
                  <a:extLst>
                    <a:ext uri="{9D8B030D-6E8A-4147-A177-3AD203B41FA5}">
                      <a16:colId xmlns:a16="http://schemas.microsoft.com/office/drawing/2014/main" val="1064477951"/>
                    </a:ext>
                  </a:extLst>
                </a:gridCol>
                <a:gridCol w="964925">
                  <a:extLst>
                    <a:ext uri="{9D8B030D-6E8A-4147-A177-3AD203B41FA5}">
                      <a16:colId xmlns:a16="http://schemas.microsoft.com/office/drawing/2014/main" val="3842763743"/>
                    </a:ext>
                  </a:extLst>
                </a:gridCol>
                <a:gridCol w="3634553">
                  <a:extLst>
                    <a:ext uri="{9D8B030D-6E8A-4147-A177-3AD203B41FA5}">
                      <a16:colId xmlns:a16="http://schemas.microsoft.com/office/drawing/2014/main" val="192179548"/>
                    </a:ext>
                  </a:extLst>
                </a:gridCol>
                <a:gridCol w="3634553">
                  <a:extLst>
                    <a:ext uri="{9D8B030D-6E8A-4147-A177-3AD203B41FA5}">
                      <a16:colId xmlns:a16="http://schemas.microsoft.com/office/drawing/2014/main" val="2992783747"/>
                    </a:ext>
                  </a:extLst>
                </a:gridCol>
              </a:tblGrid>
              <a:tr h="145491">
                <a:tc rowSpan="2">
                  <a:txBody>
                    <a:bodyPr/>
                    <a:lstStyle/>
                    <a:p>
                      <a:pPr algn="ctr" fontAlgn="ctr"/>
                      <a:r>
                        <a:rPr lang="ja-JP" altLang="en-US" sz="1050" b="0" i="0" u="none" strike="noStrike">
                          <a:solidFill>
                            <a:srgbClr val="FFFFFF"/>
                          </a:solidFill>
                          <a:effectLst/>
                          <a:latin typeface="Meiryo UI" panose="020B0604030504040204" pitchFamily="50" charset="-128"/>
                          <a:ea typeface="Meiryo UI" panose="020B0604030504040204" pitchFamily="50" charset="-128"/>
                        </a:rPr>
                        <a:t>採択</a:t>
                      </a:r>
                      <a:br>
                        <a:rPr lang="en-US" altLang="ja-JP" sz="1050" b="0" i="0" u="none" strike="noStrike">
                          <a:solidFill>
                            <a:srgbClr val="FFFFFF"/>
                          </a:solidFill>
                          <a:effectLst/>
                          <a:latin typeface="Meiryo UI" panose="020B0604030504040204" pitchFamily="50" charset="-128"/>
                          <a:ea typeface="Meiryo UI" panose="020B0604030504040204" pitchFamily="50" charset="-128"/>
                        </a:rPr>
                      </a:br>
                      <a:r>
                        <a:rPr lang="ja-JP" altLang="en-US" sz="1050" b="0" i="0" u="none" strike="noStrike">
                          <a:solidFill>
                            <a:srgbClr val="FFFFFF"/>
                          </a:solidFill>
                          <a:effectLst/>
                          <a:latin typeface="Meiryo UI" panose="020B0604030504040204" pitchFamily="50" charset="-128"/>
                          <a:ea typeface="Meiryo UI" panose="020B0604030504040204" pitchFamily="50" charset="-128"/>
                        </a:rPr>
                        <a:t>団体名</a:t>
                      </a:r>
                    </a:p>
                  </a:txBody>
                  <a:tcPr marL="4941" marR="4941" marT="49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bg1"/>
                          </a:solidFill>
                          <a:effectLst/>
                          <a:latin typeface="Meiryo UI" panose="020B0604030504040204" pitchFamily="50" charset="-128"/>
                          <a:ea typeface="Meiryo UI" panose="020B0604030504040204" pitchFamily="50" charset="-128"/>
                        </a:rPr>
                        <a:t>「関連業務」におけるリフト業務</a:t>
                      </a: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a:solidFill>
                          <a:schemeClr val="bg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hMerge="1">
                  <a:txBody>
                    <a:bodyPr/>
                    <a:lstStyle/>
                    <a:p>
                      <a:endParaRPr kumimoji="1" lang="ja-JP" altLang="en-US"/>
                    </a:p>
                  </a:txBody>
                  <a:tcPr/>
                </a:tc>
                <a:extLst>
                  <a:ext uri="{0D108BD9-81ED-4DB2-BD59-A6C34878D82A}">
                    <a16:rowId xmlns:a16="http://schemas.microsoft.com/office/drawing/2014/main" val="1550165122"/>
                  </a:ext>
                </a:extLst>
              </a:tr>
              <a:tr h="145491">
                <a:tc vMerge="1">
                  <a:txBody>
                    <a:bodyPr/>
                    <a:lstStyle/>
                    <a:p>
                      <a:pPr algn="ctr" fontAlgn="ctr"/>
                      <a:r>
                        <a:rPr lang="ja-JP" altLang="en-US" sz="1050" b="0" i="0" u="none" strike="noStrike">
                          <a:solidFill>
                            <a:srgbClr val="FFFFFF"/>
                          </a:solidFill>
                          <a:effectLst/>
                          <a:latin typeface="Meiryo UI" panose="020B0604030504040204" pitchFamily="50" charset="-128"/>
                          <a:ea typeface="Meiryo UI" panose="020B0604030504040204" pitchFamily="50" charset="-128"/>
                        </a:rPr>
                        <a:t>採択団体名</a:t>
                      </a:r>
                    </a:p>
                  </a:txBody>
                  <a:tcPr marL="4941" marR="4941" marT="49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bg1"/>
                          </a:solidFill>
                          <a:effectLst/>
                          <a:latin typeface="Meiryo UI" panose="020B0604030504040204" pitchFamily="50" charset="-128"/>
                          <a:ea typeface="Meiryo UI" panose="020B0604030504040204" pitchFamily="50" charset="-128"/>
                        </a:rPr>
                        <a:t>業務数</a:t>
                      </a: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bg1"/>
                          </a:solidFill>
                          <a:effectLst/>
                          <a:latin typeface="Meiryo UI" panose="020B0604030504040204" pitchFamily="50" charset="-128"/>
                          <a:ea typeface="Meiryo UI" panose="020B0604030504040204" pitchFamily="50" charset="-128"/>
                        </a:rPr>
                        <a:t>共通機能に分類</a:t>
                      </a: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bg1"/>
                          </a:solidFill>
                          <a:effectLst/>
                          <a:latin typeface="Meiryo UI" panose="020B0604030504040204" pitchFamily="50" charset="-128"/>
                          <a:ea typeface="Meiryo UI" panose="020B0604030504040204" pitchFamily="50" charset="-128"/>
                        </a:rPr>
                        <a:t>自治体の独自施策等に分類</a:t>
                      </a: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3969783400"/>
                  </a:ext>
                </a:extLst>
              </a:tr>
              <a:tr h="186744">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神戸市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ー</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共通基盤</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51025762"/>
                  </a:ext>
                </a:extLst>
              </a:tr>
              <a:tr h="22686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倉敷市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zh-TW" sz="900" b="0" i="0" u="none" strike="noStrike">
                          <a:solidFill>
                            <a:schemeClr val="tx1"/>
                          </a:solidFill>
                          <a:effectLst/>
                          <a:latin typeface="Meiryo UI" panose="020B0604030504040204" pitchFamily="50" charset="-128"/>
                          <a:ea typeface="Meiryo UI" panose="020B0604030504040204" pitchFamily="50" charset="-128"/>
                        </a:rPr>
                        <a:t>5</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ー</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児童福祉、高齢者福祉、養護老人ホーム入所措置、民生委員・児童委員管理、避難行動要支援者名簿</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28549709"/>
                  </a:ext>
                </a:extLst>
              </a:tr>
              <a:tr h="186744">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松山市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ー</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ー</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ー</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2126533"/>
                  </a:ext>
                </a:extLst>
              </a:tr>
              <a:tr h="32744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盛岡市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収滞納管理、住登外管理</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乳幼児医療、ひとり親医療、住宅管理、母子父子寡婦福祉資金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107305"/>
                  </a:ext>
                </a:extLst>
              </a:tr>
              <a:tr h="32744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佐倉市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住登外管理</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乳幼児医療、ひとり親医療、高齢者福祉、総合窓口、</a:t>
                      </a:r>
                      <a:r>
                        <a:rPr lang="zh-TW" altLang="en-US" sz="900" b="0" i="0" u="none" strike="noStrike">
                          <a:solidFill>
                            <a:schemeClr val="tx1"/>
                          </a:solidFill>
                          <a:effectLst/>
                          <a:latin typeface="Meiryo UI" panose="020B0604030504040204" pitchFamily="50" charset="-128"/>
                          <a:ea typeface="Meiryo UI" panose="020B0604030504040204" pitchFamily="50" charset="-128"/>
                        </a:rPr>
                        <a:t>特定健診</a:t>
                      </a:r>
                      <a:r>
                        <a:rPr lang="ja-JP" altLang="en-US" sz="900" b="0" i="0" u="none" strike="noStrike">
                          <a:solidFill>
                            <a:schemeClr val="tx1"/>
                          </a:solidFill>
                          <a:effectLst/>
                          <a:latin typeface="Meiryo UI" panose="020B0604030504040204" pitchFamily="50" charset="-128"/>
                          <a:ea typeface="Meiryo UI" panose="020B0604030504040204" pitchFamily="50" charset="-128"/>
                        </a:rPr>
                        <a:t>、</a:t>
                      </a:r>
                      <a:r>
                        <a:rPr lang="zh-TW" altLang="en-US" sz="900" b="0" i="0" u="none" strike="noStrike">
                          <a:solidFill>
                            <a:schemeClr val="tx1"/>
                          </a:solidFill>
                          <a:effectLst/>
                          <a:latin typeface="Meiryo UI" panose="020B0604030504040204" pitchFamily="50" charset="-128"/>
                          <a:ea typeface="Meiryo UI" panose="020B0604030504040204" pitchFamily="50" charset="-128"/>
                        </a:rPr>
                        <a:t>特定保健指導</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1971260"/>
                  </a:ext>
                </a:extLst>
              </a:tr>
              <a:tr h="781179">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宇和島市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申請管理、団体内統合宛名、宛名管理、滞納管理、収納消込</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共通情報、機密保護、システム管理、連携共通等、窓口案内、総合照会、口座、申告受付、ひとり親医療、こども医療、重心医療、特別児童扶養手当、公営住宅、下水道受益者負担金、道路河川占有料、汎用台帳、汎用調定、被災者支援、子育て世帯臨時特別給付金、特別定額給付金、プレミアム付商品券、臨時給付金、財務会計、起債管理、契約管理、備品管理、人事管理、職員給与、臨時職員、消防団管理、会計年度任用職員</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4787127"/>
                  </a:ext>
                </a:extLst>
              </a:tr>
              <a:tr h="32744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須坂市</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宛名、団体内統合宛名、収納・口座</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総合窓口、地図、高齢者福祉、福祉医療給付、要援護者台帳、下水道受益者負担金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31772337"/>
                  </a:ext>
                </a:extLst>
              </a:tr>
              <a:tr h="32744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美里町</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a:solidFill>
                            <a:schemeClr val="tx1"/>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統合宛名</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裁判員制度、申告受付支援、医療費助成</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20243767"/>
                  </a:ext>
                </a:extLst>
              </a:tr>
              <a:tr h="327440">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川島町</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統合宛名</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裁判員制度、申告受付支援、医療費助成、畜犬管理</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05790859"/>
                  </a:ext>
                </a:extLst>
              </a:tr>
              <a:tr h="435226">
                <a:tc>
                  <a:txBody>
                    <a:bodyPr/>
                    <a:lstStyle/>
                    <a:p>
                      <a:pPr algn="ctr"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rPr>
                        <a:t>笠置町</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住登外管理、収納管理、滞納管理</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福祉医療、共同徴収、上下水道料金、税機構連携、総合窓口支援</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7413574"/>
                  </a:ext>
                </a:extLst>
              </a:tr>
            </a:tbl>
          </a:graphicData>
        </a:graphic>
      </p:graphicFrame>
      <p:sp>
        <p:nvSpPr>
          <p:cNvPr id="8" name="テキスト ボックス 7">
            <a:extLst>
              <a:ext uri="{FF2B5EF4-FFF2-40B4-BE49-F238E27FC236}">
                <a16:creationId xmlns:a16="http://schemas.microsoft.com/office/drawing/2014/main" id="{B1BFC144-AA8C-1719-FD4D-1009753C7298}"/>
              </a:ext>
            </a:extLst>
          </p:cNvPr>
          <p:cNvSpPr txBox="1">
            <a:spLocks/>
          </p:cNvSpPr>
          <p:nvPr/>
        </p:nvSpPr>
        <p:spPr>
          <a:xfrm>
            <a:off x="357447" y="5580954"/>
            <a:ext cx="9193872" cy="903454"/>
          </a:xfrm>
          <a:prstGeom prst="rect">
            <a:avLst/>
          </a:prstGeom>
          <a:solidFill>
            <a:srgbClr val="F2F2F2"/>
          </a:solidFill>
          <a:effectLst>
            <a:outerShdw blurRad="50800" dist="38100" dir="2700000" algn="tl" rotWithShape="0">
              <a:prstClr val="black">
                <a:alpha val="40000"/>
              </a:prstClr>
            </a:outerShdw>
          </a:effectLst>
        </p:spPr>
        <p:txBody>
          <a:bodyPr wrap="square" lIns="54610" tIns="54610" rIns="54610" bIns="54610" numCol="2" rtlCol="0">
            <a:noAutofit/>
          </a:bodyPr>
          <a:lstStyle/>
          <a:p>
            <a:pPr marL="285750" indent="-285750" defTabSz="914400">
              <a:spcAft>
                <a:spcPts val="600"/>
              </a:spcAft>
              <a:buFont typeface="Wingdings" panose="05000000000000000000" pitchFamily="2" charset="2"/>
              <a:buChar char="p"/>
            </a:pPr>
            <a:r>
              <a:rPr kumimoji="1" lang="ja-JP" altLang="en-US" sz="1050" b="1" u="sng">
                <a:solidFill>
                  <a:srgbClr val="00338D"/>
                </a:solidFill>
                <a:latin typeface="Arial"/>
                <a:ea typeface="Meiryo UI"/>
              </a:rPr>
              <a:t>補足</a:t>
            </a:r>
            <a:endParaRPr kumimoji="1" lang="en-US" altLang="ja-JP" sz="1050" kern="0">
              <a:solidFill>
                <a:srgbClr val="00338D"/>
              </a:solidFill>
              <a:latin typeface="Arial"/>
              <a:ea typeface="Meiryo UI"/>
            </a:endParaRPr>
          </a:p>
          <a:p>
            <a:pPr marL="625475" lvl="1" indent="-358775" defTabSz="914400">
              <a:spcAft>
                <a:spcPts val="600"/>
              </a:spcAft>
              <a:buFont typeface="Wingdings" panose="05000000000000000000" pitchFamily="2" charset="2"/>
              <a:buChar char="ü"/>
            </a:pPr>
            <a:r>
              <a:rPr kumimoji="1" lang="ja-JP" altLang="en-US" sz="900" kern="0">
                <a:latin typeface="Arial"/>
                <a:ea typeface="Meiryo UI"/>
              </a:rPr>
              <a:t>各採択団体の先行事業計画書を参照し記載。</a:t>
            </a:r>
            <a:endParaRPr kumimoji="1" lang="en-US" altLang="ja-JP" sz="900" kern="0">
              <a:latin typeface="Arial"/>
              <a:ea typeface="Meiryo UI"/>
            </a:endParaRPr>
          </a:p>
          <a:p>
            <a:pPr marL="625475" lvl="1" indent="-358775" defTabSz="914400">
              <a:spcAft>
                <a:spcPts val="600"/>
              </a:spcAft>
              <a:buFont typeface="Wingdings" panose="05000000000000000000" pitchFamily="2" charset="2"/>
              <a:buChar char="ü"/>
            </a:pPr>
            <a:r>
              <a:rPr kumimoji="1" lang="ja-JP" altLang="en-US" sz="900" kern="0">
                <a:latin typeface="Arial"/>
                <a:ea typeface="Meiryo UI"/>
              </a:rPr>
              <a:t>神戸市、笠置町は本番稼働前であり、リフト予定業務数となる。</a:t>
            </a:r>
            <a:endParaRPr kumimoji="1" lang="en-US" altLang="ja-JP" sz="900" kern="0">
              <a:latin typeface="Arial"/>
              <a:ea typeface="Meiryo UI"/>
            </a:endParaRPr>
          </a:p>
          <a:p>
            <a:pPr marL="266700" lvl="1" defTabSz="914400">
              <a:spcAft>
                <a:spcPts val="600"/>
              </a:spcAft>
            </a:pPr>
            <a:endParaRPr kumimoji="1" lang="en-US" altLang="ja-JP" sz="900" kern="0">
              <a:latin typeface="Arial"/>
              <a:ea typeface="Meiryo UI"/>
            </a:endParaRPr>
          </a:p>
        </p:txBody>
      </p:sp>
      <p:sp>
        <p:nvSpPr>
          <p:cNvPr id="3" name="テキスト ボックス 2">
            <a:extLst>
              <a:ext uri="{FF2B5EF4-FFF2-40B4-BE49-F238E27FC236}">
                <a16:creationId xmlns:a16="http://schemas.microsoft.com/office/drawing/2014/main" id="{651E8F26-B017-DD24-D771-014BC4CC1C0F}"/>
              </a:ext>
            </a:extLst>
          </p:cNvPr>
          <p:cNvSpPr txBox="1"/>
          <p:nvPr/>
        </p:nvSpPr>
        <p:spPr bwMode="auto">
          <a:xfrm>
            <a:off x="72000" y="540000"/>
            <a:ext cx="9756000" cy="64629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kern="0">
                <a:solidFill>
                  <a:prstClr val="black"/>
                </a:solidFill>
                <a:latin typeface="Meiryo UI"/>
                <a:ea typeface="Meiryo UI"/>
              </a:rPr>
              <a:t>各採択団体において</a:t>
            </a:r>
            <a:r>
              <a:rPr kumimoji="1" lang="ja-JP" altLang="en-US" b="1" u="sng" kern="0">
                <a:solidFill>
                  <a:prstClr val="black"/>
                </a:solidFill>
                <a:latin typeface="Meiryo UI"/>
                <a:ea typeface="Meiryo UI"/>
              </a:rPr>
              <a:t>リフト済又はリフト予定の標準化対象業務及び関連業務を試算対象業務としてコスト試算を実施</a:t>
            </a:r>
            <a:r>
              <a:rPr kumimoji="1" lang="ja-JP" altLang="en-US" kern="0">
                <a:solidFill>
                  <a:prstClr val="black"/>
                </a:solidFill>
                <a:latin typeface="Meiryo UI"/>
                <a:ea typeface="Meiryo UI"/>
              </a:rPr>
              <a:t>した。</a:t>
            </a:r>
            <a:r>
              <a:rPr kumimoji="1" lang="ja-JP" altLang="en-US" b="1" u="sng" kern="0">
                <a:solidFill>
                  <a:prstClr val="black"/>
                </a:solidFill>
                <a:latin typeface="Meiryo UI"/>
                <a:ea typeface="Meiryo UI"/>
              </a:rPr>
              <a:t>リフト済又はリフト予定の主な関連業務</a:t>
            </a:r>
            <a:r>
              <a:rPr kumimoji="1" lang="ja-JP" altLang="en-US" kern="0">
                <a:solidFill>
                  <a:prstClr val="black"/>
                </a:solidFill>
                <a:latin typeface="Meiryo UI"/>
                <a:ea typeface="Meiryo UI"/>
              </a:rPr>
              <a:t>は以下のとおり。</a:t>
            </a:r>
            <a:endParaRPr kumimoji="1" lang="en-US" altLang="ja-JP" kern="0">
              <a:solidFill>
                <a:prstClr val="black"/>
              </a:solidFill>
              <a:latin typeface="Meiryo UI"/>
              <a:ea typeface="Meiryo UI"/>
            </a:endParaRPr>
          </a:p>
        </p:txBody>
      </p:sp>
      <p:sp>
        <p:nvSpPr>
          <p:cNvPr id="2" name="スライド番号プレースホルダー 5">
            <a:extLst>
              <a:ext uri="{FF2B5EF4-FFF2-40B4-BE49-F238E27FC236}">
                <a16:creationId xmlns:a16="http://schemas.microsoft.com/office/drawing/2014/main" id="{CC44F27C-44D9-03EA-1D3E-0000B2E7B2A3}"/>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975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C9F2F9C8-C4A6-A916-E096-19A5A47A180F}"/>
              </a:ext>
            </a:extLst>
          </p:cNvPr>
          <p:cNvSpPr>
            <a:spLocks/>
          </p:cNvSpPr>
          <p:nvPr/>
        </p:nvSpPr>
        <p:spPr>
          <a:xfrm>
            <a:off x="245009" y="2154768"/>
            <a:ext cx="4470888" cy="1313659"/>
          </a:xfrm>
          <a:prstGeom prst="rect">
            <a:avLst/>
          </a:prstGeom>
          <a:solidFill>
            <a:schemeClr val="bg2"/>
          </a:solidFill>
          <a:ln w="25400" cap="flat" cmpd="sng" algn="ctr">
            <a:noFill/>
            <a:prstDash val="solid"/>
            <a:miter lim="800000"/>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地方公共団体がクラウドサービスの利点を最大限に活用することで、迅速、柔軟、かつ、セキュアでコスト効率の高いシステムを構築できるよう、参考資料として令和</a:t>
            </a:r>
            <a:r>
              <a:rPr kumimoji="0" lang="en-US" altLang="ja-JP"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4</a:t>
            </a:r>
            <a:r>
              <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年度に作成（</a:t>
            </a:r>
            <a:r>
              <a:rPr lang="en-US" altLang="ja-JP" sz="1100" kern="0">
                <a:solidFill>
                  <a:srgbClr val="000000">
                    <a:lumMod val="100000"/>
                  </a:srgbClr>
                </a:solidFill>
                <a:latin typeface="Meiryo UI" panose="020B0604030504040204" pitchFamily="50" charset="-128"/>
                <a:ea typeface="Meiryo UI" panose="020B0604030504040204" pitchFamily="50" charset="-128"/>
              </a:rPr>
              <a:t>AWS</a:t>
            </a:r>
            <a:r>
              <a:rPr lang="ja-JP" altLang="en-US" sz="1100" kern="0">
                <a:solidFill>
                  <a:srgbClr val="000000">
                    <a:lumMod val="100000"/>
                  </a:srgbClr>
                </a:solidFill>
                <a:latin typeface="Meiryo UI" panose="020B0604030504040204" pitchFamily="50" charset="-128"/>
                <a:ea typeface="Meiryo UI" panose="020B0604030504040204" pitchFamily="50" charset="-128"/>
              </a:rPr>
              <a:t>、</a:t>
            </a:r>
            <a:r>
              <a:rPr lang="en-US" altLang="ja-JP" sz="1100" kern="0" err="1">
                <a:solidFill>
                  <a:srgbClr val="000000">
                    <a:lumMod val="100000"/>
                  </a:srgbClr>
                </a:solidFill>
                <a:latin typeface="Meiryo UI" panose="020B0604030504040204" pitchFamily="50" charset="-128"/>
                <a:ea typeface="Meiryo UI" panose="020B0604030504040204" pitchFamily="50" charset="-128"/>
              </a:rPr>
              <a:t>GoogleCloud</a:t>
            </a:r>
            <a:r>
              <a:rPr lang="ja-JP" altLang="en-US" sz="1100" kern="0">
                <a:solidFill>
                  <a:srgbClr val="000000">
                    <a:lumMod val="100000"/>
                  </a:srgbClr>
                </a:solidFill>
                <a:latin typeface="Meiryo UI" panose="020B0604030504040204" pitchFamily="50" charset="-128"/>
                <a:ea typeface="Meiryo UI" panose="020B0604030504040204" pitchFamily="50" charset="-128"/>
              </a:rPr>
              <a:t>、</a:t>
            </a:r>
            <a:r>
              <a:rPr lang="en-US" altLang="ja-JP" sz="1100" kern="0">
                <a:solidFill>
                  <a:srgbClr val="000000">
                    <a:lumMod val="100000"/>
                  </a:srgbClr>
                </a:solidFill>
                <a:latin typeface="Meiryo UI" panose="020B0604030504040204" pitchFamily="50" charset="-128"/>
                <a:ea typeface="Meiryo UI" panose="020B0604030504040204" pitchFamily="50" charset="-128"/>
              </a:rPr>
              <a:t>Azure</a:t>
            </a:r>
            <a:r>
              <a:rPr lang="ja-JP" altLang="en-US" sz="1100" kern="0">
                <a:solidFill>
                  <a:srgbClr val="000000">
                    <a:lumMod val="100000"/>
                  </a:srgbClr>
                </a:solidFill>
                <a:latin typeface="Meiryo UI" panose="020B0604030504040204" pitchFamily="50" charset="-128"/>
                <a:ea typeface="Meiryo UI" panose="020B0604030504040204" pitchFamily="50" charset="-128"/>
              </a:rPr>
              <a:t>、</a:t>
            </a:r>
            <a:r>
              <a:rPr lang="en-US" altLang="ja-JP" sz="1100" kern="0">
                <a:solidFill>
                  <a:srgbClr val="000000">
                    <a:lumMod val="100000"/>
                  </a:srgbClr>
                </a:solidFill>
                <a:latin typeface="Meiryo UI" panose="020B0604030504040204" pitchFamily="50" charset="-128"/>
                <a:ea typeface="Meiryo UI" panose="020B0604030504040204" pitchFamily="50" charset="-128"/>
              </a:rPr>
              <a:t>OCI</a:t>
            </a:r>
            <a:r>
              <a:rPr lang="ja-JP" altLang="en-US" sz="1100" kern="0">
                <a:solidFill>
                  <a:srgbClr val="000000">
                    <a:lumMod val="100000"/>
                  </a:srgbClr>
                </a:solidFill>
                <a:latin typeface="Meiryo UI" panose="020B0604030504040204" pitchFamily="50" charset="-128"/>
                <a:ea typeface="Meiryo UI" panose="020B0604030504040204" pitchFamily="50" charset="-128"/>
              </a:rPr>
              <a:t>編を令和６年５月に改訂</a:t>
            </a:r>
            <a:r>
              <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a:t>
            </a:r>
            <a:endParaRPr kumimoji="0" lang="en-US" altLang="ja-JP"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各</a:t>
            </a:r>
            <a:r>
              <a:rPr kumimoji="0" lang="en-US" altLang="ja-JP"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CS</a:t>
            </a:r>
            <a:r>
              <a:rPr lang="en-US" altLang="ja-JP" sz="1100" kern="0">
                <a:solidFill>
                  <a:srgbClr val="000000">
                    <a:lumMod val="100000"/>
                  </a:srgbClr>
                </a:solidFill>
                <a:latin typeface="Meiryo UI" panose="020B0604030504040204" pitchFamily="50" charset="-128"/>
                <a:ea typeface="Meiryo UI" panose="020B0604030504040204" pitchFamily="50" charset="-128"/>
              </a:rPr>
              <a:t>P</a:t>
            </a:r>
            <a:r>
              <a:rPr lang="ja-JP" altLang="en-US" sz="1100" kern="0">
                <a:solidFill>
                  <a:srgbClr val="000000">
                    <a:lumMod val="100000"/>
                  </a:srgbClr>
                </a:solidFill>
                <a:latin typeface="Meiryo UI" panose="020B0604030504040204" pitchFamily="50" charset="-128"/>
                <a:ea typeface="Meiryo UI" panose="020B0604030504040204" pitchFamily="50" charset="-128"/>
              </a:rPr>
              <a:t>のベストプラクティスを基に、コストメリットや運用効率性の観点で、ガバメントクラウド利用時に推奨される構成を記載</a:t>
            </a:r>
            <a:endPar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BCC70AD4-A955-40C8-B5C0-B80BC83CA7F7}"/>
              </a:ext>
            </a:extLst>
          </p:cNvPr>
          <p:cNvSpPr>
            <a:spLocks noGrp="1"/>
          </p:cNvSpPr>
          <p:nvPr>
            <p:ph type="sldNum" sz="quarter" idx="12"/>
          </p:nvPr>
        </p:nvSpPr>
        <p:spPr>
          <a:prstGeom prst="rect">
            <a:avLst/>
          </a:prstGeom>
        </p:spPr>
        <p:txBody>
          <a:bodyPr vert="horz" lIns="91440" tIns="45720" rIns="91440" bIns="45720" rtlCol="0" anchor="ctr"/>
          <a:lstStyle>
            <a:defPPr>
              <a:defRPr lang="ja-JP"/>
            </a:defPPr>
            <a:lvl1pPr marL="0" algn="r" defTabSz="914400" rtl="0" eaLnBrk="1" latinLnBrk="0" hangingPunct="1">
              <a:defRPr kumimoji="1" sz="1137" b="0" kern="1200">
                <a:solidFill>
                  <a:schemeClr val="bg1">
                    <a:lumMod val="50000"/>
                  </a:schemeClr>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lang="ja-JP" altLang="en-US" smtClean="0"/>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137" b="0" i="0" u="none" strike="noStrike" kern="1200" cap="none" spc="0" normalizeH="0" baseline="0" noProof="0">
              <a:ln>
                <a:noFill/>
              </a:ln>
              <a:solidFill>
                <a:prstClr val="white">
                  <a:lumMod val="50000"/>
                </a:prstClr>
              </a:solidFill>
              <a:effectLst/>
              <a:uLnTx/>
              <a:uFillTx/>
              <a:latin typeface="Roboto"/>
              <a:ea typeface="游ゴシック"/>
              <a:cs typeface="+mn-cs"/>
            </a:endParaRPr>
          </a:p>
        </p:txBody>
      </p:sp>
      <p:sp>
        <p:nvSpPr>
          <p:cNvPr id="52" name="テキスト ボックス 51">
            <a:extLst>
              <a:ext uri="{FF2B5EF4-FFF2-40B4-BE49-F238E27FC236}">
                <a16:creationId xmlns:a16="http://schemas.microsoft.com/office/drawing/2014/main" id="{BE87EC9D-A443-4613-0A2B-1912CC27796B}"/>
              </a:ext>
            </a:extLst>
          </p:cNvPr>
          <p:cNvSpPr txBox="1"/>
          <p:nvPr/>
        </p:nvSpPr>
        <p:spPr bwMode="auto">
          <a:xfrm>
            <a:off x="72000" y="540000"/>
            <a:ext cx="9756000" cy="1323407"/>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令和５年度の先行事業では、令和４年度調査研究業務において作成された「ガバメントクラウド利用における推奨構成」に記載したコストメリットや運用効率性について、「コストメリットや運用効率性が享受できる構成への移行検証」の中で深掘り検証を実施した。</a:t>
            </a:r>
            <a:endParaRPr lang="en-US" altLang="ja-JP" sz="1600" kern="0">
              <a:solidFill>
                <a:prstClr val="black"/>
              </a:solidFill>
              <a:latin typeface="Meiryo UI" panose="020B0604030504040204" pitchFamily="50" charset="-128"/>
              <a:ea typeface="Meiryo UI" panose="020B0604030504040204" pitchFamily="50" charset="-128"/>
            </a:endParaRPr>
          </a:p>
          <a:p>
            <a:pPr marL="285750" indent="-285750" defTabSz="914400">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a:t>
            </a:r>
            <a:r>
              <a:rPr lang="ja-JP" altLang="en-US" sz="1600" b="1" kern="0">
                <a:solidFill>
                  <a:prstClr val="black"/>
                </a:solidFill>
                <a:latin typeface="Meiryo UI" panose="020B0604030504040204" pitchFamily="50" charset="-128"/>
                <a:ea typeface="Meiryo UI" panose="020B0604030504040204" pitchFamily="50" charset="-128"/>
              </a:rPr>
              <a:t>コスト</a:t>
            </a:r>
            <a:r>
              <a:rPr lang="en-US" altLang="ja-JP" sz="1600" b="1" kern="0">
                <a:solidFill>
                  <a:prstClr val="black"/>
                </a:solidFill>
                <a:latin typeface="Meiryo UI" panose="020B0604030504040204" pitchFamily="50" charset="-128"/>
                <a:ea typeface="Meiryo UI" panose="020B0604030504040204" pitchFamily="50" charset="-128"/>
              </a:rPr>
              <a:t>(B)</a:t>
            </a:r>
            <a:r>
              <a:rPr lang="ja-JP" altLang="en-US" sz="1600" kern="0">
                <a:solidFill>
                  <a:prstClr val="black"/>
                </a:solidFill>
                <a:latin typeface="Meiryo UI" panose="020B0604030504040204" pitchFamily="50" charset="-128"/>
                <a:ea typeface="Meiryo UI" panose="020B0604030504040204" pitchFamily="50" charset="-128"/>
              </a:rPr>
              <a:t>」では、上記検証の結果として採用された構成を基に、</a:t>
            </a:r>
            <a:r>
              <a:rPr kumimoji="1" lang="ja-JP" altLang="en-US" sz="1600">
                <a:latin typeface="Meiryo UI" panose="020B0604030504040204" pitchFamily="50" charset="-128"/>
                <a:ea typeface="Meiryo UI" panose="020B0604030504040204" pitchFamily="50" charset="-128"/>
              </a:rPr>
              <a:t>現行利用中のシステムをガバメントクラウドへリフトする場合に想定される費用を試算した。</a:t>
            </a:r>
            <a:endParaRPr lang="ja-JP" altLang="en-US" sz="1600" kern="0">
              <a:solidFill>
                <a:prstClr val="black"/>
              </a:solidFill>
              <a:latin typeface="Meiryo UI" panose="020B0604030504040204" pitchFamily="50" charset="-128"/>
              <a:ea typeface="Meiryo UI" panose="020B0604030504040204" pitchFamily="50" charset="-128"/>
            </a:endParaRPr>
          </a:p>
        </p:txBody>
      </p:sp>
      <p:sp>
        <p:nvSpPr>
          <p:cNvPr id="55" name="タイトル 1">
            <a:extLst>
              <a:ext uri="{FF2B5EF4-FFF2-40B4-BE49-F238E27FC236}">
                <a16:creationId xmlns:a16="http://schemas.microsoft.com/office/drawing/2014/main" id="{EE99404C-AF23-3E72-9D56-0AFE4F558D19}"/>
              </a:ext>
            </a:extLst>
          </p:cNvPr>
          <p:cNvSpPr>
            <a:spLocks noGrp="1"/>
          </p:cNvSpPr>
          <p:nvPr>
            <p:ph type="title"/>
          </p:nvPr>
        </p:nvSpPr>
        <p:spPr>
          <a:xfrm>
            <a:off x="681038" y="-794"/>
            <a:ext cx="9224962" cy="615712"/>
          </a:xfrm>
        </p:spPr>
        <p:txBody>
          <a:bodyPr/>
          <a:lstStyle/>
          <a:p>
            <a:r>
              <a:rPr lang="en-US" altLang="ja-JP" sz="2400" b="1">
                <a:latin typeface="Meiryo UI" panose="020B0604030504040204" pitchFamily="50" charset="-128"/>
                <a:ea typeface="Meiryo UI" panose="020B0604030504040204" pitchFamily="50" charset="-128"/>
                <a:cs typeface="Arial"/>
              </a:rPr>
              <a:t>【</a:t>
            </a:r>
            <a:r>
              <a:rPr lang="ja-JP" altLang="en-US" sz="2400" b="1">
                <a:latin typeface="Meiryo UI" panose="020B0604030504040204" pitchFamily="50" charset="-128"/>
                <a:ea typeface="Meiryo UI" panose="020B0604030504040204" pitchFamily="50" charset="-128"/>
                <a:cs typeface="Arial"/>
              </a:rPr>
              <a:t>参考</a:t>
            </a:r>
            <a:r>
              <a:rPr lang="en-US" altLang="ja-JP" sz="2400" b="1">
                <a:latin typeface="Meiryo UI" panose="020B0604030504040204" pitchFamily="50" charset="-128"/>
                <a:ea typeface="Meiryo UI" panose="020B0604030504040204" pitchFamily="50" charset="-128"/>
                <a:cs typeface="Arial"/>
              </a:rPr>
              <a:t>】</a:t>
            </a:r>
            <a:r>
              <a:rPr lang="ja-JP" altLang="en-US" sz="2400" b="1">
                <a:latin typeface="Meiryo UI" panose="020B0604030504040204" pitchFamily="50" charset="-128"/>
                <a:ea typeface="Meiryo UI" panose="020B0604030504040204" pitchFamily="50" charset="-128"/>
                <a:cs typeface="Arial"/>
              </a:rPr>
              <a:t>コストメリットや運用効率性が享受できる構成への移行検証</a:t>
            </a:r>
            <a:endParaRPr lang="ja-JP" altLang="en-US" sz="2400">
              <a:latin typeface="Meiryo UI" panose="020B0604030504040204" pitchFamily="50" charset="-128"/>
              <a:ea typeface="Meiryo UI" panose="020B0604030504040204" pitchFamily="50" charset="-128"/>
            </a:endParaRPr>
          </a:p>
        </p:txBody>
      </p:sp>
      <p:pic>
        <p:nvPicPr>
          <p:cNvPr id="8" name="図 7">
            <a:extLst>
              <a:ext uri="{FF2B5EF4-FFF2-40B4-BE49-F238E27FC236}">
                <a16:creationId xmlns:a16="http://schemas.microsoft.com/office/drawing/2014/main" id="{37D35D77-1ABA-244B-AAD0-77A5B9D7F5ED}"/>
              </a:ext>
            </a:extLst>
          </p:cNvPr>
          <p:cNvPicPr>
            <a:picLocks noChangeAspect="1"/>
          </p:cNvPicPr>
          <p:nvPr/>
        </p:nvPicPr>
        <p:blipFill>
          <a:blip r:embed="rId3"/>
          <a:stretch>
            <a:fillRect/>
          </a:stretch>
        </p:blipFill>
        <p:spPr>
          <a:xfrm>
            <a:off x="156551" y="3565261"/>
            <a:ext cx="3405201" cy="2051656"/>
          </a:xfrm>
          <a:prstGeom prst="rect">
            <a:avLst/>
          </a:prstGeom>
          <a:ln>
            <a:solidFill>
              <a:schemeClr val="tx1"/>
            </a:solidFill>
          </a:ln>
        </p:spPr>
      </p:pic>
      <p:sp>
        <p:nvSpPr>
          <p:cNvPr id="11" name="四角形: 角を丸くする 10">
            <a:extLst>
              <a:ext uri="{FF2B5EF4-FFF2-40B4-BE49-F238E27FC236}">
                <a16:creationId xmlns:a16="http://schemas.microsoft.com/office/drawing/2014/main" id="{4B63FD56-C687-8521-47FD-2E520ED458DC}"/>
              </a:ext>
            </a:extLst>
          </p:cNvPr>
          <p:cNvSpPr>
            <a:spLocks/>
          </p:cNvSpPr>
          <p:nvPr/>
        </p:nvSpPr>
        <p:spPr>
          <a:xfrm>
            <a:off x="1040453" y="1953159"/>
            <a:ext cx="2880000" cy="252000"/>
          </a:xfrm>
          <a:prstGeom prst="roundRect">
            <a:avLst/>
          </a:prstGeom>
          <a:solidFill>
            <a:srgbClr val="00338D"/>
          </a:solidFill>
          <a:ln w="25400" cap="flat" cmpd="sng" algn="ctr">
            <a:noFill/>
            <a:prstDash val="solid"/>
            <a:miter lim="800000"/>
            <a:headEnd type="none" w="med" len="med"/>
            <a:tailEnd type="none" w="med" len="med"/>
          </a:ln>
          <a:effectLst/>
          <a:extLst>
            <a:ext uri="{91240B29-F687-4F45-9708-019B960494DF}">
              <a14:hiddenLine xmlns:a14="http://schemas.microsoft.com/office/drawing/2010/main" w="25400" cap="flat" cmpd="sng" algn="ctr">
                <a:solidFill>
                  <a:srgbClr val="00338D">
                    <a:alpha val="0"/>
                  </a:srgb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a:solidFill>
                  <a:prstClr val="white">
                    <a:lumMod val="100000"/>
                  </a:prstClr>
                </a:solidFill>
                <a:latin typeface="Arial"/>
                <a:ea typeface="Meiryo UI"/>
              </a:rPr>
              <a:t>ガバメントクラウド利用における推奨構成</a:t>
            </a:r>
            <a:endParaRPr kumimoji="0" lang="ja-JP" altLang="en-US" sz="1100" b="1" i="0" u="none" strike="noStrike" kern="0" cap="none" spc="0" normalizeH="0" baseline="0" noProof="0">
              <a:ln>
                <a:noFill/>
              </a:ln>
              <a:solidFill>
                <a:prstClr val="white">
                  <a:lumMod val="100000"/>
                </a:prstClr>
              </a:solidFill>
              <a:effectLst/>
              <a:uLnTx/>
              <a:uFillTx/>
              <a:latin typeface="Arial"/>
              <a:ea typeface="Meiryo UI"/>
              <a:cs typeface="+mn-cs"/>
            </a:endParaRPr>
          </a:p>
        </p:txBody>
      </p:sp>
      <p:sp>
        <p:nvSpPr>
          <p:cNvPr id="13" name="正方形/長方形 12">
            <a:extLst>
              <a:ext uri="{FF2B5EF4-FFF2-40B4-BE49-F238E27FC236}">
                <a16:creationId xmlns:a16="http://schemas.microsoft.com/office/drawing/2014/main" id="{4353BE9E-F826-17AF-C706-F6F32F65537E}"/>
              </a:ext>
            </a:extLst>
          </p:cNvPr>
          <p:cNvSpPr/>
          <p:nvPr/>
        </p:nvSpPr>
        <p:spPr>
          <a:xfrm>
            <a:off x="1040453" y="6519568"/>
            <a:ext cx="4305994" cy="201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800">
                <a:solidFill>
                  <a:schemeClr val="tx1"/>
                </a:solidFill>
                <a:latin typeface="Meiryo UI" panose="020B0604030504040204" pitchFamily="50" charset="-128"/>
                <a:ea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rPr>
              <a:t>「ガバメントクラウド利用における推奨構成（</a:t>
            </a:r>
            <a:r>
              <a:rPr kumimoji="1" lang="en-US" altLang="ja-JP" sz="800">
                <a:solidFill>
                  <a:schemeClr val="tx1"/>
                </a:solidFill>
                <a:latin typeface="Meiryo UI" panose="020B0604030504040204" pitchFamily="50" charset="-128"/>
                <a:ea typeface="Meiryo UI" panose="020B0604030504040204" pitchFamily="50" charset="-128"/>
              </a:rPr>
              <a:t>AWS</a:t>
            </a:r>
            <a:r>
              <a:rPr kumimoji="1" lang="ja-JP" altLang="en-US" sz="800">
                <a:solidFill>
                  <a:schemeClr val="tx1"/>
                </a:solidFill>
                <a:latin typeface="Meiryo UI" panose="020B0604030504040204" pitchFamily="50" charset="-128"/>
                <a:ea typeface="Meiryo UI" panose="020B0604030504040204" pitchFamily="50" charset="-128"/>
              </a:rPr>
              <a:t>編）</a:t>
            </a:r>
            <a:r>
              <a:rPr kumimoji="1" lang="en-US" altLang="ja-JP" sz="800">
                <a:solidFill>
                  <a:schemeClr val="tx1"/>
                </a:solidFill>
                <a:latin typeface="Meiryo UI" panose="020B0604030504040204" pitchFamily="50" charset="-128"/>
                <a:ea typeface="Meiryo UI" panose="020B0604030504040204" pitchFamily="50" charset="-128"/>
              </a:rPr>
              <a:t>&gt; </a:t>
            </a:r>
            <a:r>
              <a:rPr kumimoji="1" lang="ja-JP" altLang="en-US" sz="800">
                <a:solidFill>
                  <a:schemeClr val="tx1"/>
                </a:solidFill>
                <a:latin typeface="Meiryo UI" panose="020B0604030504040204" pitchFamily="50" charset="-128"/>
                <a:ea typeface="Meiryo UI" panose="020B0604030504040204" pitchFamily="50" charset="-128"/>
              </a:rPr>
              <a:t>パフォーマンス・コストの効率性」より抜粋</a:t>
            </a:r>
          </a:p>
        </p:txBody>
      </p:sp>
      <p:sp>
        <p:nvSpPr>
          <p:cNvPr id="14" name="正方形/長方形 13">
            <a:extLst>
              <a:ext uri="{FF2B5EF4-FFF2-40B4-BE49-F238E27FC236}">
                <a16:creationId xmlns:a16="http://schemas.microsoft.com/office/drawing/2014/main" id="{7964EC74-59C1-935E-393C-3E6AD156AC5D}"/>
              </a:ext>
            </a:extLst>
          </p:cNvPr>
          <p:cNvSpPr>
            <a:spLocks/>
          </p:cNvSpPr>
          <p:nvPr/>
        </p:nvSpPr>
        <p:spPr>
          <a:xfrm>
            <a:off x="5190103" y="2154768"/>
            <a:ext cx="4470888" cy="1313659"/>
          </a:xfrm>
          <a:prstGeom prst="rect">
            <a:avLst/>
          </a:prstGeom>
          <a:solidFill>
            <a:schemeClr val="bg2"/>
          </a:solidFill>
          <a:ln w="25400" cap="flat" cmpd="sng" algn="ctr">
            <a:noFill/>
            <a:prstDash val="solid"/>
            <a:miter lim="800000"/>
          </a:ln>
          <a:effectLst/>
        </p:spPr>
        <p:txBody>
          <a:bodyPr lIns="54000" tIns="54000" rIns="54000" bIns="54000" rtlCol="0" anchor="ctr"/>
          <a:lstStyle/>
          <a:p>
            <a:pPr marL="228600" marR="0" lvl="0" indent="-2286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kern="0">
                <a:solidFill>
                  <a:srgbClr val="000000">
                    <a:lumMod val="100000"/>
                  </a:srgbClr>
                </a:solidFill>
                <a:latin typeface="Meiryo UI" panose="020B0604030504040204" pitchFamily="50" charset="-128"/>
                <a:ea typeface="Meiryo UI" panose="020B0604030504040204" pitchFamily="50" charset="-128"/>
              </a:rPr>
              <a:t>以下</a:t>
            </a:r>
            <a:r>
              <a:rPr lang="en-US" altLang="ja-JP" sz="1100" kern="0">
                <a:solidFill>
                  <a:srgbClr val="000000">
                    <a:lumMod val="100000"/>
                  </a:srgbClr>
                </a:solidFill>
                <a:latin typeface="Meiryo UI" panose="020B0604030504040204" pitchFamily="50" charset="-128"/>
                <a:ea typeface="Meiryo UI" panose="020B0604030504040204" pitchFamily="50" charset="-128"/>
              </a:rPr>
              <a:t>2</a:t>
            </a:r>
            <a:r>
              <a:rPr lang="ja-JP" altLang="en-US" sz="1100" kern="0">
                <a:solidFill>
                  <a:srgbClr val="000000">
                    <a:lumMod val="100000"/>
                  </a:srgbClr>
                </a:solidFill>
                <a:latin typeface="Meiryo UI" panose="020B0604030504040204" pitchFamily="50" charset="-128"/>
                <a:ea typeface="Meiryo UI" panose="020B0604030504040204" pitchFamily="50" charset="-128"/>
              </a:rPr>
              <a:t>つの観点でコストメリットや運用効率性の深掘り検証を実施</a:t>
            </a:r>
            <a:endParaRPr kumimoji="0" lang="en-US" altLang="ja-JP"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4445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ja-JP" altLang="en-US"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rPr>
              <a:t>推奨構成等を参考としたコストメリットや運用効率性が享受できる構成への移行可否、移行に係る課題、推奨構成の実現性</a:t>
            </a:r>
            <a:endParaRPr kumimoji="0" lang="en-US" altLang="ja-JP" sz="1100" b="0" i="0" u="none" strike="noStrike" kern="0" cap="none" spc="0" normalizeH="0" baseline="0" noProof="0">
              <a:ln>
                <a:noFill/>
              </a:ln>
              <a:solidFill>
                <a:srgbClr val="000000">
                  <a:lumMod val="100000"/>
                </a:srgbClr>
              </a:solidFill>
              <a:effectLst/>
              <a:uLnTx/>
              <a:uFillTx/>
              <a:latin typeface="Meiryo UI" panose="020B0604030504040204" pitchFamily="50" charset="-128"/>
              <a:ea typeface="Meiryo UI" panose="020B0604030504040204" pitchFamily="50" charset="-128"/>
            </a:endParaRPr>
          </a:p>
          <a:p>
            <a:pPr marL="444500" marR="0" lvl="0" indent="-228600" defTabSz="914400" eaLnBrk="1" fontAlgn="auto" latinLnBrk="0" hangingPunct="1">
              <a:lnSpc>
                <a:spcPct val="100000"/>
              </a:lnSpc>
              <a:spcBef>
                <a:spcPts val="0"/>
              </a:spcBef>
              <a:spcAft>
                <a:spcPts val="0"/>
              </a:spcAft>
              <a:buClrTx/>
              <a:buSzTx/>
              <a:buFont typeface="+mj-lt"/>
              <a:buAutoNum type="arabicPeriod"/>
              <a:tabLst/>
              <a:defRPr/>
            </a:pPr>
            <a:r>
              <a:rPr lang="ja-JP" altLang="en-US" sz="1100" kern="0">
                <a:solidFill>
                  <a:srgbClr val="000000">
                    <a:lumMod val="100000"/>
                  </a:srgbClr>
                </a:solidFill>
                <a:latin typeface="Meiryo UI" panose="020B0604030504040204" pitchFamily="50" charset="-128"/>
                <a:ea typeface="Meiryo UI" panose="020B0604030504040204" pitchFamily="50" charset="-128"/>
              </a:rPr>
              <a:t>上記構成に移行した際の運用作業工数の変化</a:t>
            </a:r>
            <a:endParaRPr lang="en-US" altLang="ja-JP" sz="1100" kern="0">
              <a:solidFill>
                <a:srgbClr val="000000">
                  <a:lumMod val="100000"/>
                </a:srgbClr>
              </a:solidFill>
              <a:latin typeface="Meiryo UI" panose="020B0604030504040204" pitchFamily="50" charset="-128"/>
              <a:ea typeface="Meiryo UI" panose="020B0604030504040204" pitchFamily="50" charset="-128"/>
            </a:endParaRPr>
          </a:p>
          <a:p>
            <a:pPr marL="228600" marR="0" lvl="0" indent="-2286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kern="0">
                <a:solidFill>
                  <a:srgbClr val="000000">
                    <a:lumMod val="100000"/>
                  </a:srgbClr>
                </a:solidFill>
                <a:latin typeface="Meiryo UI" panose="020B0604030504040204" pitchFamily="50" charset="-128"/>
                <a:ea typeface="Meiryo UI" panose="020B0604030504040204" pitchFamily="50" charset="-128"/>
              </a:rPr>
              <a:t>当該検証の結果として採用した構成を基に、「コスト</a:t>
            </a:r>
            <a:r>
              <a:rPr lang="en-US" altLang="ja-JP" sz="1100" kern="0">
                <a:solidFill>
                  <a:srgbClr val="000000">
                    <a:lumMod val="100000"/>
                  </a:srgbClr>
                </a:solidFill>
                <a:latin typeface="Meiryo UI" panose="020B0604030504040204" pitchFamily="50" charset="-128"/>
                <a:ea typeface="Meiryo UI" panose="020B0604030504040204" pitchFamily="50" charset="-128"/>
              </a:rPr>
              <a:t>(B)</a:t>
            </a:r>
            <a:r>
              <a:rPr lang="ja-JP" altLang="en-US" sz="1100" kern="0">
                <a:solidFill>
                  <a:srgbClr val="000000">
                    <a:lumMod val="100000"/>
                  </a:srgbClr>
                </a:solidFill>
                <a:latin typeface="Meiryo UI" panose="020B0604030504040204" pitchFamily="50" charset="-128"/>
                <a:ea typeface="Meiryo UI" panose="020B0604030504040204" pitchFamily="50" charset="-128"/>
              </a:rPr>
              <a:t>」を試算</a:t>
            </a:r>
            <a:endParaRPr lang="en-US" altLang="ja-JP" sz="1100" kern="0">
              <a:solidFill>
                <a:srgbClr val="000000">
                  <a:lumMod val="100000"/>
                </a:srgbClr>
              </a:solidFill>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6616BAD5-A0ED-C89A-3874-99BF2CB29C01}"/>
              </a:ext>
            </a:extLst>
          </p:cNvPr>
          <p:cNvSpPr>
            <a:spLocks/>
          </p:cNvSpPr>
          <p:nvPr/>
        </p:nvSpPr>
        <p:spPr>
          <a:xfrm>
            <a:off x="5588780" y="1953159"/>
            <a:ext cx="3744000" cy="252000"/>
          </a:xfrm>
          <a:prstGeom prst="roundRect">
            <a:avLst/>
          </a:prstGeom>
          <a:solidFill>
            <a:srgbClr val="00338D"/>
          </a:solidFill>
          <a:ln w="25400" cap="flat" cmpd="sng" algn="ctr">
            <a:noFill/>
            <a:prstDash val="solid"/>
            <a:miter lim="800000"/>
            <a:headEnd type="none" w="med" len="med"/>
            <a:tailEnd type="none" w="med" len="med"/>
          </a:ln>
          <a:effectLst/>
          <a:extLst>
            <a:ext uri="{91240B29-F687-4F45-9708-019B960494DF}">
              <a14:hiddenLine xmlns:a14="http://schemas.microsoft.com/office/drawing/2010/main" w="25400" cap="flat" cmpd="sng" algn="ctr">
                <a:solidFill>
                  <a:srgbClr val="00338D">
                    <a:alpha val="0"/>
                  </a:srgb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a:solidFill>
                  <a:prstClr val="white">
                    <a:lumMod val="100000"/>
                  </a:prstClr>
                </a:solidFill>
                <a:latin typeface="Arial"/>
                <a:ea typeface="Meiryo UI"/>
              </a:rPr>
              <a:t>コストメリットや運用効率性が享受できる構成への移行検証</a:t>
            </a:r>
            <a:endParaRPr kumimoji="0" lang="ja-JP" altLang="en-US" sz="1100" b="1" i="0" u="none" strike="noStrike" kern="0" cap="none" spc="0" normalizeH="0" baseline="0" noProof="0">
              <a:ln>
                <a:noFill/>
              </a:ln>
              <a:solidFill>
                <a:prstClr val="white">
                  <a:lumMod val="100000"/>
                </a:prstClr>
              </a:solidFill>
              <a:effectLst/>
              <a:uLnTx/>
              <a:uFillTx/>
              <a:latin typeface="Arial"/>
              <a:ea typeface="Meiryo UI"/>
              <a:cs typeface="+mn-cs"/>
            </a:endParaRPr>
          </a:p>
        </p:txBody>
      </p:sp>
      <p:sp>
        <p:nvSpPr>
          <p:cNvPr id="16" name="二等辺三角形 15">
            <a:extLst>
              <a:ext uri="{FF2B5EF4-FFF2-40B4-BE49-F238E27FC236}">
                <a16:creationId xmlns:a16="http://schemas.microsoft.com/office/drawing/2014/main" id="{EDB678CA-835A-FF04-D8B7-011615DEC40B}"/>
              </a:ext>
            </a:extLst>
          </p:cNvPr>
          <p:cNvSpPr/>
          <p:nvPr/>
        </p:nvSpPr>
        <p:spPr>
          <a:xfrm rot="5400000">
            <a:off x="4285285" y="2650489"/>
            <a:ext cx="1313659" cy="322217"/>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51DE8BE7-090E-653C-DD70-3E0445D5C4E6}"/>
              </a:ext>
            </a:extLst>
          </p:cNvPr>
          <p:cNvGrpSpPr/>
          <p:nvPr/>
        </p:nvGrpSpPr>
        <p:grpSpPr>
          <a:xfrm>
            <a:off x="5194612" y="3923480"/>
            <a:ext cx="4392000" cy="720000"/>
            <a:chOff x="5190103" y="3893633"/>
            <a:chExt cx="4392000" cy="540000"/>
          </a:xfrm>
        </p:grpSpPr>
        <p:sp>
          <p:nvSpPr>
            <p:cNvPr id="17" name="テキスト ボックス 16">
              <a:extLst>
                <a:ext uri="{FF2B5EF4-FFF2-40B4-BE49-F238E27FC236}">
                  <a16:creationId xmlns:a16="http://schemas.microsoft.com/office/drawing/2014/main" id="{9E0996C8-3225-DE5B-2EE2-0F90456D205E}"/>
                </a:ext>
              </a:extLst>
            </p:cNvPr>
            <p:cNvSpPr txBox="1"/>
            <p:nvPr/>
          </p:nvSpPr>
          <p:spPr>
            <a:xfrm>
              <a:off x="5406103" y="3893633"/>
              <a:ext cx="10992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r>
                <a:rPr lang="ja-JP" altLang="en-US" sz="1100">
                  <a:solidFill>
                    <a:prstClr val="white"/>
                  </a:solidFill>
                  <a:latin typeface="Arial"/>
                  <a:ea typeface="Meiryo UI"/>
                </a:rPr>
                <a:t>マネージドサービスの活用</a:t>
              </a:r>
              <a:endParaRPr lang="en-US" altLang="ja-JP" sz="1100">
                <a:solidFill>
                  <a:prstClr val="white"/>
                </a:solidFill>
                <a:latin typeface="Arial"/>
                <a:ea typeface="Meiryo UI"/>
              </a:endParaRPr>
            </a:p>
          </p:txBody>
        </p:sp>
        <p:sp>
          <p:nvSpPr>
            <p:cNvPr id="21" name="テキスト ボックス 20">
              <a:extLst>
                <a:ext uri="{FF2B5EF4-FFF2-40B4-BE49-F238E27FC236}">
                  <a16:creationId xmlns:a16="http://schemas.microsoft.com/office/drawing/2014/main" id="{E8499F0F-59AD-669A-6553-4E6E487585C7}"/>
                </a:ext>
              </a:extLst>
            </p:cNvPr>
            <p:cNvSpPr txBox="1"/>
            <p:nvPr/>
          </p:nvSpPr>
          <p:spPr>
            <a:xfrm>
              <a:off x="5190103" y="3893633"/>
              <a:ext cx="1800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r>
                <a:rPr lang="ja-JP" altLang="en-US" sz="1200">
                  <a:solidFill>
                    <a:prstClr val="white"/>
                  </a:solidFill>
                  <a:latin typeface="Arial"/>
                  <a:ea typeface="Meiryo UI"/>
                </a:rPr>
                <a:t>１</a:t>
              </a:r>
              <a:endParaRPr lang="en-US" altLang="ja-JP" sz="1200">
                <a:solidFill>
                  <a:prstClr val="white"/>
                </a:solidFill>
                <a:latin typeface="Arial"/>
                <a:ea typeface="Meiryo UI"/>
              </a:endParaRPr>
            </a:p>
          </p:txBody>
        </p:sp>
        <p:sp>
          <p:nvSpPr>
            <p:cNvPr id="25" name="テキスト ボックス 24">
              <a:extLst>
                <a:ext uri="{FF2B5EF4-FFF2-40B4-BE49-F238E27FC236}">
                  <a16:creationId xmlns:a16="http://schemas.microsoft.com/office/drawing/2014/main" id="{840888F7-8A4F-2EA6-0FDB-6BBB77B26C25}"/>
                </a:ext>
              </a:extLst>
            </p:cNvPr>
            <p:cNvSpPr txBox="1">
              <a:spLocks/>
            </p:cNvSpPr>
            <p:nvPr/>
          </p:nvSpPr>
          <p:spPr>
            <a:xfrm>
              <a:off x="6541303" y="3893633"/>
              <a:ext cx="3040800" cy="540000"/>
            </a:xfrm>
            <a:prstGeom prst="rect">
              <a:avLst/>
            </a:prstGeom>
            <a:solidFill>
              <a:sysClr val="window" lastClr="FFFFFF">
                <a:lumMod val="100000"/>
              </a:sysClr>
            </a:solidFill>
            <a:ln w="9525" cap="flat" cmpd="sng" algn="ctr">
              <a:solidFill>
                <a:srgbClr val="005EB8"/>
              </a:solidFill>
              <a:prstDash val="solid"/>
              <a:round/>
              <a:headEnd type="none" w="med" len="med"/>
              <a:tailEnd type="none" w="med" len="med"/>
            </a:ln>
          </p:spPr>
          <p:txBody>
            <a:bodyPr wrap="square" lIns="90000" tIns="54610" rIns="90000" bIns="54610" rtlCol="0" anchor="ctr">
              <a:noAutofit/>
            </a:bodyPr>
            <a:lstStyle/>
            <a:p>
              <a:pPr marL="171450" indent="-171450" defTabSz="914400">
                <a:buFont typeface="Arial" panose="020B0604020202020204" pitchFamily="34" charset="0"/>
                <a:buChar char="•"/>
                <a:defRPr/>
              </a:pPr>
              <a:r>
                <a:rPr lang="ja-JP" altLang="en-US" sz="1000" kern="0">
                  <a:solidFill>
                    <a:srgbClr val="005EB8"/>
                  </a:solidFill>
                  <a:latin typeface="Arial"/>
                  <a:ea typeface="Meiryo UI"/>
                </a:rPr>
                <a:t>アプリケーションのコンテナ化、サーバレス化</a:t>
              </a:r>
              <a:endParaRPr kumimoji="0" lang="en-US" altLang="ja-JP" sz="1000" b="0" i="0" u="none" strike="noStrike" kern="0" cap="none" spc="0" normalizeH="0" baseline="0" noProof="0">
                <a:ln>
                  <a:noFill/>
                </a:ln>
                <a:solidFill>
                  <a:srgbClr val="005EB8"/>
                </a:solidFill>
                <a:effectLst/>
                <a:uLnTx/>
                <a:uFillTx/>
                <a:latin typeface="Arial"/>
                <a:ea typeface="Meiryo UI"/>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0" cap="none" spc="0" normalizeH="0" baseline="0" noProof="0">
                  <a:ln>
                    <a:noFill/>
                  </a:ln>
                  <a:solidFill>
                    <a:srgbClr val="005EB8"/>
                  </a:solidFill>
                  <a:effectLst/>
                  <a:uLnTx/>
                  <a:uFillTx/>
                  <a:latin typeface="Arial"/>
                  <a:ea typeface="Meiryo UI"/>
                </a:rPr>
                <a:t>DB</a:t>
              </a:r>
              <a:r>
                <a:rPr kumimoji="0" lang="ja-JP" altLang="en-US" sz="1000" b="0" i="0" u="none" strike="noStrike" kern="0" cap="none" spc="0" normalizeH="0" baseline="0" noProof="0">
                  <a:ln>
                    <a:noFill/>
                  </a:ln>
                  <a:solidFill>
                    <a:srgbClr val="005EB8"/>
                  </a:solidFill>
                  <a:effectLst/>
                  <a:uLnTx/>
                  <a:uFillTx/>
                  <a:latin typeface="Arial"/>
                  <a:ea typeface="Meiryo UI"/>
                </a:rPr>
                <a:t>のマネージドサービス化</a:t>
              </a:r>
              <a:endParaRPr kumimoji="0" lang="en-US" altLang="ja-JP" sz="1000" b="0" i="0" u="none" strike="noStrike" kern="0" cap="none" spc="0" normalizeH="0" baseline="0" noProof="0">
                <a:ln>
                  <a:noFill/>
                </a:ln>
                <a:solidFill>
                  <a:srgbClr val="005EB8"/>
                </a:solidFill>
                <a:effectLst/>
                <a:uLnTx/>
                <a:uFillTx/>
                <a:latin typeface="Arial"/>
                <a:ea typeface="Meiryo UI"/>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00" kern="0">
                  <a:solidFill>
                    <a:srgbClr val="005EB8"/>
                  </a:solidFill>
                  <a:latin typeface="Arial"/>
                  <a:ea typeface="Meiryo UI"/>
                </a:rPr>
                <a:t>監視、ウイルス対策機能、</a:t>
              </a:r>
              <a:r>
                <a:rPr kumimoji="0" lang="ja-JP" altLang="en-US" sz="1000" b="0" i="0" u="none" strike="noStrike" kern="0" cap="none" spc="0" normalizeH="0" baseline="0" noProof="0">
                  <a:ln>
                    <a:noFill/>
                  </a:ln>
                  <a:solidFill>
                    <a:srgbClr val="005EB8"/>
                  </a:solidFill>
                  <a:effectLst/>
                  <a:uLnTx/>
                  <a:uFillTx/>
                  <a:latin typeface="Arial"/>
                  <a:ea typeface="Meiryo UI"/>
                </a:rPr>
                <a:t>証明書管理、パッチ適用等の運用関連機能のマネージドサービス化</a:t>
              </a:r>
              <a:endParaRPr kumimoji="0" lang="en-US" altLang="ja-JP" sz="1000" b="0" i="0" u="none" strike="noStrike" kern="0" cap="none" spc="0" normalizeH="0" baseline="0" noProof="0">
                <a:ln>
                  <a:noFill/>
                </a:ln>
                <a:solidFill>
                  <a:srgbClr val="005EB8"/>
                </a:solidFill>
                <a:effectLst/>
                <a:uLnTx/>
                <a:uFillTx/>
                <a:latin typeface="Arial"/>
                <a:ea typeface="Meiryo UI"/>
              </a:endParaRPr>
            </a:p>
          </p:txBody>
        </p:sp>
      </p:grpSp>
      <p:grpSp>
        <p:nvGrpSpPr>
          <p:cNvPr id="31" name="グループ化 30">
            <a:extLst>
              <a:ext uri="{FF2B5EF4-FFF2-40B4-BE49-F238E27FC236}">
                <a16:creationId xmlns:a16="http://schemas.microsoft.com/office/drawing/2014/main" id="{FDBE68EF-EC12-5816-7B78-74B16E8E7845}"/>
              </a:ext>
            </a:extLst>
          </p:cNvPr>
          <p:cNvGrpSpPr>
            <a:grpSpLocks/>
          </p:cNvGrpSpPr>
          <p:nvPr/>
        </p:nvGrpSpPr>
        <p:grpSpPr>
          <a:xfrm>
            <a:off x="5194612" y="4679480"/>
            <a:ext cx="4392000" cy="720000"/>
            <a:chOff x="5190103" y="4469633"/>
            <a:chExt cx="4392000" cy="540000"/>
          </a:xfrm>
        </p:grpSpPr>
        <p:sp>
          <p:nvSpPr>
            <p:cNvPr id="19" name="テキスト ボックス 18">
              <a:extLst>
                <a:ext uri="{FF2B5EF4-FFF2-40B4-BE49-F238E27FC236}">
                  <a16:creationId xmlns:a16="http://schemas.microsoft.com/office/drawing/2014/main" id="{2E904FEC-1D10-DFC3-6CB0-938D1AF18F0D}"/>
                </a:ext>
              </a:extLst>
            </p:cNvPr>
            <p:cNvSpPr txBox="1">
              <a:spLocks/>
            </p:cNvSpPr>
            <p:nvPr/>
          </p:nvSpPr>
          <p:spPr>
            <a:xfrm>
              <a:off x="5406103" y="4469633"/>
              <a:ext cx="10992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spcAft>
                  <a:spcPts val="600"/>
                </a:spcAft>
              </a:pPr>
              <a:r>
                <a:rPr lang="ja-JP" altLang="en-US" sz="1100">
                  <a:solidFill>
                    <a:prstClr val="white"/>
                  </a:solidFill>
                  <a:latin typeface="Arial"/>
                  <a:ea typeface="Meiryo UI"/>
                </a:rPr>
                <a:t>共同利用方式の採用</a:t>
              </a:r>
              <a:r>
                <a:rPr lang="en-US" altLang="ja-JP" sz="1100">
                  <a:solidFill>
                    <a:prstClr val="white"/>
                  </a:solidFill>
                  <a:latin typeface="Arial"/>
                  <a:ea typeface="Meiryo UI"/>
                </a:rPr>
                <a:t>/</a:t>
              </a:r>
              <a:r>
                <a:rPr lang="ja-JP" altLang="en-US" sz="1100">
                  <a:solidFill>
                    <a:prstClr val="white"/>
                  </a:solidFill>
                  <a:latin typeface="Arial"/>
                  <a:ea typeface="Meiryo UI"/>
                </a:rPr>
                <a:t>効率化</a:t>
              </a:r>
              <a:endParaRPr lang="en-US" altLang="ja-JP" sz="1100">
                <a:solidFill>
                  <a:prstClr val="white"/>
                </a:solidFill>
                <a:latin typeface="Arial"/>
                <a:ea typeface="Meiryo UI"/>
              </a:endParaRPr>
            </a:p>
          </p:txBody>
        </p:sp>
        <p:sp>
          <p:nvSpPr>
            <p:cNvPr id="23" name="テキスト ボックス 22">
              <a:extLst>
                <a:ext uri="{FF2B5EF4-FFF2-40B4-BE49-F238E27FC236}">
                  <a16:creationId xmlns:a16="http://schemas.microsoft.com/office/drawing/2014/main" id="{0C722EF7-64A0-75FC-73BD-6FE850E9F4AD}"/>
                </a:ext>
              </a:extLst>
            </p:cNvPr>
            <p:cNvSpPr txBox="1">
              <a:spLocks/>
            </p:cNvSpPr>
            <p:nvPr/>
          </p:nvSpPr>
          <p:spPr>
            <a:xfrm>
              <a:off x="5190103" y="4469633"/>
              <a:ext cx="1800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spcAft>
                  <a:spcPts val="600"/>
                </a:spcAft>
              </a:pPr>
              <a:r>
                <a:rPr lang="en-US" altLang="ja-JP" sz="1200">
                  <a:solidFill>
                    <a:prstClr val="white"/>
                  </a:solidFill>
                  <a:latin typeface="Arial"/>
                  <a:ea typeface="Meiryo UI"/>
                </a:rPr>
                <a:t>2</a:t>
              </a:r>
            </a:p>
          </p:txBody>
        </p:sp>
        <p:sp>
          <p:nvSpPr>
            <p:cNvPr id="27" name="テキスト ボックス 26">
              <a:extLst>
                <a:ext uri="{FF2B5EF4-FFF2-40B4-BE49-F238E27FC236}">
                  <a16:creationId xmlns:a16="http://schemas.microsoft.com/office/drawing/2014/main" id="{4FDAE6E6-8862-01C9-C21D-573BAAAA0FC7}"/>
                </a:ext>
              </a:extLst>
            </p:cNvPr>
            <p:cNvSpPr txBox="1">
              <a:spLocks/>
            </p:cNvSpPr>
            <p:nvPr/>
          </p:nvSpPr>
          <p:spPr>
            <a:xfrm>
              <a:off x="6541303" y="4469633"/>
              <a:ext cx="3040800" cy="540000"/>
            </a:xfrm>
            <a:prstGeom prst="rect">
              <a:avLst/>
            </a:prstGeom>
            <a:solidFill>
              <a:sysClr val="window" lastClr="FFFFFF">
                <a:lumMod val="100000"/>
              </a:sysClr>
            </a:solidFill>
            <a:ln w="9525" cap="flat" cmpd="sng" algn="ctr">
              <a:solidFill>
                <a:srgbClr val="005EB8"/>
              </a:solidFill>
              <a:prstDash val="solid"/>
              <a:round/>
              <a:headEnd type="none" w="med" len="med"/>
              <a:tailEnd type="none" w="med" len="med"/>
            </a:ln>
          </p:spPr>
          <p:txBody>
            <a:bodyPr wrap="square" lIns="90000" tIns="54610" rIns="90000" bIns="54610" rtlCol="0" anchor="ctr">
              <a:noAutofit/>
            </a:bodyPr>
            <a:lstStyle>
              <a:defPPr>
                <a:defRPr lang="en-US"/>
              </a:defPPr>
              <a:lvl1pPr marL="171450" indent="-171450" defTabSz="914400">
                <a:buFont typeface="Arial" panose="020B0604020202020204" pitchFamily="34" charset="0"/>
                <a:buChar char="•"/>
                <a:defRPr sz="1000" kern="0">
                  <a:solidFill>
                    <a:srgbClr val="005EB8"/>
                  </a:solidFill>
                  <a:latin typeface="Arial"/>
                  <a:ea typeface="Meiryo UI"/>
                </a:defRPr>
              </a:lvl1pPr>
            </a:lstStyle>
            <a:p>
              <a:r>
                <a:rPr lang="ja-JP" altLang="en-US"/>
                <a:t>単独利用方式から共同利用方式への移行</a:t>
              </a:r>
              <a:endParaRPr lang="en-US" altLang="ja-JP"/>
            </a:p>
            <a:p>
              <a:r>
                <a:rPr lang="ja-JP" altLang="en-US"/>
                <a:t>運用管理環境の共同利用化</a:t>
              </a:r>
              <a:endParaRPr lang="en-US" altLang="ja-JP"/>
            </a:p>
            <a:p>
              <a:r>
                <a:rPr lang="ja-JP" altLang="en-US"/>
                <a:t>共通運用作業項目の拡大</a:t>
              </a:r>
              <a:endParaRPr lang="en-US" altLang="ja-JP"/>
            </a:p>
          </p:txBody>
        </p:sp>
      </p:grpSp>
      <p:grpSp>
        <p:nvGrpSpPr>
          <p:cNvPr id="32" name="グループ化 31">
            <a:extLst>
              <a:ext uri="{FF2B5EF4-FFF2-40B4-BE49-F238E27FC236}">
                <a16:creationId xmlns:a16="http://schemas.microsoft.com/office/drawing/2014/main" id="{87D0C73B-18E0-D2D3-E755-AFD22BBA2A80}"/>
              </a:ext>
            </a:extLst>
          </p:cNvPr>
          <p:cNvGrpSpPr>
            <a:grpSpLocks/>
          </p:cNvGrpSpPr>
          <p:nvPr/>
        </p:nvGrpSpPr>
        <p:grpSpPr>
          <a:xfrm>
            <a:off x="5194612" y="5435480"/>
            <a:ext cx="4392000" cy="720000"/>
            <a:chOff x="5190103" y="5045633"/>
            <a:chExt cx="4392000" cy="540000"/>
          </a:xfrm>
        </p:grpSpPr>
        <p:sp>
          <p:nvSpPr>
            <p:cNvPr id="20" name="テキスト ボックス 19">
              <a:extLst>
                <a:ext uri="{FF2B5EF4-FFF2-40B4-BE49-F238E27FC236}">
                  <a16:creationId xmlns:a16="http://schemas.microsoft.com/office/drawing/2014/main" id="{8F5E1908-B7C6-741E-9EC4-365F66723B12}"/>
                </a:ext>
              </a:extLst>
            </p:cNvPr>
            <p:cNvSpPr txBox="1">
              <a:spLocks/>
            </p:cNvSpPr>
            <p:nvPr/>
          </p:nvSpPr>
          <p:spPr>
            <a:xfrm>
              <a:off x="5406103" y="5045633"/>
              <a:ext cx="10992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spcAft>
                  <a:spcPts val="600"/>
                </a:spcAft>
              </a:pPr>
              <a:r>
                <a:rPr lang="ja-JP" altLang="en-US" sz="1100">
                  <a:solidFill>
                    <a:prstClr val="white"/>
                  </a:solidFill>
                  <a:latin typeface="Arial"/>
                  <a:ea typeface="Meiryo UI"/>
                </a:rPr>
                <a:t>その他</a:t>
              </a:r>
              <a:endParaRPr lang="en-US" altLang="ja-JP" sz="1100">
                <a:solidFill>
                  <a:prstClr val="white"/>
                </a:solidFill>
                <a:latin typeface="Arial"/>
                <a:ea typeface="Meiryo UI"/>
              </a:endParaRPr>
            </a:p>
          </p:txBody>
        </p:sp>
        <p:sp>
          <p:nvSpPr>
            <p:cNvPr id="24" name="テキスト ボックス 23">
              <a:extLst>
                <a:ext uri="{FF2B5EF4-FFF2-40B4-BE49-F238E27FC236}">
                  <a16:creationId xmlns:a16="http://schemas.microsoft.com/office/drawing/2014/main" id="{EA2C4A1C-B2CD-A647-E877-BE3D28A3BA1F}"/>
                </a:ext>
              </a:extLst>
            </p:cNvPr>
            <p:cNvSpPr txBox="1">
              <a:spLocks/>
            </p:cNvSpPr>
            <p:nvPr/>
          </p:nvSpPr>
          <p:spPr>
            <a:xfrm>
              <a:off x="5190103" y="5045633"/>
              <a:ext cx="180000" cy="540000"/>
            </a:xfrm>
            <a:prstGeom prst="rect">
              <a:avLst/>
            </a:prstGeom>
            <a:solidFill>
              <a:srgbClr val="005EB8"/>
            </a:solidFill>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00338D">
                      <a:alpha val="0"/>
                    </a:srgbClr>
                  </a:solidFill>
                  <a:prstDash val="solid"/>
                  <a:round/>
                  <a:headEnd type="none" w="med" len="med"/>
                  <a:tailEnd type="none" w="med" len="med"/>
                </a14:hiddenLine>
              </a:ext>
            </a:extLst>
          </p:spPr>
          <p:txBody>
            <a:bodyPr wrap="square" lIns="54610" tIns="54610" rIns="54610" bIns="54610" rtlCol="0" anchor="ctr">
              <a:noAutofit/>
            </a:bodyPr>
            <a:lstStyle/>
            <a:p>
              <a:pPr algn="ctr">
                <a:spcAft>
                  <a:spcPts val="600"/>
                </a:spcAft>
              </a:pPr>
              <a:r>
                <a:rPr lang="en-US" altLang="ja-JP" sz="1200">
                  <a:solidFill>
                    <a:prstClr val="white"/>
                  </a:solidFill>
                  <a:latin typeface="Arial"/>
                  <a:ea typeface="Meiryo UI"/>
                </a:rPr>
                <a:t>3</a:t>
              </a:r>
            </a:p>
          </p:txBody>
        </p:sp>
        <p:sp>
          <p:nvSpPr>
            <p:cNvPr id="28" name="テキスト ボックス 27">
              <a:extLst>
                <a:ext uri="{FF2B5EF4-FFF2-40B4-BE49-F238E27FC236}">
                  <a16:creationId xmlns:a16="http://schemas.microsoft.com/office/drawing/2014/main" id="{D14C1B2C-0041-21C4-F0FA-8A280037023B}"/>
                </a:ext>
              </a:extLst>
            </p:cNvPr>
            <p:cNvSpPr txBox="1">
              <a:spLocks/>
            </p:cNvSpPr>
            <p:nvPr/>
          </p:nvSpPr>
          <p:spPr>
            <a:xfrm>
              <a:off x="6541303" y="5045633"/>
              <a:ext cx="3040800" cy="540000"/>
            </a:xfrm>
            <a:prstGeom prst="rect">
              <a:avLst/>
            </a:prstGeom>
            <a:solidFill>
              <a:sysClr val="window" lastClr="FFFFFF">
                <a:lumMod val="100000"/>
              </a:sysClr>
            </a:solidFill>
            <a:ln w="9525" cap="flat" cmpd="sng" algn="ctr">
              <a:solidFill>
                <a:srgbClr val="005EB8"/>
              </a:solidFill>
              <a:prstDash val="solid"/>
              <a:round/>
              <a:headEnd type="none" w="med" len="med"/>
              <a:tailEnd type="none" w="med" len="med"/>
            </a:ln>
          </p:spPr>
          <p:txBody>
            <a:bodyPr wrap="square" lIns="90000" tIns="54610" rIns="90000" bIns="54610" rtlCol="0" anchor="ctr">
              <a:noAutofit/>
            </a:bodyPr>
            <a:lstStyle>
              <a:defPPr>
                <a:defRPr lang="en-US"/>
              </a:defPPr>
              <a:lvl1pPr marL="171450" marR="0" lvl="0" indent="-171450" defTabSz="914400" fontAlgn="auto">
                <a:lnSpc>
                  <a:spcPct val="100000"/>
                </a:lnSpc>
                <a:spcBef>
                  <a:spcPts val="0"/>
                </a:spcBef>
                <a:spcAft>
                  <a:spcPts val="0"/>
                </a:spcAft>
                <a:buClrTx/>
                <a:buSzTx/>
                <a:buFont typeface="Arial" panose="020B0604020202020204" pitchFamily="34" charset="0"/>
                <a:buChar char="•"/>
                <a:tabLst/>
                <a:defRPr kumimoji="0" sz="1000" b="0" i="0" u="none" strike="noStrike" kern="0" cap="none" spc="0" normalizeH="0" baseline="0">
                  <a:ln>
                    <a:noFill/>
                  </a:ln>
                  <a:solidFill>
                    <a:srgbClr val="005EB8"/>
                  </a:solidFill>
                  <a:effectLst/>
                  <a:uLnTx/>
                  <a:uFillTx/>
                  <a:latin typeface="Arial"/>
                  <a:ea typeface="Meiryo UI"/>
                </a:defRPr>
              </a:lvl1pPr>
            </a:lstStyle>
            <a:p>
              <a:r>
                <a:rPr lang="ja-JP" altLang="en-US"/>
                <a:t>環境構築の自動化</a:t>
              </a:r>
              <a:endParaRPr lang="en-US" altLang="ja-JP"/>
            </a:p>
            <a:p>
              <a:r>
                <a:rPr lang="ja-JP" altLang="en-US"/>
                <a:t>インスタンス起動</a:t>
              </a:r>
              <a:r>
                <a:rPr lang="en-US" altLang="ja-JP"/>
                <a:t>/</a:t>
              </a:r>
              <a:r>
                <a:rPr lang="ja-JP" altLang="en-US"/>
                <a:t>停止、スケーリングの自動化</a:t>
              </a:r>
              <a:endParaRPr lang="en-US" altLang="ja-JP"/>
            </a:p>
            <a:p>
              <a:r>
                <a:rPr lang="ja-JP" altLang="en-US"/>
                <a:t>災害対策環境の</a:t>
              </a:r>
              <a:r>
                <a:rPr lang="en-US" altLang="ja-JP" err="1"/>
                <a:t>IaC</a:t>
              </a:r>
              <a:r>
                <a:rPr lang="ja-JP" altLang="en-US"/>
                <a:t>テンプレート化</a:t>
              </a:r>
              <a:endParaRPr lang="en-US" altLang="ja-JP"/>
            </a:p>
            <a:p>
              <a:r>
                <a:rPr lang="ja-JP" altLang="en-US"/>
                <a:t>オンプレミスの災害対策環境のクラウド移行</a:t>
              </a:r>
              <a:endParaRPr lang="en-US" altLang="ja-JP"/>
            </a:p>
          </p:txBody>
        </p:sp>
      </p:grpSp>
      <p:sp>
        <p:nvSpPr>
          <p:cNvPr id="29" name="テキスト ボックス 28">
            <a:extLst>
              <a:ext uri="{FF2B5EF4-FFF2-40B4-BE49-F238E27FC236}">
                <a16:creationId xmlns:a16="http://schemas.microsoft.com/office/drawing/2014/main" id="{B9EC2B7C-992C-B22B-1C37-9A2E93DC328A}"/>
              </a:ext>
            </a:extLst>
          </p:cNvPr>
          <p:cNvSpPr txBox="1">
            <a:spLocks/>
          </p:cNvSpPr>
          <p:nvPr/>
        </p:nvSpPr>
        <p:spPr>
          <a:xfrm rot="10800000" flipV="1">
            <a:off x="5190103" y="3873224"/>
            <a:ext cx="4392000" cy="0"/>
          </a:xfrm>
          <a:prstGeom prst="rect">
            <a:avLst/>
          </a:prstGeom>
          <a:noFill/>
          <a:ln w="9525" cap="flat" cmpd="sng" algn="ctr">
            <a:solidFill>
              <a:sysClr val="window" lastClr="FFFFFF">
                <a:lumMod val="50000"/>
              </a:sysClr>
            </a:solidFill>
            <a:prstDash val="solid"/>
            <a:round/>
            <a:headEnd type="none" w="med" len="med"/>
            <a:tailEnd type="none" w="med" len="med"/>
          </a:ln>
          <a:extLst>
            <a:ext uri="{909E8E84-426E-40DD-AFC4-6F175D3DCCD1}">
              <a14:hiddenFill xmlns:a14="http://schemas.microsoft.com/office/drawing/2010/main">
                <a:solidFill>
                  <a:srgbClr val="00338D"/>
                </a:solidFill>
              </a14:hiddenFill>
            </a:ext>
          </a:extLst>
        </p:spPr>
        <p:txBody>
          <a:bodyPr wrap="square" lIns="54610" tIns="54610" rIns="54610" bIns="5461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lang="ja-JP" altLang="en-US" sz="1100" kern="0">
                <a:solidFill>
                  <a:srgbClr val="000000">
                    <a:lumMod val="100000"/>
                  </a:srgbClr>
                </a:solidFill>
                <a:latin typeface="Arial"/>
                <a:ea typeface="Meiryo UI"/>
              </a:rPr>
              <a:t>検証の結果採用された構成の例</a:t>
            </a:r>
            <a:br>
              <a:rPr kumimoji="0" lang="en-US" altLang="ja-JP" sz="1100" b="0" i="0" u="none" strike="noStrike" kern="0" cap="none" spc="0" normalizeH="0" baseline="30000" noProof="0">
                <a:ln>
                  <a:noFill/>
                </a:ln>
                <a:solidFill>
                  <a:srgbClr val="000000">
                    <a:lumMod val="100000"/>
                  </a:srgbClr>
                </a:solidFill>
                <a:effectLst/>
                <a:uLnTx/>
                <a:uFillTx/>
                <a:latin typeface="Arial"/>
                <a:ea typeface="Meiryo UI"/>
              </a:rPr>
            </a:br>
            <a:endParaRPr kumimoji="0" lang="en-US" altLang="ja-JP" sz="1100" b="0" i="0" u="none" strike="noStrike" kern="0" cap="none" spc="0" normalizeH="0" baseline="0" noProof="0">
              <a:ln>
                <a:noFill/>
              </a:ln>
              <a:solidFill>
                <a:srgbClr val="000000">
                  <a:lumMod val="100000"/>
                </a:srgbClr>
              </a:solidFill>
              <a:effectLst/>
              <a:uLnTx/>
              <a:uFillTx/>
              <a:latin typeface="Arial"/>
              <a:ea typeface="Meiryo UI"/>
            </a:endParaRPr>
          </a:p>
        </p:txBody>
      </p:sp>
      <p:pic>
        <p:nvPicPr>
          <p:cNvPr id="10" name="図 9">
            <a:extLst>
              <a:ext uri="{FF2B5EF4-FFF2-40B4-BE49-F238E27FC236}">
                <a16:creationId xmlns:a16="http://schemas.microsoft.com/office/drawing/2014/main" id="{370EC952-1908-A2CA-2CE1-115538260B0A}"/>
              </a:ext>
            </a:extLst>
          </p:cNvPr>
          <p:cNvPicPr>
            <a:picLocks noChangeAspect="1"/>
          </p:cNvPicPr>
          <p:nvPr/>
        </p:nvPicPr>
        <p:blipFill>
          <a:blip r:embed="rId4"/>
          <a:stretch>
            <a:fillRect/>
          </a:stretch>
        </p:blipFill>
        <p:spPr>
          <a:xfrm>
            <a:off x="1182346" y="4546387"/>
            <a:ext cx="3405201" cy="1937181"/>
          </a:xfrm>
          <a:prstGeom prst="rect">
            <a:avLst/>
          </a:prstGeom>
          <a:ln>
            <a:solidFill>
              <a:schemeClr val="tx1"/>
            </a:solidFill>
          </a:ln>
        </p:spPr>
      </p:pic>
      <p:sp>
        <p:nvSpPr>
          <p:cNvPr id="2" name="楕円 1">
            <a:extLst>
              <a:ext uri="{FF2B5EF4-FFF2-40B4-BE49-F238E27FC236}">
                <a16:creationId xmlns:a16="http://schemas.microsoft.com/office/drawing/2014/main" id="{DF147F15-2229-07DB-682F-297A40FBF0A0}"/>
              </a:ext>
            </a:extLst>
          </p:cNvPr>
          <p:cNvSpPr/>
          <p:nvPr/>
        </p:nvSpPr>
        <p:spPr>
          <a:xfrm>
            <a:off x="2454532" y="3545314"/>
            <a:ext cx="20402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22" name="コネクタ: カギ線 21">
            <a:extLst>
              <a:ext uri="{FF2B5EF4-FFF2-40B4-BE49-F238E27FC236}">
                <a16:creationId xmlns:a16="http://schemas.microsoft.com/office/drawing/2014/main" id="{93BA8951-6726-52C8-A679-F5412D0D45C2}"/>
              </a:ext>
            </a:extLst>
          </p:cNvPr>
          <p:cNvCxnSpPr>
            <a:cxnSpLocks/>
            <a:stCxn id="2" idx="6"/>
            <a:endCxn id="24" idx="1"/>
          </p:cNvCxnSpPr>
          <p:nvPr/>
        </p:nvCxnSpPr>
        <p:spPr>
          <a:xfrm>
            <a:off x="2658552" y="3640564"/>
            <a:ext cx="2536060" cy="2154916"/>
          </a:xfrm>
          <a:prstGeom prst="bentConnector3">
            <a:avLst>
              <a:gd name="adj1" fmla="val 85755"/>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楕円 38">
            <a:extLst>
              <a:ext uri="{FF2B5EF4-FFF2-40B4-BE49-F238E27FC236}">
                <a16:creationId xmlns:a16="http://schemas.microsoft.com/office/drawing/2014/main" id="{39A6CFE9-E018-173B-47D4-97E59155736C}"/>
              </a:ext>
            </a:extLst>
          </p:cNvPr>
          <p:cNvSpPr/>
          <p:nvPr/>
        </p:nvSpPr>
        <p:spPr>
          <a:xfrm>
            <a:off x="2454532" y="4047864"/>
            <a:ext cx="20402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0" name="コネクタ: カギ線 39">
            <a:extLst>
              <a:ext uri="{FF2B5EF4-FFF2-40B4-BE49-F238E27FC236}">
                <a16:creationId xmlns:a16="http://schemas.microsoft.com/office/drawing/2014/main" id="{A16D14E1-72B5-F6B9-D76D-8959BE033B02}"/>
              </a:ext>
            </a:extLst>
          </p:cNvPr>
          <p:cNvCxnSpPr>
            <a:cxnSpLocks/>
            <a:stCxn id="39" idx="6"/>
            <a:endCxn id="21" idx="1"/>
          </p:cNvCxnSpPr>
          <p:nvPr/>
        </p:nvCxnSpPr>
        <p:spPr>
          <a:xfrm>
            <a:off x="2658552" y="4143114"/>
            <a:ext cx="2536060" cy="14036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楕円 43">
            <a:extLst>
              <a:ext uri="{FF2B5EF4-FFF2-40B4-BE49-F238E27FC236}">
                <a16:creationId xmlns:a16="http://schemas.microsoft.com/office/drawing/2014/main" id="{2C5B1DB7-707E-7999-9D2F-F88D490D6530}"/>
              </a:ext>
            </a:extLst>
          </p:cNvPr>
          <p:cNvSpPr/>
          <p:nvPr/>
        </p:nvSpPr>
        <p:spPr>
          <a:xfrm>
            <a:off x="3447732" y="5010482"/>
            <a:ext cx="20402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5" name="楕円 44">
            <a:extLst>
              <a:ext uri="{FF2B5EF4-FFF2-40B4-BE49-F238E27FC236}">
                <a16:creationId xmlns:a16="http://schemas.microsoft.com/office/drawing/2014/main" id="{FB11A7EE-5587-A9DC-09F9-140D8EB7DECF}"/>
              </a:ext>
            </a:extLst>
          </p:cNvPr>
          <p:cNvSpPr/>
          <p:nvPr/>
        </p:nvSpPr>
        <p:spPr>
          <a:xfrm>
            <a:off x="3445034" y="4622911"/>
            <a:ext cx="20402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8" name="コネクタ: カギ線 47">
            <a:extLst>
              <a:ext uri="{FF2B5EF4-FFF2-40B4-BE49-F238E27FC236}">
                <a16:creationId xmlns:a16="http://schemas.microsoft.com/office/drawing/2014/main" id="{E77765E3-E9B5-7803-B430-FD33F2BA0A37}"/>
              </a:ext>
            </a:extLst>
          </p:cNvPr>
          <p:cNvCxnSpPr>
            <a:cxnSpLocks/>
            <a:stCxn id="45" idx="6"/>
            <a:endCxn id="24" idx="1"/>
          </p:cNvCxnSpPr>
          <p:nvPr/>
        </p:nvCxnSpPr>
        <p:spPr>
          <a:xfrm>
            <a:off x="3649054" y="4718161"/>
            <a:ext cx="1545558" cy="1077319"/>
          </a:xfrm>
          <a:prstGeom prst="bentConnector3">
            <a:avLst>
              <a:gd name="adj1" fmla="val 7670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B7B844CF-D9CB-2995-2CE3-3235BA92FDB5}"/>
              </a:ext>
            </a:extLst>
          </p:cNvPr>
          <p:cNvCxnSpPr>
            <a:cxnSpLocks/>
            <a:stCxn id="44" idx="6"/>
            <a:endCxn id="24" idx="1"/>
          </p:cNvCxnSpPr>
          <p:nvPr/>
        </p:nvCxnSpPr>
        <p:spPr>
          <a:xfrm>
            <a:off x="3651752" y="5105732"/>
            <a:ext cx="1542860" cy="689748"/>
          </a:xfrm>
          <a:prstGeom prst="bentConnector3">
            <a:avLst>
              <a:gd name="adj1" fmla="val 76546"/>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楕円 4">
            <a:extLst>
              <a:ext uri="{FF2B5EF4-FFF2-40B4-BE49-F238E27FC236}">
                <a16:creationId xmlns:a16="http://schemas.microsoft.com/office/drawing/2014/main" id="{8DEC86EF-FCF1-EE0D-51CC-B082E0549133}"/>
              </a:ext>
            </a:extLst>
          </p:cNvPr>
          <p:cNvSpPr/>
          <p:nvPr/>
        </p:nvSpPr>
        <p:spPr>
          <a:xfrm>
            <a:off x="3447732" y="6147024"/>
            <a:ext cx="20402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6" name="コネクタ: カギ線 5">
            <a:extLst>
              <a:ext uri="{FF2B5EF4-FFF2-40B4-BE49-F238E27FC236}">
                <a16:creationId xmlns:a16="http://schemas.microsoft.com/office/drawing/2014/main" id="{7A108D69-4662-494F-0A6D-98F4C3104F4C}"/>
              </a:ext>
            </a:extLst>
          </p:cNvPr>
          <p:cNvCxnSpPr>
            <a:cxnSpLocks/>
            <a:stCxn id="5" idx="6"/>
            <a:endCxn id="23" idx="1"/>
          </p:cNvCxnSpPr>
          <p:nvPr/>
        </p:nvCxnSpPr>
        <p:spPr>
          <a:xfrm flipV="1">
            <a:off x="3651752" y="5039480"/>
            <a:ext cx="1542860" cy="1202794"/>
          </a:xfrm>
          <a:prstGeom prst="bentConnector3">
            <a:avLst>
              <a:gd name="adj1" fmla="val 8292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72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F4D29BE5-5968-C522-145A-F571313E650C}"/>
              </a:ext>
            </a:extLst>
          </p:cNvPr>
          <p:cNvGraphicFramePr>
            <a:graphicFrameLocks noGrp="1"/>
          </p:cNvGraphicFramePr>
          <p:nvPr>
            <p:extLst>
              <p:ext uri="{D42A27DB-BD31-4B8C-83A1-F6EECF244321}">
                <p14:modId xmlns:p14="http://schemas.microsoft.com/office/powerpoint/2010/main" val="4113557703"/>
              </p:ext>
            </p:extLst>
          </p:nvPr>
        </p:nvGraphicFramePr>
        <p:xfrm>
          <a:off x="159388" y="2020698"/>
          <a:ext cx="9597005" cy="4296975"/>
        </p:xfrm>
        <a:graphic>
          <a:graphicData uri="http://schemas.openxmlformats.org/drawingml/2006/table">
            <a:tbl>
              <a:tblPr/>
              <a:tblGrid>
                <a:gridCol w="888362">
                  <a:extLst>
                    <a:ext uri="{9D8B030D-6E8A-4147-A177-3AD203B41FA5}">
                      <a16:colId xmlns:a16="http://schemas.microsoft.com/office/drawing/2014/main" val="2181933953"/>
                    </a:ext>
                  </a:extLst>
                </a:gridCol>
                <a:gridCol w="1256500">
                  <a:extLst>
                    <a:ext uri="{9D8B030D-6E8A-4147-A177-3AD203B41FA5}">
                      <a16:colId xmlns:a16="http://schemas.microsoft.com/office/drawing/2014/main" val="350552710"/>
                    </a:ext>
                  </a:extLst>
                </a:gridCol>
                <a:gridCol w="877100">
                  <a:extLst>
                    <a:ext uri="{9D8B030D-6E8A-4147-A177-3AD203B41FA5}">
                      <a16:colId xmlns:a16="http://schemas.microsoft.com/office/drawing/2014/main" val="956096843"/>
                    </a:ext>
                  </a:extLst>
                </a:gridCol>
                <a:gridCol w="2143125">
                  <a:extLst>
                    <a:ext uri="{9D8B030D-6E8A-4147-A177-3AD203B41FA5}">
                      <a16:colId xmlns:a16="http://schemas.microsoft.com/office/drawing/2014/main" val="282243487"/>
                    </a:ext>
                  </a:extLst>
                </a:gridCol>
                <a:gridCol w="2311567">
                  <a:extLst>
                    <a:ext uri="{9D8B030D-6E8A-4147-A177-3AD203B41FA5}">
                      <a16:colId xmlns:a16="http://schemas.microsoft.com/office/drawing/2014/main" val="2593206485"/>
                    </a:ext>
                  </a:extLst>
                </a:gridCol>
                <a:gridCol w="1088858">
                  <a:extLst>
                    <a:ext uri="{9D8B030D-6E8A-4147-A177-3AD203B41FA5}">
                      <a16:colId xmlns:a16="http://schemas.microsoft.com/office/drawing/2014/main" val="1578844473"/>
                    </a:ext>
                  </a:extLst>
                </a:gridCol>
                <a:gridCol w="1031493">
                  <a:extLst>
                    <a:ext uri="{9D8B030D-6E8A-4147-A177-3AD203B41FA5}">
                      <a16:colId xmlns:a16="http://schemas.microsoft.com/office/drawing/2014/main" val="2409500535"/>
                    </a:ext>
                  </a:extLst>
                </a:gridCol>
              </a:tblGrid>
              <a:tr h="412152">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1000" b="1" i="0" u="none" strike="noStrike">
                          <a:solidFill>
                            <a:schemeClr val="bg1"/>
                          </a:solidFill>
                          <a:effectLst/>
                          <a:latin typeface="Meiryo UI" panose="020B0604030504040204" pitchFamily="50" charset="-128"/>
                          <a:ea typeface="Meiryo UI" panose="020B0604030504040204" pitchFamily="50" charset="-128"/>
                        </a:rPr>
                        <a:t>採択団体</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ctr"/>
                      <a:r>
                        <a:rPr lang="ja-JP" altLang="en-US" sz="1000" b="1" i="0" u="none" strike="noStrike">
                          <a:solidFill>
                            <a:schemeClr val="bg1"/>
                          </a:solidFill>
                          <a:effectLst/>
                          <a:latin typeface="Meiryo UI" panose="020B0604030504040204" pitchFamily="50" charset="-128"/>
                          <a:ea typeface="Meiryo UI" panose="020B0604030504040204" pitchFamily="50" charset="-128"/>
                        </a:rPr>
                        <a:t>地方公共団体の区分及び人口</a:t>
                      </a:r>
                      <a:endParaRPr lang="en-US" altLang="ja-JP" sz="1000" b="1" i="0" u="none" strike="noStrike">
                        <a:solidFill>
                          <a:schemeClr val="bg1"/>
                        </a:solidFill>
                        <a:effectLst/>
                        <a:latin typeface="Meiryo UI" panose="020B0604030504040204" pitchFamily="50" charset="-128"/>
                        <a:ea typeface="Meiryo UI" panose="020B0604030504040204" pitchFamily="50" charset="-128"/>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fontAlgn="ctr"/>
                      <a:r>
                        <a:rPr lang="ja-JP" altLang="en-US" sz="1000" b="1" i="0" u="none" strike="noStrike">
                          <a:solidFill>
                            <a:schemeClr val="bg1"/>
                          </a:solidFill>
                          <a:effectLst/>
                          <a:latin typeface="Meiryo UI" panose="020B0604030504040204" pitchFamily="50" charset="-128"/>
                          <a:ea typeface="Meiryo UI" panose="020B0604030504040204" pitchFamily="50" charset="-128"/>
                        </a:rPr>
                        <a:t>コスト区分　</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rtl="0" fontAlgn="ctr"/>
                      <a:r>
                        <a:rPr lang="ja-JP" altLang="en-US" sz="800" b="1"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800" b="1" i="0" u="none" strike="noStrike">
                          <a:solidFill>
                            <a:srgbClr val="FFFFFF"/>
                          </a:solidFill>
                          <a:effectLst/>
                          <a:latin typeface="Meiryo UI" panose="020B0604030504040204" pitchFamily="50" charset="-128"/>
                          <a:ea typeface="Meiryo UI" panose="020B0604030504040204" pitchFamily="50" charset="-128"/>
                        </a:rPr>
                        <a:t>(A)</a:t>
                      </a:r>
                      <a:r>
                        <a:rPr lang="ja-JP" altLang="en-US" sz="800" b="1" i="0" u="none" strike="noStrike">
                          <a:solidFill>
                            <a:srgbClr val="FFFFFF"/>
                          </a:solidFill>
                          <a:effectLst/>
                          <a:latin typeface="Meiryo UI" panose="020B0604030504040204" pitchFamily="50" charset="-128"/>
                          <a:ea typeface="Meiryo UI" panose="020B0604030504040204" pitchFamily="50" charset="-128"/>
                        </a:rPr>
                        <a:t>：</a:t>
                      </a:r>
                      <a:r>
                        <a:rPr lang="ja-JP" altLang="en-US" sz="800" b="0" i="0" u="none" strike="noStrike">
                          <a:solidFill>
                            <a:srgbClr val="FFFFFF"/>
                          </a:solidFill>
                          <a:effectLst/>
                          <a:latin typeface="Meiryo UI" panose="020B0604030504040204" pitchFamily="50" charset="-128"/>
                          <a:ea typeface="Meiryo UI" panose="020B0604030504040204" pitchFamily="50" charset="-128"/>
                        </a:rPr>
                        <a:t>現行利用中のシステムを同規模で入れ替え・継続利用した場合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800" b="1">
                          <a:solidFill>
                            <a:schemeClr val="bg1">
                              <a:lumMod val="100000"/>
                            </a:schemeClr>
                          </a:solidFill>
                          <a:latin typeface="Meiryo UI" panose="020B0604030504040204" pitchFamily="50" charset="-128"/>
                          <a:ea typeface="Meiryo UI" panose="020B0604030504040204" pitchFamily="50" charset="-128"/>
                        </a:rPr>
                        <a:t> </a:t>
                      </a:r>
                      <a:r>
                        <a:rPr kumimoji="1" lang="ja-JP" altLang="en-US" sz="800" b="1">
                          <a:solidFill>
                            <a:schemeClr val="bg1">
                              <a:lumMod val="100000"/>
                            </a:schemeClr>
                          </a:solidFill>
                          <a:latin typeface="Meiryo UI" panose="020B0604030504040204" pitchFamily="50" charset="-128"/>
                          <a:ea typeface="Meiryo UI" panose="020B0604030504040204" pitchFamily="50" charset="-128"/>
                        </a:rPr>
                        <a:t>コスト</a:t>
                      </a:r>
                      <a:r>
                        <a:rPr kumimoji="1" lang="en-US" altLang="ja-JP" sz="800" b="1">
                          <a:solidFill>
                            <a:schemeClr val="bg1">
                              <a:lumMod val="100000"/>
                            </a:schemeClr>
                          </a:solidFill>
                          <a:latin typeface="Meiryo UI" panose="020B0604030504040204" pitchFamily="50" charset="-128"/>
                          <a:ea typeface="Meiryo UI" panose="020B0604030504040204" pitchFamily="50" charset="-128"/>
                        </a:rPr>
                        <a:t>(B)</a:t>
                      </a:r>
                      <a:r>
                        <a:rPr kumimoji="1" lang="ja-JP" altLang="en-US" sz="800" b="1">
                          <a:solidFill>
                            <a:schemeClr val="bg1">
                              <a:lumMod val="100000"/>
                            </a:schemeClr>
                          </a:solidFill>
                          <a:latin typeface="Meiryo UI" panose="020B0604030504040204" pitchFamily="50" charset="-128"/>
                          <a:ea typeface="Meiryo UI" panose="020B0604030504040204" pitchFamily="50" charset="-128"/>
                        </a:rPr>
                        <a:t>：</a:t>
                      </a:r>
                      <a:r>
                        <a:rPr kumimoji="1" lang="ja-JP" altLang="en-US" sz="800" b="0">
                          <a:solidFill>
                            <a:schemeClr val="bg1">
                              <a:lumMod val="100000"/>
                            </a:schemeClr>
                          </a:solidFill>
                          <a:latin typeface="Meiryo UI" panose="020B0604030504040204" pitchFamily="50" charset="-128"/>
                          <a:ea typeface="Meiryo UI" panose="020B0604030504040204" pitchFamily="50" charset="-128"/>
                        </a:rPr>
                        <a:t>現行利用中のシステムをガバメントクラウドへリフトし推奨構成等と共同利用の費用按分</a:t>
                      </a:r>
                      <a:r>
                        <a:rPr kumimoji="1" lang="en-US" altLang="ja-JP" sz="800" b="0">
                          <a:solidFill>
                            <a:schemeClr val="bg1">
                              <a:lumMod val="100000"/>
                            </a:schemeClr>
                          </a:solidFill>
                          <a:latin typeface="Meiryo UI" panose="020B0604030504040204" pitchFamily="50" charset="-128"/>
                          <a:ea typeface="Meiryo UI" panose="020B0604030504040204" pitchFamily="50" charset="-128"/>
                        </a:rPr>
                        <a:t>※</a:t>
                      </a:r>
                      <a:r>
                        <a:rPr kumimoji="1" lang="ja-JP" altLang="en-US" sz="800" b="0">
                          <a:solidFill>
                            <a:schemeClr val="bg1">
                              <a:lumMod val="100000"/>
                            </a:schemeClr>
                          </a:solidFill>
                          <a:latin typeface="Meiryo UI" panose="020B0604030504040204" pitchFamily="50" charset="-128"/>
                          <a:ea typeface="Meiryo UI" panose="020B0604030504040204" pitchFamily="50" charset="-128"/>
                        </a:rPr>
                        <a:t>を採用した場合</a:t>
                      </a:r>
                      <a:endParaRPr kumimoji="1" lang="en-US" altLang="ja-JP" sz="800" b="0">
                        <a:solidFill>
                          <a:schemeClr val="bg1">
                            <a:lumMod val="100000"/>
                          </a:schemeClr>
                        </a:solidFill>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p>
                      <a:pPr algn="ctr"/>
                      <a:r>
                        <a:rPr kumimoji="1" lang="ja-JP" altLang="en-US" sz="1000" b="1">
                          <a:solidFill>
                            <a:schemeClr val="bg1"/>
                          </a:solidFill>
                          <a:latin typeface="Meiryo UI" panose="020B0604030504040204" pitchFamily="50" charset="-128"/>
                          <a:ea typeface="Meiryo UI" panose="020B0604030504040204" pitchFamily="50" charset="-128"/>
                        </a:rPr>
                        <a:t>増減割合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68D2E"/>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rtl="0" fontAlgn="ctr"/>
                      <a:r>
                        <a:rPr lang="en-US" altLang="ja-JP" sz="1000" b="1" i="0" u="none" strike="noStrike">
                          <a:solidFill>
                            <a:srgbClr val="FFFFFF"/>
                          </a:solidFill>
                          <a:effectLst/>
                          <a:latin typeface="Meiryo UI" panose="020B0604030504040204" pitchFamily="50" charset="-128"/>
                          <a:ea typeface="Meiryo UI" panose="020B0604030504040204" pitchFamily="50" charset="-128"/>
                        </a:rPr>
                        <a:t>B-A</a:t>
                      </a:r>
                      <a:r>
                        <a:rPr lang="ja-JP" altLang="en-US" sz="1000" b="1" i="0" u="none" strike="noStrike">
                          <a:solidFill>
                            <a:srgbClr val="FFFFFF"/>
                          </a:solidFill>
                          <a:effectLst/>
                          <a:latin typeface="Meiryo UI" panose="020B0604030504040204" pitchFamily="50" charset="-128"/>
                          <a:ea typeface="Meiryo UI" panose="020B0604030504040204" pitchFamily="50" charset="-128"/>
                        </a:rPr>
                        <a:t>差額</a:t>
                      </a:r>
                      <a:endParaRPr lang="en-US" altLang="ja-JP" sz="1000" b="1" i="0" u="none" strike="noStrike">
                        <a:solidFill>
                          <a:srgbClr val="FFFFFF"/>
                        </a:solidFill>
                        <a:effectLst/>
                        <a:latin typeface="Meiryo UI" panose="020B0604030504040204" pitchFamily="50" charset="-128"/>
                        <a:ea typeface="Meiryo UI" panose="020B0604030504040204" pitchFamily="50" charset="-128"/>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68D2E"/>
                    </a:solidFill>
                  </a:tcPr>
                </a:tc>
                <a:extLst>
                  <a:ext uri="{0D108BD9-81ED-4DB2-BD59-A6C34878D82A}">
                    <a16:rowId xmlns:a16="http://schemas.microsoft.com/office/drawing/2014/main" val="1371300513"/>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神戸市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指定都市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994,003,000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chemeClr val="tx1"/>
                          </a:solidFill>
                          <a:effectLst/>
                          <a:latin typeface="Meiryo UI" panose="020B0604030504040204" pitchFamily="50" charset="-128"/>
                          <a:ea typeface="Meiryo UI" panose="020B0604030504040204" pitchFamily="50" charset="-128"/>
                        </a:rPr>
                        <a:t>802,966,234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-191,036,766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174705837"/>
                  </a:ext>
                </a:extLst>
              </a:tr>
              <a:tr h="211728">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152</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886,603,000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802,966,234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-83,636,766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61766603"/>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せとうち</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3</a:t>
                      </a: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市</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倉敷市・松山市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中核市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chemeClr val="tx1"/>
                          </a:solidFill>
                          <a:effectLst/>
                          <a:latin typeface="Meiryo UI" panose="020B0604030504040204" pitchFamily="50" charset="-128"/>
                          <a:ea typeface="Meiryo UI" panose="020B0604030504040204" pitchFamily="50" charset="-128"/>
                        </a:rPr>
                        <a:t>448,107,600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chemeClr val="tx1"/>
                          </a:solidFill>
                          <a:effectLst/>
                          <a:latin typeface="Meiryo UI" panose="020B0604030504040204" pitchFamily="50" charset="-128"/>
                          <a:ea typeface="Meiryo UI" panose="020B0604030504040204" pitchFamily="50" charset="-128"/>
                        </a:rPr>
                        <a:t>※507,205,227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59,097,627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0482596"/>
                  </a:ext>
                </a:extLst>
              </a:tr>
              <a:tr h="329596">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a:solidFill>
                          <a:srgbClr val="000000"/>
                        </a:solidFill>
                        <a:effectLst/>
                        <a:latin typeface="+mj-ea"/>
                        <a:ea typeface="+mn-ea"/>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47</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r>
                        <a:rPr lang="en-US" altLang="ja-JP" sz="1000" b="0" i="0" u="none" strike="noStrike">
                          <a:solidFill>
                            <a:srgbClr val="000000"/>
                          </a:solidFill>
                          <a:effectLst/>
                          <a:latin typeface="Meiryo UI" panose="020B0604030504040204" pitchFamily="50" charset="-128"/>
                          <a:ea typeface="Meiryo UI" panose="020B0604030504040204" pitchFamily="50" charset="-128"/>
                        </a:rPr>
                        <a:t>51</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448,107,600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※507,205,227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59,097,627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31614926"/>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盛岡市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中核市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1,170,638,880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987,104,559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-183,534,321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76411875"/>
                  </a:ext>
                </a:extLst>
              </a:tr>
              <a:tr h="211728">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28</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1,170,638,880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987,104,559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-183,534,321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11166292"/>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佐倉市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一般市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1,059,282,249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1,034,529,751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-24,752,498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54673785"/>
                  </a:ext>
                </a:extLst>
              </a:tr>
              <a:tr h="211728">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16.5</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1,170,638,880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987,104,559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00338D"/>
                          </a:solidFill>
                          <a:effectLst/>
                          <a:latin typeface="Meiryo UI" panose="020B0604030504040204" pitchFamily="50" charset="-128"/>
                          <a:ea typeface="Meiryo UI" panose="020B0604030504040204" pitchFamily="50" charset="-128"/>
                        </a:rPr>
                        <a:t>-42,360,498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653661312"/>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宇和島市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一般市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413,100,000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444,224,757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31,124,757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40989619"/>
                  </a:ext>
                </a:extLst>
              </a:tr>
              <a:tr h="211728">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6.5</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413,100,000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444,224,757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31,124,757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65423211"/>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須坂市</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一般市</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462,093,659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chemeClr val="tx1"/>
                          </a:solidFill>
                          <a:effectLst/>
                          <a:latin typeface="Meiryo UI" panose="020B0604030504040204" pitchFamily="50" charset="-128"/>
                          <a:ea typeface="Meiryo UI" panose="020B0604030504040204" pitchFamily="50" charset="-128"/>
                        </a:rPr>
                        <a:t>※466,073,415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3,979,756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333493096"/>
                  </a:ext>
                </a:extLst>
              </a:tr>
              <a:tr h="211728">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a:solidFill>
                          <a:srgbClr val="000000"/>
                        </a:solidFill>
                        <a:effectLst/>
                        <a:latin typeface="+mj-ea"/>
                        <a:ea typeface="+mn-ea"/>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4.8</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endParaRPr lang="ja-JP" altLang="en-US" sz="1000">
                        <a:latin typeface="Meiryo UI" panose="020B0604030504040204" pitchFamily="50" charset="-128"/>
                        <a:ea typeface="Meiryo UI" panose="020B0604030504040204" pitchFamily="50" charset="-128"/>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462,093,659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※466,073,415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3,979,756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69487876"/>
                  </a:ext>
                </a:extLst>
              </a:tr>
              <a:tr h="211728">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美里町・川島町</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町村</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216,428,860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※263,873,260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21.9%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FF0000"/>
                          </a:solidFill>
                          <a:effectLst/>
                          <a:latin typeface="Meiryo UI" panose="020B0604030504040204" pitchFamily="50" charset="-128"/>
                          <a:ea typeface="Meiryo UI" panose="020B0604030504040204" pitchFamily="50" charset="-128"/>
                        </a:rPr>
                        <a:t>47,444,400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35820149"/>
                  </a:ext>
                </a:extLst>
              </a:tr>
              <a:tr h="211728">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a:solidFill>
                          <a:srgbClr val="000000"/>
                        </a:solidFill>
                        <a:effectLst/>
                        <a:latin typeface="+mj-ea"/>
                        <a:ea typeface="+mn-ea"/>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r>
                        <a:rPr lang="en-US" altLang="ja-JP" sz="1000" b="0" i="0" u="none" strike="noStrike">
                          <a:solidFill>
                            <a:srgbClr val="000000"/>
                          </a:solidFill>
                          <a:effectLst/>
                          <a:latin typeface="Meiryo UI" panose="020B0604030504040204" pitchFamily="50" charset="-128"/>
                          <a:ea typeface="Meiryo UI" panose="020B0604030504040204" pitchFamily="50" charset="-128"/>
                        </a:rPr>
                        <a:t>1.8</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462,093,659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※466,073,415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3,979,756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45767976"/>
                  </a:ext>
                </a:extLst>
              </a:tr>
              <a:tr h="211728">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笠置町</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町村</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23,610,400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chemeClr val="tx1"/>
                          </a:solidFill>
                          <a:effectLst/>
                          <a:latin typeface="Meiryo UI" panose="020B0604030504040204" pitchFamily="50" charset="-128"/>
                          <a:ea typeface="Meiryo UI" panose="020B0604030504040204" pitchFamily="50" charset="-128"/>
                        </a:rPr>
                        <a:t>※83,004,916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p>
                      <a:pPr algn="r" rtl="0"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251.6</a:t>
                      </a:r>
                      <a:r>
                        <a:rPr lang="ja-JP" altLang="en-US" sz="1100" b="0" i="0" u="none" strike="noStrike">
                          <a:solidFill>
                            <a:srgbClr val="FF0000"/>
                          </a:solidFill>
                          <a:effectLst/>
                          <a:latin typeface="Meiryo UI" panose="020B0604030504040204" pitchFamily="50" charset="-128"/>
                          <a:ea typeface="Meiryo UI" panose="020B0604030504040204" pitchFamily="50" charset="-128"/>
                        </a:rPr>
                        <a:t>％</a:t>
                      </a:r>
                      <a:endParaRPr lang="en-US" altLang="ja-JP"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FF0000"/>
                          </a:solidFill>
                          <a:effectLst/>
                          <a:latin typeface="Meiryo UI" panose="020B0604030504040204" pitchFamily="50" charset="-128"/>
                          <a:ea typeface="Meiryo UI" panose="020B0604030504040204" pitchFamily="50" charset="-128"/>
                        </a:rPr>
                        <a:t>59,394,516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44538180"/>
                  </a:ext>
                </a:extLst>
              </a:tr>
              <a:tr h="211728">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笠置町</a:t>
                      </a:r>
                      <a:r>
                        <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rtl="0"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r>
                        <a:rPr lang="ja-JP" altLang="en-US" sz="1000" b="0" i="0" u="none" strike="noStrike">
                          <a:solidFill>
                            <a:srgbClr val="000000"/>
                          </a:solidFill>
                          <a:effectLst/>
                          <a:latin typeface="Meiryo UI" panose="020B0604030504040204" pitchFamily="50" charset="-128"/>
                          <a:ea typeface="Meiryo UI" panose="020B0604030504040204" pitchFamily="50" charset="-128"/>
                        </a:rPr>
                        <a:t>万人</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l" rtl="0"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ランニングコスト</a:t>
                      </a: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462,093,659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※466,073,415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rtl="0"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gn="r" fontAlgn="ctr"/>
                      <a:r>
                        <a:rPr lang="en-US" altLang="ja-JP" sz="1000" b="0" i="0" u="none" strike="noStrike">
                          <a:solidFill>
                            <a:srgbClr val="FF0000"/>
                          </a:solidFill>
                          <a:effectLst/>
                          <a:latin typeface="Meiryo UI" panose="020B0604030504040204" pitchFamily="50" charset="-128"/>
                          <a:ea typeface="Meiryo UI" panose="020B0604030504040204" pitchFamily="50" charset="-128"/>
                        </a:rPr>
                        <a:t>3,979,756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866650472"/>
                  </a:ext>
                </a:extLst>
              </a:tr>
              <a:tr h="379307">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eiryo UI" panose="020B0604030504040204" pitchFamily="50" charset="-128"/>
                          <a:ea typeface="Meiryo UI" panose="020B0604030504040204" pitchFamily="50" charset="-128"/>
                          <a:cs typeface="+mn-cs"/>
                        </a:rPr>
                        <a:t>ランニングコスト合計</a:t>
                      </a:r>
                      <a:endParaRPr kumimoji="1" lang="en-US" altLang="ja-JP" sz="1000" b="0" i="0" u="none" strike="noStrike" kern="1200">
                        <a:solidFill>
                          <a:srgbClr val="000000"/>
                        </a:solidFill>
                        <a:effectLst/>
                        <a:latin typeface="Meiryo UI" panose="020B0604030504040204" pitchFamily="50" charset="-128"/>
                        <a:ea typeface="Meiryo UI" panose="020B0604030504040204" pitchFamily="50" charset="-128"/>
                        <a:cs typeface="+mn-cs"/>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rtl="0"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6697" marR="6697" marT="6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4,787,264,648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4,588,982,119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-4.1%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dirty="0">
                          <a:solidFill>
                            <a:srgbClr val="00338D"/>
                          </a:solidFill>
                          <a:effectLst/>
                          <a:latin typeface="Meiryo UI" panose="020B0604030504040204" pitchFamily="50" charset="-128"/>
                          <a:ea typeface="Meiryo UI" panose="020B0604030504040204" pitchFamily="50" charset="-128"/>
                        </a:rPr>
                        <a:t>-198,282,529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612091353"/>
                  </a:ext>
                </a:extLst>
              </a:tr>
            </a:tbl>
          </a:graphicData>
        </a:graphic>
      </p:graphicFrame>
      <p:sp>
        <p:nvSpPr>
          <p:cNvPr id="15" name="スライド番号プレースホルダー 5">
            <a:extLst>
              <a:ext uri="{FF2B5EF4-FFF2-40B4-BE49-F238E27FC236}">
                <a16:creationId xmlns:a16="http://schemas.microsoft.com/office/drawing/2014/main" id="{8ACC1DC6-8D82-93DE-6549-6A06049DAE85}"/>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a:xfrm>
            <a:off x="681038" y="0"/>
            <a:ext cx="9224962" cy="615712"/>
          </a:xfrm>
        </p:spPr>
        <p:txBody>
          <a:bodyPr>
            <a:normAutofit/>
          </a:bodyPr>
          <a:lstStyle/>
          <a:p>
            <a:r>
              <a:rPr lang="ja-JP" altLang="en-US" sz="2400" b="1">
                <a:latin typeface="Meiryo UI" panose="020B0604030504040204" pitchFamily="50" charset="-128"/>
                <a:ea typeface="Meiryo UI" panose="020B0604030504040204" pitchFamily="50" charset="-128"/>
              </a:rPr>
              <a:t>令和５年度の採択団体別ランニングコストのサマリ</a:t>
            </a:r>
            <a:endParaRPr kumimoji="1"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56000" cy="1077186"/>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panose="020B0604030504040204" pitchFamily="50" charset="-128"/>
                <a:ea typeface="Meiryo UI" panose="020B0604030504040204" pitchFamily="50" charset="-128"/>
              </a:rPr>
              <a:t>検証採択団体別に、「</a:t>
            </a:r>
            <a:r>
              <a:rPr kumimoji="1" lang="ja-JP" altLang="en-US" sz="1600" b="1" kern="0">
                <a:solidFill>
                  <a:prstClr val="black"/>
                </a:solidFill>
                <a:latin typeface="Meiryo UI" panose="020B0604030504040204" pitchFamily="50" charset="-128"/>
                <a:ea typeface="Meiryo UI" panose="020B0604030504040204" pitchFamily="50" charset="-128"/>
              </a:rPr>
              <a:t>コスト</a:t>
            </a:r>
            <a:r>
              <a:rPr kumimoji="1" lang="en-US" altLang="ja-JP" sz="1600" b="1" kern="0">
                <a:solidFill>
                  <a:prstClr val="black"/>
                </a:solidFill>
                <a:latin typeface="Meiryo UI" panose="020B0604030504040204" pitchFamily="50" charset="-128"/>
                <a:ea typeface="Meiryo UI" panose="020B0604030504040204" pitchFamily="50" charset="-128"/>
              </a:rPr>
              <a:t>(A)</a:t>
            </a:r>
            <a:r>
              <a:rPr kumimoji="1" lang="ja-JP" altLang="en-US" sz="1600" kern="0">
                <a:solidFill>
                  <a:prstClr val="black"/>
                </a:solidFill>
                <a:latin typeface="Meiryo UI" panose="020B0604030504040204" pitchFamily="50" charset="-128"/>
                <a:ea typeface="Meiryo UI" panose="020B0604030504040204" pitchFamily="50" charset="-128"/>
              </a:rPr>
              <a:t>」に対する「</a:t>
            </a:r>
            <a:r>
              <a:rPr kumimoji="1" lang="ja-JP" altLang="en-US" sz="1600" b="1" kern="0">
                <a:solidFill>
                  <a:prstClr val="black"/>
                </a:solidFill>
                <a:latin typeface="Meiryo UI" panose="020B0604030504040204" pitchFamily="50" charset="-128"/>
                <a:ea typeface="Meiryo UI" panose="020B0604030504040204" pitchFamily="50" charset="-128"/>
              </a:rPr>
              <a:t>コスト</a:t>
            </a:r>
            <a:r>
              <a:rPr kumimoji="1" lang="en-US" altLang="ja-JP" sz="1600" b="1" kern="0">
                <a:solidFill>
                  <a:prstClr val="black"/>
                </a:solidFill>
                <a:latin typeface="Meiryo UI" panose="020B0604030504040204" pitchFamily="50" charset="-128"/>
                <a:ea typeface="Meiryo UI" panose="020B0604030504040204" pitchFamily="50" charset="-128"/>
              </a:rPr>
              <a:t>(B)</a:t>
            </a:r>
            <a:r>
              <a:rPr kumimoji="1" lang="ja-JP" altLang="en-US" sz="1600" kern="0">
                <a:solidFill>
                  <a:prstClr val="black"/>
                </a:solidFill>
                <a:latin typeface="Meiryo UI" panose="020B0604030504040204" pitchFamily="50" charset="-128"/>
                <a:ea typeface="Meiryo UI" panose="020B0604030504040204" pitchFamily="50" charset="-128"/>
              </a:rPr>
              <a:t>」の差額分析を行った。</a:t>
            </a:r>
            <a:endParaRPr kumimoji="1" lang="en-US" altLang="ja-JP" sz="1600" kern="0">
              <a:solidFill>
                <a:prstClr val="black"/>
              </a:solidFill>
              <a:latin typeface="Meiryo UI" panose="020B0604030504040204" pitchFamily="50" charset="-128"/>
              <a:ea typeface="Meiryo UI" panose="020B0604030504040204" pitchFamily="50" charset="-128"/>
            </a:endParaRPr>
          </a:p>
          <a:p>
            <a:pPr marL="285750" indent="-285750" defTabSz="914400">
              <a:buFont typeface="Meiryo UI" panose="020B0604030504040204" pitchFamily="50" charset="-128"/>
              <a:buChar char="○"/>
              <a:defRPr/>
            </a:pPr>
            <a:r>
              <a:rPr kumimoji="1" lang="ja-JP" altLang="en-US" sz="1600">
                <a:latin typeface="Meiryo UI" panose="020B0604030504040204" pitchFamily="50" charset="-128"/>
                <a:ea typeface="Meiryo UI" panose="020B0604030504040204" pitchFamily="50" charset="-128"/>
              </a:rPr>
              <a:t>令和４年度の検証事業において「ランニングコストの逓減」が課題となっていた団体においては、地方公共団体側でベンダー選定が進み、</a:t>
            </a:r>
            <a:r>
              <a:rPr kumimoji="1" lang="ja-JP" altLang="en-US" sz="1600" b="1">
                <a:latin typeface="Meiryo UI" panose="020B0604030504040204" pitchFamily="50" charset="-128"/>
                <a:ea typeface="Meiryo UI" panose="020B0604030504040204" pitchFamily="50" charset="-128"/>
              </a:rPr>
              <a:t>システムを共同利用する団体数が増加した結果、費用按分により費用逓減される試算結果となった</a:t>
            </a:r>
            <a:r>
              <a:rPr kumimoji="1" lang="ja-JP" altLang="en-US" sz="1600">
                <a:latin typeface="Meiryo UI" panose="020B0604030504040204" pitchFamily="50" charset="-128"/>
                <a:ea typeface="Meiryo UI" panose="020B0604030504040204" pitchFamily="50" charset="-128"/>
              </a:rPr>
              <a:t>。</a:t>
            </a:r>
            <a:endParaRPr kumimoji="1" lang="en-US" altLang="ja-JP" sz="1600" kern="0">
              <a:solidFill>
                <a:prstClr val="black"/>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AAB7A8B9-7E7E-DDCE-29F5-98FF06216E35}"/>
              </a:ext>
            </a:extLst>
          </p:cNvPr>
          <p:cNvSpPr/>
          <p:nvPr/>
        </p:nvSpPr>
        <p:spPr>
          <a:xfrm>
            <a:off x="5310742" y="2028608"/>
            <a:ext cx="2337834" cy="4296974"/>
          </a:xfrm>
          <a:prstGeom prst="roundRect">
            <a:avLst>
              <a:gd name="adj" fmla="val 2651"/>
            </a:avLst>
          </a:prstGeom>
          <a:noFill/>
          <a:ln w="38100" cap="flat" cmpd="sng" algn="ctr">
            <a:solidFill>
              <a:srgbClr val="FF0000"/>
            </a:solidFill>
            <a:prstDash val="solid"/>
            <a:miter lim="800000"/>
          </a:ln>
          <a:effectLst/>
        </p:spPr>
        <p:txBody>
          <a:bodyPr lIns="37385" tIns="37385" rIns="37385" bIns="37385" rtlCol="0" anchor="ctr"/>
          <a:lstStyle/>
          <a:p>
            <a:pPr algn="ctr">
              <a:defRPr/>
            </a:pPr>
            <a:endParaRPr lang="ja-JP" altLang="en-US" sz="623" kern="0" err="1">
              <a:solidFill>
                <a:prstClr val="white"/>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957A3103-5A07-436F-9909-2E060744E039}"/>
              </a:ext>
            </a:extLst>
          </p:cNvPr>
          <p:cNvSpPr txBox="1"/>
          <p:nvPr/>
        </p:nvSpPr>
        <p:spPr>
          <a:xfrm>
            <a:off x="4944030" y="6554376"/>
            <a:ext cx="4586512" cy="215444"/>
          </a:xfrm>
          <a:prstGeom prst="rect">
            <a:avLst/>
          </a:prstGeom>
          <a:noFill/>
        </p:spPr>
        <p:txBody>
          <a:bodyPr wrap="none" rtlCol="0">
            <a:spAutoFit/>
          </a:bodyPr>
          <a:lstStyle/>
          <a:p>
            <a:pPr algn="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共同利用の費用按分の採用は「せとうち</a:t>
            </a:r>
            <a:r>
              <a:rPr kumimoji="1" lang="en-US" altLang="ja-JP" sz="800">
                <a:latin typeface="Meiryo UI" panose="020B0604030504040204" pitchFamily="50" charset="-128"/>
                <a:ea typeface="Meiryo UI" panose="020B0604030504040204" pitchFamily="50" charset="-128"/>
              </a:rPr>
              <a:t>3</a:t>
            </a:r>
            <a:r>
              <a:rPr kumimoji="1" lang="ja-JP" altLang="en-US" sz="800">
                <a:latin typeface="Meiryo UI" panose="020B0604030504040204" pitchFamily="50" charset="-128"/>
                <a:ea typeface="Meiryo UI" panose="020B0604030504040204" pitchFamily="50" charset="-128"/>
              </a:rPr>
              <a:t>市」「須坂市」「美里町・川島町」「笠置町」の</a:t>
            </a:r>
            <a:r>
              <a:rPr kumimoji="1" lang="en-US" altLang="ja-JP" sz="800">
                <a:latin typeface="Meiryo UI" panose="020B0604030504040204" pitchFamily="50" charset="-128"/>
                <a:ea typeface="Meiryo UI" panose="020B0604030504040204" pitchFamily="50" charset="-128"/>
              </a:rPr>
              <a:t>4</a:t>
            </a:r>
            <a:r>
              <a:rPr kumimoji="1" lang="ja-JP" altLang="en-US" sz="800">
                <a:latin typeface="Meiryo UI" panose="020B0604030504040204" pitchFamily="50" charset="-128"/>
                <a:ea typeface="Meiryo UI" panose="020B0604030504040204" pitchFamily="50" charset="-128"/>
              </a:rPr>
              <a:t>件に対してのみ</a:t>
            </a:r>
          </a:p>
        </p:txBody>
      </p:sp>
      <p:sp>
        <p:nvSpPr>
          <p:cNvPr id="3" name="テキスト ボックス 2">
            <a:extLst>
              <a:ext uri="{FF2B5EF4-FFF2-40B4-BE49-F238E27FC236}">
                <a16:creationId xmlns:a16="http://schemas.microsoft.com/office/drawing/2014/main" id="{104CF22C-8442-3EE1-731C-A72F66B75467}"/>
              </a:ext>
            </a:extLst>
          </p:cNvPr>
          <p:cNvSpPr txBox="1"/>
          <p:nvPr/>
        </p:nvSpPr>
        <p:spPr>
          <a:xfrm>
            <a:off x="262993" y="1776548"/>
            <a:ext cx="2598788"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採択団体別のランニングコストと増減</a:t>
            </a:r>
            <a:r>
              <a:rPr kumimoji="1" lang="en-US" altLang="ja-JP" sz="1200">
                <a:latin typeface="Meiryo UI" panose="020B0604030504040204" pitchFamily="50" charset="-128"/>
                <a:ea typeface="Meiryo UI" panose="020B0604030504040204" pitchFamily="50" charset="-128"/>
              </a:rPr>
              <a:t>】</a:t>
            </a:r>
          </a:p>
        </p:txBody>
      </p:sp>
      <p:sp>
        <p:nvSpPr>
          <p:cNvPr id="5" name="テキスト ボックス 4">
            <a:extLst>
              <a:ext uri="{FF2B5EF4-FFF2-40B4-BE49-F238E27FC236}">
                <a16:creationId xmlns:a16="http://schemas.microsoft.com/office/drawing/2014/main" id="{68941598-FC80-D24C-0456-7BA71A4BBFF3}"/>
              </a:ext>
            </a:extLst>
          </p:cNvPr>
          <p:cNvSpPr txBox="1"/>
          <p:nvPr/>
        </p:nvSpPr>
        <p:spPr>
          <a:xfrm>
            <a:off x="9020370" y="1799371"/>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827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C81A3464-AA4F-6B9E-CA59-C93DB5E37FC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参考</a:t>
            </a:r>
            <a:r>
              <a:rPr lang="en-US" altLang="ja-JP" sz="2400" b="1">
                <a:latin typeface="Meiryo UI" panose="020B0604030504040204" pitchFamily="50" charset="-128"/>
                <a:ea typeface="Meiryo UI" panose="020B0604030504040204" pitchFamily="50" charset="-128"/>
              </a:rPr>
              <a:t>】</a:t>
            </a:r>
            <a:r>
              <a:rPr lang="ja-JP" altLang="en-US" sz="2400" b="1">
                <a:latin typeface="Meiryo UI" panose="020B0604030504040204" pitchFamily="50" charset="-128"/>
                <a:ea typeface="Meiryo UI" panose="020B0604030504040204" pitchFamily="50" charset="-128"/>
              </a:rPr>
              <a:t>令和５年度の検証における費目別合計</a:t>
            </a:r>
            <a:endParaRPr kumimoji="1" lang="ja-JP" altLang="en-US" sz="2400" b="1">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64505" y="540000"/>
            <a:ext cx="9767557" cy="830964"/>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panose="020B0604030504040204" pitchFamily="50" charset="-128"/>
                <a:ea typeface="Meiryo UI" panose="020B0604030504040204" pitchFamily="50" charset="-128"/>
              </a:rPr>
              <a:t>経費項目別に、「</a:t>
            </a:r>
            <a:r>
              <a:rPr kumimoji="1" lang="ja-JP" altLang="en-US" sz="1600" b="1" kern="0">
                <a:solidFill>
                  <a:prstClr val="black"/>
                </a:solidFill>
                <a:latin typeface="Meiryo UI" panose="020B0604030504040204" pitchFamily="50" charset="-128"/>
                <a:ea typeface="Meiryo UI" panose="020B0604030504040204" pitchFamily="50" charset="-128"/>
              </a:rPr>
              <a:t>コスト</a:t>
            </a:r>
            <a:r>
              <a:rPr kumimoji="1" lang="en-US" altLang="ja-JP" sz="1600" b="1" kern="0">
                <a:solidFill>
                  <a:prstClr val="black"/>
                </a:solidFill>
                <a:latin typeface="Meiryo UI" panose="020B0604030504040204" pitchFamily="50" charset="-128"/>
                <a:ea typeface="Meiryo UI" panose="020B0604030504040204" pitchFamily="50" charset="-128"/>
              </a:rPr>
              <a:t>(A)</a:t>
            </a:r>
            <a:r>
              <a:rPr kumimoji="1" lang="ja-JP" altLang="en-US" sz="1600" kern="0">
                <a:solidFill>
                  <a:prstClr val="black"/>
                </a:solidFill>
                <a:latin typeface="Meiryo UI" panose="020B0604030504040204" pitchFamily="50" charset="-128"/>
                <a:ea typeface="Meiryo UI" panose="020B0604030504040204" pitchFamily="50" charset="-128"/>
              </a:rPr>
              <a:t>」に対する「</a:t>
            </a:r>
            <a:r>
              <a:rPr kumimoji="1" lang="ja-JP" altLang="en-US" sz="1600" b="1" kern="0">
                <a:solidFill>
                  <a:prstClr val="black"/>
                </a:solidFill>
                <a:latin typeface="Meiryo UI" panose="020B0604030504040204" pitchFamily="50" charset="-128"/>
                <a:ea typeface="Meiryo UI" panose="020B0604030504040204" pitchFamily="50" charset="-128"/>
              </a:rPr>
              <a:t>コスト</a:t>
            </a:r>
            <a:r>
              <a:rPr kumimoji="1" lang="en-US" altLang="ja-JP" sz="1600" b="1" kern="0">
                <a:solidFill>
                  <a:prstClr val="black"/>
                </a:solidFill>
                <a:latin typeface="Meiryo UI" panose="020B0604030504040204" pitchFamily="50" charset="-128"/>
                <a:ea typeface="Meiryo UI" panose="020B0604030504040204" pitchFamily="50" charset="-128"/>
              </a:rPr>
              <a:t>(B)</a:t>
            </a:r>
            <a:r>
              <a:rPr kumimoji="1" lang="ja-JP" altLang="en-US" sz="1600" kern="0">
                <a:solidFill>
                  <a:prstClr val="black"/>
                </a:solidFill>
                <a:latin typeface="Meiryo UI" panose="020B0604030504040204" pitchFamily="50" charset="-128"/>
                <a:ea typeface="Meiryo UI" panose="020B0604030504040204" pitchFamily="50" charset="-128"/>
              </a:rPr>
              <a:t>」の差額分析を行った。</a:t>
            </a:r>
          </a:p>
          <a:p>
            <a:pPr marL="285750" indent="-285750" defTabSz="914400">
              <a:buFont typeface="Meiryo UI" panose="020B0604030504040204" pitchFamily="50" charset="-128"/>
              <a:buChar char="○"/>
              <a:defRPr/>
            </a:pPr>
            <a:r>
              <a:rPr lang="ja-JP" altLang="en-US" sz="1600" kern="0">
                <a:solidFill>
                  <a:prstClr val="black"/>
                </a:solidFill>
                <a:latin typeface="Meiryo UI" panose="020B0604030504040204" pitchFamily="50" charset="-128"/>
                <a:ea typeface="Meiryo UI" panose="020B0604030504040204" pitchFamily="50" charset="-128"/>
              </a:rPr>
              <a:t>ランニングコストの比較においては、</a:t>
            </a:r>
            <a:r>
              <a:rPr lang="ja-JP" altLang="en-US" sz="1600" b="1" u="sng" kern="0">
                <a:solidFill>
                  <a:prstClr val="black"/>
                </a:solidFill>
                <a:latin typeface="Meiryo UI" panose="020B0604030504040204" pitchFamily="50" charset="-128"/>
                <a:ea typeface="Meiryo UI" panose="020B0604030504040204" pitchFamily="50" charset="-128"/>
              </a:rPr>
              <a:t>推奨構成等を採用し、更に一部団体で共同利用方式の費用按分試算を採用した結果、全団体の合計値では、「コスト</a:t>
            </a:r>
            <a:r>
              <a:rPr lang="en-US" altLang="ja-JP" sz="1600" b="1" u="sng" kern="0">
                <a:solidFill>
                  <a:prstClr val="black"/>
                </a:solidFill>
                <a:latin typeface="Meiryo UI" panose="020B0604030504040204" pitchFamily="50" charset="-128"/>
                <a:ea typeface="Meiryo UI" panose="020B0604030504040204" pitchFamily="50" charset="-128"/>
              </a:rPr>
              <a:t>(B)</a:t>
            </a:r>
            <a:r>
              <a:rPr lang="ja-JP" altLang="en-US" sz="1600" b="1" u="sng" kern="0">
                <a:solidFill>
                  <a:prstClr val="black"/>
                </a:solidFill>
                <a:latin typeface="Meiryo UI" panose="020B0604030504040204" pitchFamily="50" charset="-128"/>
                <a:ea typeface="Meiryo UI" panose="020B0604030504040204" pitchFamily="50" charset="-128"/>
              </a:rPr>
              <a:t>」が「コスト</a:t>
            </a:r>
            <a:r>
              <a:rPr lang="en-US" altLang="ja-JP" sz="1600" b="1" u="sng" kern="0">
                <a:solidFill>
                  <a:prstClr val="black"/>
                </a:solidFill>
                <a:latin typeface="Meiryo UI" panose="020B0604030504040204" pitchFamily="50" charset="-128"/>
                <a:ea typeface="Meiryo UI" panose="020B0604030504040204" pitchFamily="50" charset="-128"/>
              </a:rPr>
              <a:t>(A)</a:t>
            </a:r>
            <a:r>
              <a:rPr lang="ja-JP" altLang="en-US" sz="1600" b="1" u="sng" kern="0">
                <a:solidFill>
                  <a:prstClr val="black"/>
                </a:solidFill>
                <a:latin typeface="Meiryo UI" panose="020B0604030504040204" pitchFamily="50" charset="-128"/>
                <a:ea typeface="Meiryo UI" panose="020B0604030504040204" pitchFamily="50" charset="-128"/>
              </a:rPr>
              <a:t>」と比較して費用逓減される試算結果となった</a:t>
            </a:r>
            <a:r>
              <a:rPr lang="ja-JP" altLang="en-US" sz="1600" kern="0">
                <a:solidFill>
                  <a:prstClr val="black"/>
                </a:solidFill>
                <a:latin typeface="Meiryo UI" panose="020B0604030504040204" pitchFamily="50" charset="-128"/>
                <a:ea typeface="Meiryo UI" panose="020B0604030504040204" pitchFamily="50" charset="-128"/>
              </a:rPr>
              <a:t>。</a:t>
            </a:r>
            <a:endParaRPr lang="en-US" altLang="ja-JP" sz="1600" kern="0">
              <a:solidFill>
                <a:prstClr val="black"/>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7366182B-2D0D-AB21-4D46-5B110F27C36B}"/>
              </a:ext>
            </a:extLst>
          </p:cNvPr>
          <p:cNvGraphicFramePr>
            <a:graphicFrameLocks noGrp="1"/>
          </p:cNvGraphicFramePr>
          <p:nvPr>
            <p:extLst>
              <p:ext uri="{D42A27DB-BD31-4B8C-83A1-F6EECF244321}">
                <p14:modId xmlns:p14="http://schemas.microsoft.com/office/powerpoint/2010/main" val="832075371"/>
              </p:ext>
            </p:extLst>
          </p:nvPr>
        </p:nvGraphicFramePr>
        <p:xfrm>
          <a:off x="262993" y="1808880"/>
          <a:ext cx="9496149" cy="4429032"/>
        </p:xfrm>
        <a:graphic>
          <a:graphicData uri="http://schemas.openxmlformats.org/drawingml/2006/table">
            <a:tbl>
              <a:tblPr firstRow="1" bandRow="1"/>
              <a:tblGrid>
                <a:gridCol w="320924">
                  <a:extLst>
                    <a:ext uri="{9D8B030D-6E8A-4147-A177-3AD203B41FA5}">
                      <a16:colId xmlns:a16="http://schemas.microsoft.com/office/drawing/2014/main" val="2659672245"/>
                    </a:ext>
                  </a:extLst>
                </a:gridCol>
                <a:gridCol w="312809">
                  <a:extLst>
                    <a:ext uri="{9D8B030D-6E8A-4147-A177-3AD203B41FA5}">
                      <a16:colId xmlns:a16="http://schemas.microsoft.com/office/drawing/2014/main" val="1738032978"/>
                    </a:ext>
                  </a:extLst>
                </a:gridCol>
                <a:gridCol w="1343854">
                  <a:extLst>
                    <a:ext uri="{9D8B030D-6E8A-4147-A177-3AD203B41FA5}">
                      <a16:colId xmlns:a16="http://schemas.microsoft.com/office/drawing/2014/main" val="1115450291"/>
                    </a:ext>
                  </a:extLst>
                </a:gridCol>
                <a:gridCol w="2335721">
                  <a:extLst>
                    <a:ext uri="{9D8B030D-6E8A-4147-A177-3AD203B41FA5}">
                      <a16:colId xmlns:a16="http://schemas.microsoft.com/office/drawing/2014/main" val="4094336540"/>
                    </a:ext>
                  </a:extLst>
                </a:gridCol>
                <a:gridCol w="2669395">
                  <a:extLst>
                    <a:ext uri="{9D8B030D-6E8A-4147-A177-3AD203B41FA5}">
                      <a16:colId xmlns:a16="http://schemas.microsoft.com/office/drawing/2014/main" val="2618048066"/>
                    </a:ext>
                  </a:extLst>
                </a:gridCol>
                <a:gridCol w="1256723">
                  <a:extLst>
                    <a:ext uri="{9D8B030D-6E8A-4147-A177-3AD203B41FA5}">
                      <a16:colId xmlns:a16="http://schemas.microsoft.com/office/drawing/2014/main" val="2874688329"/>
                    </a:ext>
                  </a:extLst>
                </a:gridCol>
                <a:gridCol w="1256723">
                  <a:extLst>
                    <a:ext uri="{9D8B030D-6E8A-4147-A177-3AD203B41FA5}">
                      <a16:colId xmlns:a16="http://schemas.microsoft.com/office/drawing/2014/main" val="3526166172"/>
                    </a:ext>
                  </a:extLst>
                </a:gridCol>
              </a:tblGrid>
              <a:tr h="599811">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分類</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カテゴリ</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経費項目</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lumMod val="50000"/>
                      </a:schemeClr>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rtl="0" fontAlgn="ctr"/>
                      <a:r>
                        <a:rPr lang="ja-JP" altLang="en-US" sz="800" b="1"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800" b="1" i="0" u="none" strike="noStrike">
                          <a:solidFill>
                            <a:srgbClr val="FFFFFF"/>
                          </a:solidFill>
                          <a:effectLst/>
                          <a:latin typeface="Meiryo UI" panose="020B0604030504040204" pitchFamily="50" charset="-128"/>
                          <a:ea typeface="Meiryo UI" panose="020B0604030504040204" pitchFamily="50" charset="-128"/>
                        </a:rPr>
                        <a:t>(A)</a:t>
                      </a:r>
                      <a:r>
                        <a:rPr lang="ja-JP" altLang="en-US" sz="800" b="1" i="0" u="none" strike="noStrike">
                          <a:solidFill>
                            <a:srgbClr val="FFFFFF"/>
                          </a:solidFill>
                          <a:effectLst/>
                          <a:latin typeface="Meiryo UI" panose="020B0604030504040204" pitchFamily="50" charset="-128"/>
                          <a:ea typeface="Meiryo UI" panose="020B0604030504040204" pitchFamily="50" charset="-128"/>
                        </a:rPr>
                        <a:t>：</a:t>
                      </a:r>
                      <a:r>
                        <a:rPr lang="ja-JP" altLang="en-US" sz="800" b="0" i="0" u="none" strike="noStrike">
                          <a:solidFill>
                            <a:srgbClr val="FFFFFF"/>
                          </a:solidFill>
                          <a:effectLst/>
                          <a:latin typeface="Meiryo UI" panose="020B0604030504040204" pitchFamily="50" charset="-128"/>
                          <a:ea typeface="Meiryo UI" panose="020B0604030504040204" pitchFamily="50" charset="-128"/>
                        </a:rPr>
                        <a:t>現行利用中のシステムを同規模で入れ替え・継続利用した場合（全団体の合計値）</a:t>
                      </a:r>
                    </a:p>
                  </a:txBody>
                  <a:tcPr marL="6697" marR="6697" marT="66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800" b="1">
                          <a:solidFill>
                            <a:schemeClr val="bg1">
                              <a:lumMod val="100000"/>
                            </a:schemeClr>
                          </a:solidFill>
                          <a:latin typeface="Meiryo UI" panose="020B0604030504040204" pitchFamily="50" charset="-128"/>
                          <a:ea typeface="Meiryo UI" panose="020B0604030504040204" pitchFamily="50" charset="-128"/>
                        </a:rPr>
                        <a:t> </a:t>
                      </a:r>
                      <a:r>
                        <a:rPr kumimoji="1" lang="ja-JP" altLang="en-US" sz="800" b="1">
                          <a:solidFill>
                            <a:schemeClr val="bg1">
                              <a:lumMod val="100000"/>
                            </a:schemeClr>
                          </a:solidFill>
                          <a:latin typeface="Meiryo UI" panose="020B0604030504040204" pitchFamily="50" charset="-128"/>
                          <a:ea typeface="Meiryo UI" panose="020B0604030504040204" pitchFamily="50" charset="-128"/>
                        </a:rPr>
                        <a:t>コスト</a:t>
                      </a:r>
                      <a:r>
                        <a:rPr kumimoji="1" lang="en-US" altLang="ja-JP" sz="800" b="1">
                          <a:solidFill>
                            <a:schemeClr val="bg1">
                              <a:lumMod val="100000"/>
                            </a:schemeClr>
                          </a:solidFill>
                          <a:latin typeface="Meiryo UI" panose="020B0604030504040204" pitchFamily="50" charset="-128"/>
                          <a:ea typeface="Meiryo UI" panose="020B0604030504040204" pitchFamily="50" charset="-128"/>
                        </a:rPr>
                        <a:t>(B)</a:t>
                      </a:r>
                      <a:r>
                        <a:rPr kumimoji="1" lang="ja-JP" altLang="en-US" sz="800" b="1">
                          <a:solidFill>
                            <a:schemeClr val="bg1">
                              <a:lumMod val="100000"/>
                            </a:schemeClr>
                          </a:solidFill>
                          <a:latin typeface="Meiryo UI" panose="020B0604030504040204" pitchFamily="50" charset="-128"/>
                          <a:ea typeface="Meiryo UI" panose="020B0604030504040204" pitchFamily="50" charset="-128"/>
                        </a:rPr>
                        <a:t>：</a:t>
                      </a:r>
                      <a:r>
                        <a:rPr kumimoji="1" lang="ja-JP" altLang="en-US" sz="800" b="0">
                          <a:solidFill>
                            <a:schemeClr val="bg1">
                              <a:lumMod val="100000"/>
                            </a:schemeClr>
                          </a:solidFill>
                          <a:latin typeface="Meiryo UI" panose="020B0604030504040204" pitchFamily="50" charset="-128"/>
                          <a:ea typeface="Meiryo UI" panose="020B0604030504040204" pitchFamily="50" charset="-128"/>
                        </a:rPr>
                        <a:t>現行利用中のシステムをガバメントクラウドへリフトし推奨構成等と共同利用の費用按分</a:t>
                      </a:r>
                      <a:r>
                        <a:rPr kumimoji="1" lang="en-US" altLang="ja-JP" sz="800" b="0">
                          <a:solidFill>
                            <a:schemeClr val="bg1">
                              <a:lumMod val="100000"/>
                            </a:schemeClr>
                          </a:solidFill>
                          <a:latin typeface="Meiryo UI" panose="020B0604030504040204" pitchFamily="50" charset="-128"/>
                          <a:ea typeface="Meiryo UI" panose="020B0604030504040204" pitchFamily="50" charset="-128"/>
                        </a:rPr>
                        <a:t>※</a:t>
                      </a:r>
                      <a:r>
                        <a:rPr kumimoji="1" lang="ja-JP" altLang="en-US" sz="800" b="0">
                          <a:solidFill>
                            <a:schemeClr val="bg1">
                              <a:lumMod val="100000"/>
                            </a:schemeClr>
                          </a:solidFill>
                          <a:latin typeface="Meiryo UI" panose="020B0604030504040204" pitchFamily="50" charset="-128"/>
                          <a:ea typeface="Meiryo UI" panose="020B0604030504040204" pitchFamily="50" charset="-128"/>
                        </a:rPr>
                        <a:t>を採用した場合</a:t>
                      </a:r>
                      <a:r>
                        <a:rPr lang="ja-JP" altLang="en-US" sz="800" b="0" i="0" u="none" strike="noStrike">
                          <a:solidFill>
                            <a:srgbClr val="FFFFFF"/>
                          </a:solidFill>
                          <a:effectLst/>
                          <a:latin typeface="Meiryo UI" panose="020B0604030504040204" pitchFamily="50" charset="-128"/>
                          <a:ea typeface="Meiryo UI" panose="020B0604030504040204" pitchFamily="50" charset="-128"/>
                        </a:rPr>
                        <a:t>（全団体の合計値）</a:t>
                      </a:r>
                      <a:endParaRPr kumimoji="1" lang="en-US" altLang="ja-JP" sz="800" b="0">
                        <a:solidFill>
                          <a:schemeClr val="bg1">
                            <a:lumMod val="100000"/>
                          </a:schemeClr>
                        </a:solidFill>
                        <a:latin typeface="Meiryo UI" panose="020B0604030504040204" pitchFamily="50" charset="-128"/>
                        <a:ea typeface="Meiryo UI" panose="020B0604030504040204" pitchFamily="50" charset="-128"/>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338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a:solidFill>
                            <a:schemeClr val="bg1">
                              <a:lumMod val="100000"/>
                            </a:schemeClr>
                          </a:solidFill>
                          <a:latin typeface="Meiryo UI" panose="020B0604030504040204" pitchFamily="50" charset="-128"/>
                          <a:ea typeface="Meiryo UI" panose="020B0604030504040204" pitchFamily="50" charset="-128"/>
                        </a:rPr>
                        <a:t>構成割合</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TlToBr w="12700" cmpd="sng">
                      <a:noFill/>
                      <a:prstDash val="solid"/>
                    </a:lnTlToBr>
                    <a:lnBlToTr w="12700" cmpd="sng">
                      <a:noFill/>
                      <a:prstDash val="solid"/>
                    </a:lnBlToTr>
                    <a:solidFill>
                      <a:srgbClr val="F68D2E"/>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1">
                          <a:solidFill>
                            <a:schemeClr val="bg1">
                              <a:lumMod val="100000"/>
                            </a:schemeClr>
                          </a:solidFill>
                          <a:latin typeface="Meiryo UI" panose="020B0604030504040204" pitchFamily="50" charset="-128"/>
                          <a:ea typeface="Meiryo UI" panose="020B0604030504040204" pitchFamily="50" charset="-128"/>
                        </a:rPr>
                        <a:t>B-A</a:t>
                      </a:r>
                      <a:r>
                        <a:rPr kumimoji="1" lang="ja-JP" altLang="en-US" sz="1000" b="1">
                          <a:solidFill>
                            <a:schemeClr val="bg1">
                              <a:lumMod val="100000"/>
                            </a:schemeClr>
                          </a:solidFill>
                          <a:latin typeface="Meiryo UI" panose="020B0604030504040204" pitchFamily="50" charset="-128"/>
                          <a:ea typeface="Meiryo UI" panose="020B0604030504040204" pitchFamily="50" charset="-128"/>
                        </a:rPr>
                        <a:t>差額</a:t>
                      </a:r>
                      <a:endParaRPr kumimoji="1" lang="en-US" altLang="ja-JP" sz="1000" b="1">
                        <a:solidFill>
                          <a:schemeClr val="bg1">
                            <a:lumMod val="100000"/>
                          </a:schemeClr>
                        </a:solidFill>
                        <a:latin typeface="Meiryo UI" panose="020B0604030504040204" pitchFamily="50" charset="-128"/>
                        <a:ea typeface="Meiryo UI" panose="020B0604030504040204" pitchFamily="50" charset="-128"/>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68D2E"/>
                    </a:solidFill>
                  </a:tcPr>
                </a:tc>
                <a:extLst>
                  <a:ext uri="{0D108BD9-81ED-4DB2-BD59-A6C34878D82A}">
                    <a16:rowId xmlns:a16="http://schemas.microsoft.com/office/drawing/2014/main" val="694992684"/>
                  </a:ext>
                </a:extLst>
              </a:tr>
              <a:tr h="348111">
                <a:tc rowSpan="11">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algn="ctr"/>
                      <a:r>
                        <a:rPr kumimoji="1" lang="ja-JP" altLang="en-US" sz="800">
                          <a:solidFill>
                            <a:schemeClr val="tx1"/>
                          </a:solidFill>
                          <a:latin typeface="Meiryo UI" panose="020B0604030504040204" pitchFamily="50" charset="-128"/>
                          <a:ea typeface="Meiryo UI" panose="020B0604030504040204" pitchFamily="50" charset="-128"/>
                        </a:rPr>
                        <a:t>ランニングコスト</a:t>
                      </a:r>
                      <a:r>
                        <a:rPr kumimoji="1" lang="en-US" altLang="ja-JP" sz="800">
                          <a:solidFill>
                            <a:schemeClr val="tx1"/>
                          </a:solidFill>
                          <a:latin typeface="Meiryo UI" panose="020B0604030504040204" pitchFamily="50" charset="-128"/>
                          <a:ea typeface="Meiryo UI" panose="020B0604030504040204" pitchFamily="50" charset="-128"/>
                        </a:rPr>
                        <a:t>5</a:t>
                      </a:r>
                      <a:r>
                        <a:rPr kumimoji="1" lang="ja-JP" altLang="en-US" sz="800">
                          <a:solidFill>
                            <a:schemeClr val="tx1"/>
                          </a:solidFill>
                          <a:latin typeface="Meiryo UI" panose="020B0604030504040204" pitchFamily="50" charset="-128"/>
                          <a:ea typeface="Meiryo UI" panose="020B0604030504040204" pitchFamily="50" charset="-128"/>
                        </a:rPr>
                        <a:t>年分</a:t>
                      </a:r>
                    </a:p>
                  </a:txBody>
                  <a:tcPr marL="112937" marR="112937" marT="56468" marB="56468" vert="eaVert"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作業費</a:t>
                      </a:r>
                    </a:p>
                  </a:txBody>
                  <a:tcPr marL="109760" marR="109760" marT="54880" marB="548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a:solidFill>
                            <a:schemeClr val="tx1"/>
                          </a:solidFill>
                          <a:latin typeface="Meiryo UI" panose="020B0604030504040204" pitchFamily="50" charset="-128"/>
                          <a:ea typeface="Meiryo UI" panose="020B0604030504040204" pitchFamily="50" charset="-128"/>
                        </a:rPr>
                        <a:t>システム運用作業</a:t>
                      </a:r>
                    </a:p>
                  </a:txBody>
                  <a:tcPr marL="58504" marR="58504" marT="29253" marB="292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1,168,629,200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※1,136,220,600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24.76%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-32,408,600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3391266"/>
                  </a:ext>
                </a:extLst>
              </a:tr>
              <a:tr h="348111">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ハードウェア保守作業</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23,858,400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22,948,400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0.50%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-910,000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683397"/>
                  </a:ext>
                </a:extLst>
              </a:tr>
              <a:tr h="348111">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その他外部委託費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156,735,750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154,487,000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3.37%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-2,248,750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052503"/>
                  </a:ext>
                </a:extLst>
              </a:tr>
              <a:tr h="348111">
                <a:tc vMerge="1">
                  <a:txBody>
                    <a:bodyPr/>
                    <a:lstStyle/>
                    <a:p>
                      <a:endParaRPr kumimoji="1" lang="ja-JP" altLang="en-US" sz="1200"/>
                    </a:p>
                  </a:txBody>
                  <a:tcPr/>
                </a:tc>
                <a:tc rowSpan="7">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物品費</a:t>
                      </a:r>
                    </a:p>
                  </a:txBody>
                  <a:tcPr marL="109760" marR="109760" marT="54880" marB="5488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ハードウェア借料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821,553,665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144,749,440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3.15%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-676,804,225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6807948"/>
                  </a:ext>
                </a:extLst>
              </a:tr>
              <a:tr h="348111">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ハードウェア保守費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45,588,800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16,176,000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0.35%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-29,412,800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0900864"/>
                  </a:ext>
                </a:extLst>
              </a:tr>
              <a:tr h="348111">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ソフトウェア借料</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1,659,827,300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1,235,749,457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26.93%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-424,077,843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8798934"/>
                  </a:ext>
                </a:extLst>
              </a:tr>
              <a:tr h="348111">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ソフトウェア保守費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519,263,599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※555,795,591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12.11%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36,531,992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2016693"/>
                  </a:ext>
                </a:extLst>
              </a:tr>
              <a:tr h="348111">
                <a:tc vMerge="1">
                  <a:txBody>
                    <a:bodyPr/>
                    <a:lstStyle/>
                    <a:p>
                      <a:endParaRPr kumimoji="1" lang="ja-JP" altLang="en-US" sz="1200"/>
                    </a:p>
                  </a:txBody>
                  <a:tcPr>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lnT w="12700" cap="flat" cmpd="sng" algn="ctr">
                      <a:solidFill>
                        <a:srgbClr val="00000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データセンター利用費</a:t>
                      </a:r>
                    </a:p>
                  </a:txBody>
                  <a:tcPr marL="58504" marR="58504" marT="29253" marB="2925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189,201,315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6,270,850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0.14%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338D"/>
                          </a:solidFill>
                          <a:effectLst/>
                          <a:latin typeface="Meiryo UI" panose="020B0604030504040204" pitchFamily="50" charset="-128"/>
                          <a:ea typeface="Meiryo UI" panose="020B0604030504040204" pitchFamily="50" charset="-128"/>
                        </a:rPr>
                        <a:t>-182,930,465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814641"/>
                  </a:ext>
                </a:extLst>
              </a:tr>
              <a:tr h="348111">
                <a:tc vMerge="1">
                  <a:txBody>
                    <a:bodyPr/>
                    <a:lstStyle/>
                    <a:p>
                      <a:endParaRPr kumimoji="1" lang="ja-JP" altLang="en-US" sz="120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bg1">
                            <a:lumMod val="50000"/>
                          </a:schemeClr>
                        </a:solidFill>
                      </a:endParaRPr>
                    </a:p>
                  </a:txBody>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rPr>
                        <a:t>通信回線費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83,540,360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※294,083,938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6.41%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210,543,578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989364"/>
                  </a:ext>
                </a:extLst>
              </a:tr>
              <a:tr h="348111">
                <a:tc vMerge="1">
                  <a:txBody>
                    <a:bodyPr/>
                    <a:lstStyle/>
                    <a:p>
                      <a:endParaRPr kumimoji="1" lang="ja-JP" altLang="en-US" sz="1050">
                        <a:solidFill>
                          <a:schemeClr val="tx1"/>
                        </a:solidFill>
                      </a:endParaRPr>
                    </a:p>
                  </a:txBody>
                  <a:tcP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endParaRPr>
                    </a:p>
                  </a:txBody>
                  <a:tcPr>
                    <a:solidFill>
                      <a:schemeClr val="bg1"/>
                    </a:solidFill>
                  </a:tcPr>
                </a:tc>
                <a:tc>
                  <a:txBody>
                    <a:bodyPr/>
                    <a:lstStyle>
                      <a:lvl1pPr marL="0" algn="l" defTabSz="914400" rtl="0" eaLnBrk="1" latinLnBrk="0" hangingPunct="1">
                        <a:defRPr kumimoji="1" sz="1800" kern="1200">
                          <a:solidFill>
                            <a:schemeClr val="tx1"/>
                          </a:solidFill>
                          <a:latin typeface="Arial"/>
                          <a:ea typeface="Meiryo UI"/>
                        </a:defRPr>
                      </a:lvl1pPr>
                      <a:lvl2pPr marL="457200" algn="l" defTabSz="914400" rtl="0" eaLnBrk="1" latinLnBrk="0" hangingPunct="1">
                        <a:defRPr kumimoji="1" sz="1800" kern="1200">
                          <a:solidFill>
                            <a:schemeClr val="tx1"/>
                          </a:solidFill>
                          <a:latin typeface="Arial"/>
                          <a:ea typeface="Meiryo UI"/>
                        </a:defRPr>
                      </a:lvl2pPr>
                      <a:lvl3pPr marL="914400" algn="l" defTabSz="914400" rtl="0" eaLnBrk="1" latinLnBrk="0" hangingPunct="1">
                        <a:defRPr kumimoji="1" sz="1800" kern="1200">
                          <a:solidFill>
                            <a:schemeClr val="tx1"/>
                          </a:solidFill>
                          <a:latin typeface="Arial"/>
                          <a:ea typeface="Meiryo UI"/>
                        </a:defRPr>
                      </a:lvl3pPr>
                      <a:lvl4pPr marL="1371600" algn="l" defTabSz="914400" rtl="0" eaLnBrk="1" latinLnBrk="0" hangingPunct="1">
                        <a:defRPr kumimoji="1" sz="1800" kern="1200">
                          <a:solidFill>
                            <a:schemeClr val="tx1"/>
                          </a:solidFill>
                          <a:latin typeface="Arial"/>
                          <a:ea typeface="Meiryo UI"/>
                        </a:defRPr>
                      </a:lvl4pPr>
                      <a:lvl5pPr marL="1828800" algn="l" defTabSz="914400" rtl="0" eaLnBrk="1" latinLnBrk="0" hangingPunct="1">
                        <a:defRPr kumimoji="1" sz="1800" kern="1200">
                          <a:solidFill>
                            <a:schemeClr val="tx1"/>
                          </a:solidFill>
                          <a:latin typeface="Arial"/>
                          <a:ea typeface="Meiryo UI"/>
                        </a:defRPr>
                      </a:lvl5pPr>
                      <a:lvl6pPr marL="2286000" algn="l" defTabSz="914400" rtl="0" eaLnBrk="1" latinLnBrk="0" hangingPunct="1">
                        <a:defRPr kumimoji="1" sz="1800" kern="1200">
                          <a:solidFill>
                            <a:schemeClr val="tx1"/>
                          </a:solidFill>
                          <a:latin typeface="Arial"/>
                          <a:ea typeface="Meiryo UI"/>
                        </a:defRPr>
                      </a:lvl6pPr>
                      <a:lvl7pPr marL="2743200" algn="l" defTabSz="914400" rtl="0" eaLnBrk="1" latinLnBrk="0" hangingPunct="1">
                        <a:defRPr kumimoji="1" sz="1800" kern="1200">
                          <a:solidFill>
                            <a:schemeClr val="tx1"/>
                          </a:solidFill>
                          <a:latin typeface="Arial"/>
                          <a:ea typeface="Meiryo UI"/>
                        </a:defRPr>
                      </a:lvl7pPr>
                      <a:lvl8pPr marL="3200400" algn="l" defTabSz="914400" rtl="0" eaLnBrk="1" latinLnBrk="0" hangingPunct="1">
                        <a:defRPr kumimoji="1" sz="1800" kern="1200">
                          <a:solidFill>
                            <a:schemeClr val="tx1"/>
                          </a:solidFill>
                          <a:latin typeface="Arial"/>
                          <a:ea typeface="Meiryo UI"/>
                        </a:defRPr>
                      </a:lvl8pPr>
                      <a:lvl9pPr marL="3657600" algn="l" defTabSz="914400" rtl="0" eaLnBrk="1" latinLnBrk="0" hangingPunct="1">
                        <a:defRPr kumimoji="1" sz="1800" kern="1200">
                          <a:solidFill>
                            <a:schemeClr val="tx1"/>
                          </a:solidFill>
                          <a:latin typeface="Arial"/>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a:solidFill>
                            <a:schemeClr val="tx1"/>
                          </a:solidFill>
                          <a:latin typeface="Meiryo UI" panose="020B0604030504040204" pitchFamily="50" charset="-128"/>
                          <a:ea typeface="Meiryo UI" panose="020B0604030504040204" pitchFamily="50" charset="-128"/>
                        </a:rPr>
                        <a:t>クラウド利用経費</a:t>
                      </a:r>
                    </a:p>
                  </a:txBody>
                  <a:tcPr marL="58504" marR="58504" marT="29253" marB="29253"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119,066,259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1,022,500,843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22.28%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100" b="0" i="0" u="none" strike="noStrike">
                          <a:solidFill>
                            <a:srgbClr val="FF0000"/>
                          </a:solidFill>
                          <a:effectLst/>
                          <a:latin typeface="Meiryo UI" panose="020B0604030504040204" pitchFamily="50" charset="-128"/>
                          <a:ea typeface="Meiryo UI" panose="020B0604030504040204" pitchFamily="50" charset="-128"/>
                        </a:rPr>
                        <a:t>903,434,584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3259005"/>
                  </a:ext>
                </a:extLst>
              </a:tr>
              <a:tr h="348111">
                <a:tc vMerge="1">
                  <a:txBody>
                    <a:bodyPr/>
                    <a:lstStyle/>
                    <a:p>
                      <a:pPr algn="ctr"/>
                      <a:endParaRPr kumimoji="1" lang="ja-JP" altLang="en-US" sz="900">
                        <a:solidFill>
                          <a:schemeClr val="tx1"/>
                        </a:solidFill>
                        <a:latin typeface="Meiryo UI" panose="020B0604030504040204" pitchFamily="50" charset="-128"/>
                        <a:ea typeface="Meiryo UI" panose="020B0604030504040204" pitchFamily="50" charset="-128"/>
                      </a:endParaRPr>
                    </a:p>
                  </a:txBody>
                  <a:tcPr marL="94087" marR="94087" marT="47043" marB="47043" vert="eaVert"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ysClr val="window" lastClr="FFFFFF"/>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ランニングコスト合計</a:t>
                      </a:r>
                    </a:p>
                  </a:txBody>
                  <a:tcPr marL="72005" marR="72005" marT="36003" marB="360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a:solidFill>
                            <a:schemeClr val="tx1"/>
                          </a:solidFill>
                          <a:latin typeface="Meiryo UI" panose="020B0604030504040204" pitchFamily="50" charset="-128"/>
                          <a:ea typeface="Meiryo UI" panose="020B0604030504040204" pitchFamily="50" charset="-128"/>
                        </a:rPr>
                        <a:t>ランニング小計</a:t>
                      </a:r>
                    </a:p>
                  </a:txBody>
                  <a:tcPr marL="59987" marR="59987" marT="29994" marB="2999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2">
                        <a:lumMod val="60000"/>
                        <a:lumOff val="40000"/>
                      </a:schemeClr>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4,787,264,648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4,588,982,119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ctr"/>
                      <a:r>
                        <a:rPr lang="en-US" altLang="ja-JP" sz="1100" b="0" i="0" u="none" strike="noStrike" dirty="0">
                          <a:solidFill>
                            <a:srgbClr val="00338D"/>
                          </a:solidFill>
                          <a:effectLst/>
                          <a:latin typeface="Meiryo UI" panose="020B0604030504040204" pitchFamily="50" charset="-128"/>
                          <a:ea typeface="Meiryo UI" panose="020B0604030504040204" pitchFamily="50" charset="-128"/>
                        </a:rPr>
                        <a:t>-198,282,529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74994194"/>
                  </a:ext>
                </a:extLst>
              </a:tr>
            </a:tbl>
          </a:graphicData>
        </a:graphic>
      </p:graphicFrame>
      <p:sp>
        <p:nvSpPr>
          <p:cNvPr id="6" name="四角形: 角を丸くする 5">
            <a:extLst>
              <a:ext uri="{FF2B5EF4-FFF2-40B4-BE49-F238E27FC236}">
                <a16:creationId xmlns:a16="http://schemas.microsoft.com/office/drawing/2014/main" id="{DC1379FC-C96A-2197-D004-C28D7BD7AD09}"/>
              </a:ext>
            </a:extLst>
          </p:cNvPr>
          <p:cNvSpPr/>
          <p:nvPr/>
        </p:nvSpPr>
        <p:spPr>
          <a:xfrm>
            <a:off x="4560417" y="1805048"/>
            <a:ext cx="2682594" cy="4432869"/>
          </a:xfrm>
          <a:prstGeom prst="roundRect">
            <a:avLst>
              <a:gd name="adj" fmla="val 2651"/>
            </a:avLst>
          </a:prstGeom>
          <a:noFill/>
          <a:ln w="38100" cap="flat" cmpd="sng" algn="ctr">
            <a:solidFill>
              <a:srgbClr val="FF0000"/>
            </a:solidFill>
            <a:prstDash val="solid"/>
            <a:miter lim="800000"/>
          </a:ln>
          <a:effectLst/>
        </p:spPr>
        <p:txBody>
          <a:bodyPr lIns="37385" tIns="37385" rIns="37385" bIns="37385" rtlCol="0" anchor="ctr"/>
          <a:lstStyle/>
          <a:p>
            <a:pPr algn="ctr">
              <a:defRPr/>
            </a:pPr>
            <a:endParaRPr lang="ja-JP" altLang="en-US" sz="623" kern="0" err="1">
              <a:solidFill>
                <a:prstClr val="white"/>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ACB59DE0-18F0-870C-18CC-AA30333E0B49}"/>
              </a:ext>
            </a:extLst>
          </p:cNvPr>
          <p:cNvSpPr txBox="1"/>
          <p:nvPr/>
        </p:nvSpPr>
        <p:spPr>
          <a:xfrm>
            <a:off x="2269067" y="6265132"/>
            <a:ext cx="7490075"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共同利用の費用按分の採用は「せとうち</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市」「須坂市」「美里町・川島町」「笠置町」の</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件に対してのみ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＊クラウド利用経費において為替の影響を受けるのは、コスト</a:t>
            </a:r>
            <a:r>
              <a:rPr kumimoji="1" lang="en-US" altLang="ja-JP" sz="800" dirty="0">
                <a:latin typeface="Meiryo UI" panose="020B0604030504040204" pitchFamily="50" charset="-128"/>
                <a:ea typeface="Meiryo UI" panose="020B0604030504040204" pitchFamily="50" charset="-128"/>
              </a:rPr>
              <a:t>(A)</a:t>
            </a:r>
            <a:r>
              <a:rPr kumimoji="1" lang="ja-JP" altLang="en-US" sz="800" dirty="0">
                <a:latin typeface="Meiryo UI" panose="020B0604030504040204" pitchFamily="50" charset="-128"/>
                <a:ea typeface="Meiryo UI" panose="020B0604030504040204" pitchFamily="50" charset="-128"/>
              </a:rPr>
              <a:t>の場合は須坂市のみ、コスト</a:t>
            </a:r>
            <a:r>
              <a:rPr kumimoji="1" lang="en-US" altLang="ja-JP" sz="800" dirty="0">
                <a:latin typeface="Meiryo UI" panose="020B0604030504040204" pitchFamily="50" charset="-128"/>
                <a:ea typeface="Meiryo UI" panose="020B0604030504040204" pitchFamily="50" charset="-128"/>
              </a:rPr>
              <a:t>(B)</a:t>
            </a:r>
            <a:r>
              <a:rPr kumimoji="1" lang="ja-JP" altLang="en-US" sz="800" dirty="0">
                <a:latin typeface="Meiryo UI" panose="020B0604030504040204" pitchFamily="50" charset="-128"/>
                <a:ea typeface="Meiryo UI" panose="020B0604030504040204" pitchFamily="50" charset="-128"/>
              </a:rPr>
              <a:t>の場合は全ての検証団体</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＊① 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26</a:t>
            </a:r>
            <a:r>
              <a:rPr kumimoji="1" lang="ja-JP" altLang="en-US" sz="800" dirty="0">
                <a:latin typeface="Meiryo UI" panose="020B0604030504040204" pitchFamily="50" charset="-128"/>
                <a:ea typeface="Meiryo UI" panose="020B0604030504040204" pitchFamily="50" charset="-128"/>
              </a:rPr>
              <a:t>日付の出納管理事務規定に定める為替レート１米ドル</a:t>
            </a:r>
            <a:r>
              <a:rPr kumimoji="1" lang="en-US" altLang="ja-JP" sz="800" dirty="0">
                <a:latin typeface="Meiryo UI" panose="020B0604030504040204" pitchFamily="50" charset="-128"/>
                <a:ea typeface="Meiryo UI" panose="020B0604030504040204" pitchFamily="50" charset="-128"/>
              </a:rPr>
              <a:t>=139</a:t>
            </a:r>
            <a:r>
              <a:rPr kumimoji="1" lang="ja-JP" altLang="en-US" sz="800" dirty="0">
                <a:latin typeface="Meiryo UI" panose="020B0604030504040204" pitchFamily="50" charset="-128"/>
                <a:ea typeface="Meiryo UI" panose="020B0604030504040204" pitchFamily="50" charset="-128"/>
              </a:rPr>
              <a:t>円で試算した場合、クラウド利用経費は </a:t>
            </a:r>
            <a:r>
              <a:rPr kumimoji="1" lang="en-US" altLang="ja-JP" sz="800" dirty="0">
                <a:latin typeface="Meiryo UI" panose="020B0604030504040204" pitchFamily="50" charset="-128"/>
                <a:ea typeface="Meiryo UI" panose="020B0604030504040204" pitchFamily="50" charset="-128"/>
              </a:rPr>
              <a:t>(A)120,499,217</a:t>
            </a:r>
            <a:r>
              <a:rPr kumimoji="1" lang="ja-JP" altLang="en-US" sz="800" dirty="0">
                <a:latin typeface="Meiryo UI" panose="020B0604030504040204" pitchFamily="50" charset="-128"/>
                <a:ea typeface="Meiryo UI" panose="020B0604030504040204" pitchFamily="50" charset="-128"/>
              </a:rPr>
              <a:t>円、</a:t>
            </a:r>
            <a:r>
              <a:rPr kumimoji="1" lang="en-US" altLang="ja-JP" sz="800" dirty="0">
                <a:latin typeface="Meiryo UI" panose="020B0604030504040204" pitchFamily="50" charset="-128"/>
                <a:ea typeface="Meiryo UI" panose="020B0604030504040204" pitchFamily="50" charset="-128"/>
              </a:rPr>
              <a:t>(B)1,235,892,323</a:t>
            </a:r>
            <a:r>
              <a:rPr kumimoji="1" lang="ja-JP" altLang="en-US" sz="800" dirty="0">
                <a:latin typeface="Meiryo UI" panose="020B0604030504040204" pitchFamily="50" charset="-128"/>
                <a:ea typeface="Meiryo UI" panose="020B0604030504040204" pitchFamily="50" charset="-128"/>
              </a:rPr>
              <a:t>円</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＊② 令和</a:t>
            </a:r>
            <a:r>
              <a:rPr kumimoji="1" lang="en-US" altLang="ja-JP" sz="800" dirty="0">
                <a:latin typeface="Meiryo UI" panose="020B0604030504040204" pitchFamily="50" charset="-128"/>
                <a:ea typeface="Meiryo UI" panose="020B0604030504040204" pitchFamily="50" charset="-128"/>
              </a:rPr>
              <a:t>6</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7</a:t>
            </a:r>
            <a:r>
              <a:rPr kumimoji="1" lang="ja-JP" altLang="en-US" sz="800">
                <a:latin typeface="Meiryo UI" panose="020B0604030504040204" pitchFamily="50" charset="-128"/>
                <a:ea typeface="Meiryo UI" panose="020B0604030504040204" pitchFamily="50" charset="-128"/>
              </a:rPr>
              <a:t>月の為替レートを参考として１米ドル</a:t>
            </a:r>
            <a:r>
              <a:rPr kumimoji="1" lang="en-US" altLang="ja-JP" sz="800" dirty="0">
                <a:latin typeface="Meiryo UI" panose="020B0604030504040204" pitchFamily="50" charset="-128"/>
                <a:ea typeface="Meiryo UI" panose="020B0604030504040204" pitchFamily="50" charset="-128"/>
              </a:rPr>
              <a:t>=160</a:t>
            </a:r>
            <a:r>
              <a:rPr kumimoji="1" lang="ja-JP" altLang="en-US" sz="800" dirty="0">
                <a:latin typeface="Meiryo UI" panose="020B0604030504040204" pitchFamily="50" charset="-128"/>
                <a:ea typeface="Meiryo UI" panose="020B0604030504040204" pitchFamily="50" charset="-128"/>
              </a:rPr>
              <a:t>円で試算した場合、クラウド利用経費は </a:t>
            </a:r>
            <a:r>
              <a:rPr kumimoji="1" lang="en-US" altLang="ja-JP" sz="800" dirty="0">
                <a:latin typeface="Meiryo UI" panose="020B0604030504040204" pitchFamily="50" charset="-128"/>
                <a:ea typeface="Meiryo UI" panose="020B0604030504040204" pitchFamily="50" charset="-128"/>
              </a:rPr>
              <a:t>(A)121,753,056</a:t>
            </a:r>
            <a:r>
              <a:rPr kumimoji="1" lang="ja-JP" altLang="en-US" sz="800" dirty="0">
                <a:latin typeface="Meiryo UI" panose="020B0604030504040204" pitchFamily="50" charset="-128"/>
                <a:ea typeface="Meiryo UI" panose="020B0604030504040204" pitchFamily="50" charset="-128"/>
              </a:rPr>
              <a:t>円、</a:t>
            </a:r>
            <a:r>
              <a:rPr kumimoji="1" lang="en-US" altLang="ja-JP" sz="800" dirty="0">
                <a:latin typeface="Meiryo UI" panose="020B0604030504040204" pitchFamily="50" charset="-128"/>
                <a:ea typeface="Meiryo UI" panose="020B0604030504040204" pitchFamily="50" charset="-128"/>
              </a:rPr>
              <a:t>(B)1,422,609,869</a:t>
            </a:r>
            <a:r>
              <a:rPr kumimoji="1" lang="ja-JP" altLang="en-US" sz="800" dirty="0">
                <a:latin typeface="Meiryo UI" panose="020B0604030504040204" pitchFamily="50" charset="-128"/>
                <a:ea typeface="Meiryo UI" panose="020B0604030504040204" pitchFamily="50" charset="-128"/>
              </a:rPr>
              <a:t>円</a:t>
            </a:r>
          </a:p>
        </p:txBody>
      </p:sp>
      <p:sp>
        <p:nvSpPr>
          <p:cNvPr id="9" name="テキスト ボックス 8">
            <a:extLst>
              <a:ext uri="{FF2B5EF4-FFF2-40B4-BE49-F238E27FC236}">
                <a16:creationId xmlns:a16="http://schemas.microsoft.com/office/drawing/2014/main" id="{EE236ED8-2EB5-1DDD-5CC7-B87652486433}"/>
              </a:ext>
            </a:extLst>
          </p:cNvPr>
          <p:cNvSpPr txBox="1"/>
          <p:nvPr/>
        </p:nvSpPr>
        <p:spPr>
          <a:xfrm>
            <a:off x="262993" y="1532403"/>
            <a:ext cx="2342308"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採択団体の経費項目ごとの増減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10" name="テキスト ボックス 9">
            <a:extLst>
              <a:ext uri="{FF2B5EF4-FFF2-40B4-BE49-F238E27FC236}">
                <a16:creationId xmlns:a16="http://schemas.microsoft.com/office/drawing/2014/main" id="{F4A90688-26E3-3E61-3A05-842E2C506C3A}"/>
              </a:ext>
            </a:extLst>
          </p:cNvPr>
          <p:cNvSpPr txBox="1"/>
          <p:nvPr/>
        </p:nvSpPr>
        <p:spPr>
          <a:xfrm>
            <a:off x="9020370" y="1555226"/>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1282220"/>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00FF"/>
        </a:solidFill>
      </a:spPr>
      <a:bodyPr rtlCol="0" anchor="ctr"/>
      <a:lstStyle>
        <a:defPPr algn="l">
          <a:defRPr kumimoji="1" sz="800" dirty="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707A72-5F36-456A-940F-CA792B6F99F0}"/>
</file>

<file path=customXml/itemProps2.xml><?xml version="1.0" encoding="utf-8"?>
<ds:datastoreItem xmlns:ds="http://schemas.openxmlformats.org/officeDocument/2006/customXml" ds:itemID="{633269BF-4EB6-4163-B80D-F049864ED5FD}">
  <ds:schemaRefs>
    <ds:schemaRef ds:uri="http://schemas.microsoft.com/office/2006/metadata/properties"/>
    <ds:schemaRef ds:uri="http://schemas.microsoft.com/office/infopath/2007/PartnerControls"/>
    <ds:schemaRef ds:uri="cbaede47-1446-4072-b76a-1b5f8260e7ea"/>
    <ds:schemaRef ds:uri="ed9888db-c08f-4880-8c8f-9300fabbe8b3"/>
  </ds:schemaRefs>
</ds:datastoreItem>
</file>

<file path=customXml/itemProps3.xml><?xml version="1.0" encoding="utf-8"?>
<ds:datastoreItem xmlns:ds="http://schemas.openxmlformats.org/officeDocument/2006/customXml" ds:itemID="{F2095BC3-C33A-4447-9309-EB0FC82DB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6600</Words>
  <Application>Microsoft Office PowerPoint</Application>
  <PresentationFormat>A4 210 x 297 mm</PresentationFormat>
  <Paragraphs>843</Paragraphs>
  <Slides>18</Slides>
  <Notes>13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18</vt:i4>
      </vt:variant>
    </vt:vector>
  </HeadingPairs>
  <TitlesOfParts>
    <vt:vector size="30" baseType="lpstr">
      <vt:lpstr>Meiryo UI</vt:lpstr>
      <vt:lpstr>ＭＳ Ｐゴシック</vt:lpstr>
      <vt:lpstr>メイリオ</vt:lpstr>
      <vt:lpstr>游ゴシック</vt:lpstr>
      <vt:lpstr>Yu Gothic Medium</vt:lpstr>
      <vt:lpstr>Arial</vt:lpstr>
      <vt:lpstr>Calibri</vt:lpstr>
      <vt:lpstr>Calibri Light</vt:lpstr>
      <vt:lpstr>Roboto</vt:lpstr>
      <vt:lpstr>Wingdings</vt:lpstr>
      <vt:lpstr>office theme</vt:lpstr>
      <vt:lpstr>デジタル庁_20210907</vt:lpstr>
      <vt:lpstr>令和5年度　ガバメントクラウドの先行事業（基幹業務システム）における調査研究 投資対効果の検証_中間報告</vt:lpstr>
      <vt:lpstr>令和５年度の検証内容</vt:lpstr>
      <vt:lpstr>本検証の前提条件</vt:lpstr>
      <vt:lpstr>先行事業における検証の全体像と今後の展望</vt:lpstr>
      <vt:lpstr>【参考】採択団体毎の標準化対象業務におけるリフト対象業務数</vt:lpstr>
      <vt:lpstr>【参考】採択団体毎の関連業務におけるリフト対象業務数</vt:lpstr>
      <vt:lpstr>【参考】コストメリットや運用効率性が享受できる構成への移行検証</vt:lpstr>
      <vt:lpstr>令和５年度の採択団体別ランニングコストのサマリ</vt:lpstr>
      <vt:lpstr>【参考】令和５年度の検証における費目別合計</vt:lpstr>
      <vt:lpstr>令和５年度の検証における採択団体別の費用差分【増減額・増減率】</vt:lpstr>
      <vt:lpstr>令和５年度の投資対効果検証により把握された課題と対策案（概要）</vt:lpstr>
      <vt:lpstr>令和５年度の投資対効果検証により把握された課題と対策案</vt:lpstr>
      <vt:lpstr>デジタル庁の試算による推計値</vt:lpstr>
      <vt:lpstr>デジタル庁の試算による当面実施する対策後の推計値 ※1</vt:lpstr>
      <vt:lpstr>デジタル庁の試算による中期的対策後の推計値 ※2</vt:lpstr>
      <vt:lpstr>【参考】デジタル庁の試算による当面・中期対策後の増減率内訳</vt:lpstr>
      <vt:lpstr>【参考】ガバメントクラウドへの移行の必要性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2024-09-05T05:45:20Z</dcterms:created>
  <dcterms:modified xsi:type="dcterms:W3CDTF">2024-09-05T09:05:10Z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0x010100724183208680E747BC6427F24A0DD8C9</vt:lpwstr>
  </property>
  <property fmtid="{D5CDD505-2E9C-101B-9397-08002B2CF9AE}" pid="3" name="MediaServiceImageTags">
    <vt:lpwstr/>
  </property>
</Properties>
</file>