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autoCompressPictures="0">
  <p:sldMasterIdLst>
    <p:sldMasterId id="2147483648" r:id="rId4"/>
  </p:sldMasterIdLst>
  <p:notesMasterIdLst>
    <p:notesMasterId r:id="rId23"/>
  </p:notesMasterIdLst>
  <p:handoutMasterIdLst>
    <p:handoutMasterId r:id="rId24"/>
  </p:handoutMasterIdLst>
  <p:sldIdLst>
    <p:sldId id="266" r:id="rId5"/>
    <p:sldId id="2146848203" r:id="rId6"/>
    <p:sldId id="2076138599" r:id="rId7"/>
    <p:sldId id="2146848215" r:id="rId8"/>
    <p:sldId id="2146848224" r:id="rId9"/>
    <p:sldId id="2146848216" r:id="rId10"/>
    <p:sldId id="2146848222" r:id="rId11"/>
    <p:sldId id="2146848217" r:id="rId12"/>
    <p:sldId id="2146848218" r:id="rId13"/>
    <p:sldId id="2146848225" r:id="rId14"/>
    <p:sldId id="2146848219" r:id="rId15"/>
    <p:sldId id="2146848220" r:id="rId16"/>
    <p:sldId id="2146848221" r:id="rId17"/>
    <p:sldId id="2146848226" r:id="rId18"/>
    <p:sldId id="2146848227" r:id="rId19"/>
    <p:sldId id="2146848228" r:id="rId20"/>
    <p:sldId id="2146848229" r:id="rId21"/>
    <p:sldId id="2146848202" r:id="rId22"/>
  </p:sldIdLst>
  <p:sldSz cx="9906000" cy="6858000" type="A4"/>
  <p:notesSz cx="6737350" cy="986948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F02AEF4D-E03F-452F-B3BB-7EAF906F3F35}">
          <p14:sldIdLst>
            <p14:sldId id="266"/>
            <p14:sldId id="2146848203"/>
            <p14:sldId id="2076138599"/>
            <p14:sldId id="2146848215"/>
            <p14:sldId id="2146848224"/>
            <p14:sldId id="2146848216"/>
            <p14:sldId id="2146848222"/>
            <p14:sldId id="2146848217"/>
            <p14:sldId id="2146848218"/>
            <p14:sldId id="2146848225"/>
            <p14:sldId id="2146848219"/>
            <p14:sldId id="2146848220"/>
            <p14:sldId id="2146848221"/>
            <p14:sldId id="2146848226"/>
            <p14:sldId id="2146848227"/>
            <p14:sldId id="2146848228"/>
            <p14:sldId id="2146848229"/>
            <p14:sldId id="2146848202"/>
          </p14:sldIdLst>
        </p14:section>
      </p14:sectionLst>
    </p:ext>
    <p:ext uri="{EFAFB233-063F-42B5-8137-9DF3F51BA10A}">
      <p15:sldGuideLst xmlns:p15="http://schemas.microsoft.com/office/powerpoint/2012/main">
        <p15:guide id="1" orient="horz" pos="618" userDrawn="1">
          <p15:clr>
            <a:srgbClr val="A4A3A4"/>
          </p15:clr>
        </p15:guide>
        <p15:guide id="2" pos="312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作成者"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5EBFF"/>
    <a:srgbClr val="E6E6E6"/>
    <a:srgbClr val="0091DA"/>
    <a:srgbClr val="EAAA00"/>
    <a:srgbClr val="43B02A"/>
    <a:srgbClr val="ED214C"/>
    <a:srgbClr val="00338D"/>
    <a:srgbClr val="8C4FFF"/>
    <a:srgbClr val="FD349C"/>
    <a:srgbClr val="DEEBF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EC7DE50-3F9E-449E-9BA9-9DFE61877549}" v="19" dt="2024-09-04T10:42:44.342"/>
    <p1510:client id="{3D97B254-07EB-4250-9C28-9DFF5FE05B1E}" v="4" dt="2024-09-05T08:34:50.551"/>
    <p1510:client id="{4CC964D6-CFF5-4344-99CB-7741437963D3}" v="1" dt="2024-09-05T09:05:37.660"/>
    <p1510:client id="{F0266B09-43B4-481A-B24B-42E2F00EE200}" v="4" dt="2024-09-05T05:35:50.247"/>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9" d="100"/>
          <a:sy n="79" d="100"/>
        </p:scale>
        <p:origin x="115" y="902"/>
      </p:cViewPr>
      <p:guideLst>
        <p:guide orient="horz" pos="618"/>
        <p:guide pos="3120"/>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 Id="rId30" Type="http://schemas.microsoft.com/office/2018/10/relationships/authors" Targe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1CE066A2-80AD-43A2-A219-2EA363DE0E2A}"/>
              </a:ext>
            </a:extLst>
          </p:cNvPr>
          <p:cNvSpPr>
            <a:spLocks noGrp="1"/>
          </p:cNvSpPr>
          <p:nvPr>
            <p:ph type="hdr" sz="quarter"/>
          </p:nvPr>
        </p:nvSpPr>
        <p:spPr>
          <a:xfrm>
            <a:off x="0" y="0"/>
            <a:ext cx="2919518" cy="4951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a:extLst>
              <a:ext uri="{FF2B5EF4-FFF2-40B4-BE49-F238E27FC236}">
                <a16:creationId xmlns:a16="http://schemas.microsoft.com/office/drawing/2014/main" id="{D0F1F566-E206-4497-A045-9748E4E54D8F}"/>
              </a:ext>
            </a:extLst>
          </p:cNvPr>
          <p:cNvSpPr>
            <a:spLocks noGrp="1"/>
          </p:cNvSpPr>
          <p:nvPr>
            <p:ph type="dt" sz="quarter" idx="1"/>
          </p:nvPr>
        </p:nvSpPr>
        <p:spPr>
          <a:xfrm>
            <a:off x="3816273" y="0"/>
            <a:ext cx="2919518" cy="495188"/>
          </a:xfrm>
          <a:prstGeom prst="rect">
            <a:avLst/>
          </a:prstGeom>
        </p:spPr>
        <p:txBody>
          <a:bodyPr vert="horz" lIns="91440" tIns="45720" rIns="91440" bIns="45720" rtlCol="0"/>
          <a:lstStyle>
            <a:lvl1pPr algn="r">
              <a:defRPr sz="1200"/>
            </a:lvl1pPr>
          </a:lstStyle>
          <a:p>
            <a:fld id="{20FB63DF-E160-42EB-8E2B-592BF8341029}" type="datetimeFigureOut">
              <a:rPr kumimoji="1" lang="ja-JP" altLang="en-US" smtClean="0"/>
              <a:t>2024/9/5</a:t>
            </a:fld>
            <a:endParaRPr kumimoji="1" lang="ja-JP" altLang="en-US"/>
          </a:p>
        </p:txBody>
      </p:sp>
      <p:sp>
        <p:nvSpPr>
          <p:cNvPr id="4" name="フッター プレースホルダー 3">
            <a:extLst>
              <a:ext uri="{FF2B5EF4-FFF2-40B4-BE49-F238E27FC236}">
                <a16:creationId xmlns:a16="http://schemas.microsoft.com/office/drawing/2014/main" id="{23837DE8-A473-4AF9-9810-C1A1D9F4FF5B}"/>
              </a:ext>
            </a:extLst>
          </p:cNvPr>
          <p:cNvSpPr>
            <a:spLocks noGrp="1"/>
          </p:cNvSpPr>
          <p:nvPr>
            <p:ph type="ftr" sz="quarter" idx="2"/>
          </p:nvPr>
        </p:nvSpPr>
        <p:spPr>
          <a:xfrm>
            <a:off x="0" y="9374301"/>
            <a:ext cx="2919518" cy="4951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a:extLst>
              <a:ext uri="{FF2B5EF4-FFF2-40B4-BE49-F238E27FC236}">
                <a16:creationId xmlns:a16="http://schemas.microsoft.com/office/drawing/2014/main" id="{A60060F2-222F-4090-A141-4BD7E4E55471}"/>
              </a:ext>
            </a:extLst>
          </p:cNvPr>
          <p:cNvSpPr>
            <a:spLocks noGrp="1"/>
          </p:cNvSpPr>
          <p:nvPr>
            <p:ph type="sldNum" sz="quarter" idx="3"/>
          </p:nvPr>
        </p:nvSpPr>
        <p:spPr>
          <a:xfrm>
            <a:off x="3816273" y="9374301"/>
            <a:ext cx="2919518" cy="495187"/>
          </a:xfrm>
          <a:prstGeom prst="rect">
            <a:avLst/>
          </a:prstGeom>
        </p:spPr>
        <p:txBody>
          <a:bodyPr vert="horz" lIns="91440" tIns="45720" rIns="91440" bIns="45720" rtlCol="0" anchor="b"/>
          <a:lstStyle>
            <a:lvl1pPr algn="r">
              <a:defRPr sz="1200"/>
            </a:lvl1pPr>
          </a:lstStyle>
          <a:p>
            <a:fld id="{41D3E8D4-4D9A-4767-B4A8-F306926D80EE}" type="slidenum">
              <a:rPr kumimoji="1" lang="ja-JP" altLang="en-US" smtClean="0"/>
              <a:t>‹#›</a:t>
            </a:fld>
            <a:endParaRPr kumimoji="1" lang="ja-JP" altLang="en-US"/>
          </a:p>
        </p:txBody>
      </p:sp>
    </p:spTree>
    <p:extLst>
      <p:ext uri="{BB962C8B-B14F-4D97-AF65-F5344CB8AC3E}">
        <p14:creationId xmlns:p14="http://schemas.microsoft.com/office/powerpoint/2010/main" val="14499707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518" cy="4951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6273" y="0"/>
            <a:ext cx="2919518" cy="495188"/>
          </a:xfrm>
          <a:prstGeom prst="rect">
            <a:avLst/>
          </a:prstGeom>
        </p:spPr>
        <p:txBody>
          <a:bodyPr vert="horz" lIns="91440" tIns="45720" rIns="91440" bIns="45720" rtlCol="0"/>
          <a:lstStyle>
            <a:lvl1pPr algn="r">
              <a:defRPr sz="1200"/>
            </a:lvl1pPr>
          </a:lstStyle>
          <a:p>
            <a:fld id="{6014164F-1AF4-4168-B424-02521B930000}" type="datetimeFigureOut">
              <a:rPr kumimoji="1" lang="ja-JP" altLang="en-US" smtClean="0"/>
              <a:t>2024/9/5</a:t>
            </a:fld>
            <a:endParaRPr kumimoji="1" lang="ja-JP" altLang="en-US"/>
          </a:p>
        </p:txBody>
      </p:sp>
      <p:sp>
        <p:nvSpPr>
          <p:cNvPr id="4" name="スライド イメージ プレースホルダー 3"/>
          <p:cNvSpPr>
            <a:spLocks noGrp="1" noRot="1" noChangeAspect="1"/>
          </p:cNvSpPr>
          <p:nvPr>
            <p:ph type="sldImg" idx="2"/>
          </p:nvPr>
        </p:nvSpPr>
        <p:spPr>
          <a:xfrm>
            <a:off x="963613" y="1233488"/>
            <a:ext cx="4810125" cy="3330575"/>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735" y="4749691"/>
            <a:ext cx="5389880" cy="3886111"/>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4301"/>
            <a:ext cx="2919518" cy="4951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6273" y="9374301"/>
            <a:ext cx="2919518" cy="495187"/>
          </a:xfrm>
          <a:prstGeom prst="rect">
            <a:avLst/>
          </a:prstGeom>
        </p:spPr>
        <p:txBody>
          <a:bodyPr vert="horz" lIns="91440" tIns="45720" rIns="91440" bIns="45720" rtlCol="0" anchor="b"/>
          <a:lstStyle>
            <a:lvl1pPr algn="r">
              <a:defRPr sz="1200"/>
            </a:lvl1pPr>
          </a:lstStyle>
          <a:p>
            <a:fld id="{BE969D58-0200-4E0D-8C47-F0B8749FCF3F}" type="slidenum">
              <a:rPr kumimoji="1" lang="ja-JP" altLang="en-US" smtClean="0"/>
              <a:t>‹#›</a:t>
            </a:fld>
            <a:endParaRPr kumimoji="1" lang="ja-JP" altLang="en-US"/>
          </a:p>
        </p:txBody>
      </p:sp>
    </p:spTree>
    <p:extLst>
      <p:ext uri="{BB962C8B-B14F-4D97-AF65-F5344CB8AC3E}">
        <p14:creationId xmlns:p14="http://schemas.microsoft.com/office/powerpoint/2010/main" val="302595258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a:p>
        </p:txBody>
      </p:sp>
      <p:sp>
        <p:nvSpPr>
          <p:cNvPr id="4" name="スライド番号プレースホルダー 3"/>
          <p:cNvSpPr>
            <a:spLocks noGrp="1"/>
          </p:cNvSpPr>
          <p:nvPr>
            <p:ph type="sldNum" sz="quarter" idx="5"/>
          </p:nvPr>
        </p:nvSpPr>
        <p:spPr/>
        <p:txBody>
          <a:bodyPr/>
          <a:lstStyle/>
          <a:p>
            <a:fld id="{F84F6CBD-2C69-4757-B326-32920A72B392}" type="slidenum">
              <a:rPr kumimoji="1" lang="ja-JP" altLang="en-US" smtClean="0"/>
              <a:t>3</a:t>
            </a:fld>
            <a:endParaRPr kumimoji="1" lang="ja-JP" altLang="en-US"/>
          </a:p>
        </p:txBody>
      </p:sp>
    </p:spTree>
    <p:extLst>
      <p:ext uri="{BB962C8B-B14F-4D97-AF65-F5344CB8AC3E}">
        <p14:creationId xmlns:p14="http://schemas.microsoft.com/office/powerpoint/2010/main" val="6907072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a:p>
        </p:txBody>
      </p:sp>
      <p:sp>
        <p:nvSpPr>
          <p:cNvPr id="4" name="スライド番号プレースホルダー 3"/>
          <p:cNvSpPr>
            <a:spLocks noGrp="1"/>
          </p:cNvSpPr>
          <p:nvPr>
            <p:ph type="sldNum" sz="quarter" idx="5"/>
          </p:nvPr>
        </p:nvSpPr>
        <p:spPr/>
        <p:txBody>
          <a:bodyPr/>
          <a:lstStyle/>
          <a:p>
            <a:fld id="{F84F6CBD-2C69-4757-B326-32920A72B392}" type="slidenum">
              <a:rPr kumimoji="1" lang="ja-JP" altLang="en-US" smtClean="0"/>
              <a:t>15</a:t>
            </a:fld>
            <a:endParaRPr kumimoji="1" lang="ja-JP" altLang="en-US"/>
          </a:p>
        </p:txBody>
      </p:sp>
    </p:spTree>
    <p:extLst>
      <p:ext uri="{BB962C8B-B14F-4D97-AF65-F5344CB8AC3E}">
        <p14:creationId xmlns:p14="http://schemas.microsoft.com/office/powerpoint/2010/main" val="399053670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a:p>
        </p:txBody>
      </p:sp>
      <p:sp>
        <p:nvSpPr>
          <p:cNvPr id="4" name="スライド番号プレースホルダー 3"/>
          <p:cNvSpPr>
            <a:spLocks noGrp="1"/>
          </p:cNvSpPr>
          <p:nvPr>
            <p:ph type="sldNum" sz="quarter" idx="5"/>
          </p:nvPr>
        </p:nvSpPr>
        <p:spPr/>
        <p:txBody>
          <a:bodyPr/>
          <a:lstStyle/>
          <a:p>
            <a:fld id="{F84F6CBD-2C69-4757-B326-32920A72B392}" type="slidenum">
              <a:rPr kumimoji="1" lang="ja-JP" altLang="en-US" smtClean="0"/>
              <a:t>16</a:t>
            </a:fld>
            <a:endParaRPr kumimoji="1" lang="ja-JP" altLang="en-US"/>
          </a:p>
        </p:txBody>
      </p:sp>
    </p:spTree>
    <p:extLst>
      <p:ext uri="{BB962C8B-B14F-4D97-AF65-F5344CB8AC3E}">
        <p14:creationId xmlns:p14="http://schemas.microsoft.com/office/powerpoint/2010/main" val="1775568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a:p>
        </p:txBody>
      </p:sp>
      <p:sp>
        <p:nvSpPr>
          <p:cNvPr id="4" name="スライド番号プレースホルダー 3"/>
          <p:cNvSpPr>
            <a:spLocks noGrp="1"/>
          </p:cNvSpPr>
          <p:nvPr>
            <p:ph type="sldNum" sz="quarter" idx="5"/>
          </p:nvPr>
        </p:nvSpPr>
        <p:spPr/>
        <p:txBody>
          <a:bodyPr/>
          <a:lstStyle/>
          <a:p>
            <a:fld id="{F84F6CBD-2C69-4757-B326-32920A72B392}" type="slidenum">
              <a:rPr kumimoji="1" lang="ja-JP" altLang="en-US" smtClean="0"/>
              <a:t>17</a:t>
            </a:fld>
            <a:endParaRPr kumimoji="1" lang="ja-JP" altLang="en-US"/>
          </a:p>
        </p:txBody>
      </p:sp>
    </p:spTree>
    <p:extLst>
      <p:ext uri="{BB962C8B-B14F-4D97-AF65-F5344CB8AC3E}">
        <p14:creationId xmlns:p14="http://schemas.microsoft.com/office/powerpoint/2010/main" val="23319964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a:p>
        </p:txBody>
      </p:sp>
      <p:sp>
        <p:nvSpPr>
          <p:cNvPr id="4" name="スライド番号プレースホルダー 3"/>
          <p:cNvSpPr>
            <a:spLocks noGrp="1"/>
          </p:cNvSpPr>
          <p:nvPr>
            <p:ph type="sldNum" sz="quarter" idx="5"/>
          </p:nvPr>
        </p:nvSpPr>
        <p:spPr/>
        <p:txBody>
          <a:bodyPr/>
          <a:lstStyle/>
          <a:p>
            <a:fld id="{F84F6CBD-2C69-4757-B326-32920A72B392}" type="slidenum">
              <a:rPr kumimoji="1" lang="ja-JP" altLang="en-US" smtClean="0"/>
              <a:t>5</a:t>
            </a:fld>
            <a:endParaRPr kumimoji="1" lang="ja-JP" altLang="en-US"/>
          </a:p>
        </p:txBody>
      </p:sp>
    </p:spTree>
    <p:extLst>
      <p:ext uri="{BB962C8B-B14F-4D97-AF65-F5344CB8AC3E}">
        <p14:creationId xmlns:p14="http://schemas.microsoft.com/office/powerpoint/2010/main" val="22015525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a:p>
        </p:txBody>
      </p:sp>
      <p:sp>
        <p:nvSpPr>
          <p:cNvPr id="4" name="スライド番号プレースホルダー 3"/>
          <p:cNvSpPr>
            <a:spLocks noGrp="1"/>
          </p:cNvSpPr>
          <p:nvPr>
            <p:ph type="sldNum" sz="quarter" idx="5"/>
          </p:nvPr>
        </p:nvSpPr>
        <p:spPr/>
        <p:txBody>
          <a:bodyPr/>
          <a:lstStyle/>
          <a:p>
            <a:fld id="{F84F6CBD-2C69-4757-B326-32920A72B392}" type="slidenum">
              <a:rPr kumimoji="1" lang="ja-JP" altLang="en-US" smtClean="0"/>
              <a:t>6</a:t>
            </a:fld>
            <a:endParaRPr kumimoji="1" lang="ja-JP" altLang="en-US"/>
          </a:p>
        </p:txBody>
      </p:sp>
    </p:spTree>
    <p:extLst>
      <p:ext uri="{BB962C8B-B14F-4D97-AF65-F5344CB8AC3E}">
        <p14:creationId xmlns:p14="http://schemas.microsoft.com/office/powerpoint/2010/main" val="19048510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a:p>
        </p:txBody>
      </p:sp>
      <p:sp>
        <p:nvSpPr>
          <p:cNvPr id="4" name="スライド番号プレースホルダー 3"/>
          <p:cNvSpPr>
            <a:spLocks noGrp="1"/>
          </p:cNvSpPr>
          <p:nvPr>
            <p:ph type="sldNum" sz="quarter" idx="5"/>
          </p:nvPr>
        </p:nvSpPr>
        <p:spPr/>
        <p:txBody>
          <a:bodyPr/>
          <a:lstStyle/>
          <a:p>
            <a:fld id="{F84F6CBD-2C69-4757-B326-32920A72B392}" type="slidenum">
              <a:rPr kumimoji="1" lang="ja-JP" altLang="en-US" smtClean="0"/>
              <a:t>8</a:t>
            </a:fld>
            <a:endParaRPr kumimoji="1" lang="ja-JP" altLang="en-US"/>
          </a:p>
        </p:txBody>
      </p:sp>
    </p:spTree>
    <p:extLst>
      <p:ext uri="{BB962C8B-B14F-4D97-AF65-F5344CB8AC3E}">
        <p14:creationId xmlns:p14="http://schemas.microsoft.com/office/powerpoint/2010/main" val="8579404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a:p>
        </p:txBody>
      </p:sp>
      <p:sp>
        <p:nvSpPr>
          <p:cNvPr id="4" name="スライド番号プレースホルダー 3"/>
          <p:cNvSpPr>
            <a:spLocks noGrp="1"/>
          </p:cNvSpPr>
          <p:nvPr>
            <p:ph type="sldNum" sz="quarter" idx="5"/>
          </p:nvPr>
        </p:nvSpPr>
        <p:spPr/>
        <p:txBody>
          <a:bodyPr/>
          <a:lstStyle/>
          <a:p>
            <a:fld id="{F84F6CBD-2C69-4757-B326-32920A72B392}" type="slidenum">
              <a:rPr kumimoji="1" lang="ja-JP" altLang="en-US" smtClean="0"/>
              <a:t>9</a:t>
            </a:fld>
            <a:endParaRPr kumimoji="1" lang="ja-JP" altLang="en-US"/>
          </a:p>
        </p:txBody>
      </p:sp>
    </p:spTree>
    <p:extLst>
      <p:ext uri="{BB962C8B-B14F-4D97-AF65-F5344CB8AC3E}">
        <p14:creationId xmlns:p14="http://schemas.microsoft.com/office/powerpoint/2010/main" val="3252211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a:p>
        </p:txBody>
      </p:sp>
      <p:sp>
        <p:nvSpPr>
          <p:cNvPr id="4" name="スライド番号プレースホルダー 3"/>
          <p:cNvSpPr>
            <a:spLocks noGrp="1"/>
          </p:cNvSpPr>
          <p:nvPr>
            <p:ph type="sldNum" sz="quarter" idx="5"/>
          </p:nvPr>
        </p:nvSpPr>
        <p:spPr/>
        <p:txBody>
          <a:bodyPr/>
          <a:lstStyle/>
          <a:p>
            <a:fld id="{F84F6CBD-2C69-4757-B326-32920A72B392}" type="slidenum">
              <a:rPr kumimoji="1" lang="ja-JP" altLang="en-US" smtClean="0"/>
              <a:t>11</a:t>
            </a:fld>
            <a:endParaRPr kumimoji="1" lang="ja-JP" altLang="en-US"/>
          </a:p>
        </p:txBody>
      </p:sp>
    </p:spTree>
    <p:extLst>
      <p:ext uri="{BB962C8B-B14F-4D97-AF65-F5344CB8AC3E}">
        <p14:creationId xmlns:p14="http://schemas.microsoft.com/office/powerpoint/2010/main" val="41971561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a:p>
        </p:txBody>
      </p:sp>
      <p:sp>
        <p:nvSpPr>
          <p:cNvPr id="4" name="スライド番号プレースホルダー 3"/>
          <p:cNvSpPr>
            <a:spLocks noGrp="1"/>
          </p:cNvSpPr>
          <p:nvPr>
            <p:ph type="sldNum" sz="quarter" idx="5"/>
          </p:nvPr>
        </p:nvSpPr>
        <p:spPr/>
        <p:txBody>
          <a:bodyPr/>
          <a:lstStyle/>
          <a:p>
            <a:fld id="{F84F6CBD-2C69-4757-B326-32920A72B392}" type="slidenum">
              <a:rPr kumimoji="1" lang="ja-JP" altLang="en-US" smtClean="0"/>
              <a:t>12</a:t>
            </a:fld>
            <a:endParaRPr kumimoji="1" lang="ja-JP" altLang="en-US"/>
          </a:p>
        </p:txBody>
      </p:sp>
    </p:spTree>
    <p:extLst>
      <p:ext uri="{BB962C8B-B14F-4D97-AF65-F5344CB8AC3E}">
        <p14:creationId xmlns:p14="http://schemas.microsoft.com/office/powerpoint/2010/main" val="7069053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a:p>
        </p:txBody>
      </p:sp>
      <p:sp>
        <p:nvSpPr>
          <p:cNvPr id="4" name="スライド番号プレースホルダー 3"/>
          <p:cNvSpPr>
            <a:spLocks noGrp="1"/>
          </p:cNvSpPr>
          <p:nvPr>
            <p:ph type="sldNum" sz="quarter" idx="5"/>
          </p:nvPr>
        </p:nvSpPr>
        <p:spPr/>
        <p:txBody>
          <a:bodyPr/>
          <a:lstStyle/>
          <a:p>
            <a:fld id="{F84F6CBD-2C69-4757-B326-32920A72B392}" type="slidenum">
              <a:rPr kumimoji="1" lang="ja-JP" altLang="en-US" smtClean="0"/>
              <a:t>13</a:t>
            </a:fld>
            <a:endParaRPr kumimoji="1" lang="ja-JP" altLang="en-US"/>
          </a:p>
        </p:txBody>
      </p:sp>
    </p:spTree>
    <p:extLst>
      <p:ext uri="{BB962C8B-B14F-4D97-AF65-F5344CB8AC3E}">
        <p14:creationId xmlns:p14="http://schemas.microsoft.com/office/powerpoint/2010/main" val="5400723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a:p>
        </p:txBody>
      </p:sp>
      <p:sp>
        <p:nvSpPr>
          <p:cNvPr id="4" name="スライド番号プレースホルダー 3"/>
          <p:cNvSpPr>
            <a:spLocks noGrp="1"/>
          </p:cNvSpPr>
          <p:nvPr>
            <p:ph type="sldNum" sz="quarter" idx="5"/>
          </p:nvPr>
        </p:nvSpPr>
        <p:spPr/>
        <p:txBody>
          <a:bodyPr/>
          <a:lstStyle/>
          <a:p>
            <a:fld id="{F84F6CBD-2C69-4757-B326-32920A72B392}" type="slidenum">
              <a:rPr kumimoji="1" lang="ja-JP" altLang="en-US" smtClean="0"/>
              <a:t>14</a:t>
            </a:fld>
            <a:endParaRPr kumimoji="1" lang="ja-JP" altLang="en-US"/>
          </a:p>
        </p:txBody>
      </p:sp>
    </p:spTree>
    <p:extLst>
      <p:ext uri="{BB962C8B-B14F-4D97-AF65-F5344CB8AC3E}">
        <p14:creationId xmlns:p14="http://schemas.microsoft.com/office/powerpoint/2010/main" val="331416254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C842E95-3220-42D0-ADBD-4DD722CDA9C6}"/>
              </a:ext>
            </a:extLst>
          </p:cNvPr>
          <p:cNvSpPr>
            <a:spLocks noGrp="1"/>
          </p:cNvSpPr>
          <p:nvPr>
            <p:ph type="ctrTitle"/>
          </p:nvPr>
        </p:nvSpPr>
        <p:spPr>
          <a:xfrm>
            <a:off x="1100166" y="1725196"/>
            <a:ext cx="7705668" cy="1592744"/>
          </a:xfrm>
        </p:spPr>
        <p:txBody>
          <a:bodyPr anchor="b"/>
          <a:lstStyle>
            <a:lvl1pPr algn="l">
              <a:lnSpc>
                <a:spcPct val="100000"/>
              </a:lnSpc>
              <a:defRPr sz="4875" b="1">
                <a:latin typeface="Yu Gothic Medium" panose="020B0500000000000000" pitchFamily="34" charset="-128"/>
                <a:ea typeface="Yu Gothic Medium" panose="020B0500000000000000" pitchFamily="34" charset="-128"/>
              </a:defRPr>
            </a:lvl1pPr>
          </a:lstStyle>
          <a:p>
            <a:r>
              <a:rPr kumimoji="1" lang="ja-JP" altLang="en-US"/>
              <a:t>マスター タイトルの書式設定</a:t>
            </a:r>
          </a:p>
        </p:txBody>
      </p:sp>
      <p:sp>
        <p:nvSpPr>
          <p:cNvPr id="3" name="字幕 2">
            <a:extLst>
              <a:ext uri="{FF2B5EF4-FFF2-40B4-BE49-F238E27FC236}">
                <a16:creationId xmlns:a16="http://schemas.microsoft.com/office/drawing/2014/main" id="{26AC1769-CAF8-471C-80F2-350AEAEA5029}"/>
              </a:ext>
            </a:extLst>
          </p:cNvPr>
          <p:cNvSpPr>
            <a:spLocks noGrp="1"/>
          </p:cNvSpPr>
          <p:nvPr>
            <p:ph type="subTitle" idx="1"/>
          </p:nvPr>
        </p:nvSpPr>
        <p:spPr>
          <a:xfrm>
            <a:off x="1208269" y="3571616"/>
            <a:ext cx="7597565" cy="885299"/>
          </a:xfrm>
        </p:spPr>
        <p:txBody>
          <a:bodyPr/>
          <a:lstStyle>
            <a:lvl1pPr marL="0" indent="0" algn="l">
              <a:buFont typeface="Arial" panose="020B0604020202020204" pitchFamily="34" charset="0"/>
              <a:buNone/>
              <a:defRPr sz="1950" b="0">
                <a:solidFill>
                  <a:schemeClr val="bg1">
                    <a:lumMod val="50000"/>
                  </a:schemeClr>
                </a:solidFill>
              </a:defRPr>
            </a:lvl1pPr>
            <a:lvl2pPr marL="371464" indent="0" algn="ctr">
              <a:buNone/>
              <a:defRPr sz="1625"/>
            </a:lvl2pPr>
            <a:lvl3pPr marL="742927" indent="0" algn="ctr">
              <a:buNone/>
              <a:defRPr sz="1462"/>
            </a:lvl3pPr>
            <a:lvl4pPr marL="1114391" indent="0" algn="ctr">
              <a:buNone/>
              <a:defRPr sz="1300"/>
            </a:lvl4pPr>
            <a:lvl5pPr marL="1485854" indent="0" algn="ctr">
              <a:buNone/>
              <a:defRPr sz="1300"/>
            </a:lvl5pPr>
            <a:lvl6pPr marL="1857318" indent="0" algn="ctr">
              <a:buNone/>
              <a:defRPr sz="1300"/>
            </a:lvl6pPr>
            <a:lvl7pPr marL="2228781" indent="0" algn="ctr">
              <a:buNone/>
              <a:defRPr sz="1300"/>
            </a:lvl7pPr>
            <a:lvl8pPr marL="2600245" indent="0" algn="ctr">
              <a:buNone/>
              <a:defRPr sz="1300"/>
            </a:lvl8pPr>
            <a:lvl9pPr marL="2971709" indent="0" algn="ctr">
              <a:buNone/>
              <a:defRPr sz="1300"/>
            </a:lvl9pPr>
          </a:lstStyle>
          <a:p>
            <a:r>
              <a:rPr kumimoji="1" lang="ja-JP" altLang="en-US"/>
              <a:t>マスター サブタイトルの書式設定</a:t>
            </a:r>
          </a:p>
        </p:txBody>
      </p:sp>
      <p:pic>
        <p:nvPicPr>
          <p:cNvPr id="6" name="図 5" descr="ロゴ&#10;&#10;自動的に生成された説明">
            <a:extLst>
              <a:ext uri="{FF2B5EF4-FFF2-40B4-BE49-F238E27FC236}">
                <a16:creationId xmlns:a16="http://schemas.microsoft.com/office/drawing/2014/main" id="{039A5C5F-7649-46F9-BF69-CB67517E6EA6}"/>
              </a:ext>
            </a:extLst>
          </p:cNvPr>
          <p:cNvPicPr>
            <a:picLocks noChangeAspect="1"/>
          </p:cNvPicPr>
          <p:nvPr userDrawn="1"/>
        </p:nvPicPr>
        <p:blipFill>
          <a:blip r:embed="rId2"/>
          <a:stretch>
            <a:fillRect/>
          </a:stretch>
        </p:blipFill>
        <p:spPr>
          <a:xfrm>
            <a:off x="1018645" y="4658934"/>
            <a:ext cx="2915021" cy="944604"/>
          </a:xfrm>
          <a:prstGeom prst="rect">
            <a:avLst/>
          </a:prstGeom>
        </p:spPr>
      </p:pic>
    </p:spTree>
    <p:extLst>
      <p:ext uri="{BB962C8B-B14F-4D97-AF65-F5344CB8AC3E}">
        <p14:creationId xmlns:p14="http://schemas.microsoft.com/office/powerpoint/2010/main" val="13729800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セクションタイトル">
    <p:bg>
      <p:bgRef idx="1001">
        <a:schemeClr val="bg1"/>
      </p:bgRef>
    </p:bg>
    <p:spTree>
      <p:nvGrpSpPr>
        <p:cNvPr id="1" name=""/>
        <p:cNvGrpSpPr/>
        <p:nvPr/>
      </p:nvGrpSpPr>
      <p:grpSpPr>
        <a:xfrm>
          <a:off x="0" y="0"/>
          <a:ext cx="0" cy="0"/>
          <a:chOff x="0" y="0"/>
          <a:chExt cx="0" cy="0"/>
        </a:xfrm>
      </p:grpSpPr>
      <p:sp>
        <p:nvSpPr>
          <p:cNvPr id="3" name="テキスト プレースホルダー 2">
            <a:extLst>
              <a:ext uri="{FF2B5EF4-FFF2-40B4-BE49-F238E27FC236}">
                <a16:creationId xmlns:a16="http://schemas.microsoft.com/office/drawing/2014/main" id="{40BB1C74-900B-433F-890C-085C1B5AD068}"/>
              </a:ext>
            </a:extLst>
          </p:cNvPr>
          <p:cNvSpPr>
            <a:spLocks noGrp="1"/>
          </p:cNvSpPr>
          <p:nvPr>
            <p:ph type="body" idx="1"/>
          </p:nvPr>
        </p:nvSpPr>
        <p:spPr>
          <a:xfrm>
            <a:off x="780568" y="3607309"/>
            <a:ext cx="8439235" cy="702565"/>
          </a:xfrm>
        </p:spPr>
        <p:txBody>
          <a:bodyPr/>
          <a:lstStyle>
            <a:lvl1pPr marL="0" indent="0">
              <a:buNone/>
              <a:defRPr sz="1950">
                <a:solidFill>
                  <a:schemeClr val="bg1">
                    <a:lumMod val="50000"/>
                  </a:schemeClr>
                </a:solidFill>
              </a:defRPr>
            </a:lvl1pPr>
            <a:lvl2pPr marL="371464" indent="0">
              <a:buNone/>
              <a:defRPr sz="1625">
                <a:solidFill>
                  <a:schemeClr val="tx1">
                    <a:tint val="75000"/>
                  </a:schemeClr>
                </a:solidFill>
              </a:defRPr>
            </a:lvl2pPr>
            <a:lvl3pPr marL="742927" indent="0">
              <a:buNone/>
              <a:defRPr sz="1462">
                <a:solidFill>
                  <a:schemeClr val="tx1">
                    <a:tint val="75000"/>
                  </a:schemeClr>
                </a:solidFill>
              </a:defRPr>
            </a:lvl3pPr>
            <a:lvl4pPr marL="1114391" indent="0">
              <a:buNone/>
              <a:defRPr sz="1300">
                <a:solidFill>
                  <a:schemeClr val="tx1">
                    <a:tint val="75000"/>
                  </a:schemeClr>
                </a:solidFill>
              </a:defRPr>
            </a:lvl4pPr>
            <a:lvl5pPr marL="1485854" indent="0">
              <a:buNone/>
              <a:defRPr sz="1300">
                <a:solidFill>
                  <a:schemeClr val="tx1">
                    <a:tint val="75000"/>
                  </a:schemeClr>
                </a:solidFill>
              </a:defRPr>
            </a:lvl5pPr>
            <a:lvl6pPr marL="1857318" indent="0">
              <a:buNone/>
              <a:defRPr sz="1300">
                <a:solidFill>
                  <a:schemeClr val="tx1">
                    <a:tint val="75000"/>
                  </a:schemeClr>
                </a:solidFill>
              </a:defRPr>
            </a:lvl6pPr>
            <a:lvl7pPr marL="2228781" indent="0">
              <a:buNone/>
              <a:defRPr sz="1300">
                <a:solidFill>
                  <a:schemeClr val="tx1">
                    <a:tint val="75000"/>
                  </a:schemeClr>
                </a:solidFill>
              </a:defRPr>
            </a:lvl7pPr>
            <a:lvl8pPr marL="2600245" indent="0">
              <a:buNone/>
              <a:defRPr sz="1300">
                <a:solidFill>
                  <a:schemeClr val="tx1">
                    <a:tint val="75000"/>
                  </a:schemeClr>
                </a:solidFill>
              </a:defRPr>
            </a:lvl8pPr>
            <a:lvl9pPr marL="2971709" indent="0">
              <a:buNone/>
              <a:defRPr sz="1300">
                <a:solidFill>
                  <a:schemeClr val="tx1">
                    <a:tint val="75000"/>
                  </a:schemeClr>
                </a:solidFill>
              </a:defRPr>
            </a:lvl9pPr>
          </a:lstStyle>
          <a:p>
            <a:pPr lvl="0"/>
            <a:r>
              <a:rPr kumimoji="1" lang="ja-JP" altLang="en-US"/>
              <a:t>マスター テキストの書式設定</a:t>
            </a:r>
          </a:p>
        </p:txBody>
      </p:sp>
      <p:sp>
        <p:nvSpPr>
          <p:cNvPr id="8" name="スライド番号プレースホルダー 7">
            <a:extLst>
              <a:ext uri="{FF2B5EF4-FFF2-40B4-BE49-F238E27FC236}">
                <a16:creationId xmlns:a16="http://schemas.microsoft.com/office/drawing/2014/main" id="{6492E362-A3DC-437E-BF84-EA28136E2F78}"/>
              </a:ext>
            </a:extLst>
          </p:cNvPr>
          <p:cNvSpPr>
            <a:spLocks noGrp="1"/>
          </p:cNvSpPr>
          <p:nvPr>
            <p:ph type="sldNum" sz="quarter" idx="10"/>
          </p:nvPr>
        </p:nvSpPr>
        <p:spPr>
          <a:xfrm>
            <a:off x="7290126" y="6321266"/>
            <a:ext cx="2228850" cy="365125"/>
          </a:xfrm>
          <a:prstGeom prst="rect">
            <a:avLst/>
          </a:prstGeom>
        </p:spPr>
        <p:txBody>
          <a:bodyPr/>
          <a:lstStyle>
            <a:lvl1pPr>
              <a:defRPr b="0"/>
            </a:lvl1pPr>
          </a:lstStyle>
          <a:p>
            <a:fld id="{DFD4F317-19D0-4848-B5EB-5B174DBE8CF9}" type="slidenum">
              <a:rPr lang="ja-JP" altLang="en-US" smtClean="0"/>
              <a:pPr/>
              <a:t>‹#›</a:t>
            </a:fld>
            <a:endParaRPr lang="ja-JP" altLang="en-US"/>
          </a:p>
        </p:txBody>
      </p:sp>
      <p:sp>
        <p:nvSpPr>
          <p:cNvPr id="12" name="四角形: 角を丸くする 11">
            <a:extLst>
              <a:ext uri="{FF2B5EF4-FFF2-40B4-BE49-F238E27FC236}">
                <a16:creationId xmlns:a16="http://schemas.microsoft.com/office/drawing/2014/main" id="{43627A73-0747-4D72-B2BD-4AAA11DE0439}"/>
              </a:ext>
            </a:extLst>
          </p:cNvPr>
          <p:cNvSpPr/>
          <p:nvPr userDrawn="1"/>
        </p:nvSpPr>
        <p:spPr>
          <a:xfrm flipH="1" flipV="1">
            <a:off x="-71950" y="2999808"/>
            <a:ext cx="351000" cy="72000"/>
          </a:xfrm>
          <a:prstGeom prst="roundRect">
            <a:avLst>
              <a:gd name="adj" fmla="val 50000"/>
            </a:avLst>
          </a:prstGeom>
          <a:solidFill>
            <a:srgbClr val="11AC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62"/>
          </a:p>
        </p:txBody>
      </p:sp>
      <p:sp>
        <p:nvSpPr>
          <p:cNvPr id="14" name="タイトル 13">
            <a:extLst>
              <a:ext uri="{FF2B5EF4-FFF2-40B4-BE49-F238E27FC236}">
                <a16:creationId xmlns:a16="http://schemas.microsoft.com/office/drawing/2014/main" id="{61A0D176-8CFC-4AF5-8C87-029AD308E19B}"/>
              </a:ext>
            </a:extLst>
          </p:cNvPr>
          <p:cNvSpPr>
            <a:spLocks noGrp="1"/>
          </p:cNvSpPr>
          <p:nvPr>
            <p:ph type="title"/>
          </p:nvPr>
        </p:nvSpPr>
        <p:spPr>
          <a:xfrm>
            <a:off x="681038" y="2741882"/>
            <a:ext cx="8543925" cy="587853"/>
          </a:xfrm>
        </p:spPr>
        <p:txBody>
          <a:bodyPr/>
          <a:lstStyle/>
          <a:p>
            <a:r>
              <a:rPr kumimoji="1" lang="ja-JP" altLang="en-US"/>
              <a:t>マスター タイトルの書式設定</a:t>
            </a:r>
          </a:p>
        </p:txBody>
      </p:sp>
    </p:spTree>
    <p:extLst>
      <p:ext uri="{BB962C8B-B14F-4D97-AF65-F5344CB8AC3E}">
        <p14:creationId xmlns:p14="http://schemas.microsoft.com/office/powerpoint/2010/main" val="4122077432"/>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24732648-477B-4A43-9D46-DAE92109370E}"/>
              </a:ext>
            </a:extLst>
          </p:cNvPr>
          <p:cNvSpPr>
            <a:spLocks noGrp="1"/>
          </p:cNvSpPr>
          <p:nvPr>
            <p:ph idx="1"/>
          </p:nvPr>
        </p:nvSpPr>
        <p:spPr>
          <a:xfrm>
            <a:off x="681038" y="1371241"/>
            <a:ext cx="8543925" cy="4815996"/>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 name="四角形: 角を丸くする 9">
            <a:extLst>
              <a:ext uri="{FF2B5EF4-FFF2-40B4-BE49-F238E27FC236}">
                <a16:creationId xmlns:a16="http://schemas.microsoft.com/office/drawing/2014/main" id="{289409F8-EA45-418E-82BE-AC3F77EFB8EA}"/>
              </a:ext>
            </a:extLst>
          </p:cNvPr>
          <p:cNvSpPr/>
          <p:nvPr userDrawn="1"/>
        </p:nvSpPr>
        <p:spPr>
          <a:xfrm flipH="1" flipV="1">
            <a:off x="-71950" y="779126"/>
            <a:ext cx="351000" cy="72000"/>
          </a:xfrm>
          <a:prstGeom prst="roundRect">
            <a:avLst>
              <a:gd name="adj" fmla="val 50000"/>
            </a:avLst>
          </a:prstGeom>
          <a:solidFill>
            <a:srgbClr val="1E50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62"/>
          </a:p>
        </p:txBody>
      </p:sp>
      <p:sp>
        <p:nvSpPr>
          <p:cNvPr id="13" name="タイトル 12">
            <a:extLst>
              <a:ext uri="{FF2B5EF4-FFF2-40B4-BE49-F238E27FC236}">
                <a16:creationId xmlns:a16="http://schemas.microsoft.com/office/drawing/2014/main" id="{380D5B96-5C60-4A67-AFCD-B21CB4FAEA04}"/>
              </a:ext>
            </a:extLst>
          </p:cNvPr>
          <p:cNvSpPr>
            <a:spLocks noGrp="1"/>
          </p:cNvSpPr>
          <p:nvPr>
            <p:ph type="title"/>
          </p:nvPr>
        </p:nvSpPr>
        <p:spPr/>
        <p:txBody>
          <a:bodyPr/>
          <a:lstStyle/>
          <a:p>
            <a:r>
              <a:rPr kumimoji="1" lang="ja-JP" altLang="en-US"/>
              <a:t>マスター タイトルの書式設定</a:t>
            </a:r>
          </a:p>
        </p:txBody>
      </p:sp>
      <p:sp>
        <p:nvSpPr>
          <p:cNvPr id="16" name="スライド番号プレースホルダー 5">
            <a:extLst>
              <a:ext uri="{FF2B5EF4-FFF2-40B4-BE49-F238E27FC236}">
                <a16:creationId xmlns:a16="http://schemas.microsoft.com/office/drawing/2014/main" id="{9D4168DF-F529-4E13-8BE3-CA221CFEC4AA}"/>
              </a:ext>
            </a:extLst>
          </p:cNvPr>
          <p:cNvSpPr>
            <a:spLocks noGrp="1"/>
          </p:cNvSpPr>
          <p:nvPr>
            <p:ph type="sldNum" sz="quarter" idx="4"/>
          </p:nvPr>
        </p:nvSpPr>
        <p:spPr>
          <a:xfrm>
            <a:off x="7290126" y="6321266"/>
            <a:ext cx="2228850" cy="365125"/>
          </a:xfrm>
          <a:prstGeom prst="rect">
            <a:avLst/>
          </a:prstGeom>
        </p:spPr>
        <p:txBody>
          <a:bodyPr vert="horz" lIns="91440" tIns="45720" rIns="91440" bIns="45720" rtlCol="0" anchor="ctr"/>
          <a:lstStyle>
            <a:lvl1pPr algn="r">
              <a:defRPr sz="1137" b="0">
                <a:solidFill>
                  <a:schemeClr val="bg1">
                    <a:lumMod val="50000"/>
                  </a:schemeClr>
                </a:solidFill>
                <a:latin typeface="+mj-lt"/>
              </a:defRPr>
            </a:lvl1pPr>
          </a:lstStyle>
          <a:p>
            <a:fld id="{DFD4F317-19D0-4848-B5EB-5B174DBE8CF9}" type="slidenum">
              <a:rPr lang="ja-JP" altLang="en-US" smtClean="0"/>
              <a:pPr/>
              <a:t>‹#›</a:t>
            </a:fld>
            <a:endParaRPr lang="ja-JP" altLang="en-US"/>
          </a:p>
        </p:txBody>
      </p:sp>
    </p:spTree>
    <p:extLst>
      <p:ext uri="{BB962C8B-B14F-4D97-AF65-F5344CB8AC3E}">
        <p14:creationId xmlns:p14="http://schemas.microsoft.com/office/powerpoint/2010/main" val="24617132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タイトルとサマリ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34C7E0D-74A9-4B86-AB69-599D176FF025}"/>
              </a:ext>
            </a:extLst>
          </p:cNvPr>
          <p:cNvSpPr>
            <a:spLocks noGrp="1"/>
          </p:cNvSpPr>
          <p:nvPr>
            <p:ph type="title"/>
          </p:nvPr>
        </p:nvSpPr>
        <p:spPr/>
        <p:txBody>
          <a:bodyPr/>
          <a:lstStyle/>
          <a:p>
            <a:r>
              <a:rPr kumimoji="1" lang="ja-JP" altLang="en-US"/>
              <a:t>マスター タイトルの書式設定</a:t>
            </a:r>
          </a:p>
        </p:txBody>
      </p:sp>
      <p:sp>
        <p:nvSpPr>
          <p:cNvPr id="3" name="スライド番号プレースホルダー 2">
            <a:extLst>
              <a:ext uri="{FF2B5EF4-FFF2-40B4-BE49-F238E27FC236}">
                <a16:creationId xmlns:a16="http://schemas.microsoft.com/office/drawing/2014/main" id="{EB0139A8-CC9E-4532-A515-254A86699D6F}"/>
              </a:ext>
            </a:extLst>
          </p:cNvPr>
          <p:cNvSpPr>
            <a:spLocks noGrp="1"/>
          </p:cNvSpPr>
          <p:nvPr>
            <p:ph type="sldNum" sz="quarter" idx="10"/>
          </p:nvPr>
        </p:nvSpPr>
        <p:spPr>
          <a:xfrm>
            <a:off x="7290126" y="6321266"/>
            <a:ext cx="2228850" cy="365125"/>
          </a:xfrm>
          <a:prstGeom prst="rect">
            <a:avLst/>
          </a:prstGeom>
        </p:spPr>
        <p:txBody>
          <a:bodyPr/>
          <a:lstStyle/>
          <a:p>
            <a:fld id="{DFD4F317-19D0-4848-B5EB-5B174DBE8CF9}" type="slidenum">
              <a:rPr lang="ja-JP" altLang="en-US" smtClean="0"/>
              <a:pPr/>
              <a:t>‹#›</a:t>
            </a:fld>
            <a:endParaRPr lang="ja-JP" altLang="en-US"/>
          </a:p>
        </p:txBody>
      </p:sp>
      <p:sp>
        <p:nvSpPr>
          <p:cNvPr id="5" name="コンテンツ プレースホルダー 4">
            <a:extLst>
              <a:ext uri="{FF2B5EF4-FFF2-40B4-BE49-F238E27FC236}">
                <a16:creationId xmlns:a16="http://schemas.microsoft.com/office/drawing/2014/main" id="{8206B1B8-1AF3-434B-8280-C73033673391}"/>
              </a:ext>
            </a:extLst>
          </p:cNvPr>
          <p:cNvSpPr>
            <a:spLocks noGrp="1"/>
          </p:cNvSpPr>
          <p:nvPr>
            <p:ph sz="quarter" idx="11"/>
          </p:nvPr>
        </p:nvSpPr>
        <p:spPr>
          <a:xfrm>
            <a:off x="681039" y="1333179"/>
            <a:ext cx="8543925" cy="1858852"/>
          </a:xfrm>
          <a:solidFill>
            <a:schemeClr val="bg1">
              <a:lumMod val="95000"/>
            </a:schemeClr>
          </a:solidFill>
          <a:ln>
            <a:noFill/>
          </a:ln>
        </p:spPr>
        <p:txBody>
          <a:bodyPr lIns="360000" tIns="216000" rIns="360000" bIns="216000" anchor="t" anchorCtr="0">
            <a:sp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テキスト プレースホルダー 6">
            <a:extLst>
              <a:ext uri="{FF2B5EF4-FFF2-40B4-BE49-F238E27FC236}">
                <a16:creationId xmlns:a16="http://schemas.microsoft.com/office/drawing/2014/main" id="{D79A32D3-134A-4CE3-A056-4DF21D27B02B}"/>
              </a:ext>
            </a:extLst>
          </p:cNvPr>
          <p:cNvSpPr>
            <a:spLocks noGrp="1"/>
          </p:cNvSpPr>
          <p:nvPr>
            <p:ph type="body" sz="quarter" idx="12"/>
          </p:nvPr>
        </p:nvSpPr>
        <p:spPr>
          <a:xfrm>
            <a:off x="681038" y="3341714"/>
            <a:ext cx="8543925" cy="2809704"/>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四角形: 角を丸くする 5">
            <a:extLst>
              <a:ext uri="{FF2B5EF4-FFF2-40B4-BE49-F238E27FC236}">
                <a16:creationId xmlns:a16="http://schemas.microsoft.com/office/drawing/2014/main" id="{2C5074BC-E1F6-41F5-AA0E-167124EC1255}"/>
              </a:ext>
            </a:extLst>
          </p:cNvPr>
          <p:cNvSpPr/>
          <p:nvPr userDrawn="1"/>
        </p:nvSpPr>
        <p:spPr>
          <a:xfrm flipH="1" flipV="1">
            <a:off x="-71950" y="779126"/>
            <a:ext cx="351000" cy="72000"/>
          </a:xfrm>
          <a:prstGeom prst="roundRect">
            <a:avLst>
              <a:gd name="adj" fmla="val 50000"/>
            </a:avLst>
          </a:prstGeom>
          <a:solidFill>
            <a:srgbClr val="1E50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62"/>
          </a:p>
        </p:txBody>
      </p:sp>
    </p:spTree>
    <p:extLst>
      <p:ext uri="{BB962C8B-B14F-4D97-AF65-F5344CB8AC3E}">
        <p14:creationId xmlns:p14="http://schemas.microsoft.com/office/powerpoint/2010/main" val="14894286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ロゴのみ">
    <p:spTree>
      <p:nvGrpSpPr>
        <p:cNvPr id="1" name=""/>
        <p:cNvGrpSpPr/>
        <p:nvPr/>
      </p:nvGrpSpPr>
      <p:grpSpPr>
        <a:xfrm>
          <a:off x="0" y="0"/>
          <a:ext cx="0" cy="0"/>
          <a:chOff x="0" y="0"/>
          <a:chExt cx="0" cy="0"/>
        </a:xfrm>
      </p:grpSpPr>
      <p:pic>
        <p:nvPicPr>
          <p:cNvPr id="4" name="図 3" descr="ロゴ&#10;&#10;自動的に生成された説明">
            <a:extLst>
              <a:ext uri="{FF2B5EF4-FFF2-40B4-BE49-F238E27FC236}">
                <a16:creationId xmlns:a16="http://schemas.microsoft.com/office/drawing/2014/main" id="{CE5FD01F-C2F8-4606-BFD3-25127B534B0C}"/>
              </a:ext>
            </a:extLst>
          </p:cNvPr>
          <p:cNvPicPr>
            <a:picLocks noChangeAspect="1"/>
          </p:cNvPicPr>
          <p:nvPr userDrawn="1"/>
        </p:nvPicPr>
        <p:blipFill>
          <a:blip r:embed="rId2"/>
          <a:stretch>
            <a:fillRect/>
          </a:stretch>
        </p:blipFill>
        <p:spPr>
          <a:xfrm>
            <a:off x="3055189" y="2814020"/>
            <a:ext cx="3795623" cy="1229960"/>
          </a:xfrm>
          <a:prstGeom prst="rect">
            <a:avLst/>
          </a:prstGeom>
        </p:spPr>
      </p:pic>
    </p:spTree>
    <p:extLst>
      <p:ext uri="{BB962C8B-B14F-4D97-AF65-F5344CB8AC3E}">
        <p14:creationId xmlns:p14="http://schemas.microsoft.com/office/powerpoint/2010/main" val="31097708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1_ONE COLUMN TEXT">
    <p:spTree>
      <p:nvGrpSpPr>
        <p:cNvPr id="1" name=""/>
        <p:cNvGrpSpPr/>
        <p:nvPr/>
      </p:nvGrpSpPr>
      <p:grpSpPr>
        <a:xfrm>
          <a:off x="0" y="0"/>
          <a:ext cx="0" cy="0"/>
          <a:chOff x="0" y="0"/>
          <a:chExt cx="0" cy="0"/>
        </a:xfrm>
      </p:grpSpPr>
      <p:sp>
        <p:nvSpPr>
          <p:cNvPr id="9" name="Text Placeholder 8"/>
          <p:cNvSpPr>
            <a:spLocks noGrp="1"/>
          </p:cNvSpPr>
          <p:nvPr>
            <p:ph type="body" sz="quarter" idx="10"/>
          </p:nvPr>
        </p:nvSpPr>
        <p:spPr>
          <a:xfrm>
            <a:off x="488951" y="1422400"/>
            <a:ext cx="8928100" cy="46044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GB"/>
          </a:p>
        </p:txBody>
      </p:sp>
      <p:sp>
        <p:nvSpPr>
          <p:cNvPr id="5" name="Text Placeholder 4"/>
          <p:cNvSpPr>
            <a:spLocks noGrp="1"/>
          </p:cNvSpPr>
          <p:nvPr>
            <p:ph type="body" sz="quarter" idx="11" hasCustomPrompt="1"/>
          </p:nvPr>
        </p:nvSpPr>
        <p:spPr>
          <a:xfrm>
            <a:off x="488952" y="203863"/>
            <a:ext cx="8591450" cy="169200"/>
          </a:xfrm>
        </p:spPr>
        <p:txBody>
          <a:bodyPr anchor="b"/>
          <a:lstStyle>
            <a:lvl1pPr>
              <a:spcAft>
                <a:spcPts val="0"/>
              </a:spcAft>
              <a:defRPr sz="1023"/>
            </a:lvl1pPr>
          </a:lstStyle>
          <a:p>
            <a:pPr lvl="0"/>
            <a:r>
              <a:rPr lang="en-US"/>
              <a:t>Super title here</a:t>
            </a:r>
          </a:p>
        </p:txBody>
      </p:sp>
      <p:sp>
        <p:nvSpPr>
          <p:cNvPr id="6" name="Title 5"/>
          <p:cNvSpPr>
            <a:spLocks noGrp="1"/>
          </p:cNvSpPr>
          <p:nvPr>
            <p:ph type="title"/>
          </p:nvPr>
        </p:nvSpPr>
        <p:spPr>
          <a:xfrm>
            <a:off x="488951" y="451575"/>
            <a:ext cx="8928100" cy="723600"/>
          </a:xfrm>
        </p:spPr>
        <p:txBody>
          <a:bodyPr/>
          <a:lstStyle/>
          <a:p>
            <a:r>
              <a:rPr lang="ja-JP" altLang="en-US"/>
              <a:t>マスター タイトルの書式設定</a:t>
            </a:r>
            <a:endParaRPr lang="en-GB"/>
          </a:p>
        </p:txBody>
      </p:sp>
      <p:sp>
        <p:nvSpPr>
          <p:cNvPr id="2" name="スライド番号プレースホルダー 2">
            <a:extLst>
              <a:ext uri="{FF2B5EF4-FFF2-40B4-BE49-F238E27FC236}">
                <a16:creationId xmlns:a16="http://schemas.microsoft.com/office/drawing/2014/main" id="{B33E92C4-CB93-F305-5A41-A4982ACD3FA1}"/>
              </a:ext>
            </a:extLst>
          </p:cNvPr>
          <p:cNvSpPr>
            <a:spLocks noGrp="1"/>
          </p:cNvSpPr>
          <p:nvPr>
            <p:ph type="sldNum" sz="quarter" idx="12"/>
          </p:nvPr>
        </p:nvSpPr>
        <p:spPr>
          <a:xfrm>
            <a:off x="7290126" y="6321266"/>
            <a:ext cx="2228850" cy="365125"/>
          </a:xfrm>
          <a:prstGeom prst="rect">
            <a:avLst/>
          </a:prstGeom>
        </p:spPr>
        <p:txBody>
          <a:bodyPr/>
          <a:lstStyle/>
          <a:p>
            <a:fld id="{DFD4F317-19D0-4848-B5EB-5B174DBE8CF9}" type="slidenum">
              <a:rPr lang="ja-JP" altLang="en-US" smtClean="0"/>
              <a:pPr/>
              <a:t>‹#›</a:t>
            </a:fld>
            <a:endParaRPr lang="ja-JP" altLang="en-US"/>
          </a:p>
        </p:txBody>
      </p:sp>
    </p:spTree>
    <p:extLst>
      <p:ext uri="{BB962C8B-B14F-4D97-AF65-F5344CB8AC3E}">
        <p14:creationId xmlns:p14="http://schemas.microsoft.com/office/powerpoint/2010/main" val="26288625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0397C095-A7F2-4984-ACC5-C9562C920942}"/>
              </a:ext>
            </a:extLst>
          </p:cNvPr>
          <p:cNvSpPr>
            <a:spLocks noGrp="1"/>
          </p:cNvSpPr>
          <p:nvPr>
            <p:ph type="title"/>
          </p:nvPr>
        </p:nvSpPr>
        <p:spPr>
          <a:xfrm>
            <a:off x="681038" y="521198"/>
            <a:ext cx="8543925" cy="587853"/>
          </a:xfrm>
          <a:prstGeom prst="rect">
            <a:avLst/>
          </a:prstGeom>
        </p:spPr>
        <p:txBody>
          <a:bodyPr vert="horz" lIns="91440" tIns="45720" rIns="91440" bIns="45720" rtlCol="0" anchor="ctr">
            <a:sp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7CBA1709-158A-4617-99E8-415D5F793D73}"/>
              </a:ext>
            </a:extLst>
          </p:cNvPr>
          <p:cNvSpPr>
            <a:spLocks noGrp="1"/>
          </p:cNvSpPr>
          <p:nvPr>
            <p:ph type="body" idx="1"/>
          </p:nvPr>
        </p:nvSpPr>
        <p:spPr>
          <a:xfrm>
            <a:off x="681038" y="1362076"/>
            <a:ext cx="8543925" cy="481488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四角形: 角を丸くする 6">
            <a:extLst>
              <a:ext uri="{FF2B5EF4-FFF2-40B4-BE49-F238E27FC236}">
                <a16:creationId xmlns:a16="http://schemas.microsoft.com/office/drawing/2014/main" id="{6C56D0FB-4D86-AD9C-7DF6-57BFC1F09342}"/>
              </a:ext>
            </a:extLst>
          </p:cNvPr>
          <p:cNvSpPr/>
          <p:nvPr userDrawn="1"/>
        </p:nvSpPr>
        <p:spPr>
          <a:xfrm flipH="1" flipV="1">
            <a:off x="-71950" y="779126"/>
            <a:ext cx="351000" cy="72000"/>
          </a:xfrm>
          <a:prstGeom prst="roundRect">
            <a:avLst>
              <a:gd name="adj" fmla="val 50000"/>
            </a:avLst>
          </a:prstGeom>
          <a:solidFill>
            <a:srgbClr val="1E50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62" b="0" i="0">
              <a:latin typeface="Arial" panose="020B0604020202020204" pitchFamily="34" charset="0"/>
            </a:endParaRPr>
          </a:p>
        </p:txBody>
      </p:sp>
      <p:sp>
        <p:nvSpPr>
          <p:cNvPr id="8" name="スライド番号プレースホルダー 5">
            <a:extLst>
              <a:ext uri="{FF2B5EF4-FFF2-40B4-BE49-F238E27FC236}">
                <a16:creationId xmlns:a16="http://schemas.microsoft.com/office/drawing/2014/main" id="{4FF5FE48-3001-7CDC-214B-230A24297B4C}"/>
              </a:ext>
            </a:extLst>
          </p:cNvPr>
          <p:cNvSpPr>
            <a:spLocks noGrp="1"/>
          </p:cNvSpPr>
          <p:nvPr>
            <p:ph type="sldNum" sz="quarter" idx="4"/>
          </p:nvPr>
        </p:nvSpPr>
        <p:spPr>
          <a:xfrm>
            <a:off x="7290126" y="6321266"/>
            <a:ext cx="2228850" cy="365125"/>
          </a:xfrm>
          <a:prstGeom prst="rect">
            <a:avLst/>
          </a:prstGeom>
        </p:spPr>
        <p:txBody>
          <a:bodyPr vert="horz" lIns="91440" tIns="45720" rIns="91440" bIns="45720" rtlCol="0" anchor="ctr"/>
          <a:lstStyle>
            <a:lvl1pPr algn="r">
              <a:defRPr sz="1137" b="0" i="0">
                <a:solidFill>
                  <a:schemeClr val="bg1">
                    <a:lumMod val="50000"/>
                  </a:schemeClr>
                </a:solidFill>
                <a:latin typeface="+mj-lt"/>
              </a:defRPr>
            </a:lvl1pPr>
          </a:lstStyle>
          <a:p>
            <a:fld id="{DFD4F317-19D0-4848-B5EB-5B174DBE8CF9}" type="slidenum">
              <a:rPr lang="ja-JP" altLang="en-US" smtClean="0"/>
              <a:pPr/>
              <a:t>‹#›</a:t>
            </a:fld>
            <a:endParaRPr lang="ja-JP" altLang="en-US"/>
          </a:p>
        </p:txBody>
      </p:sp>
    </p:spTree>
    <p:extLst>
      <p:ext uri="{BB962C8B-B14F-4D97-AF65-F5344CB8AC3E}">
        <p14:creationId xmlns:p14="http://schemas.microsoft.com/office/powerpoint/2010/main" val="3384516193"/>
      </p:ext>
    </p:extLst>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59" r:id="rId4"/>
    <p:sldLayoutId id="2147483658" r:id="rId5"/>
    <p:sldLayoutId id="2147483660" r:id="rId6"/>
  </p:sldLayoutIdLst>
  <p:hf hdr="0" ftr="0" dt="0"/>
  <p:txStyles>
    <p:titleStyle>
      <a:lvl1pPr algn="l" defTabSz="742927" rtl="0" eaLnBrk="1" latinLnBrk="0" hangingPunct="1">
        <a:lnSpc>
          <a:spcPct val="90000"/>
        </a:lnSpc>
        <a:spcBef>
          <a:spcPct val="0"/>
        </a:spcBef>
        <a:buNone/>
        <a:defRPr kumimoji="1" sz="3575" b="1" kern="1200">
          <a:solidFill>
            <a:schemeClr val="tx1"/>
          </a:solidFill>
          <a:latin typeface="+mj-lt"/>
          <a:ea typeface="+mj-ea"/>
          <a:cs typeface="+mj-cs"/>
        </a:defRPr>
      </a:lvl1pPr>
    </p:titleStyle>
    <p:bodyStyle>
      <a:lvl1pPr marL="185732" indent="-185732" algn="l" defTabSz="742927" rtl="0" eaLnBrk="1" latinLnBrk="0" hangingPunct="1">
        <a:lnSpc>
          <a:spcPct val="90000"/>
        </a:lnSpc>
        <a:spcBef>
          <a:spcPts val="812"/>
        </a:spcBef>
        <a:buFont typeface="Arial" panose="020B0604020202020204" pitchFamily="34" charset="0"/>
        <a:buChar char="•"/>
        <a:defRPr kumimoji="1" sz="2275" kern="1200">
          <a:solidFill>
            <a:schemeClr val="tx1"/>
          </a:solidFill>
          <a:latin typeface="+mn-lt"/>
          <a:ea typeface="+mn-ea"/>
          <a:cs typeface="+mn-cs"/>
        </a:defRPr>
      </a:lvl1pPr>
      <a:lvl2pPr marL="557195" indent="-185732" algn="l" defTabSz="742927" rtl="0" eaLnBrk="1" latinLnBrk="0" hangingPunct="1">
        <a:lnSpc>
          <a:spcPct val="90000"/>
        </a:lnSpc>
        <a:spcBef>
          <a:spcPts val="406"/>
        </a:spcBef>
        <a:buFont typeface="Arial" panose="020B0604020202020204" pitchFamily="34" charset="0"/>
        <a:buChar char="•"/>
        <a:defRPr kumimoji="1" sz="1950" kern="1200">
          <a:solidFill>
            <a:schemeClr val="tx1"/>
          </a:solidFill>
          <a:latin typeface="+mn-lt"/>
          <a:ea typeface="+mn-ea"/>
          <a:cs typeface="+mn-cs"/>
        </a:defRPr>
      </a:lvl2pPr>
      <a:lvl3pPr marL="928659" indent="-185732" algn="l" defTabSz="742927" rtl="0" eaLnBrk="1" latinLnBrk="0" hangingPunct="1">
        <a:lnSpc>
          <a:spcPct val="90000"/>
        </a:lnSpc>
        <a:spcBef>
          <a:spcPts val="406"/>
        </a:spcBef>
        <a:buFont typeface="Arial" panose="020B0604020202020204" pitchFamily="34" charset="0"/>
        <a:buChar char="•"/>
        <a:defRPr kumimoji="1" sz="1625" kern="1200">
          <a:solidFill>
            <a:schemeClr val="tx1"/>
          </a:solidFill>
          <a:latin typeface="+mn-lt"/>
          <a:ea typeface="+mn-ea"/>
          <a:cs typeface="+mn-cs"/>
        </a:defRPr>
      </a:lvl3pPr>
      <a:lvl4pPr marL="1300122" indent="-185732" algn="l" defTabSz="742927" rtl="0" eaLnBrk="1" latinLnBrk="0" hangingPunct="1">
        <a:lnSpc>
          <a:spcPct val="90000"/>
        </a:lnSpc>
        <a:spcBef>
          <a:spcPts val="406"/>
        </a:spcBef>
        <a:buFont typeface="Arial" panose="020B0604020202020204" pitchFamily="34" charset="0"/>
        <a:buChar char="•"/>
        <a:defRPr kumimoji="1" sz="1462" kern="1200">
          <a:solidFill>
            <a:schemeClr val="tx1"/>
          </a:solidFill>
          <a:latin typeface="+mn-lt"/>
          <a:ea typeface="+mn-ea"/>
          <a:cs typeface="+mn-cs"/>
        </a:defRPr>
      </a:lvl4pPr>
      <a:lvl5pPr marL="1671586" indent="-185732" algn="l" defTabSz="742927" rtl="0" eaLnBrk="1" latinLnBrk="0" hangingPunct="1">
        <a:lnSpc>
          <a:spcPct val="90000"/>
        </a:lnSpc>
        <a:spcBef>
          <a:spcPts val="406"/>
        </a:spcBef>
        <a:buFont typeface="Arial" panose="020B0604020202020204" pitchFamily="34" charset="0"/>
        <a:buChar char="•"/>
        <a:defRPr kumimoji="1" sz="1462" kern="1200">
          <a:solidFill>
            <a:schemeClr val="tx1"/>
          </a:solidFill>
          <a:latin typeface="+mn-lt"/>
          <a:ea typeface="+mn-ea"/>
          <a:cs typeface="+mn-cs"/>
        </a:defRPr>
      </a:lvl5pPr>
      <a:lvl6pPr marL="2043050" indent="-185732" algn="l" defTabSz="742927" rtl="0" eaLnBrk="1" latinLnBrk="0" hangingPunct="1">
        <a:lnSpc>
          <a:spcPct val="90000"/>
        </a:lnSpc>
        <a:spcBef>
          <a:spcPts val="406"/>
        </a:spcBef>
        <a:buFont typeface="Arial" panose="020B0604020202020204" pitchFamily="34" charset="0"/>
        <a:buChar char="•"/>
        <a:defRPr kumimoji="1" sz="1462" kern="1200">
          <a:solidFill>
            <a:schemeClr val="tx1"/>
          </a:solidFill>
          <a:latin typeface="+mn-lt"/>
          <a:ea typeface="+mn-ea"/>
          <a:cs typeface="+mn-cs"/>
        </a:defRPr>
      </a:lvl6pPr>
      <a:lvl7pPr marL="2414513" indent="-185732" algn="l" defTabSz="742927" rtl="0" eaLnBrk="1" latinLnBrk="0" hangingPunct="1">
        <a:lnSpc>
          <a:spcPct val="90000"/>
        </a:lnSpc>
        <a:spcBef>
          <a:spcPts val="406"/>
        </a:spcBef>
        <a:buFont typeface="Arial" panose="020B0604020202020204" pitchFamily="34" charset="0"/>
        <a:buChar char="•"/>
        <a:defRPr kumimoji="1" sz="1462" kern="1200">
          <a:solidFill>
            <a:schemeClr val="tx1"/>
          </a:solidFill>
          <a:latin typeface="+mn-lt"/>
          <a:ea typeface="+mn-ea"/>
          <a:cs typeface="+mn-cs"/>
        </a:defRPr>
      </a:lvl7pPr>
      <a:lvl8pPr marL="2785977" indent="-185732" algn="l" defTabSz="742927" rtl="0" eaLnBrk="1" latinLnBrk="0" hangingPunct="1">
        <a:lnSpc>
          <a:spcPct val="90000"/>
        </a:lnSpc>
        <a:spcBef>
          <a:spcPts val="406"/>
        </a:spcBef>
        <a:buFont typeface="Arial" panose="020B0604020202020204" pitchFamily="34" charset="0"/>
        <a:buChar char="•"/>
        <a:defRPr kumimoji="1" sz="1462" kern="1200">
          <a:solidFill>
            <a:schemeClr val="tx1"/>
          </a:solidFill>
          <a:latin typeface="+mn-lt"/>
          <a:ea typeface="+mn-ea"/>
          <a:cs typeface="+mn-cs"/>
        </a:defRPr>
      </a:lvl8pPr>
      <a:lvl9pPr marL="3157440" indent="-185732" algn="l" defTabSz="742927" rtl="0" eaLnBrk="1" latinLnBrk="0" hangingPunct="1">
        <a:lnSpc>
          <a:spcPct val="90000"/>
        </a:lnSpc>
        <a:spcBef>
          <a:spcPts val="406"/>
        </a:spcBef>
        <a:buFont typeface="Arial" panose="020B0604020202020204" pitchFamily="34" charset="0"/>
        <a:buChar char="•"/>
        <a:defRPr kumimoji="1" sz="1462" kern="1200">
          <a:solidFill>
            <a:schemeClr val="tx1"/>
          </a:solidFill>
          <a:latin typeface="+mn-lt"/>
          <a:ea typeface="+mn-ea"/>
          <a:cs typeface="+mn-cs"/>
        </a:defRPr>
      </a:lvl9pPr>
    </p:bodyStyle>
    <p:otherStyle>
      <a:defPPr>
        <a:defRPr lang="ja-JP"/>
      </a:defPPr>
      <a:lvl1pPr marL="0" algn="l" defTabSz="742927" rtl="0" eaLnBrk="1" latinLnBrk="0" hangingPunct="1">
        <a:defRPr kumimoji="1" sz="1462" kern="1200">
          <a:solidFill>
            <a:schemeClr val="tx1"/>
          </a:solidFill>
          <a:latin typeface="+mn-lt"/>
          <a:ea typeface="+mn-ea"/>
          <a:cs typeface="+mn-cs"/>
        </a:defRPr>
      </a:lvl1pPr>
      <a:lvl2pPr marL="371464" algn="l" defTabSz="742927" rtl="0" eaLnBrk="1" latinLnBrk="0" hangingPunct="1">
        <a:defRPr kumimoji="1" sz="1462" kern="1200">
          <a:solidFill>
            <a:schemeClr val="tx1"/>
          </a:solidFill>
          <a:latin typeface="+mn-lt"/>
          <a:ea typeface="+mn-ea"/>
          <a:cs typeface="+mn-cs"/>
        </a:defRPr>
      </a:lvl2pPr>
      <a:lvl3pPr marL="742927" algn="l" defTabSz="742927" rtl="0" eaLnBrk="1" latinLnBrk="0" hangingPunct="1">
        <a:defRPr kumimoji="1" sz="1462" kern="1200">
          <a:solidFill>
            <a:schemeClr val="tx1"/>
          </a:solidFill>
          <a:latin typeface="+mn-lt"/>
          <a:ea typeface="+mn-ea"/>
          <a:cs typeface="+mn-cs"/>
        </a:defRPr>
      </a:lvl3pPr>
      <a:lvl4pPr marL="1114391" algn="l" defTabSz="742927" rtl="0" eaLnBrk="1" latinLnBrk="0" hangingPunct="1">
        <a:defRPr kumimoji="1" sz="1462" kern="1200">
          <a:solidFill>
            <a:schemeClr val="tx1"/>
          </a:solidFill>
          <a:latin typeface="+mn-lt"/>
          <a:ea typeface="+mn-ea"/>
          <a:cs typeface="+mn-cs"/>
        </a:defRPr>
      </a:lvl4pPr>
      <a:lvl5pPr marL="1485854" algn="l" defTabSz="742927" rtl="0" eaLnBrk="1" latinLnBrk="0" hangingPunct="1">
        <a:defRPr kumimoji="1" sz="1462" kern="1200">
          <a:solidFill>
            <a:schemeClr val="tx1"/>
          </a:solidFill>
          <a:latin typeface="+mn-lt"/>
          <a:ea typeface="+mn-ea"/>
          <a:cs typeface="+mn-cs"/>
        </a:defRPr>
      </a:lvl5pPr>
      <a:lvl6pPr marL="1857318" algn="l" defTabSz="742927" rtl="0" eaLnBrk="1" latinLnBrk="0" hangingPunct="1">
        <a:defRPr kumimoji="1" sz="1462" kern="1200">
          <a:solidFill>
            <a:schemeClr val="tx1"/>
          </a:solidFill>
          <a:latin typeface="+mn-lt"/>
          <a:ea typeface="+mn-ea"/>
          <a:cs typeface="+mn-cs"/>
        </a:defRPr>
      </a:lvl6pPr>
      <a:lvl7pPr marL="2228781" algn="l" defTabSz="742927" rtl="0" eaLnBrk="1" latinLnBrk="0" hangingPunct="1">
        <a:defRPr kumimoji="1" sz="1462" kern="1200">
          <a:solidFill>
            <a:schemeClr val="tx1"/>
          </a:solidFill>
          <a:latin typeface="+mn-lt"/>
          <a:ea typeface="+mn-ea"/>
          <a:cs typeface="+mn-cs"/>
        </a:defRPr>
      </a:lvl7pPr>
      <a:lvl8pPr marL="2600245" algn="l" defTabSz="742927" rtl="0" eaLnBrk="1" latinLnBrk="0" hangingPunct="1">
        <a:defRPr kumimoji="1" sz="1462" kern="1200">
          <a:solidFill>
            <a:schemeClr val="tx1"/>
          </a:solidFill>
          <a:latin typeface="+mn-lt"/>
          <a:ea typeface="+mn-ea"/>
          <a:cs typeface="+mn-cs"/>
        </a:defRPr>
      </a:lvl8pPr>
      <a:lvl9pPr marL="2971709" algn="l" defTabSz="742927" rtl="0" eaLnBrk="1" latinLnBrk="0" hangingPunct="1">
        <a:defRPr kumimoji="1" sz="1462"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12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BCAE085-CD62-41E6-8028-4E0703DAD6DB}"/>
              </a:ext>
            </a:extLst>
          </p:cNvPr>
          <p:cNvSpPr>
            <a:spLocks noGrp="1"/>
          </p:cNvSpPr>
          <p:nvPr>
            <p:ph type="ctrTitle"/>
          </p:nvPr>
        </p:nvSpPr>
        <p:spPr>
          <a:xfrm>
            <a:off x="1100166" y="2385354"/>
            <a:ext cx="8513618" cy="923330"/>
          </a:xfrm>
        </p:spPr>
        <p:txBody>
          <a:bodyPr/>
          <a:lstStyle/>
          <a:p>
            <a:r>
              <a:rPr lang="ja-JP" altLang="en-US" sz="1800">
                <a:latin typeface="Meiryo UI" panose="020B0604030504040204" pitchFamily="50" charset="-128"/>
                <a:ea typeface="Meiryo UI" panose="020B0604030504040204" pitchFamily="50" charset="-128"/>
              </a:rPr>
              <a:t>令和</a:t>
            </a:r>
            <a:r>
              <a:rPr lang="en-US" altLang="ja-JP" sz="1800">
                <a:latin typeface="Meiryo UI" panose="020B0604030504040204" pitchFamily="50" charset="-128"/>
                <a:ea typeface="Meiryo UI" panose="020B0604030504040204" pitchFamily="50" charset="-128"/>
              </a:rPr>
              <a:t>5</a:t>
            </a:r>
            <a:r>
              <a:rPr lang="ja-JP" altLang="en-US" sz="1800">
                <a:latin typeface="Meiryo UI" panose="020B0604030504040204" pitchFamily="50" charset="-128"/>
                <a:ea typeface="Meiryo UI" panose="020B0604030504040204" pitchFamily="50" charset="-128"/>
              </a:rPr>
              <a:t>年度　ガバメントクラウドの先行事業（基幹業務システム）における調査研究</a:t>
            </a:r>
            <a:br>
              <a:rPr lang="en-US" altLang="ja-JP" sz="1800">
                <a:latin typeface="Meiryo UI" panose="020B0604030504040204" pitchFamily="50" charset="-128"/>
                <a:ea typeface="Meiryo UI" panose="020B0604030504040204" pitchFamily="50" charset="-128"/>
              </a:rPr>
            </a:br>
            <a:br>
              <a:rPr lang="en-US" altLang="ja-JP" sz="1800">
                <a:latin typeface="Meiryo UI" panose="020B0604030504040204" pitchFamily="50" charset="-128"/>
                <a:ea typeface="Meiryo UI" panose="020B0604030504040204" pitchFamily="50" charset="-128"/>
              </a:rPr>
            </a:br>
            <a:r>
              <a:rPr lang="ja-JP" altLang="en-US" sz="1800">
                <a:latin typeface="Meiryo UI" panose="020B0604030504040204" pitchFamily="50" charset="-128"/>
                <a:ea typeface="Meiryo UI" panose="020B0604030504040204" pitchFamily="50" charset="-128"/>
              </a:rPr>
              <a:t>目標管理指標の検証 検証結果</a:t>
            </a:r>
          </a:p>
        </p:txBody>
      </p:sp>
      <p:sp>
        <p:nvSpPr>
          <p:cNvPr id="3" name="字幕 2">
            <a:extLst>
              <a:ext uri="{FF2B5EF4-FFF2-40B4-BE49-F238E27FC236}">
                <a16:creationId xmlns:a16="http://schemas.microsoft.com/office/drawing/2014/main" id="{D5576C37-0878-49BE-8778-D98965F5F63E}"/>
              </a:ext>
            </a:extLst>
          </p:cNvPr>
          <p:cNvSpPr>
            <a:spLocks noGrp="1"/>
          </p:cNvSpPr>
          <p:nvPr>
            <p:ph type="subTitle" idx="1"/>
          </p:nvPr>
        </p:nvSpPr>
        <p:spPr>
          <a:xfrm>
            <a:off x="1236550" y="3549316"/>
            <a:ext cx="7597565" cy="959074"/>
          </a:xfrm>
        </p:spPr>
        <p:txBody>
          <a:bodyPr vert="horz" lIns="91440" tIns="45720" rIns="91440" bIns="45720" rtlCol="0" anchor="b">
            <a:normAutofit/>
          </a:bodyPr>
          <a:lstStyle/>
          <a:p>
            <a:r>
              <a:rPr lang="ja-JP" altLang="en-US"/>
              <a:t>令和６年９月</a:t>
            </a:r>
          </a:p>
        </p:txBody>
      </p:sp>
    </p:spTree>
    <p:extLst>
      <p:ext uri="{BB962C8B-B14F-4D97-AF65-F5344CB8AC3E}">
        <p14:creationId xmlns:p14="http://schemas.microsoft.com/office/powerpoint/2010/main" val="19711349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0D095EFA-9052-CCE0-C1C5-31C7C25FC590}"/>
              </a:ext>
            </a:extLst>
          </p:cNvPr>
          <p:cNvSpPr>
            <a:spLocks noGrp="1"/>
          </p:cNvSpPr>
          <p:nvPr>
            <p:ph type="sldNum" sz="quarter" idx="10"/>
          </p:nvPr>
        </p:nvSpPr>
        <p:spPr/>
        <p:txBody>
          <a:bodyPr/>
          <a:lstStyle/>
          <a:p>
            <a:fld id="{DFD4F317-19D0-4848-B5EB-5B174DBE8CF9}" type="slidenum">
              <a:rPr lang="ja-JP" altLang="en-US" smtClean="0"/>
              <a:pPr/>
              <a:t>10</a:t>
            </a:fld>
            <a:endParaRPr lang="ja-JP" altLang="en-US"/>
          </a:p>
        </p:txBody>
      </p:sp>
      <p:sp>
        <p:nvSpPr>
          <p:cNvPr id="4" name="タイトル 3">
            <a:extLst>
              <a:ext uri="{FF2B5EF4-FFF2-40B4-BE49-F238E27FC236}">
                <a16:creationId xmlns:a16="http://schemas.microsoft.com/office/drawing/2014/main" id="{240FD7C9-D129-480C-A9EA-86A9EE848AE4}"/>
              </a:ext>
            </a:extLst>
          </p:cNvPr>
          <p:cNvSpPr>
            <a:spLocks noGrp="1"/>
          </p:cNvSpPr>
          <p:nvPr>
            <p:ph type="title"/>
          </p:nvPr>
        </p:nvSpPr>
        <p:spPr>
          <a:xfrm>
            <a:off x="681038" y="2742074"/>
            <a:ext cx="9063463" cy="587469"/>
          </a:xfrm>
        </p:spPr>
        <p:txBody>
          <a:bodyPr/>
          <a:lstStyle/>
          <a:p>
            <a:r>
              <a:rPr lang="en-US" altLang="ja-JP"/>
              <a:t>4</a:t>
            </a:r>
            <a:r>
              <a:rPr lang="ja-JP" altLang="en-US"/>
              <a:t>．地方公共団体における</a:t>
            </a:r>
            <a:r>
              <a:rPr lang="en-US" altLang="ja-JP"/>
              <a:t>KPI</a:t>
            </a:r>
            <a:r>
              <a:rPr lang="ja-JP" altLang="en-US"/>
              <a:t>の運用</a:t>
            </a:r>
            <a:endParaRPr kumimoji="1" lang="ja-JP" altLang="en-US"/>
          </a:p>
        </p:txBody>
      </p:sp>
    </p:spTree>
    <p:extLst>
      <p:ext uri="{BB962C8B-B14F-4D97-AF65-F5344CB8AC3E}">
        <p14:creationId xmlns:p14="http://schemas.microsoft.com/office/powerpoint/2010/main" val="34691724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テキスト ボックス 16">
            <a:extLst>
              <a:ext uri="{FF2B5EF4-FFF2-40B4-BE49-F238E27FC236}">
                <a16:creationId xmlns:a16="http://schemas.microsoft.com/office/drawing/2014/main" id="{5C068B83-3D6D-DFC6-2748-FFB88054774C}"/>
              </a:ext>
            </a:extLst>
          </p:cNvPr>
          <p:cNvSpPr txBox="1"/>
          <p:nvPr/>
        </p:nvSpPr>
        <p:spPr>
          <a:xfrm>
            <a:off x="967351" y="995620"/>
            <a:ext cx="8122462" cy="969080"/>
          </a:xfrm>
          <a:prstGeom prst="rect">
            <a:avLst/>
          </a:prstGeom>
          <a:noFill/>
        </p:spPr>
        <p:txBody>
          <a:bodyPr wrap="square" lIns="54610" tIns="54610" rIns="54610" bIns="54610" rtlCol="0">
            <a:noAutofit/>
          </a:bodyPr>
          <a:lstStyle/>
          <a:p>
            <a:pPr marL="285750" indent="-285750">
              <a:spcAft>
                <a:spcPts val="600"/>
              </a:spcAft>
              <a:buFont typeface="Wingdings" panose="05000000000000000000" pitchFamily="2" charset="2"/>
              <a:buChar char="n"/>
            </a:pPr>
            <a:r>
              <a:rPr kumimoji="1" lang="en-US" altLang="ja-JP" sz="1400">
                <a:latin typeface="+mj-ea"/>
                <a:ea typeface="+mj-ea"/>
              </a:rPr>
              <a:t>KPI</a:t>
            </a:r>
            <a:r>
              <a:rPr kumimoji="1" lang="ja-JP" altLang="en-US" sz="1400">
                <a:latin typeface="+mj-ea"/>
                <a:ea typeface="+mj-ea"/>
              </a:rPr>
              <a:t>は、地方公共団体が中心となり、ガバメントクラウド運用管理補助者と連携しながら運用する。</a:t>
            </a:r>
            <a:endParaRPr kumimoji="1" lang="ja-JP" altLang="en-US" sz="1400" strike="sngStrike">
              <a:latin typeface="+mj-ea"/>
              <a:ea typeface="+mj-ea"/>
            </a:endParaRPr>
          </a:p>
          <a:p>
            <a:pPr marL="285750" indent="-285750">
              <a:spcAft>
                <a:spcPts val="600"/>
              </a:spcAft>
              <a:buFont typeface="Wingdings" panose="05000000000000000000" pitchFamily="2" charset="2"/>
              <a:buChar char="n"/>
            </a:pPr>
            <a:r>
              <a:rPr kumimoji="1" lang="ja-JP" altLang="en-US" sz="1400">
                <a:latin typeface="+mj-ea"/>
                <a:ea typeface="+mj-ea"/>
              </a:rPr>
              <a:t>ガバメントクラウド運用管理補助者</a:t>
            </a:r>
            <a:r>
              <a:rPr lang="ja-JP" altLang="en-US" sz="1400">
                <a:latin typeface="+mj-ea"/>
                <a:ea typeface="+mj-ea"/>
              </a:rPr>
              <a:t>を複数設定</a:t>
            </a:r>
            <a:r>
              <a:rPr kumimoji="1" lang="ja-JP" altLang="en-US" sz="1400">
                <a:latin typeface="+mj-ea"/>
                <a:ea typeface="+mj-ea"/>
              </a:rPr>
              <a:t>する場合には、</a:t>
            </a:r>
            <a:r>
              <a:rPr kumimoji="1" lang="en-US" altLang="ja-JP" sz="1400">
                <a:latin typeface="+mj-ea"/>
                <a:ea typeface="+mj-ea"/>
              </a:rPr>
              <a:t>KPI</a:t>
            </a:r>
            <a:r>
              <a:rPr kumimoji="1" lang="ja-JP" altLang="en-US" sz="1400">
                <a:latin typeface="+mj-ea"/>
                <a:ea typeface="+mj-ea"/>
              </a:rPr>
              <a:t>運用の支援を統括的に行う「統合運用管理補助者」を設定することを推奨する。（詳細は</a:t>
            </a:r>
            <a:r>
              <a:rPr kumimoji="1" lang="en-US" altLang="ja-JP" sz="1400">
                <a:latin typeface="+mj-ea"/>
                <a:ea typeface="+mj-ea"/>
              </a:rPr>
              <a:t>p14</a:t>
            </a:r>
            <a:r>
              <a:rPr kumimoji="1" lang="ja-JP" altLang="en-US" sz="1400">
                <a:latin typeface="+mj-ea"/>
                <a:ea typeface="+mj-ea"/>
              </a:rPr>
              <a:t>を参照。）</a:t>
            </a:r>
          </a:p>
          <a:p>
            <a:pPr marL="285750" indent="-285750">
              <a:spcAft>
                <a:spcPts val="600"/>
              </a:spcAft>
              <a:buFont typeface="Wingdings" panose="05000000000000000000" pitchFamily="2" charset="2"/>
              <a:buChar char="n"/>
            </a:pPr>
            <a:endParaRPr kumimoji="1" lang="en-US" altLang="ja-JP" sz="1400">
              <a:latin typeface="+mj-ea"/>
              <a:ea typeface="+mj-ea"/>
            </a:endParaRPr>
          </a:p>
        </p:txBody>
      </p:sp>
      <p:sp>
        <p:nvSpPr>
          <p:cNvPr id="18" name="タイトル 3">
            <a:extLst>
              <a:ext uri="{FF2B5EF4-FFF2-40B4-BE49-F238E27FC236}">
                <a16:creationId xmlns:a16="http://schemas.microsoft.com/office/drawing/2014/main" id="{289B9E2D-D219-27D2-43C9-84214F0D0B51}"/>
              </a:ext>
            </a:extLst>
          </p:cNvPr>
          <p:cNvSpPr txBox="1">
            <a:spLocks/>
          </p:cNvSpPr>
          <p:nvPr/>
        </p:nvSpPr>
        <p:spPr>
          <a:xfrm>
            <a:off x="1148465" y="501448"/>
            <a:ext cx="7789339" cy="414237"/>
          </a:xfrm>
          <a:prstGeom prst="rect">
            <a:avLst/>
          </a:prstGeom>
        </p:spPr>
        <p:txBody>
          <a:bodyPr vert="horz" lIns="0" tIns="0" rIns="0" bIns="0" rtlCol="0" anchor="ctr" anchorCtr="0">
            <a:noAutofit/>
          </a:bodyPr>
          <a:lstStyle>
            <a:lvl1pPr algn="l" defTabSz="844083" rtl="0" eaLnBrk="1" latinLnBrk="0" hangingPunct="1">
              <a:lnSpc>
                <a:spcPct val="100000"/>
              </a:lnSpc>
              <a:spcBef>
                <a:spcPct val="0"/>
              </a:spcBef>
              <a:buNone/>
              <a:defRPr kumimoji="1" sz="3323" b="1" kern="1200">
                <a:solidFill>
                  <a:schemeClr val="tx2"/>
                </a:solidFill>
                <a:latin typeface="+mj-lt"/>
                <a:ea typeface="+mj-ea"/>
                <a:cs typeface="+mj-cs"/>
              </a:defRPr>
            </a:lvl1pPr>
          </a:lstStyle>
          <a:p>
            <a:r>
              <a:rPr lang="en-US" altLang="ja-JP" sz="2400">
                <a:solidFill>
                  <a:schemeClr val="tx1"/>
                </a:solidFill>
                <a:latin typeface="+mj-ea"/>
                <a:cs typeface="+mj-lt"/>
              </a:rPr>
              <a:t>KPI</a:t>
            </a:r>
            <a:r>
              <a:rPr lang="ja-JP" altLang="en-US" sz="2400">
                <a:solidFill>
                  <a:schemeClr val="tx1"/>
                </a:solidFill>
                <a:latin typeface="+mj-ea"/>
                <a:cs typeface="+mj-lt"/>
              </a:rPr>
              <a:t>運用に係る関係者の役割とダッシュボードの提供対象</a:t>
            </a:r>
          </a:p>
        </p:txBody>
      </p:sp>
      <p:cxnSp>
        <p:nvCxnSpPr>
          <p:cNvPr id="19" name="直線コネクタ 18">
            <a:extLst>
              <a:ext uri="{FF2B5EF4-FFF2-40B4-BE49-F238E27FC236}">
                <a16:creationId xmlns:a16="http://schemas.microsoft.com/office/drawing/2014/main" id="{BF575281-F87B-6457-C867-BBB2EE47E348}"/>
              </a:ext>
            </a:extLst>
          </p:cNvPr>
          <p:cNvCxnSpPr/>
          <p:nvPr/>
        </p:nvCxnSpPr>
        <p:spPr>
          <a:xfrm>
            <a:off x="1039229" y="965125"/>
            <a:ext cx="7534914" cy="0"/>
          </a:xfrm>
          <a:prstGeom prst="line">
            <a:avLst/>
          </a:prstGeom>
          <a:l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20" name="スライド番号プレースホルダー 19">
            <a:extLst>
              <a:ext uri="{FF2B5EF4-FFF2-40B4-BE49-F238E27FC236}">
                <a16:creationId xmlns:a16="http://schemas.microsoft.com/office/drawing/2014/main" id="{AA937354-1056-0EE1-1F14-48FC871475E3}"/>
              </a:ext>
            </a:extLst>
          </p:cNvPr>
          <p:cNvSpPr>
            <a:spLocks noGrp="1"/>
          </p:cNvSpPr>
          <p:nvPr>
            <p:ph type="sldNum" sz="quarter" idx="12"/>
          </p:nvPr>
        </p:nvSpPr>
        <p:spPr/>
        <p:txBody>
          <a:bodyPr/>
          <a:lstStyle/>
          <a:p>
            <a:fld id="{DFD4F317-19D0-4848-B5EB-5B174DBE8CF9}" type="slidenum">
              <a:rPr lang="ja-JP" altLang="en-US" smtClean="0"/>
              <a:pPr/>
              <a:t>11</a:t>
            </a:fld>
            <a:endParaRPr lang="ja-JP" altLang="en-US"/>
          </a:p>
        </p:txBody>
      </p:sp>
      <p:graphicFrame>
        <p:nvGraphicFramePr>
          <p:cNvPr id="2" name="表 3">
            <a:extLst>
              <a:ext uri="{FF2B5EF4-FFF2-40B4-BE49-F238E27FC236}">
                <a16:creationId xmlns:a16="http://schemas.microsoft.com/office/drawing/2014/main" id="{E300258D-7DA1-A0A5-9FA0-7C680648948F}"/>
              </a:ext>
            </a:extLst>
          </p:cNvPr>
          <p:cNvGraphicFramePr>
            <a:graphicFrameLocks noGrp="1"/>
          </p:cNvGraphicFramePr>
          <p:nvPr>
            <p:extLst>
              <p:ext uri="{D42A27DB-BD31-4B8C-83A1-F6EECF244321}">
                <p14:modId xmlns:p14="http://schemas.microsoft.com/office/powerpoint/2010/main" val="2144446578"/>
              </p:ext>
            </p:extLst>
          </p:nvPr>
        </p:nvGraphicFramePr>
        <p:xfrm>
          <a:off x="199269" y="1967297"/>
          <a:ext cx="9582259" cy="2316480"/>
        </p:xfrm>
        <a:graphic>
          <a:graphicData uri="http://schemas.openxmlformats.org/drawingml/2006/table">
            <a:tbl>
              <a:tblPr firstRow="1" bandRow="1"/>
              <a:tblGrid>
                <a:gridCol w="1402255">
                  <a:extLst>
                    <a:ext uri="{9D8B030D-6E8A-4147-A177-3AD203B41FA5}">
                      <a16:colId xmlns:a16="http://schemas.microsoft.com/office/drawing/2014/main" val="2690856637"/>
                    </a:ext>
                  </a:extLst>
                </a:gridCol>
                <a:gridCol w="3511397">
                  <a:extLst>
                    <a:ext uri="{9D8B030D-6E8A-4147-A177-3AD203B41FA5}">
                      <a16:colId xmlns:a16="http://schemas.microsoft.com/office/drawing/2014/main" val="2199173526"/>
                    </a:ext>
                  </a:extLst>
                </a:gridCol>
                <a:gridCol w="4668607">
                  <a:extLst>
                    <a:ext uri="{9D8B030D-6E8A-4147-A177-3AD203B41FA5}">
                      <a16:colId xmlns:a16="http://schemas.microsoft.com/office/drawing/2014/main" val="3301788960"/>
                    </a:ext>
                  </a:extLst>
                </a:gridCol>
              </a:tblGrid>
              <a:tr h="0">
                <a:tc>
                  <a:txBody>
                    <a:bodyPr/>
                    <a:lstStyle>
                      <a:lvl1pPr marL="0" algn="l" defTabSz="742927" rtl="0" eaLnBrk="1" latinLnBrk="0" hangingPunct="1">
                        <a:defRPr kumimoji="1" sz="1462" b="1" kern="1200">
                          <a:solidFill>
                            <a:schemeClr val="lt1"/>
                          </a:solidFill>
                          <a:latin typeface="BIZ UDPゴシック"/>
                          <a:ea typeface="BIZ UDPゴシック"/>
                          <a:cs typeface="ＭＳ Ｐゴシック"/>
                        </a:defRPr>
                      </a:lvl1pPr>
                      <a:lvl2pPr marL="371464" algn="l" defTabSz="742927" rtl="0" eaLnBrk="1" latinLnBrk="0" hangingPunct="1">
                        <a:defRPr kumimoji="1" sz="1462" b="1" kern="1200">
                          <a:solidFill>
                            <a:schemeClr val="lt1"/>
                          </a:solidFill>
                          <a:latin typeface="BIZ UDPゴシック"/>
                          <a:ea typeface="BIZ UDPゴシック"/>
                          <a:cs typeface="ＭＳ Ｐゴシック"/>
                        </a:defRPr>
                      </a:lvl2pPr>
                      <a:lvl3pPr marL="742927" algn="l" defTabSz="742927" rtl="0" eaLnBrk="1" latinLnBrk="0" hangingPunct="1">
                        <a:defRPr kumimoji="1" sz="1462" b="1" kern="1200">
                          <a:solidFill>
                            <a:schemeClr val="lt1"/>
                          </a:solidFill>
                          <a:latin typeface="BIZ UDPゴシック"/>
                          <a:ea typeface="BIZ UDPゴシック"/>
                          <a:cs typeface="ＭＳ Ｐゴシック"/>
                        </a:defRPr>
                      </a:lvl3pPr>
                      <a:lvl4pPr marL="1114391" algn="l" defTabSz="742927" rtl="0" eaLnBrk="1" latinLnBrk="0" hangingPunct="1">
                        <a:defRPr kumimoji="1" sz="1462" b="1" kern="1200">
                          <a:solidFill>
                            <a:schemeClr val="lt1"/>
                          </a:solidFill>
                          <a:latin typeface="BIZ UDPゴシック"/>
                          <a:ea typeface="BIZ UDPゴシック"/>
                          <a:cs typeface="ＭＳ Ｐゴシック"/>
                        </a:defRPr>
                      </a:lvl4pPr>
                      <a:lvl5pPr marL="1485854" algn="l" defTabSz="742927" rtl="0" eaLnBrk="1" latinLnBrk="0" hangingPunct="1">
                        <a:defRPr kumimoji="1" sz="1462" b="1" kern="1200">
                          <a:solidFill>
                            <a:schemeClr val="lt1"/>
                          </a:solidFill>
                          <a:latin typeface="BIZ UDPゴシック"/>
                          <a:ea typeface="BIZ UDPゴシック"/>
                          <a:cs typeface="ＭＳ Ｐゴシック"/>
                        </a:defRPr>
                      </a:lvl5pPr>
                      <a:lvl6pPr marL="1857318" algn="l" defTabSz="742927" rtl="0" eaLnBrk="1" latinLnBrk="0" hangingPunct="1">
                        <a:defRPr kumimoji="1" sz="1462" b="1" kern="1200">
                          <a:solidFill>
                            <a:schemeClr val="lt1"/>
                          </a:solidFill>
                          <a:latin typeface="BIZ UDPゴシック"/>
                          <a:ea typeface="BIZ UDPゴシック"/>
                          <a:cs typeface="ＭＳ Ｐゴシック"/>
                        </a:defRPr>
                      </a:lvl6pPr>
                      <a:lvl7pPr marL="2228781" algn="l" defTabSz="742927" rtl="0" eaLnBrk="1" latinLnBrk="0" hangingPunct="1">
                        <a:defRPr kumimoji="1" sz="1462" b="1" kern="1200">
                          <a:solidFill>
                            <a:schemeClr val="lt1"/>
                          </a:solidFill>
                          <a:latin typeface="BIZ UDPゴシック"/>
                          <a:ea typeface="BIZ UDPゴシック"/>
                          <a:cs typeface="ＭＳ Ｐゴシック"/>
                        </a:defRPr>
                      </a:lvl7pPr>
                      <a:lvl8pPr marL="2600245" algn="l" defTabSz="742927" rtl="0" eaLnBrk="1" latinLnBrk="0" hangingPunct="1">
                        <a:defRPr kumimoji="1" sz="1462" b="1" kern="1200">
                          <a:solidFill>
                            <a:schemeClr val="lt1"/>
                          </a:solidFill>
                          <a:latin typeface="BIZ UDPゴシック"/>
                          <a:ea typeface="BIZ UDPゴシック"/>
                          <a:cs typeface="ＭＳ Ｐゴシック"/>
                        </a:defRPr>
                      </a:lvl8pPr>
                      <a:lvl9pPr marL="2971709" algn="l" defTabSz="742927" rtl="0" eaLnBrk="1" latinLnBrk="0" hangingPunct="1">
                        <a:defRPr kumimoji="1" sz="1462" b="1" kern="1200">
                          <a:solidFill>
                            <a:schemeClr val="lt1"/>
                          </a:solidFill>
                          <a:latin typeface="BIZ UDPゴシック"/>
                          <a:ea typeface="BIZ UDPゴシック"/>
                          <a:cs typeface="ＭＳ Ｐゴシック"/>
                        </a:defRPr>
                      </a:lvl9pPr>
                    </a:lstStyle>
                    <a:p>
                      <a:endParaRPr kumimoji="1" lang="ja-JP" altLang="en-US" sz="1100">
                        <a:latin typeface="Meiryo UI" panose="020B0604030504040204" pitchFamily="50" charset="-128"/>
                        <a:ea typeface="Meiryo UI" panose="020B0604030504040204" pitchFamily="50" charset="-128"/>
                      </a:endParaRPr>
                    </a:p>
                  </a:txBody>
                  <a:tcP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003B83"/>
                    </a:solidFill>
                  </a:tcPr>
                </a:tc>
                <a:tc>
                  <a:txBody>
                    <a:bodyPr/>
                    <a:lstStyle>
                      <a:lvl1pPr marL="0" algn="l" defTabSz="742927" rtl="0" eaLnBrk="1" latinLnBrk="0" hangingPunct="1">
                        <a:defRPr kumimoji="1" sz="1462" b="1" kern="1200">
                          <a:solidFill>
                            <a:schemeClr val="lt1"/>
                          </a:solidFill>
                          <a:latin typeface="BIZ UDPゴシック"/>
                          <a:ea typeface="BIZ UDPゴシック"/>
                          <a:cs typeface="ＭＳ Ｐゴシック"/>
                        </a:defRPr>
                      </a:lvl1pPr>
                      <a:lvl2pPr marL="371464" algn="l" defTabSz="742927" rtl="0" eaLnBrk="1" latinLnBrk="0" hangingPunct="1">
                        <a:defRPr kumimoji="1" sz="1462" b="1" kern="1200">
                          <a:solidFill>
                            <a:schemeClr val="lt1"/>
                          </a:solidFill>
                          <a:latin typeface="BIZ UDPゴシック"/>
                          <a:ea typeface="BIZ UDPゴシック"/>
                          <a:cs typeface="ＭＳ Ｐゴシック"/>
                        </a:defRPr>
                      </a:lvl2pPr>
                      <a:lvl3pPr marL="742927" algn="l" defTabSz="742927" rtl="0" eaLnBrk="1" latinLnBrk="0" hangingPunct="1">
                        <a:defRPr kumimoji="1" sz="1462" b="1" kern="1200">
                          <a:solidFill>
                            <a:schemeClr val="lt1"/>
                          </a:solidFill>
                          <a:latin typeface="BIZ UDPゴシック"/>
                          <a:ea typeface="BIZ UDPゴシック"/>
                          <a:cs typeface="ＭＳ Ｐゴシック"/>
                        </a:defRPr>
                      </a:lvl3pPr>
                      <a:lvl4pPr marL="1114391" algn="l" defTabSz="742927" rtl="0" eaLnBrk="1" latinLnBrk="0" hangingPunct="1">
                        <a:defRPr kumimoji="1" sz="1462" b="1" kern="1200">
                          <a:solidFill>
                            <a:schemeClr val="lt1"/>
                          </a:solidFill>
                          <a:latin typeface="BIZ UDPゴシック"/>
                          <a:ea typeface="BIZ UDPゴシック"/>
                          <a:cs typeface="ＭＳ Ｐゴシック"/>
                        </a:defRPr>
                      </a:lvl4pPr>
                      <a:lvl5pPr marL="1485854" algn="l" defTabSz="742927" rtl="0" eaLnBrk="1" latinLnBrk="0" hangingPunct="1">
                        <a:defRPr kumimoji="1" sz="1462" b="1" kern="1200">
                          <a:solidFill>
                            <a:schemeClr val="lt1"/>
                          </a:solidFill>
                          <a:latin typeface="BIZ UDPゴシック"/>
                          <a:ea typeface="BIZ UDPゴシック"/>
                          <a:cs typeface="ＭＳ Ｐゴシック"/>
                        </a:defRPr>
                      </a:lvl5pPr>
                      <a:lvl6pPr marL="1857318" algn="l" defTabSz="742927" rtl="0" eaLnBrk="1" latinLnBrk="0" hangingPunct="1">
                        <a:defRPr kumimoji="1" sz="1462" b="1" kern="1200">
                          <a:solidFill>
                            <a:schemeClr val="lt1"/>
                          </a:solidFill>
                          <a:latin typeface="BIZ UDPゴシック"/>
                          <a:ea typeface="BIZ UDPゴシック"/>
                          <a:cs typeface="ＭＳ Ｐゴシック"/>
                        </a:defRPr>
                      </a:lvl6pPr>
                      <a:lvl7pPr marL="2228781" algn="l" defTabSz="742927" rtl="0" eaLnBrk="1" latinLnBrk="0" hangingPunct="1">
                        <a:defRPr kumimoji="1" sz="1462" b="1" kern="1200">
                          <a:solidFill>
                            <a:schemeClr val="lt1"/>
                          </a:solidFill>
                          <a:latin typeface="BIZ UDPゴシック"/>
                          <a:ea typeface="BIZ UDPゴシック"/>
                          <a:cs typeface="ＭＳ Ｐゴシック"/>
                        </a:defRPr>
                      </a:lvl7pPr>
                      <a:lvl8pPr marL="2600245" algn="l" defTabSz="742927" rtl="0" eaLnBrk="1" latinLnBrk="0" hangingPunct="1">
                        <a:defRPr kumimoji="1" sz="1462" b="1" kern="1200">
                          <a:solidFill>
                            <a:schemeClr val="lt1"/>
                          </a:solidFill>
                          <a:latin typeface="BIZ UDPゴシック"/>
                          <a:ea typeface="BIZ UDPゴシック"/>
                          <a:cs typeface="ＭＳ Ｐゴシック"/>
                        </a:defRPr>
                      </a:lvl8pPr>
                      <a:lvl9pPr marL="2971709" algn="l" defTabSz="742927" rtl="0" eaLnBrk="1" latinLnBrk="0" hangingPunct="1">
                        <a:defRPr kumimoji="1" sz="1462" b="1" kern="1200">
                          <a:solidFill>
                            <a:schemeClr val="lt1"/>
                          </a:solidFill>
                          <a:latin typeface="BIZ UDPゴシック"/>
                          <a:ea typeface="BIZ UDPゴシック"/>
                          <a:cs typeface="ＭＳ Ｐゴシック"/>
                        </a:defRPr>
                      </a:lvl9pPr>
                    </a:lstStyle>
                    <a:p>
                      <a:pPr marL="0" marR="0" lvl="0" indent="0" algn="l" defTabSz="1007772" rtl="0" eaLnBrk="1" fontAlgn="auto" latinLnBrk="0" hangingPunct="1">
                        <a:lnSpc>
                          <a:spcPct val="100000"/>
                        </a:lnSpc>
                        <a:spcBef>
                          <a:spcPts val="0"/>
                        </a:spcBef>
                        <a:spcAft>
                          <a:spcPts val="0"/>
                        </a:spcAft>
                        <a:buClrTx/>
                        <a:buSzTx/>
                        <a:buFontTx/>
                        <a:buNone/>
                        <a:tabLst/>
                        <a:defRPr/>
                      </a:pPr>
                      <a:r>
                        <a:rPr kumimoji="1" lang="ja-JP" altLang="en-US" sz="1100">
                          <a:latin typeface="Meiryo UI" panose="020B0604030504040204" pitchFamily="50" charset="-128"/>
                          <a:ea typeface="Meiryo UI" panose="020B0604030504040204" pitchFamily="50" charset="-128"/>
                        </a:rPr>
                        <a:t>地方公共団体向けダッシュボードの概要</a:t>
                      </a:r>
                    </a:p>
                  </a:txBody>
                  <a:tcP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003B83"/>
                    </a:solidFill>
                  </a:tcPr>
                </a:tc>
                <a:tc>
                  <a:txBody>
                    <a:bodyPr/>
                    <a:lstStyle>
                      <a:lvl1pPr marL="0" algn="l" defTabSz="742927" rtl="0" eaLnBrk="1" latinLnBrk="0" hangingPunct="1">
                        <a:defRPr kumimoji="1" sz="1462" b="1" kern="1200">
                          <a:solidFill>
                            <a:schemeClr val="lt1"/>
                          </a:solidFill>
                          <a:latin typeface="BIZ UDPゴシック"/>
                          <a:ea typeface="BIZ UDPゴシック"/>
                          <a:cs typeface="ＭＳ Ｐゴシック"/>
                        </a:defRPr>
                      </a:lvl1pPr>
                      <a:lvl2pPr marL="371464" algn="l" defTabSz="742927" rtl="0" eaLnBrk="1" latinLnBrk="0" hangingPunct="1">
                        <a:defRPr kumimoji="1" sz="1462" b="1" kern="1200">
                          <a:solidFill>
                            <a:schemeClr val="lt1"/>
                          </a:solidFill>
                          <a:latin typeface="BIZ UDPゴシック"/>
                          <a:ea typeface="BIZ UDPゴシック"/>
                          <a:cs typeface="ＭＳ Ｐゴシック"/>
                        </a:defRPr>
                      </a:lvl2pPr>
                      <a:lvl3pPr marL="742927" algn="l" defTabSz="742927" rtl="0" eaLnBrk="1" latinLnBrk="0" hangingPunct="1">
                        <a:defRPr kumimoji="1" sz="1462" b="1" kern="1200">
                          <a:solidFill>
                            <a:schemeClr val="lt1"/>
                          </a:solidFill>
                          <a:latin typeface="BIZ UDPゴシック"/>
                          <a:ea typeface="BIZ UDPゴシック"/>
                          <a:cs typeface="ＭＳ Ｐゴシック"/>
                        </a:defRPr>
                      </a:lvl3pPr>
                      <a:lvl4pPr marL="1114391" algn="l" defTabSz="742927" rtl="0" eaLnBrk="1" latinLnBrk="0" hangingPunct="1">
                        <a:defRPr kumimoji="1" sz="1462" b="1" kern="1200">
                          <a:solidFill>
                            <a:schemeClr val="lt1"/>
                          </a:solidFill>
                          <a:latin typeface="BIZ UDPゴシック"/>
                          <a:ea typeface="BIZ UDPゴシック"/>
                          <a:cs typeface="ＭＳ Ｐゴシック"/>
                        </a:defRPr>
                      </a:lvl4pPr>
                      <a:lvl5pPr marL="1485854" algn="l" defTabSz="742927" rtl="0" eaLnBrk="1" latinLnBrk="0" hangingPunct="1">
                        <a:defRPr kumimoji="1" sz="1462" b="1" kern="1200">
                          <a:solidFill>
                            <a:schemeClr val="lt1"/>
                          </a:solidFill>
                          <a:latin typeface="BIZ UDPゴシック"/>
                          <a:ea typeface="BIZ UDPゴシック"/>
                          <a:cs typeface="ＭＳ Ｐゴシック"/>
                        </a:defRPr>
                      </a:lvl5pPr>
                      <a:lvl6pPr marL="1857318" algn="l" defTabSz="742927" rtl="0" eaLnBrk="1" latinLnBrk="0" hangingPunct="1">
                        <a:defRPr kumimoji="1" sz="1462" b="1" kern="1200">
                          <a:solidFill>
                            <a:schemeClr val="lt1"/>
                          </a:solidFill>
                          <a:latin typeface="BIZ UDPゴシック"/>
                          <a:ea typeface="BIZ UDPゴシック"/>
                          <a:cs typeface="ＭＳ Ｐゴシック"/>
                        </a:defRPr>
                      </a:lvl6pPr>
                      <a:lvl7pPr marL="2228781" algn="l" defTabSz="742927" rtl="0" eaLnBrk="1" latinLnBrk="0" hangingPunct="1">
                        <a:defRPr kumimoji="1" sz="1462" b="1" kern="1200">
                          <a:solidFill>
                            <a:schemeClr val="lt1"/>
                          </a:solidFill>
                          <a:latin typeface="BIZ UDPゴシック"/>
                          <a:ea typeface="BIZ UDPゴシック"/>
                          <a:cs typeface="ＭＳ Ｐゴシック"/>
                        </a:defRPr>
                      </a:lvl7pPr>
                      <a:lvl8pPr marL="2600245" algn="l" defTabSz="742927" rtl="0" eaLnBrk="1" latinLnBrk="0" hangingPunct="1">
                        <a:defRPr kumimoji="1" sz="1462" b="1" kern="1200">
                          <a:solidFill>
                            <a:schemeClr val="lt1"/>
                          </a:solidFill>
                          <a:latin typeface="BIZ UDPゴシック"/>
                          <a:ea typeface="BIZ UDPゴシック"/>
                          <a:cs typeface="ＭＳ Ｐゴシック"/>
                        </a:defRPr>
                      </a:lvl8pPr>
                      <a:lvl9pPr marL="2971709" algn="l" defTabSz="742927" rtl="0" eaLnBrk="1" latinLnBrk="0" hangingPunct="1">
                        <a:defRPr kumimoji="1" sz="1462" b="1" kern="1200">
                          <a:solidFill>
                            <a:schemeClr val="lt1"/>
                          </a:solidFill>
                          <a:latin typeface="BIZ UDPゴシック"/>
                          <a:ea typeface="BIZ UDPゴシック"/>
                          <a:cs typeface="ＭＳ Ｐゴシック"/>
                        </a:defRPr>
                      </a:lvl9pPr>
                    </a:lstStyle>
                    <a:p>
                      <a:pPr marL="0" marR="0" lvl="0" indent="0" algn="l" defTabSz="1007772" rtl="0" eaLnBrk="1" fontAlgn="auto" latinLnBrk="0" hangingPunct="1">
                        <a:lnSpc>
                          <a:spcPct val="100000"/>
                        </a:lnSpc>
                        <a:spcBef>
                          <a:spcPts val="0"/>
                        </a:spcBef>
                        <a:spcAft>
                          <a:spcPts val="0"/>
                        </a:spcAft>
                        <a:buClrTx/>
                        <a:buSzTx/>
                        <a:buFontTx/>
                        <a:buNone/>
                        <a:tabLst/>
                        <a:defRPr/>
                      </a:pPr>
                      <a:r>
                        <a:rPr kumimoji="1" lang="ja-JP" altLang="en-US" sz="1100">
                          <a:latin typeface="Meiryo UI" panose="020B0604030504040204" pitchFamily="50" charset="-128"/>
                          <a:ea typeface="Meiryo UI" panose="020B0604030504040204" pitchFamily="50" charset="-128"/>
                        </a:rPr>
                        <a:t>利用システムダッシュボード（サンプルテンプレート提供あり）の概要</a:t>
                      </a:r>
                    </a:p>
                  </a:txBody>
                  <a:tcP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003B83"/>
                    </a:solidFill>
                  </a:tcPr>
                </a:tc>
                <a:extLst>
                  <a:ext uri="{0D108BD9-81ED-4DB2-BD59-A6C34878D82A}">
                    <a16:rowId xmlns:a16="http://schemas.microsoft.com/office/drawing/2014/main" val="273637972"/>
                  </a:ext>
                </a:extLst>
              </a:tr>
              <a:tr h="0">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r>
                        <a:rPr kumimoji="1" lang="ja-JP" altLang="en-US" sz="1100">
                          <a:latin typeface="Meiryo UI" panose="020B0604030504040204" pitchFamily="50" charset="-128"/>
                          <a:ea typeface="Meiryo UI" panose="020B0604030504040204" pitchFamily="50" charset="-128"/>
                        </a:rPr>
                        <a:t>ダッシュボード提供者</a:t>
                      </a:r>
                    </a:p>
                  </a:txBody>
                  <a:tcP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003B83">
                        <a:tint val="40000"/>
                      </a:srgbClr>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marL="171450" indent="-171450">
                        <a:buFont typeface="Wingdings" panose="05000000000000000000" pitchFamily="2" charset="2"/>
                        <a:buChar char="p"/>
                      </a:pPr>
                      <a:r>
                        <a:rPr kumimoji="1" lang="ja-JP" altLang="en-US" sz="1100">
                          <a:latin typeface="Meiryo UI" panose="020B0604030504040204" pitchFamily="50" charset="-128"/>
                          <a:ea typeface="Meiryo UI" panose="020B0604030504040204" pitchFamily="50" charset="-128"/>
                        </a:rPr>
                        <a:t>デジタル庁</a:t>
                      </a:r>
                    </a:p>
                  </a:txBody>
                  <a:tcP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003B83">
                        <a:tint val="40000"/>
                      </a:srgbClr>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marL="171450" indent="-171450">
                        <a:buFont typeface="Wingdings" panose="05000000000000000000" pitchFamily="2" charset="2"/>
                        <a:buChar char="p"/>
                      </a:pPr>
                      <a:r>
                        <a:rPr kumimoji="1" lang="ja-JP" altLang="en-US" sz="1100">
                          <a:latin typeface="Meiryo UI" panose="020B0604030504040204" pitchFamily="50" charset="-128"/>
                          <a:ea typeface="Meiryo UI" panose="020B0604030504040204" pitchFamily="50" charset="-128"/>
                        </a:rPr>
                        <a:t>ガバメントクラウド運用管理補助者、</a:t>
                      </a:r>
                      <a:r>
                        <a:rPr kumimoji="1" lang="en-US" altLang="ja-JP" sz="1100">
                          <a:latin typeface="Meiryo UI" panose="020B0604030504040204" pitchFamily="50" charset="-128"/>
                          <a:ea typeface="Meiryo UI" panose="020B0604030504040204" pitchFamily="50" charset="-128"/>
                        </a:rPr>
                        <a:t>ASP</a:t>
                      </a:r>
                      <a:endParaRPr kumimoji="1" lang="ja-JP" altLang="en-US" sz="1100">
                        <a:latin typeface="Meiryo UI" panose="020B0604030504040204" pitchFamily="50" charset="-128"/>
                        <a:ea typeface="Meiryo UI" panose="020B0604030504040204" pitchFamily="50" charset="-128"/>
                      </a:endParaRPr>
                    </a:p>
                  </a:txBody>
                  <a:tcP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003B83">
                        <a:tint val="40000"/>
                      </a:srgbClr>
                    </a:solidFill>
                  </a:tcPr>
                </a:tc>
                <a:extLst>
                  <a:ext uri="{0D108BD9-81ED-4DB2-BD59-A6C34878D82A}">
                    <a16:rowId xmlns:a16="http://schemas.microsoft.com/office/drawing/2014/main" val="1117968579"/>
                  </a:ext>
                </a:extLst>
              </a:tr>
              <a:tr h="0">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r>
                        <a:rPr kumimoji="1" lang="ja-JP" altLang="en-US" sz="1100">
                          <a:latin typeface="Meiryo UI" panose="020B0604030504040204" pitchFamily="50" charset="-128"/>
                          <a:ea typeface="Meiryo UI" panose="020B0604030504040204" pitchFamily="50" charset="-128"/>
                        </a:rPr>
                        <a:t>ダッシュボード閲覧者</a:t>
                      </a: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3B83">
                        <a:tint val="20000"/>
                      </a:srgbClr>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marL="171450" indent="-171450">
                        <a:buFont typeface="Wingdings" panose="05000000000000000000" pitchFamily="2" charset="2"/>
                        <a:buChar char="p"/>
                      </a:pPr>
                      <a:r>
                        <a:rPr kumimoji="1" lang="ja-JP" altLang="en-US" sz="1100">
                          <a:latin typeface="Meiryo UI" panose="020B0604030504040204" pitchFamily="50" charset="-128"/>
                          <a:ea typeface="Meiryo UI" panose="020B0604030504040204" pitchFamily="50" charset="-128"/>
                        </a:rPr>
                        <a:t>地方公共団体、</a:t>
                      </a:r>
                      <a:r>
                        <a:rPr kumimoji="1" lang="en-US" altLang="ja-JP" sz="1100">
                          <a:latin typeface="Meiryo UI" panose="020B0604030504040204" pitchFamily="50" charset="-128"/>
                          <a:ea typeface="Meiryo UI" panose="020B0604030504040204" pitchFamily="50" charset="-128"/>
                        </a:rPr>
                        <a:t>KPI</a:t>
                      </a:r>
                      <a:r>
                        <a:rPr kumimoji="1" lang="ja-JP" altLang="en-US" sz="1100">
                          <a:latin typeface="Meiryo UI" panose="020B0604030504040204" pitchFamily="50" charset="-128"/>
                          <a:ea typeface="Meiryo UI" panose="020B0604030504040204" pitchFamily="50" charset="-128"/>
                        </a:rPr>
                        <a:t>運用を支援するガバメントクラウド運用管理補助者</a:t>
                      </a: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3B83">
                        <a:tint val="20000"/>
                      </a:srgbClr>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marL="171450" indent="-171450">
                        <a:buFont typeface="Wingdings" panose="05000000000000000000" pitchFamily="2" charset="2"/>
                        <a:buChar char="p"/>
                      </a:pPr>
                      <a:r>
                        <a:rPr kumimoji="1" lang="ja-JP" altLang="en-US" sz="1100">
                          <a:latin typeface="Meiryo UI" panose="020B0604030504040204" pitchFamily="50" charset="-128"/>
                          <a:ea typeface="Meiryo UI" panose="020B0604030504040204" pitchFamily="50" charset="-128"/>
                        </a:rPr>
                        <a:t>地方公共団体、</a:t>
                      </a:r>
                      <a:r>
                        <a:rPr kumimoji="1" lang="en-US" altLang="ja-JP" sz="1100">
                          <a:latin typeface="Meiryo UI" panose="020B0604030504040204" pitchFamily="50" charset="-128"/>
                          <a:ea typeface="Meiryo UI" panose="020B0604030504040204" pitchFamily="50" charset="-128"/>
                        </a:rPr>
                        <a:t>KPI</a:t>
                      </a:r>
                      <a:r>
                        <a:rPr kumimoji="1" lang="ja-JP" altLang="en-US" sz="1100">
                          <a:latin typeface="Meiryo UI" panose="020B0604030504040204" pitchFamily="50" charset="-128"/>
                          <a:ea typeface="Meiryo UI" panose="020B0604030504040204" pitchFamily="50" charset="-128"/>
                        </a:rPr>
                        <a:t>運用を支援するガバメントクラウド運用管理補助者</a:t>
                      </a:r>
                      <a:endParaRPr kumimoji="1" lang="en-US" altLang="ja-JP" sz="1100">
                        <a:latin typeface="Meiryo UI" panose="020B0604030504040204" pitchFamily="50" charset="-128"/>
                        <a:ea typeface="Meiryo UI" panose="020B0604030504040204" pitchFamily="50" charset="-128"/>
                      </a:endParaRPr>
                    </a:p>
                    <a:p>
                      <a:pPr marL="0" indent="0">
                        <a:buFont typeface="Wingdings" panose="05000000000000000000" pitchFamily="2" charset="2"/>
                        <a:buNone/>
                      </a:pPr>
                      <a:r>
                        <a:rPr kumimoji="1" lang="en-US" altLang="ja-JP" sz="1100">
                          <a:latin typeface="Meiryo UI" panose="020B0604030504040204" pitchFamily="50" charset="-128"/>
                          <a:ea typeface="Meiryo UI" panose="020B0604030504040204" pitchFamily="50" charset="-128"/>
                        </a:rPr>
                        <a:t>※</a:t>
                      </a:r>
                      <a:r>
                        <a:rPr kumimoji="1" lang="ja-JP" altLang="en-US" sz="1100">
                          <a:latin typeface="Meiryo UI" panose="020B0604030504040204" pitchFamily="50" charset="-128"/>
                          <a:ea typeface="Meiryo UI" panose="020B0604030504040204" pitchFamily="50" charset="-128"/>
                        </a:rPr>
                        <a:t>ダッシュボード提供者が提供したダッシュボードを確認することは可能。</a:t>
                      </a: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3B83">
                        <a:tint val="20000"/>
                      </a:srgbClr>
                    </a:solidFill>
                  </a:tcPr>
                </a:tc>
                <a:extLst>
                  <a:ext uri="{0D108BD9-81ED-4DB2-BD59-A6C34878D82A}">
                    <a16:rowId xmlns:a16="http://schemas.microsoft.com/office/drawing/2014/main" val="2972933296"/>
                  </a:ext>
                </a:extLst>
              </a:tr>
              <a:tr h="0">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r>
                        <a:rPr kumimoji="1" lang="ja-JP" altLang="en-US" sz="1100">
                          <a:latin typeface="Meiryo UI" panose="020B0604030504040204" pitchFamily="50" charset="-128"/>
                          <a:ea typeface="Meiryo UI" panose="020B0604030504040204" pitchFamily="50" charset="-128"/>
                        </a:rPr>
                        <a:t>管理対象システム</a:t>
                      </a: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3B83">
                        <a:tint val="40000"/>
                      </a:srgbClr>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marL="171450" indent="-171450">
                        <a:buFont typeface="Wingdings" panose="05000000000000000000" pitchFamily="2" charset="2"/>
                        <a:buChar char="p"/>
                      </a:pPr>
                      <a:r>
                        <a:rPr kumimoji="1" lang="ja-JP" altLang="en-US" sz="1100">
                          <a:latin typeface="Meiryo UI" panose="020B0604030504040204" pitchFamily="50" charset="-128"/>
                          <a:ea typeface="Meiryo UI" panose="020B0604030504040204" pitchFamily="50" charset="-128"/>
                        </a:rPr>
                        <a:t>各地方公共団体が利用するシステム全体</a:t>
                      </a: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3B83">
                        <a:tint val="40000"/>
                      </a:srgbClr>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marL="171450" indent="-171450">
                        <a:buFont typeface="Wingdings" panose="05000000000000000000" pitchFamily="2" charset="2"/>
                        <a:buChar char="p"/>
                      </a:pPr>
                      <a:r>
                        <a:rPr kumimoji="1" lang="ja-JP" altLang="en-US" sz="1100">
                          <a:latin typeface="Meiryo UI" panose="020B0604030504040204" pitchFamily="50" charset="-128"/>
                          <a:ea typeface="Meiryo UI" panose="020B0604030504040204" pitchFamily="50" charset="-128"/>
                        </a:rPr>
                        <a:t>ガバメントクラウド上に構築された個々のシステム</a:t>
                      </a:r>
                      <a:endParaRPr kumimoji="1" lang="en-US" altLang="ja-JP" sz="1100">
                        <a:latin typeface="Meiryo UI" panose="020B0604030504040204" pitchFamily="50" charset="-128"/>
                        <a:ea typeface="Meiryo UI" panose="020B0604030504040204" pitchFamily="50" charset="-128"/>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3B83">
                        <a:tint val="40000"/>
                      </a:srgbClr>
                    </a:solidFill>
                  </a:tcPr>
                </a:tc>
                <a:extLst>
                  <a:ext uri="{0D108BD9-81ED-4DB2-BD59-A6C34878D82A}">
                    <a16:rowId xmlns:a16="http://schemas.microsoft.com/office/drawing/2014/main" val="3465292495"/>
                  </a:ext>
                </a:extLst>
              </a:tr>
              <a:tr h="0">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r>
                        <a:rPr kumimoji="1" lang="ja-JP" altLang="en-US" sz="1100">
                          <a:latin typeface="Meiryo UI" panose="020B0604030504040204" pitchFamily="50" charset="-128"/>
                          <a:ea typeface="Meiryo UI" panose="020B0604030504040204" pitchFamily="50" charset="-128"/>
                        </a:rPr>
                        <a:t>管理対象指標値</a:t>
                      </a: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3B83">
                        <a:tint val="20000"/>
                      </a:srgbClr>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marL="171450" indent="-171450">
                        <a:buFont typeface="Wingdings" panose="05000000000000000000" pitchFamily="2" charset="2"/>
                        <a:buChar char="p"/>
                      </a:pPr>
                      <a:r>
                        <a:rPr kumimoji="1" lang="ja-JP" altLang="en-US" sz="1100">
                          <a:latin typeface="Meiryo UI" panose="020B0604030504040204" pitchFamily="50" charset="-128"/>
                          <a:ea typeface="Meiryo UI" panose="020B0604030504040204" pitchFamily="50" charset="-128"/>
                        </a:rPr>
                        <a:t>目標管理指標の項番</a:t>
                      </a:r>
                      <a:r>
                        <a:rPr kumimoji="1" lang="en-US" altLang="ja-JP" sz="1100">
                          <a:latin typeface="Meiryo UI" panose="020B0604030504040204" pitchFamily="50" charset="-128"/>
                          <a:ea typeface="Meiryo UI" panose="020B0604030504040204" pitchFamily="50" charset="-128"/>
                        </a:rPr>
                        <a:t>1,3,4</a:t>
                      </a:r>
                      <a:endParaRPr kumimoji="1" lang="ja-JP" altLang="en-US" sz="1100">
                        <a:latin typeface="Meiryo UI" panose="020B0604030504040204" pitchFamily="50" charset="-128"/>
                        <a:ea typeface="Meiryo UI" panose="020B0604030504040204" pitchFamily="50" charset="-128"/>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3B83">
                        <a:tint val="20000"/>
                      </a:srgbClr>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marL="171450" indent="-171450">
                        <a:buFont typeface="Wingdings" panose="05000000000000000000" pitchFamily="2" charset="2"/>
                        <a:buChar char="p"/>
                      </a:pPr>
                      <a:r>
                        <a:rPr kumimoji="1" lang="ja-JP" altLang="en-US" sz="1100">
                          <a:latin typeface="Meiryo UI" panose="020B0604030504040204" pitchFamily="50" charset="-128"/>
                          <a:ea typeface="Meiryo UI" panose="020B0604030504040204" pitchFamily="50" charset="-128"/>
                        </a:rPr>
                        <a:t>目標管理指標の項番</a:t>
                      </a:r>
                      <a:r>
                        <a:rPr kumimoji="1" lang="en-US" altLang="ja-JP" sz="1100">
                          <a:latin typeface="Meiryo UI" panose="020B0604030504040204" pitchFamily="50" charset="-128"/>
                          <a:ea typeface="Meiryo UI" panose="020B0604030504040204" pitchFamily="50" charset="-128"/>
                        </a:rPr>
                        <a:t>2,5</a:t>
                      </a:r>
                      <a:r>
                        <a:rPr kumimoji="1" lang="ja-JP" altLang="en-US" sz="1100">
                          <a:latin typeface="Meiryo UI" panose="020B0604030504040204" pitchFamily="50" charset="-128"/>
                          <a:ea typeface="Meiryo UI" panose="020B0604030504040204" pitchFamily="50" charset="-128"/>
                        </a:rPr>
                        <a:t>～</a:t>
                      </a:r>
                      <a:r>
                        <a:rPr kumimoji="1" lang="en-US" altLang="ja-JP" sz="1100">
                          <a:latin typeface="Meiryo UI" panose="020B0604030504040204" pitchFamily="50" charset="-128"/>
                          <a:ea typeface="Meiryo UI" panose="020B0604030504040204" pitchFamily="50" charset="-128"/>
                        </a:rPr>
                        <a:t>10</a:t>
                      </a:r>
                    </a:p>
                    <a:p>
                      <a:pPr marL="171450" indent="-171450">
                        <a:buFont typeface="Wingdings" panose="05000000000000000000" pitchFamily="2" charset="2"/>
                        <a:buChar char="p"/>
                      </a:pPr>
                      <a:r>
                        <a:rPr kumimoji="1" lang="ja-JP" altLang="en-US" sz="1100">
                          <a:latin typeface="Meiryo UI" panose="020B0604030504040204" pitchFamily="50" charset="-128"/>
                          <a:ea typeface="Meiryo UI" panose="020B0604030504040204" pitchFamily="50" charset="-128"/>
                        </a:rPr>
                        <a:t>その他利用システムに対しサンプルとして示す指標値</a:t>
                      </a: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3B83">
                        <a:tint val="20000"/>
                      </a:srgbClr>
                    </a:solidFill>
                  </a:tcPr>
                </a:tc>
                <a:extLst>
                  <a:ext uri="{0D108BD9-81ED-4DB2-BD59-A6C34878D82A}">
                    <a16:rowId xmlns:a16="http://schemas.microsoft.com/office/drawing/2014/main" val="562474756"/>
                  </a:ext>
                </a:extLst>
              </a:tr>
              <a:tr h="0">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r>
                        <a:rPr kumimoji="1" lang="ja-JP" altLang="en-US" sz="1100">
                          <a:latin typeface="Meiryo UI" panose="020B0604030504040204" pitchFamily="50" charset="-128"/>
                          <a:ea typeface="Meiryo UI" panose="020B0604030504040204" pitchFamily="50" charset="-128"/>
                        </a:rPr>
                        <a:t>利用方法</a:t>
                      </a: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3B83">
                        <a:tint val="40000"/>
                      </a:srgbClr>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marL="171450" indent="-171450">
                        <a:buFont typeface="Wingdings" panose="05000000000000000000" pitchFamily="2" charset="2"/>
                        <a:buChar char="p"/>
                      </a:pPr>
                      <a:r>
                        <a:rPr kumimoji="1" lang="en-US" altLang="ja-JP" sz="1100">
                          <a:latin typeface="Meiryo UI" panose="020B0604030504040204" pitchFamily="50" charset="-128"/>
                          <a:ea typeface="Meiryo UI" panose="020B0604030504040204" pitchFamily="50" charset="-128"/>
                        </a:rPr>
                        <a:t>GCAS</a:t>
                      </a:r>
                      <a:r>
                        <a:rPr kumimoji="1" lang="ja-JP" altLang="en-US" sz="1100">
                          <a:latin typeface="Meiryo UI" panose="020B0604030504040204" pitchFamily="50" charset="-128"/>
                          <a:ea typeface="Meiryo UI" panose="020B0604030504040204" pitchFamily="50" charset="-128"/>
                        </a:rPr>
                        <a:t>と同様の利用方法となり、地方公共団体やガバメントクラウド運用管理補助者による特別な設定は不要。</a:t>
                      </a: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3B83">
                        <a:tint val="40000"/>
                      </a:srgbClr>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marL="171450" indent="-171450">
                        <a:buFont typeface="Wingdings" panose="05000000000000000000" pitchFamily="2" charset="2"/>
                        <a:buChar char="p"/>
                      </a:pPr>
                      <a:r>
                        <a:rPr kumimoji="1" lang="ja-JP" altLang="en-US" sz="1100">
                          <a:latin typeface="Meiryo UI" panose="020B0604030504040204" pitchFamily="50" charset="-128"/>
                          <a:ea typeface="Meiryo UI" panose="020B0604030504040204" pitchFamily="50" charset="-128"/>
                        </a:rPr>
                        <a:t>サンプルテンプレートによりガバメントクラウド運用管理補助者、</a:t>
                      </a:r>
                      <a:r>
                        <a:rPr kumimoji="1" lang="en-US" altLang="ja-JP" sz="1100">
                          <a:latin typeface="Meiryo UI" panose="020B0604030504040204" pitchFamily="50" charset="-128"/>
                          <a:ea typeface="Meiryo UI" panose="020B0604030504040204" pitchFamily="50" charset="-128"/>
                        </a:rPr>
                        <a:t>ASP</a:t>
                      </a:r>
                      <a:r>
                        <a:rPr kumimoji="1" lang="ja-JP" altLang="en-US" sz="1100">
                          <a:latin typeface="Meiryo UI" panose="020B0604030504040204" pitchFamily="50" charset="-128"/>
                          <a:ea typeface="Meiryo UI" panose="020B0604030504040204" pitchFamily="50" charset="-128"/>
                        </a:rPr>
                        <a:t>にて構築を実施。</a:t>
                      </a:r>
                      <a:endParaRPr kumimoji="1" lang="en-US" altLang="ja-JP" sz="1100">
                        <a:latin typeface="Meiryo UI" panose="020B0604030504040204" pitchFamily="50" charset="-128"/>
                        <a:ea typeface="Meiryo UI" panose="020B0604030504040204" pitchFamily="50" charset="-128"/>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3B83">
                        <a:tint val="40000"/>
                      </a:srgbClr>
                    </a:solidFill>
                  </a:tcPr>
                </a:tc>
                <a:extLst>
                  <a:ext uri="{0D108BD9-81ED-4DB2-BD59-A6C34878D82A}">
                    <a16:rowId xmlns:a16="http://schemas.microsoft.com/office/drawing/2014/main" val="1631072898"/>
                  </a:ext>
                </a:extLst>
              </a:tr>
              <a:tr h="0">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r>
                        <a:rPr kumimoji="1" lang="ja-JP" altLang="en-US" sz="1100">
                          <a:latin typeface="Meiryo UI" panose="020B0604030504040204" pitchFamily="50" charset="-128"/>
                          <a:ea typeface="Meiryo UI" panose="020B0604030504040204" pitchFamily="50" charset="-128"/>
                        </a:rPr>
                        <a:t>提供時期</a:t>
                      </a: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3B83">
                        <a:tint val="20000"/>
                      </a:srgbClr>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marL="171450" indent="-171450">
                        <a:buFont typeface="Wingdings" panose="05000000000000000000" pitchFamily="2" charset="2"/>
                        <a:buChar char="p"/>
                      </a:pPr>
                      <a:r>
                        <a:rPr kumimoji="1" lang="ja-JP" altLang="en-US" sz="1100">
                          <a:latin typeface="Meiryo UI" panose="020B0604030504040204" pitchFamily="50" charset="-128"/>
                          <a:ea typeface="Meiryo UI" panose="020B0604030504040204" pitchFamily="50" charset="-128"/>
                        </a:rPr>
                        <a:t>検討中</a:t>
                      </a: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3B83">
                        <a:tint val="20000"/>
                      </a:srgbClr>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marL="171450" indent="-171450">
                        <a:buFont typeface="Wingdings" panose="05000000000000000000" pitchFamily="2" charset="2"/>
                        <a:buChar char="p"/>
                      </a:pPr>
                      <a:r>
                        <a:rPr kumimoji="1" lang="ja-JP" altLang="en-US" sz="1100" dirty="0">
                          <a:latin typeface="Meiryo UI" panose="020B0604030504040204" pitchFamily="50" charset="-128"/>
                          <a:ea typeface="Meiryo UI" panose="020B0604030504040204" pitchFamily="50" charset="-128"/>
                        </a:rPr>
                        <a:t>検討中</a:t>
                      </a:r>
                      <a:endParaRPr kumimoji="1" lang="en-US" altLang="ja-JP" sz="1100" dirty="0">
                        <a:latin typeface="Meiryo UI" panose="020B0604030504040204" pitchFamily="50" charset="-128"/>
                        <a:ea typeface="Meiryo UI" panose="020B0604030504040204" pitchFamily="50" charset="-128"/>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3B83">
                        <a:tint val="20000"/>
                      </a:srgbClr>
                    </a:solidFill>
                  </a:tcPr>
                </a:tc>
                <a:extLst>
                  <a:ext uri="{0D108BD9-81ED-4DB2-BD59-A6C34878D82A}">
                    <a16:rowId xmlns:a16="http://schemas.microsoft.com/office/drawing/2014/main" val="3794366992"/>
                  </a:ext>
                </a:extLst>
              </a:tr>
            </a:tbl>
          </a:graphicData>
        </a:graphic>
      </p:graphicFrame>
      <p:sp>
        <p:nvSpPr>
          <p:cNvPr id="3" name="正方形/長方形 2">
            <a:extLst>
              <a:ext uri="{FF2B5EF4-FFF2-40B4-BE49-F238E27FC236}">
                <a16:creationId xmlns:a16="http://schemas.microsoft.com/office/drawing/2014/main" id="{6CA9B16D-AB5A-C1D4-D298-7714B0E256E2}"/>
              </a:ext>
            </a:extLst>
          </p:cNvPr>
          <p:cNvSpPr>
            <a:spLocks/>
          </p:cNvSpPr>
          <p:nvPr/>
        </p:nvSpPr>
        <p:spPr>
          <a:xfrm>
            <a:off x="7357897" y="5505082"/>
            <a:ext cx="2369810" cy="360000"/>
          </a:xfrm>
          <a:prstGeom prst="rect">
            <a:avLst/>
          </a:prstGeom>
          <a:solidFill>
            <a:srgbClr val="FFFFFF">
              <a:lumMod val="95000"/>
            </a:srgbClr>
          </a:solidFill>
          <a:ln w="12700" cap="flat" cmpd="sng" algn="ctr">
            <a:solidFill>
              <a:srgbClr val="FFFFFF">
                <a:lumMod val="50000"/>
              </a:srgbClr>
            </a:solidFill>
            <a:prstDash val="solid"/>
            <a:miter lim="800000"/>
            <a:headEnd type="none" w="med" len="med"/>
            <a:tailEnd type="none" w="med" len="med"/>
          </a:ln>
          <a:effectLst/>
        </p:spPr>
        <p:txBody>
          <a:bodyPr wrap="square" lIns="46800" tIns="46800" rIns="46800" bIns="46800"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050" b="0" i="0" u="none" strike="noStrike" kern="0" cap="none" spc="0" normalizeH="0" baseline="0" noProof="0">
                <a:ln>
                  <a:noFill/>
                </a:ln>
                <a:solidFill>
                  <a:srgbClr val="000000"/>
                </a:solidFill>
                <a:effectLst/>
                <a:uLnTx/>
                <a:uFillTx/>
              </a:rPr>
              <a:t>デジタル庁</a:t>
            </a:r>
          </a:p>
        </p:txBody>
      </p:sp>
      <p:sp>
        <p:nvSpPr>
          <p:cNvPr id="4" name="正方形/長方形 3">
            <a:extLst>
              <a:ext uri="{FF2B5EF4-FFF2-40B4-BE49-F238E27FC236}">
                <a16:creationId xmlns:a16="http://schemas.microsoft.com/office/drawing/2014/main" id="{92002CF5-5C03-95F1-25EB-E3CD60E1A81D}"/>
              </a:ext>
            </a:extLst>
          </p:cNvPr>
          <p:cNvSpPr>
            <a:spLocks/>
          </p:cNvSpPr>
          <p:nvPr/>
        </p:nvSpPr>
        <p:spPr>
          <a:xfrm>
            <a:off x="7357897" y="5033116"/>
            <a:ext cx="2369810" cy="360000"/>
          </a:xfrm>
          <a:prstGeom prst="rect">
            <a:avLst/>
          </a:prstGeom>
          <a:solidFill>
            <a:srgbClr val="FFFFFF">
              <a:lumMod val="95000"/>
            </a:srgbClr>
          </a:solidFill>
          <a:ln w="12700" cap="flat" cmpd="sng" algn="ctr">
            <a:solidFill>
              <a:srgbClr val="FFFFFF">
                <a:lumMod val="50000"/>
              </a:srgbClr>
            </a:solidFill>
            <a:prstDash val="solid"/>
            <a:miter lim="800000"/>
            <a:headEnd type="none" w="med" len="med"/>
            <a:tailEnd type="none" w="med" len="med"/>
          </a:ln>
          <a:effectLst/>
        </p:spPr>
        <p:txBody>
          <a:bodyPr wrap="square" lIns="46800" tIns="46800" rIns="46800" bIns="46800"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050" b="0" i="0" u="none" strike="noStrike" kern="0" cap="none" spc="0" normalizeH="0" baseline="0" noProof="0">
                <a:ln>
                  <a:noFill/>
                </a:ln>
                <a:solidFill>
                  <a:srgbClr val="000000"/>
                </a:solidFill>
                <a:effectLst/>
                <a:uLnTx/>
                <a:uFillTx/>
              </a:rPr>
              <a:t>地方公共団体</a:t>
            </a:r>
            <a:br>
              <a:rPr kumimoji="0" lang="en-US" altLang="ja-JP" sz="1050" b="0" i="0" u="none" strike="noStrike" kern="0" cap="none" spc="0" normalizeH="0" baseline="0" noProof="0">
                <a:ln>
                  <a:noFill/>
                </a:ln>
                <a:solidFill>
                  <a:srgbClr val="000000"/>
                </a:solidFill>
                <a:effectLst/>
                <a:uLnTx/>
                <a:uFillTx/>
              </a:rPr>
            </a:br>
            <a:r>
              <a:rPr kumimoji="0" lang="ja-JP" altLang="en-US" sz="1050" b="0" i="0" u="none" strike="noStrike" kern="0" cap="none" spc="0" normalizeH="0" baseline="0" noProof="0">
                <a:ln>
                  <a:noFill/>
                </a:ln>
                <a:solidFill>
                  <a:srgbClr val="000000"/>
                </a:solidFill>
                <a:effectLst/>
                <a:uLnTx/>
                <a:uFillTx/>
              </a:rPr>
              <a:t>（ガバメントクラウド運用管理補助者</a:t>
            </a:r>
            <a:r>
              <a:rPr kumimoji="0" lang="en-US" altLang="ja-JP" sz="1050" b="0" i="0" u="none" strike="noStrike" kern="0" cap="none" spc="0" normalizeH="0" baseline="30000" noProof="0">
                <a:ln>
                  <a:noFill/>
                </a:ln>
                <a:solidFill>
                  <a:srgbClr val="000000"/>
                </a:solidFill>
                <a:effectLst/>
                <a:uLnTx/>
                <a:uFillTx/>
              </a:rPr>
              <a:t>※</a:t>
            </a:r>
            <a:r>
              <a:rPr kumimoji="0" lang="ja-JP" altLang="en-US" sz="1050" b="0" i="0" u="none" strike="noStrike" kern="0" cap="none" spc="0" normalizeH="0" baseline="0" noProof="0">
                <a:ln>
                  <a:noFill/>
                </a:ln>
                <a:solidFill>
                  <a:srgbClr val="000000"/>
                </a:solidFill>
                <a:effectLst/>
                <a:uLnTx/>
                <a:uFillTx/>
              </a:rPr>
              <a:t>）</a:t>
            </a:r>
          </a:p>
        </p:txBody>
      </p:sp>
      <p:sp>
        <p:nvSpPr>
          <p:cNvPr id="5" name="四角形: メモ 4">
            <a:extLst>
              <a:ext uri="{FF2B5EF4-FFF2-40B4-BE49-F238E27FC236}">
                <a16:creationId xmlns:a16="http://schemas.microsoft.com/office/drawing/2014/main" id="{708D3BCD-D7EF-9191-376B-C888C39B89DD}"/>
              </a:ext>
            </a:extLst>
          </p:cNvPr>
          <p:cNvSpPr>
            <a:spLocks/>
          </p:cNvSpPr>
          <p:nvPr/>
        </p:nvSpPr>
        <p:spPr>
          <a:xfrm>
            <a:off x="4368510" y="5053434"/>
            <a:ext cx="1980000" cy="252000"/>
          </a:xfrm>
          <a:prstGeom prst="foldedCorner">
            <a:avLst/>
          </a:prstGeom>
          <a:solidFill>
            <a:srgbClr val="FFFFFF">
              <a:lumMod val="95000"/>
            </a:srgbClr>
          </a:solidFill>
          <a:ln w="12700" cap="flat" cmpd="sng" algn="ctr">
            <a:solidFill>
              <a:srgbClr val="FFFFFF">
                <a:lumMod val="50000"/>
              </a:srgbClr>
            </a:solidFill>
            <a:prstDash val="solid"/>
            <a:miter lim="800000"/>
            <a:headEnd type="none" w="med" len="med"/>
            <a:tailEnd type="none" w="med" len="med"/>
          </a:ln>
          <a:effectLst/>
        </p:spPr>
        <p:txBody>
          <a:bodyPr wrap="square" lIns="46800" tIns="46800" rIns="46800" bIns="46800"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050" b="0" i="0" u="none" strike="noStrike" kern="0" cap="none" spc="0" normalizeH="0" baseline="0" noProof="0">
                <a:ln>
                  <a:noFill/>
                </a:ln>
                <a:solidFill>
                  <a:srgbClr val="000000">
                    <a:lumMod val="100000"/>
                  </a:srgbClr>
                </a:solidFill>
                <a:effectLst/>
                <a:uLnTx/>
                <a:uFillTx/>
              </a:rPr>
              <a:t>地方公共団体向けダッシュボード</a:t>
            </a:r>
          </a:p>
        </p:txBody>
      </p:sp>
      <p:sp>
        <p:nvSpPr>
          <p:cNvPr id="6" name="四角形: メモ 5">
            <a:extLst>
              <a:ext uri="{FF2B5EF4-FFF2-40B4-BE49-F238E27FC236}">
                <a16:creationId xmlns:a16="http://schemas.microsoft.com/office/drawing/2014/main" id="{8257D9F1-A859-33AE-64B1-04126121880D}"/>
              </a:ext>
            </a:extLst>
          </p:cNvPr>
          <p:cNvSpPr>
            <a:spLocks/>
          </p:cNvSpPr>
          <p:nvPr/>
        </p:nvSpPr>
        <p:spPr>
          <a:xfrm>
            <a:off x="4368510" y="5377434"/>
            <a:ext cx="1980000" cy="252000"/>
          </a:xfrm>
          <a:prstGeom prst="foldedCorner">
            <a:avLst/>
          </a:prstGeom>
          <a:solidFill>
            <a:srgbClr val="FFFFFF">
              <a:lumMod val="95000"/>
            </a:srgbClr>
          </a:solidFill>
          <a:ln w="12700" cap="flat" cmpd="sng" algn="ctr">
            <a:solidFill>
              <a:srgbClr val="FFFFFF">
                <a:lumMod val="50000"/>
              </a:srgbClr>
            </a:solidFill>
            <a:prstDash val="solid"/>
            <a:miter lim="800000"/>
            <a:headEnd type="none" w="med" len="med"/>
            <a:tailEnd type="none" w="med" len="med"/>
          </a:ln>
          <a:effectLst/>
        </p:spPr>
        <p:txBody>
          <a:bodyPr wrap="square" lIns="46800" tIns="46800" rIns="46800" bIns="46800"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050" b="0" i="0" u="none" strike="noStrike" kern="0" cap="none" spc="0" normalizeH="0" baseline="0" noProof="0">
                <a:ln>
                  <a:noFill/>
                </a:ln>
                <a:solidFill>
                  <a:srgbClr val="000000">
                    <a:lumMod val="100000"/>
                  </a:srgbClr>
                </a:solidFill>
                <a:effectLst/>
                <a:uLnTx/>
                <a:uFillTx/>
              </a:rPr>
              <a:t>利用システムダッシュボード①</a:t>
            </a:r>
          </a:p>
        </p:txBody>
      </p:sp>
      <p:sp>
        <p:nvSpPr>
          <p:cNvPr id="7" name="四角形: メモ 6">
            <a:extLst>
              <a:ext uri="{FF2B5EF4-FFF2-40B4-BE49-F238E27FC236}">
                <a16:creationId xmlns:a16="http://schemas.microsoft.com/office/drawing/2014/main" id="{2D621B96-9E63-533C-590E-F4A8EB608EEA}"/>
              </a:ext>
            </a:extLst>
          </p:cNvPr>
          <p:cNvSpPr>
            <a:spLocks/>
          </p:cNvSpPr>
          <p:nvPr/>
        </p:nvSpPr>
        <p:spPr>
          <a:xfrm>
            <a:off x="4368510" y="5701434"/>
            <a:ext cx="1980000" cy="252000"/>
          </a:xfrm>
          <a:prstGeom prst="foldedCorner">
            <a:avLst/>
          </a:prstGeom>
          <a:solidFill>
            <a:srgbClr val="FFFFFF">
              <a:lumMod val="95000"/>
            </a:srgbClr>
          </a:solidFill>
          <a:ln w="12700" cap="flat" cmpd="sng" algn="ctr">
            <a:solidFill>
              <a:srgbClr val="FFFFFF">
                <a:lumMod val="50000"/>
              </a:srgbClr>
            </a:solidFill>
            <a:prstDash val="solid"/>
            <a:miter lim="800000"/>
            <a:headEnd type="none" w="med" len="med"/>
            <a:tailEnd type="none" w="med" len="med"/>
          </a:ln>
          <a:effectLst/>
        </p:spPr>
        <p:txBody>
          <a:bodyPr wrap="square" lIns="46800" tIns="46800" rIns="46800" bIns="46800"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050" b="0" i="0" u="none" strike="noStrike" kern="0" cap="none" spc="0" normalizeH="0" baseline="0" noProof="0">
                <a:ln>
                  <a:noFill/>
                </a:ln>
                <a:solidFill>
                  <a:srgbClr val="000000">
                    <a:lumMod val="100000"/>
                  </a:srgbClr>
                </a:solidFill>
                <a:effectLst/>
                <a:uLnTx/>
                <a:uFillTx/>
              </a:rPr>
              <a:t>利用システムダッシュボード②</a:t>
            </a:r>
          </a:p>
        </p:txBody>
      </p:sp>
      <p:sp>
        <p:nvSpPr>
          <p:cNvPr id="8" name="正方形/長方形 7">
            <a:extLst>
              <a:ext uri="{FF2B5EF4-FFF2-40B4-BE49-F238E27FC236}">
                <a16:creationId xmlns:a16="http://schemas.microsoft.com/office/drawing/2014/main" id="{8FB854CC-CCB8-4067-F520-413227B33D89}"/>
              </a:ext>
            </a:extLst>
          </p:cNvPr>
          <p:cNvSpPr>
            <a:spLocks/>
          </p:cNvSpPr>
          <p:nvPr/>
        </p:nvSpPr>
        <p:spPr>
          <a:xfrm>
            <a:off x="7356598" y="5947480"/>
            <a:ext cx="2369810" cy="360000"/>
          </a:xfrm>
          <a:prstGeom prst="rect">
            <a:avLst/>
          </a:prstGeom>
          <a:solidFill>
            <a:srgbClr val="00B050"/>
          </a:solidFill>
          <a:ln w="12700" cap="flat" cmpd="sng" algn="ctr">
            <a:solidFill>
              <a:srgbClr val="000000"/>
            </a:solidFill>
            <a:prstDash val="solid"/>
            <a:miter lim="800000"/>
            <a:headEnd type="none" w="med" len="med"/>
            <a:tailEnd type="none" w="med" len="med"/>
          </a:ln>
          <a:effectLst/>
        </p:spPr>
        <p:txBody>
          <a:bodyPr wrap="square" lIns="46800" tIns="46800" rIns="46800" bIns="46800"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altLang="ja-JP" sz="1100" b="0" i="0" u="none" strike="noStrike" kern="0" cap="none" spc="0" normalizeH="0" baseline="0" noProof="0">
              <a:ln>
                <a:noFill/>
              </a:ln>
              <a:solidFill>
                <a:srgbClr val="FFFFFF">
                  <a:lumMod val="100000"/>
                </a:srgbClr>
              </a:solidFill>
              <a:effectLst/>
              <a:uLnTx/>
              <a:uFillTx/>
              <a:latin typeface="Arial"/>
            </a:endParaRPr>
          </a:p>
        </p:txBody>
      </p:sp>
      <p:grpSp>
        <p:nvGrpSpPr>
          <p:cNvPr id="9" name="グループ化 8">
            <a:extLst>
              <a:ext uri="{FF2B5EF4-FFF2-40B4-BE49-F238E27FC236}">
                <a16:creationId xmlns:a16="http://schemas.microsoft.com/office/drawing/2014/main" id="{F0935715-08DC-5A65-C340-FB2345C265D8}"/>
              </a:ext>
            </a:extLst>
          </p:cNvPr>
          <p:cNvGrpSpPr/>
          <p:nvPr/>
        </p:nvGrpSpPr>
        <p:grpSpPr>
          <a:xfrm>
            <a:off x="558963" y="4737242"/>
            <a:ext cx="2484000" cy="1620000"/>
            <a:chOff x="2146187" y="5524374"/>
            <a:chExt cx="2484000" cy="1620000"/>
          </a:xfrm>
        </p:grpSpPr>
        <p:sp>
          <p:nvSpPr>
            <p:cNvPr id="10" name="正方形/長方形 9">
              <a:extLst>
                <a:ext uri="{FF2B5EF4-FFF2-40B4-BE49-F238E27FC236}">
                  <a16:creationId xmlns:a16="http://schemas.microsoft.com/office/drawing/2014/main" id="{3CBCDD0A-0135-F277-F785-AC47E1B1E506}"/>
                </a:ext>
              </a:extLst>
            </p:cNvPr>
            <p:cNvSpPr/>
            <p:nvPr/>
          </p:nvSpPr>
          <p:spPr>
            <a:xfrm>
              <a:off x="2146187" y="5524374"/>
              <a:ext cx="2484000" cy="1620000"/>
            </a:xfrm>
            <a:prstGeom prst="rect">
              <a:avLst/>
            </a:prstGeom>
            <a:noFill/>
            <a:ln w="12700" cap="flat" cmpd="sng" algn="ctr">
              <a:solidFill>
                <a:srgbClr val="000000">
                  <a:lumMod val="100000"/>
                </a:srgbClr>
              </a:solidFill>
              <a:prstDash val="solid"/>
              <a:miter lim="800000"/>
              <a:headEnd type="none" w="med" len="med"/>
              <a:tailEnd type="none" w="med" len="med"/>
            </a:ln>
            <a:effectLst/>
            <a:extLst>
              <a:ext uri="{909E8E84-426E-40DD-AFC4-6F175D3DCCD1}">
                <a14:hiddenFill xmlns:a14="http://schemas.microsoft.com/office/drawing/2010/main">
                  <a:solidFill>
                    <a:schemeClr val="bg1">
                      <a:lumMod val="95000"/>
                    </a:schemeClr>
                  </a:solidFill>
                </a14:hiddenFill>
              </a:ext>
            </a:extLst>
          </p:spPr>
          <p:txBody>
            <a:bodyPr wrap="square" lIns="46800" tIns="46800" rIns="46800" bIns="46800" rtlCol="0" anchor="t">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050" b="0" i="0" u="none" strike="noStrike" kern="0" cap="none" spc="0" normalizeH="0" baseline="0" noProof="0">
                  <a:ln>
                    <a:noFill/>
                  </a:ln>
                  <a:solidFill>
                    <a:srgbClr val="000000"/>
                  </a:solidFill>
                  <a:effectLst/>
                  <a:uLnTx/>
                  <a:uFillTx/>
                </a:rPr>
                <a:t>地方公共団体ごとの</a:t>
              </a:r>
              <a:endParaRPr kumimoji="0" lang="en-US" altLang="ja-JP" sz="1050" b="0" i="0" u="none" strike="noStrike" kern="0" cap="none" spc="0" normalizeH="0" baseline="0" noProof="0">
                <a:ln>
                  <a:noFill/>
                </a:ln>
                <a:solidFill>
                  <a:srgbClr val="000000"/>
                </a:solidFill>
                <a:effectLst/>
                <a:uLnTx/>
                <a:uFillTx/>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050" b="0" i="0" u="none" strike="noStrike" kern="0" cap="none" spc="0" normalizeH="0" baseline="0" noProof="0">
                  <a:ln>
                    <a:noFill/>
                  </a:ln>
                  <a:solidFill>
                    <a:srgbClr val="000000"/>
                  </a:solidFill>
                  <a:effectLst/>
                  <a:uLnTx/>
                  <a:uFillTx/>
                </a:rPr>
                <a:t>ガバメントクラウド個別領域</a:t>
              </a:r>
            </a:p>
          </p:txBody>
        </p:sp>
        <p:sp>
          <p:nvSpPr>
            <p:cNvPr id="11" name="正方形/長方形 10">
              <a:extLst>
                <a:ext uri="{FF2B5EF4-FFF2-40B4-BE49-F238E27FC236}">
                  <a16:creationId xmlns:a16="http://schemas.microsoft.com/office/drawing/2014/main" id="{B9482284-B4F9-38CE-D895-763816E021D0}"/>
                </a:ext>
              </a:extLst>
            </p:cNvPr>
            <p:cNvSpPr>
              <a:spLocks/>
            </p:cNvSpPr>
            <p:nvPr/>
          </p:nvSpPr>
          <p:spPr>
            <a:xfrm>
              <a:off x="2537657" y="5933163"/>
              <a:ext cx="1742031" cy="360000"/>
            </a:xfrm>
            <a:prstGeom prst="rect">
              <a:avLst/>
            </a:prstGeom>
            <a:solidFill>
              <a:srgbClr val="FFFFFF">
                <a:lumMod val="75000"/>
              </a:srgbClr>
            </a:solidFill>
            <a:ln w="3175" cap="flat" cmpd="sng" algn="ctr">
              <a:solidFill>
                <a:srgbClr val="FFFFFF">
                  <a:lumMod val="85000"/>
                </a:srgbClr>
              </a:solidFill>
              <a:prstDash val="solid"/>
              <a:miter lim="800000"/>
              <a:headEnd type="none" w="med" len="med"/>
              <a:tailEnd type="none" w="med" len="med"/>
            </a:ln>
            <a:effectLst/>
          </p:spPr>
          <p:txBody>
            <a:bodyPr wrap="square" lIns="46800" tIns="46800" rIns="46800" bIns="46800"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050" b="0" i="0" u="none" strike="noStrike" kern="0" cap="none" spc="0" normalizeH="0" baseline="0" noProof="0">
                  <a:ln>
                    <a:noFill/>
                  </a:ln>
                  <a:solidFill>
                    <a:prstClr val="white">
                      <a:lumMod val="100000"/>
                    </a:prstClr>
                  </a:solidFill>
                  <a:effectLst/>
                  <a:uLnTx/>
                  <a:uFillTx/>
                </a:rPr>
                <a:t>システム①本番環境</a:t>
              </a:r>
            </a:p>
          </p:txBody>
        </p:sp>
        <p:sp>
          <p:nvSpPr>
            <p:cNvPr id="12" name="正方形/長方形 11">
              <a:extLst>
                <a:ext uri="{FF2B5EF4-FFF2-40B4-BE49-F238E27FC236}">
                  <a16:creationId xmlns:a16="http://schemas.microsoft.com/office/drawing/2014/main" id="{E0AE2545-E95A-C812-249D-A35979394AEB}"/>
                </a:ext>
              </a:extLst>
            </p:cNvPr>
            <p:cNvSpPr>
              <a:spLocks/>
            </p:cNvSpPr>
            <p:nvPr/>
          </p:nvSpPr>
          <p:spPr>
            <a:xfrm>
              <a:off x="2537657" y="6329163"/>
              <a:ext cx="1742031" cy="360000"/>
            </a:xfrm>
            <a:prstGeom prst="rect">
              <a:avLst/>
            </a:prstGeom>
            <a:solidFill>
              <a:srgbClr val="FFFFFF">
                <a:lumMod val="75000"/>
              </a:srgbClr>
            </a:solidFill>
            <a:ln w="3175" cap="flat" cmpd="sng" algn="ctr">
              <a:solidFill>
                <a:srgbClr val="FFFFFF">
                  <a:lumMod val="85000"/>
                </a:srgbClr>
              </a:solidFill>
              <a:prstDash val="solid"/>
              <a:miter lim="800000"/>
              <a:headEnd type="none" w="med" len="med"/>
              <a:tailEnd type="none" w="med" len="med"/>
            </a:ln>
            <a:effectLst/>
          </p:spPr>
          <p:txBody>
            <a:bodyPr wrap="square" lIns="46800" tIns="46800" rIns="46800" bIns="46800"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050" b="0" i="0" u="none" strike="noStrike" kern="0" cap="none" spc="0" normalizeH="0" baseline="0" noProof="0">
                  <a:ln>
                    <a:noFill/>
                  </a:ln>
                  <a:solidFill>
                    <a:prstClr val="white">
                      <a:lumMod val="100000"/>
                    </a:prstClr>
                  </a:solidFill>
                  <a:effectLst/>
                  <a:uLnTx/>
                  <a:uFillTx/>
                </a:rPr>
                <a:t>システム②本番環境</a:t>
              </a:r>
            </a:p>
          </p:txBody>
        </p:sp>
        <p:sp>
          <p:nvSpPr>
            <p:cNvPr id="13" name="正方形/長方形 12">
              <a:extLst>
                <a:ext uri="{FF2B5EF4-FFF2-40B4-BE49-F238E27FC236}">
                  <a16:creationId xmlns:a16="http://schemas.microsoft.com/office/drawing/2014/main" id="{57BB9181-3AA1-8A74-1AEA-13EF9FBDC679}"/>
                </a:ext>
              </a:extLst>
            </p:cNvPr>
            <p:cNvSpPr>
              <a:spLocks/>
            </p:cNvSpPr>
            <p:nvPr/>
          </p:nvSpPr>
          <p:spPr>
            <a:xfrm>
              <a:off x="2537656" y="6725163"/>
              <a:ext cx="1742031" cy="360000"/>
            </a:xfrm>
            <a:prstGeom prst="rect">
              <a:avLst/>
            </a:prstGeom>
            <a:solidFill>
              <a:srgbClr val="FFFFFF">
                <a:lumMod val="75000"/>
              </a:srgbClr>
            </a:solidFill>
            <a:ln w="3175" cap="flat" cmpd="sng" algn="ctr">
              <a:solidFill>
                <a:srgbClr val="FFFFFF">
                  <a:lumMod val="85000"/>
                </a:srgbClr>
              </a:solidFill>
              <a:prstDash val="solid"/>
              <a:miter lim="800000"/>
              <a:headEnd type="none" w="med" len="med"/>
              <a:tailEnd type="none" w="med" len="med"/>
            </a:ln>
            <a:effectLst/>
          </p:spPr>
          <p:txBody>
            <a:bodyPr wrap="square" lIns="46800" tIns="46800" rIns="46800" bIns="46800"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050" b="0" i="0" u="none" strike="noStrike" kern="0" cap="none" spc="0" normalizeH="0" baseline="0" noProof="0">
                  <a:ln>
                    <a:noFill/>
                  </a:ln>
                  <a:solidFill>
                    <a:prstClr val="white">
                      <a:lumMod val="100000"/>
                    </a:prstClr>
                  </a:solidFill>
                  <a:effectLst/>
                  <a:uLnTx/>
                  <a:uFillTx/>
                </a:rPr>
                <a:t>運用管理</a:t>
              </a:r>
              <a:r>
                <a:rPr kumimoji="0" lang="en-US" altLang="ja-JP" sz="1050" b="0" i="0" u="none" strike="noStrike" kern="0" cap="none" spc="0" normalizeH="0" baseline="0" noProof="0">
                  <a:ln>
                    <a:noFill/>
                  </a:ln>
                  <a:solidFill>
                    <a:prstClr val="white">
                      <a:lumMod val="100000"/>
                    </a:prstClr>
                  </a:solidFill>
                  <a:effectLst/>
                  <a:uLnTx/>
                  <a:uFillTx/>
                </a:rPr>
                <a:t>/NW</a:t>
              </a:r>
              <a:r>
                <a:rPr kumimoji="0" lang="ja-JP" altLang="en-US" sz="1050" b="0" i="0" u="none" strike="noStrike" kern="0" cap="none" spc="0" normalizeH="0" baseline="0" noProof="0">
                  <a:ln>
                    <a:noFill/>
                  </a:ln>
                  <a:solidFill>
                    <a:prstClr val="white">
                      <a:lumMod val="100000"/>
                    </a:prstClr>
                  </a:solidFill>
                  <a:effectLst/>
                  <a:uLnTx/>
                  <a:uFillTx/>
                </a:rPr>
                <a:t>管理環境</a:t>
              </a:r>
            </a:p>
          </p:txBody>
        </p:sp>
      </p:grpSp>
      <p:sp>
        <p:nvSpPr>
          <p:cNvPr id="14" name="四角形: メモ 13">
            <a:extLst>
              <a:ext uri="{FF2B5EF4-FFF2-40B4-BE49-F238E27FC236}">
                <a16:creationId xmlns:a16="http://schemas.microsoft.com/office/drawing/2014/main" id="{1AEC807C-E632-7CAA-ABE5-C77B85EA4776}"/>
              </a:ext>
            </a:extLst>
          </p:cNvPr>
          <p:cNvSpPr>
            <a:spLocks/>
          </p:cNvSpPr>
          <p:nvPr/>
        </p:nvSpPr>
        <p:spPr>
          <a:xfrm>
            <a:off x="4368510" y="6025434"/>
            <a:ext cx="1980000" cy="252000"/>
          </a:xfrm>
          <a:prstGeom prst="foldedCorner">
            <a:avLst/>
          </a:prstGeom>
          <a:solidFill>
            <a:srgbClr val="FFFFFF">
              <a:lumMod val="95000"/>
            </a:srgbClr>
          </a:solidFill>
          <a:ln w="12700" cap="flat" cmpd="sng" algn="ctr">
            <a:solidFill>
              <a:srgbClr val="FFFFFF">
                <a:lumMod val="50000"/>
              </a:srgbClr>
            </a:solidFill>
            <a:prstDash val="solid"/>
            <a:miter lim="800000"/>
            <a:headEnd type="none" w="med" len="med"/>
            <a:tailEnd type="none" w="med" len="med"/>
          </a:ln>
          <a:effectLst/>
        </p:spPr>
        <p:txBody>
          <a:bodyPr wrap="square" lIns="46800" tIns="46800" rIns="46800" bIns="46800"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050" b="0" i="0" u="none" strike="noStrike" kern="0" cap="none" spc="0" normalizeH="0" baseline="0" noProof="0">
                <a:ln>
                  <a:noFill/>
                </a:ln>
                <a:solidFill>
                  <a:srgbClr val="000000">
                    <a:lumMod val="100000"/>
                  </a:srgbClr>
                </a:solidFill>
                <a:effectLst/>
                <a:uLnTx/>
                <a:uFillTx/>
              </a:rPr>
              <a:t>利用システムダッシュボード③</a:t>
            </a:r>
          </a:p>
        </p:txBody>
      </p:sp>
      <p:cxnSp>
        <p:nvCxnSpPr>
          <p:cNvPr id="15" name="直線コネクタ 14">
            <a:extLst>
              <a:ext uri="{FF2B5EF4-FFF2-40B4-BE49-F238E27FC236}">
                <a16:creationId xmlns:a16="http://schemas.microsoft.com/office/drawing/2014/main" id="{38FAF0DC-26D7-6C4B-4C68-8BA414C05396}"/>
              </a:ext>
            </a:extLst>
          </p:cNvPr>
          <p:cNvCxnSpPr>
            <a:cxnSpLocks/>
            <a:stCxn id="13" idx="3"/>
            <a:endCxn id="14" idx="1"/>
          </p:cNvCxnSpPr>
          <p:nvPr/>
        </p:nvCxnSpPr>
        <p:spPr>
          <a:xfrm>
            <a:off x="2692463" y="6118031"/>
            <a:ext cx="1676047" cy="33403"/>
          </a:xfrm>
          <a:prstGeom prst="line">
            <a:avLst/>
          </a:prstGeom>
          <a:noFill/>
          <a:ln w="19050" cap="flat" cmpd="sng" algn="ctr">
            <a:solidFill>
              <a:srgbClr val="000000"/>
            </a:solidFill>
            <a:prstDash val="lgDashDotDot"/>
            <a:miter lim="800000"/>
            <a:tailEnd type="triangle"/>
          </a:ln>
          <a:effectLst/>
        </p:spPr>
      </p:cxnSp>
      <p:cxnSp>
        <p:nvCxnSpPr>
          <p:cNvPr id="16" name="直線コネクタ 15">
            <a:extLst>
              <a:ext uri="{FF2B5EF4-FFF2-40B4-BE49-F238E27FC236}">
                <a16:creationId xmlns:a16="http://schemas.microsoft.com/office/drawing/2014/main" id="{E6DCEB15-BCBC-4C88-7A1E-3299DEA88BE3}"/>
              </a:ext>
            </a:extLst>
          </p:cNvPr>
          <p:cNvCxnSpPr>
            <a:cxnSpLocks/>
            <a:stCxn id="12" idx="3"/>
            <a:endCxn id="7" idx="1"/>
          </p:cNvCxnSpPr>
          <p:nvPr/>
        </p:nvCxnSpPr>
        <p:spPr>
          <a:xfrm>
            <a:off x="2692464" y="5722031"/>
            <a:ext cx="1676046" cy="105403"/>
          </a:xfrm>
          <a:prstGeom prst="line">
            <a:avLst/>
          </a:prstGeom>
          <a:noFill/>
          <a:ln w="19050" cap="flat" cmpd="sng" algn="ctr">
            <a:solidFill>
              <a:srgbClr val="000000"/>
            </a:solidFill>
            <a:prstDash val="lgDashDotDot"/>
            <a:miter lim="800000"/>
            <a:tailEnd type="triangle"/>
          </a:ln>
          <a:effectLst/>
        </p:spPr>
      </p:cxnSp>
      <p:cxnSp>
        <p:nvCxnSpPr>
          <p:cNvPr id="21" name="直線コネクタ 20">
            <a:extLst>
              <a:ext uri="{FF2B5EF4-FFF2-40B4-BE49-F238E27FC236}">
                <a16:creationId xmlns:a16="http://schemas.microsoft.com/office/drawing/2014/main" id="{58B96BE2-9454-F614-7309-4E5AAC405BC5}"/>
              </a:ext>
            </a:extLst>
          </p:cNvPr>
          <p:cNvCxnSpPr>
            <a:cxnSpLocks/>
            <a:stCxn id="11" idx="3"/>
            <a:endCxn id="6" idx="1"/>
          </p:cNvCxnSpPr>
          <p:nvPr/>
        </p:nvCxnSpPr>
        <p:spPr>
          <a:xfrm>
            <a:off x="2692464" y="5326031"/>
            <a:ext cx="1676046" cy="177403"/>
          </a:xfrm>
          <a:prstGeom prst="line">
            <a:avLst/>
          </a:prstGeom>
          <a:noFill/>
          <a:ln w="19050" cap="flat" cmpd="sng" algn="ctr">
            <a:solidFill>
              <a:srgbClr val="000000"/>
            </a:solidFill>
            <a:prstDash val="lgDashDotDot"/>
            <a:miter lim="800000"/>
            <a:tailEnd type="triangle"/>
          </a:ln>
          <a:effectLst/>
        </p:spPr>
      </p:cxnSp>
      <p:cxnSp>
        <p:nvCxnSpPr>
          <p:cNvPr id="22" name="直線コネクタ 21">
            <a:extLst>
              <a:ext uri="{FF2B5EF4-FFF2-40B4-BE49-F238E27FC236}">
                <a16:creationId xmlns:a16="http://schemas.microsoft.com/office/drawing/2014/main" id="{051C27AF-63A7-9E48-11A6-048785794D56}"/>
              </a:ext>
            </a:extLst>
          </p:cNvPr>
          <p:cNvCxnSpPr>
            <a:cxnSpLocks/>
            <a:stCxn id="11" idx="3"/>
          </p:cNvCxnSpPr>
          <p:nvPr/>
        </p:nvCxnSpPr>
        <p:spPr>
          <a:xfrm flipV="1">
            <a:off x="2692464" y="5159978"/>
            <a:ext cx="1676046" cy="166053"/>
          </a:xfrm>
          <a:prstGeom prst="line">
            <a:avLst/>
          </a:prstGeom>
          <a:noFill/>
          <a:ln w="19050" cap="flat" cmpd="sng" algn="ctr">
            <a:solidFill>
              <a:srgbClr val="000000"/>
            </a:solidFill>
            <a:prstDash val="lgDashDotDot"/>
            <a:miter lim="800000"/>
            <a:tailEnd type="triangle"/>
          </a:ln>
          <a:effectLst/>
        </p:spPr>
      </p:cxnSp>
      <p:cxnSp>
        <p:nvCxnSpPr>
          <p:cNvPr id="23" name="直線コネクタ 22">
            <a:extLst>
              <a:ext uri="{FF2B5EF4-FFF2-40B4-BE49-F238E27FC236}">
                <a16:creationId xmlns:a16="http://schemas.microsoft.com/office/drawing/2014/main" id="{7CDA2F00-1948-18AF-B429-E91C513F1969}"/>
              </a:ext>
            </a:extLst>
          </p:cNvPr>
          <p:cNvCxnSpPr>
            <a:cxnSpLocks/>
            <a:stCxn id="12" idx="3"/>
          </p:cNvCxnSpPr>
          <p:nvPr/>
        </p:nvCxnSpPr>
        <p:spPr>
          <a:xfrm flipV="1">
            <a:off x="2692464" y="5218346"/>
            <a:ext cx="1676046" cy="503685"/>
          </a:xfrm>
          <a:prstGeom prst="line">
            <a:avLst/>
          </a:prstGeom>
          <a:noFill/>
          <a:ln w="19050" cap="flat" cmpd="sng" algn="ctr">
            <a:solidFill>
              <a:srgbClr val="000000"/>
            </a:solidFill>
            <a:prstDash val="lgDashDotDot"/>
            <a:miter lim="800000"/>
            <a:tailEnd type="triangle"/>
          </a:ln>
          <a:effectLst/>
        </p:spPr>
      </p:cxnSp>
      <p:cxnSp>
        <p:nvCxnSpPr>
          <p:cNvPr id="24" name="直線コネクタ 23">
            <a:extLst>
              <a:ext uri="{FF2B5EF4-FFF2-40B4-BE49-F238E27FC236}">
                <a16:creationId xmlns:a16="http://schemas.microsoft.com/office/drawing/2014/main" id="{4DD4C9BF-770B-FBA0-E8A0-0765F8BB34B9}"/>
              </a:ext>
            </a:extLst>
          </p:cNvPr>
          <p:cNvCxnSpPr>
            <a:cxnSpLocks/>
            <a:stCxn id="13" idx="3"/>
          </p:cNvCxnSpPr>
          <p:nvPr/>
        </p:nvCxnSpPr>
        <p:spPr>
          <a:xfrm flipV="1">
            <a:off x="2692463" y="5286442"/>
            <a:ext cx="1676047" cy="831589"/>
          </a:xfrm>
          <a:prstGeom prst="line">
            <a:avLst/>
          </a:prstGeom>
          <a:noFill/>
          <a:ln w="19050" cap="flat" cmpd="sng" algn="ctr">
            <a:solidFill>
              <a:srgbClr val="000000"/>
            </a:solidFill>
            <a:prstDash val="lgDashDotDot"/>
            <a:miter lim="800000"/>
            <a:tailEnd type="triangle"/>
          </a:ln>
          <a:effectLst/>
        </p:spPr>
      </p:cxnSp>
      <p:cxnSp>
        <p:nvCxnSpPr>
          <p:cNvPr id="25" name="直線コネクタ 24">
            <a:extLst>
              <a:ext uri="{FF2B5EF4-FFF2-40B4-BE49-F238E27FC236}">
                <a16:creationId xmlns:a16="http://schemas.microsoft.com/office/drawing/2014/main" id="{315BED86-E092-1D90-37A5-031F741E17AA}"/>
              </a:ext>
            </a:extLst>
          </p:cNvPr>
          <p:cNvCxnSpPr>
            <a:cxnSpLocks/>
            <a:stCxn id="8" idx="1"/>
            <a:endCxn id="6" idx="3"/>
          </p:cNvCxnSpPr>
          <p:nvPr/>
        </p:nvCxnSpPr>
        <p:spPr>
          <a:xfrm flipH="1" flipV="1">
            <a:off x="6348510" y="5503434"/>
            <a:ext cx="1008088" cy="624046"/>
          </a:xfrm>
          <a:prstGeom prst="line">
            <a:avLst/>
          </a:prstGeom>
          <a:noFill/>
          <a:ln w="12700" cap="flat" cmpd="sng" algn="ctr">
            <a:solidFill>
              <a:srgbClr val="000000"/>
            </a:solidFill>
            <a:prstDash val="solid"/>
            <a:miter lim="800000"/>
            <a:tailEnd type="triangle"/>
          </a:ln>
          <a:effectLst/>
        </p:spPr>
      </p:cxnSp>
      <p:cxnSp>
        <p:nvCxnSpPr>
          <p:cNvPr id="26" name="直線コネクタ 25">
            <a:extLst>
              <a:ext uri="{FF2B5EF4-FFF2-40B4-BE49-F238E27FC236}">
                <a16:creationId xmlns:a16="http://schemas.microsoft.com/office/drawing/2014/main" id="{8ADBF313-D778-6A29-951E-1C9BAEEABD8A}"/>
              </a:ext>
            </a:extLst>
          </p:cNvPr>
          <p:cNvCxnSpPr>
            <a:cxnSpLocks/>
            <a:stCxn id="8" idx="1"/>
            <a:endCxn id="7" idx="3"/>
          </p:cNvCxnSpPr>
          <p:nvPr/>
        </p:nvCxnSpPr>
        <p:spPr>
          <a:xfrm flipH="1" flipV="1">
            <a:off x="6348510" y="5827434"/>
            <a:ext cx="1008088" cy="300046"/>
          </a:xfrm>
          <a:prstGeom prst="line">
            <a:avLst/>
          </a:prstGeom>
          <a:noFill/>
          <a:ln w="12700" cap="flat" cmpd="sng" algn="ctr">
            <a:solidFill>
              <a:srgbClr val="000000"/>
            </a:solidFill>
            <a:prstDash val="solid"/>
            <a:miter lim="800000"/>
            <a:tailEnd type="triangle"/>
          </a:ln>
          <a:effectLst/>
        </p:spPr>
      </p:cxnSp>
      <p:cxnSp>
        <p:nvCxnSpPr>
          <p:cNvPr id="27" name="直線コネクタ 26">
            <a:extLst>
              <a:ext uri="{FF2B5EF4-FFF2-40B4-BE49-F238E27FC236}">
                <a16:creationId xmlns:a16="http://schemas.microsoft.com/office/drawing/2014/main" id="{F4383F59-803F-FD50-CE95-DA57EE51429A}"/>
              </a:ext>
            </a:extLst>
          </p:cNvPr>
          <p:cNvCxnSpPr>
            <a:cxnSpLocks/>
            <a:stCxn id="8" idx="1"/>
            <a:endCxn id="14" idx="3"/>
          </p:cNvCxnSpPr>
          <p:nvPr/>
        </p:nvCxnSpPr>
        <p:spPr>
          <a:xfrm flipH="1">
            <a:off x="6348510" y="6127480"/>
            <a:ext cx="1008088" cy="23954"/>
          </a:xfrm>
          <a:prstGeom prst="line">
            <a:avLst/>
          </a:prstGeom>
          <a:noFill/>
          <a:ln w="12700" cap="flat" cmpd="sng" algn="ctr">
            <a:solidFill>
              <a:srgbClr val="000000"/>
            </a:solidFill>
            <a:prstDash val="solid"/>
            <a:miter lim="800000"/>
            <a:tailEnd type="triangle"/>
          </a:ln>
          <a:effectLst/>
        </p:spPr>
      </p:cxnSp>
      <p:cxnSp>
        <p:nvCxnSpPr>
          <p:cNvPr id="28" name="直線コネクタ 27">
            <a:extLst>
              <a:ext uri="{FF2B5EF4-FFF2-40B4-BE49-F238E27FC236}">
                <a16:creationId xmlns:a16="http://schemas.microsoft.com/office/drawing/2014/main" id="{64518402-FD4B-D6BA-5112-AFC2D3301F69}"/>
              </a:ext>
            </a:extLst>
          </p:cNvPr>
          <p:cNvCxnSpPr>
            <a:cxnSpLocks/>
            <a:stCxn id="3" idx="1"/>
            <a:endCxn id="5" idx="3"/>
          </p:cNvCxnSpPr>
          <p:nvPr/>
        </p:nvCxnSpPr>
        <p:spPr>
          <a:xfrm flipH="1" flipV="1">
            <a:off x="6348510" y="5179434"/>
            <a:ext cx="1009387" cy="505648"/>
          </a:xfrm>
          <a:prstGeom prst="line">
            <a:avLst/>
          </a:prstGeom>
          <a:noFill/>
          <a:ln w="12700" cap="flat" cmpd="sng" algn="ctr">
            <a:solidFill>
              <a:srgbClr val="000000"/>
            </a:solidFill>
            <a:prstDash val="solid"/>
            <a:miter lim="800000"/>
            <a:tailEnd type="triangle"/>
          </a:ln>
          <a:effectLst/>
        </p:spPr>
      </p:cxnSp>
      <p:cxnSp>
        <p:nvCxnSpPr>
          <p:cNvPr id="29" name="直線コネクタ 28">
            <a:extLst>
              <a:ext uri="{FF2B5EF4-FFF2-40B4-BE49-F238E27FC236}">
                <a16:creationId xmlns:a16="http://schemas.microsoft.com/office/drawing/2014/main" id="{496E105C-67CA-D3E9-01A3-1ADCF140A02D}"/>
              </a:ext>
            </a:extLst>
          </p:cNvPr>
          <p:cNvCxnSpPr>
            <a:cxnSpLocks/>
          </p:cNvCxnSpPr>
          <p:nvPr/>
        </p:nvCxnSpPr>
        <p:spPr>
          <a:xfrm>
            <a:off x="6650811" y="5213116"/>
            <a:ext cx="716814" cy="0"/>
          </a:xfrm>
          <a:prstGeom prst="line">
            <a:avLst/>
          </a:prstGeom>
          <a:noFill/>
          <a:ln w="19050" cap="flat" cmpd="sng" algn="ctr">
            <a:solidFill>
              <a:srgbClr val="FF0000"/>
            </a:solidFill>
            <a:prstDash val="solid"/>
            <a:miter lim="800000"/>
            <a:tailEnd type="triangle"/>
          </a:ln>
          <a:effectLst/>
        </p:spPr>
      </p:cxnSp>
      <p:sp>
        <p:nvSpPr>
          <p:cNvPr id="30" name="正方形/長方形 29">
            <a:extLst>
              <a:ext uri="{FF2B5EF4-FFF2-40B4-BE49-F238E27FC236}">
                <a16:creationId xmlns:a16="http://schemas.microsoft.com/office/drawing/2014/main" id="{E7320AF7-54D5-035C-3444-05A3AF4A634C}"/>
              </a:ext>
            </a:extLst>
          </p:cNvPr>
          <p:cNvSpPr/>
          <p:nvPr/>
        </p:nvSpPr>
        <p:spPr>
          <a:xfrm>
            <a:off x="4075937" y="4958282"/>
            <a:ext cx="2558375" cy="1398954"/>
          </a:xfrm>
          <a:prstGeom prst="rect">
            <a:avLst/>
          </a:prstGeom>
          <a:noFill/>
          <a:ln w="19050" cap="flat" cmpd="sng" algn="ctr">
            <a:solidFill>
              <a:srgbClr val="FF0000"/>
            </a:solidFill>
            <a:prstDash val="solid"/>
            <a:miter lim="800000"/>
          </a:ln>
          <a:effectLst/>
          <a:extLst>
            <a:ext uri="{909E8E84-426E-40DD-AFC4-6F175D3DCCD1}">
              <a14:hiddenFill xmlns:a14="http://schemas.microsoft.com/office/drawing/2010/main">
                <a:solidFill>
                  <a:srgbClr val="E3ECFD"/>
                </a:solidFill>
              </a14:hiddenFill>
            </a:ext>
          </a:extLst>
        </p:spPr>
        <p:txBody>
          <a:bodyPr lIns="108000" tIns="108000" rIns="108000" bIns="108000" rtlCol="0" anchor="t" anchorCtr="0">
            <a:spAutoFit/>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rgbClr val="000000"/>
              </a:solidFill>
              <a:effectLst/>
              <a:uLnTx/>
              <a:uFillTx/>
              <a:latin typeface="BIZ UDPゴシック"/>
              <a:ea typeface="BIZ UDPゴシック"/>
            </a:endParaRPr>
          </a:p>
        </p:txBody>
      </p:sp>
      <p:grpSp>
        <p:nvGrpSpPr>
          <p:cNvPr id="31" name="グループ化 30">
            <a:extLst>
              <a:ext uri="{FF2B5EF4-FFF2-40B4-BE49-F238E27FC236}">
                <a16:creationId xmlns:a16="http://schemas.microsoft.com/office/drawing/2014/main" id="{8D7C420E-65DF-40BA-2B83-7B5163E5144D}"/>
              </a:ext>
            </a:extLst>
          </p:cNvPr>
          <p:cNvGrpSpPr/>
          <p:nvPr/>
        </p:nvGrpSpPr>
        <p:grpSpPr>
          <a:xfrm>
            <a:off x="7311885" y="4428113"/>
            <a:ext cx="2737313" cy="650678"/>
            <a:chOff x="7642574" y="5160508"/>
            <a:chExt cx="2737313" cy="650678"/>
          </a:xfrm>
        </p:grpSpPr>
        <p:cxnSp>
          <p:nvCxnSpPr>
            <p:cNvPr id="32" name="直線コネクタ 31">
              <a:extLst>
                <a:ext uri="{FF2B5EF4-FFF2-40B4-BE49-F238E27FC236}">
                  <a16:creationId xmlns:a16="http://schemas.microsoft.com/office/drawing/2014/main" id="{A594B164-ED53-6848-1055-6FF1D8E7E399}"/>
                </a:ext>
              </a:extLst>
            </p:cNvPr>
            <p:cNvCxnSpPr>
              <a:cxnSpLocks/>
            </p:cNvCxnSpPr>
            <p:nvPr/>
          </p:nvCxnSpPr>
          <p:spPr>
            <a:xfrm flipH="1">
              <a:off x="7642574" y="5535156"/>
              <a:ext cx="369935" cy="0"/>
            </a:xfrm>
            <a:prstGeom prst="line">
              <a:avLst/>
            </a:prstGeom>
            <a:noFill/>
            <a:ln w="19050" cap="flat" cmpd="sng" algn="ctr">
              <a:solidFill>
                <a:srgbClr val="FF0000"/>
              </a:solidFill>
              <a:prstDash val="solid"/>
              <a:miter lim="800000"/>
              <a:tailEnd type="triangle"/>
            </a:ln>
            <a:effectLst/>
          </p:spPr>
        </p:cxnSp>
        <p:cxnSp>
          <p:nvCxnSpPr>
            <p:cNvPr id="33" name="直線コネクタ 32">
              <a:extLst>
                <a:ext uri="{FF2B5EF4-FFF2-40B4-BE49-F238E27FC236}">
                  <a16:creationId xmlns:a16="http://schemas.microsoft.com/office/drawing/2014/main" id="{16D96E5F-493A-DEBA-E22B-F6D24B944AF6}"/>
                </a:ext>
              </a:extLst>
            </p:cNvPr>
            <p:cNvCxnSpPr>
              <a:cxnSpLocks/>
            </p:cNvCxnSpPr>
            <p:nvPr/>
          </p:nvCxnSpPr>
          <p:spPr>
            <a:xfrm flipH="1">
              <a:off x="7642574" y="5271823"/>
              <a:ext cx="369935" cy="0"/>
            </a:xfrm>
            <a:prstGeom prst="line">
              <a:avLst/>
            </a:prstGeom>
            <a:noFill/>
            <a:ln w="19050" cap="flat" cmpd="sng" algn="ctr">
              <a:solidFill>
                <a:srgbClr val="000000"/>
              </a:solidFill>
              <a:prstDash val="lgDashDotDot"/>
              <a:miter lim="800000"/>
              <a:tailEnd type="triangle"/>
            </a:ln>
            <a:effectLst/>
          </p:spPr>
        </p:cxnSp>
        <p:cxnSp>
          <p:nvCxnSpPr>
            <p:cNvPr id="34" name="直線コネクタ 33">
              <a:extLst>
                <a:ext uri="{FF2B5EF4-FFF2-40B4-BE49-F238E27FC236}">
                  <a16:creationId xmlns:a16="http://schemas.microsoft.com/office/drawing/2014/main" id="{37FFE7E5-5F7C-F058-C5AA-3EA8C22E54DA}"/>
                </a:ext>
              </a:extLst>
            </p:cNvPr>
            <p:cNvCxnSpPr>
              <a:cxnSpLocks/>
            </p:cNvCxnSpPr>
            <p:nvPr/>
          </p:nvCxnSpPr>
          <p:spPr>
            <a:xfrm flipH="1">
              <a:off x="7642574" y="5423212"/>
              <a:ext cx="369935" cy="0"/>
            </a:xfrm>
            <a:prstGeom prst="line">
              <a:avLst/>
            </a:prstGeom>
            <a:noFill/>
            <a:ln w="19050" cap="flat" cmpd="sng" algn="ctr">
              <a:solidFill>
                <a:srgbClr val="000000"/>
              </a:solidFill>
              <a:prstDash val="solid"/>
              <a:miter lim="800000"/>
              <a:tailEnd type="triangle"/>
            </a:ln>
            <a:effectLst/>
          </p:spPr>
        </p:cxnSp>
        <p:sp>
          <p:nvSpPr>
            <p:cNvPr id="35" name="正方形/長方形 34">
              <a:extLst>
                <a:ext uri="{FF2B5EF4-FFF2-40B4-BE49-F238E27FC236}">
                  <a16:creationId xmlns:a16="http://schemas.microsoft.com/office/drawing/2014/main" id="{3C03C7FC-7899-1543-2F98-BC478426DCEC}"/>
                </a:ext>
              </a:extLst>
            </p:cNvPr>
            <p:cNvSpPr/>
            <p:nvPr/>
          </p:nvSpPr>
          <p:spPr>
            <a:xfrm>
              <a:off x="8012207" y="5160508"/>
              <a:ext cx="2367680" cy="648512"/>
            </a:xfrm>
            <a:prstGeom prst="rect">
              <a:avLst/>
            </a:prstGeom>
            <a:noFill/>
            <a:ln w="12700" cap="flat" cmpd="sng" algn="ctr">
              <a:noFill/>
              <a:prstDash val="solid"/>
              <a:miter lim="800000"/>
              <a:headEnd type="none" w="med" len="med"/>
              <a:tailEnd type="none" w="med" len="med"/>
            </a:ln>
            <a:effectLst/>
          </p:spPr>
          <p:txBody>
            <a:bodyPr wrap="square" lIns="46800" tIns="46800" rIns="46800" bIns="46800" rtlCol="0" anchor="ctr">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a:ln>
                    <a:noFill/>
                  </a:ln>
                  <a:solidFill>
                    <a:srgbClr val="000000"/>
                  </a:solidFill>
                  <a:effectLst/>
                  <a:uLnTx/>
                  <a:uFillTx/>
                  <a:latin typeface="Arial"/>
                </a:rPr>
                <a:t>ダッシュボードにより表示する情報の収集</a:t>
              </a:r>
              <a:endParaRPr kumimoji="0" lang="en-US" altLang="ja-JP" sz="900" b="0" i="0" u="none" strike="noStrike" kern="0" cap="none" spc="0" normalizeH="0" baseline="0" noProof="0">
                <a:ln>
                  <a:noFill/>
                </a:ln>
                <a:solidFill>
                  <a:srgbClr val="000000"/>
                </a:solidFill>
                <a:effectLst/>
                <a:uLnTx/>
                <a:uFillTx/>
                <a:latin typeface="Arial"/>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a:ln>
                    <a:noFill/>
                  </a:ln>
                  <a:solidFill>
                    <a:srgbClr val="000000"/>
                  </a:solidFill>
                  <a:effectLst/>
                  <a:uLnTx/>
                  <a:uFillTx/>
                  <a:latin typeface="Arial"/>
                </a:rPr>
                <a:t>ダッシュボードの提供</a:t>
              </a:r>
              <a:endParaRPr kumimoji="0" lang="en-US" altLang="ja-JP" sz="900" b="0" i="0" u="none" strike="noStrike" kern="0" cap="none" spc="0" normalizeH="0" baseline="0" noProof="0">
                <a:ln>
                  <a:noFill/>
                </a:ln>
                <a:solidFill>
                  <a:srgbClr val="000000"/>
                </a:solidFill>
                <a:effectLst/>
                <a:uLnTx/>
                <a:uFillTx/>
                <a:latin typeface="Arial"/>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a:ln>
                    <a:noFill/>
                  </a:ln>
                  <a:solidFill>
                    <a:srgbClr val="000000"/>
                  </a:solidFill>
                  <a:effectLst/>
                  <a:uLnTx/>
                  <a:uFillTx/>
                  <a:latin typeface="Arial"/>
                </a:rPr>
                <a:t>ダッシュボードによる情報の表示</a:t>
              </a:r>
              <a:endParaRPr kumimoji="0" lang="en-US" altLang="ja-JP" sz="900" b="0" i="0" u="none" strike="noStrike" kern="0" cap="none" spc="0" normalizeH="0" baseline="0" noProof="0">
                <a:ln>
                  <a:noFill/>
                </a:ln>
                <a:solidFill>
                  <a:srgbClr val="000000"/>
                </a:solidFill>
                <a:effectLst/>
                <a:uLnTx/>
                <a:uFillTx/>
                <a:latin typeface="Arial"/>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a:ln>
                    <a:noFill/>
                  </a:ln>
                  <a:solidFill>
                    <a:srgbClr val="000000"/>
                  </a:solidFill>
                  <a:effectLst/>
                  <a:uLnTx/>
                  <a:uFillTx/>
                  <a:latin typeface="Arial"/>
                </a:rPr>
                <a:t>地方公共団体の</a:t>
              </a:r>
              <a:r>
                <a:rPr kumimoji="0" lang="en-US" altLang="ja-JP" sz="900" b="0" i="0" u="none" strike="noStrike" kern="0" cap="none" spc="0" normalizeH="0" baseline="0" noProof="0">
                  <a:ln>
                    <a:noFill/>
                  </a:ln>
                  <a:solidFill>
                    <a:srgbClr val="000000"/>
                  </a:solidFill>
                  <a:effectLst/>
                  <a:uLnTx/>
                  <a:uFillTx/>
                  <a:latin typeface="Arial"/>
                </a:rPr>
                <a:t>KPI</a:t>
              </a:r>
              <a:r>
                <a:rPr kumimoji="0" lang="ja-JP" altLang="en-US" sz="900" b="0" i="0" u="none" strike="noStrike" kern="0" cap="none" spc="0" normalizeH="0" baseline="0" noProof="0">
                  <a:ln>
                    <a:noFill/>
                  </a:ln>
                  <a:solidFill>
                    <a:srgbClr val="000000"/>
                  </a:solidFill>
                  <a:effectLst/>
                  <a:uLnTx/>
                  <a:uFillTx/>
                  <a:latin typeface="Arial"/>
                </a:rPr>
                <a:t>運用を支援する場合</a:t>
              </a:r>
              <a:endParaRPr kumimoji="0" lang="en-US" altLang="ja-JP" sz="900" b="0" i="0" u="none" strike="noStrike" kern="0" cap="none" spc="0" normalizeH="0" baseline="0" noProof="0">
                <a:ln>
                  <a:noFill/>
                </a:ln>
                <a:solidFill>
                  <a:srgbClr val="000000"/>
                </a:solidFill>
                <a:effectLst/>
                <a:uLnTx/>
                <a:uFillTx/>
                <a:latin typeface="Arial"/>
              </a:endParaRPr>
            </a:p>
          </p:txBody>
        </p:sp>
        <p:sp>
          <p:nvSpPr>
            <p:cNvPr id="36" name="正方形/長方形 35">
              <a:extLst>
                <a:ext uri="{FF2B5EF4-FFF2-40B4-BE49-F238E27FC236}">
                  <a16:creationId xmlns:a16="http://schemas.microsoft.com/office/drawing/2014/main" id="{ED86E932-128F-5140-80D3-5AC270869976}"/>
                </a:ext>
              </a:extLst>
            </p:cNvPr>
            <p:cNvSpPr/>
            <p:nvPr/>
          </p:nvSpPr>
          <p:spPr>
            <a:xfrm>
              <a:off x="7867842" y="5578172"/>
              <a:ext cx="288729" cy="233014"/>
            </a:xfrm>
            <a:prstGeom prst="rect">
              <a:avLst/>
            </a:prstGeom>
            <a:noFill/>
            <a:ln w="12700" cap="flat" cmpd="sng" algn="ctr">
              <a:noFill/>
              <a:prstDash val="solid"/>
              <a:miter lim="800000"/>
              <a:headEnd type="none" w="med" len="med"/>
              <a:tailEnd type="none" w="med" len="med"/>
            </a:ln>
            <a:effectLst/>
          </p:spPr>
          <p:txBody>
            <a:bodyPr wrap="square" lIns="46800" tIns="46800" rIns="46800" bIns="46800" rtlCol="0" anchor="ctr">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900" b="0" i="0" u="none" strike="noStrike" kern="0" cap="none" spc="0" normalizeH="0" baseline="0" noProof="0">
                  <a:ln>
                    <a:noFill/>
                  </a:ln>
                  <a:solidFill>
                    <a:srgbClr val="000000"/>
                  </a:solidFill>
                  <a:effectLst/>
                  <a:uLnTx/>
                  <a:uFillTx/>
                  <a:latin typeface="Arial"/>
                </a:rPr>
                <a:t>※</a:t>
              </a:r>
            </a:p>
          </p:txBody>
        </p:sp>
      </p:grpSp>
      <p:sp>
        <p:nvSpPr>
          <p:cNvPr id="37" name="正方形/長方形 36">
            <a:extLst>
              <a:ext uri="{FF2B5EF4-FFF2-40B4-BE49-F238E27FC236}">
                <a16:creationId xmlns:a16="http://schemas.microsoft.com/office/drawing/2014/main" id="{2B23D256-B240-3912-AAA5-4CE317F08926}"/>
              </a:ext>
            </a:extLst>
          </p:cNvPr>
          <p:cNvSpPr>
            <a:spLocks/>
          </p:cNvSpPr>
          <p:nvPr/>
        </p:nvSpPr>
        <p:spPr>
          <a:xfrm>
            <a:off x="7411718" y="6022056"/>
            <a:ext cx="2369810" cy="360000"/>
          </a:xfrm>
          <a:prstGeom prst="rect">
            <a:avLst/>
          </a:prstGeom>
          <a:solidFill>
            <a:srgbClr val="00B050"/>
          </a:solidFill>
          <a:ln w="12700" cap="flat" cmpd="sng" algn="ctr">
            <a:solidFill>
              <a:srgbClr val="000000"/>
            </a:solidFill>
            <a:prstDash val="solid"/>
            <a:miter lim="800000"/>
            <a:headEnd type="none" w="med" len="med"/>
            <a:tailEnd type="none" w="med" len="med"/>
          </a:ln>
          <a:effectLst/>
        </p:spPr>
        <p:txBody>
          <a:bodyPr wrap="square" lIns="46800" tIns="46800" rIns="46800" bIns="46800"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altLang="ja-JP" sz="1100" b="0" i="0" u="none" strike="noStrike" kern="0" cap="none" spc="0" normalizeH="0" baseline="0" noProof="0">
              <a:ln>
                <a:noFill/>
              </a:ln>
              <a:solidFill>
                <a:srgbClr val="FFFFFF">
                  <a:lumMod val="100000"/>
                </a:srgbClr>
              </a:solidFill>
              <a:effectLst/>
              <a:uLnTx/>
              <a:uFillTx/>
              <a:latin typeface="Arial"/>
            </a:endParaRPr>
          </a:p>
        </p:txBody>
      </p:sp>
      <p:sp>
        <p:nvSpPr>
          <p:cNvPr id="38" name="正方形/長方形 37">
            <a:extLst>
              <a:ext uri="{FF2B5EF4-FFF2-40B4-BE49-F238E27FC236}">
                <a16:creationId xmlns:a16="http://schemas.microsoft.com/office/drawing/2014/main" id="{E34592A7-87DB-99F0-6B8C-C9E0C5771B57}"/>
              </a:ext>
            </a:extLst>
          </p:cNvPr>
          <p:cNvSpPr>
            <a:spLocks/>
          </p:cNvSpPr>
          <p:nvPr/>
        </p:nvSpPr>
        <p:spPr>
          <a:xfrm>
            <a:off x="7466843" y="6086907"/>
            <a:ext cx="2369810" cy="360000"/>
          </a:xfrm>
          <a:prstGeom prst="rect">
            <a:avLst/>
          </a:prstGeom>
          <a:solidFill>
            <a:srgbClr val="00B050"/>
          </a:solidFill>
          <a:ln w="12700" cap="flat" cmpd="sng" algn="ctr">
            <a:solidFill>
              <a:srgbClr val="000000"/>
            </a:solidFill>
            <a:prstDash val="solid"/>
            <a:miter lim="800000"/>
            <a:headEnd type="none" w="med" len="med"/>
            <a:tailEnd type="none" w="med" len="med"/>
          </a:ln>
          <a:effectLst/>
        </p:spPr>
        <p:txBody>
          <a:bodyPr wrap="square" lIns="46800" tIns="46800" rIns="46800" bIns="46800"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100" b="0" i="0" u="none" strike="noStrike" kern="0" cap="none" spc="0" normalizeH="0" baseline="0" noProof="0">
                <a:ln>
                  <a:noFill/>
                </a:ln>
                <a:solidFill>
                  <a:srgbClr val="FFFFFF"/>
                </a:solidFill>
                <a:effectLst/>
                <a:uLnTx/>
                <a:uFillTx/>
                <a:latin typeface="Arial"/>
              </a:rPr>
              <a:t>ガバメントクラウド</a:t>
            </a:r>
            <a:r>
              <a:rPr kumimoji="0" lang="ja-JP" altLang="en-US" sz="1100" b="0" i="0" u="none" strike="noStrike" kern="0" cap="none" spc="0" normalizeH="0" baseline="0" noProof="0">
                <a:ln>
                  <a:noFill/>
                </a:ln>
                <a:solidFill>
                  <a:srgbClr val="FFFFFF">
                    <a:lumMod val="100000"/>
                  </a:srgbClr>
                </a:solidFill>
                <a:effectLst/>
                <a:uLnTx/>
                <a:uFillTx/>
                <a:latin typeface="Arial"/>
              </a:rPr>
              <a:t>運用管理補助者</a:t>
            </a:r>
            <a:r>
              <a:rPr kumimoji="0" lang="en-US" altLang="ja-JP" sz="1100" b="0" i="0" u="none" strike="noStrike" kern="0" cap="none" spc="0" normalizeH="0" baseline="0" noProof="0">
                <a:ln>
                  <a:noFill/>
                </a:ln>
                <a:solidFill>
                  <a:srgbClr val="FFFFFF">
                    <a:lumMod val="100000"/>
                  </a:srgbClr>
                </a:solidFill>
                <a:effectLst/>
                <a:uLnTx/>
                <a:uFillTx/>
                <a:latin typeface="Arial"/>
              </a:rPr>
              <a:t>/ASP</a:t>
            </a:r>
          </a:p>
        </p:txBody>
      </p:sp>
      <p:sp>
        <p:nvSpPr>
          <p:cNvPr id="39" name="正方形/長方形 38">
            <a:extLst>
              <a:ext uri="{FF2B5EF4-FFF2-40B4-BE49-F238E27FC236}">
                <a16:creationId xmlns:a16="http://schemas.microsoft.com/office/drawing/2014/main" id="{B7691392-DAA4-F6C0-CEE9-1C1DDFCF7922}"/>
              </a:ext>
            </a:extLst>
          </p:cNvPr>
          <p:cNvSpPr/>
          <p:nvPr/>
        </p:nvSpPr>
        <p:spPr>
          <a:xfrm>
            <a:off x="189271" y="4450387"/>
            <a:ext cx="3811894" cy="263791"/>
          </a:xfrm>
          <a:prstGeom prst="rect">
            <a:avLst/>
          </a:prstGeom>
          <a:noFill/>
          <a:ln w="12700" cap="flat" cmpd="sng" algn="ctr">
            <a:noFill/>
            <a:prstDash val="solid"/>
            <a:miter lim="800000"/>
            <a:headEnd type="none" w="med" len="med"/>
            <a:tailEnd type="none" w="med" len="med"/>
          </a:ln>
          <a:effectLst/>
        </p:spPr>
        <p:txBody>
          <a:bodyPr wrap="square" lIns="46800" tIns="46800" rIns="46800" bIns="46800" rtlCol="0" anchor="ctr">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050" b="0" i="0" u="none" strike="noStrike" kern="0" cap="none" spc="0" normalizeH="0" baseline="0" noProof="0">
                <a:ln>
                  <a:noFill/>
                </a:ln>
                <a:solidFill>
                  <a:srgbClr val="000000"/>
                </a:solidFill>
                <a:effectLst/>
                <a:uLnTx/>
                <a:uFillTx/>
              </a:rPr>
              <a:t>地方公共団体における</a:t>
            </a:r>
            <a:r>
              <a:rPr kumimoji="0" lang="en-US" altLang="ja-JP" sz="1050" b="0" i="0" u="none" strike="noStrike" kern="0" cap="none" spc="0" normalizeH="0" baseline="0" noProof="0">
                <a:ln>
                  <a:noFill/>
                </a:ln>
                <a:solidFill>
                  <a:srgbClr val="000000"/>
                </a:solidFill>
                <a:effectLst/>
                <a:uLnTx/>
                <a:uFillTx/>
              </a:rPr>
              <a:t>KPI</a:t>
            </a:r>
            <a:r>
              <a:rPr kumimoji="0" lang="ja-JP" altLang="en-US" sz="1050" b="0" i="0" u="none" strike="noStrike" kern="0" cap="none" spc="0" normalizeH="0" baseline="0" noProof="0">
                <a:ln>
                  <a:noFill/>
                </a:ln>
                <a:solidFill>
                  <a:srgbClr val="000000"/>
                </a:solidFill>
                <a:effectLst/>
                <a:uLnTx/>
                <a:uFillTx/>
              </a:rPr>
              <a:t>の運用イメージ（単独利用方式の例）</a:t>
            </a:r>
          </a:p>
        </p:txBody>
      </p:sp>
    </p:spTree>
    <p:extLst>
      <p:ext uri="{BB962C8B-B14F-4D97-AF65-F5344CB8AC3E}">
        <p14:creationId xmlns:p14="http://schemas.microsoft.com/office/powerpoint/2010/main" val="22465341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テキスト ボックス 16">
            <a:extLst>
              <a:ext uri="{FF2B5EF4-FFF2-40B4-BE49-F238E27FC236}">
                <a16:creationId xmlns:a16="http://schemas.microsoft.com/office/drawing/2014/main" id="{5C068B83-3D6D-DFC6-2748-FFB88054774C}"/>
              </a:ext>
            </a:extLst>
          </p:cNvPr>
          <p:cNvSpPr txBox="1"/>
          <p:nvPr/>
        </p:nvSpPr>
        <p:spPr>
          <a:xfrm>
            <a:off x="967351" y="995620"/>
            <a:ext cx="8129236" cy="1034798"/>
          </a:xfrm>
          <a:prstGeom prst="rect">
            <a:avLst/>
          </a:prstGeom>
          <a:noFill/>
        </p:spPr>
        <p:txBody>
          <a:bodyPr wrap="square" lIns="54610" tIns="54610" rIns="54610" bIns="54610" rtlCol="0">
            <a:noAutofit/>
          </a:bodyPr>
          <a:lstStyle/>
          <a:p>
            <a:pPr marL="285750" indent="-285750">
              <a:spcAft>
                <a:spcPts val="600"/>
              </a:spcAft>
              <a:buFont typeface="Wingdings" panose="05000000000000000000" pitchFamily="2" charset="2"/>
              <a:buChar char="n"/>
            </a:pPr>
            <a:r>
              <a:rPr kumimoji="1" lang="ja-JP" altLang="en-US" sz="1400">
                <a:latin typeface="+mj-ea"/>
                <a:ea typeface="+mj-ea"/>
              </a:rPr>
              <a:t>地方公共団体における</a:t>
            </a:r>
            <a:r>
              <a:rPr kumimoji="1" lang="en-US" altLang="ja-JP" sz="1400">
                <a:latin typeface="+mj-ea"/>
                <a:ea typeface="+mj-ea"/>
              </a:rPr>
              <a:t>KPI</a:t>
            </a:r>
            <a:r>
              <a:rPr kumimoji="1" lang="ja-JP" altLang="en-US" sz="1400">
                <a:latin typeface="+mj-ea"/>
                <a:ea typeface="+mj-ea"/>
              </a:rPr>
              <a:t>の運用イメージ（共同利用方式の例）を以下に示す。各ベンダーの役割は単独利用方式と同様である。</a:t>
            </a:r>
          </a:p>
          <a:p>
            <a:pPr marL="285750" indent="-285750">
              <a:spcAft>
                <a:spcPts val="600"/>
              </a:spcAft>
              <a:buFont typeface="Wingdings" panose="05000000000000000000" pitchFamily="2" charset="2"/>
              <a:buChar char="n"/>
            </a:pPr>
            <a:r>
              <a:rPr kumimoji="1" lang="ja-JP" altLang="en-US" sz="1400">
                <a:latin typeface="+mj-ea"/>
                <a:ea typeface="+mj-ea"/>
              </a:rPr>
              <a:t>利用システムダッシュボードは共同利用している地方公共団体が共通的に参照し、地方公共団体向けダッシュボードは個別に構築されたダッシュボードを参照する。</a:t>
            </a:r>
          </a:p>
        </p:txBody>
      </p:sp>
      <p:sp>
        <p:nvSpPr>
          <p:cNvPr id="18" name="タイトル 3">
            <a:extLst>
              <a:ext uri="{FF2B5EF4-FFF2-40B4-BE49-F238E27FC236}">
                <a16:creationId xmlns:a16="http://schemas.microsoft.com/office/drawing/2014/main" id="{289B9E2D-D219-27D2-43C9-84214F0D0B51}"/>
              </a:ext>
            </a:extLst>
          </p:cNvPr>
          <p:cNvSpPr txBox="1">
            <a:spLocks/>
          </p:cNvSpPr>
          <p:nvPr/>
        </p:nvSpPr>
        <p:spPr>
          <a:xfrm>
            <a:off x="1148465" y="501448"/>
            <a:ext cx="7789339" cy="414237"/>
          </a:xfrm>
          <a:prstGeom prst="rect">
            <a:avLst/>
          </a:prstGeom>
        </p:spPr>
        <p:txBody>
          <a:bodyPr vert="horz" lIns="0" tIns="0" rIns="0" bIns="0" rtlCol="0" anchor="ctr" anchorCtr="0">
            <a:noAutofit/>
          </a:bodyPr>
          <a:lstStyle>
            <a:lvl1pPr algn="l" defTabSz="844083" rtl="0" eaLnBrk="1" latinLnBrk="0" hangingPunct="1">
              <a:lnSpc>
                <a:spcPct val="100000"/>
              </a:lnSpc>
              <a:spcBef>
                <a:spcPct val="0"/>
              </a:spcBef>
              <a:buNone/>
              <a:defRPr kumimoji="1" sz="3323" b="1" kern="1200">
                <a:solidFill>
                  <a:schemeClr val="tx2"/>
                </a:solidFill>
                <a:latin typeface="+mj-lt"/>
                <a:ea typeface="+mj-ea"/>
                <a:cs typeface="+mj-cs"/>
              </a:defRPr>
            </a:lvl1pPr>
          </a:lstStyle>
          <a:p>
            <a:r>
              <a:rPr lang="en-US" altLang="ja-JP" sz="2400">
                <a:solidFill>
                  <a:schemeClr val="tx1"/>
                </a:solidFill>
                <a:latin typeface="+mj-ea"/>
                <a:cs typeface="+mj-lt"/>
              </a:rPr>
              <a:t>【</a:t>
            </a:r>
            <a:r>
              <a:rPr lang="ja-JP" altLang="en-US" sz="2400">
                <a:solidFill>
                  <a:schemeClr val="tx1"/>
                </a:solidFill>
                <a:latin typeface="+mj-ea"/>
                <a:cs typeface="+mj-lt"/>
              </a:rPr>
              <a:t>参考</a:t>
            </a:r>
            <a:r>
              <a:rPr lang="en-US" altLang="ja-JP" sz="2400">
                <a:solidFill>
                  <a:schemeClr val="tx1"/>
                </a:solidFill>
                <a:latin typeface="+mj-ea"/>
                <a:cs typeface="+mj-lt"/>
              </a:rPr>
              <a:t>】KPI</a:t>
            </a:r>
            <a:r>
              <a:rPr lang="ja-JP" altLang="en-US" sz="2400">
                <a:solidFill>
                  <a:schemeClr val="tx1"/>
                </a:solidFill>
                <a:latin typeface="+mj-ea"/>
                <a:cs typeface="+mj-lt"/>
              </a:rPr>
              <a:t>の運用イメージ（共同利用方式の例）</a:t>
            </a:r>
          </a:p>
        </p:txBody>
      </p:sp>
      <p:cxnSp>
        <p:nvCxnSpPr>
          <p:cNvPr id="19" name="直線コネクタ 18">
            <a:extLst>
              <a:ext uri="{FF2B5EF4-FFF2-40B4-BE49-F238E27FC236}">
                <a16:creationId xmlns:a16="http://schemas.microsoft.com/office/drawing/2014/main" id="{BF575281-F87B-6457-C867-BBB2EE47E348}"/>
              </a:ext>
            </a:extLst>
          </p:cNvPr>
          <p:cNvCxnSpPr/>
          <p:nvPr/>
        </p:nvCxnSpPr>
        <p:spPr>
          <a:xfrm>
            <a:off x="1039229" y="965125"/>
            <a:ext cx="7534914" cy="0"/>
          </a:xfrm>
          <a:prstGeom prst="line">
            <a:avLst/>
          </a:prstGeom>
          <a:l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20" name="スライド番号プレースホルダー 19">
            <a:extLst>
              <a:ext uri="{FF2B5EF4-FFF2-40B4-BE49-F238E27FC236}">
                <a16:creationId xmlns:a16="http://schemas.microsoft.com/office/drawing/2014/main" id="{AA937354-1056-0EE1-1F14-48FC871475E3}"/>
              </a:ext>
            </a:extLst>
          </p:cNvPr>
          <p:cNvSpPr>
            <a:spLocks noGrp="1"/>
          </p:cNvSpPr>
          <p:nvPr>
            <p:ph type="sldNum" sz="quarter" idx="12"/>
          </p:nvPr>
        </p:nvSpPr>
        <p:spPr>
          <a:xfrm>
            <a:off x="7281161" y="6321266"/>
            <a:ext cx="2228850" cy="365125"/>
          </a:xfrm>
        </p:spPr>
        <p:txBody>
          <a:bodyPr/>
          <a:lstStyle/>
          <a:p>
            <a:fld id="{DFD4F317-19D0-4848-B5EB-5B174DBE8CF9}" type="slidenum">
              <a:rPr lang="ja-JP" altLang="en-US" smtClean="0"/>
              <a:pPr/>
              <a:t>12</a:t>
            </a:fld>
            <a:endParaRPr lang="ja-JP" altLang="en-US"/>
          </a:p>
        </p:txBody>
      </p:sp>
      <p:sp>
        <p:nvSpPr>
          <p:cNvPr id="2" name="正方形/長方形 1">
            <a:extLst>
              <a:ext uri="{FF2B5EF4-FFF2-40B4-BE49-F238E27FC236}">
                <a16:creationId xmlns:a16="http://schemas.microsoft.com/office/drawing/2014/main" id="{B12872A7-4449-56AA-5918-74DCB120179C}"/>
              </a:ext>
            </a:extLst>
          </p:cNvPr>
          <p:cNvSpPr>
            <a:spLocks/>
          </p:cNvSpPr>
          <p:nvPr/>
        </p:nvSpPr>
        <p:spPr>
          <a:xfrm>
            <a:off x="7173039" y="3396106"/>
            <a:ext cx="2293034" cy="360000"/>
          </a:xfrm>
          <a:prstGeom prst="rect">
            <a:avLst/>
          </a:prstGeom>
          <a:solidFill>
            <a:srgbClr val="FFFFFF">
              <a:lumMod val="95000"/>
            </a:srgbClr>
          </a:solidFill>
          <a:ln w="12700" cap="flat" cmpd="sng" algn="ctr">
            <a:solidFill>
              <a:srgbClr val="FFFFFF">
                <a:lumMod val="50000"/>
              </a:srgbClr>
            </a:solidFill>
            <a:prstDash val="solid"/>
            <a:miter lim="800000"/>
            <a:headEnd type="none" w="med" len="med"/>
            <a:tailEnd type="none" w="med" len="med"/>
          </a:ln>
          <a:effectLst/>
        </p:spPr>
        <p:txBody>
          <a:bodyPr wrap="square" lIns="46800" tIns="46800" rIns="46800" bIns="46800"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050" b="0" i="0" u="none" strike="noStrike" kern="0" cap="none" spc="0" normalizeH="0" baseline="0" noProof="0">
                <a:ln>
                  <a:noFill/>
                </a:ln>
                <a:solidFill>
                  <a:srgbClr val="000000"/>
                </a:solidFill>
                <a:effectLst/>
                <a:uLnTx/>
                <a:uFillTx/>
              </a:rPr>
              <a:t>デジタル庁</a:t>
            </a:r>
          </a:p>
        </p:txBody>
      </p:sp>
      <p:sp>
        <p:nvSpPr>
          <p:cNvPr id="3" name="正方形/長方形 2">
            <a:extLst>
              <a:ext uri="{FF2B5EF4-FFF2-40B4-BE49-F238E27FC236}">
                <a16:creationId xmlns:a16="http://schemas.microsoft.com/office/drawing/2014/main" id="{F24564B9-7034-FAC5-A76A-86F9F3A54BFF}"/>
              </a:ext>
            </a:extLst>
          </p:cNvPr>
          <p:cNvSpPr>
            <a:spLocks/>
          </p:cNvSpPr>
          <p:nvPr/>
        </p:nvSpPr>
        <p:spPr>
          <a:xfrm>
            <a:off x="7173039" y="2924140"/>
            <a:ext cx="2293034" cy="360000"/>
          </a:xfrm>
          <a:prstGeom prst="rect">
            <a:avLst/>
          </a:prstGeom>
          <a:solidFill>
            <a:srgbClr val="FFFFFF">
              <a:lumMod val="95000"/>
            </a:srgbClr>
          </a:solidFill>
          <a:ln w="12700" cap="flat" cmpd="sng" algn="ctr">
            <a:solidFill>
              <a:srgbClr val="FFFFFF">
                <a:lumMod val="50000"/>
              </a:srgbClr>
            </a:solidFill>
            <a:prstDash val="solid"/>
            <a:miter lim="800000"/>
            <a:headEnd type="none" w="med" len="med"/>
            <a:tailEnd type="none" w="med" len="med"/>
          </a:ln>
          <a:effectLst/>
        </p:spPr>
        <p:txBody>
          <a:bodyPr wrap="square" lIns="46800" tIns="46800" rIns="46800" bIns="46800"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050" b="0" i="0" u="none" strike="noStrike" kern="0" cap="none" spc="0" normalizeH="0" baseline="0" noProof="0">
                <a:ln>
                  <a:noFill/>
                </a:ln>
                <a:solidFill>
                  <a:srgbClr val="000000"/>
                </a:solidFill>
                <a:effectLst/>
                <a:uLnTx/>
                <a:uFillTx/>
              </a:rPr>
              <a:t>地方公共団体</a:t>
            </a:r>
            <a:r>
              <a:rPr kumimoji="0" lang="en-US" altLang="ja-JP" sz="1050" b="0" i="0" u="none" strike="noStrike" kern="0" cap="none" spc="0" normalizeH="0" baseline="0" noProof="0">
                <a:ln>
                  <a:noFill/>
                </a:ln>
                <a:solidFill>
                  <a:srgbClr val="000000"/>
                </a:solidFill>
                <a:effectLst/>
                <a:uLnTx/>
                <a:uFillTx/>
              </a:rPr>
              <a:t>A</a:t>
            </a:r>
            <a:br>
              <a:rPr kumimoji="0" lang="en-US" altLang="ja-JP" sz="1050" b="0" i="0" u="none" strike="noStrike" kern="0" cap="none" spc="0" normalizeH="0" baseline="0" noProof="0">
                <a:ln>
                  <a:noFill/>
                </a:ln>
                <a:solidFill>
                  <a:srgbClr val="000000"/>
                </a:solidFill>
                <a:effectLst/>
                <a:uLnTx/>
                <a:uFillTx/>
              </a:rPr>
            </a:br>
            <a:r>
              <a:rPr kumimoji="0" lang="ja-JP" altLang="en-US" sz="1050" b="0" i="0" u="none" strike="noStrike" kern="0" cap="none" spc="0" normalizeH="0" baseline="0" noProof="0">
                <a:ln>
                  <a:noFill/>
                </a:ln>
                <a:solidFill>
                  <a:srgbClr val="000000"/>
                </a:solidFill>
                <a:effectLst/>
                <a:uLnTx/>
                <a:uFillTx/>
              </a:rPr>
              <a:t>（ガバメントクラウド運用管理補助者</a:t>
            </a:r>
            <a:r>
              <a:rPr kumimoji="0" lang="en-US" altLang="ja-JP" sz="1050" b="0" i="0" u="none" strike="noStrike" kern="0" cap="none" spc="0" normalizeH="0" baseline="30000" noProof="0">
                <a:ln>
                  <a:noFill/>
                </a:ln>
                <a:solidFill>
                  <a:srgbClr val="000000"/>
                </a:solidFill>
                <a:effectLst/>
                <a:uLnTx/>
                <a:uFillTx/>
              </a:rPr>
              <a:t>※</a:t>
            </a:r>
            <a:r>
              <a:rPr kumimoji="0" lang="ja-JP" altLang="en-US" sz="1050" b="0" i="0" u="none" strike="noStrike" kern="0" cap="none" spc="0" normalizeH="0" baseline="0" noProof="0">
                <a:ln>
                  <a:noFill/>
                </a:ln>
                <a:solidFill>
                  <a:srgbClr val="000000"/>
                </a:solidFill>
                <a:effectLst/>
                <a:uLnTx/>
                <a:uFillTx/>
              </a:rPr>
              <a:t>）</a:t>
            </a:r>
          </a:p>
        </p:txBody>
      </p:sp>
      <p:sp>
        <p:nvSpPr>
          <p:cNvPr id="4" name="四角形: メモ 3">
            <a:extLst>
              <a:ext uri="{FF2B5EF4-FFF2-40B4-BE49-F238E27FC236}">
                <a16:creationId xmlns:a16="http://schemas.microsoft.com/office/drawing/2014/main" id="{6CF95E4D-00F7-0EE3-5D6D-C485906F01AB}"/>
              </a:ext>
            </a:extLst>
          </p:cNvPr>
          <p:cNvSpPr>
            <a:spLocks/>
          </p:cNvSpPr>
          <p:nvPr/>
        </p:nvSpPr>
        <p:spPr>
          <a:xfrm>
            <a:off x="4183651" y="2830158"/>
            <a:ext cx="1980000" cy="360000"/>
          </a:xfrm>
          <a:prstGeom prst="foldedCorner">
            <a:avLst/>
          </a:prstGeom>
          <a:solidFill>
            <a:srgbClr val="FFFFFF">
              <a:lumMod val="95000"/>
            </a:srgbClr>
          </a:solidFill>
          <a:ln w="12700" cap="flat" cmpd="sng" algn="ctr">
            <a:solidFill>
              <a:srgbClr val="FFFFFF">
                <a:lumMod val="50000"/>
              </a:srgbClr>
            </a:solidFill>
            <a:prstDash val="solid"/>
            <a:miter lim="800000"/>
            <a:headEnd type="none" w="med" len="med"/>
            <a:tailEnd type="none" w="med" len="med"/>
          </a:ln>
          <a:effectLst/>
        </p:spPr>
        <p:txBody>
          <a:bodyPr wrap="square" lIns="46800" tIns="46800" rIns="46800" bIns="46800"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050" b="0" i="0" u="none" strike="noStrike" kern="0" cap="none" spc="0" normalizeH="0" baseline="0" noProof="0">
                <a:ln>
                  <a:noFill/>
                </a:ln>
                <a:solidFill>
                  <a:srgbClr val="000000">
                    <a:lumMod val="100000"/>
                  </a:srgbClr>
                </a:solidFill>
                <a:effectLst/>
                <a:uLnTx/>
                <a:uFillTx/>
              </a:rPr>
              <a:t>地方公共団体向けダッシュボード</a:t>
            </a:r>
            <a:br>
              <a:rPr kumimoji="0" lang="en-US" altLang="ja-JP" sz="1050" b="0" i="0" u="none" strike="noStrike" kern="0" cap="none" spc="0" normalizeH="0" baseline="0" noProof="0">
                <a:ln>
                  <a:noFill/>
                </a:ln>
                <a:solidFill>
                  <a:srgbClr val="000000">
                    <a:lumMod val="100000"/>
                  </a:srgbClr>
                </a:solidFill>
                <a:effectLst/>
                <a:uLnTx/>
                <a:uFillTx/>
              </a:rPr>
            </a:br>
            <a:r>
              <a:rPr kumimoji="0" lang="ja-JP" altLang="en-US" sz="1050" b="0" i="0" u="none" strike="noStrike" kern="0" cap="none" spc="0" normalizeH="0" baseline="0" noProof="0">
                <a:ln>
                  <a:noFill/>
                </a:ln>
                <a:solidFill>
                  <a:srgbClr val="000000">
                    <a:lumMod val="100000"/>
                  </a:srgbClr>
                </a:solidFill>
                <a:effectLst/>
                <a:uLnTx/>
                <a:uFillTx/>
              </a:rPr>
              <a:t>（地方公共団体</a:t>
            </a:r>
            <a:r>
              <a:rPr kumimoji="0" lang="en-US" altLang="ja-JP" sz="1050" b="0" i="0" u="none" strike="noStrike" kern="0" cap="none" spc="0" normalizeH="0" baseline="0" noProof="0">
                <a:ln>
                  <a:noFill/>
                </a:ln>
                <a:solidFill>
                  <a:srgbClr val="000000">
                    <a:lumMod val="100000"/>
                  </a:srgbClr>
                </a:solidFill>
                <a:effectLst/>
                <a:uLnTx/>
                <a:uFillTx/>
              </a:rPr>
              <a:t>A</a:t>
            </a:r>
            <a:r>
              <a:rPr kumimoji="0" lang="ja-JP" altLang="en-US" sz="1050" b="0" i="0" u="none" strike="noStrike" kern="0" cap="none" spc="0" normalizeH="0" baseline="0" noProof="0">
                <a:ln>
                  <a:noFill/>
                </a:ln>
                <a:solidFill>
                  <a:srgbClr val="000000">
                    <a:lumMod val="100000"/>
                  </a:srgbClr>
                </a:solidFill>
                <a:effectLst/>
                <a:uLnTx/>
                <a:uFillTx/>
              </a:rPr>
              <a:t>向け）</a:t>
            </a:r>
          </a:p>
        </p:txBody>
      </p:sp>
      <p:sp>
        <p:nvSpPr>
          <p:cNvPr id="5" name="四角形: メモ 4">
            <a:extLst>
              <a:ext uri="{FF2B5EF4-FFF2-40B4-BE49-F238E27FC236}">
                <a16:creationId xmlns:a16="http://schemas.microsoft.com/office/drawing/2014/main" id="{E67C38DE-2752-E276-3A41-6032FC8A5B36}"/>
              </a:ext>
            </a:extLst>
          </p:cNvPr>
          <p:cNvSpPr>
            <a:spLocks/>
          </p:cNvSpPr>
          <p:nvPr/>
        </p:nvSpPr>
        <p:spPr>
          <a:xfrm>
            <a:off x="4183651" y="3268458"/>
            <a:ext cx="1980000" cy="252000"/>
          </a:xfrm>
          <a:prstGeom prst="foldedCorner">
            <a:avLst/>
          </a:prstGeom>
          <a:solidFill>
            <a:srgbClr val="FFFFFF">
              <a:lumMod val="95000"/>
            </a:srgbClr>
          </a:solidFill>
          <a:ln w="12700" cap="flat" cmpd="sng" algn="ctr">
            <a:solidFill>
              <a:srgbClr val="FFFFFF">
                <a:lumMod val="50000"/>
              </a:srgbClr>
            </a:solidFill>
            <a:prstDash val="solid"/>
            <a:miter lim="800000"/>
            <a:headEnd type="none" w="med" len="med"/>
            <a:tailEnd type="none" w="med" len="med"/>
          </a:ln>
          <a:effectLst/>
        </p:spPr>
        <p:txBody>
          <a:bodyPr wrap="square" lIns="46800" tIns="46800" rIns="46800" bIns="46800"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050" b="0" i="0" u="none" strike="noStrike" kern="0" cap="none" spc="0" normalizeH="0" baseline="0" noProof="0">
                <a:ln>
                  <a:noFill/>
                </a:ln>
                <a:solidFill>
                  <a:srgbClr val="000000">
                    <a:lumMod val="100000"/>
                  </a:srgbClr>
                </a:solidFill>
                <a:effectLst/>
                <a:uLnTx/>
                <a:uFillTx/>
              </a:rPr>
              <a:t>利用システムダッシュボード①</a:t>
            </a:r>
          </a:p>
        </p:txBody>
      </p:sp>
      <p:sp>
        <p:nvSpPr>
          <p:cNvPr id="6" name="四角形: メモ 5">
            <a:extLst>
              <a:ext uri="{FF2B5EF4-FFF2-40B4-BE49-F238E27FC236}">
                <a16:creationId xmlns:a16="http://schemas.microsoft.com/office/drawing/2014/main" id="{58728216-34A1-07F6-8528-715DB9CB1E28}"/>
              </a:ext>
            </a:extLst>
          </p:cNvPr>
          <p:cNvSpPr>
            <a:spLocks/>
          </p:cNvSpPr>
          <p:nvPr/>
        </p:nvSpPr>
        <p:spPr>
          <a:xfrm>
            <a:off x="4183651" y="3592458"/>
            <a:ext cx="1980000" cy="252000"/>
          </a:xfrm>
          <a:prstGeom prst="foldedCorner">
            <a:avLst/>
          </a:prstGeom>
          <a:solidFill>
            <a:srgbClr val="FFFFFF">
              <a:lumMod val="95000"/>
            </a:srgbClr>
          </a:solidFill>
          <a:ln w="12700" cap="flat" cmpd="sng" algn="ctr">
            <a:solidFill>
              <a:srgbClr val="FFFFFF">
                <a:lumMod val="50000"/>
              </a:srgbClr>
            </a:solidFill>
            <a:prstDash val="solid"/>
            <a:miter lim="800000"/>
            <a:headEnd type="none" w="med" len="med"/>
            <a:tailEnd type="none" w="med" len="med"/>
          </a:ln>
          <a:effectLst/>
        </p:spPr>
        <p:txBody>
          <a:bodyPr wrap="square" lIns="46800" tIns="46800" rIns="46800" bIns="46800"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050" b="0" i="0" u="none" strike="noStrike" kern="0" cap="none" spc="0" normalizeH="0" baseline="0" noProof="0">
                <a:ln>
                  <a:noFill/>
                </a:ln>
                <a:solidFill>
                  <a:srgbClr val="000000">
                    <a:lumMod val="100000"/>
                  </a:srgbClr>
                </a:solidFill>
                <a:effectLst/>
                <a:uLnTx/>
                <a:uFillTx/>
              </a:rPr>
              <a:t>利用システムダッシュボード②</a:t>
            </a:r>
          </a:p>
        </p:txBody>
      </p:sp>
      <p:grpSp>
        <p:nvGrpSpPr>
          <p:cNvPr id="7" name="グループ化 6">
            <a:extLst>
              <a:ext uri="{FF2B5EF4-FFF2-40B4-BE49-F238E27FC236}">
                <a16:creationId xmlns:a16="http://schemas.microsoft.com/office/drawing/2014/main" id="{9F70621C-248F-3E47-CCD6-2B620CE08E48}"/>
              </a:ext>
            </a:extLst>
          </p:cNvPr>
          <p:cNvGrpSpPr/>
          <p:nvPr/>
        </p:nvGrpSpPr>
        <p:grpSpPr>
          <a:xfrm>
            <a:off x="374104" y="2628266"/>
            <a:ext cx="2484000" cy="1620000"/>
            <a:chOff x="2146187" y="5524374"/>
            <a:chExt cx="2484000" cy="1620000"/>
          </a:xfrm>
        </p:grpSpPr>
        <p:sp>
          <p:nvSpPr>
            <p:cNvPr id="8" name="正方形/長方形 7">
              <a:extLst>
                <a:ext uri="{FF2B5EF4-FFF2-40B4-BE49-F238E27FC236}">
                  <a16:creationId xmlns:a16="http://schemas.microsoft.com/office/drawing/2014/main" id="{7977E6EA-8D74-87F0-AA29-47D98A419233}"/>
                </a:ext>
              </a:extLst>
            </p:cNvPr>
            <p:cNvSpPr/>
            <p:nvPr/>
          </p:nvSpPr>
          <p:spPr>
            <a:xfrm>
              <a:off x="2146187" y="5524374"/>
              <a:ext cx="2484000" cy="1620000"/>
            </a:xfrm>
            <a:prstGeom prst="rect">
              <a:avLst/>
            </a:prstGeom>
            <a:noFill/>
            <a:ln w="12700" cap="flat" cmpd="sng" algn="ctr">
              <a:solidFill>
                <a:srgbClr val="000000">
                  <a:lumMod val="100000"/>
                </a:srgbClr>
              </a:solidFill>
              <a:prstDash val="solid"/>
              <a:miter lim="800000"/>
              <a:headEnd type="none" w="med" len="med"/>
              <a:tailEnd type="none" w="med" len="med"/>
            </a:ln>
            <a:effectLst/>
            <a:extLst>
              <a:ext uri="{909E8E84-426E-40DD-AFC4-6F175D3DCCD1}">
                <a14:hiddenFill xmlns:a14="http://schemas.microsoft.com/office/drawing/2010/main">
                  <a:solidFill>
                    <a:schemeClr val="bg1">
                      <a:lumMod val="95000"/>
                    </a:schemeClr>
                  </a:solidFill>
                </a14:hiddenFill>
              </a:ext>
            </a:extLst>
          </p:spPr>
          <p:txBody>
            <a:bodyPr wrap="square" lIns="46800" tIns="46800" rIns="46800" bIns="46800" rtlCol="0" anchor="t">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050" b="0" i="0" u="none" strike="noStrike" kern="0" cap="none" spc="0" normalizeH="0" baseline="0" noProof="0">
                  <a:ln>
                    <a:noFill/>
                  </a:ln>
                  <a:solidFill>
                    <a:srgbClr val="000000"/>
                  </a:solidFill>
                  <a:effectLst/>
                  <a:uLnTx/>
                  <a:uFillTx/>
                </a:rPr>
                <a:t>地方公共団体ごとの</a:t>
              </a:r>
              <a:endParaRPr kumimoji="0" lang="en-US" altLang="ja-JP" sz="1050" b="0" i="0" u="none" strike="noStrike" kern="0" cap="none" spc="0" normalizeH="0" baseline="0" noProof="0">
                <a:ln>
                  <a:noFill/>
                </a:ln>
                <a:solidFill>
                  <a:srgbClr val="000000"/>
                </a:solidFill>
                <a:effectLst/>
                <a:uLnTx/>
                <a:uFillTx/>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050" b="0" i="0" u="none" strike="noStrike" kern="0" cap="none" spc="0" normalizeH="0" baseline="0" noProof="0">
                  <a:ln>
                    <a:noFill/>
                  </a:ln>
                  <a:solidFill>
                    <a:srgbClr val="000000"/>
                  </a:solidFill>
                  <a:effectLst/>
                  <a:uLnTx/>
                  <a:uFillTx/>
                </a:rPr>
                <a:t>ガバメントクラウド個別領域</a:t>
              </a:r>
            </a:p>
          </p:txBody>
        </p:sp>
        <p:sp>
          <p:nvSpPr>
            <p:cNvPr id="9" name="正方形/長方形 8">
              <a:extLst>
                <a:ext uri="{FF2B5EF4-FFF2-40B4-BE49-F238E27FC236}">
                  <a16:creationId xmlns:a16="http://schemas.microsoft.com/office/drawing/2014/main" id="{A1A92C63-30E9-EEA7-157B-E9961D6A29CB}"/>
                </a:ext>
              </a:extLst>
            </p:cNvPr>
            <p:cNvSpPr>
              <a:spLocks/>
            </p:cNvSpPr>
            <p:nvPr/>
          </p:nvSpPr>
          <p:spPr>
            <a:xfrm>
              <a:off x="2537657" y="5933163"/>
              <a:ext cx="1742031" cy="360000"/>
            </a:xfrm>
            <a:prstGeom prst="rect">
              <a:avLst/>
            </a:prstGeom>
            <a:solidFill>
              <a:srgbClr val="FFFFFF">
                <a:lumMod val="75000"/>
              </a:srgbClr>
            </a:solidFill>
            <a:ln w="3175" cap="flat" cmpd="sng" algn="ctr">
              <a:solidFill>
                <a:srgbClr val="FFFFFF">
                  <a:lumMod val="85000"/>
                </a:srgbClr>
              </a:solidFill>
              <a:prstDash val="solid"/>
              <a:miter lim="800000"/>
              <a:headEnd type="none" w="med" len="med"/>
              <a:tailEnd type="none" w="med" len="med"/>
            </a:ln>
            <a:effectLst/>
          </p:spPr>
          <p:txBody>
            <a:bodyPr wrap="square" lIns="46800" tIns="46800" rIns="46800" bIns="46800"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050" b="0" i="0" u="none" strike="noStrike" kern="0" cap="none" spc="0" normalizeH="0" baseline="0" noProof="0">
                  <a:ln>
                    <a:noFill/>
                  </a:ln>
                  <a:solidFill>
                    <a:prstClr val="white">
                      <a:lumMod val="100000"/>
                    </a:prstClr>
                  </a:solidFill>
                  <a:effectLst/>
                  <a:uLnTx/>
                  <a:uFillTx/>
                </a:rPr>
                <a:t>システム①本番環境</a:t>
              </a:r>
            </a:p>
          </p:txBody>
        </p:sp>
        <p:sp>
          <p:nvSpPr>
            <p:cNvPr id="10" name="正方形/長方形 9">
              <a:extLst>
                <a:ext uri="{FF2B5EF4-FFF2-40B4-BE49-F238E27FC236}">
                  <a16:creationId xmlns:a16="http://schemas.microsoft.com/office/drawing/2014/main" id="{F0FCE4B2-5CBB-F057-BBE5-A907DDDB4134}"/>
                </a:ext>
              </a:extLst>
            </p:cNvPr>
            <p:cNvSpPr>
              <a:spLocks/>
            </p:cNvSpPr>
            <p:nvPr/>
          </p:nvSpPr>
          <p:spPr>
            <a:xfrm>
              <a:off x="2537657" y="6329163"/>
              <a:ext cx="1742031" cy="360000"/>
            </a:xfrm>
            <a:prstGeom prst="rect">
              <a:avLst/>
            </a:prstGeom>
            <a:solidFill>
              <a:srgbClr val="FFFFFF">
                <a:lumMod val="75000"/>
              </a:srgbClr>
            </a:solidFill>
            <a:ln w="3175" cap="flat" cmpd="sng" algn="ctr">
              <a:solidFill>
                <a:srgbClr val="FFFFFF">
                  <a:lumMod val="85000"/>
                </a:srgbClr>
              </a:solidFill>
              <a:prstDash val="solid"/>
              <a:miter lim="800000"/>
              <a:headEnd type="none" w="med" len="med"/>
              <a:tailEnd type="none" w="med" len="med"/>
            </a:ln>
            <a:effectLst/>
          </p:spPr>
          <p:txBody>
            <a:bodyPr wrap="square" lIns="46800" tIns="46800" rIns="46800" bIns="46800"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050" b="0" i="0" u="none" strike="noStrike" kern="0" cap="none" spc="0" normalizeH="0" baseline="0" noProof="0">
                  <a:ln>
                    <a:noFill/>
                  </a:ln>
                  <a:solidFill>
                    <a:prstClr val="white">
                      <a:lumMod val="100000"/>
                    </a:prstClr>
                  </a:solidFill>
                  <a:effectLst/>
                  <a:uLnTx/>
                  <a:uFillTx/>
                </a:rPr>
                <a:t>システム②本番環境</a:t>
              </a:r>
            </a:p>
          </p:txBody>
        </p:sp>
        <p:sp>
          <p:nvSpPr>
            <p:cNvPr id="11" name="正方形/長方形 10">
              <a:extLst>
                <a:ext uri="{FF2B5EF4-FFF2-40B4-BE49-F238E27FC236}">
                  <a16:creationId xmlns:a16="http://schemas.microsoft.com/office/drawing/2014/main" id="{A66A2696-A086-D55E-8E1B-905E03FF1B5D}"/>
                </a:ext>
              </a:extLst>
            </p:cNvPr>
            <p:cNvSpPr>
              <a:spLocks/>
            </p:cNvSpPr>
            <p:nvPr/>
          </p:nvSpPr>
          <p:spPr>
            <a:xfrm>
              <a:off x="2537656" y="6725163"/>
              <a:ext cx="1742031" cy="360000"/>
            </a:xfrm>
            <a:prstGeom prst="rect">
              <a:avLst/>
            </a:prstGeom>
            <a:solidFill>
              <a:srgbClr val="FFFFFF">
                <a:lumMod val="75000"/>
              </a:srgbClr>
            </a:solidFill>
            <a:ln w="3175" cap="flat" cmpd="sng" algn="ctr">
              <a:solidFill>
                <a:srgbClr val="FFFFFF">
                  <a:lumMod val="85000"/>
                </a:srgbClr>
              </a:solidFill>
              <a:prstDash val="solid"/>
              <a:miter lim="800000"/>
              <a:headEnd type="none" w="med" len="med"/>
              <a:tailEnd type="none" w="med" len="med"/>
            </a:ln>
            <a:effectLst/>
          </p:spPr>
          <p:txBody>
            <a:bodyPr wrap="square" lIns="46800" tIns="46800" rIns="46800" bIns="46800"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050" b="0" i="0" u="none" strike="noStrike" kern="0" cap="none" spc="0" normalizeH="0" baseline="0" noProof="0">
                  <a:ln>
                    <a:noFill/>
                  </a:ln>
                  <a:solidFill>
                    <a:prstClr val="white">
                      <a:lumMod val="100000"/>
                    </a:prstClr>
                  </a:solidFill>
                  <a:effectLst/>
                  <a:uLnTx/>
                  <a:uFillTx/>
                </a:rPr>
                <a:t>運用管理</a:t>
              </a:r>
              <a:r>
                <a:rPr kumimoji="0" lang="en-US" altLang="ja-JP" sz="1050" b="0" i="0" u="none" strike="noStrike" kern="0" cap="none" spc="0" normalizeH="0" baseline="0" noProof="0">
                  <a:ln>
                    <a:noFill/>
                  </a:ln>
                  <a:solidFill>
                    <a:prstClr val="white">
                      <a:lumMod val="100000"/>
                    </a:prstClr>
                  </a:solidFill>
                  <a:effectLst/>
                  <a:uLnTx/>
                  <a:uFillTx/>
                </a:rPr>
                <a:t>/NW</a:t>
              </a:r>
              <a:r>
                <a:rPr kumimoji="0" lang="ja-JP" altLang="en-US" sz="1050" b="0" i="0" u="none" strike="noStrike" kern="0" cap="none" spc="0" normalizeH="0" baseline="0" noProof="0">
                  <a:ln>
                    <a:noFill/>
                  </a:ln>
                  <a:solidFill>
                    <a:prstClr val="white">
                      <a:lumMod val="100000"/>
                    </a:prstClr>
                  </a:solidFill>
                  <a:effectLst/>
                  <a:uLnTx/>
                  <a:uFillTx/>
                </a:rPr>
                <a:t>管理環境</a:t>
              </a:r>
            </a:p>
          </p:txBody>
        </p:sp>
      </p:grpSp>
      <p:sp>
        <p:nvSpPr>
          <p:cNvPr id="12" name="四角形: メモ 11">
            <a:extLst>
              <a:ext uri="{FF2B5EF4-FFF2-40B4-BE49-F238E27FC236}">
                <a16:creationId xmlns:a16="http://schemas.microsoft.com/office/drawing/2014/main" id="{3FC89B78-0AEC-FC5C-D91E-F4E6DB1F08D7}"/>
              </a:ext>
            </a:extLst>
          </p:cNvPr>
          <p:cNvSpPr>
            <a:spLocks/>
          </p:cNvSpPr>
          <p:nvPr/>
        </p:nvSpPr>
        <p:spPr>
          <a:xfrm>
            <a:off x="4183651" y="3916458"/>
            <a:ext cx="1980000" cy="252000"/>
          </a:xfrm>
          <a:prstGeom prst="foldedCorner">
            <a:avLst/>
          </a:prstGeom>
          <a:solidFill>
            <a:srgbClr val="FFFFFF">
              <a:lumMod val="95000"/>
            </a:srgbClr>
          </a:solidFill>
          <a:ln w="12700" cap="flat" cmpd="sng" algn="ctr">
            <a:solidFill>
              <a:srgbClr val="FFFFFF">
                <a:lumMod val="50000"/>
              </a:srgbClr>
            </a:solidFill>
            <a:prstDash val="solid"/>
            <a:miter lim="800000"/>
            <a:headEnd type="none" w="med" len="med"/>
            <a:tailEnd type="none" w="med" len="med"/>
          </a:ln>
          <a:effectLst/>
        </p:spPr>
        <p:txBody>
          <a:bodyPr wrap="square" lIns="46800" tIns="46800" rIns="46800" bIns="46800"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050" b="0" i="0" u="none" strike="noStrike" kern="0" cap="none" spc="0" normalizeH="0" baseline="0" noProof="0">
                <a:ln>
                  <a:noFill/>
                </a:ln>
                <a:solidFill>
                  <a:srgbClr val="000000">
                    <a:lumMod val="100000"/>
                  </a:srgbClr>
                </a:solidFill>
                <a:effectLst/>
                <a:uLnTx/>
                <a:uFillTx/>
              </a:rPr>
              <a:t>利用システムダッシュボード③</a:t>
            </a:r>
          </a:p>
        </p:txBody>
      </p:sp>
      <p:cxnSp>
        <p:nvCxnSpPr>
          <p:cNvPr id="13" name="直線コネクタ 12">
            <a:extLst>
              <a:ext uri="{FF2B5EF4-FFF2-40B4-BE49-F238E27FC236}">
                <a16:creationId xmlns:a16="http://schemas.microsoft.com/office/drawing/2014/main" id="{462F6CBB-0E1B-AF0E-3FB8-BF5F2C2BF275}"/>
              </a:ext>
            </a:extLst>
          </p:cNvPr>
          <p:cNvCxnSpPr>
            <a:cxnSpLocks/>
            <a:stCxn id="11" idx="3"/>
            <a:endCxn id="12" idx="1"/>
          </p:cNvCxnSpPr>
          <p:nvPr/>
        </p:nvCxnSpPr>
        <p:spPr>
          <a:xfrm>
            <a:off x="2507604" y="4009055"/>
            <a:ext cx="1676047" cy="33403"/>
          </a:xfrm>
          <a:prstGeom prst="line">
            <a:avLst/>
          </a:prstGeom>
          <a:noFill/>
          <a:ln w="19050" cap="flat" cmpd="sng" algn="ctr">
            <a:solidFill>
              <a:srgbClr val="000000"/>
            </a:solidFill>
            <a:prstDash val="lgDashDotDot"/>
            <a:miter lim="800000"/>
            <a:tailEnd type="triangle"/>
          </a:ln>
          <a:effectLst/>
        </p:spPr>
      </p:cxnSp>
      <p:cxnSp>
        <p:nvCxnSpPr>
          <p:cNvPr id="14" name="直線コネクタ 13">
            <a:extLst>
              <a:ext uri="{FF2B5EF4-FFF2-40B4-BE49-F238E27FC236}">
                <a16:creationId xmlns:a16="http://schemas.microsoft.com/office/drawing/2014/main" id="{F0095A8C-B1FC-BA0E-D769-E8BEC9F086D9}"/>
              </a:ext>
            </a:extLst>
          </p:cNvPr>
          <p:cNvCxnSpPr>
            <a:cxnSpLocks/>
            <a:stCxn id="10" idx="3"/>
            <a:endCxn id="6" idx="1"/>
          </p:cNvCxnSpPr>
          <p:nvPr/>
        </p:nvCxnSpPr>
        <p:spPr>
          <a:xfrm>
            <a:off x="2507605" y="3613055"/>
            <a:ext cx="1676046" cy="105403"/>
          </a:xfrm>
          <a:prstGeom prst="line">
            <a:avLst/>
          </a:prstGeom>
          <a:noFill/>
          <a:ln w="19050" cap="flat" cmpd="sng" algn="ctr">
            <a:solidFill>
              <a:srgbClr val="000000"/>
            </a:solidFill>
            <a:prstDash val="lgDashDotDot"/>
            <a:miter lim="800000"/>
            <a:tailEnd type="triangle"/>
          </a:ln>
          <a:effectLst/>
        </p:spPr>
      </p:cxnSp>
      <p:cxnSp>
        <p:nvCxnSpPr>
          <p:cNvPr id="15" name="直線コネクタ 14">
            <a:extLst>
              <a:ext uri="{FF2B5EF4-FFF2-40B4-BE49-F238E27FC236}">
                <a16:creationId xmlns:a16="http://schemas.microsoft.com/office/drawing/2014/main" id="{E92FCE75-90F6-0668-2793-EA39E5D9B050}"/>
              </a:ext>
            </a:extLst>
          </p:cNvPr>
          <p:cNvCxnSpPr>
            <a:cxnSpLocks/>
            <a:stCxn id="9" idx="3"/>
            <a:endCxn id="5" idx="1"/>
          </p:cNvCxnSpPr>
          <p:nvPr/>
        </p:nvCxnSpPr>
        <p:spPr>
          <a:xfrm>
            <a:off x="2507605" y="3217055"/>
            <a:ext cx="1676046" cy="177403"/>
          </a:xfrm>
          <a:prstGeom prst="line">
            <a:avLst/>
          </a:prstGeom>
          <a:noFill/>
          <a:ln w="19050" cap="flat" cmpd="sng" algn="ctr">
            <a:solidFill>
              <a:srgbClr val="000000"/>
            </a:solidFill>
            <a:prstDash val="lgDashDotDot"/>
            <a:miter lim="800000"/>
            <a:tailEnd type="triangle"/>
          </a:ln>
          <a:effectLst/>
        </p:spPr>
      </p:cxnSp>
      <p:cxnSp>
        <p:nvCxnSpPr>
          <p:cNvPr id="16" name="直線コネクタ 15">
            <a:extLst>
              <a:ext uri="{FF2B5EF4-FFF2-40B4-BE49-F238E27FC236}">
                <a16:creationId xmlns:a16="http://schemas.microsoft.com/office/drawing/2014/main" id="{3A85C21D-F36E-05C6-1795-D36050009602}"/>
              </a:ext>
            </a:extLst>
          </p:cNvPr>
          <p:cNvCxnSpPr>
            <a:cxnSpLocks/>
            <a:stCxn id="9" idx="3"/>
            <a:endCxn id="4" idx="1"/>
          </p:cNvCxnSpPr>
          <p:nvPr/>
        </p:nvCxnSpPr>
        <p:spPr>
          <a:xfrm flipV="1">
            <a:off x="2507605" y="3010158"/>
            <a:ext cx="1676046" cy="206897"/>
          </a:xfrm>
          <a:prstGeom prst="line">
            <a:avLst/>
          </a:prstGeom>
          <a:noFill/>
          <a:ln w="19050" cap="flat" cmpd="sng" algn="ctr">
            <a:solidFill>
              <a:srgbClr val="000000"/>
            </a:solidFill>
            <a:prstDash val="lgDashDotDot"/>
            <a:miter lim="800000"/>
            <a:tailEnd type="triangle"/>
          </a:ln>
          <a:effectLst/>
        </p:spPr>
      </p:cxnSp>
      <p:cxnSp>
        <p:nvCxnSpPr>
          <p:cNvPr id="21" name="直線コネクタ 20">
            <a:extLst>
              <a:ext uri="{FF2B5EF4-FFF2-40B4-BE49-F238E27FC236}">
                <a16:creationId xmlns:a16="http://schemas.microsoft.com/office/drawing/2014/main" id="{D8BAFFE9-2B0A-63ED-A83B-01DF14965F42}"/>
              </a:ext>
            </a:extLst>
          </p:cNvPr>
          <p:cNvCxnSpPr>
            <a:cxnSpLocks/>
            <a:stCxn id="10" idx="3"/>
            <a:endCxn id="4" idx="1"/>
          </p:cNvCxnSpPr>
          <p:nvPr/>
        </p:nvCxnSpPr>
        <p:spPr>
          <a:xfrm flipV="1">
            <a:off x="2507605" y="3010158"/>
            <a:ext cx="1676046" cy="602897"/>
          </a:xfrm>
          <a:prstGeom prst="line">
            <a:avLst/>
          </a:prstGeom>
          <a:noFill/>
          <a:ln w="19050" cap="flat" cmpd="sng" algn="ctr">
            <a:solidFill>
              <a:srgbClr val="000000"/>
            </a:solidFill>
            <a:prstDash val="lgDashDotDot"/>
            <a:miter lim="800000"/>
            <a:tailEnd type="triangle"/>
          </a:ln>
          <a:effectLst/>
        </p:spPr>
      </p:cxnSp>
      <p:cxnSp>
        <p:nvCxnSpPr>
          <p:cNvPr id="22" name="直線コネクタ 21">
            <a:extLst>
              <a:ext uri="{FF2B5EF4-FFF2-40B4-BE49-F238E27FC236}">
                <a16:creationId xmlns:a16="http://schemas.microsoft.com/office/drawing/2014/main" id="{24116AA4-5DD0-A94C-DD14-DC591665A96F}"/>
              </a:ext>
            </a:extLst>
          </p:cNvPr>
          <p:cNvCxnSpPr>
            <a:cxnSpLocks/>
            <a:stCxn id="11" idx="3"/>
            <a:endCxn id="4" idx="1"/>
          </p:cNvCxnSpPr>
          <p:nvPr/>
        </p:nvCxnSpPr>
        <p:spPr>
          <a:xfrm flipV="1">
            <a:off x="2507604" y="3010158"/>
            <a:ext cx="1676047" cy="998897"/>
          </a:xfrm>
          <a:prstGeom prst="line">
            <a:avLst/>
          </a:prstGeom>
          <a:noFill/>
          <a:ln w="19050" cap="flat" cmpd="sng" algn="ctr">
            <a:solidFill>
              <a:srgbClr val="000000"/>
            </a:solidFill>
            <a:prstDash val="lgDashDotDot"/>
            <a:miter lim="800000"/>
            <a:tailEnd type="triangle"/>
          </a:ln>
          <a:effectLst/>
        </p:spPr>
      </p:cxnSp>
      <p:cxnSp>
        <p:nvCxnSpPr>
          <p:cNvPr id="23" name="直線コネクタ 22">
            <a:extLst>
              <a:ext uri="{FF2B5EF4-FFF2-40B4-BE49-F238E27FC236}">
                <a16:creationId xmlns:a16="http://schemas.microsoft.com/office/drawing/2014/main" id="{F288F31F-0308-EC0A-75D7-41147DF8CCFF}"/>
              </a:ext>
            </a:extLst>
          </p:cNvPr>
          <p:cNvCxnSpPr>
            <a:cxnSpLocks/>
            <a:endCxn id="5" idx="3"/>
          </p:cNvCxnSpPr>
          <p:nvPr/>
        </p:nvCxnSpPr>
        <p:spPr>
          <a:xfrm flipH="1" flipV="1">
            <a:off x="6163651" y="3394458"/>
            <a:ext cx="1008089" cy="614318"/>
          </a:xfrm>
          <a:prstGeom prst="line">
            <a:avLst/>
          </a:prstGeom>
          <a:noFill/>
          <a:ln w="12700" cap="flat" cmpd="sng" algn="ctr">
            <a:solidFill>
              <a:srgbClr val="000000"/>
            </a:solidFill>
            <a:prstDash val="solid"/>
            <a:miter lim="800000"/>
            <a:tailEnd type="triangle"/>
          </a:ln>
          <a:effectLst/>
        </p:spPr>
      </p:cxnSp>
      <p:cxnSp>
        <p:nvCxnSpPr>
          <p:cNvPr id="24" name="直線コネクタ 23">
            <a:extLst>
              <a:ext uri="{FF2B5EF4-FFF2-40B4-BE49-F238E27FC236}">
                <a16:creationId xmlns:a16="http://schemas.microsoft.com/office/drawing/2014/main" id="{CDCC488A-F96A-ABC9-596E-730CC53A7EA2}"/>
              </a:ext>
            </a:extLst>
          </p:cNvPr>
          <p:cNvCxnSpPr>
            <a:cxnSpLocks/>
            <a:endCxn id="6" idx="3"/>
          </p:cNvCxnSpPr>
          <p:nvPr/>
        </p:nvCxnSpPr>
        <p:spPr>
          <a:xfrm flipH="1" flipV="1">
            <a:off x="6163651" y="3718458"/>
            <a:ext cx="1008089" cy="290318"/>
          </a:xfrm>
          <a:prstGeom prst="line">
            <a:avLst/>
          </a:prstGeom>
          <a:noFill/>
          <a:ln w="12700" cap="flat" cmpd="sng" algn="ctr">
            <a:solidFill>
              <a:srgbClr val="000000"/>
            </a:solidFill>
            <a:prstDash val="solid"/>
            <a:miter lim="800000"/>
            <a:tailEnd type="triangle"/>
          </a:ln>
          <a:effectLst/>
        </p:spPr>
      </p:cxnSp>
      <p:cxnSp>
        <p:nvCxnSpPr>
          <p:cNvPr id="25" name="直線コネクタ 24">
            <a:extLst>
              <a:ext uri="{FF2B5EF4-FFF2-40B4-BE49-F238E27FC236}">
                <a16:creationId xmlns:a16="http://schemas.microsoft.com/office/drawing/2014/main" id="{7D17DD05-12FF-96E2-6EA5-12AD05A0CF7B}"/>
              </a:ext>
            </a:extLst>
          </p:cNvPr>
          <p:cNvCxnSpPr>
            <a:cxnSpLocks/>
            <a:endCxn id="12" idx="3"/>
          </p:cNvCxnSpPr>
          <p:nvPr/>
        </p:nvCxnSpPr>
        <p:spPr>
          <a:xfrm flipH="1">
            <a:off x="6163651" y="4008776"/>
            <a:ext cx="1008089" cy="33682"/>
          </a:xfrm>
          <a:prstGeom prst="line">
            <a:avLst/>
          </a:prstGeom>
          <a:noFill/>
          <a:ln w="12700" cap="flat" cmpd="sng" algn="ctr">
            <a:solidFill>
              <a:srgbClr val="000000"/>
            </a:solidFill>
            <a:prstDash val="solid"/>
            <a:miter lim="800000"/>
            <a:tailEnd type="triangle"/>
          </a:ln>
          <a:effectLst/>
        </p:spPr>
      </p:cxnSp>
      <p:cxnSp>
        <p:nvCxnSpPr>
          <p:cNvPr id="26" name="直線コネクタ 25">
            <a:extLst>
              <a:ext uri="{FF2B5EF4-FFF2-40B4-BE49-F238E27FC236}">
                <a16:creationId xmlns:a16="http://schemas.microsoft.com/office/drawing/2014/main" id="{22827AE8-0D38-C8F8-27C8-E86F975211C6}"/>
              </a:ext>
            </a:extLst>
          </p:cNvPr>
          <p:cNvCxnSpPr>
            <a:cxnSpLocks/>
            <a:stCxn id="2" idx="1"/>
            <a:endCxn id="4" idx="3"/>
          </p:cNvCxnSpPr>
          <p:nvPr/>
        </p:nvCxnSpPr>
        <p:spPr>
          <a:xfrm flipH="1" flipV="1">
            <a:off x="6163651" y="3010158"/>
            <a:ext cx="1009388" cy="565948"/>
          </a:xfrm>
          <a:prstGeom prst="line">
            <a:avLst/>
          </a:prstGeom>
          <a:noFill/>
          <a:ln w="12700" cap="flat" cmpd="sng" algn="ctr">
            <a:solidFill>
              <a:srgbClr val="000000"/>
            </a:solidFill>
            <a:prstDash val="solid"/>
            <a:miter lim="800000"/>
            <a:tailEnd type="triangle"/>
          </a:ln>
          <a:effectLst/>
        </p:spPr>
      </p:cxnSp>
      <p:cxnSp>
        <p:nvCxnSpPr>
          <p:cNvPr id="27" name="直線コネクタ 26">
            <a:extLst>
              <a:ext uri="{FF2B5EF4-FFF2-40B4-BE49-F238E27FC236}">
                <a16:creationId xmlns:a16="http://schemas.microsoft.com/office/drawing/2014/main" id="{172ED5F7-D88C-158C-7445-9FF99B0BE3E8}"/>
              </a:ext>
            </a:extLst>
          </p:cNvPr>
          <p:cNvCxnSpPr>
            <a:cxnSpLocks/>
            <a:endCxn id="3" idx="1"/>
          </p:cNvCxnSpPr>
          <p:nvPr/>
        </p:nvCxnSpPr>
        <p:spPr>
          <a:xfrm>
            <a:off x="6456224" y="3104140"/>
            <a:ext cx="716815" cy="0"/>
          </a:xfrm>
          <a:prstGeom prst="line">
            <a:avLst/>
          </a:prstGeom>
          <a:noFill/>
          <a:ln w="19050" cap="flat" cmpd="sng" algn="ctr">
            <a:solidFill>
              <a:srgbClr val="FF0000"/>
            </a:solidFill>
            <a:prstDash val="solid"/>
            <a:miter lim="800000"/>
            <a:tailEnd type="triangle"/>
          </a:ln>
          <a:effectLst/>
        </p:spPr>
      </p:cxnSp>
      <p:sp>
        <p:nvSpPr>
          <p:cNvPr id="28" name="正方形/長方形 27">
            <a:extLst>
              <a:ext uri="{FF2B5EF4-FFF2-40B4-BE49-F238E27FC236}">
                <a16:creationId xmlns:a16="http://schemas.microsoft.com/office/drawing/2014/main" id="{7495BBAF-A86B-B7DB-AF5F-1443E74BBDC1}"/>
              </a:ext>
            </a:extLst>
          </p:cNvPr>
          <p:cNvSpPr/>
          <p:nvPr/>
        </p:nvSpPr>
        <p:spPr>
          <a:xfrm>
            <a:off x="3891078" y="2754056"/>
            <a:ext cx="2558375" cy="1476000"/>
          </a:xfrm>
          <a:prstGeom prst="rect">
            <a:avLst/>
          </a:prstGeom>
          <a:noFill/>
          <a:ln w="19050" cap="flat" cmpd="sng" algn="ctr">
            <a:solidFill>
              <a:srgbClr val="FF0000"/>
            </a:solidFill>
            <a:prstDash val="solid"/>
            <a:miter lim="800000"/>
          </a:ln>
          <a:effectLst/>
          <a:extLst>
            <a:ext uri="{909E8E84-426E-40DD-AFC4-6F175D3DCCD1}">
              <a14:hiddenFill xmlns:a14="http://schemas.microsoft.com/office/drawing/2010/main">
                <a:solidFill>
                  <a:srgbClr val="E3ECFD"/>
                </a:solidFill>
              </a14:hiddenFill>
            </a:ext>
          </a:extLst>
        </p:spPr>
        <p:txBody>
          <a:bodyPr lIns="108000" tIns="108000" rIns="108000" bIns="108000" rtlCol="0" anchor="t" anchorCtr="0">
            <a:spAutoFit/>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rgbClr val="000000"/>
              </a:solidFill>
              <a:effectLst/>
              <a:uLnTx/>
              <a:uFillTx/>
              <a:latin typeface="BIZ UDPゴシック"/>
              <a:ea typeface="BIZ UDPゴシック"/>
            </a:endParaRPr>
          </a:p>
        </p:txBody>
      </p:sp>
      <p:sp>
        <p:nvSpPr>
          <p:cNvPr id="29" name="四角形: メモ 28">
            <a:extLst>
              <a:ext uri="{FF2B5EF4-FFF2-40B4-BE49-F238E27FC236}">
                <a16:creationId xmlns:a16="http://schemas.microsoft.com/office/drawing/2014/main" id="{01280F02-27AF-B1FD-7B63-5C845E7E1EFC}"/>
              </a:ext>
            </a:extLst>
          </p:cNvPr>
          <p:cNvSpPr>
            <a:spLocks/>
          </p:cNvSpPr>
          <p:nvPr/>
        </p:nvSpPr>
        <p:spPr>
          <a:xfrm>
            <a:off x="4180265" y="4297370"/>
            <a:ext cx="1980000" cy="360000"/>
          </a:xfrm>
          <a:prstGeom prst="foldedCorner">
            <a:avLst/>
          </a:prstGeom>
          <a:solidFill>
            <a:srgbClr val="FFFFFF">
              <a:lumMod val="95000"/>
            </a:srgbClr>
          </a:solidFill>
          <a:ln w="12700" cap="flat" cmpd="sng" algn="ctr">
            <a:solidFill>
              <a:srgbClr val="FFFFFF">
                <a:lumMod val="50000"/>
              </a:srgbClr>
            </a:solidFill>
            <a:prstDash val="solid"/>
            <a:miter lim="800000"/>
            <a:headEnd type="none" w="med" len="med"/>
            <a:tailEnd type="none" w="med" len="med"/>
          </a:ln>
          <a:effectLst/>
        </p:spPr>
        <p:txBody>
          <a:bodyPr wrap="square" lIns="46800" tIns="46800" rIns="46800" bIns="46800"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050" b="0" i="0" u="none" strike="noStrike" kern="0" cap="none" spc="0" normalizeH="0" baseline="0" noProof="0">
                <a:ln>
                  <a:noFill/>
                </a:ln>
                <a:solidFill>
                  <a:srgbClr val="000000">
                    <a:lumMod val="100000"/>
                  </a:srgbClr>
                </a:solidFill>
                <a:effectLst/>
                <a:uLnTx/>
                <a:uFillTx/>
              </a:rPr>
              <a:t>地方公共団体向けダッシュボード</a:t>
            </a:r>
            <a:br>
              <a:rPr kumimoji="0" lang="en-US" altLang="ja-JP" sz="1050" b="0" i="0" u="none" strike="noStrike" kern="0" cap="none" spc="0" normalizeH="0" baseline="0" noProof="0">
                <a:ln>
                  <a:noFill/>
                </a:ln>
                <a:solidFill>
                  <a:srgbClr val="000000">
                    <a:lumMod val="100000"/>
                  </a:srgbClr>
                </a:solidFill>
                <a:effectLst/>
                <a:uLnTx/>
                <a:uFillTx/>
              </a:rPr>
            </a:br>
            <a:r>
              <a:rPr kumimoji="0" lang="ja-JP" altLang="en-US" sz="1050" b="0" i="0" u="none" strike="noStrike" kern="0" cap="none" spc="0" normalizeH="0" baseline="0" noProof="0">
                <a:ln>
                  <a:noFill/>
                </a:ln>
                <a:solidFill>
                  <a:srgbClr val="000000">
                    <a:lumMod val="100000"/>
                  </a:srgbClr>
                </a:solidFill>
                <a:effectLst/>
                <a:uLnTx/>
                <a:uFillTx/>
              </a:rPr>
              <a:t>（地方公共団体</a:t>
            </a:r>
            <a:r>
              <a:rPr kumimoji="0" lang="en-US" altLang="ja-JP" sz="1050" b="0" i="0" u="none" strike="noStrike" kern="0" cap="none" spc="0" normalizeH="0" baseline="0" noProof="0">
                <a:ln>
                  <a:noFill/>
                </a:ln>
                <a:solidFill>
                  <a:srgbClr val="000000">
                    <a:lumMod val="100000"/>
                  </a:srgbClr>
                </a:solidFill>
                <a:effectLst/>
                <a:uLnTx/>
                <a:uFillTx/>
              </a:rPr>
              <a:t>B</a:t>
            </a:r>
            <a:r>
              <a:rPr kumimoji="0" lang="ja-JP" altLang="en-US" sz="1050" b="0" i="0" u="none" strike="noStrike" kern="0" cap="none" spc="0" normalizeH="0" baseline="0" noProof="0">
                <a:ln>
                  <a:noFill/>
                </a:ln>
                <a:solidFill>
                  <a:srgbClr val="000000">
                    <a:lumMod val="100000"/>
                  </a:srgbClr>
                </a:solidFill>
                <a:effectLst/>
                <a:uLnTx/>
                <a:uFillTx/>
              </a:rPr>
              <a:t>向け）</a:t>
            </a:r>
          </a:p>
        </p:txBody>
      </p:sp>
      <p:sp>
        <p:nvSpPr>
          <p:cNvPr id="30" name="正方形/長方形 29">
            <a:extLst>
              <a:ext uri="{FF2B5EF4-FFF2-40B4-BE49-F238E27FC236}">
                <a16:creationId xmlns:a16="http://schemas.microsoft.com/office/drawing/2014/main" id="{10173E22-5CA3-DA6C-5C67-5840F8B6DA40}"/>
              </a:ext>
            </a:extLst>
          </p:cNvPr>
          <p:cNvSpPr/>
          <p:nvPr/>
        </p:nvSpPr>
        <p:spPr>
          <a:xfrm>
            <a:off x="4000062" y="3228069"/>
            <a:ext cx="2558375" cy="1512000"/>
          </a:xfrm>
          <a:prstGeom prst="rect">
            <a:avLst/>
          </a:prstGeom>
          <a:noFill/>
          <a:ln w="19050" cap="flat" cmpd="sng" algn="ctr">
            <a:solidFill>
              <a:srgbClr val="FF0000"/>
            </a:solidFill>
            <a:prstDash val="solid"/>
            <a:miter lim="800000"/>
          </a:ln>
          <a:effectLst/>
          <a:extLst>
            <a:ext uri="{909E8E84-426E-40DD-AFC4-6F175D3DCCD1}">
              <a14:hiddenFill xmlns:a14="http://schemas.microsoft.com/office/drawing/2010/main">
                <a:solidFill>
                  <a:srgbClr val="E3ECFD"/>
                </a:solidFill>
              </a14:hiddenFill>
            </a:ext>
          </a:extLst>
        </p:spPr>
        <p:txBody>
          <a:bodyPr lIns="108000" tIns="108000" rIns="108000" bIns="108000" rtlCol="0" anchor="t" anchorCtr="0">
            <a:spAutoFit/>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rgbClr val="000000"/>
              </a:solidFill>
              <a:effectLst/>
              <a:uLnTx/>
              <a:uFillTx/>
              <a:latin typeface="BIZ UDPゴシック"/>
              <a:ea typeface="BIZ UDPゴシック"/>
            </a:endParaRPr>
          </a:p>
        </p:txBody>
      </p:sp>
      <p:sp>
        <p:nvSpPr>
          <p:cNvPr id="31" name="正方形/長方形 30">
            <a:extLst>
              <a:ext uri="{FF2B5EF4-FFF2-40B4-BE49-F238E27FC236}">
                <a16:creationId xmlns:a16="http://schemas.microsoft.com/office/drawing/2014/main" id="{879D7AEB-7993-2BA4-9656-4AB82D214813}"/>
              </a:ext>
            </a:extLst>
          </p:cNvPr>
          <p:cNvSpPr>
            <a:spLocks/>
          </p:cNvSpPr>
          <p:nvPr/>
        </p:nvSpPr>
        <p:spPr>
          <a:xfrm>
            <a:off x="7171740" y="4404376"/>
            <a:ext cx="2293034" cy="360000"/>
          </a:xfrm>
          <a:prstGeom prst="rect">
            <a:avLst/>
          </a:prstGeom>
          <a:solidFill>
            <a:srgbClr val="FFFFFF">
              <a:lumMod val="95000"/>
            </a:srgbClr>
          </a:solidFill>
          <a:ln w="12700" cap="flat" cmpd="sng" algn="ctr">
            <a:solidFill>
              <a:srgbClr val="FFFFFF">
                <a:lumMod val="50000"/>
              </a:srgbClr>
            </a:solidFill>
            <a:prstDash val="solid"/>
            <a:miter lim="800000"/>
            <a:headEnd type="none" w="med" len="med"/>
            <a:tailEnd type="none" w="med" len="med"/>
          </a:ln>
          <a:effectLst/>
        </p:spPr>
        <p:txBody>
          <a:bodyPr wrap="square" lIns="46800" tIns="46800" rIns="46800" bIns="46800"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050" b="0" i="0" u="none" strike="noStrike" kern="0" cap="none" spc="0" normalizeH="0" baseline="0" noProof="0">
                <a:ln>
                  <a:noFill/>
                </a:ln>
                <a:solidFill>
                  <a:srgbClr val="000000"/>
                </a:solidFill>
                <a:effectLst/>
                <a:uLnTx/>
                <a:uFillTx/>
              </a:rPr>
              <a:t>地方公共団体</a:t>
            </a:r>
            <a:r>
              <a:rPr kumimoji="0" lang="en-US" altLang="ja-JP" sz="1050" b="0" i="0" u="none" strike="noStrike" kern="0" cap="none" spc="0" normalizeH="0" baseline="0" noProof="0">
                <a:ln>
                  <a:noFill/>
                </a:ln>
                <a:solidFill>
                  <a:srgbClr val="000000"/>
                </a:solidFill>
                <a:effectLst/>
                <a:uLnTx/>
                <a:uFillTx/>
              </a:rPr>
              <a:t>B</a:t>
            </a:r>
            <a:br>
              <a:rPr kumimoji="0" lang="en-US" altLang="ja-JP" sz="1050" b="0" i="0" u="none" strike="noStrike" kern="0" cap="none" spc="0" normalizeH="0" baseline="0" noProof="0">
                <a:ln>
                  <a:noFill/>
                </a:ln>
                <a:solidFill>
                  <a:srgbClr val="000000"/>
                </a:solidFill>
                <a:effectLst/>
                <a:uLnTx/>
                <a:uFillTx/>
              </a:rPr>
            </a:br>
            <a:r>
              <a:rPr kumimoji="0" lang="ja-JP" altLang="en-US" sz="1050" b="0" i="0" u="none" strike="noStrike" kern="0" cap="none" spc="0" normalizeH="0" baseline="0" noProof="0">
                <a:ln>
                  <a:noFill/>
                </a:ln>
                <a:solidFill>
                  <a:srgbClr val="000000"/>
                </a:solidFill>
                <a:effectLst/>
                <a:uLnTx/>
                <a:uFillTx/>
              </a:rPr>
              <a:t>（ガバメントクラウド運用管理補助者</a:t>
            </a:r>
            <a:r>
              <a:rPr kumimoji="0" lang="en-US" altLang="ja-JP" sz="1050" b="0" i="0" u="none" strike="noStrike" kern="0" cap="none" spc="0" normalizeH="0" baseline="30000" noProof="0">
                <a:ln>
                  <a:noFill/>
                </a:ln>
                <a:solidFill>
                  <a:srgbClr val="000000"/>
                </a:solidFill>
                <a:effectLst/>
                <a:uLnTx/>
                <a:uFillTx/>
              </a:rPr>
              <a:t>※</a:t>
            </a:r>
            <a:r>
              <a:rPr kumimoji="0" lang="ja-JP" altLang="en-US" sz="1050" b="0" i="0" u="none" strike="noStrike" kern="0" cap="none" spc="0" normalizeH="0" baseline="0" noProof="0">
                <a:ln>
                  <a:noFill/>
                </a:ln>
                <a:solidFill>
                  <a:srgbClr val="000000"/>
                </a:solidFill>
                <a:effectLst/>
                <a:uLnTx/>
                <a:uFillTx/>
              </a:rPr>
              <a:t>）</a:t>
            </a:r>
          </a:p>
        </p:txBody>
      </p:sp>
      <p:cxnSp>
        <p:nvCxnSpPr>
          <p:cNvPr id="32" name="直線コネクタ 31">
            <a:extLst>
              <a:ext uri="{FF2B5EF4-FFF2-40B4-BE49-F238E27FC236}">
                <a16:creationId xmlns:a16="http://schemas.microsoft.com/office/drawing/2014/main" id="{CA9C8A22-9D04-5032-0156-6E7515DD6320}"/>
              </a:ext>
            </a:extLst>
          </p:cNvPr>
          <p:cNvCxnSpPr>
            <a:cxnSpLocks/>
          </p:cNvCxnSpPr>
          <p:nvPr/>
        </p:nvCxnSpPr>
        <p:spPr>
          <a:xfrm>
            <a:off x="6558437" y="4574648"/>
            <a:ext cx="612000" cy="0"/>
          </a:xfrm>
          <a:prstGeom prst="line">
            <a:avLst/>
          </a:prstGeom>
          <a:noFill/>
          <a:ln w="19050" cap="flat" cmpd="sng" algn="ctr">
            <a:solidFill>
              <a:srgbClr val="FF0000"/>
            </a:solidFill>
            <a:prstDash val="solid"/>
            <a:miter lim="800000"/>
            <a:tailEnd type="triangle"/>
          </a:ln>
          <a:effectLst/>
        </p:spPr>
      </p:cxnSp>
      <p:cxnSp>
        <p:nvCxnSpPr>
          <p:cNvPr id="33" name="直線コネクタ 32">
            <a:extLst>
              <a:ext uri="{FF2B5EF4-FFF2-40B4-BE49-F238E27FC236}">
                <a16:creationId xmlns:a16="http://schemas.microsoft.com/office/drawing/2014/main" id="{D313AA82-A26A-9AD5-0BCA-5EFEE5B44813}"/>
              </a:ext>
            </a:extLst>
          </p:cNvPr>
          <p:cNvCxnSpPr>
            <a:cxnSpLocks/>
            <a:stCxn id="9" idx="3"/>
            <a:endCxn id="29" idx="1"/>
          </p:cNvCxnSpPr>
          <p:nvPr/>
        </p:nvCxnSpPr>
        <p:spPr>
          <a:xfrm>
            <a:off x="2507605" y="3217055"/>
            <a:ext cx="1672660" cy="1260315"/>
          </a:xfrm>
          <a:prstGeom prst="line">
            <a:avLst/>
          </a:prstGeom>
          <a:noFill/>
          <a:ln w="19050" cap="flat" cmpd="sng" algn="ctr">
            <a:solidFill>
              <a:srgbClr val="000000"/>
            </a:solidFill>
            <a:prstDash val="lgDashDotDot"/>
            <a:miter lim="800000"/>
            <a:tailEnd type="triangle"/>
          </a:ln>
          <a:effectLst/>
        </p:spPr>
      </p:cxnSp>
      <p:cxnSp>
        <p:nvCxnSpPr>
          <p:cNvPr id="34" name="直線コネクタ 33">
            <a:extLst>
              <a:ext uri="{FF2B5EF4-FFF2-40B4-BE49-F238E27FC236}">
                <a16:creationId xmlns:a16="http://schemas.microsoft.com/office/drawing/2014/main" id="{BEC76F7E-F146-0428-45BE-C38B8E6B963B}"/>
              </a:ext>
            </a:extLst>
          </p:cNvPr>
          <p:cNvCxnSpPr>
            <a:cxnSpLocks/>
            <a:stCxn id="10" idx="3"/>
            <a:endCxn id="29" idx="1"/>
          </p:cNvCxnSpPr>
          <p:nvPr/>
        </p:nvCxnSpPr>
        <p:spPr>
          <a:xfrm>
            <a:off x="2507605" y="3613055"/>
            <a:ext cx="1672660" cy="864315"/>
          </a:xfrm>
          <a:prstGeom prst="line">
            <a:avLst/>
          </a:prstGeom>
          <a:noFill/>
          <a:ln w="19050" cap="flat" cmpd="sng" algn="ctr">
            <a:solidFill>
              <a:srgbClr val="000000"/>
            </a:solidFill>
            <a:prstDash val="lgDashDotDot"/>
            <a:miter lim="800000"/>
            <a:tailEnd type="triangle"/>
          </a:ln>
          <a:effectLst/>
        </p:spPr>
      </p:cxnSp>
      <p:cxnSp>
        <p:nvCxnSpPr>
          <p:cNvPr id="35" name="直線コネクタ 34">
            <a:extLst>
              <a:ext uri="{FF2B5EF4-FFF2-40B4-BE49-F238E27FC236}">
                <a16:creationId xmlns:a16="http://schemas.microsoft.com/office/drawing/2014/main" id="{C15A6E6C-1924-9EA1-D9D4-57249852F91D}"/>
              </a:ext>
            </a:extLst>
          </p:cNvPr>
          <p:cNvCxnSpPr>
            <a:cxnSpLocks/>
            <a:stCxn id="11" idx="3"/>
            <a:endCxn id="29" idx="1"/>
          </p:cNvCxnSpPr>
          <p:nvPr/>
        </p:nvCxnSpPr>
        <p:spPr>
          <a:xfrm>
            <a:off x="2507604" y="4009055"/>
            <a:ext cx="1672661" cy="468315"/>
          </a:xfrm>
          <a:prstGeom prst="line">
            <a:avLst/>
          </a:prstGeom>
          <a:noFill/>
          <a:ln w="19050" cap="flat" cmpd="sng" algn="ctr">
            <a:solidFill>
              <a:srgbClr val="000000"/>
            </a:solidFill>
            <a:prstDash val="lgDashDotDot"/>
            <a:miter lim="800000"/>
            <a:tailEnd type="triangle"/>
          </a:ln>
          <a:effectLst/>
        </p:spPr>
      </p:cxnSp>
      <p:cxnSp>
        <p:nvCxnSpPr>
          <p:cNvPr id="36" name="直線コネクタ 35">
            <a:extLst>
              <a:ext uri="{FF2B5EF4-FFF2-40B4-BE49-F238E27FC236}">
                <a16:creationId xmlns:a16="http://schemas.microsoft.com/office/drawing/2014/main" id="{45131715-901D-2A15-14A5-449A8BB63476}"/>
              </a:ext>
            </a:extLst>
          </p:cNvPr>
          <p:cNvCxnSpPr>
            <a:cxnSpLocks/>
            <a:stCxn id="2" idx="1"/>
            <a:endCxn id="29" idx="3"/>
          </p:cNvCxnSpPr>
          <p:nvPr/>
        </p:nvCxnSpPr>
        <p:spPr>
          <a:xfrm flipH="1">
            <a:off x="6160265" y="3576106"/>
            <a:ext cx="1012774" cy="901264"/>
          </a:xfrm>
          <a:prstGeom prst="line">
            <a:avLst/>
          </a:prstGeom>
          <a:noFill/>
          <a:ln w="12700" cap="flat" cmpd="sng" algn="ctr">
            <a:solidFill>
              <a:srgbClr val="000000"/>
            </a:solidFill>
            <a:prstDash val="solid"/>
            <a:miter lim="800000"/>
            <a:tailEnd type="triangle"/>
          </a:ln>
          <a:effectLst/>
        </p:spPr>
      </p:cxnSp>
      <p:grpSp>
        <p:nvGrpSpPr>
          <p:cNvPr id="39" name="グループ化 38">
            <a:extLst>
              <a:ext uri="{FF2B5EF4-FFF2-40B4-BE49-F238E27FC236}">
                <a16:creationId xmlns:a16="http://schemas.microsoft.com/office/drawing/2014/main" id="{AEE6CD20-C657-4423-DC3E-C72ED5B67AB0}"/>
              </a:ext>
            </a:extLst>
          </p:cNvPr>
          <p:cNvGrpSpPr/>
          <p:nvPr/>
        </p:nvGrpSpPr>
        <p:grpSpPr>
          <a:xfrm>
            <a:off x="7026641" y="2113894"/>
            <a:ext cx="2737313" cy="650678"/>
            <a:chOff x="7642574" y="5160508"/>
            <a:chExt cx="2737313" cy="650678"/>
          </a:xfrm>
        </p:grpSpPr>
        <p:cxnSp>
          <p:nvCxnSpPr>
            <p:cNvPr id="40" name="直線コネクタ 39">
              <a:extLst>
                <a:ext uri="{FF2B5EF4-FFF2-40B4-BE49-F238E27FC236}">
                  <a16:creationId xmlns:a16="http://schemas.microsoft.com/office/drawing/2014/main" id="{F7BC1402-9FAF-E59B-8C72-B8846200DE70}"/>
                </a:ext>
              </a:extLst>
            </p:cNvPr>
            <p:cNvCxnSpPr>
              <a:cxnSpLocks/>
            </p:cNvCxnSpPr>
            <p:nvPr/>
          </p:nvCxnSpPr>
          <p:spPr>
            <a:xfrm flipH="1">
              <a:off x="7642574" y="5535156"/>
              <a:ext cx="369935" cy="0"/>
            </a:xfrm>
            <a:prstGeom prst="line">
              <a:avLst/>
            </a:prstGeom>
            <a:noFill/>
            <a:ln w="19050" cap="flat" cmpd="sng" algn="ctr">
              <a:solidFill>
                <a:srgbClr val="FF0000"/>
              </a:solidFill>
              <a:prstDash val="solid"/>
              <a:miter lim="800000"/>
              <a:tailEnd type="triangle"/>
            </a:ln>
            <a:effectLst/>
          </p:spPr>
        </p:cxnSp>
        <p:cxnSp>
          <p:nvCxnSpPr>
            <p:cNvPr id="41" name="直線コネクタ 40">
              <a:extLst>
                <a:ext uri="{FF2B5EF4-FFF2-40B4-BE49-F238E27FC236}">
                  <a16:creationId xmlns:a16="http://schemas.microsoft.com/office/drawing/2014/main" id="{81A3481D-F715-D915-0586-37F200A68574}"/>
                </a:ext>
              </a:extLst>
            </p:cNvPr>
            <p:cNvCxnSpPr>
              <a:cxnSpLocks/>
            </p:cNvCxnSpPr>
            <p:nvPr/>
          </p:nvCxnSpPr>
          <p:spPr>
            <a:xfrm flipH="1">
              <a:off x="7642574" y="5271823"/>
              <a:ext cx="369935" cy="0"/>
            </a:xfrm>
            <a:prstGeom prst="line">
              <a:avLst/>
            </a:prstGeom>
            <a:noFill/>
            <a:ln w="19050" cap="flat" cmpd="sng" algn="ctr">
              <a:solidFill>
                <a:srgbClr val="000000"/>
              </a:solidFill>
              <a:prstDash val="lgDashDotDot"/>
              <a:miter lim="800000"/>
              <a:tailEnd type="triangle"/>
            </a:ln>
            <a:effectLst/>
          </p:spPr>
        </p:cxnSp>
        <p:cxnSp>
          <p:nvCxnSpPr>
            <p:cNvPr id="42" name="直線コネクタ 41">
              <a:extLst>
                <a:ext uri="{FF2B5EF4-FFF2-40B4-BE49-F238E27FC236}">
                  <a16:creationId xmlns:a16="http://schemas.microsoft.com/office/drawing/2014/main" id="{E8B59835-3B37-011C-26F9-32F4F2C6F2A3}"/>
                </a:ext>
              </a:extLst>
            </p:cNvPr>
            <p:cNvCxnSpPr>
              <a:cxnSpLocks/>
            </p:cNvCxnSpPr>
            <p:nvPr/>
          </p:nvCxnSpPr>
          <p:spPr>
            <a:xfrm flipH="1">
              <a:off x="7642574" y="5423212"/>
              <a:ext cx="369935" cy="0"/>
            </a:xfrm>
            <a:prstGeom prst="line">
              <a:avLst/>
            </a:prstGeom>
            <a:noFill/>
            <a:ln w="19050" cap="flat" cmpd="sng" algn="ctr">
              <a:solidFill>
                <a:srgbClr val="000000"/>
              </a:solidFill>
              <a:prstDash val="solid"/>
              <a:miter lim="800000"/>
              <a:tailEnd type="triangle"/>
            </a:ln>
            <a:effectLst/>
          </p:spPr>
        </p:cxnSp>
        <p:sp>
          <p:nvSpPr>
            <p:cNvPr id="43" name="正方形/長方形 42">
              <a:extLst>
                <a:ext uri="{FF2B5EF4-FFF2-40B4-BE49-F238E27FC236}">
                  <a16:creationId xmlns:a16="http://schemas.microsoft.com/office/drawing/2014/main" id="{F746FC30-09A5-33EB-C504-066EEA9CE51F}"/>
                </a:ext>
              </a:extLst>
            </p:cNvPr>
            <p:cNvSpPr/>
            <p:nvPr/>
          </p:nvSpPr>
          <p:spPr>
            <a:xfrm>
              <a:off x="8012207" y="5160508"/>
              <a:ext cx="2367680" cy="648512"/>
            </a:xfrm>
            <a:prstGeom prst="rect">
              <a:avLst/>
            </a:prstGeom>
            <a:noFill/>
            <a:ln w="12700" cap="flat" cmpd="sng" algn="ctr">
              <a:noFill/>
              <a:prstDash val="solid"/>
              <a:miter lim="800000"/>
              <a:headEnd type="none" w="med" len="med"/>
              <a:tailEnd type="none" w="med" len="med"/>
            </a:ln>
            <a:effectLst/>
          </p:spPr>
          <p:txBody>
            <a:bodyPr wrap="square" lIns="46800" tIns="46800" rIns="46800" bIns="46800" rtlCol="0" anchor="ctr">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a:ln>
                    <a:noFill/>
                  </a:ln>
                  <a:solidFill>
                    <a:srgbClr val="000000"/>
                  </a:solidFill>
                  <a:effectLst/>
                  <a:uLnTx/>
                  <a:uFillTx/>
                  <a:latin typeface="+mn-ea"/>
                </a:rPr>
                <a:t>ダッシュボードにより表示する情報の収集</a:t>
              </a:r>
              <a:endParaRPr kumimoji="0" lang="en-US" altLang="ja-JP" sz="900" b="0" i="0" u="none" strike="noStrike" kern="0" cap="none" spc="0" normalizeH="0" baseline="0" noProof="0">
                <a:ln>
                  <a:noFill/>
                </a:ln>
                <a:solidFill>
                  <a:srgbClr val="000000"/>
                </a:solidFill>
                <a:effectLst/>
                <a:uLnTx/>
                <a:uFillTx/>
                <a:latin typeface="+mn-ea"/>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a:ln>
                    <a:noFill/>
                  </a:ln>
                  <a:solidFill>
                    <a:srgbClr val="000000"/>
                  </a:solidFill>
                  <a:effectLst/>
                  <a:uLnTx/>
                  <a:uFillTx/>
                  <a:latin typeface="+mn-ea"/>
                </a:rPr>
                <a:t>ダッシュボードの提供</a:t>
              </a:r>
              <a:endParaRPr kumimoji="0" lang="en-US" altLang="ja-JP" sz="900" b="0" i="0" u="none" strike="noStrike" kern="0" cap="none" spc="0" normalizeH="0" baseline="0" noProof="0">
                <a:ln>
                  <a:noFill/>
                </a:ln>
                <a:solidFill>
                  <a:srgbClr val="000000"/>
                </a:solidFill>
                <a:effectLst/>
                <a:uLnTx/>
                <a:uFillTx/>
                <a:latin typeface="+mn-ea"/>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a:ln>
                    <a:noFill/>
                  </a:ln>
                  <a:solidFill>
                    <a:srgbClr val="000000"/>
                  </a:solidFill>
                  <a:effectLst/>
                  <a:uLnTx/>
                  <a:uFillTx/>
                  <a:latin typeface="+mn-ea"/>
                </a:rPr>
                <a:t>ダッシュボードによる情報の表示</a:t>
              </a:r>
              <a:endParaRPr kumimoji="0" lang="en-US" altLang="ja-JP" sz="900" b="0" i="0" u="none" strike="noStrike" kern="0" cap="none" spc="0" normalizeH="0" baseline="0" noProof="0">
                <a:ln>
                  <a:noFill/>
                </a:ln>
                <a:solidFill>
                  <a:srgbClr val="000000"/>
                </a:solidFill>
                <a:effectLst/>
                <a:uLnTx/>
                <a:uFillTx/>
                <a:latin typeface="+mn-ea"/>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a:ln>
                    <a:noFill/>
                  </a:ln>
                  <a:solidFill>
                    <a:srgbClr val="000000"/>
                  </a:solidFill>
                  <a:effectLst/>
                  <a:uLnTx/>
                  <a:uFillTx/>
                  <a:latin typeface="+mn-ea"/>
                </a:rPr>
                <a:t>地方公共団体の</a:t>
              </a:r>
              <a:r>
                <a:rPr kumimoji="0" lang="en-US" altLang="ja-JP" sz="900" b="0" i="0" u="none" strike="noStrike" kern="0" cap="none" spc="0" normalizeH="0" baseline="0" noProof="0">
                  <a:ln>
                    <a:noFill/>
                  </a:ln>
                  <a:solidFill>
                    <a:srgbClr val="000000"/>
                  </a:solidFill>
                  <a:effectLst/>
                  <a:uLnTx/>
                  <a:uFillTx/>
                  <a:latin typeface="+mn-ea"/>
                </a:rPr>
                <a:t>KPI</a:t>
              </a:r>
              <a:r>
                <a:rPr kumimoji="0" lang="ja-JP" altLang="en-US" sz="900" b="0" i="0" u="none" strike="noStrike" kern="0" cap="none" spc="0" normalizeH="0" baseline="0" noProof="0">
                  <a:ln>
                    <a:noFill/>
                  </a:ln>
                  <a:solidFill>
                    <a:srgbClr val="000000"/>
                  </a:solidFill>
                  <a:effectLst/>
                  <a:uLnTx/>
                  <a:uFillTx/>
                  <a:latin typeface="+mn-ea"/>
                </a:rPr>
                <a:t>運用を支援する場合</a:t>
              </a:r>
              <a:endParaRPr kumimoji="0" lang="en-US" altLang="ja-JP" sz="900" b="0" i="0" u="none" strike="noStrike" kern="0" cap="none" spc="0" normalizeH="0" baseline="0" noProof="0">
                <a:ln>
                  <a:noFill/>
                </a:ln>
                <a:solidFill>
                  <a:srgbClr val="000000"/>
                </a:solidFill>
                <a:effectLst/>
                <a:uLnTx/>
                <a:uFillTx/>
                <a:latin typeface="+mn-ea"/>
              </a:endParaRPr>
            </a:p>
          </p:txBody>
        </p:sp>
        <p:sp>
          <p:nvSpPr>
            <p:cNvPr id="44" name="正方形/長方形 43">
              <a:extLst>
                <a:ext uri="{FF2B5EF4-FFF2-40B4-BE49-F238E27FC236}">
                  <a16:creationId xmlns:a16="http://schemas.microsoft.com/office/drawing/2014/main" id="{55FEBA43-094E-D78A-B8DC-0F9BAE326FBF}"/>
                </a:ext>
              </a:extLst>
            </p:cNvPr>
            <p:cNvSpPr/>
            <p:nvPr/>
          </p:nvSpPr>
          <p:spPr>
            <a:xfrm>
              <a:off x="7867842" y="5578172"/>
              <a:ext cx="288729" cy="233014"/>
            </a:xfrm>
            <a:prstGeom prst="rect">
              <a:avLst/>
            </a:prstGeom>
            <a:noFill/>
            <a:ln w="12700" cap="flat" cmpd="sng" algn="ctr">
              <a:noFill/>
              <a:prstDash val="solid"/>
              <a:miter lim="800000"/>
              <a:headEnd type="none" w="med" len="med"/>
              <a:tailEnd type="none" w="med" len="med"/>
            </a:ln>
            <a:effectLst/>
          </p:spPr>
          <p:txBody>
            <a:bodyPr wrap="square" lIns="46800" tIns="46800" rIns="46800" bIns="46800" rtlCol="0" anchor="ctr">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900" b="0" i="0" u="none" strike="noStrike" kern="0" cap="none" spc="0" normalizeH="0" baseline="0" noProof="0">
                  <a:ln>
                    <a:noFill/>
                  </a:ln>
                  <a:solidFill>
                    <a:srgbClr val="000000"/>
                  </a:solidFill>
                  <a:effectLst/>
                  <a:uLnTx/>
                  <a:uFillTx/>
                  <a:latin typeface="Arial"/>
                </a:rPr>
                <a:t>※</a:t>
              </a:r>
            </a:p>
          </p:txBody>
        </p:sp>
      </p:grpSp>
      <p:sp>
        <p:nvSpPr>
          <p:cNvPr id="45" name="正方形/長方形 44">
            <a:extLst>
              <a:ext uri="{FF2B5EF4-FFF2-40B4-BE49-F238E27FC236}">
                <a16:creationId xmlns:a16="http://schemas.microsoft.com/office/drawing/2014/main" id="{C19B1642-14E3-8A45-612C-F6239A8B3817}"/>
              </a:ext>
            </a:extLst>
          </p:cNvPr>
          <p:cNvSpPr>
            <a:spLocks/>
          </p:cNvSpPr>
          <p:nvPr/>
        </p:nvSpPr>
        <p:spPr>
          <a:xfrm>
            <a:off x="7170437" y="3831108"/>
            <a:ext cx="2369810" cy="360000"/>
          </a:xfrm>
          <a:prstGeom prst="rect">
            <a:avLst/>
          </a:prstGeom>
          <a:solidFill>
            <a:srgbClr val="00B050"/>
          </a:solidFill>
          <a:ln w="12700" cap="flat" cmpd="sng" algn="ctr">
            <a:solidFill>
              <a:srgbClr val="000000"/>
            </a:solidFill>
            <a:prstDash val="solid"/>
            <a:miter lim="800000"/>
            <a:headEnd type="none" w="med" len="med"/>
            <a:tailEnd type="none" w="med" len="med"/>
          </a:ln>
          <a:effectLst/>
        </p:spPr>
        <p:txBody>
          <a:bodyPr wrap="square" lIns="46800" tIns="46800" rIns="46800" bIns="46800"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altLang="ja-JP" sz="1100" b="0" i="0" u="none" strike="noStrike" kern="0" cap="none" spc="0" normalizeH="0" baseline="0" noProof="0">
              <a:ln>
                <a:noFill/>
              </a:ln>
              <a:solidFill>
                <a:srgbClr val="FFFFFF">
                  <a:lumMod val="100000"/>
                </a:srgbClr>
              </a:solidFill>
              <a:effectLst/>
              <a:uLnTx/>
              <a:uFillTx/>
              <a:latin typeface="Arial"/>
            </a:endParaRPr>
          </a:p>
        </p:txBody>
      </p:sp>
      <p:sp>
        <p:nvSpPr>
          <p:cNvPr id="46" name="正方形/長方形 45">
            <a:extLst>
              <a:ext uri="{FF2B5EF4-FFF2-40B4-BE49-F238E27FC236}">
                <a16:creationId xmlns:a16="http://schemas.microsoft.com/office/drawing/2014/main" id="{C98DBBB0-0266-3417-9EFC-4FE9CA6ED198}"/>
              </a:ext>
            </a:extLst>
          </p:cNvPr>
          <p:cNvSpPr>
            <a:spLocks/>
          </p:cNvSpPr>
          <p:nvPr/>
        </p:nvSpPr>
        <p:spPr>
          <a:xfrm>
            <a:off x="7225557" y="3905684"/>
            <a:ext cx="2369810" cy="360000"/>
          </a:xfrm>
          <a:prstGeom prst="rect">
            <a:avLst/>
          </a:prstGeom>
          <a:solidFill>
            <a:srgbClr val="00B050"/>
          </a:solidFill>
          <a:ln w="12700" cap="flat" cmpd="sng" algn="ctr">
            <a:solidFill>
              <a:srgbClr val="000000"/>
            </a:solidFill>
            <a:prstDash val="solid"/>
            <a:miter lim="800000"/>
            <a:headEnd type="none" w="med" len="med"/>
            <a:tailEnd type="none" w="med" len="med"/>
          </a:ln>
          <a:effectLst/>
        </p:spPr>
        <p:txBody>
          <a:bodyPr wrap="square" lIns="46800" tIns="46800" rIns="46800" bIns="46800"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altLang="ja-JP" sz="1100" b="0" i="0" u="none" strike="noStrike" kern="0" cap="none" spc="0" normalizeH="0" baseline="0" noProof="0">
              <a:ln>
                <a:noFill/>
              </a:ln>
              <a:solidFill>
                <a:srgbClr val="FFFFFF">
                  <a:lumMod val="100000"/>
                </a:srgbClr>
              </a:solidFill>
              <a:effectLst/>
              <a:uLnTx/>
              <a:uFillTx/>
              <a:latin typeface="Arial"/>
            </a:endParaRPr>
          </a:p>
        </p:txBody>
      </p:sp>
      <p:sp>
        <p:nvSpPr>
          <p:cNvPr id="47" name="正方形/長方形 46">
            <a:extLst>
              <a:ext uri="{FF2B5EF4-FFF2-40B4-BE49-F238E27FC236}">
                <a16:creationId xmlns:a16="http://schemas.microsoft.com/office/drawing/2014/main" id="{1DB35125-09D3-045A-9043-C3B093A6B9E4}"/>
              </a:ext>
            </a:extLst>
          </p:cNvPr>
          <p:cNvSpPr>
            <a:spLocks/>
          </p:cNvSpPr>
          <p:nvPr/>
        </p:nvSpPr>
        <p:spPr>
          <a:xfrm>
            <a:off x="7280682" y="3970535"/>
            <a:ext cx="2369810" cy="360000"/>
          </a:xfrm>
          <a:prstGeom prst="rect">
            <a:avLst/>
          </a:prstGeom>
          <a:solidFill>
            <a:srgbClr val="00B050"/>
          </a:solidFill>
          <a:ln w="12700" cap="flat" cmpd="sng" algn="ctr">
            <a:solidFill>
              <a:srgbClr val="000000"/>
            </a:solidFill>
            <a:prstDash val="solid"/>
            <a:miter lim="800000"/>
            <a:headEnd type="none" w="med" len="med"/>
            <a:tailEnd type="none" w="med" len="med"/>
          </a:ln>
          <a:effectLst/>
        </p:spPr>
        <p:txBody>
          <a:bodyPr wrap="square" lIns="46800" tIns="46800" rIns="46800" bIns="46800"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100" b="0" i="0" u="none" strike="noStrike" kern="0" cap="none" spc="0" normalizeH="0" baseline="0" noProof="0">
                <a:ln>
                  <a:noFill/>
                </a:ln>
                <a:solidFill>
                  <a:srgbClr val="FFFFFF"/>
                </a:solidFill>
                <a:effectLst/>
                <a:uLnTx/>
                <a:uFillTx/>
                <a:latin typeface="Arial"/>
              </a:rPr>
              <a:t>ガバメントクラウド運用管理</a:t>
            </a:r>
            <a:r>
              <a:rPr kumimoji="0" lang="ja-JP" altLang="en-US" sz="1100" b="0" i="0" u="none" strike="noStrike" kern="0" cap="none" spc="0" normalizeH="0" baseline="0" noProof="0">
                <a:ln>
                  <a:noFill/>
                </a:ln>
                <a:solidFill>
                  <a:srgbClr val="FFFFFF">
                    <a:lumMod val="100000"/>
                  </a:srgbClr>
                </a:solidFill>
                <a:effectLst/>
                <a:uLnTx/>
                <a:uFillTx/>
                <a:latin typeface="Arial"/>
              </a:rPr>
              <a:t>補助者</a:t>
            </a:r>
            <a:r>
              <a:rPr kumimoji="0" lang="en-US" altLang="ja-JP" sz="1100" b="0" i="0" u="none" strike="noStrike" kern="0" cap="none" spc="0" normalizeH="0" baseline="0" noProof="0">
                <a:ln>
                  <a:noFill/>
                </a:ln>
                <a:solidFill>
                  <a:srgbClr val="FFFFFF">
                    <a:lumMod val="100000"/>
                  </a:srgbClr>
                </a:solidFill>
                <a:effectLst/>
                <a:uLnTx/>
                <a:uFillTx/>
                <a:latin typeface="+mn-ea"/>
              </a:rPr>
              <a:t>/ASP</a:t>
            </a:r>
          </a:p>
        </p:txBody>
      </p:sp>
      <p:sp>
        <p:nvSpPr>
          <p:cNvPr id="48" name="正方形/長方形 47">
            <a:extLst>
              <a:ext uri="{FF2B5EF4-FFF2-40B4-BE49-F238E27FC236}">
                <a16:creationId xmlns:a16="http://schemas.microsoft.com/office/drawing/2014/main" id="{CB6224E9-DF3D-5F9D-F32B-711287EB13FD}"/>
              </a:ext>
            </a:extLst>
          </p:cNvPr>
          <p:cNvSpPr/>
          <p:nvPr/>
        </p:nvSpPr>
        <p:spPr>
          <a:xfrm>
            <a:off x="453747" y="2089629"/>
            <a:ext cx="3811894" cy="433068"/>
          </a:xfrm>
          <a:prstGeom prst="rect">
            <a:avLst/>
          </a:prstGeom>
          <a:noFill/>
          <a:ln w="12700" cap="flat" cmpd="sng" algn="ctr">
            <a:noFill/>
            <a:prstDash val="solid"/>
            <a:miter lim="800000"/>
            <a:headEnd type="none" w="med" len="med"/>
            <a:tailEnd type="none" w="med" len="med"/>
          </a:ln>
          <a:effectLst/>
        </p:spPr>
        <p:txBody>
          <a:bodyPr wrap="square" lIns="46800" tIns="46800" rIns="46800" bIns="46800" rtlCol="0" anchor="ctr">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100" b="0" i="0" u="none" strike="noStrike" kern="0" cap="none" spc="0" normalizeH="0" baseline="0" noProof="0">
                <a:ln>
                  <a:noFill/>
                </a:ln>
                <a:solidFill>
                  <a:srgbClr val="000000"/>
                </a:solidFill>
                <a:effectLst/>
                <a:uLnTx/>
                <a:uFillTx/>
              </a:rPr>
              <a:t>地方公共団体における</a:t>
            </a:r>
            <a:r>
              <a:rPr kumimoji="0" lang="en-US" altLang="ja-JP" sz="1100" b="0" i="0" u="none" strike="noStrike" kern="0" cap="none" spc="0" normalizeH="0" baseline="0" noProof="0">
                <a:ln>
                  <a:noFill/>
                </a:ln>
                <a:solidFill>
                  <a:srgbClr val="000000"/>
                </a:solidFill>
                <a:effectLst/>
                <a:uLnTx/>
                <a:uFillTx/>
              </a:rPr>
              <a:t>KPI</a:t>
            </a:r>
            <a:r>
              <a:rPr kumimoji="0" lang="ja-JP" altLang="en-US" sz="1100" b="0" i="0" u="none" strike="noStrike" kern="0" cap="none" spc="0" normalizeH="0" baseline="0" noProof="0">
                <a:ln>
                  <a:noFill/>
                </a:ln>
                <a:solidFill>
                  <a:srgbClr val="000000"/>
                </a:solidFill>
                <a:effectLst/>
                <a:uLnTx/>
                <a:uFillTx/>
              </a:rPr>
              <a:t>の運用イメージ（共同利用方式の例）</a:t>
            </a:r>
          </a:p>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100" b="0" i="0" u="none" strike="noStrike" kern="0" cap="none" spc="0" normalizeH="0" baseline="0" noProof="0">
                <a:ln>
                  <a:noFill/>
                </a:ln>
                <a:solidFill>
                  <a:srgbClr val="000000"/>
                </a:solidFill>
                <a:effectLst/>
                <a:uLnTx/>
                <a:uFillTx/>
              </a:rPr>
              <a:t>システム①②を地方公共団体</a:t>
            </a:r>
            <a:r>
              <a:rPr kumimoji="0" lang="en-US" altLang="ja-JP" sz="1100" b="0" i="0" u="none" strike="noStrike" kern="0" cap="none" spc="0" normalizeH="0" baseline="0" noProof="0">
                <a:ln>
                  <a:noFill/>
                </a:ln>
                <a:solidFill>
                  <a:srgbClr val="000000"/>
                </a:solidFill>
                <a:effectLst/>
                <a:uLnTx/>
                <a:uFillTx/>
              </a:rPr>
              <a:t>AB</a:t>
            </a:r>
            <a:r>
              <a:rPr kumimoji="0" lang="ja-JP" altLang="en-US" sz="1100" b="0" i="0" u="none" strike="noStrike" kern="0" cap="none" spc="0" normalizeH="0" baseline="0" noProof="0">
                <a:ln>
                  <a:noFill/>
                </a:ln>
                <a:solidFill>
                  <a:srgbClr val="000000"/>
                </a:solidFill>
                <a:effectLst/>
                <a:uLnTx/>
                <a:uFillTx/>
              </a:rPr>
              <a:t>が共同利用する形</a:t>
            </a:r>
          </a:p>
        </p:txBody>
      </p:sp>
      <p:sp>
        <p:nvSpPr>
          <p:cNvPr id="49" name="吹き出し: 角を丸めた四角形 48">
            <a:extLst>
              <a:ext uri="{FF2B5EF4-FFF2-40B4-BE49-F238E27FC236}">
                <a16:creationId xmlns:a16="http://schemas.microsoft.com/office/drawing/2014/main" id="{4142DE44-11F2-CE17-72B9-22A8FD129683}"/>
              </a:ext>
            </a:extLst>
          </p:cNvPr>
          <p:cNvSpPr/>
          <p:nvPr/>
        </p:nvSpPr>
        <p:spPr>
          <a:xfrm>
            <a:off x="548328" y="5140791"/>
            <a:ext cx="4673342" cy="1189403"/>
          </a:xfrm>
          <a:prstGeom prst="wedgeRoundRectCallout">
            <a:avLst>
              <a:gd name="adj1" fmla="val 31877"/>
              <a:gd name="adj2" fmla="val -74368"/>
              <a:gd name="adj3" fmla="val 16667"/>
            </a:avLst>
          </a:prstGeom>
          <a:solidFill>
            <a:srgbClr val="E3ECFD"/>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08000" tIns="108000" rIns="108000" bIns="108000" rtlCol="0" anchor="t" anchorCtr="0">
            <a:noAutofit/>
          </a:bodyPr>
          <a:lstStyle/>
          <a:p>
            <a:pPr algn="ctr"/>
            <a:r>
              <a:rPr kumimoji="1" lang="ja-JP" altLang="en-US" sz="1050" b="1" u="sng">
                <a:solidFill>
                  <a:srgbClr val="000000"/>
                </a:solidFill>
                <a:latin typeface="Meiryo UI" panose="020B0604030504040204" pitchFamily="50" charset="-128"/>
                <a:ea typeface="Meiryo UI" panose="020B0604030504040204" pitchFamily="50" charset="-128"/>
              </a:rPr>
              <a:t>共同利用時の“利用システムダッシュボード”</a:t>
            </a:r>
            <a:endParaRPr kumimoji="1" lang="en-US" altLang="ja-JP" sz="1050" b="1" u="sng">
              <a:solidFill>
                <a:srgbClr val="000000"/>
              </a:solidFill>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kumimoji="1" lang="ja-JP" altLang="en-US" sz="1050">
                <a:solidFill>
                  <a:srgbClr val="000000"/>
                </a:solidFill>
                <a:latin typeface="Meiryo UI" panose="020B0604030504040204" pitchFamily="50" charset="-128"/>
                <a:ea typeface="Meiryo UI" panose="020B0604030504040204" pitchFamily="50" charset="-128"/>
              </a:rPr>
              <a:t>利用システムダッシュボードはシステム毎に構築される想定であるため、共同利用時に団体数が増えた場合においても、システム毎に１つとなる。</a:t>
            </a:r>
            <a:endParaRPr kumimoji="1" lang="en-US" altLang="ja-JP" sz="1050">
              <a:solidFill>
                <a:srgbClr val="000000"/>
              </a:solidFill>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kumimoji="1" lang="ja-JP" altLang="en-US" sz="1050">
                <a:solidFill>
                  <a:srgbClr val="000000"/>
                </a:solidFill>
                <a:latin typeface="Meiryo UI" panose="020B0604030504040204" pitchFamily="50" charset="-128"/>
                <a:ea typeface="Meiryo UI" panose="020B0604030504040204" pitchFamily="50" charset="-128"/>
              </a:rPr>
              <a:t>各地方公共団体はシステム毎のダッシュボードを共通的に参照する。</a:t>
            </a:r>
            <a:br>
              <a:rPr lang="en-US" altLang="ja-JP" sz="1050">
                <a:solidFill>
                  <a:srgbClr val="000000"/>
                </a:solidFill>
                <a:latin typeface="Meiryo UI" panose="020B0604030504040204" pitchFamily="50" charset="-128"/>
                <a:ea typeface="Meiryo UI" panose="020B0604030504040204" pitchFamily="50" charset="-128"/>
              </a:rPr>
            </a:br>
            <a:r>
              <a:rPr lang="ja-JP" altLang="en-US" sz="1050">
                <a:solidFill>
                  <a:srgbClr val="000000"/>
                </a:solidFill>
                <a:latin typeface="Meiryo UI" panose="020B0604030504040204" pitchFamily="50" charset="-128"/>
                <a:ea typeface="Meiryo UI" panose="020B0604030504040204" pitchFamily="50" charset="-128"/>
              </a:rPr>
              <a:t>なお、</a:t>
            </a:r>
            <a:r>
              <a:rPr kumimoji="1" lang="ja-JP" altLang="en-US" sz="1050">
                <a:solidFill>
                  <a:srgbClr val="000000"/>
                </a:solidFill>
                <a:latin typeface="Meiryo UI" panose="020B0604030504040204" pitchFamily="50" charset="-128"/>
                <a:ea typeface="Meiryo UI" panose="020B0604030504040204" pitchFamily="50" charset="-128"/>
              </a:rPr>
              <a:t>共同利用方式の分離構成を踏まえ、ダッシュボードを共通的に参照するか</a:t>
            </a:r>
            <a:r>
              <a:rPr lang="ja-JP" altLang="en-US" sz="1050">
                <a:solidFill>
                  <a:srgbClr val="000000"/>
                </a:solidFill>
                <a:latin typeface="Meiryo UI" panose="020B0604030504040204" pitchFamily="50" charset="-128"/>
                <a:ea typeface="Meiryo UI" panose="020B0604030504040204" pitchFamily="50" charset="-128"/>
              </a:rPr>
              <a:t>又は</a:t>
            </a:r>
            <a:r>
              <a:rPr kumimoji="1" lang="ja-JP" altLang="en-US" sz="1050">
                <a:solidFill>
                  <a:srgbClr val="000000"/>
                </a:solidFill>
                <a:latin typeface="Meiryo UI" panose="020B0604030504040204" pitchFamily="50" charset="-128"/>
                <a:ea typeface="Meiryo UI" panose="020B0604030504040204" pitchFamily="50" charset="-128"/>
              </a:rPr>
              <a:t>分割するかを検討すること。</a:t>
            </a:r>
            <a:endParaRPr kumimoji="1" lang="en-US" altLang="ja-JP" sz="1050">
              <a:solidFill>
                <a:srgbClr val="000000"/>
              </a:solidFill>
              <a:latin typeface="Meiryo UI" panose="020B0604030504040204" pitchFamily="50" charset="-128"/>
              <a:ea typeface="Meiryo UI" panose="020B0604030504040204" pitchFamily="50" charset="-128"/>
            </a:endParaRPr>
          </a:p>
        </p:txBody>
      </p:sp>
      <p:sp>
        <p:nvSpPr>
          <p:cNvPr id="50" name="吹き出し: 角を丸めた四角形 49">
            <a:extLst>
              <a:ext uri="{FF2B5EF4-FFF2-40B4-BE49-F238E27FC236}">
                <a16:creationId xmlns:a16="http://schemas.microsoft.com/office/drawing/2014/main" id="{D409C1D4-103D-C32E-BBEB-A699B7F161B1}"/>
              </a:ext>
            </a:extLst>
          </p:cNvPr>
          <p:cNvSpPr/>
          <p:nvPr/>
        </p:nvSpPr>
        <p:spPr>
          <a:xfrm>
            <a:off x="5409308" y="5139181"/>
            <a:ext cx="4100703" cy="1217372"/>
          </a:xfrm>
          <a:prstGeom prst="wedgeRoundRectCallout">
            <a:avLst>
              <a:gd name="adj1" fmla="val -17541"/>
              <a:gd name="adj2" fmla="val -64944"/>
              <a:gd name="adj3" fmla="val 16667"/>
            </a:avLst>
          </a:prstGeom>
          <a:solidFill>
            <a:srgbClr val="E3ECFD"/>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08000" tIns="108000" rIns="108000" bIns="108000" rtlCol="0" anchor="t" anchorCtr="0">
            <a:noAutofit/>
          </a:bodyPr>
          <a:lstStyle/>
          <a:p>
            <a:pPr algn="ctr"/>
            <a:r>
              <a:rPr kumimoji="1" lang="ja-JP" altLang="en-US" sz="1050" b="1" u="sng">
                <a:solidFill>
                  <a:srgbClr val="000000"/>
                </a:solidFill>
                <a:latin typeface="Meiryo UI" panose="020B0604030504040204" pitchFamily="50" charset="-128"/>
                <a:ea typeface="Meiryo UI" panose="020B0604030504040204" pitchFamily="50" charset="-128"/>
              </a:rPr>
              <a:t>共同利用時の“地方公共団体向けダッシュボード”</a:t>
            </a:r>
            <a:endParaRPr kumimoji="1" lang="en-US" altLang="ja-JP" sz="1050" b="1" u="sng">
              <a:solidFill>
                <a:srgbClr val="000000"/>
              </a:solidFill>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kumimoji="1" lang="ja-JP" altLang="en-US" sz="1050">
                <a:solidFill>
                  <a:srgbClr val="000000"/>
                </a:solidFill>
                <a:latin typeface="Meiryo UI" panose="020B0604030504040204" pitchFamily="50" charset="-128"/>
                <a:ea typeface="Meiryo UI" panose="020B0604030504040204" pitchFamily="50" charset="-128"/>
              </a:rPr>
              <a:t>地方公共団体向けダッシュボードは団体別に構築される想定であるため、共同利用時においては団体が増えるごとにその数は増加する。</a:t>
            </a:r>
            <a:endParaRPr kumimoji="1" lang="en-US" altLang="ja-JP" sz="1050">
              <a:solidFill>
                <a:srgbClr val="000000"/>
              </a:solidFill>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kumimoji="1" lang="ja-JP" altLang="en-US" sz="1050">
                <a:solidFill>
                  <a:srgbClr val="000000"/>
                </a:solidFill>
                <a:latin typeface="Meiryo UI" panose="020B0604030504040204" pitchFamily="50" charset="-128"/>
                <a:ea typeface="Meiryo UI" panose="020B0604030504040204" pitchFamily="50" charset="-128"/>
              </a:rPr>
              <a:t>各地方公共団体は自団体向けにカスタマイズされたダッシュボードを参照する。</a:t>
            </a:r>
          </a:p>
        </p:txBody>
      </p:sp>
    </p:spTree>
    <p:extLst>
      <p:ext uri="{BB962C8B-B14F-4D97-AF65-F5344CB8AC3E}">
        <p14:creationId xmlns:p14="http://schemas.microsoft.com/office/powerpoint/2010/main" val="25719064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テキスト ボックス 16">
            <a:extLst>
              <a:ext uri="{FF2B5EF4-FFF2-40B4-BE49-F238E27FC236}">
                <a16:creationId xmlns:a16="http://schemas.microsoft.com/office/drawing/2014/main" id="{5C068B83-3D6D-DFC6-2748-FFB88054774C}"/>
              </a:ext>
            </a:extLst>
          </p:cNvPr>
          <p:cNvSpPr txBox="1"/>
          <p:nvPr/>
        </p:nvSpPr>
        <p:spPr>
          <a:xfrm>
            <a:off x="967351" y="995620"/>
            <a:ext cx="8108916" cy="877704"/>
          </a:xfrm>
          <a:prstGeom prst="rect">
            <a:avLst/>
          </a:prstGeom>
          <a:noFill/>
        </p:spPr>
        <p:txBody>
          <a:bodyPr wrap="square" lIns="54610" tIns="54610" rIns="54610" bIns="54610" rtlCol="0">
            <a:noAutofit/>
          </a:bodyPr>
          <a:lstStyle/>
          <a:p>
            <a:pPr marL="285750" indent="-285750">
              <a:spcAft>
                <a:spcPts val="600"/>
              </a:spcAft>
              <a:buFont typeface="Wingdings" panose="05000000000000000000" pitchFamily="2" charset="2"/>
              <a:buChar char="n"/>
            </a:pPr>
            <a:r>
              <a:rPr kumimoji="1" lang="ja-JP" altLang="en-US" sz="1400"/>
              <a:t>地方公共団体が地方公共団体向けダッシュボード及び利用システムダッシュボードを確認する際の接続経路を以下に示す。</a:t>
            </a:r>
          </a:p>
          <a:p>
            <a:pPr marL="285750" indent="-285750">
              <a:spcAft>
                <a:spcPts val="600"/>
              </a:spcAft>
              <a:buFont typeface="Wingdings" panose="05000000000000000000" pitchFamily="2" charset="2"/>
              <a:buChar char="n"/>
            </a:pPr>
            <a:r>
              <a:rPr kumimoji="1" lang="ja-JP" altLang="en-US" sz="1400"/>
              <a:t>利用システムダッシュボードは運用管理アカウントでの構築を想定しており、管理コンソールで確認する。</a:t>
            </a:r>
          </a:p>
        </p:txBody>
      </p:sp>
      <p:sp>
        <p:nvSpPr>
          <p:cNvPr id="18" name="タイトル 3">
            <a:extLst>
              <a:ext uri="{FF2B5EF4-FFF2-40B4-BE49-F238E27FC236}">
                <a16:creationId xmlns:a16="http://schemas.microsoft.com/office/drawing/2014/main" id="{289B9E2D-D219-27D2-43C9-84214F0D0B51}"/>
              </a:ext>
            </a:extLst>
          </p:cNvPr>
          <p:cNvSpPr txBox="1">
            <a:spLocks/>
          </p:cNvSpPr>
          <p:nvPr/>
        </p:nvSpPr>
        <p:spPr>
          <a:xfrm>
            <a:off x="1148465" y="501448"/>
            <a:ext cx="7789339" cy="414237"/>
          </a:xfrm>
          <a:prstGeom prst="rect">
            <a:avLst/>
          </a:prstGeom>
        </p:spPr>
        <p:txBody>
          <a:bodyPr vert="horz" lIns="0" tIns="0" rIns="0" bIns="0" rtlCol="0" anchor="ctr" anchorCtr="0">
            <a:noAutofit/>
          </a:bodyPr>
          <a:lstStyle>
            <a:lvl1pPr algn="l" defTabSz="844083" rtl="0" eaLnBrk="1" latinLnBrk="0" hangingPunct="1">
              <a:lnSpc>
                <a:spcPct val="100000"/>
              </a:lnSpc>
              <a:spcBef>
                <a:spcPct val="0"/>
              </a:spcBef>
              <a:buNone/>
              <a:defRPr kumimoji="1" sz="3323" b="1" kern="1200">
                <a:solidFill>
                  <a:schemeClr val="tx2"/>
                </a:solidFill>
                <a:latin typeface="+mj-lt"/>
                <a:ea typeface="+mj-ea"/>
                <a:cs typeface="+mj-cs"/>
              </a:defRPr>
            </a:lvl1pPr>
          </a:lstStyle>
          <a:p>
            <a:r>
              <a:rPr lang="ja-JP" altLang="en-US" sz="2400">
                <a:solidFill>
                  <a:schemeClr val="tx1"/>
                </a:solidFill>
                <a:latin typeface="+mj-ea"/>
                <a:cs typeface="+mj-lt"/>
              </a:rPr>
              <a:t>ダッシュボードの確認方法（案）</a:t>
            </a:r>
          </a:p>
        </p:txBody>
      </p:sp>
      <p:cxnSp>
        <p:nvCxnSpPr>
          <p:cNvPr id="19" name="直線コネクタ 18">
            <a:extLst>
              <a:ext uri="{FF2B5EF4-FFF2-40B4-BE49-F238E27FC236}">
                <a16:creationId xmlns:a16="http://schemas.microsoft.com/office/drawing/2014/main" id="{BF575281-F87B-6457-C867-BBB2EE47E348}"/>
              </a:ext>
            </a:extLst>
          </p:cNvPr>
          <p:cNvCxnSpPr/>
          <p:nvPr/>
        </p:nvCxnSpPr>
        <p:spPr>
          <a:xfrm>
            <a:off x="1039229" y="965125"/>
            <a:ext cx="7534914" cy="0"/>
          </a:xfrm>
          <a:prstGeom prst="line">
            <a:avLst/>
          </a:prstGeom>
          <a:l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20" name="スライド番号プレースホルダー 19">
            <a:extLst>
              <a:ext uri="{FF2B5EF4-FFF2-40B4-BE49-F238E27FC236}">
                <a16:creationId xmlns:a16="http://schemas.microsoft.com/office/drawing/2014/main" id="{AA937354-1056-0EE1-1F14-48FC871475E3}"/>
              </a:ext>
            </a:extLst>
          </p:cNvPr>
          <p:cNvSpPr>
            <a:spLocks noGrp="1"/>
          </p:cNvSpPr>
          <p:nvPr>
            <p:ph type="sldNum" sz="quarter" idx="12"/>
          </p:nvPr>
        </p:nvSpPr>
        <p:spPr/>
        <p:txBody>
          <a:bodyPr/>
          <a:lstStyle/>
          <a:p>
            <a:fld id="{DFD4F317-19D0-4848-B5EB-5B174DBE8CF9}" type="slidenum">
              <a:rPr lang="ja-JP" altLang="en-US" smtClean="0"/>
              <a:pPr/>
              <a:t>13</a:t>
            </a:fld>
            <a:endParaRPr lang="ja-JP" altLang="en-US"/>
          </a:p>
        </p:txBody>
      </p:sp>
      <p:sp>
        <p:nvSpPr>
          <p:cNvPr id="2" name="Rectangle 13">
            <a:extLst>
              <a:ext uri="{FF2B5EF4-FFF2-40B4-BE49-F238E27FC236}">
                <a16:creationId xmlns:a16="http://schemas.microsoft.com/office/drawing/2014/main" id="{BAA9F158-74BF-1C29-D59B-0E2FFF868C58}"/>
              </a:ext>
            </a:extLst>
          </p:cNvPr>
          <p:cNvSpPr/>
          <p:nvPr/>
        </p:nvSpPr>
        <p:spPr>
          <a:xfrm>
            <a:off x="4281241" y="2329702"/>
            <a:ext cx="5526144" cy="2905575"/>
          </a:xfrm>
          <a:prstGeom prst="rect">
            <a:avLst/>
          </a:prstGeom>
          <a:solidFill>
            <a:srgbClr val="C5EBFF"/>
          </a:solidFill>
          <a:ln w="15875" cap="flat" cmpd="sng" algn="ctr">
            <a:noFill/>
            <a:prstDash val="dash"/>
            <a:miter lim="800000"/>
          </a:ln>
          <a:effectLst/>
        </p:spPr>
        <p:txBody>
          <a:bodyPr tIns="91440"/>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a:ln>
                  <a:noFill/>
                </a:ln>
                <a:solidFill>
                  <a:srgbClr val="000000"/>
                </a:solidFill>
                <a:effectLst/>
                <a:uLnTx/>
                <a:uFillTx/>
                <a:latin typeface="+mn-ea"/>
                <a:cs typeface="Arial" panose="020B0604020202020204" pitchFamily="34" charset="0"/>
              </a:rPr>
              <a:t>ガバメントクラウド運用管理補助者の管理領域</a:t>
            </a:r>
            <a:endParaRPr kumimoji="1" lang="en-US" altLang="ja-JP" sz="1000" b="0" i="0" u="none" strike="noStrike" kern="1200" cap="none" spc="0" normalizeH="0" baseline="0" noProof="0">
              <a:ln>
                <a:noFill/>
              </a:ln>
              <a:solidFill>
                <a:srgbClr val="000000"/>
              </a:solidFill>
              <a:effectLst/>
              <a:uLnTx/>
              <a:uFillTx/>
              <a:latin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a:ln>
                  <a:noFill/>
                </a:ln>
                <a:solidFill>
                  <a:srgbClr val="000000"/>
                </a:solidFill>
                <a:effectLst/>
                <a:uLnTx/>
                <a:uFillTx/>
                <a:latin typeface="+mn-ea"/>
                <a:cs typeface="Arial" panose="020B0604020202020204" pitchFamily="34" charset="0"/>
              </a:rPr>
              <a:t>（環境払い出し・構築、運用保守）</a:t>
            </a:r>
            <a:endParaRPr kumimoji="1" lang="en-US" sz="1000" b="0" i="0" u="none" strike="noStrike" kern="1200" cap="none" spc="0" normalizeH="0" baseline="0" noProof="0">
              <a:ln>
                <a:noFill/>
              </a:ln>
              <a:solidFill>
                <a:srgbClr val="000000"/>
              </a:solidFill>
              <a:effectLst/>
              <a:uLnTx/>
              <a:uFillTx/>
              <a:latin typeface="+mn-ea"/>
              <a:cs typeface="Arial" panose="020B0604020202020204" pitchFamily="34" charset="0"/>
            </a:endParaRPr>
          </a:p>
        </p:txBody>
      </p:sp>
      <p:sp>
        <p:nvSpPr>
          <p:cNvPr id="3" name="Rectangle 13">
            <a:extLst>
              <a:ext uri="{FF2B5EF4-FFF2-40B4-BE49-F238E27FC236}">
                <a16:creationId xmlns:a16="http://schemas.microsoft.com/office/drawing/2014/main" id="{99F0B833-D2AF-A80E-21CF-6FDAE027CD93}"/>
              </a:ext>
            </a:extLst>
          </p:cNvPr>
          <p:cNvSpPr/>
          <p:nvPr/>
        </p:nvSpPr>
        <p:spPr>
          <a:xfrm>
            <a:off x="6993663" y="2420541"/>
            <a:ext cx="2701553" cy="2760296"/>
          </a:xfrm>
          <a:prstGeom prst="rect">
            <a:avLst/>
          </a:prstGeom>
          <a:solidFill>
            <a:srgbClr val="FFF0C8"/>
          </a:solidFill>
          <a:ln w="15875" cap="flat" cmpd="sng" algn="ctr">
            <a:noFill/>
            <a:prstDash val="dash"/>
            <a:miter lim="800000"/>
          </a:ln>
          <a:effectLst/>
        </p:spPr>
        <p:txBody>
          <a:bodyPr tIns="91440"/>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sz="1000" b="0" i="0" u="none" strike="noStrike" kern="1200" cap="none" spc="0" normalizeH="0" baseline="0" noProof="0">
                <a:ln>
                  <a:noFill/>
                </a:ln>
                <a:solidFill>
                  <a:srgbClr val="000000"/>
                </a:solidFill>
                <a:effectLst/>
                <a:uLnTx/>
                <a:uFillTx/>
                <a:latin typeface="+mn-ea"/>
                <a:cs typeface="Arial" panose="020B0604020202020204" pitchFamily="34" charset="0"/>
              </a:rPr>
              <a:t>ASP</a:t>
            </a:r>
            <a:r>
              <a:rPr kumimoji="1" lang="ja-JP" altLang="en-US" sz="1000" b="0" i="0" u="none" strike="noStrike" kern="1200" cap="none" spc="0" normalizeH="0" baseline="0" noProof="0">
                <a:ln>
                  <a:noFill/>
                </a:ln>
                <a:solidFill>
                  <a:srgbClr val="000000"/>
                </a:solidFill>
                <a:effectLst/>
                <a:uLnTx/>
                <a:uFillTx/>
                <a:latin typeface="+mn-ea"/>
                <a:cs typeface="Arial" panose="020B0604020202020204" pitchFamily="34" charset="0"/>
              </a:rPr>
              <a:t>の作業領域</a:t>
            </a:r>
            <a:endParaRPr kumimoji="1" lang="en-US" altLang="ja-JP" sz="1000" b="0" i="0" u="none" strike="noStrike" kern="1200" cap="none" spc="0" normalizeH="0" baseline="0" noProof="0">
              <a:ln>
                <a:noFill/>
              </a:ln>
              <a:solidFill>
                <a:srgbClr val="000000"/>
              </a:solidFill>
              <a:effectLst/>
              <a:uLnTx/>
              <a:uFillTx/>
              <a:latin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a:ln>
                  <a:noFill/>
                </a:ln>
                <a:solidFill>
                  <a:srgbClr val="000000"/>
                </a:solidFill>
                <a:effectLst/>
                <a:uLnTx/>
                <a:uFillTx/>
                <a:latin typeface="+mn-ea"/>
                <a:cs typeface="Arial" panose="020B0604020202020204" pitchFamily="34" charset="0"/>
              </a:rPr>
              <a:t>（アプリケーションの構築、運用保守）</a:t>
            </a:r>
            <a:endParaRPr kumimoji="1" lang="en-US" sz="1000" b="0" i="0" u="none" strike="noStrike" kern="1200" cap="none" spc="0" normalizeH="0" baseline="0" noProof="0">
              <a:ln>
                <a:noFill/>
              </a:ln>
              <a:solidFill>
                <a:srgbClr val="000000"/>
              </a:solidFill>
              <a:effectLst/>
              <a:uLnTx/>
              <a:uFillTx/>
              <a:latin typeface="+mn-ea"/>
              <a:cs typeface="Arial" panose="020B0604020202020204" pitchFamily="34" charset="0"/>
            </a:endParaRPr>
          </a:p>
        </p:txBody>
      </p:sp>
      <p:sp>
        <p:nvSpPr>
          <p:cNvPr id="4" name="Rectangle 9">
            <a:extLst>
              <a:ext uri="{FF2B5EF4-FFF2-40B4-BE49-F238E27FC236}">
                <a16:creationId xmlns:a16="http://schemas.microsoft.com/office/drawing/2014/main" id="{8719AB5C-73F1-F89F-D66B-96559A756B41}"/>
              </a:ext>
            </a:extLst>
          </p:cNvPr>
          <p:cNvSpPr/>
          <p:nvPr/>
        </p:nvSpPr>
        <p:spPr>
          <a:xfrm>
            <a:off x="4386455" y="2907417"/>
            <a:ext cx="2379951" cy="658473"/>
          </a:xfrm>
          <a:prstGeom prst="rect">
            <a:avLst/>
          </a:prstGeom>
          <a:solidFill>
            <a:srgbClr val="FFFFFF"/>
          </a:solidFill>
          <a:ln w="19050" cap="flat" cmpd="sng" algn="ctr">
            <a:solidFill>
              <a:srgbClr val="003B83"/>
            </a:solidFill>
            <a:prstDash val="solid"/>
            <a:miter lim="800000"/>
            <a:headEnd type="none" w="med" len="med"/>
            <a:tailEnd type="none" w="med" len="med"/>
          </a:ln>
          <a:effectLst/>
        </p:spPr>
        <p:txBody>
          <a:bodyPr lIns="331200" tIns="91440"/>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0" cap="none" spc="0" normalizeH="0" baseline="0" noProof="0">
              <a:ln>
                <a:noFill/>
              </a:ln>
              <a:solidFill>
                <a:sysClr val="windowText" lastClr="000000"/>
              </a:solidFill>
              <a:effectLst/>
              <a:uLnTx/>
              <a:uFillTx/>
              <a:latin typeface="Arial" panose="020B0604020202020204" pitchFamily="34" charset="0"/>
              <a:ea typeface="BIZ UDPゴシック"/>
              <a:cs typeface="Arial" panose="020B0604020202020204" pitchFamily="34" charset="0"/>
            </a:endParaRPr>
          </a:p>
        </p:txBody>
      </p:sp>
      <p:sp>
        <p:nvSpPr>
          <p:cNvPr id="5" name="Rectangle 9">
            <a:extLst>
              <a:ext uri="{FF2B5EF4-FFF2-40B4-BE49-F238E27FC236}">
                <a16:creationId xmlns:a16="http://schemas.microsoft.com/office/drawing/2014/main" id="{A4CAE18F-CA8B-45BE-5707-2DD03C0F65A8}"/>
              </a:ext>
            </a:extLst>
          </p:cNvPr>
          <p:cNvSpPr/>
          <p:nvPr/>
        </p:nvSpPr>
        <p:spPr>
          <a:xfrm>
            <a:off x="7084252" y="2907417"/>
            <a:ext cx="2440599" cy="658473"/>
          </a:xfrm>
          <a:prstGeom prst="rect">
            <a:avLst/>
          </a:prstGeom>
          <a:solidFill>
            <a:srgbClr val="FFFFFF"/>
          </a:solidFill>
          <a:ln w="19050" cap="flat" cmpd="sng" algn="ctr">
            <a:solidFill>
              <a:srgbClr val="003B83"/>
            </a:solidFill>
            <a:prstDash val="solid"/>
            <a:miter lim="800000"/>
            <a:headEnd type="none" w="med" len="med"/>
            <a:tailEnd type="none" w="med" len="med"/>
          </a:ln>
          <a:effectLst/>
        </p:spPr>
        <p:txBody>
          <a:bodyPr lIns="331200" tIns="91440"/>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0" cap="none" spc="0" normalizeH="0" baseline="0" noProof="0">
              <a:ln>
                <a:noFill/>
              </a:ln>
              <a:solidFill>
                <a:sysClr val="windowText" lastClr="000000"/>
              </a:solidFill>
              <a:effectLst/>
              <a:uLnTx/>
              <a:uFillTx/>
              <a:latin typeface="Arial" panose="020B0604020202020204" pitchFamily="34" charset="0"/>
              <a:ea typeface="BIZ UDPゴシック"/>
              <a:cs typeface="Arial" panose="020B0604020202020204" pitchFamily="34" charset="0"/>
            </a:endParaRPr>
          </a:p>
        </p:txBody>
      </p:sp>
      <p:sp>
        <p:nvSpPr>
          <p:cNvPr id="6" name="Rectangle 9">
            <a:extLst>
              <a:ext uri="{FF2B5EF4-FFF2-40B4-BE49-F238E27FC236}">
                <a16:creationId xmlns:a16="http://schemas.microsoft.com/office/drawing/2014/main" id="{53E43FFA-DBD0-0F26-6F71-E6B133305020}"/>
              </a:ext>
            </a:extLst>
          </p:cNvPr>
          <p:cNvSpPr/>
          <p:nvPr/>
        </p:nvSpPr>
        <p:spPr>
          <a:xfrm>
            <a:off x="4386455" y="3648330"/>
            <a:ext cx="2379951" cy="740782"/>
          </a:xfrm>
          <a:prstGeom prst="rect">
            <a:avLst/>
          </a:prstGeom>
          <a:solidFill>
            <a:srgbClr val="FFFFFF"/>
          </a:solidFill>
          <a:ln w="19050" cap="flat" cmpd="sng" algn="ctr">
            <a:solidFill>
              <a:srgbClr val="003B83"/>
            </a:solidFill>
            <a:prstDash val="solid"/>
            <a:miter lim="800000"/>
            <a:headEnd type="none" w="med" len="med"/>
            <a:tailEnd type="none" w="med" len="med"/>
          </a:ln>
          <a:effectLst/>
        </p:spPr>
        <p:txBody>
          <a:bodyPr lIns="331200" tIns="91440"/>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0" cap="none" spc="0" normalizeH="0" baseline="0" noProof="0">
              <a:ln>
                <a:noFill/>
              </a:ln>
              <a:solidFill>
                <a:sysClr val="windowText" lastClr="000000"/>
              </a:solidFill>
              <a:effectLst/>
              <a:uLnTx/>
              <a:uFillTx/>
              <a:latin typeface="Arial" panose="020B0604020202020204" pitchFamily="34" charset="0"/>
              <a:ea typeface="BIZ UDPゴシック"/>
              <a:cs typeface="Arial" panose="020B0604020202020204" pitchFamily="34" charset="0"/>
            </a:endParaRPr>
          </a:p>
        </p:txBody>
      </p:sp>
      <p:cxnSp>
        <p:nvCxnSpPr>
          <p:cNvPr id="7" name="直線コネクタ 6">
            <a:extLst>
              <a:ext uri="{FF2B5EF4-FFF2-40B4-BE49-F238E27FC236}">
                <a16:creationId xmlns:a16="http://schemas.microsoft.com/office/drawing/2014/main" id="{1672A621-D8B8-C062-F029-EADEE3C58397}"/>
              </a:ext>
            </a:extLst>
          </p:cNvPr>
          <p:cNvCxnSpPr>
            <a:cxnSpLocks/>
          </p:cNvCxnSpPr>
          <p:nvPr/>
        </p:nvCxnSpPr>
        <p:spPr>
          <a:xfrm>
            <a:off x="1478256" y="4730886"/>
            <a:ext cx="839674" cy="0"/>
          </a:xfrm>
          <a:prstGeom prst="line">
            <a:avLst/>
          </a:prstGeom>
          <a:noFill/>
          <a:ln w="19050" cap="flat" cmpd="sng" algn="ctr">
            <a:solidFill>
              <a:srgbClr val="000000"/>
            </a:solidFill>
            <a:prstDash val="solid"/>
            <a:miter lim="800000"/>
            <a:tailEnd type="triangle"/>
          </a:ln>
          <a:effectLst/>
        </p:spPr>
      </p:cxnSp>
      <p:sp>
        <p:nvSpPr>
          <p:cNvPr id="8" name="Rectangle 9">
            <a:extLst>
              <a:ext uri="{FF2B5EF4-FFF2-40B4-BE49-F238E27FC236}">
                <a16:creationId xmlns:a16="http://schemas.microsoft.com/office/drawing/2014/main" id="{EAF606E3-7246-395E-610F-2FC14410EA3C}"/>
              </a:ext>
            </a:extLst>
          </p:cNvPr>
          <p:cNvSpPr>
            <a:spLocks/>
          </p:cNvSpPr>
          <p:nvPr/>
        </p:nvSpPr>
        <p:spPr>
          <a:xfrm>
            <a:off x="7084252" y="3648330"/>
            <a:ext cx="2440599" cy="740782"/>
          </a:xfrm>
          <a:prstGeom prst="rect">
            <a:avLst/>
          </a:prstGeom>
          <a:solidFill>
            <a:srgbClr val="FFFFFF"/>
          </a:solidFill>
          <a:ln w="19050" cap="flat" cmpd="sng" algn="ctr">
            <a:solidFill>
              <a:srgbClr val="003B83"/>
            </a:solidFill>
            <a:prstDash val="solid"/>
            <a:miter lim="800000"/>
            <a:headEnd type="none" w="med" len="med"/>
            <a:tailEnd type="none" w="med" len="med"/>
          </a:ln>
          <a:effectLst/>
        </p:spPr>
        <p:txBody>
          <a:bodyPr lIns="331200" tIns="91440"/>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0" cap="none" spc="0" normalizeH="0" baseline="0" noProof="0">
              <a:ln>
                <a:noFill/>
              </a:ln>
              <a:solidFill>
                <a:sysClr val="windowText" lastClr="000000"/>
              </a:solidFill>
              <a:effectLst/>
              <a:uLnTx/>
              <a:uFillTx/>
              <a:latin typeface="Arial" panose="020B0604020202020204" pitchFamily="34" charset="0"/>
              <a:ea typeface="BIZ UDPゴシック"/>
              <a:cs typeface="Arial" panose="020B0604020202020204" pitchFamily="34" charset="0"/>
            </a:endParaRPr>
          </a:p>
        </p:txBody>
      </p:sp>
      <p:sp>
        <p:nvSpPr>
          <p:cNvPr id="9" name="Rectangle 9">
            <a:extLst>
              <a:ext uri="{FF2B5EF4-FFF2-40B4-BE49-F238E27FC236}">
                <a16:creationId xmlns:a16="http://schemas.microsoft.com/office/drawing/2014/main" id="{DAA82165-7E53-89D8-B0FE-68FD11194B8D}"/>
              </a:ext>
            </a:extLst>
          </p:cNvPr>
          <p:cNvSpPr>
            <a:spLocks/>
          </p:cNvSpPr>
          <p:nvPr/>
        </p:nvSpPr>
        <p:spPr>
          <a:xfrm>
            <a:off x="5495735" y="4508675"/>
            <a:ext cx="2985927" cy="576164"/>
          </a:xfrm>
          <a:prstGeom prst="rect">
            <a:avLst/>
          </a:prstGeom>
          <a:solidFill>
            <a:srgbClr val="FFFFFF"/>
          </a:solidFill>
          <a:ln w="19050" cap="flat" cmpd="sng" algn="ctr">
            <a:solidFill>
              <a:srgbClr val="003B83"/>
            </a:solidFill>
            <a:prstDash val="solid"/>
            <a:miter lim="800000"/>
            <a:headEnd type="none" w="med" len="med"/>
            <a:tailEnd type="none" w="med" len="med"/>
          </a:ln>
          <a:effectLst/>
        </p:spPr>
        <p:txBody>
          <a:bodyPr lIns="331200" tIns="91440"/>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0" cap="none" spc="0" normalizeH="0" baseline="0" noProof="0">
              <a:ln>
                <a:noFill/>
              </a:ln>
              <a:solidFill>
                <a:sysClr val="windowText" lastClr="000000"/>
              </a:solidFill>
              <a:effectLst/>
              <a:uLnTx/>
              <a:uFillTx/>
              <a:latin typeface="Arial" panose="020B0604020202020204" pitchFamily="34" charset="0"/>
              <a:ea typeface="BIZ UDPゴシック"/>
              <a:cs typeface="Arial" panose="020B0604020202020204" pitchFamily="34" charset="0"/>
            </a:endParaRPr>
          </a:p>
        </p:txBody>
      </p:sp>
      <p:sp>
        <p:nvSpPr>
          <p:cNvPr id="10" name="正方形/長方形 9">
            <a:extLst>
              <a:ext uri="{FF2B5EF4-FFF2-40B4-BE49-F238E27FC236}">
                <a16:creationId xmlns:a16="http://schemas.microsoft.com/office/drawing/2014/main" id="{895D8EC6-A120-2ADA-4342-7749F39A4A83}"/>
              </a:ext>
            </a:extLst>
          </p:cNvPr>
          <p:cNvSpPr/>
          <p:nvPr/>
        </p:nvSpPr>
        <p:spPr>
          <a:xfrm>
            <a:off x="2394256" y="1948660"/>
            <a:ext cx="4573263" cy="279180"/>
          </a:xfrm>
          <a:prstGeom prst="rect">
            <a:avLst/>
          </a:prstGeom>
          <a:noFill/>
          <a:ln w="12700" cap="flat" cmpd="sng" algn="ctr">
            <a:noFill/>
            <a:prstDash val="solid"/>
            <a:miter lim="800000"/>
            <a:headEnd type="none" w="med" len="med"/>
            <a:tailEnd type="none" w="med" len="med"/>
          </a:ln>
          <a:effectLst/>
        </p:spPr>
        <p:txBody>
          <a:bodyPr wrap="square" lIns="46800" tIns="46800" rIns="46800" bIns="46800" rtlCol="0" anchor="ctr">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200" b="0" i="0" u="none" strike="noStrike" kern="0" cap="none" spc="0" normalizeH="0" baseline="0" noProof="0">
                <a:ln>
                  <a:noFill/>
                </a:ln>
                <a:solidFill>
                  <a:srgbClr val="000000"/>
                </a:solidFill>
                <a:effectLst/>
                <a:uLnTx/>
                <a:uFillTx/>
              </a:rPr>
              <a:t>地方公共団体向けダッシュボード・利用システムダッシュボードへの接続経路</a:t>
            </a:r>
            <a:endParaRPr kumimoji="0" lang="en-US" altLang="ja-JP" sz="1200" b="0" i="0" u="none" strike="noStrike" kern="0" cap="none" spc="0" normalizeH="0" baseline="0" noProof="0">
              <a:ln>
                <a:noFill/>
              </a:ln>
              <a:solidFill>
                <a:srgbClr val="000000"/>
              </a:solidFill>
              <a:effectLst/>
              <a:uLnTx/>
              <a:uFillTx/>
            </a:endParaRPr>
          </a:p>
        </p:txBody>
      </p:sp>
      <p:grpSp>
        <p:nvGrpSpPr>
          <p:cNvPr id="11" name="ブラウザ">
            <a:extLst>
              <a:ext uri="{FF2B5EF4-FFF2-40B4-BE49-F238E27FC236}">
                <a16:creationId xmlns:a16="http://schemas.microsoft.com/office/drawing/2014/main" id="{8500011E-068F-D504-8FDF-847D7067546E}"/>
              </a:ext>
            </a:extLst>
          </p:cNvPr>
          <p:cNvGrpSpPr>
            <a:grpSpLocks noChangeAspect="1"/>
          </p:cNvGrpSpPr>
          <p:nvPr/>
        </p:nvGrpSpPr>
        <p:grpSpPr bwMode="auto">
          <a:xfrm>
            <a:off x="2517730" y="4455089"/>
            <a:ext cx="679893" cy="492405"/>
            <a:chOff x="2043" y="3338"/>
            <a:chExt cx="689" cy="499"/>
          </a:xfrm>
        </p:grpSpPr>
        <p:sp>
          <p:nvSpPr>
            <p:cNvPr id="12" name="Freeform 100">
              <a:extLst>
                <a:ext uri="{FF2B5EF4-FFF2-40B4-BE49-F238E27FC236}">
                  <a16:creationId xmlns:a16="http://schemas.microsoft.com/office/drawing/2014/main" id="{27AEBA15-7CB0-290F-FA77-DFC7692B6006}"/>
                </a:ext>
              </a:extLst>
            </p:cNvPr>
            <p:cNvSpPr>
              <a:spLocks noEditPoints="1"/>
            </p:cNvSpPr>
            <p:nvPr/>
          </p:nvSpPr>
          <p:spPr bwMode="auto">
            <a:xfrm>
              <a:off x="2079" y="3364"/>
              <a:ext cx="615" cy="433"/>
            </a:xfrm>
            <a:custGeom>
              <a:avLst/>
              <a:gdLst>
                <a:gd name="T0" fmla="*/ 147 w 404"/>
                <a:gd name="T1" fmla="*/ 3 h 284"/>
                <a:gd name="T2" fmla="*/ 392 w 404"/>
                <a:gd name="T3" fmla="*/ 3 h 284"/>
                <a:gd name="T4" fmla="*/ 402 w 404"/>
                <a:gd name="T5" fmla="*/ 13 h 284"/>
                <a:gd name="T6" fmla="*/ 392 w 404"/>
                <a:gd name="T7" fmla="*/ 23 h 284"/>
                <a:gd name="T8" fmla="*/ 147 w 404"/>
                <a:gd name="T9" fmla="*/ 23 h 284"/>
                <a:gd name="T10" fmla="*/ 137 w 404"/>
                <a:gd name="T11" fmla="*/ 13 h 284"/>
                <a:gd name="T12" fmla="*/ 147 w 404"/>
                <a:gd name="T13" fmla="*/ 3 h 284"/>
                <a:gd name="T14" fmla="*/ 103 w 404"/>
                <a:gd name="T15" fmla="*/ 0 h 284"/>
                <a:gd name="T16" fmla="*/ 116 w 404"/>
                <a:gd name="T17" fmla="*/ 13 h 284"/>
                <a:gd name="T18" fmla="*/ 103 w 404"/>
                <a:gd name="T19" fmla="*/ 27 h 284"/>
                <a:gd name="T20" fmla="*/ 89 w 404"/>
                <a:gd name="T21" fmla="*/ 13 h 284"/>
                <a:gd name="T22" fmla="*/ 103 w 404"/>
                <a:gd name="T23" fmla="*/ 0 h 284"/>
                <a:gd name="T24" fmla="*/ 59 w 404"/>
                <a:gd name="T25" fmla="*/ 0 h 284"/>
                <a:gd name="T26" fmla="*/ 73 w 404"/>
                <a:gd name="T27" fmla="*/ 13 h 284"/>
                <a:gd name="T28" fmla="*/ 59 w 404"/>
                <a:gd name="T29" fmla="*/ 27 h 284"/>
                <a:gd name="T30" fmla="*/ 46 w 404"/>
                <a:gd name="T31" fmla="*/ 13 h 284"/>
                <a:gd name="T32" fmla="*/ 59 w 404"/>
                <a:gd name="T33" fmla="*/ 0 h 284"/>
                <a:gd name="T34" fmla="*/ 16 w 404"/>
                <a:gd name="T35" fmla="*/ 0 h 284"/>
                <a:gd name="T36" fmla="*/ 30 w 404"/>
                <a:gd name="T37" fmla="*/ 13 h 284"/>
                <a:gd name="T38" fmla="*/ 16 w 404"/>
                <a:gd name="T39" fmla="*/ 27 h 284"/>
                <a:gd name="T40" fmla="*/ 3 w 404"/>
                <a:gd name="T41" fmla="*/ 13 h 284"/>
                <a:gd name="T42" fmla="*/ 16 w 404"/>
                <a:gd name="T43" fmla="*/ 0 h 284"/>
                <a:gd name="T44" fmla="*/ 404 w 404"/>
                <a:gd name="T45" fmla="*/ 284 h 284"/>
                <a:gd name="T46" fmla="*/ 0 w 404"/>
                <a:gd name="T47" fmla="*/ 284 h 284"/>
                <a:gd name="T48" fmla="*/ 0 w 404"/>
                <a:gd name="T49" fmla="*/ 39 h 284"/>
                <a:gd name="T50" fmla="*/ 404 w 404"/>
                <a:gd name="T51" fmla="*/ 39 h 284"/>
                <a:gd name="T52" fmla="*/ 404 w 404"/>
                <a:gd name="T53" fmla="*/ 284 h 2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404" h="284">
                  <a:moveTo>
                    <a:pt x="147" y="3"/>
                  </a:moveTo>
                  <a:cubicBezTo>
                    <a:pt x="392" y="3"/>
                    <a:pt x="392" y="3"/>
                    <a:pt x="392" y="3"/>
                  </a:cubicBezTo>
                  <a:cubicBezTo>
                    <a:pt x="397" y="3"/>
                    <a:pt x="402" y="8"/>
                    <a:pt x="402" y="13"/>
                  </a:cubicBezTo>
                  <a:cubicBezTo>
                    <a:pt x="402" y="19"/>
                    <a:pt x="397" y="23"/>
                    <a:pt x="392" y="23"/>
                  </a:cubicBezTo>
                  <a:cubicBezTo>
                    <a:pt x="147" y="23"/>
                    <a:pt x="147" y="23"/>
                    <a:pt x="147" y="23"/>
                  </a:cubicBezTo>
                  <a:cubicBezTo>
                    <a:pt x="141" y="23"/>
                    <a:pt x="137" y="19"/>
                    <a:pt x="137" y="13"/>
                  </a:cubicBezTo>
                  <a:cubicBezTo>
                    <a:pt x="137" y="8"/>
                    <a:pt x="141" y="3"/>
                    <a:pt x="147" y="3"/>
                  </a:cubicBezTo>
                  <a:close/>
                  <a:moveTo>
                    <a:pt x="103" y="0"/>
                  </a:moveTo>
                  <a:cubicBezTo>
                    <a:pt x="110" y="0"/>
                    <a:pt x="116" y="6"/>
                    <a:pt x="116" y="13"/>
                  </a:cubicBezTo>
                  <a:cubicBezTo>
                    <a:pt x="116" y="21"/>
                    <a:pt x="110" y="27"/>
                    <a:pt x="103" y="27"/>
                  </a:cubicBezTo>
                  <a:cubicBezTo>
                    <a:pt x="95" y="27"/>
                    <a:pt x="89" y="21"/>
                    <a:pt x="89" y="13"/>
                  </a:cubicBezTo>
                  <a:cubicBezTo>
                    <a:pt x="89" y="6"/>
                    <a:pt x="95" y="0"/>
                    <a:pt x="103" y="0"/>
                  </a:cubicBezTo>
                  <a:close/>
                  <a:moveTo>
                    <a:pt x="59" y="0"/>
                  </a:moveTo>
                  <a:cubicBezTo>
                    <a:pt x="67" y="0"/>
                    <a:pt x="73" y="6"/>
                    <a:pt x="73" y="13"/>
                  </a:cubicBezTo>
                  <a:cubicBezTo>
                    <a:pt x="73" y="21"/>
                    <a:pt x="67" y="27"/>
                    <a:pt x="59" y="27"/>
                  </a:cubicBezTo>
                  <a:cubicBezTo>
                    <a:pt x="52" y="27"/>
                    <a:pt x="46" y="21"/>
                    <a:pt x="46" y="13"/>
                  </a:cubicBezTo>
                  <a:cubicBezTo>
                    <a:pt x="46" y="6"/>
                    <a:pt x="52" y="0"/>
                    <a:pt x="59" y="0"/>
                  </a:cubicBezTo>
                  <a:close/>
                  <a:moveTo>
                    <a:pt x="16" y="0"/>
                  </a:moveTo>
                  <a:cubicBezTo>
                    <a:pt x="24" y="0"/>
                    <a:pt x="30" y="6"/>
                    <a:pt x="30" y="13"/>
                  </a:cubicBezTo>
                  <a:cubicBezTo>
                    <a:pt x="30" y="21"/>
                    <a:pt x="24" y="27"/>
                    <a:pt x="16" y="27"/>
                  </a:cubicBezTo>
                  <a:cubicBezTo>
                    <a:pt x="9" y="27"/>
                    <a:pt x="3" y="21"/>
                    <a:pt x="3" y="13"/>
                  </a:cubicBezTo>
                  <a:cubicBezTo>
                    <a:pt x="3" y="6"/>
                    <a:pt x="9" y="0"/>
                    <a:pt x="16" y="0"/>
                  </a:cubicBezTo>
                  <a:close/>
                  <a:moveTo>
                    <a:pt x="404" y="284"/>
                  </a:moveTo>
                  <a:cubicBezTo>
                    <a:pt x="0" y="284"/>
                    <a:pt x="0" y="284"/>
                    <a:pt x="0" y="284"/>
                  </a:cubicBezTo>
                  <a:cubicBezTo>
                    <a:pt x="0" y="39"/>
                    <a:pt x="0" y="39"/>
                    <a:pt x="0" y="39"/>
                  </a:cubicBezTo>
                  <a:cubicBezTo>
                    <a:pt x="404" y="39"/>
                    <a:pt x="404" y="39"/>
                    <a:pt x="404" y="39"/>
                  </a:cubicBezTo>
                  <a:lnTo>
                    <a:pt x="404" y="28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457200"/>
              <a:endParaRPr kumimoji="0" lang="ja-JP" altLang="en-US">
                <a:solidFill>
                  <a:srgbClr val="000000"/>
                </a:solidFill>
                <a:latin typeface="BIZ UDPゴシック"/>
                <a:ea typeface="BIZ UDPゴシック"/>
              </a:endParaRPr>
            </a:p>
          </p:txBody>
        </p:sp>
        <p:sp>
          <p:nvSpPr>
            <p:cNvPr id="13" name="Freeform 101">
              <a:extLst>
                <a:ext uri="{FF2B5EF4-FFF2-40B4-BE49-F238E27FC236}">
                  <a16:creationId xmlns:a16="http://schemas.microsoft.com/office/drawing/2014/main" id="{A13CEE5C-ED6F-53A5-6159-80D8A7EB6E41}"/>
                </a:ext>
              </a:extLst>
            </p:cNvPr>
            <p:cNvSpPr>
              <a:spLocks noEditPoints="1"/>
            </p:cNvSpPr>
            <p:nvPr/>
          </p:nvSpPr>
          <p:spPr bwMode="auto">
            <a:xfrm>
              <a:off x="2043" y="3338"/>
              <a:ext cx="689" cy="499"/>
            </a:xfrm>
            <a:custGeom>
              <a:avLst/>
              <a:gdLst>
                <a:gd name="T0" fmla="*/ 435 w 453"/>
                <a:gd name="T1" fmla="*/ 0 h 327"/>
                <a:gd name="T2" fmla="*/ 18 w 453"/>
                <a:gd name="T3" fmla="*/ 0 h 327"/>
                <a:gd name="T4" fmla="*/ 0 w 453"/>
                <a:gd name="T5" fmla="*/ 19 h 327"/>
                <a:gd name="T6" fmla="*/ 0 w 453"/>
                <a:gd name="T7" fmla="*/ 309 h 327"/>
                <a:gd name="T8" fmla="*/ 18 w 453"/>
                <a:gd name="T9" fmla="*/ 327 h 327"/>
                <a:gd name="T10" fmla="*/ 435 w 453"/>
                <a:gd name="T11" fmla="*/ 327 h 327"/>
                <a:gd name="T12" fmla="*/ 453 w 453"/>
                <a:gd name="T13" fmla="*/ 309 h 327"/>
                <a:gd name="T14" fmla="*/ 453 w 453"/>
                <a:gd name="T15" fmla="*/ 19 h 327"/>
                <a:gd name="T16" fmla="*/ 435 w 453"/>
                <a:gd name="T17" fmla="*/ 0 h 327"/>
                <a:gd name="T18" fmla="*/ 171 w 453"/>
                <a:gd name="T19" fmla="*/ 20 h 327"/>
                <a:gd name="T20" fmla="*/ 416 w 453"/>
                <a:gd name="T21" fmla="*/ 20 h 327"/>
                <a:gd name="T22" fmla="*/ 426 w 453"/>
                <a:gd name="T23" fmla="*/ 30 h 327"/>
                <a:gd name="T24" fmla="*/ 416 w 453"/>
                <a:gd name="T25" fmla="*/ 40 h 327"/>
                <a:gd name="T26" fmla="*/ 171 w 453"/>
                <a:gd name="T27" fmla="*/ 40 h 327"/>
                <a:gd name="T28" fmla="*/ 161 w 453"/>
                <a:gd name="T29" fmla="*/ 30 h 327"/>
                <a:gd name="T30" fmla="*/ 171 w 453"/>
                <a:gd name="T31" fmla="*/ 20 h 327"/>
                <a:gd name="T32" fmla="*/ 127 w 453"/>
                <a:gd name="T33" fmla="*/ 17 h 327"/>
                <a:gd name="T34" fmla="*/ 140 w 453"/>
                <a:gd name="T35" fmla="*/ 30 h 327"/>
                <a:gd name="T36" fmla="*/ 127 w 453"/>
                <a:gd name="T37" fmla="*/ 44 h 327"/>
                <a:gd name="T38" fmla="*/ 113 w 453"/>
                <a:gd name="T39" fmla="*/ 30 h 327"/>
                <a:gd name="T40" fmla="*/ 127 w 453"/>
                <a:gd name="T41" fmla="*/ 17 h 327"/>
                <a:gd name="T42" fmla="*/ 83 w 453"/>
                <a:gd name="T43" fmla="*/ 17 h 327"/>
                <a:gd name="T44" fmla="*/ 97 w 453"/>
                <a:gd name="T45" fmla="*/ 30 h 327"/>
                <a:gd name="T46" fmla="*/ 83 w 453"/>
                <a:gd name="T47" fmla="*/ 44 h 327"/>
                <a:gd name="T48" fmla="*/ 70 w 453"/>
                <a:gd name="T49" fmla="*/ 30 h 327"/>
                <a:gd name="T50" fmla="*/ 83 w 453"/>
                <a:gd name="T51" fmla="*/ 17 h 327"/>
                <a:gd name="T52" fmla="*/ 40 w 453"/>
                <a:gd name="T53" fmla="*/ 17 h 327"/>
                <a:gd name="T54" fmla="*/ 54 w 453"/>
                <a:gd name="T55" fmla="*/ 30 h 327"/>
                <a:gd name="T56" fmla="*/ 40 w 453"/>
                <a:gd name="T57" fmla="*/ 44 h 327"/>
                <a:gd name="T58" fmla="*/ 27 w 453"/>
                <a:gd name="T59" fmla="*/ 30 h 327"/>
                <a:gd name="T60" fmla="*/ 40 w 453"/>
                <a:gd name="T61" fmla="*/ 17 h 327"/>
                <a:gd name="T62" fmla="*/ 428 w 453"/>
                <a:gd name="T63" fmla="*/ 301 h 327"/>
                <a:gd name="T64" fmla="*/ 24 w 453"/>
                <a:gd name="T65" fmla="*/ 301 h 327"/>
                <a:gd name="T66" fmla="*/ 24 w 453"/>
                <a:gd name="T67" fmla="*/ 56 h 327"/>
                <a:gd name="T68" fmla="*/ 428 w 453"/>
                <a:gd name="T69" fmla="*/ 56 h 327"/>
                <a:gd name="T70" fmla="*/ 428 w 453"/>
                <a:gd name="T71" fmla="*/ 301 h 327"/>
                <a:gd name="T72" fmla="*/ 226 w 453"/>
                <a:gd name="T73" fmla="*/ 256 h 327"/>
                <a:gd name="T74" fmla="*/ 79 w 453"/>
                <a:gd name="T75" fmla="*/ 256 h 327"/>
                <a:gd name="T76" fmla="*/ 79 w 453"/>
                <a:gd name="T77" fmla="*/ 235 h 327"/>
                <a:gd name="T78" fmla="*/ 226 w 453"/>
                <a:gd name="T79" fmla="*/ 235 h 327"/>
                <a:gd name="T80" fmla="*/ 226 w 453"/>
                <a:gd name="T81" fmla="*/ 256 h 327"/>
                <a:gd name="T82" fmla="*/ 374 w 453"/>
                <a:gd name="T83" fmla="*/ 170 h 327"/>
                <a:gd name="T84" fmla="*/ 79 w 453"/>
                <a:gd name="T85" fmla="*/ 170 h 327"/>
                <a:gd name="T86" fmla="*/ 79 w 453"/>
                <a:gd name="T87" fmla="*/ 79 h 327"/>
                <a:gd name="T88" fmla="*/ 374 w 453"/>
                <a:gd name="T89" fmla="*/ 79 h 327"/>
                <a:gd name="T90" fmla="*/ 374 w 453"/>
                <a:gd name="T91" fmla="*/ 170 h 327"/>
                <a:gd name="T92" fmla="*/ 374 w 453"/>
                <a:gd name="T93" fmla="*/ 213 h 327"/>
                <a:gd name="T94" fmla="*/ 79 w 453"/>
                <a:gd name="T95" fmla="*/ 213 h 327"/>
                <a:gd name="T96" fmla="*/ 79 w 453"/>
                <a:gd name="T97" fmla="*/ 192 h 327"/>
                <a:gd name="T98" fmla="*/ 374 w 453"/>
                <a:gd name="T99" fmla="*/ 192 h 327"/>
                <a:gd name="T100" fmla="*/ 374 w 453"/>
                <a:gd name="T101" fmla="*/ 213 h 3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453" h="327">
                  <a:moveTo>
                    <a:pt x="435" y="0"/>
                  </a:moveTo>
                  <a:cubicBezTo>
                    <a:pt x="18" y="0"/>
                    <a:pt x="18" y="0"/>
                    <a:pt x="18" y="0"/>
                  </a:cubicBezTo>
                  <a:cubicBezTo>
                    <a:pt x="8" y="0"/>
                    <a:pt x="0" y="9"/>
                    <a:pt x="0" y="19"/>
                  </a:cubicBezTo>
                  <a:cubicBezTo>
                    <a:pt x="0" y="309"/>
                    <a:pt x="0" y="309"/>
                    <a:pt x="0" y="309"/>
                  </a:cubicBezTo>
                  <a:cubicBezTo>
                    <a:pt x="0" y="319"/>
                    <a:pt x="8" y="327"/>
                    <a:pt x="18" y="327"/>
                  </a:cubicBezTo>
                  <a:cubicBezTo>
                    <a:pt x="435" y="327"/>
                    <a:pt x="435" y="327"/>
                    <a:pt x="435" y="327"/>
                  </a:cubicBezTo>
                  <a:cubicBezTo>
                    <a:pt x="445" y="327"/>
                    <a:pt x="453" y="319"/>
                    <a:pt x="453" y="309"/>
                  </a:cubicBezTo>
                  <a:cubicBezTo>
                    <a:pt x="453" y="19"/>
                    <a:pt x="453" y="19"/>
                    <a:pt x="453" y="19"/>
                  </a:cubicBezTo>
                  <a:cubicBezTo>
                    <a:pt x="453" y="9"/>
                    <a:pt x="445" y="0"/>
                    <a:pt x="435" y="0"/>
                  </a:cubicBezTo>
                  <a:close/>
                  <a:moveTo>
                    <a:pt x="171" y="20"/>
                  </a:moveTo>
                  <a:cubicBezTo>
                    <a:pt x="416" y="20"/>
                    <a:pt x="416" y="20"/>
                    <a:pt x="416" y="20"/>
                  </a:cubicBezTo>
                  <a:cubicBezTo>
                    <a:pt x="421" y="20"/>
                    <a:pt x="426" y="25"/>
                    <a:pt x="426" y="30"/>
                  </a:cubicBezTo>
                  <a:cubicBezTo>
                    <a:pt x="426" y="36"/>
                    <a:pt x="421" y="40"/>
                    <a:pt x="416" y="40"/>
                  </a:cubicBezTo>
                  <a:cubicBezTo>
                    <a:pt x="171" y="40"/>
                    <a:pt x="171" y="40"/>
                    <a:pt x="171" y="40"/>
                  </a:cubicBezTo>
                  <a:cubicBezTo>
                    <a:pt x="165" y="40"/>
                    <a:pt x="161" y="36"/>
                    <a:pt x="161" y="30"/>
                  </a:cubicBezTo>
                  <a:cubicBezTo>
                    <a:pt x="161" y="25"/>
                    <a:pt x="165" y="20"/>
                    <a:pt x="171" y="20"/>
                  </a:cubicBezTo>
                  <a:close/>
                  <a:moveTo>
                    <a:pt x="127" y="17"/>
                  </a:moveTo>
                  <a:cubicBezTo>
                    <a:pt x="134" y="17"/>
                    <a:pt x="140" y="23"/>
                    <a:pt x="140" y="30"/>
                  </a:cubicBezTo>
                  <a:cubicBezTo>
                    <a:pt x="140" y="38"/>
                    <a:pt x="134" y="44"/>
                    <a:pt x="127" y="44"/>
                  </a:cubicBezTo>
                  <a:cubicBezTo>
                    <a:pt x="119" y="44"/>
                    <a:pt x="113" y="38"/>
                    <a:pt x="113" y="30"/>
                  </a:cubicBezTo>
                  <a:cubicBezTo>
                    <a:pt x="113" y="23"/>
                    <a:pt x="119" y="17"/>
                    <a:pt x="127" y="17"/>
                  </a:cubicBezTo>
                  <a:close/>
                  <a:moveTo>
                    <a:pt x="83" y="17"/>
                  </a:moveTo>
                  <a:cubicBezTo>
                    <a:pt x="91" y="17"/>
                    <a:pt x="97" y="23"/>
                    <a:pt x="97" y="30"/>
                  </a:cubicBezTo>
                  <a:cubicBezTo>
                    <a:pt x="97" y="38"/>
                    <a:pt x="91" y="44"/>
                    <a:pt x="83" y="44"/>
                  </a:cubicBezTo>
                  <a:cubicBezTo>
                    <a:pt x="76" y="44"/>
                    <a:pt x="70" y="38"/>
                    <a:pt x="70" y="30"/>
                  </a:cubicBezTo>
                  <a:cubicBezTo>
                    <a:pt x="70" y="23"/>
                    <a:pt x="76" y="17"/>
                    <a:pt x="83" y="17"/>
                  </a:cubicBezTo>
                  <a:close/>
                  <a:moveTo>
                    <a:pt x="40" y="17"/>
                  </a:moveTo>
                  <a:cubicBezTo>
                    <a:pt x="48" y="17"/>
                    <a:pt x="54" y="23"/>
                    <a:pt x="54" y="30"/>
                  </a:cubicBezTo>
                  <a:cubicBezTo>
                    <a:pt x="54" y="38"/>
                    <a:pt x="48" y="44"/>
                    <a:pt x="40" y="44"/>
                  </a:cubicBezTo>
                  <a:cubicBezTo>
                    <a:pt x="33" y="44"/>
                    <a:pt x="27" y="38"/>
                    <a:pt x="27" y="30"/>
                  </a:cubicBezTo>
                  <a:cubicBezTo>
                    <a:pt x="27" y="23"/>
                    <a:pt x="33" y="17"/>
                    <a:pt x="40" y="17"/>
                  </a:cubicBezTo>
                  <a:close/>
                  <a:moveTo>
                    <a:pt x="428" y="301"/>
                  </a:moveTo>
                  <a:cubicBezTo>
                    <a:pt x="24" y="301"/>
                    <a:pt x="24" y="301"/>
                    <a:pt x="24" y="301"/>
                  </a:cubicBezTo>
                  <a:cubicBezTo>
                    <a:pt x="24" y="56"/>
                    <a:pt x="24" y="56"/>
                    <a:pt x="24" y="56"/>
                  </a:cubicBezTo>
                  <a:cubicBezTo>
                    <a:pt x="428" y="56"/>
                    <a:pt x="428" y="56"/>
                    <a:pt x="428" y="56"/>
                  </a:cubicBezTo>
                  <a:lnTo>
                    <a:pt x="428" y="301"/>
                  </a:lnTo>
                  <a:close/>
                  <a:moveTo>
                    <a:pt x="226" y="256"/>
                  </a:moveTo>
                  <a:cubicBezTo>
                    <a:pt x="79" y="256"/>
                    <a:pt x="79" y="256"/>
                    <a:pt x="79" y="256"/>
                  </a:cubicBezTo>
                  <a:cubicBezTo>
                    <a:pt x="79" y="235"/>
                    <a:pt x="79" y="235"/>
                    <a:pt x="79" y="235"/>
                  </a:cubicBezTo>
                  <a:cubicBezTo>
                    <a:pt x="226" y="235"/>
                    <a:pt x="226" y="235"/>
                    <a:pt x="226" y="235"/>
                  </a:cubicBezTo>
                  <a:lnTo>
                    <a:pt x="226" y="256"/>
                  </a:lnTo>
                  <a:close/>
                  <a:moveTo>
                    <a:pt x="374" y="170"/>
                  </a:moveTo>
                  <a:cubicBezTo>
                    <a:pt x="79" y="170"/>
                    <a:pt x="79" y="170"/>
                    <a:pt x="79" y="170"/>
                  </a:cubicBezTo>
                  <a:cubicBezTo>
                    <a:pt x="79" y="79"/>
                    <a:pt x="79" y="79"/>
                    <a:pt x="79" y="79"/>
                  </a:cubicBezTo>
                  <a:cubicBezTo>
                    <a:pt x="374" y="79"/>
                    <a:pt x="374" y="79"/>
                    <a:pt x="374" y="79"/>
                  </a:cubicBezTo>
                  <a:lnTo>
                    <a:pt x="374" y="170"/>
                  </a:lnTo>
                  <a:close/>
                  <a:moveTo>
                    <a:pt x="374" y="213"/>
                  </a:moveTo>
                  <a:cubicBezTo>
                    <a:pt x="79" y="213"/>
                    <a:pt x="79" y="213"/>
                    <a:pt x="79" y="213"/>
                  </a:cubicBezTo>
                  <a:cubicBezTo>
                    <a:pt x="79" y="192"/>
                    <a:pt x="79" y="192"/>
                    <a:pt x="79" y="192"/>
                  </a:cubicBezTo>
                  <a:cubicBezTo>
                    <a:pt x="374" y="192"/>
                    <a:pt x="374" y="192"/>
                    <a:pt x="374" y="192"/>
                  </a:cubicBezTo>
                  <a:lnTo>
                    <a:pt x="374" y="213"/>
                  </a:lnTo>
                  <a:close/>
                </a:path>
              </a:pathLst>
            </a:custGeom>
            <a:solidFill>
              <a:srgbClr val="003B8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457200"/>
              <a:endParaRPr kumimoji="0" lang="ja-JP" altLang="en-US">
                <a:solidFill>
                  <a:srgbClr val="FFFFFF"/>
                </a:solidFill>
                <a:latin typeface="BIZ UDPゴシック"/>
                <a:ea typeface="BIZ UDPゴシック"/>
              </a:endParaRPr>
            </a:p>
          </p:txBody>
        </p:sp>
      </p:grpSp>
      <p:sp>
        <p:nvSpPr>
          <p:cNvPr id="14" name="TextBox 16">
            <a:extLst>
              <a:ext uri="{FF2B5EF4-FFF2-40B4-BE49-F238E27FC236}">
                <a16:creationId xmlns:a16="http://schemas.microsoft.com/office/drawing/2014/main" id="{872540F3-E8DF-76DD-4BDF-3CBF27E742B1}"/>
              </a:ext>
            </a:extLst>
          </p:cNvPr>
          <p:cNvSpPr txBox="1">
            <a:spLocks noChangeArrowheads="1"/>
          </p:cNvSpPr>
          <p:nvPr/>
        </p:nvSpPr>
        <p:spPr bwMode="auto">
          <a:xfrm>
            <a:off x="4321179" y="2952625"/>
            <a:ext cx="1970007" cy="1615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kumimoji="0" lang="ja-JP" altLang="en-US" sz="1050" kern="0">
                <a:solidFill>
                  <a:sysClr val="windowText" lastClr="000000"/>
                </a:solidFill>
                <a:latin typeface="Arial" panose="020B0604020202020204" pitchFamily="34" charset="0"/>
                <a:cs typeface="Arial" panose="020B0604020202020204" pitchFamily="34" charset="0"/>
              </a:rPr>
              <a:t>本番アカウント（</a:t>
            </a:r>
            <a:r>
              <a:rPr kumimoji="0" lang="en-US" altLang="ja-JP" sz="1050" kern="0">
                <a:solidFill>
                  <a:sysClr val="windowText" lastClr="000000"/>
                </a:solidFill>
                <a:latin typeface="Arial" panose="020B0604020202020204" pitchFamily="34" charset="0"/>
                <a:cs typeface="Arial" panose="020B0604020202020204" pitchFamily="34" charset="0"/>
              </a:rPr>
              <a:t>NW</a:t>
            </a:r>
            <a:r>
              <a:rPr kumimoji="0" lang="ja-JP" altLang="en-US" sz="1050" kern="0">
                <a:solidFill>
                  <a:sysClr val="windowText" lastClr="000000"/>
                </a:solidFill>
                <a:latin typeface="Arial" panose="020B0604020202020204" pitchFamily="34" charset="0"/>
                <a:cs typeface="Arial" panose="020B0604020202020204" pitchFamily="34" charset="0"/>
              </a:rPr>
              <a:t>管理用）</a:t>
            </a:r>
            <a:endParaRPr kumimoji="0" lang="en-US" altLang="ja-JP" sz="1050" kern="0">
              <a:solidFill>
                <a:sysClr val="windowText" lastClr="000000"/>
              </a:solidFill>
              <a:latin typeface="Arial" panose="020B0604020202020204" pitchFamily="34" charset="0"/>
              <a:cs typeface="Arial" panose="020B0604020202020204" pitchFamily="34" charset="0"/>
            </a:endParaRPr>
          </a:p>
        </p:txBody>
      </p:sp>
      <p:sp>
        <p:nvSpPr>
          <p:cNvPr id="15" name="TextBox 16">
            <a:extLst>
              <a:ext uri="{FF2B5EF4-FFF2-40B4-BE49-F238E27FC236}">
                <a16:creationId xmlns:a16="http://schemas.microsoft.com/office/drawing/2014/main" id="{B5EDD9A4-788E-E600-42C2-75C26D772B4E}"/>
              </a:ext>
            </a:extLst>
          </p:cNvPr>
          <p:cNvSpPr txBox="1">
            <a:spLocks noChangeArrowheads="1"/>
          </p:cNvSpPr>
          <p:nvPr/>
        </p:nvSpPr>
        <p:spPr bwMode="auto">
          <a:xfrm>
            <a:off x="4281240" y="3672214"/>
            <a:ext cx="1347437" cy="1615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kumimoji="0" lang="ja-JP" altLang="en-US" sz="1050" kern="0">
                <a:solidFill>
                  <a:sysClr val="windowText" lastClr="000000"/>
                </a:solidFill>
                <a:latin typeface="Arial" panose="020B0604020202020204" pitchFamily="34" charset="0"/>
                <a:cs typeface="Arial" panose="020B0604020202020204" pitchFamily="34" charset="0"/>
              </a:rPr>
              <a:t>運用管理アカウント</a:t>
            </a:r>
            <a:endParaRPr kumimoji="0" lang="en-US" altLang="ja-JP" sz="1050" kern="0">
              <a:solidFill>
                <a:sysClr val="windowText" lastClr="000000"/>
              </a:solidFill>
              <a:latin typeface="Arial" panose="020B0604020202020204" pitchFamily="34" charset="0"/>
              <a:cs typeface="Arial" panose="020B0604020202020204" pitchFamily="34" charset="0"/>
            </a:endParaRPr>
          </a:p>
        </p:txBody>
      </p:sp>
      <p:sp>
        <p:nvSpPr>
          <p:cNvPr id="16" name="TextBox 16">
            <a:extLst>
              <a:ext uri="{FF2B5EF4-FFF2-40B4-BE49-F238E27FC236}">
                <a16:creationId xmlns:a16="http://schemas.microsoft.com/office/drawing/2014/main" id="{20621E29-3F5E-039A-0F80-DFF84E7A009C}"/>
              </a:ext>
            </a:extLst>
          </p:cNvPr>
          <p:cNvSpPr txBox="1">
            <a:spLocks noChangeArrowheads="1"/>
          </p:cNvSpPr>
          <p:nvPr/>
        </p:nvSpPr>
        <p:spPr bwMode="auto">
          <a:xfrm>
            <a:off x="5273741" y="4532458"/>
            <a:ext cx="1347437" cy="1615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kumimoji="0" lang="en-US" altLang="ja-JP" sz="1050" kern="0">
                <a:solidFill>
                  <a:sysClr val="windowText" lastClr="000000"/>
                </a:solidFill>
                <a:latin typeface="Arial" panose="020B0604020202020204" pitchFamily="34" charset="0"/>
                <a:cs typeface="Arial" panose="020B0604020202020204" pitchFamily="34" charset="0"/>
              </a:rPr>
              <a:t>CI/CD</a:t>
            </a:r>
            <a:r>
              <a:rPr kumimoji="0" lang="ja-JP" altLang="en-US" sz="1050" kern="0">
                <a:solidFill>
                  <a:sysClr val="windowText" lastClr="000000"/>
                </a:solidFill>
                <a:latin typeface="Arial" panose="020B0604020202020204" pitchFamily="34" charset="0"/>
                <a:cs typeface="Arial" panose="020B0604020202020204" pitchFamily="34" charset="0"/>
              </a:rPr>
              <a:t>アカウント</a:t>
            </a:r>
            <a:endParaRPr kumimoji="0" lang="en-US" altLang="ja-JP" sz="1050" kern="0">
              <a:solidFill>
                <a:sysClr val="windowText" lastClr="000000"/>
              </a:solidFill>
              <a:latin typeface="Arial" panose="020B0604020202020204" pitchFamily="34" charset="0"/>
              <a:cs typeface="Arial" panose="020B0604020202020204" pitchFamily="34" charset="0"/>
            </a:endParaRPr>
          </a:p>
        </p:txBody>
      </p:sp>
      <p:sp>
        <p:nvSpPr>
          <p:cNvPr id="21" name="TextBox 16">
            <a:extLst>
              <a:ext uri="{FF2B5EF4-FFF2-40B4-BE49-F238E27FC236}">
                <a16:creationId xmlns:a16="http://schemas.microsoft.com/office/drawing/2014/main" id="{626E89E1-03B9-8403-5322-CDA68146F34B}"/>
              </a:ext>
            </a:extLst>
          </p:cNvPr>
          <p:cNvSpPr txBox="1">
            <a:spLocks noChangeArrowheads="1"/>
          </p:cNvSpPr>
          <p:nvPr/>
        </p:nvSpPr>
        <p:spPr bwMode="auto">
          <a:xfrm>
            <a:off x="6886584" y="3672214"/>
            <a:ext cx="1347437" cy="1615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kumimoji="0" lang="ja-JP" altLang="en-US" sz="1050" kern="0">
                <a:solidFill>
                  <a:sysClr val="windowText" lastClr="000000"/>
                </a:solidFill>
                <a:latin typeface="Arial" panose="020B0604020202020204" pitchFamily="34" charset="0"/>
                <a:cs typeface="Arial" panose="020B0604020202020204" pitchFamily="34" charset="0"/>
              </a:rPr>
              <a:t>検証アカウント</a:t>
            </a:r>
            <a:endParaRPr kumimoji="0" lang="en-US" altLang="ja-JP" sz="1050" kern="0">
              <a:solidFill>
                <a:sysClr val="windowText" lastClr="000000"/>
              </a:solidFill>
              <a:latin typeface="Arial" panose="020B0604020202020204" pitchFamily="34" charset="0"/>
              <a:cs typeface="Arial" panose="020B0604020202020204" pitchFamily="34" charset="0"/>
            </a:endParaRPr>
          </a:p>
        </p:txBody>
      </p:sp>
      <p:sp>
        <p:nvSpPr>
          <p:cNvPr id="22" name="TextBox 16">
            <a:extLst>
              <a:ext uri="{FF2B5EF4-FFF2-40B4-BE49-F238E27FC236}">
                <a16:creationId xmlns:a16="http://schemas.microsoft.com/office/drawing/2014/main" id="{24CA09E6-65A1-24A1-E0DC-35CB9C7B94A4}"/>
              </a:ext>
            </a:extLst>
          </p:cNvPr>
          <p:cNvSpPr txBox="1">
            <a:spLocks noChangeArrowheads="1"/>
          </p:cNvSpPr>
          <p:nvPr/>
        </p:nvSpPr>
        <p:spPr bwMode="auto">
          <a:xfrm>
            <a:off x="6802306" y="2952625"/>
            <a:ext cx="2562598" cy="1615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kumimoji="0" lang="ja-JP" altLang="en-US" sz="1050" kern="0">
                <a:solidFill>
                  <a:sysClr val="windowText" lastClr="000000"/>
                </a:solidFill>
                <a:latin typeface="Arial" panose="020B0604020202020204" pitchFamily="34" charset="0"/>
                <a:cs typeface="Arial" panose="020B0604020202020204" pitchFamily="34" charset="0"/>
              </a:rPr>
              <a:t>本番アカウント（アプリケーション用）</a:t>
            </a:r>
            <a:endParaRPr kumimoji="0" lang="en-US" altLang="ja-JP" sz="1050" kern="0">
              <a:solidFill>
                <a:sysClr val="windowText" lastClr="000000"/>
              </a:solidFill>
              <a:latin typeface="Arial" panose="020B0604020202020204" pitchFamily="34" charset="0"/>
              <a:cs typeface="Arial" panose="020B0604020202020204" pitchFamily="34" charset="0"/>
            </a:endParaRPr>
          </a:p>
        </p:txBody>
      </p:sp>
      <p:sp>
        <p:nvSpPr>
          <p:cNvPr id="23" name="フリーフォーム: 図形 22">
            <a:extLst>
              <a:ext uri="{FF2B5EF4-FFF2-40B4-BE49-F238E27FC236}">
                <a16:creationId xmlns:a16="http://schemas.microsoft.com/office/drawing/2014/main" id="{CA326ADD-2D30-FF57-57DF-F65BAD384D82}"/>
              </a:ext>
            </a:extLst>
          </p:cNvPr>
          <p:cNvSpPr/>
          <p:nvPr/>
        </p:nvSpPr>
        <p:spPr>
          <a:xfrm>
            <a:off x="801774" y="4462277"/>
            <a:ext cx="611611" cy="485217"/>
          </a:xfrm>
          <a:custGeom>
            <a:avLst/>
            <a:gdLst>
              <a:gd name="connsiteX0" fmla="*/ 1318956 w 1333568"/>
              <a:gd name="connsiteY0" fmla="*/ 827437 h 984436"/>
              <a:gd name="connsiteX1" fmla="*/ 928050 w 1333568"/>
              <a:gd name="connsiteY1" fmla="*/ 628269 h 984436"/>
              <a:gd name="connsiteX2" fmla="*/ 873853 w 1333568"/>
              <a:gd name="connsiteY2" fmla="*/ 613696 h 984436"/>
              <a:gd name="connsiteX3" fmla="*/ 898713 w 1333568"/>
              <a:gd name="connsiteY3" fmla="*/ 563594 h 984436"/>
              <a:gd name="connsiteX4" fmla="*/ 815941 w 1333568"/>
              <a:gd name="connsiteY4" fmla="*/ 40958 h 984436"/>
              <a:gd name="connsiteX5" fmla="*/ 767935 w 1333568"/>
              <a:gd name="connsiteY5" fmla="*/ 0 h 984436"/>
              <a:gd name="connsiteX6" fmla="*/ 760315 w 1333568"/>
              <a:gd name="connsiteY6" fmla="*/ 572 h 984436"/>
              <a:gd name="connsiteX7" fmla="*/ 40987 w 1333568"/>
              <a:gd name="connsiteY7" fmla="*/ 114491 h 984436"/>
              <a:gd name="connsiteX8" fmla="*/ 601 w 1333568"/>
              <a:gd name="connsiteY8" fmla="*/ 170021 h 984436"/>
              <a:gd name="connsiteX9" fmla="*/ 83373 w 1333568"/>
              <a:gd name="connsiteY9" fmla="*/ 692658 h 984436"/>
              <a:gd name="connsiteX10" fmla="*/ 126807 w 1333568"/>
              <a:gd name="connsiteY10" fmla="*/ 733235 h 984436"/>
              <a:gd name="connsiteX11" fmla="*/ 136713 w 1333568"/>
              <a:gd name="connsiteY11" fmla="*/ 769525 h 984436"/>
              <a:gd name="connsiteX12" fmla="*/ 527619 w 1333568"/>
              <a:gd name="connsiteY12" fmla="*/ 968693 h 984436"/>
              <a:gd name="connsiteX13" fmla="*/ 618964 w 1333568"/>
              <a:gd name="connsiteY13" fmla="*/ 983171 h 984436"/>
              <a:gd name="connsiteX14" fmla="*/ 1312289 w 1333568"/>
              <a:gd name="connsiteY14" fmla="*/ 873347 h 984436"/>
              <a:gd name="connsiteX15" fmla="*/ 1319051 w 1333568"/>
              <a:gd name="connsiteY15" fmla="*/ 827342 h 984436"/>
              <a:gd name="connsiteX16" fmla="*/ 61751 w 1333568"/>
              <a:gd name="connsiteY16" fmla="*/ 165830 h 984436"/>
              <a:gd name="connsiteX17" fmla="*/ 763553 w 1333568"/>
              <a:gd name="connsiteY17" fmla="*/ 54674 h 984436"/>
              <a:gd name="connsiteX18" fmla="*/ 844611 w 1333568"/>
              <a:gd name="connsiteY18" fmla="*/ 566738 h 984436"/>
              <a:gd name="connsiteX19" fmla="*/ 142809 w 1333568"/>
              <a:gd name="connsiteY19" fmla="*/ 677894 h 984436"/>
              <a:gd name="connsiteX20" fmla="*/ 61751 w 1333568"/>
              <a:gd name="connsiteY20" fmla="*/ 165830 h 984436"/>
              <a:gd name="connsiteX21" fmla="*/ 956911 w 1333568"/>
              <a:gd name="connsiteY21" fmla="*/ 820674 h 984436"/>
              <a:gd name="connsiteX22" fmla="*/ 1062924 w 1333568"/>
              <a:gd name="connsiteY22" fmla="*/ 874681 h 984436"/>
              <a:gd name="connsiteX23" fmla="*/ 792128 w 1333568"/>
              <a:gd name="connsiteY23" fmla="*/ 917543 h 984436"/>
              <a:gd name="connsiteX24" fmla="*/ 686115 w 1333568"/>
              <a:gd name="connsiteY24" fmla="*/ 863537 h 984436"/>
              <a:gd name="connsiteX25" fmla="*/ 956911 w 1333568"/>
              <a:gd name="connsiteY25" fmla="*/ 820674 h 984436"/>
              <a:gd name="connsiteX26" fmla="*/ 462468 w 1333568"/>
              <a:gd name="connsiteY26" fmla="*/ 860679 h 984436"/>
              <a:gd name="connsiteX27" fmla="*/ 251870 w 1333568"/>
              <a:gd name="connsiteY27" fmla="*/ 753428 h 984436"/>
              <a:gd name="connsiteX28" fmla="*/ 855374 w 1333568"/>
              <a:gd name="connsiteY28" fmla="*/ 657797 h 984436"/>
              <a:gd name="connsiteX29" fmla="*/ 1065972 w 1333568"/>
              <a:gd name="connsiteY29" fmla="*/ 765048 h 984436"/>
              <a:gd name="connsiteX30" fmla="*/ 462373 w 1333568"/>
              <a:gd name="connsiteY30" fmla="*/ 860679 h 9844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1333568" h="984436">
                <a:moveTo>
                  <a:pt x="1318956" y="827437"/>
                </a:moveTo>
                <a:lnTo>
                  <a:pt x="928050" y="628269"/>
                </a:lnTo>
                <a:cubicBezTo>
                  <a:pt x="913858" y="621030"/>
                  <a:pt x="893569" y="615887"/>
                  <a:pt x="873853" y="613696"/>
                </a:cubicBezTo>
                <a:cubicBezTo>
                  <a:pt x="891379" y="604076"/>
                  <a:pt x="902047" y="584359"/>
                  <a:pt x="898713" y="563594"/>
                </a:cubicBezTo>
                <a:lnTo>
                  <a:pt x="815941" y="40958"/>
                </a:lnTo>
                <a:cubicBezTo>
                  <a:pt x="812131" y="17145"/>
                  <a:pt x="791366" y="0"/>
                  <a:pt x="767935" y="0"/>
                </a:cubicBezTo>
                <a:cubicBezTo>
                  <a:pt x="765458" y="0"/>
                  <a:pt x="762886" y="191"/>
                  <a:pt x="760315" y="572"/>
                </a:cubicBezTo>
                <a:lnTo>
                  <a:pt x="40987" y="114491"/>
                </a:lnTo>
                <a:cubicBezTo>
                  <a:pt x="14602" y="118586"/>
                  <a:pt x="-3590" y="143637"/>
                  <a:pt x="601" y="170021"/>
                </a:cubicBezTo>
                <a:lnTo>
                  <a:pt x="83373" y="692658"/>
                </a:lnTo>
                <a:cubicBezTo>
                  <a:pt x="86897" y="714947"/>
                  <a:pt x="105280" y="731139"/>
                  <a:pt x="126807" y="733235"/>
                </a:cubicBezTo>
                <a:cubicBezTo>
                  <a:pt x="118615" y="744284"/>
                  <a:pt x="120806" y="761524"/>
                  <a:pt x="136713" y="769525"/>
                </a:cubicBezTo>
                <a:lnTo>
                  <a:pt x="527619" y="968693"/>
                </a:lnTo>
                <a:cubicBezTo>
                  <a:pt x="551431" y="980789"/>
                  <a:pt x="592484" y="987362"/>
                  <a:pt x="618964" y="983171"/>
                </a:cubicBezTo>
                <a:lnTo>
                  <a:pt x="1312289" y="873347"/>
                </a:lnTo>
                <a:cubicBezTo>
                  <a:pt x="1336482" y="869537"/>
                  <a:pt x="1341816" y="838962"/>
                  <a:pt x="1319051" y="827342"/>
                </a:cubicBezTo>
                <a:close/>
                <a:moveTo>
                  <a:pt x="61751" y="165830"/>
                </a:moveTo>
                <a:lnTo>
                  <a:pt x="763553" y="54674"/>
                </a:lnTo>
                <a:lnTo>
                  <a:pt x="844611" y="566738"/>
                </a:lnTo>
                <a:lnTo>
                  <a:pt x="142809" y="677894"/>
                </a:lnTo>
                <a:lnTo>
                  <a:pt x="61751" y="165830"/>
                </a:lnTo>
                <a:close/>
                <a:moveTo>
                  <a:pt x="956911" y="820674"/>
                </a:moveTo>
                <a:lnTo>
                  <a:pt x="1062924" y="874681"/>
                </a:lnTo>
                <a:lnTo>
                  <a:pt x="792128" y="917543"/>
                </a:lnTo>
                <a:lnTo>
                  <a:pt x="686115" y="863537"/>
                </a:lnTo>
                <a:lnTo>
                  <a:pt x="956911" y="820674"/>
                </a:lnTo>
                <a:close/>
                <a:moveTo>
                  <a:pt x="462468" y="860679"/>
                </a:moveTo>
                <a:lnTo>
                  <a:pt x="251870" y="753428"/>
                </a:lnTo>
                <a:lnTo>
                  <a:pt x="855374" y="657797"/>
                </a:lnTo>
                <a:lnTo>
                  <a:pt x="1065972" y="765048"/>
                </a:lnTo>
                <a:lnTo>
                  <a:pt x="462373" y="860679"/>
                </a:lnTo>
                <a:close/>
              </a:path>
            </a:pathLst>
          </a:custGeom>
          <a:solidFill>
            <a:srgbClr val="003B83"/>
          </a:solidFill>
          <a:ln w="9525" cap="flat">
            <a:noFill/>
            <a:prstDash val="solid"/>
            <a:miter/>
          </a:ln>
        </p:spPr>
        <p:txBody>
          <a:bodyPr rtlCol="0" anchor="ctr"/>
          <a:lstStyle/>
          <a:p>
            <a:pPr defTabSz="457200"/>
            <a:endParaRPr kumimoji="0" lang="ja-JP" altLang="en-US">
              <a:solidFill>
                <a:srgbClr val="000000"/>
              </a:solidFill>
              <a:latin typeface="BIZ UDPゴシック"/>
              <a:ea typeface="BIZ UDPゴシック"/>
            </a:endParaRPr>
          </a:p>
        </p:txBody>
      </p:sp>
      <p:sp>
        <p:nvSpPr>
          <p:cNvPr id="24" name="TextBox 16">
            <a:extLst>
              <a:ext uri="{FF2B5EF4-FFF2-40B4-BE49-F238E27FC236}">
                <a16:creationId xmlns:a16="http://schemas.microsoft.com/office/drawing/2014/main" id="{AF4872E4-B10D-D926-0A31-DA22815D9B00}"/>
              </a:ext>
            </a:extLst>
          </p:cNvPr>
          <p:cNvSpPr txBox="1">
            <a:spLocks noChangeArrowheads="1"/>
          </p:cNvSpPr>
          <p:nvPr/>
        </p:nvSpPr>
        <p:spPr bwMode="auto">
          <a:xfrm>
            <a:off x="466717" y="4971709"/>
            <a:ext cx="1347437" cy="1615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kumimoji="0" lang="ja-JP" altLang="en-US" sz="1050" kern="0">
                <a:solidFill>
                  <a:sysClr val="windowText" lastClr="000000"/>
                </a:solidFill>
                <a:latin typeface="Arial" panose="020B0604020202020204" pitchFamily="34" charset="0"/>
                <a:cs typeface="Arial" panose="020B0604020202020204" pitchFamily="34" charset="0"/>
              </a:rPr>
              <a:t>地方公共団体　端末</a:t>
            </a:r>
            <a:endParaRPr kumimoji="0" lang="en-US" altLang="ja-JP" sz="1050" kern="0">
              <a:solidFill>
                <a:sysClr val="windowText" lastClr="000000"/>
              </a:solidFill>
              <a:latin typeface="Arial" panose="020B0604020202020204" pitchFamily="34" charset="0"/>
              <a:cs typeface="Arial" panose="020B0604020202020204" pitchFamily="34" charset="0"/>
            </a:endParaRPr>
          </a:p>
        </p:txBody>
      </p:sp>
      <p:sp>
        <p:nvSpPr>
          <p:cNvPr id="25" name="TextBox 16">
            <a:extLst>
              <a:ext uri="{FF2B5EF4-FFF2-40B4-BE49-F238E27FC236}">
                <a16:creationId xmlns:a16="http://schemas.microsoft.com/office/drawing/2014/main" id="{BBFC4A36-B3F1-77A0-D73D-08DD140A18A0}"/>
              </a:ext>
            </a:extLst>
          </p:cNvPr>
          <p:cNvSpPr txBox="1">
            <a:spLocks noChangeArrowheads="1"/>
          </p:cNvSpPr>
          <p:nvPr/>
        </p:nvSpPr>
        <p:spPr bwMode="auto">
          <a:xfrm>
            <a:off x="1782970" y="4960482"/>
            <a:ext cx="2117387" cy="1615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kumimoji="0" lang="en-US" altLang="ja-JP" sz="1050" kern="0">
                <a:solidFill>
                  <a:sysClr val="windowText" lastClr="000000"/>
                </a:solidFill>
                <a:latin typeface="+mn-ea"/>
                <a:cs typeface="Arial" panose="020B0604020202020204" pitchFamily="34" charset="0"/>
              </a:rPr>
              <a:t>GCAS</a:t>
            </a:r>
          </a:p>
        </p:txBody>
      </p:sp>
      <p:grpSp>
        <p:nvGrpSpPr>
          <p:cNvPr id="26" name="ブラウザ">
            <a:extLst>
              <a:ext uri="{FF2B5EF4-FFF2-40B4-BE49-F238E27FC236}">
                <a16:creationId xmlns:a16="http://schemas.microsoft.com/office/drawing/2014/main" id="{0BA5B50E-20B7-CDB0-13C3-3BDB3CB64D9B}"/>
              </a:ext>
            </a:extLst>
          </p:cNvPr>
          <p:cNvGrpSpPr>
            <a:grpSpLocks noChangeAspect="1"/>
          </p:cNvGrpSpPr>
          <p:nvPr/>
        </p:nvGrpSpPr>
        <p:grpSpPr bwMode="auto">
          <a:xfrm>
            <a:off x="5717813" y="3834664"/>
            <a:ext cx="544312" cy="394212"/>
            <a:chOff x="2043" y="3338"/>
            <a:chExt cx="689" cy="499"/>
          </a:xfrm>
        </p:grpSpPr>
        <p:sp>
          <p:nvSpPr>
            <p:cNvPr id="27" name="Freeform 100">
              <a:extLst>
                <a:ext uri="{FF2B5EF4-FFF2-40B4-BE49-F238E27FC236}">
                  <a16:creationId xmlns:a16="http://schemas.microsoft.com/office/drawing/2014/main" id="{CBE520BC-47AB-4686-DF84-121465F5A2D0}"/>
                </a:ext>
              </a:extLst>
            </p:cNvPr>
            <p:cNvSpPr>
              <a:spLocks noEditPoints="1"/>
            </p:cNvSpPr>
            <p:nvPr/>
          </p:nvSpPr>
          <p:spPr bwMode="auto">
            <a:xfrm>
              <a:off x="2079" y="3364"/>
              <a:ext cx="615" cy="433"/>
            </a:xfrm>
            <a:custGeom>
              <a:avLst/>
              <a:gdLst>
                <a:gd name="T0" fmla="*/ 147 w 404"/>
                <a:gd name="T1" fmla="*/ 3 h 284"/>
                <a:gd name="T2" fmla="*/ 392 w 404"/>
                <a:gd name="T3" fmla="*/ 3 h 284"/>
                <a:gd name="T4" fmla="*/ 402 w 404"/>
                <a:gd name="T5" fmla="*/ 13 h 284"/>
                <a:gd name="T6" fmla="*/ 392 w 404"/>
                <a:gd name="T7" fmla="*/ 23 h 284"/>
                <a:gd name="T8" fmla="*/ 147 w 404"/>
                <a:gd name="T9" fmla="*/ 23 h 284"/>
                <a:gd name="T10" fmla="*/ 137 w 404"/>
                <a:gd name="T11" fmla="*/ 13 h 284"/>
                <a:gd name="T12" fmla="*/ 147 w 404"/>
                <a:gd name="T13" fmla="*/ 3 h 284"/>
                <a:gd name="T14" fmla="*/ 103 w 404"/>
                <a:gd name="T15" fmla="*/ 0 h 284"/>
                <a:gd name="T16" fmla="*/ 116 w 404"/>
                <a:gd name="T17" fmla="*/ 13 h 284"/>
                <a:gd name="T18" fmla="*/ 103 w 404"/>
                <a:gd name="T19" fmla="*/ 27 h 284"/>
                <a:gd name="T20" fmla="*/ 89 w 404"/>
                <a:gd name="T21" fmla="*/ 13 h 284"/>
                <a:gd name="T22" fmla="*/ 103 w 404"/>
                <a:gd name="T23" fmla="*/ 0 h 284"/>
                <a:gd name="T24" fmla="*/ 59 w 404"/>
                <a:gd name="T25" fmla="*/ 0 h 284"/>
                <a:gd name="T26" fmla="*/ 73 w 404"/>
                <a:gd name="T27" fmla="*/ 13 h 284"/>
                <a:gd name="T28" fmla="*/ 59 w 404"/>
                <a:gd name="T29" fmla="*/ 27 h 284"/>
                <a:gd name="T30" fmla="*/ 46 w 404"/>
                <a:gd name="T31" fmla="*/ 13 h 284"/>
                <a:gd name="T32" fmla="*/ 59 w 404"/>
                <a:gd name="T33" fmla="*/ 0 h 284"/>
                <a:gd name="T34" fmla="*/ 16 w 404"/>
                <a:gd name="T35" fmla="*/ 0 h 284"/>
                <a:gd name="T36" fmla="*/ 30 w 404"/>
                <a:gd name="T37" fmla="*/ 13 h 284"/>
                <a:gd name="T38" fmla="*/ 16 w 404"/>
                <a:gd name="T39" fmla="*/ 27 h 284"/>
                <a:gd name="T40" fmla="*/ 3 w 404"/>
                <a:gd name="T41" fmla="*/ 13 h 284"/>
                <a:gd name="T42" fmla="*/ 16 w 404"/>
                <a:gd name="T43" fmla="*/ 0 h 284"/>
                <a:gd name="T44" fmla="*/ 404 w 404"/>
                <a:gd name="T45" fmla="*/ 284 h 284"/>
                <a:gd name="T46" fmla="*/ 0 w 404"/>
                <a:gd name="T47" fmla="*/ 284 h 284"/>
                <a:gd name="T48" fmla="*/ 0 w 404"/>
                <a:gd name="T49" fmla="*/ 39 h 284"/>
                <a:gd name="T50" fmla="*/ 404 w 404"/>
                <a:gd name="T51" fmla="*/ 39 h 284"/>
                <a:gd name="T52" fmla="*/ 404 w 404"/>
                <a:gd name="T53" fmla="*/ 284 h 2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404" h="284">
                  <a:moveTo>
                    <a:pt x="147" y="3"/>
                  </a:moveTo>
                  <a:cubicBezTo>
                    <a:pt x="392" y="3"/>
                    <a:pt x="392" y="3"/>
                    <a:pt x="392" y="3"/>
                  </a:cubicBezTo>
                  <a:cubicBezTo>
                    <a:pt x="397" y="3"/>
                    <a:pt x="402" y="8"/>
                    <a:pt x="402" y="13"/>
                  </a:cubicBezTo>
                  <a:cubicBezTo>
                    <a:pt x="402" y="19"/>
                    <a:pt x="397" y="23"/>
                    <a:pt x="392" y="23"/>
                  </a:cubicBezTo>
                  <a:cubicBezTo>
                    <a:pt x="147" y="23"/>
                    <a:pt x="147" y="23"/>
                    <a:pt x="147" y="23"/>
                  </a:cubicBezTo>
                  <a:cubicBezTo>
                    <a:pt x="141" y="23"/>
                    <a:pt x="137" y="19"/>
                    <a:pt x="137" y="13"/>
                  </a:cubicBezTo>
                  <a:cubicBezTo>
                    <a:pt x="137" y="8"/>
                    <a:pt x="141" y="3"/>
                    <a:pt x="147" y="3"/>
                  </a:cubicBezTo>
                  <a:close/>
                  <a:moveTo>
                    <a:pt x="103" y="0"/>
                  </a:moveTo>
                  <a:cubicBezTo>
                    <a:pt x="110" y="0"/>
                    <a:pt x="116" y="6"/>
                    <a:pt x="116" y="13"/>
                  </a:cubicBezTo>
                  <a:cubicBezTo>
                    <a:pt x="116" y="21"/>
                    <a:pt x="110" y="27"/>
                    <a:pt x="103" y="27"/>
                  </a:cubicBezTo>
                  <a:cubicBezTo>
                    <a:pt x="95" y="27"/>
                    <a:pt x="89" y="21"/>
                    <a:pt x="89" y="13"/>
                  </a:cubicBezTo>
                  <a:cubicBezTo>
                    <a:pt x="89" y="6"/>
                    <a:pt x="95" y="0"/>
                    <a:pt x="103" y="0"/>
                  </a:cubicBezTo>
                  <a:close/>
                  <a:moveTo>
                    <a:pt x="59" y="0"/>
                  </a:moveTo>
                  <a:cubicBezTo>
                    <a:pt x="67" y="0"/>
                    <a:pt x="73" y="6"/>
                    <a:pt x="73" y="13"/>
                  </a:cubicBezTo>
                  <a:cubicBezTo>
                    <a:pt x="73" y="21"/>
                    <a:pt x="67" y="27"/>
                    <a:pt x="59" y="27"/>
                  </a:cubicBezTo>
                  <a:cubicBezTo>
                    <a:pt x="52" y="27"/>
                    <a:pt x="46" y="21"/>
                    <a:pt x="46" y="13"/>
                  </a:cubicBezTo>
                  <a:cubicBezTo>
                    <a:pt x="46" y="6"/>
                    <a:pt x="52" y="0"/>
                    <a:pt x="59" y="0"/>
                  </a:cubicBezTo>
                  <a:close/>
                  <a:moveTo>
                    <a:pt x="16" y="0"/>
                  </a:moveTo>
                  <a:cubicBezTo>
                    <a:pt x="24" y="0"/>
                    <a:pt x="30" y="6"/>
                    <a:pt x="30" y="13"/>
                  </a:cubicBezTo>
                  <a:cubicBezTo>
                    <a:pt x="30" y="21"/>
                    <a:pt x="24" y="27"/>
                    <a:pt x="16" y="27"/>
                  </a:cubicBezTo>
                  <a:cubicBezTo>
                    <a:pt x="9" y="27"/>
                    <a:pt x="3" y="21"/>
                    <a:pt x="3" y="13"/>
                  </a:cubicBezTo>
                  <a:cubicBezTo>
                    <a:pt x="3" y="6"/>
                    <a:pt x="9" y="0"/>
                    <a:pt x="16" y="0"/>
                  </a:cubicBezTo>
                  <a:close/>
                  <a:moveTo>
                    <a:pt x="404" y="284"/>
                  </a:moveTo>
                  <a:cubicBezTo>
                    <a:pt x="0" y="284"/>
                    <a:pt x="0" y="284"/>
                    <a:pt x="0" y="284"/>
                  </a:cubicBezTo>
                  <a:cubicBezTo>
                    <a:pt x="0" y="39"/>
                    <a:pt x="0" y="39"/>
                    <a:pt x="0" y="39"/>
                  </a:cubicBezTo>
                  <a:cubicBezTo>
                    <a:pt x="404" y="39"/>
                    <a:pt x="404" y="39"/>
                    <a:pt x="404" y="39"/>
                  </a:cubicBezTo>
                  <a:lnTo>
                    <a:pt x="404" y="28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457200"/>
              <a:endParaRPr kumimoji="0" lang="ja-JP" altLang="en-US">
                <a:solidFill>
                  <a:srgbClr val="000000"/>
                </a:solidFill>
                <a:latin typeface="BIZ UDPゴシック"/>
                <a:ea typeface="BIZ UDPゴシック"/>
              </a:endParaRPr>
            </a:p>
          </p:txBody>
        </p:sp>
        <p:sp>
          <p:nvSpPr>
            <p:cNvPr id="28" name="Freeform 101">
              <a:extLst>
                <a:ext uri="{FF2B5EF4-FFF2-40B4-BE49-F238E27FC236}">
                  <a16:creationId xmlns:a16="http://schemas.microsoft.com/office/drawing/2014/main" id="{8783D7CF-E89C-3169-DC9E-F2AED66418EA}"/>
                </a:ext>
              </a:extLst>
            </p:cNvPr>
            <p:cNvSpPr>
              <a:spLocks noEditPoints="1"/>
            </p:cNvSpPr>
            <p:nvPr/>
          </p:nvSpPr>
          <p:spPr bwMode="auto">
            <a:xfrm>
              <a:off x="2043" y="3338"/>
              <a:ext cx="689" cy="499"/>
            </a:xfrm>
            <a:custGeom>
              <a:avLst/>
              <a:gdLst>
                <a:gd name="T0" fmla="*/ 435 w 453"/>
                <a:gd name="T1" fmla="*/ 0 h 327"/>
                <a:gd name="T2" fmla="*/ 18 w 453"/>
                <a:gd name="T3" fmla="*/ 0 h 327"/>
                <a:gd name="T4" fmla="*/ 0 w 453"/>
                <a:gd name="T5" fmla="*/ 19 h 327"/>
                <a:gd name="T6" fmla="*/ 0 w 453"/>
                <a:gd name="T7" fmla="*/ 309 h 327"/>
                <a:gd name="T8" fmla="*/ 18 w 453"/>
                <a:gd name="T9" fmla="*/ 327 h 327"/>
                <a:gd name="T10" fmla="*/ 435 w 453"/>
                <a:gd name="T11" fmla="*/ 327 h 327"/>
                <a:gd name="T12" fmla="*/ 453 w 453"/>
                <a:gd name="T13" fmla="*/ 309 h 327"/>
                <a:gd name="T14" fmla="*/ 453 w 453"/>
                <a:gd name="T15" fmla="*/ 19 h 327"/>
                <a:gd name="T16" fmla="*/ 435 w 453"/>
                <a:gd name="T17" fmla="*/ 0 h 327"/>
                <a:gd name="T18" fmla="*/ 171 w 453"/>
                <a:gd name="T19" fmla="*/ 20 h 327"/>
                <a:gd name="T20" fmla="*/ 416 w 453"/>
                <a:gd name="T21" fmla="*/ 20 h 327"/>
                <a:gd name="T22" fmla="*/ 426 w 453"/>
                <a:gd name="T23" fmla="*/ 30 h 327"/>
                <a:gd name="T24" fmla="*/ 416 w 453"/>
                <a:gd name="T25" fmla="*/ 40 h 327"/>
                <a:gd name="T26" fmla="*/ 171 w 453"/>
                <a:gd name="T27" fmla="*/ 40 h 327"/>
                <a:gd name="T28" fmla="*/ 161 w 453"/>
                <a:gd name="T29" fmla="*/ 30 h 327"/>
                <a:gd name="T30" fmla="*/ 171 w 453"/>
                <a:gd name="T31" fmla="*/ 20 h 327"/>
                <a:gd name="T32" fmla="*/ 127 w 453"/>
                <a:gd name="T33" fmla="*/ 17 h 327"/>
                <a:gd name="T34" fmla="*/ 140 w 453"/>
                <a:gd name="T35" fmla="*/ 30 h 327"/>
                <a:gd name="T36" fmla="*/ 127 w 453"/>
                <a:gd name="T37" fmla="*/ 44 h 327"/>
                <a:gd name="T38" fmla="*/ 113 w 453"/>
                <a:gd name="T39" fmla="*/ 30 h 327"/>
                <a:gd name="T40" fmla="*/ 127 w 453"/>
                <a:gd name="T41" fmla="*/ 17 h 327"/>
                <a:gd name="T42" fmla="*/ 83 w 453"/>
                <a:gd name="T43" fmla="*/ 17 h 327"/>
                <a:gd name="T44" fmla="*/ 97 w 453"/>
                <a:gd name="T45" fmla="*/ 30 h 327"/>
                <a:gd name="T46" fmla="*/ 83 w 453"/>
                <a:gd name="T47" fmla="*/ 44 h 327"/>
                <a:gd name="T48" fmla="*/ 70 w 453"/>
                <a:gd name="T49" fmla="*/ 30 h 327"/>
                <a:gd name="T50" fmla="*/ 83 w 453"/>
                <a:gd name="T51" fmla="*/ 17 h 327"/>
                <a:gd name="T52" fmla="*/ 40 w 453"/>
                <a:gd name="T53" fmla="*/ 17 h 327"/>
                <a:gd name="T54" fmla="*/ 54 w 453"/>
                <a:gd name="T55" fmla="*/ 30 h 327"/>
                <a:gd name="T56" fmla="*/ 40 w 453"/>
                <a:gd name="T57" fmla="*/ 44 h 327"/>
                <a:gd name="T58" fmla="*/ 27 w 453"/>
                <a:gd name="T59" fmla="*/ 30 h 327"/>
                <a:gd name="T60" fmla="*/ 40 w 453"/>
                <a:gd name="T61" fmla="*/ 17 h 327"/>
                <a:gd name="T62" fmla="*/ 428 w 453"/>
                <a:gd name="T63" fmla="*/ 301 h 327"/>
                <a:gd name="T64" fmla="*/ 24 w 453"/>
                <a:gd name="T65" fmla="*/ 301 h 327"/>
                <a:gd name="T66" fmla="*/ 24 w 453"/>
                <a:gd name="T67" fmla="*/ 56 h 327"/>
                <a:gd name="T68" fmla="*/ 428 w 453"/>
                <a:gd name="T69" fmla="*/ 56 h 327"/>
                <a:gd name="T70" fmla="*/ 428 w 453"/>
                <a:gd name="T71" fmla="*/ 301 h 327"/>
                <a:gd name="T72" fmla="*/ 226 w 453"/>
                <a:gd name="T73" fmla="*/ 256 h 327"/>
                <a:gd name="T74" fmla="*/ 79 w 453"/>
                <a:gd name="T75" fmla="*/ 256 h 327"/>
                <a:gd name="T76" fmla="*/ 79 w 453"/>
                <a:gd name="T77" fmla="*/ 235 h 327"/>
                <a:gd name="T78" fmla="*/ 226 w 453"/>
                <a:gd name="T79" fmla="*/ 235 h 327"/>
                <a:gd name="T80" fmla="*/ 226 w 453"/>
                <a:gd name="T81" fmla="*/ 256 h 327"/>
                <a:gd name="T82" fmla="*/ 374 w 453"/>
                <a:gd name="T83" fmla="*/ 170 h 327"/>
                <a:gd name="T84" fmla="*/ 79 w 453"/>
                <a:gd name="T85" fmla="*/ 170 h 327"/>
                <a:gd name="T86" fmla="*/ 79 w 453"/>
                <a:gd name="T87" fmla="*/ 79 h 327"/>
                <a:gd name="T88" fmla="*/ 374 w 453"/>
                <a:gd name="T89" fmla="*/ 79 h 327"/>
                <a:gd name="T90" fmla="*/ 374 w 453"/>
                <a:gd name="T91" fmla="*/ 170 h 327"/>
                <a:gd name="T92" fmla="*/ 374 w 453"/>
                <a:gd name="T93" fmla="*/ 213 h 327"/>
                <a:gd name="T94" fmla="*/ 79 w 453"/>
                <a:gd name="T95" fmla="*/ 213 h 327"/>
                <a:gd name="T96" fmla="*/ 79 w 453"/>
                <a:gd name="T97" fmla="*/ 192 h 327"/>
                <a:gd name="T98" fmla="*/ 374 w 453"/>
                <a:gd name="T99" fmla="*/ 192 h 327"/>
                <a:gd name="T100" fmla="*/ 374 w 453"/>
                <a:gd name="T101" fmla="*/ 213 h 3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453" h="327">
                  <a:moveTo>
                    <a:pt x="435" y="0"/>
                  </a:moveTo>
                  <a:cubicBezTo>
                    <a:pt x="18" y="0"/>
                    <a:pt x="18" y="0"/>
                    <a:pt x="18" y="0"/>
                  </a:cubicBezTo>
                  <a:cubicBezTo>
                    <a:pt x="8" y="0"/>
                    <a:pt x="0" y="9"/>
                    <a:pt x="0" y="19"/>
                  </a:cubicBezTo>
                  <a:cubicBezTo>
                    <a:pt x="0" y="309"/>
                    <a:pt x="0" y="309"/>
                    <a:pt x="0" y="309"/>
                  </a:cubicBezTo>
                  <a:cubicBezTo>
                    <a:pt x="0" y="319"/>
                    <a:pt x="8" y="327"/>
                    <a:pt x="18" y="327"/>
                  </a:cubicBezTo>
                  <a:cubicBezTo>
                    <a:pt x="435" y="327"/>
                    <a:pt x="435" y="327"/>
                    <a:pt x="435" y="327"/>
                  </a:cubicBezTo>
                  <a:cubicBezTo>
                    <a:pt x="445" y="327"/>
                    <a:pt x="453" y="319"/>
                    <a:pt x="453" y="309"/>
                  </a:cubicBezTo>
                  <a:cubicBezTo>
                    <a:pt x="453" y="19"/>
                    <a:pt x="453" y="19"/>
                    <a:pt x="453" y="19"/>
                  </a:cubicBezTo>
                  <a:cubicBezTo>
                    <a:pt x="453" y="9"/>
                    <a:pt x="445" y="0"/>
                    <a:pt x="435" y="0"/>
                  </a:cubicBezTo>
                  <a:close/>
                  <a:moveTo>
                    <a:pt x="171" y="20"/>
                  </a:moveTo>
                  <a:cubicBezTo>
                    <a:pt x="416" y="20"/>
                    <a:pt x="416" y="20"/>
                    <a:pt x="416" y="20"/>
                  </a:cubicBezTo>
                  <a:cubicBezTo>
                    <a:pt x="421" y="20"/>
                    <a:pt x="426" y="25"/>
                    <a:pt x="426" y="30"/>
                  </a:cubicBezTo>
                  <a:cubicBezTo>
                    <a:pt x="426" y="36"/>
                    <a:pt x="421" y="40"/>
                    <a:pt x="416" y="40"/>
                  </a:cubicBezTo>
                  <a:cubicBezTo>
                    <a:pt x="171" y="40"/>
                    <a:pt x="171" y="40"/>
                    <a:pt x="171" y="40"/>
                  </a:cubicBezTo>
                  <a:cubicBezTo>
                    <a:pt x="165" y="40"/>
                    <a:pt x="161" y="36"/>
                    <a:pt x="161" y="30"/>
                  </a:cubicBezTo>
                  <a:cubicBezTo>
                    <a:pt x="161" y="25"/>
                    <a:pt x="165" y="20"/>
                    <a:pt x="171" y="20"/>
                  </a:cubicBezTo>
                  <a:close/>
                  <a:moveTo>
                    <a:pt x="127" y="17"/>
                  </a:moveTo>
                  <a:cubicBezTo>
                    <a:pt x="134" y="17"/>
                    <a:pt x="140" y="23"/>
                    <a:pt x="140" y="30"/>
                  </a:cubicBezTo>
                  <a:cubicBezTo>
                    <a:pt x="140" y="38"/>
                    <a:pt x="134" y="44"/>
                    <a:pt x="127" y="44"/>
                  </a:cubicBezTo>
                  <a:cubicBezTo>
                    <a:pt x="119" y="44"/>
                    <a:pt x="113" y="38"/>
                    <a:pt x="113" y="30"/>
                  </a:cubicBezTo>
                  <a:cubicBezTo>
                    <a:pt x="113" y="23"/>
                    <a:pt x="119" y="17"/>
                    <a:pt x="127" y="17"/>
                  </a:cubicBezTo>
                  <a:close/>
                  <a:moveTo>
                    <a:pt x="83" y="17"/>
                  </a:moveTo>
                  <a:cubicBezTo>
                    <a:pt x="91" y="17"/>
                    <a:pt x="97" y="23"/>
                    <a:pt x="97" y="30"/>
                  </a:cubicBezTo>
                  <a:cubicBezTo>
                    <a:pt x="97" y="38"/>
                    <a:pt x="91" y="44"/>
                    <a:pt x="83" y="44"/>
                  </a:cubicBezTo>
                  <a:cubicBezTo>
                    <a:pt x="76" y="44"/>
                    <a:pt x="70" y="38"/>
                    <a:pt x="70" y="30"/>
                  </a:cubicBezTo>
                  <a:cubicBezTo>
                    <a:pt x="70" y="23"/>
                    <a:pt x="76" y="17"/>
                    <a:pt x="83" y="17"/>
                  </a:cubicBezTo>
                  <a:close/>
                  <a:moveTo>
                    <a:pt x="40" y="17"/>
                  </a:moveTo>
                  <a:cubicBezTo>
                    <a:pt x="48" y="17"/>
                    <a:pt x="54" y="23"/>
                    <a:pt x="54" y="30"/>
                  </a:cubicBezTo>
                  <a:cubicBezTo>
                    <a:pt x="54" y="38"/>
                    <a:pt x="48" y="44"/>
                    <a:pt x="40" y="44"/>
                  </a:cubicBezTo>
                  <a:cubicBezTo>
                    <a:pt x="33" y="44"/>
                    <a:pt x="27" y="38"/>
                    <a:pt x="27" y="30"/>
                  </a:cubicBezTo>
                  <a:cubicBezTo>
                    <a:pt x="27" y="23"/>
                    <a:pt x="33" y="17"/>
                    <a:pt x="40" y="17"/>
                  </a:cubicBezTo>
                  <a:close/>
                  <a:moveTo>
                    <a:pt x="428" y="301"/>
                  </a:moveTo>
                  <a:cubicBezTo>
                    <a:pt x="24" y="301"/>
                    <a:pt x="24" y="301"/>
                    <a:pt x="24" y="301"/>
                  </a:cubicBezTo>
                  <a:cubicBezTo>
                    <a:pt x="24" y="56"/>
                    <a:pt x="24" y="56"/>
                    <a:pt x="24" y="56"/>
                  </a:cubicBezTo>
                  <a:cubicBezTo>
                    <a:pt x="428" y="56"/>
                    <a:pt x="428" y="56"/>
                    <a:pt x="428" y="56"/>
                  </a:cubicBezTo>
                  <a:lnTo>
                    <a:pt x="428" y="301"/>
                  </a:lnTo>
                  <a:close/>
                  <a:moveTo>
                    <a:pt x="226" y="256"/>
                  </a:moveTo>
                  <a:cubicBezTo>
                    <a:pt x="79" y="256"/>
                    <a:pt x="79" y="256"/>
                    <a:pt x="79" y="256"/>
                  </a:cubicBezTo>
                  <a:cubicBezTo>
                    <a:pt x="79" y="235"/>
                    <a:pt x="79" y="235"/>
                    <a:pt x="79" y="235"/>
                  </a:cubicBezTo>
                  <a:cubicBezTo>
                    <a:pt x="226" y="235"/>
                    <a:pt x="226" y="235"/>
                    <a:pt x="226" y="235"/>
                  </a:cubicBezTo>
                  <a:lnTo>
                    <a:pt x="226" y="256"/>
                  </a:lnTo>
                  <a:close/>
                  <a:moveTo>
                    <a:pt x="374" y="170"/>
                  </a:moveTo>
                  <a:cubicBezTo>
                    <a:pt x="79" y="170"/>
                    <a:pt x="79" y="170"/>
                    <a:pt x="79" y="170"/>
                  </a:cubicBezTo>
                  <a:cubicBezTo>
                    <a:pt x="79" y="79"/>
                    <a:pt x="79" y="79"/>
                    <a:pt x="79" y="79"/>
                  </a:cubicBezTo>
                  <a:cubicBezTo>
                    <a:pt x="374" y="79"/>
                    <a:pt x="374" y="79"/>
                    <a:pt x="374" y="79"/>
                  </a:cubicBezTo>
                  <a:lnTo>
                    <a:pt x="374" y="170"/>
                  </a:lnTo>
                  <a:close/>
                  <a:moveTo>
                    <a:pt x="374" y="213"/>
                  </a:moveTo>
                  <a:cubicBezTo>
                    <a:pt x="79" y="213"/>
                    <a:pt x="79" y="213"/>
                    <a:pt x="79" y="213"/>
                  </a:cubicBezTo>
                  <a:cubicBezTo>
                    <a:pt x="79" y="192"/>
                    <a:pt x="79" y="192"/>
                    <a:pt x="79" y="192"/>
                  </a:cubicBezTo>
                  <a:cubicBezTo>
                    <a:pt x="374" y="192"/>
                    <a:pt x="374" y="192"/>
                    <a:pt x="374" y="192"/>
                  </a:cubicBezTo>
                  <a:lnTo>
                    <a:pt x="374" y="213"/>
                  </a:lnTo>
                  <a:close/>
                </a:path>
              </a:pathLst>
            </a:custGeom>
            <a:solidFill>
              <a:srgbClr val="003B8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457200"/>
              <a:endParaRPr kumimoji="0" lang="ja-JP" altLang="en-US">
                <a:solidFill>
                  <a:srgbClr val="FFFFFF"/>
                </a:solidFill>
                <a:latin typeface="BIZ UDPゴシック"/>
                <a:ea typeface="BIZ UDPゴシック"/>
              </a:endParaRPr>
            </a:p>
          </p:txBody>
        </p:sp>
      </p:grpSp>
      <p:sp>
        <p:nvSpPr>
          <p:cNvPr id="29" name="TextBox 16">
            <a:extLst>
              <a:ext uri="{FF2B5EF4-FFF2-40B4-BE49-F238E27FC236}">
                <a16:creationId xmlns:a16="http://schemas.microsoft.com/office/drawing/2014/main" id="{7FBE4454-07E0-43C0-56C3-FC51CBDE46FA}"/>
              </a:ext>
            </a:extLst>
          </p:cNvPr>
          <p:cNvSpPr txBox="1">
            <a:spLocks noChangeArrowheads="1"/>
          </p:cNvSpPr>
          <p:nvPr/>
        </p:nvSpPr>
        <p:spPr bwMode="auto">
          <a:xfrm>
            <a:off x="4986968" y="4225272"/>
            <a:ext cx="2117387" cy="1615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kumimoji="0" lang="ja-JP" altLang="en-US" sz="1050" kern="0">
                <a:solidFill>
                  <a:sysClr val="windowText" lastClr="000000"/>
                </a:solidFill>
                <a:latin typeface="Arial" panose="020B0604020202020204" pitchFamily="34" charset="0"/>
                <a:cs typeface="Arial" panose="020B0604020202020204" pitchFamily="34" charset="0"/>
              </a:rPr>
              <a:t>利用システムダッシュボード</a:t>
            </a:r>
            <a:endParaRPr kumimoji="0" lang="en-US" altLang="ja-JP" sz="1050" kern="0">
              <a:solidFill>
                <a:sysClr val="windowText" lastClr="000000"/>
              </a:solidFill>
              <a:latin typeface="Arial" panose="020B0604020202020204" pitchFamily="34" charset="0"/>
              <a:cs typeface="Arial" panose="020B0604020202020204" pitchFamily="34" charset="0"/>
            </a:endParaRPr>
          </a:p>
        </p:txBody>
      </p:sp>
      <p:cxnSp>
        <p:nvCxnSpPr>
          <p:cNvPr id="30" name="コネクタ: カギ線 29">
            <a:extLst>
              <a:ext uri="{FF2B5EF4-FFF2-40B4-BE49-F238E27FC236}">
                <a16:creationId xmlns:a16="http://schemas.microsoft.com/office/drawing/2014/main" id="{8A2A8A26-4B38-34C9-8498-80246822B9DE}"/>
              </a:ext>
            </a:extLst>
          </p:cNvPr>
          <p:cNvCxnSpPr>
            <a:cxnSpLocks/>
          </p:cNvCxnSpPr>
          <p:nvPr/>
        </p:nvCxnSpPr>
        <p:spPr>
          <a:xfrm flipV="1">
            <a:off x="3195210" y="3994982"/>
            <a:ext cx="2491857" cy="707597"/>
          </a:xfrm>
          <a:prstGeom prst="bentConnector3">
            <a:avLst>
              <a:gd name="adj1" fmla="val 41466"/>
            </a:avLst>
          </a:prstGeom>
          <a:noFill/>
          <a:ln w="19050" cap="flat" cmpd="sng" algn="ctr">
            <a:solidFill>
              <a:srgbClr val="000000"/>
            </a:solidFill>
            <a:prstDash val="solid"/>
            <a:miter lim="800000"/>
            <a:tailEnd type="triangle"/>
          </a:ln>
          <a:effectLst/>
        </p:spPr>
      </p:cxnSp>
      <p:grpSp>
        <p:nvGrpSpPr>
          <p:cNvPr id="31" name="グループ化 30">
            <a:extLst>
              <a:ext uri="{FF2B5EF4-FFF2-40B4-BE49-F238E27FC236}">
                <a16:creationId xmlns:a16="http://schemas.microsoft.com/office/drawing/2014/main" id="{6A3963FD-32FC-9877-7135-4F67F9C74589}"/>
              </a:ext>
            </a:extLst>
          </p:cNvPr>
          <p:cNvGrpSpPr/>
          <p:nvPr/>
        </p:nvGrpSpPr>
        <p:grpSpPr>
          <a:xfrm>
            <a:off x="7309139" y="1949851"/>
            <a:ext cx="2737313" cy="371513"/>
            <a:chOff x="7642574" y="5162820"/>
            <a:chExt cx="2737313" cy="371513"/>
          </a:xfrm>
        </p:grpSpPr>
        <p:cxnSp>
          <p:nvCxnSpPr>
            <p:cNvPr id="32" name="直線コネクタ 31">
              <a:extLst>
                <a:ext uri="{FF2B5EF4-FFF2-40B4-BE49-F238E27FC236}">
                  <a16:creationId xmlns:a16="http://schemas.microsoft.com/office/drawing/2014/main" id="{6C40E3A6-0D49-F74B-6F42-EB5CEA73C570}"/>
                </a:ext>
              </a:extLst>
            </p:cNvPr>
            <p:cNvCxnSpPr>
              <a:cxnSpLocks/>
            </p:cNvCxnSpPr>
            <p:nvPr/>
          </p:nvCxnSpPr>
          <p:spPr>
            <a:xfrm flipH="1">
              <a:off x="7642574" y="5271823"/>
              <a:ext cx="369935" cy="0"/>
            </a:xfrm>
            <a:prstGeom prst="line">
              <a:avLst/>
            </a:prstGeom>
            <a:noFill/>
            <a:ln w="19050" cap="flat" cmpd="sng" algn="ctr">
              <a:solidFill>
                <a:srgbClr val="000000"/>
              </a:solidFill>
              <a:prstDash val="sysDot"/>
              <a:miter lim="800000"/>
              <a:tailEnd type="triangle"/>
            </a:ln>
            <a:effectLst/>
          </p:spPr>
        </p:cxnSp>
        <p:cxnSp>
          <p:nvCxnSpPr>
            <p:cNvPr id="33" name="直線コネクタ 32">
              <a:extLst>
                <a:ext uri="{FF2B5EF4-FFF2-40B4-BE49-F238E27FC236}">
                  <a16:creationId xmlns:a16="http://schemas.microsoft.com/office/drawing/2014/main" id="{DBE574BB-FD08-E8BE-5144-5B4FE2F5A4CC}"/>
                </a:ext>
              </a:extLst>
            </p:cNvPr>
            <p:cNvCxnSpPr>
              <a:cxnSpLocks/>
            </p:cNvCxnSpPr>
            <p:nvPr/>
          </p:nvCxnSpPr>
          <p:spPr>
            <a:xfrm flipH="1">
              <a:off x="7642574" y="5423212"/>
              <a:ext cx="369935" cy="0"/>
            </a:xfrm>
            <a:prstGeom prst="line">
              <a:avLst/>
            </a:prstGeom>
            <a:noFill/>
            <a:ln w="19050" cap="flat" cmpd="sng" algn="ctr">
              <a:solidFill>
                <a:srgbClr val="000000"/>
              </a:solidFill>
              <a:prstDash val="solid"/>
              <a:miter lim="800000"/>
              <a:tailEnd type="triangle"/>
            </a:ln>
            <a:effectLst/>
          </p:spPr>
        </p:cxnSp>
        <p:sp>
          <p:nvSpPr>
            <p:cNvPr id="34" name="正方形/長方形 33">
              <a:extLst>
                <a:ext uri="{FF2B5EF4-FFF2-40B4-BE49-F238E27FC236}">
                  <a16:creationId xmlns:a16="http://schemas.microsoft.com/office/drawing/2014/main" id="{FB42C8DB-B902-60C4-CF61-294D053A0693}"/>
                </a:ext>
              </a:extLst>
            </p:cNvPr>
            <p:cNvSpPr/>
            <p:nvPr/>
          </p:nvSpPr>
          <p:spPr>
            <a:xfrm>
              <a:off x="8012207" y="5162820"/>
              <a:ext cx="2367680" cy="371513"/>
            </a:xfrm>
            <a:prstGeom prst="rect">
              <a:avLst/>
            </a:prstGeom>
            <a:noFill/>
            <a:ln w="12700" cap="flat" cmpd="sng" algn="ctr">
              <a:noFill/>
              <a:prstDash val="solid"/>
              <a:miter lim="800000"/>
              <a:headEnd type="none" w="med" len="med"/>
              <a:tailEnd type="none" w="med" len="med"/>
            </a:ln>
            <a:effectLst/>
          </p:spPr>
          <p:txBody>
            <a:bodyPr wrap="square" lIns="46800" tIns="46800" rIns="46800" bIns="46800" rtlCol="0" anchor="ctr">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a:ln>
                    <a:noFill/>
                  </a:ln>
                  <a:solidFill>
                    <a:srgbClr val="000000"/>
                  </a:solidFill>
                  <a:effectLst/>
                  <a:uLnTx/>
                  <a:uFillTx/>
                  <a:latin typeface="Arial"/>
                </a:rPr>
                <a:t>ダッシュボードにより表示する情報の収集</a:t>
              </a:r>
              <a:endParaRPr kumimoji="0" lang="en-US" altLang="ja-JP" sz="900" b="0" i="0" u="none" strike="noStrike" kern="0" cap="none" spc="0" normalizeH="0" baseline="0" noProof="0">
                <a:ln>
                  <a:noFill/>
                </a:ln>
                <a:solidFill>
                  <a:srgbClr val="000000"/>
                </a:solidFill>
                <a:effectLst/>
                <a:uLnTx/>
                <a:uFillTx/>
                <a:latin typeface="Arial"/>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a:ln>
                    <a:noFill/>
                  </a:ln>
                  <a:solidFill>
                    <a:srgbClr val="000000"/>
                  </a:solidFill>
                  <a:effectLst/>
                  <a:uLnTx/>
                  <a:uFillTx/>
                  <a:latin typeface="Arial"/>
                </a:rPr>
                <a:t>ダッシュボード閲覧における接続経路</a:t>
              </a:r>
              <a:endParaRPr kumimoji="0" lang="en-US" altLang="ja-JP" sz="900" b="0" i="0" u="none" strike="noStrike" kern="0" cap="none" spc="0" normalizeH="0" baseline="0" noProof="0">
                <a:ln>
                  <a:noFill/>
                </a:ln>
                <a:solidFill>
                  <a:srgbClr val="000000"/>
                </a:solidFill>
                <a:effectLst/>
                <a:uLnTx/>
                <a:uFillTx/>
                <a:latin typeface="Arial"/>
              </a:endParaRPr>
            </a:p>
          </p:txBody>
        </p:sp>
      </p:grpSp>
      <p:cxnSp>
        <p:nvCxnSpPr>
          <p:cNvPr id="35" name="コネクタ: カギ線 34">
            <a:extLst>
              <a:ext uri="{FF2B5EF4-FFF2-40B4-BE49-F238E27FC236}">
                <a16:creationId xmlns:a16="http://schemas.microsoft.com/office/drawing/2014/main" id="{F991C03C-43E8-AAEE-B4B4-932E01A96FBB}"/>
              </a:ext>
            </a:extLst>
          </p:cNvPr>
          <p:cNvCxnSpPr>
            <a:cxnSpLocks/>
          </p:cNvCxnSpPr>
          <p:nvPr/>
        </p:nvCxnSpPr>
        <p:spPr>
          <a:xfrm rot="10800000" flipV="1">
            <a:off x="6291186" y="3287985"/>
            <a:ext cx="1278836" cy="679452"/>
          </a:xfrm>
          <a:prstGeom prst="bentConnector3">
            <a:avLst>
              <a:gd name="adj1" fmla="val 50000"/>
            </a:avLst>
          </a:prstGeom>
          <a:noFill/>
          <a:ln w="19050" cap="flat" cmpd="sng" algn="ctr">
            <a:solidFill>
              <a:srgbClr val="000000"/>
            </a:solidFill>
            <a:prstDash val="sysDot"/>
            <a:miter lim="800000"/>
            <a:tailEnd type="triangle"/>
          </a:ln>
          <a:effectLst/>
        </p:spPr>
      </p:cxnSp>
      <p:cxnSp>
        <p:nvCxnSpPr>
          <p:cNvPr id="36" name="直線コネクタ 35">
            <a:extLst>
              <a:ext uri="{FF2B5EF4-FFF2-40B4-BE49-F238E27FC236}">
                <a16:creationId xmlns:a16="http://schemas.microsoft.com/office/drawing/2014/main" id="{7AA64849-9486-F842-2951-E8088E18CCAD}"/>
              </a:ext>
            </a:extLst>
          </p:cNvPr>
          <p:cNvCxnSpPr>
            <a:cxnSpLocks/>
          </p:cNvCxnSpPr>
          <p:nvPr/>
        </p:nvCxnSpPr>
        <p:spPr>
          <a:xfrm>
            <a:off x="5986371" y="3367677"/>
            <a:ext cx="0" cy="394012"/>
          </a:xfrm>
          <a:prstGeom prst="line">
            <a:avLst/>
          </a:prstGeom>
          <a:noFill/>
          <a:ln w="19050" cap="flat" cmpd="sng" algn="ctr">
            <a:solidFill>
              <a:srgbClr val="000000"/>
            </a:solidFill>
            <a:prstDash val="sysDot"/>
            <a:miter lim="800000"/>
            <a:tailEnd type="triangle"/>
          </a:ln>
          <a:effectLst/>
        </p:spPr>
      </p:cxnSp>
      <p:cxnSp>
        <p:nvCxnSpPr>
          <p:cNvPr id="37" name="直線コネクタ 36">
            <a:extLst>
              <a:ext uri="{FF2B5EF4-FFF2-40B4-BE49-F238E27FC236}">
                <a16:creationId xmlns:a16="http://schemas.microsoft.com/office/drawing/2014/main" id="{C38A3B96-F905-81E1-A21B-0B76B7086FCC}"/>
              </a:ext>
            </a:extLst>
          </p:cNvPr>
          <p:cNvCxnSpPr>
            <a:cxnSpLocks/>
          </p:cNvCxnSpPr>
          <p:nvPr/>
        </p:nvCxnSpPr>
        <p:spPr>
          <a:xfrm flipH="1">
            <a:off x="6284422" y="3971826"/>
            <a:ext cx="1361928" cy="0"/>
          </a:xfrm>
          <a:prstGeom prst="line">
            <a:avLst/>
          </a:prstGeom>
          <a:noFill/>
          <a:ln w="19050" cap="flat" cmpd="sng" algn="ctr">
            <a:solidFill>
              <a:srgbClr val="000000"/>
            </a:solidFill>
            <a:prstDash val="sysDot"/>
            <a:miter lim="800000"/>
            <a:tailEnd type="triangle"/>
          </a:ln>
          <a:effectLst/>
        </p:spPr>
      </p:cxnSp>
      <p:cxnSp>
        <p:nvCxnSpPr>
          <p:cNvPr id="38" name="コネクタ: カギ線 37">
            <a:extLst>
              <a:ext uri="{FF2B5EF4-FFF2-40B4-BE49-F238E27FC236}">
                <a16:creationId xmlns:a16="http://schemas.microsoft.com/office/drawing/2014/main" id="{B2AC83A8-B8DE-8757-7A5F-65F52BF0F8D7}"/>
              </a:ext>
            </a:extLst>
          </p:cNvPr>
          <p:cNvCxnSpPr>
            <a:cxnSpLocks/>
          </p:cNvCxnSpPr>
          <p:nvPr/>
        </p:nvCxnSpPr>
        <p:spPr>
          <a:xfrm rot="10800000">
            <a:off x="6329371" y="4075026"/>
            <a:ext cx="628393" cy="627552"/>
          </a:xfrm>
          <a:prstGeom prst="bentConnector3">
            <a:avLst>
              <a:gd name="adj1" fmla="val 463"/>
            </a:avLst>
          </a:prstGeom>
          <a:noFill/>
          <a:ln w="19050" cap="flat" cmpd="sng" algn="ctr">
            <a:solidFill>
              <a:srgbClr val="000000"/>
            </a:solidFill>
            <a:prstDash val="sysDot"/>
            <a:miter lim="800000"/>
            <a:tailEnd type="triangle"/>
          </a:ln>
          <a:effectLst/>
        </p:spPr>
      </p:cxnSp>
      <p:sp>
        <p:nvSpPr>
          <p:cNvPr id="39" name="吹き出し: 角を丸めた四角形 38">
            <a:extLst>
              <a:ext uri="{FF2B5EF4-FFF2-40B4-BE49-F238E27FC236}">
                <a16:creationId xmlns:a16="http://schemas.microsoft.com/office/drawing/2014/main" id="{9FEDC2E3-4FD8-7708-3E31-F14ABC0332B0}"/>
              </a:ext>
            </a:extLst>
          </p:cNvPr>
          <p:cNvSpPr/>
          <p:nvPr/>
        </p:nvSpPr>
        <p:spPr>
          <a:xfrm>
            <a:off x="90065" y="3486021"/>
            <a:ext cx="3979820" cy="840395"/>
          </a:xfrm>
          <a:prstGeom prst="wedgeRoundRectCallout">
            <a:avLst>
              <a:gd name="adj1" fmla="val -25274"/>
              <a:gd name="adj2" fmla="val -84166"/>
              <a:gd name="adj3" fmla="val 16667"/>
            </a:avLst>
          </a:prstGeom>
          <a:solidFill>
            <a:srgbClr val="E3ECFD"/>
          </a:solidFill>
          <a:ln w="12700" cap="flat" cmpd="sng" algn="ctr">
            <a:noFill/>
            <a:prstDash val="solid"/>
            <a:miter lim="800000"/>
          </a:ln>
          <a:effectLst/>
        </p:spPr>
        <p:txBody>
          <a:bodyPr wrap="square" lIns="108000" tIns="108000" rIns="108000" bIns="108000" rtlCol="0" anchor="t" anchorCtr="0">
            <a:noAutofit/>
          </a:bodyP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altLang="ja-JP" sz="1100" b="0" i="0" u="none" strike="noStrike" kern="0" cap="none" spc="0" normalizeH="0" baseline="0" noProof="0">
              <a:ln>
                <a:noFill/>
              </a:ln>
              <a:solidFill>
                <a:srgbClr val="000000"/>
              </a:solidFill>
              <a:effectLst/>
              <a:uLnTx/>
              <a:uFillTx/>
              <a:latin typeface="BIZ UDPゴシック"/>
              <a:ea typeface="BIZ UDPゴシック"/>
            </a:endParaRPr>
          </a:p>
        </p:txBody>
      </p:sp>
      <p:sp>
        <p:nvSpPr>
          <p:cNvPr id="40" name="吹き出し: 角を丸めた四角形 39">
            <a:extLst>
              <a:ext uri="{FF2B5EF4-FFF2-40B4-BE49-F238E27FC236}">
                <a16:creationId xmlns:a16="http://schemas.microsoft.com/office/drawing/2014/main" id="{86E6A683-D7D3-601D-B1E8-7ECDE267136D}"/>
              </a:ext>
            </a:extLst>
          </p:cNvPr>
          <p:cNvSpPr/>
          <p:nvPr/>
        </p:nvSpPr>
        <p:spPr>
          <a:xfrm>
            <a:off x="167478" y="5438839"/>
            <a:ext cx="4005166" cy="989022"/>
          </a:xfrm>
          <a:prstGeom prst="wedgeRoundRectCallout">
            <a:avLst>
              <a:gd name="adj1" fmla="val -25087"/>
              <a:gd name="adj2" fmla="val -78732"/>
              <a:gd name="adj3" fmla="val 16667"/>
            </a:avLst>
          </a:prstGeom>
          <a:solidFill>
            <a:srgbClr val="E3ECFD"/>
          </a:solidFill>
          <a:ln w="12700" cap="flat" cmpd="sng" algn="ctr">
            <a:noFill/>
            <a:prstDash val="solid"/>
            <a:miter lim="800000"/>
          </a:ln>
          <a:effectLst/>
        </p:spPr>
        <p:txBody>
          <a:bodyPr wrap="square" lIns="108000" tIns="108000" rIns="108000" bIns="108000" rtlCol="0" anchor="t" anchorCtr="0">
            <a:noAutofit/>
          </a:bodyP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altLang="ja-JP" sz="1100" b="0" i="0" u="none" strike="noStrike" kern="0" cap="none" spc="0" normalizeH="0" baseline="0" noProof="0">
              <a:ln>
                <a:noFill/>
              </a:ln>
              <a:solidFill>
                <a:srgbClr val="000000"/>
              </a:solidFill>
              <a:effectLst/>
              <a:uLnTx/>
              <a:uFillTx/>
              <a:latin typeface="BIZ UDPゴシック"/>
              <a:ea typeface="BIZ UDPゴシック"/>
            </a:endParaRPr>
          </a:p>
        </p:txBody>
      </p:sp>
      <p:sp>
        <p:nvSpPr>
          <p:cNvPr id="41" name="吹き出し: 角を丸めた四角形 40">
            <a:extLst>
              <a:ext uri="{FF2B5EF4-FFF2-40B4-BE49-F238E27FC236}">
                <a16:creationId xmlns:a16="http://schemas.microsoft.com/office/drawing/2014/main" id="{A85CF7AA-25E4-BBBC-7FE9-A2D341E97ADB}"/>
              </a:ext>
            </a:extLst>
          </p:cNvPr>
          <p:cNvSpPr/>
          <p:nvPr/>
        </p:nvSpPr>
        <p:spPr>
          <a:xfrm>
            <a:off x="4321179" y="5404791"/>
            <a:ext cx="5428965" cy="969021"/>
          </a:xfrm>
          <a:prstGeom prst="wedgeRoundRectCallout">
            <a:avLst>
              <a:gd name="adj1" fmla="val -9246"/>
              <a:gd name="adj2" fmla="val -64819"/>
              <a:gd name="adj3" fmla="val 16667"/>
            </a:avLst>
          </a:prstGeom>
          <a:solidFill>
            <a:srgbClr val="E3ECFD"/>
          </a:solidFill>
          <a:ln w="12700" cap="flat" cmpd="sng" algn="ctr">
            <a:noFill/>
            <a:prstDash val="solid"/>
            <a:miter lim="800000"/>
          </a:ln>
          <a:effectLst/>
        </p:spPr>
        <p:txBody>
          <a:bodyPr wrap="square" lIns="108000" tIns="108000" rIns="108000" bIns="108000" rtlCol="0" anchor="t" anchorCtr="0">
            <a:noAutofit/>
          </a:bodyP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altLang="ja-JP" sz="1100" b="0" i="0" u="none" strike="noStrike" kern="0" cap="none" spc="0" normalizeH="0" baseline="0" noProof="0">
              <a:ln>
                <a:noFill/>
              </a:ln>
              <a:solidFill>
                <a:srgbClr val="000000"/>
              </a:solidFill>
              <a:effectLst/>
              <a:uLnTx/>
              <a:uFillTx/>
              <a:latin typeface="BIZ UDPゴシック"/>
              <a:ea typeface="BIZ UDPゴシック"/>
            </a:endParaRPr>
          </a:p>
        </p:txBody>
      </p:sp>
      <p:sp>
        <p:nvSpPr>
          <p:cNvPr id="42" name="フリーフォーム: 図形 41">
            <a:extLst>
              <a:ext uri="{FF2B5EF4-FFF2-40B4-BE49-F238E27FC236}">
                <a16:creationId xmlns:a16="http://schemas.microsoft.com/office/drawing/2014/main" id="{4F8B4B02-D842-1A95-FB43-02DF9AEFAB66}"/>
              </a:ext>
            </a:extLst>
          </p:cNvPr>
          <p:cNvSpPr/>
          <p:nvPr/>
        </p:nvSpPr>
        <p:spPr>
          <a:xfrm>
            <a:off x="731683" y="2414887"/>
            <a:ext cx="611611" cy="485217"/>
          </a:xfrm>
          <a:custGeom>
            <a:avLst/>
            <a:gdLst>
              <a:gd name="connsiteX0" fmla="*/ 1318956 w 1333568"/>
              <a:gd name="connsiteY0" fmla="*/ 827437 h 984436"/>
              <a:gd name="connsiteX1" fmla="*/ 928050 w 1333568"/>
              <a:gd name="connsiteY1" fmla="*/ 628269 h 984436"/>
              <a:gd name="connsiteX2" fmla="*/ 873853 w 1333568"/>
              <a:gd name="connsiteY2" fmla="*/ 613696 h 984436"/>
              <a:gd name="connsiteX3" fmla="*/ 898713 w 1333568"/>
              <a:gd name="connsiteY3" fmla="*/ 563594 h 984436"/>
              <a:gd name="connsiteX4" fmla="*/ 815941 w 1333568"/>
              <a:gd name="connsiteY4" fmla="*/ 40958 h 984436"/>
              <a:gd name="connsiteX5" fmla="*/ 767935 w 1333568"/>
              <a:gd name="connsiteY5" fmla="*/ 0 h 984436"/>
              <a:gd name="connsiteX6" fmla="*/ 760315 w 1333568"/>
              <a:gd name="connsiteY6" fmla="*/ 572 h 984436"/>
              <a:gd name="connsiteX7" fmla="*/ 40987 w 1333568"/>
              <a:gd name="connsiteY7" fmla="*/ 114491 h 984436"/>
              <a:gd name="connsiteX8" fmla="*/ 601 w 1333568"/>
              <a:gd name="connsiteY8" fmla="*/ 170021 h 984436"/>
              <a:gd name="connsiteX9" fmla="*/ 83373 w 1333568"/>
              <a:gd name="connsiteY9" fmla="*/ 692658 h 984436"/>
              <a:gd name="connsiteX10" fmla="*/ 126807 w 1333568"/>
              <a:gd name="connsiteY10" fmla="*/ 733235 h 984436"/>
              <a:gd name="connsiteX11" fmla="*/ 136713 w 1333568"/>
              <a:gd name="connsiteY11" fmla="*/ 769525 h 984436"/>
              <a:gd name="connsiteX12" fmla="*/ 527619 w 1333568"/>
              <a:gd name="connsiteY12" fmla="*/ 968693 h 984436"/>
              <a:gd name="connsiteX13" fmla="*/ 618964 w 1333568"/>
              <a:gd name="connsiteY13" fmla="*/ 983171 h 984436"/>
              <a:gd name="connsiteX14" fmla="*/ 1312289 w 1333568"/>
              <a:gd name="connsiteY14" fmla="*/ 873347 h 984436"/>
              <a:gd name="connsiteX15" fmla="*/ 1319051 w 1333568"/>
              <a:gd name="connsiteY15" fmla="*/ 827342 h 984436"/>
              <a:gd name="connsiteX16" fmla="*/ 61751 w 1333568"/>
              <a:gd name="connsiteY16" fmla="*/ 165830 h 984436"/>
              <a:gd name="connsiteX17" fmla="*/ 763553 w 1333568"/>
              <a:gd name="connsiteY17" fmla="*/ 54674 h 984436"/>
              <a:gd name="connsiteX18" fmla="*/ 844611 w 1333568"/>
              <a:gd name="connsiteY18" fmla="*/ 566738 h 984436"/>
              <a:gd name="connsiteX19" fmla="*/ 142809 w 1333568"/>
              <a:gd name="connsiteY19" fmla="*/ 677894 h 984436"/>
              <a:gd name="connsiteX20" fmla="*/ 61751 w 1333568"/>
              <a:gd name="connsiteY20" fmla="*/ 165830 h 984436"/>
              <a:gd name="connsiteX21" fmla="*/ 956911 w 1333568"/>
              <a:gd name="connsiteY21" fmla="*/ 820674 h 984436"/>
              <a:gd name="connsiteX22" fmla="*/ 1062924 w 1333568"/>
              <a:gd name="connsiteY22" fmla="*/ 874681 h 984436"/>
              <a:gd name="connsiteX23" fmla="*/ 792128 w 1333568"/>
              <a:gd name="connsiteY23" fmla="*/ 917543 h 984436"/>
              <a:gd name="connsiteX24" fmla="*/ 686115 w 1333568"/>
              <a:gd name="connsiteY24" fmla="*/ 863537 h 984436"/>
              <a:gd name="connsiteX25" fmla="*/ 956911 w 1333568"/>
              <a:gd name="connsiteY25" fmla="*/ 820674 h 984436"/>
              <a:gd name="connsiteX26" fmla="*/ 462468 w 1333568"/>
              <a:gd name="connsiteY26" fmla="*/ 860679 h 984436"/>
              <a:gd name="connsiteX27" fmla="*/ 251870 w 1333568"/>
              <a:gd name="connsiteY27" fmla="*/ 753428 h 984436"/>
              <a:gd name="connsiteX28" fmla="*/ 855374 w 1333568"/>
              <a:gd name="connsiteY28" fmla="*/ 657797 h 984436"/>
              <a:gd name="connsiteX29" fmla="*/ 1065972 w 1333568"/>
              <a:gd name="connsiteY29" fmla="*/ 765048 h 984436"/>
              <a:gd name="connsiteX30" fmla="*/ 462373 w 1333568"/>
              <a:gd name="connsiteY30" fmla="*/ 860679 h 9844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1333568" h="984436">
                <a:moveTo>
                  <a:pt x="1318956" y="827437"/>
                </a:moveTo>
                <a:lnTo>
                  <a:pt x="928050" y="628269"/>
                </a:lnTo>
                <a:cubicBezTo>
                  <a:pt x="913858" y="621030"/>
                  <a:pt x="893569" y="615887"/>
                  <a:pt x="873853" y="613696"/>
                </a:cubicBezTo>
                <a:cubicBezTo>
                  <a:pt x="891379" y="604076"/>
                  <a:pt x="902047" y="584359"/>
                  <a:pt x="898713" y="563594"/>
                </a:cubicBezTo>
                <a:lnTo>
                  <a:pt x="815941" y="40958"/>
                </a:lnTo>
                <a:cubicBezTo>
                  <a:pt x="812131" y="17145"/>
                  <a:pt x="791366" y="0"/>
                  <a:pt x="767935" y="0"/>
                </a:cubicBezTo>
                <a:cubicBezTo>
                  <a:pt x="765458" y="0"/>
                  <a:pt x="762886" y="191"/>
                  <a:pt x="760315" y="572"/>
                </a:cubicBezTo>
                <a:lnTo>
                  <a:pt x="40987" y="114491"/>
                </a:lnTo>
                <a:cubicBezTo>
                  <a:pt x="14602" y="118586"/>
                  <a:pt x="-3590" y="143637"/>
                  <a:pt x="601" y="170021"/>
                </a:cubicBezTo>
                <a:lnTo>
                  <a:pt x="83373" y="692658"/>
                </a:lnTo>
                <a:cubicBezTo>
                  <a:pt x="86897" y="714947"/>
                  <a:pt x="105280" y="731139"/>
                  <a:pt x="126807" y="733235"/>
                </a:cubicBezTo>
                <a:cubicBezTo>
                  <a:pt x="118615" y="744284"/>
                  <a:pt x="120806" y="761524"/>
                  <a:pt x="136713" y="769525"/>
                </a:cubicBezTo>
                <a:lnTo>
                  <a:pt x="527619" y="968693"/>
                </a:lnTo>
                <a:cubicBezTo>
                  <a:pt x="551431" y="980789"/>
                  <a:pt x="592484" y="987362"/>
                  <a:pt x="618964" y="983171"/>
                </a:cubicBezTo>
                <a:lnTo>
                  <a:pt x="1312289" y="873347"/>
                </a:lnTo>
                <a:cubicBezTo>
                  <a:pt x="1336482" y="869537"/>
                  <a:pt x="1341816" y="838962"/>
                  <a:pt x="1319051" y="827342"/>
                </a:cubicBezTo>
                <a:close/>
                <a:moveTo>
                  <a:pt x="61751" y="165830"/>
                </a:moveTo>
                <a:lnTo>
                  <a:pt x="763553" y="54674"/>
                </a:lnTo>
                <a:lnTo>
                  <a:pt x="844611" y="566738"/>
                </a:lnTo>
                <a:lnTo>
                  <a:pt x="142809" y="677894"/>
                </a:lnTo>
                <a:lnTo>
                  <a:pt x="61751" y="165830"/>
                </a:lnTo>
                <a:close/>
                <a:moveTo>
                  <a:pt x="956911" y="820674"/>
                </a:moveTo>
                <a:lnTo>
                  <a:pt x="1062924" y="874681"/>
                </a:lnTo>
                <a:lnTo>
                  <a:pt x="792128" y="917543"/>
                </a:lnTo>
                <a:lnTo>
                  <a:pt x="686115" y="863537"/>
                </a:lnTo>
                <a:lnTo>
                  <a:pt x="956911" y="820674"/>
                </a:lnTo>
                <a:close/>
                <a:moveTo>
                  <a:pt x="462468" y="860679"/>
                </a:moveTo>
                <a:lnTo>
                  <a:pt x="251870" y="753428"/>
                </a:lnTo>
                <a:lnTo>
                  <a:pt x="855374" y="657797"/>
                </a:lnTo>
                <a:lnTo>
                  <a:pt x="1065972" y="765048"/>
                </a:lnTo>
                <a:lnTo>
                  <a:pt x="462373" y="860679"/>
                </a:lnTo>
                <a:close/>
              </a:path>
            </a:pathLst>
          </a:custGeom>
          <a:solidFill>
            <a:srgbClr val="003B83"/>
          </a:solidFill>
          <a:ln w="9525" cap="flat">
            <a:noFill/>
            <a:prstDash val="solid"/>
            <a:miter/>
          </a:ln>
        </p:spPr>
        <p:txBody>
          <a:bodyPr rtlCol="0" anchor="ctr"/>
          <a:lstStyle/>
          <a:p>
            <a:pPr defTabSz="457200"/>
            <a:endParaRPr kumimoji="0" lang="ja-JP" altLang="en-US">
              <a:solidFill>
                <a:srgbClr val="000000"/>
              </a:solidFill>
              <a:latin typeface="BIZ UDPゴシック"/>
              <a:ea typeface="BIZ UDPゴシック"/>
            </a:endParaRPr>
          </a:p>
        </p:txBody>
      </p:sp>
      <p:sp>
        <p:nvSpPr>
          <p:cNvPr id="43" name="TextBox 16">
            <a:extLst>
              <a:ext uri="{FF2B5EF4-FFF2-40B4-BE49-F238E27FC236}">
                <a16:creationId xmlns:a16="http://schemas.microsoft.com/office/drawing/2014/main" id="{20F567D0-8AE0-07B0-3F81-C14E871DD9FA}"/>
              </a:ext>
            </a:extLst>
          </p:cNvPr>
          <p:cNvSpPr txBox="1">
            <a:spLocks noChangeArrowheads="1"/>
          </p:cNvSpPr>
          <p:nvPr/>
        </p:nvSpPr>
        <p:spPr bwMode="auto">
          <a:xfrm>
            <a:off x="363769" y="2971872"/>
            <a:ext cx="1347437" cy="1615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kumimoji="0" lang="ja-JP" altLang="en-US" sz="1050" kern="0">
                <a:solidFill>
                  <a:sysClr val="windowText" lastClr="000000"/>
                </a:solidFill>
                <a:latin typeface="Arial" panose="020B0604020202020204" pitchFamily="34" charset="0"/>
                <a:cs typeface="Arial" panose="020B0604020202020204" pitchFamily="34" charset="0"/>
              </a:rPr>
              <a:t>地方公共団体　端末</a:t>
            </a:r>
            <a:endParaRPr kumimoji="0" lang="en-US" altLang="ja-JP" sz="1050" kern="0">
              <a:solidFill>
                <a:sysClr val="windowText" lastClr="000000"/>
              </a:solidFill>
              <a:latin typeface="Arial" panose="020B0604020202020204" pitchFamily="34" charset="0"/>
              <a:cs typeface="Arial" panose="020B0604020202020204" pitchFamily="34" charset="0"/>
            </a:endParaRPr>
          </a:p>
        </p:txBody>
      </p:sp>
      <p:grpSp>
        <p:nvGrpSpPr>
          <p:cNvPr id="44" name="ブラウザ">
            <a:extLst>
              <a:ext uri="{FF2B5EF4-FFF2-40B4-BE49-F238E27FC236}">
                <a16:creationId xmlns:a16="http://schemas.microsoft.com/office/drawing/2014/main" id="{9F85B7E9-1A57-05DF-792F-23142080E35B}"/>
              </a:ext>
            </a:extLst>
          </p:cNvPr>
          <p:cNvGrpSpPr>
            <a:grpSpLocks noChangeAspect="1"/>
          </p:cNvGrpSpPr>
          <p:nvPr/>
        </p:nvGrpSpPr>
        <p:grpSpPr bwMode="auto">
          <a:xfrm>
            <a:off x="2519731" y="2471933"/>
            <a:ext cx="679893" cy="492405"/>
            <a:chOff x="2043" y="3338"/>
            <a:chExt cx="689" cy="499"/>
          </a:xfrm>
        </p:grpSpPr>
        <p:sp>
          <p:nvSpPr>
            <p:cNvPr id="45" name="Freeform 100">
              <a:extLst>
                <a:ext uri="{FF2B5EF4-FFF2-40B4-BE49-F238E27FC236}">
                  <a16:creationId xmlns:a16="http://schemas.microsoft.com/office/drawing/2014/main" id="{046E5888-F3C0-1A66-2CD1-0627D5BCC4D6}"/>
                </a:ext>
              </a:extLst>
            </p:cNvPr>
            <p:cNvSpPr>
              <a:spLocks noEditPoints="1"/>
            </p:cNvSpPr>
            <p:nvPr/>
          </p:nvSpPr>
          <p:spPr bwMode="auto">
            <a:xfrm>
              <a:off x="2079" y="3364"/>
              <a:ext cx="615" cy="433"/>
            </a:xfrm>
            <a:custGeom>
              <a:avLst/>
              <a:gdLst>
                <a:gd name="T0" fmla="*/ 147 w 404"/>
                <a:gd name="T1" fmla="*/ 3 h 284"/>
                <a:gd name="T2" fmla="*/ 392 w 404"/>
                <a:gd name="T3" fmla="*/ 3 h 284"/>
                <a:gd name="T4" fmla="*/ 402 w 404"/>
                <a:gd name="T5" fmla="*/ 13 h 284"/>
                <a:gd name="T6" fmla="*/ 392 w 404"/>
                <a:gd name="T7" fmla="*/ 23 h 284"/>
                <a:gd name="T8" fmla="*/ 147 w 404"/>
                <a:gd name="T9" fmla="*/ 23 h 284"/>
                <a:gd name="T10" fmla="*/ 137 w 404"/>
                <a:gd name="T11" fmla="*/ 13 h 284"/>
                <a:gd name="T12" fmla="*/ 147 w 404"/>
                <a:gd name="T13" fmla="*/ 3 h 284"/>
                <a:gd name="T14" fmla="*/ 103 w 404"/>
                <a:gd name="T15" fmla="*/ 0 h 284"/>
                <a:gd name="T16" fmla="*/ 116 w 404"/>
                <a:gd name="T17" fmla="*/ 13 h 284"/>
                <a:gd name="T18" fmla="*/ 103 w 404"/>
                <a:gd name="T19" fmla="*/ 27 h 284"/>
                <a:gd name="T20" fmla="*/ 89 w 404"/>
                <a:gd name="T21" fmla="*/ 13 h 284"/>
                <a:gd name="T22" fmla="*/ 103 w 404"/>
                <a:gd name="T23" fmla="*/ 0 h 284"/>
                <a:gd name="T24" fmla="*/ 59 w 404"/>
                <a:gd name="T25" fmla="*/ 0 h 284"/>
                <a:gd name="T26" fmla="*/ 73 w 404"/>
                <a:gd name="T27" fmla="*/ 13 h 284"/>
                <a:gd name="T28" fmla="*/ 59 w 404"/>
                <a:gd name="T29" fmla="*/ 27 h 284"/>
                <a:gd name="T30" fmla="*/ 46 w 404"/>
                <a:gd name="T31" fmla="*/ 13 h 284"/>
                <a:gd name="T32" fmla="*/ 59 w 404"/>
                <a:gd name="T33" fmla="*/ 0 h 284"/>
                <a:gd name="T34" fmla="*/ 16 w 404"/>
                <a:gd name="T35" fmla="*/ 0 h 284"/>
                <a:gd name="T36" fmla="*/ 30 w 404"/>
                <a:gd name="T37" fmla="*/ 13 h 284"/>
                <a:gd name="T38" fmla="*/ 16 w 404"/>
                <a:gd name="T39" fmla="*/ 27 h 284"/>
                <a:gd name="T40" fmla="*/ 3 w 404"/>
                <a:gd name="T41" fmla="*/ 13 h 284"/>
                <a:gd name="T42" fmla="*/ 16 w 404"/>
                <a:gd name="T43" fmla="*/ 0 h 284"/>
                <a:gd name="T44" fmla="*/ 404 w 404"/>
                <a:gd name="T45" fmla="*/ 284 h 284"/>
                <a:gd name="T46" fmla="*/ 0 w 404"/>
                <a:gd name="T47" fmla="*/ 284 h 284"/>
                <a:gd name="T48" fmla="*/ 0 w 404"/>
                <a:gd name="T49" fmla="*/ 39 h 284"/>
                <a:gd name="T50" fmla="*/ 404 w 404"/>
                <a:gd name="T51" fmla="*/ 39 h 284"/>
                <a:gd name="T52" fmla="*/ 404 w 404"/>
                <a:gd name="T53" fmla="*/ 284 h 2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404" h="284">
                  <a:moveTo>
                    <a:pt x="147" y="3"/>
                  </a:moveTo>
                  <a:cubicBezTo>
                    <a:pt x="392" y="3"/>
                    <a:pt x="392" y="3"/>
                    <a:pt x="392" y="3"/>
                  </a:cubicBezTo>
                  <a:cubicBezTo>
                    <a:pt x="397" y="3"/>
                    <a:pt x="402" y="8"/>
                    <a:pt x="402" y="13"/>
                  </a:cubicBezTo>
                  <a:cubicBezTo>
                    <a:pt x="402" y="19"/>
                    <a:pt x="397" y="23"/>
                    <a:pt x="392" y="23"/>
                  </a:cubicBezTo>
                  <a:cubicBezTo>
                    <a:pt x="147" y="23"/>
                    <a:pt x="147" y="23"/>
                    <a:pt x="147" y="23"/>
                  </a:cubicBezTo>
                  <a:cubicBezTo>
                    <a:pt x="141" y="23"/>
                    <a:pt x="137" y="19"/>
                    <a:pt x="137" y="13"/>
                  </a:cubicBezTo>
                  <a:cubicBezTo>
                    <a:pt x="137" y="8"/>
                    <a:pt x="141" y="3"/>
                    <a:pt x="147" y="3"/>
                  </a:cubicBezTo>
                  <a:close/>
                  <a:moveTo>
                    <a:pt x="103" y="0"/>
                  </a:moveTo>
                  <a:cubicBezTo>
                    <a:pt x="110" y="0"/>
                    <a:pt x="116" y="6"/>
                    <a:pt x="116" y="13"/>
                  </a:cubicBezTo>
                  <a:cubicBezTo>
                    <a:pt x="116" y="21"/>
                    <a:pt x="110" y="27"/>
                    <a:pt x="103" y="27"/>
                  </a:cubicBezTo>
                  <a:cubicBezTo>
                    <a:pt x="95" y="27"/>
                    <a:pt x="89" y="21"/>
                    <a:pt x="89" y="13"/>
                  </a:cubicBezTo>
                  <a:cubicBezTo>
                    <a:pt x="89" y="6"/>
                    <a:pt x="95" y="0"/>
                    <a:pt x="103" y="0"/>
                  </a:cubicBezTo>
                  <a:close/>
                  <a:moveTo>
                    <a:pt x="59" y="0"/>
                  </a:moveTo>
                  <a:cubicBezTo>
                    <a:pt x="67" y="0"/>
                    <a:pt x="73" y="6"/>
                    <a:pt x="73" y="13"/>
                  </a:cubicBezTo>
                  <a:cubicBezTo>
                    <a:pt x="73" y="21"/>
                    <a:pt x="67" y="27"/>
                    <a:pt x="59" y="27"/>
                  </a:cubicBezTo>
                  <a:cubicBezTo>
                    <a:pt x="52" y="27"/>
                    <a:pt x="46" y="21"/>
                    <a:pt x="46" y="13"/>
                  </a:cubicBezTo>
                  <a:cubicBezTo>
                    <a:pt x="46" y="6"/>
                    <a:pt x="52" y="0"/>
                    <a:pt x="59" y="0"/>
                  </a:cubicBezTo>
                  <a:close/>
                  <a:moveTo>
                    <a:pt x="16" y="0"/>
                  </a:moveTo>
                  <a:cubicBezTo>
                    <a:pt x="24" y="0"/>
                    <a:pt x="30" y="6"/>
                    <a:pt x="30" y="13"/>
                  </a:cubicBezTo>
                  <a:cubicBezTo>
                    <a:pt x="30" y="21"/>
                    <a:pt x="24" y="27"/>
                    <a:pt x="16" y="27"/>
                  </a:cubicBezTo>
                  <a:cubicBezTo>
                    <a:pt x="9" y="27"/>
                    <a:pt x="3" y="21"/>
                    <a:pt x="3" y="13"/>
                  </a:cubicBezTo>
                  <a:cubicBezTo>
                    <a:pt x="3" y="6"/>
                    <a:pt x="9" y="0"/>
                    <a:pt x="16" y="0"/>
                  </a:cubicBezTo>
                  <a:close/>
                  <a:moveTo>
                    <a:pt x="404" y="284"/>
                  </a:moveTo>
                  <a:cubicBezTo>
                    <a:pt x="0" y="284"/>
                    <a:pt x="0" y="284"/>
                    <a:pt x="0" y="284"/>
                  </a:cubicBezTo>
                  <a:cubicBezTo>
                    <a:pt x="0" y="39"/>
                    <a:pt x="0" y="39"/>
                    <a:pt x="0" y="39"/>
                  </a:cubicBezTo>
                  <a:cubicBezTo>
                    <a:pt x="404" y="39"/>
                    <a:pt x="404" y="39"/>
                    <a:pt x="404" y="39"/>
                  </a:cubicBezTo>
                  <a:lnTo>
                    <a:pt x="404" y="28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457200"/>
              <a:endParaRPr kumimoji="0" lang="ja-JP" altLang="en-US">
                <a:solidFill>
                  <a:srgbClr val="000000"/>
                </a:solidFill>
                <a:latin typeface="BIZ UDPゴシック"/>
                <a:ea typeface="BIZ UDPゴシック"/>
              </a:endParaRPr>
            </a:p>
          </p:txBody>
        </p:sp>
        <p:sp>
          <p:nvSpPr>
            <p:cNvPr id="46" name="Freeform 101">
              <a:extLst>
                <a:ext uri="{FF2B5EF4-FFF2-40B4-BE49-F238E27FC236}">
                  <a16:creationId xmlns:a16="http://schemas.microsoft.com/office/drawing/2014/main" id="{C81BBC2C-55B5-8F59-FA1D-47F52A1C899C}"/>
                </a:ext>
              </a:extLst>
            </p:cNvPr>
            <p:cNvSpPr>
              <a:spLocks noEditPoints="1"/>
            </p:cNvSpPr>
            <p:nvPr/>
          </p:nvSpPr>
          <p:spPr bwMode="auto">
            <a:xfrm>
              <a:off x="2043" y="3338"/>
              <a:ext cx="689" cy="499"/>
            </a:xfrm>
            <a:custGeom>
              <a:avLst/>
              <a:gdLst>
                <a:gd name="T0" fmla="*/ 435 w 453"/>
                <a:gd name="T1" fmla="*/ 0 h 327"/>
                <a:gd name="T2" fmla="*/ 18 w 453"/>
                <a:gd name="T3" fmla="*/ 0 h 327"/>
                <a:gd name="T4" fmla="*/ 0 w 453"/>
                <a:gd name="T5" fmla="*/ 19 h 327"/>
                <a:gd name="T6" fmla="*/ 0 w 453"/>
                <a:gd name="T7" fmla="*/ 309 h 327"/>
                <a:gd name="T8" fmla="*/ 18 w 453"/>
                <a:gd name="T9" fmla="*/ 327 h 327"/>
                <a:gd name="T10" fmla="*/ 435 w 453"/>
                <a:gd name="T11" fmla="*/ 327 h 327"/>
                <a:gd name="T12" fmla="*/ 453 w 453"/>
                <a:gd name="T13" fmla="*/ 309 h 327"/>
                <a:gd name="T14" fmla="*/ 453 w 453"/>
                <a:gd name="T15" fmla="*/ 19 h 327"/>
                <a:gd name="T16" fmla="*/ 435 w 453"/>
                <a:gd name="T17" fmla="*/ 0 h 327"/>
                <a:gd name="T18" fmla="*/ 171 w 453"/>
                <a:gd name="T19" fmla="*/ 20 h 327"/>
                <a:gd name="T20" fmla="*/ 416 w 453"/>
                <a:gd name="T21" fmla="*/ 20 h 327"/>
                <a:gd name="T22" fmla="*/ 426 w 453"/>
                <a:gd name="T23" fmla="*/ 30 h 327"/>
                <a:gd name="T24" fmla="*/ 416 w 453"/>
                <a:gd name="T25" fmla="*/ 40 h 327"/>
                <a:gd name="T26" fmla="*/ 171 w 453"/>
                <a:gd name="T27" fmla="*/ 40 h 327"/>
                <a:gd name="T28" fmla="*/ 161 w 453"/>
                <a:gd name="T29" fmla="*/ 30 h 327"/>
                <a:gd name="T30" fmla="*/ 171 w 453"/>
                <a:gd name="T31" fmla="*/ 20 h 327"/>
                <a:gd name="T32" fmla="*/ 127 w 453"/>
                <a:gd name="T33" fmla="*/ 17 h 327"/>
                <a:gd name="T34" fmla="*/ 140 w 453"/>
                <a:gd name="T35" fmla="*/ 30 h 327"/>
                <a:gd name="T36" fmla="*/ 127 w 453"/>
                <a:gd name="T37" fmla="*/ 44 h 327"/>
                <a:gd name="T38" fmla="*/ 113 w 453"/>
                <a:gd name="T39" fmla="*/ 30 h 327"/>
                <a:gd name="T40" fmla="*/ 127 w 453"/>
                <a:gd name="T41" fmla="*/ 17 h 327"/>
                <a:gd name="T42" fmla="*/ 83 w 453"/>
                <a:gd name="T43" fmla="*/ 17 h 327"/>
                <a:gd name="T44" fmla="*/ 97 w 453"/>
                <a:gd name="T45" fmla="*/ 30 h 327"/>
                <a:gd name="T46" fmla="*/ 83 w 453"/>
                <a:gd name="T47" fmla="*/ 44 h 327"/>
                <a:gd name="T48" fmla="*/ 70 w 453"/>
                <a:gd name="T49" fmla="*/ 30 h 327"/>
                <a:gd name="T50" fmla="*/ 83 w 453"/>
                <a:gd name="T51" fmla="*/ 17 h 327"/>
                <a:gd name="T52" fmla="*/ 40 w 453"/>
                <a:gd name="T53" fmla="*/ 17 h 327"/>
                <a:gd name="T54" fmla="*/ 54 w 453"/>
                <a:gd name="T55" fmla="*/ 30 h 327"/>
                <a:gd name="T56" fmla="*/ 40 w 453"/>
                <a:gd name="T57" fmla="*/ 44 h 327"/>
                <a:gd name="T58" fmla="*/ 27 w 453"/>
                <a:gd name="T59" fmla="*/ 30 h 327"/>
                <a:gd name="T60" fmla="*/ 40 w 453"/>
                <a:gd name="T61" fmla="*/ 17 h 327"/>
                <a:gd name="T62" fmla="*/ 428 w 453"/>
                <a:gd name="T63" fmla="*/ 301 h 327"/>
                <a:gd name="T64" fmla="*/ 24 w 453"/>
                <a:gd name="T65" fmla="*/ 301 h 327"/>
                <a:gd name="T66" fmla="*/ 24 w 453"/>
                <a:gd name="T67" fmla="*/ 56 h 327"/>
                <a:gd name="T68" fmla="*/ 428 w 453"/>
                <a:gd name="T69" fmla="*/ 56 h 327"/>
                <a:gd name="T70" fmla="*/ 428 w 453"/>
                <a:gd name="T71" fmla="*/ 301 h 327"/>
                <a:gd name="T72" fmla="*/ 226 w 453"/>
                <a:gd name="T73" fmla="*/ 256 h 327"/>
                <a:gd name="T74" fmla="*/ 79 w 453"/>
                <a:gd name="T75" fmla="*/ 256 h 327"/>
                <a:gd name="T76" fmla="*/ 79 w 453"/>
                <a:gd name="T77" fmla="*/ 235 h 327"/>
                <a:gd name="T78" fmla="*/ 226 w 453"/>
                <a:gd name="T79" fmla="*/ 235 h 327"/>
                <a:gd name="T80" fmla="*/ 226 w 453"/>
                <a:gd name="T81" fmla="*/ 256 h 327"/>
                <a:gd name="T82" fmla="*/ 374 w 453"/>
                <a:gd name="T83" fmla="*/ 170 h 327"/>
                <a:gd name="T84" fmla="*/ 79 w 453"/>
                <a:gd name="T85" fmla="*/ 170 h 327"/>
                <a:gd name="T86" fmla="*/ 79 w 453"/>
                <a:gd name="T87" fmla="*/ 79 h 327"/>
                <a:gd name="T88" fmla="*/ 374 w 453"/>
                <a:gd name="T89" fmla="*/ 79 h 327"/>
                <a:gd name="T90" fmla="*/ 374 w 453"/>
                <a:gd name="T91" fmla="*/ 170 h 327"/>
                <a:gd name="T92" fmla="*/ 374 w 453"/>
                <a:gd name="T93" fmla="*/ 213 h 327"/>
                <a:gd name="T94" fmla="*/ 79 w 453"/>
                <a:gd name="T95" fmla="*/ 213 h 327"/>
                <a:gd name="T96" fmla="*/ 79 w 453"/>
                <a:gd name="T97" fmla="*/ 192 h 327"/>
                <a:gd name="T98" fmla="*/ 374 w 453"/>
                <a:gd name="T99" fmla="*/ 192 h 327"/>
                <a:gd name="T100" fmla="*/ 374 w 453"/>
                <a:gd name="T101" fmla="*/ 213 h 3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453" h="327">
                  <a:moveTo>
                    <a:pt x="435" y="0"/>
                  </a:moveTo>
                  <a:cubicBezTo>
                    <a:pt x="18" y="0"/>
                    <a:pt x="18" y="0"/>
                    <a:pt x="18" y="0"/>
                  </a:cubicBezTo>
                  <a:cubicBezTo>
                    <a:pt x="8" y="0"/>
                    <a:pt x="0" y="9"/>
                    <a:pt x="0" y="19"/>
                  </a:cubicBezTo>
                  <a:cubicBezTo>
                    <a:pt x="0" y="309"/>
                    <a:pt x="0" y="309"/>
                    <a:pt x="0" y="309"/>
                  </a:cubicBezTo>
                  <a:cubicBezTo>
                    <a:pt x="0" y="319"/>
                    <a:pt x="8" y="327"/>
                    <a:pt x="18" y="327"/>
                  </a:cubicBezTo>
                  <a:cubicBezTo>
                    <a:pt x="435" y="327"/>
                    <a:pt x="435" y="327"/>
                    <a:pt x="435" y="327"/>
                  </a:cubicBezTo>
                  <a:cubicBezTo>
                    <a:pt x="445" y="327"/>
                    <a:pt x="453" y="319"/>
                    <a:pt x="453" y="309"/>
                  </a:cubicBezTo>
                  <a:cubicBezTo>
                    <a:pt x="453" y="19"/>
                    <a:pt x="453" y="19"/>
                    <a:pt x="453" y="19"/>
                  </a:cubicBezTo>
                  <a:cubicBezTo>
                    <a:pt x="453" y="9"/>
                    <a:pt x="445" y="0"/>
                    <a:pt x="435" y="0"/>
                  </a:cubicBezTo>
                  <a:close/>
                  <a:moveTo>
                    <a:pt x="171" y="20"/>
                  </a:moveTo>
                  <a:cubicBezTo>
                    <a:pt x="416" y="20"/>
                    <a:pt x="416" y="20"/>
                    <a:pt x="416" y="20"/>
                  </a:cubicBezTo>
                  <a:cubicBezTo>
                    <a:pt x="421" y="20"/>
                    <a:pt x="426" y="25"/>
                    <a:pt x="426" y="30"/>
                  </a:cubicBezTo>
                  <a:cubicBezTo>
                    <a:pt x="426" y="36"/>
                    <a:pt x="421" y="40"/>
                    <a:pt x="416" y="40"/>
                  </a:cubicBezTo>
                  <a:cubicBezTo>
                    <a:pt x="171" y="40"/>
                    <a:pt x="171" y="40"/>
                    <a:pt x="171" y="40"/>
                  </a:cubicBezTo>
                  <a:cubicBezTo>
                    <a:pt x="165" y="40"/>
                    <a:pt x="161" y="36"/>
                    <a:pt x="161" y="30"/>
                  </a:cubicBezTo>
                  <a:cubicBezTo>
                    <a:pt x="161" y="25"/>
                    <a:pt x="165" y="20"/>
                    <a:pt x="171" y="20"/>
                  </a:cubicBezTo>
                  <a:close/>
                  <a:moveTo>
                    <a:pt x="127" y="17"/>
                  </a:moveTo>
                  <a:cubicBezTo>
                    <a:pt x="134" y="17"/>
                    <a:pt x="140" y="23"/>
                    <a:pt x="140" y="30"/>
                  </a:cubicBezTo>
                  <a:cubicBezTo>
                    <a:pt x="140" y="38"/>
                    <a:pt x="134" y="44"/>
                    <a:pt x="127" y="44"/>
                  </a:cubicBezTo>
                  <a:cubicBezTo>
                    <a:pt x="119" y="44"/>
                    <a:pt x="113" y="38"/>
                    <a:pt x="113" y="30"/>
                  </a:cubicBezTo>
                  <a:cubicBezTo>
                    <a:pt x="113" y="23"/>
                    <a:pt x="119" y="17"/>
                    <a:pt x="127" y="17"/>
                  </a:cubicBezTo>
                  <a:close/>
                  <a:moveTo>
                    <a:pt x="83" y="17"/>
                  </a:moveTo>
                  <a:cubicBezTo>
                    <a:pt x="91" y="17"/>
                    <a:pt x="97" y="23"/>
                    <a:pt x="97" y="30"/>
                  </a:cubicBezTo>
                  <a:cubicBezTo>
                    <a:pt x="97" y="38"/>
                    <a:pt x="91" y="44"/>
                    <a:pt x="83" y="44"/>
                  </a:cubicBezTo>
                  <a:cubicBezTo>
                    <a:pt x="76" y="44"/>
                    <a:pt x="70" y="38"/>
                    <a:pt x="70" y="30"/>
                  </a:cubicBezTo>
                  <a:cubicBezTo>
                    <a:pt x="70" y="23"/>
                    <a:pt x="76" y="17"/>
                    <a:pt x="83" y="17"/>
                  </a:cubicBezTo>
                  <a:close/>
                  <a:moveTo>
                    <a:pt x="40" y="17"/>
                  </a:moveTo>
                  <a:cubicBezTo>
                    <a:pt x="48" y="17"/>
                    <a:pt x="54" y="23"/>
                    <a:pt x="54" y="30"/>
                  </a:cubicBezTo>
                  <a:cubicBezTo>
                    <a:pt x="54" y="38"/>
                    <a:pt x="48" y="44"/>
                    <a:pt x="40" y="44"/>
                  </a:cubicBezTo>
                  <a:cubicBezTo>
                    <a:pt x="33" y="44"/>
                    <a:pt x="27" y="38"/>
                    <a:pt x="27" y="30"/>
                  </a:cubicBezTo>
                  <a:cubicBezTo>
                    <a:pt x="27" y="23"/>
                    <a:pt x="33" y="17"/>
                    <a:pt x="40" y="17"/>
                  </a:cubicBezTo>
                  <a:close/>
                  <a:moveTo>
                    <a:pt x="428" y="301"/>
                  </a:moveTo>
                  <a:cubicBezTo>
                    <a:pt x="24" y="301"/>
                    <a:pt x="24" y="301"/>
                    <a:pt x="24" y="301"/>
                  </a:cubicBezTo>
                  <a:cubicBezTo>
                    <a:pt x="24" y="56"/>
                    <a:pt x="24" y="56"/>
                    <a:pt x="24" y="56"/>
                  </a:cubicBezTo>
                  <a:cubicBezTo>
                    <a:pt x="428" y="56"/>
                    <a:pt x="428" y="56"/>
                    <a:pt x="428" y="56"/>
                  </a:cubicBezTo>
                  <a:lnTo>
                    <a:pt x="428" y="301"/>
                  </a:lnTo>
                  <a:close/>
                  <a:moveTo>
                    <a:pt x="226" y="256"/>
                  </a:moveTo>
                  <a:cubicBezTo>
                    <a:pt x="79" y="256"/>
                    <a:pt x="79" y="256"/>
                    <a:pt x="79" y="256"/>
                  </a:cubicBezTo>
                  <a:cubicBezTo>
                    <a:pt x="79" y="235"/>
                    <a:pt x="79" y="235"/>
                    <a:pt x="79" y="235"/>
                  </a:cubicBezTo>
                  <a:cubicBezTo>
                    <a:pt x="226" y="235"/>
                    <a:pt x="226" y="235"/>
                    <a:pt x="226" y="235"/>
                  </a:cubicBezTo>
                  <a:lnTo>
                    <a:pt x="226" y="256"/>
                  </a:lnTo>
                  <a:close/>
                  <a:moveTo>
                    <a:pt x="374" y="170"/>
                  </a:moveTo>
                  <a:cubicBezTo>
                    <a:pt x="79" y="170"/>
                    <a:pt x="79" y="170"/>
                    <a:pt x="79" y="170"/>
                  </a:cubicBezTo>
                  <a:cubicBezTo>
                    <a:pt x="79" y="79"/>
                    <a:pt x="79" y="79"/>
                    <a:pt x="79" y="79"/>
                  </a:cubicBezTo>
                  <a:cubicBezTo>
                    <a:pt x="374" y="79"/>
                    <a:pt x="374" y="79"/>
                    <a:pt x="374" y="79"/>
                  </a:cubicBezTo>
                  <a:lnTo>
                    <a:pt x="374" y="170"/>
                  </a:lnTo>
                  <a:close/>
                  <a:moveTo>
                    <a:pt x="374" y="213"/>
                  </a:moveTo>
                  <a:cubicBezTo>
                    <a:pt x="79" y="213"/>
                    <a:pt x="79" y="213"/>
                    <a:pt x="79" y="213"/>
                  </a:cubicBezTo>
                  <a:cubicBezTo>
                    <a:pt x="79" y="192"/>
                    <a:pt x="79" y="192"/>
                    <a:pt x="79" y="192"/>
                  </a:cubicBezTo>
                  <a:cubicBezTo>
                    <a:pt x="374" y="192"/>
                    <a:pt x="374" y="192"/>
                    <a:pt x="374" y="192"/>
                  </a:cubicBezTo>
                  <a:lnTo>
                    <a:pt x="374" y="213"/>
                  </a:lnTo>
                  <a:close/>
                </a:path>
              </a:pathLst>
            </a:custGeom>
            <a:solidFill>
              <a:srgbClr val="003B8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457200"/>
              <a:endParaRPr kumimoji="0" lang="ja-JP" altLang="en-US">
                <a:solidFill>
                  <a:srgbClr val="FFFFFF"/>
                </a:solidFill>
                <a:latin typeface="BIZ UDPゴシック"/>
                <a:ea typeface="BIZ UDPゴシック"/>
              </a:endParaRPr>
            </a:p>
          </p:txBody>
        </p:sp>
      </p:grpSp>
      <p:sp>
        <p:nvSpPr>
          <p:cNvPr id="47" name="TextBox 16">
            <a:extLst>
              <a:ext uri="{FF2B5EF4-FFF2-40B4-BE49-F238E27FC236}">
                <a16:creationId xmlns:a16="http://schemas.microsoft.com/office/drawing/2014/main" id="{C094288A-BA48-D0B5-375E-E18D74823604}"/>
              </a:ext>
            </a:extLst>
          </p:cNvPr>
          <p:cNvSpPr txBox="1">
            <a:spLocks noChangeArrowheads="1"/>
          </p:cNvSpPr>
          <p:nvPr/>
        </p:nvSpPr>
        <p:spPr bwMode="auto">
          <a:xfrm>
            <a:off x="1784971" y="2977326"/>
            <a:ext cx="2117387"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kumimoji="0" lang="ja-JP" altLang="en-US" sz="1050" kern="0">
                <a:solidFill>
                  <a:sysClr val="windowText" lastClr="000000"/>
                </a:solidFill>
                <a:latin typeface="+mn-ea"/>
                <a:cs typeface="Arial" panose="020B0604020202020204" pitchFamily="34" charset="0"/>
              </a:rPr>
              <a:t>地方公共団体向けダッシュボード（</a:t>
            </a:r>
            <a:r>
              <a:rPr kumimoji="0" lang="en-US" altLang="ja-JP" sz="1050" kern="0">
                <a:solidFill>
                  <a:sysClr val="windowText" lastClr="000000"/>
                </a:solidFill>
                <a:latin typeface="+mn-ea"/>
                <a:cs typeface="Arial" panose="020B0604020202020204" pitchFamily="34" charset="0"/>
              </a:rPr>
              <a:t>GCAS</a:t>
            </a:r>
            <a:r>
              <a:rPr kumimoji="0" lang="ja-JP" altLang="en-US" sz="1050" kern="0">
                <a:solidFill>
                  <a:sysClr val="windowText" lastClr="000000"/>
                </a:solidFill>
                <a:latin typeface="+mn-ea"/>
                <a:cs typeface="Arial" panose="020B0604020202020204" pitchFamily="34" charset="0"/>
              </a:rPr>
              <a:t>）</a:t>
            </a:r>
            <a:endParaRPr kumimoji="0" lang="en-US" altLang="ja-JP" sz="1050" kern="0">
              <a:solidFill>
                <a:sysClr val="windowText" lastClr="000000"/>
              </a:solidFill>
              <a:latin typeface="+mn-ea"/>
              <a:cs typeface="Arial" panose="020B0604020202020204" pitchFamily="34" charset="0"/>
            </a:endParaRPr>
          </a:p>
        </p:txBody>
      </p:sp>
      <p:cxnSp>
        <p:nvCxnSpPr>
          <p:cNvPr id="48" name="直線コネクタ 47">
            <a:extLst>
              <a:ext uri="{FF2B5EF4-FFF2-40B4-BE49-F238E27FC236}">
                <a16:creationId xmlns:a16="http://schemas.microsoft.com/office/drawing/2014/main" id="{F377BD67-8E6B-ED63-B3E5-27B1F8250AAF}"/>
              </a:ext>
            </a:extLst>
          </p:cNvPr>
          <p:cNvCxnSpPr>
            <a:cxnSpLocks/>
          </p:cNvCxnSpPr>
          <p:nvPr/>
        </p:nvCxnSpPr>
        <p:spPr>
          <a:xfrm>
            <a:off x="1507440" y="2738371"/>
            <a:ext cx="839674" cy="0"/>
          </a:xfrm>
          <a:prstGeom prst="line">
            <a:avLst/>
          </a:prstGeom>
          <a:noFill/>
          <a:ln w="19050" cap="flat" cmpd="sng" algn="ctr">
            <a:solidFill>
              <a:srgbClr val="000000"/>
            </a:solidFill>
            <a:prstDash val="solid"/>
            <a:miter lim="800000"/>
            <a:tailEnd type="triangle"/>
          </a:ln>
          <a:effectLst/>
        </p:spPr>
      </p:cxnSp>
      <p:sp>
        <p:nvSpPr>
          <p:cNvPr id="49" name="テキスト ボックス 48">
            <a:extLst>
              <a:ext uri="{FF2B5EF4-FFF2-40B4-BE49-F238E27FC236}">
                <a16:creationId xmlns:a16="http://schemas.microsoft.com/office/drawing/2014/main" id="{2ED938F7-BB83-4861-F071-2144DE0A69C5}"/>
              </a:ext>
            </a:extLst>
          </p:cNvPr>
          <p:cNvSpPr txBox="1"/>
          <p:nvPr/>
        </p:nvSpPr>
        <p:spPr>
          <a:xfrm>
            <a:off x="109134" y="3753680"/>
            <a:ext cx="3948405" cy="507831"/>
          </a:xfrm>
          <a:prstGeom prst="rect">
            <a:avLst/>
          </a:prstGeom>
          <a:noFill/>
        </p:spPr>
        <p:txBody>
          <a:bodyPr wrap="square" lIns="0" tIns="0" rIns="0" bIns="0" rtlCol="0">
            <a:spAutoFit/>
          </a:bodyPr>
          <a:lstStyle/>
          <a:p>
            <a:pPr marL="171450" marR="0" lvl="0" indent="-171450" defTabSz="4572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altLang="ja-JP" sz="1100" b="0" i="0" u="none" strike="noStrike" kern="0" cap="none" spc="0" normalizeH="0" baseline="0" noProof="0">
                <a:ln>
                  <a:noFill/>
                </a:ln>
                <a:solidFill>
                  <a:srgbClr val="000000"/>
                </a:solidFill>
                <a:effectLst/>
                <a:uLnTx/>
                <a:uFillTx/>
              </a:rPr>
              <a:t>GCAS</a:t>
            </a:r>
            <a:r>
              <a:rPr kumimoji="0" lang="ja-JP" altLang="en-US" sz="1100" b="0" i="0" u="none" strike="noStrike" kern="0" cap="none" spc="0" normalizeH="0" baseline="0" noProof="0">
                <a:ln>
                  <a:noFill/>
                </a:ln>
                <a:solidFill>
                  <a:srgbClr val="000000"/>
                </a:solidFill>
                <a:effectLst/>
                <a:uLnTx/>
                <a:uFillTx/>
              </a:rPr>
              <a:t>に接続し地方公共団体向けダッシュボードを確認する。</a:t>
            </a:r>
            <a:endParaRPr kumimoji="0" lang="en-US" altLang="ja-JP" sz="1100" b="0" i="0" u="none" strike="noStrike" kern="0" cap="none" spc="0" normalizeH="0" baseline="0" noProof="0">
              <a:ln>
                <a:noFill/>
              </a:ln>
              <a:solidFill>
                <a:srgbClr val="000000"/>
              </a:solidFill>
              <a:effectLst/>
              <a:uLnTx/>
              <a:uFillTx/>
            </a:endParaRPr>
          </a:p>
          <a:p>
            <a:pPr marL="171450" marR="0" lvl="0" indent="-171450" defTabSz="4572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100" b="0" i="0" u="none" strike="noStrike" kern="0" cap="none" spc="0" normalizeH="0" baseline="0" noProof="0">
                <a:ln>
                  <a:noFill/>
                </a:ln>
                <a:solidFill>
                  <a:srgbClr val="000000"/>
                </a:solidFill>
                <a:effectLst/>
                <a:uLnTx/>
                <a:uFillTx/>
              </a:rPr>
              <a:t>地方公共団体向けダッシュボードの確認における管理者権限の要否は検討中となる。</a:t>
            </a:r>
            <a:endParaRPr kumimoji="0" lang="en-US" altLang="ja-JP" sz="1100" b="0" i="0" u="none" strike="noStrike" kern="0" cap="none" spc="0" normalizeH="0" baseline="0" noProof="0">
              <a:ln>
                <a:noFill/>
              </a:ln>
              <a:solidFill>
                <a:srgbClr val="000000"/>
              </a:solidFill>
              <a:effectLst/>
              <a:uLnTx/>
              <a:uFillTx/>
            </a:endParaRPr>
          </a:p>
        </p:txBody>
      </p:sp>
      <p:sp>
        <p:nvSpPr>
          <p:cNvPr id="50" name="テキスト ボックス 49">
            <a:extLst>
              <a:ext uri="{FF2B5EF4-FFF2-40B4-BE49-F238E27FC236}">
                <a16:creationId xmlns:a16="http://schemas.microsoft.com/office/drawing/2014/main" id="{3D1C8E30-F795-ECC4-EE45-69522C28C5F3}"/>
              </a:ext>
            </a:extLst>
          </p:cNvPr>
          <p:cNvSpPr txBox="1"/>
          <p:nvPr/>
        </p:nvSpPr>
        <p:spPr>
          <a:xfrm>
            <a:off x="686588" y="3526843"/>
            <a:ext cx="2930653" cy="169277"/>
          </a:xfrm>
          <a:prstGeom prst="rect">
            <a:avLst/>
          </a:prstGeom>
          <a:noFill/>
        </p:spPr>
        <p:txBody>
          <a:bodyPr wrap="square" lIns="0" tIns="0" rIns="0" bIns="0" rtlCol="0">
            <a:sp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ja-JP" altLang="en-US" sz="1100" b="1" i="0" u="sng" strike="noStrike" kern="0" cap="none" spc="0" normalizeH="0" baseline="0" noProof="0">
                <a:ln>
                  <a:noFill/>
                </a:ln>
                <a:solidFill>
                  <a:srgbClr val="000000"/>
                </a:solidFill>
                <a:effectLst/>
                <a:uLnTx/>
                <a:uFillTx/>
              </a:rPr>
              <a:t>地方公共団体向けダッシュボードの確認</a:t>
            </a:r>
            <a:endParaRPr kumimoji="0" lang="en-US" altLang="ja-JP" sz="1100" b="1" i="0" u="sng" strike="noStrike" kern="0" cap="none" spc="0" normalizeH="0" baseline="0" noProof="0">
              <a:ln>
                <a:noFill/>
              </a:ln>
              <a:solidFill>
                <a:srgbClr val="000000"/>
              </a:solidFill>
              <a:effectLst/>
              <a:uLnTx/>
              <a:uFillTx/>
            </a:endParaRPr>
          </a:p>
        </p:txBody>
      </p:sp>
      <p:sp>
        <p:nvSpPr>
          <p:cNvPr id="51" name="テキスト ボックス 50">
            <a:extLst>
              <a:ext uri="{FF2B5EF4-FFF2-40B4-BE49-F238E27FC236}">
                <a16:creationId xmlns:a16="http://schemas.microsoft.com/office/drawing/2014/main" id="{2092BC9E-AA7D-5814-0299-B0542A616184}"/>
              </a:ext>
            </a:extLst>
          </p:cNvPr>
          <p:cNvSpPr txBox="1"/>
          <p:nvPr/>
        </p:nvSpPr>
        <p:spPr>
          <a:xfrm>
            <a:off x="193726" y="5690111"/>
            <a:ext cx="3893832" cy="677108"/>
          </a:xfrm>
          <a:prstGeom prst="rect">
            <a:avLst/>
          </a:prstGeom>
          <a:noFill/>
        </p:spPr>
        <p:txBody>
          <a:bodyPr wrap="square" lIns="0" tIns="0" rIns="0" bIns="0" rtlCol="0">
            <a:spAutoFit/>
          </a:bodyPr>
          <a:lstStyle/>
          <a:p>
            <a:pPr marL="171450" marR="0" lvl="0" indent="-171450" defTabSz="4572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altLang="ja-JP" sz="1100" b="0" i="0" u="none" strike="noStrike" kern="0" cap="none" spc="0" normalizeH="0" baseline="0" noProof="0">
                <a:ln>
                  <a:noFill/>
                </a:ln>
                <a:solidFill>
                  <a:srgbClr val="000000"/>
                </a:solidFill>
                <a:effectLst/>
                <a:uLnTx/>
                <a:uFillTx/>
              </a:rPr>
              <a:t>GCAS</a:t>
            </a:r>
            <a:r>
              <a:rPr kumimoji="0" lang="ja-JP" altLang="en-US" sz="1100" b="0" i="0" u="none" strike="noStrike" kern="0" cap="none" spc="0" normalizeH="0" baseline="0" noProof="0">
                <a:ln>
                  <a:noFill/>
                </a:ln>
                <a:solidFill>
                  <a:srgbClr val="000000"/>
                </a:solidFill>
                <a:effectLst/>
                <a:uLnTx/>
                <a:uFillTx/>
              </a:rPr>
              <a:t>からガバメントクラウドに接続し、管理コンソールを通じて利用システム毎に構築された利用システムダッシュボードを確認する。</a:t>
            </a:r>
            <a:endParaRPr kumimoji="0" lang="en-US" altLang="ja-JP" sz="1100" b="0" i="0" u="none" strike="noStrike" kern="0" cap="none" spc="0" normalizeH="0" baseline="0" noProof="0">
              <a:ln>
                <a:noFill/>
              </a:ln>
              <a:solidFill>
                <a:srgbClr val="000000"/>
              </a:solidFill>
              <a:effectLst/>
              <a:uLnTx/>
              <a:uFillTx/>
            </a:endParaRPr>
          </a:p>
          <a:p>
            <a:pPr marL="171450" marR="0" lvl="0" indent="-171450" defTabSz="4572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100" b="0" i="0" u="none" strike="noStrike" kern="0" cap="none" spc="0" normalizeH="0" baseline="0" noProof="0">
                <a:ln>
                  <a:noFill/>
                </a:ln>
                <a:solidFill>
                  <a:srgbClr val="000000"/>
                </a:solidFill>
                <a:effectLst/>
                <a:uLnTx/>
                <a:uFillTx/>
              </a:rPr>
              <a:t>本番環境へのアクセスとなるため、確認にはハードウェア</a:t>
            </a:r>
            <a:r>
              <a:rPr kumimoji="0" lang="en-US" altLang="ja-JP" sz="1100" b="0" i="0" u="none" strike="noStrike" kern="0" cap="none" spc="0" normalizeH="0" baseline="0" noProof="0">
                <a:ln>
                  <a:noFill/>
                </a:ln>
                <a:solidFill>
                  <a:srgbClr val="000000"/>
                </a:solidFill>
                <a:effectLst/>
                <a:uLnTx/>
                <a:uFillTx/>
              </a:rPr>
              <a:t>MFA</a:t>
            </a:r>
            <a:r>
              <a:rPr kumimoji="0" lang="ja-JP" altLang="en-US" sz="1100" b="0" i="0" u="none" strike="noStrike" kern="0" cap="none" spc="0" normalizeH="0" baseline="0" noProof="0">
                <a:ln>
                  <a:noFill/>
                </a:ln>
                <a:solidFill>
                  <a:srgbClr val="000000"/>
                </a:solidFill>
                <a:effectLst/>
                <a:uLnTx/>
                <a:uFillTx/>
              </a:rPr>
              <a:t>デバイスと</a:t>
            </a:r>
            <a:r>
              <a:rPr kumimoji="0" lang="en-US" altLang="ja-JP" sz="1100" b="0" i="0" u="none" strike="noStrike" kern="0" cap="none" spc="0" normalizeH="0" baseline="0" noProof="0">
                <a:ln>
                  <a:noFill/>
                </a:ln>
                <a:solidFill>
                  <a:srgbClr val="000000"/>
                </a:solidFill>
                <a:effectLst/>
                <a:uLnTx/>
                <a:uFillTx/>
              </a:rPr>
              <a:t>CEP(</a:t>
            </a:r>
            <a:r>
              <a:rPr kumimoji="0" lang="ja-JP" altLang="en-US" sz="1100" b="0" i="0" u="none" strike="noStrike" kern="0" cap="none" spc="0" normalizeH="0" baseline="0" noProof="0">
                <a:ln>
                  <a:noFill/>
                </a:ln>
                <a:solidFill>
                  <a:srgbClr val="000000"/>
                </a:solidFill>
                <a:effectLst/>
                <a:uLnTx/>
                <a:uFillTx/>
              </a:rPr>
              <a:t>旧</a:t>
            </a:r>
            <a:r>
              <a:rPr kumimoji="0" lang="en-US" altLang="ja-JP" sz="1100" b="0" i="0" u="none" strike="noStrike" kern="0" cap="none" spc="0" normalizeH="0" baseline="0" noProof="0">
                <a:ln>
                  <a:noFill/>
                </a:ln>
                <a:solidFill>
                  <a:srgbClr val="000000"/>
                </a:solidFill>
                <a:effectLst/>
                <a:uLnTx/>
                <a:uFillTx/>
              </a:rPr>
              <a:t>BCE)</a:t>
            </a:r>
            <a:r>
              <a:rPr kumimoji="0" lang="ja-JP" altLang="en-US" sz="1100" b="0" i="0" u="none" strike="noStrike" kern="0" cap="none" spc="0" normalizeH="0" baseline="0" noProof="0">
                <a:ln>
                  <a:noFill/>
                </a:ln>
                <a:solidFill>
                  <a:srgbClr val="000000"/>
                </a:solidFill>
                <a:effectLst/>
                <a:uLnTx/>
                <a:uFillTx/>
              </a:rPr>
              <a:t>ライセンスが必要となる。</a:t>
            </a:r>
            <a:endParaRPr kumimoji="0" lang="en-US" altLang="ja-JP" sz="1100" b="0" i="0" u="none" strike="noStrike" kern="0" cap="none" spc="0" normalizeH="0" baseline="0" noProof="0">
              <a:ln>
                <a:noFill/>
              </a:ln>
              <a:solidFill>
                <a:srgbClr val="000000"/>
              </a:solidFill>
              <a:effectLst/>
              <a:uLnTx/>
              <a:uFillTx/>
            </a:endParaRPr>
          </a:p>
        </p:txBody>
      </p:sp>
      <p:sp>
        <p:nvSpPr>
          <p:cNvPr id="52" name="テキスト ボックス 51">
            <a:extLst>
              <a:ext uri="{FF2B5EF4-FFF2-40B4-BE49-F238E27FC236}">
                <a16:creationId xmlns:a16="http://schemas.microsoft.com/office/drawing/2014/main" id="{32E5B2B6-8FCB-BA8D-7276-65DA78D8BCF6}"/>
              </a:ext>
            </a:extLst>
          </p:cNvPr>
          <p:cNvSpPr txBox="1"/>
          <p:nvPr/>
        </p:nvSpPr>
        <p:spPr>
          <a:xfrm>
            <a:off x="926525" y="5494881"/>
            <a:ext cx="2483218" cy="169277"/>
          </a:xfrm>
          <a:prstGeom prst="rect">
            <a:avLst/>
          </a:prstGeom>
          <a:noFill/>
        </p:spPr>
        <p:txBody>
          <a:bodyPr wrap="square" lIns="0" tIns="0" rIns="0" bIns="0" rtlCol="0">
            <a:sp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ja-JP" altLang="en-US" sz="1100" b="1" i="0" u="sng" strike="noStrike" kern="0" cap="none" spc="0" normalizeH="0" baseline="0" noProof="0">
                <a:ln>
                  <a:noFill/>
                </a:ln>
                <a:solidFill>
                  <a:srgbClr val="000000"/>
                </a:solidFill>
                <a:effectLst/>
                <a:uLnTx/>
                <a:uFillTx/>
              </a:rPr>
              <a:t>利用システムダッシュボードの確認</a:t>
            </a:r>
            <a:endParaRPr kumimoji="0" lang="en-US" altLang="ja-JP" sz="1100" b="1" i="0" u="sng" strike="noStrike" kern="0" cap="none" spc="0" normalizeH="0" baseline="0" noProof="0">
              <a:ln>
                <a:noFill/>
              </a:ln>
              <a:solidFill>
                <a:srgbClr val="000000"/>
              </a:solidFill>
              <a:effectLst/>
              <a:uLnTx/>
              <a:uFillTx/>
            </a:endParaRPr>
          </a:p>
        </p:txBody>
      </p:sp>
      <p:sp>
        <p:nvSpPr>
          <p:cNvPr id="53" name="テキスト ボックス 52">
            <a:extLst>
              <a:ext uri="{FF2B5EF4-FFF2-40B4-BE49-F238E27FC236}">
                <a16:creationId xmlns:a16="http://schemas.microsoft.com/office/drawing/2014/main" id="{1C1CE61A-BA7D-C1D5-50D4-4050642D4F1E}"/>
              </a:ext>
            </a:extLst>
          </p:cNvPr>
          <p:cNvSpPr txBox="1"/>
          <p:nvPr/>
        </p:nvSpPr>
        <p:spPr>
          <a:xfrm>
            <a:off x="4386455" y="5748828"/>
            <a:ext cx="5317149" cy="507831"/>
          </a:xfrm>
          <a:prstGeom prst="rect">
            <a:avLst/>
          </a:prstGeom>
          <a:noFill/>
        </p:spPr>
        <p:txBody>
          <a:bodyPr wrap="square" lIns="0" tIns="0" rIns="0" bIns="0" rtlCol="0">
            <a:spAutoFit/>
          </a:bodyPr>
          <a:lstStyle/>
          <a:p>
            <a:pPr marL="171450" marR="0" lvl="0" indent="-171450" defTabSz="4572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100" b="0" i="0" u="none" strike="noStrike" kern="0" cap="none" spc="0" normalizeH="0" baseline="0" noProof="0">
                <a:ln>
                  <a:noFill/>
                </a:ln>
                <a:solidFill>
                  <a:srgbClr val="000000"/>
                </a:solidFill>
                <a:effectLst/>
                <a:uLnTx/>
                <a:uFillTx/>
              </a:rPr>
              <a:t>利用システムダッシュボードは運用管理アカウントにサンプルテンプレートを用いて構築する。</a:t>
            </a:r>
            <a:endParaRPr kumimoji="0" lang="en-US" altLang="ja-JP" sz="1100" b="0" i="0" u="none" strike="noStrike" kern="0" cap="none" spc="0" normalizeH="0" baseline="0" noProof="0">
              <a:ln>
                <a:noFill/>
              </a:ln>
              <a:solidFill>
                <a:srgbClr val="000000"/>
              </a:solidFill>
              <a:effectLst/>
              <a:uLnTx/>
              <a:uFillTx/>
            </a:endParaRPr>
          </a:p>
          <a:p>
            <a:pPr marL="171450" marR="0" lvl="0" indent="-171450" defTabSz="4572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100" b="0" i="0" u="none" strike="noStrike" kern="0" cap="none" spc="0" normalizeH="0" baseline="0" noProof="0">
                <a:ln>
                  <a:noFill/>
                </a:ln>
                <a:solidFill>
                  <a:srgbClr val="000000"/>
                </a:solidFill>
                <a:effectLst/>
                <a:uLnTx/>
                <a:uFillTx/>
              </a:rPr>
              <a:t>各アカウントの情報は利用システムダッシュボードに集約する形となる。（共同利用時における構築は</a:t>
            </a:r>
            <a:r>
              <a:rPr kumimoji="0" lang="en-US" altLang="ja-JP" sz="1100" b="0" i="0" u="none" strike="noStrike" kern="0" cap="none" spc="0" normalizeH="0" baseline="0" noProof="0">
                <a:ln>
                  <a:noFill/>
                </a:ln>
                <a:solidFill>
                  <a:srgbClr val="000000"/>
                </a:solidFill>
                <a:effectLst/>
                <a:uLnTx/>
                <a:uFillTx/>
              </a:rPr>
              <a:t>p12</a:t>
            </a:r>
            <a:r>
              <a:rPr kumimoji="0" lang="ja-JP" altLang="en-US" sz="1100" b="0" i="0" u="none" strike="noStrike" kern="0" cap="none" spc="0" normalizeH="0" baseline="0" noProof="0">
                <a:ln>
                  <a:noFill/>
                </a:ln>
                <a:solidFill>
                  <a:srgbClr val="000000"/>
                </a:solidFill>
                <a:effectLst/>
                <a:uLnTx/>
                <a:uFillTx/>
              </a:rPr>
              <a:t>を参照。）</a:t>
            </a:r>
            <a:endParaRPr kumimoji="0" lang="en-US" altLang="ja-JP" sz="1100" b="0" i="0" u="none" strike="noStrike" kern="0" cap="none" spc="0" normalizeH="0" baseline="0" noProof="0">
              <a:ln>
                <a:noFill/>
              </a:ln>
              <a:solidFill>
                <a:srgbClr val="000000"/>
              </a:solidFill>
              <a:effectLst/>
              <a:uLnTx/>
              <a:uFillTx/>
            </a:endParaRPr>
          </a:p>
        </p:txBody>
      </p:sp>
      <p:sp>
        <p:nvSpPr>
          <p:cNvPr id="54" name="テキスト ボックス 53">
            <a:extLst>
              <a:ext uri="{FF2B5EF4-FFF2-40B4-BE49-F238E27FC236}">
                <a16:creationId xmlns:a16="http://schemas.microsoft.com/office/drawing/2014/main" id="{156342A9-89CF-87FF-F691-993A1FD89252}"/>
              </a:ext>
            </a:extLst>
          </p:cNvPr>
          <p:cNvSpPr txBox="1"/>
          <p:nvPr/>
        </p:nvSpPr>
        <p:spPr>
          <a:xfrm>
            <a:off x="5862746" y="5522673"/>
            <a:ext cx="2483218" cy="169277"/>
          </a:xfrm>
          <a:prstGeom prst="rect">
            <a:avLst/>
          </a:prstGeom>
          <a:noFill/>
        </p:spPr>
        <p:txBody>
          <a:bodyPr wrap="square" lIns="0" tIns="0" rIns="0" bIns="0" rtlCol="0">
            <a:sp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ja-JP" altLang="en-US" sz="1100" b="1" i="0" u="sng" strike="noStrike" kern="0" cap="none" spc="0" normalizeH="0" baseline="0" noProof="0">
                <a:ln>
                  <a:noFill/>
                </a:ln>
                <a:solidFill>
                  <a:srgbClr val="000000"/>
                </a:solidFill>
                <a:effectLst/>
                <a:uLnTx/>
                <a:uFillTx/>
              </a:rPr>
              <a:t>利用システムダッシュボードの構築</a:t>
            </a:r>
            <a:endParaRPr kumimoji="0" lang="en-US" altLang="ja-JP" sz="1100" b="1" i="0" u="sng" strike="noStrike" kern="0" cap="none" spc="0" normalizeH="0" baseline="0" noProof="0">
              <a:ln>
                <a:noFill/>
              </a:ln>
              <a:solidFill>
                <a:srgbClr val="000000"/>
              </a:solidFill>
              <a:effectLst/>
              <a:uLnTx/>
              <a:uFillTx/>
            </a:endParaRPr>
          </a:p>
        </p:txBody>
      </p:sp>
      <p:sp>
        <p:nvSpPr>
          <p:cNvPr id="55" name="TextBox 11">
            <a:extLst>
              <a:ext uri="{FF2B5EF4-FFF2-40B4-BE49-F238E27FC236}">
                <a16:creationId xmlns:a16="http://schemas.microsoft.com/office/drawing/2014/main" id="{2D6E7DA1-812B-104E-51B7-0482C2A106E7}"/>
              </a:ext>
            </a:extLst>
          </p:cNvPr>
          <p:cNvSpPr txBox="1">
            <a:spLocks noChangeArrowheads="1"/>
          </p:cNvSpPr>
          <p:nvPr/>
        </p:nvSpPr>
        <p:spPr bwMode="auto">
          <a:xfrm>
            <a:off x="4182054" y="4180126"/>
            <a:ext cx="1190856" cy="246221"/>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0" rIns="0">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defTabSz="457200"/>
            <a:r>
              <a:rPr kumimoji="0" lang="ja-JP" altLang="en-US" sz="1000">
                <a:solidFill>
                  <a:srgbClr val="000000"/>
                </a:solidFill>
                <a:latin typeface="Meiryo UI" panose="020B0604030504040204" pitchFamily="50" charset="-128"/>
                <a:cs typeface="Arial" panose="020B0604020202020204" pitchFamily="34" charset="0"/>
              </a:rPr>
              <a:t>管理コンソール</a:t>
            </a:r>
            <a:endParaRPr kumimoji="0" lang="en-US" altLang="en-US" sz="1000">
              <a:solidFill>
                <a:srgbClr val="000000"/>
              </a:solidFill>
              <a:latin typeface="Meiryo UI" panose="020B0604030504040204" pitchFamily="50" charset="-128"/>
              <a:cs typeface="Arial" panose="020B0604020202020204" pitchFamily="34" charset="0"/>
            </a:endParaRPr>
          </a:p>
        </p:txBody>
      </p:sp>
      <p:grpSp>
        <p:nvGrpSpPr>
          <p:cNvPr id="56" name="グループ化 55">
            <a:extLst>
              <a:ext uri="{FF2B5EF4-FFF2-40B4-BE49-F238E27FC236}">
                <a16:creationId xmlns:a16="http://schemas.microsoft.com/office/drawing/2014/main" id="{824B8EBC-9682-0526-83D8-1366BD0106D4}"/>
              </a:ext>
            </a:extLst>
          </p:cNvPr>
          <p:cNvGrpSpPr/>
          <p:nvPr/>
        </p:nvGrpSpPr>
        <p:grpSpPr>
          <a:xfrm>
            <a:off x="4496570" y="3859353"/>
            <a:ext cx="498158" cy="374956"/>
            <a:chOff x="6126956" y="3351212"/>
            <a:chExt cx="1209675" cy="858488"/>
          </a:xfrm>
        </p:grpSpPr>
        <p:sp>
          <p:nvSpPr>
            <p:cNvPr id="57" name="フリーフォーム: 図形 56">
              <a:extLst>
                <a:ext uri="{FF2B5EF4-FFF2-40B4-BE49-F238E27FC236}">
                  <a16:creationId xmlns:a16="http://schemas.microsoft.com/office/drawing/2014/main" id="{0FB97F6A-456D-6A28-1CDD-86D744C65897}"/>
                </a:ext>
              </a:extLst>
            </p:cNvPr>
            <p:cNvSpPr/>
            <p:nvPr/>
          </p:nvSpPr>
          <p:spPr>
            <a:xfrm>
              <a:off x="6191726" y="3415982"/>
              <a:ext cx="1080039" cy="599503"/>
            </a:xfrm>
            <a:custGeom>
              <a:avLst/>
              <a:gdLst>
                <a:gd name="connsiteX0" fmla="*/ 21622 w 1080039"/>
                <a:gd name="connsiteY0" fmla="*/ 0 h 599503"/>
                <a:gd name="connsiteX1" fmla="*/ 1058418 w 1080039"/>
                <a:gd name="connsiteY1" fmla="*/ 0 h 599503"/>
                <a:gd name="connsiteX2" fmla="*/ 1080040 w 1080039"/>
                <a:gd name="connsiteY2" fmla="*/ 21622 h 599503"/>
                <a:gd name="connsiteX3" fmla="*/ 1080040 w 1080039"/>
                <a:gd name="connsiteY3" fmla="*/ 577882 h 599503"/>
                <a:gd name="connsiteX4" fmla="*/ 1058418 w 1080039"/>
                <a:gd name="connsiteY4" fmla="*/ 599504 h 599503"/>
                <a:gd name="connsiteX5" fmla="*/ 21622 w 1080039"/>
                <a:gd name="connsiteY5" fmla="*/ 599504 h 599503"/>
                <a:gd name="connsiteX6" fmla="*/ 0 w 1080039"/>
                <a:gd name="connsiteY6" fmla="*/ 577882 h 599503"/>
                <a:gd name="connsiteX7" fmla="*/ 0 w 1080039"/>
                <a:gd name="connsiteY7" fmla="*/ 21622 h 599503"/>
                <a:gd name="connsiteX8" fmla="*/ 21622 w 1080039"/>
                <a:gd name="connsiteY8" fmla="*/ 0 h 5995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0039" h="599503">
                  <a:moveTo>
                    <a:pt x="21622" y="0"/>
                  </a:moveTo>
                  <a:lnTo>
                    <a:pt x="1058418" y="0"/>
                  </a:lnTo>
                  <a:cubicBezTo>
                    <a:pt x="1070324" y="0"/>
                    <a:pt x="1080040" y="9716"/>
                    <a:pt x="1080040" y="21622"/>
                  </a:cubicBezTo>
                  <a:lnTo>
                    <a:pt x="1080040" y="577882"/>
                  </a:lnTo>
                  <a:cubicBezTo>
                    <a:pt x="1080040" y="589788"/>
                    <a:pt x="1070324" y="599504"/>
                    <a:pt x="1058418" y="599504"/>
                  </a:cubicBezTo>
                  <a:lnTo>
                    <a:pt x="21622" y="599504"/>
                  </a:lnTo>
                  <a:cubicBezTo>
                    <a:pt x="9716" y="599504"/>
                    <a:pt x="0" y="589788"/>
                    <a:pt x="0" y="577882"/>
                  </a:cubicBezTo>
                  <a:lnTo>
                    <a:pt x="0" y="21622"/>
                  </a:lnTo>
                  <a:cubicBezTo>
                    <a:pt x="0" y="9716"/>
                    <a:pt x="9716" y="0"/>
                    <a:pt x="21622" y="0"/>
                  </a:cubicBezTo>
                  <a:close/>
                </a:path>
              </a:pathLst>
            </a:custGeom>
            <a:solidFill>
              <a:srgbClr val="FFFFFF"/>
            </a:solidFill>
            <a:ln w="9525" cap="flat">
              <a:noFill/>
              <a:prstDash val="solid"/>
              <a:miter/>
            </a:ln>
          </p:spPr>
          <p:txBody>
            <a:bodyPr rtlCol="0" anchor="ctr"/>
            <a:lstStyle/>
            <a:p>
              <a:pPr defTabSz="457200"/>
              <a:endParaRPr kumimoji="0" lang="ja-JP" altLang="en-US">
                <a:solidFill>
                  <a:srgbClr val="000000"/>
                </a:solidFill>
                <a:latin typeface="BIZ UDPゴシック"/>
                <a:ea typeface="BIZ UDPゴシック"/>
              </a:endParaRPr>
            </a:p>
          </p:txBody>
        </p:sp>
        <p:sp>
          <p:nvSpPr>
            <p:cNvPr id="58" name="フリーフォーム: 図形 57">
              <a:extLst>
                <a:ext uri="{FF2B5EF4-FFF2-40B4-BE49-F238E27FC236}">
                  <a16:creationId xmlns:a16="http://schemas.microsoft.com/office/drawing/2014/main" id="{E8680E02-12DE-CB5B-5419-48F243D2AD5C}"/>
                </a:ext>
              </a:extLst>
            </p:cNvPr>
            <p:cNvSpPr/>
            <p:nvPr/>
          </p:nvSpPr>
          <p:spPr>
            <a:xfrm>
              <a:off x="6126956" y="3351212"/>
              <a:ext cx="1209675" cy="858488"/>
            </a:xfrm>
            <a:custGeom>
              <a:avLst/>
              <a:gdLst>
                <a:gd name="connsiteX0" fmla="*/ 1209675 w 1209675"/>
                <a:gd name="connsiteY0" fmla="*/ 48482 h 858488"/>
                <a:gd name="connsiteX1" fmla="*/ 1209675 w 1209675"/>
                <a:gd name="connsiteY1" fmla="*/ 680466 h 858488"/>
                <a:gd name="connsiteX2" fmla="*/ 1161098 w 1209675"/>
                <a:gd name="connsiteY2" fmla="*/ 728948 h 858488"/>
                <a:gd name="connsiteX3" fmla="*/ 753428 w 1209675"/>
                <a:gd name="connsiteY3" fmla="*/ 728948 h 858488"/>
                <a:gd name="connsiteX4" fmla="*/ 753428 w 1209675"/>
                <a:gd name="connsiteY4" fmla="*/ 793718 h 858488"/>
                <a:gd name="connsiteX5" fmla="*/ 955929 w 1209675"/>
                <a:gd name="connsiteY5" fmla="*/ 793718 h 858488"/>
                <a:gd name="connsiteX6" fmla="*/ 955929 w 1209675"/>
                <a:gd name="connsiteY6" fmla="*/ 858488 h 858488"/>
                <a:gd name="connsiteX7" fmla="*/ 253841 w 1209675"/>
                <a:gd name="connsiteY7" fmla="*/ 858488 h 858488"/>
                <a:gd name="connsiteX8" fmla="*/ 253841 w 1209675"/>
                <a:gd name="connsiteY8" fmla="*/ 793718 h 858488"/>
                <a:gd name="connsiteX9" fmla="*/ 456343 w 1209675"/>
                <a:gd name="connsiteY9" fmla="*/ 793718 h 858488"/>
                <a:gd name="connsiteX10" fmla="*/ 456343 w 1209675"/>
                <a:gd name="connsiteY10" fmla="*/ 728948 h 858488"/>
                <a:gd name="connsiteX11" fmla="*/ 48578 w 1209675"/>
                <a:gd name="connsiteY11" fmla="*/ 728948 h 858488"/>
                <a:gd name="connsiteX12" fmla="*/ 0 w 1209675"/>
                <a:gd name="connsiteY12" fmla="*/ 680371 h 858488"/>
                <a:gd name="connsiteX13" fmla="*/ 0 w 1209675"/>
                <a:gd name="connsiteY13" fmla="*/ 48578 h 858488"/>
                <a:gd name="connsiteX14" fmla="*/ 48578 w 1209675"/>
                <a:gd name="connsiteY14" fmla="*/ 0 h 858488"/>
                <a:gd name="connsiteX15" fmla="*/ 1161002 w 1209675"/>
                <a:gd name="connsiteY15" fmla="*/ 0 h 858488"/>
                <a:gd name="connsiteX16" fmla="*/ 1209580 w 1209675"/>
                <a:gd name="connsiteY16" fmla="*/ 48482 h 858488"/>
                <a:gd name="connsiteX17" fmla="*/ 1144905 w 1209675"/>
                <a:gd name="connsiteY17" fmla="*/ 86392 h 858488"/>
                <a:gd name="connsiteX18" fmla="*/ 1123283 w 1209675"/>
                <a:gd name="connsiteY18" fmla="*/ 64770 h 858488"/>
                <a:gd name="connsiteX19" fmla="*/ 86392 w 1209675"/>
                <a:gd name="connsiteY19" fmla="*/ 64770 h 858488"/>
                <a:gd name="connsiteX20" fmla="*/ 64770 w 1209675"/>
                <a:gd name="connsiteY20" fmla="*/ 86392 h 858488"/>
                <a:gd name="connsiteX21" fmla="*/ 64770 w 1209675"/>
                <a:gd name="connsiteY21" fmla="*/ 642652 h 858488"/>
                <a:gd name="connsiteX22" fmla="*/ 86392 w 1209675"/>
                <a:gd name="connsiteY22" fmla="*/ 664274 h 858488"/>
                <a:gd name="connsiteX23" fmla="*/ 1123188 w 1209675"/>
                <a:gd name="connsiteY23" fmla="*/ 664274 h 858488"/>
                <a:gd name="connsiteX24" fmla="*/ 1144810 w 1209675"/>
                <a:gd name="connsiteY24" fmla="*/ 642652 h 858488"/>
                <a:gd name="connsiteX25" fmla="*/ 1144810 w 1209675"/>
                <a:gd name="connsiteY25" fmla="*/ 86392 h 858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1209675" h="858488">
                  <a:moveTo>
                    <a:pt x="1209675" y="48482"/>
                  </a:moveTo>
                  <a:lnTo>
                    <a:pt x="1209675" y="680466"/>
                  </a:lnTo>
                  <a:cubicBezTo>
                    <a:pt x="1209675" y="707231"/>
                    <a:pt x="1187863" y="728948"/>
                    <a:pt x="1161098" y="728948"/>
                  </a:cubicBezTo>
                  <a:lnTo>
                    <a:pt x="753428" y="728948"/>
                  </a:lnTo>
                  <a:lnTo>
                    <a:pt x="753428" y="793718"/>
                  </a:lnTo>
                  <a:lnTo>
                    <a:pt x="955929" y="793718"/>
                  </a:lnTo>
                  <a:lnTo>
                    <a:pt x="955929" y="858488"/>
                  </a:lnTo>
                  <a:lnTo>
                    <a:pt x="253841" y="858488"/>
                  </a:lnTo>
                  <a:lnTo>
                    <a:pt x="253841" y="793718"/>
                  </a:lnTo>
                  <a:lnTo>
                    <a:pt x="456343" y="793718"/>
                  </a:lnTo>
                  <a:lnTo>
                    <a:pt x="456343" y="728948"/>
                  </a:lnTo>
                  <a:lnTo>
                    <a:pt x="48578" y="728948"/>
                  </a:lnTo>
                  <a:cubicBezTo>
                    <a:pt x="21717" y="728948"/>
                    <a:pt x="0" y="707136"/>
                    <a:pt x="0" y="680371"/>
                  </a:cubicBezTo>
                  <a:lnTo>
                    <a:pt x="0" y="48578"/>
                  </a:lnTo>
                  <a:cubicBezTo>
                    <a:pt x="0" y="21812"/>
                    <a:pt x="21812" y="0"/>
                    <a:pt x="48578" y="0"/>
                  </a:cubicBezTo>
                  <a:lnTo>
                    <a:pt x="1161002" y="0"/>
                  </a:lnTo>
                  <a:cubicBezTo>
                    <a:pt x="1187768" y="0"/>
                    <a:pt x="1209580" y="21717"/>
                    <a:pt x="1209580" y="48482"/>
                  </a:cubicBezTo>
                  <a:close/>
                  <a:moveTo>
                    <a:pt x="1144905" y="86392"/>
                  </a:moveTo>
                  <a:cubicBezTo>
                    <a:pt x="1144905" y="74486"/>
                    <a:pt x="1135190" y="64770"/>
                    <a:pt x="1123283" y="64770"/>
                  </a:cubicBezTo>
                  <a:lnTo>
                    <a:pt x="86392" y="64770"/>
                  </a:lnTo>
                  <a:cubicBezTo>
                    <a:pt x="74486" y="64770"/>
                    <a:pt x="64770" y="74486"/>
                    <a:pt x="64770" y="86392"/>
                  </a:cubicBezTo>
                  <a:lnTo>
                    <a:pt x="64770" y="642652"/>
                  </a:lnTo>
                  <a:cubicBezTo>
                    <a:pt x="64770" y="654558"/>
                    <a:pt x="74486" y="664274"/>
                    <a:pt x="86392" y="664274"/>
                  </a:cubicBezTo>
                  <a:lnTo>
                    <a:pt x="1123188" y="664274"/>
                  </a:lnTo>
                  <a:cubicBezTo>
                    <a:pt x="1135094" y="664274"/>
                    <a:pt x="1144810" y="654558"/>
                    <a:pt x="1144810" y="642652"/>
                  </a:cubicBezTo>
                  <a:lnTo>
                    <a:pt x="1144810" y="86392"/>
                  </a:lnTo>
                  <a:close/>
                </a:path>
              </a:pathLst>
            </a:custGeom>
            <a:solidFill>
              <a:srgbClr val="003B83"/>
            </a:solidFill>
            <a:ln w="9525" cap="flat">
              <a:noFill/>
              <a:prstDash val="solid"/>
              <a:miter/>
            </a:ln>
          </p:spPr>
          <p:txBody>
            <a:bodyPr rtlCol="0" anchor="ctr"/>
            <a:lstStyle/>
            <a:p>
              <a:pPr defTabSz="457200"/>
              <a:endParaRPr kumimoji="0" lang="ja-JP" altLang="en-US">
                <a:solidFill>
                  <a:srgbClr val="000000"/>
                </a:solidFill>
                <a:latin typeface="BIZ UDPゴシック"/>
                <a:ea typeface="BIZ UDPゴシック"/>
              </a:endParaRPr>
            </a:p>
          </p:txBody>
        </p:sp>
      </p:grpSp>
      <p:sp>
        <p:nvSpPr>
          <p:cNvPr id="59" name="グラフィックス 4">
            <a:extLst>
              <a:ext uri="{FF2B5EF4-FFF2-40B4-BE49-F238E27FC236}">
                <a16:creationId xmlns:a16="http://schemas.microsoft.com/office/drawing/2014/main" id="{81A52333-57B9-2960-DD27-A17948F25918}"/>
              </a:ext>
            </a:extLst>
          </p:cNvPr>
          <p:cNvSpPr/>
          <p:nvPr/>
        </p:nvSpPr>
        <p:spPr>
          <a:xfrm>
            <a:off x="4629551" y="3911818"/>
            <a:ext cx="177261" cy="219832"/>
          </a:xfrm>
          <a:custGeom>
            <a:avLst/>
            <a:gdLst>
              <a:gd name="connsiteX0" fmla="*/ 1449174 w 1467345"/>
              <a:gd name="connsiteY0" fmla="*/ 310018 h 1344663"/>
              <a:gd name="connsiteX1" fmla="*/ 1342970 w 1467345"/>
              <a:gd name="connsiteY1" fmla="*/ 350785 h 1344663"/>
              <a:gd name="connsiteX2" fmla="*/ 1336112 w 1467345"/>
              <a:gd name="connsiteY2" fmla="*/ 387551 h 1344663"/>
              <a:gd name="connsiteX3" fmla="*/ 1420694 w 1467345"/>
              <a:gd name="connsiteY3" fmla="*/ 463751 h 1344663"/>
              <a:gd name="connsiteX4" fmla="*/ 1425552 w 1467345"/>
              <a:gd name="connsiteY4" fmla="*/ 500422 h 1344663"/>
              <a:gd name="connsiteX5" fmla="*/ 1408026 w 1467345"/>
              <a:gd name="connsiteY5" fmla="*/ 527378 h 1344663"/>
              <a:gd name="connsiteX6" fmla="*/ 1372593 w 1467345"/>
              <a:gd name="connsiteY6" fmla="*/ 537856 h 1344663"/>
              <a:gd name="connsiteX7" fmla="*/ 1268580 w 1467345"/>
              <a:gd name="connsiteY7" fmla="*/ 491564 h 1344663"/>
              <a:gd name="connsiteX8" fmla="*/ 1237814 w 1467345"/>
              <a:gd name="connsiteY8" fmla="*/ 512805 h 1344663"/>
              <a:gd name="connsiteX9" fmla="*/ 1243815 w 1467345"/>
              <a:gd name="connsiteY9" fmla="*/ 626438 h 1344663"/>
              <a:gd name="connsiteX10" fmla="*/ 1221336 w 1467345"/>
              <a:gd name="connsiteY10" fmla="*/ 655775 h 1344663"/>
              <a:gd name="connsiteX11" fmla="*/ 1189903 w 1467345"/>
              <a:gd name="connsiteY11" fmla="*/ 662443 h 1344663"/>
              <a:gd name="connsiteX12" fmla="*/ 1157423 w 1467345"/>
              <a:gd name="connsiteY12" fmla="*/ 644821 h 1344663"/>
              <a:gd name="connsiteX13" fmla="*/ 1116656 w 1467345"/>
              <a:gd name="connsiteY13" fmla="*/ 538618 h 1344663"/>
              <a:gd name="connsiteX14" fmla="*/ 1079889 w 1467345"/>
              <a:gd name="connsiteY14" fmla="*/ 531760 h 1344663"/>
              <a:gd name="connsiteX15" fmla="*/ 1003689 w 1467345"/>
              <a:gd name="connsiteY15" fmla="*/ 616342 h 1344663"/>
              <a:gd name="connsiteX16" fmla="*/ 967018 w 1467345"/>
              <a:gd name="connsiteY16" fmla="*/ 621199 h 1344663"/>
              <a:gd name="connsiteX17" fmla="*/ 940062 w 1467345"/>
              <a:gd name="connsiteY17" fmla="*/ 603673 h 1344663"/>
              <a:gd name="connsiteX18" fmla="*/ 929585 w 1467345"/>
              <a:gd name="connsiteY18" fmla="*/ 568240 h 1344663"/>
              <a:gd name="connsiteX19" fmla="*/ 975876 w 1467345"/>
              <a:gd name="connsiteY19" fmla="*/ 464227 h 1344663"/>
              <a:gd name="connsiteX20" fmla="*/ 954636 w 1467345"/>
              <a:gd name="connsiteY20" fmla="*/ 433462 h 1344663"/>
              <a:gd name="connsiteX21" fmla="*/ 841002 w 1467345"/>
              <a:gd name="connsiteY21" fmla="*/ 439367 h 1344663"/>
              <a:gd name="connsiteX22" fmla="*/ 811665 w 1467345"/>
              <a:gd name="connsiteY22" fmla="*/ 416888 h 1344663"/>
              <a:gd name="connsiteX23" fmla="*/ 804998 w 1467345"/>
              <a:gd name="connsiteY23" fmla="*/ 385456 h 1344663"/>
              <a:gd name="connsiteX24" fmla="*/ 822619 w 1467345"/>
              <a:gd name="connsiteY24" fmla="*/ 352975 h 1344663"/>
              <a:gd name="connsiteX25" fmla="*/ 928823 w 1467345"/>
              <a:gd name="connsiteY25" fmla="*/ 312208 h 1344663"/>
              <a:gd name="connsiteX26" fmla="*/ 935681 w 1467345"/>
              <a:gd name="connsiteY26" fmla="*/ 275442 h 1344663"/>
              <a:gd name="connsiteX27" fmla="*/ 851099 w 1467345"/>
              <a:gd name="connsiteY27" fmla="*/ 199242 h 1344663"/>
              <a:gd name="connsiteX28" fmla="*/ 846241 w 1467345"/>
              <a:gd name="connsiteY28" fmla="*/ 162571 h 1344663"/>
              <a:gd name="connsiteX29" fmla="*/ 863767 w 1467345"/>
              <a:gd name="connsiteY29" fmla="*/ 135615 h 1344663"/>
              <a:gd name="connsiteX30" fmla="*/ 899200 w 1467345"/>
              <a:gd name="connsiteY30" fmla="*/ 125137 h 1344663"/>
              <a:gd name="connsiteX31" fmla="*/ 1003213 w 1467345"/>
              <a:gd name="connsiteY31" fmla="*/ 171429 h 1344663"/>
              <a:gd name="connsiteX32" fmla="*/ 1033979 w 1467345"/>
              <a:gd name="connsiteY32" fmla="*/ 150188 h 1344663"/>
              <a:gd name="connsiteX33" fmla="*/ 1027978 w 1467345"/>
              <a:gd name="connsiteY33" fmla="*/ 36555 h 1344663"/>
              <a:gd name="connsiteX34" fmla="*/ 1050457 w 1467345"/>
              <a:gd name="connsiteY34" fmla="*/ 7218 h 1344663"/>
              <a:gd name="connsiteX35" fmla="*/ 1081890 w 1467345"/>
              <a:gd name="connsiteY35" fmla="*/ 550 h 1344663"/>
              <a:gd name="connsiteX36" fmla="*/ 1114370 w 1467345"/>
              <a:gd name="connsiteY36" fmla="*/ 18172 h 1344663"/>
              <a:gd name="connsiteX37" fmla="*/ 1155137 w 1467345"/>
              <a:gd name="connsiteY37" fmla="*/ 124375 h 1344663"/>
              <a:gd name="connsiteX38" fmla="*/ 1191903 w 1467345"/>
              <a:gd name="connsiteY38" fmla="*/ 131233 h 1344663"/>
              <a:gd name="connsiteX39" fmla="*/ 1268103 w 1467345"/>
              <a:gd name="connsiteY39" fmla="*/ 46651 h 1344663"/>
              <a:gd name="connsiteX40" fmla="*/ 1304775 w 1467345"/>
              <a:gd name="connsiteY40" fmla="*/ 41794 h 1344663"/>
              <a:gd name="connsiteX41" fmla="*/ 1331730 w 1467345"/>
              <a:gd name="connsiteY41" fmla="*/ 59320 h 1344663"/>
              <a:gd name="connsiteX42" fmla="*/ 1342208 w 1467345"/>
              <a:gd name="connsiteY42" fmla="*/ 94753 h 1344663"/>
              <a:gd name="connsiteX43" fmla="*/ 1295916 w 1467345"/>
              <a:gd name="connsiteY43" fmla="*/ 198766 h 1344663"/>
              <a:gd name="connsiteX44" fmla="*/ 1317157 w 1467345"/>
              <a:gd name="connsiteY44" fmla="*/ 229531 h 1344663"/>
              <a:gd name="connsiteX45" fmla="*/ 1430790 w 1467345"/>
              <a:gd name="connsiteY45" fmla="*/ 223531 h 1344663"/>
              <a:gd name="connsiteX46" fmla="*/ 1460127 w 1467345"/>
              <a:gd name="connsiteY46" fmla="*/ 246010 h 1344663"/>
              <a:gd name="connsiteX47" fmla="*/ 1466795 w 1467345"/>
              <a:gd name="connsiteY47" fmla="*/ 277442 h 1344663"/>
              <a:gd name="connsiteX48" fmla="*/ 1449174 w 1467345"/>
              <a:gd name="connsiteY48" fmla="*/ 309922 h 1344663"/>
              <a:gd name="connsiteX49" fmla="*/ 1135896 w 1467345"/>
              <a:gd name="connsiteY49" fmla="*/ 253153 h 1344663"/>
              <a:gd name="connsiteX50" fmla="*/ 1057601 w 1467345"/>
              <a:gd name="connsiteY50" fmla="*/ 331449 h 1344663"/>
              <a:gd name="connsiteX51" fmla="*/ 1135896 w 1467345"/>
              <a:gd name="connsiteY51" fmla="*/ 409744 h 1344663"/>
              <a:gd name="connsiteX52" fmla="*/ 1214192 w 1467345"/>
              <a:gd name="connsiteY52" fmla="*/ 331449 h 1344663"/>
              <a:gd name="connsiteX53" fmla="*/ 1135896 w 1467345"/>
              <a:gd name="connsiteY53" fmla="*/ 253153 h 1344663"/>
              <a:gd name="connsiteX54" fmla="*/ 984068 w 1467345"/>
              <a:gd name="connsiteY54" fmla="*/ 854181 h 1344663"/>
              <a:gd name="connsiteX55" fmla="*/ 981496 w 1467345"/>
              <a:gd name="connsiteY55" fmla="*/ 902758 h 1344663"/>
              <a:gd name="connsiteX56" fmla="*/ 956064 w 1467345"/>
              <a:gd name="connsiteY56" fmla="*/ 929524 h 1344663"/>
              <a:gd name="connsiteX57" fmla="*/ 793758 w 1467345"/>
              <a:gd name="connsiteY57" fmla="*/ 946573 h 1344663"/>
              <a:gd name="connsiteX58" fmla="*/ 754801 w 1467345"/>
              <a:gd name="connsiteY58" fmla="*/ 1028107 h 1344663"/>
              <a:gd name="connsiteX59" fmla="*/ 843669 w 1467345"/>
              <a:gd name="connsiteY59" fmla="*/ 1164982 h 1344663"/>
              <a:gd name="connsiteX60" fmla="*/ 838812 w 1467345"/>
              <a:gd name="connsiteY60" fmla="*/ 1201653 h 1344663"/>
              <a:gd name="connsiteX61" fmla="*/ 802712 w 1467345"/>
              <a:gd name="connsiteY61" fmla="*/ 1234133 h 1344663"/>
              <a:gd name="connsiteX62" fmla="*/ 765755 w 1467345"/>
              <a:gd name="connsiteY62" fmla="*/ 1235086 h 1344663"/>
              <a:gd name="connsiteX63" fmla="*/ 638882 w 1467345"/>
              <a:gd name="connsiteY63" fmla="*/ 1132311 h 1344663"/>
              <a:gd name="connsiteX64" fmla="*/ 553728 w 1467345"/>
              <a:gd name="connsiteY64" fmla="*/ 1162505 h 1344663"/>
              <a:gd name="connsiteX65" fmla="*/ 519819 w 1467345"/>
              <a:gd name="connsiteY65" fmla="*/ 1322144 h 1344663"/>
              <a:gd name="connsiteX66" fmla="*/ 490482 w 1467345"/>
              <a:gd name="connsiteY66" fmla="*/ 1344623 h 1344663"/>
              <a:gd name="connsiteX67" fmla="*/ 441905 w 1467345"/>
              <a:gd name="connsiteY67" fmla="*/ 1342051 h 1344663"/>
              <a:gd name="connsiteX68" fmla="*/ 415140 w 1467345"/>
              <a:gd name="connsiteY68" fmla="*/ 1316620 h 1344663"/>
              <a:gd name="connsiteX69" fmla="*/ 398090 w 1467345"/>
              <a:gd name="connsiteY69" fmla="*/ 1154409 h 1344663"/>
              <a:gd name="connsiteX70" fmla="*/ 316556 w 1467345"/>
              <a:gd name="connsiteY70" fmla="*/ 1115452 h 1344663"/>
              <a:gd name="connsiteX71" fmla="*/ 179682 w 1467345"/>
              <a:gd name="connsiteY71" fmla="*/ 1204320 h 1344663"/>
              <a:gd name="connsiteX72" fmla="*/ 143010 w 1467345"/>
              <a:gd name="connsiteY72" fmla="*/ 1199462 h 1344663"/>
              <a:gd name="connsiteX73" fmla="*/ 110530 w 1467345"/>
              <a:gd name="connsiteY73" fmla="*/ 1163362 h 1344663"/>
              <a:gd name="connsiteX74" fmla="*/ 109578 w 1467345"/>
              <a:gd name="connsiteY74" fmla="*/ 1126406 h 1344663"/>
              <a:gd name="connsiteX75" fmla="*/ 212352 w 1467345"/>
              <a:gd name="connsiteY75" fmla="*/ 999532 h 1344663"/>
              <a:gd name="connsiteX76" fmla="*/ 182158 w 1467345"/>
              <a:gd name="connsiteY76" fmla="*/ 914379 h 1344663"/>
              <a:gd name="connsiteX77" fmla="*/ 22519 w 1467345"/>
              <a:gd name="connsiteY77" fmla="*/ 880470 h 1344663"/>
              <a:gd name="connsiteX78" fmla="*/ 40 w 1467345"/>
              <a:gd name="connsiteY78" fmla="*/ 851133 h 1344663"/>
              <a:gd name="connsiteX79" fmla="*/ 2612 w 1467345"/>
              <a:gd name="connsiteY79" fmla="*/ 802555 h 1344663"/>
              <a:gd name="connsiteX80" fmla="*/ 28044 w 1467345"/>
              <a:gd name="connsiteY80" fmla="*/ 775790 h 1344663"/>
              <a:gd name="connsiteX81" fmla="*/ 190350 w 1467345"/>
              <a:gd name="connsiteY81" fmla="*/ 758741 h 1344663"/>
              <a:gd name="connsiteX82" fmla="*/ 201018 w 1467345"/>
              <a:gd name="connsiteY82" fmla="*/ 729689 h 1344663"/>
              <a:gd name="connsiteX83" fmla="*/ 229307 w 1467345"/>
              <a:gd name="connsiteY83" fmla="*/ 677302 h 1344663"/>
              <a:gd name="connsiteX84" fmla="*/ 140343 w 1467345"/>
              <a:gd name="connsiteY84" fmla="*/ 540332 h 1344663"/>
              <a:gd name="connsiteX85" fmla="*/ 145201 w 1467345"/>
              <a:gd name="connsiteY85" fmla="*/ 503661 h 1344663"/>
              <a:gd name="connsiteX86" fmla="*/ 181301 w 1467345"/>
              <a:gd name="connsiteY86" fmla="*/ 471181 h 1344663"/>
              <a:gd name="connsiteX87" fmla="*/ 218258 w 1467345"/>
              <a:gd name="connsiteY87" fmla="*/ 470228 h 1344663"/>
              <a:gd name="connsiteX88" fmla="*/ 345226 w 1467345"/>
              <a:gd name="connsiteY88" fmla="*/ 573003 h 1344663"/>
              <a:gd name="connsiteX89" fmla="*/ 430284 w 1467345"/>
              <a:gd name="connsiteY89" fmla="*/ 542809 h 1344663"/>
              <a:gd name="connsiteX90" fmla="*/ 464193 w 1467345"/>
              <a:gd name="connsiteY90" fmla="*/ 383074 h 1344663"/>
              <a:gd name="connsiteX91" fmla="*/ 493530 w 1467345"/>
              <a:gd name="connsiteY91" fmla="*/ 360595 h 1344663"/>
              <a:gd name="connsiteX92" fmla="*/ 542108 w 1467345"/>
              <a:gd name="connsiteY92" fmla="*/ 363167 h 1344663"/>
              <a:gd name="connsiteX93" fmla="*/ 568873 w 1467345"/>
              <a:gd name="connsiteY93" fmla="*/ 388599 h 1344663"/>
              <a:gd name="connsiteX94" fmla="*/ 585923 w 1467345"/>
              <a:gd name="connsiteY94" fmla="*/ 550905 h 1344663"/>
              <a:gd name="connsiteX95" fmla="*/ 667362 w 1467345"/>
              <a:gd name="connsiteY95" fmla="*/ 589862 h 1344663"/>
              <a:gd name="connsiteX96" fmla="*/ 804331 w 1467345"/>
              <a:gd name="connsiteY96" fmla="*/ 500899 h 1344663"/>
              <a:gd name="connsiteX97" fmla="*/ 841002 w 1467345"/>
              <a:gd name="connsiteY97" fmla="*/ 505756 h 1344663"/>
              <a:gd name="connsiteX98" fmla="*/ 873483 w 1467345"/>
              <a:gd name="connsiteY98" fmla="*/ 541856 h 1344663"/>
              <a:gd name="connsiteX99" fmla="*/ 874435 w 1467345"/>
              <a:gd name="connsiteY99" fmla="*/ 578813 h 1344663"/>
              <a:gd name="connsiteX100" fmla="*/ 771660 w 1467345"/>
              <a:gd name="connsiteY100" fmla="*/ 705686 h 1344663"/>
              <a:gd name="connsiteX101" fmla="*/ 783090 w 1467345"/>
              <a:gd name="connsiteY101" fmla="*/ 729689 h 1344663"/>
              <a:gd name="connsiteX102" fmla="*/ 801855 w 1467345"/>
              <a:gd name="connsiteY102" fmla="*/ 790840 h 1344663"/>
              <a:gd name="connsiteX103" fmla="*/ 961589 w 1467345"/>
              <a:gd name="connsiteY103" fmla="*/ 824749 h 1344663"/>
              <a:gd name="connsiteX104" fmla="*/ 984068 w 1467345"/>
              <a:gd name="connsiteY104" fmla="*/ 854086 h 1344663"/>
              <a:gd name="connsiteX105" fmla="*/ 492102 w 1467345"/>
              <a:gd name="connsiteY105" fmla="*/ 666443 h 1344663"/>
              <a:gd name="connsiteX106" fmla="*/ 305793 w 1467345"/>
              <a:gd name="connsiteY106" fmla="*/ 852752 h 1344663"/>
              <a:gd name="connsiteX107" fmla="*/ 492102 w 1467345"/>
              <a:gd name="connsiteY107" fmla="*/ 1039061 h 1344663"/>
              <a:gd name="connsiteX108" fmla="*/ 678411 w 1467345"/>
              <a:gd name="connsiteY108" fmla="*/ 852752 h 1344663"/>
              <a:gd name="connsiteX109" fmla="*/ 492102 w 1467345"/>
              <a:gd name="connsiteY109" fmla="*/ 666443 h 1344663"/>
              <a:gd name="connsiteX110" fmla="*/ 570397 w 1467345"/>
              <a:gd name="connsiteY110" fmla="*/ 852752 h 1344663"/>
              <a:gd name="connsiteX111" fmla="*/ 492102 w 1467345"/>
              <a:gd name="connsiteY111" fmla="*/ 931048 h 1344663"/>
              <a:gd name="connsiteX112" fmla="*/ 413806 w 1467345"/>
              <a:gd name="connsiteY112" fmla="*/ 852752 h 1344663"/>
              <a:gd name="connsiteX113" fmla="*/ 492102 w 1467345"/>
              <a:gd name="connsiteY113" fmla="*/ 774457 h 1344663"/>
              <a:gd name="connsiteX114" fmla="*/ 570397 w 1467345"/>
              <a:gd name="connsiteY114" fmla="*/ 852752 h 13446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Lst>
            <a:rect l="l" t="t" r="r" b="b"/>
            <a:pathLst>
              <a:path w="1467345" h="1344663">
                <a:moveTo>
                  <a:pt x="1449174" y="310018"/>
                </a:moveTo>
                <a:lnTo>
                  <a:pt x="1342970" y="350785"/>
                </a:lnTo>
                <a:cubicBezTo>
                  <a:pt x="1341827" y="363358"/>
                  <a:pt x="1339446" y="375645"/>
                  <a:pt x="1336112" y="387551"/>
                </a:cubicBezTo>
                <a:lnTo>
                  <a:pt x="1420694" y="463751"/>
                </a:lnTo>
                <a:cubicBezTo>
                  <a:pt x="1430600" y="472705"/>
                  <a:pt x="1432791" y="489183"/>
                  <a:pt x="1425552" y="500422"/>
                </a:cubicBezTo>
                <a:lnTo>
                  <a:pt x="1408026" y="527378"/>
                </a:lnTo>
                <a:cubicBezTo>
                  <a:pt x="1400787" y="538618"/>
                  <a:pt x="1384785" y="543285"/>
                  <a:pt x="1372593" y="537856"/>
                </a:cubicBezTo>
                <a:lnTo>
                  <a:pt x="1268580" y="491564"/>
                </a:lnTo>
                <a:cubicBezTo>
                  <a:pt x="1259055" y="499470"/>
                  <a:pt x="1248768" y="506614"/>
                  <a:pt x="1237814" y="512805"/>
                </a:cubicBezTo>
                <a:lnTo>
                  <a:pt x="1243815" y="626438"/>
                </a:lnTo>
                <a:cubicBezTo>
                  <a:pt x="1244481" y="639773"/>
                  <a:pt x="1234385" y="653013"/>
                  <a:pt x="1221336" y="655775"/>
                </a:cubicBezTo>
                <a:lnTo>
                  <a:pt x="1189903" y="662443"/>
                </a:lnTo>
                <a:cubicBezTo>
                  <a:pt x="1176854" y="665205"/>
                  <a:pt x="1162185" y="657299"/>
                  <a:pt x="1157423" y="644821"/>
                </a:cubicBezTo>
                <a:lnTo>
                  <a:pt x="1116656" y="538618"/>
                </a:lnTo>
                <a:cubicBezTo>
                  <a:pt x="1104083" y="537475"/>
                  <a:pt x="1091796" y="535093"/>
                  <a:pt x="1079889" y="531760"/>
                </a:cubicBezTo>
                <a:lnTo>
                  <a:pt x="1003689" y="616342"/>
                </a:lnTo>
                <a:cubicBezTo>
                  <a:pt x="994736" y="626248"/>
                  <a:pt x="978258" y="628439"/>
                  <a:pt x="967018" y="621199"/>
                </a:cubicBezTo>
                <a:lnTo>
                  <a:pt x="940062" y="603673"/>
                </a:lnTo>
                <a:cubicBezTo>
                  <a:pt x="928823" y="596434"/>
                  <a:pt x="924156" y="580432"/>
                  <a:pt x="929585" y="568240"/>
                </a:cubicBezTo>
                <a:lnTo>
                  <a:pt x="975876" y="464227"/>
                </a:lnTo>
                <a:cubicBezTo>
                  <a:pt x="967971" y="454702"/>
                  <a:pt x="960827" y="444415"/>
                  <a:pt x="954636" y="433462"/>
                </a:cubicBezTo>
                <a:lnTo>
                  <a:pt x="841002" y="439367"/>
                </a:lnTo>
                <a:cubicBezTo>
                  <a:pt x="827667" y="440034"/>
                  <a:pt x="814428" y="429937"/>
                  <a:pt x="811665" y="416888"/>
                </a:cubicBezTo>
                <a:lnTo>
                  <a:pt x="804998" y="385456"/>
                </a:lnTo>
                <a:cubicBezTo>
                  <a:pt x="802236" y="372406"/>
                  <a:pt x="810141" y="357738"/>
                  <a:pt x="822619" y="352975"/>
                </a:cubicBezTo>
                <a:lnTo>
                  <a:pt x="928823" y="312208"/>
                </a:lnTo>
                <a:cubicBezTo>
                  <a:pt x="929966" y="299635"/>
                  <a:pt x="932347" y="287348"/>
                  <a:pt x="935681" y="275442"/>
                </a:cubicBezTo>
                <a:lnTo>
                  <a:pt x="851099" y="199242"/>
                </a:lnTo>
                <a:cubicBezTo>
                  <a:pt x="841193" y="190288"/>
                  <a:pt x="839002" y="173810"/>
                  <a:pt x="846241" y="162571"/>
                </a:cubicBezTo>
                <a:lnTo>
                  <a:pt x="863767" y="135615"/>
                </a:lnTo>
                <a:cubicBezTo>
                  <a:pt x="871006" y="124375"/>
                  <a:pt x="887008" y="119708"/>
                  <a:pt x="899200" y="125137"/>
                </a:cubicBezTo>
                <a:lnTo>
                  <a:pt x="1003213" y="171429"/>
                </a:lnTo>
                <a:cubicBezTo>
                  <a:pt x="1012738" y="163523"/>
                  <a:pt x="1023025" y="156379"/>
                  <a:pt x="1033979" y="150188"/>
                </a:cubicBezTo>
                <a:lnTo>
                  <a:pt x="1027978" y="36555"/>
                </a:lnTo>
                <a:cubicBezTo>
                  <a:pt x="1027311" y="23220"/>
                  <a:pt x="1037408" y="9980"/>
                  <a:pt x="1050457" y="7218"/>
                </a:cubicBezTo>
                <a:lnTo>
                  <a:pt x="1081890" y="550"/>
                </a:lnTo>
                <a:cubicBezTo>
                  <a:pt x="1094939" y="-2212"/>
                  <a:pt x="1109607" y="5694"/>
                  <a:pt x="1114370" y="18172"/>
                </a:cubicBezTo>
                <a:lnTo>
                  <a:pt x="1155137" y="124375"/>
                </a:lnTo>
                <a:cubicBezTo>
                  <a:pt x="1167710" y="125518"/>
                  <a:pt x="1179997" y="127900"/>
                  <a:pt x="1191903" y="131233"/>
                </a:cubicBezTo>
                <a:lnTo>
                  <a:pt x="1268103" y="46651"/>
                </a:lnTo>
                <a:cubicBezTo>
                  <a:pt x="1277057" y="36745"/>
                  <a:pt x="1293535" y="34555"/>
                  <a:pt x="1304775" y="41794"/>
                </a:cubicBezTo>
                <a:lnTo>
                  <a:pt x="1331730" y="59320"/>
                </a:lnTo>
                <a:cubicBezTo>
                  <a:pt x="1342970" y="66559"/>
                  <a:pt x="1347637" y="82561"/>
                  <a:pt x="1342208" y="94753"/>
                </a:cubicBezTo>
                <a:lnTo>
                  <a:pt x="1295916" y="198766"/>
                </a:lnTo>
                <a:cubicBezTo>
                  <a:pt x="1303822" y="208291"/>
                  <a:pt x="1310966" y="218578"/>
                  <a:pt x="1317157" y="229531"/>
                </a:cubicBezTo>
                <a:lnTo>
                  <a:pt x="1430790" y="223531"/>
                </a:lnTo>
                <a:cubicBezTo>
                  <a:pt x="1444125" y="222864"/>
                  <a:pt x="1457365" y="232960"/>
                  <a:pt x="1460127" y="246010"/>
                </a:cubicBezTo>
                <a:lnTo>
                  <a:pt x="1466795" y="277442"/>
                </a:lnTo>
                <a:cubicBezTo>
                  <a:pt x="1469557" y="290491"/>
                  <a:pt x="1461651" y="305160"/>
                  <a:pt x="1449174" y="309922"/>
                </a:cubicBezTo>
                <a:close/>
                <a:moveTo>
                  <a:pt x="1135896" y="253153"/>
                </a:moveTo>
                <a:cubicBezTo>
                  <a:pt x="1092748" y="253153"/>
                  <a:pt x="1057601" y="288301"/>
                  <a:pt x="1057601" y="331449"/>
                </a:cubicBezTo>
                <a:cubicBezTo>
                  <a:pt x="1057601" y="374597"/>
                  <a:pt x="1092748" y="409744"/>
                  <a:pt x="1135896" y="409744"/>
                </a:cubicBezTo>
                <a:cubicBezTo>
                  <a:pt x="1179045" y="409744"/>
                  <a:pt x="1214192" y="374597"/>
                  <a:pt x="1214192" y="331449"/>
                </a:cubicBezTo>
                <a:cubicBezTo>
                  <a:pt x="1214192" y="288301"/>
                  <a:pt x="1179045" y="253153"/>
                  <a:pt x="1135896" y="253153"/>
                </a:cubicBezTo>
                <a:moveTo>
                  <a:pt x="984068" y="854181"/>
                </a:moveTo>
                <a:lnTo>
                  <a:pt x="981496" y="902758"/>
                </a:lnTo>
                <a:cubicBezTo>
                  <a:pt x="980829" y="916093"/>
                  <a:pt x="969304" y="928190"/>
                  <a:pt x="956064" y="929524"/>
                </a:cubicBezTo>
                <a:lnTo>
                  <a:pt x="793758" y="946573"/>
                </a:lnTo>
                <a:cubicBezTo>
                  <a:pt x="784710" y="975815"/>
                  <a:pt x="771470" y="1003152"/>
                  <a:pt x="754801" y="1028107"/>
                </a:cubicBezTo>
                <a:lnTo>
                  <a:pt x="843669" y="1164982"/>
                </a:lnTo>
                <a:cubicBezTo>
                  <a:pt x="850908" y="1176221"/>
                  <a:pt x="848813" y="1192700"/>
                  <a:pt x="838812" y="1201653"/>
                </a:cubicBezTo>
                <a:lnTo>
                  <a:pt x="802712" y="1234133"/>
                </a:lnTo>
                <a:cubicBezTo>
                  <a:pt x="792806" y="1243087"/>
                  <a:pt x="776137" y="1243468"/>
                  <a:pt x="765755" y="1235086"/>
                </a:cubicBezTo>
                <a:lnTo>
                  <a:pt x="638882" y="1132311"/>
                </a:lnTo>
                <a:cubicBezTo>
                  <a:pt x="612498" y="1146217"/>
                  <a:pt x="583923" y="1156504"/>
                  <a:pt x="553728" y="1162505"/>
                </a:cubicBezTo>
                <a:lnTo>
                  <a:pt x="519819" y="1322144"/>
                </a:lnTo>
                <a:cubicBezTo>
                  <a:pt x="517057" y="1335193"/>
                  <a:pt x="503817" y="1345385"/>
                  <a:pt x="490482" y="1344623"/>
                </a:cubicBezTo>
                <a:lnTo>
                  <a:pt x="441905" y="1342051"/>
                </a:lnTo>
                <a:cubicBezTo>
                  <a:pt x="428570" y="1341385"/>
                  <a:pt x="416473" y="1329859"/>
                  <a:pt x="415140" y="1316620"/>
                </a:cubicBezTo>
                <a:lnTo>
                  <a:pt x="398090" y="1154409"/>
                </a:lnTo>
                <a:cubicBezTo>
                  <a:pt x="368848" y="1145360"/>
                  <a:pt x="341511" y="1132121"/>
                  <a:pt x="316556" y="1115452"/>
                </a:cubicBezTo>
                <a:lnTo>
                  <a:pt x="179682" y="1204320"/>
                </a:lnTo>
                <a:cubicBezTo>
                  <a:pt x="168442" y="1211559"/>
                  <a:pt x="151964" y="1209464"/>
                  <a:pt x="143010" y="1199462"/>
                </a:cubicBezTo>
                <a:lnTo>
                  <a:pt x="110530" y="1163362"/>
                </a:lnTo>
                <a:cubicBezTo>
                  <a:pt x="101577" y="1153456"/>
                  <a:pt x="101196" y="1136788"/>
                  <a:pt x="109578" y="1126406"/>
                </a:cubicBezTo>
                <a:lnTo>
                  <a:pt x="212352" y="999532"/>
                </a:lnTo>
                <a:cubicBezTo>
                  <a:pt x="198446" y="973148"/>
                  <a:pt x="188159" y="944573"/>
                  <a:pt x="182158" y="914379"/>
                </a:cubicBezTo>
                <a:lnTo>
                  <a:pt x="22519" y="880470"/>
                </a:lnTo>
                <a:cubicBezTo>
                  <a:pt x="9470" y="877708"/>
                  <a:pt x="-722" y="864468"/>
                  <a:pt x="40" y="851133"/>
                </a:cubicBezTo>
                <a:lnTo>
                  <a:pt x="2612" y="802555"/>
                </a:lnTo>
                <a:cubicBezTo>
                  <a:pt x="3279" y="789220"/>
                  <a:pt x="14804" y="777124"/>
                  <a:pt x="28044" y="775790"/>
                </a:cubicBezTo>
                <a:lnTo>
                  <a:pt x="190350" y="758741"/>
                </a:lnTo>
                <a:cubicBezTo>
                  <a:pt x="193398" y="748834"/>
                  <a:pt x="197017" y="739119"/>
                  <a:pt x="201018" y="729689"/>
                </a:cubicBezTo>
                <a:cubicBezTo>
                  <a:pt x="208828" y="711211"/>
                  <a:pt x="218353" y="693780"/>
                  <a:pt x="229307" y="677302"/>
                </a:cubicBezTo>
                <a:lnTo>
                  <a:pt x="140343" y="540332"/>
                </a:lnTo>
                <a:cubicBezTo>
                  <a:pt x="133104" y="529093"/>
                  <a:pt x="135200" y="512614"/>
                  <a:pt x="145201" y="503661"/>
                </a:cubicBezTo>
                <a:lnTo>
                  <a:pt x="181301" y="471181"/>
                </a:lnTo>
                <a:cubicBezTo>
                  <a:pt x="191207" y="462227"/>
                  <a:pt x="207876" y="461846"/>
                  <a:pt x="218258" y="470228"/>
                </a:cubicBezTo>
                <a:lnTo>
                  <a:pt x="345226" y="573003"/>
                </a:lnTo>
                <a:cubicBezTo>
                  <a:pt x="371610" y="559096"/>
                  <a:pt x="400185" y="548809"/>
                  <a:pt x="430284" y="542809"/>
                </a:cubicBezTo>
                <a:lnTo>
                  <a:pt x="464193" y="383074"/>
                </a:lnTo>
                <a:cubicBezTo>
                  <a:pt x="466956" y="370025"/>
                  <a:pt x="480195" y="359833"/>
                  <a:pt x="493530" y="360595"/>
                </a:cubicBezTo>
                <a:lnTo>
                  <a:pt x="542108" y="363167"/>
                </a:lnTo>
                <a:cubicBezTo>
                  <a:pt x="555443" y="363834"/>
                  <a:pt x="567540" y="375359"/>
                  <a:pt x="568873" y="388599"/>
                </a:cubicBezTo>
                <a:lnTo>
                  <a:pt x="585923" y="550905"/>
                </a:lnTo>
                <a:cubicBezTo>
                  <a:pt x="615165" y="559954"/>
                  <a:pt x="642501" y="573193"/>
                  <a:pt x="667362" y="589862"/>
                </a:cubicBezTo>
                <a:lnTo>
                  <a:pt x="804331" y="500899"/>
                </a:lnTo>
                <a:cubicBezTo>
                  <a:pt x="815571" y="493660"/>
                  <a:pt x="832049" y="495755"/>
                  <a:pt x="841002" y="505756"/>
                </a:cubicBezTo>
                <a:lnTo>
                  <a:pt x="873483" y="541856"/>
                </a:lnTo>
                <a:cubicBezTo>
                  <a:pt x="882436" y="551762"/>
                  <a:pt x="882817" y="568431"/>
                  <a:pt x="874435" y="578813"/>
                </a:cubicBezTo>
                <a:lnTo>
                  <a:pt x="771660" y="705686"/>
                </a:lnTo>
                <a:cubicBezTo>
                  <a:pt x="775756" y="713497"/>
                  <a:pt x="779661" y="721498"/>
                  <a:pt x="783090" y="729689"/>
                </a:cubicBezTo>
                <a:cubicBezTo>
                  <a:pt x="791282" y="749120"/>
                  <a:pt x="797568" y="769599"/>
                  <a:pt x="801855" y="790840"/>
                </a:cubicBezTo>
                <a:lnTo>
                  <a:pt x="961589" y="824749"/>
                </a:lnTo>
                <a:cubicBezTo>
                  <a:pt x="974638" y="827511"/>
                  <a:pt x="984830" y="840751"/>
                  <a:pt x="984068" y="854086"/>
                </a:cubicBezTo>
                <a:close/>
                <a:moveTo>
                  <a:pt x="492102" y="666443"/>
                </a:moveTo>
                <a:cubicBezTo>
                  <a:pt x="389422" y="666443"/>
                  <a:pt x="305793" y="749977"/>
                  <a:pt x="305793" y="852752"/>
                </a:cubicBezTo>
                <a:cubicBezTo>
                  <a:pt x="305793" y="955527"/>
                  <a:pt x="389327" y="1039061"/>
                  <a:pt x="492102" y="1039061"/>
                </a:cubicBezTo>
                <a:cubicBezTo>
                  <a:pt x="594876" y="1039061"/>
                  <a:pt x="678411" y="955527"/>
                  <a:pt x="678411" y="852752"/>
                </a:cubicBezTo>
                <a:cubicBezTo>
                  <a:pt x="678411" y="749977"/>
                  <a:pt x="594876" y="666443"/>
                  <a:pt x="492102" y="666443"/>
                </a:cubicBezTo>
                <a:moveTo>
                  <a:pt x="570397" y="852752"/>
                </a:moveTo>
                <a:cubicBezTo>
                  <a:pt x="570397" y="895996"/>
                  <a:pt x="535345" y="931048"/>
                  <a:pt x="492102" y="931048"/>
                </a:cubicBezTo>
                <a:cubicBezTo>
                  <a:pt x="448858" y="931048"/>
                  <a:pt x="413806" y="895996"/>
                  <a:pt x="413806" y="852752"/>
                </a:cubicBezTo>
                <a:cubicBezTo>
                  <a:pt x="413806" y="809509"/>
                  <a:pt x="448858" y="774457"/>
                  <a:pt x="492102" y="774457"/>
                </a:cubicBezTo>
                <a:cubicBezTo>
                  <a:pt x="535345" y="774457"/>
                  <a:pt x="570397" y="809509"/>
                  <a:pt x="570397" y="852752"/>
                </a:cubicBezTo>
                <a:close/>
              </a:path>
            </a:pathLst>
          </a:custGeom>
          <a:solidFill>
            <a:srgbClr val="003B83"/>
          </a:solidFill>
          <a:ln w="9525" cap="flat">
            <a:noFill/>
            <a:prstDash val="solid"/>
            <a:miter/>
          </a:ln>
        </p:spPr>
        <p:txBody>
          <a:bodyPr rtlCol="0" anchor="ctr"/>
          <a:lstStyle/>
          <a:p>
            <a:pPr defTabSz="457200"/>
            <a:endParaRPr kumimoji="0" lang="ja-JP" altLang="en-US">
              <a:solidFill>
                <a:srgbClr val="000000"/>
              </a:solidFill>
              <a:latin typeface="BIZ UDPゴシック"/>
              <a:ea typeface="BIZ UDPゴシック"/>
            </a:endParaRPr>
          </a:p>
        </p:txBody>
      </p:sp>
    </p:spTree>
    <p:extLst>
      <p:ext uri="{BB962C8B-B14F-4D97-AF65-F5344CB8AC3E}">
        <p14:creationId xmlns:p14="http://schemas.microsoft.com/office/powerpoint/2010/main" val="6047674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テキスト ボックス 16">
            <a:extLst>
              <a:ext uri="{FF2B5EF4-FFF2-40B4-BE49-F238E27FC236}">
                <a16:creationId xmlns:a16="http://schemas.microsoft.com/office/drawing/2014/main" id="{5C068B83-3D6D-DFC6-2748-FFB88054774C}"/>
              </a:ext>
            </a:extLst>
          </p:cNvPr>
          <p:cNvSpPr txBox="1"/>
          <p:nvPr/>
        </p:nvSpPr>
        <p:spPr>
          <a:xfrm>
            <a:off x="967351" y="995620"/>
            <a:ext cx="7789339" cy="1686967"/>
          </a:xfrm>
          <a:prstGeom prst="rect">
            <a:avLst/>
          </a:prstGeom>
          <a:noFill/>
        </p:spPr>
        <p:txBody>
          <a:bodyPr wrap="square" lIns="54610" tIns="54610" rIns="54610" bIns="54610" rtlCol="0">
            <a:noAutofit/>
          </a:bodyPr>
          <a:lstStyle/>
          <a:p>
            <a:pPr marL="285750" indent="-285750">
              <a:spcAft>
                <a:spcPts val="600"/>
              </a:spcAft>
              <a:buFont typeface="Wingdings" panose="05000000000000000000" pitchFamily="2" charset="2"/>
              <a:buChar char="n"/>
            </a:pPr>
            <a:r>
              <a:rPr kumimoji="1" lang="ja-JP" altLang="en-US" sz="1400"/>
              <a:t>地方公共団体が複数のガバメントクラウド運用管理補助者と契約関係にある場合は、下記のパターンを参考に</a:t>
            </a:r>
            <a:r>
              <a:rPr kumimoji="1" lang="en-US" altLang="ja-JP" sz="1400"/>
              <a:t>KPI</a:t>
            </a:r>
            <a:r>
              <a:rPr kumimoji="1" lang="ja-JP" altLang="en-US" sz="1400"/>
              <a:t>運用を統括的に支援する統合運用管理補助者を設定することを推奨する。</a:t>
            </a:r>
          </a:p>
          <a:p>
            <a:pPr marL="285750" indent="-285750">
              <a:spcAft>
                <a:spcPts val="600"/>
              </a:spcAft>
              <a:buFont typeface="Wingdings" panose="05000000000000000000" pitchFamily="2" charset="2"/>
              <a:buChar char="n"/>
            </a:pPr>
            <a:r>
              <a:rPr kumimoji="1" lang="ja-JP" altLang="en-US" sz="1400"/>
              <a:t>地方公共団体向けダッシュボードは地方公共団体に加えて、当該地方公共団体の</a:t>
            </a:r>
            <a:r>
              <a:rPr kumimoji="1" lang="en-US" altLang="ja-JP" sz="1400"/>
              <a:t>KPI</a:t>
            </a:r>
            <a:r>
              <a:rPr kumimoji="1" lang="ja-JP" altLang="en-US" sz="1400"/>
              <a:t>運用を支援するガバメントクラウド運用管理補助者の利用を想定している。</a:t>
            </a:r>
          </a:p>
          <a:p>
            <a:pPr marL="285750" indent="-285750">
              <a:spcAft>
                <a:spcPts val="600"/>
              </a:spcAft>
              <a:buFont typeface="Wingdings" panose="05000000000000000000" pitchFamily="2" charset="2"/>
              <a:buChar char="n"/>
            </a:pPr>
            <a:r>
              <a:rPr lang="ja-JP" altLang="en-US" sz="1400"/>
              <a:t>その他のベンダー</a:t>
            </a:r>
            <a:r>
              <a:rPr kumimoji="1" lang="ja-JP" altLang="en-US" sz="1400"/>
              <a:t>に</a:t>
            </a:r>
            <a:r>
              <a:rPr kumimoji="1" lang="en-US" altLang="ja-JP" sz="1400"/>
              <a:t>KPI</a:t>
            </a:r>
            <a:r>
              <a:rPr kumimoji="1" lang="ja-JP" altLang="en-US" sz="1400"/>
              <a:t>運用の支援を要請することは可能だが、指標値の情報提供は地方公共団体が行うこととなる。</a:t>
            </a:r>
          </a:p>
        </p:txBody>
      </p:sp>
      <p:sp>
        <p:nvSpPr>
          <p:cNvPr id="18" name="タイトル 3">
            <a:extLst>
              <a:ext uri="{FF2B5EF4-FFF2-40B4-BE49-F238E27FC236}">
                <a16:creationId xmlns:a16="http://schemas.microsoft.com/office/drawing/2014/main" id="{289B9E2D-D219-27D2-43C9-84214F0D0B51}"/>
              </a:ext>
            </a:extLst>
          </p:cNvPr>
          <p:cNvSpPr txBox="1">
            <a:spLocks/>
          </p:cNvSpPr>
          <p:nvPr/>
        </p:nvSpPr>
        <p:spPr>
          <a:xfrm>
            <a:off x="1148465" y="501448"/>
            <a:ext cx="7789339" cy="414237"/>
          </a:xfrm>
          <a:prstGeom prst="rect">
            <a:avLst/>
          </a:prstGeom>
        </p:spPr>
        <p:txBody>
          <a:bodyPr vert="horz" lIns="0" tIns="0" rIns="0" bIns="0" rtlCol="0" anchor="ctr" anchorCtr="0">
            <a:noAutofit/>
          </a:bodyPr>
          <a:lstStyle>
            <a:lvl1pPr algn="l" defTabSz="844083" rtl="0" eaLnBrk="1" latinLnBrk="0" hangingPunct="1">
              <a:lnSpc>
                <a:spcPct val="100000"/>
              </a:lnSpc>
              <a:spcBef>
                <a:spcPct val="0"/>
              </a:spcBef>
              <a:buNone/>
              <a:defRPr kumimoji="1" sz="3323" b="1" kern="1200">
                <a:solidFill>
                  <a:schemeClr val="tx2"/>
                </a:solidFill>
                <a:latin typeface="+mj-lt"/>
                <a:ea typeface="+mj-ea"/>
                <a:cs typeface="+mj-cs"/>
              </a:defRPr>
            </a:lvl1pPr>
          </a:lstStyle>
          <a:p>
            <a:r>
              <a:rPr lang="en-US" altLang="ja-JP" sz="2400">
                <a:solidFill>
                  <a:schemeClr val="tx1"/>
                </a:solidFill>
                <a:latin typeface="+mj-ea"/>
                <a:cs typeface="+mj-lt"/>
              </a:rPr>
              <a:t>KPI</a:t>
            </a:r>
            <a:r>
              <a:rPr lang="ja-JP" altLang="en-US" sz="2400">
                <a:solidFill>
                  <a:schemeClr val="tx1"/>
                </a:solidFill>
                <a:latin typeface="+mj-ea"/>
                <a:cs typeface="+mj-lt"/>
              </a:rPr>
              <a:t>運用を支援する各種運用管理補助者（パターン別）</a:t>
            </a:r>
          </a:p>
        </p:txBody>
      </p:sp>
      <p:cxnSp>
        <p:nvCxnSpPr>
          <p:cNvPr id="19" name="直線コネクタ 18">
            <a:extLst>
              <a:ext uri="{FF2B5EF4-FFF2-40B4-BE49-F238E27FC236}">
                <a16:creationId xmlns:a16="http://schemas.microsoft.com/office/drawing/2014/main" id="{BF575281-F87B-6457-C867-BBB2EE47E348}"/>
              </a:ext>
            </a:extLst>
          </p:cNvPr>
          <p:cNvCxnSpPr/>
          <p:nvPr/>
        </p:nvCxnSpPr>
        <p:spPr>
          <a:xfrm>
            <a:off x="1039229" y="965125"/>
            <a:ext cx="7534914" cy="0"/>
          </a:xfrm>
          <a:prstGeom prst="line">
            <a:avLst/>
          </a:prstGeom>
          <a:l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20" name="スライド番号プレースホルダー 19">
            <a:extLst>
              <a:ext uri="{FF2B5EF4-FFF2-40B4-BE49-F238E27FC236}">
                <a16:creationId xmlns:a16="http://schemas.microsoft.com/office/drawing/2014/main" id="{AA937354-1056-0EE1-1F14-48FC871475E3}"/>
              </a:ext>
            </a:extLst>
          </p:cNvPr>
          <p:cNvSpPr>
            <a:spLocks noGrp="1"/>
          </p:cNvSpPr>
          <p:nvPr>
            <p:ph type="sldNum" sz="quarter" idx="12"/>
          </p:nvPr>
        </p:nvSpPr>
        <p:spPr/>
        <p:txBody>
          <a:bodyPr/>
          <a:lstStyle/>
          <a:p>
            <a:fld id="{DFD4F317-19D0-4848-B5EB-5B174DBE8CF9}" type="slidenum">
              <a:rPr lang="ja-JP" altLang="en-US" smtClean="0"/>
              <a:pPr/>
              <a:t>14</a:t>
            </a:fld>
            <a:endParaRPr lang="ja-JP" altLang="en-US"/>
          </a:p>
        </p:txBody>
      </p:sp>
      <p:grpSp>
        <p:nvGrpSpPr>
          <p:cNvPr id="85" name="グループ化 84">
            <a:extLst>
              <a:ext uri="{FF2B5EF4-FFF2-40B4-BE49-F238E27FC236}">
                <a16:creationId xmlns:a16="http://schemas.microsoft.com/office/drawing/2014/main" id="{AEA567D7-90B2-165B-6187-CAC9DBDECD86}"/>
              </a:ext>
            </a:extLst>
          </p:cNvPr>
          <p:cNvGrpSpPr/>
          <p:nvPr/>
        </p:nvGrpSpPr>
        <p:grpSpPr>
          <a:xfrm>
            <a:off x="114449" y="3121788"/>
            <a:ext cx="3132000" cy="1223525"/>
            <a:chOff x="3946030" y="4465951"/>
            <a:chExt cx="3132000" cy="1223525"/>
          </a:xfrm>
        </p:grpSpPr>
        <p:sp>
          <p:nvSpPr>
            <p:cNvPr id="86" name="正方形/長方形 85">
              <a:extLst>
                <a:ext uri="{FF2B5EF4-FFF2-40B4-BE49-F238E27FC236}">
                  <a16:creationId xmlns:a16="http://schemas.microsoft.com/office/drawing/2014/main" id="{792205ED-5DD9-7AF9-B1A8-52384646B3CF}"/>
                </a:ext>
              </a:extLst>
            </p:cNvPr>
            <p:cNvSpPr/>
            <p:nvPr/>
          </p:nvSpPr>
          <p:spPr>
            <a:xfrm>
              <a:off x="3946030" y="4465951"/>
              <a:ext cx="900000" cy="360000"/>
            </a:xfrm>
            <a:prstGeom prst="rect">
              <a:avLst/>
            </a:prstGeom>
            <a:solidFill>
              <a:srgbClr val="FFFFFF">
                <a:lumMod val="95000"/>
              </a:srgbClr>
            </a:solidFill>
            <a:ln w="12700" cap="flat" cmpd="sng" algn="ctr">
              <a:solidFill>
                <a:srgbClr val="FFFFFF">
                  <a:lumMod val="50000"/>
                </a:srgbClr>
              </a:solidFill>
              <a:prstDash val="solid"/>
              <a:miter lim="800000"/>
              <a:headEnd type="none" w="med" len="med"/>
              <a:tailEnd type="none" w="med" len="med"/>
            </a:ln>
            <a:effectLst/>
          </p:spPr>
          <p:txBody>
            <a:bodyPr wrap="square" lIns="46800" tIns="46800" rIns="46800" bIns="46800"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050" b="0" i="0" u="none" strike="noStrike" kern="0" cap="none" spc="0" normalizeH="0" baseline="0" noProof="0">
                  <a:ln>
                    <a:noFill/>
                  </a:ln>
                  <a:solidFill>
                    <a:srgbClr val="000000"/>
                  </a:solidFill>
                  <a:effectLst/>
                  <a:uLnTx/>
                  <a:uFillTx/>
                </a:rPr>
                <a:t>地方公共団体</a:t>
              </a:r>
            </a:p>
          </p:txBody>
        </p:sp>
        <p:cxnSp>
          <p:nvCxnSpPr>
            <p:cNvPr id="87" name="直線コネクタ 86">
              <a:extLst>
                <a:ext uri="{FF2B5EF4-FFF2-40B4-BE49-F238E27FC236}">
                  <a16:creationId xmlns:a16="http://schemas.microsoft.com/office/drawing/2014/main" id="{98136C07-F9D0-4F08-C621-216CE60E304D}"/>
                </a:ext>
              </a:extLst>
            </p:cNvPr>
            <p:cNvCxnSpPr>
              <a:cxnSpLocks/>
              <a:stCxn id="86" idx="3"/>
              <a:endCxn id="89" idx="1"/>
            </p:cNvCxnSpPr>
            <p:nvPr/>
          </p:nvCxnSpPr>
          <p:spPr>
            <a:xfrm>
              <a:off x="4846030" y="4645951"/>
              <a:ext cx="252000" cy="0"/>
            </a:xfrm>
            <a:prstGeom prst="line">
              <a:avLst/>
            </a:prstGeom>
            <a:noFill/>
            <a:ln w="6350" cap="flat" cmpd="sng" algn="ctr">
              <a:solidFill>
                <a:srgbClr val="FFFFFF">
                  <a:lumMod val="50000"/>
                </a:srgbClr>
              </a:solidFill>
              <a:prstDash val="solid"/>
              <a:miter lim="800000"/>
              <a:tailEnd type="triangle"/>
            </a:ln>
            <a:effectLst/>
          </p:spPr>
        </p:cxnSp>
        <p:sp>
          <p:nvSpPr>
            <p:cNvPr id="88" name="正方形/長方形 87">
              <a:extLst>
                <a:ext uri="{FF2B5EF4-FFF2-40B4-BE49-F238E27FC236}">
                  <a16:creationId xmlns:a16="http://schemas.microsoft.com/office/drawing/2014/main" id="{981EF6F8-4184-EA38-67E1-4E1D8DCBAA8A}"/>
                </a:ext>
              </a:extLst>
            </p:cNvPr>
            <p:cNvSpPr>
              <a:spLocks/>
            </p:cNvSpPr>
            <p:nvPr/>
          </p:nvSpPr>
          <p:spPr>
            <a:xfrm>
              <a:off x="5098030" y="4897713"/>
              <a:ext cx="1980000" cy="360000"/>
            </a:xfrm>
            <a:prstGeom prst="rect">
              <a:avLst/>
            </a:prstGeom>
            <a:solidFill>
              <a:srgbClr val="EAAA00"/>
            </a:solidFill>
            <a:ln w="3175" cap="flat" cmpd="sng" algn="ctr">
              <a:solidFill>
                <a:srgbClr val="FFFFFF">
                  <a:lumMod val="85000"/>
                </a:srgbClr>
              </a:solidFill>
              <a:prstDash val="solid"/>
              <a:miter lim="800000"/>
              <a:headEnd type="none" w="med" len="med"/>
              <a:tailEnd type="none" w="med" len="med"/>
            </a:ln>
            <a:effectLst/>
          </p:spPr>
          <p:txBody>
            <a:bodyPr wrap="square" lIns="46800" tIns="46800" rIns="46800" bIns="46800"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050" b="0" i="0" u="none" strike="noStrike" kern="0" cap="none" spc="0" normalizeH="0" baseline="0" noProof="0">
                  <a:ln>
                    <a:noFill/>
                  </a:ln>
                  <a:solidFill>
                    <a:prstClr val="white">
                      <a:lumMod val="100000"/>
                    </a:prstClr>
                  </a:solidFill>
                  <a:effectLst/>
                  <a:uLnTx/>
                  <a:uFillTx/>
                </a:rPr>
                <a:t>ASP</a:t>
              </a:r>
              <a:r>
                <a:rPr kumimoji="0" lang="ja-JP" altLang="en-US" sz="1050" b="0" i="0" u="none" strike="noStrike" kern="0" cap="none" spc="0" normalizeH="0" baseline="0" noProof="0">
                  <a:ln>
                    <a:noFill/>
                  </a:ln>
                  <a:solidFill>
                    <a:prstClr val="white">
                      <a:lumMod val="100000"/>
                    </a:prstClr>
                  </a:solidFill>
                  <a:effectLst/>
                  <a:uLnTx/>
                  <a:uFillTx/>
                </a:rPr>
                <a:t>①</a:t>
              </a:r>
            </a:p>
          </p:txBody>
        </p:sp>
        <p:sp>
          <p:nvSpPr>
            <p:cNvPr id="89" name="正方形/長方形 88">
              <a:extLst>
                <a:ext uri="{FF2B5EF4-FFF2-40B4-BE49-F238E27FC236}">
                  <a16:creationId xmlns:a16="http://schemas.microsoft.com/office/drawing/2014/main" id="{C91229BE-F7DA-6E06-3386-781F6ECCD838}"/>
                </a:ext>
              </a:extLst>
            </p:cNvPr>
            <p:cNvSpPr/>
            <p:nvPr/>
          </p:nvSpPr>
          <p:spPr>
            <a:xfrm>
              <a:off x="5098030" y="4465951"/>
              <a:ext cx="1980000" cy="360000"/>
            </a:xfrm>
            <a:prstGeom prst="rect">
              <a:avLst/>
            </a:prstGeom>
            <a:solidFill>
              <a:srgbClr val="0091DA"/>
            </a:solidFill>
            <a:ln w="9525" cap="flat" cmpd="sng" algn="ctr">
              <a:solidFill>
                <a:srgbClr val="FFFFFF">
                  <a:lumMod val="85000"/>
                </a:srgbClr>
              </a:solidFill>
              <a:prstDash val="solid"/>
              <a:miter lim="800000"/>
              <a:headEnd type="none" w="med" len="med"/>
              <a:tailEnd type="none" w="med" len="med"/>
            </a:ln>
            <a:effectLst/>
          </p:spPr>
          <p:txBody>
            <a:bodyPr wrap="square" lIns="46800" tIns="46800" rIns="46800" bIns="46800"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050" b="0" i="0" u="none" strike="noStrike" kern="0" cap="none" spc="0" normalizeH="0" baseline="0" noProof="0">
                  <a:ln>
                    <a:noFill/>
                  </a:ln>
                  <a:solidFill>
                    <a:prstClr val="white">
                      <a:lumMod val="100000"/>
                    </a:prstClr>
                  </a:solidFill>
                  <a:effectLst/>
                  <a:uLnTx/>
                  <a:uFillTx/>
                </a:rPr>
                <a:t>ガバメントクラウド運用管理補助者</a:t>
              </a:r>
              <a:endParaRPr kumimoji="0" lang="en-US" altLang="ja-JP" sz="1050" b="0" i="0" u="none" strike="noStrike" kern="0" cap="none" spc="0" normalizeH="0" baseline="0" noProof="0">
                <a:ln>
                  <a:noFill/>
                </a:ln>
                <a:solidFill>
                  <a:prstClr val="white">
                    <a:lumMod val="100000"/>
                  </a:prstClr>
                </a:solidFill>
                <a:effectLst/>
                <a:uLnTx/>
                <a:uFillTx/>
              </a:endParaRPr>
            </a:p>
          </p:txBody>
        </p:sp>
        <p:cxnSp>
          <p:nvCxnSpPr>
            <p:cNvPr id="90" name="直線コネクタ 89">
              <a:extLst>
                <a:ext uri="{FF2B5EF4-FFF2-40B4-BE49-F238E27FC236}">
                  <a16:creationId xmlns:a16="http://schemas.microsoft.com/office/drawing/2014/main" id="{F3FD2DEA-2FF0-7E7A-59B3-5E1CD4335FCA}"/>
                </a:ext>
              </a:extLst>
            </p:cNvPr>
            <p:cNvCxnSpPr>
              <a:cxnSpLocks/>
              <a:stCxn id="86" idx="3"/>
              <a:endCxn id="88" idx="1"/>
            </p:cNvCxnSpPr>
            <p:nvPr/>
          </p:nvCxnSpPr>
          <p:spPr>
            <a:xfrm>
              <a:off x="4846030" y="4645951"/>
              <a:ext cx="252000" cy="431762"/>
            </a:xfrm>
            <a:prstGeom prst="line">
              <a:avLst/>
            </a:prstGeom>
            <a:noFill/>
            <a:ln w="6350" cap="flat" cmpd="sng" algn="ctr">
              <a:solidFill>
                <a:srgbClr val="FFFFFF">
                  <a:lumMod val="50000"/>
                </a:srgbClr>
              </a:solidFill>
              <a:prstDash val="solid"/>
              <a:miter lim="800000"/>
              <a:tailEnd type="triangle"/>
            </a:ln>
            <a:effectLst/>
          </p:spPr>
        </p:cxnSp>
        <p:sp>
          <p:nvSpPr>
            <p:cNvPr id="91" name="正方形/長方形 90">
              <a:extLst>
                <a:ext uri="{FF2B5EF4-FFF2-40B4-BE49-F238E27FC236}">
                  <a16:creationId xmlns:a16="http://schemas.microsoft.com/office/drawing/2014/main" id="{65246601-E6DC-7BB0-F80A-D8B0BB4936BF}"/>
                </a:ext>
              </a:extLst>
            </p:cNvPr>
            <p:cNvSpPr>
              <a:spLocks/>
            </p:cNvSpPr>
            <p:nvPr/>
          </p:nvSpPr>
          <p:spPr>
            <a:xfrm>
              <a:off x="5098030" y="5329476"/>
              <a:ext cx="1980000" cy="360000"/>
            </a:xfrm>
            <a:prstGeom prst="rect">
              <a:avLst/>
            </a:prstGeom>
            <a:solidFill>
              <a:srgbClr val="EAAA00"/>
            </a:solidFill>
            <a:ln w="3175" cap="flat" cmpd="sng" algn="ctr">
              <a:solidFill>
                <a:srgbClr val="FFFFFF">
                  <a:lumMod val="85000"/>
                </a:srgbClr>
              </a:solidFill>
              <a:prstDash val="solid"/>
              <a:miter lim="800000"/>
              <a:headEnd type="none" w="med" len="med"/>
              <a:tailEnd type="none" w="med" len="med"/>
            </a:ln>
            <a:effectLst/>
          </p:spPr>
          <p:txBody>
            <a:bodyPr wrap="square" lIns="46800" tIns="46800" rIns="46800" bIns="46800"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050" b="0" i="0" u="none" strike="noStrike" kern="0" cap="none" spc="0" normalizeH="0" baseline="0" noProof="0">
                  <a:ln>
                    <a:noFill/>
                  </a:ln>
                  <a:solidFill>
                    <a:prstClr val="white">
                      <a:lumMod val="100000"/>
                    </a:prstClr>
                  </a:solidFill>
                  <a:effectLst/>
                  <a:uLnTx/>
                  <a:uFillTx/>
                </a:rPr>
                <a:t>ASP</a:t>
              </a:r>
              <a:r>
                <a:rPr kumimoji="0" lang="ja-JP" altLang="en-US" sz="1050" b="0" i="0" u="none" strike="noStrike" kern="0" cap="none" spc="0" normalizeH="0" baseline="0" noProof="0">
                  <a:ln>
                    <a:noFill/>
                  </a:ln>
                  <a:solidFill>
                    <a:prstClr val="white">
                      <a:lumMod val="100000"/>
                    </a:prstClr>
                  </a:solidFill>
                  <a:effectLst/>
                  <a:uLnTx/>
                  <a:uFillTx/>
                </a:rPr>
                <a:t>②</a:t>
              </a:r>
            </a:p>
          </p:txBody>
        </p:sp>
        <p:cxnSp>
          <p:nvCxnSpPr>
            <p:cNvPr id="92" name="直線コネクタ 91">
              <a:extLst>
                <a:ext uri="{FF2B5EF4-FFF2-40B4-BE49-F238E27FC236}">
                  <a16:creationId xmlns:a16="http://schemas.microsoft.com/office/drawing/2014/main" id="{4C88DC26-16E7-F2AF-0466-ECD079EB2715}"/>
                </a:ext>
              </a:extLst>
            </p:cNvPr>
            <p:cNvCxnSpPr>
              <a:cxnSpLocks/>
              <a:stCxn id="86" idx="3"/>
              <a:endCxn id="91" idx="1"/>
            </p:cNvCxnSpPr>
            <p:nvPr/>
          </p:nvCxnSpPr>
          <p:spPr>
            <a:xfrm>
              <a:off x="4846030" y="4645951"/>
              <a:ext cx="252000" cy="863525"/>
            </a:xfrm>
            <a:prstGeom prst="line">
              <a:avLst/>
            </a:prstGeom>
            <a:noFill/>
            <a:ln w="6350" cap="flat" cmpd="sng" algn="ctr">
              <a:solidFill>
                <a:srgbClr val="FFFFFF">
                  <a:lumMod val="50000"/>
                </a:srgbClr>
              </a:solidFill>
              <a:prstDash val="solid"/>
              <a:miter lim="800000"/>
              <a:tailEnd type="triangle"/>
            </a:ln>
            <a:effectLst/>
          </p:spPr>
        </p:cxnSp>
      </p:grpSp>
      <p:grpSp>
        <p:nvGrpSpPr>
          <p:cNvPr id="93" name="グループ化 92">
            <a:extLst>
              <a:ext uri="{FF2B5EF4-FFF2-40B4-BE49-F238E27FC236}">
                <a16:creationId xmlns:a16="http://schemas.microsoft.com/office/drawing/2014/main" id="{14FBF8A3-9737-2AD5-D51B-3C6D640B320A}"/>
              </a:ext>
            </a:extLst>
          </p:cNvPr>
          <p:cNvGrpSpPr/>
          <p:nvPr/>
        </p:nvGrpSpPr>
        <p:grpSpPr>
          <a:xfrm>
            <a:off x="3367771" y="3121788"/>
            <a:ext cx="3132000" cy="1257099"/>
            <a:chOff x="7194183" y="4503079"/>
            <a:chExt cx="3132000" cy="1257099"/>
          </a:xfrm>
        </p:grpSpPr>
        <p:cxnSp>
          <p:nvCxnSpPr>
            <p:cNvPr id="94" name="直線コネクタ 93">
              <a:extLst>
                <a:ext uri="{FF2B5EF4-FFF2-40B4-BE49-F238E27FC236}">
                  <a16:creationId xmlns:a16="http://schemas.microsoft.com/office/drawing/2014/main" id="{9331066C-4316-20E0-C9EF-9FDA51D96CA1}"/>
                </a:ext>
              </a:extLst>
            </p:cNvPr>
            <p:cNvCxnSpPr>
              <a:cxnSpLocks/>
              <a:stCxn id="98" idx="3"/>
              <a:endCxn id="97" idx="1"/>
            </p:cNvCxnSpPr>
            <p:nvPr/>
          </p:nvCxnSpPr>
          <p:spPr>
            <a:xfrm>
              <a:off x="8094183" y="4688092"/>
              <a:ext cx="252000" cy="443536"/>
            </a:xfrm>
            <a:prstGeom prst="line">
              <a:avLst/>
            </a:prstGeom>
            <a:noFill/>
            <a:ln w="6350" cap="flat" cmpd="sng" algn="ctr">
              <a:solidFill>
                <a:srgbClr val="FFFFFF">
                  <a:lumMod val="50000"/>
                </a:srgbClr>
              </a:solidFill>
              <a:prstDash val="solid"/>
              <a:miter lim="800000"/>
              <a:tailEnd type="triangle"/>
            </a:ln>
            <a:effectLst/>
          </p:spPr>
        </p:cxnSp>
        <p:sp>
          <p:nvSpPr>
            <p:cNvPr id="95" name="正方形/長方形 94">
              <a:extLst>
                <a:ext uri="{FF2B5EF4-FFF2-40B4-BE49-F238E27FC236}">
                  <a16:creationId xmlns:a16="http://schemas.microsoft.com/office/drawing/2014/main" id="{7A4B72DF-FB4B-2878-7E24-605E0E662B90}"/>
                </a:ext>
              </a:extLst>
            </p:cNvPr>
            <p:cNvSpPr/>
            <p:nvPr/>
          </p:nvSpPr>
          <p:spPr>
            <a:xfrm>
              <a:off x="8346183" y="4503079"/>
              <a:ext cx="1980000" cy="360000"/>
            </a:xfrm>
            <a:prstGeom prst="rect">
              <a:avLst/>
            </a:prstGeom>
            <a:solidFill>
              <a:srgbClr val="0091DA"/>
            </a:solidFill>
            <a:ln w="9525" cap="flat" cmpd="sng" algn="ctr">
              <a:solidFill>
                <a:srgbClr val="FFFFFF">
                  <a:lumMod val="85000"/>
                </a:srgbClr>
              </a:solidFill>
              <a:prstDash val="solid"/>
              <a:miter lim="800000"/>
              <a:headEnd type="none" w="med" len="med"/>
              <a:tailEnd type="none" w="med" len="med"/>
            </a:ln>
            <a:effectLst/>
          </p:spPr>
          <p:txBody>
            <a:bodyPr wrap="square" lIns="46800" tIns="46800" rIns="46800" bIns="46800"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050" b="0" i="0" u="none" strike="noStrike" kern="0" cap="none" spc="0" normalizeH="0" baseline="0" noProof="0">
                  <a:ln>
                    <a:noFill/>
                  </a:ln>
                  <a:solidFill>
                    <a:prstClr val="white">
                      <a:lumMod val="100000"/>
                    </a:prstClr>
                  </a:solidFill>
                  <a:effectLst/>
                  <a:uLnTx/>
                  <a:uFillTx/>
                </a:rPr>
                <a:t>ガバメントクラウド運用管理補助者</a:t>
              </a:r>
              <a:endParaRPr kumimoji="0" lang="en-US" altLang="ja-JP" sz="1050" b="0" i="0" u="none" strike="noStrike" kern="0" cap="none" spc="0" normalizeH="0" baseline="0" noProof="0">
                <a:ln>
                  <a:noFill/>
                </a:ln>
                <a:solidFill>
                  <a:prstClr val="white">
                    <a:lumMod val="100000"/>
                  </a:prstClr>
                </a:solidFill>
                <a:effectLst/>
                <a:uLnTx/>
                <a:uFillTx/>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050" b="0" i="0" u="none" strike="noStrike" kern="0" cap="none" spc="0" normalizeH="0" baseline="0" noProof="0">
                  <a:ln>
                    <a:noFill/>
                  </a:ln>
                  <a:solidFill>
                    <a:prstClr val="white">
                      <a:lumMod val="100000"/>
                    </a:prstClr>
                  </a:solidFill>
                  <a:effectLst/>
                  <a:uLnTx/>
                  <a:uFillTx/>
                </a:rPr>
                <a:t>（統合運用管理補助者）</a:t>
              </a:r>
            </a:p>
          </p:txBody>
        </p:sp>
        <p:cxnSp>
          <p:nvCxnSpPr>
            <p:cNvPr id="96" name="直線コネクタ 95">
              <a:extLst>
                <a:ext uri="{FF2B5EF4-FFF2-40B4-BE49-F238E27FC236}">
                  <a16:creationId xmlns:a16="http://schemas.microsoft.com/office/drawing/2014/main" id="{24991E83-F515-415E-95AA-D148C191A2F9}"/>
                </a:ext>
              </a:extLst>
            </p:cNvPr>
            <p:cNvCxnSpPr>
              <a:cxnSpLocks/>
              <a:stCxn id="98" idx="3"/>
              <a:endCxn id="95" idx="1"/>
            </p:cNvCxnSpPr>
            <p:nvPr/>
          </p:nvCxnSpPr>
          <p:spPr>
            <a:xfrm flipV="1">
              <a:off x="8094183" y="4683079"/>
              <a:ext cx="252000" cy="5013"/>
            </a:xfrm>
            <a:prstGeom prst="line">
              <a:avLst/>
            </a:prstGeom>
            <a:noFill/>
            <a:ln w="6350" cap="flat" cmpd="sng" algn="ctr">
              <a:solidFill>
                <a:srgbClr val="FFFFFF">
                  <a:lumMod val="50000"/>
                </a:srgbClr>
              </a:solidFill>
              <a:prstDash val="solid"/>
              <a:miter lim="800000"/>
              <a:tailEnd type="triangle"/>
            </a:ln>
            <a:effectLst/>
          </p:spPr>
        </p:cxnSp>
        <p:sp>
          <p:nvSpPr>
            <p:cNvPr id="97" name="正方形/長方形 96">
              <a:extLst>
                <a:ext uri="{FF2B5EF4-FFF2-40B4-BE49-F238E27FC236}">
                  <a16:creationId xmlns:a16="http://schemas.microsoft.com/office/drawing/2014/main" id="{76053B58-7FE9-577E-91EB-B4107CEE7AEF}"/>
                </a:ext>
              </a:extLst>
            </p:cNvPr>
            <p:cNvSpPr>
              <a:spLocks/>
            </p:cNvSpPr>
            <p:nvPr/>
          </p:nvSpPr>
          <p:spPr>
            <a:xfrm>
              <a:off x="8346183" y="4951628"/>
              <a:ext cx="1980000" cy="360000"/>
            </a:xfrm>
            <a:prstGeom prst="rect">
              <a:avLst/>
            </a:prstGeom>
            <a:solidFill>
              <a:srgbClr val="43B02A"/>
            </a:solidFill>
            <a:ln w="9525" cap="flat" cmpd="sng" algn="ctr">
              <a:solidFill>
                <a:srgbClr val="FFFFFF">
                  <a:lumMod val="85000"/>
                </a:srgbClr>
              </a:solidFill>
              <a:prstDash val="solid"/>
              <a:miter lim="800000"/>
              <a:headEnd type="none" w="med" len="med"/>
              <a:tailEnd type="none" w="med" len="med"/>
            </a:ln>
            <a:effectLst/>
          </p:spPr>
          <p:txBody>
            <a:bodyPr wrap="square" lIns="46800" tIns="46800" rIns="46800" bIns="46800"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050" b="0" i="0" u="none" strike="noStrike" kern="0" cap="none" spc="0" normalizeH="0" baseline="0" noProof="0">
                  <a:ln>
                    <a:noFill/>
                  </a:ln>
                  <a:solidFill>
                    <a:prstClr val="white">
                      <a:lumMod val="100000"/>
                    </a:prstClr>
                  </a:solidFill>
                  <a:effectLst/>
                  <a:uLnTx/>
                  <a:uFillTx/>
                </a:rPr>
                <a:t>ガバメントクラウド運用管理補助者兼</a:t>
              </a:r>
              <a:r>
                <a:rPr kumimoji="0" lang="en-US" altLang="ja-JP" sz="1050" b="0" i="0" u="none" strike="noStrike" kern="0" cap="none" spc="0" normalizeH="0" baseline="0" noProof="0">
                  <a:ln>
                    <a:noFill/>
                  </a:ln>
                  <a:solidFill>
                    <a:prstClr val="white">
                      <a:lumMod val="100000"/>
                    </a:prstClr>
                  </a:solidFill>
                  <a:effectLst/>
                  <a:uLnTx/>
                  <a:uFillTx/>
                </a:rPr>
                <a:t>ASP</a:t>
              </a:r>
              <a:r>
                <a:rPr kumimoji="0" lang="ja-JP" altLang="en-US" sz="1050" b="0" i="0" u="none" strike="noStrike" kern="0" cap="none" spc="0" normalizeH="0" baseline="0" noProof="0">
                  <a:ln>
                    <a:noFill/>
                  </a:ln>
                  <a:solidFill>
                    <a:prstClr val="white">
                      <a:lumMod val="100000"/>
                    </a:prstClr>
                  </a:solidFill>
                  <a:effectLst/>
                  <a:uLnTx/>
                  <a:uFillTx/>
                </a:rPr>
                <a:t>①</a:t>
              </a:r>
            </a:p>
          </p:txBody>
        </p:sp>
        <p:sp>
          <p:nvSpPr>
            <p:cNvPr id="98" name="正方形/長方形 97">
              <a:extLst>
                <a:ext uri="{FF2B5EF4-FFF2-40B4-BE49-F238E27FC236}">
                  <a16:creationId xmlns:a16="http://schemas.microsoft.com/office/drawing/2014/main" id="{F60574E8-82B2-412D-0B35-AC494881608B}"/>
                </a:ext>
              </a:extLst>
            </p:cNvPr>
            <p:cNvSpPr>
              <a:spLocks/>
            </p:cNvSpPr>
            <p:nvPr/>
          </p:nvSpPr>
          <p:spPr>
            <a:xfrm>
              <a:off x="7194183" y="4508092"/>
              <a:ext cx="900000" cy="360000"/>
            </a:xfrm>
            <a:prstGeom prst="rect">
              <a:avLst/>
            </a:prstGeom>
            <a:solidFill>
              <a:srgbClr val="FFFFFF">
                <a:lumMod val="95000"/>
              </a:srgbClr>
            </a:solidFill>
            <a:ln w="12700" cap="flat" cmpd="sng" algn="ctr">
              <a:solidFill>
                <a:srgbClr val="FFFFFF">
                  <a:lumMod val="50000"/>
                </a:srgbClr>
              </a:solidFill>
              <a:prstDash val="solid"/>
              <a:miter lim="800000"/>
              <a:headEnd type="none" w="med" len="med"/>
              <a:tailEnd type="none" w="med" len="med"/>
            </a:ln>
            <a:effectLst/>
          </p:spPr>
          <p:txBody>
            <a:bodyPr wrap="square" lIns="46800" tIns="46800" rIns="46800" bIns="46800"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050" b="0" i="0" u="none" strike="noStrike" kern="0" cap="none" spc="0" normalizeH="0" baseline="0" noProof="0">
                  <a:ln>
                    <a:noFill/>
                  </a:ln>
                  <a:solidFill>
                    <a:srgbClr val="000000"/>
                  </a:solidFill>
                  <a:effectLst/>
                  <a:uLnTx/>
                  <a:uFillTx/>
                </a:rPr>
                <a:t>地方公共団体</a:t>
              </a:r>
            </a:p>
          </p:txBody>
        </p:sp>
        <p:sp>
          <p:nvSpPr>
            <p:cNvPr id="99" name="正方形/長方形 98">
              <a:extLst>
                <a:ext uri="{FF2B5EF4-FFF2-40B4-BE49-F238E27FC236}">
                  <a16:creationId xmlns:a16="http://schemas.microsoft.com/office/drawing/2014/main" id="{2BA41B50-9BC7-9DB5-44B6-05D7668A9EC1}"/>
                </a:ext>
              </a:extLst>
            </p:cNvPr>
            <p:cNvSpPr>
              <a:spLocks/>
            </p:cNvSpPr>
            <p:nvPr/>
          </p:nvSpPr>
          <p:spPr>
            <a:xfrm>
              <a:off x="8346183" y="5400178"/>
              <a:ext cx="1980000" cy="360000"/>
            </a:xfrm>
            <a:prstGeom prst="rect">
              <a:avLst/>
            </a:prstGeom>
            <a:solidFill>
              <a:srgbClr val="43B02A"/>
            </a:solidFill>
            <a:ln w="9525" cap="flat" cmpd="sng" algn="ctr">
              <a:solidFill>
                <a:srgbClr val="FFFFFF">
                  <a:lumMod val="85000"/>
                </a:srgbClr>
              </a:solidFill>
              <a:prstDash val="solid"/>
              <a:miter lim="800000"/>
              <a:headEnd type="none" w="med" len="med"/>
              <a:tailEnd type="none" w="med" len="med"/>
            </a:ln>
            <a:effectLst/>
          </p:spPr>
          <p:txBody>
            <a:bodyPr wrap="square" lIns="46800" tIns="46800" rIns="46800" bIns="46800"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050" b="0" i="0" u="none" strike="noStrike" kern="0" cap="none" spc="0" normalizeH="0" baseline="0" noProof="0">
                  <a:ln>
                    <a:noFill/>
                  </a:ln>
                  <a:solidFill>
                    <a:prstClr val="white">
                      <a:lumMod val="100000"/>
                    </a:prstClr>
                  </a:solidFill>
                  <a:effectLst/>
                  <a:uLnTx/>
                  <a:uFillTx/>
                </a:rPr>
                <a:t>ガバメントクラウド運用管理補助者兼</a:t>
              </a:r>
              <a:r>
                <a:rPr kumimoji="0" lang="en-US" altLang="ja-JP" sz="1050" b="0" i="0" u="none" strike="noStrike" kern="0" cap="none" spc="0" normalizeH="0" baseline="0" noProof="0">
                  <a:ln>
                    <a:noFill/>
                  </a:ln>
                  <a:solidFill>
                    <a:prstClr val="white">
                      <a:lumMod val="100000"/>
                    </a:prstClr>
                  </a:solidFill>
                  <a:effectLst/>
                  <a:uLnTx/>
                  <a:uFillTx/>
                </a:rPr>
                <a:t>ASP</a:t>
              </a:r>
              <a:r>
                <a:rPr kumimoji="0" lang="ja-JP" altLang="en-US" sz="1050" b="0" i="0" u="none" strike="noStrike" kern="0" cap="none" spc="0" normalizeH="0" baseline="0" noProof="0">
                  <a:ln>
                    <a:noFill/>
                  </a:ln>
                  <a:solidFill>
                    <a:prstClr val="white">
                      <a:lumMod val="100000"/>
                    </a:prstClr>
                  </a:solidFill>
                  <a:effectLst/>
                  <a:uLnTx/>
                  <a:uFillTx/>
                </a:rPr>
                <a:t>②</a:t>
              </a:r>
            </a:p>
          </p:txBody>
        </p:sp>
        <p:cxnSp>
          <p:nvCxnSpPr>
            <p:cNvPr id="100" name="直線コネクタ 99">
              <a:extLst>
                <a:ext uri="{FF2B5EF4-FFF2-40B4-BE49-F238E27FC236}">
                  <a16:creationId xmlns:a16="http://schemas.microsoft.com/office/drawing/2014/main" id="{981BE15C-2043-6FF7-1767-CC4B7B879CC1}"/>
                </a:ext>
              </a:extLst>
            </p:cNvPr>
            <p:cNvCxnSpPr>
              <a:cxnSpLocks/>
              <a:stCxn id="98" idx="3"/>
              <a:endCxn id="99" idx="1"/>
            </p:cNvCxnSpPr>
            <p:nvPr/>
          </p:nvCxnSpPr>
          <p:spPr>
            <a:xfrm>
              <a:off x="8094183" y="4688092"/>
              <a:ext cx="252000" cy="892086"/>
            </a:xfrm>
            <a:prstGeom prst="line">
              <a:avLst/>
            </a:prstGeom>
            <a:noFill/>
            <a:ln w="6350" cap="flat" cmpd="sng" algn="ctr">
              <a:solidFill>
                <a:srgbClr val="FFFFFF">
                  <a:lumMod val="50000"/>
                </a:srgbClr>
              </a:solidFill>
              <a:prstDash val="solid"/>
              <a:miter lim="800000"/>
              <a:tailEnd type="triangle"/>
            </a:ln>
            <a:effectLst/>
          </p:spPr>
        </p:cxnSp>
      </p:grpSp>
      <p:sp>
        <p:nvSpPr>
          <p:cNvPr id="101" name="正方形/長方形 100">
            <a:extLst>
              <a:ext uri="{FF2B5EF4-FFF2-40B4-BE49-F238E27FC236}">
                <a16:creationId xmlns:a16="http://schemas.microsoft.com/office/drawing/2014/main" id="{082D6012-28BF-F14C-247D-96AE63C43604}"/>
              </a:ext>
            </a:extLst>
          </p:cNvPr>
          <p:cNvSpPr/>
          <p:nvPr/>
        </p:nvSpPr>
        <p:spPr>
          <a:xfrm>
            <a:off x="170411" y="4455384"/>
            <a:ext cx="3132000" cy="1901167"/>
          </a:xfrm>
          <a:prstGeom prst="rect">
            <a:avLst/>
          </a:prstGeom>
          <a:noFill/>
          <a:ln w="12700" cap="flat" cmpd="sng" algn="ctr">
            <a:noFill/>
            <a:prstDash val="solid"/>
            <a:miter lim="800000"/>
            <a:headEnd type="none" w="med" len="med"/>
            <a:tailEnd type="none" w="med" len="med"/>
          </a:ln>
          <a:effectLst/>
        </p:spPr>
        <p:txBody>
          <a:bodyPr wrap="square" lIns="46800" tIns="46800" rIns="46800" bIns="46800" rtlCol="0" anchor="t" anchorCtr="0">
            <a:noAutofit/>
          </a:bodyPr>
          <a:lstStyle/>
          <a:p>
            <a:pPr marL="171450" marR="0" lvl="0" indent="-171450" defTabSz="914400" eaLnBrk="1" fontAlgn="auto" latinLnBrk="0" hangingPunct="1">
              <a:lnSpc>
                <a:spcPct val="100000"/>
              </a:lnSpc>
              <a:spcBef>
                <a:spcPts val="0"/>
              </a:spcBef>
              <a:spcAft>
                <a:spcPts val="0"/>
              </a:spcAft>
              <a:buClrTx/>
              <a:buSzTx/>
              <a:buFont typeface="Wingdings" panose="05000000000000000000" pitchFamily="2" charset="2"/>
              <a:buChar char="n"/>
              <a:tabLst/>
              <a:defRPr/>
            </a:pPr>
            <a:r>
              <a:rPr kumimoji="0" lang="ja-JP" altLang="en-US" sz="1200" b="0" i="0" u="none" strike="noStrike" kern="0" cap="none" spc="0" normalizeH="0" baseline="0" noProof="0">
                <a:ln>
                  <a:noFill/>
                </a:ln>
                <a:solidFill>
                  <a:srgbClr val="000000"/>
                </a:solidFill>
                <a:effectLst/>
                <a:uLnTx/>
                <a:uFillTx/>
              </a:rPr>
              <a:t>契約関係①</a:t>
            </a:r>
            <a:endParaRPr kumimoji="0" lang="en-US" altLang="ja-JP" sz="1200" b="0" i="0" u="none" strike="noStrike" kern="0" cap="none" spc="0" normalizeH="0" baseline="0" noProof="0">
              <a:ln>
                <a:noFill/>
              </a:ln>
              <a:solidFill>
                <a:srgbClr val="000000"/>
              </a:solidFill>
              <a:effectLst/>
              <a:uLnTx/>
              <a:uFillTx/>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200" b="0" i="0" u="none" strike="noStrike" kern="0" cap="none" spc="0" normalizeH="0" baseline="0" noProof="0">
                <a:ln>
                  <a:noFill/>
                </a:ln>
                <a:solidFill>
                  <a:srgbClr val="000000"/>
                </a:solidFill>
                <a:effectLst/>
                <a:uLnTx/>
                <a:uFillTx/>
              </a:rPr>
              <a:t>ガバメントクラウド運用管理補助：１</a:t>
            </a:r>
            <a:endParaRPr kumimoji="0" lang="en-US" altLang="ja-JP" sz="1200" b="0" i="0" u="none" strike="noStrike" kern="0" cap="none" spc="0" normalizeH="0" baseline="0" noProof="0">
              <a:ln>
                <a:noFill/>
              </a:ln>
              <a:solidFill>
                <a:srgbClr val="000000"/>
              </a:solidFill>
              <a:effectLst/>
              <a:uLnTx/>
              <a:uFillTx/>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1200" b="0" i="0" u="none" strike="noStrike" kern="0" cap="none" spc="0" normalizeH="0" baseline="0" noProof="0">
                <a:ln>
                  <a:noFill/>
                </a:ln>
                <a:solidFill>
                  <a:srgbClr val="000000"/>
                </a:solidFill>
                <a:effectLst/>
                <a:uLnTx/>
                <a:uFillTx/>
              </a:rPr>
              <a:t>ASP</a:t>
            </a:r>
            <a:r>
              <a:rPr kumimoji="0" lang="ja-JP" altLang="en-US" sz="1200" b="0" i="0" u="none" strike="noStrike" kern="0" cap="none" spc="0" normalizeH="0" baseline="0" noProof="0">
                <a:ln>
                  <a:noFill/>
                </a:ln>
                <a:solidFill>
                  <a:srgbClr val="000000"/>
                </a:solidFill>
                <a:effectLst/>
                <a:uLnTx/>
                <a:uFillTx/>
              </a:rPr>
              <a:t>：１～複数</a:t>
            </a:r>
            <a:endParaRPr kumimoji="0" lang="en-US" altLang="ja-JP" sz="1200" b="0" i="0" u="none" strike="noStrike" kern="0" cap="none" spc="0" normalizeH="0" baseline="0" noProof="0">
              <a:ln>
                <a:noFill/>
              </a:ln>
              <a:solidFill>
                <a:srgbClr val="000000"/>
              </a:solidFill>
              <a:effectLst/>
              <a:uLnTx/>
              <a:uFillTx/>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ja-JP" sz="1200" b="0" i="0" u="none" strike="noStrike" kern="0" cap="none" spc="0" normalizeH="0" baseline="0" noProof="0">
              <a:ln>
                <a:noFill/>
              </a:ln>
              <a:solidFill>
                <a:srgbClr val="000000"/>
              </a:solidFill>
              <a:effectLst/>
              <a:uLnTx/>
              <a:uFillTx/>
            </a:endParaRPr>
          </a:p>
          <a:p>
            <a:pPr marL="171450" marR="0" lvl="0" indent="-171450" defTabSz="914400" eaLnBrk="1" fontAlgn="auto" latinLnBrk="0" hangingPunct="1">
              <a:lnSpc>
                <a:spcPct val="100000"/>
              </a:lnSpc>
              <a:spcBef>
                <a:spcPts val="0"/>
              </a:spcBef>
              <a:spcAft>
                <a:spcPts val="0"/>
              </a:spcAft>
              <a:buClrTx/>
              <a:buSzTx/>
              <a:buFont typeface="Wingdings" panose="05000000000000000000" pitchFamily="2" charset="2"/>
              <a:buChar char="n"/>
              <a:tabLst/>
              <a:defRPr/>
            </a:pPr>
            <a:r>
              <a:rPr kumimoji="0" lang="en-US" altLang="ja-JP" sz="1200" b="0" i="0" u="none" strike="noStrike" kern="0" cap="none" spc="0" normalizeH="0" baseline="0" noProof="0">
                <a:ln>
                  <a:noFill/>
                </a:ln>
                <a:solidFill>
                  <a:srgbClr val="000000"/>
                </a:solidFill>
                <a:effectLst/>
                <a:uLnTx/>
                <a:uFillTx/>
              </a:rPr>
              <a:t>KPI</a:t>
            </a:r>
            <a:r>
              <a:rPr kumimoji="0" lang="ja-JP" altLang="en-US" sz="1200" b="0" i="0" u="none" strike="noStrike" kern="0" cap="none" spc="0" normalizeH="0" baseline="0" noProof="0">
                <a:ln>
                  <a:noFill/>
                </a:ln>
                <a:solidFill>
                  <a:srgbClr val="000000"/>
                </a:solidFill>
                <a:effectLst/>
                <a:uLnTx/>
                <a:uFillTx/>
              </a:rPr>
              <a:t>運用のパターン</a:t>
            </a:r>
            <a:endParaRPr kumimoji="0" lang="en-US" altLang="ja-JP" sz="1200" b="0" i="0" u="none" strike="noStrike" kern="0" cap="none" spc="0" normalizeH="0" baseline="0" noProof="0">
              <a:ln>
                <a:noFill/>
              </a:ln>
              <a:solidFill>
                <a:srgbClr val="000000"/>
              </a:solidFill>
              <a:effectLst/>
              <a:uLnTx/>
              <a:uFillTx/>
            </a:endParaRPr>
          </a:p>
          <a:p>
            <a:pPr marL="228600" marR="0" lvl="0" indent="-228600" defTabSz="914400" eaLnBrk="1" fontAlgn="auto" latinLnBrk="0" hangingPunct="1">
              <a:lnSpc>
                <a:spcPct val="100000"/>
              </a:lnSpc>
              <a:spcBef>
                <a:spcPts val="0"/>
              </a:spcBef>
              <a:spcAft>
                <a:spcPts val="0"/>
              </a:spcAft>
              <a:buClrTx/>
              <a:buSzTx/>
              <a:buFont typeface="+mj-lt"/>
              <a:buAutoNum type="arabicPeriod"/>
              <a:tabLst/>
              <a:defRPr/>
            </a:pPr>
            <a:r>
              <a:rPr kumimoji="0" lang="ja-JP" altLang="en-US" sz="1200" b="0" i="0" u="none" strike="noStrike" kern="0" cap="none" spc="0" normalizeH="0" baseline="0" noProof="0">
                <a:ln>
                  <a:noFill/>
                </a:ln>
                <a:solidFill>
                  <a:srgbClr val="000000"/>
                </a:solidFill>
                <a:effectLst/>
                <a:uLnTx/>
                <a:uFillTx/>
              </a:rPr>
              <a:t>ガバメントクラウド運用管理補助者が</a:t>
            </a:r>
            <a:r>
              <a:rPr kumimoji="0" lang="en-US" altLang="ja-JP" sz="1200" b="0" i="0" u="none" strike="noStrike" kern="0" cap="none" spc="0" normalizeH="0" baseline="0" noProof="0">
                <a:ln>
                  <a:noFill/>
                </a:ln>
                <a:solidFill>
                  <a:srgbClr val="000000"/>
                </a:solidFill>
                <a:effectLst/>
                <a:uLnTx/>
                <a:uFillTx/>
              </a:rPr>
              <a:t>KPI</a:t>
            </a:r>
            <a:r>
              <a:rPr kumimoji="0" lang="ja-JP" altLang="en-US" sz="1200" b="0" i="0" u="none" strike="noStrike" kern="0" cap="none" spc="0" normalizeH="0" baseline="0" noProof="0">
                <a:ln>
                  <a:noFill/>
                </a:ln>
                <a:solidFill>
                  <a:srgbClr val="000000"/>
                </a:solidFill>
                <a:effectLst/>
                <a:uLnTx/>
                <a:uFillTx/>
              </a:rPr>
              <a:t>運用を支援する。</a:t>
            </a:r>
            <a:endParaRPr kumimoji="0" lang="en-US" altLang="ja-JP" sz="1200" b="0" i="0" u="none" strike="noStrike" kern="0" cap="none" spc="0" normalizeH="0" baseline="0" noProof="0">
              <a:ln>
                <a:noFill/>
              </a:ln>
              <a:solidFill>
                <a:srgbClr val="000000"/>
              </a:solidFill>
              <a:effectLst/>
              <a:uLnTx/>
              <a:uFillTx/>
            </a:endParaRPr>
          </a:p>
          <a:p>
            <a:pPr marL="228600" marR="0" lvl="0" indent="-228600" defTabSz="914400" eaLnBrk="1" fontAlgn="auto" latinLnBrk="0" hangingPunct="1">
              <a:lnSpc>
                <a:spcPct val="100000"/>
              </a:lnSpc>
              <a:spcBef>
                <a:spcPts val="0"/>
              </a:spcBef>
              <a:spcAft>
                <a:spcPts val="0"/>
              </a:spcAft>
              <a:buClrTx/>
              <a:buSzTx/>
              <a:buFont typeface="+mj-lt"/>
              <a:buAutoNum type="arabicPeriod"/>
              <a:tabLst/>
              <a:defRPr/>
            </a:pPr>
            <a:r>
              <a:rPr kumimoji="0" lang="ja-JP" altLang="en-US" sz="1200" b="0" i="0" u="none" strike="noStrike" kern="0" cap="none" spc="0" normalizeH="0" baseline="0" noProof="0">
                <a:ln>
                  <a:noFill/>
                </a:ln>
                <a:solidFill>
                  <a:srgbClr val="000000"/>
                </a:solidFill>
                <a:effectLst/>
                <a:uLnTx/>
                <a:uFillTx/>
              </a:rPr>
              <a:t>ガバメントクラウド運用管理補助者による支援は求めない。（地方公共団体のみで</a:t>
            </a:r>
            <a:r>
              <a:rPr kumimoji="0" lang="en-US" altLang="ja-JP" sz="1200" b="0" i="0" u="none" strike="noStrike" kern="0" cap="none" spc="0" normalizeH="0" baseline="0" noProof="0">
                <a:ln>
                  <a:noFill/>
                </a:ln>
                <a:solidFill>
                  <a:srgbClr val="000000"/>
                </a:solidFill>
                <a:effectLst/>
                <a:uLnTx/>
                <a:uFillTx/>
              </a:rPr>
              <a:t>KPI</a:t>
            </a:r>
            <a:r>
              <a:rPr kumimoji="0" lang="ja-JP" altLang="en-US" sz="1200" b="0" i="0" u="none" strike="noStrike" kern="0" cap="none" spc="0" normalizeH="0" baseline="0" noProof="0">
                <a:ln>
                  <a:noFill/>
                </a:ln>
                <a:solidFill>
                  <a:srgbClr val="000000"/>
                </a:solidFill>
                <a:effectLst/>
                <a:uLnTx/>
                <a:uFillTx/>
              </a:rPr>
              <a:t>運用を担う）</a:t>
            </a:r>
            <a:endParaRPr kumimoji="0" lang="en-US" altLang="ja-JP" sz="1200" b="0" i="0" u="none" strike="noStrike" kern="0" cap="none" spc="0" normalizeH="0" baseline="0" noProof="0">
              <a:ln>
                <a:noFill/>
              </a:ln>
              <a:solidFill>
                <a:srgbClr val="000000"/>
              </a:solidFill>
              <a:effectLst/>
              <a:uLnTx/>
              <a:uFillTx/>
            </a:endParaRPr>
          </a:p>
        </p:txBody>
      </p:sp>
      <p:sp>
        <p:nvSpPr>
          <p:cNvPr id="102" name="正方形/長方形 101">
            <a:extLst>
              <a:ext uri="{FF2B5EF4-FFF2-40B4-BE49-F238E27FC236}">
                <a16:creationId xmlns:a16="http://schemas.microsoft.com/office/drawing/2014/main" id="{E9C110E3-08C1-C083-9978-FB457782CA94}"/>
              </a:ext>
            </a:extLst>
          </p:cNvPr>
          <p:cNvSpPr/>
          <p:nvPr/>
        </p:nvSpPr>
        <p:spPr>
          <a:xfrm>
            <a:off x="3479693" y="4455385"/>
            <a:ext cx="3132000" cy="1625749"/>
          </a:xfrm>
          <a:prstGeom prst="rect">
            <a:avLst/>
          </a:prstGeom>
          <a:noFill/>
          <a:ln w="12700" cap="flat" cmpd="sng" algn="ctr">
            <a:noFill/>
            <a:prstDash val="solid"/>
            <a:miter lim="800000"/>
            <a:headEnd type="none" w="med" len="med"/>
            <a:tailEnd type="none" w="med" len="med"/>
          </a:ln>
          <a:effectLst/>
        </p:spPr>
        <p:txBody>
          <a:bodyPr wrap="square" lIns="46800" tIns="46800" rIns="46800" bIns="46800" rtlCol="0" anchor="t" anchorCtr="0">
            <a:noAutofit/>
          </a:bodyPr>
          <a:lstStyle/>
          <a:p>
            <a:pPr marL="171450" marR="0" lvl="0" indent="-171450" defTabSz="914400" eaLnBrk="1" fontAlgn="auto" latinLnBrk="0" hangingPunct="1">
              <a:lnSpc>
                <a:spcPct val="100000"/>
              </a:lnSpc>
              <a:spcBef>
                <a:spcPts val="0"/>
              </a:spcBef>
              <a:spcAft>
                <a:spcPts val="0"/>
              </a:spcAft>
              <a:buClrTx/>
              <a:buSzTx/>
              <a:buFont typeface="Wingdings" panose="05000000000000000000" pitchFamily="2" charset="2"/>
              <a:buChar char="n"/>
              <a:tabLst/>
              <a:defRPr/>
            </a:pPr>
            <a:r>
              <a:rPr kumimoji="0" lang="ja-JP" altLang="en-US" sz="1200" b="0" i="0" u="none" strike="noStrike" kern="0" cap="none" spc="0" normalizeH="0" baseline="0" noProof="0">
                <a:ln>
                  <a:noFill/>
                </a:ln>
                <a:solidFill>
                  <a:srgbClr val="000000"/>
                </a:solidFill>
                <a:effectLst/>
                <a:uLnTx/>
                <a:uFillTx/>
              </a:rPr>
              <a:t>契約関係②</a:t>
            </a:r>
            <a:endParaRPr kumimoji="0" lang="en-US" altLang="ja-JP" sz="1200" b="0" i="0" u="none" strike="noStrike" kern="0" cap="none" spc="0" normalizeH="0" baseline="0" noProof="0">
              <a:ln>
                <a:noFill/>
              </a:ln>
              <a:solidFill>
                <a:srgbClr val="000000"/>
              </a:solidFill>
              <a:effectLst/>
              <a:uLnTx/>
              <a:uFillTx/>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200" b="0" i="0" u="none" strike="noStrike" kern="0" cap="none" spc="0" normalizeH="0" baseline="0" noProof="0">
                <a:ln>
                  <a:noFill/>
                </a:ln>
                <a:solidFill>
                  <a:srgbClr val="000000"/>
                </a:solidFill>
                <a:effectLst/>
                <a:uLnTx/>
                <a:uFillTx/>
              </a:rPr>
              <a:t>ガバメントクラウド運用管理補助：複数</a:t>
            </a:r>
            <a:endParaRPr kumimoji="0" lang="en-US" altLang="ja-JP" sz="1200" b="0" i="0" u="none" strike="noStrike" kern="0" cap="none" spc="0" normalizeH="0" baseline="0" noProof="0">
              <a:ln>
                <a:noFill/>
              </a:ln>
              <a:solidFill>
                <a:srgbClr val="000000"/>
              </a:solidFill>
              <a:effectLst/>
              <a:uLnTx/>
              <a:uFillTx/>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200" b="0" i="0" u="none" strike="noStrike" kern="0" cap="none" spc="0" normalizeH="0" baseline="0" noProof="0">
                <a:ln>
                  <a:noFill/>
                </a:ln>
                <a:solidFill>
                  <a:srgbClr val="000000"/>
                </a:solidFill>
                <a:effectLst/>
                <a:uLnTx/>
                <a:uFillTx/>
              </a:rPr>
              <a:t>（統合運用管理補助者の設置または指定あり）</a:t>
            </a:r>
            <a:endParaRPr kumimoji="0" lang="en-US" altLang="ja-JP" sz="1200" b="0" i="0" u="none" strike="noStrike" kern="0" cap="none" spc="0" normalizeH="0" baseline="0" noProof="0">
              <a:ln>
                <a:noFill/>
              </a:ln>
              <a:solidFill>
                <a:srgbClr val="000000"/>
              </a:solidFill>
              <a:effectLst/>
              <a:uLnTx/>
              <a:uFillTx/>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1200" b="0" i="0" u="none" strike="noStrike" kern="0" cap="none" spc="0" normalizeH="0" baseline="0" noProof="0">
                <a:ln>
                  <a:noFill/>
                </a:ln>
                <a:solidFill>
                  <a:srgbClr val="000000"/>
                </a:solidFill>
                <a:effectLst/>
                <a:uLnTx/>
                <a:uFillTx/>
              </a:rPr>
              <a:t>ASP</a:t>
            </a:r>
            <a:r>
              <a:rPr kumimoji="0" lang="ja-JP" altLang="en-US" sz="1200" b="0" i="0" u="none" strike="noStrike" kern="0" cap="none" spc="0" normalizeH="0" baseline="0" noProof="0">
                <a:ln>
                  <a:noFill/>
                </a:ln>
                <a:solidFill>
                  <a:srgbClr val="000000"/>
                </a:solidFill>
                <a:effectLst/>
                <a:uLnTx/>
                <a:uFillTx/>
              </a:rPr>
              <a:t>：複数</a:t>
            </a:r>
            <a:endParaRPr kumimoji="0" lang="en-US" altLang="ja-JP" sz="1200" b="0" i="0" u="none" strike="noStrike" kern="0" cap="none" spc="0" normalizeH="0" baseline="0" noProof="0">
              <a:ln>
                <a:noFill/>
              </a:ln>
              <a:solidFill>
                <a:srgbClr val="000000"/>
              </a:solidFill>
              <a:effectLst/>
              <a:uLnTx/>
              <a:uFillTx/>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ja-JP" sz="1200" b="0" i="0" u="none" strike="noStrike" kern="0" cap="none" spc="0" normalizeH="0" baseline="0" noProof="0">
              <a:ln>
                <a:noFill/>
              </a:ln>
              <a:solidFill>
                <a:srgbClr val="000000"/>
              </a:solidFill>
              <a:effectLst/>
              <a:uLnTx/>
              <a:uFillTx/>
            </a:endParaRPr>
          </a:p>
          <a:p>
            <a:pPr marL="171450" marR="0" lvl="0" indent="-171450" defTabSz="914400" eaLnBrk="1" fontAlgn="auto" latinLnBrk="0" hangingPunct="1">
              <a:lnSpc>
                <a:spcPct val="100000"/>
              </a:lnSpc>
              <a:spcBef>
                <a:spcPts val="0"/>
              </a:spcBef>
              <a:spcAft>
                <a:spcPts val="0"/>
              </a:spcAft>
              <a:buClrTx/>
              <a:buSzTx/>
              <a:buFont typeface="Wingdings" panose="05000000000000000000" pitchFamily="2" charset="2"/>
              <a:buChar char="n"/>
              <a:tabLst/>
              <a:defRPr/>
            </a:pPr>
            <a:r>
              <a:rPr kumimoji="0" lang="en-US" altLang="ja-JP" sz="1200" b="0" i="0" u="none" strike="noStrike" kern="0" cap="none" spc="0" normalizeH="0" baseline="0" noProof="0">
                <a:ln>
                  <a:noFill/>
                </a:ln>
                <a:solidFill>
                  <a:srgbClr val="000000"/>
                </a:solidFill>
                <a:effectLst/>
                <a:uLnTx/>
                <a:uFillTx/>
              </a:rPr>
              <a:t>KPI</a:t>
            </a:r>
            <a:r>
              <a:rPr kumimoji="0" lang="ja-JP" altLang="en-US" sz="1200" b="0" i="0" u="none" strike="noStrike" kern="0" cap="none" spc="0" normalizeH="0" baseline="0" noProof="0">
                <a:ln>
                  <a:noFill/>
                </a:ln>
                <a:solidFill>
                  <a:srgbClr val="000000"/>
                </a:solidFill>
                <a:effectLst/>
                <a:uLnTx/>
                <a:uFillTx/>
              </a:rPr>
              <a:t>運用のパターン</a:t>
            </a:r>
            <a:endParaRPr kumimoji="0" lang="en-US" altLang="ja-JP" sz="1200" b="0" i="0" u="none" strike="noStrike" kern="0" cap="none" spc="0" normalizeH="0" baseline="0" noProof="0">
              <a:ln>
                <a:noFill/>
              </a:ln>
              <a:solidFill>
                <a:srgbClr val="000000"/>
              </a:solidFill>
              <a:effectLst/>
              <a:uLnTx/>
              <a:uFillTx/>
            </a:endParaRPr>
          </a:p>
          <a:p>
            <a:pPr marL="228600" marR="0" lvl="0" indent="-228600" defTabSz="914400" eaLnBrk="1" fontAlgn="auto" latinLnBrk="0" hangingPunct="1">
              <a:lnSpc>
                <a:spcPct val="100000"/>
              </a:lnSpc>
              <a:spcBef>
                <a:spcPts val="0"/>
              </a:spcBef>
              <a:spcAft>
                <a:spcPts val="0"/>
              </a:spcAft>
              <a:buClrTx/>
              <a:buSzTx/>
              <a:buFont typeface="+mj-lt"/>
              <a:buAutoNum type="arabicPeriod"/>
              <a:tabLst/>
              <a:defRPr/>
            </a:pPr>
            <a:r>
              <a:rPr kumimoji="0" lang="ja-JP" altLang="en-US" sz="1200" b="0" i="0" u="none" strike="noStrike" kern="0" cap="none" spc="0" normalizeH="0" baseline="0" noProof="0">
                <a:ln>
                  <a:noFill/>
                </a:ln>
                <a:solidFill>
                  <a:srgbClr val="000000"/>
                </a:solidFill>
                <a:effectLst/>
                <a:uLnTx/>
                <a:uFillTx/>
              </a:rPr>
              <a:t>統合運用管理補助者に、</a:t>
            </a:r>
            <a:r>
              <a:rPr kumimoji="0" lang="en-US" altLang="ja-JP" sz="1200" b="0" i="0" u="none" strike="noStrike" kern="0" cap="none" spc="0" normalizeH="0" baseline="0" noProof="0">
                <a:ln>
                  <a:noFill/>
                </a:ln>
                <a:solidFill>
                  <a:srgbClr val="000000"/>
                </a:solidFill>
                <a:effectLst/>
                <a:uLnTx/>
                <a:uFillTx/>
              </a:rPr>
              <a:t>KPI</a:t>
            </a:r>
            <a:r>
              <a:rPr kumimoji="0" lang="ja-JP" altLang="en-US" sz="1200" b="0" i="0" u="none" strike="noStrike" kern="0" cap="none" spc="0" normalizeH="0" baseline="0" noProof="0">
                <a:ln>
                  <a:noFill/>
                </a:ln>
                <a:solidFill>
                  <a:srgbClr val="000000"/>
                </a:solidFill>
                <a:effectLst/>
                <a:uLnTx/>
                <a:uFillTx/>
              </a:rPr>
              <a:t>運用の支援を要請する。</a:t>
            </a:r>
            <a:endParaRPr kumimoji="0" lang="en-US" altLang="ja-JP" sz="1200" b="0" i="0" u="none" strike="noStrike" kern="0" cap="none" spc="0" normalizeH="0" baseline="0" noProof="0">
              <a:ln>
                <a:noFill/>
              </a:ln>
              <a:solidFill>
                <a:srgbClr val="000000"/>
              </a:solidFill>
              <a:effectLst/>
              <a:uLnTx/>
              <a:uFillTx/>
            </a:endParaRPr>
          </a:p>
        </p:txBody>
      </p:sp>
      <p:grpSp>
        <p:nvGrpSpPr>
          <p:cNvPr id="103" name="グループ化 102">
            <a:extLst>
              <a:ext uri="{FF2B5EF4-FFF2-40B4-BE49-F238E27FC236}">
                <a16:creationId xmlns:a16="http://schemas.microsoft.com/office/drawing/2014/main" id="{BB82DF0D-D4AA-5A17-2877-D52932CD1034}"/>
              </a:ext>
            </a:extLst>
          </p:cNvPr>
          <p:cNvGrpSpPr/>
          <p:nvPr/>
        </p:nvGrpSpPr>
        <p:grpSpPr>
          <a:xfrm>
            <a:off x="6639527" y="3105677"/>
            <a:ext cx="3132000" cy="808550"/>
            <a:chOff x="7194183" y="4503756"/>
            <a:chExt cx="3132000" cy="808550"/>
          </a:xfrm>
        </p:grpSpPr>
        <p:cxnSp>
          <p:nvCxnSpPr>
            <p:cNvPr id="104" name="直線コネクタ 103">
              <a:extLst>
                <a:ext uri="{FF2B5EF4-FFF2-40B4-BE49-F238E27FC236}">
                  <a16:creationId xmlns:a16="http://schemas.microsoft.com/office/drawing/2014/main" id="{32F3B08D-0A0C-89A2-59B8-6EF73D96A867}"/>
                </a:ext>
              </a:extLst>
            </p:cNvPr>
            <p:cNvCxnSpPr>
              <a:cxnSpLocks/>
              <a:stCxn id="106" idx="3"/>
              <a:endCxn id="105" idx="1"/>
            </p:cNvCxnSpPr>
            <p:nvPr/>
          </p:nvCxnSpPr>
          <p:spPr>
            <a:xfrm flipV="1">
              <a:off x="8094183" y="4683756"/>
              <a:ext cx="252000" cy="4336"/>
            </a:xfrm>
            <a:prstGeom prst="line">
              <a:avLst/>
            </a:prstGeom>
            <a:noFill/>
            <a:ln w="6350" cap="flat" cmpd="sng" algn="ctr">
              <a:solidFill>
                <a:srgbClr val="FFFFFF">
                  <a:lumMod val="50000"/>
                </a:srgbClr>
              </a:solidFill>
              <a:prstDash val="solid"/>
              <a:miter lim="800000"/>
              <a:tailEnd type="triangle"/>
            </a:ln>
            <a:effectLst/>
          </p:spPr>
        </p:cxnSp>
        <p:sp>
          <p:nvSpPr>
            <p:cNvPr id="105" name="正方形/長方形 104">
              <a:extLst>
                <a:ext uri="{FF2B5EF4-FFF2-40B4-BE49-F238E27FC236}">
                  <a16:creationId xmlns:a16="http://schemas.microsoft.com/office/drawing/2014/main" id="{7F9B0F5A-4807-B72B-3329-D5C96E1A4A33}"/>
                </a:ext>
              </a:extLst>
            </p:cNvPr>
            <p:cNvSpPr>
              <a:spLocks/>
            </p:cNvSpPr>
            <p:nvPr/>
          </p:nvSpPr>
          <p:spPr>
            <a:xfrm>
              <a:off x="8346183" y="4503756"/>
              <a:ext cx="1980000" cy="360000"/>
            </a:xfrm>
            <a:prstGeom prst="rect">
              <a:avLst/>
            </a:prstGeom>
            <a:solidFill>
              <a:srgbClr val="43B02A"/>
            </a:solidFill>
            <a:ln w="9525" cap="flat" cmpd="sng" algn="ctr">
              <a:solidFill>
                <a:srgbClr val="FFFFFF">
                  <a:lumMod val="85000"/>
                </a:srgbClr>
              </a:solidFill>
              <a:prstDash val="solid"/>
              <a:miter lim="800000"/>
              <a:headEnd type="none" w="med" len="med"/>
              <a:tailEnd type="none" w="med" len="med"/>
            </a:ln>
            <a:effectLst/>
          </p:spPr>
          <p:txBody>
            <a:bodyPr wrap="square" lIns="46800" tIns="46800" rIns="46800" bIns="46800"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050" b="0" i="0" u="none" strike="noStrike" kern="0" cap="none" spc="0" normalizeH="0" baseline="0" noProof="0">
                  <a:ln>
                    <a:noFill/>
                  </a:ln>
                  <a:solidFill>
                    <a:prstClr val="white">
                      <a:lumMod val="100000"/>
                    </a:prstClr>
                  </a:solidFill>
                  <a:effectLst/>
                  <a:uLnTx/>
                  <a:uFillTx/>
                </a:rPr>
                <a:t>ガバメントクラウド運用管理補助者兼</a:t>
              </a:r>
              <a:r>
                <a:rPr kumimoji="0" lang="en-US" altLang="ja-JP" sz="1050" b="0" i="0" u="none" strike="noStrike" kern="0" cap="none" spc="0" normalizeH="0" baseline="0" noProof="0">
                  <a:ln>
                    <a:noFill/>
                  </a:ln>
                  <a:solidFill>
                    <a:prstClr val="white">
                      <a:lumMod val="100000"/>
                    </a:prstClr>
                  </a:solidFill>
                  <a:effectLst/>
                  <a:uLnTx/>
                  <a:uFillTx/>
                </a:rPr>
                <a:t>ASP</a:t>
              </a:r>
              <a:r>
                <a:rPr kumimoji="0" lang="ja-JP" altLang="en-US" sz="1050" b="0" i="0" u="none" strike="noStrike" kern="0" cap="none" spc="0" normalizeH="0" baseline="0" noProof="0">
                  <a:ln>
                    <a:noFill/>
                  </a:ln>
                  <a:solidFill>
                    <a:prstClr val="white">
                      <a:lumMod val="100000"/>
                    </a:prstClr>
                  </a:solidFill>
                  <a:effectLst/>
                  <a:uLnTx/>
                  <a:uFillTx/>
                </a:rPr>
                <a:t>①</a:t>
              </a:r>
            </a:p>
          </p:txBody>
        </p:sp>
        <p:sp>
          <p:nvSpPr>
            <p:cNvPr id="106" name="正方形/長方形 105">
              <a:extLst>
                <a:ext uri="{FF2B5EF4-FFF2-40B4-BE49-F238E27FC236}">
                  <a16:creationId xmlns:a16="http://schemas.microsoft.com/office/drawing/2014/main" id="{E2924B3C-4E36-BE46-26E6-C238DD41C787}"/>
                </a:ext>
              </a:extLst>
            </p:cNvPr>
            <p:cNvSpPr>
              <a:spLocks/>
            </p:cNvSpPr>
            <p:nvPr/>
          </p:nvSpPr>
          <p:spPr>
            <a:xfrm>
              <a:off x="7194183" y="4508092"/>
              <a:ext cx="900000" cy="360000"/>
            </a:xfrm>
            <a:prstGeom prst="rect">
              <a:avLst/>
            </a:prstGeom>
            <a:solidFill>
              <a:srgbClr val="FFFFFF">
                <a:lumMod val="95000"/>
              </a:srgbClr>
            </a:solidFill>
            <a:ln w="12700" cap="flat" cmpd="sng" algn="ctr">
              <a:solidFill>
                <a:srgbClr val="FFFFFF">
                  <a:lumMod val="50000"/>
                </a:srgbClr>
              </a:solidFill>
              <a:prstDash val="solid"/>
              <a:miter lim="800000"/>
              <a:headEnd type="none" w="med" len="med"/>
              <a:tailEnd type="none" w="med" len="med"/>
            </a:ln>
            <a:effectLst/>
          </p:spPr>
          <p:txBody>
            <a:bodyPr wrap="square" lIns="46800" tIns="46800" rIns="46800" bIns="46800"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050" b="0" i="0" u="none" strike="noStrike" kern="0" cap="none" spc="0" normalizeH="0" baseline="0" noProof="0">
                  <a:ln>
                    <a:noFill/>
                  </a:ln>
                  <a:solidFill>
                    <a:srgbClr val="000000"/>
                  </a:solidFill>
                  <a:effectLst/>
                  <a:uLnTx/>
                  <a:uFillTx/>
                </a:rPr>
                <a:t>地方公共団体</a:t>
              </a:r>
            </a:p>
          </p:txBody>
        </p:sp>
        <p:sp>
          <p:nvSpPr>
            <p:cNvPr id="107" name="正方形/長方形 106">
              <a:extLst>
                <a:ext uri="{FF2B5EF4-FFF2-40B4-BE49-F238E27FC236}">
                  <a16:creationId xmlns:a16="http://schemas.microsoft.com/office/drawing/2014/main" id="{CA049036-5C95-D195-8388-E11E84FEC3E5}"/>
                </a:ext>
              </a:extLst>
            </p:cNvPr>
            <p:cNvSpPr>
              <a:spLocks/>
            </p:cNvSpPr>
            <p:nvPr/>
          </p:nvSpPr>
          <p:spPr>
            <a:xfrm>
              <a:off x="8346183" y="4952306"/>
              <a:ext cx="1980000" cy="360000"/>
            </a:xfrm>
            <a:prstGeom prst="rect">
              <a:avLst/>
            </a:prstGeom>
            <a:solidFill>
              <a:srgbClr val="43B02A"/>
            </a:solidFill>
            <a:ln w="9525" cap="flat" cmpd="sng" algn="ctr">
              <a:solidFill>
                <a:srgbClr val="FFFFFF">
                  <a:lumMod val="85000"/>
                </a:srgbClr>
              </a:solidFill>
              <a:prstDash val="solid"/>
              <a:miter lim="800000"/>
              <a:headEnd type="none" w="med" len="med"/>
              <a:tailEnd type="none" w="med" len="med"/>
            </a:ln>
            <a:effectLst/>
          </p:spPr>
          <p:txBody>
            <a:bodyPr wrap="square" lIns="46800" tIns="46800" rIns="46800" bIns="46800"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050" b="0" i="0" u="none" strike="noStrike" kern="0" cap="none" spc="0" normalizeH="0" baseline="0" noProof="0">
                  <a:ln>
                    <a:noFill/>
                  </a:ln>
                  <a:solidFill>
                    <a:prstClr val="white">
                      <a:lumMod val="100000"/>
                    </a:prstClr>
                  </a:solidFill>
                  <a:effectLst/>
                  <a:uLnTx/>
                  <a:uFillTx/>
                </a:rPr>
                <a:t>ガバメントクラウド運用管理補助者兼</a:t>
              </a:r>
              <a:r>
                <a:rPr kumimoji="0" lang="en-US" altLang="ja-JP" sz="1050" b="0" i="0" u="none" strike="noStrike" kern="0" cap="none" spc="0" normalizeH="0" baseline="0" noProof="0">
                  <a:ln>
                    <a:noFill/>
                  </a:ln>
                  <a:solidFill>
                    <a:prstClr val="white">
                      <a:lumMod val="100000"/>
                    </a:prstClr>
                  </a:solidFill>
                  <a:effectLst/>
                  <a:uLnTx/>
                  <a:uFillTx/>
                </a:rPr>
                <a:t>ASP</a:t>
              </a:r>
              <a:r>
                <a:rPr kumimoji="0" lang="ja-JP" altLang="en-US" sz="1050" b="0" i="0" u="none" strike="noStrike" kern="0" cap="none" spc="0" normalizeH="0" baseline="0" noProof="0">
                  <a:ln>
                    <a:noFill/>
                  </a:ln>
                  <a:solidFill>
                    <a:prstClr val="white">
                      <a:lumMod val="100000"/>
                    </a:prstClr>
                  </a:solidFill>
                  <a:effectLst/>
                  <a:uLnTx/>
                  <a:uFillTx/>
                </a:rPr>
                <a:t>②</a:t>
              </a:r>
            </a:p>
          </p:txBody>
        </p:sp>
        <p:cxnSp>
          <p:nvCxnSpPr>
            <p:cNvPr id="108" name="直線コネクタ 107">
              <a:extLst>
                <a:ext uri="{FF2B5EF4-FFF2-40B4-BE49-F238E27FC236}">
                  <a16:creationId xmlns:a16="http://schemas.microsoft.com/office/drawing/2014/main" id="{56561045-3495-9ACE-147B-268077BFF59B}"/>
                </a:ext>
              </a:extLst>
            </p:cNvPr>
            <p:cNvCxnSpPr>
              <a:cxnSpLocks/>
              <a:stCxn id="106" idx="3"/>
              <a:endCxn id="107" idx="1"/>
            </p:cNvCxnSpPr>
            <p:nvPr/>
          </p:nvCxnSpPr>
          <p:spPr>
            <a:xfrm>
              <a:off x="8094183" y="4688092"/>
              <a:ext cx="252000" cy="444214"/>
            </a:xfrm>
            <a:prstGeom prst="line">
              <a:avLst/>
            </a:prstGeom>
            <a:noFill/>
            <a:ln w="6350" cap="flat" cmpd="sng" algn="ctr">
              <a:solidFill>
                <a:srgbClr val="FFFFFF">
                  <a:lumMod val="50000"/>
                </a:srgbClr>
              </a:solidFill>
              <a:prstDash val="solid"/>
              <a:miter lim="800000"/>
              <a:tailEnd type="triangle"/>
            </a:ln>
            <a:effectLst/>
          </p:spPr>
        </p:cxnSp>
      </p:grpSp>
      <p:sp>
        <p:nvSpPr>
          <p:cNvPr id="109" name="正方形/長方形 108">
            <a:extLst>
              <a:ext uri="{FF2B5EF4-FFF2-40B4-BE49-F238E27FC236}">
                <a16:creationId xmlns:a16="http://schemas.microsoft.com/office/drawing/2014/main" id="{12FAB11D-0D14-C1CD-1528-52008A358F94}"/>
              </a:ext>
            </a:extLst>
          </p:cNvPr>
          <p:cNvSpPr/>
          <p:nvPr/>
        </p:nvSpPr>
        <p:spPr>
          <a:xfrm>
            <a:off x="6751449" y="4438598"/>
            <a:ext cx="3132000" cy="1779322"/>
          </a:xfrm>
          <a:prstGeom prst="rect">
            <a:avLst/>
          </a:prstGeom>
          <a:noFill/>
          <a:ln w="12700" cap="flat" cmpd="sng" algn="ctr">
            <a:noFill/>
            <a:prstDash val="solid"/>
            <a:miter lim="800000"/>
            <a:headEnd type="none" w="med" len="med"/>
            <a:tailEnd type="none" w="med" len="med"/>
          </a:ln>
          <a:effectLst/>
        </p:spPr>
        <p:txBody>
          <a:bodyPr wrap="square" lIns="46800" tIns="46800" rIns="46800" bIns="46800" rtlCol="0" anchor="t" anchorCtr="0">
            <a:noAutofit/>
          </a:bodyPr>
          <a:lstStyle/>
          <a:p>
            <a:pPr marL="171450" marR="0" lvl="0" indent="-171450" defTabSz="914400" eaLnBrk="1" fontAlgn="auto" latinLnBrk="0" hangingPunct="1">
              <a:lnSpc>
                <a:spcPct val="100000"/>
              </a:lnSpc>
              <a:spcBef>
                <a:spcPts val="0"/>
              </a:spcBef>
              <a:spcAft>
                <a:spcPts val="0"/>
              </a:spcAft>
              <a:buClrTx/>
              <a:buSzTx/>
              <a:buFont typeface="Wingdings" panose="05000000000000000000" pitchFamily="2" charset="2"/>
              <a:buChar char="n"/>
              <a:tabLst/>
              <a:defRPr/>
            </a:pPr>
            <a:r>
              <a:rPr kumimoji="0" lang="ja-JP" altLang="en-US" sz="1200" b="0" i="0" u="none" strike="noStrike" kern="0" cap="none" spc="0" normalizeH="0" baseline="0" noProof="0">
                <a:ln>
                  <a:noFill/>
                </a:ln>
                <a:solidFill>
                  <a:srgbClr val="000000"/>
                </a:solidFill>
                <a:effectLst/>
                <a:uLnTx/>
                <a:uFillTx/>
              </a:rPr>
              <a:t>契約関係③</a:t>
            </a:r>
            <a:endParaRPr kumimoji="0" lang="en-US" altLang="ja-JP" sz="1200" b="0" i="0" u="none" strike="noStrike" kern="0" cap="none" spc="0" normalizeH="0" baseline="0" noProof="0">
              <a:ln>
                <a:noFill/>
              </a:ln>
              <a:solidFill>
                <a:srgbClr val="000000"/>
              </a:solidFill>
              <a:effectLst/>
              <a:uLnTx/>
              <a:uFillTx/>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200" b="0" i="0" u="none" strike="noStrike" kern="0" cap="none" spc="0" normalizeH="0" baseline="0" noProof="0">
                <a:ln>
                  <a:noFill/>
                </a:ln>
                <a:solidFill>
                  <a:srgbClr val="000000"/>
                </a:solidFill>
                <a:effectLst/>
                <a:uLnTx/>
                <a:uFillTx/>
              </a:rPr>
              <a:t>ガバメントクラウド運用管理補助：複数</a:t>
            </a:r>
            <a:endParaRPr kumimoji="0" lang="en-US" altLang="ja-JP" sz="1200" b="0" i="0" u="none" strike="noStrike" kern="0" cap="none" spc="0" normalizeH="0" baseline="0" noProof="0">
              <a:ln>
                <a:noFill/>
              </a:ln>
              <a:solidFill>
                <a:srgbClr val="000000"/>
              </a:solidFill>
              <a:effectLst/>
              <a:uLnTx/>
              <a:uFillTx/>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200" b="0" i="0" u="none" strike="noStrike" kern="0" cap="none" spc="0" normalizeH="0" baseline="0" noProof="0">
                <a:ln>
                  <a:noFill/>
                </a:ln>
                <a:solidFill>
                  <a:srgbClr val="000000"/>
                </a:solidFill>
                <a:effectLst/>
                <a:uLnTx/>
                <a:uFillTx/>
              </a:rPr>
              <a:t>（統合運用管理補助者の設置または指定なし）</a:t>
            </a:r>
            <a:endParaRPr kumimoji="0" lang="en-US" altLang="ja-JP" sz="1200" b="0" i="0" u="none" strike="noStrike" kern="0" cap="none" spc="0" normalizeH="0" baseline="0" noProof="0">
              <a:ln>
                <a:noFill/>
              </a:ln>
              <a:solidFill>
                <a:srgbClr val="000000"/>
              </a:solidFill>
              <a:effectLst/>
              <a:uLnTx/>
              <a:uFillTx/>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1200" b="0" i="0" u="none" strike="noStrike" kern="0" cap="none" spc="0" normalizeH="0" baseline="0" noProof="0">
                <a:ln>
                  <a:noFill/>
                </a:ln>
                <a:solidFill>
                  <a:srgbClr val="000000"/>
                </a:solidFill>
                <a:effectLst/>
                <a:uLnTx/>
                <a:uFillTx/>
              </a:rPr>
              <a:t>ASP</a:t>
            </a:r>
            <a:r>
              <a:rPr kumimoji="0" lang="ja-JP" altLang="en-US" sz="1200" b="0" i="0" u="none" strike="noStrike" kern="0" cap="none" spc="0" normalizeH="0" baseline="0" noProof="0">
                <a:ln>
                  <a:noFill/>
                </a:ln>
                <a:solidFill>
                  <a:srgbClr val="000000"/>
                </a:solidFill>
                <a:effectLst/>
                <a:uLnTx/>
                <a:uFillTx/>
              </a:rPr>
              <a:t>：複数</a:t>
            </a:r>
            <a:endParaRPr kumimoji="0" lang="en-US" altLang="ja-JP" sz="1200" b="0" i="0" u="none" strike="noStrike" kern="0" cap="none" spc="0" normalizeH="0" baseline="0" noProof="0">
              <a:ln>
                <a:noFill/>
              </a:ln>
              <a:solidFill>
                <a:srgbClr val="000000"/>
              </a:solidFill>
              <a:effectLst/>
              <a:uLnTx/>
              <a:uFillTx/>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ja-JP" sz="1200" b="0" i="0" u="none" strike="noStrike" kern="0" cap="none" spc="0" normalizeH="0" baseline="0" noProof="0">
              <a:ln>
                <a:noFill/>
              </a:ln>
              <a:solidFill>
                <a:srgbClr val="000000"/>
              </a:solidFill>
              <a:effectLst/>
              <a:uLnTx/>
              <a:uFillTx/>
            </a:endParaRPr>
          </a:p>
          <a:p>
            <a:pPr marL="171450" marR="0" lvl="0" indent="-171450" defTabSz="914400" eaLnBrk="1" fontAlgn="auto" latinLnBrk="0" hangingPunct="1">
              <a:lnSpc>
                <a:spcPct val="100000"/>
              </a:lnSpc>
              <a:spcBef>
                <a:spcPts val="0"/>
              </a:spcBef>
              <a:spcAft>
                <a:spcPts val="0"/>
              </a:spcAft>
              <a:buClrTx/>
              <a:buSzTx/>
              <a:buFont typeface="Wingdings" panose="05000000000000000000" pitchFamily="2" charset="2"/>
              <a:buChar char="n"/>
              <a:tabLst/>
              <a:defRPr/>
            </a:pPr>
            <a:r>
              <a:rPr kumimoji="0" lang="en-US" altLang="ja-JP" sz="1200" b="0" i="0" u="none" strike="noStrike" kern="0" cap="none" spc="0" normalizeH="0" baseline="0" noProof="0">
                <a:ln>
                  <a:noFill/>
                </a:ln>
                <a:solidFill>
                  <a:srgbClr val="000000"/>
                </a:solidFill>
                <a:effectLst/>
                <a:uLnTx/>
                <a:uFillTx/>
              </a:rPr>
              <a:t>KPI</a:t>
            </a:r>
            <a:r>
              <a:rPr kumimoji="0" lang="ja-JP" altLang="en-US" sz="1200" b="0" i="0" u="none" strike="noStrike" kern="0" cap="none" spc="0" normalizeH="0" baseline="0" noProof="0">
                <a:ln>
                  <a:noFill/>
                </a:ln>
                <a:solidFill>
                  <a:srgbClr val="000000"/>
                </a:solidFill>
                <a:effectLst/>
                <a:uLnTx/>
                <a:uFillTx/>
              </a:rPr>
              <a:t>運用のパターン</a:t>
            </a:r>
            <a:endParaRPr kumimoji="0" lang="en-US" altLang="ja-JP" sz="1200" b="0" i="0" u="none" strike="noStrike" kern="0" cap="none" spc="0" normalizeH="0" baseline="0" noProof="0">
              <a:ln>
                <a:noFill/>
              </a:ln>
              <a:solidFill>
                <a:srgbClr val="000000"/>
              </a:solidFill>
              <a:effectLst/>
              <a:uLnTx/>
              <a:uFillTx/>
            </a:endParaRPr>
          </a:p>
          <a:p>
            <a:pPr marL="228600" marR="0" lvl="0" indent="-228600" defTabSz="914400" eaLnBrk="1" fontAlgn="auto" latinLnBrk="0" hangingPunct="1">
              <a:lnSpc>
                <a:spcPct val="100000"/>
              </a:lnSpc>
              <a:spcBef>
                <a:spcPts val="0"/>
              </a:spcBef>
              <a:spcAft>
                <a:spcPts val="0"/>
              </a:spcAft>
              <a:buClrTx/>
              <a:buSzTx/>
              <a:buFont typeface="+mj-lt"/>
              <a:buAutoNum type="arabicPeriod"/>
              <a:tabLst/>
              <a:defRPr/>
            </a:pPr>
            <a:r>
              <a:rPr kumimoji="0" lang="ja-JP" altLang="en-US" sz="1200" b="0" i="0" u="none" strike="noStrike" kern="0" cap="none" spc="0" normalizeH="0" baseline="0" noProof="0">
                <a:ln>
                  <a:noFill/>
                </a:ln>
                <a:solidFill>
                  <a:srgbClr val="000000"/>
                </a:solidFill>
                <a:effectLst/>
                <a:uLnTx/>
                <a:uFillTx/>
              </a:rPr>
              <a:t>ガバメントクラウド運用管理補助者による支援は求めない。（地方公共団体のみで</a:t>
            </a:r>
            <a:r>
              <a:rPr kumimoji="0" lang="en-US" altLang="ja-JP" sz="1200" b="0" i="0" u="none" strike="noStrike" kern="0" cap="none" spc="0" normalizeH="0" baseline="0" noProof="0">
                <a:ln>
                  <a:noFill/>
                </a:ln>
                <a:solidFill>
                  <a:srgbClr val="000000"/>
                </a:solidFill>
                <a:effectLst/>
                <a:uLnTx/>
                <a:uFillTx/>
              </a:rPr>
              <a:t>KPI</a:t>
            </a:r>
            <a:r>
              <a:rPr kumimoji="0" lang="ja-JP" altLang="en-US" sz="1200" b="0" i="0" u="none" strike="noStrike" kern="0" cap="none" spc="0" normalizeH="0" baseline="0" noProof="0">
                <a:ln>
                  <a:noFill/>
                </a:ln>
                <a:solidFill>
                  <a:srgbClr val="000000"/>
                </a:solidFill>
                <a:effectLst/>
                <a:uLnTx/>
                <a:uFillTx/>
              </a:rPr>
              <a:t>運用を担う）</a:t>
            </a:r>
            <a:endParaRPr kumimoji="0" lang="en-US" altLang="ja-JP" sz="1200" b="0" i="0" u="none" strike="noStrike" kern="0" cap="none" spc="0" normalizeH="0" baseline="0" noProof="0">
              <a:ln>
                <a:noFill/>
              </a:ln>
              <a:solidFill>
                <a:srgbClr val="000000"/>
              </a:solidFill>
              <a:effectLst/>
              <a:uLnTx/>
              <a:uFillTx/>
            </a:endParaRPr>
          </a:p>
        </p:txBody>
      </p:sp>
      <p:sp>
        <p:nvSpPr>
          <p:cNvPr id="110" name="正方形/長方形 109">
            <a:extLst>
              <a:ext uri="{FF2B5EF4-FFF2-40B4-BE49-F238E27FC236}">
                <a16:creationId xmlns:a16="http://schemas.microsoft.com/office/drawing/2014/main" id="{4726E37A-9503-00CE-E2ED-F27BA40ECEF8}"/>
              </a:ext>
            </a:extLst>
          </p:cNvPr>
          <p:cNvSpPr/>
          <p:nvPr/>
        </p:nvSpPr>
        <p:spPr>
          <a:xfrm>
            <a:off x="3644824" y="2739272"/>
            <a:ext cx="2759792" cy="263791"/>
          </a:xfrm>
          <a:prstGeom prst="rect">
            <a:avLst/>
          </a:prstGeom>
          <a:noFill/>
          <a:ln w="12700" cap="flat" cmpd="sng" algn="ctr">
            <a:noFill/>
            <a:prstDash val="solid"/>
            <a:miter lim="800000"/>
            <a:headEnd type="none" w="med" len="med"/>
            <a:tailEnd type="none" w="med" len="med"/>
          </a:ln>
          <a:effectLst/>
        </p:spPr>
        <p:txBody>
          <a:bodyPr wrap="square" lIns="46800" tIns="46800" rIns="46800" bIns="46800" rtlCol="0" anchor="ctr">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100" kern="0">
                <a:solidFill>
                  <a:srgbClr val="000000"/>
                </a:solidFill>
              </a:rPr>
              <a:t>ベンダー</a:t>
            </a:r>
            <a:r>
              <a:rPr kumimoji="0" lang="ja-JP" altLang="en-US" sz="1100" b="0" i="0" u="none" strike="noStrike" kern="0" cap="none" spc="0" normalizeH="0" baseline="0" noProof="0">
                <a:ln>
                  <a:noFill/>
                </a:ln>
                <a:solidFill>
                  <a:srgbClr val="000000"/>
                </a:solidFill>
                <a:effectLst/>
                <a:uLnTx/>
                <a:uFillTx/>
              </a:rPr>
              <a:t>との契約関係と</a:t>
            </a:r>
            <a:r>
              <a:rPr kumimoji="0" lang="en-US" altLang="ja-JP" sz="1100" b="0" i="0" u="none" strike="noStrike" kern="0" cap="none" spc="0" normalizeH="0" baseline="0" noProof="0">
                <a:ln>
                  <a:noFill/>
                </a:ln>
                <a:solidFill>
                  <a:srgbClr val="000000"/>
                </a:solidFill>
                <a:effectLst/>
                <a:uLnTx/>
                <a:uFillTx/>
              </a:rPr>
              <a:t>KPI</a:t>
            </a:r>
            <a:r>
              <a:rPr kumimoji="0" lang="ja-JP" altLang="en-US" sz="1100" b="0" i="0" u="none" strike="noStrike" kern="0" cap="none" spc="0" normalizeH="0" baseline="0" noProof="0">
                <a:ln>
                  <a:noFill/>
                </a:ln>
                <a:solidFill>
                  <a:srgbClr val="000000"/>
                </a:solidFill>
                <a:effectLst/>
                <a:uLnTx/>
                <a:uFillTx/>
              </a:rPr>
              <a:t>運用における役割</a:t>
            </a:r>
          </a:p>
        </p:txBody>
      </p:sp>
    </p:spTree>
    <p:extLst>
      <p:ext uri="{BB962C8B-B14F-4D97-AF65-F5344CB8AC3E}">
        <p14:creationId xmlns:p14="http://schemas.microsoft.com/office/powerpoint/2010/main" val="1980947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テキスト ボックス 16">
            <a:extLst>
              <a:ext uri="{FF2B5EF4-FFF2-40B4-BE49-F238E27FC236}">
                <a16:creationId xmlns:a16="http://schemas.microsoft.com/office/drawing/2014/main" id="{5C068B83-3D6D-DFC6-2748-FFB88054774C}"/>
              </a:ext>
            </a:extLst>
          </p:cNvPr>
          <p:cNvSpPr txBox="1"/>
          <p:nvPr/>
        </p:nvSpPr>
        <p:spPr>
          <a:xfrm>
            <a:off x="967351" y="995620"/>
            <a:ext cx="7789339" cy="1145630"/>
          </a:xfrm>
          <a:prstGeom prst="rect">
            <a:avLst/>
          </a:prstGeom>
          <a:noFill/>
        </p:spPr>
        <p:txBody>
          <a:bodyPr wrap="square" lIns="54610" tIns="54610" rIns="54610" bIns="54610" rtlCol="0">
            <a:noAutofit/>
          </a:bodyPr>
          <a:lstStyle/>
          <a:p>
            <a:pPr marL="285750" indent="-285750">
              <a:spcAft>
                <a:spcPts val="600"/>
              </a:spcAft>
              <a:buFont typeface="Wingdings" panose="05000000000000000000" pitchFamily="2" charset="2"/>
              <a:buChar char="n"/>
            </a:pPr>
            <a:r>
              <a:rPr kumimoji="1" lang="ja-JP" altLang="en-US" sz="1400"/>
              <a:t>管理する</a:t>
            </a:r>
            <a:r>
              <a:rPr kumimoji="1" lang="en-US" altLang="ja-JP" sz="1400"/>
              <a:t>KPI</a:t>
            </a:r>
            <a:r>
              <a:rPr kumimoji="1" lang="ja-JP" altLang="en-US" sz="1400"/>
              <a:t>の検討時における各関係者の役割のイメージ図を以下に示す。</a:t>
            </a:r>
          </a:p>
          <a:p>
            <a:pPr marL="285750" indent="-285750">
              <a:spcAft>
                <a:spcPts val="600"/>
              </a:spcAft>
              <a:buFont typeface="Wingdings" panose="05000000000000000000" pitchFamily="2" charset="2"/>
              <a:buChar char="n"/>
            </a:pPr>
            <a:r>
              <a:rPr kumimoji="1" lang="ja-JP" altLang="en-US" sz="1400"/>
              <a:t>地方公共団体及び</a:t>
            </a:r>
            <a:r>
              <a:rPr kumimoji="1" lang="en-US" altLang="ja-JP" sz="1400"/>
              <a:t>KPI</a:t>
            </a:r>
            <a:r>
              <a:rPr kumimoji="1" lang="ja-JP" altLang="en-US" sz="1400"/>
              <a:t>運用を支援するガバメントクラウド運用管理補助者において、目標管理指標を参考に管理する</a:t>
            </a:r>
            <a:r>
              <a:rPr kumimoji="1" lang="en-US" altLang="ja-JP" sz="1400"/>
              <a:t>KPI</a:t>
            </a:r>
            <a:r>
              <a:rPr kumimoji="1" lang="ja-JP" altLang="en-US" sz="1400"/>
              <a:t>を検討する。</a:t>
            </a:r>
          </a:p>
          <a:p>
            <a:pPr marL="285750" indent="-285750">
              <a:spcAft>
                <a:spcPts val="600"/>
              </a:spcAft>
              <a:buFont typeface="Wingdings" panose="05000000000000000000" pitchFamily="2" charset="2"/>
              <a:buChar char="n"/>
            </a:pPr>
            <a:r>
              <a:rPr kumimoji="1" lang="ja-JP" altLang="en-US" sz="1400"/>
              <a:t>独自に</a:t>
            </a:r>
            <a:r>
              <a:rPr kumimoji="1" lang="en-US" altLang="ja-JP" sz="1400"/>
              <a:t>KPI</a:t>
            </a:r>
            <a:r>
              <a:rPr kumimoji="1" lang="ja-JP" altLang="en-US" sz="1400"/>
              <a:t>を追加した場合、その</a:t>
            </a:r>
            <a:r>
              <a:rPr kumimoji="1" lang="en-US" altLang="ja-JP" sz="1400"/>
              <a:t>KPI</a:t>
            </a:r>
            <a:r>
              <a:rPr kumimoji="1" lang="ja-JP" altLang="en-US" sz="1400"/>
              <a:t>は地方公共団体にて情報の収集及び可視化を行う必要がある。</a:t>
            </a:r>
          </a:p>
        </p:txBody>
      </p:sp>
      <p:sp>
        <p:nvSpPr>
          <p:cNvPr id="18" name="タイトル 3">
            <a:extLst>
              <a:ext uri="{FF2B5EF4-FFF2-40B4-BE49-F238E27FC236}">
                <a16:creationId xmlns:a16="http://schemas.microsoft.com/office/drawing/2014/main" id="{289B9E2D-D219-27D2-43C9-84214F0D0B51}"/>
              </a:ext>
            </a:extLst>
          </p:cNvPr>
          <p:cNvSpPr txBox="1">
            <a:spLocks/>
          </p:cNvSpPr>
          <p:nvPr/>
        </p:nvSpPr>
        <p:spPr>
          <a:xfrm>
            <a:off x="1148465" y="501448"/>
            <a:ext cx="7789339" cy="414237"/>
          </a:xfrm>
          <a:prstGeom prst="rect">
            <a:avLst/>
          </a:prstGeom>
        </p:spPr>
        <p:txBody>
          <a:bodyPr vert="horz" lIns="0" tIns="0" rIns="0" bIns="0" rtlCol="0" anchor="ctr" anchorCtr="0">
            <a:noAutofit/>
          </a:bodyPr>
          <a:lstStyle>
            <a:lvl1pPr algn="l" defTabSz="844083" rtl="0" eaLnBrk="1" latinLnBrk="0" hangingPunct="1">
              <a:lnSpc>
                <a:spcPct val="100000"/>
              </a:lnSpc>
              <a:spcBef>
                <a:spcPct val="0"/>
              </a:spcBef>
              <a:buNone/>
              <a:defRPr kumimoji="1" sz="3323" b="1" kern="1200">
                <a:solidFill>
                  <a:schemeClr val="tx2"/>
                </a:solidFill>
                <a:latin typeface="+mj-lt"/>
                <a:ea typeface="+mj-ea"/>
                <a:cs typeface="+mj-cs"/>
              </a:defRPr>
            </a:lvl1pPr>
          </a:lstStyle>
          <a:p>
            <a:r>
              <a:rPr lang="ja-JP" altLang="en-US" sz="2400">
                <a:solidFill>
                  <a:schemeClr val="tx1"/>
                </a:solidFill>
                <a:latin typeface="+mj-ea"/>
                <a:cs typeface="+mj-lt"/>
              </a:rPr>
              <a:t>管理する</a:t>
            </a:r>
            <a:r>
              <a:rPr lang="en-US" altLang="ja-JP" sz="2400">
                <a:solidFill>
                  <a:schemeClr val="tx1"/>
                </a:solidFill>
                <a:latin typeface="+mj-ea"/>
                <a:cs typeface="+mj-lt"/>
              </a:rPr>
              <a:t>KPI</a:t>
            </a:r>
            <a:r>
              <a:rPr lang="ja-JP" altLang="en-US" sz="2400">
                <a:solidFill>
                  <a:schemeClr val="tx1"/>
                </a:solidFill>
                <a:latin typeface="+mj-ea"/>
                <a:cs typeface="+mj-lt"/>
              </a:rPr>
              <a:t>の検討</a:t>
            </a:r>
          </a:p>
        </p:txBody>
      </p:sp>
      <p:cxnSp>
        <p:nvCxnSpPr>
          <p:cNvPr id="19" name="直線コネクタ 18">
            <a:extLst>
              <a:ext uri="{FF2B5EF4-FFF2-40B4-BE49-F238E27FC236}">
                <a16:creationId xmlns:a16="http://schemas.microsoft.com/office/drawing/2014/main" id="{BF575281-F87B-6457-C867-BBB2EE47E348}"/>
              </a:ext>
            </a:extLst>
          </p:cNvPr>
          <p:cNvCxnSpPr/>
          <p:nvPr/>
        </p:nvCxnSpPr>
        <p:spPr>
          <a:xfrm>
            <a:off x="1039229" y="965125"/>
            <a:ext cx="7534914" cy="0"/>
          </a:xfrm>
          <a:prstGeom prst="line">
            <a:avLst/>
          </a:prstGeom>
          <a:l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20" name="スライド番号プレースホルダー 19">
            <a:extLst>
              <a:ext uri="{FF2B5EF4-FFF2-40B4-BE49-F238E27FC236}">
                <a16:creationId xmlns:a16="http://schemas.microsoft.com/office/drawing/2014/main" id="{AA937354-1056-0EE1-1F14-48FC871475E3}"/>
              </a:ext>
            </a:extLst>
          </p:cNvPr>
          <p:cNvSpPr>
            <a:spLocks noGrp="1"/>
          </p:cNvSpPr>
          <p:nvPr>
            <p:ph type="sldNum" sz="quarter" idx="12"/>
          </p:nvPr>
        </p:nvSpPr>
        <p:spPr/>
        <p:txBody>
          <a:bodyPr/>
          <a:lstStyle/>
          <a:p>
            <a:fld id="{DFD4F317-19D0-4848-B5EB-5B174DBE8CF9}" type="slidenum">
              <a:rPr lang="ja-JP" altLang="en-US" smtClean="0"/>
              <a:pPr/>
              <a:t>15</a:t>
            </a:fld>
            <a:endParaRPr lang="ja-JP" altLang="en-US"/>
          </a:p>
        </p:txBody>
      </p:sp>
      <p:sp>
        <p:nvSpPr>
          <p:cNvPr id="2" name="正方形/長方形 1">
            <a:extLst>
              <a:ext uri="{FF2B5EF4-FFF2-40B4-BE49-F238E27FC236}">
                <a16:creationId xmlns:a16="http://schemas.microsoft.com/office/drawing/2014/main" id="{C45D6964-4D5C-DD39-D128-51A880F7D0E5}"/>
              </a:ext>
            </a:extLst>
          </p:cNvPr>
          <p:cNvSpPr>
            <a:spLocks/>
          </p:cNvSpPr>
          <p:nvPr/>
        </p:nvSpPr>
        <p:spPr>
          <a:xfrm>
            <a:off x="2399869" y="2643737"/>
            <a:ext cx="2366934" cy="1800000"/>
          </a:xfrm>
          <a:prstGeom prst="rect">
            <a:avLst/>
          </a:prstGeom>
          <a:noFill/>
          <a:ln w="12700" cap="flat" cmpd="sng" algn="ctr">
            <a:solidFill>
              <a:srgbClr val="FFFFFF">
                <a:lumMod val="50000"/>
              </a:srgbClr>
            </a:solidFill>
            <a:prstDash val="solid"/>
            <a:miter lim="800000"/>
            <a:headEnd type="none" w="med" len="med"/>
            <a:tailEnd type="none" w="med" len="med"/>
          </a:ln>
          <a:effectLst/>
        </p:spPr>
        <p:txBody>
          <a:bodyPr wrap="square" lIns="46800" tIns="46800" rIns="46800" bIns="46800" rtlCol="0" anchor="t"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100" b="0" i="0" u="none" strike="noStrike" kern="0" cap="none" spc="0" normalizeH="0" baseline="0" noProof="0">
                <a:ln>
                  <a:noFill/>
                </a:ln>
                <a:solidFill>
                  <a:srgbClr val="000000"/>
                </a:solidFill>
                <a:effectLst/>
                <a:uLnTx/>
                <a:uFillTx/>
                <a:latin typeface="Arial"/>
              </a:rPr>
              <a:t>地方公共団体</a:t>
            </a:r>
          </a:p>
        </p:txBody>
      </p:sp>
      <p:sp>
        <p:nvSpPr>
          <p:cNvPr id="3" name="正方形/長方形 2">
            <a:extLst>
              <a:ext uri="{FF2B5EF4-FFF2-40B4-BE49-F238E27FC236}">
                <a16:creationId xmlns:a16="http://schemas.microsoft.com/office/drawing/2014/main" id="{F24F35F7-D3A6-84F8-F0F6-44C58409D18A}"/>
              </a:ext>
            </a:extLst>
          </p:cNvPr>
          <p:cNvSpPr/>
          <p:nvPr/>
        </p:nvSpPr>
        <p:spPr>
          <a:xfrm>
            <a:off x="306736" y="2701185"/>
            <a:ext cx="1692000" cy="720000"/>
          </a:xfrm>
          <a:prstGeom prst="rect">
            <a:avLst/>
          </a:prstGeom>
          <a:solidFill>
            <a:srgbClr val="EAAA00"/>
          </a:solidFill>
          <a:ln w="25400" cap="flat" cmpd="sng" algn="ctr">
            <a:noFill/>
            <a:prstDash val="solid"/>
            <a:miter lim="800000"/>
            <a:headEnd type="none" w="med" len="med"/>
            <a:tailEnd type="none" w="med" len="med"/>
          </a:ln>
          <a:effectLst/>
        </p:spPr>
        <p:txBody>
          <a:bodyPr wrap="square" lIns="46800" tIns="46800" rIns="46800" bIns="46800" rtlCol="0" anchor="ctr">
            <a:noAutofit/>
          </a:bodyPr>
          <a:lstStyle/>
          <a:p>
            <a:pPr algn="ctr">
              <a:defRPr/>
            </a:pPr>
            <a:r>
              <a:rPr kumimoji="0" lang="en-US" altLang="ja-JP" sz="1100" kern="0">
                <a:solidFill>
                  <a:prstClr val="white">
                    <a:lumMod val="100000"/>
                  </a:prstClr>
                </a:solidFill>
                <a:latin typeface="Arial"/>
              </a:rPr>
              <a:t>ASP</a:t>
            </a:r>
            <a:endParaRPr kumimoji="0" lang="ja-JP" altLang="en-US" sz="1100" kern="0">
              <a:solidFill>
                <a:prstClr val="white">
                  <a:lumMod val="100000"/>
                </a:prstClr>
              </a:solidFill>
              <a:latin typeface="Arial"/>
            </a:endParaRPr>
          </a:p>
        </p:txBody>
      </p:sp>
      <p:sp>
        <p:nvSpPr>
          <p:cNvPr id="4" name="正方形/長方形 3">
            <a:extLst>
              <a:ext uri="{FF2B5EF4-FFF2-40B4-BE49-F238E27FC236}">
                <a16:creationId xmlns:a16="http://schemas.microsoft.com/office/drawing/2014/main" id="{179B0E3B-99EF-76BC-E88C-E2AD3624012A}"/>
              </a:ext>
            </a:extLst>
          </p:cNvPr>
          <p:cNvSpPr/>
          <p:nvPr/>
        </p:nvSpPr>
        <p:spPr>
          <a:xfrm>
            <a:off x="6302576" y="3051853"/>
            <a:ext cx="2614703" cy="233014"/>
          </a:xfrm>
          <a:prstGeom prst="rect">
            <a:avLst/>
          </a:prstGeom>
          <a:noFill/>
          <a:ln w="12700" cap="flat" cmpd="sng" algn="ctr">
            <a:noFill/>
            <a:prstDash val="solid"/>
            <a:miter lim="800000"/>
            <a:headEnd type="none" w="med" len="med"/>
            <a:tailEnd type="none" w="med" len="med"/>
          </a:ln>
          <a:effectLst/>
        </p:spPr>
        <p:txBody>
          <a:bodyPr wrap="square" lIns="46800" tIns="46800" rIns="46800" bIns="46800" rtlCol="0" anchor="ctr">
            <a:spAutoFit/>
          </a:bodyPr>
          <a:lstStyle/>
          <a:p>
            <a:pPr algn="ctr">
              <a:defRPr/>
            </a:pPr>
            <a:r>
              <a:rPr kumimoji="0" lang="ja-JP" altLang="en-US" sz="900" kern="0">
                <a:solidFill>
                  <a:srgbClr val="000000"/>
                </a:solidFill>
                <a:latin typeface="Arial"/>
              </a:rPr>
              <a:t>目標管理指標</a:t>
            </a:r>
            <a:endParaRPr kumimoji="0" lang="en-US" altLang="ja-JP" sz="900" kern="0">
              <a:solidFill>
                <a:srgbClr val="000000"/>
              </a:solidFill>
              <a:latin typeface="Arial"/>
            </a:endParaRPr>
          </a:p>
        </p:txBody>
      </p:sp>
      <p:sp>
        <p:nvSpPr>
          <p:cNvPr id="5" name="正方形/長方形 4">
            <a:extLst>
              <a:ext uri="{FF2B5EF4-FFF2-40B4-BE49-F238E27FC236}">
                <a16:creationId xmlns:a16="http://schemas.microsoft.com/office/drawing/2014/main" id="{40F19B8C-0055-8DD8-4A03-1F5461A648D5}"/>
              </a:ext>
            </a:extLst>
          </p:cNvPr>
          <p:cNvSpPr/>
          <p:nvPr/>
        </p:nvSpPr>
        <p:spPr>
          <a:xfrm>
            <a:off x="333530" y="3700682"/>
            <a:ext cx="1692000" cy="720000"/>
          </a:xfrm>
          <a:prstGeom prst="rect">
            <a:avLst/>
          </a:prstGeom>
          <a:solidFill>
            <a:srgbClr val="0091DA"/>
          </a:solidFill>
          <a:ln w="25400" cap="flat" cmpd="sng" algn="ctr">
            <a:noFill/>
            <a:prstDash val="solid"/>
            <a:miter lim="800000"/>
            <a:headEnd type="none" w="med" len="med"/>
            <a:tailEnd type="none" w="med" len="med"/>
          </a:ln>
          <a:effectLst/>
        </p:spPr>
        <p:txBody>
          <a:bodyPr wrap="square" lIns="46800" tIns="46800" rIns="46800" bIns="46800" rtlCol="0" anchor="ctr">
            <a:noAutofit/>
          </a:bodyPr>
          <a:lstStyle/>
          <a:p>
            <a:pPr algn="ctr">
              <a:defRPr/>
            </a:pPr>
            <a:r>
              <a:rPr kumimoji="0" lang="ja-JP" altLang="en-US" sz="1100" kern="0">
                <a:solidFill>
                  <a:prstClr val="white">
                    <a:lumMod val="100000"/>
                  </a:prstClr>
                </a:solidFill>
                <a:latin typeface="Arial"/>
              </a:rPr>
              <a:t>ガバメントクラウド</a:t>
            </a:r>
            <a:br>
              <a:rPr kumimoji="0" lang="en-US" altLang="ja-JP" sz="1100" kern="0">
                <a:solidFill>
                  <a:prstClr val="white">
                    <a:lumMod val="100000"/>
                  </a:prstClr>
                </a:solidFill>
                <a:latin typeface="Arial"/>
              </a:rPr>
            </a:br>
            <a:r>
              <a:rPr kumimoji="0" lang="ja-JP" altLang="en-US" sz="1100" kern="0">
                <a:solidFill>
                  <a:prstClr val="white">
                    <a:lumMod val="100000"/>
                  </a:prstClr>
                </a:solidFill>
                <a:latin typeface="Arial"/>
              </a:rPr>
              <a:t>運用管理補助者</a:t>
            </a:r>
            <a:endParaRPr kumimoji="0" lang="en-US" altLang="ja-JP" sz="1100" kern="0">
              <a:solidFill>
                <a:prstClr val="white">
                  <a:lumMod val="100000"/>
                </a:prstClr>
              </a:solidFill>
              <a:latin typeface="Arial"/>
            </a:endParaRPr>
          </a:p>
          <a:p>
            <a:pPr algn="ctr">
              <a:defRPr/>
            </a:pPr>
            <a:r>
              <a:rPr kumimoji="0" lang="ja-JP" altLang="en-US" sz="1100" kern="0">
                <a:solidFill>
                  <a:prstClr val="white">
                    <a:lumMod val="100000"/>
                  </a:prstClr>
                </a:solidFill>
                <a:latin typeface="Arial"/>
              </a:rPr>
              <a:t>（</a:t>
            </a:r>
            <a:r>
              <a:rPr kumimoji="0" lang="en-US" altLang="ja-JP" sz="1100" kern="0">
                <a:solidFill>
                  <a:prstClr val="white">
                    <a:lumMod val="100000"/>
                  </a:prstClr>
                </a:solidFill>
                <a:latin typeface="Arial"/>
              </a:rPr>
              <a:t>KPI</a:t>
            </a:r>
            <a:r>
              <a:rPr kumimoji="0" lang="ja-JP" altLang="en-US" sz="1100" kern="0">
                <a:solidFill>
                  <a:prstClr val="white">
                    <a:lumMod val="100000"/>
                  </a:prstClr>
                </a:solidFill>
                <a:latin typeface="Arial"/>
              </a:rPr>
              <a:t>運用を支援する</a:t>
            </a:r>
            <a:endParaRPr kumimoji="0" lang="en-US" altLang="ja-JP" sz="1100" kern="0">
              <a:solidFill>
                <a:prstClr val="white">
                  <a:lumMod val="100000"/>
                </a:prstClr>
              </a:solidFill>
              <a:latin typeface="Arial"/>
            </a:endParaRPr>
          </a:p>
          <a:p>
            <a:pPr algn="ctr">
              <a:defRPr/>
            </a:pPr>
            <a:r>
              <a:rPr kumimoji="0" lang="ja-JP" altLang="en-US" sz="1100" kern="0">
                <a:solidFill>
                  <a:prstClr val="white">
                    <a:lumMod val="100000"/>
                  </a:prstClr>
                </a:solidFill>
                <a:latin typeface="Arial"/>
              </a:rPr>
              <a:t>運用管理補助者）</a:t>
            </a:r>
          </a:p>
        </p:txBody>
      </p:sp>
      <p:sp>
        <p:nvSpPr>
          <p:cNvPr id="6" name="正方形/長方形 5">
            <a:extLst>
              <a:ext uri="{FF2B5EF4-FFF2-40B4-BE49-F238E27FC236}">
                <a16:creationId xmlns:a16="http://schemas.microsoft.com/office/drawing/2014/main" id="{FF47197C-879A-3BDA-435B-85060A4117B0}"/>
              </a:ext>
            </a:extLst>
          </p:cNvPr>
          <p:cNvSpPr>
            <a:spLocks/>
          </p:cNvSpPr>
          <p:nvPr/>
        </p:nvSpPr>
        <p:spPr>
          <a:xfrm>
            <a:off x="6104076" y="2645543"/>
            <a:ext cx="3111642" cy="1800000"/>
          </a:xfrm>
          <a:prstGeom prst="rect">
            <a:avLst/>
          </a:prstGeom>
          <a:noFill/>
          <a:ln w="12700" cap="flat" cmpd="sng" algn="ctr">
            <a:solidFill>
              <a:srgbClr val="FFFFFF">
                <a:lumMod val="50000"/>
              </a:srgbClr>
            </a:solidFill>
            <a:prstDash val="solid"/>
            <a:miter lim="800000"/>
            <a:headEnd type="none" w="med" len="med"/>
            <a:tailEnd type="none" w="med" len="med"/>
          </a:ln>
          <a:effectLst/>
        </p:spPr>
        <p:txBody>
          <a:bodyPr wrap="square" lIns="46800" tIns="46800" rIns="46800" bIns="46800" rtlCol="0" anchor="t"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100" b="0" i="0" u="none" strike="noStrike" kern="0" cap="none" spc="0" normalizeH="0" baseline="0" noProof="0">
                <a:ln>
                  <a:noFill/>
                </a:ln>
                <a:solidFill>
                  <a:srgbClr val="000000"/>
                </a:solidFill>
                <a:effectLst/>
                <a:uLnTx/>
                <a:uFillTx/>
                <a:latin typeface="Arial"/>
              </a:rPr>
              <a:t>デジタル庁</a:t>
            </a:r>
          </a:p>
        </p:txBody>
      </p:sp>
      <p:grpSp>
        <p:nvGrpSpPr>
          <p:cNvPr id="7" name="グループ化 6">
            <a:extLst>
              <a:ext uri="{FF2B5EF4-FFF2-40B4-BE49-F238E27FC236}">
                <a16:creationId xmlns:a16="http://schemas.microsoft.com/office/drawing/2014/main" id="{118A6F2A-357A-DADF-8A0D-334C69C2A917}"/>
              </a:ext>
            </a:extLst>
          </p:cNvPr>
          <p:cNvGrpSpPr/>
          <p:nvPr/>
        </p:nvGrpSpPr>
        <p:grpSpPr>
          <a:xfrm>
            <a:off x="2889011" y="3067585"/>
            <a:ext cx="1388650" cy="1081410"/>
            <a:chOff x="4204439" y="2483966"/>
            <a:chExt cx="1388650" cy="910454"/>
          </a:xfrm>
        </p:grpSpPr>
        <p:sp>
          <p:nvSpPr>
            <p:cNvPr id="8" name="正方形/長方形 7">
              <a:extLst>
                <a:ext uri="{FF2B5EF4-FFF2-40B4-BE49-F238E27FC236}">
                  <a16:creationId xmlns:a16="http://schemas.microsoft.com/office/drawing/2014/main" id="{C2E8EFBA-BB1A-F828-CD22-EC836A0B8E78}"/>
                </a:ext>
              </a:extLst>
            </p:cNvPr>
            <p:cNvSpPr>
              <a:spLocks/>
            </p:cNvSpPr>
            <p:nvPr/>
          </p:nvSpPr>
          <p:spPr>
            <a:xfrm>
              <a:off x="4204439" y="2483966"/>
              <a:ext cx="1388650" cy="820851"/>
            </a:xfrm>
            <a:prstGeom prst="rect">
              <a:avLst/>
            </a:prstGeom>
            <a:noFill/>
            <a:ln w="12700" cap="flat" cmpd="sng" algn="ctr">
              <a:solidFill>
                <a:srgbClr val="FFFFFF">
                  <a:lumMod val="50000"/>
                </a:srgbClr>
              </a:solidFill>
              <a:prstDash val="solid"/>
              <a:miter lim="800000"/>
              <a:headEnd type="none" w="med" len="med"/>
              <a:tailEnd type="none" w="med" len="med"/>
            </a:ln>
            <a:effectLst/>
          </p:spPr>
          <p:txBody>
            <a:bodyPr wrap="square" lIns="46800" tIns="46800" rIns="46800" bIns="46800" rtlCol="0" anchor="t"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100" b="0" i="0" u="none" strike="noStrike" kern="0" cap="none" spc="0" normalizeH="0" baseline="0" noProof="0">
                  <a:ln>
                    <a:noFill/>
                  </a:ln>
                  <a:solidFill>
                    <a:srgbClr val="000000"/>
                  </a:solidFill>
                  <a:effectLst/>
                  <a:uLnTx/>
                  <a:uFillTx/>
                  <a:latin typeface="Arial"/>
                </a:rPr>
                <a:t>・目標管理指標①</a:t>
              </a:r>
              <a:endParaRPr kumimoji="0" lang="en-US" altLang="ja-JP" sz="1100" b="0" i="0" u="none" strike="noStrike" kern="0" cap="none" spc="0" normalizeH="0" baseline="0" noProof="0">
                <a:ln>
                  <a:noFill/>
                </a:ln>
                <a:solidFill>
                  <a:srgbClr val="000000"/>
                </a:solidFill>
                <a:effectLst/>
                <a:uLnTx/>
                <a:uFillTx/>
                <a:latin typeface="Arial"/>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100" b="0" i="0" u="none" strike="noStrike" kern="0" cap="none" spc="0" normalizeH="0" baseline="0" noProof="0">
                  <a:ln>
                    <a:noFill/>
                  </a:ln>
                  <a:solidFill>
                    <a:srgbClr val="000000"/>
                  </a:solidFill>
                  <a:effectLst/>
                  <a:uLnTx/>
                  <a:uFillTx/>
                  <a:latin typeface="Arial"/>
                </a:rPr>
                <a:t>・目標管理指標②</a:t>
              </a:r>
              <a:endParaRPr kumimoji="0" lang="en-US" altLang="ja-JP" sz="1100" b="0" i="0" u="none" strike="noStrike" kern="0" cap="none" spc="0" normalizeH="0" baseline="0" noProof="0">
                <a:ln>
                  <a:noFill/>
                </a:ln>
                <a:solidFill>
                  <a:srgbClr val="000000"/>
                </a:solidFill>
                <a:effectLst/>
                <a:uLnTx/>
                <a:uFillTx/>
                <a:latin typeface="Arial"/>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100" b="0" i="0" u="none" strike="noStrike" kern="0" cap="none" spc="0" normalizeH="0" baseline="0" noProof="0">
                  <a:ln>
                    <a:noFill/>
                  </a:ln>
                  <a:solidFill>
                    <a:srgbClr val="000000"/>
                  </a:solidFill>
                  <a:effectLst/>
                  <a:uLnTx/>
                  <a:uFillTx/>
                  <a:latin typeface="Arial"/>
                </a:rPr>
                <a:t>・目標管理指標③</a:t>
              </a:r>
              <a:endParaRPr kumimoji="0" lang="en-US" altLang="ja-JP" sz="1100" b="0" i="0" u="none" strike="noStrike" kern="0" cap="none" spc="0" normalizeH="0" baseline="0" noProof="0">
                <a:ln>
                  <a:noFill/>
                </a:ln>
                <a:solidFill>
                  <a:srgbClr val="000000"/>
                </a:solidFill>
                <a:effectLst/>
                <a:uLnTx/>
                <a:uFillTx/>
                <a:latin typeface="Arial"/>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altLang="ja-JP" sz="1100" b="0" i="0" u="none" strike="noStrike" kern="0" cap="none" spc="0" normalizeH="0" baseline="0" noProof="0">
                <a:ln>
                  <a:noFill/>
                </a:ln>
                <a:solidFill>
                  <a:srgbClr val="000000"/>
                </a:solidFill>
                <a:effectLst/>
                <a:uLnTx/>
                <a:uFillTx/>
                <a:latin typeface="Arial"/>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altLang="ja-JP" sz="1100" b="0" i="0" u="none" strike="noStrike" kern="0" cap="none" spc="0" normalizeH="0" baseline="0" noProof="0">
                <a:ln>
                  <a:noFill/>
                </a:ln>
                <a:solidFill>
                  <a:srgbClr val="000000"/>
                </a:solidFill>
                <a:effectLst/>
                <a:uLnTx/>
                <a:uFillTx/>
                <a:latin typeface="Arial"/>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altLang="ja-JP" sz="1100" b="0" i="0" u="none" strike="noStrike" kern="0" cap="none" spc="0" normalizeH="0" baseline="0" noProof="0">
                <a:ln>
                  <a:noFill/>
                </a:ln>
                <a:solidFill>
                  <a:srgbClr val="000000"/>
                </a:solidFill>
                <a:effectLst/>
                <a:uLnTx/>
                <a:uFillTx/>
                <a:latin typeface="Arial"/>
              </a:endParaRPr>
            </a:p>
          </p:txBody>
        </p:sp>
        <p:sp>
          <p:nvSpPr>
            <p:cNvPr id="9" name="テキスト ボックス 8">
              <a:extLst>
                <a:ext uri="{FF2B5EF4-FFF2-40B4-BE49-F238E27FC236}">
                  <a16:creationId xmlns:a16="http://schemas.microsoft.com/office/drawing/2014/main" id="{CB857C35-6ED1-B4EE-FD36-1E633DC88E13}"/>
                </a:ext>
              </a:extLst>
            </p:cNvPr>
            <p:cNvSpPr txBox="1"/>
            <p:nvPr/>
          </p:nvSpPr>
          <p:spPr>
            <a:xfrm>
              <a:off x="4791453" y="2971227"/>
              <a:ext cx="184666" cy="423193"/>
            </a:xfrm>
            <a:prstGeom prst="rect">
              <a:avLst/>
            </a:prstGeom>
            <a:noFill/>
          </p:spPr>
          <p:txBody>
            <a:bodyPr vert="eaVert" wrap="square" lIns="0" tIns="0" rIns="0" bIns="0" rtlCol="0">
              <a:spAutoFit/>
            </a:bodyPr>
            <a:lstStyle/>
            <a:p>
              <a:pPr marL="0" marR="0" lvl="0" indent="0" defTabSz="1007772" eaLnBrk="1" fontAlgn="ctr" latinLnBrk="0" hangingPunct="1">
                <a:lnSpc>
                  <a:spcPct val="120000"/>
                </a:lnSpc>
                <a:spcBef>
                  <a:spcPts val="0"/>
                </a:spcBef>
                <a:spcAft>
                  <a:spcPts val="400"/>
                </a:spcAft>
                <a:buClr>
                  <a:srgbClr val="000000"/>
                </a:buClr>
                <a:buSzTx/>
                <a:buFontTx/>
                <a:buNone/>
                <a:tabLst/>
                <a:defRPr/>
              </a:pPr>
              <a:r>
                <a:rPr kumimoji="0" lang="ja-JP" altLang="en-US" sz="1000" b="0" i="0" u="none" strike="noStrike" kern="0" cap="none" spc="100" normalizeH="0" baseline="0" noProof="0">
                  <a:ln>
                    <a:noFill/>
                  </a:ln>
                  <a:solidFill>
                    <a:srgbClr val="000000"/>
                  </a:solidFill>
                  <a:effectLst/>
                  <a:uLnTx/>
                  <a:uFillTx/>
                </a:rPr>
                <a:t>・・・</a:t>
              </a:r>
            </a:p>
          </p:txBody>
        </p:sp>
      </p:grpSp>
      <p:grpSp>
        <p:nvGrpSpPr>
          <p:cNvPr id="10" name="グループ化 9">
            <a:extLst>
              <a:ext uri="{FF2B5EF4-FFF2-40B4-BE49-F238E27FC236}">
                <a16:creationId xmlns:a16="http://schemas.microsoft.com/office/drawing/2014/main" id="{50A59F3E-CAFB-BBA5-0FC2-C1921787F022}"/>
              </a:ext>
            </a:extLst>
          </p:cNvPr>
          <p:cNvGrpSpPr/>
          <p:nvPr/>
        </p:nvGrpSpPr>
        <p:grpSpPr>
          <a:xfrm>
            <a:off x="6934967" y="3239511"/>
            <a:ext cx="1388650" cy="1091972"/>
            <a:chOff x="4204439" y="2483965"/>
            <a:chExt cx="1388650" cy="1438846"/>
          </a:xfrm>
        </p:grpSpPr>
        <p:sp>
          <p:nvSpPr>
            <p:cNvPr id="11" name="正方形/長方形 10">
              <a:extLst>
                <a:ext uri="{FF2B5EF4-FFF2-40B4-BE49-F238E27FC236}">
                  <a16:creationId xmlns:a16="http://schemas.microsoft.com/office/drawing/2014/main" id="{DDB4E9EF-C77C-37E3-C7DF-74E91B2174A4}"/>
                </a:ext>
              </a:extLst>
            </p:cNvPr>
            <p:cNvSpPr>
              <a:spLocks/>
            </p:cNvSpPr>
            <p:nvPr/>
          </p:nvSpPr>
          <p:spPr>
            <a:xfrm>
              <a:off x="4204439" y="2483965"/>
              <a:ext cx="1388650" cy="1438846"/>
            </a:xfrm>
            <a:prstGeom prst="rect">
              <a:avLst/>
            </a:prstGeom>
            <a:noFill/>
            <a:ln w="12700" cap="flat" cmpd="sng" algn="ctr">
              <a:solidFill>
                <a:srgbClr val="FFFFFF">
                  <a:lumMod val="50000"/>
                </a:srgbClr>
              </a:solidFill>
              <a:prstDash val="solid"/>
              <a:miter lim="800000"/>
              <a:headEnd type="none" w="med" len="med"/>
              <a:tailEnd type="none" w="med" len="med"/>
            </a:ln>
            <a:effectLst/>
          </p:spPr>
          <p:txBody>
            <a:bodyPr wrap="square" lIns="46800" tIns="46800" rIns="46800" bIns="46800" rtlCol="0" anchor="t"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100" b="0" i="0" u="none" strike="noStrike" kern="0" cap="none" spc="0" normalizeH="0" baseline="0" noProof="0">
                  <a:ln>
                    <a:noFill/>
                  </a:ln>
                  <a:solidFill>
                    <a:srgbClr val="000000"/>
                  </a:solidFill>
                  <a:effectLst/>
                  <a:uLnTx/>
                  <a:uFillTx/>
                  <a:latin typeface="Arial"/>
                </a:rPr>
                <a:t>・目標管理指標①</a:t>
              </a:r>
              <a:endParaRPr kumimoji="0" lang="en-US" altLang="ja-JP" sz="1100" b="0" i="0" u="none" strike="noStrike" kern="0" cap="none" spc="0" normalizeH="0" baseline="0" noProof="0">
                <a:ln>
                  <a:noFill/>
                </a:ln>
                <a:solidFill>
                  <a:srgbClr val="000000"/>
                </a:solidFill>
                <a:effectLst/>
                <a:uLnTx/>
                <a:uFillTx/>
                <a:latin typeface="Arial"/>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100" b="0" i="0" u="none" strike="noStrike" kern="0" cap="none" spc="0" normalizeH="0" baseline="0" noProof="0">
                  <a:ln>
                    <a:noFill/>
                  </a:ln>
                  <a:solidFill>
                    <a:srgbClr val="000000"/>
                  </a:solidFill>
                  <a:effectLst/>
                  <a:uLnTx/>
                  <a:uFillTx/>
                  <a:latin typeface="Arial"/>
                </a:rPr>
                <a:t>・目標管理指標③</a:t>
              </a:r>
              <a:endParaRPr kumimoji="0" lang="en-US" altLang="ja-JP" sz="1100" b="0" i="0" u="none" strike="noStrike" kern="0" cap="none" spc="0" normalizeH="0" baseline="0" noProof="0">
                <a:ln>
                  <a:noFill/>
                </a:ln>
                <a:solidFill>
                  <a:srgbClr val="000000"/>
                </a:solidFill>
                <a:effectLst/>
                <a:uLnTx/>
                <a:uFillTx/>
                <a:latin typeface="Arial"/>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altLang="ja-JP" sz="1100" b="0" i="0" u="none" strike="noStrike" kern="0" cap="none" spc="0" normalizeH="0" baseline="0" noProof="0">
                <a:ln>
                  <a:noFill/>
                </a:ln>
                <a:solidFill>
                  <a:srgbClr val="000000"/>
                </a:solidFill>
                <a:effectLst/>
                <a:uLnTx/>
                <a:uFillTx/>
                <a:latin typeface="Arial"/>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altLang="ja-JP" sz="1100" b="0" i="0" u="none" strike="noStrike" kern="0" cap="none" spc="0" normalizeH="0" baseline="0" noProof="0">
                <a:ln>
                  <a:noFill/>
                </a:ln>
                <a:solidFill>
                  <a:srgbClr val="000000"/>
                </a:solidFill>
                <a:effectLst/>
                <a:uLnTx/>
                <a:uFillTx/>
                <a:latin typeface="Arial"/>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altLang="ja-JP" sz="1100" b="0" i="0" u="none" strike="noStrike" kern="0" cap="none" spc="0" normalizeH="0" baseline="0" noProof="0">
                <a:ln>
                  <a:noFill/>
                </a:ln>
                <a:solidFill>
                  <a:srgbClr val="000000"/>
                </a:solidFill>
                <a:effectLst/>
                <a:uLnTx/>
                <a:uFillTx/>
                <a:latin typeface="Arial"/>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altLang="ja-JP" sz="1100" b="0" i="0" u="none" strike="noStrike" kern="0" cap="none" spc="0" normalizeH="0" baseline="0" noProof="0">
                <a:ln>
                  <a:noFill/>
                </a:ln>
                <a:solidFill>
                  <a:srgbClr val="000000"/>
                </a:solidFill>
                <a:effectLst/>
                <a:uLnTx/>
                <a:uFillTx/>
                <a:latin typeface="Arial"/>
              </a:endParaRPr>
            </a:p>
          </p:txBody>
        </p:sp>
        <p:sp>
          <p:nvSpPr>
            <p:cNvPr id="12" name="テキスト ボックス 11">
              <a:extLst>
                <a:ext uri="{FF2B5EF4-FFF2-40B4-BE49-F238E27FC236}">
                  <a16:creationId xmlns:a16="http://schemas.microsoft.com/office/drawing/2014/main" id="{7779C6E9-57E2-2DFA-7EC2-D5FF52909F6B}"/>
                </a:ext>
              </a:extLst>
            </p:cNvPr>
            <p:cNvSpPr txBox="1"/>
            <p:nvPr/>
          </p:nvSpPr>
          <p:spPr>
            <a:xfrm>
              <a:off x="4809261" y="2998765"/>
              <a:ext cx="184666" cy="737596"/>
            </a:xfrm>
            <a:prstGeom prst="rect">
              <a:avLst/>
            </a:prstGeom>
            <a:noFill/>
          </p:spPr>
          <p:txBody>
            <a:bodyPr vert="eaVert" wrap="square" lIns="0" tIns="0" rIns="0" bIns="0" rtlCol="0">
              <a:spAutoFit/>
            </a:bodyPr>
            <a:lstStyle/>
            <a:p>
              <a:pPr marL="0" marR="0" lvl="0" indent="0" defTabSz="1007772" eaLnBrk="1" fontAlgn="ctr" latinLnBrk="0" hangingPunct="1">
                <a:lnSpc>
                  <a:spcPct val="120000"/>
                </a:lnSpc>
                <a:spcBef>
                  <a:spcPts val="0"/>
                </a:spcBef>
                <a:spcAft>
                  <a:spcPts val="400"/>
                </a:spcAft>
                <a:buClr>
                  <a:srgbClr val="000000"/>
                </a:buClr>
                <a:buSzTx/>
                <a:buFontTx/>
                <a:buNone/>
                <a:tabLst/>
                <a:defRPr/>
              </a:pPr>
              <a:r>
                <a:rPr kumimoji="0" lang="ja-JP" altLang="en-US" sz="1000" b="0" i="0" u="none" strike="noStrike" kern="0" cap="none" spc="100" normalizeH="0" baseline="0" noProof="0">
                  <a:ln>
                    <a:noFill/>
                  </a:ln>
                  <a:solidFill>
                    <a:srgbClr val="000000"/>
                  </a:solidFill>
                  <a:effectLst/>
                  <a:uLnTx/>
                  <a:uFillTx/>
                </a:rPr>
                <a:t>・・・</a:t>
              </a:r>
            </a:p>
          </p:txBody>
        </p:sp>
      </p:grpSp>
      <p:cxnSp>
        <p:nvCxnSpPr>
          <p:cNvPr id="13" name="直線コネクタ 12">
            <a:extLst>
              <a:ext uri="{FF2B5EF4-FFF2-40B4-BE49-F238E27FC236}">
                <a16:creationId xmlns:a16="http://schemas.microsoft.com/office/drawing/2014/main" id="{49E44D74-00B6-8744-8350-FD220778F254}"/>
              </a:ext>
            </a:extLst>
          </p:cNvPr>
          <p:cNvCxnSpPr>
            <a:cxnSpLocks/>
            <a:stCxn id="6" idx="1"/>
            <a:endCxn id="25" idx="3"/>
          </p:cNvCxnSpPr>
          <p:nvPr/>
        </p:nvCxnSpPr>
        <p:spPr>
          <a:xfrm flipH="1">
            <a:off x="4942226" y="3545543"/>
            <a:ext cx="1161850" cy="11699"/>
          </a:xfrm>
          <a:prstGeom prst="line">
            <a:avLst/>
          </a:prstGeom>
          <a:noFill/>
          <a:ln w="19050" cap="flat" cmpd="sng" algn="ctr">
            <a:solidFill>
              <a:srgbClr val="FF0000"/>
            </a:solidFill>
            <a:prstDash val="solid"/>
            <a:miter lim="800000"/>
            <a:tailEnd type="triangle"/>
          </a:ln>
          <a:effectLst/>
        </p:spPr>
      </p:cxnSp>
      <p:sp>
        <p:nvSpPr>
          <p:cNvPr id="14" name="正方形/長方形 13">
            <a:extLst>
              <a:ext uri="{FF2B5EF4-FFF2-40B4-BE49-F238E27FC236}">
                <a16:creationId xmlns:a16="http://schemas.microsoft.com/office/drawing/2014/main" id="{25A31178-9C5A-7130-AC48-556BF46A62B6}"/>
              </a:ext>
            </a:extLst>
          </p:cNvPr>
          <p:cNvSpPr/>
          <p:nvPr/>
        </p:nvSpPr>
        <p:spPr>
          <a:xfrm>
            <a:off x="2308358" y="2868148"/>
            <a:ext cx="2520000" cy="233014"/>
          </a:xfrm>
          <a:prstGeom prst="rect">
            <a:avLst/>
          </a:prstGeom>
          <a:noFill/>
          <a:ln w="12700" cap="flat" cmpd="sng" algn="ctr">
            <a:noFill/>
            <a:prstDash val="solid"/>
            <a:miter lim="800000"/>
            <a:headEnd type="none" w="med" len="med"/>
            <a:tailEnd type="none" w="med" len="med"/>
          </a:ln>
          <a:effectLst/>
        </p:spPr>
        <p:txBody>
          <a:bodyPr wrap="square" lIns="46800" tIns="46800" rIns="46800" bIns="46800" rtlCol="0" anchor="ctr">
            <a:spAutoFit/>
          </a:bodyPr>
          <a:lstStyle/>
          <a:p>
            <a:pPr algn="ctr">
              <a:defRPr/>
            </a:pPr>
            <a:r>
              <a:rPr kumimoji="0" lang="ja-JP" altLang="en-US" sz="900" kern="0">
                <a:solidFill>
                  <a:srgbClr val="000000"/>
                </a:solidFill>
                <a:latin typeface="Arial"/>
              </a:rPr>
              <a:t>地方公共団体が管理する</a:t>
            </a:r>
            <a:r>
              <a:rPr kumimoji="0" lang="en-US" altLang="ja-JP" sz="900" kern="0">
                <a:solidFill>
                  <a:srgbClr val="000000"/>
                </a:solidFill>
                <a:latin typeface="Arial"/>
              </a:rPr>
              <a:t>KPI</a:t>
            </a:r>
          </a:p>
        </p:txBody>
      </p:sp>
      <p:sp>
        <p:nvSpPr>
          <p:cNvPr id="15" name="正方形/長方形 14">
            <a:extLst>
              <a:ext uri="{FF2B5EF4-FFF2-40B4-BE49-F238E27FC236}">
                <a16:creationId xmlns:a16="http://schemas.microsoft.com/office/drawing/2014/main" id="{42168603-8F8B-B390-F3F2-2338F04AB579}"/>
              </a:ext>
            </a:extLst>
          </p:cNvPr>
          <p:cNvSpPr/>
          <p:nvPr/>
        </p:nvSpPr>
        <p:spPr>
          <a:xfrm>
            <a:off x="4919017" y="3561164"/>
            <a:ext cx="1194024" cy="648512"/>
          </a:xfrm>
          <a:prstGeom prst="rect">
            <a:avLst/>
          </a:prstGeom>
          <a:noFill/>
          <a:ln w="12700" cap="flat" cmpd="sng" algn="ctr">
            <a:noFill/>
            <a:prstDash val="solid"/>
            <a:miter lim="800000"/>
            <a:headEnd type="none" w="med" len="med"/>
            <a:tailEnd type="none" w="med" len="med"/>
          </a:ln>
          <a:effectLst/>
        </p:spPr>
        <p:txBody>
          <a:bodyPr wrap="square" lIns="46800" tIns="46800" rIns="46800" bIns="46800" rtlCol="0" anchor="ctr">
            <a:spAutoFit/>
          </a:bodyPr>
          <a:lstStyle/>
          <a:p>
            <a:pPr algn="ctr">
              <a:defRPr/>
            </a:pPr>
            <a:r>
              <a:rPr kumimoji="0" lang="ja-JP" altLang="en-US" sz="900" kern="0">
                <a:solidFill>
                  <a:srgbClr val="000000"/>
                </a:solidFill>
                <a:latin typeface="Arial"/>
              </a:rPr>
              <a:t>目標管理指標において地方公共団体向けダッシュボードで可視化する指標値の開示</a:t>
            </a:r>
          </a:p>
        </p:txBody>
      </p:sp>
      <p:sp>
        <p:nvSpPr>
          <p:cNvPr id="16" name="正方形/長方形 15">
            <a:extLst>
              <a:ext uri="{FF2B5EF4-FFF2-40B4-BE49-F238E27FC236}">
                <a16:creationId xmlns:a16="http://schemas.microsoft.com/office/drawing/2014/main" id="{6344247B-4A97-2591-4F5B-D18FDF4A783F}"/>
              </a:ext>
            </a:extLst>
          </p:cNvPr>
          <p:cNvSpPr/>
          <p:nvPr/>
        </p:nvSpPr>
        <p:spPr>
          <a:xfrm>
            <a:off x="3946639" y="2282752"/>
            <a:ext cx="2593767" cy="279180"/>
          </a:xfrm>
          <a:prstGeom prst="rect">
            <a:avLst/>
          </a:prstGeom>
          <a:noFill/>
          <a:ln w="12700" cap="flat" cmpd="sng" algn="ctr">
            <a:noFill/>
            <a:prstDash val="solid"/>
            <a:miter lim="800000"/>
            <a:headEnd type="none" w="med" len="med"/>
            <a:tailEnd type="none" w="med" len="med"/>
          </a:ln>
          <a:effectLst/>
        </p:spPr>
        <p:txBody>
          <a:bodyPr wrap="square" lIns="46800" tIns="46800" rIns="46800" bIns="46800" rtlCol="0" anchor="ctr">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200" b="0" i="0" u="none" strike="noStrike" kern="0" cap="none" spc="0" normalizeH="0" baseline="0" noProof="0">
                <a:ln>
                  <a:noFill/>
                </a:ln>
                <a:solidFill>
                  <a:srgbClr val="000000"/>
                </a:solidFill>
                <a:effectLst/>
                <a:uLnTx/>
                <a:uFillTx/>
              </a:rPr>
              <a:t>管理する</a:t>
            </a:r>
            <a:r>
              <a:rPr kumimoji="0" lang="en-US" altLang="ja-JP" sz="1200" b="0" i="0" u="none" strike="noStrike" kern="0" cap="none" spc="0" normalizeH="0" baseline="0" noProof="0">
                <a:ln>
                  <a:noFill/>
                </a:ln>
                <a:solidFill>
                  <a:srgbClr val="000000"/>
                </a:solidFill>
                <a:effectLst/>
                <a:uLnTx/>
                <a:uFillTx/>
              </a:rPr>
              <a:t>KPI</a:t>
            </a:r>
            <a:r>
              <a:rPr kumimoji="0" lang="ja-JP" altLang="en-US" sz="1200" b="0" i="0" u="none" strike="noStrike" kern="0" cap="none" spc="0" normalizeH="0" baseline="0" noProof="0">
                <a:ln>
                  <a:noFill/>
                </a:ln>
                <a:solidFill>
                  <a:srgbClr val="000000"/>
                </a:solidFill>
                <a:effectLst/>
                <a:uLnTx/>
                <a:uFillTx/>
              </a:rPr>
              <a:t>検討時の各関係者の役割</a:t>
            </a:r>
            <a:endParaRPr kumimoji="0" lang="en-US" altLang="ja-JP" sz="1200" b="0" i="0" u="none" strike="noStrike" kern="0" cap="none" spc="0" normalizeH="0" baseline="0" noProof="0">
              <a:ln>
                <a:noFill/>
              </a:ln>
              <a:solidFill>
                <a:srgbClr val="000000"/>
              </a:solidFill>
              <a:effectLst/>
              <a:uLnTx/>
              <a:uFillTx/>
            </a:endParaRPr>
          </a:p>
        </p:txBody>
      </p:sp>
      <p:sp>
        <p:nvSpPr>
          <p:cNvPr id="21" name="四角形: 角を丸くする 20">
            <a:extLst>
              <a:ext uri="{FF2B5EF4-FFF2-40B4-BE49-F238E27FC236}">
                <a16:creationId xmlns:a16="http://schemas.microsoft.com/office/drawing/2014/main" id="{EA8CD6E3-8631-F99B-9162-AF27C2B02A9B}"/>
              </a:ext>
            </a:extLst>
          </p:cNvPr>
          <p:cNvSpPr>
            <a:spLocks/>
          </p:cNvSpPr>
          <p:nvPr/>
        </p:nvSpPr>
        <p:spPr>
          <a:xfrm>
            <a:off x="200460" y="4952857"/>
            <a:ext cx="4787486" cy="1599452"/>
          </a:xfrm>
          <a:prstGeom prst="roundRect">
            <a:avLst/>
          </a:prstGeom>
          <a:solidFill>
            <a:srgbClr val="FFFFFF">
              <a:lumMod val="85000"/>
            </a:srgbClr>
          </a:solidFill>
          <a:ln w="25400" cap="flat" cmpd="sng" algn="ctr">
            <a:noFill/>
            <a:prstDash val="solid"/>
            <a:miter lim="800000"/>
          </a:ln>
          <a:effectLst/>
        </p:spPr>
        <p:txBody>
          <a:bodyPr wrap="square" lIns="36000" tIns="36000" rIns="36000" bIns="36000" rtlCol="0" anchor="ctr">
            <a:noAutofit/>
          </a:bodyPr>
          <a:lstStyle/>
          <a:p>
            <a:pPr marL="0" marR="0" lvl="0" indent="0" algn="ctr" defTabSz="914400" eaLnBrk="1" fontAlgn="auto" latinLnBrk="0" hangingPunct="1">
              <a:lnSpc>
                <a:spcPct val="100000"/>
              </a:lnSpc>
              <a:spcBef>
                <a:spcPts val="0"/>
              </a:spcBef>
              <a:spcAft>
                <a:spcPts val="600"/>
              </a:spcAft>
              <a:buClrTx/>
              <a:buSzTx/>
              <a:buFontTx/>
              <a:buNone/>
              <a:tabLst/>
              <a:defRPr/>
            </a:pPr>
            <a:r>
              <a:rPr kumimoji="0" lang="ja-JP" altLang="en-US" sz="1100" b="0" i="0" u="sng" strike="noStrike" kern="0" cap="none" spc="0" normalizeH="0" baseline="0" noProof="0">
                <a:ln>
                  <a:noFill/>
                </a:ln>
                <a:solidFill>
                  <a:srgbClr val="00338D"/>
                </a:solidFill>
                <a:effectLst/>
                <a:uLnTx/>
                <a:uFillTx/>
              </a:rPr>
              <a:t>地方公共団体における</a:t>
            </a:r>
            <a:r>
              <a:rPr kumimoji="0" lang="en-US" altLang="ja-JP" sz="1100" b="0" i="0" u="sng" strike="noStrike" kern="0" cap="none" spc="0" normalizeH="0" baseline="0" noProof="0">
                <a:ln>
                  <a:noFill/>
                </a:ln>
                <a:solidFill>
                  <a:srgbClr val="00338D"/>
                </a:solidFill>
                <a:effectLst/>
                <a:uLnTx/>
                <a:uFillTx/>
              </a:rPr>
              <a:t>KPI</a:t>
            </a:r>
            <a:r>
              <a:rPr kumimoji="0" lang="ja-JP" altLang="en-US" sz="1100" b="0" i="0" u="sng" strike="noStrike" kern="0" cap="none" spc="0" normalizeH="0" baseline="0" noProof="0">
                <a:ln>
                  <a:noFill/>
                </a:ln>
                <a:solidFill>
                  <a:srgbClr val="00338D"/>
                </a:solidFill>
                <a:effectLst/>
                <a:uLnTx/>
                <a:uFillTx/>
              </a:rPr>
              <a:t>の検討</a:t>
            </a:r>
            <a:endParaRPr kumimoji="0" lang="en-US" altLang="ja-JP" sz="1100" b="0" i="0" u="sng" strike="noStrike" kern="0" cap="none" spc="0" normalizeH="0" baseline="0" noProof="0">
              <a:ln>
                <a:noFill/>
              </a:ln>
              <a:solidFill>
                <a:srgbClr val="00338D"/>
              </a:solidFill>
              <a:effectLst/>
              <a:uLnTx/>
              <a:uFillTx/>
            </a:endParaRPr>
          </a:p>
          <a:p>
            <a:pPr marL="171450" marR="0" lvl="0" indent="-171450" defTabSz="914400" eaLnBrk="1" fontAlgn="auto" latinLnBrk="0" hangingPunct="1">
              <a:lnSpc>
                <a:spcPct val="100000"/>
              </a:lnSpc>
              <a:spcBef>
                <a:spcPts val="0"/>
              </a:spcBef>
              <a:spcAft>
                <a:spcPts val="600"/>
              </a:spcAft>
              <a:buClrTx/>
              <a:buSzTx/>
              <a:buFont typeface="Wingdings" panose="05000000000000000000" pitchFamily="2" charset="2"/>
              <a:buChar char="Ø"/>
              <a:tabLst/>
              <a:defRPr/>
            </a:pPr>
            <a:r>
              <a:rPr kumimoji="0" lang="ja-JP" altLang="en-US" sz="1100" b="0" i="0" u="none" strike="noStrike" kern="0" cap="none" spc="0" normalizeH="0" baseline="0" noProof="0">
                <a:ln>
                  <a:noFill/>
                </a:ln>
                <a:solidFill>
                  <a:srgbClr val="00338D"/>
                </a:solidFill>
                <a:effectLst/>
                <a:uLnTx/>
                <a:uFillTx/>
              </a:rPr>
              <a:t>各地方公共団体の状況、目標管理指標の内容及び可視化するダッシュボードを踏まえ、管理すべき</a:t>
            </a:r>
            <a:r>
              <a:rPr kumimoji="0" lang="en-US" altLang="ja-JP" sz="1100" b="0" i="0" u="none" strike="noStrike" kern="0" cap="none" spc="0" normalizeH="0" baseline="0" noProof="0">
                <a:ln>
                  <a:noFill/>
                </a:ln>
                <a:solidFill>
                  <a:srgbClr val="00338D"/>
                </a:solidFill>
                <a:effectLst/>
                <a:uLnTx/>
                <a:uFillTx/>
              </a:rPr>
              <a:t>KPI</a:t>
            </a:r>
            <a:r>
              <a:rPr kumimoji="0" lang="ja-JP" altLang="en-US" sz="1100" b="0" i="0" u="none" strike="noStrike" kern="0" cap="none" spc="0" normalizeH="0" baseline="0" noProof="0">
                <a:ln>
                  <a:noFill/>
                </a:ln>
                <a:solidFill>
                  <a:srgbClr val="00338D"/>
                </a:solidFill>
                <a:effectLst/>
                <a:uLnTx/>
                <a:uFillTx/>
              </a:rPr>
              <a:t>を</a:t>
            </a:r>
            <a:r>
              <a:rPr kumimoji="0" lang="ja-JP" altLang="en-US" sz="1100" kern="0">
                <a:solidFill>
                  <a:srgbClr val="00338D"/>
                </a:solidFill>
              </a:rPr>
              <a:t>検討する</a:t>
            </a:r>
            <a:r>
              <a:rPr kumimoji="0" lang="ja-JP" altLang="en-US" sz="1100" b="0" i="0" u="none" strike="noStrike" kern="0" cap="none" spc="0" normalizeH="0" baseline="0" noProof="0">
                <a:ln>
                  <a:noFill/>
                </a:ln>
                <a:solidFill>
                  <a:srgbClr val="00338D"/>
                </a:solidFill>
                <a:effectLst/>
                <a:uLnTx/>
                <a:uFillTx/>
              </a:rPr>
              <a:t>。</a:t>
            </a:r>
            <a:endParaRPr kumimoji="0" lang="en-US" altLang="ja-JP" sz="1100" b="0" i="0" u="none" strike="noStrike" kern="0" cap="none" spc="0" normalizeH="0" baseline="0" noProof="0">
              <a:ln>
                <a:noFill/>
              </a:ln>
              <a:solidFill>
                <a:srgbClr val="00338D"/>
              </a:solidFill>
              <a:effectLst/>
              <a:uLnTx/>
              <a:uFillTx/>
            </a:endParaRPr>
          </a:p>
          <a:p>
            <a:pPr marL="171450" marR="0" lvl="0" indent="-171450" defTabSz="914400" eaLnBrk="1" fontAlgn="auto" latinLnBrk="0" hangingPunct="1">
              <a:lnSpc>
                <a:spcPct val="100000"/>
              </a:lnSpc>
              <a:spcBef>
                <a:spcPts val="0"/>
              </a:spcBef>
              <a:spcAft>
                <a:spcPts val="600"/>
              </a:spcAft>
              <a:buClrTx/>
              <a:buSzTx/>
              <a:buFont typeface="Wingdings" panose="05000000000000000000" pitchFamily="2" charset="2"/>
              <a:buChar char="Ø"/>
              <a:tabLst/>
              <a:defRPr/>
            </a:pPr>
            <a:r>
              <a:rPr kumimoji="0" lang="ja-JP" altLang="en-US" sz="1100" b="0" i="0" u="none" strike="noStrike" kern="0" cap="none" spc="0" normalizeH="0" baseline="0" noProof="0">
                <a:ln>
                  <a:noFill/>
                </a:ln>
                <a:solidFill>
                  <a:srgbClr val="00338D"/>
                </a:solidFill>
                <a:effectLst/>
                <a:uLnTx/>
                <a:uFillTx/>
              </a:rPr>
              <a:t>必ずしも目標管理指標の全てを</a:t>
            </a:r>
            <a:r>
              <a:rPr kumimoji="0" lang="en-US" altLang="ja-JP" sz="1100" b="0" i="0" u="none" strike="noStrike" kern="0" cap="none" spc="0" normalizeH="0" baseline="0" noProof="0">
                <a:ln>
                  <a:noFill/>
                </a:ln>
                <a:solidFill>
                  <a:srgbClr val="00338D"/>
                </a:solidFill>
                <a:effectLst/>
                <a:uLnTx/>
                <a:uFillTx/>
              </a:rPr>
              <a:t>KPI</a:t>
            </a:r>
            <a:r>
              <a:rPr kumimoji="0" lang="ja-JP" altLang="en-US" sz="1100" b="0" i="0" u="none" strike="noStrike" kern="0" cap="none" spc="0" normalizeH="0" baseline="0" noProof="0">
                <a:ln>
                  <a:noFill/>
                </a:ln>
                <a:solidFill>
                  <a:srgbClr val="00338D"/>
                </a:solidFill>
                <a:effectLst/>
                <a:uLnTx/>
                <a:uFillTx/>
              </a:rPr>
              <a:t>とする必要はない。</a:t>
            </a:r>
            <a:endParaRPr kumimoji="0" lang="en-US" altLang="ja-JP" sz="1100" b="0" i="0" u="none" strike="noStrike" kern="0" cap="none" spc="0" normalizeH="0" baseline="0" noProof="0">
              <a:ln>
                <a:noFill/>
              </a:ln>
              <a:solidFill>
                <a:srgbClr val="00338D"/>
              </a:solidFill>
              <a:effectLst/>
              <a:uLnTx/>
              <a:uFillTx/>
            </a:endParaRPr>
          </a:p>
          <a:p>
            <a:pPr marL="171450" marR="0" lvl="0" indent="-171450" defTabSz="914400" eaLnBrk="1" fontAlgn="auto" latinLnBrk="0" hangingPunct="1">
              <a:lnSpc>
                <a:spcPct val="100000"/>
              </a:lnSpc>
              <a:spcBef>
                <a:spcPts val="0"/>
              </a:spcBef>
              <a:spcAft>
                <a:spcPts val="600"/>
              </a:spcAft>
              <a:buClrTx/>
              <a:buSzTx/>
              <a:buFont typeface="Wingdings" panose="05000000000000000000" pitchFamily="2" charset="2"/>
              <a:buChar char="Ø"/>
              <a:tabLst/>
              <a:defRPr/>
            </a:pPr>
            <a:r>
              <a:rPr kumimoji="0" lang="ja-JP" altLang="en-US" sz="1100" b="0" i="0" u="none" strike="noStrike" kern="0" cap="none" spc="0" normalizeH="0" baseline="0" noProof="0">
                <a:ln>
                  <a:noFill/>
                </a:ln>
                <a:solidFill>
                  <a:srgbClr val="00338D"/>
                </a:solidFill>
                <a:effectLst/>
                <a:uLnTx/>
                <a:uFillTx/>
              </a:rPr>
              <a:t>独自に</a:t>
            </a:r>
            <a:r>
              <a:rPr kumimoji="0" lang="en-US" altLang="ja-JP" sz="1100" b="0" i="0" u="none" strike="noStrike" kern="0" cap="none" spc="0" normalizeH="0" baseline="0" noProof="0">
                <a:ln>
                  <a:noFill/>
                </a:ln>
                <a:solidFill>
                  <a:srgbClr val="00338D"/>
                </a:solidFill>
                <a:effectLst/>
                <a:uLnTx/>
                <a:uFillTx/>
              </a:rPr>
              <a:t>KPI</a:t>
            </a:r>
            <a:r>
              <a:rPr kumimoji="0" lang="ja-JP" altLang="en-US" sz="1100" b="0" i="0" u="none" strike="noStrike" kern="0" cap="none" spc="0" normalizeH="0" baseline="0" noProof="0">
                <a:ln>
                  <a:noFill/>
                </a:ln>
                <a:solidFill>
                  <a:srgbClr val="00338D"/>
                </a:solidFill>
                <a:effectLst/>
                <a:uLnTx/>
                <a:uFillTx/>
              </a:rPr>
              <a:t>を追加することも可能</a:t>
            </a:r>
            <a:r>
              <a:rPr kumimoji="0" lang="ja-JP" altLang="en-US" sz="1100" kern="0">
                <a:solidFill>
                  <a:srgbClr val="00338D"/>
                </a:solidFill>
              </a:rPr>
              <a:t>だ</a:t>
            </a:r>
            <a:r>
              <a:rPr kumimoji="0" lang="ja-JP" altLang="en-US" sz="1100" b="0" i="0" u="none" strike="noStrike" kern="0" cap="none" spc="0" normalizeH="0" baseline="0" noProof="0">
                <a:ln>
                  <a:noFill/>
                </a:ln>
                <a:solidFill>
                  <a:srgbClr val="00338D"/>
                </a:solidFill>
                <a:effectLst/>
                <a:uLnTx/>
                <a:uFillTx/>
              </a:rPr>
              <a:t>が、独自に追加した</a:t>
            </a:r>
            <a:r>
              <a:rPr kumimoji="0" lang="en-US" altLang="ja-JP" sz="1100" b="0" i="0" u="none" strike="noStrike" kern="0" cap="none" spc="0" normalizeH="0" baseline="0" noProof="0">
                <a:ln>
                  <a:noFill/>
                </a:ln>
                <a:solidFill>
                  <a:srgbClr val="00338D"/>
                </a:solidFill>
                <a:effectLst/>
                <a:uLnTx/>
                <a:uFillTx/>
              </a:rPr>
              <a:t>KPI</a:t>
            </a:r>
            <a:r>
              <a:rPr kumimoji="0" lang="ja-JP" altLang="en-US" sz="1100" b="0" i="0" u="none" strike="noStrike" kern="0" cap="none" spc="0" normalizeH="0" baseline="0" noProof="0">
                <a:ln>
                  <a:noFill/>
                </a:ln>
                <a:solidFill>
                  <a:srgbClr val="00338D"/>
                </a:solidFill>
                <a:effectLst/>
                <a:uLnTx/>
                <a:uFillTx/>
              </a:rPr>
              <a:t>は地方公共団体で情報収集及び可視化の検討を行う必要がある。</a:t>
            </a:r>
            <a:endParaRPr kumimoji="0" lang="en-US" altLang="ja-JP" sz="1100" b="0" i="0" u="none" strike="noStrike" kern="0" cap="none" spc="0" normalizeH="0" baseline="0" noProof="0">
              <a:ln>
                <a:noFill/>
              </a:ln>
              <a:solidFill>
                <a:srgbClr val="00338D"/>
              </a:solidFill>
              <a:effectLst/>
              <a:uLnTx/>
              <a:uFillTx/>
            </a:endParaRPr>
          </a:p>
        </p:txBody>
      </p:sp>
      <p:sp>
        <p:nvSpPr>
          <p:cNvPr id="22" name="四角形: 角を丸くする 21">
            <a:extLst>
              <a:ext uri="{FF2B5EF4-FFF2-40B4-BE49-F238E27FC236}">
                <a16:creationId xmlns:a16="http://schemas.microsoft.com/office/drawing/2014/main" id="{7ACF128E-D2B9-26D9-9127-8BB3745E700D}"/>
              </a:ext>
            </a:extLst>
          </p:cNvPr>
          <p:cNvSpPr>
            <a:spLocks/>
          </p:cNvSpPr>
          <p:nvPr/>
        </p:nvSpPr>
        <p:spPr>
          <a:xfrm>
            <a:off x="5643622" y="5481371"/>
            <a:ext cx="4032000" cy="540138"/>
          </a:xfrm>
          <a:prstGeom prst="roundRect">
            <a:avLst/>
          </a:prstGeom>
          <a:solidFill>
            <a:srgbClr val="FFFFFF">
              <a:lumMod val="85000"/>
            </a:srgbClr>
          </a:solidFill>
          <a:ln w="25400" cap="flat" cmpd="sng" algn="ctr">
            <a:noFill/>
            <a:prstDash val="solid"/>
            <a:miter lim="800000"/>
          </a:ln>
          <a:effectLst/>
        </p:spPr>
        <p:txBody>
          <a:bodyPr wrap="square" lIns="36000" tIns="36000" rIns="36000" bIns="36000" rtlCol="0" anchor="ctr">
            <a:spAutoFit/>
          </a:bodyPr>
          <a:lstStyle/>
          <a:p>
            <a:pPr marL="0" marR="0" lvl="0" indent="0" algn="ctr" defTabSz="914400" eaLnBrk="1" fontAlgn="auto" latinLnBrk="0" hangingPunct="1">
              <a:lnSpc>
                <a:spcPct val="100000"/>
              </a:lnSpc>
              <a:spcBef>
                <a:spcPts val="0"/>
              </a:spcBef>
              <a:spcAft>
                <a:spcPts val="600"/>
              </a:spcAft>
              <a:buClrTx/>
              <a:buSzTx/>
              <a:buFontTx/>
              <a:buNone/>
              <a:tabLst/>
              <a:defRPr/>
            </a:pPr>
            <a:r>
              <a:rPr kumimoji="0" lang="ja-JP" altLang="en-US" sz="1100" b="0" i="0" u="sng" strike="noStrike" kern="0" cap="none" spc="0" normalizeH="0" baseline="0" noProof="0">
                <a:ln>
                  <a:noFill/>
                </a:ln>
                <a:solidFill>
                  <a:srgbClr val="00338D"/>
                </a:solidFill>
                <a:effectLst/>
                <a:uLnTx/>
                <a:uFillTx/>
              </a:rPr>
              <a:t>デジタル庁が提供する目標管理指標</a:t>
            </a:r>
            <a:endParaRPr kumimoji="0" lang="en-US" altLang="ja-JP" sz="1100" b="0" i="0" u="sng" strike="noStrike" kern="0" cap="none" spc="0" normalizeH="0" baseline="0" noProof="0">
              <a:ln>
                <a:noFill/>
              </a:ln>
              <a:solidFill>
                <a:srgbClr val="00338D"/>
              </a:solidFill>
              <a:effectLst/>
              <a:uLnTx/>
              <a:uFillTx/>
            </a:endParaRPr>
          </a:p>
          <a:p>
            <a:pPr marL="171450" marR="0" lvl="0" indent="-171450" defTabSz="914400" eaLnBrk="1" fontAlgn="auto" latinLnBrk="0" hangingPunct="1">
              <a:lnSpc>
                <a:spcPct val="100000"/>
              </a:lnSpc>
              <a:spcBef>
                <a:spcPts val="0"/>
              </a:spcBef>
              <a:spcAft>
                <a:spcPts val="600"/>
              </a:spcAft>
              <a:buClrTx/>
              <a:buSzTx/>
              <a:buFont typeface="Wingdings" panose="05000000000000000000" pitchFamily="2" charset="2"/>
              <a:buChar char="Ø"/>
              <a:tabLst/>
              <a:defRPr/>
            </a:pPr>
            <a:r>
              <a:rPr kumimoji="0" lang="ja-JP" altLang="en-US" sz="1100" b="0" i="0" u="none" strike="noStrike" kern="0" cap="none" spc="0" normalizeH="0" baseline="0" noProof="0">
                <a:ln>
                  <a:noFill/>
                </a:ln>
                <a:solidFill>
                  <a:srgbClr val="00338D"/>
                </a:solidFill>
                <a:effectLst/>
                <a:uLnTx/>
                <a:uFillTx/>
              </a:rPr>
              <a:t>前述の</a:t>
            </a:r>
            <a:r>
              <a:rPr kumimoji="0" lang="en-US" altLang="ja-JP" sz="1100" b="0" i="0" u="none" strike="noStrike" kern="0" cap="none" spc="0" normalizeH="0" baseline="0" noProof="0">
                <a:ln>
                  <a:noFill/>
                </a:ln>
                <a:solidFill>
                  <a:srgbClr val="00338D"/>
                </a:solidFill>
                <a:effectLst/>
                <a:uLnTx/>
                <a:uFillTx/>
              </a:rPr>
              <a:t>11</a:t>
            </a:r>
            <a:r>
              <a:rPr kumimoji="0" lang="ja-JP" altLang="en-US" sz="1100" b="0" i="0" u="none" strike="noStrike" kern="0" cap="none" spc="0" normalizeH="0" baseline="0" noProof="0">
                <a:ln>
                  <a:noFill/>
                </a:ln>
                <a:solidFill>
                  <a:srgbClr val="00338D"/>
                </a:solidFill>
                <a:effectLst/>
                <a:uLnTx/>
                <a:uFillTx/>
              </a:rPr>
              <a:t>のリソース管理指標を基に設定している。</a:t>
            </a:r>
            <a:endParaRPr kumimoji="0" lang="en-US" altLang="ja-JP" sz="1100" b="0" i="0" u="none" strike="noStrike" kern="0" cap="none" spc="0" normalizeH="0" baseline="0" noProof="0">
              <a:ln>
                <a:noFill/>
              </a:ln>
              <a:solidFill>
                <a:srgbClr val="00338D"/>
              </a:solidFill>
              <a:effectLst/>
              <a:uLnTx/>
              <a:uFillTx/>
            </a:endParaRPr>
          </a:p>
        </p:txBody>
      </p:sp>
      <p:sp>
        <p:nvSpPr>
          <p:cNvPr id="23" name="正方形/長方形 22">
            <a:extLst>
              <a:ext uri="{FF2B5EF4-FFF2-40B4-BE49-F238E27FC236}">
                <a16:creationId xmlns:a16="http://schemas.microsoft.com/office/drawing/2014/main" id="{22A7A7EF-D1B4-49C3-C7CC-9AF81956627F}"/>
              </a:ext>
            </a:extLst>
          </p:cNvPr>
          <p:cNvSpPr>
            <a:spLocks/>
          </p:cNvSpPr>
          <p:nvPr/>
        </p:nvSpPr>
        <p:spPr>
          <a:xfrm>
            <a:off x="2889011" y="4132567"/>
            <a:ext cx="1388650" cy="269732"/>
          </a:xfrm>
          <a:prstGeom prst="rect">
            <a:avLst/>
          </a:prstGeom>
          <a:noFill/>
          <a:ln w="12700" cap="flat" cmpd="sng" algn="ctr">
            <a:solidFill>
              <a:srgbClr val="FFFFFF">
                <a:lumMod val="50000"/>
              </a:srgbClr>
            </a:solidFill>
            <a:prstDash val="solid"/>
            <a:miter lim="800000"/>
            <a:headEnd type="none" w="med" len="med"/>
            <a:tailEnd type="none" w="med" len="med"/>
          </a:ln>
          <a:effectLst/>
        </p:spPr>
        <p:txBody>
          <a:bodyPr wrap="square" lIns="46800" tIns="46800" rIns="46800" bIns="46800" rtlCol="0" anchor="t"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100" b="0" i="0" u="none" strike="noStrike" kern="0" cap="none" spc="0" normalizeH="0" baseline="0" noProof="0">
                <a:ln>
                  <a:noFill/>
                </a:ln>
                <a:solidFill>
                  <a:srgbClr val="000000"/>
                </a:solidFill>
                <a:effectLst/>
                <a:uLnTx/>
                <a:uFillTx/>
                <a:latin typeface="Arial"/>
              </a:rPr>
              <a:t>・独自指標①</a:t>
            </a:r>
            <a:r>
              <a:rPr kumimoji="0" lang="en-US" altLang="ja-JP" sz="1100" b="0" i="0" u="none" strike="noStrike" kern="0" cap="none" spc="0" normalizeH="0" baseline="30000" noProof="0">
                <a:ln>
                  <a:noFill/>
                </a:ln>
                <a:solidFill>
                  <a:srgbClr val="000000"/>
                </a:solidFill>
                <a:effectLst/>
                <a:uLnTx/>
                <a:uFillTx/>
                <a:latin typeface="Arial"/>
              </a:rPr>
              <a:t>※</a:t>
            </a:r>
          </a:p>
        </p:txBody>
      </p:sp>
      <p:grpSp>
        <p:nvGrpSpPr>
          <p:cNvPr id="24" name="グループ化 23">
            <a:extLst>
              <a:ext uri="{FF2B5EF4-FFF2-40B4-BE49-F238E27FC236}">
                <a16:creationId xmlns:a16="http://schemas.microsoft.com/office/drawing/2014/main" id="{6DC2CB68-B289-8165-9925-DC7618E34389}"/>
              </a:ext>
            </a:extLst>
          </p:cNvPr>
          <p:cNvGrpSpPr/>
          <p:nvPr/>
        </p:nvGrpSpPr>
        <p:grpSpPr>
          <a:xfrm>
            <a:off x="150765" y="2554787"/>
            <a:ext cx="4791461" cy="2004909"/>
            <a:chOff x="635794" y="3174309"/>
            <a:chExt cx="4714023" cy="2004909"/>
          </a:xfrm>
        </p:grpSpPr>
        <p:sp>
          <p:nvSpPr>
            <p:cNvPr id="25" name="正方形/長方形 24">
              <a:extLst>
                <a:ext uri="{FF2B5EF4-FFF2-40B4-BE49-F238E27FC236}">
                  <a16:creationId xmlns:a16="http://schemas.microsoft.com/office/drawing/2014/main" id="{712E0FFE-454A-660B-D1CC-7FE8574F8074}"/>
                </a:ext>
              </a:extLst>
            </p:cNvPr>
            <p:cNvSpPr>
              <a:spLocks/>
            </p:cNvSpPr>
            <p:nvPr/>
          </p:nvSpPr>
          <p:spPr>
            <a:xfrm>
              <a:off x="2633925" y="3174309"/>
              <a:ext cx="2715892" cy="2004909"/>
            </a:xfrm>
            <a:prstGeom prst="rect">
              <a:avLst/>
            </a:prstGeom>
            <a:noFill/>
            <a:ln w="28575" cap="flat" cmpd="sng" algn="ctr">
              <a:solidFill>
                <a:srgbClr val="003B83"/>
              </a:solidFill>
              <a:prstDash val="solid"/>
              <a:miter lim="800000"/>
              <a:headEnd type="none" w="med" len="med"/>
              <a:tailEnd type="none" w="med" len="med"/>
            </a:ln>
            <a:effectLst/>
          </p:spPr>
          <p:txBody>
            <a:bodyPr wrap="square" lIns="46800" tIns="46800" rIns="46800" bIns="46800" rtlCol="0" anchor="t"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100" b="0" i="0" u="none" strike="noStrike" kern="0" cap="none" spc="0" normalizeH="0" baseline="0" noProof="0">
                <a:ln>
                  <a:noFill/>
                </a:ln>
                <a:solidFill>
                  <a:srgbClr val="000000"/>
                </a:solidFill>
                <a:effectLst/>
                <a:uLnTx/>
                <a:uFillTx/>
                <a:latin typeface="Arial"/>
              </a:endParaRPr>
            </a:p>
          </p:txBody>
        </p:sp>
        <p:sp>
          <p:nvSpPr>
            <p:cNvPr id="26" name="正方形/長方形 25">
              <a:extLst>
                <a:ext uri="{FF2B5EF4-FFF2-40B4-BE49-F238E27FC236}">
                  <a16:creationId xmlns:a16="http://schemas.microsoft.com/office/drawing/2014/main" id="{9E3A9F01-4118-BBFC-BE0D-B1734F53B315}"/>
                </a:ext>
              </a:extLst>
            </p:cNvPr>
            <p:cNvSpPr>
              <a:spLocks/>
            </p:cNvSpPr>
            <p:nvPr/>
          </p:nvSpPr>
          <p:spPr>
            <a:xfrm>
              <a:off x="635794" y="4156665"/>
              <a:ext cx="2000282" cy="1022553"/>
            </a:xfrm>
            <a:prstGeom prst="rect">
              <a:avLst/>
            </a:prstGeom>
            <a:noFill/>
            <a:ln w="28575" cap="flat" cmpd="sng" algn="ctr">
              <a:solidFill>
                <a:srgbClr val="003B83"/>
              </a:solidFill>
              <a:prstDash val="solid"/>
              <a:miter lim="800000"/>
              <a:headEnd type="none" w="med" len="med"/>
              <a:tailEnd type="none" w="med" len="med"/>
            </a:ln>
            <a:effectLst/>
          </p:spPr>
          <p:txBody>
            <a:bodyPr wrap="square" lIns="46800" tIns="46800" rIns="46800" bIns="46800" rtlCol="0" anchor="t"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100" b="0" i="0" u="none" strike="noStrike" kern="0" cap="none" spc="0" normalizeH="0" baseline="0" noProof="0">
                <a:ln>
                  <a:noFill/>
                </a:ln>
                <a:solidFill>
                  <a:srgbClr val="000000"/>
                </a:solidFill>
                <a:effectLst/>
                <a:uLnTx/>
                <a:uFillTx/>
                <a:latin typeface="Arial"/>
              </a:endParaRPr>
            </a:p>
          </p:txBody>
        </p:sp>
        <p:sp>
          <p:nvSpPr>
            <p:cNvPr id="27" name="正方形/長方形 26">
              <a:extLst>
                <a:ext uri="{FF2B5EF4-FFF2-40B4-BE49-F238E27FC236}">
                  <a16:creationId xmlns:a16="http://schemas.microsoft.com/office/drawing/2014/main" id="{954993A4-0688-A7A9-EBAE-5F8EE4995ECC}"/>
                </a:ext>
              </a:extLst>
            </p:cNvPr>
            <p:cNvSpPr/>
            <p:nvPr/>
          </p:nvSpPr>
          <p:spPr>
            <a:xfrm>
              <a:off x="2529796" y="4171934"/>
              <a:ext cx="252226" cy="994262"/>
            </a:xfrm>
            <a:prstGeom prst="rect">
              <a:avLst/>
            </a:prstGeom>
            <a:solidFill>
              <a:srgbClr val="FFFFFF"/>
            </a:solidFill>
            <a:ln w="25400" cap="flat" cmpd="sng" algn="ctr">
              <a:noFill/>
              <a:prstDash val="solid"/>
              <a:miter lim="800000"/>
              <a:headEnd type="none" w="med" len="med"/>
              <a:tailEnd type="none" w="med" len="med"/>
            </a:ln>
            <a:effectLst/>
          </p:spPr>
          <p:txBody>
            <a:bodyPr wrap="square" lIns="46800" tIns="46800" rIns="46800" bIns="46800"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100" b="0" i="0" u="none" strike="noStrike" kern="0" cap="none" spc="0" normalizeH="0" baseline="0" noProof="0">
                <a:ln>
                  <a:noFill/>
                </a:ln>
                <a:solidFill>
                  <a:prstClr val="white">
                    <a:lumMod val="100000"/>
                  </a:prstClr>
                </a:solidFill>
                <a:effectLst/>
                <a:uLnTx/>
                <a:uFillTx/>
                <a:latin typeface="Arial"/>
              </a:endParaRPr>
            </a:p>
          </p:txBody>
        </p:sp>
      </p:grpSp>
      <p:sp>
        <p:nvSpPr>
          <p:cNvPr id="28" name="正方形/長方形 27">
            <a:extLst>
              <a:ext uri="{FF2B5EF4-FFF2-40B4-BE49-F238E27FC236}">
                <a16:creationId xmlns:a16="http://schemas.microsoft.com/office/drawing/2014/main" id="{D92123A6-A2D0-BD86-02FA-993A4B954183}"/>
              </a:ext>
            </a:extLst>
          </p:cNvPr>
          <p:cNvSpPr/>
          <p:nvPr/>
        </p:nvSpPr>
        <p:spPr>
          <a:xfrm>
            <a:off x="1138375" y="4567435"/>
            <a:ext cx="2209234" cy="256097"/>
          </a:xfrm>
          <a:prstGeom prst="rect">
            <a:avLst/>
          </a:prstGeom>
          <a:noFill/>
          <a:ln w="12700" cap="flat" cmpd="sng" algn="ctr">
            <a:noFill/>
            <a:prstDash val="solid"/>
            <a:miter lim="800000"/>
            <a:headEnd type="none" w="med" len="med"/>
            <a:tailEnd type="none" w="med" len="med"/>
          </a:ln>
          <a:effectLst/>
        </p:spPr>
        <p:txBody>
          <a:bodyPr wrap="square" lIns="46800" tIns="46800" rIns="46800" bIns="46800" rtlCol="0" anchor="ctr">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050" b="0" i="0" u="none" strike="noStrike" kern="0" cap="none" spc="0" normalizeH="0" baseline="0" noProof="0">
                <a:ln>
                  <a:noFill/>
                </a:ln>
                <a:solidFill>
                  <a:srgbClr val="000000"/>
                </a:solidFill>
                <a:effectLst/>
                <a:uLnTx/>
                <a:uFillTx/>
              </a:rPr>
              <a:t>KPI</a:t>
            </a:r>
            <a:r>
              <a:rPr kumimoji="0" lang="ja-JP" altLang="en-US" sz="1050" b="0" i="0" u="none" strike="noStrike" kern="0" cap="none" spc="0" normalizeH="0" baseline="0" noProof="0">
                <a:ln>
                  <a:noFill/>
                </a:ln>
                <a:solidFill>
                  <a:srgbClr val="000000"/>
                </a:solidFill>
                <a:effectLst/>
                <a:uLnTx/>
                <a:uFillTx/>
              </a:rPr>
              <a:t>の運用主体</a:t>
            </a:r>
            <a:endParaRPr kumimoji="0" lang="en-US" altLang="ja-JP" sz="1050" b="0" i="0" u="none" strike="noStrike" kern="0" cap="none" spc="0" normalizeH="0" baseline="0" noProof="0">
              <a:ln>
                <a:noFill/>
              </a:ln>
              <a:solidFill>
                <a:srgbClr val="000000"/>
              </a:solidFill>
              <a:effectLst/>
              <a:uLnTx/>
              <a:uFillTx/>
            </a:endParaRPr>
          </a:p>
        </p:txBody>
      </p:sp>
      <p:sp>
        <p:nvSpPr>
          <p:cNvPr id="29" name="正方形/長方形 28">
            <a:extLst>
              <a:ext uri="{FF2B5EF4-FFF2-40B4-BE49-F238E27FC236}">
                <a16:creationId xmlns:a16="http://schemas.microsoft.com/office/drawing/2014/main" id="{392671A2-1D89-5649-92CA-180BDC3B1D94}"/>
              </a:ext>
            </a:extLst>
          </p:cNvPr>
          <p:cNvSpPr/>
          <p:nvPr/>
        </p:nvSpPr>
        <p:spPr>
          <a:xfrm>
            <a:off x="2850489" y="4534435"/>
            <a:ext cx="2350797" cy="371513"/>
          </a:xfrm>
          <a:prstGeom prst="rect">
            <a:avLst/>
          </a:prstGeom>
          <a:noFill/>
          <a:ln w="12700" cap="flat" cmpd="sng" algn="ctr">
            <a:noFill/>
            <a:prstDash val="solid"/>
            <a:miter lim="800000"/>
            <a:headEnd type="none" w="med" len="med"/>
            <a:tailEnd type="none" w="med" len="med"/>
          </a:ln>
          <a:effectLst/>
        </p:spPr>
        <p:txBody>
          <a:bodyPr wrap="square" lIns="46800" tIns="46800" rIns="46800" bIns="46800" rtlCol="0" anchor="ctr">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900" b="0" i="0" u="none" strike="noStrike" kern="0" cap="none" spc="0" normalizeH="0" baseline="0" noProof="0">
                <a:ln>
                  <a:noFill/>
                </a:ln>
                <a:solidFill>
                  <a:srgbClr val="000000"/>
                </a:solidFill>
                <a:effectLst/>
                <a:uLnTx/>
                <a:uFillTx/>
              </a:rPr>
              <a:t>※</a:t>
            </a:r>
            <a:r>
              <a:rPr kumimoji="0" lang="ja-JP" altLang="en-US" sz="900" b="0" i="0" u="none" strike="noStrike" kern="0" cap="none" spc="0" normalizeH="0" baseline="0" noProof="0">
                <a:ln>
                  <a:noFill/>
                </a:ln>
                <a:solidFill>
                  <a:srgbClr val="000000"/>
                </a:solidFill>
                <a:effectLst/>
                <a:uLnTx/>
                <a:uFillTx/>
              </a:rPr>
              <a:t>地方公共団体が独自に設定する指標。</a:t>
            </a:r>
            <a:br>
              <a:rPr kumimoji="0" lang="en-US" altLang="ja-JP" sz="900" b="0" i="0" u="none" strike="noStrike" kern="0" cap="none" spc="0" normalizeH="0" baseline="0" noProof="0">
                <a:ln>
                  <a:noFill/>
                </a:ln>
                <a:solidFill>
                  <a:srgbClr val="000000"/>
                </a:solidFill>
                <a:effectLst/>
                <a:uLnTx/>
                <a:uFillTx/>
              </a:rPr>
            </a:br>
            <a:r>
              <a:rPr kumimoji="0" lang="ja-JP" altLang="en-US" sz="900" b="0" i="0" u="none" strike="noStrike" kern="0" cap="none" spc="0" normalizeH="0" baseline="0" noProof="0">
                <a:ln>
                  <a:noFill/>
                </a:ln>
                <a:solidFill>
                  <a:srgbClr val="000000"/>
                </a:solidFill>
                <a:effectLst/>
                <a:uLnTx/>
                <a:uFillTx/>
              </a:rPr>
              <a:t>　 可視化方法は各地方公共団体にて検討する。</a:t>
            </a:r>
            <a:endParaRPr kumimoji="0" lang="en-US" altLang="ja-JP" sz="900" b="0" i="0" u="none" strike="noStrike" kern="0" cap="none" spc="0" normalizeH="0" baseline="0" noProof="0">
              <a:ln>
                <a:noFill/>
              </a:ln>
              <a:solidFill>
                <a:srgbClr val="000000"/>
              </a:solidFill>
              <a:effectLst/>
              <a:uLnTx/>
              <a:uFillTx/>
            </a:endParaRPr>
          </a:p>
        </p:txBody>
      </p:sp>
      <p:cxnSp>
        <p:nvCxnSpPr>
          <p:cNvPr id="30" name="直線コネクタ 29">
            <a:extLst>
              <a:ext uri="{FF2B5EF4-FFF2-40B4-BE49-F238E27FC236}">
                <a16:creationId xmlns:a16="http://schemas.microsoft.com/office/drawing/2014/main" id="{8AB828CA-0EA2-F472-A81E-E2FB89C8EADD}"/>
              </a:ext>
            </a:extLst>
          </p:cNvPr>
          <p:cNvCxnSpPr>
            <a:cxnSpLocks/>
            <a:stCxn id="22" idx="1"/>
            <a:endCxn id="21" idx="3"/>
          </p:cNvCxnSpPr>
          <p:nvPr/>
        </p:nvCxnSpPr>
        <p:spPr>
          <a:xfrm flipH="1">
            <a:off x="4987946" y="5751440"/>
            <a:ext cx="655676" cy="1143"/>
          </a:xfrm>
          <a:prstGeom prst="line">
            <a:avLst/>
          </a:prstGeom>
          <a:noFill/>
          <a:ln w="19050" cap="flat" cmpd="sng" algn="ctr">
            <a:solidFill>
              <a:srgbClr val="FF0000"/>
            </a:solidFill>
            <a:prstDash val="solid"/>
            <a:miter lim="800000"/>
            <a:tailEnd type="triangle"/>
          </a:ln>
          <a:effectLst/>
        </p:spPr>
      </p:cxnSp>
    </p:spTree>
    <p:extLst>
      <p:ext uri="{BB962C8B-B14F-4D97-AF65-F5344CB8AC3E}">
        <p14:creationId xmlns:p14="http://schemas.microsoft.com/office/powerpoint/2010/main" val="11387588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テキスト ボックス 16">
            <a:extLst>
              <a:ext uri="{FF2B5EF4-FFF2-40B4-BE49-F238E27FC236}">
                <a16:creationId xmlns:a16="http://schemas.microsoft.com/office/drawing/2014/main" id="{5C068B83-3D6D-DFC6-2748-FFB88054774C}"/>
              </a:ext>
            </a:extLst>
          </p:cNvPr>
          <p:cNvSpPr txBox="1"/>
          <p:nvPr/>
        </p:nvSpPr>
        <p:spPr>
          <a:xfrm>
            <a:off x="967351" y="995620"/>
            <a:ext cx="7789339" cy="414237"/>
          </a:xfrm>
          <a:prstGeom prst="rect">
            <a:avLst/>
          </a:prstGeom>
          <a:noFill/>
        </p:spPr>
        <p:txBody>
          <a:bodyPr wrap="square" lIns="54610" tIns="54610" rIns="54610" bIns="54610" rtlCol="0">
            <a:noAutofit/>
          </a:bodyPr>
          <a:lstStyle/>
          <a:p>
            <a:pPr marL="285750" indent="-285750">
              <a:spcAft>
                <a:spcPts val="600"/>
              </a:spcAft>
              <a:buFont typeface="Wingdings" panose="05000000000000000000" pitchFamily="2" charset="2"/>
              <a:buChar char="n"/>
            </a:pPr>
            <a:r>
              <a:rPr kumimoji="1" lang="ja-JP" altLang="en-US" sz="1400"/>
              <a:t>地方公共団体向けダッシュボード利用時の各関係者の役割のイメージ図を以下に示す。</a:t>
            </a:r>
          </a:p>
          <a:p>
            <a:pPr marL="285750" indent="-285750">
              <a:spcAft>
                <a:spcPts val="600"/>
              </a:spcAft>
              <a:buFont typeface="Wingdings" panose="05000000000000000000" pitchFamily="2" charset="2"/>
              <a:buChar char="n"/>
            </a:pPr>
            <a:r>
              <a:rPr kumimoji="1" lang="ja-JP" altLang="en-US" sz="1400"/>
              <a:t>地方公共団体及び</a:t>
            </a:r>
            <a:r>
              <a:rPr kumimoji="1" lang="en-US" altLang="ja-JP" sz="1400"/>
              <a:t>KPI</a:t>
            </a:r>
            <a:r>
              <a:rPr kumimoji="1" lang="ja-JP" altLang="en-US" sz="1400"/>
              <a:t>運用を支援するガバメントクラウド運用管理補助者は地方公共団体向けダッシュボードを活用し、管理する</a:t>
            </a:r>
            <a:r>
              <a:rPr kumimoji="1" lang="en-US" altLang="ja-JP" sz="1400"/>
              <a:t>KPI</a:t>
            </a:r>
            <a:r>
              <a:rPr kumimoji="1" lang="ja-JP" altLang="en-US" sz="1400"/>
              <a:t>に基づいた改善取組を検討する。</a:t>
            </a:r>
          </a:p>
        </p:txBody>
      </p:sp>
      <p:sp>
        <p:nvSpPr>
          <p:cNvPr id="18" name="タイトル 3">
            <a:extLst>
              <a:ext uri="{FF2B5EF4-FFF2-40B4-BE49-F238E27FC236}">
                <a16:creationId xmlns:a16="http://schemas.microsoft.com/office/drawing/2014/main" id="{289B9E2D-D219-27D2-43C9-84214F0D0B51}"/>
              </a:ext>
            </a:extLst>
          </p:cNvPr>
          <p:cNvSpPr txBox="1">
            <a:spLocks/>
          </p:cNvSpPr>
          <p:nvPr/>
        </p:nvSpPr>
        <p:spPr>
          <a:xfrm>
            <a:off x="1148465" y="501448"/>
            <a:ext cx="7789339" cy="414237"/>
          </a:xfrm>
          <a:prstGeom prst="rect">
            <a:avLst/>
          </a:prstGeom>
        </p:spPr>
        <p:txBody>
          <a:bodyPr vert="horz" lIns="0" tIns="0" rIns="0" bIns="0" rtlCol="0" anchor="ctr" anchorCtr="0">
            <a:noAutofit/>
          </a:bodyPr>
          <a:lstStyle>
            <a:lvl1pPr algn="l" defTabSz="844083" rtl="0" eaLnBrk="1" latinLnBrk="0" hangingPunct="1">
              <a:lnSpc>
                <a:spcPct val="100000"/>
              </a:lnSpc>
              <a:spcBef>
                <a:spcPct val="0"/>
              </a:spcBef>
              <a:buNone/>
              <a:defRPr kumimoji="1" sz="3323" b="1" kern="1200">
                <a:solidFill>
                  <a:schemeClr val="tx2"/>
                </a:solidFill>
                <a:latin typeface="+mj-lt"/>
                <a:ea typeface="+mj-ea"/>
                <a:cs typeface="+mj-cs"/>
              </a:defRPr>
            </a:lvl1pPr>
          </a:lstStyle>
          <a:p>
            <a:r>
              <a:rPr lang="ja-JP" altLang="en-US" sz="2400">
                <a:solidFill>
                  <a:schemeClr val="tx1"/>
                </a:solidFill>
                <a:latin typeface="+mj-ea"/>
                <a:cs typeface="+mj-lt"/>
              </a:rPr>
              <a:t>地方公共団体向けダッシュボード利用における</a:t>
            </a:r>
            <a:r>
              <a:rPr lang="en-US" altLang="ja-JP" sz="2400">
                <a:solidFill>
                  <a:schemeClr val="tx1"/>
                </a:solidFill>
                <a:latin typeface="+mj-ea"/>
                <a:cs typeface="+mj-lt"/>
              </a:rPr>
              <a:t>KPI</a:t>
            </a:r>
            <a:r>
              <a:rPr lang="ja-JP" altLang="en-US" sz="2400">
                <a:solidFill>
                  <a:schemeClr val="tx1"/>
                </a:solidFill>
                <a:latin typeface="+mj-ea"/>
                <a:cs typeface="+mj-lt"/>
              </a:rPr>
              <a:t>の運用例</a:t>
            </a:r>
          </a:p>
        </p:txBody>
      </p:sp>
      <p:cxnSp>
        <p:nvCxnSpPr>
          <p:cNvPr id="19" name="直線コネクタ 18">
            <a:extLst>
              <a:ext uri="{FF2B5EF4-FFF2-40B4-BE49-F238E27FC236}">
                <a16:creationId xmlns:a16="http://schemas.microsoft.com/office/drawing/2014/main" id="{BF575281-F87B-6457-C867-BBB2EE47E348}"/>
              </a:ext>
            </a:extLst>
          </p:cNvPr>
          <p:cNvCxnSpPr/>
          <p:nvPr/>
        </p:nvCxnSpPr>
        <p:spPr>
          <a:xfrm>
            <a:off x="1039229" y="965125"/>
            <a:ext cx="7534914" cy="0"/>
          </a:xfrm>
          <a:prstGeom prst="line">
            <a:avLst/>
          </a:prstGeom>
          <a:l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20" name="スライド番号プレースホルダー 19">
            <a:extLst>
              <a:ext uri="{FF2B5EF4-FFF2-40B4-BE49-F238E27FC236}">
                <a16:creationId xmlns:a16="http://schemas.microsoft.com/office/drawing/2014/main" id="{AA937354-1056-0EE1-1F14-48FC871475E3}"/>
              </a:ext>
            </a:extLst>
          </p:cNvPr>
          <p:cNvSpPr>
            <a:spLocks noGrp="1"/>
          </p:cNvSpPr>
          <p:nvPr>
            <p:ph type="sldNum" sz="quarter" idx="12"/>
          </p:nvPr>
        </p:nvSpPr>
        <p:spPr/>
        <p:txBody>
          <a:bodyPr/>
          <a:lstStyle/>
          <a:p>
            <a:fld id="{DFD4F317-19D0-4848-B5EB-5B174DBE8CF9}" type="slidenum">
              <a:rPr lang="ja-JP" altLang="en-US" smtClean="0"/>
              <a:pPr/>
              <a:t>16</a:t>
            </a:fld>
            <a:endParaRPr lang="ja-JP" altLang="en-US"/>
          </a:p>
        </p:txBody>
      </p:sp>
      <p:cxnSp>
        <p:nvCxnSpPr>
          <p:cNvPr id="2" name="直線コネクタ 46">
            <a:extLst>
              <a:ext uri="{FF2B5EF4-FFF2-40B4-BE49-F238E27FC236}">
                <a16:creationId xmlns:a16="http://schemas.microsoft.com/office/drawing/2014/main" id="{CA87EAC0-7192-B835-1B62-48C6FFA0A05A}"/>
              </a:ext>
            </a:extLst>
          </p:cNvPr>
          <p:cNvCxnSpPr>
            <a:cxnSpLocks/>
            <a:endCxn id="4" idx="0"/>
          </p:cNvCxnSpPr>
          <p:nvPr/>
        </p:nvCxnSpPr>
        <p:spPr>
          <a:xfrm rot="16200000" flipH="1">
            <a:off x="4617063" y="-744159"/>
            <a:ext cx="594057" cy="7729421"/>
          </a:xfrm>
          <a:prstGeom prst="bentConnector3">
            <a:avLst>
              <a:gd name="adj1" fmla="val -75561"/>
            </a:avLst>
          </a:prstGeom>
          <a:noFill/>
          <a:ln w="19050" cap="flat" cmpd="sng" algn="ctr">
            <a:solidFill>
              <a:srgbClr val="000000"/>
            </a:solidFill>
            <a:prstDash val="sysDot"/>
            <a:miter lim="800000"/>
            <a:tailEnd type="triangle"/>
          </a:ln>
          <a:effectLst/>
        </p:spPr>
      </p:cxnSp>
      <p:cxnSp>
        <p:nvCxnSpPr>
          <p:cNvPr id="3" name="直線コネクタ 46">
            <a:extLst>
              <a:ext uri="{FF2B5EF4-FFF2-40B4-BE49-F238E27FC236}">
                <a16:creationId xmlns:a16="http://schemas.microsoft.com/office/drawing/2014/main" id="{8D7B7AAB-897A-98D4-7C15-22CE8FBA468A}"/>
              </a:ext>
            </a:extLst>
          </p:cNvPr>
          <p:cNvCxnSpPr>
            <a:cxnSpLocks/>
          </p:cNvCxnSpPr>
          <p:nvPr/>
        </p:nvCxnSpPr>
        <p:spPr>
          <a:xfrm rot="5400000" flipH="1" flipV="1">
            <a:off x="4781677" y="86942"/>
            <a:ext cx="360000" cy="7920000"/>
          </a:xfrm>
          <a:prstGeom prst="bentConnector3">
            <a:avLst>
              <a:gd name="adj1" fmla="val -168689"/>
            </a:avLst>
          </a:prstGeom>
          <a:noFill/>
          <a:ln w="19050" cap="flat" cmpd="sng" algn="ctr">
            <a:solidFill>
              <a:srgbClr val="000000"/>
            </a:solidFill>
            <a:prstDash val="sysDot"/>
            <a:miter lim="800000"/>
            <a:tailEnd type="triangle"/>
          </a:ln>
          <a:effectLst/>
        </p:spPr>
      </p:cxnSp>
      <p:sp>
        <p:nvSpPr>
          <p:cNvPr id="4" name="正方形/長方形 3">
            <a:extLst>
              <a:ext uri="{FF2B5EF4-FFF2-40B4-BE49-F238E27FC236}">
                <a16:creationId xmlns:a16="http://schemas.microsoft.com/office/drawing/2014/main" id="{A5F839C6-B633-2B11-F44B-B7AFFF4479EE}"/>
              </a:ext>
            </a:extLst>
          </p:cNvPr>
          <p:cNvSpPr>
            <a:spLocks/>
          </p:cNvSpPr>
          <p:nvPr/>
        </p:nvSpPr>
        <p:spPr>
          <a:xfrm>
            <a:off x="8202803" y="3417580"/>
            <a:ext cx="1152000" cy="458887"/>
          </a:xfrm>
          <a:prstGeom prst="rect">
            <a:avLst/>
          </a:prstGeom>
          <a:noFill/>
          <a:ln w="12700" cap="flat" cmpd="sng" algn="ctr">
            <a:solidFill>
              <a:srgbClr val="FFFFFF">
                <a:lumMod val="50000"/>
              </a:srgbClr>
            </a:solidFill>
            <a:prstDash val="solid"/>
            <a:miter lim="800000"/>
            <a:headEnd type="none" w="med" len="med"/>
            <a:tailEnd type="none" w="med" len="med"/>
          </a:ln>
          <a:effectLst/>
        </p:spPr>
        <p:txBody>
          <a:bodyPr wrap="square" lIns="46800" tIns="46800" rIns="46800" bIns="46800"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100" b="0" i="0" u="none" strike="noStrike" kern="0" cap="none" spc="0" normalizeH="0" baseline="0" noProof="0">
                <a:ln>
                  <a:noFill/>
                </a:ln>
                <a:solidFill>
                  <a:srgbClr val="000000"/>
                </a:solidFill>
                <a:effectLst/>
                <a:uLnTx/>
                <a:uFillTx/>
                <a:latin typeface="Arial"/>
              </a:rPr>
              <a:t>情報の収集</a:t>
            </a:r>
          </a:p>
        </p:txBody>
      </p:sp>
      <p:sp>
        <p:nvSpPr>
          <p:cNvPr id="5" name="正方形/長方形 4">
            <a:extLst>
              <a:ext uri="{FF2B5EF4-FFF2-40B4-BE49-F238E27FC236}">
                <a16:creationId xmlns:a16="http://schemas.microsoft.com/office/drawing/2014/main" id="{0388F8F5-C10C-A739-93E5-43D9D17B4C59}"/>
              </a:ext>
            </a:extLst>
          </p:cNvPr>
          <p:cNvSpPr>
            <a:spLocks/>
          </p:cNvSpPr>
          <p:nvPr/>
        </p:nvSpPr>
        <p:spPr>
          <a:xfrm>
            <a:off x="6169173" y="3302877"/>
            <a:ext cx="1683740" cy="684000"/>
          </a:xfrm>
          <a:prstGeom prst="rect">
            <a:avLst/>
          </a:prstGeom>
          <a:noFill/>
          <a:ln w="12700" cap="flat" cmpd="sng" algn="ctr">
            <a:solidFill>
              <a:srgbClr val="FFFFFF">
                <a:lumMod val="50000"/>
              </a:srgbClr>
            </a:solidFill>
            <a:prstDash val="solid"/>
            <a:miter lim="800000"/>
            <a:headEnd type="none" w="med" len="med"/>
            <a:tailEnd type="none" w="med" len="med"/>
          </a:ln>
          <a:effectLst/>
        </p:spPr>
        <p:txBody>
          <a:bodyPr wrap="square" lIns="46800" tIns="46800" rIns="46800" bIns="46800"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100" b="0" i="0" u="none" strike="noStrike" kern="0" cap="none" spc="0" normalizeH="0" baseline="0" noProof="0">
                <a:ln>
                  <a:noFill/>
                </a:ln>
                <a:solidFill>
                  <a:srgbClr val="000000"/>
                </a:solidFill>
                <a:effectLst/>
                <a:uLnTx/>
                <a:uFillTx/>
                <a:latin typeface="Arial"/>
              </a:rPr>
              <a:t>地方公共団体向け</a:t>
            </a:r>
            <a:endParaRPr kumimoji="0" lang="en-US" altLang="ja-JP" sz="1100" b="0" i="0" u="none" strike="noStrike" kern="0" cap="none" spc="0" normalizeH="0" baseline="0" noProof="0">
              <a:ln>
                <a:noFill/>
              </a:ln>
              <a:solidFill>
                <a:srgbClr val="000000"/>
              </a:solidFill>
              <a:effectLst/>
              <a:uLnTx/>
              <a:uFillTx/>
              <a:latin typeface="Arial"/>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100" b="0" i="0" u="none" strike="noStrike" kern="0" cap="none" spc="0" normalizeH="0" baseline="0" noProof="0">
                <a:ln>
                  <a:noFill/>
                </a:ln>
                <a:solidFill>
                  <a:srgbClr val="000000"/>
                </a:solidFill>
                <a:effectLst/>
                <a:uLnTx/>
                <a:uFillTx/>
                <a:latin typeface="Arial"/>
              </a:rPr>
              <a:t>ダッシュボード</a:t>
            </a:r>
            <a:endParaRPr kumimoji="0" lang="en-US" altLang="ja-JP" sz="1100" b="0" i="0" u="none" strike="noStrike" kern="0" cap="none" spc="0" normalizeH="0" baseline="0" noProof="0">
              <a:ln>
                <a:noFill/>
              </a:ln>
              <a:solidFill>
                <a:srgbClr val="000000"/>
              </a:solidFill>
              <a:effectLst/>
              <a:uLnTx/>
              <a:uFillTx/>
              <a:latin typeface="Arial"/>
            </a:endParaRPr>
          </a:p>
        </p:txBody>
      </p:sp>
      <p:sp>
        <p:nvSpPr>
          <p:cNvPr id="6" name="正方形/長方形 5">
            <a:extLst>
              <a:ext uri="{FF2B5EF4-FFF2-40B4-BE49-F238E27FC236}">
                <a16:creationId xmlns:a16="http://schemas.microsoft.com/office/drawing/2014/main" id="{F3755AF6-616D-7CEB-60F6-C52391A81382}"/>
              </a:ext>
            </a:extLst>
          </p:cNvPr>
          <p:cNvSpPr>
            <a:spLocks/>
          </p:cNvSpPr>
          <p:nvPr/>
        </p:nvSpPr>
        <p:spPr>
          <a:xfrm>
            <a:off x="2856102" y="2705640"/>
            <a:ext cx="2366934" cy="1728000"/>
          </a:xfrm>
          <a:prstGeom prst="rect">
            <a:avLst/>
          </a:prstGeom>
          <a:noFill/>
          <a:ln w="12700" cap="flat" cmpd="sng" algn="ctr">
            <a:solidFill>
              <a:srgbClr val="FFFFFF">
                <a:lumMod val="50000"/>
              </a:srgbClr>
            </a:solidFill>
            <a:prstDash val="solid"/>
            <a:miter lim="800000"/>
            <a:headEnd type="none" w="med" len="med"/>
            <a:tailEnd type="none" w="med" len="med"/>
          </a:ln>
          <a:effectLst/>
        </p:spPr>
        <p:txBody>
          <a:bodyPr wrap="square" lIns="46800" tIns="46800" rIns="46800" bIns="46800" rtlCol="0" anchor="t"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100" b="0" i="0" u="none" strike="noStrike" kern="0" cap="none" spc="0" normalizeH="0" baseline="0" noProof="0">
                <a:ln>
                  <a:noFill/>
                </a:ln>
                <a:solidFill>
                  <a:srgbClr val="000000"/>
                </a:solidFill>
                <a:effectLst/>
                <a:uLnTx/>
                <a:uFillTx/>
                <a:latin typeface="Arial"/>
              </a:rPr>
              <a:t>地方公共団体</a:t>
            </a:r>
          </a:p>
        </p:txBody>
      </p:sp>
      <p:sp>
        <p:nvSpPr>
          <p:cNvPr id="7" name="正方形/長方形 6">
            <a:extLst>
              <a:ext uri="{FF2B5EF4-FFF2-40B4-BE49-F238E27FC236}">
                <a16:creationId xmlns:a16="http://schemas.microsoft.com/office/drawing/2014/main" id="{D4CE3264-A173-0A4D-17ED-CDB170C521D3}"/>
              </a:ext>
            </a:extLst>
          </p:cNvPr>
          <p:cNvSpPr>
            <a:spLocks/>
          </p:cNvSpPr>
          <p:nvPr/>
        </p:nvSpPr>
        <p:spPr>
          <a:xfrm>
            <a:off x="5965769" y="2698481"/>
            <a:ext cx="3487795" cy="1728000"/>
          </a:xfrm>
          <a:prstGeom prst="rect">
            <a:avLst/>
          </a:prstGeom>
          <a:noFill/>
          <a:ln w="12700" cap="flat" cmpd="sng" algn="ctr">
            <a:solidFill>
              <a:srgbClr val="FFFFFF">
                <a:lumMod val="50000"/>
              </a:srgbClr>
            </a:solidFill>
            <a:prstDash val="solid"/>
            <a:miter lim="800000"/>
            <a:headEnd type="none" w="med" len="med"/>
            <a:tailEnd type="none" w="med" len="med"/>
          </a:ln>
          <a:effectLst/>
        </p:spPr>
        <p:txBody>
          <a:bodyPr wrap="square" lIns="46800" tIns="46800" rIns="46800" bIns="46800" rtlCol="0" anchor="t"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100" b="0" i="0" u="none" strike="noStrike" kern="0" cap="none" spc="0" normalizeH="0" baseline="0" noProof="0">
                <a:ln>
                  <a:noFill/>
                </a:ln>
                <a:solidFill>
                  <a:srgbClr val="000000"/>
                </a:solidFill>
                <a:effectLst/>
                <a:uLnTx/>
                <a:uFillTx/>
                <a:latin typeface="Arial"/>
              </a:rPr>
              <a:t>デジタル庁</a:t>
            </a:r>
          </a:p>
        </p:txBody>
      </p:sp>
      <p:cxnSp>
        <p:nvCxnSpPr>
          <p:cNvPr id="8" name="直線コネクタ 46">
            <a:extLst>
              <a:ext uri="{FF2B5EF4-FFF2-40B4-BE49-F238E27FC236}">
                <a16:creationId xmlns:a16="http://schemas.microsoft.com/office/drawing/2014/main" id="{B87A93B8-38B9-240D-6781-4D5589B241FA}"/>
              </a:ext>
            </a:extLst>
          </p:cNvPr>
          <p:cNvCxnSpPr>
            <a:cxnSpLocks/>
            <a:stCxn id="4" idx="1"/>
            <a:endCxn id="5" idx="3"/>
          </p:cNvCxnSpPr>
          <p:nvPr/>
        </p:nvCxnSpPr>
        <p:spPr>
          <a:xfrm rot="10800000">
            <a:off x="7852913" y="3644878"/>
            <a:ext cx="349890" cy="2147"/>
          </a:xfrm>
          <a:prstGeom prst="bentConnector3">
            <a:avLst>
              <a:gd name="adj1" fmla="val 50000"/>
            </a:avLst>
          </a:prstGeom>
          <a:noFill/>
          <a:ln w="19050" cap="flat" cmpd="sng" algn="ctr">
            <a:solidFill>
              <a:srgbClr val="000000"/>
            </a:solidFill>
            <a:prstDash val="sysDot"/>
            <a:miter lim="800000"/>
            <a:tailEnd type="triangle"/>
          </a:ln>
          <a:effectLst/>
        </p:spPr>
      </p:cxnSp>
      <p:sp>
        <p:nvSpPr>
          <p:cNvPr id="9" name="正方形/長方形 8">
            <a:extLst>
              <a:ext uri="{FF2B5EF4-FFF2-40B4-BE49-F238E27FC236}">
                <a16:creationId xmlns:a16="http://schemas.microsoft.com/office/drawing/2014/main" id="{DA57A646-1E4B-88AA-6B26-87111CB68D3C}"/>
              </a:ext>
            </a:extLst>
          </p:cNvPr>
          <p:cNvSpPr/>
          <p:nvPr/>
        </p:nvSpPr>
        <p:spPr>
          <a:xfrm>
            <a:off x="2805653" y="2876035"/>
            <a:ext cx="2520000" cy="233014"/>
          </a:xfrm>
          <a:prstGeom prst="rect">
            <a:avLst/>
          </a:prstGeom>
          <a:noFill/>
          <a:ln w="12700" cap="flat" cmpd="sng" algn="ctr">
            <a:noFill/>
            <a:prstDash val="solid"/>
            <a:miter lim="800000"/>
            <a:headEnd type="none" w="med" len="med"/>
            <a:tailEnd type="none" w="med" len="med"/>
          </a:ln>
          <a:effectLst/>
        </p:spPr>
        <p:txBody>
          <a:bodyPr wrap="square" lIns="46800" tIns="46800" rIns="46800" bIns="46800" rtlCol="0" anchor="ctr">
            <a:spAutoFit/>
          </a:bodyPr>
          <a:lstStyle/>
          <a:p>
            <a:pPr algn="ctr">
              <a:defRPr/>
            </a:pPr>
            <a:r>
              <a:rPr kumimoji="0" lang="ja-JP" altLang="en-US" sz="900" kern="0">
                <a:solidFill>
                  <a:srgbClr val="000000"/>
                </a:solidFill>
                <a:latin typeface="Arial"/>
              </a:rPr>
              <a:t>地方公共団体が管理する</a:t>
            </a:r>
            <a:r>
              <a:rPr kumimoji="0" lang="en-US" altLang="ja-JP" sz="900" kern="0">
                <a:solidFill>
                  <a:srgbClr val="000000"/>
                </a:solidFill>
                <a:latin typeface="Arial"/>
              </a:rPr>
              <a:t>KPI</a:t>
            </a:r>
          </a:p>
        </p:txBody>
      </p:sp>
      <p:cxnSp>
        <p:nvCxnSpPr>
          <p:cNvPr id="10" name="直線コネクタ 46">
            <a:extLst>
              <a:ext uri="{FF2B5EF4-FFF2-40B4-BE49-F238E27FC236}">
                <a16:creationId xmlns:a16="http://schemas.microsoft.com/office/drawing/2014/main" id="{0ED51C5C-BEA8-103A-D0CD-9B2F7706F4EF}"/>
              </a:ext>
            </a:extLst>
          </p:cNvPr>
          <p:cNvCxnSpPr>
            <a:cxnSpLocks/>
            <a:stCxn id="6" idx="2"/>
            <a:endCxn id="4" idx="2"/>
          </p:cNvCxnSpPr>
          <p:nvPr/>
        </p:nvCxnSpPr>
        <p:spPr>
          <a:xfrm rot="5400000" flipH="1" flipV="1">
            <a:off x="6130599" y="1785437"/>
            <a:ext cx="557173" cy="4739234"/>
          </a:xfrm>
          <a:prstGeom prst="bentConnector3">
            <a:avLst>
              <a:gd name="adj1" fmla="val -41029"/>
            </a:avLst>
          </a:prstGeom>
          <a:noFill/>
          <a:ln w="19050" cap="flat" cmpd="sng" algn="ctr">
            <a:solidFill>
              <a:srgbClr val="000000"/>
            </a:solidFill>
            <a:prstDash val="sysDot"/>
            <a:miter lim="800000"/>
            <a:tailEnd type="triangle"/>
          </a:ln>
          <a:effectLst/>
        </p:spPr>
      </p:cxnSp>
      <p:sp>
        <p:nvSpPr>
          <p:cNvPr id="11" name="正方形/長方形 10">
            <a:extLst>
              <a:ext uri="{FF2B5EF4-FFF2-40B4-BE49-F238E27FC236}">
                <a16:creationId xmlns:a16="http://schemas.microsoft.com/office/drawing/2014/main" id="{1724FC05-37D9-D222-5C6C-DB67E1A97B03}"/>
              </a:ext>
            </a:extLst>
          </p:cNvPr>
          <p:cNvSpPr/>
          <p:nvPr/>
        </p:nvSpPr>
        <p:spPr>
          <a:xfrm>
            <a:off x="-170558" y="3176155"/>
            <a:ext cx="1144357" cy="371513"/>
          </a:xfrm>
          <a:prstGeom prst="rect">
            <a:avLst/>
          </a:prstGeom>
          <a:noFill/>
          <a:ln w="12700" cap="flat" cmpd="sng" algn="ctr">
            <a:noFill/>
            <a:prstDash val="solid"/>
            <a:miter lim="800000"/>
            <a:headEnd type="none" w="med" len="med"/>
            <a:tailEnd type="none" w="med" len="med"/>
          </a:ln>
          <a:effectLst/>
        </p:spPr>
        <p:txBody>
          <a:bodyPr wrap="square" lIns="46800" tIns="46800" rIns="46800" bIns="46800" rtlCol="0" anchor="ctr">
            <a:spAutoFit/>
          </a:bodyPr>
          <a:lstStyle/>
          <a:p>
            <a:pPr algn="ctr">
              <a:defRPr/>
            </a:pPr>
            <a:r>
              <a:rPr kumimoji="0" lang="ja-JP" altLang="en-US" sz="900" kern="0">
                <a:solidFill>
                  <a:srgbClr val="000000"/>
                </a:solidFill>
                <a:latin typeface="Arial"/>
              </a:rPr>
              <a:t>インフラ観点での</a:t>
            </a:r>
            <a:br>
              <a:rPr kumimoji="0" lang="en-US" altLang="ja-JP" sz="900" kern="0">
                <a:solidFill>
                  <a:srgbClr val="000000"/>
                </a:solidFill>
                <a:latin typeface="Arial"/>
              </a:rPr>
            </a:br>
            <a:r>
              <a:rPr kumimoji="0" lang="ja-JP" altLang="en-US" sz="900" kern="0">
                <a:solidFill>
                  <a:srgbClr val="000000"/>
                </a:solidFill>
                <a:latin typeface="Arial"/>
              </a:rPr>
              <a:t>改善の実施</a:t>
            </a:r>
            <a:endParaRPr kumimoji="0" lang="en-US" altLang="ja-JP" sz="900" kern="0">
              <a:solidFill>
                <a:srgbClr val="000000"/>
              </a:solidFill>
              <a:latin typeface="Arial"/>
            </a:endParaRPr>
          </a:p>
        </p:txBody>
      </p:sp>
      <p:sp>
        <p:nvSpPr>
          <p:cNvPr id="12" name="正方形/長方形 11">
            <a:extLst>
              <a:ext uri="{FF2B5EF4-FFF2-40B4-BE49-F238E27FC236}">
                <a16:creationId xmlns:a16="http://schemas.microsoft.com/office/drawing/2014/main" id="{775479A5-7580-0187-0381-68F2AB9F0548}"/>
              </a:ext>
            </a:extLst>
          </p:cNvPr>
          <p:cNvSpPr/>
          <p:nvPr/>
        </p:nvSpPr>
        <p:spPr>
          <a:xfrm>
            <a:off x="3927904" y="2042158"/>
            <a:ext cx="2432740" cy="279180"/>
          </a:xfrm>
          <a:prstGeom prst="rect">
            <a:avLst/>
          </a:prstGeom>
          <a:noFill/>
          <a:ln w="12700" cap="flat" cmpd="sng" algn="ctr">
            <a:noFill/>
            <a:prstDash val="solid"/>
            <a:miter lim="800000"/>
            <a:headEnd type="none" w="med" len="med"/>
            <a:tailEnd type="none" w="med" len="med"/>
          </a:ln>
          <a:effectLst/>
        </p:spPr>
        <p:txBody>
          <a:bodyPr wrap="square" lIns="46800" tIns="46800" rIns="46800" bIns="46800" rtlCol="0" anchor="ctr">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200" b="0" i="0" u="none" strike="noStrike" kern="0" cap="none" spc="0" normalizeH="0" baseline="0" noProof="0">
                <a:ln>
                  <a:noFill/>
                </a:ln>
                <a:solidFill>
                  <a:srgbClr val="000000"/>
                </a:solidFill>
                <a:effectLst/>
                <a:uLnTx/>
                <a:uFillTx/>
              </a:rPr>
              <a:t>KPI</a:t>
            </a:r>
            <a:r>
              <a:rPr kumimoji="0" lang="ja-JP" altLang="en-US" sz="1200" b="0" i="0" u="none" strike="noStrike" kern="0" cap="none" spc="0" normalizeH="0" baseline="0" noProof="0">
                <a:ln>
                  <a:noFill/>
                </a:ln>
                <a:solidFill>
                  <a:srgbClr val="000000"/>
                </a:solidFill>
                <a:effectLst/>
                <a:uLnTx/>
                <a:uFillTx/>
              </a:rPr>
              <a:t>の運用開始後の各関係者の役割</a:t>
            </a:r>
            <a:endParaRPr kumimoji="0" lang="en-US" altLang="ja-JP" sz="1200" b="0" i="0" u="none" strike="noStrike" kern="0" cap="none" spc="0" normalizeH="0" baseline="0" noProof="0">
              <a:ln>
                <a:noFill/>
              </a:ln>
              <a:solidFill>
                <a:srgbClr val="000000"/>
              </a:solidFill>
              <a:effectLst/>
              <a:uLnTx/>
              <a:uFillTx/>
            </a:endParaRPr>
          </a:p>
        </p:txBody>
      </p:sp>
      <p:sp>
        <p:nvSpPr>
          <p:cNvPr id="13" name="四角形: 角を丸くする 12">
            <a:extLst>
              <a:ext uri="{FF2B5EF4-FFF2-40B4-BE49-F238E27FC236}">
                <a16:creationId xmlns:a16="http://schemas.microsoft.com/office/drawing/2014/main" id="{B85B9CB2-DC6C-9DFB-8DA8-1E40255968FD}"/>
              </a:ext>
            </a:extLst>
          </p:cNvPr>
          <p:cNvSpPr>
            <a:spLocks/>
          </p:cNvSpPr>
          <p:nvPr/>
        </p:nvSpPr>
        <p:spPr>
          <a:xfrm>
            <a:off x="5034944" y="5149912"/>
            <a:ext cx="4680000" cy="1248779"/>
          </a:xfrm>
          <a:prstGeom prst="roundRect">
            <a:avLst/>
          </a:prstGeom>
          <a:solidFill>
            <a:srgbClr val="FFFFFF">
              <a:lumMod val="85000"/>
            </a:srgbClr>
          </a:solidFill>
          <a:ln w="25400" cap="flat" cmpd="sng" algn="ctr">
            <a:noFill/>
            <a:prstDash val="solid"/>
            <a:miter lim="800000"/>
          </a:ln>
          <a:effectLst/>
        </p:spPr>
        <p:txBody>
          <a:bodyPr wrap="square" lIns="36000" tIns="36000" rIns="36000" bIns="36000" rtlCol="0" anchor="ctr">
            <a:noAutofit/>
          </a:bodyPr>
          <a:lstStyle/>
          <a:p>
            <a:pPr marL="0" marR="0" lvl="0" indent="0" algn="ctr" defTabSz="914400" eaLnBrk="1" fontAlgn="auto" latinLnBrk="0" hangingPunct="1">
              <a:lnSpc>
                <a:spcPct val="100000"/>
              </a:lnSpc>
              <a:spcBef>
                <a:spcPts val="0"/>
              </a:spcBef>
              <a:spcAft>
                <a:spcPts val="600"/>
              </a:spcAft>
              <a:buClrTx/>
              <a:buSzTx/>
              <a:buFontTx/>
              <a:buNone/>
              <a:tabLst/>
              <a:defRPr/>
            </a:pPr>
            <a:r>
              <a:rPr kumimoji="0" lang="ja-JP" altLang="en-US" sz="1100" b="0" i="0" u="sng" strike="noStrike" kern="0" cap="none" spc="0" normalizeH="0" baseline="0" noProof="0">
                <a:ln>
                  <a:noFill/>
                </a:ln>
                <a:solidFill>
                  <a:srgbClr val="00338D"/>
                </a:solidFill>
                <a:effectLst/>
                <a:uLnTx/>
                <a:uFillTx/>
              </a:rPr>
              <a:t>地方公共団体向けダッシュボード</a:t>
            </a:r>
            <a:endParaRPr kumimoji="0" lang="en-US" altLang="ja-JP" sz="1100" b="0" i="0" u="sng" strike="noStrike" kern="0" cap="none" spc="0" normalizeH="0" baseline="0" noProof="0">
              <a:ln>
                <a:noFill/>
              </a:ln>
              <a:solidFill>
                <a:srgbClr val="00338D"/>
              </a:solidFill>
              <a:effectLst/>
              <a:uLnTx/>
              <a:uFillTx/>
            </a:endParaRPr>
          </a:p>
          <a:p>
            <a:pPr marL="171450" marR="0" lvl="0" indent="-171450" defTabSz="914400" eaLnBrk="1" fontAlgn="auto" latinLnBrk="0" hangingPunct="1">
              <a:lnSpc>
                <a:spcPct val="100000"/>
              </a:lnSpc>
              <a:spcBef>
                <a:spcPts val="0"/>
              </a:spcBef>
              <a:spcAft>
                <a:spcPts val="600"/>
              </a:spcAft>
              <a:buClrTx/>
              <a:buSzTx/>
              <a:buFont typeface="Wingdings" panose="05000000000000000000" pitchFamily="2" charset="2"/>
              <a:buChar char="Ø"/>
              <a:tabLst/>
              <a:defRPr/>
            </a:pPr>
            <a:r>
              <a:rPr kumimoji="0" lang="ja-JP" altLang="en-US" sz="1100" b="0" i="0" u="none" strike="noStrike" kern="0" cap="none" spc="0" normalizeH="0" baseline="0" noProof="0">
                <a:ln>
                  <a:noFill/>
                </a:ln>
                <a:solidFill>
                  <a:srgbClr val="00338D"/>
                </a:solidFill>
                <a:effectLst/>
                <a:uLnTx/>
                <a:uFillTx/>
              </a:rPr>
              <a:t>地方公共団体が利用する環境の目標管理指標の指標（項番</a:t>
            </a:r>
            <a:r>
              <a:rPr kumimoji="0" lang="en-US" altLang="ja-JP" sz="1100" b="0" i="0" u="none" strike="noStrike" kern="0" cap="none" spc="0" normalizeH="0" baseline="0" noProof="0">
                <a:ln>
                  <a:noFill/>
                </a:ln>
                <a:solidFill>
                  <a:srgbClr val="00338D"/>
                </a:solidFill>
                <a:effectLst/>
                <a:uLnTx/>
                <a:uFillTx/>
              </a:rPr>
              <a:t>1,3,4</a:t>
            </a:r>
            <a:r>
              <a:rPr kumimoji="0" lang="ja-JP" altLang="en-US" sz="1100" b="0" i="0" u="none" strike="noStrike" kern="0" cap="none" spc="0" normalizeH="0" baseline="0" noProof="0">
                <a:ln>
                  <a:noFill/>
                </a:ln>
                <a:solidFill>
                  <a:srgbClr val="00338D"/>
                </a:solidFill>
                <a:effectLst/>
                <a:uLnTx/>
                <a:uFillTx/>
              </a:rPr>
              <a:t>）を提供する。</a:t>
            </a:r>
            <a:endParaRPr kumimoji="0" lang="en-US" altLang="ja-JP" sz="1100" b="0" i="0" u="none" strike="noStrike" kern="0" cap="none" spc="0" normalizeH="0" baseline="0" noProof="0">
              <a:ln>
                <a:noFill/>
              </a:ln>
              <a:solidFill>
                <a:srgbClr val="00338D"/>
              </a:solidFill>
              <a:effectLst/>
              <a:uLnTx/>
              <a:uFillTx/>
            </a:endParaRPr>
          </a:p>
          <a:p>
            <a:pPr marL="171450" marR="0" lvl="0" indent="-171450" defTabSz="914400" eaLnBrk="1" fontAlgn="auto" latinLnBrk="0" hangingPunct="1">
              <a:lnSpc>
                <a:spcPct val="100000"/>
              </a:lnSpc>
              <a:spcBef>
                <a:spcPts val="0"/>
              </a:spcBef>
              <a:spcAft>
                <a:spcPts val="600"/>
              </a:spcAft>
              <a:buClrTx/>
              <a:buSzTx/>
              <a:buFont typeface="Wingdings" panose="05000000000000000000" pitchFamily="2" charset="2"/>
              <a:buChar char="Ø"/>
              <a:tabLst/>
              <a:defRPr/>
            </a:pPr>
            <a:r>
              <a:rPr kumimoji="0" lang="ja-JP" altLang="en-US" sz="1100" b="0" i="0" u="none" strike="noStrike" kern="0" cap="none" spc="0" normalizeH="0" baseline="0" noProof="0">
                <a:ln>
                  <a:noFill/>
                </a:ln>
                <a:solidFill>
                  <a:srgbClr val="00338D"/>
                </a:solidFill>
                <a:effectLst/>
                <a:uLnTx/>
                <a:uFillTx/>
              </a:rPr>
              <a:t>目標管理指標の可視化に必要な情報は各環境（</a:t>
            </a:r>
            <a:r>
              <a:rPr kumimoji="0" lang="en-US" altLang="ja-JP" sz="1100" b="0" i="0" u="none" strike="noStrike" kern="0" cap="none" spc="0" normalizeH="0" baseline="0" noProof="0">
                <a:ln>
                  <a:noFill/>
                </a:ln>
                <a:solidFill>
                  <a:srgbClr val="00338D"/>
                </a:solidFill>
                <a:effectLst/>
                <a:uLnTx/>
                <a:uFillTx/>
              </a:rPr>
              <a:t>ASP</a:t>
            </a:r>
            <a:r>
              <a:rPr kumimoji="0" lang="ja-JP" altLang="en-US" sz="1100" b="0" i="0" u="none" strike="noStrike" kern="0" cap="none" spc="0" normalizeH="0" baseline="0" noProof="0">
                <a:ln>
                  <a:noFill/>
                </a:ln>
                <a:solidFill>
                  <a:srgbClr val="00338D"/>
                </a:solidFill>
                <a:effectLst/>
                <a:uLnTx/>
                <a:uFillTx/>
              </a:rPr>
              <a:t>含む）から自動収集するが、一部の内容は地方公共団体及び</a:t>
            </a:r>
            <a:r>
              <a:rPr kumimoji="0" lang="en-US" altLang="ja-JP" sz="1100" b="0" i="0" u="none" strike="noStrike" kern="0" cap="none" spc="0" normalizeH="0" baseline="0" noProof="0">
                <a:ln>
                  <a:noFill/>
                </a:ln>
                <a:solidFill>
                  <a:srgbClr val="00338D"/>
                </a:solidFill>
                <a:effectLst/>
                <a:uLnTx/>
                <a:uFillTx/>
              </a:rPr>
              <a:t>KPI</a:t>
            </a:r>
            <a:r>
              <a:rPr kumimoji="0" lang="ja-JP" altLang="en-US" sz="1100" b="0" i="0" u="none" strike="noStrike" kern="0" cap="none" spc="0" normalizeH="0" baseline="0" noProof="0">
                <a:ln>
                  <a:noFill/>
                </a:ln>
                <a:solidFill>
                  <a:srgbClr val="00338D"/>
                </a:solidFill>
                <a:effectLst/>
                <a:uLnTx/>
                <a:uFillTx/>
              </a:rPr>
              <a:t>運用を支援するガバメントクラウド運用管理補助者が入力する</a:t>
            </a:r>
            <a:r>
              <a:rPr kumimoji="0" lang="ja-JP" altLang="en-US" sz="1100" kern="0">
                <a:solidFill>
                  <a:srgbClr val="00338D"/>
                </a:solidFill>
              </a:rPr>
              <a:t>必要</a:t>
            </a:r>
            <a:r>
              <a:rPr kumimoji="0" lang="ja-JP" altLang="en-US" sz="1100" b="0" i="0" u="none" strike="noStrike" kern="0" cap="none" spc="0" normalizeH="0" baseline="0" noProof="0">
                <a:ln>
                  <a:noFill/>
                </a:ln>
                <a:solidFill>
                  <a:srgbClr val="00338D"/>
                </a:solidFill>
                <a:effectLst/>
                <a:uLnTx/>
                <a:uFillTx/>
              </a:rPr>
              <a:t>がある。</a:t>
            </a:r>
            <a:endParaRPr kumimoji="0" lang="en-US" altLang="ja-JP" sz="1100" b="0" i="0" u="none" strike="noStrike" kern="0" cap="none" spc="0" normalizeH="0" baseline="0" noProof="0">
              <a:ln>
                <a:noFill/>
              </a:ln>
              <a:solidFill>
                <a:srgbClr val="00338D"/>
              </a:solidFill>
              <a:effectLst/>
              <a:uLnTx/>
              <a:uFillTx/>
            </a:endParaRPr>
          </a:p>
        </p:txBody>
      </p:sp>
      <p:sp>
        <p:nvSpPr>
          <p:cNvPr id="14" name="四角形: 角を丸くする 13">
            <a:extLst>
              <a:ext uri="{FF2B5EF4-FFF2-40B4-BE49-F238E27FC236}">
                <a16:creationId xmlns:a16="http://schemas.microsoft.com/office/drawing/2014/main" id="{34D92DE5-90A4-4AA8-94C2-52EE284F1F02}"/>
              </a:ext>
            </a:extLst>
          </p:cNvPr>
          <p:cNvSpPr>
            <a:spLocks/>
          </p:cNvSpPr>
          <p:nvPr/>
        </p:nvSpPr>
        <p:spPr>
          <a:xfrm>
            <a:off x="291922" y="5609423"/>
            <a:ext cx="4680000" cy="1076967"/>
          </a:xfrm>
          <a:prstGeom prst="roundRect">
            <a:avLst/>
          </a:prstGeom>
          <a:solidFill>
            <a:srgbClr val="FFFFFF">
              <a:lumMod val="85000"/>
            </a:srgbClr>
          </a:solidFill>
          <a:ln w="25400" cap="flat" cmpd="sng" algn="ctr">
            <a:noFill/>
            <a:prstDash val="solid"/>
            <a:miter lim="800000"/>
          </a:ln>
          <a:effectLst/>
        </p:spPr>
        <p:txBody>
          <a:bodyPr wrap="square" lIns="36000" tIns="36000" rIns="36000" bIns="36000" rtlCol="0" anchor="ctr">
            <a:noAutofit/>
          </a:bodyPr>
          <a:lstStyle/>
          <a:p>
            <a:pPr marL="0" marR="0" lvl="0" indent="0" algn="ctr" defTabSz="914400" eaLnBrk="1" fontAlgn="auto" latinLnBrk="0" hangingPunct="1">
              <a:lnSpc>
                <a:spcPct val="100000"/>
              </a:lnSpc>
              <a:spcBef>
                <a:spcPts val="0"/>
              </a:spcBef>
              <a:spcAft>
                <a:spcPts val="600"/>
              </a:spcAft>
              <a:buClrTx/>
              <a:buSzTx/>
              <a:buFontTx/>
              <a:buNone/>
              <a:tabLst/>
              <a:defRPr/>
            </a:pPr>
            <a:r>
              <a:rPr kumimoji="0" lang="ja-JP" altLang="en-US" sz="1100" b="0" i="0" u="sng" strike="noStrike" kern="0" cap="none" spc="0" normalizeH="0" baseline="0" noProof="0">
                <a:ln>
                  <a:noFill/>
                </a:ln>
                <a:solidFill>
                  <a:srgbClr val="00338D"/>
                </a:solidFill>
                <a:effectLst/>
                <a:uLnTx/>
                <a:uFillTx/>
              </a:rPr>
              <a:t>地方公共団体・</a:t>
            </a:r>
            <a:r>
              <a:rPr kumimoji="0" lang="en-US" altLang="ja-JP" sz="1100" b="0" i="0" u="sng" strike="noStrike" kern="0" cap="none" spc="0" normalizeH="0" baseline="0" noProof="0">
                <a:ln>
                  <a:noFill/>
                </a:ln>
                <a:solidFill>
                  <a:srgbClr val="00338D"/>
                </a:solidFill>
                <a:effectLst/>
                <a:uLnTx/>
                <a:uFillTx/>
              </a:rPr>
              <a:t>KPI</a:t>
            </a:r>
            <a:r>
              <a:rPr kumimoji="0" lang="ja-JP" altLang="en-US" sz="1100" b="0" i="0" u="sng" strike="noStrike" kern="0" cap="none" spc="0" normalizeH="0" baseline="0" noProof="0">
                <a:ln>
                  <a:noFill/>
                </a:ln>
                <a:solidFill>
                  <a:srgbClr val="00338D"/>
                </a:solidFill>
                <a:effectLst/>
                <a:uLnTx/>
                <a:uFillTx/>
              </a:rPr>
              <a:t>運用を支援する</a:t>
            </a:r>
            <a:br>
              <a:rPr kumimoji="0" lang="en-US" altLang="ja-JP" sz="1100" b="0" i="0" u="sng" strike="noStrike" kern="0" cap="none" spc="0" normalizeH="0" baseline="0" noProof="0">
                <a:ln>
                  <a:noFill/>
                </a:ln>
                <a:solidFill>
                  <a:srgbClr val="00338D"/>
                </a:solidFill>
                <a:effectLst/>
                <a:uLnTx/>
                <a:uFillTx/>
              </a:rPr>
            </a:br>
            <a:r>
              <a:rPr kumimoji="0" lang="ja-JP" altLang="en-US" sz="1100" b="0" i="0" u="sng" strike="noStrike" kern="0" cap="none" spc="0" normalizeH="0" baseline="0" noProof="0">
                <a:ln>
                  <a:noFill/>
                </a:ln>
                <a:solidFill>
                  <a:srgbClr val="00338D"/>
                </a:solidFill>
                <a:effectLst/>
                <a:uLnTx/>
                <a:uFillTx/>
              </a:rPr>
              <a:t>ガバメントクラウド運用管理補助者における運用</a:t>
            </a:r>
            <a:endParaRPr kumimoji="0" lang="en-US" altLang="ja-JP" sz="1100" b="0" i="0" u="sng" strike="noStrike" kern="0" cap="none" spc="0" normalizeH="0" baseline="0" noProof="0">
              <a:ln>
                <a:noFill/>
              </a:ln>
              <a:solidFill>
                <a:srgbClr val="00338D"/>
              </a:solidFill>
              <a:effectLst/>
              <a:uLnTx/>
              <a:uFillTx/>
            </a:endParaRPr>
          </a:p>
          <a:p>
            <a:pPr marL="171450" marR="0" lvl="0" indent="-171450" defTabSz="914400" eaLnBrk="1" fontAlgn="auto" latinLnBrk="0" hangingPunct="1">
              <a:lnSpc>
                <a:spcPct val="100000"/>
              </a:lnSpc>
              <a:spcBef>
                <a:spcPts val="0"/>
              </a:spcBef>
              <a:spcAft>
                <a:spcPts val="600"/>
              </a:spcAft>
              <a:buClrTx/>
              <a:buSzTx/>
              <a:buFont typeface="Wingdings" panose="05000000000000000000" pitchFamily="2" charset="2"/>
              <a:buChar char="Ø"/>
              <a:tabLst/>
              <a:defRPr/>
            </a:pPr>
            <a:r>
              <a:rPr kumimoji="0" lang="ja-JP" altLang="en-US" sz="1100" b="0" i="0" u="none" strike="noStrike" kern="0" cap="none" spc="0" normalizeH="0" baseline="0" noProof="0">
                <a:ln>
                  <a:noFill/>
                </a:ln>
                <a:solidFill>
                  <a:srgbClr val="00338D"/>
                </a:solidFill>
                <a:effectLst/>
                <a:uLnTx/>
                <a:uFillTx/>
              </a:rPr>
              <a:t>管理している</a:t>
            </a:r>
            <a:r>
              <a:rPr kumimoji="0" lang="en-US" altLang="ja-JP" sz="1100" b="0" i="0" u="none" strike="noStrike" kern="0" cap="none" spc="0" normalizeH="0" baseline="0" noProof="0">
                <a:ln>
                  <a:noFill/>
                </a:ln>
                <a:solidFill>
                  <a:srgbClr val="00338D"/>
                </a:solidFill>
                <a:effectLst/>
                <a:uLnTx/>
                <a:uFillTx/>
              </a:rPr>
              <a:t>KPI</a:t>
            </a:r>
            <a:r>
              <a:rPr kumimoji="0" lang="ja-JP" altLang="en-US" sz="1100" b="0" i="0" u="none" strike="noStrike" kern="0" cap="none" spc="0" normalizeH="0" baseline="0" noProof="0">
                <a:ln>
                  <a:noFill/>
                </a:ln>
                <a:solidFill>
                  <a:srgbClr val="00338D"/>
                </a:solidFill>
                <a:effectLst/>
                <a:uLnTx/>
                <a:uFillTx/>
              </a:rPr>
              <a:t>を基に改善内容を検討する。</a:t>
            </a:r>
            <a:endParaRPr kumimoji="0" lang="en-US" altLang="ja-JP" sz="1100" b="0" i="0" u="none" strike="noStrike" kern="0" cap="none" spc="0" normalizeH="0" baseline="0" noProof="0">
              <a:ln>
                <a:noFill/>
              </a:ln>
              <a:solidFill>
                <a:srgbClr val="00338D"/>
              </a:solidFill>
              <a:effectLst/>
              <a:uLnTx/>
              <a:uFillTx/>
            </a:endParaRPr>
          </a:p>
          <a:p>
            <a:pPr marL="171450" marR="0" lvl="0" indent="-171450" defTabSz="914400" eaLnBrk="1" fontAlgn="auto" latinLnBrk="0" hangingPunct="1">
              <a:lnSpc>
                <a:spcPct val="100000"/>
              </a:lnSpc>
              <a:spcBef>
                <a:spcPts val="0"/>
              </a:spcBef>
              <a:spcAft>
                <a:spcPts val="600"/>
              </a:spcAft>
              <a:buClrTx/>
              <a:buSzTx/>
              <a:buFont typeface="Wingdings" panose="05000000000000000000" pitchFamily="2" charset="2"/>
              <a:buChar char="Ø"/>
              <a:tabLst/>
              <a:defRPr/>
            </a:pPr>
            <a:r>
              <a:rPr kumimoji="0" lang="en-US" altLang="ja-JP" sz="1100" b="0" i="0" u="none" strike="noStrike" kern="0" cap="none" spc="0" normalizeH="0" baseline="0" noProof="0">
                <a:ln>
                  <a:noFill/>
                </a:ln>
                <a:solidFill>
                  <a:srgbClr val="00338D"/>
                </a:solidFill>
                <a:effectLst/>
                <a:uLnTx/>
                <a:uFillTx/>
              </a:rPr>
              <a:t>ASP</a:t>
            </a:r>
            <a:r>
              <a:rPr kumimoji="0" lang="ja-JP" altLang="en-US" sz="1100" b="0" i="0" u="none" strike="noStrike" kern="0" cap="none" spc="0" normalizeH="0" baseline="0" noProof="0">
                <a:ln>
                  <a:noFill/>
                </a:ln>
                <a:solidFill>
                  <a:srgbClr val="00338D"/>
                </a:solidFill>
                <a:effectLst/>
                <a:uLnTx/>
                <a:uFillTx/>
              </a:rPr>
              <a:t>に改善依頼を行う。</a:t>
            </a:r>
            <a:r>
              <a:rPr kumimoji="0" lang="en-US" altLang="ja-JP" sz="1100" b="0" i="0" u="none" strike="noStrike" kern="0" cap="none" spc="0" normalizeH="0" baseline="0" noProof="0">
                <a:ln>
                  <a:noFill/>
                </a:ln>
                <a:solidFill>
                  <a:srgbClr val="00338D"/>
                </a:solidFill>
                <a:effectLst/>
                <a:uLnTx/>
                <a:uFillTx/>
              </a:rPr>
              <a:t>KPI</a:t>
            </a:r>
            <a:r>
              <a:rPr kumimoji="0" lang="ja-JP" altLang="en-US" sz="1100" b="0" i="0" u="none" strike="noStrike" kern="0" cap="none" spc="0" normalizeH="0" baseline="0" noProof="0">
                <a:ln>
                  <a:noFill/>
                </a:ln>
                <a:solidFill>
                  <a:srgbClr val="00338D"/>
                </a:solidFill>
                <a:effectLst/>
                <a:uLnTx/>
                <a:uFillTx/>
              </a:rPr>
              <a:t>運用を支援するガバメントクラウド運用管理補助者は検討した内容を基に改善を実施する。</a:t>
            </a:r>
            <a:endParaRPr kumimoji="0" lang="en-US" altLang="ja-JP" sz="1100" b="0" i="0" u="none" strike="noStrike" kern="0" cap="none" spc="0" normalizeH="0" baseline="0" noProof="0">
              <a:ln>
                <a:noFill/>
              </a:ln>
              <a:solidFill>
                <a:srgbClr val="00338D"/>
              </a:solidFill>
              <a:effectLst/>
              <a:uLnTx/>
              <a:uFillTx/>
            </a:endParaRPr>
          </a:p>
        </p:txBody>
      </p:sp>
      <p:grpSp>
        <p:nvGrpSpPr>
          <p:cNvPr id="15" name="グループ化 14">
            <a:extLst>
              <a:ext uri="{FF2B5EF4-FFF2-40B4-BE49-F238E27FC236}">
                <a16:creationId xmlns:a16="http://schemas.microsoft.com/office/drawing/2014/main" id="{56DAA4F5-E433-842D-5A60-101A668165F9}"/>
              </a:ext>
            </a:extLst>
          </p:cNvPr>
          <p:cNvGrpSpPr/>
          <p:nvPr/>
        </p:nvGrpSpPr>
        <p:grpSpPr>
          <a:xfrm>
            <a:off x="3402619" y="3117520"/>
            <a:ext cx="1388650" cy="1108079"/>
            <a:chOff x="4204439" y="2510821"/>
            <a:chExt cx="1388650" cy="932907"/>
          </a:xfrm>
        </p:grpSpPr>
        <p:sp>
          <p:nvSpPr>
            <p:cNvPr id="16" name="正方形/長方形 15">
              <a:extLst>
                <a:ext uri="{FF2B5EF4-FFF2-40B4-BE49-F238E27FC236}">
                  <a16:creationId xmlns:a16="http://schemas.microsoft.com/office/drawing/2014/main" id="{48E6AB47-F95E-2CBD-B1FA-68866D3C0C8F}"/>
                </a:ext>
              </a:extLst>
            </p:cNvPr>
            <p:cNvSpPr>
              <a:spLocks/>
            </p:cNvSpPr>
            <p:nvPr/>
          </p:nvSpPr>
          <p:spPr>
            <a:xfrm>
              <a:off x="4204439" y="2510821"/>
              <a:ext cx="1388650" cy="932907"/>
            </a:xfrm>
            <a:prstGeom prst="rect">
              <a:avLst/>
            </a:prstGeom>
            <a:noFill/>
            <a:ln w="12700" cap="flat" cmpd="sng" algn="ctr">
              <a:solidFill>
                <a:srgbClr val="FFFFFF">
                  <a:lumMod val="50000"/>
                </a:srgbClr>
              </a:solidFill>
              <a:prstDash val="solid"/>
              <a:miter lim="800000"/>
              <a:headEnd type="none" w="med" len="med"/>
              <a:tailEnd type="none" w="med" len="med"/>
            </a:ln>
            <a:effectLst/>
          </p:spPr>
          <p:txBody>
            <a:bodyPr wrap="square" lIns="46800" tIns="46800" rIns="46800" bIns="46800" rtlCol="0" anchor="t"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100" b="0" i="0" u="none" strike="noStrike" kern="0" cap="none" spc="0" normalizeH="0" baseline="0" noProof="0">
                  <a:ln>
                    <a:noFill/>
                  </a:ln>
                  <a:solidFill>
                    <a:srgbClr val="000000"/>
                  </a:solidFill>
                  <a:effectLst/>
                  <a:uLnTx/>
                  <a:uFillTx/>
                  <a:latin typeface="Arial"/>
                </a:rPr>
                <a:t>・目標管理指標①</a:t>
              </a:r>
              <a:endParaRPr kumimoji="0" lang="en-US" altLang="ja-JP" sz="1100" b="0" i="0" u="none" strike="noStrike" kern="0" cap="none" spc="0" normalizeH="0" baseline="0" noProof="0">
                <a:ln>
                  <a:noFill/>
                </a:ln>
                <a:solidFill>
                  <a:srgbClr val="000000"/>
                </a:solidFill>
                <a:effectLst/>
                <a:uLnTx/>
                <a:uFillTx/>
                <a:latin typeface="Arial"/>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100" b="0" i="0" u="none" strike="noStrike" kern="0" cap="none" spc="0" normalizeH="0" baseline="0" noProof="0">
                  <a:ln>
                    <a:noFill/>
                  </a:ln>
                  <a:solidFill>
                    <a:srgbClr val="000000"/>
                  </a:solidFill>
                  <a:effectLst/>
                  <a:uLnTx/>
                  <a:uFillTx/>
                  <a:latin typeface="Arial"/>
                </a:rPr>
                <a:t>・目標管理指標②</a:t>
              </a:r>
              <a:endParaRPr kumimoji="0" lang="en-US" altLang="ja-JP" sz="1100" b="0" i="0" u="none" strike="noStrike" kern="0" cap="none" spc="0" normalizeH="0" baseline="0" noProof="0">
                <a:ln>
                  <a:noFill/>
                </a:ln>
                <a:solidFill>
                  <a:srgbClr val="000000"/>
                </a:solidFill>
                <a:effectLst/>
                <a:uLnTx/>
                <a:uFillTx/>
                <a:latin typeface="Arial"/>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100" b="0" i="0" u="none" strike="noStrike" kern="0" cap="none" spc="0" normalizeH="0" baseline="0" noProof="0">
                  <a:ln>
                    <a:noFill/>
                  </a:ln>
                  <a:solidFill>
                    <a:srgbClr val="000000"/>
                  </a:solidFill>
                  <a:effectLst/>
                  <a:uLnTx/>
                  <a:uFillTx/>
                  <a:latin typeface="Arial"/>
                </a:rPr>
                <a:t>・目標管理指標③</a:t>
              </a:r>
              <a:endParaRPr kumimoji="0" lang="en-US" altLang="ja-JP" sz="1100" b="0" i="0" u="none" strike="noStrike" kern="0" cap="none" spc="0" normalizeH="0" baseline="0" noProof="0">
                <a:ln>
                  <a:noFill/>
                </a:ln>
                <a:solidFill>
                  <a:srgbClr val="000000"/>
                </a:solidFill>
                <a:effectLst/>
                <a:uLnTx/>
                <a:uFillTx/>
                <a:latin typeface="Arial"/>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altLang="ja-JP" sz="1100" b="0" i="0" u="none" strike="noStrike" kern="0" cap="none" spc="0" normalizeH="0" baseline="0" noProof="0">
                <a:ln>
                  <a:noFill/>
                </a:ln>
                <a:solidFill>
                  <a:srgbClr val="000000"/>
                </a:solidFill>
                <a:effectLst/>
                <a:uLnTx/>
                <a:uFillTx/>
                <a:latin typeface="Arial"/>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altLang="ja-JP" sz="1100" b="0" i="0" u="none" strike="noStrike" kern="0" cap="none" spc="0" normalizeH="0" baseline="0" noProof="0">
                <a:ln>
                  <a:noFill/>
                </a:ln>
                <a:solidFill>
                  <a:srgbClr val="000000"/>
                </a:solidFill>
                <a:effectLst/>
                <a:uLnTx/>
                <a:uFillTx/>
                <a:latin typeface="Arial"/>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altLang="ja-JP" sz="1100" b="0" i="0" u="none" strike="noStrike" kern="0" cap="none" spc="0" normalizeH="0" baseline="0" noProof="0">
                <a:ln>
                  <a:noFill/>
                </a:ln>
                <a:solidFill>
                  <a:srgbClr val="000000"/>
                </a:solidFill>
                <a:effectLst/>
                <a:uLnTx/>
                <a:uFillTx/>
                <a:latin typeface="Arial"/>
              </a:endParaRPr>
            </a:p>
          </p:txBody>
        </p:sp>
        <p:sp>
          <p:nvSpPr>
            <p:cNvPr id="21" name="テキスト ボックス 20">
              <a:extLst>
                <a:ext uri="{FF2B5EF4-FFF2-40B4-BE49-F238E27FC236}">
                  <a16:creationId xmlns:a16="http://schemas.microsoft.com/office/drawing/2014/main" id="{8DCD3BD3-7D4E-D5CB-8497-BEC4AD5C1564}"/>
                </a:ext>
              </a:extLst>
            </p:cNvPr>
            <p:cNvSpPr txBox="1"/>
            <p:nvPr/>
          </p:nvSpPr>
          <p:spPr>
            <a:xfrm>
              <a:off x="4791453" y="2971227"/>
              <a:ext cx="184666" cy="423193"/>
            </a:xfrm>
            <a:prstGeom prst="rect">
              <a:avLst/>
            </a:prstGeom>
            <a:noFill/>
          </p:spPr>
          <p:txBody>
            <a:bodyPr vert="eaVert" wrap="square" lIns="0" tIns="0" rIns="0" bIns="0" rtlCol="0">
              <a:spAutoFit/>
            </a:bodyPr>
            <a:lstStyle/>
            <a:p>
              <a:pPr marL="0" marR="0" lvl="0" indent="0" defTabSz="1007772" eaLnBrk="1" fontAlgn="ctr" latinLnBrk="0" hangingPunct="1">
                <a:lnSpc>
                  <a:spcPct val="120000"/>
                </a:lnSpc>
                <a:spcBef>
                  <a:spcPts val="0"/>
                </a:spcBef>
                <a:spcAft>
                  <a:spcPts val="400"/>
                </a:spcAft>
                <a:buClr>
                  <a:srgbClr val="000000"/>
                </a:buClr>
                <a:buSzTx/>
                <a:buFontTx/>
                <a:buNone/>
                <a:tabLst/>
                <a:defRPr/>
              </a:pPr>
              <a:r>
                <a:rPr kumimoji="0" lang="ja-JP" altLang="en-US" sz="1000" b="0" i="0" u="none" strike="noStrike" kern="0" cap="none" spc="100" normalizeH="0" baseline="0" noProof="0">
                  <a:ln>
                    <a:noFill/>
                  </a:ln>
                  <a:solidFill>
                    <a:srgbClr val="000000"/>
                  </a:solidFill>
                  <a:effectLst/>
                  <a:uLnTx/>
                  <a:uFillTx/>
                </a:rPr>
                <a:t>・・・</a:t>
              </a:r>
            </a:p>
          </p:txBody>
        </p:sp>
      </p:grpSp>
      <p:cxnSp>
        <p:nvCxnSpPr>
          <p:cNvPr id="22" name="直線コネクタ 21">
            <a:extLst>
              <a:ext uri="{FF2B5EF4-FFF2-40B4-BE49-F238E27FC236}">
                <a16:creationId xmlns:a16="http://schemas.microsoft.com/office/drawing/2014/main" id="{0C5E2AEE-316B-623E-7556-7C57669A2616}"/>
              </a:ext>
            </a:extLst>
          </p:cNvPr>
          <p:cNvCxnSpPr>
            <a:cxnSpLocks/>
          </p:cNvCxnSpPr>
          <p:nvPr/>
        </p:nvCxnSpPr>
        <p:spPr>
          <a:xfrm flipH="1">
            <a:off x="7322242" y="2230285"/>
            <a:ext cx="369935" cy="0"/>
          </a:xfrm>
          <a:prstGeom prst="line">
            <a:avLst/>
          </a:prstGeom>
          <a:noFill/>
          <a:ln w="19050" cap="flat" cmpd="sng" algn="ctr">
            <a:solidFill>
              <a:srgbClr val="FF0000"/>
            </a:solidFill>
            <a:prstDash val="solid"/>
            <a:miter lim="800000"/>
            <a:tailEnd type="triangle"/>
          </a:ln>
          <a:effectLst/>
        </p:spPr>
      </p:cxnSp>
      <p:cxnSp>
        <p:nvCxnSpPr>
          <p:cNvPr id="23" name="直線コネクタ 22">
            <a:extLst>
              <a:ext uri="{FF2B5EF4-FFF2-40B4-BE49-F238E27FC236}">
                <a16:creationId xmlns:a16="http://schemas.microsoft.com/office/drawing/2014/main" id="{642C3969-C6F7-8FA0-39D4-F1DC41EAC02E}"/>
              </a:ext>
            </a:extLst>
          </p:cNvPr>
          <p:cNvCxnSpPr>
            <a:cxnSpLocks/>
          </p:cNvCxnSpPr>
          <p:nvPr/>
        </p:nvCxnSpPr>
        <p:spPr>
          <a:xfrm flipH="1">
            <a:off x="7322242" y="1987734"/>
            <a:ext cx="369935" cy="0"/>
          </a:xfrm>
          <a:prstGeom prst="line">
            <a:avLst/>
          </a:prstGeom>
          <a:noFill/>
          <a:ln w="19050" cap="flat" cmpd="sng" algn="ctr">
            <a:solidFill>
              <a:srgbClr val="000000"/>
            </a:solidFill>
            <a:prstDash val="sysDot"/>
            <a:miter lim="800000"/>
            <a:tailEnd type="triangle"/>
          </a:ln>
          <a:effectLst/>
        </p:spPr>
      </p:cxnSp>
      <p:cxnSp>
        <p:nvCxnSpPr>
          <p:cNvPr id="24" name="直線コネクタ 23">
            <a:extLst>
              <a:ext uri="{FF2B5EF4-FFF2-40B4-BE49-F238E27FC236}">
                <a16:creationId xmlns:a16="http://schemas.microsoft.com/office/drawing/2014/main" id="{4B3AAC3C-DD23-DFDE-49DF-5FD16226C8EA}"/>
              </a:ext>
            </a:extLst>
          </p:cNvPr>
          <p:cNvCxnSpPr>
            <a:cxnSpLocks/>
          </p:cNvCxnSpPr>
          <p:nvPr/>
        </p:nvCxnSpPr>
        <p:spPr>
          <a:xfrm flipH="1">
            <a:off x="7322242" y="2118341"/>
            <a:ext cx="369935" cy="0"/>
          </a:xfrm>
          <a:prstGeom prst="line">
            <a:avLst/>
          </a:prstGeom>
          <a:noFill/>
          <a:ln w="19050" cap="flat" cmpd="sng" algn="ctr">
            <a:solidFill>
              <a:srgbClr val="000000"/>
            </a:solidFill>
            <a:prstDash val="solid"/>
            <a:miter lim="800000"/>
            <a:tailEnd type="triangle"/>
          </a:ln>
          <a:effectLst/>
        </p:spPr>
      </p:cxnSp>
      <p:sp>
        <p:nvSpPr>
          <p:cNvPr id="25" name="正方形/長方形 24">
            <a:extLst>
              <a:ext uri="{FF2B5EF4-FFF2-40B4-BE49-F238E27FC236}">
                <a16:creationId xmlns:a16="http://schemas.microsoft.com/office/drawing/2014/main" id="{01D2F213-E33F-9EA7-57B3-EAA259ECFAD5}"/>
              </a:ext>
            </a:extLst>
          </p:cNvPr>
          <p:cNvSpPr/>
          <p:nvPr/>
        </p:nvSpPr>
        <p:spPr>
          <a:xfrm>
            <a:off x="7691875" y="1848389"/>
            <a:ext cx="2005273" cy="510012"/>
          </a:xfrm>
          <a:prstGeom prst="rect">
            <a:avLst/>
          </a:prstGeom>
          <a:noFill/>
          <a:ln w="12700" cap="flat" cmpd="sng" algn="ctr">
            <a:noFill/>
            <a:prstDash val="solid"/>
            <a:miter lim="800000"/>
            <a:headEnd type="none" w="med" len="med"/>
            <a:tailEnd type="none" w="med" len="med"/>
          </a:ln>
          <a:effectLst/>
        </p:spPr>
        <p:txBody>
          <a:bodyPr wrap="square" lIns="46800" tIns="46800" rIns="46800" bIns="46800" rtlCol="0" anchor="ctr">
            <a:spAutoFit/>
          </a:bodyPr>
          <a:lstStyle/>
          <a:p>
            <a:pPr>
              <a:defRPr/>
            </a:pPr>
            <a:r>
              <a:rPr kumimoji="0" lang="ja-JP" altLang="en-US" sz="900" kern="0">
                <a:solidFill>
                  <a:srgbClr val="000000"/>
                </a:solidFill>
                <a:latin typeface="Arial"/>
              </a:rPr>
              <a:t>ダッシュボードにより表示する情報の収集</a:t>
            </a:r>
            <a:endParaRPr kumimoji="0" lang="en-US" altLang="ja-JP" sz="900" kern="0">
              <a:solidFill>
                <a:srgbClr val="000000"/>
              </a:solidFill>
              <a:latin typeface="Arial"/>
            </a:endParaRPr>
          </a:p>
          <a:p>
            <a:pPr>
              <a:defRPr/>
            </a:pPr>
            <a:r>
              <a:rPr kumimoji="0" lang="ja-JP" altLang="en-US" sz="900" kern="0">
                <a:solidFill>
                  <a:srgbClr val="000000"/>
                </a:solidFill>
                <a:latin typeface="Arial"/>
              </a:rPr>
              <a:t>ダッシュボードによる情報の表示</a:t>
            </a:r>
            <a:endParaRPr kumimoji="0" lang="en-US" altLang="ja-JP" sz="900" kern="0">
              <a:solidFill>
                <a:srgbClr val="000000"/>
              </a:solidFill>
              <a:latin typeface="Arial"/>
            </a:endParaRPr>
          </a:p>
          <a:p>
            <a:pPr>
              <a:defRPr/>
            </a:pPr>
            <a:r>
              <a:rPr kumimoji="0" lang="ja-JP" altLang="en-US" sz="900" kern="0">
                <a:solidFill>
                  <a:srgbClr val="000000"/>
                </a:solidFill>
                <a:latin typeface="Arial"/>
              </a:rPr>
              <a:t>改善依頼・実施</a:t>
            </a:r>
            <a:endParaRPr kumimoji="0" lang="en-US" altLang="ja-JP" sz="900" kern="0">
              <a:solidFill>
                <a:srgbClr val="000000"/>
              </a:solidFill>
              <a:latin typeface="Arial"/>
            </a:endParaRPr>
          </a:p>
        </p:txBody>
      </p:sp>
      <p:sp>
        <p:nvSpPr>
          <p:cNvPr id="26" name="円弧 25">
            <a:extLst>
              <a:ext uri="{FF2B5EF4-FFF2-40B4-BE49-F238E27FC236}">
                <a16:creationId xmlns:a16="http://schemas.microsoft.com/office/drawing/2014/main" id="{C4FE296D-EA64-7201-AF5D-44D873CCC61F}"/>
              </a:ext>
            </a:extLst>
          </p:cNvPr>
          <p:cNvSpPr/>
          <p:nvPr/>
        </p:nvSpPr>
        <p:spPr>
          <a:xfrm rot="11690366">
            <a:off x="375306" y="3517160"/>
            <a:ext cx="468000" cy="468000"/>
          </a:xfrm>
          <a:prstGeom prst="arc">
            <a:avLst>
              <a:gd name="adj1" fmla="val 12946595"/>
              <a:gd name="adj2" fmla="val 9511810"/>
            </a:avLst>
          </a:prstGeom>
          <a:noFill/>
          <a:ln w="38100" cap="sq" cmpd="sng" algn="ctr">
            <a:solidFill>
              <a:srgbClr val="FF0000"/>
            </a:solidFill>
            <a:prstDash val="solid"/>
            <a:miter lim="800000"/>
            <a:headEnd type="none"/>
            <a:tailEnd type="triangle"/>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rgbClr val="000000"/>
              </a:solidFill>
              <a:effectLst/>
              <a:uLnTx/>
              <a:uFillTx/>
              <a:latin typeface="BIZ UDPゴシック"/>
              <a:ea typeface="BIZ UDPゴシック"/>
            </a:endParaRPr>
          </a:p>
        </p:txBody>
      </p:sp>
      <p:grpSp>
        <p:nvGrpSpPr>
          <p:cNvPr id="27" name="グループ化 26">
            <a:extLst>
              <a:ext uri="{FF2B5EF4-FFF2-40B4-BE49-F238E27FC236}">
                <a16:creationId xmlns:a16="http://schemas.microsoft.com/office/drawing/2014/main" id="{BFD18D20-5405-D564-3341-D98DE39DD94E}"/>
              </a:ext>
            </a:extLst>
          </p:cNvPr>
          <p:cNvGrpSpPr/>
          <p:nvPr/>
        </p:nvGrpSpPr>
        <p:grpSpPr>
          <a:xfrm>
            <a:off x="606436" y="2570433"/>
            <a:ext cx="4710112" cy="2004909"/>
            <a:chOff x="635794" y="3174309"/>
            <a:chExt cx="4710112" cy="2004909"/>
          </a:xfrm>
        </p:grpSpPr>
        <p:sp>
          <p:nvSpPr>
            <p:cNvPr id="28" name="正方形/長方形 27">
              <a:extLst>
                <a:ext uri="{FF2B5EF4-FFF2-40B4-BE49-F238E27FC236}">
                  <a16:creationId xmlns:a16="http://schemas.microsoft.com/office/drawing/2014/main" id="{E8BB54FB-9041-EDE7-25D1-C0C8C1CA0C5E}"/>
                </a:ext>
              </a:extLst>
            </p:cNvPr>
            <p:cNvSpPr>
              <a:spLocks/>
            </p:cNvSpPr>
            <p:nvPr/>
          </p:nvSpPr>
          <p:spPr>
            <a:xfrm>
              <a:off x="2637508" y="3174309"/>
              <a:ext cx="2708398" cy="2004909"/>
            </a:xfrm>
            <a:prstGeom prst="rect">
              <a:avLst/>
            </a:prstGeom>
            <a:noFill/>
            <a:ln w="28575" cap="flat" cmpd="sng" algn="ctr">
              <a:solidFill>
                <a:srgbClr val="003B83"/>
              </a:solidFill>
              <a:prstDash val="solid"/>
              <a:miter lim="800000"/>
              <a:headEnd type="none" w="med" len="med"/>
              <a:tailEnd type="none" w="med" len="med"/>
            </a:ln>
            <a:effectLst/>
          </p:spPr>
          <p:txBody>
            <a:bodyPr wrap="square" lIns="46800" tIns="46800" rIns="46800" bIns="46800" rtlCol="0" anchor="t"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100" b="0" i="0" u="none" strike="noStrike" kern="0" cap="none" spc="0" normalizeH="0" baseline="0" noProof="0">
                <a:ln>
                  <a:noFill/>
                </a:ln>
                <a:solidFill>
                  <a:srgbClr val="000000"/>
                </a:solidFill>
                <a:effectLst/>
                <a:uLnTx/>
                <a:uFillTx/>
                <a:latin typeface="Arial"/>
              </a:endParaRPr>
            </a:p>
          </p:txBody>
        </p:sp>
        <p:sp>
          <p:nvSpPr>
            <p:cNvPr id="29" name="正方形/長方形 28">
              <a:extLst>
                <a:ext uri="{FF2B5EF4-FFF2-40B4-BE49-F238E27FC236}">
                  <a16:creationId xmlns:a16="http://schemas.microsoft.com/office/drawing/2014/main" id="{8B1D07F9-B324-993D-52EF-9A170318BB67}"/>
                </a:ext>
              </a:extLst>
            </p:cNvPr>
            <p:cNvSpPr>
              <a:spLocks/>
            </p:cNvSpPr>
            <p:nvPr/>
          </p:nvSpPr>
          <p:spPr>
            <a:xfrm>
              <a:off x="635794" y="4156665"/>
              <a:ext cx="2000282" cy="1022553"/>
            </a:xfrm>
            <a:prstGeom prst="rect">
              <a:avLst/>
            </a:prstGeom>
            <a:noFill/>
            <a:ln w="28575" cap="flat" cmpd="sng" algn="ctr">
              <a:solidFill>
                <a:srgbClr val="003B83"/>
              </a:solidFill>
              <a:prstDash val="solid"/>
              <a:miter lim="800000"/>
              <a:headEnd type="none" w="med" len="med"/>
              <a:tailEnd type="none" w="med" len="med"/>
            </a:ln>
            <a:effectLst/>
          </p:spPr>
          <p:txBody>
            <a:bodyPr wrap="square" lIns="46800" tIns="46800" rIns="46800" bIns="46800" rtlCol="0" anchor="t"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100" b="0" i="0" u="none" strike="noStrike" kern="0" cap="none" spc="0" normalizeH="0" baseline="0" noProof="0">
                <a:ln>
                  <a:noFill/>
                </a:ln>
                <a:solidFill>
                  <a:srgbClr val="000000"/>
                </a:solidFill>
                <a:effectLst/>
                <a:uLnTx/>
                <a:uFillTx/>
                <a:latin typeface="Arial"/>
              </a:endParaRPr>
            </a:p>
          </p:txBody>
        </p:sp>
        <p:sp>
          <p:nvSpPr>
            <p:cNvPr id="30" name="正方形/長方形 29">
              <a:extLst>
                <a:ext uri="{FF2B5EF4-FFF2-40B4-BE49-F238E27FC236}">
                  <a16:creationId xmlns:a16="http://schemas.microsoft.com/office/drawing/2014/main" id="{C850B950-22B9-6CE6-5B82-914124DCDD50}"/>
                </a:ext>
              </a:extLst>
            </p:cNvPr>
            <p:cNvSpPr/>
            <p:nvPr/>
          </p:nvSpPr>
          <p:spPr>
            <a:xfrm>
              <a:off x="2504973" y="4193699"/>
              <a:ext cx="252226" cy="972000"/>
            </a:xfrm>
            <a:prstGeom prst="rect">
              <a:avLst/>
            </a:prstGeom>
            <a:solidFill>
              <a:srgbClr val="FFFFFF"/>
            </a:solidFill>
            <a:ln w="25400" cap="flat" cmpd="sng" algn="ctr">
              <a:noFill/>
              <a:prstDash val="solid"/>
              <a:miter lim="800000"/>
              <a:headEnd type="none" w="med" len="med"/>
              <a:tailEnd type="none" w="med" len="med"/>
            </a:ln>
            <a:effectLst/>
          </p:spPr>
          <p:txBody>
            <a:bodyPr wrap="square" lIns="46800" tIns="46800" rIns="46800" bIns="46800"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100" b="0" i="0" u="none" strike="noStrike" kern="0" cap="none" spc="0" normalizeH="0" baseline="0" noProof="0">
                <a:ln>
                  <a:noFill/>
                </a:ln>
                <a:solidFill>
                  <a:prstClr val="white">
                    <a:lumMod val="100000"/>
                  </a:prstClr>
                </a:solidFill>
                <a:effectLst/>
                <a:uLnTx/>
                <a:uFillTx/>
                <a:latin typeface="Arial"/>
              </a:endParaRPr>
            </a:p>
          </p:txBody>
        </p:sp>
      </p:grpSp>
      <p:sp>
        <p:nvSpPr>
          <p:cNvPr id="31" name="正方形/長方形 30">
            <a:extLst>
              <a:ext uri="{FF2B5EF4-FFF2-40B4-BE49-F238E27FC236}">
                <a16:creationId xmlns:a16="http://schemas.microsoft.com/office/drawing/2014/main" id="{45D57078-7433-E1CB-3CDC-E1FA2556CB9D}"/>
              </a:ext>
            </a:extLst>
          </p:cNvPr>
          <p:cNvSpPr/>
          <p:nvPr/>
        </p:nvSpPr>
        <p:spPr>
          <a:xfrm>
            <a:off x="777499" y="2708536"/>
            <a:ext cx="1692000" cy="720000"/>
          </a:xfrm>
          <a:prstGeom prst="rect">
            <a:avLst/>
          </a:prstGeom>
          <a:solidFill>
            <a:srgbClr val="EAAA00"/>
          </a:solidFill>
          <a:ln w="25400" cap="flat" cmpd="sng" algn="ctr">
            <a:noFill/>
            <a:prstDash val="solid"/>
            <a:miter lim="800000"/>
            <a:headEnd type="none" w="med" len="med"/>
            <a:tailEnd type="none" w="med" len="med"/>
          </a:ln>
          <a:effectLst/>
        </p:spPr>
        <p:txBody>
          <a:bodyPr wrap="square" lIns="46800" tIns="46800" rIns="46800" bIns="46800" rtlCol="0" anchor="ctr">
            <a:noAutofit/>
          </a:bodyPr>
          <a:lstStyle/>
          <a:p>
            <a:pPr algn="ctr">
              <a:defRPr/>
            </a:pPr>
            <a:r>
              <a:rPr kumimoji="0" lang="en-US" altLang="ja-JP" sz="1100" kern="0">
                <a:solidFill>
                  <a:prstClr val="white">
                    <a:lumMod val="100000"/>
                  </a:prstClr>
                </a:solidFill>
                <a:latin typeface="Arial"/>
              </a:rPr>
              <a:t>ASP</a:t>
            </a:r>
            <a:endParaRPr kumimoji="0" lang="ja-JP" altLang="en-US" sz="1100" kern="0">
              <a:solidFill>
                <a:prstClr val="white">
                  <a:lumMod val="100000"/>
                </a:prstClr>
              </a:solidFill>
              <a:latin typeface="Arial"/>
            </a:endParaRPr>
          </a:p>
        </p:txBody>
      </p:sp>
      <p:sp>
        <p:nvSpPr>
          <p:cNvPr id="32" name="正方形/長方形 31">
            <a:extLst>
              <a:ext uri="{FF2B5EF4-FFF2-40B4-BE49-F238E27FC236}">
                <a16:creationId xmlns:a16="http://schemas.microsoft.com/office/drawing/2014/main" id="{7943E3B5-8DC2-652C-F97E-BDDDDC4F5ADD}"/>
              </a:ext>
            </a:extLst>
          </p:cNvPr>
          <p:cNvSpPr/>
          <p:nvPr/>
        </p:nvSpPr>
        <p:spPr>
          <a:xfrm>
            <a:off x="804293" y="3708033"/>
            <a:ext cx="1692000" cy="720000"/>
          </a:xfrm>
          <a:prstGeom prst="rect">
            <a:avLst/>
          </a:prstGeom>
          <a:solidFill>
            <a:srgbClr val="0091DA"/>
          </a:solidFill>
          <a:ln w="25400" cap="flat" cmpd="sng" algn="ctr">
            <a:noFill/>
            <a:prstDash val="solid"/>
            <a:miter lim="800000"/>
            <a:headEnd type="none" w="med" len="med"/>
            <a:tailEnd type="none" w="med" len="med"/>
          </a:ln>
          <a:effectLst/>
        </p:spPr>
        <p:txBody>
          <a:bodyPr wrap="square" lIns="46800" tIns="46800" rIns="46800" bIns="46800" rtlCol="0" anchor="ctr">
            <a:noAutofit/>
          </a:bodyPr>
          <a:lstStyle/>
          <a:p>
            <a:pPr algn="ctr">
              <a:defRPr/>
            </a:pPr>
            <a:r>
              <a:rPr kumimoji="0" lang="ja-JP" altLang="en-US" sz="1100" kern="0">
                <a:solidFill>
                  <a:prstClr val="white">
                    <a:lumMod val="100000"/>
                  </a:prstClr>
                </a:solidFill>
                <a:latin typeface="Arial"/>
              </a:rPr>
              <a:t>ガバメントクラウド</a:t>
            </a:r>
            <a:br>
              <a:rPr kumimoji="0" lang="en-US" altLang="ja-JP" sz="1100" kern="0">
                <a:solidFill>
                  <a:prstClr val="white">
                    <a:lumMod val="100000"/>
                  </a:prstClr>
                </a:solidFill>
                <a:latin typeface="Arial"/>
              </a:rPr>
            </a:br>
            <a:r>
              <a:rPr kumimoji="0" lang="ja-JP" altLang="en-US" sz="1100" kern="0">
                <a:solidFill>
                  <a:prstClr val="white">
                    <a:lumMod val="100000"/>
                  </a:prstClr>
                </a:solidFill>
                <a:latin typeface="Arial"/>
              </a:rPr>
              <a:t>運用管理補助者</a:t>
            </a:r>
            <a:endParaRPr kumimoji="0" lang="en-US" altLang="ja-JP" sz="1100" kern="0">
              <a:solidFill>
                <a:prstClr val="white">
                  <a:lumMod val="100000"/>
                </a:prstClr>
              </a:solidFill>
              <a:latin typeface="Arial"/>
            </a:endParaRPr>
          </a:p>
          <a:p>
            <a:pPr algn="ctr">
              <a:defRPr/>
            </a:pPr>
            <a:r>
              <a:rPr kumimoji="0" lang="ja-JP" altLang="en-US" sz="1100" kern="0">
                <a:solidFill>
                  <a:prstClr val="white">
                    <a:lumMod val="100000"/>
                  </a:prstClr>
                </a:solidFill>
                <a:latin typeface="Arial"/>
              </a:rPr>
              <a:t>（</a:t>
            </a:r>
            <a:r>
              <a:rPr kumimoji="0" lang="en-US" altLang="ja-JP" sz="1100" kern="0">
                <a:solidFill>
                  <a:prstClr val="white">
                    <a:lumMod val="100000"/>
                  </a:prstClr>
                </a:solidFill>
                <a:latin typeface="Arial"/>
              </a:rPr>
              <a:t>KPI</a:t>
            </a:r>
            <a:r>
              <a:rPr kumimoji="0" lang="ja-JP" altLang="en-US" sz="1100" kern="0">
                <a:solidFill>
                  <a:prstClr val="white">
                    <a:lumMod val="100000"/>
                  </a:prstClr>
                </a:solidFill>
                <a:latin typeface="Arial"/>
              </a:rPr>
              <a:t>運用を支援する</a:t>
            </a:r>
            <a:endParaRPr kumimoji="0" lang="en-US" altLang="ja-JP" sz="1100" kern="0">
              <a:solidFill>
                <a:prstClr val="white">
                  <a:lumMod val="100000"/>
                </a:prstClr>
              </a:solidFill>
              <a:latin typeface="Arial"/>
            </a:endParaRPr>
          </a:p>
          <a:p>
            <a:pPr algn="ctr">
              <a:defRPr/>
            </a:pPr>
            <a:r>
              <a:rPr kumimoji="0" lang="ja-JP" altLang="en-US" sz="1100" kern="0">
                <a:solidFill>
                  <a:prstClr val="white">
                    <a:lumMod val="100000"/>
                  </a:prstClr>
                </a:solidFill>
                <a:latin typeface="Arial"/>
              </a:rPr>
              <a:t>運用管理補助者）</a:t>
            </a:r>
          </a:p>
        </p:txBody>
      </p:sp>
      <p:cxnSp>
        <p:nvCxnSpPr>
          <p:cNvPr id="33" name="直線コネクタ 32">
            <a:extLst>
              <a:ext uri="{FF2B5EF4-FFF2-40B4-BE49-F238E27FC236}">
                <a16:creationId xmlns:a16="http://schemas.microsoft.com/office/drawing/2014/main" id="{BE991CC4-1A6A-8653-DFA9-D659867FB2B1}"/>
              </a:ext>
            </a:extLst>
          </p:cNvPr>
          <p:cNvCxnSpPr>
            <a:cxnSpLocks/>
            <a:stCxn id="30" idx="0"/>
          </p:cNvCxnSpPr>
          <p:nvPr/>
        </p:nvCxnSpPr>
        <p:spPr>
          <a:xfrm flipH="1" flipV="1">
            <a:off x="2265124" y="3180950"/>
            <a:ext cx="336604" cy="408873"/>
          </a:xfrm>
          <a:prstGeom prst="line">
            <a:avLst/>
          </a:prstGeom>
          <a:noFill/>
          <a:ln w="38100" cap="flat" cmpd="sng" algn="ctr">
            <a:solidFill>
              <a:srgbClr val="FF0000"/>
            </a:solidFill>
            <a:prstDash val="solid"/>
            <a:miter lim="800000"/>
            <a:tailEnd type="triangle"/>
          </a:ln>
          <a:effectLst/>
        </p:spPr>
      </p:cxnSp>
      <p:sp>
        <p:nvSpPr>
          <p:cNvPr id="34" name="正方形/長方形 33">
            <a:extLst>
              <a:ext uri="{FF2B5EF4-FFF2-40B4-BE49-F238E27FC236}">
                <a16:creationId xmlns:a16="http://schemas.microsoft.com/office/drawing/2014/main" id="{924DCBFF-D60E-ED88-0791-6057957E4087}"/>
              </a:ext>
            </a:extLst>
          </p:cNvPr>
          <p:cNvSpPr/>
          <p:nvPr/>
        </p:nvSpPr>
        <p:spPr>
          <a:xfrm>
            <a:off x="1803551" y="3376514"/>
            <a:ext cx="767294" cy="233014"/>
          </a:xfrm>
          <a:prstGeom prst="rect">
            <a:avLst/>
          </a:prstGeom>
          <a:noFill/>
          <a:ln w="12700" cap="flat" cmpd="sng" algn="ctr">
            <a:noFill/>
            <a:prstDash val="solid"/>
            <a:miter lim="800000"/>
            <a:headEnd type="none" w="med" len="med"/>
            <a:tailEnd type="none" w="med" len="med"/>
          </a:ln>
          <a:effectLst/>
        </p:spPr>
        <p:txBody>
          <a:bodyPr wrap="square" lIns="46800" tIns="46800" rIns="46800" bIns="46800" rtlCol="0" anchor="ctr">
            <a:spAutoFit/>
          </a:bodyPr>
          <a:lstStyle/>
          <a:p>
            <a:pPr algn="ctr">
              <a:defRPr/>
            </a:pPr>
            <a:r>
              <a:rPr kumimoji="0" lang="ja-JP" altLang="en-US" sz="900" kern="0">
                <a:solidFill>
                  <a:srgbClr val="000000"/>
                </a:solidFill>
                <a:latin typeface="Arial"/>
              </a:rPr>
              <a:t>改善依頼</a:t>
            </a:r>
            <a:endParaRPr kumimoji="0" lang="en-US" altLang="ja-JP" sz="900" kern="0">
              <a:solidFill>
                <a:srgbClr val="000000"/>
              </a:solidFill>
              <a:latin typeface="Arial"/>
            </a:endParaRPr>
          </a:p>
        </p:txBody>
      </p:sp>
      <p:sp>
        <p:nvSpPr>
          <p:cNvPr id="35" name="円弧 34">
            <a:extLst>
              <a:ext uri="{FF2B5EF4-FFF2-40B4-BE49-F238E27FC236}">
                <a16:creationId xmlns:a16="http://schemas.microsoft.com/office/drawing/2014/main" id="{F80B5A28-FA01-4F6E-9847-19F6ED772674}"/>
              </a:ext>
            </a:extLst>
          </p:cNvPr>
          <p:cNvSpPr/>
          <p:nvPr/>
        </p:nvSpPr>
        <p:spPr>
          <a:xfrm rot="11690366">
            <a:off x="407462" y="2485809"/>
            <a:ext cx="468000" cy="468000"/>
          </a:xfrm>
          <a:prstGeom prst="arc">
            <a:avLst>
              <a:gd name="adj1" fmla="val 12946595"/>
              <a:gd name="adj2" fmla="val 9511810"/>
            </a:avLst>
          </a:prstGeom>
          <a:noFill/>
          <a:ln w="38100" cap="sq" cmpd="sng" algn="ctr">
            <a:solidFill>
              <a:srgbClr val="FF0000"/>
            </a:solidFill>
            <a:prstDash val="solid"/>
            <a:miter lim="800000"/>
            <a:headEnd type="none"/>
            <a:tailEnd type="triangle"/>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rgbClr val="000000"/>
              </a:solidFill>
              <a:effectLst/>
              <a:uLnTx/>
              <a:uFillTx/>
              <a:latin typeface="BIZ UDPゴシック"/>
              <a:ea typeface="BIZ UDPゴシック"/>
            </a:endParaRPr>
          </a:p>
        </p:txBody>
      </p:sp>
      <p:sp>
        <p:nvSpPr>
          <p:cNvPr id="36" name="正方形/長方形 35">
            <a:extLst>
              <a:ext uri="{FF2B5EF4-FFF2-40B4-BE49-F238E27FC236}">
                <a16:creationId xmlns:a16="http://schemas.microsoft.com/office/drawing/2014/main" id="{5C45EB57-4E3B-C47E-8234-442ED479479D}"/>
              </a:ext>
            </a:extLst>
          </p:cNvPr>
          <p:cNvSpPr/>
          <p:nvPr/>
        </p:nvSpPr>
        <p:spPr>
          <a:xfrm>
            <a:off x="-58258" y="2145950"/>
            <a:ext cx="1287407" cy="371513"/>
          </a:xfrm>
          <a:prstGeom prst="rect">
            <a:avLst/>
          </a:prstGeom>
          <a:noFill/>
          <a:ln w="12700" cap="flat" cmpd="sng" algn="ctr">
            <a:noFill/>
            <a:prstDash val="solid"/>
            <a:miter lim="800000"/>
            <a:headEnd type="none" w="med" len="med"/>
            <a:tailEnd type="none" w="med" len="med"/>
          </a:ln>
          <a:effectLst/>
        </p:spPr>
        <p:txBody>
          <a:bodyPr wrap="square" lIns="46800" tIns="46800" rIns="46800" bIns="46800" rtlCol="0" anchor="ctr">
            <a:spAutoFit/>
          </a:bodyPr>
          <a:lstStyle/>
          <a:p>
            <a:pPr algn="ctr">
              <a:defRPr/>
            </a:pPr>
            <a:r>
              <a:rPr kumimoji="0" lang="ja-JP" altLang="en-US" sz="900" kern="0">
                <a:solidFill>
                  <a:srgbClr val="000000"/>
                </a:solidFill>
                <a:latin typeface="Arial"/>
              </a:rPr>
              <a:t>アプリケーション観点での</a:t>
            </a:r>
            <a:br>
              <a:rPr kumimoji="0" lang="en-US" altLang="ja-JP" sz="900" kern="0">
                <a:solidFill>
                  <a:srgbClr val="000000"/>
                </a:solidFill>
                <a:latin typeface="Arial"/>
              </a:rPr>
            </a:br>
            <a:r>
              <a:rPr kumimoji="0" lang="ja-JP" altLang="en-US" sz="900" kern="0">
                <a:solidFill>
                  <a:srgbClr val="000000"/>
                </a:solidFill>
                <a:latin typeface="Arial"/>
              </a:rPr>
              <a:t>改善の実施</a:t>
            </a:r>
            <a:endParaRPr kumimoji="0" lang="en-US" altLang="ja-JP" sz="900" kern="0">
              <a:solidFill>
                <a:srgbClr val="000000"/>
              </a:solidFill>
              <a:latin typeface="Arial"/>
            </a:endParaRPr>
          </a:p>
        </p:txBody>
      </p:sp>
      <p:sp>
        <p:nvSpPr>
          <p:cNvPr id="37" name="四角形: 角を丸くする 36">
            <a:extLst>
              <a:ext uri="{FF2B5EF4-FFF2-40B4-BE49-F238E27FC236}">
                <a16:creationId xmlns:a16="http://schemas.microsoft.com/office/drawing/2014/main" id="{A8DED469-3620-7E45-2B13-AEC79FFE71C5}"/>
              </a:ext>
            </a:extLst>
          </p:cNvPr>
          <p:cNvSpPr>
            <a:spLocks/>
          </p:cNvSpPr>
          <p:nvPr/>
        </p:nvSpPr>
        <p:spPr>
          <a:xfrm>
            <a:off x="291922" y="4978883"/>
            <a:ext cx="4680000" cy="544634"/>
          </a:xfrm>
          <a:prstGeom prst="roundRect">
            <a:avLst>
              <a:gd name="adj" fmla="val 29038"/>
            </a:avLst>
          </a:prstGeom>
          <a:solidFill>
            <a:srgbClr val="FFFFFF">
              <a:lumMod val="85000"/>
            </a:srgbClr>
          </a:solidFill>
          <a:ln w="25400" cap="flat" cmpd="sng" algn="ctr">
            <a:noFill/>
            <a:prstDash val="solid"/>
            <a:miter lim="800000"/>
          </a:ln>
          <a:effectLst/>
        </p:spPr>
        <p:txBody>
          <a:bodyPr wrap="square" lIns="36000" tIns="36000" rIns="36000" bIns="36000" rtlCol="0" anchor="ctr">
            <a:noAutofit/>
          </a:bodyPr>
          <a:lstStyle/>
          <a:p>
            <a:pPr marL="0" marR="0" lvl="0" indent="0" algn="ctr" defTabSz="914400" eaLnBrk="1" fontAlgn="auto" latinLnBrk="0" hangingPunct="1">
              <a:lnSpc>
                <a:spcPct val="100000"/>
              </a:lnSpc>
              <a:spcBef>
                <a:spcPts val="0"/>
              </a:spcBef>
              <a:spcAft>
                <a:spcPts val="600"/>
              </a:spcAft>
              <a:buClrTx/>
              <a:buSzTx/>
              <a:buFontTx/>
              <a:buNone/>
              <a:tabLst/>
              <a:defRPr/>
            </a:pPr>
            <a:r>
              <a:rPr kumimoji="0" lang="en-US" altLang="ja-JP" sz="1100" b="0" i="0" u="sng" strike="noStrike" kern="0" cap="none" spc="0" normalizeH="0" baseline="0" noProof="0">
                <a:ln>
                  <a:noFill/>
                </a:ln>
                <a:solidFill>
                  <a:srgbClr val="00338D"/>
                </a:solidFill>
                <a:effectLst/>
                <a:uLnTx/>
                <a:uFillTx/>
              </a:rPr>
              <a:t>ASP</a:t>
            </a:r>
            <a:r>
              <a:rPr kumimoji="0" lang="ja-JP" altLang="en-US" sz="1100" b="0" i="0" u="sng" strike="noStrike" kern="0" cap="none" spc="0" normalizeH="0" baseline="0" noProof="0">
                <a:ln>
                  <a:noFill/>
                </a:ln>
                <a:solidFill>
                  <a:srgbClr val="00338D"/>
                </a:solidFill>
                <a:effectLst/>
                <a:uLnTx/>
                <a:uFillTx/>
              </a:rPr>
              <a:t>における運用</a:t>
            </a:r>
            <a:endParaRPr kumimoji="0" lang="en-US" altLang="ja-JP" sz="1100" b="0" i="0" u="sng" strike="noStrike" kern="0" cap="none" spc="0" normalizeH="0" baseline="0" noProof="0">
              <a:ln>
                <a:noFill/>
              </a:ln>
              <a:solidFill>
                <a:srgbClr val="00338D"/>
              </a:solidFill>
              <a:effectLst/>
              <a:uLnTx/>
              <a:uFillTx/>
            </a:endParaRPr>
          </a:p>
          <a:p>
            <a:pPr marL="171450" marR="0" lvl="0" indent="-171450" defTabSz="914400" eaLnBrk="1" fontAlgn="auto" latinLnBrk="0" hangingPunct="1">
              <a:lnSpc>
                <a:spcPct val="100000"/>
              </a:lnSpc>
              <a:spcBef>
                <a:spcPts val="0"/>
              </a:spcBef>
              <a:spcAft>
                <a:spcPts val="600"/>
              </a:spcAft>
              <a:buClrTx/>
              <a:buSzTx/>
              <a:buFont typeface="Wingdings" panose="05000000000000000000" pitchFamily="2" charset="2"/>
              <a:buChar char="Ø"/>
              <a:tabLst/>
              <a:defRPr/>
            </a:pPr>
            <a:r>
              <a:rPr kumimoji="0" lang="ja-JP" altLang="en-US" sz="1100" b="0" i="0" u="none" strike="noStrike" kern="0" cap="none" spc="0" normalizeH="0" baseline="0" noProof="0">
                <a:ln>
                  <a:noFill/>
                </a:ln>
                <a:solidFill>
                  <a:srgbClr val="00338D"/>
                </a:solidFill>
                <a:effectLst/>
                <a:uLnTx/>
                <a:uFillTx/>
              </a:rPr>
              <a:t>アプリケーションを利用している地方公共団体からの改善依頼に対応する。</a:t>
            </a:r>
            <a:endParaRPr kumimoji="0" lang="en-US" altLang="ja-JP" sz="1100" b="0" i="0" u="none" strike="noStrike" kern="0" cap="none" spc="0" normalizeH="0" baseline="0" noProof="0">
              <a:ln>
                <a:noFill/>
              </a:ln>
              <a:solidFill>
                <a:srgbClr val="00338D"/>
              </a:solidFill>
              <a:effectLst/>
              <a:uLnTx/>
              <a:uFillTx/>
            </a:endParaRPr>
          </a:p>
        </p:txBody>
      </p:sp>
      <p:sp>
        <p:nvSpPr>
          <p:cNvPr id="38" name="正方形/長方形 37">
            <a:extLst>
              <a:ext uri="{FF2B5EF4-FFF2-40B4-BE49-F238E27FC236}">
                <a16:creationId xmlns:a16="http://schemas.microsoft.com/office/drawing/2014/main" id="{F77788D2-655F-1ACB-1C19-ED2C4C5B8F06}"/>
              </a:ext>
            </a:extLst>
          </p:cNvPr>
          <p:cNvSpPr/>
          <p:nvPr/>
        </p:nvSpPr>
        <p:spPr>
          <a:xfrm>
            <a:off x="1791887" y="4547758"/>
            <a:ext cx="2209234" cy="256097"/>
          </a:xfrm>
          <a:prstGeom prst="rect">
            <a:avLst/>
          </a:prstGeom>
          <a:noFill/>
          <a:ln w="12700" cap="flat" cmpd="sng" algn="ctr">
            <a:noFill/>
            <a:prstDash val="solid"/>
            <a:miter lim="800000"/>
            <a:headEnd type="none" w="med" len="med"/>
            <a:tailEnd type="none" w="med" len="med"/>
          </a:ln>
          <a:effectLst/>
        </p:spPr>
        <p:txBody>
          <a:bodyPr wrap="square" lIns="46800" tIns="46800" rIns="46800" bIns="46800" rtlCol="0" anchor="ctr">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050" b="0" i="0" u="none" strike="noStrike" kern="0" cap="none" spc="0" normalizeH="0" baseline="0" noProof="0">
                <a:ln>
                  <a:noFill/>
                </a:ln>
                <a:solidFill>
                  <a:srgbClr val="000000"/>
                </a:solidFill>
                <a:effectLst/>
                <a:uLnTx/>
                <a:uFillTx/>
              </a:rPr>
              <a:t>KPI</a:t>
            </a:r>
            <a:r>
              <a:rPr kumimoji="0" lang="ja-JP" altLang="en-US" sz="1050" b="0" i="0" u="none" strike="noStrike" kern="0" cap="none" spc="0" normalizeH="0" baseline="0" noProof="0">
                <a:ln>
                  <a:noFill/>
                </a:ln>
                <a:solidFill>
                  <a:srgbClr val="000000"/>
                </a:solidFill>
                <a:effectLst/>
                <a:uLnTx/>
                <a:uFillTx/>
              </a:rPr>
              <a:t>の運用主体</a:t>
            </a:r>
            <a:endParaRPr kumimoji="0" lang="en-US" altLang="ja-JP" sz="1050" b="0" i="0" u="none" strike="noStrike" kern="0" cap="none" spc="0" normalizeH="0" baseline="0" noProof="0">
              <a:ln>
                <a:noFill/>
              </a:ln>
              <a:solidFill>
                <a:srgbClr val="000000"/>
              </a:solidFill>
              <a:effectLst/>
              <a:uLnTx/>
              <a:uFillTx/>
            </a:endParaRPr>
          </a:p>
        </p:txBody>
      </p:sp>
      <p:cxnSp>
        <p:nvCxnSpPr>
          <p:cNvPr id="39" name="直線コネクタ 38">
            <a:extLst>
              <a:ext uri="{FF2B5EF4-FFF2-40B4-BE49-F238E27FC236}">
                <a16:creationId xmlns:a16="http://schemas.microsoft.com/office/drawing/2014/main" id="{EF6ACC79-7815-DC73-DB4F-749845A65581}"/>
              </a:ext>
            </a:extLst>
          </p:cNvPr>
          <p:cNvCxnSpPr>
            <a:cxnSpLocks/>
          </p:cNvCxnSpPr>
          <p:nvPr/>
        </p:nvCxnSpPr>
        <p:spPr>
          <a:xfrm flipH="1">
            <a:off x="5316548" y="3662207"/>
            <a:ext cx="851733" cy="0"/>
          </a:xfrm>
          <a:prstGeom prst="line">
            <a:avLst/>
          </a:prstGeom>
          <a:noFill/>
          <a:ln w="19050" cap="flat" cmpd="sng" algn="ctr">
            <a:solidFill>
              <a:srgbClr val="000000"/>
            </a:solidFill>
            <a:prstDash val="solid"/>
            <a:miter lim="800000"/>
            <a:tailEnd type="triangle"/>
          </a:ln>
          <a:effectLst/>
        </p:spPr>
      </p:cxnSp>
    </p:spTree>
    <p:extLst>
      <p:ext uri="{BB962C8B-B14F-4D97-AF65-F5344CB8AC3E}">
        <p14:creationId xmlns:p14="http://schemas.microsoft.com/office/powerpoint/2010/main" val="25508739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テキスト ボックス 16">
            <a:extLst>
              <a:ext uri="{FF2B5EF4-FFF2-40B4-BE49-F238E27FC236}">
                <a16:creationId xmlns:a16="http://schemas.microsoft.com/office/drawing/2014/main" id="{5C068B83-3D6D-DFC6-2748-FFB88054774C}"/>
              </a:ext>
            </a:extLst>
          </p:cNvPr>
          <p:cNvSpPr txBox="1"/>
          <p:nvPr/>
        </p:nvSpPr>
        <p:spPr>
          <a:xfrm>
            <a:off x="967351" y="995620"/>
            <a:ext cx="7789339" cy="791131"/>
          </a:xfrm>
          <a:prstGeom prst="rect">
            <a:avLst/>
          </a:prstGeom>
          <a:noFill/>
        </p:spPr>
        <p:txBody>
          <a:bodyPr wrap="square" lIns="54610" tIns="54610" rIns="54610" bIns="54610" rtlCol="0">
            <a:noAutofit/>
          </a:bodyPr>
          <a:lstStyle/>
          <a:p>
            <a:pPr marL="285750" indent="-285750">
              <a:spcAft>
                <a:spcPts val="600"/>
              </a:spcAft>
              <a:buFont typeface="Wingdings" panose="05000000000000000000" pitchFamily="2" charset="2"/>
              <a:buChar char="n"/>
            </a:pPr>
            <a:r>
              <a:rPr kumimoji="1" lang="ja-JP" altLang="en-US" sz="1400"/>
              <a:t>利用システムダッシュボード利用時の各関係者の役割のイメージ図を以下に示す。</a:t>
            </a:r>
          </a:p>
          <a:p>
            <a:pPr marL="285750" indent="-285750">
              <a:spcAft>
                <a:spcPts val="600"/>
              </a:spcAft>
              <a:buFont typeface="Wingdings" panose="05000000000000000000" pitchFamily="2" charset="2"/>
              <a:buChar char="n"/>
            </a:pPr>
            <a:r>
              <a:rPr kumimoji="1" lang="ja-JP" altLang="en-US" sz="1400"/>
              <a:t>地方公共団体及び</a:t>
            </a:r>
            <a:r>
              <a:rPr kumimoji="1" lang="en-US" altLang="ja-JP" sz="1400"/>
              <a:t>KPI</a:t>
            </a:r>
            <a:r>
              <a:rPr kumimoji="1" lang="ja-JP" altLang="en-US" sz="1400"/>
              <a:t>運用を支援するガバメントクラウド運用管理補助者は個々の利用システムダッシュボードを確認し、改善策を検討する。</a:t>
            </a:r>
          </a:p>
        </p:txBody>
      </p:sp>
      <p:sp>
        <p:nvSpPr>
          <p:cNvPr id="18" name="タイトル 3">
            <a:extLst>
              <a:ext uri="{FF2B5EF4-FFF2-40B4-BE49-F238E27FC236}">
                <a16:creationId xmlns:a16="http://schemas.microsoft.com/office/drawing/2014/main" id="{289B9E2D-D219-27D2-43C9-84214F0D0B51}"/>
              </a:ext>
            </a:extLst>
          </p:cNvPr>
          <p:cNvSpPr txBox="1">
            <a:spLocks/>
          </p:cNvSpPr>
          <p:nvPr/>
        </p:nvSpPr>
        <p:spPr>
          <a:xfrm>
            <a:off x="1148465" y="501448"/>
            <a:ext cx="7789339" cy="414237"/>
          </a:xfrm>
          <a:prstGeom prst="rect">
            <a:avLst/>
          </a:prstGeom>
        </p:spPr>
        <p:txBody>
          <a:bodyPr vert="horz" lIns="0" tIns="0" rIns="0" bIns="0" rtlCol="0" anchor="ctr" anchorCtr="0">
            <a:noAutofit/>
          </a:bodyPr>
          <a:lstStyle>
            <a:lvl1pPr algn="l" defTabSz="844083" rtl="0" eaLnBrk="1" latinLnBrk="0" hangingPunct="1">
              <a:lnSpc>
                <a:spcPct val="100000"/>
              </a:lnSpc>
              <a:spcBef>
                <a:spcPct val="0"/>
              </a:spcBef>
              <a:buNone/>
              <a:defRPr kumimoji="1" sz="3323" b="1" kern="1200">
                <a:solidFill>
                  <a:schemeClr val="tx2"/>
                </a:solidFill>
                <a:latin typeface="+mj-lt"/>
                <a:ea typeface="+mj-ea"/>
                <a:cs typeface="+mj-cs"/>
              </a:defRPr>
            </a:lvl1pPr>
          </a:lstStyle>
          <a:p>
            <a:r>
              <a:rPr lang="ja-JP" altLang="en-US" sz="2400">
                <a:solidFill>
                  <a:schemeClr val="tx1"/>
                </a:solidFill>
                <a:latin typeface="+mj-ea"/>
                <a:cs typeface="+mj-lt"/>
              </a:rPr>
              <a:t>利用システムダッシュボードにおける</a:t>
            </a:r>
            <a:r>
              <a:rPr lang="en-US" altLang="ja-JP" sz="2400">
                <a:solidFill>
                  <a:schemeClr val="tx1"/>
                </a:solidFill>
                <a:latin typeface="+mj-ea"/>
                <a:cs typeface="+mj-lt"/>
              </a:rPr>
              <a:t>KPI</a:t>
            </a:r>
            <a:r>
              <a:rPr lang="ja-JP" altLang="en-US" sz="2400">
                <a:solidFill>
                  <a:schemeClr val="tx1"/>
                </a:solidFill>
                <a:latin typeface="+mj-ea"/>
                <a:cs typeface="+mj-lt"/>
              </a:rPr>
              <a:t>の運用例</a:t>
            </a:r>
          </a:p>
        </p:txBody>
      </p:sp>
      <p:cxnSp>
        <p:nvCxnSpPr>
          <p:cNvPr id="19" name="直線コネクタ 18">
            <a:extLst>
              <a:ext uri="{FF2B5EF4-FFF2-40B4-BE49-F238E27FC236}">
                <a16:creationId xmlns:a16="http://schemas.microsoft.com/office/drawing/2014/main" id="{BF575281-F87B-6457-C867-BBB2EE47E348}"/>
              </a:ext>
            </a:extLst>
          </p:cNvPr>
          <p:cNvCxnSpPr/>
          <p:nvPr/>
        </p:nvCxnSpPr>
        <p:spPr>
          <a:xfrm>
            <a:off x="1039229" y="965125"/>
            <a:ext cx="7534914" cy="0"/>
          </a:xfrm>
          <a:prstGeom prst="line">
            <a:avLst/>
          </a:prstGeom>
          <a:l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20" name="スライド番号プレースホルダー 19">
            <a:extLst>
              <a:ext uri="{FF2B5EF4-FFF2-40B4-BE49-F238E27FC236}">
                <a16:creationId xmlns:a16="http://schemas.microsoft.com/office/drawing/2014/main" id="{AA937354-1056-0EE1-1F14-48FC871475E3}"/>
              </a:ext>
            </a:extLst>
          </p:cNvPr>
          <p:cNvSpPr>
            <a:spLocks noGrp="1"/>
          </p:cNvSpPr>
          <p:nvPr>
            <p:ph type="sldNum" sz="quarter" idx="12"/>
          </p:nvPr>
        </p:nvSpPr>
        <p:spPr/>
        <p:txBody>
          <a:bodyPr/>
          <a:lstStyle/>
          <a:p>
            <a:fld id="{DFD4F317-19D0-4848-B5EB-5B174DBE8CF9}" type="slidenum">
              <a:rPr lang="ja-JP" altLang="en-US" smtClean="0"/>
              <a:pPr/>
              <a:t>17</a:t>
            </a:fld>
            <a:endParaRPr lang="ja-JP" altLang="en-US"/>
          </a:p>
        </p:txBody>
      </p:sp>
      <p:sp>
        <p:nvSpPr>
          <p:cNvPr id="2" name="正方形/長方形 1">
            <a:extLst>
              <a:ext uri="{FF2B5EF4-FFF2-40B4-BE49-F238E27FC236}">
                <a16:creationId xmlns:a16="http://schemas.microsoft.com/office/drawing/2014/main" id="{B564C2AD-D7F8-DA6A-4A7D-9112232F8717}"/>
              </a:ext>
            </a:extLst>
          </p:cNvPr>
          <p:cNvSpPr>
            <a:spLocks/>
          </p:cNvSpPr>
          <p:nvPr/>
        </p:nvSpPr>
        <p:spPr>
          <a:xfrm>
            <a:off x="5256467" y="2372036"/>
            <a:ext cx="2366934" cy="1728000"/>
          </a:xfrm>
          <a:prstGeom prst="rect">
            <a:avLst/>
          </a:prstGeom>
          <a:noFill/>
          <a:ln w="12700" cap="flat" cmpd="sng" algn="ctr">
            <a:solidFill>
              <a:srgbClr val="FFFFFF">
                <a:lumMod val="50000"/>
              </a:srgbClr>
            </a:solidFill>
            <a:prstDash val="solid"/>
            <a:miter lim="800000"/>
            <a:headEnd type="none" w="med" len="med"/>
            <a:tailEnd type="none" w="med" len="med"/>
          </a:ln>
          <a:effectLst/>
        </p:spPr>
        <p:txBody>
          <a:bodyPr wrap="square" lIns="46800" tIns="46800" rIns="46800" bIns="46800" rtlCol="0" anchor="t"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100" b="0" i="0" u="none" strike="noStrike" kern="0" cap="none" spc="0" normalizeH="0" baseline="0" noProof="0">
                <a:ln>
                  <a:noFill/>
                </a:ln>
                <a:solidFill>
                  <a:srgbClr val="000000"/>
                </a:solidFill>
                <a:effectLst/>
                <a:uLnTx/>
                <a:uFillTx/>
                <a:latin typeface="Arial"/>
              </a:rPr>
              <a:t>地方公共団体</a:t>
            </a:r>
          </a:p>
        </p:txBody>
      </p:sp>
      <p:sp>
        <p:nvSpPr>
          <p:cNvPr id="3" name="正方形/長方形 2">
            <a:extLst>
              <a:ext uri="{FF2B5EF4-FFF2-40B4-BE49-F238E27FC236}">
                <a16:creationId xmlns:a16="http://schemas.microsoft.com/office/drawing/2014/main" id="{63F1BE07-DAFD-020A-FD8F-9A1B8D0B5196}"/>
              </a:ext>
            </a:extLst>
          </p:cNvPr>
          <p:cNvSpPr/>
          <p:nvPr/>
        </p:nvSpPr>
        <p:spPr>
          <a:xfrm>
            <a:off x="5206018" y="2542431"/>
            <a:ext cx="2520000" cy="233014"/>
          </a:xfrm>
          <a:prstGeom prst="rect">
            <a:avLst/>
          </a:prstGeom>
          <a:noFill/>
          <a:ln w="12700" cap="flat" cmpd="sng" algn="ctr">
            <a:noFill/>
            <a:prstDash val="solid"/>
            <a:miter lim="800000"/>
            <a:headEnd type="none" w="med" len="med"/>
            <a:tailEnd type="none" w="med" len="med"/>
          </a:ln>
          <a:effectLst/>
        </p:spPr>
        <p:txBody>
          <a:bodyPr wrap="square" lIns="46800" tIns="46800" rIns="46800" bIns="46800" rtlCol="0" anchor="ctr">
            <a:spAutoFit/>
          </a:bodyPr>
          <a:lstStyle/>
          <a:p>
            <a:pPr algn="ctr">
              <a:defRPr/>
            </a:pPr>
            <a:r>
              <a:rPr kumimoji="0" lang="ja-JP" altLang="en-US" sz="900" kern="0">
                <a:solidFill>
                  <a:srgbClr val="000000"/>
                </a:solidFill>
                <a:latin typeface="+mn-ea"/>
              </a:rPr>
              <a:t>地方公共団体が管理する</a:t>
            </a:r>
            <a:r>
              <a:rPr kumimoji="0" lang="en-US" altLang="ja-JP" sz="900" kern="0">
                <a:solidFill>
                  <a:srgbClr val="000000"/>
                </a:solidFill>
                <a:latin typeface="+mn-ea"/>
              </a:rPr>
              <a:t>KPI</a:t>
            </a:r>
          </a:p>
        </p:txBody>
      </p:sp>
      <p:sp>
        <p:nvSpPr>
          <p:cNvPr id="4" name="正方形/長方形 3">
            <a:extLst>
              <a:ext uri="{FF2B5EF4-FFF2-40B4-BE49-F238E27FC236}">
                <a16:creationId xmlns:a16="http://schemas.microsoft.com/office/drawing/2014/main" id="{85E54484-6109-E80D-D6D8-B16144354C3D}"/>
              </a:ext>
            </a:extLst>
          </p:cNvPr>
          <p:cNvSpPr/>
          <p:nvPr/>
        </p:nvSpPr>
        <p:spPr>
          <a:xfrm>
            <a:off x="3872394" y="1733535"/>
            <a:ext cx="2432740" cy="279180"/>
          </a:xfrm>
          <a:prstGeom prst="rect">
            <a:avLst/>
          </a:prstGeom>
          <a:noFill/>
          <a:ln w="12700" cap="flat" cmpd="sng" algn="ctr">
            <a:noFill/>
            <a:prstDash val="solid"/>
            <a:miter lim="800000"/>
            <a:headEnd type="none" w="med" len="med"/>
            <a:tailEnd type="none" w="med" len="med"/>
          </a:ln>
          <a:effectLst/>
        </p:spPr>
        <p:txBody>
          <a:bodyPr wrap="square" lIns="46800" tIns="46800" rIns="46800" bIns="46800" rtlCol="0" anchor="ctr">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200" b="0" i="0" u="none" strike="noStrike" kern="0" cap="none" spc="0" normalizeH="0" baseline="0" noProof="0">
                <a:ln>
                  <a:noFill/>
                </a:ln>
                <a:solidFill>
                  <a:srgbClr val="000000"/>
                </a:solidFill>
                <a:effectLst/>
                <a:uLnTx/>
                <a:uFillTx/>
              </a:rPr>
              <a:t>KPI</a:t>
            </a:r>
            <a:r>
              <a:rPr kumimoji="0" lang="ja-JP" altLang="en-US" sz="1200" b="0" i="0" u="none" strike="noStrike" kern="0" cap="none" spc="0" normalizeH="0" baseline="0" noProof="0">
                <a:ln>
                  <a:noFill/>
                </a:ln>
                <a:solidFill>
                  <a:srgbClr val="000000"/>
                </a:solidFill>
                <a:effectLst/>
                <a:uLnTx/>
                <a:uFillTx/>
              </a:rPr>
              <a:t>の運用開始後の各関係者の役割</a:t>
            </a:r>
            <a:endParaRPr kumimoji="0" lang="en-US" altLang="ja-JP" sz="1200" b="0" i="0" u="none" strike="noStrike" kern="0" cap="none" spc="0" normalizeH="0" baseline="0" noProof="0">
              <a:ln>
                <a:noFill/>
              </a:ln>
              <a:solidFill>
                <a:srgbClr val="000000"/>
              </a:solidFill>
              <a:effectLst/>
              <a:uLnTx/>
              <a:uFillTx/>
            </a:endParaRPr>
          </a:p>
        </p:txBody>
      </p:sp>
      <p:sp>
        <p:nvSpPr>
          <p:cNvPr id="5" name="四角形: 角を丸くする 4">
            <a:extLst>
              <a:ext uri="{FF2B5EF4-FFF2-40B4-BE49-F238E27FC236}">
                <a16:creationId xmlns:a16="http://schemas.microsoft.com/office/drawing/2014/main" id="{39802A04-406D-61A1-5738-DC28F244D849}"/>
              </a:ext>
            </a:extLst>
          </p:cNvPr>
          <p:cNvSpPr>
            <a:spLocks/>
          </p:cNvSpPr>
          <p:nvPr/>
        </p:nvSpPr>
        <p:spPr>
          <a:xfrm>
            <a:off x="129136" y="5084500"/>
            <a:ext cx="5452434" cy="1315271"/>
          </a:xfrm>
          <a:prstGeom prst="roundRect">
            <a:avLst>
              <a:gd name="adj" fmla="val 8980"/>
            </a:avLst>
          </a:prstGeom>
          <a:solidFill>
            <a:srgbClr val="FFFFFF">
              <a:lumMod val="85000"/>
            </a:srgbClr>
          </a:solidFill>
          <a:ln w="25400" cap="flat" cmpd="sng" algn="ctr">
            <a:noFill/>
            <a:prstDash val="solid"/>
            <a:miter lim="800000"/>
          </a:ln>
          <a:effectLst/>
        </p:spPr>
        <p:txBody>
          <a:bodyPr wrap="square" lIns="36000" tIns="36000" rIns="36000" bIns="36000" rtlCol="0" anchor="ctr">
            <a:noAutofit/>
          </a:bodyPr>
          <a:lstStyle/>
          <a:p>
            <a:pPr marL="0" marR="0" lvl="0" indent="0" algn="ctr" defTabSz="914400" eaLnBrk="1" fontAlgn="auto" latinLnBrk="0" hangingPunct="1">
              <a:lnSpc>
                <a:spcPct val="100000"/>
              </a:lnSpc>
              <a:spcBef>
                <a:spcPts val="0"/>
              </a:spcBef>
              <a:spcAft>
                <a:spcPts val="600"/>
              </a:spcAft>
              <a:buClrTx/>
              <a:buSzTx/>
              <a:buFontTx/>
              <a:buNone/>
              <a:tabLst/>
              <a:defRPr/>
            </a:pPr>
            <a:r>
              <a:rPr kumimoji="0" lang="ja-JP" altLang="en-US" sz="1100" b="0" i="0" u="sng" strike="noStrike" kern="0" cap="none" spc="0" normalizeH="0" baseline="0" noProof="0">
                <a:ln>
                  <a:noFill/>
                </a:ln>
                <a:solidFill>
                  <a:srgbClr val="00338D"/>
                </a:solidFill>
                <a:effectLst/>
                <a:uLnTx/>
                <a:uFillTx/>
              </a:rPr>
              <a:t>地方公共団体・</a:t>
            </a:r>
            <a:r>
              <a:rPr kumimoji="0" lang="en-US" altLang="ja-JP" sz="1100" b="0" i="0" u="sng" strike="noStrike" kern="0" cap="none" spc="0" normalizeH="0" baseline="0" noProof="0">
                <a:ln>
                  <a:noFill/>
                </a:ln>
                <a:solidFill>
                  <a:srgbClr val="00338D"/>
                </a:solidFill>
                <a:effectLst/>
                <a:uLnTx/>
                <a:uFillTx/>
              </a:rPr>
              <a:t>KPI</a:t>
            </a:r>
            <a:r>
              <a:rPr kumimoji="0" lang="ja-JP" altLang="en-US" sz="1100" b="0" i="0" u="sng" strike="noStrike" kern="0" cap="none" spc="0" normalizeH="0" baseline="0" noProof="0">
                <a:ln>
                  <a:noFill/>
                </a:ln>
                <a:solidFill>
                  <a:srgbClr val="00338D"/>
                </a:solidFill>
                <a:effectLst/>
                <a:uLnTx/>
                <a:uFillTx/>
              </a:rPr>
              <a:t>運用を支援するガバメントクラウド運用管理補助者における運用</a:t>
            </a:r>
            <a:endParaRPr kumimoji="0" lang="en-US" altLang="ja-JP" sz="1100" b="0" i="0" u="sng" strike="noStrike" kern="0" cap="none" spc="0" normalizeH="0" baseline="0" noProof="0">
              <a:ln>
                <a:noFill/>
              </a:ln>
              <a:solidFill>
                <a:srgbClr val="00338D"/>
              </a:solidFill>
              <a:effectLst/>
              <a:uLnTx/>
              <a:uFillTx/>
            </a:endParaRPr>
          </a:p>
          <a:p>
            <a:pPr marL="171450" marR="0" lvl="0" indent="-171450" defTabSz="914400" eaLnBrk="1" fontAlgn="auto" latinLnBrk="0" hangingPunct="1">
              <a:lnSpc>
                <a:spcPct val="100000"/>
              </a:lnSpc>
              <a:spcBef>
                <a:spcPts val="0"/>
              </a:spcBef>
              <a:spcAft>
                <a:spcPts val="600"/>
              </a:spcAft>
              <a:buClrTx/>
              <a:buSzTx/>
              <a:buFont typeface="Wingdings" panose="05000000000000000000" pitchFamily="2" charset="2"/>
              <a:buChar char="Ø"/>
              <a:tabLst/>
              <a:defRPr/>
            </a:pPr>
            <a:r>
              <a:rPr kumimoji="0" lang="en-US" altLang="ja-JP" sz="1100" b="0" i="0" u="none" strike="noStrike" kern="0" cap="none" spc="0" normalizeH="0" baseline="0" noProof="0">
                <a:ln>
                  <a:noFill/>
                </a:ln>
                <a:solidFill>
                  <a:srgbClr val="00338D"/>
                </a:solidFill>
                <a:effectLst/>
                <a:uLnTx/>
                <a:uFillTx/>
              </a:rPr>
              <a:t>ASP</a:t>
            </a:r>
            <a:r>
              <a:rPr kumimoji="0" lang="ja-JP" altLang="en-US" sz="1100" b="0" i="0" u="none" strike="noStrike" kern="0" cap="none" spc="0" normalizeH="0" baseline="0" noProof="0">
                <a:ln>
                  <a:noFill/>
                </a:ln>
                <a:solidFill>
                  <a:srgbClr val="00338D"/>
                </a:solidFill>
                <a:effectLst/>
                <a:uLnTx/>
                <a:uFillTx/>
              </a:rPr>
              <a:t>及びガバメントクラウド運用管理補助者はサンプルテンプレートを活用すること等によりダッシュボードを構築し、自環境の情報を可視化する。</a:t>
            </a:r>
            <a:endParaRPr kumimoji="0" lang="en-US" altLang="ja-JP" sz="1100" b="0" i="0" u="none" strike="noStrike" kern="0" cap="none" spc="0" normalizeH="0" baseline="0" noProof="0">
              <a:ln>
                <a:noFill/>
              </a:ln>
              <a:solidFill>
                <a:srgbClr val="00338D"/>
              </a:solidFill>
              <a:effectLst/>
              <a:uLnTx/>
              <a:uFillTx/>
            </a:endParaRPr>
          </a:p>
          <a:p>
            <a:pPr marL="171450" lvl="0" indent="-171450">
              <a:spcAft>
                <a:spcPts val="600"/>
              </a:spcAft>
              <a:buFont typeface="Wingdings" panose="05000000000000000000" pitchFamily="2" charset="2"/>
              <a:buChar char="Ø"/>
              <a:defRPr/>
            </a:pPr>
            <a:r>
              <a:rPr kumimoji="0" lang="ja-JP" altLang="en-US" sz="1100" b="0" i="0" u="none" strike="noStrike" kern="0" cap="none" spc="0" normalizeH="0" baseline="0" noProof="0">
                <a:ln>
                  <a:noFill/>
                </a:ln>
                <a:solidFill>
                  <a:srgbClr val="00338D"/>
                </a:solidFill>
                <a:effectLst/>
                <a:uLnTx/>
                <a:uFillTx/>
              </a:rPr>
              <a:t>地方公共団体及び</a:t>
            </a:r>
            <a:r>
              <a:rPr kumimoji="0" lang="en-US" altLang="ja-JP" sz="1100" kern="0">
                <a:solidFill>
                  <a:srgbClr val="00338D"/>
                </a:solidFill>
              </a:rPr>
              <a:t>KPI</a:t>
            </a:r>
            <a:r>
              <a:rPr kumimoji="0" lang="ja-JP" altLang="en-US" sz="1100" kern="0">
                <a:solidFill>
                  <a:srgbClr val="00338D"/>
                </a:solidFill>
              </a:rPr>
              <a:t>運用を支援するガバメントクラウド運用管理補助者は、</a:t>
            </a:r>
            <a:r>
              <a:rPr kumimoji="0" lang="ja-JP" altLang="en-US" sz="1100" b="0" i="0" u="none" strike="noStrike" kern="0" cap="none" spc="0" normalizeH="0" baseline="0" noProof="0">
                <a:ln>
                  <a:noFill/>
                </a:ln>
                <a:solidFill>
                  <a:srgbClr val="00338D"/>
                </a:solidFill>
                <a:effectLst/>
                <a:uLnTx/>
                <a:uFillTx/>
              </a:rPr>
              <a:t>構築したダッシュボードから情報を確認し、改善点を検討する。</a:t>
            </a:r>
            <a:r>
              <a:rPr kumimoji="0" lang="en-US" altLang="ja-JP" sz="1100" b="0" i="0" u="none" strike="noStrike" kern="0" cap="none" spc="0" normalizeH="0" baseline="0" noProof="0">
                <a:ln>
                  <a:noFill/>
                </a:ln>
                <a:solidFill>
                  <a:srgbClr val="00338D"/>
                </a:solidFill>
                <a:effectLst/>
                <a:uLnTx/>
                <a:uFillTx/>
              </a:rPr>
              <a:t>ASP</a:t>
            </a:r>
            <a:r>
              <a:rPr kumimoji="0" lang="ja-JP" altLang="en-US" sz="1100" b="0" i="0" u="none" strike="noStrike" kern="0" cap="none" spc="0" normalizeH="0" baseline="0" noProof="0">
                <a:ln>
                  <a:noFill/>
                </a:ln>
                <a:solidFill>
                  <a:srgbClr val="00338D"/>
                </a:solidFill>
                <a:effectLst/>
                <a:uLnTx/>
                <a:uFillTx/>
              </a:rPr>
              <a:t>に改善依頼を行う。</a:t>
            </a:r>
            <a:r>
              <a:rPr kumimoji="0" lang="en-US" altLang="ja-JP" sz="1100" b="0" i="0" u="none" strike="noStrike" kern="0" cap="none" spc="0" normalizeH="0" baseline="0" noProof="0">
                <a:ln>
                  <a:noFill/>
                </a:ln>
                <a:solidFill>
                  <a:srgbClr val="00338D"/>
                </a:solidFill>
                <a:effectLst/>
                <a:uLnTx/>
                <a:uFillTx/>
              </a:rPr>
              <a:t>KPI</a:t>
            </a:r>
            <a:r>
              <a:rPr kumimoji="0" lang="ja-JP" altLang="en-US" sz="1100" b="0" i="0" u="none" strike="noStrike" kern="0" cap="none" spc="0" normalizeH="0" baseline="0" noProof="0">
                <a:ln>
                  <a:noFill/>
                </a:ln>
                <a:solidFill>
                  <a:srgbClr val="00338D"/>
                </a:solidFill>
                <a:effectLst/>
                <a:uLnTx/>
                <a:uFillTx/>
              </a:rPr>
              <a:t>運用を支援するガバメントクラウド運用管理補助者も検討した内容を基に改善を実施する。</a:t>
            </a:r>
            <a:endParaRPr kumimoji="0" lang="en-US" altLang="ja-JP" sz="1100" b="0" i="0" u="none" strike="noStrike" kern="0" cap="none" spc="0" normalizeH="0" baseline="0" noProof="0">
              <a:ln>
                <a:noFill/>
              </a:ln>
              <a:solidFill>
                <a:srgbClr val="00338D"/>
              </a:solidFill>
              <a:effectLst/>
              <a:uLnTx/>
              <a:uFillTx/>
            </a:endParaRPr>
          </a:p>
        </p:txBody>
      </p:sp>
      <p:grpSp>
        <p:nvGrpSpPr>
          <p:cNvPr id="6" name="グループ化 5">
            <a:extLst>
              <a:ext uri="{FF2B5EF4-FFF2-40B4-BE49-F238E27FC236}">
                <a16:creationId xmlns:a16="http://schemas.microsoft.com/office/drawing/2014/main" id="{FF288309-3FB3-D75B-1088-F0A5ACE234F6}"/>
              </a:ext>
            </a:extLst>
          </p:cNvPr>
          <p:cNvGrpSpPr/>
          <p:nvPr/>
        </p:nvGrpSpPr>
        <p:grpSpPr>
          <a:xfrm>
            <a:off x="5802984" y="2752018"/>
            <a:ext cx="1388650" cy="1081410"/>
            <a:chOff x="4204439" y="2483966"/>
            <a:chExt cx="1388650" cy="910454"/>
          </a:xfrm>
        </p:grpSpPr>
        <p:sp>
          <p:nvSpPr>
            <p:cNvPr id="7" name="正方形/長方形 6">
              <a:extLst>
                <a:ext uri="{FF2B5EF4-FFF2-40B4-BE49-F238E27FC236}">
                  <a16:creationId xmlns:a16="http://schemas.microsoft.com/office/drawing/2014/main" id="{9C4E5EDA-069B-4A33-0728-E0FF2C2F95E1}"/>
                </a:ext>
              </a:extLst>
            </p:cNvPr>
            <p:cNvSpPr>
              <a:spLocks/>
            </p:cNvSpPr>
            <p:nvPr/>
          </p:nvSpPr>
          <p:spPr>
            <a:xfrm>
              <a:off x="4204439" y="2483966"/>
              <a:ext cx="1388650" cy="820851"/>
            </a:xfrm>
            <a:prstGeom prst="rect">
              <a:avLst/>
            </a:prstGeom>
            <a:noFill/>
            <a:ln w="12700" cap="flat" cmpd="sng" algn="ctr">
              <a:solidFill>
                <a:srgbClr val="FFFFFF">
                  <a:lumMod val="50000"/>
                </a:srgbClr>
              </a:solidFill>
              <a:prstDash val="solid"/>
              <a:miter lim="800000"/>
              <a:headEnd type="none" w="med" len="med"/>
              <a:tailEnd type="none" w="med" len="med"/>
            </a:ln>
            <a:effectLst/>
          </p:spPr>
          <p:txBody>
            <a:bodyPr wrap="square" lIns="46800" tIns="46800" rIns="46800" bIns="46800" rtlCol="0" anchor="t"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100" b="0" i="0" u="none" strike="noStrike" kern="0" cap="none" spc="0" normalizeH="0" baseline="0" noProof="0">
                  <a:ln>
                    <a:noFill/>
                  </a:ln>
                  <a:solidFill>
                    <a:srgbClr val="000000"/>
                  </a:solidFill>
                  <a:effectLst/>
                  <a:uLnTx/>
                  <a:uFillTx/>
                  <a:latin typeface="Arial"/>
                </a:rPr>
                <a:t>・目標管理指標①</a:t>
              </a:r>
              <a:endParaRPr kumimoji="0" lang="en-US" altLang="ja-JP" sz="1100" b="0" i="0" u="none" strike="noStrike" kern="0" cap="none" spc="0" normalizeH="0" baseline="0" noProof="0">
                <a:ln>
                  <a:noFill/>
                </a:ln>
                <a:solidFill>
                  <a:srgbClr val="000000"/>
                </a:solidFill>
                <a:effectLst/>
                <a:uLnTx/>
                <a:uFillTx/>
                <a:latin typeface="Arial"/>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100" b="0" i="0" u="none" strike="noStrike" kern="0" cap="none" spc="0" normalizeH="0" baseline="0" noProof="0">
                  <a:ln>
                    <a:noFill/>
                  </a:ln>
                  <a:solidFill>
                    <a:srgbClr val="000000"/>
                  </a:solidFill>
                  <a:effectLst/>
                  <a:uLnTx/>
                  <a:uFillTx/>
                  <a:latin typeface="Arial"/>
                </a:rPr>
                <a:t>・目標管理指標②</a:t>
              </a:r>
              <a:endParaRPr kumimoji="0" lang="en-US" altLang="ja-JP" sz="1100" b="0" i="0" u="none" strike="noStrike" kern="0" cap="none" spc="0" normalizeH="0" baseline="0" noProof="0">
                <a:ln>
                  <a:noFill/>
                </a:ln>
                <a:solidFill>
                  <a:srgbClr val="000000"/>
                </a:solidFill>
                <a:effectLst/>
                <a:uLnTx/>
                <a:uFillTx/>
                <a:latin typeface="Arial"/>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100" b="0" i="0" u="none" strike="noStrike" kern="0" cap="none" spc="0" normalizeH="0" baseline="0" noProof="0">
                  <a:ln>
                    <a:noFill/>
                  </a:ln>
                  <a:solidFill>
                    <a:srgbClr val="000000"/>
                  </a:solidFill>
                  <a:effectLst/>
                  <a:uLnTx/>
                  <a:uFillTx/>
                  <a:latin typeface="Arial"/>
                </a:rPr>
                <a:t>・目標管理指標③</a:t>
              </a:r>
              <a:endParaRPr kumimoji="0" lang="en-US" altLang="ja-JP" sz="1100" b="0" i="0" u="none" strike="noStrike" kern="0" cap="none" spc="0" normalizeH="0" baseline="0" noProof="0">
                <a:ln>
                  <a:noFill/>
                </a:ln>
                <a:solidFill>
                  <a:srgbClr val="000000"/>
                </a:solidFill>
                <a:effectLst/>
                <a:uLnTx/>
                <a:uFillTx/>
                <a:latin typeface="Arial"/>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altLang="ja-JP" sz="1100" b="0" i="0" u="none" strike="noStrike" kern="0" cap="none" spc="0" normalizeH="0" baseline="0" noProof="0">
                <a:ln>
                  <a:noFill/>
                </a:ln>
                <a:solidFill>
                  <a:srgbClr val="000000"/>
                </a:solidFill>
                <a:effectLst/>
                <a:uLnTx/>
                <a:uFillTx/>
                <a:latin typeface="Arial"/>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altLang="ja-JP" sz="1100" b="0" i="0" u="none" strike="noStrike" kern="0" cap="none" spc="0" normalizeH="0" baseline="0" noProof="0">
                <a:ln>
                  <a:noFill/>
                </a:ln>
                <a:solidFill>
                  <a:srgbClr val="000000"/>
                </a:solidFill>
                <a:effectLst/>
                <a:uLnTx/>
                <a:uFillTx/>
                <a:latin typeface="Arial"/>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altLang="ja-JP" sz="1100" b="0" i="0" u="none" strike="noStrike" kern="0" cap="none" spc="0" normalizeH="0" baseline="0" noProof="0">
                <a:ln>
                  <a:noFill/>
                </a:ln>
                <a:solidFill>
                  <a:srgbClr val="000000"/>
                </a:solidFill>
                <a:effectLst/>
                <a:uLnTx/>
                <a:uFillTx/>
                <a:latin typeface="Arial"/>
              </a:endParaRPr>
            </a:p>
          </p:txBody>
        </p:sp>
        <p:sp>
          <p:nvSpPr>
            <p:cNvPr id="8" name="テキスト ボックス 7">
              <a:extLst>
                <a:ext uri="{FF2B5EF4-FFF2-40B4-BE49-F238E27FC236}">
                  <a16:creationId xmlns:a16="http://schemas.microsoft.com/office/drawing/2014/main" id="{CE7B2958-44F5-F745-A7A4-D532154AC04E}"/>
                </a:ext>
              </a:extLst>
            </p:cNvPr>
            <p:cNvSpPr txBox="1"/>
            <p:nvPr/>
          </p:nvSpPr>
          <p:spPr>
            <a:xfrm>
              <a:off x="4791453" y="2971227"/>
              <a:ext cx="184666" cy="423193"/>
            </a:xfrm>
            <a:prstGeom prst="rect">
              <a:avLst/>
            </a:prstGeom>
            <a:noFill/>
          </p:spPr>
          <p:txBody>
            <a:bodyPr vert="eaVert" wrap="square" lIns="0" tIns="0" rIns="0" bIns="0" rtlCol="0">
              <a:spAutoFit/>
            </a:bodyPr>
            <a:lstStyle/>
            <a:p>
              <a:pPr marL="0" marR="0" lvl="0" indent="0" defTabSz="1007772" eaLnBrk="1" fontAlgn="ctr" latinLnBrk="0" hangingPunct="1">
                <a:lnSpc>
                  <a:spcPct val="120000"/>
                </a:lnSpc>
                <a:spcBef>
                  <a:spcPts val="0"/>
                </a:spcBef>
                <a:spcAft>
                  <a:spcPts val="400"/>
                </a:spcAft>
                <a:buClr>
                  <a:srgbClr val="000000"/>
                </a:buClr>
                <a:buSzTx/>
                <a:buFontTx/>
                <a:buNone/>
                <a:tabLst/>
                <a:defRPr/>
              </a:pPr>
              <a:r>
                <a:rPr kumimoji="0" lang="ja-JP" altLang="en-US" sz="1000" b="0" i="0" u="none" strike="noStrike" kern="0" cap="none" spc="100" normalizeH="0" baseline="0" noProof="0">
                  <a:ln>
                    <a:noFill/>
                  </a:ln>
                  <a:solidFill>
                    <a:srgbClr val="000000"/>
                  </a:solidFill>
                  <a:effectLst/>
                  <a:uLnTx/>
                  <a:uFillTx/>
                </a:rPr>
                <a:t>・・・</a:t>
              </a:r>
            </a:p>
          </p:txBody>
        </p:sp>
      </p:grpSp>
      <p:sp>
        <p:nvSpPr>
          <p:cNvPr id="9" name="正方形/長方形 8">
            <a:extLst>
              <a:ext uri="{FF2B5EF4-FFF2-40B4-BE49-F238E27FC236}">
                <a16:creationId xmlns:a16="http://schemas.microsoft.com/office/drawing/2014/main" id="{791D4CC2-7E58-7A6F-153F-CD8873225A27}"/>
              </a:ext>
            </a:extLst>
          </p:cNvPr>
          <p:cNvSpPr>
            <a:spLocks/>
          </p:cNvSpPr>
          <p:nvPr/>
        </p:nvSpPr>
        <p:spPr>
          <a:xfrm>
            <a:off x="5802984" y="3770345"/>
            <a:ext cx="1388650" cy="269732"/>
          </a:xfrm>
          <a:prstGeom prst="rect">
            <a:avLst/>
          </a:prstGeom>
          <a:noFill/>
          <a:ln w="12700" cap="flat" cmpd="sng" algn="ctr">
            <a:solidFill>
              <a:srgbClr val="FFFFFF">
                <a:lumMod val="50000"/>
              </a:srgbClr>
            </a:solidFill>
            <a:prstDash val="solid"/>
            <a:miter lim="800000"/>
            <a:headEnd type="none" w="med" len="med"/>
            <a:tailEnd type="none" w="med" len="med"/>
          </a:ln>
          <a:effectLst/>
        </p:spPr>
        <p:txBody>
          <a:bodyPr wrap="square" lIns="46800" tIns="46800" rIns="46800" bIns="46800" rtlCol="0" anchor="t"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100" b="0" i="0" u="none" strike="noStrike" kern="0" cap="none" spc="0" normalizeH="0" baseline="0" noProof="0">
                <a:ln>
                  <a:noFill/>
                </a:ln>
                <a:solidFill>
                  <a:srgbClr val="000000"/>
                </a:solidFill>
                <a:effectLst/>
                <a:uLnTx/>
                <a:uFillTx/>
                <a:latin typeface="+mn-ea"/>
              </a:rPr>
              <a:t>・独自指標①</a:t>
            </a:r>
            <a:r>
              <a:rPr kumimoji="0" lang="en-US" altLang="ja-JP" sz="1100" b="0" i="0" u="none" strike="noStrike" kern="0" cap="none" spc="0" normalizeH="0" baseline="30000" noProof="0">
                <a:ln>
                  <a:noFill/>
                </a:ln>
                <a:solidFill>
                  <a:srgbClr val="000000"/>
                </a:solidFill>
                <a:effectLst/>
                <a:uLnTx/>
                <a:uFillTx/>
                <a:latin typeface="+mn-ea"/>
              </a:rPr>
              <a:t>※2</a:t>
            </a:r>
            <a:endParaRPr kumimoji="0" lang="en-US" altLang="ja-JP" sz="1100" b="0" i="0" u="none" strike="noStrike" kern="0" cap="none" spc="0" normalizeH="0" baseline="0" noProof="0">
              <a:ln>
                <a:noFill/>
              </a:ln>
              <a:solidFill>
                <a:srgbClr val="000000"/>
              </a:solidFill>
              <a:effectLst/>
              <a:uLnTx/>
              <a:uFillTx/>
              <a:latin typeface="+mn-ea"/>
            </a:endParaRPr>
          </a:p>
        </p:txBody>
      </p:sp>
      <p:cxnSp>
        <p:nvCxnSpPr>
          <p:cNvPr id="10" name="直線コネクタ 9">
            <a:extLst>
              <a:ext uri="{FF2B5EF4-FFF2-40B4-BE49-F238E27FC236}">
                <a16:creationId xmlns:a16="http://schemas.microsoft.com/office/drawing/2014/main" id="{82A2F4BC-B773-9733-EF93-19D54667B964}"/>
              </a:ext>
            </a:extLst>
          </p:cNvPr>
          <p:cNvCxnSpPr>
            <a:cxnSpLocks/>
          </p:cNvCxnSpPr>
          <p:nvPr/>
        </p:nvCxnSpPr>
        <p:spPr>
          <a:xfrm flipH="1">
            <a:off x="7202027" y="2123171"/>
            <a:ext cx="369935" cy="0"/>
          </a:xfrm>
          <a:prstGeom prst="line">
            <a:avLst/>
          </a:prstGeom>
          <a:noFill/>
          <a:ln w="19050" cap="flat" cmpd="sng" algn="ctr">
            <a:solidFill>
              <a:srgbClr val="FF0000"/>
            </a:solidFill>
            <a:prstDash val="solid"/>
            <a:miter lim="800000"/>
            <a:tailEnd type="triangle"/>
          </a:ln>
          <a:effectLst/>
        </p:spPr>
      </p:cxnSp>
      <p:cxnSp>
        <p:nvCxnSpPr>
          <p:cNvPr id="11" name="直線コネクタ 10">
            <a:extLst>
              <a:ext uri="{FF2B5EF4-FFF2-40B4-BE49-F238E27FC236}">
                <a16:creationId xmlns:a16="http://schemas.microsoft.com/office/drawing/2014/main" id="{C9F0C062-FC1D-568F-EE06-74C9F1BA25CF}"/>
              </a:ext>
            </a:extLst>
          </p:cNvPr>
          <p:cNvCxnSpPr>
            <a:cxnSpLocks/>
          </p:cNvCxnSpPr>
          <p:nvPr/>
        </p:nvCxnSpPr>
        <p:spPr>
          <a:xfrm flipH="1">
            <a:off x="7202027" y="1880620"/>
            <a:ext cx="369935" cy="0"/>
          </a:xfrm>
          <a:prstGeom prst="line">
            <a:avLst/>
          </a:prstGeom>
          <a:noFill/>
          <a:ln w="19050" cap="flat" cmpd="sng" algn="ctr">
            <a:solidFill>
              <a:srgbClr val="000000"/>
            </a:solidFill>
            <a:prstDash val="sysDot"/>
            <a:miter lim="800000"/>
            <a:tailEnd type="triangle"/>
          </a:ln>
          <a:effectLst/>
        </p:spPr>
      </p:cxnSp>
      <p:cxnSp>
        <p:nvCxnSpPr>
          <p:cNvPr id="12" name="直線コネクタ 11">
            <a:extLst>
              <a:ext uri="{FF2B5EF4-FFF2-40B4-BE49-F238E27FC236}">
                <a16:creationId xmlns:a16="http://schemas.microsoft.com/office/drawing/2014/main" id="{ACE9C4F0-195F-C12D-9209-ABC3311229DE}"/>
              </a:ext>
            </a:extLst>
          </p:cNvPr>
          <p:cNvCxnSpPr>
            <a:cxnSpLocks/>
          </p:cNvCxnSpPr>
          <p:nvPr/>
        </p:nvCxnSpPr>
        <p:spPr>
          <a:xfrm flipH="1">
            <a:off x="7202027" y="2011227"/>
            <a:ext cx="369935" cy="0"/>
          </a:xfrm>
          <a:prstGeom prst="line">
            <a:avLst/>
          </a:prstGeom>
          <a:noFill/>
          <a:ln w="19050" cap="flat" cmpd="sng" algn="ctr">
            <a:solidFill>
              <a:srgbClr val="000000"/>
            </a:solidFill>
            <a:prstDash val="solid"/>
            <a:miter lim="800000"/>
            <a:tailEnd type="triangle"/>
          </a:ln>
          <a:effectLst/>
        </p:spPr>
      </p:cxnSp>
      <p:sp>
        <p:nvSpPr>
          <p:cNvPr id="13" name="正方形/長方形 12">
            <a:extLst>
              <a:ext uri="{FF2B5EF4-FFF2-40B4-BE49-F238E27FC236}">
                <a16:creationId xmlns:a16="http://schemas.microsoft.com/office/drawing/2014/main" id="{7977EBA5-8216-7E02-D08C-BABF33FFFB46}"/>
              </a:ext>
            </a:extLst>
          </p:cNvPr>
          <p:cNvSpPr/>
          <p:nvPr/>
        </p:nvSpPr>
        <p:spPr>
          <a:xfrm>
            <a:off x="7592921" y="1751911"/>
            <a:ext cx="2005273" cy="510012"/>
          </a:xfrm>
          <a:prstGeom prst="rect">
            <a:avLst/>
          </a:prstGeom>
          <a:noFill/>
          <a:ln w="12700" cap="flat" cmpd="sng" algn="ctr">
            <a:noFill/>
            <a:prstDash val="solid"/>
            <a:miter lim="800000"/>
            <a:headEnd type="none" w="med" len="med"/>
            <a:tailEnd type="none" w="med" len="med"/>
          </a:ln>
          <a:effectLst/>
        </p:spPr>
        <p:txBody>
          <a:bodyPr wrap="square" lIns="46800" tIns="46800" rIns="46800" bIns="46800" rtlCol="0" anchor="ctr">
            <a:spAutoFit/>
          </a:bodyPr>
          <a:lstStyle/>
          <a:p>
            <a:pPr>
              <a:defRPr/>
            </a:pPr>
            <a:r>
              <a:rPr kumimoji="0" lang="ja-JP" altLang="en-US" sz="900" kern="0">
                <a:solidFill>
                  <a:srgbClr val="000000"/>
                </a:solidFill>
                <a:latin typeface="Arial"/>
              </a:rPr>
              <a:t>ダッシュボードにより表示する情報の収集</a:t>
            </a:r>
            <a:endParaRPr kumimoji="0" lang="en-US" altLang="ja-JP" sz="900" kern="0">
              <a:solidFill>
                <a:srgbClr val="000000"/>
              </a:solidFill>
              <a:latin typeface="Arial"/>
            </a:endParaRPr>
          </a:p>
          <a:p>
            <a:pPr>
              <a:defRPr/>
            </a:pPr>
            <a:r>
              <a:rPr kumimoji="0" lang="ja-JP" altLang="en-US" sz="900" kern="0">
                <a:solidFill>
                  <a:srgbClr val="000000"/>
                </a:solidFill>
                <a:latin typeface="Arial"/>
              </a:rPr>
              <a:t>ダッシュボードによる情報の表示</a:t>
            </a:r>
            <a:endParaRPr kumimoji="0" lang="en-US" altLang="ja-JP" sz="900" kern="0">
              <a:solidFill>
                <a:srgbClr val="000000"/>
              </a:solidFill>
              <a:latin typeface="Arial"/>
            </a:endParaRPr>
          </a:p>
          <a:p>
            <a:pPr>
              <a:defRPr/>
            </a:pPr>
            <a:r>
              <a:rPr kumimoji="0" lang="ja-JP" altLang="en-US" sz="900" kern="0">
                <a:solidFill>
                  <a:srgbClr val="000000"/>
                </a:solidFill>
                <a:latin typeface="Arial"/>
              </a:rPr>
              <a:t>改善依頼・実施</a:t>
            </a:r>
            <a:endParaRPr kumimoji="0" lang="en-US" altLang="ja-JP" sz="900" kern="0">
              <a:solidFill>
                <a:srgbClr val="000000"/>
              </a:solidFill>
              <a:latin typeface="Arial"/>
            </a:endParaRPr>
          </a:p>
        </p:txBody>
      </p:sp>
      <p:sp>
        <p:nvSpPr>
          <p:cNvPr id="14" name="円弧 13">
            <a:extLst>
              <a:ext uri="{FF2B5EF4-FFF2-40B4-BE49-F238E27FC236}">
                <a16:creationId xmlns:a16="http://schemas.microsoft.com/office/drawing/2014/main" id="{AF075EE5-4E0B-DE51-AD02-6C4772A33EFD}"/>
              </a:ext>
            </a:extLst>
          </p:cNvPr>
          <p:cNvSpPr/>
          <p:nvPr/>
        </p:nvSpPr>
        <p:spPr>
          <a:xfrm rot="11690366">
            <a:off x="1863876" y="3195122"/>
            <a:ext cx="468000" cy="468000"/>
          </a:xfrm>
          <a:prstGeom prst="arc">
            <a:avLst>
              <a:gd name="adj1" fmla="val 12946595"/>
              <a:gd name="adj2" fmla="val 9511810"/>
            </a:avLst>
          </a:prstGeom>
          <a:noFill/>
          <a:ln w="38100" cap="sq" cmpd="sng" algn="ctr">
            <a:solidFill>
              <a:srgbClr val="FF0000"/>
            </a:solidFill>
            <a:prstDash val="solid"/>
            <a:miter lim="800000"/>
            <a:headEnd type="none"/>
            <a:tailEnd type="triangle"/>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rgbClr val="000000"/>
              </a:solidFill>
              <a:effectLst/>
              <a:uLnTx/>
              <a:uFillTx/>
              <a:latin typeface="BIZ UDPゴシック"/>
              <a:ea typeface="BIZ UDPゴシック"/>
            </a:endParaRPr>
          </a:p>
        </p:txBody>
      </p:sp>
      <p:grpSp>
        <p:nvGrpSpPr>
          <p:cNvPr id="15" name="グループ化 14">
            <a:extLst>
              <a:ext uri="{FF2B5EF4-FFF2-40B4-BE49-F238E27FC236}">
                <a16:creationId xmlns:a16="http://schemas.microsoft.com/office/drawing/2014/main" id="{3019AF22-3A3B-CB20-C251-430111C34AA8}"/>
              </a:ext>
            </a:extLst>
          </p:cNvPr>
          <p:cNvGrpSpPr/>
          <p:nvPr/>
        </p:nvGrpSpPr>
        <p:grpSpPr>
          <a:xfrm>
            <a:off x="2059600" y="2215810"/>
            <a:ext cx="5782012" cy="2004909"/>
            <a:chOff x="635793" y="3174309"/>
            <a:chExt cx="4710113" cy="2004909"/>
          </a:xfrm>
        </p:grpSpPr>
        <p:sp>
          <p:nvSpPr>
            <p:cNvPr id="16" name="正方形/長方形 15">
              <a:extLst>
                <a:ext uri="{FF2B5EF4-FFF2-40B4-BE49-F238E27FC236}">
                  <a16:creationId xmlns:a16="http://schemas.microsoft.com/office/drawing/2014/main" id="{B70487D7-5D36-FA1D-68A8-E07D4F95C053}"/>
                </a:ext>
              </a:extLst>
            </p:cNvPr>
            <p:cNvSpPr>
              <a:spLocks/>
            </p:cNvSpPr>
            <p:nvPr/>
          </p:nvSpPr>
          <p:spPr>
            <a:xfrm>
              <a:off x="3077849" y="3174309"/>
              <a:ext cx="2268057" cy="2004909"/>
            </a:xfrm>
            <a:prstGeom prst="rect">
              <a:avLst/>
            </a:prstGeom>
            <a:noFill/>
            <a:ln w="28575" cap="flat" cmpd="sng" algn="ctr">
              <a:solidFill>
                <a:srgbClr val="003B83"/>
              </a:solidFill>
              <a:prstDash val="solid"/>
              <a:miter lim="800000"/>
              <a:headEnd type="none" w="med" len="med"/>
              <a:tailEnd type="none" w="med" len="med"/>
            </a:ln>
            <a:effectLst/>
          </p:spPr>
          <p:txBody>
            <a:bodyPr wrap="square" lIns="46800" tIns="46800" rIns="46800" bIns="46800" rtlCol="0" anchor="t"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100" b="0" i="0" u="none" strike="noStrike" kern="0" cap="none" spc="0" normalizeH="0" baseline="0" noProof="0">
                <a:ln>
                  <a:noFill/>
                </a:ln>
                <a:solidFill>
                  <a:srgbClr val="000000"/>
                </a:solidFill>
                <a:effectLst/>
                <a:uLnTx/>
                <a:uFillTx/>
                <a:latin typeface="Arial"/>
              </a:endParaRPr>
            </a:p>
          </p:txBody>
        </p:sp>
        <p:sp>
          <p:nvSpPr>
            <p:cNvPr id="21" name="正方形/長方形 20">
              <a:extLst>
                <a:ext uri="{FF2B5EF4-FFF2-40B4-BE49-F238E27FC236}">
                  <a16:creationId xmlns:a16="http://schemas.microsoft.com/office/drawing/2014/main" id="{C5D4A125-091A-EA18-7229-73E08D4D6A3C}"/>
                </a:ext>
              </a:extLst>
            </p:cNvPr>
            <p:cNvSpPr>
              <a:spLocks/>
            </p:cNvSpPr>
            <p:nvPr/>
          </p:nvSpPr>
          <p:spPr>
            <a:xfrm>
              <a:off x="635793" y="4156665"/>
              <a:ext cx="2442247" cy="1022553"/>
            </a:xfrm>
            <a:prstGeom prst="rect">
              <a:avLst/>
            </a:prstGeom>
            <a:noFill/>
            <a:ln w="28575" cap="flat" cmpd="sng" algn="ctr">
              <a:solidFill>
                <a:srgbClr val="003B83"/>
              </a:solidFill>
              <a:prstDash val="solid"/>
              <a:miter lim="800000"/>
              <a:headEnd type="none" w="med" len="med"/>
              <a:tailEnd type="none" w="med" len="med"/>
            </a:ln>
            <a:effectLst/>
          </p:spPr>
          <p:txBody>
            <a:bodyPr wrap="square" lIns="46800" tIns="46800" rIns="46800" bIns="46800" rtlCol="0" anchor="t"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100" b="0" i="0" u="none" strike="noStrike" kern="0" cap="none" spc="0" normalizeH="0" baseline="0" noProof="0">
                <a:ln>
                  <a:noFill/>
                </a:ln>
                <a:solidFill>
                  <a:srgbClr val="000000"/>
                </a:solidFill>
                <a:effectLst/>
                <a:uLnTx/>
                <a:uFillTx/>
                <a:latin typeface="Arial"/>
              </a:endParaRPr>
            </a:p>
          </p:txBody>
        </p:sp>
        <p:sp>
          <p:nvSpPr>
            <p:cNvPr id="22" name="正方形/長方形 21">
              <a:extLst>
                <a:ext uri="{FF2B5EF4-FFF2-40B4-BE49-F238E27FC236}">
                  <a16:creationId xmlns:a16="http://schemas.microsoft.com/office/drawing/2014/main" id="{04464EF7-6D45-E832-FB66-4646E4C2D4A7}"/>
                </a:ext>
              </a:extLst>
            </p:cNvPr>
            <p:cNvSpPr/>
            <p:nvPr/>
          </p:nvSpPr>
          <p:spPr>
            <a:xfrm>
              <a:off x="2923784" y="4172825"/>
              <a:ext cx="252226" cy="991537"/>
            </a:xfrm>
            <a:prstGeom prst="rect">
              <a:avLst/>
            </a:prstGeom>
            <a:solidFill>
              <a:srgbClr val="FFFFFF"/>
            </a:solidFill>
            <a:ln w="25400" cap="flat" cmpd="sng" algn="ctr">
              <a:noFill/>
              <a:prstDash val="solid"/>
              <a:miter lim="800000"/>
              <a:headEnd type="none" w="med" len="med"/>
              <a:tailEnd type="none" w="med" len="med"/>
            </a:ln>
            <a:effectLst/>
          </p:spPr>
          <p:txBody>
            <a:bodyPr wrap="square" lIns="46800" tIns="46800" rIns="46800" bIns="46800"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100" b="0" i="0" u="none" strike="noStrike" kern="0" cap="none" spc="0" normalizeH="0" baseline="0" noProof="0">
                <a:ln>
                  <a:noFill/>
                </a:ln>
                <a:solidFill>
                  <a:prstClr val="white">
                    <a:lumMod val="100000"/>
                  </a:prstClr>
                </a:solidFill>
                <a:effectLst/>
                <a:uLnTx/>
                <a:uFillTx/>
                <a:latin typeface="Arial"/>
              </a:endParaRPr>
            </a:p>
          </p:txBody>
        </p:sp>
      </p:grpSp>
      <p:sp>
        <p:nvSpPr>
          <p:cNvPr id="23" name="正方形/長方形 22">
            <a:extLst>
              <a:ext uri="{FF2B5EF4-FFF2-40B4-BE49-F238E27FC236}">
                <a16:creationId xmlns:a16="http://schemas.microsoft.com/office/drawing/2014/main" id="{E658E50D-FDE2-5C2A-95CF-B8FDEEBF79C0}"/>
              </a:ext>
            </a:extLst>
          </p:cNvPr>
          <p:cNvSpPr/>
          <p:nvPr/>
        </p:nvSpPr>
        <p:spPr>
          <a:xfrm>
            <a:off x="2240309" y="2221862"/>
            <a:ext cx="2301253" cy="720000"/>
          </a:xfrm>
          <a:prstGeom prst="rect">
            <a:avLst/>
          </a:prstGeom>
          <a:solidFill>
            <a:srgbClr val="EAAA00"/>
          </a:solidFill>
          <a:ln w="25400" cap="flat" cmpd="sng" algn="ctr">
            <a:noFill/>
            <a:prstDash val="solid"/>
            <a:miter lim="800000"/>
            <a:headEnd type="none" w="med" len="med"/>
            <a:tailEnd type="none" w="med" len="med"/>
          </a:ln>
          <a:effectLst/>
        </p:spPr>
        <p:txBody>
          <a:bodyPr wrap="square" lIns="46800" tIns="46800" rIns="46800" bIns="46800" rtlCol="0" anchor="ctr">
            <a:noAutofit/>
          </a:bodyPr>
          <a:lstStyle/>
          <a:p>
            <a:pPr>
              <a:defRPr/>
            </a:pPr>
            <a:r>
              <a:rPr kumimoji="0" lang="en-US" altLang="ja-JP" sz="1100" kern="0">
                <a:solidFill>
                  <a:prstClr val="white">
                    <a:lumMod val="100000"/>
                  </a:prstClr>
                </a:solidFill>
                <a:latin typeface="+mn-ea"/>
              </a:rPr>
              <a:t>ASP</a:t>
            </a:r>
            <a:r>
              <a:rPr kumimoji="0" lang="en-US" altLang="ja-JP" sz="1100" kern="0" baseline="30000">
                <a:solidFill>
                  <a:srgbClr val="FFFFFF"/>
                </a:solidFill>
                <a:latin typeface="+mn-ea"/>
              </a:rPr>
              <a:t>※1</a:t>
            </a:r>
            <a:endParaRPr kumimoji="0" lang="ja-JP" altLang="en-US" sz="1100" kern="0" baseline="30000">
              <a:solidFill>
                <a:srgbClr val="FFFFFF"/>
              </a:solidFill>
              <a:latin typeface="+mn-ea"/>
            </a:endParaRPr>
          </a:p>
        </p:txBody>
      </p:sp>
      <p:sp>
        <p:nvSpPr>
          <p:cNvPr id="24" name="正方形/長方形 23">
            <a:extLst>
              <a:ext uri="{FF2B5EF4-FFF2-40B4-BE49-F238E27FC236}">
                <a16:creationId xmlns:a16="http://schemas.microsoft.com/office/drawing/2014/main" id="{38562E38-6344-2B20-56D0-DD19C4E32C2E}"/>
              </a:ext>
            </a:extLst>
          </p:cNvPr>
          <p:cNvSpPr/>
          <p:nvPr/>
        </p:nvSpPr>
        <p:spPr>
          <a:xfrm>
            <a:off x="2254402" y="3394093"/>
            <a:ext cx="2673941" cy="720000"/>
          </a:xfrm>
          <a:prstGeom prst="rect">
            <a:avLst/>
          </a:prstGeom>
          <a:solidFill>
            <a:srgbClr val="0091DA"/>
          </a:solidFill>
          <a:ln w="25400" cap="flat" cmpd="sng" algn="ctr">
            <a:noFill/>
            <a:prstDash val="solid"/>
            <a:miter lim="800000"/>
            <a:headEnd type="none" w="med" len="med"/>
            <a:tailEnd type="none" w="med" len="med"/>
          </a:ln>
          <a:effectLst/>
        </p:spPr>
        <p:txBody>
          <a:bodyPr wrap="square" lIns="46800" tIns="46800" rIns="46800" bIns="46800" rtlCol="0" anchor="ctr">
            <a:noAutofit/>
          </a:bodyPr>
          <a:lstStyle/>
          <a:p>
            <a:pPr>
              <a:defRPr/>
            </a:pPr>
            <a:r>
              <a:rPr kumimoji="0" lang="ja-JP" altLang="en-US" sz="1100" kern="0">
                <a:solidFill>
                  <a:prstClr val="white">
                    <a:lumMod val="100000"/>
                  </a:prstClr>
                </a:solidFill>
                <a:latin typeface="Arial"/>
              </a:rPr>
              <a:t>ガバメントクラウド</a:t>
            </a:r>
            <a:endParaRPr kumimoji="0" lang="en-US" altLang="ja-JP" sz="1100" kern="0">
              <a:solidFill>
                <a:prstClr val="white">
                  <a:lumMod val="100000"/>
                </a:prstClr>
              </a:solidFill>
              <a:latin typeface="Arial"/>
            </a:endParaRPr>
          </a:p>
          <a:p>
            <a:pPr>
              <a:defRPr/>
            </a:pPr>
            <a:r>
              <a:rPr kumimoji="0" lang="ja-JP" altLang="en-US" sz="1100" kern="0">
                <a:solidFill>
                  <a:prstClr val="white">
                    <a:lumMod val="100000"/>
                  </a:prstClr>
                </a:solidFill>
                <a:latin typeface="Arial"/>
              </a:rPr>
              <a:t>運用管理補助者</a:t>
            </a:r>
            <a:endParaRPr kumimoji="0" lang="en-US" altLang="ja-JP" sz="1100" kern="0">
              <a:solidFill>
                <a:prstClr val="white">
                  <a:lumMod val="100000"/>
                </a:prstClr>
              </a:solidFill>
              <a:latin typeface="Arial"/>
            </a:endParaRPr>
          </a:p>
          <a:p>
            <a:pPr>
              <a:defRPr/>
            </a:pPr>
            <a:r>
              <a:rPr kumimoji="0" lang="ja-JP" altLang="en-US" sz="1100" kern="0">
                <a:solidFill>
                  <a:prstClr val="white">
                    <a:lumMod val="100000"/>
                  </a:prstClr>
                </a:solidFill>
                <a:latin typeface="Arial"/>
              </a:rPr>
              <a:t>（</a:t>
            </a:r>
            <a:r>
              <a:rPr kumimoji="0" lang="en-US" altLang="ja-JP" sz="1100" kern="0">
                <a:solidFill>
                  <a:prstClr val="white">
                    <a:lumMod val="100000"/>
                  </a:prstClr>
                </a:solidFill>
                <a:latin typeface="+mn-ea"/>
              </a:rPr>
              <a:t>KPI</a:t>
            </a:r>
            <a:r>
              <a:rPr kumimoji="0" lang="ja-JP" altLang="en-US" sz="1100" kern="0">
                <a:solidFill>
                  <a:prstClr val="white">
                    <a:lumMod val="100000"/>
                  </a:prstClr>
                </a:solidFill>
                <a:latin typeface="Arial"/>
              </a:rPr>
              <a:t>運用を支援する</a:t>
            </a:r>
            <a:endParaRPr kumimoji="0" lang="en-US" altLang="ja-JP" sz="1100" kern="0">
              <a:solidFill>
                <a:prstClr val="white">
                  <a:lumMod val="100000"/>
                </a:prstClr>
              </a:solidFill>
              <a:latin typeface="Arial"/>
            </a:endParaRPr>
          </a:p>
          <a:p>
            <a:pPr>
              <a:defRPr/>
            </a:pPr>
            <a:r>
              <a:rPr kumimoji="0" lang="ja-JP" altLang="en-US" sz="1100" kern="0">
                <a:solidFill>
                  <a:prstClr val="white">
                    <a:lumMod val="100000"/>
                  </a:prstClr>
                </a:solidFill>
                <a:latin typeface="Arial"/>
              </a:rPr>
              <a:t>運用管理補助者）</a:t>
            </a:r>
            <a:endParaRPr kumimoji="0" lang="en-US" altLang="ja-JP" sz="1100" kern="0">
              <a:solidFill>
                <a:prstClr val="white">
                  <a:lumMod val="100000"/>
                </a:prstClr>
              </a:solidFill>
              <a:latin typeface="Arial"/>
            </a:endParaRPr>
          </a:p>
        </p:txBody>
      </p:sp>
      <p:cxnSp>
        <p:nvCxnSpPr>
          <p:cNvPr id="25" name="直線コネクタ 24">
            <a:extLst>
              <a:ext uri="{FF2B5EF4-FFF2-40B4-BE49-F238E27FC236}">
                <a16:creationId xmlns:a16="http://schemas.microsoft.com/office/drawing/2014/main" id="{8D07E679-DA9C-8300-67E1-525BC5A8BA2F}"/>
              </a:ext>
            </a:extLst>
          </p:cNvPr>
          <p:cNvCxnSpPr>
            <a:cxnSpLocks/>
          </p:cNvCxnSpPr>
          <p:nvPr/>
        </p:nvCxnSpPr>
        <p:spPr>
          <a:xfrm flipH="1">
            <a:off x="4541562" y="2631374"/>
            <a:ext cx="505025" cy="0"/>
          </a:xfrm>
          <a:prstGeom prst="line">
            <a:avLst/>
          </a:prstGeom>
          <a:noFill/>
          <a:ln w="38100" cap="flat" cmpd="sng" algn="ctr">
            <a:solidFill>
              <a:srgbClr val="FF0000"/>
            </a:solidFill>
            <a:prstDash val="solid"/>
            <a:miter lim="800000"/>
            <a:tailEnd type="triangle"/>
          </a:ln>
          <a:effectLst/>
        </p:spPr>
      </p:cxnSp>
      <p:sp>
        <p:nvSpPr>
          <p:cNvPr id="26" name="正方形/長方形 25">
            <a:extLst>
              <a:ext uri="{FF2B5EF4-FFF2-40B4-BE49-F238E27FC236}">
                <a16:creationId xmlns:a16="http://schemas.microsoft.com/office/drawing/2014/main" id="{E57D6B47-426E-61B4-1393-D1598C7D6838}"/>
              </a:ext>
            </a:extLst>
          </p:cNvPr>
          <p:cNvSpPr/>
          <p:nvPr/>
        </p:nvSpPr>
        <p:spPr>
          <a:xfrm>
            <a:off x="4413500" y="2689059"/>
            <a:ext cx="767294" cy="233014"/>
          </a:xfrm>
          <a:prstGeom prst="rect">
            <a:avLst/>
          </a:prstGeom>
          <a:noFill/>
          <a:ln w="12700" cap="flat" cmpd="sng" algn="ctr">
            <a:noFill/>
            <a:prstDash val="solid"/>
            <a:miter lim="800000"/>
            <a:headEnd type="none" w="med" len="med"/>
            <a:tailEnd type="none" w="med" len="med"/>
          </a:ln>
          <a:effectLst/>
        </p:spPr>
        <p:txBody>
          <a:bodyPr wrap="square" lIns="46800" tIns="46800" rIns="46800" bIns="46800" rtlCol="0" anchor="ctr">
            <a:spAutoFit/>
          </a:bodyPr>
          <a:lstStyle/>
          <a:p>
            <a:pPr algn="ctr">
              <a:defRPr/>
            </a:pPr>
            <a:r>
              <a:rPr kumimoji="0" lang="ja-JP" altLang="en-US" sz="900" kern="0">
                <a:solidFill>
                  <a:srgbClr val="000000"/>
                </a:solidFill>
                <a:latin typeface="Arial"/>
              </a:rPr>
              <a:t>改善依頼</a:t>
            </a:r>
            <a:endParaRPr kumimoji="0" lang="en-US" altLang="ja-JP" sz="900" kern="0">
              <a:solidFill>
                <a:srgbClr val="000000"/>
              </a:solidFill>
              <a:latin typeface="Arial"/>
            </a:endParaRPr>
          </a:p>
        </p:txBody>
      </p:sp>
      <p:sp>
        <p:nvSpPr>
          <p:cNvPr id="27" name="円弧 26">
            <a:extLst>
              <a:ext uri="{FF2B5EF4-FFF2-40B4-BE49-F238E27FC236}">
                <a16:creationId xmlns:a16="http://schemas.microsoft.com/office/drawing/2014/main" id="{333BC700-3165-CEC9-5862-A37B7C418F36}"/>
              </a:ext>
            </a:extLst>
          </p:cNvPr>
          <p:cNvSpPr/>
          <p:nvPr/>
        </p:nvSpPr>
        <p:spPr>
          <a:xfrm rot="11690366">
            <a:off x="1859108" y="1994998"/>
            <a:ext cx="468000" cy="468000"/>
          </a:xfrm>
          <a:prstGeom prst="arc">
            <a:avLst>
              <a:gd name="adj1" fmla="val 12946595"/>
              <a:gd name="adj2" fmla="val 9511810"/>
            </a:avLst>
          </a:prstGeom>
          <a:noFill/>
          <a:ln w="38100" cap="sq" cmpd="sng" algn="ctr">
            <a:solidFill>
              <a:srgbClr val="FF0000"/>
            </a:solidFill>
            <a:prstDash val="solid"/>
            <a:miter lim="800000"/>
            <a:headEnd type="none"/>
            <a:tailEnd type="triangle"/>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rgbClr val="000000"/>
              </a:solidFill>
              <a:effectLst/>
              <a:uLnTx/>
              <a:uFillTx/>
              <a:latin typeface="BIZ UDPゴシック"/>
              <a:ea typeface="BIZ UDPゴシック"/>
            </a:endParaRPr>
          </a:p>
        </p:txBody>
      </p:sp>
      <p:sp>
        <p:nvSpPr>
          <p:cNvPr id="28" name="四角形: 角を丸くする 27">
            <a:extLst>
              <a:ext uri="{FF2B5EF4-FFF2-40B4-BE49-F238E27FC236}">
                <a16:creationId xmlns:a16="http://schemas.microsoft.com/office/drawing/2014/main" id="{E1F581A6-3785-7153-7FC5-C7903CFDFFF4}"/>
              </a:ext>
            </a:extLst>
          </p:cNvPr>
          <p:cNvSpPr>
            <a:spLocks/>
          </p:cNvSpPr>
          <p:nvPr/>
        </p:nvSpPr>
        <p:spPr>
          <a:xfrm>
            <a:off x="129136" y="4553990"/>
            <a:ext cx="5452434" cy="447717"/>
          </a:xfrm>
          <a:prstGeom prst="roundRect">
            <a:avLst/>
          </a:prstGeom>
          <a:solidFill>
            <a:srgbClr val="FFFFFF">
              <a:lumMod val="85000"/>
            </a:srgbClr>
          </a:solidFill>
          <a:ln w="25400" cap="flat" cmpd="sng" algn="ctr">
            <a:noFill/>
            <a:prstDash val="solid"/>
            <a:miter lim="800000"/>
          </a:ln>
          <a:effectLst/>
        </p:spPr>
        <p:txBody>
          <a:bodyPr wrap="square" lIns="36000" tIns="36000" rIns="36000" bIns="36000" rtlCol="0" anchor="ctr">
            <a:noAutofit/>
          </a:bodyPr>
          <a:lstStyle/>
          <a:p>
            <a:pPr marL="0" marR="0" lvl="0" indent="0" algn="ctr" defTabSz="914400" eaLnBrk="1" fontAlgn="auto" latinLnBrk="0" hangingPunct="1">
              <a:lnSpc>
                <a:spcPct val="100000"/>
              </a:lnSpc>
              <a:spcBef>
                <a:spcPts val="0"/>
              </a:spcBef>
              <a:spcAft>
                <a:spcPts val="600"/>
              </a:spcAft>
              <a:buClrTx/>
              <a:buSzTx/>
              <a:buFontTx/>
              <a:buNone/>
              <a:tabLst/>
              <a:defRPr/>
            </a:pPr>
            <a:r>
              <a:rPr kumimoji="0" lang="en-US" altLang="ja-JP" sz="1100" b="0" i="0" u="sng" strike="noStrike" kern="0" cap="none" spc="0" normalizeH="0" baseline="0" noProof="0">
                <a:ln>
                  <a:noFill/>
                </a:ln>
                <a:solidFill>
                  <a:srgbClr val="00338D"/>
                </a:solidFill>
                <a:effectLst/>
                <a:uLnTx/>
                <a:uFillTx/>
              </a:rPr>
              <a:t>ASP</a:t>
            </a:r>
            <a:r>
              <a:rPr kumimoji="0" lang="ja-JP" altLang="en-US" sz="1100" b="0" i="0" u="sng" strike="noStrike" kern="0" cap="none" spc="0" normalizeH="0" baseline="0" noProof="0">
                <a:ln>
                  <a:noFill/>
                </a:ln>
                <a:solidFill>
                  <a:srgbClr val="00338D"/>
                </a:solidFill>
                <a:effectLst/>
                <a:uLnTx/>
                <a:uFillTx/>
              </a:rPr>
              <a:t>における運用</a:t>
            </a:r>
            <a:endParaRPr kumimoji="0" lang="en-US" altLang="ja-JP" sz="1100" b="0" i="0" u="sng" strike="noStrike" kern="0" cap="none" spc="0" normalizeH="0" baseline="0" noProof="0">
              <a:ln>
                <a:noFill/>
              </a:ln>
              <a:solidFill>
                <a:srgbClr val="00338D"/>
              </a:solidFill>
              <a:effectLst/>
              <a:uLnTx/>
              <a:uFillTx/>
            </a:endParaRPr>
          </a:p>
          <a:p>
            <a:pPr marL="171450" marR="0" lvl="0" indent="-171450" defTabSz="914400" eaLnBrk="1" fontAlgn="auto" latinLnBrk="0" hangingPunct="1">
              <a:lnSpc>
                <a:spcPct val="100000"/>
              </a:lnSpc>
              <a:spcBef>
                <a:spcPts val="0"/>
              </a:spcBef>
              <a:spcAft>
                <a:spcPts val="600"/>
              </a:spcAft>
              <a:buClrTx/>
              <a:buSzTx/>
              <a:buFont typeface="Wingdings" panose="05000000000000000000" pitchFamily="2" charset="2"/>
              <a:buChar char="Ø"/>
              <a:tabLst/>
              <a:defRPr/>
            </a:pPr>
            <a:r>
              <a:rPr kumimoji="0" lang="ja-JP" altLang="en-US" sz="1100" b="0" i="0" u="none" strike="noStrike" kern="0" cap="none" spc="0" normalizeH="0" baseline="0" noProof="0">
                <a:ln>
                  <a:noFill/>
                </a:ln>
                <a:solidFill>
                  <a:srgbClr val="00338D"/>
                </a:solidFill>
                <a:effectLst/>
                <a:uLnTx/>
                <a:uFillTx/>
              </a:rPr>
              <a:t>アプリケーションを利用している地方公共団体からの改善依頼に対応する。</a:t>
            </a:r>
            <a:endParaRPr kumimoji="0" lang="en-US" altLang="ja-JP" sz="1100" b="0" i="0" u="none" strike="noStrike" kern="0" cap="none" spc="0" normalizeH="0" baseline="0" noProof="0">
              <a:ln>
                <a:noFill/>
              </a:ln>
              <a:solidFill>
                <a:srgbClr val="00338D"/>
              </a:solidFill>
              <a:effectLst/>
              <a:uLnTx/>
              <a:uFillTx/>
            </a:endParaRPr>
          </a:p>
        </p:txBody>
      </p:sp>
      <p:sp>
        <p:nvSpPr>
          <p:cNvPr id="29" name="正方形/長方形 28">
            <a:extLst>
              <a:ext uri="{FF2B5EF4-FFF2-40B4-BE49-F238E27FC236}">
                <a16:creationId xmlns:a16="http://schemas.microsoft.com/office/drawing/2014/main" id="{9ADDB9E1-82EC-4E8A-EB38-E05E70AA6F36}"/>
              </a:ext>
            </a:extLst>
          </p:cNvPr>
          <p:cNvSpPr/>
          <p:nvPr/>
        </p:nvSpPr>
        <p:spPr>
          <a:xfrm>
            <a:off x="5762506" y="4184201"/>
            <a:ext cx="4047960" cy="1171732"/>
          </a:xfrm>
          <a:prstGeom prst="rect">
            <a:avLst/>
          </a:prstGeom>
          <a:noFill/>
          <a:ln w="12700" cap="flat" cmpd="sng" algn="ctr">
            <a:noFill/>
            <a:prstDash val="solid"/>
            <a:miter lim="800000"/>
            <a:headEnd type="none" w="med" len="med"/>
            <a:tailEnd type="none" w="med" len="med"/>
          </a:ln>
          <a:effectLst/>
        </p:spPr>
        <p:txBody>
          <a:bodyPr wrap="square" lIns="46800" tIns="46800" rIns="46800" bIns="46800" rtlCol="0" anchor="ctr">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1000" b="0" i="0" u="none" strike="noStrike" kern="0" cap="none" spc="0" normalizeH="0" baseline="0" noProof="0">
                <a:ln>
                  <a:noFill/>
                </a:ln>
                <a:solidFill>
                  <a:srgbClr val="000000"/>
                </a:solidFill>
                <a:effectLst/>
                <a:uLnTx/>
                <a:uFillTx/>
              </a:rPr>
              <a:t>※1 </a:t>
            </a:r>
            <a:r>
              <a:rPr kumimoji="0" lang="ja-JP" altLang="en-US" sz="1000" b="0" i="0" u="none" strike="noStrike" kern="0" cap="none" spc="0" normalizeH="0" baseline="0" noProof="0">
                <a:ln>
                  <a:noFill/>
                </a:ln>
                <a:solidFill>
                  <a:srgbClr val="000000"/>
                </a:solidFill>
                <a:effectLst/>
                <a:uLnTx/>
                <a:uFillTx/>
              </a:rPr>
              <a:t>利用システムダッシュボードはシステム毎に構築される</a:t>
            </a:r>
            <a:r>
              <a:rPr kumimoji="0" lang="ja-JP" altLang="en-US" sz="1000" kern="0">
                <a:solidFill>
                  <a:srgbClr val="000000"/>
                </a:solidFill>
              </a:rPr>
              <a:t>想定だ</a:t>
            </a:r>
            <a:r>
              <a:rPr kumimoji="0" lang="ja-JP" altLang="en-US" sz="1000" b="0" i="0" u="none" strike="noStrike" kern="0" cap="none" spc="0" normalizeH="0" baseline="0" noProof="0">
                <a:ln>
                  <a:noFill/>
                </a:ln>
                <a:solidFill>
                  <a:srgbClr val="000000"/>
                </a:solidFill>
                <a:effectLst/>
                <a:uLnTx/>
                <a:uFillTx/>
              </a:rPr>
              <a:t>が、</a:t>
            </a:r>
            <a:r>
              <a:rPr kumimoji="0" lang="en-US" altLang="ja-JP" sz="1000" b="0" i="0" u="none" strike="noStrike" kern="0" cap="none" spc="0" normalizeH="0" baseline="0" noProof="0">
                <a:ln>
                  <a:noFill/>
                </a:ln>
                <a:solidFill>
                  <a:srgbClr val="000000"/>
                </a:solidFill>
                <a:effectLst/>
                <a:uLnTx/>
                <a:uFillTx/>
              </a:rPr>
              <a:t>ASP</a:t>
            </a:r>
            <a:r>
              <a:rPr kumimoji="0" lang="ja-JP" altLang="en-US" sz="1000" b="0" i="0" u="none" strike="noStrike" kern="0" cap="none" spc="0" normalizeH="0" baseline="0" noProof="0">
                <a:ln>
                  <a:noFill/>
                </a:ln>
                <a:solidFill>
                  <a:srgbClr val="000000"/>
                </a:solidFill>
                <a:effectLst/>
                <a:uLnTx/>
                <a:uFillTx/>
              </a:rPr>
              <a:t>の場合はガバメントクラウド運用管理補助者の管理領域に構築される。（ガバメントクラウド個別領域利用権限はガバメントクラウド運用管理補助者に付与されるため。） ガバメントクラウド運用管理補助者兼</a:t>
            </a:r>
            <a:r>
              <a:rPr kumimoji="0" lang="en-US" altLang="ja-JP" sz="1000" b="0" i="0" u="none" strike="noStrike" kern="0" cap="none" spc="0" normalizeH="0" baseline="0" noProof="0">
                <a:ln>
                  <a:noFill/>
                </a:ln>
                <a:solidFill>
                  <a:srgbClr val="000000"/>
                </a:solidFill>
                <a:effectLst/>
                <a:uLnTx/>
                <a:uFillTx/>
              </a:rPr>
              <a:t>ASP</a:t>
            </a:r>
            <a:r>
              <a:rPr kumimoji="0" lang="ja-JP" altLang="en-US" sz="1000" b="0" i="0" u="none" strike="noStrike" kern="0" cap="none" spc="0" normalizeH="0" baseline="0" noProof="0">
                <a:ln>
                  <a:noFill/>
                </a:ln>
                <a:solidFill>
                  <a:srgbClr val="000000"/>
                </a:solidFill>
                <a:effectLst/>
                <a:uLnTx/>
                <a:uFillTx/>
              </a:rPr>
              <a:t>の場合は自環境に構築される想定。詳細は</a:t>
            </a:r>
            <a:r>
              <a:rPr kumimoji="0" lang="en-US" altLang="ja-JP" sz="1000" b="0" i="0" u="none" strike="noStrike" kern="0" cap="none" spc="0" normalizeH="0" baseline="0" noProof="0">
                <a:ln>
                  <a:noFill/>
                </a:ln>
                <a:solidFill>
                  <a:srgbClr val="000000"/>
                </a:solidFill>
                <a:effectLst/>
                <a:uLnTx/>
                <a:uFillTx/>
              </a:rPr>
              <a:t>p11,12</a:t>
            </a:r>
            <a:r>
              <a:rPr kumimoji="0" lang="ja-JP" altLang="en-US" sz="1000" b="0" i="0" u="none" strike="noStrike" kern="0" cap="none" spc="0" normalizeH="0" baseline="0" noProof="0">
                <a:ln>
                  <a:noFill/>
                </a:ln>
                <a:solidFill>
                  <a:srgbClr val="000000"/>
                </a:solidFill>
                <a:effectLst/>
                <a:uLnTx/>
                <a:uFillTx/>
              </a:rPr>
              <a:t>参照。</a:t>
            </a:r>
            <a:endParaRPr kumimoji="0" lang="en-US" altLang="ja-JP" sz="1000" b="0" i="0" u="none" strike="noStrike" kern="0" cap="none" spc="0" normalizeH="0" baseline="0" noProof="0">
              <a:ln>
                <a:noFill/>
              </a:ln>
              <a:solidFill>
                <a:srgbClr val="000000"/>
              </a:solidFill>
              <a:effectLst/>
              <a:uLnTx/>
              <a:uFillTx/>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1000" b="0" i="0" u="none" strike="noStrike" kern="0" cap="none" spc="0" normalizeH="0" baseline="0" noProof="0">
                <a:ln>
                  <a:noFill/>
                </a:ln>
                <a:solidFill>
                  <a:srgbClr val="000000"/>
                </a:solidFill>
                <a:effectLst/>
                <a:uLnTx/>
                <a:uFillTx/>
              </a:rPr>
              <a:t>※2 </a:t>
            </a:r>
            <a:r>
              <a:rPr kumimoji="0" lang="ja-JP" altLang="en-US" sz="1000" b="0" i="0" u="none" strike="noStrike" kern="0" cap="none" spc="0" normalizeH="0" baseline="0" noProof="0">
                <a:ln>
                  <a:noFill/>
                </a:ln>
                <a:solidFill>
                  <a:srgbClr val="000000"/>
                </a:solidFill>
                <a:effectLst/>
                <a:uLnTx/>
                <a:uFillTx/>
              </a:rPr>
              <a:t>地方公共団体が独自に設定する指標。可視化方法は各地方公共団体にて</a:t>
            </a:r>
            <a:r>
              <a:rPr kumimoji="0" lang="ja-JP" altLang="en-US" sz="1000" kern="0">
                <a:solidFill>
                  <a:srgbClr val="000000"/>
                </a:solidFill>
              </a:rPr>
              <a:t>検討する</a:t>
            </a:r>
            <a:r>
              <a:rPr kumimoji="0" lang="ja-JP" altLang="en-US" sz="1000" b="0" i="0" u="none" strike="noStrike" kern="0" cap="none" spc="0" normalizeH="0" baseline="0" noProof="0">
                <a:ln>
                  <a:noFill/>
                </a:ln>
                <a:solidFill>
                  <a:srgbClr val="000000"/>
                </a:solidFill>
                <a:effectLst/>
                <a:uLnTx/>
                <a:uFillTx/>
              </a:rPr>
              <a:t>。</a:t>
            </a:r>
            <a:endParaRPr kumimoji="0" lang="en-US" altLang="ja-JP" sz="1000" b="0" i="0" u="none" strike="noStrike" kern="0" cap="none" spc="0" normalizeH="0" baseline="0" noProof="0">
              <a:ln>
                <a:noFill/>
              </a:ln>
              <a:solidFill>
                <a:srgbClr val="000000"/>
              </a:solidFill>
              <a:effectLst/>
              <a:uLnTx/>
              <a:uFillTx/>
            </a:endParaRPr>
          </a:p>
        </p:txBody>
      </p:sp>
      <p:sp>
        <p:nvSpPr>
          <p:cNvPr id="30" name="四角形: 角を丸くする 29">
            <a:extLst>
              <a:ext uri="{FF2B5EF4-FFF2-40B4-BE49-F238E27FC236}">
                <a16:creationId xmlns:a16="http://schemas.microsoft.com/office/drawing/2014/main" id="{7EB17EDF-8A0E-E574-BE06-DB8291BE3689}"/>
              </a:ext>
            </a:extLst>
          </p:cNvPr>
          <p:cNvSpPr>
            <a:spLocks/>
          </p:cNvSpPr>
          <p:nvPr/>
        </p:nvSpPr>
        <p:spPr>
          <a:xfrm>
            <a:off x="5802984" y="5381771"/>
            <a:ext cx="3960988" cy="1043058"/>
          </a:xfrm>
          <a:prstGeom prst="roundRect">
            <a:avLst/>
          </a:prstGeom>
          <a:solidFill>
            <a:srgbClr val="FFFFFF">
              <a:lumMod val="85000"/>
            </a:srgbClr>
          </a:solidFill>
          <a:ln w="25400" cap="flat" cmpd="sng" algn="ctr">
            <a:noFill/>
            <a:prstDash val="solid"/>
            <a:miter lim="800000"/>
          </a:ln>
          <a:effectLst/>
        </p:spPr>
        <p:txBody>
          <a:bodyPr wrap="square" lIns="36000" tIns="36000" rIns="36000" bIns="36000" rtlCol="0" anchor="ctr">
            <a:noAutofit/>
          </a:bodyPr>
          <a:lstStyle/>
          <a:p>
            <a:pPr marL="0" marR="0" lvl="0" indent="0" algn="ctr" defTabSz="914400" eaLnBrk="1" fontAlgn="auto" latinLnBrk="0" hangingPunct="1">
              <a:lnSpc>
                <a:spcPct val="100000"/>
              </a:lnSpc>
              <a:spcBef>
                <a:spcPts val="0"/>
              </a:spcBef>
              <a:spcAft>
                <a:spcPts val="600"/>
              </a:spcAft>
              <a:buClrTx/>
              <a:buSzTx/>
              <a:buFontTx/>
              <a:buNone/>
              <a:tabLst/>
              <a:defRPr/>
            </a:pPr>
            <a:r>
              <a:rPr kumimoji="0" lang="ja-JP" altLang="en-US" sz="1100" b="0" i="0" u="sng" strike="noStrike" kern="0" cap="none" spc="0" normalizeH="0" baseline="0" noProof="0">
                <a:ln>
                  <a:noFill/>
                </a:ln>
                <a:solidFill>
                  <a:srgbClr val="00338D"/>
                </a:solidFill>
                <a:effectLst/>
                <a:uLnTx/>
                <a:uFillTx/>
              </a:rPr>
              <a:t>利用システムダッシュボード</a:t>
            </a:r>
            <a:endParaRPr kumimoji="0" lang="en-US" altLang="ja-JP" sz="1100" b="0" i="0" u="sng" strike="noStrike" kern="0" cap="none" spc="0" normalizeH="0" baseline="0" noProof="0">
              <a:ln>
                <a:noFill/>
              </a:ln>
              <a:solidFill>
                <a:srgbClr val="00338D"/>
              </a:solidFill>
              <a:effectLst/>
              <a:uLnTx/>
              <a:uFillTx/>
            </a:endParaRPr>
          </a:p>
          <a:p>
            <a:pPr marL="171450" marR="0" lvl="0" indent="-171450" defTabSz="914400" eaLnBrk="1" fontAlgn="auto" latinLnBrk="0" hangingPunct="1">
              <a:lnSpc>
                <a:spcPct val="100000"/>
              </a:lnSpc>
              <a:spcBef>
                <a:spcPts val="0"/>
              </a:spcBef>
              <a:spcAft>
                <a:spcPts val="600"/>
              </a:spcAft>
              <a:buClrTx/>
              <a:buSzTx/>
              <a:buFont typeface="Wingdings" panose="05000000000000000000" pitchFamily="2" charset="2"/>
              <a:buChar char="Ø"/>
              <a:tabLst/>
              <a:defRPr/>
            </a:pPr>
            <a:r>
              <a:rPr kumimoji="0" lang="en-US" altLang="ja-JP" sz="1100" b="0" i="0" u="none" strike="noStrike" kern="0" cap="none" spc="0" normalizeH="0" baseline="0" noProof="0">
                <a:ln>
                  <a:noFill/>
                </a:ln>
                <a:solidFill>
                  <a:srgbClr val="00338D"/>
                </a:solidFill>
                <a:effectLst/>
                <a:uLnTx/>
                <a:uFillTx/>
              </a:rPr>
              <a:t>ASP</a:t>
            </a:r>
            <a:r>
              <a:rPr kumimoji="0" lang="ja-JP" altLang="en-US" sz="1100" b="0" i="0" u="none" strike="noStrike" kern="0" cap="none" spc="0" normalizeH="0" baseline="0" noProof="0">
                <a:ln>
                  <a:noFill/>
                </a:ln>
                <a:solidFill>
                  <a:srgbClr val="00338D"/>
                </a:solidFill>
                <a:effectLst/>
                <a:uLnTx/>
                <a:uFillTx/>
              </a:rPr>
              <a:t>及びガバメントクラウド運用管理補助者が個々のシステムの情報を可視化するために構築するダッシュボード</a:t>
            </a:r>
            <a:endParaRPr kumimoji="0" lang="en-US" altLang="ja-JP" sz="1100" b="0" i="0" u="none" strike="noStrike" kern="0" cap="none" spc="0" normalizeH="0" baseline="0" noProof="0">
              <a:ln>
                <a:noFill/>
              </a:ln>
              <a:solidFill>
                <a:srgbClr val="00338D"/>
              </a:solidFill>
              <a:effectLst/>
              <a:uLnTx/>
              <a:uFillTx/>
            </a:endParaRPr>
          </a:p>
          <a:p>
            <a:pPr marL="171450" marR="0" lvl="0" indent="-171450" defTabSz="914400" eaLnBrk="1" fontAlgn="auto" latinLnBrk="0" hangingPunct="1">
              <a:lnSpc>
                <a:spcPct val="100000"/>
              </a:lnSpc>
              <a:spcBef>
                <a:spcPts val="0"/>
              </a:spcBef>
              <a:spcAft>
                <a:spcPts val="600"/>
              </a:spcAft>
              <a:buClrTx/>
              <a:buSzTx/>
              <a:buFont typeface="Wingdings" panose="05000000000000000000" pitchFamily="2" charset="2"/>
              <a:buChar char="Ø"/>
              <a:tabLst/>
              <a:defRPr/>
            </a:pPr>
            <a:r>
              <a:rPr kumimoji="0" lang="ja-JP" altLang="en-US" sz="1100" b="0" i="0" u="none" strike="noStrike" kern="0" cap="none" spc="0" normalizeH="0" baseline="0" noProof="0">
                <a:ln>
                  <a:noFill/>
                </a:ln>
                <a:solidFill>
                  <a:srgbClr val="00338D"/>
                </a:solidFill>
                <a:effectLst/>
                <a:uLnTx/>
                <a:uFillTx/>
              </a:rPr>
              <a:t>目標管理指標の指標（項番</a:t>
            </a:r>
            <a:r>
              <a:rPr kumimoji="0" lang="en-US" altLang="ja-JP" sz="1100" b="0" i="0" u="none" strike="noStrike" kern="0" cap="none" spc="0" normalizeH="0" baseline="0" noProof="0">
                <a:ln>
                  <a:noFill/>
                </a:ln>
                <a:solidFill>
                  <a:srgbClr val="00338D"/>
                </a:solidFill>
                <a:effectLst/>
                <a:uLnTx/>
                <a:uFillTx/>
              </a:rPr>
              <a:t>2,5~10</a:t>
            </a:r>
            <a:r>
              <a:rPr kumimoji="0" lang="ja-JP" altLang="en-US" sz="1100" b="0" i="0" u="none" strike="noStrike" kern="0" cap="none" spc="0" normalizeH="0" baseline="0" noProof="0">
                <a:ln>
                  <a:noFill/>
                </a:ln>
                <a:solidFill>
                  <a:srgbClr val="00338D"/>
                </a:solidFill>
                <a:effectLst/>
                <a:uLnTx/>
                <a:uFillTx/>
              </a:rPr>
              <a:t>）を可視化するダッシュボードをサンプルテンプレートとしてデジタル庁が提供する。</a:t>
            </a:r>
            <a:endParaRPr kumimoji="0" lang="en-US" altLang="ja-JP" sz="1100" b="0" i="0" u="none" strike="noStrike" kern="0" cap="none" spc="0" normalizeH="0" baseline="0" noProof="0">
              <a:ln>
                <a:noFill/>
              </a:ln>
              <a:solidFill>
                <a:srgbClr val="00338D"/>
              </a:solidFill>
              <a:effectLst/>
              <a:uLnTx/>
              <a:uFillTx/>
            </a:endParaRPr>
          </a:p>
        </p:txBody>
      </p:sp>
      <p:sp>
        <p:nvSpPr>
          <p:cNvPr id="31" name="正方形/長方形 30">
            <a:extLst>
              <a:ext uri="{FF2B5EF4-FFF2-40B4-BE49-F238E27FC236}">
                <a16:creationId xmlns:a16="http://schemas.microsoft.com/office/drawing/2014/main" id="{B6752DA6-71FA-6AC7-BFD1-1C6123568C41}"/>
              </a:ext>
            </a:extLst>
          </p:cNvPr>
          <p:cNvSpPr>
            <a:spLocks/>
          </p:cNvSpPr>
          <p:nvPr/>
        </p:nvSpPr>
        <p:spPr>
          <a:xfrm>
            <a:off x="3774220" y="3550214"/>
            <a:ext cx="995116" cy="407758"/>
          </a:xfrm>
          <a:prstGeom prst="rect">
            <a:avLst/>
          </a:prstGeom>
          <a:solidFill>
            <a:srgbClr val="FFFFFF"/>
          </a:solidFill>
          <a:ln w="12700" cap="flat" cmpd="sng" algn="ctr">
            <a:solidFill>
              <a:srgbClr val="FFFFFF">
                <a:lumMod val="50000"/>
              </a:srgbClr>
            </a:solidFill>
            <a:prstDash val="solid"/>
            <a:miter lim="800000"/>
            <a:headEnd type="none" w="med" len="med"/>
            <a:tailEnd type="none" w="med" len="med"/>
          </a:ln>
          <a:effectLst/>
        </p:spPr>
        <p:txBody>
          <a:bodyPr wrap="square" lIns="46800" tIns="46800" rIns="46800" bIns="46800"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100" b="0" i="0" u="none" strike="noStrike" kern="0" cap="none" spc="0" normalizeH="0" baseline="0" noProof="0">
                <a:ln>
                  <a:noFill/>
                </a:ln>
                <a:solidFill>
                  <a:srgbClr val="000000"/>
                </a:solidFill>
                <a:effectLst/>
                <a:uLnTx/>
                <a:uFillTx/>
                <a:latin typeface="Arial"/>
              </a:rPr>
              <a:t>利用システムダッシュボード</a:t>
            </a:r>
            <a:endParaRPr kumimoji="0" lang="en-US" altLang="ja-JP" sz="1100" b="0" i="0" u="none" strike="noStrike" kern="0" cap="none" spc="0" normalizeH="0" baseline="0" noProof="0">
              <a:ln>
                <a:noFill/>
              </a:ln>
              <a:solidFill>
                <a:srgbClr val="000000"/>
              </a:solidFill>
              <a:effectLst/>
              <a:uLnTx/>
              <a:uFillTx/>
              <a:latin typeface="Arial"/>
            </a:endParaRPr>
          </a:p>
        </p:txBody>
      </p:sp>
      <p:sp>
        <p:nvSpPr>
          <p:cNvPr id="32" name="正方形/長方形 31">
            <a:extLst>
              <a:ext uri="{FF2B5EF4-FFF2-40B4-BE49-F238E27FC236}">
                <a16:creationId xmlns:a16="http://schemas.microsoft.com/office/drawing/2014/main" id="{21F59944-DB7F-E0C9-9697-E11677A1A63B}"/>
              </a:ext>
            </a:extLst>
          </p:cNvPr>
          <p:cNvSpPr/>
          <p:nvPr/>
        </p:nvSpPr>
        <p:spPr>
          <a:xfrm>
            <a:off x="4073287" y="4196815"/>
            <a:ext cx="2209234" cy="256097"/>
          </a:xfrm>
          <a:prstGeom prst="rect">
            <a:avLst/>
          </a:prstGeom>
          <a:noFill/>
          <a:ln w="12700" cap="flat" cmpd="sng" algn="ctr">
            <a:noFill/>
            <a:prstDash val="solid"/>
            <a:miter lim="800000"/>
            <a:headEnd type="none" w="med" len="med"/>
            <a:tailEnd type="none" w="med" len="med"/>
          </a:ln>
          <a:effectLst/>
        </p:spPr>
        <p:txBody>
          <a:bodyPr wrap="square" lIns="46800" tIns="46800" rIns="46800" bIns="46800" rtlCol="0" anchor="ctr">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050" b="0" i="0" u="none" strike="noStrike" kern="0" cap="none" spc="0" normalizeH="0" baseline="0" noProof="0">
                <a:ln>
                  <a:noFill/>
                </a:ln>
                <a:solidFill>
                  <a:srgbClr val="000000"/>
                </a:solidFill>
                <a:effectLst/>
                <a:uLnTx/>
                <a:uFillTx/>
              </a:rPr>
              <a:t>KPI</a:t>
            </a:r>
            <a:r>
              <a:rPr kumimoji="0" lang="ja-JP" altLang="en-US" sz="1050" b="0" i="0" u="none" strike="noStrike" kern="0" cap="none" spc="0" normalizeH="0" baseline="0" noProof="0">
                <a:ln>
                  <a:noFill/>
                </a:ln>
                <a:solidFill>
                  <a:srgbClr val="000000"/>
                </a:solidFill>
                <a:effectLst/>
                <a:uLnTx/>
                <a:uFillTx/>
              </a:rPr>
              <a:t>の運用主体</a:t>
            </a:r>
            <a:endParaRPr kumimoji="0" lang="en-US" altLang="ja-JP" sz="1050" b="0" i="0" u="none" strike="noStrike" kern="0" cap="none" spc="0" normalizeH="0" baseline="0" noProof="0">
              <a:ln>
                <a:noFill/>
              </a:ln>
              <a:solidFill>
                <a:srgbClr val="000000"/>
              </a:solidFill>
              <a:effectLst/>
              <a:uLnTx/>
              <a:uFillTx/>
            </a:endParaRPr>
          </a:p>
        </p:txBody>
      </p:sp>
      <p:sp>
        <p:nvSpPr>
          <p:cNvPr id="33" name="正方形/長方形 32">
            <a:extLst>
              <a:ext uri="{FF2B5EF4-FFF2-40B4-BE49-F238E27FC236}">
                <a16:creationId xmlns:a16="http://schemas.microsoft.com/office/drawing/2014/main" id="{FD52B8B5-480D-67A7-D072-FE05CC34E048}"/>
              </a:ext>
            </a:extLst>
          </p:cNvPr>
          <p:cNvSpPr/>
          <p:nvPr/>
        </p:nvSpPr>
        <p:spPr>
          <a:xfrm>
            <a:off x="871484" y="3254439"/>
            <a:ext cx="1144357" cy="371513"/>
          </a:xfrm>
          <a:prstGeom prst="rect">
            <a:avLst/>
          </a:prstGeom>
          <a:noFill/>
          <a:ln w="12700" cap="flat" cmpd="sng" algn="ctr">
            <a:noFill/>
            <a:prstDash val="solid"/>
            <a:miter lim="800000"/>
            <a:headEnd type="none" w="med" len="med"/>
            <a:tailEnd type="none" w="med" len="med"/>
          </a:ln>
          <a:effectLst/>
        </p:spPr>
        <p:txBody>
          <a:bodyPr wrap="square" lIns="46800" tIns="46800" rIns="46800" bIns="46800" rtlCol="0" anchor="ctr">
            <a:spAutoFit/>
          </a:bodyPr>
          <a:lstStyle/>
          <a:p>
            <a:pPr algn="ctr">
              <a:defRPr/>
            </a:pPr>
            <a:r>
              <a:rPr kumimoji="0" lang="ja-JP" altLang="en-US" sz="900" kern="0">
                <a:solidFill>
                  <a:srgbClr val="000000"/>
                </a:solidFill>
                <a:latin typeface="Arial"/>
              </a:rPr>
              <a:t>インフラ観点での</a:t>
            </a:r>
            <a:br>
              <a:rPr kumimoji="0" lang="en-US" altLang="ja-JP" sz="900" kern="0">
                <a:solidFill>
                  <a:srgbClr val="000000"/>
                </a:solidFill>
                <a:latin typeface="Arial"/>
              </a:rPr>
            </a:br>
            <a:r>
              <a:rPr kumimoji="0" lang="ja-JP" altLang="en-US" sz="900" kern="0">
                <a:solidFill>
                  <a:srgbClr val="000000"/>
                </a:solidFill>
                <a:latin typeface="Arial"/>
              </a:rPr>
              <a:t>改善の実施</a:t>
            </a:r>
            <a:endParaRPr kumimoji="0" lang="en-US" altLang="ja-JP" sz="900" kern="0">
              <a:solidFill>
                <a:srgbClr val="000000"/>
              </a:solidFill>
              <a:latin typeface="Arial"/>
            </a:endParaRPr>
          </a:p>
        </p:txBody>
      </p:sp>
      <p:sp>
        <p:nvSpPr>
          <p:cNvPr id="34" name="正方形/長方形 33">
            <a:extLst>
              <a:ext uri="{FF2B5EF4-FFF2-40B4-BE49-F238E27FC236}">
                <a16:creationId xmlns:a16="http://schemas.microsoft.com/office/drawing/2014/main" id="{1A361A38-2C24-700A-6698-F7A5741277C9}"/>
              </a:ext>
            </a:extLst>
          </p:cNvPr>
          <p:cNvSpPr/>
          <p:nvPr/>
        </p:nvSpPr>
        <p:spPr>
          <a:xfrm>
            <a:off x="631033" y="2011227"/>
            <a:ext cx="1287407" cy="371513"/>
          </a:xfrm>
          <a:prstGeom prst="rect">
            <a:avLst/>
          </a:prstGeom>
          <a:noFill/>
          <a:ln w="12700" cap="flat" cmpd="sng" algn="ctr">
            <a:noFill/>
            <a:prstDash val="solid"/>
            <a:miter lim="800000"/>
            <a:headEnd type="none" w="med" len="med"/>
            <a:tailEnd type="none" w="med" len="med"/>
          </a:ln>
          <a:effectLst/>
        </p:spPr>
        <p:txBody>
          <a:bodyPr wrap="square" lIns="46800" tIns="46800" rIns="46800" bIns="46800" rtlCol="0" anchor="ctr">
            <a:spAutoFit/>
          </a:bodyPr>
          <a:lstStyle/>
          <a:p>
            <a:pPr algn="ctr">
              <a:defRPr/>
            </a:pPr>
            <a:r>
              <a:rPr kumimoji="0" lang="ja-JP" altLang="en-US" sz="900" kern="0">
                <a:solidFill>
                  <a:srgbClr val="000000"/>
                </a:solidFill>
                <a:latin typeface="Arial"/>
              </a:rPr>
              <a:t>アプリケーション観点での</a:t>
            </a:r>
            <a:br>
              <a:rPr kumimoji="0" lang="en-US" altLang="ja-JP" sz="900" kern="0">
                <a:solidFill>
                  <a:srgbClr val="000000"/>
                </a:solidFill>
                <a:latin typeface="Arial"/>
              </a:rPr>
            </a:br>
            <a:r>
              <a:rPr kumimoji="0" lang="ja-JP" altLang="en-US" sz="900" kern="0">
                <a:solidFill>
                  <a:srgbClr val="000000"/>
                </a:solidFill>
                <a:latin typeface="Arial"/>
              </a:rPr>
              <a:t>改善の実施</a:t>
            </a:r>
            <a:endParaRPr kumimoji="0" lang="en-US" altLang="ja-JP" sz="900" kern="0">
              <a:solidFill>
                <a:srgbClr val="000000"/>
              </a:solidFill>
              <a:latin typeface="Arial"/>
            </a:endParaRPr>
          </a:p>
        </p:txBody>
      </p:sp>
      <p:cxnSp>
        <p:nvCxnSpPr>
          <p:cNvPr id="35" name="直線コネクタ 34">
            <a:extLst>
              <a:ext uri="{FF2B5EF4-FFF2-40B4-BE49-F238E27FC236}">
                <a16:creationId xmlns:a16="http://schemas.microsoft.com/office/drawing/2014/main" id="{54A1EB82-B500-8AFF-D28C-25337542D892}"/>
              </a:ext>
            </a:extLst>
          </p:cNvPr>
          <p:cNvCxnSpPr>
            <a:cxnSpLocks/>
          </p:cNvCxnSpPr>
          <p:nvPr/>
        </p:nvCxnSpPr>
        <p:spPr>
          <a:xfrm flipV="1">
            <a:off x="4769336" y="3749265"/>
            <a:ext cx="452327" cy="694"/>
          </a:xfrm>
          <a:prstGeom prst="line">
            <a:avLst/>
          </a:prstGeom>
          <a:noFill/>
          <a:ln w="38100" cap="flat" cmpd="sng" algn="ctr">
            <a:solidFill>
              <a:srgbClr val="000000"/>
            </a:solidFill>
            <a:prstDash val="solid"/>
            <a:miter lim="800000"/>
            <a:tailEnd type="triangle"/>
          </a:ln>
          <a:effectLst/>
        </p:spPr>
      </p:cxnSp>
      <p:cxnSp>
        <p:nvCxnSpPr>
          <p:cNvPr id="36" name="直線コネクタ 46">
            <a:extLst>
              <a:ext uri="{FF2B5EF4-FFF2-40B4-BE49-F238E27FC236}">
                <a16:creationId xmlns:a16="http://schemas.microsoft.com/office/drawing/2014/main" id="{8A2243B0-1A19-817E-219E-F8E43AA8851C}"/>
              </a:ext>
            </a:extLst>
          </p:cNvPr>
          <p:cNvCxnSpPr>
            <a:cxnSpLocks/>
            <a:stCxn id="23" idx="2"/>
            <a:endCxn id="31" idx="0"/>
          </p:cNvCxnSpPr>
          <p:nvPr/>
        </p:nvCxnSpPr>
        <p:spPr>
          <a:xfrm rot="16200000" flipH="1">
            <a:off x="3527181" y="2805617"/>
            <a:ext cx="608352" cy="880842"/>
          </a:xfrm>
          <a:prstGeom prst="bentConnector3">
            <a:avLst>
              <a:gd name="adj1" fmla="val 50000"/>
            </a:avLst>
          </a:prstGeom>
          <a:noFill/>
          <a:ln w="19050" cap="flat" cmpd="sng" algn="ctr">
            <a:solidFill>
              <a:srgbClr val="000000"/>
            </a:solidFill>
            <a:prstDash val="sysDot"/>
            <a:miter lim="800000"/>
            <a:tailEnd type="triangle"/>
          </a:ln>
          <a:effectLst/>
        </p:spPr>
      </p:cxnSp>
    </p:spTree>
    <p:extLst>
      <p:ext uri="{BB962C8B-B14F-4D97-AF65-F5344CB8AC3E}">
        <p14:creationId xmlns:p14="http://schemas.microsoft.com/office/powerpoint/2010/main" val="26914892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E9D148F1-38F4-FF54-E365-0571A3967D2A}"/>
              </a:ext>
            </a:extLst>
          </p:cNvPr>
          <p:cNvSpPr>
            <a:spLocks noGrp="1"/>
          </p:cNvSpPr>
          <p:nvPr>
            <p:ph type="sldNum" sz="quarter" idx="4294967295"/>
          </p:nvPr>
        </p:nvSpPr>
        <p:spPr>
          <a:xfrm>
            <a:off x="7677150" y="6321425"/>
            <a:ext cx="222885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FD4F317-19D0-4848-B5EB-5B174DBE8CF9}" type="slidenum">
              <a:rPr kumimoji="1" lang="ja-JP" altLang="en-US" sz="1137" b="0" i="0" u="none" strike="noStrike" kern="1200" cap="none" spc="0" normalizeH="0" baseline="0" noProof="0" smtClean="0">
                <a:ln>
                  <a:noFill/>
                </a:ln>
                <a:solidFill>
                  <a:prstClr val="white">
                    <a:lumMod val="50000"/>
                  </a:prstClr>
                </a:solidFill>
                <a:effectLst/>
                <a:uLnTx/>
                <a:uFillTx/>
                <a:latin typeface="Meiryo UI"/>
                <a:ea typeface="Meiryo UI"/>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1" lang="ja-JP" altLang="en-US" sz="1137" b="0" i="0" u="none" strike="noStrike" kern="1200" cap="none" spc="0" normalizeH="0" baseline="0" noProof="0">
              <a:ln>
                <a:noFill/>
              </a:ln>
              <a:solidFill>
                <a:prstClr val="white">
                  <a:lumMod val="50000"/>
                </a:prstClr>
              </a:solidFill>
              <a:effectLst/>
              <a:uLnTx/>
              <a:uFillTx/>
              <a:latin typeface="Meiryo UI"/>
              <a:ea typeface="Meiryo UI"/>
              <a:cs typeface="+mn-cs"/>
            </a:endParaRPr>
          </a:p>
        </p:txBody>
      </p:sp>
    </p:spTree>
    <p:extLst>
      <p:ext uri="{BB962C8B-B14F-4D97-AF65-F5344CB8AC3E}">
        <p14:creationId xmlns:p14="http://schemas.microsoft.com/office/powerpoint/2010/main" val="1773105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0D095EFA-9052-CCE0-C1C5-31C7C25FC590}"/>
              </a:ext>
            </a:extLst>
          </p:cNvPr>
          <p:cNvSpPr>
            <a:spLocks noGrp="1"/>
          </p:cNvSpPr>
          <p:nvPr>
            <p:ph type="sldNum" sz="quarter" idx="10"/>
          </p:nvPr>
        </p:nvSpPr>
        <p:spPr/>
        <p:txBody>
          <a:bodyPr/>
          <a:lstStyle/>
          <a:p>
            <a:fld id="{DFD4F317-19D0-4848-B5EB-5B174DBE8CF9}" type="slidenum">
              <a:rPr lang="ja-JP" altLang="en-US" smtClean="0"/>
              <a:pPr/>
              <a:t>2</a:t>
            </a:fld>
            <a:endParaRPr lang="ja-JP" altLang="en-US"/>
          </a:p>
        </p:txBody>
      </p:sp>
      <p:sp>
        <p:nvSpPr>
          <p:cNvPr id="4" name="タイトル 3">
            <a:extLst>
              <a:ext uri="{FF2B5EF4-FFF2-40B4-BE49-F238E27FC236}">
                <a16:creationId xmlns:a16="http://schemas.microsoft.com/office/drawing/2014/main" id="{240FD7C9-D129-480C-A9EA-86A9EE848AE4}"/>
              </a:ext>
            </a:extLst>
          </p:cNvPr>
          <p:cNvSpPr>
            <a:spLocks noGrp="1"/>
          </p:cNvSpPr>
          <p:nvPr>
            <p:ph type="title"/>
          </p:nvPr>
        </p:nvSpPr>
        <p:spPr/>
        <p:txBody>
          <a:bodyPr/>
          <a:lstStyle/>
          <a:p>
            <a:r>
              <a:rPr lang="en-US" altLang="ja-JP"/>
              <a:t>1</a:t>
            </a:r>
            <a:r>
              <a:rPr lang="ja-JP" altLang="en-US"/>
              <a:t>．本資料の位置付け</a:t>
            </a:r>
            <a:endParaRPr kumimoji="1" lang="ja-JP" altLang="en-US"/>
          </a:p>
        </p:txBody>
      </p:sp>
    </p:spTree>
    <p:extLst>
      <p:ext uri="{BB962C8B-B14F-4D97-AF65-F5344CB8AC3E}">
        <p14:creationId xmlns:p14="http://schemas.microsoft.com/office/powerpoint/2010/main" val="13221221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テキスト ボックス 16">
            <a:extLst>
              <a:ext uri="{FF2B5EF4-FFF2-40B4-BE49-F238E27FC236}">
                <a16:creationId xmlns:a16="http://schemas.microsoft.com/office/drawing/2014/main" id="{5C068B83-3D6D-DFC6-2748-FFB88054774C}"/>
              </a:ext>
            </a:extLst>
          </p:cNvPr>
          <p:cNvSpPr txBox="1"/>
          <p:nvPr/>
        </p:nvSpPr>
        <p:spPr>
          <a:xfrm>
            <a:off x="704342" y="995621"/>
            <a:ext cx="8487100" cy="1666844"/>
          </a:xfrm>
          <a:prstGeom prst="rect">
            <a:avLst/>
          </a:prstGeom>
          <a:noFill/>
        </p:spPr>
        <p:txBody>
          <a:bodyPr wrap="square" lIns="54610" tIns="54610" rIns="54610" bIns="54610" rtlCol="0">
            <a:noAutofit/>
          </a:bodyPr>
          <a:lstStyle/>
          <a:p>
            <a:pPr marL="285750" indent="-285750">
              <a:spcAft>
                <a:spcPts val="600"/>
              </a:spcAft>
              <a:buFont typeface="Wingdings" panose="05000000000000000000" pitchFamily="2" charset="2"/>
              <a:buChar char="n"/>
            </a:pPr>
            <a:r>
              <a:rPr kumimoji="1" lang="ja-JP" altLang="en-US" sz="1400">
                <a:latin typeface="+mj-ea"/>
                <a:ea typeface="+mj-ea"/>
              </a:rPr>
              <a:t>ガバメントクラウド概要解説において、「ガバメントクラウド利用組織は利用システムの成功を判断するために、</a:t>
            </a:r>
            <a:r>
              <a:rPr kumimoji="1" lang="en-US" altLang="ja-JP" sz="1400">
                <a:latin typeface="+mj-ea"/>
                <a:ea typeface="+mj-ea"/>
              </a:rPr>
              <a:t>KPI</a:t>
            </a:r>
            <a:r>
              <a:rPr kumimoji="1" lang="ja-JP" altLang="en-US" sz="1400">
                <a:latin typeface="+mj-ea"/>
                <a:ea typeface="+mj-ea"/>
              </a:rPr>
              <a:t>の</a:t>
            </a:r>
            <a:br>
              <a:rPr kumimoji="1" lang="en-US" altLang="ja-JP" sz="1400">
                <a:latin typeface="+mj-ea"/>
                <a:ea typeface="+mj-ea"/>
              </a:rPr>
            </a:br>
            <a:r>
              <a:rPr kumimoji="1" lang="ja-JP" altLang="en-US" sz="1400">
                <a:latin typeface="+mj-ea"/>
                <a:ea typeface="+mj-ea"/>
              </a:rPr>
              <a:t>達成状況を計測・追跡するためのデータの可視化を検討すること」とされて</a:t>
            </a:r>
            <a:r>
              <a:rPr lang="ja-JP" altLang="en-US" sz="1400">
                <a:latin typeface="+mj-ea"/>
                <a:ea typeface="+mj-ea"/>
              </a:rPr>
              <a:t>いることから</a:t>
            </a:r>
            <a:r>
              <a:rPr kumimoji="1" lang="ja-JP" altLang="en-US" sz="1400">
                <a:latin typeface="+mj-ea"/>
                <a:ea typeface="+mj-ea"/>
              </a:rPr>
              <a:t>、本検証は、今後、地方公共団体が</a:t>
            </a:r>
            <a:r>
              <a:rPr kumimoji="1" lang="en-US" altLang="ja-JP" sz="1400">
                <a:latin typeface="+mj-ea"/>
                <a:ea typeface="+mj-ea"/>
              </a:rPr>
              <a:t>KPI</a:t>
            </a:r>
            <a:r>
              <a:rPr kumimoji="1" lang="ja-JP" altLang="en-US" sz="1400">
                <a:latin typeface="+mj-ea"/>
                <a:ea typeface="+mj-ea"/>
              </a:rPr>
              <a:t>を設定する場合において参考となり得る目標管理指標を設定し、</a:t>
            </a:r>
            <a:r>
              <a:rPr kumimoji="1" lang="en-US" altLang="ja-JP" sz="1400">
                <a:latin typeface="+mj-ea"/>
                <a:ea typeface="+mj-ea"/>
              </a:rPr>
              <a:t>KPI</a:t>
            </a:r>
            <a:r>
              <a:rPr kumimoji="1" lang="ja-JP" altLang="en-US" sz="1400">
                <a:latin typeface="+mj-ea"/>
                <a:ea typeface="+mj-ea"/>
              </a:rPr>
              <a:t>の可視化方法や運用等について整理したもの</a:t>
            </a:r>
            <a:r>
              <a:rPr lang="ja-JP" altLang="en-US" sz="1400">
                <a:latin typeface="+mj-ea"/>
                <a:ea typeface="+mj-ea"/>
              </a:rPr>
              <a:t>である</a:t>
            </a:r>
            <a:r>
              <a:rPr kumimoji="1" lang="ja-JP" altLang="en-US" sz="1400">
                <a:latin typeface="+mj-ea"/>
                <a:ea typeface="+mj-ea"/>
              </a:rPr>
              <a:t>。なお、本資料に記載の指標値は、仕様や要件を定めるもので</a:t>
            </a:r>
            <a:r>
              <a:rPr lang="ja-JP" altLang="en-US" sz="1400">
                <a:latin typeface="+mj-ea"/>
                <a:ea typeface="+mj-ea"/>
              </a:rPr>
              <a:t>はない</a:t>
            </a:r>
            <a:r>
              <a:rPr kumimoji="1" lang="ja-JP" altLang="en-US" sz="1400">
                <a:latin typeface="+mj-ea"/>
                <a:ea typeface="+mj-ea"/>
              </a:rPr>
              <a:t>。</a:t>
            </a:r>
            <a:endParaRPr kumimoji="1" lang="en-US" altLang="ja-JP" sz="1400">
              <a:latin typeface="+mj-ea"/>
              <a:ea typeface="+mj-ea"/>
            </a:endParaRPr>
          </a:p>
          <a:p>
            <a:pPr marL="285750" indent="-285750">
              <a:spcAft>
                <a:spcPts val="600"/>
              </a:spcAft>
              <a:buFont typeface="Wingdings" panose="05000000000000000000" pitchFamily="2" charset="2"/>
              <a:buChar char="n"/>
            </a:pPr>
            <a:r>
              <a:rPr kumimoji="1" lang="ja-JP" altLang="en-US" sz="1400" b="1" u="sng">
                <a:latin typeface="+mj-ea"/>
                <a:ea typeface="+mj-ea"/>
              </a:rPr>
              <a:t>本資料は令和</a:t>
            </a:r>
            <a:r>
              <a:rPr kumimoji="1" lang="en-US" altLang="ja-JP" sz="1400" b="1" u="sng">
                <a:latin typeface="+mj-ea"/>
                <a:ea typeface="+mj-ea"/>
              </a:rPr>
              <a:t>6</a:t>
            </a:r>
            <a:r>
              <a:rPr kumimoji="1" lang="ja-JP" altLang="en-US" sz="1400" b="1" u="sng">
                <a:latin typeface="+mj-ea"/>
                <a:ea typeface="+mj-ea"/>
              </a:rPr>
              <a:t>年</a:t>
            </a:r>
            <a:r>
              <a:rPr kumimoji="1" lang="en-US" altLang="ja-JP" sz="1400" b="1" u="sng">
                <a:latin typeface="+mj-ea"/>
                <a:ea typeface="+mj-ea"/>
              </a:rPr>
              <a:t>2</a:t>
            </a:r>
            <a:r>
              <a:rPr kumimoji="1" lang="ja-JP" altLang="en-US" sz="1400" b="1" u="sng">
                <a:latin typeface="+mj-ea"/>
                <a:ea typeface="+mj-ea"/>
              </a:rPr>
              <a:t>月時点の情報を基に整理したものであるが、本検証は</a:t>
            </a:r>
            <a:r>
              <a:rPr lang="ja-JP" altLang="en-US" sz="1400" b="1" u="sng">
                <a:latin typeface="+mj-ea"/>
                <a:ea typeface="+mj-ea"/>
              </a:rPr>
              <a:t>令和</a:t>
            </a:r>
            <a:r>
              <a:rPr kumimoji="1" lang="en-US" altLang="ja-JP" sz="1400" b="1" u="sng">
                <a:latin typeface="+mj-ea"/>
                <a:ea typeface="+mj-ea"/>
              </a:rPr>
              <a:t>6</a:t>
            </a:r>
            <a:r>
              <a:rPr kumimoji="1" lang="ja-JP" altLang="en-US" sz="1400" b="1" u="sng">
                <a:latin typeface="+mj-ea"/>
                <a:ea typeface="+mj-ea"/>
              </a:rPr>
              <a:t>年度も継続して実施しており、ダッシュボードについても検討段階であることから、今後の検討により内容が変更される可能性がある点に留意し、参考資料として活用していただきたい</a:t>
            </a:r>
            <a:r>
              <a:rPr lang="ja-JP" altLang="en-US" sz="1400" b="1" u="sng">
                <a:latin typeface="+mj-ea"/>
                <a:ea typeface="+mj-ea"/>
              </a:rPr>
              <a:t>。</a:t>
            </a:r>
            <a:endParaRPr kumimoji="1" lang="ja-JP" altLang="en-US" sz="1400">
              <a:latin typeface="+mj-ea"/>
              <a:ea typeface="+mj-ea"/>
            </a:endParaRPr>
          </a:p>
          <a:p>
            <a:pPr marL="285750" indent="-285750">
              <a:spcAft>
                <a:spcPts val="600"/>
              </a:spcAft>
              <a:buFont typeface="Wingdings" panose="05000000000000000000" pitchFamily="2" charset="2"/>
              <a:buChar char="n"/>
            </a:pPr>
            <a:r>
              <a:rPr kumimoji="1" lang="ja-JP" altLang="en-US" sz="1400">
                <a:latin typeface="+mj-ea"/>
                <a:ea typeface="+mj-ea"/>
              </a:rPr>
              <a:t>地方公共団体情報システムの</a:t>
            </a:r>
            <a:r>
              <a:rPr kumimoji="1" lang="en-US" altLang="ja-JP" sz="1400">
                <a:latin typeface="+mj-ea"/>
                <a:ea typeface="+mj-ea"/>
              </a:rPr>
              <a:t>KPI</a:t>
            </a:r>
            <a:r>
              <a:rPr kumimoji="1" lang="ja-JP" altLang="en-US" sz="1400">
                <a:latin typeface="+mj-ea"/>
                <a:ea typeface="+mj-ea"/>
              </a:rPr>
              <a:t>運用における全体像と本資料の説明範囲は以下のとおり。</a:t>
            </a:r>
          </a:p>
        </p:txBody>
      </p:sp>
      <p:sp>
        <p:nvSpPr>
          <p:cNvPr id="18" name="タイトル 3">
            <a:extLst>
              <a:ext uri="{FF2B5EF4-FFF2-40B4-BE49-F238E27FC236}">
                <a16:creationId xmlns:a16="http://schemas.microsoft.com/office/drawing/2014/main" id="{289B9E2D-D219-27D2-43C9-84214F0D0B51}"/>
              </a:ext>
            </a:extLst>
          </p:cNvPr>
          <p:cNvSpPr txBox="1">
            <a:spLocks/>
          </p:cNvSpPr>
          <p:nvPr/>
        </p:nvSpPr>
        <p:spPr>
          <a:xfrm>
            <a:off x="1148465" y="501448"/>
            <a:ext cx="7789339" cy="414237"/>
          </a:xfrm>
          <a:prstGeom prst="rect">
            <a:avLst/>
          </a:prstGeom>
        </p:spPr>
        <p:txBody>
          <a:bodyPr vert="horz" lIns="0" tIns="0" rIns="0" bIns="0" rtlCol="0" anchor="ctr" anchorCtr="0">
            <a:noAutofit/>
          </a:bodyPr>
          <a:lstStyle>
            <a:lvl1pPr algn="l" defTabSz="844083" rtl="0" eaLnBrk="1" latinLnBrk="0" hangingPunct="1">
              <a:lnSpc>
                <a:spcPct val="100000"/>
              </a:lnSpc>
              <a:spcBef>
                <a:spcPct val="0"/>
              </a:spcBef>
              <a:buNone/>
              <a:defRPr kumimoji="1" sz="3323" b="1" kern="1200">
                <a:solidFill>
                  <a:schemeClr val="tx2"/>
                </a:solidFill>
                <a:latin typeface="+mj-lt"/>
                <a:ea typeface="+mj-ea"/>
                <a:cs typeface="+mj-cs"/>
              </a:defRPr>
            </a:lvl1pPr>
          </a:lstStyle>
          <a:p>
            <a:r>
              <a:rPr lang="ja-JP" altLang="en-US" sz="2400">
                <a:solidFill>
                  <a:schemeClr val="tx1"/>
                </a:solidFill>
                <a:latin typeface="+mj-ea"/>
                <a:cs typeface="+mj-lt"/>
              </a:rPr>
              <a:t>本検証の位置付け</a:t>
            </a:r>
          </a:p>
        </p:txBody>
      </p:sp>
      <p:cxnSp>
        <p:nvCxnSpPr>
          <p:cNvPr id="19" name="直線コネクタ 18">
            <a:extLst>
              <a:ext uri="{FF2B5EF4-FFF2-40B4-BE49-F238E27FC236}">
                <a16:creationId xmlns:a16="http://schemas.microsoft.com/office/drawing/2014/main" id="{BF575281-F87B-6457-C867-BBB2EE47E348}"/>
              </a:ext>
            </a:extLst>
          </p:cNvPr>
          <p:cNvCxnSpPr>
            <a:cxnSpLocks/>
          </p:cNvCxnSpPr>
          <p:nvPr/>
        </p:nvCxnSpPr>
        <p:spPr>
          <a:xfrm>
            <a:off x="1039229" y="965125"/>
            <a:ext cx="8152213" cy="0"/>
          </a:xfrm>
          <a:prstGeom prst="line">
            <a:avLst/>
          </a:prstGeom>
          <a:l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103" name="正方形/長方形 102">
            <a:extLst>
              <a:ext uri="{FF2B5EF4-FFF2-40B4-BE49-F238E27FC236}">
                <a16:creationId xmlns:a16="http://schemas.microsoft.com/office/drawing/2014/main" id="{AAFC99ED-1BB5-82F0-5D8F-B2603C113A2D}"/>
              </a:ext>
            </a:extLst>
          </p:cNvPr>
          <p:cNvSpPr/>
          <p:nvPr/>
        </p:nvSpPr>
        <p:spPr>
          <a:xfrm>
            <a:off x="171649" y="3067825"/>
            <a:ext cx="9562702" cy="3204000"/>
          </a:xfrm>
          <a:prstGeom prst="rect">
            <a:avLst/>
          </a:prstGeom>
          <a:solidFill>
            <a:srgbClr val="E0F0EA">
              <a:alpha val="0"/>
            </a:srgbClr>
          </a:solidFill>
          <a:ln w="19050" cap="flat" cmpd="sng" algn="ctr">
            <a:solidFill>
              <a:srgbClr val="003B83"/>
            </a:solidFill>
            <a:prstDash val="solid"/>
            <a:miter lim="800000"/>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t" anchorCtr="0">
            <a:noAutofit/>
          </a:bodyPr>
          <a:lstStyle/>
          <a:p>
            <a:pPr algn="l"/>
            <a:endParaRPr kumimoji="1" lang="ja-JP" altLang="en-US">
              <a:solidFill>
                <a:schemeClr val="tx1"/>
              </a:solidFill>
            </a:endParaRPr>
          </a:p>
        </p:txBody>
      </p:sp>
      <p:sp>
        <p:nvSpPr>
          <p:cNvPr id="104" name="テキスト ボックス 103">
            <a:extLst>
              <a:ext uri="{FF2B5EF4-FFF2-40B4-BE49-F238E27FC236}">
                <a16:creationId xmlns:a16="http://schemas.microsoft.com/office/drawing/2014/main" id="{FA552057-1EA5-C799-6C1F-8A665275DCD1}"/>
              </a:ext>
            </a:extLst>
          </p:cNvPr>
          <p:cNvSpPr txBox="1"/>
          <p:nvPr/>
        </p:nvSpPr>
        <p:spPr>
          <a:xfrm>
            <a:off x="296037" y="4302279"/>
            <a:ext cx="2275514" cy="1015663"/>
          </a:xfrm>
          <a:prstGeom prst="rect">
            <a:avLst/>
          </a:prstGeom>
          <a:noFill/>
        </p:spPr>
        <p:txBody>
          <a:bodyPr wrap="square" lIns="0" tIns="0" rIns="0" bIns="0" rtlCol="0">
            <a:spAutoFit/>
          </a:bodyPr>
          <a:lstStyle/>
          <a:p>
            <a:pPr marL="171450" indent="-171450" defTabSz="1007772" fontAlgn="ctr">
              <a:lnSpc>
                <a:spcPct val="120000"/>
              </a:lnSpc>
              <a:buClr>
                <a:srgbClr val="000000"/>
              </a:buClr>
              <a:buFont typeface="Arial" panose="020B0604020202020204" pitchFamily="34" charset="0"/>
              <a:buChar char="•"/>
            </a:pPr>
            <a:r>
              <a:rPr kumimoji="1" lang="ja-JP" altLang="en-US" sz="1100" spc="100">
                <a:solidFill>
                  <a:srgbClr val="000000"/>
                </a:solidFill>
                <a:latin typeface="Meiryo UI" panose="020B0604030504040204" pitchFamily="50" charset="-128"/>
                <a:ea typeface="Meiryo UI" panose="020B0604030504040204" pitchFamily="50" charset="-128"/>
              </a:rPr>
              <a:t>目標管理指標を参考に</a:t>
            </a:r>
            <a:r>
              <a:rPr kumimoji="1" lang="en-US" altLang="ja-JP" sz="1100" spc="100">
                <a:solidFill>
                  <a:srgbClr val="000000"/>
                </a:solidFill>
                <a:latin typeface="Meiryo UI" panose="020B0604030504040204" pitchFamily="50" charset="-128"/>
                <a:ea typeface="Meiryo UI" panose="020B0604030504040204" pitchFamily="50" charset="-128"/>
              </a:rPr>
              <a:t>KPI</a:t>
            </a:r>
            <a:r>
              <a:rPr kumimoji="1" lang="ja-JP" altLang="en-US" sz="1100" spc="100">
                <a:solidFill>
                  <a:srgbClr val="000000"/>
                </a:solidFill>
                <a:latin typeface="Meiryo UI" panose="020B0604030504040204" pitchFamily="50" charset="-128"/>
                <a:ea typeface="Meiryo UI" panose="020B0604030504040204" pitchFamily="50" charset="-128"/>
              </a:rPr>
              <a:t>を設定する。</a:t>
            </a:r>
            <a:endParaRPr kumimoji="1" lang="en-US" altLang="ja-JP" sz="1100" spc="100">
              <a:solidFill>
                <a:srgbClr val="000000"/>
              </a:solidFill>
              <a:latin typeface="Meiryo UI" panose="020B0604030504040204" pitchFamily="50" charset="-128"/>
              <a:ea typeface="Meiryo UI" panose="020B0604030504040204" pitchFamily="50" charset="-128"/>
            </a:endParaRPr>
          </a:p>
          <a:p>
            <a:pPr marL="171450" indent="-171450" defTabSz="1007772" fontAlgn="ctr">
              <a:lnSpc>
                <a:spcPct val="120000"/>
              </a:lnSpc>
              <a:buClr>
                <a:srgbClr val="000000"/>
              </a:buClr>
              <a:buFont typeface="Arial" panose="020B0604020202020204" pitchFamily="34" charset="0"/>
              <a:buChar char="•"/>
            </a:pPr>
            <a:r>
              <a:rPr kumimoji="1" lang="ja-JP" altLang="en-US" sz="1100" spc="100">
                <a:solidFill>
                  <a:srgbClr val="000000"/>
                </a:solidFill>
                <a:latin typeface="Meiryo UI" panose="020B0604030504040204" pitchFamily="50" charset="-128"/>
                <a:ea typeface="Meiryo UI" panose="020B0604030504040204" pitchFamily="50" charset="-128"/>
              </a:rPr>
              <a:t>設定した</a:t>
            </a:r>
            <a:r>
              <a:rPr kumimoji="1" lang="en-US" altLang="ja-JP" sz="1100" spc="100">
                <a:solidFill>
                  <a:srgbClr val="000000"/>
                </a:solidFill>
                <a:latin typeface="Meiryo UI" panose="020B0604030504040204" pitchFamily="50" charset="-128"/>
                <a:ea typeface="Meiryo UI" panose="020B0604030504040204" pitchFamily="50" charset="-128"/>
              </a:rPr>
              <a:t>KPI</a:t>
            </a:r>
            <a:r>
              <a:rPr kumimoji="1" lang="ja-JP" altLang="en-US" sz="1100" spc="100">
                <a:solidFill>
                  <a:srgbClr val="000000"/>
                </a:solidFill>
                <a:latin typeface="Meiryo UI" panose="020B0604030504040204" pitchFamily="50" charset="-128"/>
                <a:ea typeface="Meiryo UI" panose="020B0604030504040204" pitchFamily="50" charset="-128"/>
              </a:rPr>
              <a:t>を確認し、システム改修や運用の見直しの効果、改善すべき点を検討する。</a:t>
            </a:r>
            <a:endParaRPr kumimoji="1" lang="en-US" altLang="ja-JP" sz="1100" spc="100">
              <a:solidFill>
                <a:srgbClr val="000000"/>
              </a:solidFill>
              <a:latin typeface="Meiryo UI" panose="020B0604030504040204" pitchFamily="50" charset="-128"/>
              <a:ea typeface="Meiryo UI" panose="020B0604030504040204" pitchFamily="50" charset="-128"/>
            </a:endParaRPr>
          </a:p>
        </p:txBody>
      </p:sp>
      <p:sp>
        <p:nvSpPr>
          <p:cNvPr id="105" name="正方形/長方形 104">
            <a:extLst>
              <a:ext uri="{FF2B5EF4-FFF2-40B4-BE49-F238E27FC236}">
                <a16:creationId xmlns:a16="http://schemas.microsoft.com/office/drawing/2014/main" id="{CD895A84-8876-0401-7F2B-C468916E7334}"/>
              </a:ext>
            </a:extLst>
          </p:cNvPr>
          <p:cNvSpPr/>
          <p:nvPr/>
        </p:nvSpPr>
        <p:spPr>
          <a:xfrm>
            <a:off x="2983512" y="3657451"/>
            <a:ext cx="2183290" cy="536758"/>
          </a:xfrm>
          <a:prstGeom prst="rect">
            <a:avLst/>
          </a:prstGeom>
          <a:solidFill>
            <a:srgbClr val="E2ECFD"/>
          </a:solidFill>
          <a:ln w="28575" cap="flat" cmpd="sng" algn="ctr">
            <a:solidFill>
              <a:srgbClr val="E2ECFD"/>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ctr" anchorCtr="1">
            <a:noAutofit/>
          </a:bodyPr>
          <a:lstStyle/>
          <a:p>
            <a:pPr algn="l"/>
            <a:r>
              <a:rPr kumimoji="1" lang="en-US" altLang="ja-JP" sz="1100">
                <a:solidFill>
                  <a:schemeClr val="tx1"/>
                </a:solidFill>
                <a:latin typeface="Meiryo UI" panose="020B0604030504040204" pitchFamily="50" charset="-128"/>
                <a:ea typeface="Meiryo UI" panose="020B0604030504040204" pitchFamily="50" charset="-128"/>
              </a:rPr>
              <a:t>11</a:t>
            </a:r>
            <a:r>
              <a:rPr kumimoji="1" lang="ja-JP" altLang="en-US" sz="1100">
                <a:solidFill>
                  <a:schemeClr val="tx1"/>
                </a:solidFill>
                <a:latin typeface="Meiryo UI" panose="020B0604030504040204" pitchFamily="50" charset="-128"/>
                <a:ea typeface="Meiryo UI" panose="020B0604030504040204" pitchFamily="50" charset="-128"/>
              </a:rPr>
              <a:t>のリソース管理指標を基に検討した指標。地方公共団体が</a:t>
            </a:r>
            <a:r>
              <a:rPr kumimoji="1" lang="en-US" altLang="ja-JP" sz="1100">
                <a:solidFill>
                  <a:schemeClr val="tx1"/>
                </a:solidFill>
                <a:latin typeface="Meiryo UI" panose="020B0604030504040204" pitchFamily="50" charset="-128"/>
                <a:ea typeface="Meiryo UI" panose="020B0604030504040204" pitchFamily="50" charset="-128"/>
              </a:rPr>
              <a:t>KPI</a:t>
            </a:r>
            <a:r>
              <a:rPr kumimoji="1" lang="ja-JP" altLang="en-US" sz="1100">
                <a:solidFill>
                  <a:schemeClr val="tx1"/>
                </a:solidFill>
                <a:latin typeface="Meiryo UI" panose="020B0604030504040204" pitchFamily="50" charset="-128"/>
                <a:ea typeface="Meiryo UI" panose="020B0604030504040204" pitchFamily="50" charset="-128"/>
              </a:rPr>
              <a:t>を設定するにあたり参考とする。</a:t>
            </a:r>
          </a:p>
        </p:txBody>
      </p:sp>
      <p:grpSp>
        <p:nvGrpSpPr>
          <p:cNvPr id="106" name="ビル｜1｜小">
            <a:extLst>
              <a:ext uri="{FF2B5EF4-FFF2-40B4-BE49-F238E27FC236}">
                <a16:creationId xmlns:a16="http://schemas.microsoft.com/office/drawing/2014/main" id="{23F097D2-1819-2A0F-2356-3E9AA655CEC5}"/>
              </a:ext>
            </a:extLst>
          </p:cNvPr>
          <p:cNvGrpSpPr>
            <a:grpSpLocks noChangeAspect="1"/>
          </p:cNvGrpSpPr>
          <p:nvPr/>
        </p:nvGrpSpPr>
        <p:grpSpPr bwMode="auto">
          <a:xfrm>
            <a:off x="274827" y="3933742"/>
            <a:ext cx="382160" cy="382160"/>
            <a:chOff x="685" y="967"/>
            <a:chExt cx="692" cy="692"/>
          </a:xfrm>
        </p:grpSpPr>
        <p:sp>
          <p:nvSpPr>
            <p:cNvPr id="107" name="Freeform 5">
              <a:extLst>
                <a:ext uri="{FF2B5EF4-FFF2-40B4-BE49-F238E27FC236}">
                  <a16:creationId xmlns:a16="http://schemas.microsoft.com/office/drawing/2014/main" id="{AE2BE62A-C80A-B460-8DC1-C4EFBACA7295}"/>
                </a:ext>
              </a:extLst>
            </p:cNvPr>
            <p:cNvSpPr>
              <a:spLocks/>
            </p:cNvSpPr>
            <p:nvPr/>
          </p:nvSpPr>
          <p:spPr bwMode="auto">
            <a:xfrm>
              <a:off x="756" y="999"/>
              <a:ext cx="552" cy="632"/>
            </a:xfrm>
            <a:custGeom>
              <a:avLst/>
              <a:gdLst>
                <a:gd name="T0" fmla="*/ 363 w 363"/>
                <a:gd name="T1" fmla="*/ 415 h 415"/>
                <a:gd name="T2" fmla="*/ 334 w 363"/>
                <a:gd name="T3" fmla="*/ 415 h 415"/>
                <a:gd name="T4" fmla="*/ 334 w 363"/>
                <a:gd name="T5" fmla="*/ 351 h 415"/>
                <a:gd name="T6" fmla="*/ 272 w 363"/>
                <a:gd name="T7" fmla="*/ 351 h 415"/>
                <a:gd name="T8" fmla="*/ 272 w 363"/>
                <a:gd name="T9" fmla="*/ 415 h 415"/>
                <a:gd name="T10" fmla="*/ 249 w 363"/>
                <a:gd name="T11" fmla="*/ 415 h 415"/>
                <a:gd name="T12" fmla="*/ 249 w 363"/>
                <a:gd name="T13" fmla="*/ 351 h 415"/>
                <a:gd name="T14" fmla="*/ 113 w 363"/>
                <a:gd name="T15" fmla="*/ 351 h 415"/>
                <a:gd name="T16" fmla="*/ 113 w 363"/>
                <a:gd name="T17" fmla="*/ 415 h 415"/>
                <a:gd name="T18" fmla="*/ 90 w 363"/>
                <a:gd name="T19" fmla="*/ 415 h 415"/>
                <a:gd name="T20" fmla="*/ 90 w 363"/>
                <a:gd name="T21" fmla="*/ 351 h 415"/>
                <a:gd name="T22" fmla="*/ 28 w 363"/>
                <a:gd name="T23" fmla="*/ 351 h 415"/>
                <a:gd name="T24" fmla="*/ 28 w 363"/>
                <a:gd name="T25" fmla="*/ 415 h 415"/>
                <a:gd name="T26" fmla="*/ 0 w 363"/>
                <a:gd name="T27" fmla="*/ 415 h 415"/>
                <a:gd name="T28" fmla="*/ 0 w 363"/>
                <a:gd name="T29" fmla="*/ 10 h 415"/>
                <a:gd name="T30" fmla="*/ 10 w 363"/>
                <a:gd name="T31" fmla="*/ 0 h 415"/>
                <a:gd name="T32" fmla="*/ 352 w 363"/>
                <a:gd name="T33" fmla="*/ 0 h 415"/>
                <a:gd name="T34" fmla="*/ 363 w 363"/>
                <a:gd name="T35" fmla="*/ 10 h 415"/>
                <a:gd name="T36" fmla="*/ 363 w 363"/>
                <a:gd name="T37" fmla="*/ 415 h 4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63" h="415">
                  <a:moveTo>
                    <a:pt x="363" y="415"/>
                  </a:moveTo>
                  <a:cubicBezTo>
                    <a:pt x="334" y="415"/>
                    <a:pt x="334" y="415"/>
                    <a:pt x="334" y="415"/>
                  </a:cubicBezTo>
                  <a:cubicBezTo>
                    <a:pt x="334" y="351"/>
                    <a:pt x="334" y="351"/>
                    <a:pt x="334" y="351"/>
                  </a:cubicBezTo>
                  <a:cubicBezTo>
                    <a:pt x="272" y="351"/>
                    <a:pt x="272" y="351"/>
                    <a:pt x="272" y="351"/>
                  </a:cubicBezTo>
                  <a:cubicBezTo>
                    <a:pt x="272" y="415"/>
                    <a:pt x="272" y="415"/>
                    <a:pt x="272" y="415"/>
                  </a:cubicBezTo>
                  <a:cubicBezTo>
                    <a:pt x="249" y="415"/>
                    <a:pt x="249" y="415"/>
                    <a:pt x="249" y="415"/>
                  </a:cubicBezTo>
                  <a:cubicBezTo>
                    <a:pt x="249" y="351"/>
                    <a:pt x="249" y="351"/>
                    <a:pt x="249" y="351"/>
                  </a:cubicBezTo>
                  <a:cubicBezTo>
                    <a:pt x="113" y="351"/>
                    <a:pt x="113" y="351"/>
                    <a:pt x="113" y="351"/>
                  </a:cubicBezTo>
                  <a:cubicBezTo>
                    <a:pt x="113" y="415"/>
                    <a:pt x="113" y="415"/>
                    <a:pt x="113" y="415"/>
                  </a:cubicBezTo>
                  <a:cubicBezTo>
                    <a:pt x="90" y="415"/>
                    <a:pt x="90" y="415"/>
                    <a:pt x="90" y="415"/>
                  </a:cubicBezTo>
                  <a:cubicBezTo>
                    <a:pt x="90" y="351"/>
                    <a:pt x="90" y="351"/>
                    <a:pt x="90" y="351"/>
                  </a:cubicBezTo>
                  <a:cubicBezTo>
                    <a:pt x="28" y="351"/>
                    <a:pt x="28" y="351"/>
                    <a:pt x="28" y="351"/>
                  </a:cubicBezTo>
                  <a:cubicBezTo>
                    <a:pt x="28" y="415"/>
                    <a:pt x="28" y="415"/>
                    <a:pt x="28" y="415"/>
                  </a:cubicBezTo>
                  <a:cubicBezTo>
                    <a:pt x="0" y="415"/>
                    <a:pt x="0" y="415"/>
                    <a:pt x="0" y="415"/>
                  </a:cubicBezTo>
                  <a:cubicBezTo>
                    <a:pt x="0" y="10"/>
                    <a:pt x="0" y="10"/>
                    <a:pt x="0" y="10"/>
                  </a:cubicBezTo>
                  <a:cubicBezTo>
                    <a:pt x="0" y="4"/>
                    <a:pt x="4" y="0"/>
                    <a:pt x="10" y="0"/>
                  </a:cubicBezTo>
                  <a:cubicBezTo>
                    <a:pt x="352" y="0"/>
                    <a:pt x="352" y="0"/>
                    <a:pt x="352" y="0"/>
                  </a:cubicBezTo>
                  <a:cubicBezTo>
                    <a:pt x="358" y="0"/>
                    <a:pt x="363" y="4"/>
                    <a:pt x="363" y="10"/>
                  </a:cubicBezTo>
                  <a:lnTo>
                    <a:pt x="363" y="41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mj-ea"/>
                <a:ea typeface="+mj-ea"/>
              </a:endParaRPr>
            </a:p>
          </p:txBody>
        </p:sp>
        <p:sp>
          <p:nvSpPr>
            <p:cNvPr id="108" name="Freeform 6">
              <a:extLst>
                <a:ext uri="{FF2B5EF4-FFF2-40B4-BE49-F238E27FC236}">
                  <a16:creationId xmlns:a16="http://schemas.microsoft.com/office/drawing/2014/main" id="{72A95D91-E92D-93BF-520C-189CE7BB0EBA}"/>
                </a:ext>
              </a:extLst>
            </p:cNvPr>
            <p:cNvSpPr>
              <a:spLocks noEditPoints="1"/>
            </p:cNvSpPr>
            <p:nvPr/>
          </p:nvSpPr>
          <p:spPr bwMode="auto">
            <a:xfrm>
              <a:off x="685" y="967"/>
              <a:ext cx="692" cy="692"/>
            </a:xfrm>
            <a:custGeom>
              <a:avLst/>
              <a:gdLst>
                <a:gd name="T0" fmla="*/ 210 w 454"/>
                <a:gd name="T1" fmla="*/ 214 h 454"/>
                <a:gd name="T2" fmla="*/ 159 w 454"/>
                <a:gd name="T3" fmla="*/ 259 h 454"/>
                <a:gd name="T4" fmla="*/ 159 w 454"/>
                <a:gd name="T5" fmla="*/ 100 h 454"/>
                <a:gd name="T6" fmla="*/ 210 w 454"/>
                <a:gd name="T7" fmla="*/ 55 h 454"/>
                <a:gd name="T8" fmla="*/ 159 w 454"/>
                <a:gd name="T9" fmla="*/ 100 h 454"/>
                <a:gd name="T10" fmla="*/ 210 w 454"/>
                <a:gd name="T11" fmla="*/ 338 h 454"/>
                <a:gd name="T12" fmla="*/ 159 w 454"/>
                <a:gd name="T13" fmla="*/ 293 h 454"/>
                <a:gd name="T14" fmla="*/ 244 w 454"/>
                <a:gd name="T15" fmla="*/ 338 h 454"/>
                <a:gd name="T16" fmla="*/ 295 w 454"/>
                <a:gd name="T17" fmla="*/ 293 h 454"/>
                <a:gd name="T18" fmla="*/ 244 w 454"/>
                <a:gd name="T19" fmla="*/ 338 h 454"/>
                <a:gd name="T20" fmla="*/ 125 w 454"/>
                <a:gd name="T21" fmla="*/ 338 h 454"/>
                <a:gd name="T22" fmla="*/ 74 w 454"/>
                <a:gd name="T23" fmla="*/ 293 h 454"/>
                <a:gd name="T24" fmla="*/ 74 w 454"/>
                <a:gd name="T25" fmla="*/ 100 h 454"/>
                <a:gd name="T26" fmla="*/ 125 w 454"/>
                <a:gd name="T27" fmla="*/ 55 h 454"/>
                <a:gd name="T28" fmla="*/ 74 w 454"/>
                <a:gd name="T29" fmla="*/ 100 h 454"/>
                <a:gd name="T30" fmla="*/ 125 w 454"/>
                <a:gd name="T31" fmla="*/ 259 h 454"/>
                <a:gd name="T32" fmla="*/ 74 w 454"/>
                <a:gd name="T33" fmla="*/ 214 h 454"/>
                <a:gd name="T34" fmla="*/ 74 w 454"/>
                <a:gd name="T35" fmla="*/ 180 h 454"/>
                <a:gd name="T36" fmla="*/ 125 w 454"/>
                <a:gd name="T37" fmla="*/ 134 h 454"/>
                <a:gd name="T38" fmla="*/ 74 w 454"/>
                <a:gd name="T39" fmla="*/ 180 h 454"/>
                <a:gd name="T40" fmla="*/ 210 w 454"/>
                <a:gd name="T41" fmla="*/ 180 h 454"/>
                <a:gd name="T42" fmla="*/ 159 w 454"/>
                <a:gd name="T43" fmla="*/ 134 h 454"/>
                <a:gd name="T44" fmla="*/ 329 w 454"/>
                <a:gd name="T45" fmla="*/ 180 h 454"/>
                <a:gd name="T46" fmla="*/ 380 w 454"/>
                <a:gd name="T47" fmla="*/ 134 h 454"/>
                <a:gd name="T48" fmla="*/ 329 w 454"/>
                <a:gd name="T49" fmla="*/ 180 h 454"/>
                <a:gd name="T50" fmla="*/ 295 w 454"/>
                <a:gd name="T51" fmla="*/ 259 h 454"/>
                <a:gd name="T52" fmla="*/ 244 w 454"/>
                <a:gd name="T53" fmla="*/ 214 h 454"/>
                <a:gd name="T54" fmla="*/ 329 w 454"/>
                <a:gd name="T55" fmla="*/ 100 h 454"/>
                <a:gd name="T56" fmla="*/ 380 w 454"/>
                <a:gd name="T57" fmla="*/ 55 h 454"/>
                <a:gd name="T58" fmla="*/ 329 w 454"/>
                <a:gd name="T59" fmla="*/ 100 h 454"/>
                <a:gd name="T60" fmla="*/ 454 w 454"/>
                <a:gd name="T61" fmla="*/ 454 h 454"/>
                <a:gd name="T62" fmla="*/ 0 w 454"/>
                <a:gd name="T63" fmla="*/ 454 h 454"/>
                <a:gd name="T64" fmla="*/ 25 w 454"/>
                <a:gd name="T65" fmla="*/ 436 h 454"/>
                <a:gd name="T66" fmla="*/ 46 w 454"/>
                <a:gd name="T67" fmla="*/ 0 h 454"/>
                <a:gd name="T68" fmla="*/ 409 w 454"/>
                <a:gd name="T69" fmla="*/ 0 h 454"/>
                <a:gd name="T70" fmla="*/ 429 w 454"/>
                <a:gd name="T71" fmla="*/ 436 h 454"/>
                <a:gd name="T72" fmla="*/ 454 w 454"/>
                <a:gd name="T73" fmla="*/ 454 h 454"/>
                <a:gd name="T74" fmla="*/ 398 w 454"/>
                <a:gd name="T75" fmla="*/ 21 h 454"/>
                <a:gd name="T76" fmla="*/ 46 w 454"/>
                <a:gd name="T77" fmla="*/ 31 h 454"/>
                <a:gd name="T78" fmla="*/ 74 w 454"/>
                <a:gd name="T79" fmla="*/ 436 h 454"/>
                <a:gd name="T80" fmla="*/ 136 w 454"/>
                <a:gd name="T81" fmla="*/ 372 h 454"/>
                <a:gd name="T82" fmla="*/ 159 w 454"/>
                <a:gd name="T83" fmla="*/ 436 h 454"/>
                <a:gd name="T84" fmla="*/ 295 w 454"/>
                <a:gd name="T85" fmla="*/ 372 h 454"/>
                <a:gd name="T86" fmla="*/ 318 w 454"/>
                <a:gd name="T87" fmla="*/ 436 h 454"/>
                <a:gd name="T88" fmla="*/ 380 w 454"/>
                <a:gd name="T89" fmla="*/ 372 h 454"/>
                <a:gd name="T90" fmla="*/ 409 w 454"/>
                <a:gd name="T91" fmla="*/ 436 h 454"/>
                <a:gd name="T92" fmla="*/ 329 w 454"/>
                <a:gd name="T93" fmla="*/ 259 h 454"/>
                <a:gd name="T94" fmla="*/ 380 w 454"/>
                <a:gd name="T95" fmla="*/ 214 h 454"/>
                <a:gd name="T96" fmla="*/ 329 w 454"/>
                <a:gd name="T97" fmla="*/ 259 h 454"/>
                <a:gd name="T98" fmla="*/ 380 w 454"/>
                <a:gd name="T99" fmla="*/ 338 h 454"/>
                <a:gd name="T100" fmla="*/ 329 w 454"/>
                <a:gd name="T101" fmla="*/ 293 h 454"/>
                <a:gd name="T102" fmla="*/ 244 w 454"/>
                <a:gd name="T103" fmla="*/ 180 h 454"/>
                <a:gd name="T104" fmla="*/ 295 w 454"/>
                <a:gd name="T105" fmla="*/ 134 h 454"/>
                <a:gd name="T106" fmla="*/ 244 w 454"/>
                <a:gd name="T107" fmla="*/ 180 h 454"/>
                <a:gd name="T108" fmla="*/ 295 w 454"/>
                <a:gd name="T109" fmla="*/ 100 h 454"/>
                <a:gd name="T110" fmla="*/ 244 w 454"/>
                <a:gd name="T111" fmla="*/ 55 h 4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454" h="454">
                  <a:moveTo>
                    <a:pt x="159" y="214"/>
                  </a:moveTo>
                  <a:cubicBezTo>
                    <a:pt x="210" y="214"/>
                    <a:pt x="210" y="214"/>
                    <a:pt x="210" y="214"/>
                  </a:cubicBezTo>
                  <a:cubicBezTo>
                    <a:pt x="210" y="259"/>
                    <a:pt x="210" y="259"/>
                    <a:pt x="210" y="259"/>
                  </a:cubicBezTo>
                  <a:cubicBezTo>
                    <a:pt x="159" y="259"/>
                    <a:pt x="159" y="259"/>
                    <a:pt x="159" y="259"/>
                  </a:cubicBezTo>
                  <a:lnTo>
                    <a:pt x="159" y="214"/>
                  </a:lnTo>
                  <a:close/>
                  <a:moveTo>
                    <a:pt x="159" y="100"/>
                  </a:moveTo>
                  <a:cubicBezTo>
                    <a:pt x="210" y="100"/>
                    <a:pt x="210" y="100"/>
                    <a:pt x="210" y="100"/>
                  </a:cubicBezTo>
                  <a:cubicBezTo>
                    <a:pt x="210" y="55"/>
                    <a:pt x="210" y="55"/>
                    <a:pt x="210" y="55"/>
                  </a:cubicBezTo>
                  <a:cubicBezTo>
                    <a:pt x="159" y="55"/>
                    <a:pt x="159" y="55"/>
                    <a:pt x="159" y="55"/>
                  </a:cubicBezTo>
                  <a:lnTo>
                    <a:pt x="159" y="100"/>
                  </a:lnTo>
                  <a:close/>
                  <a:moveTo>
                    <a:pt x="159" y="338"/>
                  </a:moveTo>
                  <a:cubicBezTo>
                    <a:pt x="210" y="338"/>
                    <a:pt x="210" y="338"/>
                    <a:pt x="210" y="338"/>
                  </a:cubicBezTo>
                  <a:cubicBezTo>
                    <a:pt x="210" y="293"/>
                    <a:pt x="210" y="293"/>
                    <a:pt x="210" y="293"/>
                  </a:cubicBezTo>
                  <a:cubicBezTo>
                    <a:pt x="159" y="293"/>
                    <a:pt x="159" y="293"/>
                    <a:pt x="159" y="293"/>
                  </a:cubicBezTo>
                  <a:lnTo>
                    <a:pt x="159" y="338"/>
                  </a:lnTo>
                  <a:close/>
                  <a:moveTo>
                    <a:pt x="244" y="338"/>
                  </a:moveTo>
                  <a:cubicBezTo>
                    <a:pt x="295" y="338"/>
                    <a:pt x="295" y="338"/>
                    <a:pt x="295" y="338"/>
                  </a:cubicBezTo>
                  <a:cubicBezTo>
                    <a:pt x="295" y="293"/>
                    <a:pt x="295" y="293"/>
                    <a:pt x="295" y="293"/>
                  </a:cubicBezTo>
                  <a:cubicBezTo>
                    <a:pt x="244" y="293"/>
                    <a:pt x="244" y="293"/>
                    <a:pt x="244" y="293"/>
                  </a:cubicBezTo>
                  <a:lnTo>
                    <a:pt x="244" y="338"/>
                  </a:lnTo>
                  <a:close/>
                  <a:moveTo>
                    <a:pt x="74" y="338"/>
                  </a:moveTo>
                  <a:cubicBezTo>
                    <a:pt x="125" y="338"/>
                    <a:pt x="125" y="338"/>
                    <a:pt x="125" y="338"/>
                  </a:cubicBezTo>
                  <a:cubicBezTo>
                    <a:pt x="125" y="293"/>
                    <a:pt x="125" y="293"/>
                    <a:pt x="125" y="293"/>
                  </a:cubicBezTo>
                  <a:cubicBezTo>
                    <a:pt x="74" y="293"/>
                    <a:pt x="74" y="293"/>
                    <a:pt x="74" y="293"/>
                  </a:cubicBezTo>
                  <a:lnTo>
                    <a:pt x="74" y="338"/>
                  </a:lnTo>
                  <a:close/>
                  <a:moveTo>
                    <a:pt x="74" y="100"/>
                  </a:moveTo>
                  <a:cubicBezTo>
                    <a:pt x="125" y="100"/>
                    <a:pt x="125" y="100"/>
                    <a:pt x="125" y="100"/>
                  </a:cubicBezTo>
                  <a:cubicBezTo>
                    <a:pt x="125" y="55"/>
                    <a:pt x="125" y="55"/>
                    <a:pt x="125" y="55"/>
                  </a:cubicBezTo>
                  <a:cubicBezTo>
                    <a:pt x="74" y="55"/>
                    <a:pt x="74" y="55"/>
                    <a:pt x="74" y="55"/>
                  </a:cubicBezTo>
                  <a:lnTo>
                    <a:pt x="74" y="100"/>
                  </a:lnTo>
                  <a:close/>
                  <a:moveTo>
                    <a:pt x="74" y="259"/>
                  </a:moveTo>
                  <a:cubicBezTo>
                    <a:pt x="125" y="259"/>
                    <a:pt x="125" y="259"/>
                    <a:pt x="125" y="259"/>
                  </a:cubicBezTo>
                  <a:cubicBezTo>
                    <a:pt x="125" y="214"/>
                    <a:pt x="125" y="214"/>
                    <a:pt x="125" y="214"/>
                  </a:cubicBezTo>
                  <a:cubicBezTo>
                    <a:pt x="74" y="214"/>
                    <a:pt x="74" y="214"/>
                    <a:pt x="74" y="214"/>
                  </a:cubicBezTo>
                  <a:lnTo>
                    <a:pt x="74" y="259"/>
                  </a:lnTo>
                  <a:close/>
                  <a:moveTo>
                    <a:pt x="74" y="180"/>
                  </a:moveTo>
                  <a:cubicBezTo>
                    <a:pt x="125" y="180"/>
                    <a:pt x="125" y="180"/>
                    <a:pt x="125" y="180"/>
                  </a:cubicBezTo>
                  <a:cubicBezTo>
                    <a:pt x="125" y="134"/>
                    <a:pt x="125" y="134"/>
                    <a:pt x="125" y="134"/>
                  </a:cubicBezTo>
                  <a:cubicBezTo>
                    <a:pt x="74" y="134"/>
                    <a:pt x="74" y="134"/>
                    <a:pt x="74" y="134"/>
                  </a:cubicBezTo>
                  <a:lnTo>
                    <a:pt x="74" y="180"/>
                  </a:lnTo>
                  <a:close/>
                  <a:moveTo>
                    <a:pt x="159" y="180"/>
                  </a:moveTo>
                  <a:cubicBezTo>
                    <a:pt x="210" y="180"/>
                    <a:pt x="210" y="180"/>
                    <a:pt x="210" y="180"/>
                  </a:cubicBezTo>
                  <a:cubicBezTo>
                    <a:pt x="210" y="134"/>
                    <a:pt x="210" y="134"/>
                    <a:pt x="210" y="134"/>
                  </a:cubicBezTo>
                  <a:cubicBezTo>
                    <a:pt x="159" y="134"/>
                    <a:pt x="159" y="134"/>
                    <a:pt x="159" y="134"/>
                  </a:cubicBezTo>
                  <a:lnTo>
                    <a:pt x="159" y="180"/>
                  </a:lnTo>
                  <a:close/>
                  <a:moveTo>
                    <a:pt x="329" y="180"/>
                  </a:moveTo>
                  <a:cubicBezTo>
                    <a:pt x="380" y="180"/>
                    <a:pt x="380" y="180"/>
                    <a:pt x="380" y="180"/>
                  </a:cubicBezTo>
                  <a:cubicBezTo>
                    <a:pt x="380" y="134"/>
                    <a:pt x="380" y="134"/>
                    <a:pt x="380" y="134"/>
                  </a:cubicBezTo>
                  <a:cubicBezTo>
                    <a:pt x="329" y="134"/>
                    <a:pt x="329" y="134"/>
                    <a:pt x="329" y="134"/>
                  </a:cubicBezTo>
                  <a:lnTo>
                    <a:pt x="329" y="180"/>
                  </a:lnTo>
                  <a:close/>
                  <a:moveTo>
                    <a:pt x="244" y="259"/>
                  </a:moveTo>
                  <a:cubicBezTo>
                    <a:pt x="295" y="259"/>
                    <a:pt x="295" y="259"/>
                    <a:pt x="295" y="259"/>
                  </a:cubicBezTo>
                  <a:cubicBezTo>
                    <a:pt x="295" y="214"/>
                    <a:pt x="295" y="214"/>
                    <a:pt x="295" y="214"/>
                  </a:cubicBezTo>
                  <a:cubicBezTo>
                    <a:pt x="244" y="214"/>
                    <a:pt x="244" y="214"/>
                    <a:pt x="244" y="214"/>
                  </a:cubicBezTo>
                  <a:lnTo>
                    <a:pt x="244" y="259"/>
                  </a:lnTo>
                  <a:close/>
                  <a:moveTo>
                    <a:pt x="329" y="100"/>
                  </a:moveTo>
                  <a:cubicBezTo>
                    <a:pt x="380" y="100"/>
                    <a:pt x="380" y="100"/>
                    <a:pt x="380" y="100"/>
                  </a:cubicBezTo>
                  <a:cubicBezTo>
                    <a:pt x="380" y="55"/>
                    <a:pt x="380" y="55"/>
                    <a:pt x="380" y="55"/>
                  </a:cubicBezTo>
                  <a:cubicBezTo>
                    <a:pt x="329" y="55"/>
                    <a:pt x="329" y="55"/>
                    <a:pt x="329" y="55"/>
                  </a:cubicBezTo>
                  <a:lnTo>
                    <a:pt x="329" y="100"/>
                  </a:lnTo>
                  <a:close/>
                  <a:moveTo>
                    <a:pt x="454" y="454"/>
                  </a:moveTo>
                  <a:cubicBezTo>
                    <a:pt x="454" y="454"/>
                    <a:pt x="454" y="454"/>
                    <a:pt x="454" y="454"/>
                  </a:cubicBezTo>
                  <a:cubicBezTo>
                    <a:pt x="0" y="454"/>
                    <a:pt x="0" y="454"/>
                    <a:pt x="0" y="454"/>
                  </a:cubicBezTo>
                  <a:cubicBezTo>
                    <a:pt x="0" y="454"/>
                    <a:pt x="0" y="454"/>
                    <a:pt x="0" y="454"/>
                  </a:cubicBezTo>
                  <a:cubicBezTo>
                    <a:pt x="10" y="436"/>
                    <a:pt x="10" y="436"/>
                    <a:pt x="10" y="436"/>
                  </a:cubicBezTo>
                  <a:cubicBezTo>
                    <a:pt x="25" y="436"/>
                    <a:pt x="25" y="436"/>
                    <a:pt x="25" y="436"/>
                  </a:cubicBezTo>
                  <a:cubicBezTo>
                    <a:pt x="25" y="21"/>
                    <a:pt x="25" y="21"/>
                    <a:pt x="25" y="21"/>
                  </a:cubicBezTo>
                  <a:cubicBezTo>
                    <a:pt x="25" y="10"/>
                    <a:pt x="34" y="0"/>
                    <a:pt x="46" y="0"/>
                  </a:cubicBezTo>
                  <a:cubicBezTo>
                    <a:pt x="46" y="0"/>
                    <a:pt x="46" y="0"/>
                    <a:pt x="46" y="0"/>
                  </a:cubicBezTo>
                  <a:cubicBezTo>
                    <a:pt x="409" y="0"/>
                    <a:pt x="409" y="0"/>
                    <a:pt x="409" y="0"/>
                  </a:cubicBezTo>
                  <a:cubicBezTo>
                    <a:pt x="420" y="0"/>
                    <a:pt x="429" y="10"/>
                    <a:pt x="429" y="21"/>
                  </a:cubicBezTo>
                  <a:cubicBezTo>
                    <a:pt x="429" y="436"/>
                    <a:pt x="429" y="436"/>
                    <a:pt x="429" y="436"/>
                  </a:cubicBezTo>
                  <a:cubicBezTo>
                    <a:pt x="445" y="436"/>
                    <a:pt x="445" y="436"/>
                    <a:pt x="445" y="436"/>
                  </a:cubicBezTo>
                  <a:lnTo>
                    <a:pt x="454" y="454"/>
                  </a:lnTo>
                  <a:close/>
                  <a:moveTo>
                    <a:pt x="409" y="31"/>
                  </a:moveTo>
                  <a:cubicBezTo>
                    <a:pt x="409" y="25"/>
                    <a:pt x="404" y="21"/>
                    <a:pt x="398" y="21"/>
                  </a:cubicBezTo>
                  <a:cubicBezTo>
                    <a:pt x="56" y="21"/>
                    <a:pt x="56" y="21"/>
                    <a:pt x="56" y="21"/>
                  </a:cubicBezTo>
                  <a:cubicBezTo>
                    <a:pt x="50" y="21"/>
                    <a:pt x="46" y="25"/>
                    <a:pt x="46" y="31"/>
                  </a:cubicBezTo>
                  <a:cubicBezTo>
                    <a:pt x="46" y="436"/>
                    <a:pt x="46" y="436"/>
                    <a:pt x="46" y="436"/>
                  </a:cubicBezTo>
                  <a:cubicBezTo>
                    <a:pt x="74" y="436"/>
                    <a:pt x="74" y="436"/>
                    <a:pt x="74" y="436"/>
                  </a:cubicBezTo>
                  <a:cubicBezTo>
                    <a:pt x="74" y="372"/>
                    <a:pt x="74" y="372"/>
                    <a:pt x="74" y="372"/>
                  </a:cubicBezTo>
                  <a:cubicBezTo>
                    <a:pt x="136" y="372"/>
                    <a:pt x="136" y="372"/>
                    <a:pt x="136" y="372"/>
                  </a:cubicBezTo>
                  <a:cubicBezTo>
                    <a:pt x="136" y="436"/>
                    <a:pt x="136" y="436"/>
                    <a:pt x="136" y="436"/>
                  </a:cubicBezTo>
                  <a:cubicBezTo>
                    <a:pt x="159" y="436"/>
                    <a:pt x="159" y="436"/>
                    <a:pt x="159" y="436"/>
                  </a:cubicBezTo>
                  <a:cubicBezTo>
                    <a:pt x="159" y="372"/>
                    <a:pt x="159" y="372"/>
                    <a:pt x="159" y="372"/>
                  </a:cubicBezTo>
                  <a:cubicBezTo>
                    <a:pt x="295" y="372"/>
                    <a:pt x="295" y="372"/>
                    <a:pt x="295" y="372"/>
                  </a:cubicBezTo>
                  <a:cubicBezTo>
                    <a:pt x="295" y="436"/>
                    <a:pt x="295" y="436"/>
                    <a:pt x="295" y="436"/>
                  </a:cubicBezTo>
                  <a:cubicBezTo>
                    <a:pt x="318" y="436"/>
                    <a:pt x="318" y="436"/>
                    <a:pt x="318" y="436"/>
                  </a:cubicBezTo>
                  <a:cubicBezTo>
                    <a:pt x="318" y="372"/>
                    <a:pt x="318" y="372"/>
                    <a:pt x="318" y="372"/>
                  </a:cubicBezTo>
                  <a:cubicBezTo>
                    <a:pt x="380" y="372"/>
                    <a:pt x="380" y="372"/>
                    <a:pt x="380" y="372"/>
                  </a:cubicBezTo>
                  <a:cubicBezTo>
                    <a:pt x="380" y="436"/>
                    <a:pt x="380" y="436"/>
                    <a:pt x="380" y="436"/>
                  </a:cubicBezTo>
                  <a:cubicBezTo>
                    <a:pt x="409" y="436"/>
                    <a:pt x="409" y="436"/>
                    <a:pt x="409" y="436"/>
                  </a:cubicBezTo>
                  <a:lnTo>
                    <a:pt x="409" y="31"/>
                  </a:lnTo>
                  <a:close/>
                  <a:moveTo>
                    <a:pt x="329" y="259"/>
                  </a:moveTo>
                  <a:cubicBezTo>
                    <a:pt x="380" y="259"/>
                    <a:pt x="380" y="259"/>
                    <a:pt x="380" y="259"/>
                  </a:cubicBezTo>
                  <a:cubicBezTo>
                    <a:pt x="380" y="214"/>
                    <a:pt x="380" y="214"/>
                    <a:pt x="380" y="214"/>
                  </a:cubicBezTo>
                  <a:cubicBezTo>
                    <a:pt x="329" y="214"/>
                    <a:pt x="329" y="214"/>
                    <a:pt x="329" y="214"/>
                  </a:cubicBezTo>
                  <a:lnTo>
                    <a:pt x="329" y="259"/>
                  </a:lnTo>
                  <a:close/>
                  <a:moveTo>
                    <a:pt x="329" y="338"/>
                  </a:moveTo>
                  <a:cubicBezTo>
                    <a:pt x="380" y="338"/>
                    <a:pt x="380" y="338"/>
                    <a:pt x="380" y="338"/>
                  </a:cubicBezTo>
                  <a:cubicBezTo>
                    <a:pt x="380" y="293"/>
                    <a:pt x="380" y="293"/>
                    <a:pt x="380" y="293"/>
                  </a:cubicBezTo>
                  <a:cubicBezTo>
                    <a:pt x="329" y="293"/>
                    <a:pt x="329" y="293"/>
                    <a:pt x="329" y="293"/>
                  </a:cubicBezTo>
                  <a:lnTo>
                    <a:pt x="329" y="338"/>
                  </a:lnTo>
                  <a:close/>
                  <a:moveTo>
                    <a:pt x="244" y="180"/>
                  </a:moveTo>
                  <a:cubicBezTo>
                    <a:pt x="295" y="180"/>
                    <a:pt x="295" y="180"/>
                    <a:pt x="295" y="180"/>
                  </a:cubicBezTo>
                  <a:cubicBezTo>
                    <a:pt x="295" y="134"/>
                    <a:pt x="295" y="134"/>
                    <a:pt x="295" y="134"/>
                  </a:cubicBezTo>
                  <a:cubicBezTo>
                    <a:pt x="244" y="134"/>
                    <a:pt x="244" y="134"/>
                    <a:pt x="244" y="134"/>
                  </a:cubicBezTo>
                  <a:lnTo>
                    <a:pt x="244" y="180"/>
                  </a:lnTo>
                  <a:close/>
                  <a:moveTo>
                    <a:pt x="244" y="100"/>
                  </a:moveTo>
                  <a:cubicBezTo>
                    <a:pt x="295" y="100"/>
                    <a:pt x="295" y="100"/>
                    <a:pt x="295" y="100"/>
                  </a:cubicBezTo>
                  <a:cubicBezTo>
                    <a:pt x="295" y="55"/>
                    <a:pt x="295" y="55"/>
                    <a:pt x="295" y="55"/>
                  </a:cubicBezTo>
                  <a:cubicBezTo>
                    <a:pt x="244" y="55"/>
                    <a:pt x="244" y="55"/>
                    <a:pt x="244" y="55"/>
                  </a:cubicBezTo>
                  <a:lnTo>
                    <a:pt x="244" y="100"/>
                  </a:lnTo>
                  <a:close/>
                </a:path>
              </a:pathLst>
            </a:custGeom>
            <a:solidFill>
              <a:srgbClr val="003B8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solidFill>
                  <a:schemeClr val="bg1"/>
                </a:solidFill>
                <a:latin typeface="+mj-ea"/>
                <a:ea typeface="+mj-ea"/>
              </a:endParaRPr>
            </a:p>
          </p:txBody>
        </p:sp>
      </p:grpSp>
      <p:grpSp>
        <p:nvGrpSpPr>
          <p:cNvPr id="109" name="ブラウザ">
            <a:extLst>
              <a:ext uri="{FF2B5EF4-FFF2-40B4-BE49-F238E27FC236}">
                <a16:creationId xmlns:a16="http://schemas.microsoft.com/office/drawing/2014/main" id="{EA741DCF-98CF-6E73-E73C-29F683D7BDF2}"/>
              </a:ext>
            </a:extLst>
          </p:cNvPr>
          <p:cNvGrpSpPr>
            <a:grpSpLocks noChangeAspect="1"/>
          </p:cNvGrpSpPr>
          <p:nvPr/>
        </p:nvGrpSpPr>
        <p:grpSpPr bwMode="auto">
          <a:xfrm>
            <a:off x="6384432" y="3310383"/>
            <a:ext cx="359278" cy="260203"/>
            <a:chOff x="2043" y="3338"/>
            <a:chExt cx="689" cy="499"/>
          </a:xfrm>
        </p:grpSpPr>
        <p:sp>
          <p:nvSpPr>
            <p:cNvPr id="110" name="Freeform 100">
              <a:extLst>
                <a:ext uri="{FF2B5EF4-FFF2-40B4-BE49-F238E27FC236}">
                  <a16:creationId xmlns:a16="http://schemas.microsoft.com/office/drawing/2014/main" id="{182C737F-98E5-E39A-7270-57A61E9F0D6C}"/>
                </a:ext>
              </a:extLst>
            </p:cNvPr>
            <p:cNvSpPr>
              <a:spLocks noEditPoints="1"/>
            </p:cNvSpPr>
            <p:nvPr/>
          </p:nvSpPr>
          <p:spPr bwMode="auto">
            <a:xfrm>
              <a:off x="2079" y="3364"/>
              <a:ext cx="615" cy="433"/>
            </a:xfrm>
            <a:custGeom>
              <a:avLst/>
              <a:gdLst>
                <a:gd name="T0" fmla="*/ 147 w 404"/>
                <a:gd name="T1" fmla="*/ 3 h 284"/>
                <a:gd name="T2" fmla="*/ 392 w 404"/>
                <a:gd name="T3" fmla="*/ 3 h 284"/>
                <a:gd name="T4" fmla="*/ 402 w 404"/>
                <a:gd name="T5" fmla="*/ 13 h 284"/>
                <a:gd name="T6" fmla="*/ 392 w 404"/>
                <a:gd name="T7" fmla="*/ 23 h 284"/>
                <a:gd name="T8" fmla="*/ 147 w 404"/>
                <a:gd name="T9" fmla="*/ 23 h 284"/>
                <a:gd name="T10" fmla="*/ 137 w 404"/>
                <a:gd name="T11" fmla="*/ 13 h 284"/>
                <a:gd name="T12" fmla="*/ 147 w 404"/>
                <a:gd name="T13" fmla="*/ 3 h 284"/>
                <a:gd name="T14" fmla="*/ 103 w 404"/>
                <a:gd name="T15" fmla="*/ 0 h 284"/>
                <a:gd name="T16" fmla="*/ 116 w 404"/>
                <a:gd name="T17" fmla="*/ 13 h 284"/>
                <a:gd name="T18" fmla="*/ 103 w 404"/>
                <a:gd name="T19" fmla="*/ 27 h 284"/>
                <a:gd name="T20" fmla="*/ 89 w 404"/>
                <a:gd name="T21" fmla="*/ 13 h 284"/>
                <a:gd name="T22" fmla="*/ 103 w 404"/>
                <a:gd name="T23" fmla="*/ 0 h 284"/>
                <a:gd name="T24" fmla="*/ 59 w 404"/>
                <a:gd name="T25" fmla="*/ 0 h 284"/>
                <a:gd name="T26" fmla="*/ 73 w 404"/>
                <a:gd name="T27" fmla="*/ 13 h 284"/>
                <a:gd name="T28" fmla="*/ 59 w 404"/>
                <a:gd name="T29" fmla="*/ 27 h 284"/>
                <a:gd name="T30" fmla="*/ 46 w 404"/>
                <a:gd name="T31" fmla="*/ 13 h 284"/>
                <a:gd name="T32" fmla="*/ 59 w 404"/>
                <a:gd name="T33" fmla="*/ 0 h 284"/>
                <a:gd name="T34" fmla="*/ 16 w 404"/>
                <a:gd name="T35" fmla="*/ 0 h 284"/>
                <a:gd name="T36" fmla="*/ 30 w 404"/>
                <a:gd name="T37" fmla="*/ 13 h 284"/>
                <a:gd name="T38" fmla="*/ 16 w 404"/>
                <a:gd name="T39" fmla="*/ 27 h 284"/>
                <a:gd name="T40" fmla="*/ 3 w 404"/>
                <a:gd name="T41" fmla="*/ 13 h 284"/>
                <a:gd name="T42" fmla="*/ 16 w 404"/>
                <a:gd name="T43" fmla="*/ 0 h 284"/>
                <a:gd name="T44" fmla="*/ 404 w 404"/>
                <a:gd name="T45" fmla="*/ 284 h 284"/>
                <a:gd name="T46" fmla="*/ 0 w 404"/>
                <a:gd name="T47" fmla="*/ 284 h 284"/>
                <a:gd name="T48" fmla="*/ 0 w 404"/>
                <a:gd name="T49" fmla="*/ 39 h 284"/>
                <a:gd name="T50" fmla="*/ 404 w 404"/>
                <a:gd name="T51" fmla="*/ 39 h 284"/>
                <a:gd name="T52" fmla="*/ 404 w 404"/>
                <a:gd name="T53" fmla="*/ 284 h 2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404" h="284">
                  <a:moveTo>
                    <a:pt x="147" y="3"/>
                  </a:moveTo>
                  <a:cubicBezTo>
                    <a:pt x="392" y="3"/>
                    <a:pt x="392" y="3"/>
                    <a:pt x="392" y="3"/>
                  </a:cubicBezTo>
                  <a:cubicBezTo>
                    <a:pt x="397" y="3"/>
                    <a:pt x="402" y="8"/>
                    <a:pt x="402" y="13"/>
                  </a:cubicBezTo>
                  <a:cubicBezTo>
                    <a:pt x="402" y="19"/>
                    <a:pt x="397" y="23"/>
                    <a:pt x="392" y="23"/>
                  </a:cubicBezTo>
                  <a:cubicBezTo>
                    <a:pt x="147" y="23"/>
                    <a:pt x="147" y="23"/>
                    <a:pt x="147" y="23"/>
                  </a:cubicBezTo>
                  <a:cubicBezTo>
                    <a:pt x="141" y="23"/>
                    <a:pt x="137" y="19"/>
                    <a:pt x="137" y="13"/>
                  </a:cubicBezTo>
                  <a:cubicBezTo>
                    <a:pt x="137" y="8"/>
                    <a:pt x="141" y="3"/>
                    <a:pt x="147" y="3"/>
                  </a:cubicBezTo>
                  <a:close/>
                  <a:moveTo>
                    <a:pt x="103" y="0"/>
                  </a:moveTo>
                  <a:cubicBezTo>
                    <a:pt x="110" y="0"/>
                    <a:pt x="116" y="6"/>
                    <a:pt x="116" y="13"/>
                  </a:cubicBezTo>
                  <a:cubicBezTo>
                    <a:pt x="116" y="21"/>
                    <a:pt x="110" y="27"/>
                    <a:pt x="103" y="27"/>
                  </a:cubicBezTo>
                  <a:cubicBezTo>
                    <a:pt x="95" y="27"/>
                    <a:pt x="89" y="21"/>
                    <a:pt x="89" y="13"/>
                  </a:cubicBezTo>
                  <a:cubicBezTo>
                    <a:pt x="89" y="6"/>
                    <a:pt x="95" y="0"/>
                    <a:pt x="103" y="0"/>
                  </a:cubicBezTo>
                  <a:close/>
                  <a:moveTo>
                    <a:pt x="59" y="0"/>
                  </a:moveTo>
                  <a:cubicBezTo>
                    <a:pt x="67" y="0"/>
                    <a:pt x="73" y="6"/>
                    <a:pt x="73" y="13"/>
                  </a:cubicBezTo>
                  <a:cubicBezTo>
                    <a:pt x="73" y="21"/>
                    <a:pt x="67" y="27"/>
                    <a:pt x="59" y="27"/>
                  </a:cubicBezTo>
                  <a:cubicBezTo>
                    <a:pt x="52" y="27"/>
                    <a:pt x="46" y="21"/>
                    <a:pt x="46" y="13"/>
                  </a:cubicBezTo>
                  <a:cubicBezTo>
                    <a:pt x="46" y="6"/>
                    <a:pt x="52" y="0"/>
                    <a:pt x="59" y="0"/>
                  </a:cubicBezTo>
                  <a:close/>
                  <a:moveTo>
                    <a:pt x="16" y="0"/>
                  </a:moveTo>
                  <a:cubicBezTo>
                    <a:pt x="24" y="0"/>
                    <a:pt x="30" y="6"/>
                    <a:pt x="30" y="13"/>
                  </a:cubicBezTo>
                  <a:cubicBezTo>
                    <a:pt x="30" y="21"/>
                    <a:pt x="24" y="27"/>
                    <a:pt x="16" y="27"/>
                  </a:cubicBezTo>
                  <a:cubicBezTo>
                    <a:pt x="9" y="27"/>
                    <a:pt x="3" y="21"/>
                    <a:pt x="3" y="13"/>
                  </a:cubicBezTo>
                  <a:cubicBezTo>
                    <a:pt x="3" y="6"/>
                    <a:pt x="9" y="0"/>
                    <a:pt x="16" y="0"/>
                  </a:cubicBezTo>
                  <a:close/>
                  <a:moveTo>
                    <a:pt x="404" y="284"/>
                  </a:moveTo>
                  <a:cubicBezTo>
                    <a:pt x="0" y="284"/>
                    <a:pt x="0" y="284"/>
                    <a:pt x="0" y="284"/>
                  </a:cubicBezTo>
                  <a:cubicBezTo>
                    <a:pt x="0" y="39"/>
                    <a:pt x="0" y="39"/>
                    <a:pt x="0" y="39"/>
                  </a:cubicBezTo>
                  <a:cubicBezTo>
                    <a:pt x="404" y="39"/>
                    <a:pt x="404" y="39"/>
                    <a:pt x="404" y="39"/>
                  </a:cubicBezTo>
                  <a:lnTo>
                    <a:pt x="404" y="28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mj-ea"/>
                <a:ea typeface="+mj-ea"/>
              </a:endParaRPr>
            </a:p>
          </p:txBody>
        </p:sp>
        <p:sp>
          <p:nvSpPr>
            <p:cNvPr id="111" name="Freeform 101">
              <a:extLst>
                <a:ext uri="{FF2B5EF4-FFF2-40B4-BE49-F238E27FC236}">
                  <a16:creationId xmlns:a16="http://schemas.microsoft.com/office/drawing/2014/main" id="{051DFEA7-047F-43B4-5307-9F8A6EF0D961}"/>
                </a:ext>
              </a:extLst>
            </p:cNvPr>
            <p:cNvSpPr>
              <a:spLocks noEditPoints="1"/>
            </p:cNvSpPr>
            <p:nvPr/>
          </p:nvSpPr>
          <p:spPr bwMode="auto">
            <a:xfrm>
              <a:off x="2043" y="3338"/>
              <a:ext cx="689" cy="499"/>
            </a:xfrm>
            <a:custGeom>
              <a:avLst/>
              <a:gdLst>
                <a:gd name="T0" fmla="*/ 435 w 453"/>
                <a:gd name="T1" fmla="*/ 0 h 327"/>
                <a:gd name="T2" fmla="*/ 18 w 453"/>
                <a:gd name="T3" fmla="*/ 0 h 327"/>
                <a:gd name="T4" fmla="*/ 0 w 453"/>
                <a:gd name="T5" fmla="*/ 19 h 327"/>
                <a:gd name="T6" fmla="*/ 0 w 453"/>
                <a:gd name="T7" fmla="*/ 309 h 327"/>
                <a:gd name="T8" fmla="*/ 18 w 453"/>
                <a:gd name="T9" fmla="*/ 327 h 327"/>
                <a:gd name="T10" fmla="*/ 435 w 453"/>
                <a:gd name="T11" fmla="*/ 327 h 327"/>
                <a:gd name="T12" fmla="*/ 453 w 453"/>
                <a:gd name="T13" fmla="*/ 309 h 327"/>
                <a:gd name="T14" fmla="*/ 453 w 453"/>
                <a:gd name="T15" fmla="*/ 19 h 327"/>
                <a:gd name="T16" fmla="*/ 435 w 453"/>
                <a:gd name="T17" fmla="*/ 0 h 327"/>
                <a:gd name="T18" fmla="*/ 171 w 453"/>
                <a:gd name="T19" fmla="*/ 20 h 327"/>
                <a:gd name="T20" fmla="*/ 416 w 453"/>
                <a:gd name="T21" fmla="*/ 20 h 327"/>
                <a:gd name="T22" fmla="*/ 426 w 453"/>
                <a:gd name="T23" fmla="*/ 30 h 327"/>
                <a:gd name="T24" fmla="*/ 416 w 453"/>
                <a:gd name="T25" fmla="*/ 40 h 327"/>
                <a:gd name="T26" fmla="*/ 171 w 453"/>
                <a:gd name="T27" fmla="*/ 40 h 327"/>
                <a:gd name="T28" fmla="*/ 161 w 453"/>
                <a:gd name="T29" fmla="*/ 30 h 327"/>
                <a:gd name="T30" fmla="*/ 171 w 453"/>
                <a:gd name="T31" fmla="*/ 20 h 327"/>
                <a:gd name="T32" fmla="*/ 127 w 453"/>
                <a:gd name="T33" fmla="*/ 17 h 327"/>
                <a:gd name="T34" fmla="*/ 140 w 453"/>
                <a:gd name="T35" fmla="*/ 30 h 327"/>
                <a:gd name="T36" fmla="*/ 127 w 453"/>
                <a:gd name="T37" fmla="*/ 44 h 327"/>
                <a:gd name="T38" fmla="*/ 113 w 453"/>
                <a:gd name="T39" fmla="*/ 30 h 327"/>
                <a:gd name="T40" fmla="*/ 127 w 453"/>
                <a:gd name="T41" fmla="*/ 17 h 327"/>
                <a:gd name="T42" fmla="*/ 83 w 453"/>
                <a:gd name="T43" fmla="*/ 17 h 327"/>
                <a:gd name="T44" fmla="*/ 97 w 453"/>
                <a:gd name="T45" fmla="*/ 30 h 327"/>
                <a:gd name="T46" fmla="*/ 83 w 453"/>
                <a:gd name="T47" fmla="*/ 44 h 327"/>
                <a:gd name="T48" fmla="*/ 70 w 453"/>
                <a:gd name="T49" fmla="*/ 30 h 327"/>
                <a:gd name="T50" fmla="*/ 83 w 453"/>
                <a:gd name="T51" fmla="*/ 17 h 327"/>
                <a:gd name="T52" fmla="*/ 40 w 453"/>
                <a:gd name="T53" fmla="*/ 17 h 327"/>
                <a:gd name="T54" fmla="*/ 54 w 453"/>
                <a:gd name="T55" fmla="*/ 30 h 327"/>
                <a:gd name="T56" fmla="*/ 40 w 453"/>
                <a:gd name="T57" fmla="*/ 44 h 327"/>
                <a:gd name="T58" fmla="*/ 27 w 453"/>
                <a:gd name="T59" fmla="*/ 30 h 327"/>
                <a:gd name="T60" fmla="*/ 40 w 453"/>
                <a:gd name="T61" fmla="*/ 17 h 327"/>
                <a:gd name="T62" fmla="*/ 428 w 453"/>
                <a:gd name="T63" fmla="*/ 301 h 327"/>
                <a:gd name="T64" fmla="*/ 24 w 453"/>
                <a:gd name="T65" fmla="*/ 301 h 327"/>
                <a:gd name="T66" fmla="*/ 24 w 453"/>
                <a:gd name="T67" fmla="*/ 56 h 327"/>
                <a:gd name="T68" fmla="*/ 428 w 453"/>
                <a:gd name="T69" fmla="*/ 56 h 327"/>
                <a:gd name="T70" fmla="*/ 428 w 453"/>
                <a:gd name="T71" fmla="*/ 301 h 327"/>
                <a:gd name="T72" fmla="*/ 226 w 453"/>
                <a:gd name="T73" fmla="*/ 256 h 327"/>
                <a:gd name="T74" fmla="*/ 79 w 453"/>
                <a:gd name="T75" fmla="*/ 256 h 327"/>
                <a:gd name="T76" fmla="*/ 79 w 453"/>
                <a:gd name="T77" fmla="*/ 235 h 327"/>
                <a:gd name="T78" fmla="*/ 226 w 453"/>
                <a:gd name="T79" fmla="*/ 235 h 327"/>
                <a:gd name="T80" fmla="*/ 226 w 453"/>
                <a:gd name="T81" fmla="*/ 256 h 327"/>
                <a:gd name="T82" fmla="*/ 374 w 453"/>
                <a:gd name="T83" fmla="*/ 170 h 327"/>
                <a:gd name="T84" fmla="*/ 79 w 453"/>
                <a:gd name="T85" fmla="*/ 170 h 327"/>
                <a:gd name="T86" fmla="*/ 79 w 453"/>
                <a:gd name="T87" fmla="*/ 79 h 327"/>
                <a:gd name="T88" fmla="*/ 374 w 453"/>
                <a:gd name="T89" fmla="*/ 79 h 327"/>
                <a:gd name="T90" fmla="*/ 374 w 453"/>
                <a:gd name="T91" fmla="*/ 170 h 327"/>
                <a:gd name="T92" fmla="*/ 374 w 453"/>
                <a:gd name="T93" fmla="*/ 213 h 327"/>
                <a:gd name="T94" fmla="*/ 79 w 453"/>
                <a:gd name="T95" fmla="*/ 213 h 327"/>
                <a:gd name="T96" fmla="*/ 79 w 453"/>
                <a:gd name="T97" fmla="*/ 192 h 327"/>
                <a:gd name="T98" fmla="*/ 374 w 453"/>
                <a:gd name="T99" fmla="*/ 192 h 327"/>
                <a:gd name="T100" fmla="*/ 374 w 453"/>
                <a:gd name="T101" fmla="*/ 213 h 3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453" h="327">
                  <a:moveTo>
                    <a:pt x="435" y="0"/>
                  </a:moveTo>
                  <a:cubicBezTo>
                    <a:pt x="18" y="0"/>
                    <a:pt x="18" y="0"/>
                    <a:pt x="18" y="0"/>
                  </a:cubicBezTo>
                  <a:cubicBezTo>
                    <a:pt x="8" y="0"/>
                    <a:pt x="0" y="9"/>
                    <a:pt x="0" y="19"/>
                  </a:cubicBezTo>
                  <a:cubicBezTo>
                    <a:pt x="0" y="309"/>
                    <a:pt x="0" y="309"/>
                    <a:pt x="0" y="309"/>
                  </a:cubicBezTo>
                  <a:cubicBezTo>
                    <a:pt x="0" y="319"/>
                    <a:pt x="8" y="327"/>
                    <a:pt x="18" y="327"/>
                  </a:cubicBezTo>
                  <a:cubicBezTo>
                    <a:pt x="435" y="327"/>
                    <a:pt x="435" y="327"/>
                    <a:pt x="435" y="327"/>
                  </a:cubicBezTo>
                  <a:cubicBezTo>
                    <a:pt x="445" y="327"/>
                    <a:pt x="453" y="319"/>
                    <a:pt x="453" y="309"/>
                  </a:cubicBezTo>
                  <a:cubicBezTo>
                    <a:pt x="453" y="19"/>
                    <a:pt x="453" y="19"/>
                    <a:pt x="453" y="19"/>
                  </a:cubicBezTo>
                  <a:cubicBezTo>
                    <a:pt x="453" y="9"/>
                    <a:pt x="445" y="0"/>
                    <a:pt x="435" y="0"/>
                  </a:cubicBezTo>
                  <a:close/>
                  <a:moveTo>
                    <a:pt x="171" y="20"/>
                  </a:moveTo>
                  <a:cubicBezTo>
                    <a:pt x="416" y="20"/>
                    <a:pt x="416" y="20"/>
                    <a:pt x="416" y="20"/>
                  </a:cubicBezTo>
                  <a:cubicBezTo>
                    <a:pt x="421" y="20"/>
                    <a:pt x="426" y="25"/>
                    <a:pt x="426" y="30"/>
                  </a:cubicBezTo>
                  <a:cubicBezTo>
                    <a:pt x="426" y="36"/>
                    <a:pt x="421" y="40"/>
                    <a:pt x="416" y="40"/>
                  </a:cubicBezTo>
                  <a:cubicBezTo>
                    <a:pt x="171" y="40"/>
                    <a:pt x="171" y="40"/>
                    <a:pt x="171" y="40"/>
                  </a:cubicBezTo>
                  <a:cubicBezTo>
                    <a:pt x="165" y="40"/>
                    <a:pt x="161" y="36"/>
                    <a:pt x="161" y="30"/>
                  </a:cubicBezTo>
                  <a:cubicBezTo>
                    <a:pt x="161" y="25"/>
                    <a:pt x="165" y="20"/>
                    <a:pt x="171" y="20"/>
                  </a:cubicBezTo>
                  <a:close/>
                  <a:moveTo>
                    <a:pt x="127" y="17"/>
                  </a:moveTo>
                  <a:cubicBezTo>
                    <a:pt x="134" y="17"/>
                    <a:pt x="140" y="23"/>
                    <a:pt x="140" y="30"/>
                  </a:cubicBezTo>
                  <a:cubicBezTo>
                    <a:pt x="140" y="38"/>
                    <a:pt x="134" y="44"/>
                    <a:pt x="127" y="44"/>
                  </a:cubicBezTo>
                  <a:cubicBezTo>
                    <a:pt x="119" y="44"/>
                    <a:pt x="113" y="38"/>
                    <a:pt x="113" y="30"/>
                  </a:cubicBezTo>
                  <a:cubicBezTo>
                    <a:pt x="113" y="23"/>
                    <a:pt x="119" y="17"/>
                    <a:pt x="127" y="17"/>
                  </a:cubicBezTo>
                  <a:close/>
                  <a:moveTo>
                    <a:pt x="83" y="17"/>
                  </a:moveTo>
                  <a:cubicBezTo>
                    <a:pt x="91" y="17"/>
                    <a:pt x="97" y="23"/>
                    <a:pt x="97" y="30"/>
                  </a:cubicBezTo>
                  <a:cubicBezTo>
                    <a:pt x="97" y="38"/>
                    <a:pt x="91" y="44"/>
                    <a:pt x="83" y="44"/>
                  </a:cubicBezTo>
                  <a:cubicBezTo>
                    <a:pt x="76" y="44"/>
                    <a:pt x="70" y="38"/>
                    <a:pt x="70" y="30"/>
                  </a:cubicBezTo>
                  <a:cubicBezTo>
                    <a:pt x="70" y="23"/>
                    <a:pt x="76" y="17"/>
                    <a:pt x="83" y="17"/>
                  </a:cubicBezTo>
                  <a:close/>
                  <a:moveTo>
                    <a:pt x="40" y="17"/>
                  </a:moveTo>
                  <a:cubicBezTo>
                    <a:pt x="48" y="17"/>
                    <a:pt x="54" y="23"/>
                    <a:pt x="54" y="30"/>
                  </a:cubicBezTo>
                  <a:cubicBezTo>
                    <a:pt x="54" y="38"/>
                    <a:pt x="48" y="44"/>
                    <a:pt x="40" y="44"/>
                  </a:cubicBezTo>
                  <a:cubicBezTo>
                    <a:pt x="33" y="44"/>
                    <a:pt x="27" y="38"/>
                    <a:pt x="27" y="30"/>
                  </a:cubicBezTo>
                  <a:cubicBezTo>
                    <a:pt x="27" y="23"/>
                    <a:pt x="33" y="17"/>
                    <a:pt x="40" y="17"/>
                  </a:cubicBezTo>
                  <a:close/>
                  <a:moveTo>
                    <a:pt x="428" y="301"/>
                  </a:moveTo>
                  <a:cubicBezTo>
                    <a:pt x="24" y="301"/>
                    <a:pt x="24" y="301"/>
                    <a:pt x="24" y="301"/>
                  </a:cubicBezTo>
                  <a:cubicBezTo>
                    <a:pt x="24" y="56"/>
                    <a:pt x="24" y="56"/>
                    <a:pt x="24" y="56"/>
                  </a:cubicBezTo>
                  <a:cubicBezTo>
                    <a:pt x="428" y="56"/>
                    <a:pt x="428" y="56"/>
                    <a:pt x="428" y="56"/>
                  </a:cubicBezTo>
                  <a:lnTo>
                    <a:pt x="428" y="301"/>
                  </a:lnTo>
                  <a:close/>
                  <a:moveTo>
                    <a:pt x="226" y="256"/>
                  </a:moveTo>
                  <a:cubicBezTo>
                    <a:pt x="79" y="256"/>
                    <a:pt x="79" y="256"/>
                    <a:pt x="79" y="256"/>
                  </a:cubicBezTo>
                  <a:cubicBezTo>
                    <a:pt x="79" y="235"/>
                    <a:pt x="79" y="235"/>
                    <a:pt x="79" y="235"/>
                  </a:cubicBezTo>
                  <a:cubicBezTo>
                    <a:pt x="226" y="235"/>
                    <a:pt x="226" y="235"/>
                    <a:pt x="226" y="235"/>
                  </a:cubicBezTo>
                  <a:lnTo>
                    <a:pt x="226" y="256"/>
                  </a:lnTo>
                  <a:close/>
                  <a:moveTo>
                    <a:pt x="374" y="170"/>
                  </a:moveTo>
                  <a:cubicBezTo>
                    <a:pt x="79" y="170"/>
                    <a:pt x="79" y="170"/>
                    <a:pt x="79" y="170"/>
                  </a:cubicBezTo>
                  <a:cubicBezTo>
                    <a:pt x="79" y="79"/>
                    <a:pt x="79" y="79"/>
                    <a:pt x="79" y="79"/>
                  </a:cubicBezTo>
                  <a:cubicBezTo>
                    <a:pt x="374" y="79"/>
                    <a:pt x="374" y="79"/>
                    <a:pt x="374" y="79"/>
                  </a:cubicBezTo>
                  <a:lnTo>
                    <a:pt x="374" y="170"/>
                  </a:lnTo>
                  <a:close/>
                  <a:moveTo>
                    <a:pt x="374" y="213"/>
                  </a:moveTo>
                  <a:cubicBezTo>
                    <a:pt x="79" y="213"/>
                    <a:pt x="79" y="213"/>
                    <a:pt x="79" y="213"/>
                  </a:cubicBezTo>
                  <a:cubicBezTo>
                    <a:pt x="79" y="192"/>
                    <a:pt x="79" y="192"/>
                    <a:pt x="79" y="192"/>
                  </a:cubicBezTo>
                  <a:cubicBezTo>
                    <a:pt x="374" y="192"/>
                    <a:pt x="374" y="192"/>
                    <a:pt x="374" y="192"/>
                  </a:cubicBezTo>
                  <a:lnTo>
                    <a:pt x="374" y="213"/>
                  </a:lnTo>
                  <a:close/>
                </a:path>
              </a:pathLst>
            </a:custGeom>
            <a:solidFill>
              <a:srgbClr val="003B8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solidFill>
                  <a:schemeClr val="bg1"/>
                </a:solidFill>
                <a:latin typeface="+mj-ea"/>
                <a:ea typeface="+mj-ea"/>
              </a:endParaRPr>
            </a:p>
          </p:txBody>
        </p:sp>
      </p:grpSp>
      <p:sp>
        <p:nvSpPr>
          <p:cNvPr id="112" name="テキスト ボックス 111">
            <a:extLst>
              <a:ext uri="{FF2B5EF4-FFF2-40B4-BE49-F238E27FC236}">
                <a16:creationId xmlns:a16="http://schemas.microsoft.com/office/drawing/2014/main" id="{080630C2-4E86-5839-BD74-A9C827B80170}"/>
              </a:ext>
            </a:extLst>
          </p:cNvPr>
          <p:cNvSpPr txBox="1"/>
          <p:nvPr/>
        </p:nvSpPr>
        <p:spPr>
          <a:xfrm>
            <a:off x="3237005" y="3410465"/>
            <a:ext cx="923330" cy="203133"/>
          </a:xfrm>
          <a:prstGeom prst="rect">
            <a:avLst/>
          </a:prstGeom>
          <a:noFill/>
        </p:spPr>
        <p:txBody>
          <a:bodyPr wrap="none" lIns="0" tIns="0" rIns="0" bIns="0" rtlCol="0">
            <a:spAutoFit/>
          </a:bodyPr>
          <a:lstStyle/>
          <a:p>
            <a:pPr defTabSz="1007772" fontAlgn="ctr">
              <a:lnSpc>
                <a:spcPct val="120000"/>
              </a:lnSpc>
              <a:buClr>
                <a:srgbClr val="000000"/>
              </a:buClr>
            </a:pPr>
            <a:r>
              <a:rPr kumimoji="1" lang="ja-JP" altLang="en-US" sz="1100" spc="100">
                <a:solidFill>
                  <a:srgbClr val="000000"/>
                </a:solidFill>
                <a:latin typeface="Meiryo UI" panose="020B0604030504040204" pitchFamily="50" charset="-128"/>
                <a:ea typeface="Meiryo UI" panose="020B0604030504040204" pitchFamily="50" charset="-128"/>
              </a:rPr>
              <a:t>目標管理指標</a:t>
            </a:r>
            <a:endParaRPr kumimoji="1" lang="en-US" altLang="ja-JP" sz="1100" spc="100">
              <a:solidFill>
                <a:srgbClr val="000000"/>
              </a:solidFill>
              <a:latin typeface="Meiryo UI" panose="020B0604030504040204" pitchFamily="50" charset="-128"/>
              <a:ea typeface="Meiryo UI" panose="020B0604030504040204" pitchFamily="50" charset="-128"/>
            </a:endParaRPr>
          </a:p>
        </p:txBody>
      </p:sp>
      <p:sp>
        <p:nvSpPr>
          <p:cNvPr id="113" name="テキスト ボックス 112">
            <a:extLst>
              <a:ext uri="{FF2B5EF4-FFF2-40B4-BE49-F238E27FC236}">
                <a16:creationId xmlns:a16="http://schemas.microsoft.com/office/drawing/2014/main" id="{C1A82D7E-66C4-F57C-929B-C2E3386F71F9}"/>
              </a:ext>
            </a:extLst>
          </p:cNvPr>
          <p:cNvSpPr txBox="1"/>
          <p:nvPr/>
        </p:nvSpPr>
        <p:spPr>
          <a:xfrm>
            <a:off x="6787848" y="3972519"/>
            <a:ext cx="2183290" cy="338554"/>
          </a:xfrm>
          <a:prstGeom prst="rect">
            <a:avLst/>
          </a:prstGeom>
          <a:noFill/>
        </p:spPr>
        <p:txBody>
          <a:bodyPr wrap="none" lIns="0" tIns="0" rIns="0" bIns="0" rtlCol="0">
            <a:spAutoFit/>
          </a:bodyPr>
          <a:lstStyle/>
          <a:p>
            <a:pPr defTabSz="1007772" fontAlgn="ctr">
              <a:buClr>
                <a:srgbClr val="000000"/>
              </a:buClr>
            </a:pPr>
            <a:r>
              <a:rPr kumimoji="1" lang="ja-JP" altLang="en-US" sz="1100" spc="100">
                <a:solidFill>
                  <a:srgbClr val="000000"/>
                </a:solidFill>
                <a:latin typeface="Meiryo UI" panose="020B0604030504040204" pitchFamily="50" charset="-128"/>
                <a:ea typeface="Meiryo UI" panose="020B0604030504040204" pitchFamily="50" charset="-128"/>
              </a:rPr>
              <a:t>利用システムダッシュボード</a:t>
            </a:r>
            <a:endParaRPr kumimoji="1" lang="en-US" altLang="ja-JP" sz="1100" spc="100">
              <a:solidFill>
                <a:srgbClr val="000000"/>
              </a:solidFill>
              <a:latin typeface="Meiryo UI" panose="020B0604030504040204" pitchFamily="50" charset="-128"/>
              <a:ea typeface="Meiryo UI" panose="020B0604030504040204" pitchFamily="50" charset="-128"/>
            </a:endParaRPr>
          </a:p>
          <a:p>
            <a:pPr defTabSz="1007772" fontAlgn="ctr">
              <a:buClr>
                <a:srgbClr val="000000"/>
              </a:buClr>
            </a:pPr>
            <a:r>
              <a:rPr kumimoji="1" lang="ja-JP" altLang="en-US" sz="1100" spc="100">
                <a:solidFill>
                  <a:srgbClr val="000000"/>
                </a:solidFill>
                <a:latin typeface="Meiryo UI" panose="020B0604030504040204" pitchFamily="50" charset="-128"/>
                <a:ea typeface="Meiryo UI" panose="020B0604030504040204" pitchFamily="50" charset="-128"/>
              </a:rPr>
              <a:t>（サンプルテンプレートの提供あり）</a:t>
            </a:r>
            <a:endParaRPr kumimoji="1" lang="en-US" altLang="ja-JP" sz="1100" spc="100">
              <a:solidFill>
                <a:srgbClr val="000000"/>
              </a:solidFill>
              <a:latin typeface="Meiryo UI" panose="020B0604030504040204" pitchFamily="50" charset="-128"/>
              <a:ea typeface="Meiryo UI" panose="020B0604030504040204" pitchFamily="50" charset="-128"/>
            </a:endParaRPr>
          </a:p>
        </p:txBody>
      </p:sp>
      <p:sp>
        <p:nvSpPr>
          <p:cNvPr id="114" name="テキスト ボックス 113">
            <a:extLst>
              <a:ext uri="{FF2B5EF4-FFF2-40B4-BE49-F238E27FC236}">
                <a16:creationId xmlns:a16="http://schemas.microsoft.com/office/drawing/2014/main" id="{113D3810-129E-5FDE-7E9B-2F21F3CBA37C}"/>
              </a:ext>
            </a:extLst>
          </p:cNvPr>
          <p:cNvSpPr txBox="1"/>
          <p:nvPr/>
        </p:nvSpPr>
        <p:spPr>
          <a:xfrm>
            <a:off x="6787848" y="5239723"/>
            <a:ext cx="2359620" cy="338554"/>
          </a:xfrm>
          <a:prstGeom prst="rect">
            <a:avLst/>
          </a:prstGeom>
          <a:noFill/>
        </p:spPr>
        <p:txBody>
          <a:bodyPr wrap="square" lIns="0" tIns="0" rIns="0" bIns="0" rtlCol="0">
            <a:spAutoFit/>
          </a:bodyPr>
          <a:lstStyle/>
          <a:p>
            <a:pPr defTabSz="1007772" fontAlgn="ctr">
              <a:buClr>
                <a:srgbClr val="000000"/>
              </a:buClr>
            </a:pPr>
            <a:r>
              <a:rPr kumimoji="1" lang="ja-JP" altLang="en-US" sz="1100" spc="100">
                <a:solidFill>
                  <a:srgbClr val="000000"/>
                </a:solidFill>
                <a:latin typeface="Meiryo UI" panose="020B0604030504040204" pitchFamily="50" charset="-128"/>
                <a:ea typeface="Meiryo UI" panose="020B0604030504040204" pitchFamily="50" charset="-128"/>
              </a:rPr>
              <a:t>利用システムダッシュボード</a:t>
            </a:r>
            <a:endParaRPr kumimoji="1" lang="en-US" altLang="ja-JP" sz="1100" spc="100">
              <a:solidFill>
                <a:srgbClr val="000000"/>
              </a:solidFill>
              <a:latin typeface="Meiryo UI" panose="020B0604030504040204" pitchFamily="50" charset="-128"/>
              <a:ea typeface="Meiryo UI" panose="020B0604030504040204" pitchFamily="50" charset="-128"/>
            </a:endParaRPr>
          </a:p>
          <a:p>
            <a:pPr defTabSz="1007772" fontAlgn="ctr">
              <a:buClr>
                <a:srgbClr val="000000"/>
              </a:buClr>
            </a:pPr>
            <a:r>
              <a:rPr kumimoji="1" lang="ja-JP" altLang="en-US" sz="1100" spc="100">
                <a:solidFill>
                  <a:srgbClr val="000000"/>
                </a:solidFill>
                <a:latin typeface="Meiryo UI" panose="020B0604030504040204" pitchFamily="50" charset="-128"/>
                <a:ea typeface="Meiryo UI" panose="020B0604030504040204" pitchFamily="50" charset="-128"/>
              </a:rPr>
              <a:t>（サンプルテンプレートの提供なし）</a:t>
            </a:r>
            <a:endParaRPr kumimoji="1" lang="en-US" altLang="ja-JP" sz="1100" spc="100">
              <a:solidFill>
                <a:srgbClr val="000000"/>
              </a:solidFill>
              <a:latin typeface="Meiryo UI" panose="020B0604030504040204" pitchFamily="50" charset="-128"/>
              <a:ea typeface="Meiryo UI" panose="020B0604030504040204" pitchFamily="50" charset="-128"/>
            </a:endParaRPr>
          </a:p>
        </p:txBody>
      </p:sp>
      <p:sp>
        <p:nvSpPr>
          <p:cNvPr id="115" name="グラフィックス 7">
            <a:extLst>
              <a:ext uri="{FF2B5EF4-FFF2-40B4-BE49-F238E27FC236}">
                <a16:creationId xmlns:a16="http://schemas.microsoft.com/office/drawing/2014/main" id="{B269DB72-F615-3E42-BF16-2F2920B4D7EF}"/>
              </a:ext>
            </a:extLst>
          </p:cNvPr>
          <p:cNvSpPr/>
          <p:nvPr/>
        </p:nvSpPr>
        <p:spPr>
          <a:xfrm>
            <a:off x="2976198" y="3395265"/>
            <a:ext cx="288000" cy="252000"/>
          </a:xfrm>
          <a:custGeom>
            <a:avLst/>
            <a:gdLst>
              <a:gd name="connsiteX0" fmla="*/ 1001935 w 1001934"/>
              <a:gd name="connsiteY0" fmla="*/ 76391 h 739997"/>
              <a:gd name="connsiteX1" fmla="*/ 925544 w 1001934"/>
              <a:gd name="connsiteY1" fmla="*/ 0 h 739997"/>
              <a:gd name="connsiteX2" fmla="*/ 734378 w 1001934"/>
              <a:gd name="connsiteY2" fmla="*/ 191167 h 739997"/>
              <a:gd name="connsiteX3" fmla="*/ 734378 w 1001934"/>
              <a:gd name="connsiteY3" fmla="*/ 5620 h 739997"/>
              <a:gd name="connsiteX4" fmla="*/ 0 w 1001934"/>
              <a:gd name="connsiteY4" fmla="*/ 5620 h 739997"/>
              <a:gd name="connsiteX5" fmla="*/ 0 w 1001934"/>
              <a:gd name="connsiteY5" fmla="*/ 739997 h 739997"/>
              <a:gd name="connsiteX6" fmla="*/ 734378 w 1001934"/>
              <a:gd name="connsiteY6" fmla="*/ 739997 h 739997"/>
              <a:gd name="connsiteX7" fmla="*/ 734378 w 1001934"/>
              <a:gd name="connsiteY7" fmla="*/ 343948 h 739997"/>
              <a:gd name="connsiteX8" fmla="*/ 1001935 w 1001934"/>
              <a:gd name="connsiteY8" fmla="*/ 76391 h 739997"/>
              <a:gd name="connsiteX9" fmla="*/ 658749 w 1001934"/>
              <a:gd name="connsiteY9" fmla="*/ 664369 h 739997"/>
              <a:gd name="connsiteX10" fmla="*/ 75629 w 1001934"/>
              <a:gd name="connsiteY10" fmla="*/ 664369 h 739997"/>
              <a:gd name="connsiteX11" fmla="*/ 75629 w 1001934"/>
              <a:gd name="connsiteY11" fmla="*/ 81153 h 739997"/>
              <a:gd name="connsiteX12" fmla="*/ 658844 w 1001934"/>
              <a:gd name="connsiteY12" fmla="*/ 81153 h 739997"/>
              <a:gd name="connsiteX13" fmla="*/ 658844 w 1001934"/>
              <a:gd name="connsiteY13" fmla="*/ 266700 h 739997"/>
              <a:gd name="connsiteX14" fmla="*/ 477869 w 1001934"/>
              <a:gd name="connsiteY14" fmla="*/ 447675 h 739997"/>
              <a:gd name="connsiteX15" fmla="*/ 257366 w 1001934"/>
              <a:gd name="connsiteY15" fmla="*/ 227171 h 739997"/>
              <a:gd name="connsiteX16" fmla="*/ 180975 w 1001934"/>
              <a:gd name="connsiteY16" fmla="*/ 303562 h 739997"/>
              <a:gd name="connsiteX17" fmla="*/ 477774 w 1001934"/>
              <a:gd name="connsiteY17" fmla="*/ 600361 h 739997"/>
              <a:gd name="connsiteX18" fmla="*/ 658749 w 1001934"/>
              <a:gd name="connsiteY18" fmla="*/ 419386 h 739997"/>
              <a:gd name="connsiteX19" fmla="*/ 658749 w 1001934"/>
              <a:gd name="connsiteY19" fmla="*/ 664274 h 7399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001934" h="739997">
                <a:moveTo>
                  <a:pt x="1001935" y="76391"/>
                </a:moveTo>
                <a:lnTo>
                  <a:pt x="925544" y="0"/>
                </a:lnTo>
                <a:lnTo>
                  <a:pt x="734378" y="191167"/>
                </a:lnTo>
                <a:lnTo>
                  <a:pt x="734378" y="5620"/>
                </a:lnTo>
                <a:lnTo>
                  <a:pt x="0" y="5620"/>
                </a:lnTo>
                <a:lnTo>
                  <a:pt x="0" y="739997"/>
                </a:lnTo>
                <a:lnTo>
                  <a:pt x="734378" y="739997"/>
                </a:lnTo>
                <a:lnTo>
                  <a:pt x="734378" y="343948"/>
                </a:lnTo>
                <a:lnTo>
                  <a:pt x="1001935" y="76391"/>
                </a:lnTo>
                <a:close/>
                <a:moveTo>
                  <a:pt x="658749" y="664369"/>
                </a:moveTo>
                <a:lnTo>
                  <a:pt x="75629" y="664369"/>
                </a:lnTo>
                <a:lnTo>
                  <a:pt x="75629" y="81153"/>
                </a:lnTo>
                <a:lnTo>
                  <a:pt x="658844" y="81153"/>
                </a:lnTo>
                <a:lnTo>
                  <a:pt x="658844" y="266700"/>
                </a:lnTo>
                <a:lnTo>
                  <a:pt x="477869" y="447675"/>
                </a:lnTo>
                <a:lnTo>
                  <a:pt x="257366" y="227171"/>
                </a:lnTo>
                <a:lnTo>
                  <a:pt x="180975" y="303562"/>
                </a:lnTo>
                <a:lnTo>
                  <a:pt x="477774" y="600361"/>
                </a:lnTo>
                <a:lnTo>
                  <a:pt x="658749" y="419386"/>
                </a:lnTo>
                <a:lnTo>
                  <a:pt x="658749" y="664274"/>
                </a:lnTo>
                <a:close/>
              </a:path>
            </a:pathLst>
          </a:custGeom>
          <a:solidFill>
            <a:srgbClr val="003B83"/>
          </a:solidFill>
          <a:ln w="9525" cap="flat">
            <a:noFill/>
            <a:prstDash val="solid"/>
            <a:miter/>
          </a:ln>
        </p:spPr>
        <p:txBody>
          <a:bodyPr rtlCol="0" anchor="ctr"/>
          <a:lstStyle/>
          <a:p>
            <a:endParaRPr lang="ja-JP" altLang="en-US"/>
          </a:p>
        </p:txBody>
      </p:sp>
      <p:sp>
        <p:nvSpPr>
          <p:cNvPr id="116" name="テキスト ボックス 115">
            <a:extLst>
              <a:ext uri="{FF2B5EF4-FFF2-40B4-BE49-F238E27FC236}">
                <a16:creationId xmlns:a16="http://schemas.microsoft.com/office/drawing/2014/main" id="{7A6BEE3C-8DCD-4DF7-009D-E3C0D46178CE}"/>
              </a:ext>
            </a:extLst>
          </p:cNvPr>
          <p:cNvSpPr txBox="1"/>
          <p:nvPr/>
        </p:nvSpPr>
        <p:spPr>
          <a:xfrm>
            <a:off x="3237794" y="5150261"/>
            <a:ext cx="2351606" cy="203133"/>
          </a:xfrm>
          <a:prstGeom prst="rect">
            <a:avLst/>
          </a:prstGeom>
          <a:noFill/>
        </p:spPr>
        <p:txBody>
          <a:bodyPr wrap="none" lIns="0" tIns="0" rIns="0" bIns="0" rtlCol="0">
            <a:spAutoFit/>
          </a:bodyPr>
          <a:lstStyle/>
          <a:p>
            <a:pPr defTabSz="1007772" fontAlgn="ctr">
              <a:lnSpc>
                <a:spcPct val="120000"/>
              </a:lnSpc>
              <a:buClr>
                <a:srgbClr val="000000"/>
              </a:buClr>
            </a:pPr>
            <a:r>
              <a:rPr kumimoji="1" lang="ja-JP" altLang="en-US" sz="1100" spc="100">
                <a:solidFill>
                  <a:srgbClr val="000000"/>
                </a:solidFill>
                <a:latin typeface="Meiryo UI" panose="020B0604030504040204" pitchFamily="50" charset="-128"/>
                <a:ea typeface="Meiryo UI" panose="020B0604030504040204" pitchFamily="50" charset="-128"/>
              </a:rPr>
              <a:t>地方公共団体が独自に設定する指標</a:t>
            </a:r>
            <a:endParaRPr kumimoji="1" lang="en-US" altLang="ja-JP" sz="1100" spc="100">
              <a:solidFill>
                <a:srgbClr val="000000"/>
              </a:solidFill>
              <a:latin typeface="Meiryo UI" panose="020B0604030504040204" pitchFamily="50" charset="-128"/>
              <a:ea typeface="Meiryo UI" panose="020B0604030504040204" pitchFamily="50" charset="-128"/>
            </a:endParaRPr>
          </a:p>
        </p:txBody>
      </p:sp>
      <p:sp>
        <p:nvSpPr>
          <p:cNvPr id="117" name="グラフィックス 7">
            <a:extLst>
              <a:ext uri="{FF2B5EF4-FFF2-40B4-BE49-F238E27FC236}">
                <a16:creationId xmlns:a16="http://schemas.microsoft.com/office/drawing/2014/main" id="{EE5A889C-455E-5B6A-25B2-C89E4D44BC73}"/>
              </a:ext>
            </a:extLst>
          </p:cNvPr>
          <p:cNvSpPr/>
          <p:nvPr/>
        </p:nvSpPr>
        <p:spPr>
          <a:xfrm>
            <a:off x="2976987" y="5135061"/>
            <a:ext cx="288000" cy="252000"/>
          </a:xfrm>
          <a:custGeom>
            <a:avLst/>
            <a:gdLst>
              <a:gd name="connsiteX0" fmla="*/ 1001935 w 1001934"/>
              <a:gd name="connsiteY0" fmla="*/ 76391 h 739997"/>
              <a:gd name="connsiteX1" fmla="*/ 925544 w 1001934"/>
              <a:gd name="connsiteY1" fmla="*/ 0 h 739997"/>
              <a:gd name="connsiteX2" fmla="*/ 734378 w 1001934"/>
              <a:gd name="connsiteY2" fmla="*/ 191167 h 739997"/>
              <a:gd name="connsiteX3" fmla="*/ 734378 w 1001934"/>
              <a:gd name="connsiteY3" fmla="*/ 5620 h 739997"/>
              <a:gd name="connsiteX4" fmla="*/ 0 w 1001934"/>
              <a:gd name="connsiteY4" fmla="*/ 5620 h 739997"/>
              <a:gd name="connsiteX5" fmla="*/ 0 w 1001934"/>
              <a:gd name="connsiteY5" fmla="*/ 739997 h 739997"/>
              <a:gd name="connsiteX6" fmla="*/ 734378 w 1001934"/>
              <a:gd name="connsiteY6" fmla="*/ 739997 h 739997"/>
              <a:gd name="connsiteX7" fmla="*/ 734378 w 1001934"/>
              <a:gd name="connsiteY7" fmla="*/ 343948 h 739997"/>
              <a:gd name="connsiteX8" fmla="*/ 1001935 w 1001934"/>
              <a:gd name="connsiteY8" fmla="*/ 76391 h 739997"/>
              <a:gd name="connsiteX9" fmla="*/ 658749 w 1001934"/>
              <a:gd name="connsiteY9" fmla="*/ 664369 h 739997"/>
              <a:gd name="connsiteX10" fmla="*/ 75629 w 1001934"/>
              <a:gd name="connsiteY10" fmla="*/ 664369 h 739997"/>
              <a:gd name="connsiteX11" fmla="*/ 75629 w 1001934"/>
              <a:gd name="connsiteY11" fmla="*/ 81153 h 739997"/>
              <a:gd name="connsiteX12" fmla="*/ 658844 w 1001934"/>
              <a:gd name="connsiteY12" fmla="*/ 81153 h 739997"/>
              <a:gd name="connsiteX13" fmla="*/ 658844 w 1001934"/>
              <a:gd name="connsiteY13" fmla="*/ 266700 h 739997"/>
              <a:gd name="connsiteX14" fmla="*/ 477869 w 1001934"/>
              <a:gd name="connsiteY14" fmla="*/ 447675 h 739997"/>
              <a:gd name="connsiteX15" fmla="*/ 257366 w 1001934"/>
              <a:gd name="connsiteY15" fmla="*/ 227171 h 739997"/>
              <a:gd name="connsiteX16" fmla="*/ 180975 w 1001934"/>
              <a:gd name="connsiteY16" fmla="*/ 303562 h 739997"/>
              <a:gd name="connsiteX17" fmla="*/ 477774 w 1001934"/>
              <a:gd name="connsiteY17" fmla="*/ 600361 h 739997"/>
              <a:gd name="connsiteX18" fmla="*/ 658749 w 1001934"/>
              <a:gd name="connsiteY18" fmla="*/ 419386 h 739997"/>
              <a:gd name="connsiteX19" fmla="*/ 658749 w 1001934"/>
              <a:gd name="connsiteY19" fmla="*/ 664274 h 7399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001934" h="739997">
                <a:moveTo>
                  <a:pt x="1001935" y="76391"/>
                </a:moveTo>
                <a:lnTo>
                  <a:pt x="925544" y="0"/>
                </a:lnTo>
                <a:lnTo>
                  <a:pt x="734378" y="191167"/>
                </a:lnTo>
                <a:lnTo>
                  <a:pt x="734378" y="5620"/>
                </a:lnTo>
                <a:lnTo>
                  <a:pt x="0" y="5620"/>
                </a:lnTo>
                <a:lnTo>
                  <a:pt x="0" y="739997"/>
                </a:lnTo>
                <a:lnTo>
                  <a:pt x="734378" y="739997"/>
                </a:lnTo>
                <a:lnTo>
                  <a:pt x="734378" y="343948"/>
                </a:lnTo>
                <a:lnTo>
                  <a:pt x="1001935" y="76391"/>
                </a:lnTo>
                <a:close/>
                <a:moveTo>
                  <a:pt x="658749" y="664369"/>
                </a:moveTo>
                <a:lnTo>
                  <a:pt x="75629" y="664369"/>
                </a:lnTo>
                <a:lnTo>
                  <a:pt x="75629" y="81153"/>
                </a:lnTo>
                <a:lnTo>
                  <a:pt x="658844" y="81153"/>
                </a:lnTo>
                <a:lnTo>
                  <a:pt x="658844" y="266700"/>
                </a:lnTo>
                <a:lnTo>
                  <a:pt x="477869" y="447675"/>
                </a:lnTo>
                <a:lnTo>
                  <a:pt x="257366" y="227171"/>
                </a:lnTo>
                <a:lnTo>
                  <a:pt x="180975" y="303562"/>
                </a:lnTo>
                <a:lnTo>
                  <a:pt x="477774" y="600361"/>
                </a:lnTo>
                <a:lnTo>
                  <a:pt x="658749" y="419386"/>
                </a:lnTo>
                <a:lnTo>
                  <a:pt x="658749" y="664274"/>
                </a:lnTo>
                <a:close/>
              </a:path>
            </a:pathLst>
          </a:custGeom>
          <a:solidFill>
            <a:srgbClr val="003B83"/>
          </a:solidFill>
          <a:ln w="9525" cap="flat">
            <a:noFill/>
            <a:prstDash val="solid"/>
            <a:miter/>
          </a:ln>
        </p:spPr>
        <p:txBody>
          <a:bodyPr rtlCol="0" anchor="ctr"/>
          <a:lstStyle/>
          <a:p>
            <a:endParaRPr lang="ja-JP" altLang="en-US"/>
          </a:p>
        </p:txBody>
      </p:sp>
      <p:sp>
        <p:nvSpPr>
          <p:cNvPr id="118" name="正方形/長方形 117">
            <a:extLst>
              <a:ext uri="{FF2B5EF4-FFF2-40B4-BE49-F238E27FC236}">
                <a16:creationId xmlns:a16="http://schemas.microsoft.com/office/drawing/2014/main" id="{5673D194-127A-968E-E68B-6F57E20B9CCB}"/>
              </a:ext>
            </a:extLst>
          </p:cNvPr>
          <p:cNvSpPr/>
          <p:nvPr/>
        </p:nvSpPr>
        <p:spPr>
          <a:xfrm>
            <a:off x="2978346" y="5401809"/>
            <a:ext cx="2183290" cy="536758"/>
          </a:xfrm>
          <a:prstGeom prst="rect">
            <a:avLst/>
          </a:prstGeom>
          <a:solidFill>
            <a:srgbClr val="E2ECFD"/>
          </a:solidFill>
          <a:ln w="28575" cap="flat" cmpd="sng" algn="ctr">
            <a:solidFill>
              <a:srgbClr val="E2ECFD"/>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ctr" anchorCtr="1">
            <a:noAutofit/>
          </a:bodyPr>
          <a:lstStyle/>
          <a:p>
            <a:pPr algn="l"/>
            <a:r>
              <a:rPr kumimoji="1" lang="ja-JP" altLang="en-US" sz="1100">
                <a:solidFill>
                  <a:schemeClr val="tx1"/>
                </a:solidFill>
                <a:latin typeface="Meiryo UI" panose="020B0604030504040204" pitchFamily="50" charset="-128"/>
                <a:ea typeface="Meiryo UI" panose="020B0604030504040204" pitchFamily="50" charset="-128"/>
              </a:rPr>
              <a:t>目標管理指標以外に地方公共団体が</a:t>
            </a:r>
            <a:r>
              <a:rPr kumimoji="1" lang="en-US" altLang="ja-JP" sz="1100">
                <a:solidFill>
                  <a:schemeClr val="tx1"/>
                </a:solidFill>
                <a:latin typeface="Meiryo UI" panose="020B0604030504040204" pitchFamily="50" charset="-128"/>
                <a:ea typeface="Meiryo UI" panose="020B0604030504040204" pitchFamily="50" charset="-128"/>
              </a:rPr>
              <a:t>KPI</a:t>
            </a:r>
            <a:r>
              <a:rPr kumimoji="1" lang="ja-JP" altLang="en-US" sz="1100">
                <a:solidFill>
                  <a:schemeClr val="tx1"/>
                </a:solidFill>
                <a:latin typeface="Meiryo UI" panose="020B0604030504040204" pitchFamily="50" charset="-128"/>
                <a:ea typeface="Meiryo UI" panose="020B0604030504040204" pitchFamily="50" charset="-128"/>
              </a:rPr>
              <a:t>として設定する指標。</a:t>
            </a:r>
          </a:p>
        </p:txBody>
      </p:sp>
      <p:sp>
        <p:nvSpPr>
          <p:cNvPr id="119" name="正方形/長方形 118">
            <a:extLst>
              <a:ext uri="{FF2B5EF4-FFF2-40B4-BE49-F238E27FC236}">
                <a16:creationId xmlns:a16="http://schemas.microsoft.com/office/drawing/2014/main" id="{BBA01438-2EF6-4621-968C-ED6941274FC6}"/>
              </a:ext>
            </a:extLst>
          </p:cNvPr>
          <p:cNvSpPr/>
          <p:nvPr/>
        </p:nvSpPr>
        <p:spPr>
          <a:xfrm>
            <a:off x="6384431" y="3583596"/>
            <a:ext cx="3097367" cy="373943"/>
          </a:xfrm>
          <a:prstGeom prst="rect">
            <a:avLst/>
          </a:prstGeom>
          <a:solidFill>
            <a:srgbClr val="E2ECFD"/>
          </a:solidFill>
          <a:ln w="28575" cap="flat" cmpd="sng" algn="ctr">
            <a:solidFill>
              <a:srgbClr val="E2ECFD"/>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ctr" anchorCtr="1">
            <a:noAutofit/>
          </a:bodyPr>
          <a:lstStyle/>
          <a:p>
            <a:pPr algn="l"/>
            <a:r>
              <a:rPr kumimoji="1" lang="ja-JP" altLang="en-US" sz="1100">
                <a:solidFill>
                  <a:schemeClr val="tx1"/>
                </a:solidFill>
                <a:latin typeface="Meiryo UI" panose="020B0604030504040204" pitchFamily="50" charset="-128"/>
                <a:ea typeface="Meiryo UI" panose="020B0604030504040204" pitchFamily="50" charset="-128"/>
              </a:rPr>
              <a:t>デジタル庁が</a:t>
            </a:r>
            <a:r>
              <a:rPr kumimoji="1" lang="en-US" altLang="ja-JP" sz="1100">
                <a:solidFill>
                  <a:schemeClr val="tx1"/>
                </a:solidFill>
                <a:latin typeface="Meiryo UI" panose="020B0604030504040204" pitchFamily="50" charset="-128"/>
                <a:ea typeface="Meiryo UI" panose="020B0604030504040204" pitchFamily="50" charset="-128"/>
              </a:rPr>
              <a:t>GCAS</a:t>
            </a:r>
            <a:r>
              <a:rPr kumimoji="1" lang="ja-JP" altLang="en-US" sz="1100">
                <a:solidFill>
                  <a:schemeClr val="tx1"/>
                </a:solidFill>
                <a:latin typeface="Meiryo UI" panose="020B0604030504040204" pitchFamily="50" charset="-128"/>
                <a:ea typeface="Meiryo UI" panose="020B0604030504040204" pitchFamily="50" charset="-128"/>
              </a:rPr>
              <a:t>上で提供するダッシュボード。ダッシュボードの構築・管理はデジタル庁が</a:t>
            </a:r>
            <a:r>
              <a:rPr lang="ja-JP" altLang="en-US" sz="1100">
                <a:solidFill>
                  <a:schemeClr val="tx1"/>
                </a:solidFill>
                <a:latin typeface="Meiryo UI" panose="020B0604030504040204" pitchFamily="50" charset="-128"/>
                <a:ea typeface="Meiryo UI" panose="020B0604030504040204" pitchFamily="50" charset="-128"/>
              </a:rPr>
              <a:t>行う。</a:t>
            </a:r>
            <a:endParaRPr kumimoji="1" lang="ja-JP" altLang="en-US" sz="1100">
              <a:solidFill>
                <a:schemeClr val="tx1"/>
              </a:solidFill>
              <a:highlight>
                <a:srgbClr val="FFFF00"/>
              </a:highlight>
              <a:latin typeface="Meiryo UI" panose="020B0604030504040204" pitchFamily="50" charset="-128"/>
              <a:ea typeface="Meiryo UI" panose="020B0604030504040204" pitchFamily="50" charset="-128"/>
            </a:endParaRPr>
          </a:p>
        </p:txBody>
      </p:sp>
      <p:sp>
        <p:nvSpPr>
          <p:cNvPr id="120" name="正方形/長方形 119">
            <a:extLst>
              <a:ext uri="{FF2B5EF4-FFF2-40B4-BE49-F238E27FC236}">
                <a16:creationId xmlns:a16="http://schemas.microsoft.com/office/drawing/2014/main" id="{52E2CC9C-1709-9996-04AC-D76D7FB22575}"/>
              </a:ext>
            </a:extLst>
          </p:cNvPr>
          <p:cNvSpPr/>
          <p:nvPr/>
        </p:nvSpPr>
        <p:spPr>
          <a:xfrm>
            <a:off x="6384431" y="4331965"/>
            <a:ext cx="3097367" cy="856071"/>
          </a:xfrm>
          <a:prstGeom prst="rect">
            <a:avLst/>
          </a:prstGeom>
          <a:solidFill>
            <a:srgbClr val="E2ECFD"/>
          </a:solidFill>
          <a:ln w="28575" cap="flat" cmpd="sng" algn="ctr">
            <a:solidFill>
              <a:srgbClr val="E2ECFD"/>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ctr" anchorCtr="1">
            <a:noAutofit/>
          </a:bodyPr>
          <a:lstStyle/>
          <a:p>
            <a:pPr algn="l"/>
            <a:r>
              <a:rPr kumimoji="1" lang="ja-JP" altLang="en-US" sz="1100">
                <a:solidFill>
                  <a:schemeClr val="tx1"/>
                </a:solidFill>
                <a:latin typeface="Meiryo UI" panose="020B0604030504040204" pitchFamily="50" charset="-128"/>
                <a:ea typeface="Meiryo UI" panose="020B0604030504040204" pitchFamily="50" charset="-128"/>
              </a:rPr>
              <a:t>ガバメントクラウド利用者が構築するダッシュボード。一部の目標管理指標の可視化においては、デジタル庁が提供するテンプレートを基に構築を行う。ダッシュボードの構築・管理は地方公共団体又は</a:t>
            </a:r>
            <a:r>
              <a:rPr lang="ja-JP" altLang="en-US" sz="1100">
                <a:solidFill>
                  <a:schemeClr val="tx1"/>
                </a:solidFill>
                <a:latin typeface="Meiryo UI" panose="020B0604030504040204" pitchFamily="50" charset="-128"/>
                <a:ea typeface="Meiryo UI" panose="020B0604030504040204" pitchFamily="50" charset="-128"/>
              </a:rPr>
              <a:t>ベンダー</a:t>
            </a:r>
            <a:r>
              <a:rPr kumimoji="1" lang="ja-JP" altLang="en-US" sz="1100">
                <a:solidFill>
                  <a:schemeClr val="tx1"/>
                </a:solidFill>
                <a:latin typeface="Meiryo UI" panose="020B0604030504040204" pitchFamily="50" charset="-128"/>
                <a:ea typeface="Meiryo UI" panose="020B0604030504040204" pitchFamily="50" charset="-128"/>
              </a:rPr>
              <a:t>が行う。</a:t>
            </a:r>
          </a:p>
        </p:txBody>
      </p:sp>
      <p:sp>
        <p:nvSpPr>
          <p:cNvPr id="121" name="正方形/長方形 120">
            <a:extLst>
              <a:ext uri="{FF2B5EF4-FFF2-40B4-BE49-F238E27FC236}">
                <a16:creationId xmlns:a16="http://schemas.microsoft.com/office/drawing/2014/main" id="{0411D8DE-B0F3-86C3-82C5-4264CE64F415}"/>
              </a:ext>
            </a:extLst>
          </p:cNvPr>
          <p:cNvSpPr/>
          <p:nvPr/>
        </p:nvSpPr>
        <p:spPr>
          <a:xfrm>
            <a:off x="6384431" y="5587803"/>
            <a:ext cx="3097367" cy="649483"/>
          </a:xfrm>
          <a:prstGeom prst="rect">
            <a:avLst/>
          </a:prstGeom>
          <a:solidFill>
            <a:srgbClr val="E2ECFD"/>
          </a:solidFill>
          <a:ln w="28575" cap="flat" cmpd="sng" algn="ctr">
            <a:solidFill>
              <a:srgbClr val="E2ECFD"/>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ctr" anchorCtr="1">
            <a:noAutofit/>
          </a:bodyPr>
          <a:lstStyle/>
          <a:p>
            <a:pPr algn="l"/>
            <a:r>
              <a:rPr kumimoji="1" lang="ja-JP" altLang="en-US" sz="1100">
                <a:solidFill>
                  <a:schemeClr val="tx1"/>
                </a:solidFill>
                <a:latin typeface="Meiryo UI" panose="020B0604030504040204" pitchFamily="50" charset="-128"/>
                <a:ea typeface="Meiryo UI" panose="020B0604030504040204" pitchFamily="50" charset="-128"/>
              </a:rPr>
              <a:t>ガバメントクラウド利用者が構築するダッシュボード。独自に</a:t>
            </a:r>
            <a:r>
              <a:rPr kumimoji="1" lang="en-US" altLang="ja-JP" sz="1100">
                <a:solidFill>
                  <a:schemeClr val="tx1"/>
                </a:solidFill>
                <a:latin typeface="Meiryo UI" panose="020B0604030504040204" pitchFamily="50" charset="-128"/>
                <a:ea typeface="Meiryo UI" panose="020B0604030504040204" pitchFamily="50" charset="-128"/>
              </a:rPr>
              <a:t>KPI</a:t>
            </a:r>
            <a:r>
              <a:rPr kumimoji="1" lang="ja-JP" altLang="en-US" sz="1100">
                <a:solidFill>
                  <a:schemeClr val="tx1"/>
                </a:solidFill>
                <a:latin typeface="Meiryo UI" panose="020B0604030504040204" pitchFamily="50" charset="-128"/>
                <a:ea typeface="Meiryo UI" panose="020B0604030504040204" pitchFamily="50" charset="-128"/>
              </a:rPr>
              <a:t>として設定する指標等の可視化を行う。ダッシュボードの構築・管理は地方公共団体又はベンダーが行う。</a:t>
            </a:r>
          </a:p>
        </p:txBody>
      </p:sp>
      <p:grpSp>
        <p:nvGrpSpPr>
          <p:cNvPr id="122" name="ブラウザ">
            <a:extLst>
              <a:ext uri="{FF2B5EF4-FFF2-40B4-BE49-F238E27FC236}">
                <a16:creationId xmlns:a16="http://schemas.microsoft.com/office/drawing/2014/main" id="{3AFE3DDD-55F3-B1BC-A83F-1743946D947C}"/>
              </a:ext>
            </a:extLst>
          </p:cNvPr>
          <p:cNvGrpSpPr>
            <a:grpSpLocks noChangeAspect="1"/>
          </p:cNvGrpSpPr>
          <p:nvPr/>
        </p:nvGrpSpPr>
        <p:grpSpPr bwMode="auto">
          <a:xfrm>
            <a:off x="6368154" y="4039471"/>
            <a:ext cx="359278" cy="260203"/>
            <a:chOff x="2043" y="3338"/>
            <a:chExt cx="689" cy="499"/>
          </a:xfrm>
        </p:grpSpPr>
        <p:sp>
          <p:nvSpPr>
            <p:cNvPr id="123" name="Freeform 100">
              <a:extLst>
                <a:ext uri="{FF2B5EF4-FFF2-40B4-BE49-F238E27FC236}">
                  <a16:creationId xmlns:a16="http://schemas.microsoft.com/office/drawing/2014/main" id="{04F6658E-7A59-7D5B-116B-E00E2212CDA2}"/>
                </a:ext>
              </a:extLst>
            </p:cNvPr>
            <p:cNvSpPr>
              <a:spLocks noEditPoints="1"/>
            </p:cNvSpPr>
            <p:nvPr/>
          </p:nvSpPr>
          <p:spPr bwMode="auto">
            <a:xfrm>
              <a:off x="2079" y="3364"/>
              <a:ext cx="615" cy="433"/>
            </a:xfrm>
            <a:custGeom>
              <a:avLst/>
              <a:gdLst>
                <a:gd name="T0" fmla="*/ 147 w 404"/>
                <a:gd name="T1" fmla="*/ 3 h 284"/>
                <a:gd name="T2" fmla="*/ 392 w 404"/>
                <a:gd name="T3" fmla="*/ 3 h 284"/>
                <a:gd name="T4" fmla="*/ 402 w 404"/>
                <a:gd name="T5" fmla="*/ 13 h 284"/>
                <a:gd name="T6" fmla="*/ 392 w 404"/>
                <a:gd name="T7" fmla="*/ 23 h 284"/>
                <a:gd name="T8" fmla="*/ 147 w 404"/>
                <a:gd name="T9" fmla="*/ 23 h 284"/>
                <a:gd name="T10" fmla="*/ 137 w 404"/>
                <a:gd name="T11" fmla="*/ 13 h 284"/>
                <a:gd name="T12" fmla="*/ 147 w 404"/>
                <a:gd name="T13" fmla="*/ 3 h 284"/>
                <a:gd name="T14" fmla="*/ 103 w 404"/>
                <a:gd name="T15" fmla="*/ 0 h 284"/>
                <a:gd name="T16" fmla="*/ 116 w 404"/>
                <a:gd name="T17" fmla="*/ 13 h 284"/>
                <a:gd name="T18" fmla="*/ 103 w 404"/>
                <a:gd name="T19" fmla="*/ 27 h 284"/>
                <a:gd name="T20" fmla="*/ 89 w 404"/>
                <a:gd name="T21" fmla="*/ 13 h 284"/>
                <a:gd name="T22" fmla="*/ 103 w 404"/>
                <a:gd name="T23" fmla="*/ 0 h 284"/>
                <a:gd name="T24" fmla="*/ 59 w 404"/>
                <a:gd name="T25" fmla="*/ 0 h 284"/>
                <a:gd name="T26" fmla="*/ 73 w 404"/>
                <a:gd name="T27" fmla="*/ 13 h 284"/>
                <a:gd name="T28" fmla="*/ 59 w 404"/>
                <a:gd name="T29" fmla="*/ 27 h 284"/>
                <a:gd name="T30" fmla="*/ 46 w 404"/>
                <a:gd name="T31" fmla="*/ 13 h 284"/>
                <a:gd name="T32" fmla="*/ 59 w 404"/>
                <a:gd name="T33" fmla="*/ 0 h 284"/>
                <a:gd name="T34" fmla="*/ 16 w 404"/>
                <a:gd name="T35" fmla="*/ 0 h 284"/>
                <a:gd name="T36" fmla="*/ 30 w 404"/>
                <a:gd name="T37" fmla="*/ 13 h 284"/>
                <a:gd name="T38" fmla="*/ 16 w 404"/>
                <a:gd name="T39" fmla="*/ 27 h 284"/>
                <a:gd name="T40" fmla="*/ 3 w 404"/>
                <a:gd name="T41" fmla="*/ 13 h 284"/>
                <a:gd name="T42" fmla="*/ 16 w 404"/>
                <a:gd name="T43" fmla="*/ 0 h 284"/>
                <a:gd name="T44" fmla="*/ 404 w 404"/>
                <a:gd name="T45" fmla="*/ 284 h 284"/>
                <a:gd name="T46" fmla="*/ 0 w 404"/>
                <a:gd name="T47" fmla="*/ 284 h 284"/>
                <a:gd name="T48" fmla="*/ 0 w 404"/>
                <a:gd name="T49" fmla="*/ 39 h 284"/>
                <a:gd name="T50" fmla="*/ 404 w 404"/>
                <a:gd name="T51" fmla="*/ 39 h 284"/>
                <a:gd name="T52" fmla="*/ 404 w 404"/>
                <a:gd name="T53" fmla="*/ 284 h 2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404" h="284">
                  <a:moveTo>
                    <a:pt x="147" y="3"/>
                  </a:moveTo>
                  <a:cubicBezTo>
                    <a:pt x="392" y="3"/>
                    <a:pt x="392" y="3"/>
                    <a:pt x="392" y="3"/>
                  </a:cubicBezTo>
                  <a:cubicBezTo>
                    <a:pt x="397" y="3"/>
                    <a:pt x="402" y="8"/>
                    <a:pt x="402" y="13"/>
                  </a:cubicBezTo>
                  <a:cubicBezTo>
                    <a:pt x="402" y="19"/>
                    <a:pt x="397" y="23"/>
                    <a:pt x="392" y="23"/>
                  </a:cubicBezTo>
                  <a:cubicBezTo>
                    <a:pt x="147" y="23"/>
                    <a:pt x="147" y="23"/>
                    <a:pt x="147" y="23"/>
                  </a:cubicBezTo>
                  <a:cubicBezTo>
                    <a:pt x="141" y="23"/>
                    <a:pt x="137" y="19"/>
                    <a:pt x="137" y="13"/>
                  </a:cubicBezTo>
                  <a:cubicBezTo>
                    <a:pt x="137" y="8"/>
                    <a:pt x="141" y="3"/>
                    <a:pt x="147" y="3"/>
                  </a:cubicBezTo>
                  <a:close/>
                  <a:moveTo>
                    <a:pt x="103" y="0"/>
                  </a:moveTo>
                  <a:cubicBezTo>
                    <a:pt x="110" y="0"/>
                    <a:pt x="116" y="6"/>
                    <a:pt x="116" y="13"/>
                  </a:cubicBezTo>
                  <a:cubicBezTo>
                    <a:pt x="116" y="21"/>
                    <a:pt x="110" y="27"/>
                    <a:pt x="103" y="27"/>
                  </a:cubicBezTo>
                  <a:cubicBezTo>
                    <a:pt x="95" y="27"/>
                    <a:pt x="89" y="21"/>
                    <a:pt x="89" y="13"/>
                  </a:cubicBezTo>
                  <a:cubicBezTo>
                    <a:pt x="89" y="6"/>
                    <a:pt x="95" y="0"/>
                    <a:pt x="103" y="0"/>
                  </a:cubicBezTo>
                  <a:close/>
                  <a:moveTo>
                    <a:pt x="59" y="0"/>
                  </a:moveTo>
                  <a:cubicBezTo>
                    <a:pt x="67" y="0"/>
                    <a:pt x="73" y="6"/>
                    <a:pt x="73" y="13"/>
                  </a:cubicBezTo>
                  <a:cubicBezTo>
                    <a:pt x="73" y="21"/>
                    <a:pt x="67" y="27"/>
                    <a:pt x="59" y="27"/>
                  </a:cubicBezTo>
                  <a:cubicBezTo>
                    <a:pt x="52" y="27"/>
                    <a:pt x="46" y="21"/>
                    <a:pt x="46" y="13"/>
                  </a:cubicBezTo>
                  <a:cubicBezTo>
                    <a:pt x="46" y="6"/>
                    <a:pt x="52" y="0"/>
                    <a:pt x="59" y="0"/>
                  </a:cubicBezTo>
                  <a:close/>
                  <a:moveTo>
                    <a:pt x="16" y="0"/>
                  </a:moveTo>
                  <a:cubicBezTo>
                    <a:pt x="24" y="0"/>
                    <a:pt x="30" y="6"/>
                    <a:pt x="30" y="13"/>
                  </a:cubicBezTo>
                  <a:cubicBezTo>
                    <a:pt x="30" y="21"/>
                    <a:pt x="24" y="27"/>
                    <a:pt x="16" y="27"/>
                  </a:cubicBezTo>
                  <a:cubicBezTo>
                    <a:pt x="9" y="27"/>
                    <a:pt x="3" y="21"/>
                    <a:pt x="3" y="13"/>
                  </a:cubicBezTo>
                  <a:cubicBezTo>
                    <a:pt x="3" y="6"/>
                    <a:pt x="9" y="0"/>
                    <a:pt x="16" y="0"/>
                  </a:cubicBezTo>
                  <a:close/>
                  <a:moveTo>
                    <a:pt x="404" y="284"/>
                  </a:moveTo>
                  <a:cubicBezTo>
                    <a:pt x="0" y="284"/>
                    <a:pt x="0" y="284"/>
                    <a:pt x="0" y="284"/>
                  </a:cubicBezTo>
                  <a:cubicBezTo>
                    <a:pt x="0" y="39"/>
                    <a:pt x="0" y="39"/>
                    <a:pt x="0" y="39"/>
                  </a:cubicBezTo>
                  <a:cubicBezTo>
                    <a:pt x="404" y="39"/>
                    <a:pt x="404" y="39"/>
                    <a:pt x="404" y="39"/>
                  </a:cubicBezTo>
                  <a:lnTo>
                    <a:pt x="404" y="28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mj-ea"/>
                <a:ea typeface="+mj-ea"/>
              </a:endParaRPr>
            </a:p>
          </p:txBody>
        </p:sp>
        <p:sp>
          <p:nvSpPr>
            <p:cNvPr id="124" name="Freeform 101">
              <a:extLst>
                <a:ext uri="{FF2B5EF4-FFF2-40B4-BE49-F238E27FC236}">
                  <a16:creationId xmlns:a16="http://schemas.microsoft.com/office/drawing/2014/main" id="{195C07A0-06A8-6AAB-BD65-D030A0BF9947}"/>
                </a:ext>
              </a:extLst>
            </p:cNvPr>
            <p:cNvSpPr>
              <a:spLocks noEditPoints="1"/>
            </p:cNvSpPr>
            <p:nvPr/>
          </p:nvSpPr>
          <p:spPr bwMode="auto">
            <a:xfrm>
              <a:off x="2043" y="3338"/>
              <a:ext cx="689" cy="499"/>
            </a:xfrm>
            <a:custGeom>
              <a:avLst/>
              <a:gdLst>
                <a:gd name="T0" fmla="*/ 435 w 453"/>
                <a:gd name="T1" fmla="*/ 0 h 327"/>
                <a:gd name="T2" fmla="*/ 18 w 453"/>
                <a:gd name="T3" fmla="*/ 0 h 327"/>
                <a:gd name="T4" fmla="*/ 0 w 453"/>
                <a:gd name="T5" fmla="*/ 19 h 327"/>
                <a:gd name="T6" fmla="*/ 0 w 453"/>
                <a:gd name="T7" fmla="*/ 309 h 327"/>
                <a:gd name="T8" fmla="*/ 18 w 453"/>
                <a:gd name="T9" fmla="*/ 327 h 327"/>
                <a:gd name="T10" fmla="*/ 435 w 453"/>
                <a:gd name="T11" fmla="*/ 327 h 327"/>
                <a:gd name="T12" fmla="*/ 453 w 453"/>
                <a:gd name="T13" fmla="*/ 309 h 327"/>
                <a:gd name="T14" fmla="*/ 453 w 453"/>
                <a:gd name="T15" fmla="*/ 19 h 327"/>
                <a:gd name="T16" fmla="*/ 435 w 453"/>
                <a:gd name="T17" fmla="*/ 0 h 327"/>
                <a:gd name="T18" fmla="*/ 171 w 453"/>
                <a:gd name="T19" fmla="*/ 20 h 327"/>
                <a:gd name="T20" fmla="*/ 416 w 453"/>
                <a:gd name="T21" fmla="*/ 20 h 327"/>
                <a:gd name="T22" fmla="*/ 426 w 453"/>
                <a:gd name="T23" fmla="*/ 30 h 327"/>
                <a:gd name="T24" fmla="*/ 416 w 453"/>
                <a:gd name="T25" fmla="*/ 40 h 327"/>
                <a:gd name="T26" fmla="*/ 171 w 453"/>
                <a:gd name="T27" fmla="*/ 40 h 327"/>
                <a:gd name="T28" fmla="*/ 161 w 453"/>
                <a:gd name="T29" fmla="*/ 30 h 327"/>
                <a:gd name="T30" fmla="*/ 171 w 453"/>
                <a:gd name="T31" fmla="*/ 20 h 327"/>
                <a:gd name="T32" fmla="*/ 127 w 453"/>
                <a:gd name="T33" fmla="*/ 17 h 327"/>
                <a:gd name="T34" fmla="*/ 140 w 453"/>
                <a:gd name="T35" fmla="*/ 30 h 327"/>
                <a:gd name="T36" fmla="*/ 127 w 453"/>
                <a:gd name="T37" fmla="*/ 44 h 327"/>
                <a:gd name="T38" fmla="*/ 113 w 453"/>
                <a:gd name="T39" fmla="*/ 30 h 327"/>
                <a:gd name="T40" fmla="*/ 127 w 453"/>
                <a:gd name="T41" fmla="*/ 17 h 327"/>
                <a:gd name="T42" fmla="*/ 83 w 453"/>
                <a:gd name="T43" fmla="*/ 17 h 327"/>
                <a:gd name="T44" fmla="*/ 97 w 453"/>
                <a:gd name="T45" fmla="*/ 30 h 327"/>
                <a:gd name="T46" fmla="*/ 83 w 453"/>
                <a:gd name="T47" fmla="*/ 44 h 327"/>
                <a:gd name="T48" fmla="*/ 70 w 453"/>
                <a:gd name="T49" fmla="*/ 30 h 327"/>
                <a:gd name="T50" fmla="*/ 83 w 453"/>
                <a:gd name="T51" fmla="*/ 17 h 327"/>
                <a:gd name="T52" fmla="*/ 40 w 453"/>
                <a:gd name="T53" fmla="*/ 17 h 327"/>
                <a:gd name="T54" fmla="*/ 54 w 453"/>
                <a:gd name="T55" fmla="*/ 30 h 327"/>
                <a:gd name="T56" fmla="*/ 40 w 453"/>
                <a:gd name="T57" fmla="*/ 44 h 327"/>
                <a:gd name="T58" fmla="*/ 27 w 453"/>
                <a:gd name="T59" fmla="*/ 30 h 327"/>
                <a:gd name="T60" fmla="*/ 40 w 453"/>
                <a:gd name="T61" fmla="*/ 17 h 327"/>
                <a:gd name="T62" fmla="*/ 428 w 453"/>
                <a:gd name="T63" fmla="*/ 301 h 327"/>
                <a:gd name="T64" fmla="*/ 24 w 453"/>
                <a:gd name="T65" fmla="*/ 301 h 327"/>
                <a:gd name="T66" fmla="*/ 24 w 453"/>
                <a:gd name="T67" fmla="*/ 56 h 327"/>
                <a:gd name="T68" fmla="*/ 428 w 453"/>
                <a:gd name="T69" fmla="*/ 56 h 327"/>
                <a:gd name="T70" fmla="*/ 428 w 453"/>
                <a:gd name="T71" fmla="*/ 301 h 327"/>
                <a:gd name="T72" fmla="*/ 226 w 453"/>
                <a:gd name="T73" fmla="*/ 256 h 327"/>
                <a:gd name="T74" fmla="*/ 79 w 453"/>
                <a:gd name="T75" fmla="*/ 256 h 327"/>
                <a:gd name="T76" fmla="*/ 79 w 453"/>
                <a:gd name="T77" fmla="*/ 235 h 327"/>
                <a:gd name="T78" fmla="*/ 226 w 453"/>
                <a:gd name="T79" fmla="*/ 235 h 327"/>
                <a:gd name="T80" fmla="*/ 226 w 453"/>
                <a:gd name="T81" fmla="*/ 256 h 327"/>
                <a:gd name="T82" fmla="*/ 374 w 453"/>
                <a:gd name="T83" fmla="*/ 170 h 327"/>
                <a:gd name="T84" fmla="*/ 79 w 453"/>
                <a:gd name="T85" fmla="*/ 170 h 327"/>
                <a:gd name="T86" fmla="*/ 79 w 453"/>
                <a:gd name="T87" fmla="*/ 79 h 327"/>
                <a:gd name="T88" fmla="*/ 374 w 453"/>
                <a:gd name="T89" fmla="*/ 79 h 327"/>
                <a:gd name="T90" fmla="*/ 374 w 453"/>
                <a:gd name="T91" fmla="*/ 170 h 327"/>
                <a:gd name="T92" fmla="*/ 374 w 453"/>
                <a:gd name="T93" fmla="*/ 213 h 327"/>
                <a:gd name="T94" fmla="*/ 79 w 453"/>
                <a:gd name="T95" fmla="*/ 213 h 327"/>
                <a:gd name="T96" fmla="*/ 79 w 453"/>
                <a:gd name="T97" fmla="*/ 192 h 327"/>
                <a:gd name="T98" fmla="*/ 374 w 453"/>
                <a:gd name="T99" fmla="*/ 192 h 327"/>
                <a:gd name="T100" fmla="*/ 374 w 453"/>
                <a:gd name="T101" fmla="*/ 213 h 3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453" h="327">
                  <a:moveTo>
                    <a:pt x="435" y="0"/>
                  </a:moveTo>
                  <a:cubicBezTo>
                    <a:pt x="18" y="0"/>
                    <a:pt x="18" y="0"/>
                    <a:pt x="18" y="0"/>
                  </a:cubicBezTo>
                  <a:cubicBezTo>
                    <a:pt x="8" y="0"/>
                    <a:pt x="0" y="9"/>
                    <a:pt x="0" y="19"/>
                  </a:cubicBezTo>
                  <a:cubicBezTo>
                    <a:pt x="0" y="309"/>
                    <a:pt x="0" y="309"/>
                    <a:pt x="0" y="309"/>
                  </a:cubicBezTo>
                  <a:cubicBezTo>
                    <a:pt x="0" y="319"/>
                    <a:pt x="8" y="327"/>
                    <a:pt x="18" y="327"/>
                  </a:cubicBezTo>
                  <a:cubicBezTo>
                    <a:pt x="435" y="327"/>
                    <a:pt x="435" y="327"/>
                    <a:pt x="435" y="327"/>
                  </a:cubicBezTo>
                  <a:cubicBezTo>
                    <a:pt x="445" y="327"/>
                    <a:pt x="453" y="319"/>
                    <a:pt x="453" y="309"/>
                  </a:cubicBezTo>
                  <a:cubicBezTo>
                    <a:pt x="453" y="19"/>
                    <a:pt x="453" y="19"/>
                    <a:pt x="453" y="19"/>
                  </a:cubicBezTo>
                  <a:cubicBezTo>
                    <a:pt x="453" y="9"/>
                    <a:pt x="445" y="0"/>
                    <a:pt x="435" y="0"/>
                  </a:cubicBezTo>
                  <a:close/>
                  <a:moveTo>
                    <a:pt x="171" y="20"/>
                  </a:moveTo>
                  <a:cubicBezTo>
                    <a:pt x="416" y="20"/>
                    <a:pt x="416" y="20"/>
                    <a:pt x="416" y="20"/>
                  </a:cubicBezTo>
                  <a:cubicBezTo>
                    <a:pt x="421" y="20"/>
                    <a:pt x="426" y="25"/>
                    <a:pt x="426" y="30"/>
                  </a:cubicBezTo>
                  <a:cubicBezTo>
                    <a:pt x="426" y="36"/>
                    <a:pt x="421" y="40"/>
                    <a:pt x="416" y="40"/>
                  </a:cubicBezTo>
                  <a:cubicBezTo>
                    <a:pt x="171" y="40"/>
                    <a:pt x="171" y="40"/>
                    <a:pt x="171" y="40"/>
                  </a:cubicBezTo>
                  <a:cubicBezTo>
                    <a:pt x="165" y="40"/>
                    <a:pt x="161" y="36"/>
                    <a:pt x="161" y="30"/>
                  </a:cubicBezTo>
                  <a:cubicBezTo>
                    <a:pt x="161" y="25"/>
                    <a:pt x="165" y="20"/>
                    <a:pt x="171" y="20"/>
                  </a:cubicBezTo>
                  <a:close/>
                  <a:moveTo>
                    <a:pt x="127" y="17"/>
                  </a:moveTo>
                  <a:cubicBezTo>
                    <a:pt x="134" y="17"/>
                    <a:pt x="140" y="23"/>
                    <a:pt x="140" y="30"/>
                  </a:cubicBezTo>
                  <a:cubicBezTo>
                    <a:pt x="140" y="38"/>
                    <a:pt x="134" y="44"/>
                    <a:pt x="127" y="44"/>
                  </a:cubicBezTo>
                  <a:cubicBezTo>
                    <a:pt x="119" y="44"/>
                    <a:pt x="113" y="38"/>
                    <a:pt x="113" y="30"/>
                  </a:cubicBezTo>
                  <a:cubicBezTo>
                    <a:pt x="113" y="23"/>
                    <a:pt x="119" y="17"/>
                    <a:pt x="127" y="17"/>
                  </a:cubicBezTo>
                  <a:close/>
                  <a:moveTo>
                    <a:pt x="83" y="17"/>
                  </a:moveTo>
                  <a:cubicBezTo>
                    <a:pt x="91" y="17"/>
                    <a:pt x="97" y="23"/>
                    <a:pt x="97" y="30"/>
                  </a:cubicBezTo>
                  <a:cubicBezTo>
                    <a:pt x="97" y="38"/>
                    <a:pt x="91" y="44"/>
                    <a:pt x="83" y="44"/>
                  </a:cubicBezTo>
                  <a:cubicBezTo>
                    <a:pt x="76" y="44"/>
                    <a:pt x="70" y="38"/>
                    <a:pt x="70" y="30"/>
                  </a:cubicBezTo>
                  <a:cubicBezTo>
                    <a:pt x="70" y="23"/>
                    <a:pt x="76" y="17"/>
                    <a:pt x="83" y="17"/>
                  </a:cubicBezTo>
                  <a:close/>
                  <a:moveTo>
                    <a:pt x="40" y="17"/>
                  </a:moveTo>
                  <a:cubicBezTo>
                    <a:pt x="48" y="17"/>
                    <a:pt x="54" y="23"/>
                    <a:pt x="54" y="30"/>
                  </a:cubicBezTo>
                  <a:cubicBezTo>
                    <a:pt x="54" y="38"/>
                    <a:pt x="48" y="44"/>
                    <a:pt x="40" y="44"/>
                  </a:cubicBezTo>
                  <a:cubicBezTo>
                    <a:pt x="33" y="44"/>
                    <a:pt x="27" y="38"/>
                    <a:pt x="27" y="30"/>
                  </a:cubicBezTo>
                  <a:cubicBezTo>
                    <a:pt x="27" y="23"/>
                    <a:pt x="33" y="17"/>
                    <a:pt x="40" y="17"/>
                  </a:cubicBezTo>
                  <a:close/>
                  <a:moveTo>
                    <a:pt x="428" y="301"/>
                  </a:moveTo>
                  <a:cubicBezTo>
                    <a:pt x="24" y="301"/>
                    <a:pt x="24" y="301"/>
                    <a:pt x="24" y="301"/>
                  </a:cubicBezTo>
                  <a:cubicBezTo>
                    <a:pt x="24" y="56"/>
                    <a:pt x="24" y="56"/>
                    <a:pt x="24" y="56"/>
                  </a:cubicBezTo>
                  <a:cubicBezTo>
                    <a:pt x="428" y="56"/>
                    <a:pt x="428" y="56"/>
                    <a:pt x="428" y="56"/>
                  </a:cubicBezTo>
                  <a:lnTo>
                    <a:pt x="428" y="301"/>
                  </a:lnTo>
                  <a:close/>
                  <a:moveTo>
                    <a:pt x="226" y="256"/>
                  </a:moveTo>
                  <a:cubicBezTo>
                    <a:pt x="79" y="256"/>
                    <a:pt x="79" y="256"/>
                    <a:pt x="79" y="256"/>
                  </a:cubicBezTo>
                  <a:cubicBezTo>
                    <a:pt x="79" y="235"/>
                    <a:pt x="79" y="235"/>
                    <a:pt x="79" y="235"/>
                  </a:cubicBezTo>
                  <a:cubicBezTo>
                    <a:pt x="226" y="235"/>
                    <a:pt x="226" y="235"/>
                    <a:pt x="226" y="235"/>
                  </a:cubicBezTo>
                  <a:lnTo>
                    <a:pt x="226" y="256"/>
                  </a:lnTo>
                  <a:close/>
                  <a:moveTo>
                    <a:pt x="374" y="170"/>
                  </a:moveTo>
                  <a:cubicBezTo>
                    <a:pt x="79" y="170"/>
                    <a:pt x="79" y="170"/>
                    <a:pt x="79" y="170"/>
                  </a:cubicBezTo>
                  <a:cubicBezTo>
                    <a:pt x="79" y="79"/>
                    <a:pt x="79" y="79"/>
                    <a:pt x="79" y="79"/>
                  </a:cubicBezTo>
                  <a:cubicBezTo>
                    <a:pt x="374" y="79"/>
                    <a:pt x="374" y="79"/>
                    <a:pt x="374" y="79"/>
                  </a:cubicBezTo>
                  <a:lnTo>
                    <a:pt x="374" y="170"/>
                  </a:lnTo>
                  <a:close/>
                  <a:moveTo>
                    <a:pt x="374" y="213"/>
                  </a:moveTo>
                  <a:cubicBezTo>
                    <a:pt x="79" y="213"/>
                    <a:pt x="79" y="213"/>
                    <a:pt x="79" y="213"/>
                  </a:cubicBezTo>
                  <a:cubicBezTo>
                    <a:pt x="79" y="192"/>
                    <a:pt x="79" y="192"/>
                    <a:pt x="79" y="192"/>
                  </a:cubicBezTo>
                  <a:cubicBezTo>
                    <a:pt x="374" y="192"/>
                    <a:pt x="374" y="192"/>
                    <a:pt x="374" y="192"/>
                  </a:cubicBezTo>
                  <a:lnTo>
                    <a:pt x="374" y="213"/>
                  </a:lnTo>
                  <a:close/>
                </a:path>
              </a:pathLst>
            </a:custGeom>
            <a:solidFill>
              <a:srgbClr val="003B8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solidFill>
                  <a:schemeClr val="bg1"/>
                </a:solidFill>
                <a:latin typeface="+mj-ea"/>
                <a:ea typeface="+mj-ea"/>
              </a:endParaRPr>
            </a:p>
          </p:txBody>
        </p:sp>
      </p:grpSp>
      <p:sp>
        <p:nvSpPr>
          <p:cNvPr id="125" name="テキスト ボックス 124">
            <a:extLst>
              <a:ext uri="{FF2B5EF4-FFF2-40B4-BE49-F238E27FC236}">
                <a16:creationId xmlns:a16="http://schemas.microsoft.com/office/drawing/2014/main" id="{31C665F8-5182-EDA7-6EAF-2B5F59798656}"/>
              </a:ext>
            </a:extLst>
          </p:cNvPr>
          <p:cNvSpPr txBox="1"/>
          <p:nvPr/>
        </p:nvSpPr>
        <p:spPr>
          <a:xfrm>
            <a:off x="6792950" y="3314894"/>
            <a:ext cx="2018181" cy="203133"/>
          </a:xfrm>
          <a:prstGeom prst="rect">
            <a:avLst/>
          </a:prstGeom>
          <a:noFill/>
        </p:spPr>
        <p:txBody>
          <a:bodyPr wrap="none" lIns="0" tIns="0" rIns="0" bIns="0" rtlCol="0">
            <a:spAutoFit/>
          </a:bodyPr>
          <a:lstStyle/>
          <a:p>
            <a:pPr defTabSz="1007772" fontAlgn="ctr">
              <a:lnSpc>
                <a:spcPct val="120000"/>
              </a:lnSpc>
              <a:buClr>
                <a:srgbClr val="000000"/>
              </a:buClr>
            </a:pPr>
            <a:r>
              <a:rPr kumimoji="1" lang="ja-JP" altLang="en-US" sz="1100" spc="100">
                <a:solidFill>
                  <a:srgbClr val="000000"/>
                </a:solidFill>
                <a:latin typeface="Meiryo UI" panose="020B0604030504040204" pitchFamily="50" charset="-128"/>
                <a:ea typeface="Meiryo UI" panose="020B0604030504040204" pitchFamily="50" charset="-128"/>
              </a:rPr>
              <a:t>地方公共団体向けダッシュボード</a:t>
            </a:r>
            <a:endParaRPr kumimoji="1" lang="en-US" altLang="ja-JP" sz="1100" spc="100">
              <a:solidFill>
                <a:srgbClr val="000000"/>
              </a:solidFill>
              <a:latin typeface="Meiryo UI" panose="020B0604030504040204" pitchFamily="50" charset="-128"/>
              <a:ea typeface="Meiryo UI" panose="020B0604030504040204" pitchFamily="50" charset="-128"/>
            </a:endParaRPr>
          </a:p>
        </p:txBody>
      </p:sp>
      <p:sp>
        <p:nvSpPr>
          <p:cNvPr id="126" name="テキスト ボックス 125">
            <a:extLst>
              <a:ext uri="{FF2B5EF4-FFF2-40B4-BE49-F238E27FC236}">
                <a16:creationId xmlns:a16="http://schemas.microsoft.com/office/drawing/2014/main" id="{7109E067-BAD1-265A-8346-699B1FE45D2E}"/>
              </a:ext>
            </a:extLst>
          </p:cNvPr>
          <p:cNvSpPr txBox="1"/>
          <p:nvPr/>
        </p:nvSpPr>
        <p:spPr>
          <a:xfrm>
            <a:off x="3270086" y="3065433"/>
            <a:ext cx="2127185" cy="203133"/>
          </a:xfrm>
          <a:prstGeom prst="rect">
            <a:avLst/>
          </a:prstGeom>
          <a:noFill/>
        </p:spPr>
        <p:txBody>
          <a:bodyPr wrap="none" lIns="0" tIns="0" rIns="0" bIns="0" rtlCol="0">
            <a:spAutoFit/>
          </a:bodyPr>
          <a:lstStyle/>
          <a:p>
            <a:pPr defTabSz="1007772" fontAlgn="ctr">
              <a:lnSpc>
                <a:spcPct val="120000"/>
              </a:lnSpc>
              <a:buClr>
                <a:srgbClr val="000000"/>
              </a:buClr>
            </a:pPr>
            <a:r>
              <a:rPr kumimoji="1" lang="ja-JP" altLang="en-US" sz="1100" spc="100">
                <a:solidFill>
                  <a:srgbClr val="000000"/>
                </a:solidFill>
                <a:latin typeface="Meiryo UI" panose="020B0604030504040204" pitchFamily="50" charset="-128"/>
                <a:ea typeface="Meiryo UI" panose="020B0604030504040204" pitchFamily="50" charset="-128"/>
              </a:rPr>
              <a:t>地方公共団体情報システムの</a:t>
            </a:r>
            <a:r>
              <a:rPr kumimoji="1" lang="en-US" altLang="ja-JP" sz="1100" spc="100">
                <a:solidFill>
                  <a:srgbClr val="000000"/>
                </a:solidFill>
                <a:latin typeface="Meiryo UI" panose="020B0604030504040204" pitchFamily="50" charset="-128"/>
                <a:ea typeface="Meiryo UI" panose="020B0604030504040204" pitchFamily="50" charset="-128"/>
              </a:rPr>
              <a:t>KPI</a:t>
            </a:r>
          </a:p>
        </p:txBody>
      </p:sp>
      <p:sp>
        <p:nvSpPr>
          <p:cNvPr id="127" name="テキスト ボックス 126">
            <a:extLst>
              <a:ext uri="{FF2B5EF4-FFF2-40B4-BE49-F238E27FC236}">
                <a16:creationId xmlns:a16="http://schemas.microsoft.com/office/drawing/2014/main" id="{B2A15BCB-2B15-50D8-3A1E-60777F6DB1ED}"/>
              </a:ext>
            </a:extLst>
          </p:cNvPr>
          <p:cNvSpPr txBox="1"/>
          <p:nvPr/>
        </p:nvSpPr>
        <p:spPr>
          <a:xfrm>
            <a:off x="6859438" y="3065433"/>
            <a:ext cx="1917192" cy="203133"/>
          </a:xfrm>
          <a:prstGeom prst="rect">
            <a:avLst/>
          </a:prstGeom>
          <a:noFill/>
        </p:spPr>
        <p:txBody>
          <a:bodyPr wrap="none" lIns="0" tIns="0" rIns="0" bIns="0" rtlCol="0">
            <a:spAutoFit/>
          </a:bodyPr>
          <a:lstStyle/>
          <a:p>
            <a:pPr defTabSz="1007772" fontAlgn="ctr">
              <a:lnSpc>
                <a:spcPct val="120000"/>
              </a:lnSpc>
              <a:buClr>
                <a:srgbClr val="000000"/>
              </a:buClr>
            </a:pPr>
            <a:r>
              <a:rPr kumimoji="1" lang="en-US" altLang="ja-JP" sz="1100" spc="100">
                <a:solidFill>
                  <a:srgbClr val="000000"/>
                </a:solidFill>
                <a:latin typeface="Meiryo UI" panose="020B0604030504040204" pitchFamily="50" charset="-128"/>
                <a:ea typeface="Meiryo UI" panose="020B0604030504040204" pitchFamily="50" charset="-128"/>
              </a:rPr>
              <a:t>KPI</a:t>
            </a:r>
            <a:r>
              <a:rPr kumimoji="1" lang="ja-JP" altLang="en-US" sz="1100" spc="100">
                <a:solidFill>
                  <a:srgbClr val="000000"/>
                </a:solidFill>
                <a:latin typeface="Meiryo UI" panose="020B0604030504040204" pitchFamily="50" charset="-128"/>
                <a:ea typeface="Meiryo UI" panose="020B0604030504040204" pitchFamily="50" charset="-128"/>
              </a:rPr>
              <a:t>を可視化するダッシュボード</a:t>
            </a:r>
            <a:endParaRPr kumimoji="1" lang="en-US" altLang="ja-JP" sz="1100" spc="100">
              <a:solidFill>
                <a:srgbClr val="000000"/>
              </a:solidFill>
              <a:latin typeface="Meiryo UI" panose="020B0604030504040204" pitchFamily="50" charset="-128"/>
              <a:ea typeface="Meiryo UI" panose="020B0604030504040204" pitchFamily="50" charset="-128"/>
            </a:endParaRPr>
          </a:p>
        </p:txBody>
      </p:sp>
      <p:cxnSp>
        <p:nvCxnSpPr>
          <p:cNvPr id="128" name="コネクタ: カギ線 127">
            <a:extLst>
              <a:ext uri="{FF2B5EF4-FFF2-40B4-BE49-F238E27FC236}">
                <a16:creationId xmlns:a16="http://schemas.microsoft.com/office/drawing/2014/main" id="{79504519-A08E-E155-D9BF-043F8E9762DA}"/>
              </a:ext>
            </a:extLst>
          </p:cNvPr>
          <p:cNvCxnSpPr>
            <a:cxnSpLocks/>
            <a:stCxn id="118" idx="3"/>
            <a:endCxn id="121" idx="1"/>
          </p:cNvCxnSpPr>
          <p:nvPr/>
        </p:nvCxnSpPr>
        <p:spPr>
          <a:xfrm>
            <a:off x="5161636" y="5670188"/>
            <a:ext cx="1222795" cy="242357"/>
          </a:xfrm>
          <a:prstGeom prst="bentConnector3">
            <a:avLst>
              <a:gd name="adj1" fmla="val 50000"/>
            </a:avLst>
          </a:prstGeom>
          <a:ln w="28575" cap="sq">
            <a:solidFill>
              <a:srgbClr val="3C82F5"/>
            </a:solidFill>
            <a:tailEnd type="triangle"/>
          </a:ln>
        </p:spPr>
        <p:style>
          <a:lnRef idx="1">
            <a:schemeClr val="accent1"/>
          </a:lnRef>
          <a:fillRef idx="0">
            <a:schemeClr val="accent1"/>
          </a:fillRef>
          <a:effectRef idx="0">
            <a:schemeClr val="accent1"/>
          </a:effectRef>
          <a:fontRef idx="minor">
            <a:schemeClr val="tx1"/>
          </a:fontRef>
        </p:style>
      </p:cxnSp>
      <p:cxnSp>
        <p:nvCxnSpPr>
          <p:cNvPr id="129" name="コネクタ: カギ線 128">
            <a:extLst>
              <a:ext uri="{FF2B5EF4-FFF2-40B4-BE49-F238E27FC236}">
                <a16:creationId xmlns:a16="http://schemas.microsoft.com/office/drawing/2014/main" id="{FB80207F-71D9-7419-6CC3-0B20F3750FCC}"/>
              </a:ext>
            </a:extLst>
          </p:cNvPr>
          <p:cNvCxnSpPr>
            <a:cxnSpLocks/>
            <a:stCxn id="105" idx="3"/>
            <a:endCxn id="119" idx="1"/>
          </p:cNvCxnSpPr>
          <p:nvPr/>
        </p:nvCxnSpPr>
        <p:spPr>
          <a:xfrm flipV="1">
            <a:off x="5166802" y="3770568"/>
            <a:ext cx="1217629" cy="155262"/>
          </a:xfrm>
          <a:prstGeom prst="bentConnector3">
            <a:avLst>
              <a:gd name="adj1" fmla="val 50000"/>
            </a:avLst>
          </a:prstGeom>
          <a:ln w="28575" cap="sq">
            <a:solidFill>
              <a:srgbClr val="3C82F5"/>
            </a:solidFill>
            <a:tailEnd type="triangle"/>
          </a:ln>
        </p:spPr>
        <p:style>
          <a:lnRef idx="1">
            <a:schemeClr val="accent1"/>
          </a:lnRef>
          <a:fillRef idx="0">
            <a:schemeClr val="accent1"/>
          </a:fillRef>
          <a:effectRef idx="0">
            <a:schemeClr val="accent1"/>
          </a:effectRef>
          <a:fontRef idx="minor">
            <a:schemeClr val="tx1"/>
          </a:fontRef>
        </p:style>
      </p:cxnSp>
      <p:cxnSp>
        <p:nvCxnSpPr>
          <p:cNvPr id="130" name="コネクタ: カギ線 129">
            <a:extLst>
              <a:ext uri="{FF2B5EF4-FFF2-40B4-BE49-F238E27FC236}">
                <a16:creationId xmlns:a16="http://schemas.microsoft.com/office/drawing/2014/main" id="{06E70A1E-B314-22ED-A27D-14967B5713AD}"/>
              </a:ext>
            </a:extLst>
          </p:cNvPr>
          <p:cNvCxnSpPr>
            <a:cxnSpLocks/>
            <a:stCxn id="105" idx="3"/>
            <a:endCxn id="120" idx="1"/>
          </p:cNvCxnSpPr>
          <p:nvPr/>
        </p:nvCxnSpPr>
        <p:spPr>
          <a:xfrm>
            <a:off x="5166802" y="3925830"/>
            <a:ext cx="1217629" cy="834171"/>
          </a:xfrm>
          <a:prstGeom prst="bentConnector3">
            <a:avLst>
              <a:gd name="adj1" fmla="val 50000"/>
            </a:avLst>
          </a:prstGeom>
          <a:ln w="28575" cap="sq">
            <a:solidFill>
              <a:srgbClr val="3C82F5"/>
            </a:solidFill>
            <a:tailEnd type="triangle"/>
          </a:ln>
        </p:spPr>
        <p:style>
          <a:lnRef idx="1">
            <a:schemeClr val="accent1"/>
          </a:lnRef>
          <a:fillRef idx="0">
            <a:schemeClr val="accent1"/>
          </a:fillRef>
          <a:effectRef idx="0">
            <a:schemeClr val="accent1"/>
          </a:effectRef>
          <a:fontRef idx="minor">
            <a:schemeClr val="tx1"/>
          </a:fontRef>
        </p:style>
      </p:cxnSp>
      <p:sp>
        <p:nvSpPr>
          <p:cNvPr id="131" name="左中かっこ 130">
            <a:extLst>
              <a:ext uri="{FF2B5EF4-FFF2-40B4-BE49-F238E27FC236}">
                <a16:creationId xmlns:a16="http://schemas.microsoft.com/office/drawing/2014/main" id="{50BA565D-D0DB-5BA9-F74D-A802901B8689}"/>
              </a:ext>
            </a:extLst>
          </p:cNvPr>
          <p:cNvSpPr/>
          <p:nvPr/>
        </p:nvSpPr>
        <p:spPr>
          <a:xfrm>
            <a:off x="2535266" y="3240121"/>
            <a:ext cx="379633" cy="2790106"/>
          </a:xfrm>
          <a:prstGeom prst="leftBrace">
            <a:avLst/>
          </a:prstGeom>
          <a:ln cap="sq">
            <a:solidFill>
              <a:srgbClr val="3C82F5"/>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32" name="テキスト ボックス 131">
            <a:extLst>
              <a:ext uri="{FF2B5EF4-FFF2-40B4-BE49-F238E27FC236}">
                <a16:creationId xmlns:a16="http://schemas.microsoft.com/office/drawing/2014/main" id="{7BCE32CC-6C2A-01B3-F5C9-7909529603CD}"/>
              </a:ext>
            </a:extLst>
          </p:cNvPr>
          <p:cNvSpPr txBox="1"/>
          <p:nvPr/>
        </p:nvSpPr>
        <p:spPr>
          <a:xfrm>
            <a:off x="2910991" y="4393279"/>
            <a:ext cx="2950094" cy="387798"/>
          </a:xfrm>
          <a:prstGeom prst="rect">
            <a:avLst/>
          </a:prstGeom>
          <a:noFill/>
        </p:spPr>
        <p:txBody>
          <a:bodyPr wrap="square" lIns="0" tIns="0" rIns="0" bIns="0" rtlCol="0">
            <a:spAutoFit/>
          </a:bodyPr>
          <a:lstStyle/>
          <a:p>
            <a:pPr defTabSz="1007772" fontAlgn="ctr">
              <a:lnSpc>
                <a:spcPct val="120000"/>
              </a:lnSpc>
              <a:buClr>
                <a:srgbClr val="000000"/>
              </a:buClr>
            </a:pPr>
            <a:r>
              <a:rPr kumimoji="1" lang="ja-JP" altLang="en-US" sz="1050" spc="100">
                <a:solidFill>
                  <a:srgbClr val="000000"/>
                </a:solidFill>
                <a:latin typeface="Meiryo UI" panose="020B0604030504040204" pitchFamily="50" charset="-128"/>
                <a:ea typeface="Meiryo UI" panose="020B0604030504040204" pitchFamily="50" charset="-128"/>
              </a:rPr>
              <a:t>本資料の説明範囲（</a:t>
            </a:r>
            <a:r>
              <a:rPr kumimoji="1" lang="en-US" altLang="ja-JP" sz="1050" spc="100">
                <a:solidFill>
                  <a:srgbClr val="000000"/>
                </a:solidFill>
                <a:latin typeface="Meiryo UI" panose="020B0604030504040204" pitchFamily="50" charset="-128"/>
                <a:ea typeface="Meiryo UI" panose="020B0604030504040204" pitchFamily="50" charset="-128"/>
              </a:rPr>
              <a:t>※</a:t>
            </a:r>
            <a:r>
              <a:rPr kumimoji="1" lang="ja-JP" altLang="en-US" sz="1050" spc="100">
                <a:solidFill>
                  <a:srgbClr val="000000"/>
                </a:solidFill>
                <a:latin typeface="Meiryo UI" panose="020B0604030504040204" pitchFamily="50" charset="-128"/>
                <a:ea typeface="Meiryo UI" panose="020B0604030504040204" pitchFamily="50" charset="-128"/>
              </a:rPr>
              <a:t>利用システムダッシュボードについては目標管理指標に関係する部分）</a:t>
            </a:r>
            <a:endParaRPr kumimoji="1" lang="en-US" altLang="ja-JP" sz="1050" spc="100">
              <a:solidFill>
                <a:srgbClr val="000000"/>
              </a:solidFill>
              <a:latin typeface="Meiryo UI" panose="020B0604030504040204" pitchFamily="50" charset="-128"/>
              <a:ea typeface="Meiryo UI" panose="020B0604030504040204" pitchFamily="50" charset="-128"/>
            </a:endParaRPr>
          </a:p>
        </p:txBody>
      </p:sp>
      <p:sp>
        <p:nvSpPr>
          <p:cNvPr id="133" name="テキスト ボックス 132">
            <a:extLst>
              <a:ext uri="{FF2B5EF4-FFF2-40B4-BE49-F238E27FC236}">
                <a16:creationId xmlns:a16="http://schemas.microsoft.com/office/drawing/2014/main" id="{8FE57419-8B9E-FE0F-549D-8AE9D8B3F678}"/>
              </a:ext>
            </a:extLst>
          </p:cNvPr>
          <p:cNvSpPr txBox="1"/>
          <p:nvPr/>
        </p:nvSpPr>
        <p:spPr>
          <a:xfrm>
            <a:off x="686215" y="4090728"/>
            <a:ext cx="923330" cy="203133"/>
          </a:xfrm>
          <a:prstGeom prst="rect">
            <a:avLst/>
          </a:prstGeom>
          <a:noFill/>
        </p:spPr>
        <p:txBody>
          <a:bodyPr wrap="none" lIns="0" tIns="0" rIns="0" bIns="0" rtlCol="0">
            <a:spAutoFit/>
          </a:bodyPr>
          <a:lstStyle/>
          <a:p>
            <a:pPr defTabSz="1007772" fontAlgn="ctr">
              <a:lnSpc>
                <a:spcPct val="120000"/>
              </a:lnSpc>
              <a:buClr>
                <a:srgbClr val="000000"/>
              </a:buClr>
            </a:pPr>
            <a:r>
              <a:rPr kumimoji="1" lang="ja-JP" altLang="en-US" sz="1100" spc="100">
                <a:solidFill>
                  <a:srgbClr val="000000"/>
                </a:solidFill>
                <a:latin typeface="Meiryo UI" panose="020B0604030504040204" pitchFamily="50" charset="-128"/>
                <a:ea typeface="Meiryo UI" panose="020B0604030504040204" pitchFamily="50" charset="-128"/>
              </a:rPr>
              <a:t>地方公共団体</a:t>
            </a:r>
            <a:endParaRPr kumimoji="1" lang="en-US" altLang="ja-JP" sz="1100" spc="100">
              <a:solidFill>
                <a:srgbClr val="000000"/>
              </a:solidFill>
              <a:latin typeface="Meiryo UI" panose="020B0604030504040204" pitchFamily="50" charset="-128"/>
              <a:ea typeface="Meiryo UI" panose="020B0604030504040204" pitchFamily="50" charset="-128"/>
            </a:endParaRPr>
          </a:p>
        </p:txBody>
      </p:sp>
      <p:sp>
        <p:nvSpPr>
          <p:cNvPr id="134" name="フリーフォーム: 図形 133">
            <a:extLst>
              <a:ext uri="{FF2B5EF4-FFF2-40B4-BE49-F238E27FC236}">
                <a16:creationId xmlns:a16="http://schemas.microsoft.com/office/drawing/2014/main" id="{866CA1C7-CA4A-C3DB-21F6-72F85FEF3EA3}"/>
              </a:ext>
            </a:extLst>
          </p:cNvPr>
          <p:cNvSpPr/>
          <p:nvPr/>
        </p:nvSpPr>
        <p:spPr>
          <a:xfrm>
            <a:off x="2800571" y="3279116"/>
            <a:ext cx="6826204" cy="1945859"/>
          </a:xfrm>
          <a:custGeom>
            <a:avLst/>
            <a:gdLst>
              <a:gd name="connsiteX0" fmla="*/ 6358269 w 6368902"/>
              <a:gd name="connsiteY0" fmla="*/ 0 h 2785730"/>
              <a:gd name="connsiteX1" fmla="*/ 0 w 6368902"/>
              <a:gd name="connsiteY1" fmla="*/ 10632 h 2785730"/>
              <a:gd name="connsiteX2" fmla="*/ 0 w 6368902"/>
              <a:gd name="connsiteY2" fmla="*/ 1446028 h 2785730"/>
              <a:gd name="connsiteX3" fmla="*/ 2966483 w 6368902"/>
              <a:gd name="connsiteY3" fmla="*/ 1435395 h 2785730"/>
              <a:gd name="connsiteX4" fmla="*/ 2966483 w 6368902"/>
              <a:gd name="connsiteY4" fmla="*/ 2775098 h 2785730"/>
              <a:gd name="connsiteX5" fmla="*/ 6368902 w 6368902"/>
              <a:gd name="connsiteY5" fmla="*/ 2785730 h 2785730"/>
              <a:gd name="connsiteX6" fmla="*/ 6358269 w 6368902"/>
              <a:gd name="connsiteY6" fmla="*/ 0 h 27857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368902" h="2785730">
                <a:moveTo>
                  <a:pt x="6358269" y="0"/>
                </a:moveTo>
                <a:lnTo>
                  <a:pt x="0" y="10632"/>
                </a:lnTo>
                <a:lnTo>
                  <a:pt x="0" y="1446028"/>
                </a:lnTo>
                <a:lnTo>
                  <a:pt x="2966483" y="1435395"/>
                </a:lnTo>
                <a:lnTo>
                  <a:pt x="2966483" y="2775098"/>
                </a:lnTo>
                <a:lnTo>
                  <a:pt x="6368902" y="2785730"/>
                </a:lnTo>
                <a:cubicBezTo>
                  <a:pt x="6365358" y="1857153"/>
                  <a:pt x="6361813" y="928577"/>
                  <a:pt x="6358269" y="0"/>
                </a:cubicBezTo>
                <a:close/>
              </a:path>
            </a:pathLst>
          </a:custGeom>
          <a:noFill/>
          <a:ln>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t" anchorCtr="0">
            <a:noAutofit/>
          </a:bodyPr>
          <a:lstStyle/>
          <a:p>
            <a:pPr algn="l"/>
            <a:endParaRPr kumimoji="1" lang="ja-JP" altLang="en-US">
              <a:solidFill>
                <a:srgbClr val="000000"/>
              </a:solidFill>
            </a:endParaRPr>
          </a:p>
        </p:txBody>
      </p:sp>
      <p:grpSp>
        <p:nvGrpSpPr>
          <p:cNvPr id="135" name="ブラウザ">
            <a:extLst>
              <a:ext uri="{FF2B5EF4-FFF2-40B4-BE49-F238E27FC236}">
                <a16:creationId xmlns:a16="http://schemas.microsoft.com/office/drawing/2014/main" id="{BC94C30D-6522-3DD2-30B0-13F0E5C23698}"/>
              </a:ext>
            </a:extLst>
          </p:cNvPr>
          <p:cNvGrpSpPr>
            <a:grpSpLocks noChangeAspect="1"/>
          </p:cNvGrpSpPr>
          <p:nvPr/>
        </p:nvGrpSpPr>
        <p:grpSpPr bwMode="auto">
          <a:xfrm>
            <a:off x="6368154" y="5281304"/>
            <a:ext cx="359278" cy="260203"/>
            <a:chOff x="2043" y="3338"/>
            <a:chExt cx="689" cy="499"/>
          </a:xfrm>
        </p:grpSpPr>
        <p:sp>
          <p:nvSpPr>
            <p:cNvPr id="136" name="Freeform 100">
              <a:extLst>
                <a:ext uri="{FF2B5EF4-FFF2-40B4-BE49-F238E27FC236}">
                  <a16:creationId xmlns:a16="http://schemas.microsoft.com/office/drawing/2014/main" id="{B28AB6DC-5E94-22B4-6975-CB891CC73A9A}"/>
                </a:ext>
              </a:extLst>
            </p:cNvPr>
            <p:cNvSpPr>
              <a:spLocks noEditPoints="1"/>
            </p:cNvSpPr>
            <p:nvPr/>
          </p:nvSpPr>
          <p:spPr bwMode="auto">
            <a:xfrm>
              <a:off x="2079" y="3364"/>
              <a:ext cx="615" cy="433"/>
            </a:xfrm>
            <a:custGeom>
              <a:avLst/>
              <a:gdLst>
                <a:gd name="T0" fmla="*/ 147 w 404"/>
                <a:gd name="T1" fmla="*/ 3 h 284"/>
                <a:gd name="T2" fmla="*/ 392 w 404"/>
                <a:gd name="T3" fmla="*/ 3 h 284"/>
                <a:gd name="T4" fmla="*/ 402 w 404"/>
                <a:gd name="T5" fmla="*/ 13 h 284"/>
                <a:gd name="T6" fmla="*/ 392 w 404"/>
                <a:gd name="T7" fmla="*/ 23 h 284"/>
                <a:gd name="T8" fmla="*/ 147 w 404"/>
                <a:gd name="T9" fmla="*/ 23 h 284"/>
                <a:gd name="T10" fmla="*/ 137 w 404"/>
                <a:gd name="T11" fmla="*/ 13 h 284"/>
                <a:gd name="T12" fmla="*/ 147 w 404"/>
                <a:gd name="T13" fmla="*/ 3 h 284"/>
                <a:gd name="T14" fmla="*/ 103 w 404"/>
                <a:gd name="T15" fmla="*/ 0 h 284"/>
                <a:gd name="T16" fmla="*/ 116 w 404"/>
                <a:gd name="T17" fmla="*/ 13 h 284"/>
                <a:gd name="T18" fmla="*/ 103 w 404"/>
                <a:gd name="T19" fmla="*/ 27 h 284"/>
                <a:gd name="T20" fmla="*/ 89 w 404"/>
                <a:gd name="T21" fmla="*/ 13 h 284"/>
                <a:gd name="T22" fmla="*/ 103 w 404"/>
                <a:gd name="T23" fmla="*/ 0 h 284"/>
                <a:gd name="T24" fmla="*/ 59 w 404"/>
                <a:gd name="T25" fmla="*/ 0 h 284"/>
                <a:gd name="T26" fmla="*/ 73 w 404"/>
                <a:gd name="T27" fmla="*/ 13 h 284"/>
                <a:gd name="T28" fmla="*/ 59 w 404"/>
                <a:gd name="T29" fmla="*/ 27 h 284"/>
                <a:gd name="T30" fmla="*/ 46 w 404"/>
                <a:gd name="T31" fmla="*/ 13 h 284"/>
                <a:gd name="T32" fmla="*/ 59 w 404"/>
                <a:gd name="T33" fmla="*/ 0 h 284"/>
                <a:gd name="T34" fmla="*/ 16 w 404"/>
                <a:gd name="T35" fmla="*/ 0 h 284"/>
                <a:gd name="T36" fmla="*/ 30 w 404"/>
                <a:gd name="T37" fmla="*/ 13 h 284"/>
                <a:gd name="T38" fmla="*/ 16 w 404"/>
                <a:gd name="T39" fmla="*/ 27 h 284"/>
                <a:gd name="T40" fmla="*/ 3 w 404"/>
                <a:gd name="T41" fmla="*/ 13 h 284"/>
                <a:gd name="T42" fmla="*/ 16 w 404"/>
                <a:gd name="T43" fmla="*/ 0 h 284"/>
                <a:gd name="T44" fmla="*/ 404 w 404"/>
                <a:gd name="T45" fmla="*/ 284 h 284"/>
                <a:gd name="T46" fmla="*/ 0 w 404"/>
                <a:gd name="T47" fmla="*/ 284 h 284"/>
                <a:gd name="T48" fmla="*/ 0 w 404"/>
                <a:gd name="T49" fmla="*/ 39 h 284"/>
                <a:gd name="T50" fmla="*/ 404 w 404"/>
                <a:gd name="T51" fmla="*/ 39 h 284"/>
                <a:gd name="T52" fmla="*/ 404 w 404"/>
                <a:gd name="T53" fmla="*/ 284 h 2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404" h="284">
                  <a:moveTo>
                    <a:pt x="147" y="3"/>
                  </a:moveTo>
                  <a:cubicBezTo>
                    <a:pt x="392" y="3"/>
                    <a:pt x="392" y="3"/>
                    <a:pt x="392" y="3"/>
                  </a:cubicBezTo>
                  <a:cubicBezTo>
                    <a:pt x="397" y="3"/>
                    <a:pt x="402" y="8"/>
                    <a:pt x="402" y="13"/>
                  </a:cubicBezTo>
                  <a:cubicBezTo>
                    <a:pt x="402" y="19"/>
                    <a:pt x="397" y="23"/>
                    <a:pt x="392" y="23"/>
                  </a:cubicBezTo>
                  <a:cubicBezTo>
                    <a:pt x="147" y="23"/>
                    <a:pt x="147" y="23"/>
                    <a:pt x="147" y="23"/>
                  </a:cubicBezTo>
                  <a:cubicBezTo>
                    <a:pt x="141" y="23"/>
                    <a:pt x="137" y="19"/>
                    <a:pt x="137" y="13"/>
                  </a:cubicBezTo>
                  <a:cubicBezTo>
                    <a:pt x="137" y="8"/>
                    <a:pt x="141" y="3"/>
                    <a:pt x="147" y="3"/>
                  </a:cubicBezTo>
                  <a:close/>
                  <a:moveTo>
                    <a:pt x="103" y="0"/>
                  </a:moveTo>
                  <a:cubicBezTo>
                    <a:pt x="110" y="0"/>
                    <a:pt x="116" y="6"/>
                    <a:pt x="116" y="13"/>
                  </a:cubicBezTo>
                  <a:cubicBezTo>
                    <a:pt x="116" y="21"/>
                    <a:pt x="110" y="27"/>
                    <a:pt x="103" y="27"/>
                  </a:cubicBezTo>
                  <a:cubicBezTo>
                    <a:pt x="95" y="27"/>
                    <a:pt x="89" y="21"/>
                    <a:pt x="89" y="13"/>
                  </a:cubicBezTo>
                  <a:cubicBezTo>
                    <a:pt x="89" y="6"/>
                    <a:pt x="95" y="0"/>
                    <a:pt x="103" y="0"/>
                  </a:cubicBezTo>
                  <a:close/>
                  <a:moveTo>
                    <a:pt x="59" y="0"/>
                  </a:moveTo>
                  <a:cubicBezTo>
                    <a:pt x="67" y="0"/>
                    <a:pt x="73" y="6"/>
                    <a:pt x="73" y="13"/>
                  </a:cubicBezTo>
                  <a:cubicBezTo>
                    <a:pt x="73" y="21"/>
                    <a:pt x="67" y="27"/>
                    <a:pt x="59" y="27"/>
                  </a:cubicBezTo>
                  <a:cubicBezTo>
                    <a:pt x="52" y="27"/>
                    <a:pt x="46" y="21"/>
                    <a:pt x="46" y="13"/>
                  </a:cubicBezTo>
                  <a:cubicBezTo>
                    <a:pt x="46" y="6"/>
                    <a:pt x="52" y="0"/>
                    <a:pt x="59" y="0"/>
                  </a:cubicBezTo>
                  <a:close/>
                  <a:moveTo>
                    <a:pt x="16" y="0"/>
                  </a:moveTo>
                  <a:cubicBezTo>
                    <a:pt x="24" y="0"/>
                    <a:pt x="30" y="6"/>
                    <a:pt x="30" y="13"/>
                  </a:cubicBezTo>
                  <a:cubicBezTo>
                    <a:pt x="30" y="21"/>
                    <a:pt x="24" y="27"/>
                    <a:pt x="16" y="27"/>
                  </a:cubicBezTo>
                  <a:cubicBezTo>
                    <a:pt x="9" y="27"/>
                    <a:pt x="3" y="21"/>
                    <a:pt x="3" y="13"/>
                  </a:cubicBezTo>
                  <a:cubicBezTo>
                    <a:pt x="3" y="6"/>
                    <a:pt x="9" y="0"/>
                    <a:pt x="16" y="0"/>
                  </a:cubicBezTo>
                  <a:close/>
                  <a:moveTo>
                    <a:pt x="404" y="284"/>
                  </a:moveTo>
                  <a:cubicBezTo>
                    <a:pt x="0" y="284"/>
                    <a:pt x="0" y="284"/>
                    <a:pt x="0" y="284"/>
                  </a:cubicBezTo>
                  <a:cubicBezTo>
                    <a:pt x="0" y="39"/>
                    <a:pt x="0" y="39"/>
                    <a:pt x="0" y="39"/>
                  </a:cubicBezTo>
                  <a:cubicBezTo>
                    <a:pt x="404" y="39"/>
                    <a:pt x="404" y="39"/>
                    <a:pt x="404" y="39"/>
                  </a:cubicBezTo>
                  <a:lnTo>
                    <a:pt x="404" y="28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latin typeface="+mj-ea"/>
                <a:ea typeface="+mj-ea"/>
              </a:endParaRPr>
            </a:p>
          </p:txBody>
        </p:sp>
        <p:sp>
          <p:nvSpPr>
            <p:cNvPr id="137" name="Freeform 101">
              <a:extLst>
                <a:ext uri="{FF2B5EF4-FFF2-40B4-BE49-F238E27FC236}">
                  <a16:creationId xmlns:a16="http://schemas.microsoft.com/office/drawing/2014/main" id="{7CDED81F-1CA4-3F14-19D2-C47042B6C2DE}"/>
                </a:ext>
              </a:extLst>
            </p:cNvPr>
            <p:cNvSpPr>
              <a:spLocks noEditPoints="1"/>
            </p:cNvSpPr>
            <p:nvPr/>
          </p:nvSpPr>
          <p:spPr bwMode="auto">
            <a:xfrm>
              <a:off x="2043" y="3338"/>
              <a:ext cx="689" cy="499"/>
            </a:xfrm>
            <a:custGeom>
              <a:avLst/>
              <a:gdLst>
                <a:gd name="T0" fmla="*/ 435 w 453"/>
                <a:gd name="T1" fmla="*/ 0 h 327"/>
                <a:gd name="T2" fmla="*/ 18 w 453"/>
                <a:gd name="T3" fmla="*/ 0 h 327"/>
                <a:gd name="T4" fmla="*/ 0 w 453"/>
                <a:gd name="T5" fmla="*/ 19 h 327"/>
                <a:gd name="T6" fmla="*/ 0 w 453"/>
                <a:gd name="T7" fmla="*/ 309 h 327"/>
                <a:gd name="T8" fmla="*/ 18 w 453"/>
                <a:gd name="T9" fmla="*/ 327 h 327"/>
                <a:gd name="T10" fmla="*/ 435 w 453"/>
                <a:gd name="T11" fmla="*/ 327 h 327"/>
                <a:gd name="T12" fmla="*/ 453 w 453"/>
                <a:gd name="T13" fmla="*/ 309 h 327"/>
                <a:gd name="T14" fmla="*/ 453 w 453"/>
                <a:gd name="T15" fmla="*/ 19 h 327"/>
                <a:gd name="T16" fmla="*/ 435 w 453"/>
                <a:gd name="T17" fmla="*/ 0 h 327"/>
                <a:gd name="T18" fmla="*/ 171 w 453"/>
                <a:gd name="T19" fmla="*/ 20 h 327"/>
                <a:gd name="T20" fmla="*/ 416 w 453"/>
                <a:gd name="T21" fmla="*/ 20 h 327"/>
                <a:gd name="T22" fmla="*/ 426 w 453"/>
                <a:gd name="T23" fmla="*/ 30 h 327"/>
                <a:gd name="T24" fmla="*/ 416 w 453"/>
                <a:gd name="T25" fmla="*/ 40 h 327"/>
                <a:gd name="T26" fmla="*/ 171 w 453"/>
                <a:gd name="T27" fmla="*/ 40 h 327"/>
                <a:gd name="T28" fmla="*/ 161 w 453"/>
                <a:gd name="T29" fmla="*/ 30 h 327"/>
                <a:gd name="T30" fmla="*/ 171 w 453"/>
                <a:gd name="T31" fmla="*/ 20 h 327"/>
                <a:gd name="T32" fmla="*/ 127 w 453"/>
                <a:gd name="T33" fmla="*/ 17 h 327"/>
                <a:gd name="T34" fmla="*/ 140 w 453"/>
                <a:gd name="T35" fmla="*/ 30 h 327"/>
                <a:gd name="T36" fmla="*/ 127 w 453"/>
                <a:gd name="T37" fmla="*/ 44 h 327"/>
                <a:gd name="T38" fmla="*/ 113 w 453"/>
                <a:gd name="T39" fmla="*/ 30 h 327"/>
                <a:gd name="T40" fmla="*/ 127 w 453"/>
                <a:gd name="T41" fmla="*/ 17 h 327"/>
                <a:gd name="T42" fmla="*/ 83 w 453"/>
                <a:gd name="T43" fmla="*/ 17 h 327"/>
                <a:gd name="T44" fmla="*/ 97 w 453"/>
                <a:gd name="T45" fmla="*/ 30 h 327"/>
                <a:gd name="T46" fmla="*/ 83 w 453"/>
                <a:gd name="T47" fmla="*/ 44 h 327"/>
                <a:gd name="T48" fmla="*/ 70 w 453"/>
                <a:gd name="T49" fmla="*/ 30 h 327"/>
                <a:gd name="T50" fmla="*/ 83 w 453"/>
                <a:gd name="T51" fmla="*/ 17 h 327"/>
                <a:gd name="T52" fmla="*/ 40 w 453"/>
                <a:gd name="T53" fmla="*/ 17 h 327"/>
                <a:gd name="T54" fmla="*/ 54 w 453"/>
                <a:gd name="T55" fmla="*/ 30 h 327"/>
                <a:gd name="T56" fmla="*/ 40 w 453"/>
                <a:gd name="T57" fmla="*/ 44 h 327"/>
                <a:gd name="T58" fmla="*/ 27 w 453"/>
                <a:gd name="T59" fmla="*/ 30 h 327"/>
                <a:gd name="T60" fmla="*/ 40 w 453"/>
                <a:gd name="T61" fmla="*/ 17 h 327"/>
                <a:gd name="T62" fmla="*/ 428 w 453"/>
                <a:gd name="T63" fmla="*/ 301 h 327"/>
                <a:gd name="T64" fmla="*/ 24 w 453"/>
                <a:gd name="T65" fmla="*/ 301 h 327"/>
                <a:gd name="T66" fmla="*/ 24 w 453"/>
                <a:gd name="T67" fmla="*/ 56 h 327"/>
                <a:gd name="T68" fmla="*/ 428 w 453"/>
                <a:gd name="T69" fmla="*/ 56 h 327"/>
                <a:gd name="T70" fmla="*/ 428 w 453"/>
                <a:gd name="T71" fmla="*/ 301 h 327"/>
                <a:gd name="T72" fmla="*/ 226 w 453"/>
                <a:gd name="T73" fmla="*/ 256 h 327"/>
                <a:gd name="T74" fmla="*/ 79 w 453"/>
                <a:gd name="T75" fmla="*/ 256 h 327"/>
                <a:gd name="T76" fmla="*/ 79 w 453"/>
                <a:gd name="T77" fmla="*/ 235 h 327"/>
                <a:gd name="T78" fmla="*/ 226 w 453"/>
                <a:gd name="T79" fmla="*/ 235 h 327"/>
                <a:gd name="T80" fmla="*/ 226 w 453"/>
                <a:gd name="T81" fmla="*/ 256 h 327"/>
                <a:gd name="T82" fmla="*/ 374 w 453"/>
                <a:gd name="T83" fmla="*/ 170 h 327"/>
                <a:gd name="T84" fmla="*/ 79 w 453"/>
                <a:gd name="T85" fmla="*/ 170 h 327"/>
                <a:gd name="T86" fmla="*/ 79 w 453"/>
                <a:gd name="T87" fmla="*/ 79 h 327"/>
                <a:gd name="T88" fmla="*/ 374 w 453"/>
                <a:gd name="T89" fmla="*/ 79 h 327"/>
                <a:gd name="T90" fmla="*/ 374 w 453"/>
                <a:gd name="T91" fmla="*/ 170 h 327"/>
                <a:gd name="T92" fmla="*/ 374 w 453"/>
                <a:gd name="T93" fmla="*/ 213 h 327"/>
                <a:gd name="T94" fmla="*/ 79 w 453"/>
                <a:gd name="T95" fmla="*/ 213 h 327"/>
                <a:gd name="T96" fmla="*/ 79 w 453"/>
                <a:gd name="T97" fmla="*/ 192 h 327"/>
                <a:gd name="T98" fmla="*/ 374 w 453"/>
                <a:gd name="T99" fmla="*/ 192 h 327"/>
                <a:gd name="T100" fmla="*/ 374 w 453"/>
                <a:gd name="T101" fmla="*/ 213 h 3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453" h="327">
                  <a:moveTo>
                    <a:pt x="435" y="0"/>
                  </a:moveTo>
                  <a:cubicBezTo>
                    <a:pt x="18" y="0"/>
                    <a:pt x="18" y="0"/>
                    <a:pt x="18" y="0"/>
                  </a:cubicBezTo>
                  <a:cubicBezTo>
                    <a:pt x="8" y="0"/>
                    <a:pt x="0" y="9"/>
                    <a:pt x="0" y="19"/>
                  </a:cubicBezTo>
                  <a:cubicBezTo>
                    <a:pt x="0" y="309"/>
                    <a:pt x="0" y="309"/>
                    <a:pt x="0" y="309"/>
                  </a:cubicBezTo>
                  <a:cubicBezTo>
                    <a:pt x="0" y="319"/>
                    <a:pt x="8" y="327"/>
                    <a:pt x="18" y="327"/>
                  </a:cubicBezTo>
                  <a:cubicBezTo>
                    <a:pt x="435" y="327"/>
                    <a:pt x="435" y="327"/>
                    <a:pt x="435" y="327"/>
                  </a:cubicBezTo>
                  <a:cubicBezTo>
                    <a:pt x="445" y="327"/>
                    <a:pt x="453" y="319"/>
                    <a:pt x="453" y="309"/>
                  </a:cubicBezTo>
                  <a:cubicBezTo>
                    <a:pt x="453" y="19"/>
                    <a:pt x="453" y="19"/>
                    <a:pt x="453" y="19"/>
                  </a:cubicBezTo>
                  <a:cubicBezTo>
                    <a:pt x="453" y="9"/>
                    <a:pt x="445" y="0"/>
                    <a:pt x="435" y="0"/>
                  </a:cubicBezTo>
                  <a:close/>
                  <a:moveTo>
                    <a:pt x="171" y="20"/>
                  </a:moveTo>
                  <a:cubicBezTo>
                    <a:pt x="416" y="20"/>
                    <a:pt x="416" y="20"/>
                    <a:pt x="416" y="20"/>
                  </a:cubicBezTo>
                  <a:cubicBezTo>
                    <a:pt x="421" y="20"/>
                    <a:pt x="426" y="25"/>
                    <a:pt x="426" y="30"/>
                  </a:cubicBezTo>
                  <a:cubicBezTo>
                    <a:pt x="426" y="36"/>
                    <a:pt x="421" y="40"/>
                    <a:pt x="416" y="40"/>
                  </a:cubicBezTo>
                  <a:cubicBezTo>
                    <a:pt x="171" y="40"/>
                    <a:pt x="171" y="40"/>
                    <a:pt x="171" y="40"/>
                  </a:cubicBezTo>
                  <a:cubicBezTo>
                    <a:pt x="165" y="40"/>
                    <a:pt x="161" y="36"/>
                    <a:pt x="161" y="30"/>
                  </a:cubicBezTo>
                  <a:cubicBezTo>
                    <a:pt x="161" y="25"/>
                    <a:pt x="165" y="20"/>
                    <a:pt x="171" y="20"/>
                  </a:cubicBezTo>
                  <a:close/>
                  <a:moveTo>
                    <a:pt x="127" y="17"/>
                  </a:moveTo>
                  <a:cubicBezTo>
                    <a:pt x="134" y="17"/>
                    <a:pt x="140" y="23"/>
                    <a:pt x="140" y="30"/>
                  </a:cubicBezTo>
                  <a:cubicBezTo>
                    <a:pt x="140" y="38"/>
                    <a:pt x="134" y="44"/>
                    <a:pt x="127" y="44"/>
                  </a:cubicBezTo>
                  <a:cubicBezTo>
                    <a:pt x="119" y="44"/>
                    <a:pt x="113" y="38"/>
                    <a:pt x="113" y="30"/>
                  </a:cubicBezTo>
                  <a:cubicBezTo>
                    <a:pt x="113" y="23"/>
                    <a:pt x="119" y="17"/>
                    <a:pt x="127" y="17"/>
                  </a:cubicBezTo>
                  <a:close/>
                  <a:moveTo>
                    <a:pt x="83" y="17"/>
                  </a:moveTo>
                  <a:cubicBezTo>
                    <a:pt x="91" y="17"/>
                    <a:pt x="97" y="23"/>
                    <a:pt x="97" y="30"/>
                  </a:cubicBezTo>
                  <a:cubicBezTo>
                    <a:pt x="97" y="38"/>
                    <a:pt x="91" y="44"/>
                    <a:pt x="83" y="44"/>
                  </a:cubicBezTo>
                  <a:cubicBezTo>
                    <a:pt x="76" y="44"/>
                    <a:pt x="70" y="38"/>
                    <a:pt x="70" y="30"/>
                  </a:cubicBezTo>
                  <a:cubicBezTo>
                    <a:pt x="70" y="23"/>
                    <a:pt x="76" y="17"/>
                    <a:pt x="83" y="17"/>
                  </a:cubicBezTo>
                  <a:close/>
                  <a:moveTo>
                    <a:pt x="40" y="17"/>
                  </a:moveTo>
                  <a:cubicBezTo>
                    <a:pt x="48" y="17"/>
                    <a:pt x="54" y="23"/>
                    <a:pt x="54" y="30"/>
                  </a:cubicBezTo>
                  <a:cubicBezTo>
                    <a:pt x="54" y="38"/>
                    <a:pt x="48" y="44"/>
                    <a:pt x="40" y="44"/>
                  </a:cubicBezTo>
                  <a:cubicBezTo>
                    <a:pt x="33" y="44"/>
                    <a:pt x="27" y="38"/>
                    <a:pt x="27" y="30"/>
                  </a:cubicBezTo>
                  <a:cubicBezTo>
                    <a:pt x="27" y="23"/>
                    <a:pt x="33" y="17"/>
                    <a:pt x="40" y="17"/>
                  </a:cubicBezTo>
                  <a:close/>
                  <a:moveTo>
                    <a:pt x="428" y="301"/>
                  </a:moveTo>
                  <a:cubicBezTo>
                    <a:pt x="24" y="301"/>
                    <a:pt x="24" y="301"/>
                    <a:pt x="24" y="301"/>
                  </a:cubicBezTo>
                  <a:cubicBezTo>
                    <a:pt x="24" y="56"/>
                    <a:pt x="24" y="56"/>
                    <a:pt x="24" y="56"/>
                  </a:cubicBezTo>
                  <a:cubicBezTo>
                    <a:pt x="428" y="56"/>
                    <a:pt x="428" y="56"/>
                    <a:pt x="428" y="56"/>
                  </a:cubicBezTo>
                  <a:lnTo>
                    <a:pt x="428" y="301"/>
                  </a:lnTo>
                  <a:close/>
                  <a:moveTo>
                    <a:pt x="226" y="256"/>
                  </a:moveTo>
                  <a:cubicBezTo>
                    <a:pt x="79" y="256"/>
                    <a:pt x="79" y="256"/>
                    <a:pt x="79" y="256"/>
                  </a:cubicBezTo>
                  <a:cubicBezTo>
                    <a:pt x="79" y="235"/>
                    <a:pt x="79" y="235"/>
                    <a:pt x="79" y="235"/>
                  </a:cubicBezTo>
                  <a:cubicBezTo>
                    <a:pt x="226" y="235"/>
                    <a:pt x="226" y="235"/>
                    <a:pt x="226" y="235"/>
                  </a:cubicBezTo>
                  <a:lnTo>
                    <a:pt x="226" y="256"/>
                  </a:lnTo>
                  <a:close/>
                  <a:moveTo>
                    <a:pt x="374" y="170"/>
                  </a:moveTo>
                  <a:cubicBezTo>
                    <a:pt x="79" y="170"/>
                    <a:pt x="79" y="170"/>
                    <a:pt x="79" y="170"/>
                  </a:cubicBezTo>
                  <a:cubicBezTo>
                    <a:pt x="79" y="79"/>
                    <a:pt x="79" y="79"/>
                    <a:pt x="79" y="79"/>
                  </a:cubicBezTo>
                  <a:cubicBezTo>
                    <a:pt x="374" y="79"/>
                    <a:pt x="374" y="79"/>
                    <a:pt x="374" y="79"/>
                  </a:cubicBezTo>
                  <a:lnTo>
                    <a:pt x="374" y="170"/>
                  </a:lnTo>
                  <a:close/>
                  <a:moveTo>
                    <a:pt x="374" y="213"/>
                  </a:moveTo>
                  <a:cubicBezTo>
                    <a:pt x="79" y="213"/>
                    <a:pt x="79" y="213"/>
                    <a:pt x="79" y="213"/>
                  </a:cubicBezTo>
                  <a:cubicBezTo>
                    <a:pt x="79" y="192"/>
                    <a:pt x="79" y="192"/>
                    <a:pt x="79" y="192"/>
                  </a:cubicBezTo>
                  <a:cubicBezTo>
                    <a:pt x="374" y="192"/>
                    <a:pt x="374" y="192"/>
                    <a:pt x="374" y="192"/>
                  </a:cubicBezTo>
                  <a:lnTo>
                    <a:pt x="374" y="213"/>
                  </a:lnTo>
                  <a:close/>
                </a:path>
              </a:pathLst>
            </a:custGeom>
            <a:solidFill>
              <a:srgbClr val="003B8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solidFill>
                  <a:schemeClr val="bg1"/>
                </a:solidFill>
                <a:latin typeface="+mj-ea"/>
                <a:ea typeface="+mj-ea"/>
              </a:endParaRPr>
            </a:p>
          </p:txBody>
        </p:sp>
      </p:grpSp>
      <p:sp>
        <p:nvSpPr>
          <p:cNvPr id="6" name="スライド番号プレースホルダー 2">
            <a:extLst>
              <a:ext uri="{FF2B5EF4-FFF2-40B4-BE49-F238E27FC236}">
                <a16:creationId xmlns:a16="http://schemas.microsoft.com/office/drawing/2014/main" id="{3BC8C37F-8DAD-6D69-B11F-F8238C81D171}"/>
              </a:ext>
            </a:extLst>
          </p:cNvPr>
          <p:cNvSpPr txBox="1">
            <a:spLocks/>
          </p:cNvSpPr>
          <p:nvPr/>
        </p:nvSpPr>
        <p:spPr>
          <a:xfrm>
            <a:off x="7290126" y="6321266"/>
            <a:ext cx="2228850" cy="365125"/>
          </a:xfrm>
          <a:prstGeom prst="rect">
            <a:avLst/>
          </a:prstGeom>
        </p:spPr>
        <p:txBody>
          <a:bodyPr vert="horz" lIns="91440" tIns="45720" rIns="91440" bIns="45720" rtlCol="0">
            <a:normAutofit/>
          </a:bodyPr>
          <a:lstStyle>
            <a:lvl1pPr marL="185732" indent="-185732" algn="l" defTabSz="742927" rtl="0" eaLnBrk="1" latinLnBrk="0" hangingPunct="1">
              <a:lnSpc>
                <a:spcPct val="90000"/>
              </a:lnSpc>
              <a:spcBef>
                <a:spcPts val="812"/>
              </a:spcBef>
              <a:buFont typeface="Arial" panose="020B0604020202020204" pitchFamily="34" charset="0"/>
              <a:buChar char="•"/>
              <a:defRPr kumimoji="1" sz="2275" kern="1200">
                <a:solidFill>
                  <a:schemeClr val="tx1"/>
                </a:solidFill>
                <a:latin typeface="+mn-lt"/>
                <a:ea typeface="+mn-ea"/>
                <a:cs typeface="+mn-cs"/>
              </a:defRPr>
            </a:lvl1pPr>
            <a:lvl2pPr marL="557195" indent="-185732" algn="l" defTabSz="742927" rtl="0" eaLnBrk="1" latinLnBrk="0" hangingPunct="1">
              <a:lnSpc>
                <a:spcPct val="90000"/>
              </a:lnSpc>
              <a:spcBef>
                <a:spcPts val="406"/>
              </a:spcBef>
              <a:buFont typeface="Arial" panose="020B0604020202020204" pitchFamily="34" charset="0"/>
              <a:buChar char="•"/>
              <a:defRPr kumimoji="1" sz="1950" kern="1200">
                <a:solidFill>
                  <a:schemeClr val="tx1"/>
                </a:solidFill>
                <a:latin typeface="+mn-lt"/>
                <a:ea typeface="+mn-ea"/>
                <a:cs typeface="+mn-cs"/>
              </a:defRPr>
            </a:lvl2pPr>
            <a:lvl3pPr marL="928659" indent="-185732" algn="l" defTabSz="742927" rtl="0" eaLnBrk="1" latinLnBrk="0" hangingPunct="1">
              <a:lnSpc>
                <a:spcPct val="90000"/>
              </a:lnSpc>
              <a:spcBef>
                <a:spcPts val="406"/>
              </a:spcBef>
              <a:buFont typeface="Arial" panose="020B0604020202020204" pitchFamily="34" charset="0"/>
              <a:buChar char="•"/>
              <a:defRPr kumimoji="1" sz="1625" kern="1200">
                <a:solidFill>
                  <a:schemeClr val="tx1"/>
                </a:solidFill>
                <a:latin typeface="+mn-lt"/>
                <a:ea typeface="+mn-ea"/>
                <a:cs typeface="+mn-cs"/>
              </a:defRPr>
            </a:lvl3pPr>
            <a:lvl4pPr marL="1300122" indent="-185732" algn="l" defTabSz="742927" rtl="0" eaLnBrk="1" latinLnBrk="0" hangingPunct="1">
              <a:lnSpc>
                <a:spcPct val="90000"/>
              </a:lnSpc>
              <a:spcBef>
                <a:spcPts val="406"/>
              </a:spcBef>
              <a:buFont typeface="Arial" panose="020B0604020202020204" pitchFamily="34" charset="0"/>
              <a:buChar char="•"/>
              <a:defRPr kumimoji="1" sz="1462" kern="1200">
                <a:solidFill>
                  <a:schemeClr val="tx1"/>
                </a:solidFill>
                <a:latin typeface="+mn-lt"/>
                <a:ea typeface="+mn-ea"/>
                <a:cs typeface="+mn-cs"/>
              </a:defRPr>
            </a:lvl4pPr>
            <a:lvl5pPr marL="1671586" indent="-185732" algn="l" defTabSz="742927" rtl="0" eaLnBrk="1" latinLnBrk="0" hangingPunct="1">
              <a:lnSpc>
                <a:spcPct val="90000"/>
              </a:lnSpc>
              <a:spcBef>
                <a:spcPts val="406"/>
              </a:spcBef>
              <a:buFont typeface="Arial" panose="020B0604020202020204" pitchFamily="34" charset="0"/>
              <a:buChar char="•"/>
              <a:defRPr kumimoji="1" sz="1462" kern="1200">
                <a:solidFill>
                  <a:schemeClr val="tx1"/>
                </a:solidFill>
                <a:latin typeface="+mn-lt"/>
                <a:ea typeface="+mn-ea"/>
                <a:cs typeface="+mn-cs"/>
              </a:defRPr>
            </a:lvl5pPr>
            <a:lvl6pPr marL="2043050" indent="-185732" algn="l" defTabSz="742927" rtl="0" eaLnBrk="1" latinLnBrk="0" hangingPunct="1">
              <a:lnSpc>
                <a:spcPct val="90000"/>
              </a:lnSpc>
              <a:spcBef>
                <a:spcPts val="406"/>
              </a:spcBef>
              <a:buFont typeface="Arial" panose="020B0604020202020204" pitchFamily="34" charset="0"/>
              <a:buChar char="•"/>
              <a:defRPr kumimoji="1" sz="1462" kern="1200">
                <a:solidFill>
                  <a:schemeClr val="tx1"/>
                </a:solidFill>
                <a:latin typeface="+mn-lt"/>
                <a:ea typeface="+mn-ea"/>
                <a:cs typeface="+mn-cs"/>
              </a:defRPr>
            </a:lvl6pPr>
            <a:lvl7pPr marL="2414513" indent="-185732" algn="l" defTabSz="742927" rtl="0" eaLnBrk="1" latinLnBrk="0" hangingPunct="1">
              <a:lnSpc>
                <a:spcPct val="90000"/>
              </a:lnSpc>
              <a:spcBef>
                <a:spcPts val="406"/>
              </a:spcBef>
              <a:buFont typeface="Arial" panose="020B0604020202020204" pitchFamily="34" charset="0"/>
              <a:buChar char="•"/>
              <a:defRPr kumimoji="1" sz="1462" kern="1200">
                <a:solidFill>
                  <a:schemeClr val="tx1"/>
                </a:solidFill>
                <a:latin typeface="+mn-lt"/>
                <a:ea typeface="+mn-ea"/>
                <a:cs typeface="+mn-cs"/>
              </a:defRPr>
            </a:lvl7pPr>
            <a:lvl8pPr marL="2785977" indent="-185732" algn="l" defTabSz="742927" rtl="0" eaLnBrk="1" latinLnBrk="0" hangingPunct="1">
              <a:lnSpc>
                <a:spcPct val="90000"/>
              </a:lnSpc>
              <a:spcBef>
                <a:spcPts val="406"/>
              </a:spcBef>
              <a:buFont typeface="Arial" panose="020B0604020202020204" pitchFamily="34" charset="0"/>
              <a:buChar char="•"/>
              <a:defRPr kumimoji="1" sz="1462" kern="1200">
                <a:solidFill>
                  <a:schemeClr val="tx1"/>
                </a:solidFill>
                <a:latin typeface="+mn-lt"/>
                <a:ea typeface="+mn-ea"/>
                <a:cs typeface="+mn-cs"/>
              </a:defRPr>
            </a:lvl8pPr>
            <a:lvl9pPr marL="3157440" indent="-185732" algn="l" defTabSz="742927" rtl="0" eaLnBrk="1" latinLnBrk="0" hangingPunct="1">
              <a:lnSpc>
                <a:spcPct val="90000"/>
              </a:lnSpc>
              <a:spcBef>
                <a:spcPts val="406"/>
              </a:spcBef>
              <a:buFont typeface="Arial" panose="020B0604020202020204" pitchFamily="34" charset="0"/>
              <a:buChar char="•"/>
              <a:defRPr kumimoji="1" sz="1462" kern="1200">
                <a:solidFill>
                  <a:schemeClr val="tx1"/>
                </a:solidFill>
                <a:latin typeface="+mn-lt"/>
                <a:ea typeface="+mn-ea"/>
                <a:cs typeface="+mn-cs"/>
              </a:defRPr>
            </a:lvl9pPr>
          </a:lstStyle>
          <a:p>
            <a:pPr marL="0" indent="0" algn="r">
              <a:buNone/>
            </a:pPr>
            <a:fld id="{DFD4F317-19D0-4848-B5EB-5B174DBE8CF9}" type="slidenum">
              <a:rPr lang="ja-JP" altLang="en-US" sz="1140" smtClean="0"/>
              <a:pPr marL="0" indent="0" algn="r">
                <a:buNone/>
              </a:pPr>
              <a:t>3</a:t>
            </a:fld>
            <a:endParaRPr lang="ja-JP" altLang="en-US" sz="1140"/>
          </a:p>
        </p:txBody>
      </p:sp>
    </p:spTree>
    <p:extLst>
      <p:ext uri="{BB962C8B-B14F-4D97-AF65-F5344CB8AC3E}">
        <p14:creationId xmlns:p14="http://schemas.microsoft.com/office/powerpoint/2010/main" val="17499161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0D095EFA-9052-CCE0-C1C5-31C7C25FC590}"/>
              </a:ext>
            </a:extLst>
          </p:cNvPr>
          <p:cNvSpPr>
            <a:spLocks noGrp="1"/>
          </p:cNvSpPr>
          <p:nvPr>
            <p:ph type="sldNum" sz="quarter" idx="10"/>
          </p:nvPr>
        </p:nvSpPr>
        <p:spPr/>
        <p:txBody>
          <a:bodyPr/>
          <a:lstStyle/>
          <a:p>
            <a:fld id="{DFD4F317-19D0-4848-B5EB-5B174DBE8CF9}" type="slidenum">
              <a:rPr lang="ja-JP" altLang="en-US" smtClean="0"/>
              <a:pPr/>
              <a:t>4</a:t>
            </a:fld>
            <a:endParaRPr lang="ja-JP" altLang="en-US"/>
          </a:p>
        </p:txBody>
      </p:sp>
      <p:sp>
        <p:nvSpPr>
          <p:cNvPr id="4" name="タイトル 3">
            <a:extLst>
              <a:ext uri="{FF2B5EF4-FFF2-40B4-BE49-F238E27FC236}">
                <a16:creationId xmlns:a16="http://schemas.microsoft.com/office/drawing/2014/main" id="{240FD7C9-D129-480C-A9EA-86A9EE848AE4}"/>
              </a:ext>
            </a:extLst>
          </p:cNvPr>
          <p:cNvSpPr>
            <a:spLocks noGrp="1"/>
          </p:cNvSpPr>
          <p:nvPr>
            <p:ph type="title"/>
          </p:nvPr>
        </p:nvSpPr>
        <p:spPr/>
        <p:txBody>
          <a:bodyPr/>
          <a:lstStyle/>
          <a:p>
            <a:r>
              <a:rPr lang="en-US" altLang="ja-JP"/>
              <a:t>2</a:t>
            </a:r>
            <a:r>
              <a:rPr lang="ja-JP" altLang="en-US"/>
              <a:t>．目標管理指標検討の根拠</a:t>
            </a:r>
            <a:endParaRPr kumimoji="1" lang="ja-JP" altLang="en-US"/>
          </a:p>
        </p:txBody>
      </p:sp>
    </p:spTree>
    <p:extLst>
      <p:ext uri="{BB962C8B-B14F-4D97-AF65-F5344CB8AC3E}">
        <p14:creationId xmlns:p14="http://schemas.microsoft.com/office/powerpoint/2010/main" val="42203414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テキスト ボックス 16">
            <a:extLst>
              <a:ext uri="{FF2B5EF4-FFF2-40B4-BE49-F238E27FC236}">
                <a16:creationId xmlns:a16="http://schemas.microsoft.com/office/drawing/2014/main" id="{5C068B83-3D6D-DFC6-2748-FFB88054774C}"/>
              </a:ext>
            </a:extLst>
          </p:cNvPr>
          <p:cNvSpPr txBox="1"/>
          <p:nvPr/>
        </p:nvSpPr>
        <p:spPr>
          <a:xfrm>
            <a:off x="967351" y="995620"/>
            <a:ext cx="7789339" cy="414237"/>
          </a:xfrm>
          <a:prstGeom prst="rect">
            <a:avLst/>
          </a:prstGeom>
          <a:noFill/>
        </p:spPr>
        <p:txBody>
          <a:bodyPr wrap="square" lIns="54610" tIns="54610" rIns="54610" bIns="54610" rtlCol="0">
            <a:noAutofit/>
          </a:bodyPr>
          <a:lstStyle/>
          <a:p>
            <a:pPr marL="285750" indent="-285750">
              <a:spcAft>
                <a:spcPts val="600"/>
              </a:spcAft>
              <a:buFont typeface="Wingdings" panose="05000000000000000000" pitchFamily="2" charset="2"/>
              <a:buChar char="n"/>
            </a:pPr>
            <a:r>
              <a:rPr kumimoji="1" lang="ja-JP" altLang="en-US" sz="1400"/>
              <a:t>目標管理指標はガバメントクラウドが目指す「</a:t>
            </a:r>
            <a:r>
              <a:rPr kumimoji="1" lang="ja-JP" altLang="en-US" sz="1400" b="1" u="sng"/>
              <a:t>迅速</a:t>
            </a:r>
            <a:r>
              <a:rPr kumimoji="1" lang="ja-JP" altLang="en-US" sz="1400"/>
              <a:t>、</a:t>
            </a:r>
            <a:r>
              <a:rPr kumimoji="1" lang="ja-JP" altLang="en-US" sz="1400" b="1" u="sng"/>
              <a:t>柔軟</a:t>
            </a:r>
            <a:r>
              <a:rPr kumimoji="1" lang="ja-JP" altLang="en-US" sz="1400"/>
              <a:t>、かつ</a:t>
            </a:r>
            <a:r>
              <a:rPr kumimoji="1" lang="ja-JP" altLang="en-US" sz="1400" b="1" u="sng"/>
              <a:t>セキュア</a:t>
            </a:r>
            <a:r>
              <a:rPr kumimoji="1" lang="ja-JP" altLang="en-US" sz="1400"/>
              <a:t>で</a:t>
            </a:r>
            <a:r>
              <a:rPr kumimoji="1" lang="ja-JP" altLang="en-US" sz="1400" b="1" u="sng"/>
              <a:t>コスト効率</a:t>
            </a:r>
            <a:r>
              <a:rPr kumimoji="1" lang="ja-JP" altLang="en-US" sz="1400"/>
              <a:t>の高いシステム」への到達度可視化のために設定する。</a:t>
            </a:r>
            <a:endParaRPr kumimoji="1" lang="ja-JP" altLang="en-US" sz="1400" strike="sngStrike"/>
          </a:p>
          <a:p>
            <a:pPr marL="285750" indent="-285750">
              <a:spcAft>
                <a:spcPts val="600"/>
              </a:spcAft>
              <a:buFont typeface="Wingdings" panose="05000000000000000000" pitchFamily="2" charset="2"/>
              <a:buChar char="n"/>
            </a:pPr>
            <a:r>
              <a:rPr kumimoji="1" lang="ja-JP" altLang="en-US" sz="1400"/>
              <a:t>上記</a:t>
            </a:r>
            <a:r>
              <a:rPr kumimoji="1" lang="en-US" altLang="ja-JP" sz="1400"/>
              <a:t>4</a:t>
            </a:r>
            <a:r>
              <a:rPr kumimoji="1" lang="ja-JP" altLang="en-US" sz="1400"/>
              <a:t>つのキーワードを包含・拡張した以下のガバメントクラウドにおけるリソース管理指標及び政府として掲げる政策目標を踏まえ、設定している。</a:t>
            </a:r>
            <a:endParaRPr kumimoji="1" lang="ja-JP" altLang="en-US" sz="1400" strike="sngStrike"/>
          </a:p>
          <a:p>
            <a:pPr marL="285750" indent="-285750">
              <a:spcAft>
                <a:spcPts val="600"/>
              </a:spcAft>
              <a:buFont typeface="Wingdings" panose="05000000000000000000" pitchFamily="2" charset="2"/>
              <a:buChar char="n"/>
            </a:pPr>
            <a:endParaRPr kumimoji="1" lang="en-US" altLang="ja-JP" sz="1400"/>
          </a:p>
        </p:txBody>
      </p:sp>
      <p:sp>
        <p:nvSpPr>
          <p:cNvPr id="18" name="タイトル 3">
            <a:extLst>
              <a:ext uri="{FF2B5EF4-FFF2-40B4-BE49-F238E27FC236}">
                <a16:creationId xmlns:a16="http://schemas.microsoft.com/office/drawing/2014/main" id="{289B9E2D-D219-27D2-43C9-84214F0D0B51}"/>
              </a:ext>
            </a:extLst>
          </p:cNvPr>
          <p:cNvSpPr txBox="1">
            <a:spLocks/>
          </p:cNvSpPr>
          <p:nvPr/>
        </p:nvSpPr>
        <p:spPr>
          <a:xfrm>
            <a:off x="1148465" y="501448"/>
            <a:ext cx="7789339" cy="414237"/>
          </a:xfrm>
          <a:prstGeom prst="rect">
            <a:avLst/>
          </a:prstGeom>
        </p:spPr>
        <p:txBody>
          <a:bodyPr vert="horz" lIns="0" tIns="0" rIns="0" bIns="0" rtlCol="0" anchor="ctr" anchorCtr="0">
            <a:noAutofit/>
          </a:bodyPr>
          <a:lstStyle>
            <a:lvl1pPr algn="l" defTabSz="844083" rtl="0" eaLnBrk="1" latinLnBrk="0" hangingPunct="1">
              <a:lnSpc>
                <a:spcPct val="100000"/>
              </a:lnSpc>
              <a:spcBef>
                <a:spcPct val="0"/>
              </a:spcBef>
              <a:buNone/>
              <a:defRPr kumimoji="1" sz="3323" b="1" kern="1200">
                <a:solidFill>
                  <a:schemeClr val="tx2"/>
                </a:solidFill>
                <a:latin typeface="+mj-lt"/>
                <a:ea typeface="+mj-ea"/>
                <a:cs typeface="+mj-cs"/>
              </a:defRPr>
            </a:lvl1pPr>
          </a:lstStyle>
          <a:p>
            <a:r>
              <a:rPr lang="ja-JP" altLang="en-US" sz="2400">
                <a:solidFill>
                  <a:schemeClr val="tx1"/>
                </a:solidFill>
                <a:latin typeface="+mj-ea"/>
                <a:cs typeface="+mj-lt"/>
              </a:rPr>
              <a:t>ガバメントクラウドにおける</a:t>
            </a:r>
            <a:r>
              <a:rPr lang="en-US" altLang="ja-JP" sz="2400">
                <a:solidFill>
                  <a:schemeClr val="tx1"/>
                </a:solidFill>
                <a:latin typeface="+mj-ea"/>
                <a:cs typeface="+mj-lt"/>
              </a:rPr>
              <a:t>11</a:t>
            </a:r>
            <a:r>
              <a:rPr lang="ja-JP" altLang="en-US" sz="2400">
                <a:solidFill>
                  <a:schemeClr val="tx1"/>
                </a:solidFill>
                <a:latin typeface="+mj-ea"/>
                <a:cs typeface="+mj-lt"/>
              </a:rPr>
              <a:t>のリソース管理指標</a:t>
            </a:r>
          </a:p>
        </p:txBody>
      </p:sp>
      <p:cxnSp>
        <p:nvCxnSpPr>
          <p:cNvPr id="19" name="直線コネクタ 18">
            <a:extLst>
              <a:ext uri="{FF2B5EF4-FFF2-40B4-BE49-F238E27FC236}">
                <a16:creationId xmlns:a16="http://schemas.microsoft.com/office/drawing/2014/main" id="{BF575281-F87B-6457-C867-BBB2EE47E348}"/>
              </a:ext>
            </a:extLst>
          </p:cNvPr>
          <p:cNvCxnSpPr/>
          <p:nvPr/>
        </p:nvCxnSpPr>
        <p:spPr>
          <a:xfrm>
            <a:off x="1039229" y="965125"/>
            <a:ext cx="7534914" cy="0"/>
          </a:xfrm>
          <a:prstGeom prst="line">
            <a:avLst/>
          </a:prstGeom>
          <a:l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20" name="スライド番号プレースホルダー 19">
            <a:extLst>
              <a:ext uri="{FF2B5EF4-FFF2-40B4-BE49-F238E27FC236}">
                <a16:creationId xmlns:a16="http://schemas.microsoft.com/office/drawing/2014/main" id="{AA937354-1056-0EE1-1F14-48FC871475E3}"/>
              </a:ext>
            </a:extLst>
          </p:cNvPr>
          <p:cNvSpPr>
            <a:spLocks noGrp="1"/>
          </p:cNvSpPr>
          <p:nvPr>
            <p:ph type="sldNum" sz="quarter" idx="12"/>
          </p:nvPr>
        </p:nvSpPr>
        <p:spPr/>
        <p:txBody>
          <a:bodyPr/>
          <a:lstStyle/>
          <a:p>
            <a:fld id="{DFD4F317-19D0-4848-B5EB-5B174DBE8CF9}" type="slidenum">
              <a:rPr lang="ja-JP" altLang="en-US" smtClean="0"/>
              <a:pPr/>
              <a:t>5</a:t>
            </a:fld>
            <a:endParaRPr lang="ja-JP" altLang="en-US"/>
          </a:p>
        </p:txBody>
      </p:sp>
      <p:sp>
        <p:nvSpPr>
          <p:cNvPr id="79" name="TextBox 475">
            <a:extLst>
              <a:ext uri="{FF2B5EF4-FFF2-40B4-BE49-F238E27FC236}">
                <a16:creationId xmlns:a16="http://schemas.microsoft.com/office/drawing/2014/main" id="{4859EA8C-5B96-7258-7CAE-8113228108E3}"/>
              </a:ext>
            </a:extLst>
          </p:cNvPr>
          <p:cNvSpPr txBox="1">
            <a:spLocks/>
          </p:cNvSpPr>
          <p:nvPr/>
        </p:nvSpPr>
        <p:spPr>
          <a:xfrm>
            <a:off x="446515" y="2785976"/>
            <a:ext cx="252000" cy="648000"/>
          </a:xfrm>
          <a:prstGeom prst="rect">
            <a:avLst/>
          </a:prstGeom>
          <a:solidFill>
            <a:srgbClr val="00338D"/>
          </a:solidFill>
          <a:ln w="9525">
            <a:solidFill>
              <a:srgbClr val="00338D"/>
            </a:solidFill>
          </a:ln>
        </p:spPr>
        <p:txBody>
          <a:bodyPr wrap="square" lIns="46800" tIns="46800" rIns="46800" bIns="4680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kumimoji="0" lang="en-US" sz="1100" b="1">
                <a:solidFill>
                  <a:prstClr val="white">
                    <a:lumMod val="95000"/>
                  </a:prstClr>
                </a:solidFill>
                <a:latin typeface="Arial"/>
              </a:rPr>
              <a:t>1</a:t>
            </a:r>
          </a:p>
        </p:txBody>
      </p:sp>
      <p:sp>
        <p:nvSpPr>
          <p:cNvPr id="80" name="TextBox 475">
            <a:extLst>
              <a:ext uri="{FF2B5EF4-FFF2-40B4-BE49-F238E27FC236}">
                <a16:creationId xmlns:a16="http://schemas.microsoft.com/office/drawing/2014/main" id="{295A29AA-89E8-202E-A26F-0808BCA6C1A3}"/>
              </a:ext>
            </a:extLst>
          </p:cNvPr>
          <p:cNvSpPr txBox="1">
            <a:spLocks/>
          </p:cNvSpPr>
          <p:nvPr/>
        </p:nvSpPr>
        <p:spPr>
          <a:xfrm>
            <a:off x="734515" y="2785976"/>
            <a:ext cx="1620000" cy="648000"/>
          </a:xfrm>
          <a:prstGeom prst="rect">
            <a:avLst/>
          </a:prstGeom>
          <a:solidFill>
            <a:srgbClr val="00338D"/>
          </a:solidFill>
          <a:ln w="9525" cap="flat" cmpd="sng" algn="ctr">
            <a:solidFill>
              <a:srgbClr val="00338D"/>
            </a:solidFill>
            <a:prstDash val="solid"/>
            <a:round/>
            <a:headEnd type="none" w="med" len="med"/>
            <a:tailEnd type="none" w="med" len="med"/>
          </a:ln>
        </p:spPr>
        <p:txBody>
          <a:bodyPr lIns="46800" tIns="46800" rIns="46800" bIns="468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kumimoji="0" lang="en-US" altLang="ja-JP" sz="1100" b="1">
                <a:solidFill>
                  <a:prstClr val="white"/>
                </a:solidFill>
                <a:latin typeface="Arial"/>
              </a:rPr>
              <a:t>Cost</a:t>
            </a:r>
            <a:br>
              <a:rPr kumimoji="0" lang="en-US" altLang="ja-JP" sz="1100" b="1">
                <a:solidFill>
                  <a:prstClr val="white"/>
                </a:solidFill>
                <a:latin typeface="Arial"/>
              </a:rPr>
            </a:br>
            <a:r>
              <a:rPr kumimoji="0" lang="ja-JP" altLang="en-US" sz="1100" b="1">
                <a:solidFill>
                  <a:prstClr val="white"/>
                </a:solidFill>
                <a:latin typeface="Arial"/>
              </a:rPr>
              <a:t>（コスト効率、最適化）</a:t>
            </a:r>
          </a:p>
        </p:txBody>
      </p:sp>
      <p:sp>
        <p:nvSpPr>
          <p:cNvPr id="81" name="TextBox 475">
            <a:extLst>
              <a:ext uri="{FF2B5EF4-FFF2-40B4-BE49-F238E27FC236}">
                <a16:creationId xmlns:a16="http://schemas.microsoft.com/office/drawing/2014/main" id="{67B55C0E-D5D8-7080-5AB3-CFB2E5C122D3}"/>
              </a:ext>
            </a:extLst>
          </p:cNvPr>
          <p:cNvSpPr txBox="1">
            <a:spLocks/>
          </p:cNvSpPr>
          <p:nvPr/>
        </p:nvSpPr>
        <p:spPr>
          <a:xfrm>
            <a:off x="6566515" y="2785976"/>
            <a:ext cx="2772000" cy="648000"/>
          </a:xfrm>
          <a:prstGeom prst="rect">
            <a:avLst/>
          </a:prstGeom>
          <a:solidFill>
            <a:sysClr val="window" lastClr="FFFFFF"/>
          </a:solidFill>
          <a:ln w="9525" cap="flat" cmpd="sng" algn="ctr">
            <a:solidFill>
              <a:sysClr val="window" lastClr="FFFFFF">
                <a:lumMod val="50000"/>
              </a:sysClr>
            </a:solidFill>
            <a:prstDash val="solid"/>
            <a:round/>
            <a:headEnd type="none" w="med" len="med"/>
            <a:tailEnd type="none" w="med" len="med"/>
          </a:ln>
        </p:spPr>
        <p:txBody>
          <a:bodyPr lIns="46800" tIns="46800" rIns="46800" bIns="468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71450" indent="-171450">
              <a:buFont typeface="Arial" panose="020B0604020202020204" pitchFamily="34" charset="0"/>
              <a:buChar char="•"/>
              <a:defRPr/>
            </a:pPr>
            <a:r>
              <a:rPr kumimoji="0" lang="ja-JP" altLang="en-US" sz="1100">
                <a:solidFill>
                  <a:srgbClr val="000000">
                    <a:lumMod val="100000"/>
                  </a:srgbClr>
                </a:solidFill>
                <a:latin typeface="Arial"/>
              </a:rPr>
              <a:t>運用コスト</a:t>
            </a:r>
          </a:p>
          <a:p>
            <a:pPr marL="171450" indent="-171450">
              <a:buFont typeface="Arial" panose="020B0604020202020204" pitchFamily="34" charset="0"/>
              <a:buChar char="•"/>
              <a:defRPr/>
            </a:pPr>
            <a:r>
              <a:rPr kumimoji="0" lang="ja-JP" altLang="en-US" sz="1100">
                <a:solidFill>
                  <a:srgbClr val="000000">
                    <a:lumMod val="100000"/>
                  </a:srgbClr>
                </a:solidFill>
                <a:latin typeface="Arial"/>
              </a:rPr>
              <a:t>仮想サーバー・ストレージ等の利用料</a:t>
            </a:r>
            <a:endParaRPr kumimoji="0" lang="en-US" altLang="ja-JP" sz="1100">
              <a:solidFill>
                <a:srgbClr val="000000">
                  <a:lumMod val="100000"/>
                </a:srgbClr>
              </a:solidFill>
              <a:latin typeface="Arial"/>
            </a:endParaRPr>
          </a:p>
          <a:p>
            <a:pPr marL="171450" indent="-171450">
              <a:buFont typeface="Arial" panose="020B0604020202020204" pitchFamily="34" charset="0"/>
              <a:buChar char="•"/>
              <a:defRPr/>
            </a:pPr>
            <a:r>
              <a:rPr kumimoji="0" lang="ja-JP" altLang="en-US" sz="1100">
                <a:solidFill>
                  <a:srgbClr val="000000">
                    <a:lumMod val="100000"/>
                  </a:srgbClr>
                </a:solidFill>
                <a:latin typeface="Arial"/>
              </a:rPr>
              <a:t>クラウド利用料</a:t>
            </a:r>
            <a:endParaRPr kumimoji="0" lang="en-US" altLang="ja-JP" sz="1100">
              <a:solidFill>
                <a:srgbClr val="000000">
                  <a:lumMod val="100000"/>
                </a:srgbClr>
              </a:solidFill>
              <a:latin typeface="Arial"/>
            </a:endParaRPr>
          </a:p>
          <a:p>
            <a:pPr marL="171450" indent="-171450">
              <a:buFont typeface="Arial" panose="020B0604020202020204" pitchFamily="34" charset="0"/>
              <a:buChar char="•"/>
              <a:defRPr/>
            </a:pPr>
            <a:r>
              <a:rPr kumimoji="0" lang="ja-JP" altLang="en-US" sz="1100">
                <a:solidFill>
                  <a:srgbClr val="000000">
                    <a:lumMod val="100000"/>
                  </a:srgbClr>
                </a:solidFill>
                <a:latin typeface="Arial"/>
              </a:rPr>
              <a:t>クラウド利用料の実績と予算の比較</a:t>
            </a:r>
          </a:p>
        </p:txBody>
      </p:sp>
      <p:sp>
        <p:nvSpPr>
          <p:cNvPr id="82" name="TextBox 475">
            <a:extLst>
              <a:ext uri="{FF2B5EF4-FFF2-40B4-BE49-F238E27FC236}">
                <a16:creationId xmlns:a16="http://schemas.microsoft.com/office/drawing/2014/main" id="{F2CC87DE-3FB8-A305-6876-D187008D7242}"/>
              </a:ext>
            </a:extLst>
          </p:cNvPr>
          <p:cNvSpPr txBox="1">
            <a:spLocks/>
          </p:cNvSpPr>
          <p:nvPr/>
        </p:nvSpPr>
        <p:spPr>
          <a:xfrm>
            <a:off x="2390515" y="2785976"/>
            <a:ext cx="4140000" cy="648000"/>
          </a:xfrm>
          <a:prstGeom prst="rect">
            <a:avLst/>
          </a:prstGeom>
          <a:solidFill>
            <a:sysClr val="window" lastClr="FFFFFF"/>
          </a:solidFill>
          <a:ln w="9525" cap="flat" cmpd="sng" algn="ctr">
            <a:solidFill>
              <a:sysClr val="window" lastClr="FFFFFF">
                <a:lumMod val="50000"/>
              </a:sysClr>
            </a:solidFill>
            <a:prstDash val="solid"/>
            <a:round/>
            <a:headEnd type="none" w="med" len="med"/>
            <a:tailEnd type="none" w="med" len="med"/>
          </a:ln>
        </p:spPr>
        <p:txBody>
          <a:bodyPr lIns="46800" tIns="46800" rIns="46800" bIns="468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71450" indent="-171450">
              <a:buFont typeface="Arial" panose="020B0604020202020204" pitchFamily="34" charset="0"/>
              <a:buChar char="•"/>
              <a:defRPr/>
            </a:pPr>
            <a:r>
              <a:rPr kumimoji="0" lang="ja-JP" altLang="en-US" sz="1100">
                <a:solidFill>
                  <a:srgbClr val="000000">
                    <a:lumMod val="100000"/>
                  </a:srgbClr>
                </a:solidFill>
                <a:latin typeface="Arial"/>
              </a:rPr>
              <a:t>イニシャルコスト・ランニングコストの削減</a:t>
            </a:r>
          </a:p>
          <a:p>
            <a:pPr marL="171450" indent="-171450">
              <a:buFont typeface="Arial" panose="020B0604020202020204" pitchFamily="34" charset="0"/>
              <a:buChar char="•"/>
              <a:defRPr/>
            </a:pPr>
            <a:r>
              <a:rPr kumimoji="0" lang="ja-JP" altLang="en-US" sz="1100">
                <a:solidFill>
                  <a:srgbClr val="000000">
                    <a:lumMod val="100000"/>
                  </a:srgbClr>
                </a:solidFill>
                <a:latin typeface="Arial"/>
              </a:rPr>
              <a:t>コスト最適化の余地を可視化することによる、継続的な投資対効果の改善</a:t>
            </a:r>
          </a:p>
        </p:txBody>
      </p:sp>
      <p:sp>
        <p:nvSpPr>
          <p:cNvPr id="83" name="TextBox 475">
            <a:extLst>
              <a:ext uri="{FF2B5EF4-FFF2-40B4-BE49-F238E27FC236}">
                <a16:creationId xmlns:a16="http://schemas.microsoft.com/office/drawing/2014/main" id="{71600E14-EAF6-6FD0-CF82-94AAC1212AF4}"/>
              </a:ext>
            </a:extLst>
          </p:cNvPr>
          <p:cNvSpPr txBox="1">
            <a:spLocks/>
          </p:cNvSpPr>
          <p:nvPr/>
        </p:nvSpPr>
        <p:spPr>
          <a:xfrm>
            <a:off x="446515" y="3469976"/>
            <a:ext cx="252000" cy="648000"/>
          </a:xfrm>
          <a:prstGeom prst="rect">
            <a:avLst/>
          </a:prstGeom>
          <a:solidFill>
            <a:srgbClr val="00338D"/>
          </a:solidFill>
          <a:ln w="9525">
            <a:solidFill>
              <a:srgbClr val="00338D"/>
            </a:solidFill>
          </a:ln>
        </p:spPr>
        <p:txBody>
          <a:bodyPr wrap="square" lIns="46800" tIns="46800" rIns="46800" bIns="4680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kumimoji="0" lang="en-US" sz="1100" b="1">
                <a:solidFill>
                  <a:prstClr val="white">
                    <a:lumMod val="95000"/>
                  </a:prstClr>
                </a:solidFill>
                <a:latin typeface="Arial"/>
              </a:rPr>
              <a:t>2</a:t>
            </a:r>
          </a:p>
        </p:txBody>
      </p:sp>
      <p:sp>
        <p:nvSpPr>
          <p:cNvPr id="84" name="TextBox 475">
            <a:extLst>
              <a:ext uri="{FF2B5EF4-FFF2-40B4-BE49-F238E27FC236}">
                <a16:creationId xmlns:a16="http://schemas.microsoft.com/office/drawing/2014/main" id="{4FB166B2-7E27-08EA-5650-24F2B1AC6BDF}"/>
              </a:ext>
            </a:extLst>
          </p:cNvPr>
          <p:cNvSpPr txBox="1">
            <a:spLocks/>
          </p:cNvSpPr>
          <p:nvPr/>
        </p:nvSpPr>
        <p:spPr>
          <a:xfrm>
            <a:off x="734515" y="3469976"/>
            <a:ext cx="1620000" cy="648000"/>
          </a:xfrm>
          <a:prstGeom prst="rect">
            <a:avLst/>
          </a:prstGeom>
          <a:solidFill>
            <a:srgbClr val="00338D"/>
          </a:solidFill>
          <a:ln w="9525" cap="flat" cmpd="sng" algn="ctr">
            <a:solidFill>
              <a:srgbClr val="00338D"/>
            </a:solidFill>
            <a:prstDash val="solid"/>
            <a:round/>
            <a:headEnd type="none" w="med" len="med"/>
            <a:tailEnd type="none" w="med" len="med"/>
          </a:ln>
        </p:spPr>
        <p:txBody>
          <a:bodyPr lIns="46800" tIns="46800" rIns="46800" bIns="468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kumimoji="0" lang="en-US" altLang="ja-JP" sz="1100" b="1">
                <a:solidFill>
                  <a:prstClr val="white"/>
                </a:solidFill>
                <a:latin typeface="Arial"/>
              </a:rPr>
              <a:t>Elasticity</a:t>
            </a:r>
            <a:br>
              <a:rPr kumimoji="0" lang="en-US" altLang="ja-JP" sz="1100" b="1">
                <a:solidFill>
                  <a:prstClr val="white"/>
                </a:solidFill>
                <a:latin typeface="Arial"/>
              </a:rPr>
            </a:br>
            <a:r>
              <a:rPr kumimoji="0" lang="ja-JP" altLang="en-US" sz="1100" b="1">
                <a:solidFill>
                  <a:prstClr val="white"/>
                </a:solidFill>
                <a:latin typeface="Arial"/>
              </a:rPr>
              <a:t>（弾力性）</a:t>
            </a:r>
          </a:p>
        </p:txBody>
      </p:sp>
      <p:sp>
        <p:nvSpPr>
          <p:cNvPr id="85" name="TextBox 475">
            <a:extLst>
              <a:ext uri="{FF2B5EF4-FFF2-40B4-BE49-F238E27FC236}">
                <a16:creationId xmlns:a16="http://schemas.microsoft.com/office/drawing/2014/main" id="{FEDA416A-245C-47EE-DBA2-EB702A340DEA}"/>
              </a:ext>
            </a:extLst>
          </p:cNvPr>
          <p:cNvSpPr txBox="1">
            <a:spLocks/>
          </p:cNvSpPr>
          <p:nvPr/>
        </p:nvSpPr>
        <p:spPr>
          <a:xfrm>
            <a:off x="6566515" y="3469976"/>
            <a:ext cx="2772000" cy="648000"/>
          </a:xfrm>
          <a:prstGeom prst="rect">
            <a:avLst/>
          </a:prstGeom>
          <a:solidFill>
            <a:sysClr val="window" lastClr="FFFFFF"/>
          </a:solidFill>
          <a:ln w="9525" cap="flat" cmpd="sng" algn="ctr">
            <a:solidFill>
              <a:sysClr val="window" lastClr="FFFFFF">
                <a:lumMod val="50000"/>
              </a:sysClr>
            </a:solidFill>
            <a:prstDash val="solid"/>
            <a:round/>
            <a:headEnd type="none" w="med" len="med"/>
            <a:tailEnd type="none" w="med" len="med"/>
          </a:ln>
        </p:spPr>
        <p:txBody>
          <a:bodyPr lIns="46800" tIns="46800" rIns="46800" bIns="468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71450" indent="-171450">
              <a:buFont typeface="Arial" panose="020B0604020202020204" pitchFamily="34" charset="0"/>
              <a:buChar char="•"/>
              <a:defRPr/>
            </a:pPr>
            <a:r>
              <a:rPr kumimoji="0" lang="ja-JP" altLang="en-US" sz="1100">
                <a:solidFill>
                  <a:srgbClr val="000000">
                    <a:lumMod val="100000"/>
                  </a:srgbClr>
                </a:solidFill>
                <a:latin typeface="Arial"/>
              </a:rPr>
              <a:t>エラーレート</a:t>
            </a:r>
            <a:endParaRPr kumimoji="0" lang="en-US" altLang="ja-JP" sz="1100">
              <a:solidFill>
                <a:srgbClr val="000000">
                  <a:lumMod val="100000"/>
                </a:srgbClr>
              </a:solidFill>
              <a:latin typeface="Arial"/>
            </a:endParaRPr>
          </a:p>
          <a:p>
            <a:pPr marL="171450" indent="-171450">
              <a:buFont typeface="Arial" panose="020B0604020202020204" pitchFamily="34" charset="0"/>
              <a:buChar char="•"/>
              <a:defRPr/>
            </a:pPr>
            <a:r>
              <a:rPr kumimoji="0" lang="ja-JP" altLang="en-US" sz="1100">
                <a:solidFill>
                  <a:srgbClr val="000000">
                    <a:lumMod val="100000"/>
                  </a:srgbClr>
                </a:solidFill>
                <a:latin typeface="Arial"/>
              </a:rPr>
              <a:t>レスポンスタイム</a:t>
            </a:r>
          </a:p>
        </p:txBody>
      </p:sp>
      <p:sp>
        <p:nvSpPr>
          <p:cNvPr id="86" name="TextBox 475">
            <a:extLst>
              <a:ext uri="{FF2B5EF4-FFF2-40B4-BE49-F238E27FC236}">
                <a16:creationId xmlns:a16="http://schemas.microsoft.com/office/drawing/2014/main" id="{6241EE8D-7EB6-555F-4381-029725A3140B}"/>
              </a:ext>
            </a:extLst>
          </p:cNvPr>
          <p:cNvSpPr txBox="1">
            <a:spLocks/>
          </p:cNvSpPr>
          <p:nvPr/>
        </p:nvSpPr>
        <p:spPr>
          <a:xfrm>
            <a:off x="2390515" y="3469976"/>
            <a:ext cx="4140000" cy="648000"/>
          </a:xfrm>
          <a:prstGeom prst="rect">
            <a:avLst/>
          </a:prstGeom>
          <a:solidFill>
            <a:sysClr val="window" lastClr="FFFFFF"/>
          </a:solidFill>
          <a:ln w="9525" cap="flat" cmpd="sng" algn="ctr">
            <a:solidFill>
              <a:sysClr val="window" lastClr="FFFFFF">
                <a:lumMod val="50000"/>
              </a:sysClr>
            </a:solidFill>
            <a:prstDash val="solid"/>
            <a:round/>
            <a:headEnd type="none" w="med" len="med"/>
            <a:tailEnd type="none" w="med" len="med"/>
          </a:ln>
        </p:spPr>
        <p:txBody>
          <a:bodyPr lIns="46800" tIns="46800" rIns="46800" bIns="468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71450" indent="-171450">
              <a:buFont typeface="Arial" panose="020B0604020202020204" pitchFamily="34" charset="0"/>
              <a:buChar char="•"/>
              <a:defRPr/>
            </a:pPr>
            <a:r>
              <a:rPr kumimoji="0" lang="ja-JP" altLang="en-US" sz="1100">
                <a:solidFill>
                  <a:srgbClr val="000000">
                    <a:lumMod val="100000"/>
                  </a:srgbClr>
                </a:solidFill>
                <a:latin typeface="Arial"/>
              </a:rPr>
              <a:t>変動する処理負荷に応じたリソースの最適化</a:t>
            </a:r>
          </a:p>
          <a:p>
            <a:pPr marL="171450" indent="-171450">
              <a:buFont typeface="Arial" panose="020B0604020202020204" pitchFamily="34" charset="0"/>
              <a:buChar char="•"/>
              <a:defRPr/>
            </a:pPr>
            <a:r>
              <a:rPr kumimoji="0" lang="ja-JP" altLang="en-US" sz="1100">
                <a:solidFill>
                  <a:srgbClr val="000000">
                    <a:lumMod val="100000"/>
                  </a:srgbClr>
                </a:solidFill>
                <a:latin typeface="Arial"/>
              </a:rPr>
              <a:t>リソース数・サイズ変更の柔軟性</a:t>
            </a:r>
          </a:p>
        </p:txBody>
      </p:sp>
      <p:sp>
        <p:nvSpPr>
          <p:cNvPr id="87" name="TextBox 475">
            <a:extLst>
              <a:ext uri="{FF2B5EF4-FFF2-40B4-BE49-F238E27FC236}">
                <a16:creationId xmlns:a16="http://schemas.microsoft.com/office/drawing/2014/main" id="{8F9E517F-1153-C1EC-5775-521A986563F1}"/>
              </a:ext>
            </a:extLst>
          </p:cNvPr>
          <p:cNvSpPr txBox="1">
            <a:spLocks/>
          </p:cNvSpPr>
          <p:nvPr/>
        </p:nvSpPr>
        <p:spPr>
          <a:xfrm>
            <a:off x="446515" y="4837976"/>
            <a:ext cx="252000" cy="648000"/>
          </a:xfrm>
          <a:prstGeom prst="rect">
            <a:avLst/>
          </a:prstGeom>
          <a:solidFill>
            <a:srgbClr val="00338D"/>
          </a:solidFill>
          <a:ln w="9525">
            <a:solidFill>
              <a:srgbClr val="00338D"/>
            </a:solidFill>
          </a:ln>
        </p:spPr>
        <p:txBody>
          <a:bodyPr wrap="square" lIns="46800" tIns="46800" rIns="46800" bIns="4680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kumimoji="0" lang="en-US" sz="1100" b="1">
                <a:solidFill>
                  <a:prstClr val="white">
                    <a:lumMod val="95000"/>
                  </a:prstClr>
                </a:solidFill>
                <a:latin typeface="Arial"/>
              </a:rPr>
              <a:t>4</a:t>
            </a:r>
          </a:p>
        </p:txBody>
      </p:sp>
      <p:sp>
        <p:nvSpPr>
          <p:cNvPr id="88" name="TextBox 475">
            <a:extLst>
              <a:ext uri="{FF2B5EF4-FFF2-40B4-BE49-F238E27FC236}">
                <a16:creationId xmlns:a16="http://schemas.microsoft.com/office/drawing/2014/main" id="{33015E3B-BDC3-73AC-167C-3F382A3A7CA0}"/>
              </a:ext>
            </a:extLst>
          </p:cNvPr>
          <p:cNvSpPr txBox="1">
            <a:spLocks/>
          </p:cNvSpPr>
          <p:nvPr/>
        </p:nvSpPr>
        <p:spPr>
          <a:xfrm>
            <a:off x="734515" y="4837976"/>
            <a:ext cx="1620000" cy="648000"/>
          </a:xfrm>
          <a:prstGeom prst="rect">
            <a:avLst/>
          </a:prstGeom>
          <a:solidFill>
            <a:srgbClr val="00338D"/>
          </a:solidFill>
          <a:ln w="9525" cap="flat" cmpd="sng" algn="ctr">
            <a:solidFill>
              <a:srgbClr val="00338D"/>
            </a:solidFill>
            <a:prstDash val="solid"/>
            <a:round/>
            <a:headEnd type="none" w="med" len="med"/>
            <a:tailEnd type="none" w="med" len="med"/>
          </a:ln>
        </p:spPr>
        <p:txBody>
          <a:bodyPr lIns="46800" tIns="46800" rIns="46800" bIns="468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kumimoji="0" lang="en-US" altLang="ja-JP" sz="1100" b="1">
                <a:solidFill>
                  <a:prstClr val="white"/>
                </a:solidFill>
                <a:latin typeface="Arial"/>
              </a:rPr>
              <a:t>Agility</a:t>
            </a:r>
            <a:br>
              <a:rPr kumimoji="0" lang="en-US" altLang="ja-JP" sz="1100" b="1">
                <a:solidFill>
                  <a:prstClr val="white"/>
                </a:solidFill>
                <a:latin typeface="Arial"/>
              </a:rPr>
            </a:br>
            <a:r>
              <a:rPr kumimoji="0" lang="ja-JP" altLang="en-US" sz="1100" b="1">
                <a:solidFill>
                  <a:prstClr val="white"/>
                </a:solidFill>
                <a:latin typeface="Arial"/>
              </a:rPr>
              <a:t>（俊敏性）</a:t>
            </a:r>
          </a:p>
        </p:txBody>
      </p:sp>
      <p:sp>
        <p:nvSpPr>
          <p:cNvPr id="89" name="TextBox 475">
            <a:extLst>
              <a:ext uri="{FF2B5EF4-FFF2-40B4-BE49-F238E27FC236}">
                <a16:creationId xmlns:a16="http://schemas.microsoft.com/office/drawing/2014/main" id="{75118FFF-7BEA-9E01-9FBF-4D2710DEB237}"/>
              </a:ext>
            </a:extLst>
          </p:cNvPr>
          <p:cNvSpPr txBox="1">
            <a:spLocks/>
          </p:cNvSpPr>
          <p:nvPr/>
        </p:nvSpPr>
        <p:spPr>
          <a:xfrm>
            <a:off x="6566515" y="4837976"/>
            <a:ext cx="2772000" cy="648000"/>
          </a:xfrm>
          <a:prstGeom prst="rect">
            <a:avLst/>
          </a:prstGeom>
          <a:solidFill>
            <a:sysClr val="window" lastClr="FFFFFF"/>
          </a:solidFill>
          <a:ln w="9525" cap="flat" cmpd="sng" algn="ctr">
            <a:solidFill>
              <a:sysClr val="window" lastClr="FFFFFF">
                <a:lumMod val="50000"/>
              </a:sysClr>
            </a:solidFill>
            <a:prstDash val="solid"/>
            <a:round/>
            <a:headEnd type="none" w="med" len="med"/>
            <a:tailEnd type="none" w="med" len="med"/>
          </a:ln>
        </p:spPr>
        <p:txBody>
          <a:bodyPr lIns="46800" tIns="46800" rIns="46800" bIns="468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71450" indent="-171450">
              <a:buFont typeface="Arial" panose="020B0604020202020204" pitchFamily="34" charset="0"/>
              <a:buChar char="•"/>
              <a:defRPr/>
            </a:pPr>
            <a:r>
              <a:rPr kumimoji="0" lang="ja-JP" altLang="en-US" sz="1100">
                <a:solidFill>
                  <a:srgbClr val="000000">
                    <a:lumMod val="100000"/>
                  </a:srgbClr>
                </a:solidFill>
                <a:latin typeface="Arial"/>
              </a:rPr>
              <a:t>インフラリリース時の準備時間・掛かる時間</a:t>
            </a:r>
            <a:endParaRPr kumimoji="0" lang="en-US" altLang="ja-JP" sz="1100">
              <a:solidFill>
                <a:srgbClr val="000000">
                  <a:lumMod val="100000"/>
                </a:srgbClr>
              </a:solidFill>
              <a:latin typeface="Arial"/>
            </a:endParaRPr>
          </a:p>
          <a:p>
            <a:pPr marL="171450" indent="-171450">
              <a:buFont typeface="Arial" panose="020B0604020202020204" pitchFamily="34" charset="0"/>
              <a:buChar char="•"/>
              <a:defRPr/>
            </a:pPr>
            <a:r>
              <a:rPr kumimoji="0" lang="ja-JP" altLang="en-US" sz="1100">
                <a:solidFill>
                  <a:srgbClr val="000000">
                    <a:lumMod val="100000"/>
                  </a:srgbClr>
                </a:solidFill>
                <a:latin typeface="Arial"/>
              </a:rPr>
              <a:t>インフラチューニング回数</a:t>
            </a:r>
            <a:endParaRPr kumimoji="0" lang="en-US" altLang="ja-JP" sz="1100">
              <a:solidFill>
                <a:srgbClr val="000000">
                  <a:lumMod val="100000"/>
                </a:srgbClr>
              </a:solidFill>
              <a:latin typeface="Arial"/>
            </a:endParaRPr>
          </a:p>
        </p:txBody>
      </p:sp>
      <p:sp>
        <p:nvSpPr>
          <p:cNvPr id="90" name="TextBox 475">
            <a:extLst>
              <a:ext uri="{FF2B5EF4-FFF2-40B4-BE49-F238E27FC236}">
                <a16:creationId xmlns:a16="http://schemas.microsoft.com/office/drawing/2014/main" id="{9C60F3AF-FCD2-A6DC-5F28-24B8A223A162}"/>
              </a:ext>
            </a:extLst>
          </p:cNvPr>
          <p:cNvSpPr txBox="1">
            <a:spLocks/>
          </p:cNvSpPr>
          <p:nvPr/>
        </p:nvSpPr>
        <p:spPr>
          <a:xfrm>
            <a:off x="2390515" y="4837976"/>
            <a:ext cx="4140000" cy="648000"/>
          </a:xfrm>
          <a:prstGeom prst="rect">
            <a:avLst/>
          </a:prstGeom>
          <a:solidFill>
            <a:sysClr val="window" lastClr="FFFFFF"/>
          </a:solidFill>
          <a:ln w="9525" cap="flat" cmpd="sng" algn="ctr">
            <a:solidFill>
              <a:sysClr val="window" lastClr="FFFFFF">
                <a:lumMod val="50000"/>
              </a:sysClr>
            </a:solidFill>
            <a:prstDash val="solid"/>
            <a:round/>
            <a:headEnd type="none" w="med" len="med"/>
            <a:tailEnd type="none" w="med" len="med"/>
          </a:ln>
        </p:spPr>
        <p:txBody>
          <a:bodyPr lIns="46800" tIns="46800" rIns="46800" bIns="468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71450" indent="-171450">
              <a:buFont typeface="Arial" panose="020B0604020202020204" pitchFamily="34" charset="0"/>
              <a:buChar char="•"/>
              <a:defRPr/>
            </a:pPr>
            <a:r>
              <a:rPr kumimoji="0" lang="ja-JP" altLang="en-US" sz="1100">
                <a:solidFill>
                  <a:srgbClr val="000000">
                    <a:lumMod val="100000"/>
                  </a:srgbClr>
                </a:solidFill>
                <a:latin typeface="Arial"/>
              </a:rPr>
              <a:t>環境変化に応じて最適なアプリケーションを採用できる追従性</a:t>
            </a:r>
          </a:p>
          <a:p>
            <a:pPr marL="171450" indent="-171450">
              <a:buFont typeface="Arial" panose="020B0604020202020204" pitchFamily="34" charset="0"/>
              <a:buChar char="•"/>
              <a:defRPr/>
            </a:pPr>
            <a:r>
              <a:rPr kumimoji="0" lang="ja-JP" altLang="en-US" sz="1100">
                <a:solidFill>
                  <a:srgbClr val="000000">
                    <a:lumMod val="100000"/>
                  </a:srgbClr>
                </a:solidFill>
                <a:latin typeface="Arial"/>
              </a:rPr>
              <a:t>モダンアプリケーション化（マイクロサービスアーキテクチャ等）に向けた</a:t>
            </a:r>
            <a:br>
              <a:rPr kumimoji="0" lang="en-US" altLang="ja-JP" sz="1100">
                <a:solidFill>
                  <a:srgbClr val="000000">
                    <a:lumMod val="100000"/>
                  </a:srgbClr>
                </a:solidFill>
                <a:latin typeface="Arial"/>
              </a:rPr>
            </a:br>
            <a:r>
              <a:rPr kumimoji="0" lang="ja-JP" altLang="en-US" sz="1100">
                <a:solidFill>
                  <a:srgbClr val="000000">
                    <a:lumMod val="100000"/>
                  </a:srgbClr>
                </a:solidFill>
                <a:latin typeface="Arial"/>
              </a:rPr>
              <a:t>継続的なシステム改修</a:t>
            </a:r>
          </a:p>
        </p:txBody>
      </p:sp>
      <p:sp>
        <p:nvSpPr>
          <p:cNvPr id="91" name="TextBox 475">
            <a:extLst>
              <a:ext uri="{FF2B5EF4-FFF2-40B4-BE49-F238E27FC236}">
                <a16:creationId xmlns:a16="http://schemas.microsoft.com/office/drawing/2014/main" id="{5FBC47F7-C2AF-53AB-A8C9-8B2439290393}"/>
              </a:ext>
            </a:extLst>
          </p:cNvPr>
          <p:cNvSpPr txBox="1">
            <a:spLocks/>
          </p:cNvSpPr>
          <p:nvPr/>
        </p:nvSpPr>
        <p:spPr>
          <a:xfrm>
            <a:off x="446515" y="4153976"/>
            <a:ext cx="252000" cy="648000"/>
          </a:xfrm>
          <a:prstGeom prst="rect">
            <a:avLst/>
          </a:prstGeom>
          <a:solidFill>
            <a:srgbClr val="00338D"/>
          </a:solidFill>
          <a:ln w="9525">
            <a:solidFill>
              <a:srgbClr val="00338D"/>
            </a:solidFill>
          </a:ln>
        </p:spPr>
        <p:txBody>
          <a:bodyPr wrap="square" lIns="46800" tIns="46800" rIns="46800" bIns="4680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kumimoji="0" lang="en-US" sz="1100" b="1">
                <a:solidFill>
                  <a:prstClr val="white">
                    <a:lumMod val="95000"/>
                  </a:prstClr>
                </a:solidFill>
                <a:latin typeface="Arial"/>
              </a:rPr>
              <a:t>3</a:t>
            </a:r>
          </a:p>
        </p:txBody>
      </p:sp>
      <p:sp>
        <p:nvSpPr>
          <p:cNvPr id="92" name="TextBox 475">
            <a:extLst>
              <a:ext uri="{FF2B5EF4-FFF2-40B4-BE49-F238E27FC236}">
                <a16:creationId xmlns:a16="http://schemas.microsoft.com/office/drawing/2014/main" id="{1B37E903-E906-E919-A39A-6FF799765EEC}"/>
              </a:ext>
            </a:extLst>
          </p:cNvPr>
          <p:cNvSpPr txBox="1">
            <a:spLocks/>
          </p:cNvSpPr>
          <p:nvPr/>
        </p:nvSpPr>
        <p:spPr>
          <a:xfrm>
            <a:off x="734515" y="4153976"/>
            <a:ext cx="1620000" cy="648000"/>
          </a:xfrm>
          <a:prstGeom prst="rect">
            <a:avLst/>
          </a:prstGeom>
          <a:solidFill>
            <a:srgbClr val="00338D"/>
          </a:solidFill>
          <a:ln w="9525" cap="flat" cmpd="sng" algn="ctr">
            <a:solidFill>
              <a:srgbClr val="00338D"/>
            </a:solidFill>
            <a:prstDash val="solid"/>
            <a:round/>
            <a:headEnd type="none" w="med" len="med"/>
            <a:tailEnd type="none" w="med" len="med"/>
          </a:ln>
        </p:spPr>
        <p:txBody>
          <a:bodyPr lIns="46800" tIns="46800" rIns="46800" bIns="468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kumimoji="0" lang="en-US" altLang="ja-JP" sz="1100" b="1">
                <a:solidFill>
                  <a:prstClr val="white"/>
                </a:solidFill>
                <a:latin typeface="Arial"/>
              </a:rPr>
              <a:t>Performance</a:t>
            </a:r>
            <a:br>
              <a:rPr kumimoji="0" lang="en-US" altLang="ja-JP" sz="1100" b="1">
                <a:solidFill>
                  <a:prstClr val="white"/>
                </a:solidFill>
                <a:latin typeface="Arial"/>
              </a:rPr>
            </a:br>
            <a:r>
              <a:rPr kumimoji="0" lang="ja-JP" altLang="en-US" sz="1100" b="1">
                <a:solidFill>
                  <a:prstClr val="white"/>
                </a:solidFill>
                <a:latin typeface="Arial"/>
              </a:rPr>
              <a:t>（パフォーマンス）</a:t>
            </a:r>
          </a:p>
        </p:txBody>
      </p:sp>
      <p:sp>
        <p:nvSpPr>
          <p:cNvPr id="93" name="TextBox 475">
            <a:extLst>
              <a:ext uri="{FF2B5EF4-FFF2-40B4-BE49-F238E27FC236}">
                <a16:creationId xmlns:a16="http://schemas.microsoft.com/office/drawing/2014/main" id="{9EE52C31-A872-61E2-B76C-7360E4AF6C32}"/>
              </a:ext>
            </a:extLst>
          </p:cNvPr>
          <p:cNvSpPr txBox="1">
            <a:spLocks/>
          </p:cNvSpPr>
          <p:nvPr/>
        </p:nvSpPr>
        <p:spPr>
          <a:xfrm>
            <a:off x="6566515" y="4153976"/>
            <a:ext cx="2772000" cy="648000"/>
          </a:xfrm>
          <a:prstGeom prst="rect">
            <a:avLst/>
          </a:prstGeom>
          <a:solidFill>
            <a:sysClr val="window" lastClr="FFFFFF"/>
          </a:solidFill>
          <a:ln w="9525" cap="flat" cmpd="sng" algn="ctr">
            <a:solidFill>
              <a:sysClr val="window" lastClr="FFFFFF">
                <a:lumMod val="50000"/>
              </a:sysClr>
            </a:solidFill>
            <a:prstDash val="solid"/>
            <a:round/>
            <a:headEnd type="none" w="med" len="med"/>
            <a:tailEnd type="none" w="med" len="med"/>
          </a:ln>
        </p:spPr>
        <p:txBody>
          <a:bodyPr lIns="46800" tIns="46800" rIns="46800" bIns="468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71450" indent="-171450">
              <a:buFont typeface="Arial" panose="020B0604020202020204" pitchFamily="34" charset="0"/>
              <a:buChar char="•"/>
              <a:defRPr/>
            </a:pPr>
            <a:r>
              <a:rPr kumimoji="0" lang="ja-JP" altLang="en-US" sz="1100">
                <a:solidFill>
                  <a:srgbClr val="000000">
                    <a:lumMod val="100000"/>
                  </a:srgbClr>
                </a:solidFill>
                <a:latin typeface="Arial"/>
              </a:rPr>
              <a:t>レスポンスタイム</a:t>
            </a:r>
          </a:p>
        </p:txBody>
      </p:sp>
      <p:sp>
        <p:nvSpPr>
          <p:cNvPr id="94" name="TextBox 475">
            <a:extLst>
              <a:ext uri="{FF2B5EF4-FFF2-40B4-BE49-F238E27FC236}">
                <a16:creationId xmlns:a16="http://schemas.microsoft.com/office/drawing/2014/main" id="{C88E8BC9-8351-82B8-076B-DDD3B23720CD}"/>
              </a:ext>
            </a:extLst>
          </p:cNvPr>
          <p:cNvSpPr txBox="1">
            <a:spLocks/>
          </p:cNvSpPr>
          <p:nvPr/>
        </p:nvSpPr>
        <p:spPr>
          <a:xfrm>
            <a:off x="2390515" y="4153976"/>
            <a:ext cx="4140000" cy="648000"/>
          </a:xfrm>
          <a:prstGeom prst="rect">
            <a:avLst/>
          </a:prstGeom>
          <a:solidFill>
            <a:sysClr val="window" lastClr="FFFFFF"/>
          </a:solidFill>
          <a:ln w="9525" cap="flat" cmpd="sng" algn="ctr">
            <a:solidFill>
              <a:sysClr val="window" lastClr="FFFFFF">
                <a:lumMod val="50000"/>
              </a:sysClr>
            </a:solidFill>
            <a:prstDash val="solid"/>
            <a:round/>
            <a:headEnd type="none" w="med" len="med"/>
            <a:tailEnd type="none" w="med" len="med"/>
          </a:ln>
        </p:spPr>
        <p:txBody>
          <a:bodyPr lIns="46800" tIns="46800" rIns="46800" bIns="468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71450" indent="-171450">
              <a:buFont typeface="Arial" panose="020B0604020202020204" pitchFamily="34" charset="0"/>
              <a:buChar char="•"/>
              <a:defRPr/>
            </a:pPr>
            <a:r>
              <a:rPr kumimoji="0" lang="ja-JP" altLang="en-US" sz="1100">
                <a:solidFill>
                  <a:srgbClr val="000000">
                    <a:lumMod val="100000"/>
                  </a:srgbClr>
                </a:solidFill>
                <a:latin typeface="Arial"/>
              </a:rPr>
              <a:t>変動する利用状況に対して安定したパフォーマンス水準の実現</a:t>
            </a:r>
          </a:p>
          <a:p>
            <a:pPr marL="171450" indent="-171450">
              <a:buFont typeface="Arial" panose="020B0604020202020204" pitchFamily="34" charset="0"/>
              <a:buChar char="•"/>
              <a:defRPr/>
            </a:pPr>
            <a:r>
              <a:rPr kumimoji="0" lang="ja-JP" altLang="en-US" sz="1100">
                <a:solidFill>
                  <a:srgbClr val="000000">
                    <a:lumMod val="100000"/>
                  </a:srgbClr>
                </a:solidFill>
                <a:latin typeface="Arial"/>
              </a:rPr>
              <a:t>システム全体のパフォーマンス効率化・最適化</a:t>
            </a:r>
          </a:p>
        </p:txBody>
      </p:sp>
      <p:sp>
        <p:nvSpPr>
          <p:cNvPr id="95" name="TextBox 475">
            <a:extLst>
              <a:ext uri="{FF2B5EF4-FFF2-40B4-BE49-F238E27FC236}">
                <a16:creationId xmlns:a16="http://schemas.microsoft.com/office/drawing/2014/main" id="{2665F340-6BB0-648C-F4C1-775D752F447C}"/>
              </a:ext>
            </a:extLst>
          </p:cNvPr>
          <p:cNvSpPr txBox="1">
            <a:spLocks/>
          </p:cNvSpPr>
          <p:nvPr/>
        </p:nvSpPr>
        <p:spPr>
          <a:xfrm>
            <a:off x="446515" y="2281976"/>
            <a:ext cx="8892000" cy="216000"/>
          </a:xfrm>
          <a:prstGeom prst="rect">
            <a:avLst/>
          </a:prstGeom>
          <a:noFill/>
          <a:ln w="9525">
            <a:noFill/>
          </a:ln>
        </p:spPr>
        <p:txBody>
          <a:bodyPr lIns="46800" tIns="46800" rIns="46800" bIns="4680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kumimoji="0" lang="ja-JP" altLang="en-US" sz="1200">
                <a:solidFill>
                  <a:srgbClr val="000000"/>
                </a:solidFill>
                <a:latin typeface="Arial"/>
              </a:rPr>
              <a:t>ガバメントクラウドにおけるリソース管理指標（</a:t>
            </a:r>
            <a:r>
              <a:rPr kumimoji="0" lang="en-US" altLang="ja-JP" sz="1200">
                <a:solidFill>
                  <a:srgbClr val="000000"/>
                </a:solidFill>
                <a:latin typeface="Arial"/>
              </a:rPr>
              <a:t>1/2</a:t>
            </a:r>
            <a:r>
              <a:rPr kumimoji="0" lang="ja-JP" altLang="en-US" sz="1200">
                <a:solidFill>
                  <a:srgbClr val="000000"/>
                </a:solidFill>
                <a:latin typeface="Arial"/>
              </a:rPr>
              <a:t>）</a:t>
            </a:r>
            <a:endParaRPr kumimoji="0" lang="en-US" sz="1200">
              <a:solidFill>
                <a:srgbClr val="000000"/>
              </a:solidFill>
              <a:latin typeface="Arial"/>
            </a:endParaRPr>
          </a:p>
        </p:txBody>
      </p:sp>
      <p:sp>
        <p:nvSpPr>
          <p:cNvPr id="96" name="テキスト ボックス 95">
            <a:extLst>
              <a:ext uri="{FF2B5EF4-FFF2-40B4-BE49-F238E27FC236}">
                <a16:creationId xmlns:a16="http://schemas.microsoft.com/office/drawing/2014/main" id="{60D41D78-05E2-5949-0644-0B84D73C447E}"/>
              </a:ext>
            </a:extLst>
          </p:cNvPr>
          <p:cNvSpPr txBox="1">
            <a:spLocks/>
          </p:cNvSpPr>
          <p:nvPr/>
        </p:nvSpPr>
        <p:spPr bwMode="gray">
          <a:xfrm>
            <a:off x="446515" y="2533976"/>
            <a:ext cx="1908000" cy="216000"/>
          </a:xfrm>
          <a:prstGeom prst="round2SameRect">
            <a:avLst>
              <a:gd name="adj1" fmla="val 28426"/>
              <a:gd name="adj2" fmla="val 0"/>
            </a:avLst>
          </a:prstGeom>
          <a:solidFill>
            <a:srgbClr val="00338D"/>
          </a:solidFill>
        </p:spPr>
        <p:txBody>
          <a:bodyPr wrap="none" lIns="0" tIns="0" rIns="0" bIns="0" rtlCol="0" anchor="ctr" anchorCtr="0">
            <a:noAutofit/>
          </a:bodyPr>
          <a:lstStyle/>
          <a:p>
            <a:pPr algn="ctr">
              <a:spcAft>
                <a:spcPts val="600"/>
              </a:spcAft>
              <a:defRPr/>
            </a:pPr>
            <a:r>
              <a:rPr kumimoji="0" lang="ja-JP" altLang="en-US" sz="1100" b="1" kern="0">
                <a:solidFill>
                  <a:prstClr val="white"/>
                </a:solidFill>
                <a:latin typeface="Arial"/>
              </a:rPr>
              <a:t>リソース管理指標</a:t>
            </a:r>
          </a:p>
        </p:txBody>
      </p:sp>
      <p:sp>
        <p:nvSpPr>
          <p:cNvPr id="97" name="テキスト ボックス 96">
            <a:extLst>
              <a:ext uri="{FF2B5EF4-FFF2-40B4-BE49-F238E27FC236}">
                <a16:creationId xmlns:a16="http://schemas.microsoft.com/office/drawing/2014/main" id="{9CE1813B-2D6D-7AF0-382A-72A5F9B4824E}"/>
              </a:ext>
            </a:extLst>
          </p:cNvPr>
          <p:cNvSpPr txBox="1">
            <a:spLocks/>
          </p:cNvSpPr>
          <p:nvPr/>
        </p:nvSpPr>
        <p:spPr bwMode="gray">
          <a:xfrm>
            <a:off x="2390515" y="2533976"/>
            <a:ext cx="4140000" cy="216000"/>
          </a:xfrm>
          <a:prstGeom prst="round2SameRect">
            <a:avLst>
              <a:gd name="adj1" fmla="val 28426"/>
              <a:gd name="adj2" fmla="val 0"/>
            </a:avLst>
          </a:prstGeom>
          <a:solidFill>
            <a:srgbClr val="0091DA"/>
          </a:solidFill>
        </p:spPr>
        <p:txBody>
          <a:bodyPr wrap="none" lIns="0" tIns="0" rIns="0" bIns="0" rtlCol="0" anchor="ctr" anchorCtr="0">
            <a:noAutofit/>
          </a:bodyPr>
          <a:lstStyle/>
          <a:p>
            <a:pPr algn="ctr" defTabSz="457200">
              <a:spcAft>
                <a:spcPts val="600"/>
              </a:spcAft>
            </a:pPr>
            <a:r>
              <a:rPr kumimoji="0" lang="ja-JP" altLang="en-US" sz="1100" b="1">
                <a:solidFill>
                  <a:prstClr val="white"/>
                </a:solidFill>
                <a:latin typeface="Arial"/>
              </a:rPr>
              <a:t>詳細</a:t>
            </a:r>
            <a:endParaRPr kumimoji="0" lang="en-US" altLang="ja-JP" sz="1100" b="1">
              <a:solidFill>
                <a:prstClr val="white"/>
              </a:solidFill>
              <a:latin typeface="Arial"/>
            </a:endParaRPr>
          </a:p>
        </p:txBody>
      </p:sp>
      <p:sp>
        <p:nvSpPr>
          <p:cNvPr id="98" name="テキスト ボックス 97">
            <a:extLst>
              <a:ext uri="{FF2B5EF4-FFF2-40B4-BE49-F238E27FC236}">
                <a16:creationId xmlns:a16="http://schemas.microsoft.com/office/drawing/2014/main" id="{27C5610B-ACC6-F040-BBCE-B493D4E36B03}"/>
              </a:ext>
            </a:extLst>
          </p:cNvPr>
          <p:cNvSpPr txBox="1">
            <a:spLocks/>
          </p:cNvSpPr>
          <p:nvPr/>
        </p:nvSpPr>
        <p:spPr bwMode="gray">
          <a:xfrm>
            <a:off x="6566515" y="2533976"/>
            <a:ext cx="2772000" cy="216000"/>
          </a:xfrm>
          <a:prstGeom prst="round2SameRect">
            <a:avLst>
              <a:gd name="adj1" fmla="val 28426"/>
              <a:gd name="adj2" fmla="val 0"/>
            </a:avLst>
          </a:prstGeom>
          <a:solidFill>
            <a:sysClr val="window" lastClr="FFFFFF">
              <a:lumMod val="50000"/>
            </a:sysClr>
          </a:solidFill>
        </p:spPr>
        <p:txBody>
          <a:bodyPr wrap="none" lIns="0" tIns="0" rIns="0" bIns="0" rtlCol="0" anchor="ctr" anchorCtr="0">
            <a:noAutofit/>
          </a:bodyPr>
          <a:lstStyle/>
          <a:p>
            <a:pPr algn="ctr">
              <a:spcAft>
                <a:spcPts val="600"/>
              </a:spcAft>
              <a:defRPr/>
            </a:pPr>
            <a:r>
              <a:rPr kumimoji="0" lang="ja-JP" altLang="en-US" sz="1100" b="1" kern="0">
                <a:solidFill>
                  <a:prstClr val="white"/>
                </a:solidFill>
                <a:latin typeface="Arial"/>
              </a:rPr>
              <a:t>指標値例</a:t>
            </a:r>
          </a:p>
        </p:txBody>
      </p:sp>
      <p:sp>
        <p:nvSpPr>
          <p:cNvPr id="99" name="TextBox 475">
            <a:extLst>
              <a:ext uri="{FF2B5EF4-FFF2-40B4-BE49-F238E27FC236}">
                <a16:creationId xmlns:a16="http://schemas.microsoft.com/office/drawing/2014/main" id="{E6659388-4D13-3084-6915-654F29E334BF}"/>
              </a:ext>
            </a:extLst>
          </p:cNvPr>
          <p:cNvSpPr txBox="1">
            <a:spLocks/>
          </p:cNvSpPr>
          <p:nvPr/>
        </p:nvSpPr>
        <p:spPr>
          <a:xfrm>
            <a:off x="447880" y="5533707"/>
            <a:ext cx="252000" cy="648000"/>
          </a:xfrm>
          <a:prstGeom prst="rect">
            <a:avLst/>
          </a:prstGeom>
          <a:solidFill>
            <a:srgbClr val="00338D"/>
          </a:solidFill>
          <a:ln w="9525">
            <a:solidFill>
              <a:srgbClr val="00338D"/>
            </a:solidFill>
          </a:ln>
        </p:spPr>
        <p:txBody>
          <a:bodyPr wrap="square" lIns="46800" tIns="46800" rIns="46800" bIns="4680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kumimoji="0" lang="en-US" sz="1100" b="1">
                <a:solidFill>
                  <a:prstClr val="white">
                    <a:lumMod val="95000"/>
                  </a:prstClr>
                </a:solidFill>
                <a:latin typeface="Arial"/>
              </a:rPr>
              <a:t>5</a:t>
            </a:r>
          </a:p>
        </p:txBody>
      </p:sp>
      <p:sp>
        <p:nvSpPr>
          <p:cNvPr id="100" name="TextBox 475">
            <a:extLst>
              <a:ext uri="{FF2B5EF4-FFF2-40B4-BE49-F238E27FC236}">
                <a16:creationId xmlns:a16="http://schemas.microsoft.com/office/drawing/2014/main" id="{DDC1E016-697D-E0C4-1C5C-2D3DEB756340}"/>
              </a:ext>
            </a:extLst>
          </p:cNvPr>
          <p:cNvSpPr txBox="1">
            <a:spLocks/>
          </p:cNvSpPr>
          <p:nvPr/>
        </p:nvSpPr>
        <p:spPr>
          <a:xfrm>
            <a:off x="734515" y="5533707"/>
            <a:ext cx="1620000" cy="648000"/>
          </a:xfrm>
          <a:prstGeom prst="rect">
            <a:avLst/>
          </a:prstGeom>
          <a:solidFill>
            <a:srgbClr val="00338D"/>
          </a:solidFill>
          <a:ln w="9525" cap="flat" cmpd="sng" algn="ctr">
            <a:solidFill>
              <a:srgbClr val="00338D"/>
            </a:solidFill>
            <a:prstDash val="solid"/>
            <a:round/>
            <a:headEnd type="none" w="med" len="med"/>
            <a:tailEnd type="none" w="med" len="med"/>
          </a:ln>
        </p:spPr>
        <p:txBody>
          <a:bodyPr lIns="46800" tIns="46800" rIns="46800" bIns="468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kumimoji="0" lang="en-US" altLang="ja-JP" sz="1100" b="1">
                <a:solidFill>
                  <a:prstClr val="white"/>
                </a:solidFill>
                <a:latin typeface="Arial"/>
              </a:rPr>
              <a:t>Velocity</a:t>
            </a:r>
            <a:br>
              <a:rPr kumimoji="0" lang="en-US" altLang="ja-JP" sz="1100" b="1">
                <a:solidFill>
                  <a:prstClr val="white"/>
                </a:solidFill>
                <a:latin typeface="Arial"/>
              </a:rPr>
            </a:br>
            <a:r>
              <a:rPr kumimoji="0" lang="ja-JP" altLang="en-US" sz="1100" b="1">
                <a:solidFill>
                  <a:prstClr val="white"/>
                </a:solidFill>
                <a:latin typeface="Arial"/>
              </a:rPr>
              <a:t>（ベロシティ）</a:t>
            </a:r>
          </a:p>
        </p:txBody>
      </p:sp>
      <p:sp>
        <p:nvSpPr>
          <p:cNvPr id="101" name="TextBox 475">
            <a:extLst>
              <a:ext uri="{FF2B5EF4-FFF2-40B4-BE49-F238E27FC236}">
                <a16:creationId xmlns:a16="http://schemas.microsoft.com/office/drawing/2014/main" id="{C99FBFB4-1BF0-080B-9D34-1E7910D17929}"/>
              </a:ext>
            </a:extLst>
          </p:cNvPr>
          <p:cNvSpPr txBox="1">
            <a:spLocks/>
          </p:cNvSpPr>
          <p:nvPr/>
        </p:nvSpPr>
        <p:spPr>
          <a:xfrm>
            <a:off x="6566515" y="5531377"/>
            <a:ext cx="2772000" cy="648000"/>
          </a:xfrm>
          <a:prstGeom prst="rect">
            <a:avLst/>
          </a:prstGeom>
          <a:solidFill>
            <a:sysClr val="window" lastClr="FFFFFF"/>
          </a:solidFill>
          <a:ln w="9525" cap="flat" cmpd="sng" algn="ctr">
            <a:solidFill>
              <a:sysClr val="window" lastClr="FFFFFF">
                <a:lumMod val="50000"/>
              </a:sysClr>
            </a:solidFill>
            <a:prstDash val="solid"/>
            <a:round/>
            <a:headEnd type="none" w="med" len="med"/>
            <a:tailEnd type="none" w="med" len="med"/>
          </a:ln>
        </p:spPr>
        <p:txBody>
          <a:bodyPr lIns="46800" tIns="46800" rIns="46800" bIns="468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71450" indent="-171450">
              <a:buFont typeface="Arial" panose="020B0604020202020204" pitchFamily="34" charset="0"/>
              <a:buChar char="•"/>
              <a:defRPr/>
            </a:pPr>
            <a:r>
              <a:rPr kumimoji="0" lang="ja-JP" altLang="en-US" sz="1100">
                <a:solidFill>
                  <a:srgbClr val="000000">
                    <a:lumMod val="100000"/>
                  </a:srgbClr>
                </a:solidFill>
                <a:latin typeface="Arial"/>
              </a:rPr>
              <a:t>エラーレート</a:t>
            </a:r>
            <a:endParaRPr kumimoji="0" lang="en-US" altLang="ja-JP" sz="1100">
              <a:solidFill>
                <a:srgbClr val="000000">
                  <a:lumMod val="100000"/>
                </a:srgbClr>
              </a:solidFill>
              <a:latin typeface="Arial"/>
            </a:endParaRPr>
          </a:p>
          <a:p>
            <a:pPr marL="171450" indent="-171450">
              <a:buFont typeface="Arial" panose="020B0604020202020204" pitchFamily="34" charset="0"/>
              <a:buChar char="•"/>
              <a:defRPr/>
            </a:pPr>
            <a:r>
              <a:rPr kumimoji="0" lang="ja-JP" altLang="en-US" sz="1100">
                <a:solidFill>
                  <a:srgbClr val="000000">
                    <a:lumMod val="100000"/>
                  </a:srgbClr>
                </a:solidFill>
                <a:latin typeface="Arial"/>
              </a:rPr>
              <a:t>インフラリリース時の準備時間・掛かる時間</a:t>
            </a:r>
            <a:endParaRPr kumimoji="0" lang="en-US" altLang="ja-JP" sz="1100">
              <a:solidFill>
                <a:srgbClr val="000000">
                  <a:lumMod val="100000"/>
                </a:srgbClr>
              </a:solidFill>
              <a:latin typeface="Arial"/>
            </a:endParaRPr>
          </a:p>
          <a:p>
            <a:pPr marL="171450" indent="-171450">
              <a:buFont typeface="Arial" panose="020B0604020202020204" pitchFamily="34" charset="0"/>
              <a:buChar char="•"/>
              <a:defRPr/>
            </a:pPr>
            <a:r>
              <a:rPr kumimoji="0" lang="ja-JP" altLang="en-US" sz="1100">
                <a:solidFill>
                  <a:srgbClr val="000000">
                    <a:lumMod val="100000"/>
                  </a:srgbClr>
                </a:solidFill>
                <a:latin typeface="Arial"/>
              </a:rPr>
              <a:t>インフラチューニング回数</a:t>
            </a:r>
            <a:endParaRPr kumimoji="0" lang="en-US" altLang="ja-JP" sz="1100">
              <a:solidFill>
                <a:srgbClr val="000000">
                  <a:lumMod val="100000"/>
                </a:srgbClr>
              </a:solidFill>
              <a:latin typeface="Arial"/>
            </a:endParaRPr>
          </a:p>
        </p:txBody>
      </p:sp>
      <p:sp>
        <p:nvSpPr>
          <p:cNvPr id="102" name="TextBox 475">
            <a:extLst>
              <a:ext uri="{FF2B5EF4-FFF2-40B4-BE49-F238E27FC236}">
                <a16:creationId xmlns:a16="http://schemas.microsoft.com/office/drawing/2014/main" id="{F87D9E66-B5EF-F90C-E7BB-5D81A82068DD}"/>
              </a:ext>
            </a:extLst>
          </p:cNvPr>
          <p:cNvSpPr txBox="1">
            <a:spLocks/>
          </p:cNvSpPr>
          <p:nvPr/>
        </p:nvSpPr>
        <p:spPr>
          <a:xfrm>
            <a:off x="2389150" y="5533707"/>
            <a:ext cx="4140000" cy="648000"/>
          </a:xfrm>
          <a:prstGeom prst="rect">
            <a:avLst/>
          </a:prstGeom>
          <a:solidFill>
            <a:sysClr val="window" lastClr="FFFFFF"/>
          </a:solidFill>
          <a:ln w="9525" cap="flat" cmpd="sng" algn="ctr">
            <a:solidFill>
              <a:sysClr val="window" lastClr="FFFFFF">
                <a:lumMod val="50000"/>
              </a:sysClr>
            </a:solidFill>
            <a:prstDash val="solid"/>
            <a:round/>
            <a:headEnd type="none" w="med" len="med"/>
            <a:tailEnd type="none" w="med" len="med"/>
          </a:ln>
        </p:spPr>
        <p:txBody>
          <a:bodyPr lIns="46800" tIns="46800" rIns="46800" bIns="4680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71450" indent="-171450">
              <a:buFont typeface="Arial" panose="020B0604020202020204" pitchFamily="34" charset="0"/>
              <a:buChar char="•"/>
              <a:defRPr/>
            </a:pPr>
            <a:r>
              <a:rPr kumimoji="0" lang="ja-JP" altLang="en-US" sz="1100">
                <a:solidFill>
                  <a:srgbClr val="000000">
                    <a:lumMod val="100000"/>
                  </a:srgbClr>
                </a:solidFill>
                <a:latin typeface="Arial"/>
              </a:rPr>
              <a:t>開発～デプロイの</a:t>
            </a:r>
            <a:r>
              <a:rPr kumimoji="0" lang="en-US" altLang="ja-JP" sz="1100">
                <a:solidFill>
                  <a:srgbClr val="000000">
                    <a:lumMod val="100000"/>
                  </a:srgbClr>
                </a:solidFill>
                <a:latin typeface="Arial"/>
              </a:rPr>
              <a:t>CI/CD</a:t>
            </a:r>
            <a:r>
              <a:rPr kumimoji="0" lang="ja-JP" altLang="en-US" sz="1100">
                <a:solidFill>
                  <a:srgbClr val="000000">
                    <a:lumMod val="100000"/>
                  </a:srgbClr>
                </a:solidFill>
                <a:latin typeface="Arial"/>
              </a:rPr>
              <a:t>プロセス化による、サービス提供・改善サイクルの短期間化</a:t>
            </a:r>
          </a:p>
          <a:p>
            <a:pPr marL="171450" indent="-171450">
              <a:buFont typeface="Arial" panose="020B0604020202020204" pitchFamily="34" charset="0"/>
              <a:buChar char="•"/>
              <a:defRPr/>
            </a:pPr>
            <a:r>
              <a:rPr kumimoji="0" lang="ja-JP" altLang="en-US" sz="1100">
                <a:solidFill>
                  <a:srgbClr val="000000">
                    <a:lumMod val="100000"/>
                  </a:srgbClr>
                </a:solidFill>
                <a:latin typeface="Arial"/>
              </a:rPr>
              <a:t>動的なリソースマネジメントによるアプリケーション変更の柔軟性</a:t>
            </a:r>
          </a:p>
        </p:txBody>
      </p:sp>
    </p:spTree>
    <p:extLst>
      <p:ext uri="{BB962C8B-B14F-4D97-AF65-F5344CB8AC3E}">
        <p14:creationId xmlns:p14="http://schemas.microsoft.com/office/powerpoint/2010/main" val="9910912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タイトル 3">
            <a:extLst>
              <a:ext uri="{FF2B5EF4-FFF2-40B4-BE49-F238E27FC236}">
                <a16:creationId xmlns:a16="http://schemas.microsoft.com/office/drawing/2014/main" id="{289B9E2D-D219-27D2-43C9-84214F0D0B51}"/>
              </a:ext>
            </a:extLst>
          </p:cNvPr>
          <p:cNvSpPr txBox="1">
            <a:spLocks/>
          </p:cNvSpPr>
          <p:nvPr/>
        </p:nvSpPr>
        <p:spPr>
          <a:xfrm>
            <a:off x="1148465" y="501448"/>
            <a:ext cx="7789339" cy="414237"/>
          </a:xfrm>
          <a:prstGeom prst="rect">
            <a:avLst/>
          </a:prstGeom>
        </p:spPr>
        <p:txBody>
          <a:bodyPr vert="horz" lIns="0" tIns="0" rIns="0" bIns="0" rtlCol="0" anchor="ctr" anchorCtr="0">
            <a:noAutofit/>
          </a:bodyPr>
          <a:lstStyle>
            <a:lvl1pPr algn="l" defTabSz="844083" rtl="0" eaLnBrk="1" latinLnBrk="0" hangingPunct="1">
              <a:lnSpc>
                <a:spcPct val="100000"/>
              </a:lnSpc>
              <a:spcBef>
                <a:spcPct val="0"/>
              </a:spcBef>
              <a:buNone/>
              <a:defRPr kumimoji="1" sz="3323" b="1" kern="1200">
                <a:solidFill>
                  <a:schemeClr val="tx2"/>
                </a:solidFill>
                <a:latin typeface="+mj-lt"/>
                <a:ea typeface="+mj-ea"/>
                <a:cs typeface="+mj-cs"/>
              </a:defRPr>
            </a:lvl1pPr>
          </a:lstStyle>
          <a:p>
            <a:r>
              <a:rPr lang="ja-JP" altLang="en-US" sz="2400">
                <a:solidFill>
                  <a:schemeClr val="tx1"/>
                </a:solidFill>
                <a:latin typeface="+mj-ea"/>
                <a:cs typeface="+mj-lt"/>
              </a:rPr>
              <a:t>ガバメントクラウドにおける</a:t>
            </a:r>
            <a:r>
              <a:rPr lang="en-US" altLang="ja-JP" sz="2400">
                <a:solidFill>
                  <a:schemeClr val="tx1"/>
                </a:solidFill>
                <a:latin typeface="+mj-ea"/>
                <a:cs typeface="+mj-lt"/>
              </a:rPr>
              <a:t>11</a:t>
            </a:r>
            <a:r>
              <a:rPr lang="ja-JP" altLang="en-US" sz="2400">
                <a:solidFill>
                  <a:schemeClr val="tx1"/>
                </a:solidFill>
                <a:latin typeface="+mj-ea"/>
                <a:cs typeface="+mj-lt"/>
              </a:rPr>
              <a:t>のリソース管理指標</a:t>
            </a:r>
          </a:p>
        </p:txBody>
      </p:sp>
      <p:cxnSp>
        <p:nvCxnSpPr>
          <p:cNvPr id="19" name="直線コネクタ 18">
            <a:extLst>
              <a:ext uri="{FF2B5EF4-FFF2-40B4-BE49-F238E27FC236}">
                <a16:creationId xmlns:a16="http://schemas.microsoft.com/office/drawing/2014/main" id="{BF575281-F87B-6457-C867-BBB2EE47E348}"/>
              </a:ext>
            </a:extLst>
          </p:cNvPr>
          <p:cNvCxnSpPr/>
          <p:nvPr/>
        </p:nvCxnSpPr>
        <p:spPr>
          <a:xfrm>
            <a:off x="1039229" y="965125"/>
            <a:ext cx="7534914" cy="0"/>
          </a:xfrm>
          <a:prstGeom prst="line">
            <a:avLst/>
          </a:prstGeom>
          <a:l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20" name="スライド番号プレースホルダー 19">
            <a:extLst>
              <a:ext uri="{FF2B5EF4-FFF2-40B4-BE49-F238E27FC236}">
                <a16:creationId xmlns:a16="http://schemas.microsoft.com/office/drawing/2014/main" id="{AA937354-1056-0EE1-1F14-48FC871475E3}"/>
              </a:ext>
            </a:extLst>
          </p:cNvPr>
          <p:cNvSpPr>
            <a:spLocks noGrp="1"/>
          </p:cNvSpPr>
          <p:nvPr>
            <p:ph type="sldNum" sz="quarter" idx="12"/>
          </p:nvPr>
        </p:nvSpPr>
        <p:spPr/>
        <p:txBody>
          <a:bodyPr/>
          <a:lstStyle/>
          <a:p>
            <a:fld id="{DFD4F317-19D0-4848-B5EB-5B174DBE8CF9}" type="slidenum">
              <a:rPr lang="ja-JP" altLang="en-US" smtClean="0"/>
              <a:pPr/>
              <a:t>6</a:t>
            </a:fld>
            <a:endParaRPr lang="ja-JP" altLang="en-US"/>
          </a:p>
        </p:txBody>
      </p:sp>
      <p:sp>
        <p:nvSpPr>
          <p:cNvPr id="2" name="テキスト ボックス 1">
            <a:extLst>
              <a:ext uri="{FF2B5EF4-FFF2-40B4-BE49-F238E27FC236}">
                <a16:creationId xmlns:a16="http://schemas.microsoft.com/office/drawing/2014/main" id="{58F55D20-FA50-18AB-AF8C-A5878FA28C4C}"/>
              </a:ext>
            </a:extLst>
          </p:cNvPr>
          <p:cNvSpPr txBox="1">
            <a:spLocks/>
          </p:cNvSpPr>
          <p:nvPr/>
        </p:nvSpPr>
        <p:spPr bwMode="gray">
          <a:xfrm>
            <a:off x="434790" y="1754041"/>
            <a:ext cx="1908000" cy="216000"/>
          </a:xfrm>
          <a:prstGeom prst="round2SameRect">
            <a:avLst>
              <a:gd name="adj1" fmla="val 28426"/>
              <a:gd name="adj2" fmla="val 0"/>
            </a:avLst>
          </a:prstGeom>
          <a:solidFill>
            <a:srgbClr val="00338D"/>
          </a:solidFill>
        </p:spPr>
        <p:txBody>
          <a:bodyPr wrap="none" lIns="0" tIns="0" rIns="0" bIns="0" rtlCol="0" anchor="ctr" anchorCtr="0">
            <a:noAutofit/>
          </a:bodyPr>
          <a:lstStyle/>
          <a:p>
            <a:pPr algn="ctr">
              <a:spcAft>
                <a:spcPts val="600"/>
              </a:spcAft>
              <a:defRPr/>
            </a:pPr>
            <a:r>
              <a:rPr kumimoji="0" lang="ja-JP" altLang="en-US" sz="1100" b="1" kern="0">
                <a:solidFill>
                  <a:prstClr val="white"/>
                </a:solidFill>
                <a:latin typeface="Arial"/>
              </a:rPr>
              <a:t>リソース管理指標</a:t>
            </a:r>
          </a:p>
        </p:txBody>
      </p:sp>
      <p:sp>
        <p:nvSpPr>
          <p:cNvPr id="3" name="TextBox 475">
            <a:extLst>
              <a:ext uri="{FF2B5EF4-FFF2-40B4-BE49-F238E27FC236}">
                <a16:creationId xmlns:a16="http://schemas.microsoft.com/office/drawing/2014/main" id="{9545A3D5-DB1D-DBF0-98AC-2A2C78764A1A}"/>
              </a:ext>
            </a:extLst>
          </p:cNvPr>
          <p:cNvSpPr txBox="1">
            <a:spLocks/>
          </p:cNvSpPr>
          <p:nvPr/>
        </p:nvSpPr>
        <p:spPr>
          <a:xfrm>
            <a:off x="434790" y="2004241"/>
            <a:ext cx="252000" cy="648000"/>
          </a:xfrm>
          <a:prstGeom prst="rect">
            <a:avLst/>
          </a:prstGeom>
          <a:solidFill>
            <a:srgbClr val="00338D"/>
          </a:solidFill>
          <a:ln w="9525">
            <a:solidFill>
              <a:srgbClr val="00338D"/>
            </a:solidFill>
          </a:ln>
        </p:spPr>
        <p:txBody>
          <a:bodyPr wrap="square" lIns="46800" tIns="46800" rIns="46800" bIns="4680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kumimoji="0" lang="en-US" sz="1100" b="1">
                <a:solidFill>
                  <a:prstClr val="white">
                    <a:lumMod val="95000"/>
                  </a:prstClr>
                </a:solidFill>
                <a:latin typeface="Arial"/>
              </a:rPr>
              <a:t>6</a:t>
            </a:r>
          </a:p>
        </p:txBody>
      </p:sp>
      <p:sp>
        <p:nvSpPr>
          <p:cNvPr id="4" name="TextBox 475">
            <a:extLst>
              <a:ext uri="{FF2B5EF4-FFF2-40B4-BE49-F238E27FC236}">
                <a16:creationId xmlns:a16="http://schemas.microsoft.com/office/drawing/2014/main" id="{A9A32F53-477B-713D-BE19-37D0F374C392}"/>
              </a:ext>
            </a:extLst>
          </p:cNvPr>
          <p:cNvSpPr txBox="1">
            <a:spLocks/>
          </p:cNvSpPr>
          <p:nvPr/>
        </p:nvSpPr>
        <p:spPr>
          <a:xfrm>
            <a:off x="722790" y="2004241"/>
            <a:ext cx="1620000" cy="648000"/>
          </a:xfrm>
          <a:prstGeom prst="rect">
            <a:avLst/>
          </a:prstGeom>
          <a:solidFill>
            <a:srgbClr val="00338D"/>
          </a:solidFill>
          <a:ln w="9525" cap="flat" cmpd="sng" algn="ctr">
            <a:solidFill>
              <a:srgbClr val="00338D"/>
            </a:solidFill>
            <a:prstDash val="solid"/>
            <a:round/>
            <a:headEnd type="none" w="med" len="med"/>
            <a:tailEnd type="none" w="med" len="med"/>
          </a:ln>
        </p:spPr>
        <p:txBody>
          <a:bodyPr lIns="46800" tIns="46800" rIns="46800" bIns="468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kumimoji="0" lang="en-US" altLang="ja-JP" sz="1100" b="1">
                <a:solidFill>
                  <a:prstClr val="white"/>
                </a:solidFill>
                <a:latin typeface="Arial"/>
              </a:rPr>
              <a:t>Security</a:t>
            </a:r>
            <a:br>
              <a:rPr kumimoji="0" lang="en-US" altLang="ja-JP" sz="1100" b="1">
                <a:solidFill>
                  <a:prstClr val="white"/>
                </a:solidFill>
                <a:latin typeface="Arial"/>
              </a:rPr>
            </a:br>
            <a:r>
              <a:rPr kumimoji="0" lang="ja-JP" altLang="en-US" sz="1100" b="1">
                <a:solidFill>
                  <a:prstClr val="white"/>
                </a:solidFill>
                <a:latin typeface="Arial"/>
              </a:rPr>
              <a:t>（セキュリティ）</a:t>
            </a:r>
          </a:p>
        </p:txBody>
      </p:sp>
      <p:sp>
        <p:nvSpPr>
          <p:cNvPr id="5" name="TextBox 475">
            <a:extLst>
              <a:ext uri="{FF2B5EF4-FFF2-40B4-BE49-F238E27FC236}">
                <a16:creationId xmlns:a16="http://schemas.microsoft.com/office/drawing/2014/main" id="{294F26F3-AC2C-2E7C-1A31-94C2EF5E06A9}"/>
              </a:ext>
            </a:extLst>
          </p:cNvPr>
          <p:cNvSpPr txBox="1">
            <a:spLocks/>
          </p:cNvSpPr>
          <p:nvPr/>
        </p:nvSpPr>
        <p:spPr>
          <a:xfrm>
            <a:off x="6554790" y="2004241"/>
            <a:ext cx="2772000" cy="648000"/>
          </a:xfrm>
          <a:prstGeom prst="rect">
            <a:avLst/>
          </a:prstGeom>
          <a:solidFill>
            <a:sysClr val="window" lastClr="FFFFFF"/>
          </a:solidFill>
          <a:ln w="9525" cap="flat" cmpd="sng" algn="ctr">
            <a:solidFill>
              <a:sysClr val="window" lastClr="FFFFFF">
                <a:lumMod val="50000"/>
              </a:sysClr>
            </a:solidFill>
            <a:prstDash val="solid"/>
            <a:round/>
            <a:headEnd type="none" w="med" len="med"/>
            <a:tailEnd type="none" w="med" len="med"/>
          </a:ln>
        </p:spPr>
        <p:txBody>
          <a:bodyPr lIns="46800" tIns="46800" rIns="46800" bIns="468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71450" indent="-171450">
              <a:buFont typeface="Arial" panose="020B0604020202020204" pitchFamily="34" charset="0"/>
              <a:buChar char="•"/>
              <a:defRPr/>
            </a:pPr>
            <a:r>
              <a:rPr kumimoji="0" lang="ja-JP" altLang="en-US" sz="1100">
                <a:solidFill>
                  <a:srgbClr val="000000">
                    <a:lumMod val="100000"/>
                  </a:srgbClr>
                </a:solidFill>
                <a:latin typeface="Arial"/>
              </a:rPr>
              <a:t>予防的・発見的統制違反の件数</a:t>
            </a:r>
            <a:endParaRPr kumimoji="0" lang="en-US" altLang="ja-JP" sz="1100">
              <a:solidFill>
                <a:srgbClr val="000000">
                  <a:lumMod val="100000"/>
                </a:srgbClr>
              </a:solidFill>
              <a:latin typeface="Arial"/>
            </a:endParaRPr>
          </a:p>
          <a:p>
            <a:pPr marL="171450" indent="-171450">
              <a:buFont typeface="Arial" panose="020B0604020202020204" pitchFamily="34" charset="0"/>
              <a:buChar char="•"/>
              <a:defRPr/>
            </a:pPr>
            <a:r>
              <a:rPr kumimoji="0" lang="ja-JP" altLang="en-US" sz="1100">
                <a:solidFill>
                  <a:srgbClr val="000000">
                    <a:lumMod val="100000"/>
                  </a:srgbClr>
                </a:solidFill>
                <a:latin typeface="Arial"/>
              </a:rPr>
              <a:t>インシデント発生数</a:t>
            </a:r>
          </a:p>
        </p:txBody>
      </p:sp>
      <p:sp>
        <p:nvSpPr>
          <p:cNvPr id="6" name="TextBox 475">
            <a:extLst>
              <a:ext uri="{FF2B5EF4-FFF2-40B4-BE49-F238E27FC236}">
                <a16:creationId xmlns:a16="http://schemas.microsoft.com/office/drawing/2014/main" id="{57FE6455-5EB9-F600-D868-DDE032821167}"/>
              </a:ext>
            </a:extLst>
          </p:cNvPr>
          <p:cNvSpPr txBox="1">
            <a:spLocks/>
          </p:cNvSpPr>
          <p:nvPr/>
        </p:nvSpPr>
        <p:spPr>
          <a:xfrm>
            <a:off x="2378790" y="2004241"/>
            <a:ext cx="4140000" cy="648000"/>
          </a:xfrm>
          <a:prstGeom prst="rect">
            <a:avLst/>
          </a:prstGeom>
          <a:solidFill>
            <a:sysClr val="window" lastClr="FFFFFF"/>
          </a:solidFill>
          <a:ln w="9525" cap="flat" cmpd="sng" algn="ctr">
            <a:solidFill>
              <a:sysClr val="window" lastClr="FFFFFF">
                <a:lumMod val="50000"/>
              </a:sysClr>
            </a:solidFill>
            <a:prstDash val="solid"/>
            <a:round/>
            <a:headEnd type="none" w="med" len="med"/>
            <a:tailEnd type="none" w="med" len="med"/>
          </a:ln>
        </p:spPr>
        <p:txBody>
          <a:bodyPr lIns="46800" tIns="46800" rIns="46800" bIns="4680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71450" indent="-171450">
              <a:buFont typeface="Arial" panose="020B0604020202020204" pitchFamily="34" charset="0"/>
              <a:buChar char="•"/>
              <a:defRPr/>
            </a:pPr>
            <a:r>
              <a:rPr kumimoji="0" lang="ja-JP" altLang="en-US" sz="1100">
                <a:solidFill>
                  <a:srgbClr val="000000">
                    <a:lumMod val="100000"/>
                  </a:srgbClr>
                </a:solidFill>
                <a:latin typeface="Arial"/>
              </a:rPr>
              <a:t>地方公共団体に求められるセキュリティ水準の実現</a:t>
            </a:r>
            <a:endParaRPr kumimoji="0" lang="en-US" altLang="ja-JP" sz="1100">
              <a:solidFill>
                <a:srgbClr val="000000">
                  <a:lumMod val="100000"/>
                </a:srgbClr>
              </a:solidFill>
              <a:latin typeface="Arial"/>
            </a:endParaRPr>
          </a:p>
          <a:p>
            <a:pPr marL="171450" indent="-171450">
              <a:buFont typeface="Arial" panose="020B0604020202020204" pitchFamily="34" charset="0"/>
              <a:buChar char="•"/>
              <a:defRPr/>
            </a:pPr>
            <a:r>
              <a:rPr kumimoji="0" lang="ja-JP" altLang="en-US" sz="1100">
                <a:solidFill>
                  <a:srgbClr val="000000">
                    <a:lumMod val="100000"/>
                  </a:srgbClr>
                </a:solidFill>
                <a:latin typeface="Arial"/>
              </a:rPr>
              <a:t>予防的統制</a:t>
            </a:r>
            <a:r>
              <a:rPr kumimoji="0" lang="en-US" altLang="ja-JP" sz="1100">
                <a:solidFill>
                  <a:srgbClr val="000000">
                    <a:lumMod val="100000"/>
                  </a:srgbClr>
                </a:solidFill>
                <a:latin typeface="Arial"/>
              </a:rPr>
              <a:t>/</a:t>
            </a:r>
            <a:r>
              <a:rPr kumimoji="0" lang="ja-JP" altLang="en-US" sz="1100">
                <a:solidFill>
                  <a:srgbClr val="000000">
                    <a:lumMod val="100000"/>
                  </a:srgbClr>
                </a:solidFill>
                <a:latin typeface="Arial"/>
              </a:rPr>
              <a:t>発見的統制による技術ガバナンスの実現</a:t>
            </a:r>
          </a:p>
        </p:txBody>
      </p:sp>
      <p:sp>
        <p:nvSpPr>
          <p:cNvPr id="7" name="TextBox 475">
            <a:extLst>
              <a:ext uri="{FF2B5EF4-FFF2-40B4-BE49-F238E27FC236}">
                <a16:creationId xmlns:a16="http://schemas.microsoft.com/office/drawing/2014/main" id="{DFEF40E0-2B5E-E63F-AD67-BF8C269C2A4C}"/>
              </a:ext>
            </a:extLst>
          </p:cNvPr>
          <p:cNvSpPr txBox="1">
            <a:spLocks/>
          </p:cNvSpPr>
          <p:nvPr/>
        </p:nvSpPr>
        <p:spPr>
          <a:xfrm>
            <a:off x="434790" y="3372241"/>
            <a:ext cx="252000" cy="648000"/>
          </a:xfrm>
          <a:prstGeom prst="rect">
            <a:avLst/>
          </a:prstGeom>
          <a:solidFill>
            <a:srgbClr val="00338D"/>
          </a:solidFill>
          <a:ln w="9525">
            <a:solidFill>
              <a:srgbClr val="00338D"/>
            </a:solidFill>
          </a:ln>
        </p:spPr>
        <p:txBody>
          <a:bodyPr wrap="square" lIns="46800" tIns="46800" rIns="46800" bIns="4680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kumimoji="0" lang="en-US" sz="1100" b="1">
                <a:solidFill>
                  <a:prstClr val="white">
                    <a:lumMod val="95000"/>
                  </a:prstClr>
                </a:solidFill>
                <a:latin typeface="Arial"/>
              </a:rPr>
              <a:t>8</a:t>
            </a:r>
          </a:p>
        </p:txBody>
      </p:sp>
      <p:sp>
        <p:nvSpPr>
          <p:cNvPr id="8" name="TextBox 475">
            <a:extLst>
              <a:ext uri="{FF2B5EF4-FFF2-40B4-BE49-F238E27FC236}">
                <a16:creationId xmlns:a16="http://schemas.microsoft.com/office/drawing/2014/main" id="{9D591D2F-D1ED-038C-67C2-D44FD68876E8}"/>
              </a:ext>
            </a:extLst>
          </p:cNvPr>
          <p:cNvSpPr txBox="1">
            <a:spLocks/>
          </p:cNvSpPr>
          <p:nvPr/>
        </p:nvSpPr>
        <p:spPr>
          <a:xfrm>
            <a:off x="722790" y="3372241"/>
            <a:ext cx="1620000" cy="648000"/>
          </a:xfrm>
          <a:prstGeom prst="rect">
            <a:avLst/>
          </a:prstGeom>
          <a:solidFill>
            <a:srgbClr val="00338D"/>
          </a:solidFill>
          <a:ln w="9525" cap="flat" cmpd="sng" algn="ctr">
            <a:solidFill>
              <a:srgbClr val="00338D"/>
            </a:solidFill>
            <a:prstDash val="solid"/>
            <a:round/>
            <a:headEnd type="none" w="med" len="med"/>
            <a:tailEnd type="none" w="med" len="med"/>
          </a:ln>
        </p:spPr>
        <p:txBody>
          <a:bodyPr lIns="46800" tIns="46800" rIns="46800" bIns="468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kumimoji="0" lang="en-US" altLang="ja-JP" sz="1100" b="1">
                <a:solidFill>
                  <a:prstClr val="white"/>
                </a:solidFill>
                <a:latin typeface="Arial"/>
              </a:rPr>
              <a:t>Observability</a:t>
            </a:r>
            <a:br>
              <a:rPr kumimoji="0" lang="en-US" altLang="ja-JP" sz="1100" b="1">
                <a:solidFill>
                  <a:prstClr val="white"/>
                </a:solidFill>
                <a:latin typeface="Arial"/>
              </a:rPr>
            </a:br>
            <a:r>
              <a:rPr kumimoji="0" lang="ja-JP" altLang="en-US" sz="1100" b="1">
                <a:solidFill>
                  <a:prstClr val="white"/>
                </a:solidFill>
                <a:latin typeface="Arial"/>
              </a:rPr>
              <a:t>（可観測性）</a:t>
            </a:r>
          </a:p>
        </p:txBody>
      </p:sp>
      <p:sp>
        <p:nvSpPr>
          <p:cNvPr id="9" name="TextBox 475">
            <a:extLst>
              <a:ext uri="{FF2B5EF4-FFF2-40B4-BE49-F238E27FC236}">
                <a16:creationId xmlns:a16="http://schemas.microsoft.com/office/drawing/2014/main" id="{21C4AD9B-2382-E773-6478-6B7EA1B6C732}"/>
              </a:ext>
            </a:extLst>
          </p:cNvPr>
          <p:cNvSpPr txBox="1">
            <a:spLocks/>
          </p:cNvSpPr>
          <p:nvPr/>
        </p:nvSpPr>
        <p:spPr>
          <a:xfrm>
            <a:off x="6554790" y="3372241"/>
            <a:ext cx="2772000" cy="648000"/>
          </a:xfrm>
          <a:prstGeom prst="rect">
            <a:avLst/>
          </a:prstGeom>
          <a:solidFill>
            <a:sysClr val="window" lastClr="FFFFFF"/>
          </a:solidFill>
          <a:ln w="9525" cap="flat" cmpd="sng" algn="ctr">
            <a:solidFill>
              <a:sysClr val="window" lastClr="FFFFFF">
                <a:lumMod val="50000"/>
              </a:sysClr>
            </a:solidFill>
            <a:prstDash val="solid"/>
            <a:round/>
            <a:headEnd type="none" w="med" len="med"/>
            <a:tailEnd type="none" w="med" len="med"/>
          </a:ln>
        </p:spPr>
        <p:txBody>
          <a:bodyPr lIns="46800" tIns="46800" rIns="46800" bIns="468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71450" indent="-171450">
              <a:buFont typeface="Arial" panose="020B0604020202020204" pitchFamily="34" charset="0"/>
              <a:buChar char="•"/>
              <a:defRPr/>
            </a:pPr>
            <a:r>
              <a:rPr kumimoji="0" lang="ja-JP" altLang="en-US" sz="1100">
                <a:solidFill>
                  <a:srgbClr val="000000">
                    <a:lumMod val="100000"/>
                  </a:srgbClr>
                </a:solidFill>
                <a:latin typeface="Arial"/>
              </a:rPr>
              <a:t>各指標値の目標達成割合</a:t>
            </a:r>
          </a:p>
        </p:txBody>
      </p:sp>
      <p:sp>
        <p:nvSpPr>
          <p:cNvPr id="10" name="TextBox 475">
            <a:extLst>
              <a:ext uri="{FF2B5EF4-FFF2-40B4-BE49-F238E27FC236}">
                <a16:creationId xmlns:a16="http://schemas.microsoft.com/office/drawing/2014/main" id="{29615F67-FFBD-D38E-B5A2-2152852F39A3}"/>
              </a:ext>
            </a:extLst>
          </p:cNvPr>
          <p:cNvSpPr txBox="1">
            <a:spLocks/>
          </p:cNvSpPr>
          <p:nvPr/>
        </p:nvSpPr>
        <p:spPr>
          <a:xfrm>
            <a:off x="2378790" y="3372241"/>
            <a:ext cx="4140000" cy="648000"/>
          </a:xfrm>
          <a:prstGeom prst="rect">
            <a:avLst/>
          </a:prstGeom>
          <a:solidFill>
            <a:sysClr val="window" lastClr="FFFFFF"/>
          </a:solidFill>
          <a:ln w="9525" cap="flat" cmpd="sng" algn="ctr">
            <a:solidFill>
              <a:sysClr val="window" lastClr="FFFFFF">
                <a:lumMod val="50000"/>
              </a:sysClr>
            </a:solidFill>
            <a:prstDash val="solid"/>
            <a:round/>
            <a:headEnd type="none" w="med" len="med"/>
            <a:tailEnd type="none" w="med" len="med"/>
          </a:ln>
        </p:spPr>
        <p:txBody>
          <a:bodyPr lIns="46800" tIns="46800" rIns="46800" bIns="4680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71450" indent="-171450">
              <a:buFont typeface="Arial" panose="020B0604020202020204" pitchFamily="34" charset="0"/>
              <a:buChar char="•"/>
              <a:defRPr/>
            </a:pPr>
            <a:r>
              <a:rPr kumimoji="0" lang="ja-JP" altLang="en-US" sz="1100">
                <a:solidFill>
                  <a:srgbClr val="000000">
                    <a:lumMod val="100000"/>
                  </a:srgbClr>
                </a:solidFill>
                <a:latin typeface="Arial"/>
              </a:rPr>
              <a:t>リソース利用状況に関するデータの収集・分析</a:t>
            </a:r>
          </a:p>
          <a:p>
            <a:pPr marL="171450" indent="-171450">
              <a:buFont typeface="Arial" panose="020B0604020202020204" pitchFamily="34" charset="0"/>
              <a:buChar char="•"/>
              <a:defRPr/>
            </a:pPr>
            <a:r>
              <a:rPr kumimoji="0" lang="ja-JP" altLang="en-US" sz="1100">
                <a:solidFill>
                  <a:srgbClr val="000000">
                    <a:lumMod val="100000"/>
                  </a:srgbClr>
                </a:solidFill>
                <a:latin typeface="Arial"/>
              </a:rPr>
              <a:t>クラウド利用料のリアルタイムでの把握</a:t>
            </a:r>
          </a:p>
        </p:txBody>
      </p:sp>
      <p:sp>
        <p:nvSpPr>
          <p:cNvPr id="11" name="TextBox 475">
            <a:extLst>
              <a:ext uri="{FF2B5EF4-FFF2-40B4-BE49-F238E27FC236}">
                <a16:creationId xmlns:a16="http://schemas.microsoft.com/office/drawing/2014/main" id="{834FDB32-B7C8-30D0-9E9B-013EAC978379}"/>
              </a:ext>
            </a:extLst>
          </p:cNvPr>
          <p:cNvSpPr txBox="1">
            <a:spLocks/>
          </p:cNvSpPr>
          <p:nvPr/>
        </p:nvSpPr>
        <p:spPr>
          <a:xfrm>
            <a:off x="434790" y="2688241"/>
            <a:ext cx="252000" cy="648000"/>
          </a:xfrm>
          <a:prstGeom prst="rect">
            <a:avLst/>
          </a:prstGeom>
          <a:solidFill>
            <a:srgbClr val="00338D"/>
          </a:solidFill>
          <a:ln w="9525">
            <a:solidFill>
              <a:srgbClr val="00338D"/>
            </a:solidFill>
          </a:ln>
        </p:spPr>
        <p:txBody>
          <a:bodyPr wrap="square" lIns="46800" tIns="46800" rIns="46800" bIns="4680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kumimoji="0" lang="en-US" sz="1100" b="1">
                <a:solidFill>
                  <a:prstClr val="white">
                    <a:lumMod val="95000"/>
                  </a:prstClr>
                </a:solidFill>
                <a:latin typeface="Arial"/>
              </a:rPr>
              <a:t>7</a:t>
            </a:r>
          </a:p>
        </p:txBody>
      </p:sp>
      <p:sp>
        <p:nvSpPr>
          <p:cNvPr id="12" name="TextBox 475">
            <a:extLst>
              <a:ext uri="{FF2B5EF4-FFF2-40B4-BE49-F238E27FC236}">
                <a16:creationId xmlns:a16="http://schemas.microsoft.com/office/drawing/2014/main" id="{6F6E57F3-9AD2-3C9A-9027-B3C262E89A75}"/>
              </a:ext>
            </a:extLst>
          </p:cNvPr>
          <p:cNvSpPr txBox="1">
            <a:spLocks/>
          </p:cNvSpPr>
          <p:nvPr/>
        </p:nvSpPr>
        <p:spPr>
          <a:xfrm>
            <a:off x="722790" y="2688241"/>
            <a:ext cx="1620000" cy="648000"/>
          </a:xfrm>
          <a:prstGeom prst="rect">
            <a:avLst/>
          </a:prstGeom>
          <a:solidFill>
            <a:srgbClr val="00338D"/>
          </a:solidFill>
          <a:ln w="9525" cap="flat" cmpd="sng" algn="ctr">
            <a:solidFill>
              <a:srgbClr val="00338D"/>
            </a:solidFill>
            <a:prstDash val="solid"/>
            <a:round/>
            <a:headEnd type="none" w="med" len="med"/>
            <a:tailEnd type="none" w="med" len="med"/>
          </a:ln>
        </p:spPr>
        <p:txBody>
          <a:bodyPr lIns="46800" tIns="46800" rIns="46800" bIns="468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kumimoji="0" lang="en-US" altLang="ja-JP" sz="1100" b="1">
                <a:solidFill>
                  <a:prstClr val="white"/>
                </a:solidFill>
                <a:latin typeface="Arial"/>
              </a:rPr>
              <a:t>Resiliency</a:t>
            </a:r>
            <a:br>
              <a:rPr kumimoji="0" lang="en-US" altLang="ja-JP" sz="1100" b="1">
                <a:solidFill>
                  <a:prstClr val="white"/>
                </a:solidFill>
                <a:latin typeface="Arial"/>
              </a:rPr>
            </a:br>
            <a:r>
              <a:rPr kumimoji="0" lang="ja-JP" altLang="en-US" sz="1100" b="1">
                <a:solidFill>
                  <a:prstClr val="white"/>
                </a:solidFill>
                <a:latin typeface="Arial"/>
              </a:rPr>
              <a:t>（レジリエンシー）</a:t>
            </a:r>
          </a:p>
        </p:txBody>
      </p:sp>
      <p:sp>
        <p:nvSpPr>
          <p:cNvPr id="13" name="TextBox 475">
            <a:extLst>
              <a:ext uri="{FF2B5EF4-FFF2-40B4-BE49-F238E27FC236}">
                <a16:creationId xmlns:a16="http://schemas.microsoft.com/office/drawing/2014/main" id="{D742928D-FAFE-EBF8-0E1B-30D79C9E60D7}"/>
              </a:ext>
            </a:extLst>
          </p:cNvPr>
          <p:cNvSpPr txBox="1">
            <a:spLocks/>
          </p:cNvSpPr>
          <p:nvPr/>
        </p:nvSpPr>
        <p:spPr>
          <a:xfrm>
            <a:off x="6554790" y="2689498"/>
            <a:ext cx="2772000" cy="648000"/>
          </a:xfrm>
          <a:prstGeom prst="rect">
            <a:avLst/>
          </a:prstGeom>
          <a:solidFill>
            <a:sysClr val="window" lastClr="FFFFFF"/>
          </a:solidFill>
          <a:ln w="9525" cap="flat" cmpd="sng" algn="ctr">
            <a:solidFill>
              <a:sysClr val="window" lastClr="FFFFFF">
                <a:lumMod val="50000"/>
              </a:sysClr>
            </a:solidFill>
            <a:prstDash val="solid"/>
            <a:round/>
            <a:headEnd type="none" w="med" len="med"/>
            <a:tailEnd type="none" w="med" len="med"/>
          </a:ln>
        </p:spPr>
        <p:txBody>
          <a:bodyPr lIns="46800" tIns="46800" rIns="46800" bIns="468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71450" indent="-171450">
              <a:buFont typeface="Arial" panose="020B0604020202020204" pitchFamily="34" charset="0"/>
              <a:buChar char="•"/>
              <a:defRPr/>
            </a:pPr>
            <a:r>
              <a:rPr kumimoji="0" lang="en-US" altLang="ja-JP" sz="1100">
                <a:solidFill>
                  <a:srgbClr val="000000">
                    <a:lumMod val="100000"/>
                  </a:srgbClr>
                </a:solidFill>
                <a:latin typeface="Arial"/>
              </a:rPr>
              <a:t>RPO</a:t>
            </a:r>
            <a:r>
              <a:rPr kumimoji="0" lang="ja-JP" altLang="en-US" sz="1100">
                <a:solidFill>
                  <a:srgbClr val="000000">
                    <a:lumMod val="100000"/>
                  </a:srgbClr>
                </a:solidFill>
                <a:latin typeface="Arial"/>
              </a:rPr>
              <a:t>、</a:t>
            </a:r>
            <a:r>
              <a:rPr kumimoji="0" lang="en-US" altLang="ja-JP" sz="1100">
                <a:solidFill>
                  <a:srgbClr val="000000">
                    <a:lumMod val="100000"/>
                  </a:srgbClr>
                </a:solidFill>
                <a:latin typeface="Arial"/>
              </a:rPr>
              <a:t>RTO</a:t>
            </a:r>
            <a:r>
              <a:rPr kumimoji="0" lang="ja-JP" altLang="en-US" sz="1100">
                <a:solidFill>
                  <a:srgbClr val="000000">
                    <a:lumMod val="100000"/>
                  </a:srgbClr>
                </a:solidFill>
                <a:latin typeface="Arial"/>
              </a:rPr>
              <a:t>等</a:t>
            </a:r>
            <a:endParaRPr kumimoji="0" lang="en-US" altLang="ja-JP" sz="1100">
              <a:solidFill>
                <a:srgbClr val="000000">
                  <a:lumMod val="100000"/>
                </a:srgbClr>
              </a:solidFill>
              <a:latin typeface="Arial"/>
            </a:endParaRPr>
          </a:p>
        </p:txBody>
      </p:sp>
      <p:sp>
        <p:nvSpPr>
          <p:cNvPr id="14" name="TextBox 475">
            <a:extLst>
              <a:ext uri="{FF2B5EF4-FFF2-40B4-BE49-F238E27FC236}">
                <a16:creationId xmlns:a16="http://schemas.microsoft.com/office/drawing/2014/main" id="{D261142A-2FF9-9334-8C68-174872943858}"/>
              </a:ext>
            </a:extLst>
          </p:cNvPr>
          <p:cNvSpPr txBox="1">
            <a:spLocks/>
          </p:cNvSpPr>
          <p:nvPr/>
        </p:nvSpPr>
        <p:spPr>
          <a:xfrm>
            <a:off x="2378790" y="2688241"/>
            <a:ext cx="4140000" cy="648000"/>
          </a:xfrm>
          <a:prstGeom prst="rect">
            <a:avLst/>
          </a:prstGeom>
          <a:solidFill>
            <a:sysClr val="window" lastClr="FFFFFF"/>
          </a:solidFill>
          <a:ln w="9525" cap="flat" cmpd="sng" algn="ctr">
            <a:solidFill>
              <a:sysClr val="window" lastClr="FFFFFF">
                <a:lumMod val="50000"/>
              </a:sysClr>
            </a:solidFill>
            <a:prstDash val="solid"/>
            <a:round/>
            <a:headEnd type="none" w="med" len="med"/>
            <a:tailEnd type="none" w="med" len="med"/>
          </a:ln>
        </p:spPr>
        <p:txBody>
          <a:bodyPr lIns="46800" tIns="46800" rIns="46800" bIns="4680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71450" indent="-171450">
              <a:buFont typeface="Arial" panose="020B0604020202020204" pitchFamily="34" charset="0"/>
              <a:buChar char="•"/>
              <a:defRPr/>
            </a:pPr>
            <a:r>
              <a:rPr kumimoji="0" lang="ja-JP" altLang="en-US" sz="1100">
                <a:solidFill>
                  <a:srgbClr val="000000">
                    <a:lumMod val="100000"/>
                  </a:srgbClr>
                </a:solidFill>
                <a:latin typeface="Arial"/>
              </a:rPr>
              <a:t>地方公共団体に求められる可用性の実現</a:t>
            </a:r>
          </a:p>
          <a:p>
            <a:pPr marL="171450" indent="-171450">
              <a:buFont typeface="Arial" panose="020B0604020202020204" pitchFamily="34" charset="0"/>
              <a:buChar char="•"/>
              <a:defRPr/>
            </a:pPr>
            <a:r>
              <a:rPr kumimoji="0" lang="ja-JP" altLang="en-US" sz="1100">
                <a:solidFill>
                  <a:srgbClr val="000000">
                    <a:lumMod val="100000"/>
                  </a:srgbClr>
                </a:solidFill>
                <a:latin typeface="Arial"/>
              </a:rPr>
              <a:t>主環境と</a:t>
            </a:r>
            <a:r>
              <a:rPr kumimoji="0" lang="en-US" altLang="ja-JP" sz="1100">
                <a:solidFill>
                  <a:srgbClr val="000000">
                    <a:lumMod val="100000"/>
                  </a:srgbClr>
                </a:solidFill>
                <a:latin typeface="Arial"/>
              </a:rPr>
              <a:t>BCP</a:t>
            </a:r>
            <a:r>
              <a:rPr kumimoji="0" lang="ja-JP" altLang="en-US" sz="1100">
                <a:solidFill>
                  <a:srgbClr val="000000">
                    <a:lumMod val="100000"/>
                  </a:srgbClr>
                </a:solidFill>
                <a:latin typeface="Arial"/>
              </a:rPr>
              <a:t>環境を活用した耐災害性の実現</a:t>
            </a:r>
          </a:p>
        </p:txBody>
      </p:sp>
      <p:sp>
        <p:nvSpPr>
          <p:cNvPr id="15" name="TextBox 475">
            <a:extLst>
              <a:ext uri="{FF2B5EF4-FFF2-40B4-BE49-F238E27FC236}">
                <a16:creationId xmlns:a16="http://schemas.microsoft.com/office/drawing/2014/main" id="{05CF2DDD-80B5-DDBD-F615-DCAF177F0AC6}"/>
              </a:ext>
            </a:extLst>
          </p:cNvPr>
          <p:cNvSpPr txBox="1">
            <a:spLocks/>
          </p:cNvSpPr>
          <p:nvPr/>
        </p:nvSpPr>
        <p:spPr>
          <a:xfrm>
            <a:off x="434790" y="4056241"/>
            <a:ext cx="252000" cy="648000"/>
          </a:xfrm>
          <a:prstGeom prst="rect">
            <a:avLst/>
          </a:prstGeom>
          <a:solidFill>
            <a:srgbClr val="00338D"/>
          </a:solidFill>
          <a:ln w="9525">
            <a:solidFill>
              <a:srgbClr val="00338D"/>
            </a:solidFill>
          </a:ln>
        </p:spPr>
        <p:txBody>
          <a:bodyPr wrap="square" lIns="46800" tIns="46800" rIns="46800" bIns="4680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kumimoji="0" lang="en-US" sz="1100" b="1">
                <a:solidFill>
                  <a:prstClr val="white">
                    <a:lumMod val="95000"/>
                  </a:prstClr>
                </a:solidFill>
                <a:latin typeface="Arial"/>
              </a:rPr>
              <a:t>9</a:t>
            </a:r>
          </a:p>
        </p:txBody>
      </p:sp>
      <p:sp>
        <p:nvSpPr>
          <p:cNvPr id="16" name="TextBox 475">
            <a:extLst>
              <a:ext uri="{FF2B5EF4-FFF2-40B4-BE49-F238E27FC236}">
                <a16:creationId xmlns:a16="http://schemas.microsoft.com/office/drawing/2014/main" id="{3E5A8C08-BF58-2A97-B3A2-02B66DCE6637}"/>
              </a:ext>
            </a:extLst>
          </p:cNvPr>
          <p:cNvSpPr txBox="1">
            <a:spLocks/>
          </p:cNvSpPr>
          <p:nvPr/>
        </p:nvSpPr>
        <p:spPr>
          <a:xfrm>
            <a:off x="722790" y="4056241"/>
            <a:ext cx="1620000" cy="648000"/>
          </a:xfrm>
          <a:prstGeom prst="rect">
            <a:avLst/>
          </a:prstGeom>
          <a:solidFill>
            <a:srgbClr val="00338D"/>
          </a:solidFill>
          <a:ln w="9525" cap="flat" cmpd="sng" algn="ctr">
            <a:solidFill>
              <a:srgbClr val="00338D"/>
            </a:solidFill>
            <a:prstDash val="solid"/>
            <a:round/>
            <a:headEnd type="none" w="med" len="med"/>
            <a:tailEnd type="none" w="med" len="med"/>
          </a:ln>
        </p:spPr>
        <p:txBody>
          <a:bodyPr lIns="46800" tIns="46800" rIns="46800" bIns="468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kumimoji="0" lang="en-US" altLang="ja-JP" sz="1100" b="1">
                <a:solidFill>
                  <a:prstClr val="white"/>
                </a:solidFill>
                <a:latin typeface="Arial"/>
              </a:rPr>
              <a:t>Transparency</a:t>
            </a:r>
            <a:br>
              <a:rPr kumimoji="0" lang="en-US" altLang="ja-JP" sz="1100" b="1">
                <a:solidFill>
                  <a:prstClr val="white"/>
                </a:solidFill>
                <a:latin typeface="Arial"/>
              </a:rPr>
            </a:br>
            <a:r>
              <a:rPr kumimoji="0" lang="ja-JP" altLang="en-US" sz="1100" b="1">
                <a:solidFill>
                  <a:prstClr val="white"/>
                </a:solidFill>
                <a:latin typeface="Arial"/>
              </a:rPr>
              <a:t>（透明性）</a:t>
            </a:r>
          </a:p>
        </p:txBody>
      </p:sp>
      <p:sp>
        <p:nvSpPr>
          <p:cNvPr id="21" name="TextBox 475">
            <a:extLst>
              <a:ext uri="{FF2B5EF4-FFF2-40B4-BE49-F238E27FC236}">
                <a16:creationId xmlns:a16="http://schemas.microsoft.com/office/drawing/2014/main" id="{01FA716B-0C6D-02BA-A46B-5150345F3817}"/>
              </a:ext>
            </a:extLst>
          </p:cNvPr>
          <p:cNvSpPr txBox="1">
            <a:spLocks/>
          </p:cNvSpPr>
          <p:nvPr/>
        </p:nvSpPr>
        <p:spPr>
          <a:xfrm>
            <a:off x="6554790" y="4056241"/>
            <a:ext cx="2772000" cy="648000"/>
          </a:xfrm>
          <a:prstGeom prst="rect">
            <a:avLst/>
          </a:prstGeom>
          <a:solidFill>
            <a:sysClr val="window" lastClr="FFFFFF"/>
          </a:solidFill>
          <a:ln w="9525" cap="flat" cmpd="sng" algn="ctr">
            <a:solidFill>
              <a:sysClr val="window" lastClr="FFFFFF">
                <a:lumMod val="50000"/>
              </a:sysClr>
            </a:solidFill>
            <a:prstDash val="solid"/>
            <a:round/>
            <a:headEnd type="none" w="med" len="med"/>
            <a:tailEnd type="none" w="med" len="med"/>
          </a:ln>
        </p:spPr>
        <p:txBody>
          <a:bodyPr lIns="46800" tIns="46800" rIns="46800" bIns="468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71450" indent="-171450">
              <a:buFont typeface="Arial" panose="020B0604020202020204" pitchFamily="34" charset="0"/>
              <a:buChar char="•"/>
              <a:defRPr/>
            </a:pPr>
            <a:r>
              <a:rPr kumimoji="0" lang="ja-JP" altLang="en-US" sz="1100">
                <a:solidFill>
                  <a:srgbClr val="000000">
                    <a:lumMod val="100000"/>
                  </a:srgbClr>
                </a:solidFill>
                <a:latin typeface="Arial"/>
              </a:rPr>
              <a:t>クラウド利用料の実績と予算の比較</a:t>
            </a:r>
            <a:endParaRPr kumimoji="0" lang="en-US" altLang="ja-JP" sz="1100">
              <a:solidFill>
                <a:srgbClr val="000000">
                  <a:lumMod val="100000"/>
                </a:srgbClr>
              </a:solidFill>
              <a:latin typeface="Arial"/>
            </a:endParaRPr>
          </a:p>
          <a:p>
            <a:pPr marL="171450" indent="-171450">
              <a:buFont typeface="Arial" panose="020B0604020202020204" pitchFamily="34" charset="0"/>
              <a:buChar char="•"/>
              <a:defRPr/>
            </a:pPr>
            <a:r>
              <a:rPr kumimoji="0" lang="ja-JP" altLang="en-US" sz="1100">
                <a:solidFill>
                  <a:srgbClr val="000000">
                    <a:lumMod val="100000"/>
                  </a:srgbClr>
                </a:solidFill>
                <a:latin typeface="Arial"/>
              </a:rPr>
              <a:t>各指標値の目標達成割合</a:t>
            </a:r>
          </a:p>
        </p:txBody>
      </p:sp>
      <p:sp>
        <p:nvSpPr>
          <p:cNvPr id="22" name="TextBox 475">
            <a:extLst>
              <a:ext uri="{FF2B5EF4-FFF2-40B4-BE49-F238E27FC236}">
                <a16:creationId xmlns:a16="http://schemas.microsoft.com/office/drawing/2014/main" id="{4F99706E-FB6E-12A7-E94C-C3D404D7EABC}"/>
              </a:ext>
            </a:extLst>
          </p:cNvPr>
          <p:cNvSpPr txBox="1">
            <a:spLocks/>
          </p:cNvSpPr>
          <p:nvPr/>
        </p:nvSpPr>
        <p:spPr>
          <a:xfrm>
            <a:off x="2378790" y="4056241"/>
            <a:ext cx="4140000" cy="648000"/>
          </a:xfrm>
          <a:prstGeom prst="rect">
            <a:avLst/>
          </a:prstGeom>
          <a:solidFill>
            <a:sysClr val="window" lastClr="FFFFFF"/>
          </a:solidFill>
          <a:ln w="9525" cap="flat" cmpd="sng" algn="ctr">
            <a:solidFill>
              <a:sysClr val="window" lastClr="FFFFFF">
                <a:lumMod val="50000"/>
              </a:sysClr>
            </a:solidFill>
            <a:prstDash val="solid"/>
            <a:round/>
            <a:headEnd type="none" w="med" len="med"/>
            <a:tailEnd type="none" w="med" len="med"/>
          </a:ln>
        </p:spPr>
        <p:txBody>
          <a:bodyPr lIns="46800" tIns="46800" rIns="46800" bIns="4680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71450" indent="-171450">
              <a:buFont typeface="Arial" panose="020B0604020202020204" pitchFamily="34" charset="0"/>
              <a:buChar char="•"/>
              <a:defRPr/>
            </a:pPr>
            <a:r>
              <a:rPr kumimoji="0" lang="ja-JP" altLang="en-US" sz="1100">
                <a:solidFill>
                  <a:srgbClr val="000000">
                    <a:lumMod val="100000"/>
                  </a:srgbClr>
                </a:solidFill>
                <a:latin typeface="Arial"/>
              </a:rPr>
              <a:t>システム内部構成の透明性確保</a:t>
            </a:r>
          </a:p>
          <a:p>
            <a:pPr marL="171450" indent="-171450">
              <a:buFont typeface="Arial" panose="020B0604020202020204" pitchFamily="34" charset="0"/>
              <a:buChar char="•"/>
              <a:defRPr/>
            </a:pPr>
            <a:r>
              <a:rPr kumimoji="0" lang="ja-JP" altLang="en-US" sz="1100">
                <a:solidFill>
                  <a:srgbClr val="000000">
                    <a:lumMod val="100000"/>
                  </a:srgbClr>
                </a:solidFill>
                <a:latin typeface="Arial"/>
              </a:rPr>
              <a:t>運用状況・リソース使用状況の直感的な把握</a:t>
            </a:r>
          </a:p>
        </p:txBody>
      </p:sp>
      <p:sp>
        <p:nvSpPr>
          <p:cNvPr id="23" name="TextBox 475">
            <a:extLst>
              <a:ext uri="{FF2B5EF4-FFF2-40B4-BE49-F238E27FC236}">
                <a16:creationId xmlns:a16="http://schemas.microsoft.com/office/drawing/2014/main" id="{6EC55D51-43BF-CAA4-E867-038EC8CC2E5D}"/>
              </a:ext>
            </a:extLst>
          </p:cNvPr>
          <p:cNvSpPr txBox="1">
            <a:spLocks/>
          </p:cNvSpPr>
          <p:nvPr/>
        </p:nvSpPr>
        <p:spPr>
          <a:xfrm>
            <a:off x="434790" y="5424241"/>
            <a:ext cx="252000" cy="648000"/>
          </a:xfrm>
          <a:prstGeom prst="rect">
            <a:avLst/>
          </a:prstGeom>
          <a:solidFill>
            <a:srgbClr val="00338D"/>
          </a:solidFill>
          <a:ln w="9525">
            <a:solidFill>
              <a:srgbClr val="00338D"/>
            </a:solidFill>
          </a:ln>
        </p:spPr>
        <p:txBody>
          <a:bodyPr wrap="square" lIns="46800" tIns="46800" rIns="46800" bIns="4680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kumimoji="0" lang="en-US" sz="1100" b="1">
                <a:solidFill>
                  <a:prstClr val="white">
                    <a:lumMod val="95000"/>
                  </a:prstClr>
                </a:solidFill>
                <a:latin typeface="Arial"/>
              </a:rPr>
              <a:t>11</a:t>
            </a:r>
          </a:p>
        </p:txBody>
      </p:sp>
      <p:sp>
        <p:nvSpPr>
          <p:cNvPr id="24" name="TextBox 475">
            <a:extLst>
              <a:ext uri="{FF2B5EF4-FFF2-40B4-BE49-F238E27FC236}">
                <a16:creationId xmlns:a16="http://schemas.microsoft.com/office/drawing/2014/main" id="{7533FB15-D61D-EDA6-8695-3E63A8C2E03B}"/>
              </a:ext>
            </a:extLst>
          </p:cNvPr>
          <p:cNvSpPr txBox="1">
            <a:spLocks/>
          </p:cNvSpPr>
          <p:nvPr/>
        </p:nvSpPr>
        <p:spPr>
          <a:xfrm>
            <a:off x="722790" y="5424241"/>
            <a:ext cx="1620000" cy="648000"/>
          </a:xfrm>
          <a:prstGeom prst="rect">
            <a:avLst/>
          </a:prstGeom>
          <a:solidFill>
            <a:srgbClr val="00338D"/>
          </a:solidFill>
          <a:ln w="9525" cap="flat" cmpd="sng" algn="ctr">
            <a:solidFill>
              <a:srgbClr val="00338D"/>
            </a:solidFill>
            <a:prstDash val="solid"/>
            <a:round/>
            <a:headEnd type="none" w="med" len="med"/>
            <a:tailEnd type="none" w="med" len="med"/>
          </a:ln>
        </p:spPr>
        <p:txBody>
          <a:bodyPr lIns="46800" tIns="46800" rIns="46800" bIns="468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kumimoji="0" lang="en-US" altLang="ja-JP" sz="1100" b="1">
                <a:solidFill>
                  <a:prstClr val="white"/>
                </a:solidFill>
                <a:latin typeface="Arial"/>
              </a:rPr>
              <a:t>Automation</a:t>
            </a:r>
            <a:br>
              <a:rPr kumimoji="0" lang="en-US" altLang="ja-JP" sz="1100" b="1">
                <a:solidFill>
                  <a:prstClr val="white"/>
                </a:solidFill>
                <a:latin typeface="Arial"/>
              </a:rPr>
            </a:br>
            <a:r>
              <a:rPr kumimoji="0" lang="ja-JP" altLang="en-US" sz="1100" b="1">
                <a:solidFill>
                  <a:prstClr val="white"/>
                </a:solidFill>
                <a:latin typeface="Arial"/>
              </a:rPr>
              <a:t>（自動化）</a:t>
            </a:r>
          </a:p>
        </p:txBody>
      </p:sp>
      <p:sp>
        <p:nvSpPr>
          <p:cNvPr id="25" name="TextBox 475">
            <a:extLst>
              <a:ext uri="{FF2B5EF4-FFF2-40B4-BE49-F238E27FC236}">
                <a16:creationId xmlns:a16="http://schemas.microsoft.com/office/drawing/2014/main" id="{B89640D2-68EC-C360-0F2A-DFBD93FDC985}"/>
              </a:ext>
            </a:extLst>
          </p:cNvPr>
          <p:cNvSpPr txBox="1">
            <a:spLocks/>
          </p:cNvSpPr>
          <p:nvPr/>
        </p:nvSpPr>
        <p:spPr>
          <a:xfrm>
            <a:off x="6554790" y="5424241"/>
            <a:ext cx="2772000" cy="648000"/>
          </a:xfrm>
          <a:prstGeom prst="rect">
            <a:avLst/>
          </a:prstGeom>
          <a:solidFill>
            <a:sysClr val="window" lastClr="FFFFFF"/>
          </a:solidFill>
          <a:ln w="9525" cap="flat" cmpd="sng" algn="ctr">
            <a:solidFill>
              <a:sysClr val="window" lastClr="FFFFFF">
                <a:lumMod val="50000"/>
              </a:sysClr>
            </a:solidFill>
            <a:prstDash val="solid"/>
            <a:round/>
            <a:headEnd type="none" w="med" len="med"/>
            <a:tailEnd type="none" w="med" len="med"/>
          </a:ln>
        </p:spPr>
        <p:txBody>
          <a:bodyPr lIns="46800" tIns="46800" rIns="46800" bIns="468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71450" indent="-171450">
              <a:buFont typeface="Arial" panose="020B0604020202020204" pitchFamily="34" charset="0"/>
              <a:buChar char="•"/>
              <a:defRPr/>
            </a:pPr>
            <a:r>
              <a:rPr kumimoji="0" lang="ja-JP" altLang="en-US" sz="1100">
                <a:solidFill>
                  <a:srgbClr val="000000">
                    <a:lumMod val="100000"/>
                  </a:srgbClr>
                </a:solidFill>
                <a:latin typeface="Arial"/>
              </a:rPr>
              <a:t>インフラリリース時の準備時間・掛かる時間</a:t>
            </a:r>
            <a:endParaRPr kumimoji="0" lang="en-US" altLang="ja-JP" sz="1100">
              <a:solidFill>
                <a:srgbClr val="000000">
                  <a:lumMod val="100000"/>
                </a:srgbClr>
              </a:solidFill>
              <a:latin typeface="Arial"/>
            </a:endParaRPr>
          </a:p>
          <a:p>
            <a:pPr marL="171450" indent="-171450">
              <a:buFont typeface="Arial" panose="020B0604020202020204" pitchFamily="34" charset="0"/>
              <a:buChar char="•"/>
              <a:defRPr/>
            </a:pPr>
            <a:r>
              <a:rPr kumimoji="0" lang="ja-JP" altLang="en-US" sz="1100">
                <a:solidFill>
                  <a:srgbClr val="000000">
                    <a:lumMod val="100000"/>
                  </a:srgbClr>
                </a:solidFill>
                <a:latin typeface="Arial"/>
              </a:rPr>
              <a:t>インフラチューニング回数</a:t>
            </a:r>
            <a:endParaRPr kumimoji="0" lang="en-US" altLang="ja-JP" sz="1100">
              <a:solidFill>
                <a:srgbClr val="000000">
                  <a:lumMod val="100000"/>
                </a:srgbClr>
              </a:solidFill>
              <a:latin typeface="Arial"/>
            </a:endParaRPr>
          </a:p>
        </p:txBody>
      </p:sp>
      <p:sp>
        <p:nvSpPr>
          <p:cNvPr id="26" name="TextBox 475">
            <a:extLst>
              <a:ext uri="{FF2B5EF4-FFF2-40B4-BE49-F238E27FC236}">
                <a16:creationId xmlns:a16="http://schemas.microsoft.com/office/drawing/2014/main" id="{0EFF5370-B86E-09F6-2225-85A5F8691BE4}"/>
              </a:ext>
            </a:extLst>
          </p:cNvPr>
          <p:cNvSpPr txBox="1">
            <a:spLocks/>
          </p:cNvSpPr>
          <p:nvPr/>
        </p:nvSpPr>
        <p:spPr>
          <a:xfrm>
            <a:off x="2378790" y="5424241"/>
            <a:ext cx="4140000" cy="648000"/>
          </a:xfrm>
          <a:prstGeom prst="rect">
            <a:avLst/>
          </a:prstGeom>
          <a:solidFill>
            <a:sysClr val="window" lastClr="FFFFFF"/>
          </a:solidFill>
          <a:ln w="9525" cap="flat" cmpd="sng" algn="ctr">
            <a:solidFill>
              <a:sysClr val="window" lastClr="FFFFFF">
                <a:lumMod val="50000"/>
              </a:sysClr>
            </a:solidFill>
            <a:prstDash val="solid"/>
            <a:round/>
            <a:headEnd type="none" w="med" len="med"/>
            <a:tailEnd type="none" w="med" len="med"/>
          </a:ln>
        </p:spPr>
        <p:txBody>
          <a:bodyPr lIns="46800" tIns="46800" rIns="46800" bIns="4680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71450" indent="-171450">
              <a:buFont typeface="Arial" panose="020B0604020202020204" pitchFamily="34" charset="0"/>
              <a:buChar char="•"/>
              <a:defRPr/>
            </a:pPr>
            <a:r>
              <a:rPr kumimoji="0" lang="ja-JP" altLang="en-US" sz="1100">
                <a:solidFill>
                  <a:srgbClr val="000000">
                    <a:lumMod val="100000"/>
                  </a:srgbClr>
                </a:solidFill>
                <a:latin typeface="Arial"/>
              </a:rPr>
              <a:t>開発</a:t>
            </a:r>
            <a:r>
              <a:rPr kumimoji="0" lang="en-US" altLang="ja-JP" sz="1100">
                <a:solidFill>
                  <a:srgbClr val="000000">
                    <a:lumMod val="100000"/>
                  </a:srgbClr>
                </a:solidFill>
                <a:latin typeface="Arial"/>
              </a:rPr>
              <a:t>/</a:t>
            </a:r>
            <a:r>
              <a:rPr kumimoji="0" lang="ja-JP" altLang="en-US" sz="1100">
                <a:solidFill>
                  <a:srgbClr val="000000">
                    <a:lumMod val="100000"/>
                  </a:srgbClr>
                </a:solidFill>
                <a:latin typeface="Arial"/>
              </a:rPr>
              <a:t>運用</a:t>
            </a:r>
            <a:r>
              <a:rPr kumimoji="0" lang="en-US" altLang="ja-JP" sz="1100">
                <a:solidFill>
                  <a:srgbClr val="000000">
                    <a:lumMod val="100000"/>
                  </a:srgbClr>
                </a:solidFill>
                <a:latin typeface="Arial"/>
              </a:rPr>
              <a:t>/</a:t>
            </a:r>
            <a:r>
              <a:rPr kumimoji="0" lang="ja-JP" altLang="en-US" sz="1100">
                <a:solidFill>
                  <a:srgbClr val="000000">
                    <a:lumMod val="100000"/>
                  </a:srgbClr>
                </a:solidFill>
                <a:latin typeface="Arial"/>
              </a:rPr>
              <a:t>保守作業の自動化・システム化による迅速性の向上</a:t>
            </a:r>
          </a:p>
          <a:p>
            <a:pPr marL="171450" indent="-171450">
              <a:buFont typeface="Arial" panose="020B0604020202020204" pitchFamily="34" charset="0"/>
              <a:buChar char="•"/>
              <a:defRPr/>
            </a:pPr>
            <a:r>
              <a:rPr kumimoji="0" lang="ja-JP" altLang="en-US" sz="1100">
                <a:solidFill>
                  <a:srgbClr val="000000">
                    <a:lumMod val="100000"/>
                  </a:srgbClr>
                </a:solidFill>
                <a:latin typeface="Arial"/>
              </a:rPr>
              <a:t>属人的要素の排除による品質向上</a:t>
            </a:r>
          </a:p>
        </p:txBody>
      </p:sp>
      <p:sp>
        <p:nvSpPr>
          <p:cNvPr id="27" name="TextBox 475">
            <a:extLst>
              <a:ext uri="{FF2B5EF4-FFF2-40B4-BE49-F238E27FC236}">
                <a16:creationId xmlns:a16="http://schemas.microsoft.com/office/drawing/2014/main" id="{AA302450-2A37-8D71-8025-685470499306}"/>
              </a:ext>
            </a:extLst>
          </p:cNvPr>
          <p:cNvSpPr txBox="1">
            <a:spLocks/>
          </p:cNvSpPr>
          <p:nvPr/>
        </p:nvSpPr>
        <p:spPr>
          <a:xfrm>
            <a:off x="434790" y="4740241"/>
            <a:ext cx="252000" cy="648000"/>
          </a:xfrm>
          <a:prstGeom prst="rect">
            <a:avLst/>
          </a:prstGeom>
          <a:solidFill>
            <a:srgbClr val="00338D"/>
          </a:solidFill>
          <a:ln w="9525">
            <a:solidFill>
              <a:srgbClr val="00338D"/>
            </a:solidFill>
          </a:ln>
        </p:spPr>
        <p:txBody>
          <a:bodyPr wrap="square" lIns="46800" tIns="46800" rIns="46800" bIns="4680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kumimoji="0" lang="en-US" sz="1100" b="1">
                <a:solidFill>
                  <a:prstClr val="white">
                    <a:lumMod val="95000"/>
                  </a:prstClr>
                </a:solidFill>
                <a:latin typeface="Arial"/>
              </a:rPr>
              <a:t>10</a:t>
            </a:r>
          </a:p>
        </p:txBody>
      </p:sp>
      <p:sp>
        <p:nvSpPr>
          <p:cNvPr id="28" name="TextBox 475">
            <a:extLst>
              <a:ext uri="{FF2B5EF4-FFF2-40B4-BE49-F238E27FC236}">
                <a16:creationId xmlns:a16="http://schemas.microsoft.com/office/drawing/2014/main" id="{935C3435-44E0-B271-D974-3E7F222A9E2D}"/>
              </a:ext>
            </a:extLst>
          </p:cNvPr>
          <p:cNvSpPr txBox="1">
            <a:spLocks/>
          </p:cNvSpPr>
          <p:nvPr/>
        </p:nvSpPr>
        <p:spPr>
          <a:xfrm>
            <a:off x="722790" y="4740241"/>
            <a:ext cx="1620000" cy="648000"/>
          </a:xfrm>
          <a:prstGeom prst="rect">
            <a:avLst/>
          </a:prstGeom>
          <a:solidFill>
            <a:srgbClr val="00338D"/>
          </a:solidFill>
          <a:ln w="9525" cap="flat" cmpd="sng" algn="ctr">
            <a:solidFill>
              <a:srgbClr val="00338D"/>
            </a:solidFill>
            <a:prstDash val="solid"/>
            <a:round/>
            <a:headEnd type="none" w="med" len="med"/>
            <a:tailEnd type="none" w="med" len="med"/>
          </a:ln>
        </p:spPr>
        <p:txBody>
          <a:bodyPr lIns="46800" tIns="46800" rIns="46800" bIns="468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kumimoji="0" lang="en-US" altLang="ja-JP" sz="1100" b="1">
                <a:solidFill>
                  <a:prstClr val="white"/>
                </a:solidFill>
                <a:latin typeface="Arial"/>
              </a:rPr>
              <a:t>Improvability</a:t>
            </a:r>
            <a:br>
              <a:rPr kumimoji="0" lang="en-US" altLang="ja-JP" sz="1100" b="1">
                <a:solidFill>
                  <a:prstClr val="white"/>
                </a:solidFill>
                <a:latin typeface="Arial"/>
              </a:rPr>
            </a:br>
            <a:r>
              <a:rPr kumimoji="0" lang="ja-JP" altLang="en-US" sz="1100" b="1">
                <a:solidFill>
                  <a:prstClr val="white"/>
                </a:solidFill>
                <a:latin typeface="Arial"/>
              </a:rPr>
              <a:t>（改善性）</a:t>
            </a:r>
          </a:p>
        </p:txBody>
      </p:sp>
      <p:sp>
        <p:nvSpPr>
          <p:cNvPr id="29" name="TextBox 475">
            <a:extLst>
              <a:ext uri="{FF2B5EF4-FFF2-40B4-BE49-F238E27FC236}">
                <a16:creationId xmlns:a16="http://schemas.microsoft.com/office/drawing/2014/main" id="{FBDAF578-6490-4717-C0DF-A756C896C00A}"/>
              </a:ext>
            </a:extLst>
          </p:cNvPr>
          <p:cNvSpPr txBox="1">
            <a:spLocks/>
          </p:cNvSpPr>
          <p:nvPr/>
        </p:nvSpPr>
        <p:spPr>
          <a:xfrm>
            <a:off x="6554790" y="4740241"/>
            <a:ext cx="2772000" cy="648000"/>
          </a:xfrm>
          <a:prstGeom prst="rect">
            <a:avLst/>
          </a:prstGeom>
          <a:solidFill>
            <a:sysClr val="window" lastClr="FFFFFF"/>
          </a:solidFill>
          <a:ln w="9525" cap="flat" cmpd="sng" algn="ctr">
            <a:solidFill>
              <a:sysClr val="window" lastClr="FFFFFF">
                <a:lumMod val="50000"/>
              </a:sysClr>
            </a:solidFill>
            <a:prstDash val="solid"/>
            <a:round/>
            <a:headEnd type="none" w="med" len="med"/>
            <a:tailEnd type="none" w="med" len="med"/>
          </a:ln>
        </p:spPr>
        <p:txBody>
          <a:bodyPr lIns="46800" tIns="46800" rIns="46800" bIns="468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71450" indent="-171450">
              <a:buFont typeface="Arial" panose="020B0604020202020204" pitchFamily="34" charset="0"/>
              <a:buChar char="•"/>
              <a:defRPr/>
            </a:pPr>
            <a:r>
              <a:rPr kumimoji="0" lang="ja-JP" altLang="en-US" sz="1100">
                <a:solidFill>
                  <a:srgbClr val="000000">
                    <a:lumMod val="100000"/>
                  </a:srgbClr>
                </a:solidFill>
                <a:latin typeface="Arial"/>
              </a:rPr>
              <a:t>インフラリリース時の準備時間・掛かる時間</a:t>
            </a:r>
            <a:endParaRPr kumimoji="0" lang="en-US" altLang="ja-JP" sz="1100">
              <a:solidFill>
                <a:srgbClr val="000000">
                  <a:lumMod val="100000"/>
                </a:srgbClr>
              </a:solidFill>
              <a:latin typeface="Arial"/>
            </a:endParaRPr>
          </a:p>
          <a:p>
            <a:pPr marL="171450" indent="-171450">
              <a:buFont typeface="Arial" panose="020B0604020202020204" pitchFamily="34" charset="0"/>
              <a:buChar char="•"/>
              <a:defRPr/>
            </a:pPr>
            <a:r>
              <a:rPr kumimoji="0" lang="ja-JP" altLang="en-US" sz="1100">
                <a:solidFill>
                  <a:srgbClr val="000000">
                    <a:lumMod val="100000"/>
                  </a:srgbClr>
                </a:solidFill>
                <a:latin typeface="Arial"/>
              </a:rPr>
              <a:t>インフラチューニング回数</a:t>
            </a:r>
            <a:endParaRPr kumimoji="0" lang="en-US" altLang="ja-JP" sz="1100">
              <a:solidFill>
                <a:srgbClr val="000000">
                  <a:lumMod val="100000"/>
                </a:srgbClr>
              </a:solidFill>
              <a:latin typeface="Arial"/>
            </a:endParaRPr>
          </a:p>
          <a:p>
            <a:pPr marL="171450" indent="-171450">
              <a:buFont typeface="Arial" panose="020B0604020202020204" pitchFamily="34" charset="0"/>
              <a:buChar char="•"/>
              <a:defRPr/>
            </a:pPr>
            <a:r>
              <a:rPr kumimoji="0" lang="ja-JP" altLang="en-US" sz="1100">
                <a:solidFill>
                  <a:srgbClr val="000000">
                    <a:lumMod val="100000"/>
                  </a:srgbClr>
                </a:solidFill>
                <a:latin typeface="Arial"/>
              </a:rPr>
              <a:t>各指標値の目標達成割合</a:t>
            </a:r>
          </a:p>
        </p:txBody>
      </p:sp>
      <p:sp>
        <p:nvSpPr>
          <p:cNvPr id="30" name="TextBox 475">
            <a:extLst>
              <a:ext uri="{FF2B5EF4-FFF2-40B4-BE49-F238E27FC236}">
                <a16:creationId xmlns:a16="http://schemas.microsoft.com/office/drawing/2014/main" id="{618205AF-3958-7F9E-AF81-FDA1DBF47F31}"/>
              </a:ext>
            </a:extLst>
          </p:cNvPr>
          <p:cNvSpPr txBox="1">
            <a:spLocks/>
          </p:cNvSpPr>
          <p:nvPr/>
        </p:nvSpPr>
        <p:spPr>
          <a:xfrm>
            <a:off x="2378790" y="4740241"/>
            <a:ext cx="4140000" cy="648000"/>
          </a:xfrm>
          <a:prstGeom prst="rect">
            <a:avLst/>
          </a:prstGeom>
          <a:solidFill>
            <a:sysClr val="window" lastClr="FFFFFF"/>
          </a:solidFill>
          <a:ln w="9525" cap="flat" cmpd="sng" algn="ctr">
            <a:solidFill>
              <a:sysClr val="window" lastClr="FFFFFF">
                <a:lumMod val="50000"/>
              </a:sysClr>
            </a:solidFill>
            <a:prstDash val="solid"/>
            <a:round/>
            <a:headEnd type="none" w="med" len="med"/>
            <a:tailEnd type="none" w="med" len="med"/>
          </a:ln>
        </p:spPr>
        <p:txBody>
          <a:bodyPr lIns="46800" tIns="46800" rIns="46800" bIns="4680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71450" indent="-171450">
              <a:buFont typeface="Arial" panose="020B0604020202020204" pitchFamily="34" charset="0"/>
              <a:buChar char="•"/>
              <a:defRPr/>
            </a:pPr>
            <a:r>
              <a:rPr kumimoji="0" lang="ja-JP" altLang="en-US" sz="1100">
                <a:solidFill>
                  <a:srgbClr val="000000">
                    <a:lumMod val="100000"/>
                  </a:srgbClr>
                </a:solidFill>
                <a:latin typeface="Arial"/>
              </a:rPr>
              <a:t>最適な構成に向けた改善余地の可視化</a:t>
            </a:r>
          </a:p>
          <a:p>
            <a:pPr marL="171450" indent="-171450">
              <a:buFont typeface="Arial" panose="020B0604020202020204" pitchFamily="34" charset="0"/>
              <a:buChar char="•"/>
              <a:defRPr/>
            </a:pPr>
            <a:r>
              <a:rPr kumimoji="0" lang="ja-JP" altLang="en-US" sz="1100">
                <a:solidFill>
                  <a:srgbClr val="000000">
                    <a:lumMod val="100000"/>
                  </a:srgbClr>
                </a:solidFill>
                <a:latin typeface="Arial"/>
              </a:rPr>
              <a:t>動的なリソースマネジメントによるアプリケーション変更の柔軟性</a:t>
            </a:r>
          </a:p>
        </p:txBody>
      </p:sp>
      <p:sp>
        <p:nvSpPr>
          <p:cNvPr id="31" name="TextBox 475">
            <a:extLst>
              <a:ext uri="{FF2B5EF4-FFF2-40B4-BE49-F238E27FC236}">
                <a16:creationId xmlns:a16="http://schemas.microsoft.com/office/drawing/2014/main" id="{CCD02D02-458B-5D03-70AB-AF737122CB02}"/>
              </a:ext>
            </a:extLst>
          </p:cNvPr>
          <p:cNvSpPr txBox="1">
            <a:spLocks/>
          </p:cNvSpPr>
          <p:nvPr/>
        </p:nvSpPr>
        <p:spPr>
          <a:xfrm>
            <a:off x="560790" y="1513096"/>
            <a:ext cx="8892000" cy="216000"/>
          </a:xfrm>
          <a:prstGeom prst="rect">
            <a:avLst/>
          </a:prstGeom>
          <a:noFill/>
          <a:ln w="9525">
            <a:noFill/>
          </a:ln>
        </p:spPr>
        <p:txBody>
          <a:bodyPr lIns="46800" tIns="46800" rIns="46800" bIns="4680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kumimoji="0" lang="ja-JP" altLang="en-US" sz="1200">
                <a:solidFill>
                  <a:srgbClr val="000000"/>
                </a:solidFill>
                <a:latin typeface="Arial"/>
              </a:rPr>
              <a:t>ガバメントクラウドにおけるリソース管理指標（</a:t>
            </a:r>
            <a:r>
              <a:rPr kumimoji="0" lang="en-US" altLang="ja-JP" sz="1200">
                <a:solidFill>
                  <a:srgbClr val="000000"/>
                </a:solidFill>
                <a:latin typeface="Arial"/>
              </a:rPr>
              <a:t>2/2</a:t>
            </a:r>
            <a:r>
              <a:rPr kumimoji="0" lang="ja-JP" altLang="en-US" sz="1200">
                <a:solidFill>
                  <a:srgbClr val="000000"/>
                </a:solidFill>
                <a:latin typeface="Arial"/>
              </a:rPr>
              <a:t>）</a:t>
            </a:r>
            <a:endParaRPr kumimoji="0" lang="en-US" altLang="ja-JP" sz="1200">
              <a:solidFill>
                <a:srgbClr val="000000"/>
              </a:solidFill>
              <a:latin typeface="Arial"/>
            </a:endParaRPr>
          </a:p>
        </p:txBody>
      </p:sp>
      <p:sp>
        <p:nvSpPr>
          <p:cNvPr id="64" name="テキスト ボックス 63">
            <a:extLst>
              <a:ext uri="{FF2B5EF4-FFF2-40B4-BE49-F238E27FC236}">
                <a16:creationId xmlns:a16="http://schemas.microsoft.com/office/drawing/2014/main" id="{7E43A8A1-EC4D-7725-40AC-00512D07F5E4}"/>
              </a:ext>
            </a:extLst>
          </p:cNvPr>
          <p:cNvSpPr txBox="1">
            <a:spLocks/>
          </p:cNvSpPr>
          <p:nvPr/>
        </p:nvSpPr>
        <p:spPr bwMode="gray">
          <a:xfrm>
            <a:off x="2378790" y="1754041"/>
            <a:ext cx="4140000" cy="216000"/>
          </a:xfrm>
          <a:prstGeom prst="round2SameRect">
            <a:avLst>
              <a:gd name="adj1" fmla="val 28426"/>
              <a:gd name="adj2" fmla="val 0"/>
            </a:avLst>
          </a:prstGeom>
          <a:solidFill>
            <a:srgbClr val="0091DA"/>
          </a:solidFill>
        </p:spPr>
        <p:txBody>
          <a:bodyPr wrap="none" lIns="0" tIns="0" rIns="0" bIns="0" rtlCol="0" anchor="ctr" anchorCtr="0">
            <a:noAutofit/>
          </a:bodyPr>
          <a:lstStyle/>
          <a:p>
            <a:pPr algn="ctr" defTabSz="457200">
              <a:spcAft>
                <a:spcPts val="600"/>
              </a:spcAft>
            </a:pPr>
            <a:r>
              <a:rPr kumimoji="0" lang="ja-JP" altLang="en-US" sz="1100" b="1">
                <a:solidFill>
                  <a:prstClr val="white"/>
                </a:solidFill>
                <a:latin typeface="Arial"/>
              </a:rPr>
              <a:t>詳細</a:t>
            </a:r>
            <a:endParaRPr kumimoji="0" lang="en-US" altLang="ja-JP" sz="1100" b="1">
              <a:solidFill>
                <a:prstClr val="white"/>
              </a:solidFill>
              <a:latin typeface="Arial"/>
            </a:endParaRPr>
          </a:p>
        </p:txBody>
      </p:sp>
      <p:sp>
        <p:nvSpPr>
          <p:cNvPr id="65" name="テキスト ボックス 64">
            <a:extLst>
              <a:ext uri="{FF2B5EF4-FFF2-40B4-BE49-F238E27FC236}">
                <a16:creationId xmlns:a16="http://schemas.microsoft.com/office/drawing/2014/main" id="{39F378CE-D2B6-766D-DB94-E0DB2093542E}"/>
              </a:ext>
            </a:extLst>
          </p:cNvPr>
          <p:cNvSpPr txBox="1">
            <a:spLocks/>
          </p:cNvSpPr>
          <p:nvPr/>
        </p:nvSpPr>
        <p:spPr bwMode="gray">
          <a:xfrm>
            <a:off x="6554790" y="1754041"/>
            <a:ext cx="2772000" cy="216000"/>
          </a:xfrm>
          <a:prstGeom prst="round2SameRect">
            <a:avLst>
              <a:gd name="adj1" fmla="val 28426"/>
              <a:gd name="adj2" fmla="val 0"/>
            </a:avLst>
          </a:prstGeom>
          <a:solidFill>
            <a:sysClr val="window" lastClr="FFFFFF">
              <a:lumMod val="50000"/>
            </a:sysClr>
          </a:solidFill>
        </p:spPr>
        <p:txBody>
          <a:bodyPr wrap="none" lIns="0" tIns="0" rIns="0" bIns="0" rtlCol="0" anchor="ctr" anchorCtr="0">
            <a:noAutofit/>
          </a:bodyPr>
          <a:lstStyle/>
          <a:p>
            <a:pPr algn="ctr">
              <a:spcAft>
                <a:spcPts val="600"/>
              </a:spcAft>
              <a:defRPr/>
            </a:pPr>
            <a:r>
              <a:rPr kumimoji="0" lang="ja-JP" altLang="en-US" sz="1100" b="1" kern="0">
                <a:solidFill>
                  <a:prstClr val="white"/>
                </a:solidFill>
                <a:latin typeface="Arial"/>
              </a:rPr>
              <a:t>指標値例</a:t>
            </a:r>
          </a:p>
        </p:txBody>
      </p:sp>
    </p:spTree>
    <p:extLst>
      <p:ext uri="{BB962C8B-B14F-4D97-AF65-F5344CB8AC3E}">
        <p14:creationId xmlns:p14="http://schemas.microsoft.com/office/powerpoint/2010/main" val="29512434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0D095EFA-9052-CCE0-C1C5-31C7C25FC590}"/>
              </a:ext>
            </a:extLst>
          </p:cNvPr>
          <p:cNvSpPr>
            <a:spLocks noGrp="1"/>
          </p:cNvSpPr>
          <p:nvPr>
            <p:ph type="sldNum" sz="quarter" idx="10"/>
          </p:nvPr>
        </p:nvSpPr>
        <p:spPr/>
        <p:txBody>
          <a:bodyPr/>
          <a:lstStyle/>
          <a:p>
            <a:fld id="{DFD4F317-19D0-4848-B5EB-5B174DBE8CF9}" type="slidenum">
              <a:rPr lang="ja-JP" altLang="en-US" smtClean="0"/>
              <a:pPr/>
              <a:t>7</a:t>
            </a:fld>
            <a:endParaRPr lang="ja-JP" altLang="en-US"/>
          </a:p>
        </p:txBody>
      </p:sp>
      <p:sp>
        <p:nvSpPr>
          <p:cNvPr id="4" name="タイトル 3">
            <a:extLst>
              <a:ext uri="{FF2B5EF4-FFF2-40B4-BE49-F238E27FC236}">
                <a16:creationId xmlns:a16="http://schemas.microsoft.com/office/drawing/2014/main" id="{240FD7C9-D129-480C-A9EA-86A9EE848AE4}"/>
              </a:ext>
            </a:extLst>
          </p:cNvPr>
          <p:cNvSpPr>
            <a:spLocks noGrp="1"/>
          </p:cNvSpPr>
          <p:nvPr>
            <p:ph type="title"/>
          </p:nvPr>
        </p:nvSpPr>
        <p:spPr>
          <a:xfrm>
            <a:off x="681038" y="2494507"/>
            <a:ext cx="9063463" cy="1082604"/>
          </a:xfrm>
        </p:spPr>
        <p:txBody>
          <a:bodyPr/>
          <a:lstStyle/>
          <a:p>
            <a:r>
              <a:rPr lang="en-US" altLang="ja-JP"/>
              <a:t>3</a:t>
            </a:r>
            <a:r>
              <a:rPr lang="ja-JP" altLang="en-US"/>
              <a:t>．地方公共団体情報システムにおける</a:t>
            </a:r>
            <a:br>
              <a:rPr lang="en-US" altLang="ja-JP"/>
            </a:br>
            <a:r>
              <a:rPr lang="ja-JP" altLang="en-US"/>
              <a:t>　　 目標管理指標</a:t>
            </a:r>
            <a:endParaRPr kumimoji="1" lang="ja-JP" altLang="en-US"/>
          </a:p>
        </p:txBody>
      </p:sp>
    </p:spTree>
    <p:extLst>
      <p:ext uri="{BB962C8B-B14F-4D97-AF65-F5344CB8AC3E}">
        <p14:creationId xmlns:p14="http://schemas.microsoft.com/office/powerpoint/2010/main" val="14349535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テキスト ボックス 16">
            <a:extLst>
              <a:ext uri="{FF2B5EF4-FFF2-40B4-BE49-F238E27FC236}">
                <a16:creationId xmlns:a16="http://schemas.microsoft.com/office/drawing/2014/main" id="{5C068B83-3D6D-DFC6-2748-FFB88054774C}"/>
              </a:ext>
            </a:extLst>
          </p:cNvPr>
          <p:cNvSpPr txBox="1"/>
          <p:nvPr/>
        </p:nvSpPr>
        <p:spPr>
          <a:xfrm>
            <a:off x="967351" y="977690"/>
            <a:ext cx="7789339" cy="570240"/>
          </a:xfrm>
          <a:prstGeom prst="rect">
            <a:avLst/>
          </a:prstGeom>
          <a:noFill/>
        </p:spPr>
        <p:txBody>
          <a:bodyPr wrap="square" lIns="54610" tIns="54610" rIns="54610" bIns="54610" rtlCol="0">
            <a:noAutofit/>
          </a:bodyPr>
          <a:lstStyle/>
          <a:p>
            <a:pPr marL="285750" indent="-285750">
              <a:spcAft>
                <a:spcPts val="600"/>
              </a:spcAft>
              <a:buFont typeface="Wingdings" panose="05000000000000000000" pitchFamily="2" charset="2"/>
              <a:buChar char="n"/>
            </a:pPr>
            <a:r>
              <a:rPr kumimoji="1" lang="ja-JP" altLang="en-US" sz="1400">
                <a:latin typeface="+mj-ea"/>
                <a:ea typeface="+mj-ea"/>
              </a:rPr>
              <a:t>リソース管理指標を</a:t>
            </a:r>
            <a:r>
              <a:rPr lang="ja-JP" altLang="en-US" sz="1400">
                <a:latin typeface="+mj-ea"/>
                <a:ea typeface="+mj-ea"/>
              </a:rPr>
              <a:t>参考として、</a:t>
            </a:r>
            <a:r>
              <a:rPr kumimoji="1" lang="ja-JP" altLang="en-US" sz="1400">
                <a:latin typeface="+mj-ea"/>
                <a:ea typeface="+mj-ea"/>
              </a:rPr>
              <a:t>地方公共団体</a:t>
            </a:r>
            <a:r>
              <a:rPr lang="ja-JP" altLang="en-US" sz="1400">
                <a:latin typeface="+mj-ea"/>
                <a:ea typeface="+mj-ea"/>
              </a:rPr>
              <a:t>が</a:t>
            </a:r>
            <a:r>
              <a:rPr kumimoji="1" lang="ja-JP" altLang="en-US" sz="1400">
                <a:latin typeface="+mj-ea"/>
                <a:ea typeface="+mj-ea"/>
              </a:rPr>
              <a:t>設定する</a:t>
            </a:r>
            <a:r>
              <a:rPr lang="ja-JP" altLang="en-US" sz="1400">
                <a:latin typeface="+mj-ea"/>
                <a:ea typeface="+mj-ea"/>
              </a:rPr>
              <a:t>と</a:t>
            </a:r>
            <a:r>
              <a:rPr kumimoji="1" lang="ja-JP" altLang="en-US" sz="1400">
                <a:latin typeface="+mj-ea"/>
                <a:ea typeface="+mj-ea"/>
              </a:rPr>
              <a:t>考えられる目標管理指標の例は以下</a:t>
            </a:r>
            <a:r>
              <a:rPr lang="ja-JP" altLang="en-US" sz="1400">
                <a:latin typeface="+mj-ea"/>
                <a:ea typeface="+mj-ea"/>
              </a:rPr>
              <a:t>のとおり。これらの</a:t>
            </a:r>
            <a:r>
              <a:rPr kumimoji="1" lang="ja-JP" altLang="en-US" sz="1400">
                <a:latin typeface="+mj-ea"/>
                <a:ea typeface="+mj-ea"/>
              </a:rPr>
              <a:t>目標管理指標を参考に各地方公共団体にて管理する</a:t>
            </a:r>
            <a:r>
              <a:rPr kumimoji="1" lang="en-US" altLang="ja-JP" sz="1400">
                <a:latin typeface="+mj-ea"/>
                <a:ea typeface="+mj-ea"/>
              </a:rPr>
              <a:t>KPI</a:t>
            </a:r>
            <a:r>
              <a:rPr kumimoji="1" lang="ja-JP" altLang="en-US" sz="1400">
                <a:latin typeface="+mj-ea"/>
                <a:ea typeface="+mj-ea"/>
              </a:rPr>
              <a:t>を検討する。</a:t>
            </a:r>
          </a:p>
          <a:p>
            <a:pPr marL="285750" indent="-285750">
              <a:spcAft>
                <a:spcPts val="600"/>
              </a:spcAft>
              <a:buFont typeface="Wingdings" panose="05000000000000000000" pitchFamily="2" charset="2"/>
              <a:buChar char="n"/>
            </a:pPr>
            <a:endParaRPr kumimoji="1" lang="en-US" altLang="ja-JP" sz="1400">
              <a:latin typeface="+mj-ea"/>
              <a:ea typeface="+mj-ea"/>
            </a:endParaRPr>
          </a:p>
        </p:txBody>
      </p:sp>
      <p:sp>
        <p:nvSpPr>
          <p:cNvPr id="18" name="タイトル 3">
            <a:extLst>
              <a:ext uri="{FF2B5EF4-FFF2-40B4-BE49-F238E27FC236}">
                <a16:creationId xmlns:a16="http://schemas.microsoft.com/office/drawing/2014/main" id="{289B9E2D-D219-27D2-43C9-84214F0D0B51}"/>
              </a:ext>
            </a:extLst>
          </p:cNvPr>
          <p:cNvSpPr txBox="1">
            <a:spLocks/>
          </p:cNvSpPr>
          <p:nvPr/>
        </p:nvSpPr>
        <p:spPr>
          <a:xfrm>
            <a:off x="1148465" y="501448"/>
            <a:ext cx="7789339" cy="414237"/>
          </a:xfrm>
          <a:prstGeom prst="rect">
            <a:avLst/>
          </a:prstGeom>
        </p:spPr>
        <p:txBody>
          <a:bodyPr vert="horz" lIns="0" tIns="0" rIns="0" bIns="0" rtlCol="0" anchor="ctr" anchorCtr="0">
            <a:noAutofit/>
          </a:bodyPr>
          <a:lstStyle>
            <a:lvl1pPr algn="l" defTabSz="844083" rtl="0" eaLnBrk="1" latinLnBrk="0" hangingPunct="1">
              <a:lnSpc>
                <a:spcPct val="100000"/>
              </a:lnSpc>
              <a:spcBef>
                <a:spcPct val="0"/>
              </a:spcBef>
              <a:buNone/>
              <a:defRPr kumimoji="1" sz="3323" b="1" kern="1200">
                <a:solidFill>
                  <a:schemeClr val="tx2"/>
                </a:solidFill>
                <a:latin typeface="+mj-lt"/>
                <a:ea typeface="+mj-ea"/>
                <a:cs typeface="+mj-cs"/>
              </a:defRPr>
            </a:lvl1pPr>
          </a:lstStyle>
          <a:p>
            <a:r>
              <a:rPr lang="ja-JP" altLang="en-US" sz="2400">
                <a:solidFill>
                  <a:schemeClr val="tx1"/>
                </a:solidFill>
                <a:latin typeface="+mj-ea"/>
                <a:cs typeface="+mj-lt"/>
              </a:rPr>
              <a:t>地方公共団体情報システムにおける目標管理指標（例）</a:t>
            </a:r>
          </a:p>
        </p:txBody>
      </p:sp>
      <p:cxnSp>
        <p:nvCxnSpPr>
          <p:cNvPr id="19" name="直線コネクタ 18">
            <a:extLst>
              <a:ext uri="{FF2B5EF4-FFF2-40B4-BE49-F238E27FC236}">
                <a16:creationId xmlns:a16="http://schemas.microsoft.com/office/drawing/2014/main" id="{BF575281-F87B-6457-C867-BBB2EE47E348}"/>
              </a:ext>
            </a:extLst>
          </p:cNvPr>
          <p:cNvCxnSpPr/>
          <p:nvPr/>
        </p:nvCxnSpPr>
        <p:spPr>
          <a:xfrm>
            <a:off x="1039229" y="965125"/>
            <a:ext cx="7534914" cy="0"/>
          </a:xfrm>
          <a:prstGeom prst="line">
            <a:avLst/>
          </a:prstGeom>
          <a:l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20" name="スライド番号プレースホルダー 19">
            <a:extLst>
              <a:ext uri="{FF2B5EF4-FFF2-40B4-BE49-F238E27FC236}">
                <a16:creationId xmlns:a16="http://schemas.microsoft.com/office/drawing/2014/main" id="{AA937354-1056-0EE1-1F14-48FC871475E3}"/>
              </a:ext>
            </a:extLst>
          </p:cNvPr>
          <p:cNvSpPr>
            <a:spLocks noGrp="1"/>
          </p:cNvSpPr>
          <p:nvPr>
            <p:ph type="sldNum" sz="quarter" idx="12"/>
          </p:nvPr>
        </p:nvSpPr>
        <p:spPr/>
        <p:txBody>
          <a:bodyPr/>
          <a:lstStyle/>
          <a:p>
            <a:fld id="{DFD4F317-19D0-4848-B5EB-5B174DBE8CF9}" type="slidenum">
              <a:rPr lang="ja-JP" altLang="en-US" smtClean="0"/>
              <a:pPr/>
              <a:t>8</a:t>
            </a:fld>
            <a:endParaRPr lang="ja-JP" altLang="en-US"/>
          </a:p>
        </p:txBody>
      </p:sp>
      <p:graphicFrame>
        <p:nvGraphicFramePr>
          <p:cNvPr id="2" name="表 18">
            <a:extLst>
              <a:ext uri="{FF2B5EF4-FFF2-40B4-BE49-F238E27FC236}">
                <a16:creationId xmlns:a16="http://schemas.microsoft.com/office/drawing/2014/main" id="{1A917B66-D14B-FB39-F162-174DF7CF6BA2}"/>
              </a:ext>
            </a:extLst>
          </p:cNvPr>
          <p:cNvGraphicFramePr>
            <a:graphicFrameLocks noGrp="1"/>
          </p:cNvGraphicFramePr>
          <p:nvPr>
            <p:extLst>
              <p:ext uri="{D42A27DB-BD31-4B8C-83A1-F6EECF244321}">
                <p14:modId xmlns:p14="http://schemas.microsoft.com/office/powerpoint/2010/main" val="1429052598"/>
              </p:ext>
            </p:extLst>
          </p:nvPr>
        </p:nvGraphicFramePr>
        <p:xfrm>
          <a:off x="110529" y="1790699"/>
          <a:ext cx="9684942" cy="4488180"/>
        </p:xfrm>
        <a:graphic>
          <a:graphicData uri="http://schemas.openxmlformats.org/drawingml/2006/table">
            <a:tbl>
              <a:tblPr firstRow="1" bandRow="1"/>
              <a:tblGrid>
                <a:gridCol w="493833">
                  <a:extLst>
                    <a:ext uri="{9D8B030D-6E8A-4147-A177-3AD203B41FA5}">
                      <a16:colId xmlns:a16="http://schemas.microsoft.com/office/drawing/2014/main" val="3791394096"/>
                    </a:ext>
                  </a:extLst>
                </a:gridCol>
                <a:gridCol w="1414938">
                  <a:extLst>
                    <a:ext uri="{9D8B030D-6E8A-4147-A177-3AD203B41FA5}">
                      <a16:colId xmlns:a16="http://schemas.microsoft.com/office/drawing/2014/main" val="1760604309"/>
                    </a:ext>
                  </a:extLst>
                </a:gridCol>
                <a:gridCol w="3990975">
                  <a:extLst>
                    <a:ext uri="{9D8B030D-6E8A-4147-A177-3AD203B41FA5}">
                      <a16:colId xmlns:a16="http://schemas.microsoft.com/office/drawing/2014/main" val="1745000406"/>
                    </a:ext>
                  </a:extLst>
                </a:gridCol>
                <a:gridCol w="3785196">
                  <a:extLst>
                    <a:ext uri="{9D8B030D-6E8A-4147-A177-3AD203B41FA5}">
                      <a16:colId xmlns:a16="http://schemas.microsoft.com/office/drawing/2014/main" val="2398005993"/>
                    </a:ext>
                  </a:extLst>
                </a:gridCol>
              </a:tblGrid>
              <a:tr h="0">
                <a:tc>
                  <a:txBody>
                    <a:bodyPr/>
                    <a:lstStyle>
                      <a:lvl1pPr marL="0" algn="l" defTabSz="742927" rtl="0" eaLnBrk="1" latinLnBrk="0" hangingPunct="1">
                        <a:defRPr kumimoji="1" sz="1462" b="1" kern="1200">
                          <a:solidFill>
                            <a:schemeClr val="lt1"/>
                          </a:solidFill>
                          <a:latin typeface="BIZ UDPゴシック"/>
                          <a:ea typeface="BIZ UDPゴシック"/>
                          <a:cs typeface="ＭＳ Ｐゴシック"/>
                        </a:defRPr>
                      </a:lvl1pPr>
                      <a:lvl2pPr marL="371464" algn="l" defTabSz="742927" rtl="0" eaLnBrk="1" latinLnBrk="0" hangingPunct="1">
                        <a:defRPr kumimoji="1" sz="1462" b="1" kern="1200">
                          <a:solidFill>
                            <a:schemeClr val="lt1"/>
                          </a:solidFill>
                          <a:latin typeface="BIZ UDPゴシック"/>
                          <a:ea typeface="BIZ UDPゴシック"/>
                          <a:cs typeface="ＭＳ Ｐゴシック"/>
                        </a:defRPr>
                      </a:lvl2pPr>
                      <a:lvl3pPr marL="742927" algn="l" defTabSz="742927" rtl="0" eaLnBrk="1" latinLnBrk="0" hangingPunct="1">
                        <a:defRPr kumimoji="1" sz="1462" b="1" kern="1200">
                          <a:solidFill>
                            <a:schemeClr val="lt1"/>
                          </a:solidFill>
                          <a:latin typeface="BIZ UDPゴシック"/>
                          <a:ea typeface="BIZ UDPゴシック"/>
                          <a:cs typeface="ＭＳ Ｐゴシック"/>
                        </a:defRPr>
                      </a:lvl3pPr>
                      <a:lvl4pPr marL="1114391" algn="l" defTabSz="742927" rtl="0" eaLnBrk="1" latinLnBrk="0" hangingPunct="1">
                        <a:defRPr kumimoji="1" sz="1462" b="1" kern="1200">
                          <a:solidFill>
                            <a:schemeClr val="lt1"/>
                          </a:solidFill>
                          <a:latin typeface="BIZ UDPゴシック"/>
                          <a:ea typeface="BIZ UDPゴシック"/>
                          <a:cs typeface="ＭＳ Ｐゴシック"/>
                        </a:defRPr>
                      </a:lvl4pPr>
                      <a:lvl5pPr marL="1485854" algn="l" defTabSz="742927" rtl="0" eaLnBrk="1" latinLnBrk="0" hangingPunct="1">
                        <a:defRPr kumimoji="1" sz="1462" b="1" kern="1200">
                          <a:solidFill>
                            <a:schemeClr val="lt1"/>
                          </a:solidFill>
                          <a:latin typeface="BIZ UDPゴシック"/>
                          <a:ea typeface="BIZ UDPゴシック"/>
                          <a:cs typeface="ＭＳ Ｐゴシック"/>
                        </a:defRPr>
                      </a:lvl5pPr>
                      <a:lvl6pPr marL="1857318" algn="l" defTabSz="742927" rtl="0" eaLnBrk="1" latinLnBrk="0" hangingPunct="1">
                        <a:defRPr kumimoji="1" sz="1462" b="1" kern="1200">
                          <a:solidFill>
                            <a:schemeClr val="lt1"/>
                          </a:solidFill>
                          <a:latin typeface="BIZ UDPゴシック"/>
                          <a:ea typeface="BIZ UDPゴシック"/>
                          <a:cs typeface="ＭＳ Ｐゴシック"/>
                        </a:defRPr>
                      </a:lvl6pPr>
                      <a:lvl7pPr marL="2228781" algn="l" defTabSz="742927" rtl="0" eaLnBrk="1" latinLnBrk="0" hangingPunct="1">
                        <a:defRPr kumimoji="1" sz="1462" b="1" kern="1200">
                          <a:solidFill>
                            <a:schemeClr val="lt1"/>
                          </a:solidFill>
                          <a:latin typeface="BIZ UDPゴシック"/>
                          <a:ea typeface="BIZ UDPゴシック"/>
                          <a:cs typeface="ＭＳ Ｐゴシック"/>
                        </a:defRPr>
                      </a:lvl7pPr>
                      <a:lvl8pPr marL="2600245" algn="l" defTabSz="742927" rtl="0" eaLnBrk="1" latinLnBrk="0" hangingPunct="1">
                        <a:defRPr kumimoji="1" sz="1462" b="1" kern="1200">
                          <a:solidFill>
                            <a:schemeClr val="lt1"/>
                          </a:solidFill>
                          <a:latin typeface="BIZ UDPゴシック"/>
                          <a:ea typeface="BIZ UDPゴシック"/>
                          <a:cs typeface="ＭＳ Ｐゴシック"/>
                        </a:defRPr>
                      </a:lvl8pPr>
                      <a:lvl9pPr marL="2971709" algn="l" defTabSz="742927" rtl="0" eaLnBrk="1" latinLnBrk="0" hangingPunct="1">
                        <a:defRPr kumimoji="1" sz="1462" b="1" kern="1200">
                          <a:solidFill>
                            <a:schemeClr val="lt1"/>
                          </a:solidFill>
                          <a:latin typeface="BIZ UDPゴシック"/>
                          <a:ea typeface="BIZ UDPゴシック"/>
                          <a:cs typeface="ＭＳ Ｐゴシック"/>
                        </a:defRPr>
                      </a:lvl9pPr>
                    </a:lstStyle>
                    <a:p>
                      <a:r>
                        <a:rPr kumimoji="1" lang="ja-JP" altLang="en-US" sz="1050">
                          <a:solidFill>
                            <a:schemeClr val="bg1"/>
                          </a:solidFill>
                          <a:latin typeface="Meiryo UI" panose="020B0604030504040204" pitchFamily="50" charset="-128"/>
                          <a:ea typeface="Meiryo UI" panose="020B0604030504040204" pitchFamily="50" charset="-128"/>
                        </a:rPr>
                        <a:t>項番</a:t>
                      </a:r>
                    </a:p>
                  </a:txBody>
                  <a:tcPr anchor="ct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003B83"/>
                    </a:solidFill>
                  </a:tcPr>
                </a:tc>
                <a:tc>
                  <a:txBody>
                    <a:bodyPr/>
                    <a:lstStyle>
                      <a:lvl1pPr marL="0" algn="l" defTabSz="742927" rtl="0" eaLnBrk="1" latinLnBrk="0" hangingPunct="1">
                        <a:defRPr kumimoji="1" sz="1462" b="1" kern="1200">
                          <a:solidFill>
                            <a:schemeClr val="lt1"/>
                          </a:solidFill>
                          <a:latin typeface="BIZ UDPゴシック"/>
                          <a:ea typeface="BIZ UDPゴシック"/>
                          <a:cs typeface="ＭＳ Ｐゴシック"/>
                        </a:defRPr>
                      </a:lvl1pPr>
                      <a:lvl2pPr marL="371464" algn="l" defTabSz="742927" rtl="0" eaLnBrk="1" latinLnBrk="0" hangingPunct="1">
                        <a:defRPr kumimoji="1" sz="1462" b="1" kern="1200">
                          <a:solidFill>
                            <a:schemeClr val="lt1"/>
                          </a:solidFill>
                          <a:latin typeface="BIZ UDPゴシック"/>
                          <a:ea typeface="BIZ UDPゴシック"/>
                          <a:cs typeface="ＭＳ Ｐゴシック"/>
                        </a:defRPr>
                      </a:lvl2pPr>
                      <a:lvl3pPr marL="742927" algn="l" defTabSz="742927" rtl="0" eaLnBrk="1" latinLnBrk="0" hangingPunct="1">
                        <a:defRPr kumimoji="1" sz="1462" b="1" kern="1200">
                          <a:solidFill>
                            <a:schemeClr val="lt1"/>
                          </a:solidFill>
                          <a:latin typeface="BIZ UDPゴシック"/>
                          <a:ea typeface="BIZ UDPゴシック"/>
                          <a:cs typeface="ＭＳ Ｐゴシック"/>
                        </a:defRPr>
                      </a:lvl3pPr>
                      <a:lvl4pPr marL="1114391" algn="l" defTabSz="742927" rtl="0" eaLnBrk="1" latinLnBrk="0" hangingPunct="1">
                        <a:defRPr kumimoji="1" sz="1462" b="1" kern="1200">
                          <a:solidFill>
                            <a:schemeClr val="lt1"/>
                          </a:solidFill>
                          <a:latin typeface="BIZ UDPゴシック"/>
                          <a:ea typeface="BIZ UDPゴシック"/>
                          <a:cs typeface="ＭＳ Ｐゴシック"/>
                        </a:defRPr>
                      </a:lvl4pPr>
                      <a:lvl5pPr marL="1485854" algn="l" defTabSz="742927" rtl="0" eaLnBrk="1" latinLnBrk="0" hangingPunct="1">
                        <a:defRPr kumimoji="1" sz="1462" b="1" kern="1200">
                          <a:solidFill>
                            <a:schemeClr val="lt1"/>
                          </a:solidFill>
                          <a:latin typeface="BIZ UDPゴシック"/>
                          <a:ea typeface="BIZ UDPゴシック"/>
                          <a:cs typeface="ＭＳ Ｐゴシック"/>
                        </a:defRPr>
                      </a:lvl5pPr>
                      <a:lvl6pPr marL="1857318" algn="l" defTabSz="742927" rtl="0" eaLnBrk="1" latinLnBrk="0" hangingPunct="1">
                        <a:defRPr kumimoji="1" sz="1462" b="1" kern="1200">
                          <a:solidFill>
                            <a:schemeClr val="lt1"/>
                          </a:solidFill>
                          <a:latin typeface="BIZ UDPゴシック"/>
                          <a:ea typeface="BIZ UDPゴシック"/>
                          <a:cs typeface="ＭＳ Ｐゴシック"/>
                        </a:defRPr>
                      </a:lvl6pPr>
                      <a:lvl7pPr marL="2228781" algn="l" defTabSz="742927" rtl="0" eaLnBrk="1" latinLnBrk="0" hangingPunct="1">
                        <a:defRPr kumimoji="1" sz="1462" b="1" kern="1200">
                          <a:solidFill>
                            <a:schemeClr val="lt1"/>
                          </a:solidFill>
                          <a:latin typeface="BIZ UDPゴシック"/>
                          <a:ea typeface="BIZ UDPゴシック"/>
                          <a:cs typeface="ＭＳ Ｐゴシック"/>
                        </a:defRPr>
                      </a:lvl7pPr>
                      <a:lvl8pPr marL="2600245" algn="l" defTabSz="742927" rtl="0" eaLnBrk="1" latinLnBrk="0" hangingPunct="1">
                        <a:defRPr kumimoji="1" sz="1462" b="1" kern="1200">
                          <a:solidFill>
                            <a:schemeClr val="lt1"/>
                          </a:solidFill>
                          <a:latin typeface="BIZ UDPゴシック"/>
                          <a:ea typeface="BIZ UDPゴシック"/>
                          <a:cs typeface="ＭＳ Ｐゴシック"/>
                        </a:defRPr>
                      </a:lvl8pPr>
                      <a:lvl9pPr marL="2971709" algn="l" defTabSz="742927" rtl="0" eaLnBrk="1" latinLnBrk="0" hangingPunct="1">
                        <a:defRPr kumimoji="1" sz="1462" b="1" kern="1200">
                          <a:solidFill>
                            <a:schemeClr val="lt1"/>
                          </a:solidFill>
                          <a:latin typeface="BIZ UDPゴシック"/>
                          <a:ea typeface="BIZ UDPゴシック"/>
                          <a:cs typeface="ＭＳ Ｐゴシック"/>
                        </a:defRPr>
                      </a:lvl9pPr>
                    </a:lstStyle>
                    <a:p>
                      <a:r>
                        <a:rPr kumimoji="1" lang="ja-JP" altLang="en-US" sz="1050">
                          <a:solidFill>
                            <a:schemeClr val="bg1"/>
                          </a:solidFill>
                          <a:latin typeface="Meiryo UI" panose="020B0604030504040204" pitchFamily="50" charset="-128"/>
                          <a:ea typeface="Meiryo UI" panose="020B0604030504040204" pitchFamily="50" charset="-128"/>
                        </a:rPr>
                        <a:t>分類</a:t>
                      </a:r>
                    </a:p>
                  </a:txBody>
                  <a:tcPr anchor="ct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003B83"/>
                    </a:solidFill>
                  </a:tcPr>
                </a:tc>
                <a:tc>
                  <a:txBody>
                    <a:bodyPr/>
                    <a:lstStyle>
                      <a:lvl1pPr marL="0" algn="l" defTabSz="742927" rtl="0" eaLnBrk="1" latinLnBrk="0" hangingPunct="1">
                        <a:defRPr kumimoji="1" sz="1462" b="1" kern="1200">
                          <a:solidFill>
                            <a:schemeClr val="lt1"/>
                          </a:solidFill>
                          <a:latin typeface="BIZ UDPゴシック"/>
                          <a:ea typeface="BIZ UDPゴシック"/>
                          <a:cs typeface="ＭＳ Ｐゴシック"/>
                        </a:defRPr>
                      </a:lvl1pPr>
                      <a:lvl2pPr marL="371464" algn="l" defTabSz="742927" rtl="0" eaLnBrk="1" latinLnBrk="0" hangingPunct="1">
                        <a:defRPr kumimoji="1" sz="1462" b="1" kern="1200">
                          <a:solidFill>
                            <a:schemeClr val="lt1"/>
                          </a:solidFill>
                          <a:latin typeface="BIZ UDPゴシック"/>
                          <a:ea typeface="BIZ UDPゴシック"/>
                          <a:cs typeface="ＭＳ Ｐゴシック"/>
                        </a:defRPr>
                      </a:lvl2pPr>
                      <a:lvl3pPr marL="742927" algn="l" defTabSz="742927" rtl="0" eaLnBrk="1" latinLnBrk="0" hangingPunct="1">
                        <a:defRPr kumimoji="1" sz="1462" b="1" kern="1200">
                          <a:solidFill>
                            <a:schemeClr val="lt1"/>
                          </a:solidFill>
                          <a:latin typeface="BIZ UDPゴシック"/>
                          <a:ea typeface="BIZ UDPゴシック"/>
                          <a:cs typeface="ＭＳ Ｐゴシック"/>
                        </a:defRPr>
                      </a:lvl3pPr>
                      <a:lvl4pPr marL="1114391" algn="l" defTabSz="742927" rtl="0" eaLnBrk="1" latinLnBrk="0" hangingPunct="1">
                        <a:defRPr kumimoji="1" sz="1462" b="1" kern="1200">
                          <a:solidFill>
                            <a:schemeClr val="lt1"/>
                          </a:solidFill>
                          <a:latin typeface="BIZ UDPゴシック"/>
                          <a:ea typeface="BIZ UDPゴシック"/>
                          <a:cs typeface="ＭＳ Ｐゴシック"/>
                        </a:defRPr>
                      </a:lvl4pPr>
                      <a:lvl5pPr marL="1485854" algn="l" defTabSz="742927" rtl="0" eaLnBrk="1" latinLnBrk="0" hangingPunct="1">
                        <a:defRPr kumimoji="1" sz="1462" b="1" kern="1200">
                          <a:solidFill>
                            <a:schemeClr val="lt1"/>
                          </a:solidFill>
                          <a:latin typeface="BIZ UDPゴシック"/>
                          <a:ea typeface="BIZ UDPゴシック"/>
                          <a:cs typeface="ＭＳ Ｐゴシック"/>
                        </a:defRPr>
                      </a:lvl5pPr>
                      <a:lvl6pPr marL="1857318" algn="l" defTabSz="742927" rtl="0" eaLnBrk="1" latinLnBrk="0" hangingPunct="1">
                        <a:defRPr kumimoji="1" sz="1462" b="1" kern="1200">
                          <a:solidFill>
                            <a:schemeClr val="lt1"/>
                          </a:solidFill>
                          <a:latin typeface="BIZ UDPゴシック"/>
                          <a:ea typeface="BIZ UDPゴシック"/>
                          <a:cs typeface="ＭＳ Ｐゴシック"/>
                        </a:defRPr>
                      </a:lvl6pPr>
                      <a:lvl7pPr marL="2228781" algn="l" defTabSz="742927" rtl="0" eaLnBrk="1" latinLnBrk="0" hangingPunct="1">
                        <a:defRPr kumimoji="1" sz="1462" b="1" kern="1200">
                          <a:solidFill>
                            <a:schemeClr val="lt1"/>
                          </a:solidFill>
                          <a:latin typeface="BIZ UDPゴシック"/>
                          <a:ea typeface="BIZ UDPゴシック"/>
                          <a:cs typeface="ＭＳ Ｐゴシック"/>
                        </a:defRPr>
                      </a:lvl7pPr>
                      <a:lvl8pPr marL="2600245" algn="l" defTabSz="742927" rtl="0" eaLnBrk="1" latinLnBrk="0" hangingPunct="1">
                        <a:defRPr kumimoji="1" sz="1462" b="1" kern="1200">
                          <a:solidFill>
                            <a:schemeClr val="lt1"/>
                          </a:solidFill>
                          <a:latin typeface="BIZ UDPゴシック"/>
                          <a:ea typeface="BIZ UDPゴシック"/>
                          <a:cs typeface="ＭＳ Ｐゴシック"/>
                        </a:defRPr>
                      </a:lvl8pPr>
                      <a:lvl9pPr marL="2971709" algn="l" defTabSz="742927" rtl="0" eaLnBrk="1" latinLnBrk="0" hangingPunct="1">
                        <a:defRPr kumimoji="1" sz="1462" b="1" kern="1200">
                          <a:solidFill>
                            <a:schemeClr val="lt1"/>
                          </a:solidFill>
                          <a:latin typeface="BIZ UDPゴシック"/>
                          <a:ea typeface="BIZ UDPゴシック"/>
                          <a:cs typeface="ＭＳ Ｐゴシック"/>
                        </a:defRPr>
                      </a:lvl9pPr>
                    </a:lstStyle>
                    <a:p>
                      <a:r>
                        <a:rPr kumimoji="1" lang="ja-JP" altLang="en-US" sz="1050">
                          <a:solidFill>
                            <a:schemeClr val="bg1"/>
                          </a:solidFill>
                          <a:latin typeface="Meiryo UI" panose="020B0604030504040204" pitchFamily="50" charset="-128"/>
                          <a:ea typeface="Meiryo UI" panose="020B0604030504040204" pitchFamily="50" charset="-128"/>
                        </a:rPr>
                        <a:t>指標値</a:t>
                      </a:r>
                      <a:r>
                        <a:rPr kumimoji="1" lang="en-US" altLang="ja-JP" sz="1050">
                          <a:solidFill>
                            <a:schemeClr val="bg1"/>
                          </a:solidFill>
                          <a:latin typeface="Meiryo UI" panose="020B0604030504040204" pitchFamily="50" charset="-128"/>
                          <a:ea typeface="Meiryo UI" panose="020B0604030504040204" pitchFamily="50" charset="-128"/>
                        </a:rPr>
                        <a:t>※</a:t>
                      </a:r>
                      <a:r>
                        <a:rPr kumimoji="1" lang="ja-JP" altLang="en-US" sz="1050">
                          <a:solidFill>
                            <a:schemeClr val="bg1"/>
                          </a:solidFill>
                          <a:latin typeface="Meiryo UI" panose="020B0604030504040204" pitchFamily="50" charset="-128"/>
                          <a:ea typeface="Meiryo UI" panose="020B0604030504040204" pitchFamily="50" charset="-128"/>
                        </a:rPr>
                        <a:t>（）内は対応するリソース管理指標</a:t>
                      </a:r>
                    </a:p>
                  </a:txBody>
                  <a:tcPr anchor="ct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003B83"/>
                    </a:solidFill>
                  </a:tcPr>
                </a:tc>
                <a:tc>
                  <a:txBody>
                    <a:bodyPr/>
                    <a:lstStyle>
                      <a:lvl1pPr marL="0" algn="l" defTabSz="742927" rtl="0" eaLnBrk="1" latinLnBrk="0" hangingPunct="1">
                        <a:defRPr kumimoji="1" sz="1462" b="1" kern="1200">
                          <a:solidFill>
                            <a:schemeClr val="lt1"/>
                          </a:solidFill>
                          <a:latin typeface="BIZ UDPゴシック"/>
                          <a:ea typeface="BIZ UDPゴシック"/>
                          <a:cs typeface="ＭＳ Ｐゴシック"/>
                        </a:defRPr>
                      </a:lvl1pPr>
                      <a:lvl2pPr marL="371464" algn="l" defTabSz="742927" rtl="0" eaLnBrk="1" latinLnBrk="0" hangingPunct="1">
                        <a:defRPr kumimoji="1" sz="1462" b="1" kern="1200">
                          <a:solidFill>
                            <a:schemeClr val="lt1"/>
                          </a:solidFill>
                          <a:latin typeface="BIZ UDPゴシック"/>
                          <a:ea typeface="BIZ UDPゴシック"/>
                          <a:cs typeface="ＭＳ Ｐゴシック"/>
                        </a:defRPr>
                      </a:lvl2pPr>
                      <a:lvl3pPr marL="742927" algn="l" defTabSz="742927" rtl="0" eaLnBrk="1" latinLnBrk="0" hangingPunct="1">
                        <a:defRPr kumimoji="1" sz="1462" b="1" kern="1200">
                          <a:solidFill>
                            <a:schemeClr val="lt1"/>
                          </a:solidFill>
                          <a:latin typeface="BIZ UDPゴシック"/>
                          <a:ea typeface="BIZ UDPゴシック"/>
                          <a:cs typeface="ＭＳ Ｐゴシック"/>
                        </a:defRPr>
                      </a:lvl3pPr>
                      <a:lvl4pPr marL="1114391" algn="l" defTabSz="742927" rtl="0" eaLnBrk="1" latinLnBrk="0" hangingPunct="1">
                        <a:defRPr kumimoji="1" sz="1462" b="1" kern="1200">
                          <a:solidFill>
                            <a:schemeClr val="lt1"/>
                          </a:solidFill>
                          <a:latin typeface="BIZ UDPゴシック"/>
                          <a:ea typeface="BIZ UDPゴシック"/>
                          <a:cs typeface="ＭＳ Ｐゴシック"/>
                        </a:defRPr>
                      </a:lvl4pPr>
                      <a:lvl5pPr marL="1485854" algn="l" defTabSz="742927" rtl="0" eaLnBrk="1" latinLnBrk="0" hangingPunct="1">
                        <a:defRPr kumimoji="1" sz="1462" b="1" kern="1200">
                          <a:solidFill>
                            <a:schemeClr val="lt1"/>
                          </a:solidFill>
                          <a:latin typeface="BIZ UDPゴシック"/>
                          <a:ea typeface="BIZ UDPゴシック"/>
                          <a:cs typeface="ＭＳ Ｐゴシック"/>
                        </a:defRPr>
                      </a:lvl5pPr>
                      <a:lvl6pPr marL="1857318" algn="l" defTabSz="742927" rtl="0" eaLnBrk="1" latinLnBrk="0" hangingPunct="1">
                        <a:defRPr kumimoji="1" sz="1462" b="1" kern="1200">
                          <a:solidFill>
                            <a:schemeClr val="lt1"/>
                          </a:solidFill>
                          <a:latin typeface="BIZ UDPゴシック"/>
                          <a:ea typeface="BIZ UDPゴシック"/>
                          <a:cs typeface="ＭＳ Ｐゴシック"/>
                        </a:defRPr>
                      </a:lvl6pPr>
                      <a:lvl7pPr marL="2228781" algn="l" defTabSz="742927" rtl="0" eaLnBrk="1" latinLnBrk="0" hangingPunct="1">
                        <a:defRPr kumimoji="1" sz="1462" b="1" kern="1200">
                          <a:solidFill>
                            <a:schemeClr val="lt1"/>
                          </a:solidFill>
                          <a:latin typeface="BIZ UDPゴシック"/>
                          <a:ea typeface="BIZ UDPゴシック"/>
                          <a:cs typeface="ＭＳ Ｐゴシック"/>
                        </a:defRPr>
                      </a:lvl7pPr>
                      <a:lvl8pPr marL="2600245" algn="l" defTabSz="742927" rtl="0" eaLnBrk="1" latinLnBrk="0" hangingPunct="1">
                        <a:defRPr kumimoji="1" sz="1462" b="1" kern="1200">
                          <a:solidFill>
                            <a:schemeClr val="lt1"/>
                          </a:solidFill>
                          <a:latin typeface="BIZ UDPゴシック"/>
                          <a:ea typeface="BIZ UDPゴシック"/>
                          <a:cs typeface="ＭＳ Ｐゴシック"/>
                        </a:defRPr>
                      </a:lvl8pPr>
                      <a:lvl9pPr marL="2971709" algn="l" defTabSz="742927" rtl="0" eaLnBrk="1" latinLnBrk="0" hangingPunct="1">
                        <a:defRPr kumimoji="1" sz="1462" b="1" kern="1200">
                          <a:solidFill>
                            <a:schemeClr val="lt1"/>
                          </a:solidFill>
                          <a:latin typeface="BIZ UDPゴシック"/>
                          <a:ea typeface="BIZ UDPゴシック"/>
                          <a:cs typeface="ＭＳ Ｐゴシック"/>
                        </a:defRPr>
                      </a:lvl9pPr>
                    </a:lstStyle>
                    <a:p>
                      <a:r>
                        <a:rPr kumimoji="1" lang="ja-JP" altLang="en-US" sz="1050">
                          <a:solidFill>
                            <a:schemeClr val="bg1"/>
                          </a:solidFill>
                          <a:latin typeface="Meiryo UI" panose="020B0604030504040204" pitchFamily="50" charset="-128"/>
                          <a:ea typeface="Meiryo UI" panose="020B0604030504040204" pitchFamily="50" charset="-128"/>
                        </a:rPr>
                        <a:t>可視化イメージ</a:t>
                      </a:r>
                    </a:p>
                  </a:txBody>
                  <a:tcPr anchor="ct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003B83"/>
                    </a:solidFill>
                  </a:tcPr>
                </a:tc>
                <a:extLst>
                  <a:ext uri="{0D108BD9-81ED-4DB2-BD59-A6C34878D82A}">
                    <a16:rowId xmlns:a16="http://schemas.microsoft.com/office/drawing/2014/main" val="2150914922"/>
                  </a:ext>
                </a:extLst>
              </a:tr>
              <a:tr h="131867">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marL="0" marR="0" lvl="0" indent="0" algn="l" defTabSz="1007772" rtl="0" eaLnBrk="1" fontAlgn="ctr" latinLnBrk="0" hangingPunct="1">
                        <a:lnSpc>
                          <a:spcPct val="100000"/>
                        </a:lnSpc>
                        <a:spcBef>
                          <a:spcPts val="0"/>
                        </a:spcBef>
                        <a:spcAft>
                          <a:spcPts val="0"/>
                        </a:spcAft>
                        <a:buClrTx/>
                        <a:buSzTx/>
                        <a:buFontTx/>
                        <a:buNone/>
                        <a:tabLst/>
                        <a:defRPr/>
                      </a:pPr>
                      <a:r>
                        <a:rPr lang="en-US" altLang="ja-JP" sz="1050">
                          <a:solidFill>
                            <a:schemeClr val="tx1"/>
                          </a:solidFill>
                          <a:latin typeface="Meiryo UI" panose="020B0604030504040204" pitchFamily="50" charset="-128"/>
                          <a:ea typeface="Meiryo UI" panose="020B0604030504040204" pitchFamily="50" charset="-128"/>
                        </a:rPr>
                        <a:t>1</a:t>
                      </a:r>
                      <a:endParaRPr lang="ja-JP" altLang="en-US" sz="1050">
                        <a:solidFill>
                          <a:schemeClr val="tx1"/>
                        </a:solidFill>
                        <a:latin typeface="Meiryo UI" panose="020B0604030504040204" pitchFamily="50" charset="-128"/>
                        <a:ea typeface="Meiryo UI" panose="020B0604030504040204" pitchFamily="50" charset="-128"/>
                      </a:endParaRPr>
                    </a:p>
                  </a:txBody>
                  <a:tcPr marL="7620" marR="7620" marT="7620" marB="0" anchor="ct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marL="0" marR="0" lvl="0" indent="0" algn="l" defTabSz="1007772" rtl="0" eaLnBrk="1" fontAlgn="ctr" latinLnBrk="0" hangingPunct="1">
                        <a:lnSpc>
                          <a:spcPct val="100000"/>
                        </a:lnSpc>
                        <a:spcBef>
                          <a:spcPts val="0"/>
                        </a:spcBef>
                        <a:spcAft>
                          <a:spcPts val="0"/>
                        </a:spcAft>
                        <a:buClrTx/>
                        <a:buSzTx/>
                        <a:buFontTx/>
                        <a:buNone/>
                        <a:tabLst/>
                        <a:defRPr/>
                      </a:pPr>
                      <a:r>
                        <a:rPr lang="ja-JP" altLang="en-US" sz="1050">
                          <a:solidFill>
                            <a:schemeClr val="tx1"/>
                          </a:solidFill>
                          <a:latin typeface="Meiryo UI" panose="020B0604030504040204" pitchFamily="50" charset="-128"/>
                          <a:ea typeface="Meiryo UI" panose="020B0604030504040204" pitchFamily="50" charset="-128"/>
                        </a:rPr>
                        <a:t>運用等経費に係る指標</a:t>
                      </a:r>
                      <a:endParaRPr lang="en-US" altLang="ja-JP" sz="1050">
                        <a:solidFill>
                          <a:schemeClr val="tx1"/>
                        </a:solidFill>
                        <a:latin typeface="Meiryo UI" panose="020B0604030504040204" pitchFamily="50" charset="-128"/>
                        <a:ea typeface="Meiryo UI" panose="020B0604030504040204" pitchFamily="50" charset="-128"/>
                      </a:endParaRPr>
                    </a:p>
                  </a:txBody>
                  <a:tcPr marL="7620" marR="7620" marT="7620" marB="0" anchor="ct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r>
                        <a:rPr lang="ja-JP" altLang="en-US" sz="1050">
                          <a:solidFill>
                            <a:schemeClr val="tx1"/>
                          </a:solidFill>
                          <a:latin typeface="Meiryo UI" panose="020B0604030504040204" pitchFamily="50" charset="-128"/>
                          <a:ea typeface="Meiryo UI" panose="020B0604030504040204" pitchFamily="50" charset="-128"/>
                        </a:rPr>
                        <a:t>運用コストを移行前から</a:t>
                      </a:r>
                      <a:r>
                        <a:rPr lang="en-US" altLang="ja-JP" sz="1050">
                          <a:solidFill>
                            <a:schemeClr val="tx1"/>
                          </a:solidFill>
                          <a:latin typeface="Meiryo UI" panose="020B0604030504040204" pitchFamily="50" charset="-128"/>
                          <a:ea typeface="Meiryo UI" panose="020B0604030504040204" pitchFamily="50" charset="-128"/>
                        </a:rPr>
                        <a:t>30</a:t>
                      </a:r>
                      <a:r>
                        <a:rPr lang="ja-JP" altLang="en-US" sz="1050">
                          <a:solidFill>
                            <a:schemeClr val="tx1"/>
                          </a:solidFill>
                          <a:latin typeface="Meiryo UI" panose="020B0604030504040204" pitchFamily="50" charset="-128"/>
                          <a:ea typeface="Meiryo UI" panose="020B0604030504040204" pitchFamily="50" charset="-128"/>
                        </a:rPr>
                        <a:t>％削減</a:t>
                      </a:r>
                      <a:endParaRPr lang="en-US" altLang="ja-JP" sz="1050">
                        <a:solidFill>
                          <a:schemeClr val="tx1"/>
                        </a:solidFill>
                        <a:latin typeface="Meiryo UI" panose="020B0604030504040204" pitchFamily="50" charset="-128"/>
                        <a:ea typeface="Meiryo UI" panose="020B0604030504040204" pitchFamily="50" charset="-128"/>
                      </a:endParaRPr>
                    </a:p>
                    <a:p>
                      <a:r>
                        <a:rPr lang="ja-JP" altLang="en-US" sz="1050">
                          <a:solidFill>
                            <a:schemeClr val="tx1"/>
                          </a:solidFill>
                          <a:latin typeface="Meiryo UI" panose="020B0604030504040204" pitchFamily="50" charset="-128"/>
                          <a:ea typeface="Meiryo UI" panose="020B0604030504040204" pitchFamily="50" charset="-128"/>
                        </a:rPr>
                        <a:t>（①</a:t>
                      </a:r>
                      <a:r>
                        <a:rPr lang="en-US" altLang="ja-JP" sz="1050">
                          <a:solidFill>
                            <a:schemeClr val="tx1"/>
                          </a:solidFill>
                          <a:latin typeface="Meiryo UI" panose="020B0604030504040204" pitchFamily="50" charset="-128"/>
                          <a:ea typeface="Meiryo UI" panose="020B0604030504040204" pitchFamily="50" charset="-128"/>
                        </a:rPr>
                        <a:t>Cost</a:t>
                      </a:r>
                      <a:r>
                        <a:rPr lang="ja-JP" altLang="en-US" sz="1050">
                          <a:solidFill>
                            <a:schemeClr val="tx1"/>
                          </a:solidFill>
                          <a:latin typeface="Meiryo UI" panose="020B0604030504040204" pitchFamily="50" charset="-128"/>
                          <a:ea typeface="Meiryo UI" panose="020B0604030504040204" pitchFamily="50" charset="-128"/>
                        </a:rPr>
                        <a:t>）</a:t>
                      </a:r>
                      <a:endParaRPr lang="en-US" altLang="ja-JP" sz="1050">
                        <a:solidFill>
                          <a:schemeClr val="tx1"/>
                        </a:solidFill>
                        <a:latin typeface="Meiryo UI" panose="020B0604030504040204" pitchFamily="50" charset="-128"/>
                        <a:ea typeface="Meiryo UI" panose="020B0604030504040204" pitchFamily="50" charset="-128"/>
                      </a:endParaRPr>
                    </a:p>
                  </a:txBody>
                  <a:tcPr marL="7620" marR="7620" marT="7620" marB="0" anchor="ct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l" fontAlgn="ctr"/>
                      <a:r>
                        <a:rPr lang="ja-JP" altLang="en-US" sz="1050" b="0" i="0" u="none" strike="noStrike">
                          <a:solidFill>
                            <a:schemeClr val="tx1"/>
                          </a:solidFill>
                          <a:effectLst/>
                          <a:latin typeface="Meiryo UI" panose="020B0604030504040204" pitchFamily="50" charset="-128"/>
                          <a:ea typeface="Meiryo UI" panose="020B0604030504040204" pitchFamily="50" charset="-128"/>
                        </a:rPr>
                        <a:t>移行前の運用コストを基準に、移行後の運用コストとの比較を表示する。</a:t>
                      </a:r>
                      <a:endParaRPr lang="ja-JP" altLang="en-US" sz="1050" b="0" i="0" u="none" strike="sngStrike">
                        <a:solidFill>
                          <a:schemeClr val="tx1"/>
                        </a:solidFill>
                        <a:effectLst/>
                        <a:latin typeface="Meiryo UI" panose="020B0604030504040204" pitchFamily="50" charset="-128"/>
                        <a:ea typeface="Meiryo UI" panose="020B0604030504040204" pitchFamily="50" charset="-128"/>
                      </a:endParaRPr>
                    </a:p>
                  </a:txBody>
                  <a:tcPr marL="7620" marR="7620" marT="7620" marB="0" anchor="ct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E7E8ED"/>
                    </a:solidFill>
                  </a:tcPr>
                </a:tc>
                <a:extLst>
                  <a:ext uri="{0D108BD9-81ED-4DB2-BD59-A6C34878D82A}">
                    <a16:rowId xmlns:a16="http://schemas.microsoft.com/office/drawing/2014/main" val="400392114"/>
                  </a:ext>
                </a:extLst>
              </a:tr>
              <a:tr h="196336">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l" fontAlgn="ctr"/>
                      <a:r>
                        <a:rPr lang="en-US" altLang="ja-JP" sz="1050" b="0" i="0" u="none" strike="noStrike">
                          <a:solidFill>
                            <a:schemeClr val="tx1"/>
                          </a:solidFill>
                          <a:effectLst/>
                          <a:latin typeface="Meiryo UI" panose="020B0604030504040204" pitchFamily="50" charset="-128"/>
                          <a:ea typeface="Meiryo UI" panose="020B0604030504040204" pitchFamily="50" charset="-128"/>
                        </a:rPr>
                        <a:t>2</a:t>
                      </a:r>
                      <a:endParaRPr lang="ja-JP" altLang="en-US" sz="1050" b="0" i="0" u="none" strike="noStrike">
                        <a:solidFill>
                          <a:schemeClr val="tx1"/>
                        </a:solidFill>
                        <a:effectLst/>
                        <a:latin typeface="Meiryo UI" panose="020B0604030504040204" pitchFamily="50" charset="-128"/>
                        <a:ea typeface="Meiryo UI" panose="020B0604030504040204" pitchFamily="50" charset="-128"/>
                      </a:endParaRPr>
                    </a:p>
                  </a:txBody>
                  <a:tcPr marL="7620" marR="7620" marT="762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l" fontAlgn="ctr"/>
                      <a:endParaRPr lang="ja-JP" altLang="en-US" sz="1050" b="0" i="0" u="none" strike="noStrike">
                        <a:solidFill>
                          <a:schemeClr val="tx1"/>
                        </a:solidFill>
                        <a:effectLst/>
                        <a:latin typeface="Meiryo UI" panose="020B0604030504040204" pitchFamily="50" charset="-128"/>
                        <a:ea typeface="Meiryo UI" panose="020B0604030504040204" pitchFamily="50" charset="-128"/>
                      </a:endParaRPr>
                    </a:p>
                  </a:txBody>
                  <a:tcPr marL="7620" marR="7620" marT="762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r>
                        <a:rPr kumimoji="1" lang="ja-JP" altLang="en-US" sz="1050">
                          <a:solidFill>
                            <a:schemeClr val="tx1"/>
                          </a:solidFill>
                          <a:latin typeface="Meiryo UI" panose="020B0604030504040204" pitchFamily="50" charset="-128"/>
                          <a:ea typeface="Meiryo UI" panose="020B0604030504040204" pitchFamily="50" charset="-128"/>
                        </a:rPr>
                        <a:t>クラウド利用料全体に占める仮想サーバー及び仮想サーバーにアタッチして利用するストレージサービス利用料・</a:t>
                      </a:r>
                      <a:r>
                        <a:rPr lang="en-US" altLang="ja-JP" sz="1050">
                          <a:solidFill>
                            <a:schemeClr val="tx1"/>
                          </a:solidFill>
                          <a:latin typeface="Meiryo UI" panose="020B0604030504040204" pitchFamily="50" charset="-128"/>
                          <a:ea typeface="Meiryo UI" panose="020B0604030504040204" pitchFamily="50" charset="-128"/>
                        </a:rPr>
                        <a:t>Level</a:t>
                      </a:r>
                      <a:r>
                        <a:rPr lang="ja-JP" altLang="en-US" sz="1050">
                          <a:solidFill>
                            <a:schemeClr val="tx1"/>
                          </a:solidFill>
                          <a:latin typeface="Meiryo UI" panose="020B0604030504040204" pitchFamily="50" charset="-128"/>
                          <a:ea typeface="Meiryo UI" panose="020B0604030504040204" pitchFamily="50" charset="-128"/>
                        </a:rPr>
                        <a:t>高：</a:t>
                      </a:r>
                      <a:r>
                        <a:rPr lang="en-US" altLang="ja-JP" sz="1050">
                          <a:solidFill>
                            <a:schemeClr val="tx1"/>
                          </a:solidFill>
                          <a:latin typeface="Meiryo UI" panose="020B0604030504040204" pitchFamily="50" charset="-128"/>
                          <a:ea typeface="Meiryo UI" panose="020B0604030504040204" pitchFamily="50" charset="-128"/>
                        </a:rPr>
                        <a:t>5%</a:t>
                      </a:r>
                      <a:r>
                        <a:rPr lang="ja-JP" altLang="en-US" sz="1050">
                          <a:solidFill>
                            <a:schemeClr val="tx1"/>
                          </a:solidFill>
                          <a:latin typeface="Meiryo UI" panose="020B0604030504040204" pitchFamily="50" charset="-128"/>
                          <a:ea typeface="Meiryo UI" panose="020B0604030504040204" pitchFamily="50" charset="-128"/>
                        </a:rPr>
                        <a:t>以下、</a:t>
                      </a:r>
                      <a:r>
                        <a:rPr lang="en-US" altLang="ja-JP" sz="1050">
                          <a:solidFill>
                            <a:schemeClr val="tx1"/>
                          </a:solidFill>
                          <a:latin typeface="Meiryo UI" panose="020B0604030504040204" pitchFamily="50" charset="-128"/>
                          <a:ea typeface="Meiryo UI" panose="020B0604030504040204" pitchFamily="50" charset="-128"/>
                        </a:rPr>
                        <a:t>Level</a:t>
                      </a:r>
                      <a:r>
                        <a:rPr lang="ja-JP" altLang="en-US" sz="1050">
                          <a:solidFill>
                            <a:schemeClr val="tx1"/>
                          </a:solidFill>
                          <a:latin typeface="Meiryo UI" panose="020B0604030504040204" pitchFamily="50" charset="-128"/>
                          <a:ea typeface="Meiryo UI" panose="020B0604030504040204" pitchFamily="50" charset="-128"/>
                        </a:rPr>
                        <a:t>中：</a:t>
                      </a:r>
                      <a:r>
                        <a:rPr lang="en-US" altLang="ja-JP" sz="1050">
                          <a:solidFill>
                            <a:schemeClr val="tx1"/>
                          </a:solidFill>
                          <a:latin typeface="Meiryo UI" panose="020B0604030504040204" pitchFamily="50" charset="-128"/>
                          <a:ea typeface="Meiryo UI" panose="020B0604030504040204" pitchFamily="50" charset="-128"/>
                        </a:rPr>
                        <a:t>30%</a:t>
                      </a:r>
                      <a:r>
                        <a:rPr lang="ja-JP" altLang="en-US" sz="1050">
                          <a:solidFill>
                            <a:schemeClr val="tx1"/>
                          </a:solidFill>
                          <a:latin typeface="Meiryo UI" panose="020B0604030504040204" pitchFamily="50" charset="-128"/>
                          <a:ea typeface="Meiryo UI" panose="020B0604030504040204" pitchFamily="50" charset="-128"/>
                        </a:rPr>
                        <a:t>以下、</a:t>
                      </a:r>
                      <a:r>
                        <a:rPr lang="en-US" altLang="ja-JP" sz="1050">
                          <a:solidFill>
                            <a:schemeClr val="tx1"/>
                          </a:solidFill>
                          <a:latin typeface="Meiryo UI" panose="020B0604030504040204" pitchFamily="50" charset="-128"/>
                          <a:ea typeface="Meiryo UI" panose="020B0604030504040204" pitchFamily="50" charset="-128"/>
                        </a:rPr>
                        <a:t>Level</a:t>
                      </a:r>
                      <a:r>
                        <a:rPr lang="ja-JP" altLang="en-US" sz="1050">
                          <a:solidFill>
                            <a:schemeClr val="tx1"/>
                          </a:solidFill>
                          <a:latin typeface="Meiryo UI" panose="020B0604030504040204" pitchFamily="50" charset="-128"/>
                          <a:ea typeface="Meiryo UI" panose="020B0604030504040204" pitchFamily="50" charset="-128"/>
                        </a:rPr>
                        <a:t>低：</a:t>
                      </a:r>
                      <a:r>
                        <a:rPr lang="en-US" altLang="ja-JP" sz="1050">
                          <a:solidFill>
                            <a:schemeClr val="tx1"/>
                          </a:solidFill>
                          <a:latin typeface="Meiryo UI" panose="020B0604030504040204" pitchFamily="50" charset="-128"/>
                          <a:ea typeface="Meiryo UI" panose="020B0604030504040204" pitchFamily="50" charset="-128"/>
                        </a:rPr>
                        <a:t>50</a:t>
                      </a:r>
                      <a:r>
                        <a:rPr lang="ja-JP" altLang="en-US" sz="1050">
                          <a:solidFill>
                            <a:schemeClr val="tx1"/>
                          </a:solidFill>
                          <a:latin typeface="Meiryo UI" panose="020B0604030504040204" pitchFamily="50" charset="-128"/>
                          <a:ea typeface="Meiryo UI" panose="020B0604030504040204" pitchFamily="50" charset="-128"/>
                        </a:rPr>
                        <a:t>％以下（①</a:t>
                      </a:r>
                      <a:r>
                        <a:rPr lang="en-US" altLang="ja-JP" sz="1050">
                          <a:solidFill>
                            <a:schemeClr val="tx1"/>
                          </a:solidFill>
                          <a:latin typeface="Meiryo UI" panose="020B0604030504040204" pitchFamily="50" charset="-128"/>
                          <a:ea typeface="Meiryo UI" panose="020B0604030504040204" pitchFamily="50" charset="-128"/>
                        </a:rPr>
                        <a:t>Cost</a:t>
                      </a:r>
                      <a:r>
                        <a:rPr lang="ja-JP" altLang="en-US" sz="1050">
                          <a:solidFill>
                            <a:schemeClr val="tx1"/>
                          </a:solidFill>
                          <a:latin typeface="Meiryo UI" panose="020B0604030504040204" pitchFamily="50" charset="-128"/>
                          <a:ea typeface="Meiryo UI" panose="020B0604030504040204" pitchFamily="50" charset="-128"/>
                        </a:rPr>
                        <a:t>）</a:t>
                      </a:r>
                      <a:endParaRPr lang="en-US" altLang="ja-JP" sz="1050">
                        <a:solidFill>
                          <a:schemeClr val="tx1"/>
                        </a:solidFill>
                        <a:latin typeface="Meiryo UI" panose="020B0604030504040204" pitchFamily="50" charset="-128"/>
                        <a:ea typeface="Meiryo UI" panose="020B0604030504040204" pitchFamily="50" charset="-128"/>
                      </a:endParaRPr>
                    </a:p>
                  </a:txBody>
                  <a:tcPr marL="7620" marR="7620" marT="762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l" fontAlgn="ctr"/>
                      <a:r>
                        <a:rPr kumimoji="1" lang="ja-JP" altLang="en-US" sz="1050">
                          <a:solidFill>
                            <a:schemeClr val="tx1"/>
                          </a:solidFill>
                          <a:latin typeface="Meiryo UI" panose="020B0604030504040204" pitchFamily="50" charset="-128"/>
                          <a:ea typeface="Meiryo UI" panose="020B0604030504040204" pitchFamily="50" charset="-128"/>
                        </a:rPr>
                        <a:t>クラウド利用経費全体に占める仮想サーバー及び仮想サーバーにアタッチして利用するストレージサービス利用料の割合を表示</a:t>
                      </a:r>
                      <a:r>
                        <a:rPr lang="ja-JP" altLang="en-US" sz="1050" b="0" i="0" u="none" strike="noStrike">
                          <a:solidFill>
                            <a:schemeClr val="tx1"/>
                          </a:solidFill>
                          <a:effectLst/>
                          <a:latin typeface="Meiryo UI" panose="020B0604030504040204" pitchFamily="50" charset="-128"/>
                          <a:ea typeface="Meiryo UI" panose="020B0604030504040204" pitchFamily="50" charset="-128"/>
                        </a:rPr>
                        <a:t>する。</a:t>
                      </a:r>
                    </a:p>
                  </a:txBody>
                  <a:tcPr marL="7620" marR="7620" marT="762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E7E8ED"/>
                    </a:solidFill>
                  </a:tcPr>
                </a:tc>
                <a:extLst>
                  <a:ext uri="{0D108BD9-81ED-4DB2-BD59-A6C34878D82A}">
                    <a16:rowId xmlns:a16="http://schemas.microsoft.com/office/drawing/2014/main" val="2893472574"/>
                  </a:ext>
                </a:extLst>
              </a:tr>
              <a:tr h="260805">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l" fontAlgn="ctr"/>
                      <a:r>
                        <a:rPr lang="en-US" altLang="ja-JP" sz="1050" b="0" i="0" u="none" strike="noStrike">
                          <a:solidFill>
                            <a:schemeClr val="tx1"/>
                          </a:solidFill>
                          <a:effectLst/>
                          <a:latin typeface="Meiryo UI" panose="020B0604030504040204" pitchFamily="50" charset="-128"/>
                          <a:ea typeface="Meiryo UI" panose="020B0604030504040204" pitchFamily="50" charset="-128"/>
                        </a:rPr>
                        <a:t>3</a:t>
                      </a:r>
                      <a:endParaRPr lang="ja-JP" altLang="en-US" sz="1050" b="0" i="0" u="none" strike="noStrike">
                        <a:solidFill>
                          <a:schemeClr val="tx1"/>
                        </a:solidFill>
                        <a:effectLst/>
                        <a:latin typeface="Meiryo UI" panose="020B0604030504040204" pitchFamily="50" charset="-128"/>
                        <a:ea typeface="Meiryo UI" panose="020B0604030504040204" pitchFamily="50" charset="-128"/>
                      </a:endParaRPr>
                    </a:p>
                  </a:txBody>
                  <a:tcPr marL="7620" marR="7620" marT="762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marL="0" marR="0" lvl="0" indent="0" algn="l" defTabSz="1007772" rtl="0" eaLnBrk="1" fontAlgn="ctr" latinLnBrk="0" hangingPunct="1">
                        <a:lnSpc>
                          <a:spcPct val="100000"/>
                        </a:lnSpc>
                        <a:spcBef>
                          <a:spcPts val="0"/>
                        </a:spcBef>
                        <a:spcAft>
                          <a:spcPts val="0"/>
                        </a:spcAft>
                        <a:buClrTx/>
                        <a:buSzTx/>
                        <a:buFontTx/>
                        <a:buNone/>
                        <a:tabLst/>
                        <a:defRPr/>
                      </a:pPr>
                      <a:endParaRPr kumimoji="1" lang="ja-JP" altLang="en-US" sz="1050" b="1">
                        <a:solidFill>
                          <a:schemeClr val="tx1"/>
                        </a:solidFill>
                        <a:latin typeface="Meiryo UI" panose="020B0604030504040204" pitchFamily="50" charset="-128"/>
                        <a:ea typeface="Meiryo UI" panose="020B0604030504040204" pitchFamily="50" charset="-128"/>
                      </a:endParaRPr>
                    </a:p>
                  </a:txBody>
                  <a:tcPr marL="7620" marR="7620" marT="762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r>
                        <a:rPr kumimoji="1" lang="ja-JP" altLang="en-US" sz="1050">
                          <a:solidFill>
                            <a:schemeClr val="tx1"/>
                          </a:solidFill>
                          <a:latin typeface="Meiryo UI" panose="020B0604030504040204" pitchFamily="50" charset="-128"/>
                          <a:ea typeface="Meiryo UI" panose="020B0604030504040204" pitchFamily="50" charset="-128"/>
                        </a:rPr>
                        <a:t>クラウド利用経費の実績コストが予算策定時以下</a:t>
                      </a:r>
                      <a:endParaRPr kumimoji="1" lang="en-US" altLang="ja-JP" sz="1050">
                        <a:solidFill>
                          <a:schemeClr val="tx1"/>
                        </a:solidFill>
                        <a:latin typeface="Meiryo UI" panose="020B0604030504040204" pitchFamily="50" charset="-128"/>
                        <a:ea typeface="Meiryo UI" panose="020B0604030504040204" pitchFamily="50" charset="-128"/>
                      </a:endParaRPr>
                    </a:p>
                    <a:p>
                      <a:r>
                        <a:rPr lang="ja-JP" altLang="en-US" sz="1050">
                          <a:solidFill>
                            <a:schemeClr val="tx1"/>
                          </a:solidFill>
                          <a:latin typeface="Meiryo UI" panose="020B0604030504040204" pitchFamily="50" charset="-128"/>
                          <a:ea typeface="Meiryo UI" panose="020B0604030504040204" pitchFamily="50" charset="-128"/>
                        </a:rPr>
                        <a:t>（①</a:t>
                      </a:r>
                      <a:r>
                        <a:rPr lang="en-US" altLang="ja-JP" sz="1050">
                          <a:solidFill>
                            <a:schemeClr val="tx1"/>
                          </a:solidFill>
                          <a:latin typeface="Meiryo UI" panose="020B0604030504040204" pitchFamily="50" charset="-128"/>
                          <a:ea typeface="Meiryo UI" panose="020B0604030504040204" pitchFamily="50" charset="-128"/>
                        </a:rPr>
                        <a:t>Cost</a:t>
                      </a:r>
                      <a:r>
                        <a:rPr lang="ja-JP" altLang="en-US" sz="1050">
                          <a:solidFill>
                            <a:schemeClr val="tx1"/>
                          </a:solidFill>
                          <a:latin typeface="Meiryo UI" panose="020B0604030504040204" pitchFamily="50" charset="-128"/>
                          <a:ea typeface="Meiryo UI" panose="020B0604030504040204" pitchFamily="50" charset="-128"/>
                        </a:rPr>
                        <a:t>、⑨</a:t>
                      </a:r>
                      <a:r>
                        <a:rPr lang="en-US" altLang="ja-JP" sz="1050">
                          <a:solidFill>
                            <a:schemeClr val="tx1"/>
                          </a:solidFill>
                          <a:latin typeface="Meiryo UI" panose="020B0604030504040204" pitchFamily="50" charset="-128"/>
                          <a:ea typeface="Meiryo UI" panose="020B0604030504040204" pitchFamily="50" charset="-128"/>
                        </a:rPr>
                        <a:t>Transparency</a:t>
                      </a:r>
                      <a:r>
                        <a:rPr lang="ja-JP" altLang="en-US" sz="1050">
                          <a:solidFill>
                            <a:schemeClr val="tx1"/>
                          </a:solidFill>
                          <a:latin typeface="Meiryo UI" panose="020B0604030504040204" pitchFamily="50" charset="-128"/>
                          <a:ea typeface="Meiryo UI" panose="020B0604030504040204" pitchFamily="50" charset="-128"/>
                        </a:rPr>
                        <a:t>）</a:t>
                      </a:r>
                      <a:endParaRPr lang="en-US" altLang="ja-JP" sz="1050">
                        <a:solidFill>
                          <a:schemeClr val="tx1"/>
                        </a:solidFill>
                        <a:latin typeface="Meiryo UI" panose="020B0604030504040204" pitchFamily="50" charset="-128"/>
                        <a:ea typeface="Meiryo UI" panose="020B0604030504040204" pitchFamily="50" charset="-128"/>
                      </a:endParaRPr>
                    </a:p>
                  </a:txBody>
                  <a:tcPr marL="7620" marR="7620" marT="762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marL="0" marR="0" lvl="0" indent="0" algn="l" defTabSz="1007772" rtl="0" eaLnBrk="1" fontAlgn="ctr" latinLnBrk="0" hangingPunct="1">
                        <a:lnSpc>
                          <a:spcPct val="100000"/>
                        </a:lnSpc>
                        <a:spcBef>
                          <a:spcPts val="0"/>
                        </a:spcBef>
                        <a:spcAft>
                          <a:spcPts val="0"/>
                        </a:spcAft>
                        <a:buClrTx/>
                        <a:buSzTx/>
                        <a:buFontTx/>
                        <a:buNone/>
                        <a:tabLst/>
                        <a:defRPr/>
                      </a:pPr>
                      <a:r>
                        <a:rPr lang="ja-JP" altLang="en-US" sz="1050" b="0" i="0" u="none" strike="noStrike">
                          <a:solidFill>
                            <a:schemeClr val="tx1"/>
                          </a:solidFill>
                          <a:effectLst/>
                          <a:latin typeface="Meiryo UI" panose="020B0604030504040204" pitchFamily="50" charset="-128"/>
                          <a:ea typeface="Meiryo UI" panose="020B0604030504040204" pitchFamily="50" charset="-128"/>
                        </a:rPr>
                        <a:t>予算策定時の費用とクラウド利用経費の実績の比較を表示する。（</a:t>
                      </a:r>
                      <a:r>
                        <a:rPr lang="en-US" altLang="ja-JP" sz="1050" b="0" i="0" u="none" strike="noStrike">
                          <a:solidFill>
                            <a:schemeClr val="tx1"/>
                          </a:solidFill>
                          <a:effectLst/>
                          <a:latin typeface="Meiryo UI" panose="020B0604030504040204" pitchFamily="50" charset="-128"/>
                          <a:ea typeface="Meiryo UI" panose="020B0604030504040204" pitchFamily="50" charset="-128"/>
                        </a:rPr>
                        <a:t>AWS</a:t>
                      </a:r>
                      <a:r>
                        <a:rPr lang="ja-JP" altLang="en-US" sz="1050" b="0" i="0" u="none" strike="noStrike">
                          <a:solidFill>
                            <a:schemeClr val="tx1"/>
                          </a:solidFill>
                          <a:effectLst/>
                          <a:latin typeface="Meiryo UI" panose="020B0604030504040204" pitchFamily="50" charset="-128"/>
                          <a:ea typeface="Meiryo UI" panose="020B0604030504040204" pitchFamily="50" charset="-128"/>
                        </a:rPr>
                        <a:t>、</a:t>
                      </a:r>
                      <a:r>
                        <a:rPr lang="en-US" altLang="ja-JP" sz="1050" b="0" i="0" u="none" strike="noStrike">
                          <a:solidFill>
                            <a:schemeClr val="tx1"/>
                          </a:solidFill>
                          <a:effectLst/>
                          <a:latin typeface="Meiryo UI" panose="020B0604030504040204" pitchFamily="50" charset="-128"/>
                          <a:ea typeface="Meiryo UI" panose="020B0604030504040204" pitchFamily="50" charset="-128"/>
                        </a:rPr>
                        <a:t>GC</a:t>
                      </a:r>
                      <a:r>
                        <a:rPr lang="ja-JP" altLang="en-US" sz="1050" b="0" i="0" u="none" strike="noStrike">
                          <a:solidFill>
                            <a:schemeClr val="tx1"/>
                          </a:solidFill>
                          <a:effectLst/>
                          <a:latin typeface="Meiryo UI" panose="020B0604030504040204" pitchFamily="50" charset="-128"/>
                          <a:ea typeface="Meiryo UI" panose="020B0604030504040204" pitchFamily="50" charset="-128"/>
                        </a:rPr>
                        <a:t>、</a:t>
                      </a:r>
                      <a:r>
                        <a:rPr lang="en-US" altLang="ja-JP" sz="1050" b="0" i="0" u="none" strike="noStrike">
                          <a:solidFill>
                            <a:schemeClr val="tx1"/>
                          </a:solidFill>
                          <a:effectLst/>
                          <a:latin typeface="Meiryo UI" panose="020B0604030504040204" pitchFamily="50" charset="-128"/>
                          <a:ea typeface="Meiryo UI" panose="020B0604030504040204" pitchFamily="50" charset="-128"/>
                        </a:rPr>
                        <a:t>Azure</a:t>
                      </a:r>
                      <a:r>
                        <a:rPr lang="ja-JP" altLang="en-US" sz="1050" b="0" i="0" u="none" strike="noStrike">
                          <a:solidFill>
                            <a:schemeClr val="tx1"/>
                          </a:solidFill>
                          <a:effectLst/>
                          <a:latin typeface="Meiryo UI" panose="020B0604030504040204" pitchFamily="50" charset="-128"/>
                          <a:ea typeface="Meiryo UI" panose="020B0604030504040204" pitchFamily="50" charset="-128"/>
                        </a:rPr>
                        <a:t>は</a:t>
                      </a:r>
                      <a:r>
                        <a:rPr lang="en-US" altLang="ja-JP" sz="1050" b="0" i="0" u="none" strike="noStrike">
                          <a:solidFill>
                            <a:schemeClr val="tx1"/>
                          </a:solidFill>
                          <a:effectLst/>
                          <a:latin typeface="Meiryo UI" panose="020B0604030504040204" pitchFamily="50" charset="-128"/>
                          <a:ea typeface="Meiryo UI" panose="020B0604030504040204" pitchFamily="50" charset="-128"/>
                        </a:rPr>
                        <a:t>USD</a:t>
                      </a:r>
                      <a:r>
                        <a:rPr lang="ja-JP" altLang="en-US" sz="1050" b="0" i="0" u="none" strike="noStrike">
                          <a:solidFill>
                            <a:schemeClr val="tx1"/>
                          </a:solidFill>
                          <a:effectLst/>
                          <a:latin typeface="Meiryo UI" panose="020B0604030504040204" pitchFamily="50" charset="-128"/>
                          <a:ea typeface="Meiryo UI" panose="020B0604030504040204" pitchFamily="50" charset="-128"/>
                        </a:rPr>
                        <a:t>で評価し、日本円の情報は予算管理において活用する。</a:t>
                      </a:r>
                      <a:r>
                        <a:rPr lang="en-US" altLang="ja-JP" sz="1050" b="0" i="0" u="none" strike="noStrike">
                          <a:solidFill>
                            <a:schemeClr val="tx1"/>
                          </a:solidFill>
                          <a:effectLst/>
                          <a:latin typeface="Meiryo UI" panose="020B0604030504040204" pitchFamily="50" charset="-128"/>
                          <a:ea typeface="Meiryo UI" panose="020B0604030504040204" pitchFamily="50" charset="-128"/>
                        </a:rPr>
                        <a:t>OCI</a:t>
                      </a:r>
                      <a:r>
                        <a:rPr lang="ja-JP" altLang="en-US" sz="1050" b="0" i="0" u="none" strike="noStrike">
                          <a:solidFill>
                            <a:schemeClr val="tx1"/>
                          </a:solidFill>
                          <a:effectLst/>
                          <a:latin typeface="Meiryo UI" panose="020B0604030504040204" pitchFamily="50" charset="-128"/>
                          <a:ea typeface="Meiryo UI" panose="020B0604030504040204" pitchFamily="50" charset="-128"/>
                        </a:rPr>
                        <a:t>は日本円で評価する。）</a:t>
                      </a:r>
                    </a:p>
                  </a:txBody>
                  <a:tcPr marL="7620" marR="7620" marT="762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E7E8ED"/>
                    </a:solidFill>
                  </a:tcPr>
                </a:tc>
                <a:extLst>
                  <a:ext uri="{0D108BD9-81ED-4DB2-BD59-A6C34878D82A}">
                    <a16:rowId xmlns:a16="http://schemas.microsoft.com/office/drawing/2014/main" val="3164365447"/>
                  </a:ext>
                </a:extLst>
              </a:tr>
              <a:tr h="196336">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l" fontAlgn="ctr"/>
                      <a:r>
                        <a:rPr lang="en-US" altLang="ja-JP" sz="1050" b="0" i="0" u="none" strike="noStrike">
                          <a:solidFill>
                            <a:schemeClr val="tx1"/>
                          </a:solidFill>
                          <a:effectLst/>
                          <a:latin typeface="Meiryo UI" panose="020B0604030504040204" pitchFamily="50" charset="-128"/>
                          <a:ea typeface="Meiryo UI" panose="020B0604030504040204" pitchFamily="50" charset="-128"/>
                        </a:rPr>
                        <a:t>4</a:t>
                      </a:r>
                      <a:endParaRPr lang="ja-JP" altLang="en-US" sz="1050" b="0" i="0" u="none" strike="noStrike">
                        <a:solidFill>
                          <a:schemeClr val="tx1"/>
                        </a:solidFill>
                        <a:effectLst/>
                        <a:latin typeface="Meiryo UI" panose="020B0604030504040204" pitchFamily="50" charset="-128"/>
                        <a:ea typeface="Meiryo UI" panose="020B0604030504040204" pitchFamily="50" charset="-128"/>
                      </a:endParaRPr>
                    </a:p>
                  </a:txBody>
                  <a:tcPr marL="7620" marR="7620" marT="762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marL="0" marR="0" lvl="0" indent="0" algn="l" defTabSz="1007772" rtl="0" eaLnBrk="1" fontAlgn="ctr" latinLnBrk="0" hangingPunct="1">
                        <a:lnSpc>
                          <a:spcPct val="100000"/>
                        </a:lnSpc>
                        <a:spcBef>
                          <a:spcPts val="0"/>
                        </a:spcBef>
                        <a:spcAft>
                          <a:spcPts val="0"/>
                        </a:spcAft>
                        <a:buClrTx/>
                        <a:buSzTx/>
                        <a:buFontTx/>
                        <a:buNone/>
                        <a:tabLst/>
                        <a:defRPr/>
                      </a:pPr>
                      <a:endParaRPr kumimoji="1" lang="ja-JP" altLang="en-US" sz="1050" b="1">
                        <a:solidFill>
                          <a:schemeClr val="tx1"/>
                        </a:solidFill>
                        <a:latin typeface="Meiryo UI" panose="020B0604030504040204" pitchFamily="50" charset="-128"/>
                        <a:ea typeface="Meiryo UI" panose="020B0604030504040204" pitchFamily="50" charset="-128"/>
                      </a:endParaRPr>
                    </a:p>
                  </a:txBody>
                  <a:tcPr marL="7620" marR="7620" marT="762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marL="0" marR="0" lvl="0" indent="0" algn="l" defTabSz="1007772" rtl="0" eaLnBrk="1" fontAlgn="auto" latinLnBrk="0" hangingPunct="1">
                        <a:lnSpc>
                          <a:spcPct val="100000"/>
                        </a:lnSpc>
                        <a:spcBef>
                          <a:spcPts val="0"/>
                        </a:spcBef>
                        <a:spcAft>
                          <a:spcPts val="0"/>
                        </a:spcAft>
                        <a:buClrTx/>
                        <a:buSzTx/>
                        <a:buFontTx/>
                        <a:buNone/>
                        <a:tabLst/>
                        <a:defRPr/>
                      </a:pPr>
                      <a:r>
                        <a:rPr kumimoji="1" lang="ja-JP" altLang="en-US" sz="1050">
                          <a:solidFill>
                            <a:schemeClr val="tx1"/>
                          </a:solidFill>
                          <a:latin typeface="Meiryo UI" panose="020B0604030504040204" pitchFamily="50" charset="-128"/>
                          <a:ea typeface="Meiryo UI" panose="020B0604030504040204" pitchFamily="50" charset="-128"/>
                        </a:rPr>
                        <a:t>本番運用開始後の直近</a:t>
                      </a:r>
                      <a:r>
                        <a:rPr kumimoji="1" lang="en-US" altLang="ja-JP" sz="1050">
                          <a:solidFill>
                            <a:schemeClr val="tx1"/>
                          </a:solidFill>
                          <a:latin typeface="Meiryo UI" panose="020B0604030504040204" pitchFamily="50" charset="-128"/>
                          <a:ea typeface="Meiryo UI" panose="020B0604030504040204" pitchFamily="50" charset="-128"/>
                        </a:rPr>
                        <a:t>1</a:t>
                      </a:r>
                      <a:r>
                        <a:rPr kumimoji="1" lang="ja-JP" altLang="en-US" sz="1050">
                          <a:solidFill>
                            <a:schemeClr val="tx1"/>
                          </a:solidFill>
                          <a:latin typeface="Meiryo UI" panose="020B0604030504040204" pitchFamily="50" charset="-128"/>
                          <a:ea typeface="Meiryo UI" panose="020B0604030504040204" pitchFamily="50" charset="-128"/>
                        </a:rPr>
                        <a:t>年間クラウド利用経費が前年同期間比減</a:t>
                      </a:r>
                      <a:endParaRPr kumimoji="1" lang="en-US" altLang="ja-JP" sz="1050">
                        <a:solidFill>
                          <a:schemeClr val="tx1"/>
                        </a:solidFill>
                        <a:latin typeface="Meiryo UI" panose="020B0604030504040204" pitchFamily="50" charset="-128"/>
                        <a:ea typeface="Meiryo UI" panose="020B0604030504040204" pitchFamily="50" charset="-128"/>
                      </a:endParaRPr>
                    </a:p>
                    <a:p>
                      <a:pPr marL="0" marR="0" lvl="0" indent="0" algn="l" defTabSz="1007772" rtl="0" eaLnBrk="1" fontAlgn="auto" latinLnBrk="0" hangingPunct="1">
                        <a:lnSpc>
                          <a:spcPct val="100000"/>
                        </a:lnSpc>
                        <a:spcBef>
                          <a:spcPts val="0"/>
                        </a:spcBef>
                        <a:spcAft>
                          <a:spcPts val="0"/>
                        </a:spcAft>
                        <a:buClrTx/>
                        <a:buSzTx/>
                        <a:buFontTx/>
                        <a:buNone/>
                        <a:tabLst/>
                        <a:defRPr/>
                      </a:pPr>
                      <a:r>
                        <a:rPr lang="ja-JP" altLang="en-US" sz="1050" u="none">
                          <a:solidFill>
                            <a:schemeClr val="tx1"/>
                          </a:solidFill>
                          <a:latin typeface="Meiryo UI" panose="020B0604030504040204" pitchFamily="50" charset="-128"/>
                          <a:ea typeface="Meiryo UI" panose="020B0604030504040204" pitchFamily="50" charset="-128"/>
                        </a:rPr>
                        <a:t>（①</a:t>
                      </a:r>
                      <a:r>
                        <a:rPr lang="en-US" altLang="ja-JP" sz="1050" u="none">
                          <a:solidFill>
                            <a:schemeClr val="tx1"/>
                          </a:solidFill>
                          <a:latin typeface="Meiryo UI" panose="020B0604030504040204" pitchFamily="50" charset="-128"/>
                          <a:ea typeface="Meiryo UI" panose="020B0604030504040204" pitchFamily="50" charset="-128"/>
                        </a:rPr>
                        <a:t>Cost</a:t>
                      </a:r>
                      <a:r>
                        <a:rPr lang="ja-JP" altLang="en-US" sz="1050" u="none">
                          <a:solidFill>
                            <a:schemeClr val="tx1"/>
                          </a:solidFill>
                          <a:latin typeface="Meiryo UI" panose="020B0604030504040204" pitchFamily="50" charset="-128"/>
                          <a:ea typeface="Meiryo UI" panose="020B0604030504040204" pitchFamily="50" charset="-128"/>
                        </a:rPr>
                        <a:t>）</a:t>
                      </a:r>
                      <a:endParaRPr lang="en-US" altLang="ja-JP" sz="1050" u="none">
                        <a:solidFill>
                          <a:schemeClr val="tx1"/>
                        </a:solidFill>
                        <a:latin typeface="Meiryo UI" panose="020B0604030504040204" pitchFamily="50" charset="-128"/>
                        <a:ea typeface="Meiryo UI" panose="020B0604030504040204" pitchFamily="50" charset="-128"/>
                      </a:endParaRPr>
                    </a:p>
                  </a:txBody>
                  <a:tcPr marL="7620" marR="7620" marT="762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l" fontAlgn="ctr"/>
                      <a:r>
                        <a:rPr lang="ja-JP" altLang="en-US" sz="1050" b="0" i="0" u="none" strike="noStrike">
                          <a:solidFill>
                            <a:schemeClr val="tx1"/>
                          </a:solidFill>
                          <a:effectLst/>
                          <a:latin typeface="Meiryo UI" panose="020B0604030504040204" pitchFamily="50" charset="-128"/>
                          <a:ea typeface="Meiryo UI" panose="020B0604030504040204" pitchFamily="50" charset="-128"/>
                        </a:rPr>
                        <a:t>クラウド利用経費の直近</a:t>
                      </a:r>
                      <a:r>
                        <a:rPr lang="en-US" altLang="ja-JP" sz="1050" b="0" i="0" u="none" strike="noStrike">
                          <a:solidFill>
                            <a:schemeClr val="tx1"/>
                          </a:solidFill>
                          <a:effectLst/>
                          <a:latin typeface="Meiryo UI" panose="020B0604030504040204" pitchFamily="50" charset="-128"/>
                          <a:ea typeface="Meiryo UI" panose="020B0604030504040204" pitchFamily="50" charset="-128"/>
                        </a:rPr>
                        <a:t>1</a:t>
                      </a:r>
                      <a:r>
                        <a:rPr lang="ja-JP" altLang="en-US" sz="1050" b="0" i="0" u="none" strike="noStrike">
                          <a:solidFill>
                            <a:schemeClr val="tx1"/>
                          </a:solidFill>
                          <a:effectLst/>
                          <a:latin typeface="Meiryo UI" panose="020B0604030504040204" pitchFamily="50" charset="-128"/>
                          <a:ea typeface="Meiryo UI" panose="020B0604030504040204" pitchFamily="50" charset="-128"/>
                        </a:rPr>
                        <a:t>年間の前年同期間の比較を表示する。月次で値は更新する想定。（</a:t>
                      </a:r>
                      <a:r>
                        <a:rPr lang="en-US" altLang="ja-JP" sz="1050" b="0" i="0" u="none" strike="noStrike">
                          <a:solidFill>
                            <a:schemeClr val="tx1"/>
                          </a:solidFill>
                          <a:effectLst/>
                          <a:latin typeface="Meiryo UI" panose="020B0604030504040204" pitchFamily="50" charset="-128"/>
                          <a:ea typeface="Meiryo UI" panose="020B0604030504040204" pitchFamily="50" charset="-128"/>
                        </a:rPr>
                        <a:t>AWS</a:t>
                      </a:r>
                      <a:r>
                        <a:rPr lang="ja-JP" altLang="en-US" sz="1050" b="0" i="0" u="none" strike="noStrike">
                          <a:solidFill>
                            <a:schemeClr val="tx1"/>
                          </a:solidFill>
                          <a:effectLst/>
                          <a:latin typeface="Meiryo UI" panose="020B0604030504040204" pitchFamily="50" charset="-128"/>
                          <a:ea typeface="Meiryo UI" panose="020B0604030504040204" pitchFamily="50" charset="-128"/>
                        </a:rPr>
                        <a:t>、</a:t>
                      </a:r>
                      <a:r>
                        <a:rPr lang="en-US" altLang="ja-JP" sz="1050" b="0" i="0" u="none" strike="noStrike">
                          <a:solidFill>
                            <a:schemeClr val="tx1"/>
                          </a:solidFill>
                          <a:effectLst/>
                          <a:latin typeface="Meiryo UI" panose="020B0604030504040204" pitchFamily="50" charset="-128"/>
                          <a:ea typeface="Meiryo UI" panose="020B0604030504040204" pitchFamily="50" charset="-128"/>
                        </a:rPr>
                        <a:t>GC</a:t>
                      </a:r>
                      <a:r>
                        <a:rPr lang="ja-JP" altLang="en-US" sz="1050" b="0" i="0" u="none" strike="noStrike">
                          <a:solidFill>
                            <a:schemeClr val="tx1"/>
                          </a:solidFill>
                          <a:effectLst/>
                          <a:latin typeface="Meiryo UI" panose="020B0604030504040204" pitchFamily="50" charset="-128"/>
                          <a:ea typeface="Meiryo UI" panose="020B0604030504040204" pitchFamily="50" charset="-128"/>
                        </a:rPr>
                        <a:t>、</a:t>
                      </a:r>
                      <a:r>
                        <a:rPr lang="en-US" altLang="ja-JP" sz="1050" b="0" i="0" u="none" strike="noStrike">
                          <a:solidFill>
                            <a:schemeClr val="tx1"/>
                          </a:solidFill>
                          <a:effectLst/>
                          <a:latin typeface="Meiryo UI" panose="020B0604030504040204" pitchFamily="50" charset="-128"/>
                          <a:ea typeface="Meiryo UI" panose="020B0604030504040204" pitchFamily="50" charset="-128"/>
                        </a:rPr>
                        <a:t>Azure</a:t>
                      </a:r>
                      <a:r>
                        <a:rPr lang="ja-JP" altLang="en-US" sz="1050" b="0" i="0" u="none" strike="noStrike">
                          <a:solidFill>
                            <a:schemeClr val="tx1"/>
                          </a:solidFill>
                          <a:effectLst/>
                          <a:latin typeface="Meiryo UI" panose="020B0604030504040204" pitchFamily="50" charset="-128"/>
                          <a:ea typeface="Meiryo UI" panose="020B0604030504040204" pitchFamily="50" charset="-128"/>
                        </a:rPr>
                        <a:t>は</a:t>
                      </a:r>
                      <a:r>
                        <a:rPr lang="en-US" altLang="ja-JP" sz="1050" b="0" i="0" u="none" strike="noStrike">
                          <a:solidFill>
                            <a:schemeClr val="tx1"/>
                          </a:solidFill>
                          <a:effectLst/>
                          <a:latin typeface="Meiryo UI" panose="020B0604030504040204" pitchFamily="50" charset="-128"/>
                          <a:ea typeface="Meiryo UI" panose="020B0604030504040204" pitchFamily="50" charset="-128"/>
                        </a:rPr>
                        <a:t>USD</a:t>
                      </a:r>
                      <a:r>
                        <a:rPr lang="ja-JP" altLang="en-US" sz="1050" b="0" i="0" u="none" strike="noStrike">
                          <a:solidFill>
                            <a:schemeClr val="tx1"/>
                          </a:solidFill>
                          <a:effectLst/>
                          <a:latin typeface="Meiryo UI" panose="020B0604030504040204" pitchFamily="50" charset="-128"/>
                          <a:ea typeface="Meiryo UI" panose="020B0604030504040204" pitchFamily="50" charset="-128"/>
                        </a:rPr>
                        <a:t>で評価する。</a:t>
                      </a:r>
                      <a:r>
                        <a:rPr lang="en-US" altLang="ja-JP" sz="1050" b="0" i="0" u="none" strike="noStrike">
                          <a:solidFill>
                            <a:schemeClr val="tx1"/>
                          </a:solidFill>
                          <a:effectLst/>
                          <a:latin typeface="Meiryo UI" panose="020B0604030504040204" pitchFamily="50" charset="-128"/>
                          <a:ea typeface="Meiryo UI" panose="020B0604030504040204" pitchFamily="50" charset="-128"/>
                        </a:rPr>
                        <a:t>OCI</a:t>
                      </a:r>
                      <a:r>
                        <a:rPr lang="ja-JP" altLang="en-US" sz="1050" b="0" i="0" u="none" strike="noStrike">
                          <a:solidFill>
                            <a:schemeClr val="tx1"/>
                          </a:solidFill>
                          <a:effectLst/>
                          <a:latin typeface="Meiryo UI" panose="020B0604030504040204" pitchFamily="50" charset="-128"/>
                          <a:ea typeface="Meiryo UI" panose="020B0604030504040204" pitchFamily="50" charset="-128"/>
                        </a:rPr>
                        <a:t>は日本円で評価する。）</a:t>
                      </a:r>
                    </a:p>
                  </a:txBody>
                  <a:tcPr marL="7620" marR="7620" marT="762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E7E8ED"/>
                    </a:solidFill>
                  </a:tcPr>
                </a:tc>
                <a:extLst>
                  <a:ext uri="{0D108BD9-81ED-4DB2-BD59-A6C34878D82A}">
                    <a16:rowId xmlns:a16="http://schemas.microsoft.com/office/drawing/2014/main" val="1170574749"/>
                  </a:ext>
                </a:extLst>
              </a:tr>
              <a:tr h="131867">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marL="0" marR="0" lvl="0" indent="0" algn="l" defTabSz="1007772" rtl="0" eaLnBrk="1" fontAlgn="ctr" latinLnBrk="0" hangingPunct="1">
                        <a:lnSpc>
                          <a:spcPct val="100000"/>
                        </a:lnSpc>
                        <a:spcBef>
                          <a:spcPts val="0"/>
                        </a:spcBef>
                        <a:spcAft>
                          <a:spcPts val="0"/>
                        </a:spcAft>
                        <a:buClrTx/>
                        <a:buSzTx/>
                        <a:buFontTx/>
                        <a:buNone/>
                        <a:tabLst/>
                        <a:defRPr/>
                      </a:pPr>
                      <a:r>
                        <a:rPr lang="en-US" altLang="ja-JP" sz="1050">
                          <a:solidFill>
                            <a:schemeClr val="tx1"/>
                          </a:solidFill>
                          <a:latin typeface="Meiryo UI" panose="020B0604030504040204" pitchFamily="50" charset="-128"/>
                          <a:ea typeface="Meiryo UI" panose="020B0604030504040204" pitchFamily="50" charset="-128"/>
                        </a:rPr>
                        <a:t>5</a:t>
                      </a:r>
                      <a:endParaRPr lang="ja-JP" altLang="en-US" sz="1050">
                        <a:solidFill>
                          <a:schemeClr val="tx1"/>
                        </a:solidFill>
                        <a:latin typeface="Meiryo UI" panose="020B0604030504040204" pitchFamily="50" charset="-128"/>
                        <a:ea typeface="Meiryo UI" panose="020B0604030504040204" pitchFamily="50" charset="-128"/>
                      </a:endParaRPr>
                    </a:p>
                  </a:txBody>
                  <a:tcPr marL="7620" marR="7620" marT="762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marL="0" marR="0" lvl="0" indent="0" algn="l" defTabSz="1007772" rtl="0" eaLnBrk="1" fontAlgn="auto" latinLnBrk="0" hangingPunct="1">
                        <a:lnSpc>
                          <a:spcPct val="100000"/>
                        </a:lnSpc>
                        <a:spcBef>
                          <a:spcPts val="0"/>
                        </a:spcBef>
                        <a:spcAft>
                          <a:spcPts val="0"/>
                        </a:spcAft>
                        <a:buClrTx/>
                        <a:buSzTx/>
                        <a:buFontTx/>
                        <a:buNone/>
                        <a:tabLst/>
                        <a:defRPr/>
                      </a:pPr>
                      <a:r>
                        <a:rPr lang="ja-JP" altLang="en-US" sz="1050" b="0">
                          <a:solidFill>
                            <a:schemeClr val="tx1"/>
                          </a:solidFill>
                          <a:latin typeface="Meiryo UI" panose="020B0604030504040204" pitchFamily="50" charset="-128"/>
                          <a:ea typeface="Meiryo UI" panose="020B0604030504040204" pitchFamily="50" charset="-128"/>
                        </a:rPr>
                        <a:t>安定稼働に係る指標</a:t>
                      </a:r>
                      <a:endParaRPr lang="en-US" altLang="ja-JP" sz="1050" b="1">
                        <a:solidFill>
                          <a:schemeClr val="tx1"/>
                        </a:solidFill>
                        <a:latin typeface="Meiryo UI" panose="020B0604030504040204" pitchFamily="50" charset="-128"/>
                        <a:ea typeface="Meiryo UI" panose="020B0604030504040204" pitchFamily="50" charset="-128"/>
                      </a:endParaRPr>
                    </a:p>
                  </a:txBody>
                  <a:tcPr marL="7620" marR="7620" marT="762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r>
                        <a:rPr lang="ja-JP" altLang="en-US" sz="1050">
                          <a:solidFill>
                            <a:schemeClr val="tx1"/>
                          </a:solidFill>
                          <a:latin typeface="Meiryo UI" panose="020B0604030504040204" pitchFamily="50" charset="-128"/>
                          <a:ea typeface="Meiryo UI" panose="020B0604030504040204" pitchFamily="50" charset="-128"/>
                        </a:rPr>
                        <a:t>全システムで外形監視による</a:t>
                      </a:r>
                      <a:r>
                        <a:rPr lang="ja-JP" altLang="en-US" sz="1050" u="none">
                          <a:solidFill>
                            <a:schemeClr val="tx1"/>
                          </a:solidFill>
                          <a:latin typeface="Meiryo UI" panose="020B0604030504040204" pitchFamily="50" charset="-128"/>
                          <a:ea typeface="Meiryo UI" panose="020B0604030504040204" pitchFamily="50" charset="-128"/>
                        </a:rPr>
                        <a:t>エラーレートが</a:t>
                      </a:r>
                      <a:r>
                        <a:rPr lang="en-US" altLang="ja-JP" sz="1050" u="none">
                          <a:solidFill>
                            <a:schemeClr val="tx1"/>
                          </a:solidFill>
                          <a:latin typeface="Meiryo UI" panose="020B0604030504040204" pitchFamily="50" charset="-128"/>
                          <a:ea typeface="Meiryo UI" panose="020B0604030504040204" pitchFamily="50" charset="-128"/>
                        </a:rPr>
                        <a:t>0.5%</a:t>
                      </a:r>
                      <a:r>
                        <a:rPr lang="ja-JP" altLang="en-US" sz="1050" u="none">
                          <a:solidFill>
                            <a:schemeClr val="tx1"/>
                          </a:solidFill>
                          <a:latin typeface="Meiryo UI" panose="020B0604030504040204" pitchFamily="50" charset="-128"/>
                          <a:ea typeface="Meiryo UI" panose="020B0604030504040204" pitchFamily="50" charset="-128"/>
                        </a:rPr>
                        <a:t>以下</a:t>
                      </a:r>
                      <a:endParaRPr lang="en-US" altLang="ja-JP" sz="1050" u="none">
                        <a:solidFill>
                          <a:schemeClr val="tx1"/>
                        </a:solidFill>
                        <a:latin typeface="Meiryo UI" panose="020B0604030504040204" pitchFamily="50" charset="-128"/>
                        <a:ea typeface="Meiryo UI" panose="020B0604030504040204" pitchFamily="50" charset="-128"/>
                      </a:endParaRPr>
                    </a:p>
                    <a:p>
                      <a:r>
                        <a:rPr kumimoji="1" lang="ja-JP" altLang="en-US" sz="1050">
                          <a:solidFill>
                            <a:schemeClr val="tx1"/>
                          </a:solidFill>
                          <a:latin typeface="Meiryo UI" panose="020B0604030504040204" pitchFamily="50" charset="-128"/>
                          <a:ea typeface="Meiryo UI" panose="020B0604030504040204" pitchFamily="50" charset="-128"/>
                        </a:rPr>
                        <a:t>（②</a:t>
                      </a:r>
                      <a:r>
                        <a:rPr kumimoji="1" lang="en-US" altLang="ja-JP" sz="1050">
                          <a:solidFill>
                            <a:schemeClr val="tx1"/>
                          </a:solidFill>
                          <a:latin typeface="Meiryo UI" panose="020B0604030504040204" pitchFamily="50" charset="-128"/>
                          <a:ea typeface="Meiryo UI" panose="020B0604030504040204" pitchFamily="50" charset="-128"/>
                        </a:rPr>
                        <a:t>Elasticity</a:t>
                      </a:r>
                      <a:r>
                        <a:rPr kumimoji="1" lang="ja-JP" altLang="en-US" sz="1050">
                          <a:solidFill>
                            <a:schemeClr val="tx1"/>
                          </a:solidFill>
                          <a:latin typeface="Meiryo UI" panose="020B0604030504040204" pitchFamily="50" charset="-128"/>
                          <a:ea typeface="Meiryo UI" panose="020B0604030504040204" pitchFamily="50" charset="-128"/>
                        </a:rPr>
                        <a:t>、⑤</a:t>
                      </a:r>
                      <a:r>
                        <a:rPr kumimoji="1" lang="en-US" altLang="ja-JP" sz="1050">
                          <a:solidFill>
                            <a:schemeClr val="tx1"/>
                          </a:solidFill>
                          <a:latin typeface="Meiryo UI" panose="020B0604030504040204" pitchFamily="50" charset="-128"/>
                          <a:ea typeface="Meiryo UI" panose="020B0604030504040204" pitchFamily="50" charset="-128"/>
                        </a:rPr>
                        <a:t>Velocity</a:t>
                      </a:r>
                      <a:r>
                        <a:rPr kumimoji="1" lang="ja-JP" altLang="en-US" sz="1050">
                          <a:solidFill>
                            <a:schemeClr val="tx1"/>
                          </a:solidFill>
                          <a:latin typeface="Meiryo UI" panose="020B0604030504040204" pitchFamily="50" charset="-128"/>
                          <a:ea typeface="Meiryo UI" panose="020B0604030504040204" pitchFamily="50" charset="-128"/>
                        </a:rPr>
                        <a:t>、⑦</a:t>
                      </a:r>
                      <a:r>
                        <a:rPr kumimoji="1" lang="en-US" altLang="ja-JP" sz="1050">
                          <a:solidFill>
                            <a:schemeClr val="tx1"/>
                          </a:solidFill>
                          <a:latin typeface="Meiryo UI" panose="020B0604030504040204" pitchFamily="50" charset="-128"/>
                          <a:ea typeface="Meiryo UI" panose="020B0604030504040204" pitchFamily="50" charset="-128"/>
                        </a:rPr>
                        <a:t>Resiliency</a:t>
                      </a:r>
                      <a:r>
                        <a:rPr kumimoji="1" lang="ja-JP" altLang="en-US" sz="1050">
                          <a:solidFill>
                            <a:schemeClr val="tx1"/>
                          </a:solidFill>
                          <a:latin typeface="Meiryo UI" panose="020B0604030504040204" pitchFamily="50" charset="-128"/>
                          <a:ea typeface="Meiryo UI" panose="020B0604030504040204" pitchFamily="50" charset="-128"/>
                        </a:rPr>
                        <a:t>）</a:t>
                      </a:r>
                      <a:endParaRPr kumimoji="1" lang="en-US" altLang="ja-JP" sz="1050">
                        <a:solidFill>
                          <a:schemeClr val="tx1"/>
                        </a:solidFill>
                        <a:latin typeface="Meiryo UI" panose="020B0604030504040204" pitchFamily="50" charset="-128"/>
                        <a:ea typeface="Meiryo UI" panose="020B0604030504040204" pitchFamily="50" charset="-128"/>
                      </a:endParaRPr>
                    </a:p>
                  </a:txBody>
                  <a:tcPr marL="7620" marR="7620" marT="762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l" fontAlgn="ctr"/>
                      <a:r>
                        <a:rPr lang="ja-JP" altLang="en-US" sz="1050" b="0" i="0" u="none" strike="noStrike">
                          <a:solidFill>
                            <a:schemeClr val="tx1"/>
                          </a:solidFill>
                          <a:effectLst/>
                          <a:latin typeface="Meiryo UI" panose="020B0604030504040204" pitchFamily="50" charset="-128"/>
                          <a:ea typeface="Meiryo UI" panose="020B0604030504040204" pitchFamily="50" charset="-128"/>
                        </a:rPr>
                        <a:t>外形監視のエラーレートを表示する。</a:t>
                      </a:r>
                      <a:endParaRPr lang="en-US" altLang="ja-JP" sz="1050" b="0" i="0" u="none" strike="noStrike">
                        <a:solidFill>
                          <a:schemeClr val="tx1"/>
                        </a:solidFill>
                        <a:effectLst/>
                        <a:latin typeface="Meiryo UI" panose="020B0604030504040204" pitchFamily="50" charset="-128"/>
                        <a:ea typeface="Meiryo UI" panose="020B0604030504040204" pitchFamily="50" charset="-128"/>
                      </a:endParaRPr>
                    </a:p>
                  </a:txBody>
                  <a:tcPr marL="7620" marR="7620" marT="762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E7E8ED"/>
                    </a:solidFill>
                  </a:tcPr>
                </a:tc>
                <a:extLst>
                  <a:ext uri="{0D108BD9-81ED-4DB2-BD59-A6C34878D82A}">
                    <a16:rowId xmlns:a16="http://schemas.microsoft.com/office/drawing/2014/main" val="2332332709"/>
                  </a:ext>
                </a:extLst>
              </a:tr>
              <a:tr h="131867">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l" fontAlgn="ctr"/>
                      <a:r>
                        <a:rPr lang="en-US" altLang="ja-JP" sz="1050" b="0" i="0" u="none" strike="noStrike">
                          <a:solidFill>
                            <a:schemeClr val="tx1"/>
                          </a:solidFill>
                          <a:effectLst/>
                          <a:latin typeface="Meiryo UI" panose="020B0604030504040204" pitchFamily="50" charset="-128"/>
                          <a:ea typeface="Meiryo UI" panose="020B0604030504040204" pitchFamily="50" charset="-128"/>
                        </a:rPr>
                        <a:t>6</a:t>
                      </a:r>
                      <a:endParaRPr lang="ja-JP" altLang="en-US" sz="1050" b="0" i="0" u="none" strike="noStrike">
                        <a:solidFill>
                          <a:schemeClr val="tx1"/>
                        </a:solidFill>
                        <a:effectLst/>
                        <a:latin typeface="Meiryo UI" panose="020B0604030504040204" pitchFamily="50" charset="-128"/>
                        <a:ea typeface="Meiryo UI" panose="020B0604030504040204" pitchFamily="50" charset="-128"/>
                      </a:endParaRPr>
                    </a:p>
                  </a:txBody>
                  <a:tcPr marL="7620" marR="7620" marT="762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marL="0" marR="0" lvl="0" indent="0" algn="l" defTabSz="1007772" rtl="0" eaLnBrk="1" fontAlgn="auto" latinLnBrk="0" hangingPunct="1">
                        <a:lnSpc>
                          <a:spcPct val="100000"/>
                        </a:lnSpc>
                        <a:spcBef>
                          <a:spcPts val="0"/>
                        </a:spcBef>
                        <a:spcAft>
                          <a:spcPts val="0"/>
                        </a:spcAft>
                        <a:buClrTx/>
                        <a:buSzTx/>
                        <a:buFontTx/>
                        <a:buNone/>
                        <a:tabLst/>
                        <a:defRPr/>
                      </a:pPr>
                      <a:r>
                        <a:rPr lang="ja-JP" altLang="en-US" sz="1050" b="0">
                          <a:solidFill>
                            <a:schemeClr val="tx1"/>
                          </a:solidFill>
                          <a:latin typeface="Meiryo UI" panose="020B0604030504040204" pitchFamily="50" charset="-128"/>
                          <a:ea typeface="Meiryo UI" panose="020B0604030504040204" pitchFamily="50" charset="-128"/>
                        </a:rPr>
                        <a:t>性能に係る指標</a:t>
                      </a:r>
                      <a:endParaRPr lang="en-US" altLang="ja-JP" sz="1050" b="0">
                        <a:solidFill>
                          <a:schemeClr val="tx1"/>
                        </a:solidFill>
                        <a:latin typeface="Meiryo UI" panose="020B0604030504040204" pitchFamily="50" charset="-128"/>
                        <a:ea typeface="Meiryo UI" panose="020B0604030504040204" pitchFamily="50" charset="-128"/>
                      </a:endParaRPr>
                    </a:p>
                  </a:txBody>
                  <a:tcPr marL="7620" marR="7620" marT="762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r>
                        <a:rPr lang="ja-JP" altLang="en-US" sz="1050" u="none">
                          <a:solidFill>
                            <a:schemeClr val="tx1"/>
                          </a:solidFill>
                          <a:latin typeface="Meiryo UI" panose="020B0604030504040204" pitchFamily="50" charset="-128"/>
                          <a:ea typeface="Meiryo UI" panose="020B0604030504040204" pitchFamily="50" charset="-128"/>
                        </a:rPr>
                        <a:t>全システムで</a:t>
                      </a:r>
                      <a:r>
                        <a:rPr kumimoji="1" lang="ja-JP" altLang="en-US" sz="1050" u="none">
                          <a:solidFill>
                            <a:schemeClr val="tx1"/>
                          </a:solidFill>
                          <a:latin typeface="Meiryo UI" panose="020B0604030504040204" pitchFamily="50" charset="-128"/>
                          <a:ea typeface="Meiryo UI" panose="020B0604030504040204" pitchFamily="50" charset="-128"/>
                        </a:rPr>
                        <a:t>負荷分散のレスポンスタイム３秒以下が</a:t>
                      </a:r>
                      <a:r>
                        <a:rPr kumimoji="1" lang="en-US" altLang="ja-JP" sz="1050" u="none">
                          <a:solidFill>
                            <a:schemeClr val="tx1"/>
                          </a:solidFill>
                          <a:latin typeface="Meiryo UI" panose="020B0604030504040204" pitchFamily="50" charset="-128"/>
                          <a:ea typeface="Meiryo UI" panose="020B0604030504040204" pitchFamily="50" charset="-128"/>
                        </a:rPr>
                        <a:t>99.9</a:t>
                      </a:r>
                      <a:r>
                        <a:rPr kumimoji="1" lang="en-US" altLang="ja-JP" sz="1050">
                          <a:solidFill>
                            <a:schemeClr val="tx1"/>
                          </a:solidFill>
                          <a:latin typeface="Meiryo UI" panose="020B0604030504040204" pitchFamily="50" charset="-128"/>
                          <a:ea typeface="Meiryo UI" panose="020B0604030504040204" pitchFamily="50" charset="-128"/>
                        </a:rPr>
                        <a:t>%</a:t>
                      </a:r>
                    </a:p>
                    <a:p>
                      <a:r>
                        <a:rPr kumimoji="1" lang="ja-JP" altLang="en-US" sz="1050">
                          <a:solidFill>
                            <a:schemeClr val="tx1"/>
                          </a:solidFill>
                          <a:latin typeface="Meiryo UI" panose="020B0604030504040204" pitchFamily="50" charset="-128"/>
                          <a:ea typeface="Meiryo UI" panose="020B0604030504040204" pitchFamily="50" charset="-128"/>
                        </a:rPr>
                        <a:t>（②</a:t>
                      </a:r>
                      <a:r>
                        <a:rPr kumimoji="1" lang="en-US" altLang="ja-JP" sz="1050">
                          <a:solidFill>
                            <a:schemeClr val="tx1"/>
                          </a:solidFill>
                          <a:latin typeface="Meiryo UI" panose="020B0604030504040204" pitchFamily="50" charset="-128"/>
                          <a:ea typeface="Meiryo UI" panose="020B0604030504040204" pitchFamily="50" charset="-128"/>
                        </a:rPr>
                        <a:t>Elasticity</a:t>
                      </a:r>
                      <a:r>
                        <a:rPr kumimoji="1" lang="ja-JP" altLang="en-US" sz="1050">
                          <a:solidFill>
                            <a:schemeClr val="tx1"/>
                          </a:solidFill>
                          <a:latin typeface="Meiryo UI" panose="020B0604030504040204" pitchFamily="50" charset="-128"/>
                          <a:ea typeface="Meiryo UI" panose="020B0604030504040204" pitchFamily="50" charset="-128"/>
                        </a:rPr>
                        <a:t>、③</a:t>
                      </a:r>
                      <a:r>
                        <a:rPr kumimoji="1" lang="en-US" altLang="ja-JP" sz="1050">
                          <a:solidFill>
                            <a:schemeClr val="tx1"/>
                          </a:solidFill>
                          <a:latin typeface="Meiryo UI" panose="020B0604030504040204" pitchFamily="50" charset="-128"/>
                          <a:ea typeface="Meiryo UI" panose="020B0604030504040204" pitchFamily="50" charset="-128"/>
                        </a:rPr>
                        <a:t>Performance</a:t>
                      </a:r>
                      <a:r>
                        <a:rPr kumimoji="1" lang="ja-JP" altLang="en-US" sz="1050">
                          <a:solidFill>
                            <a:schemeClr val="tx1"/>
                          </a:solidFill>
                          <a:latin typeface="Meiryo UI" panose="020B0604030504040204" pitchFamily="50" charset="-128"/>
                          <a:ea typeface="Meiryo UI" panose="020B0604030504040204" pitchFamily="50" charset="-128"/>
                        </a:rPr>
                        <a:t>）</a:t>
                      </a:r>
                      <a:endParaRPr kumimoji="1" lang="en-US" altLang="ja-JP" sz="1050">
                        <a:solidFill>
                          <a:schemeClr val="tx1"/>
                        </a:solidFill>
                        <a:latin typeface="Meiryo UI" panose="020B0604030504040204" pitchFamily="50" charset="-128"/>
                        <a:ea typeface="Meiryo UI" panose="020B0604030504040204" pitchFamily="50" charset="-128"/>
                      </a:endParaRPr>
                    </a:p>
                  </a:txBody>
                  <a:tcPr marL="7620" marR="7620" marT="762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l" fontAlgn="ctr"/>
                      <a:r>
                        <a:rPr lang="ja-JP" altLang="en-US" sz="1050" b="0" i="0" u="none" strike="noStrike">
                          <a:solidFill>
                            <a:schemeClr val="tx1"/>
                          </a:solidFill>
                          <a:effectLst/>
                          <a:latin typeface="Meiryo UI" panose="020B0604030504040204" pitchFamily="50" charset="-128"/>
                          <a:ea typeface="Meiryo UI" panose="020B0604030504040204" pitchFamily="50" charset="-128"/>
                        </a:rPr>
                        <a:t>全レスポンスの内、</a:t>
                      </a:r>
                      <a:r>
                        <a:rPr lang="en-US" altLang="ja-JP" sz="1050" b="0" i="0" u="none" strike="noStrike">
                          <a:solidFill>
                            <a:schemeClr val="tx1"/>
                          </a:solidFill>
                          <a:effectLst/>
                          <a:latin typeface="Meiryo UI" panose="020B0604030504040204" pitchFamily="50" charset="-128"/>
                          <a:ea typeface="Meiryo UI" panose="020B0604030504040204" pitchFamily="50" charset="-128"/>
                        </a:rPr>
                        <a:t>3</a:t>
                      </a:r>
                      <a:r>
                        <a:rPr lang="ja-JP" altLang="en-US" sz="1050" b="0" i="0" u="none" strike="noStrike">
                          <a:solidFill>
                            <a:schemeClr val="tx1"/>
                          </a:solidFill>
                          <a:effectLst/>
                          <a:latin typeface="Meiryo UI" panose="020B0604030504040204" pitchFamily="50" charset="-128"/>
                          <a:ea typeface="Meiryo UI" panose="020B0604030504040204" pitchFamily="50" charset="-128"/>
                        </a:rPr>
                        <a:t>秒以内のレスポンスの割合を表示する。</a:t>
                      </a:r>
                    </a:p>
                  </a:txBody>
                  <a:tcPr marL="7620" marR="7620" marT="762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E7E8ED"/>
                    </a:solidFill>
                  </a:tcPr>
                </a:tc>
                <a:extLst>
                  <a:ext uri="{0D108BD9-81ED-4DB2-BD59-A6C34878D82A}">
                    <a16:rowId xmlns:a16="http://schemas.microsoft.com/office/drawing/2014/main" val="1431946597"/>
                  </a:ext>
                </a:extLst>
              </a:tr>
              <a:tr h="260805">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l" fontAlgn="ctr"/>
                      <a:r>
                        <a:rPr lang="en-US" altLang="ja-JP" sz="1050" b="0" i="0" u="none" strike="noStrike">
                          <a:solidFill>
                            <a:schemeClr val="tx1"/>
                          </a:solidFill>
                          <a:effectLst/>
                          <a:latin typeface="Meiryo UI" panose="020B0604030504040204" pitchFamily="50" charset="-128"/>
                          <a:ea typeface="Meiryo UI" panose="020B0604030504040204" pitchFamily="50" charset="-128"/>
                        </a:rPr>
                        <a:t>7</a:t>
                      </a:r>
                      <a:endParaRPr lang="ja-JP" altLang="en-US" sz="1050" b="0" i="0" u="none" strike="noStrike">
                        <a:solidFill>
                          <a:schemeClr val="tx1"/>
                        </a:solidFill>
                        <a:effectLst/>
                        <a:latin typeface="Meiryo UI" panose="020B0604030504040204" pitchFamily="50" charset="-128"/>
                        <a:ea typeface="Meiryo UI" panose="020B0604030504040204" pitchFamily="50" charset="-128"/>
                      </a:endParaRPr>
                    </a:p>
                  </a:txBody>
                  <a:tcPr marL="7620" marR="7620" marT="762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marL="0" marR="0" lvl="0" indent="0" algn="l" defTabSz="1007772" rtl="0" eaLnBrk="1" fontAlgn="auto" latinLnBrk="0" hangingPunct="1">
                        <a:lnSpc>
                          <a:spcPct val="100000"/>
                        </a:lnSpc>
                        <a:spcBef>
                          <a:spcPts val="0"/>
                        </a:spcBef>
                        <a:spcAft>
                          <a:spcPts val="0"/>
                        </a:spcAft>
                        <a:buClrTx/>
                        <a:buSzTx/>
                        <a:buFontTx/>
                        <a:buNone/>
                        <a:tabLst/>
                        <a:defRPr/>
                      </a:pPr>
                      <a:r>
                        <a:rPr lang="ja-JP" altLang="en-US" sz="1050" b="0">
                          <a:solidFill>
                            <a:schemeClr val="tx1"/>
                          </a:solidFill>
                          <a:latin typeface="Meiryo UI" panose="020B0604030504040204" pitchFamily="50" charset="-128"/>
                          <a:ea typeface="Meiryo UI" panose="020B0604030504040204" pitchFamily="50" charset="-128"/>
                        </a:rPr>
                        <a:t>セキュリティに係る指標</a:t>
                      </a:r>
                      <a:endParaRPr lang="en-US" altLang="ja-JP" sz="1050" b="1">
                        <a:solidFill>
                          <a:schemeClr val="tx1"/>
                        </a:solidFill>
                        <a:latin typeface="Meiryo UI" panose="020B0604030504040204" pitchFamily="50" charset="-128"/>
                        <a:ea typeface="Meiryo UI" panose="020B0604030504040204" pitchFamily="50" charset="-128"/>
                      </a:endParaRPr>
                    </a:p>
                  </a:txBody>
                  <a:tcPr marL="7620" marR="7620" marT="762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marL="0" marR="0" lvl="0" indent="0" algn="l" defTabSz="1007772" rtl="0" eaLnBrk="1" fontAlgn="auto" latinLnBrk="0" hangingPunct="1">
                        <a:lnSpc>
                          <a:spcPct val="100000"/>
                        </a:lnSpc>
                        <a:spcBef>
                          <a:spcPts val="0"/>
                        </a:spcBef>
                        <a:spcAft>
                          <a:spcPts val="0"/>
                        </a:spcAft>
                        <a:buClrTx/>
                        <a:buSzTx/>
                        <a:buFontTx/>
                        <a:buNone/>
                        <a:tabLst/>
                        <a:defRPr/>
                      </a:pPr>
                      <a:r>
                        <a:rPr lang="ja-JP" altLang="en-US" sz="1050">
                          <a:solidFill>
                            <a:schemeClr val="tx1"/>
                          </a:solidFill>
                          <a:latin typeface="Meiryo UI" panose="020B0604030504040204" pitchFamily="50" charset="-128"/>
                          <a:ea typeface="Meiryo UI" panose="020B0604030504040204" pitchFamily="50" charset="-128"/>
                        </a:rPr>
                        <a:t>予防的・発見的統制違反・インシデント数、その対応期間が</a:t>
                      </a:r>
                      <a:r>
                        <a:rPr lang="en-US" altLang="ja-JP" sz="1050">
                          <a:solidFill>
                            <a:schemeClr val="tx1"/>
                          </a:solidFill>
                          <a:latin typeface="Meiryo UI" panose="020B0604030504040204" pitchFamily="50" charset="-128"/>
                          <a:ea typeface="Meiryo UI" panose="020B0604030504040204" pitchFamily="50" charset="-128"/>
                        </a:rPr>
                        <a:t>Critical 1</a:t>
                      </a:r>
                      <a:r>
                        <a:rPr lang="ja-JP" altLang="en-US" sz="1050">
                          <a:solidFill>
                            <a:schemeClr val="tx1"/>
                          </a:solidFill>
                          <a:latin typeface="Meiryo UI" panose="020B0604030504040204" pitchFamily="50" charset="-128"/>
                          <a:ea typeface="Meiryo UI" panose="020B0604030504040204" pitchFamily="50" charset="-128"/>
                        </a:rPr>
                        <a:t>週間、通常</a:t>
                      </a:r>
                      <a:r>
                        <a:rPr lang="en-US" altLang="ja-JP" sz="1050">
                          <a:solidFill>
                            <a:schemeClr val="tx1"/>
                          </a:solidFill>
                          <a:latin typeface="Meiryo UI" panose="020B0604030504040204" pitchFamily="50" charset="-128"/>
                          <a:ea typeface="Meiryo UI" panose="020B0604030504040204" pitchFamily="50" charset="-128"/>
                        </a:rPr>
                        <a:t>1</a:t>
                      </a:r>
                      <a:r>
                        <a:rPr lang="ja-JP" altLang="en-US" sz="1050">
                          <a:solidFill>
                            <a:schemeClr val="tx1"/>
                          </a:solidFill>
                          <a:latin typeface="Meiryo UI" panose="020B0604030504040204" pitchFamily="50" charset="-128"/>
                          <a:ea typeface="Meiryo UI" panose="020B0604030504040204" pitchFamily="50" charset="-128"/>
                        </a:rPr>
                        <a:t>ヶ月以内</a:t>
                      </a:r>
                      <a:endParaRPr lang="en-US" altLang="ja-JP" sz="1050">
                        <a:solidFill>
                          <a:schemeClr val="tx1"/>
                        </a:solidFill>
                        <a:latin typeface="Meiryo UI" panose="020B0604030504040204" pitchFamily="50" charset="-128"/>
                        <a:ea typeface="Meiryo UI" panose="020B0604030504040204" pitchFamily="50" charset="-128"/>
                      </a:endParaRPr>
                    </a:p>
                    <a:p>
                      <a:pPr marL="0" marR="0" lvl="0" indent="0" algn="l" defTabSz="1007772" rtl="0" eaLnBrk="1" fontAlgn="auto" latinLnBrk="0" hangingPunct="1">
                        <a:lnSpc>
                          <a:spcPct val="100000"/>
                        </a:lnSpc>
                        <a:spcBef>
                          <a:spcPts val="0"/>
                        </a:spcBef>
                        <a:spcAft>
                          <a:spcPts val="0"/>
                        </a:spcAft>
                        <a:buClrTx/>
                        <a:buSzTx/>
                        <a:buFontTx/>
                        <a:buNone/>
                        <a:tabLst/>
                        <a:defRPr/>
                      </a:pPr>
                      <a:r>
                        <a:rPr lang="ja-JP" altLang="en-US" sz="1050">
                          <a:solidFill>
                            <a:schemeClr val="tx1"/>
                          </a:solidFill>
                          <a:latin typeface="Meiryo UI" panose="020B0604030504040204" pitchFamily="50" charset="-128"/>
                          <a:ea typeface="Meiryo UI" panose="020B0604030504040204" pitchFamily="50" charset="-128"/>
                        </a:rPr>
                        <a:t>（⑥</a:t>
                      </a:r>
                      <a:r>
                        <a:rPr lang="en-US" altLang="ja-JP" sz="1050">
                          <a:solidFill>
                            <a:schemeClr val="tx1"/>
                          </a:solidFill>
                          <a:latin typeface="Meiryo UI" panose="020B0604030504040204" pitchFamily="50" charset="-128"/>
                          <a:ea typeface="Meiryo UI" panose="020B0604030504040204" pitchFamily="50" charset="-128"/>
                        </a:rPr>
                        <a:t>Security</a:t>
                      </a:r>
                      <a:r>
                        <a:rPr lang="ja-JP" altLang="en-US" sz="1050">
                          <a:solidFill>
                            <a:schemeClr val="tx1"/>
                          </a:solidFill>
                          <a:latin typeface="Meiryo UI" panose="020B0604030504040204" pitchFamily="50" charset="-128"/>
                          <a:ea typeface="Meiryo UI" panose="020B0604030504040204" pitchFamily="50" charset="-128"/>
                        </a:rPr>
                        <a:t>）</a:t>
                      </a:r>
                      <a:endParaRPr lang="en-US" altLang="ja-JP" sz="1050">
                        <a:solidFill>
                          <a:schemeClr val="tx1"/>
                        </a:solidFill>
                        <a:latin typeface="Meiryo UI" panose="020B0604030504040204" pitchFamily="50" charset="-128"/>
                        <a:ea typeface="Meiryo UI" panose="020B0604030504040204" pitchFamily="50" charset="-128"/>
                      </a:endParaRPr>
                    </a:p>
                  </a:txBody>
                  <a:tcPr marL="7620" marR="7620" marT="762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l" fontAlgn="ctr"/>
                      <a:r>
                        <a:rPr lang="ja-JP" altLang="en-US" sz="1050">
                          <a:solidFill>
                            <a:schemeClr val="tx1"/>
                          </a:solidFill>
                          <a:latin typeface="Meiryo UI" panose="020B0604030504040204" pitchFamily="50" charset="-128"/>
                          <a:ea typeface="Meiryo UI" panose="020B0604030504040204" pitchFamily="50" charset="-128"/>
                        </a:rPr>
                        <a:t>予防的・発見的統制違反・インシデントの種別毎（</a:t>
                      </a:r>
                      <a:r>
                        <a:rPr lang="en-US" altLang="ja-JP" sz="1050">
                          <a:solidFill>
                            <a:schemeClr val="tx1"/>
                          </a:solidFill>
                          <a:latin typeface="Meiryo UI" panose="020B0604030504040204" pitchFamily="50" charset="-128"/>
                          <a:ea typeface="Meiryo UI" panose="020B0604030504040204" pitchFamily="50" charset="-128"/>
                        </a:rPr>
                        <a:t>Critical</a:t>
                      </a:r>
                      <a:r>
                        <a:rPr lang="ja-JP" altLang="en-US" sz="1050">
                          <a:solidFill>
                            <a:schemeClr val="tx1"/>
                          </a:solidFill>
                          <a:latin typeface="Meiryo UI" panose="020B0604030504040204" pitchFamily="50" charset="-128"/>
                          <a:ea typeface="Meiryo UI" panose="020B0604030504040204" pitchFamily="50" charset="-128"/>
                        </a:rPr>
                        <a:t>、その他）の数とその対応期間を表示</a:t>
                      </a:r>
                      <a:r>
                        <a:rPr lang="ja-JP" altLang="en-US" sz="1050" b="0" i="0" u="none" strike="noStrike">
                          <a:solidFill>
                            <a:schemeClr val="tx1"/>
                          </a:solidFill>
                          <a:effectLst/>
                          <a:latin typeface="Meiryo UI" panose="020B0604030504040204" pitchFamily="50" charset="-128"/>
                          <a:ea typeface="Meiryo UI" panose="020B0604030504040204" pitchFamily="50" charset="-128"/>
                        </a:rPr>
                        <a:t>する。</a:t>
                      </a:r>
                      <a:r>
                        <a:rPr lang="ja-JP" altLang="en-US" sz="1050">
                          <a:solidFill>
                            <a:schemeClr val="tx1"/>
                          </a:solidFill>
                          <a:latin typeface="Meiryo UI" panose="020B0604030504040204" pitchFamily="50" charset="-128"/>
                          <a:ea typeface="Meiryo UI" panose="020B0604030504040204" pitchFamily="50" charset="-128"/>
                        </a:rPr>
                        <a:t>（予防的・発見的統制については</a:t>
                      </a:r>
                      <a:r>
                        <a:rPr lang="en-US" altLang="ja-JP" sz="1050">
                          <a:solidFill>
                            <a:schemeClr val="tx1"/>
                          </a:solidFill>
                          <a:latin typeface="Meiryo UI" panose="020B0604030504040204" pitchFamily="50" charset="-128"/>
                          <a:ea typeface="Meiryo UI" panose="020B0604030504040204" pitchFamily="50" charset="-128"/>
                        </a:rPr>
                        <a:t>GCAS</a:t>
                      </a:r>
                      <a:r>
                        <a:rPr lang="ja-JP" altLang="en-US" sz="1050">
                          <a:solidFill>
                            <a:schemeClr val="tx1"/>
                          </a:solidFill>
                          <a:latin typeface="Meiryo UI" panose="020B0604030504040204" pitchFamily="50" charset="-128"/>
                          <a:ea typeface="Meiryo UI" panose="020B0604030504040204" pitchFamily="50" charset="-128"/>
                        </a:rPr>
                        <a:t>ガイドの予防的統制内容説明・発見的統制内容説明を参照。）</a:t>
                      </a:r>
                      <a:endParaRPr lang="ja-JP" altLang="en-US" sz="1050" b="0" i="0" u="none" strike="noStrike">
                        <a:solidFill>
                          <a:schemeClr val="tx1"/>
                        </a:solidFill>
                        <a:effectLst/>
                        <a:latin typeface="Meiryo UI" panose="020B0604030504040204" pitchFamily="50" charset="-128"/>
                        <a:ea typeface="Meiryo UI" panose="020B0604030504040204" pitchFamily="50" charset="-128"/>
                      </a:endParaRPr>
                    </a:p>
                  </a:txBody>
                  <a:tcPr marL="7620" marR="7620" marT="762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E7E8ED"/>
                    </a:solidFill>
                  </a:tcPr>
                </a:tc>
                <a:extLst>
                  <a:ext uri="{0D108BD9-81ED-4DB2-BD59-A6C34878D82A}">
                    <a16:rowId xmlns:a16="http://schemas.microsoft.com/office/drawing/2014/main" val="806225661"/>
                  </a:ext>
                </a:extLst>
              </a:tr>
              <a:tr h="131867">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l" fontAlgn="ctr"/>
                      <a:r>
                        <a:rPr lang="en-US" altLang="ja-JP" sz="1050" b="0" i="0" u="none" strike="noStrike">
                          <a:solidFill>
                            <a:schemeClr val="tx1"/>
                          </a:solidFill>
                          <a:effectLst/>
                          <a:latin typeface="Meiryo UI" panose="020B0604030504040204" pitchFamily="50" charset="-128"/>
                          <a:ea typeface="Meiryo UI" panose="020B0604030504040204" pitchFamily="50" charset="-128"/>
                        </a:rPr>
                        <a:t>8</a:t>
                      </a:r>
                      <a:endParaRPr lang="ja-JP" altLang="en-US" sz="1050" b="0" i="0" u="none" strike="noStrike">
                        <a:solidFill>
                          <a:schemeClr val="tx1"/>
                        </a:solidFill>
                        <a:effectLst/>
                        <a:latin typeface="Meiryo UI" panose="020B0604030504040204" pitchFamily="50" charset="-128"/>
                        <a:ea typeface="Meiryo UI" panose="020B0604030504040204" pitchFamily="50" charset="-128"/>
                      </a:endParaRPr>
                    </a:p>
                  </a:txBody>
                  <a:tcPr marL="7620" marR="7620" marT="762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r>
                        <a:rPr lang="ja-JP" altLang="en-US" sz="1050" b="0">
                          <a:solidFill>
                            <a:schemeClr val="tx1"/>
                          </a:solidFill>
                          <a:latin typeface="Meiryo UI" panose="020B0604030504040204" pitchFamily="50" charset="-128"/>
                          <a:ea typeface="Meiryo UI" panose="020B0604030504040204" pitchFamily="50" charset="-128"/>
                        </a:rPr>
                        <a:t>機能改善に係る指標</a:t>
                      </a:r>
                      <a:endParaRPr lang="ja-JP" altLang="en-US" sz="1050" b="1">
                        <a:solidFill>
                          <a:schemeClr val="tx1"/>
                        </a:solidFill>
                        <a:latin typeface="Meiryo UI" panose="020B0604030504040204" pitchFamily="50" charset="-128"/>
                        <a:ea typeface="Meiryo UI" panose="020B0604030504040204" pitchFamily="50" charset="-128"/>
                      </a:endParaRPr>
                    </a:p>
                  </a:txBody>
                  <a:tcPr marL="7620" marR="7620" marT="762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r>
                        <a:rPr lang="ja-JP" altLang="en-US" sz="1050">
                          <a:solidFill>
                            <a:schemeClr val="tx1"/>
                          </a:solidFill>
                          <a:latin typeface="Meiryo UI" panose="020B0604030504040204" pitchFamily="50" charset="-128"/>
                          <a:ea typeface="Meiryo UI" panose="020B0604030504040204" pitchFamily="50" charset="-128"/>
                        </a:rPr>
                        <a:t>インフラ準備</a:t>
                      </a:r>
                      <a:r>
                        <a:rPr lang="en-US" altLang="ja-JP" sz="1050">
                          <a:solidFill>
                            <a:schemeClr val="tx1"/>
                          </a:solidFill>
                          <a:latin typeface="Meiryo UI" panose="020B0604030504040204" pitchFamily="50" charset="-128"/>
                          <a:ea typeface="Meiryo UI" panose="020B0604030504040204" pitchFamily="50" charset="-128"/>
                        </a:rPr>
                        <a:t>1</a:t>
                      </a:r>
                      <a:r>
                        <a:rPr lang="ja-JP" altLang="en-US" sz="1050">
                          <a:solidFill>
                            <a:schemeClr val="tx1"/>
                          </a:solidFill>
                          <a:latin typeface="Meiryo UI" panose="020B0604030504040204" pitchFamily="50" charset="-128"/>
                          <a:ea typeface="Meiryo UI" panose="020B0604030504040204" pitchFamily="50" charset="-128"/>
                        </a:rPr>
                        <a:t>日以内、リリース</a:t>
                      </a:r>
                      <a:r>
                        <a:rPr lang="en-US" altLang="ja-JP" sz="1050">
                          <a:solidFill>
                            <a:schemeClr val="tx1"/>
                          </a:solidFill>
                          <a:latin typeface="Meiryo UI" panose="020B0604030504040204" pitchFamily="50" charset="-128"/>
                          <a:ea typeface="Meiryo UI" panose="020B0604030504040204" pitchFamily="50" charset="-128"/>
                        </a:rPr>
                        <a:t>1</a:t>
                      </a:r>
                      <a:r>
                        <a:rPr lang="ja-JP" altLang="en-US" sz="1050">
                          <a:solidFill>
                            <a:schemeClr val="tx1"/>
                          </a:solidFill>
                          <a:latin typeface="Meiryo UI" panose="020B0604030504040204" pitchFamily="50" charset="-128"/>
                          <a:ea typeface="Meiryo UI" panose="020B0604030504040204" pitchFamily="50" charset="-128"/>
                        </a:rPr>
                        <a:t>時間以内</a:t>
                      </a:r>
                      <a:endParaRPr lang="en-US" altLang="ja-JP" sz="1050">
                        <a:solidFill>
                          <a:schemeClr val="tx1"/>
                        </a:solidFill>
                        <a:latin typeface="Meiryo UI" panose="020B0604030504040204" pitchFamily="50" charset="-128"/>
                        <a:ea typeface="Meiryo UI" panose="020B0604030504040204" pitchFamily="50" charset="-128"/>
                      </a:endParaRPr>
                    </a:p>
                    <a:p>
                      <a:r>
                        <a:rPr kumimoji="1" lang="ja-JP" altLang="en-US" sz="1050">
                          <a:solidFill>
                            <a:schemeClr val="tx1"/>
                          </a:solidFill>
                          <a:latin typeface="Meiryo UI" panose="020B0604030504040204" pitchFamily="50" charset="-128"/>
                          <a:ea typeface="Meiryo UI" panose="020B0604030504040204" pitchFamily="50" charset="-128"/>
                        </a:rPr>
                        <a:t>（④</a:t>
                      </a:r>
                      <a:r>
                        <a:rPr kumimoji="1" lang="en-US" altLang="ja-JP" sz="1050">
                          <a:solidFill>
                            <a:schemeClr val="tx1"/>
                          </a:solidFill>
                          <a:latin typeface="Meiryo UI" panose="020B0604030504040204" pitchFamily="50" charset="-128"/>
                          <a:ea typeface="Meiryo UI" panose="020B0604030504040204" pitchFamily="50" charset="-128"/>
                        </a:rPr>
                        <a:t>Agility</a:t>
                      </a:r>
                      <a:r>
                        <a:rPr kumimoji="1" lang="ja-JP" altLang="en-US" sz="1050">
                          <a:solidFill>
                            <a:schemeClr val="tx1"/>
                          </a:solidFill>
                          <a:latin typeface="Meiryo UI" panose="020B0604030504040204" pitchFamily="50" charset="-128"/>
                          <a:ea typeface="Meiryo UI" panose="020B0604030504040204" pitchFamily="50" charset="-128"/>
                        </a:rPr>
                        <a:t>、⑤</a:t>
                      </a:r>
                      <a:r>
                        <a:rPr kumimoji="1" lang="en-US" altLang="ja-JP" sz="1050">
                          <a:solidFill>
                            <a:schemeClr val="tx1"/>
                          </a:solidFill>
                          <a:latin typeface="Meiryo UI" panose="020B0604030504040204" pitchFamily="50" charset="-128"/>
                          <a:ea typeface="Meiryo UI" panose="020B0604030504040204" pitchFamily="50" charset="-128"/>
                        </a:rPr>
                        <a:t>Velocity</a:t>
                      </a:r>
                      <a:r>
                        <a:rPr kumimoji="1" lang="ja-JP" altLang="en-US" sz="1050">
                          <a:solidFill>
                            <a:schemeClr val="tx1"/>
                          </a:solidFill>
                          <a:latin typeface="Meiryo UI" panose="020B0604030504040204" pitchFamily="50" charset="-128"/>
                          <a:ea typeface="Meiryo UI" panose="020B0604030504040204" pitchFamily="50" charset="-128"/>
                        </a:rPr>
                        <a:t>、⑩</a:t>
                      </a:r>
                      <a:r>
                        <a:rPr kumimoji="1" lang="en-US" altLang="ja-JP" sz="1050">
                          <a:solidFill>
                            <a:schemeClr val="tx1"/>
                          </a:solidFill>
                          <a:latin typeface="Meiryo UI" panose="020B0604030504040204" pitchFamily="50" charset="-128"/>
                          <a:ea typeface="Meiryo UI" panose="020B0604030504040204" pitchFamily="50" charset="-128"/>
                        </a:rPr>
                        <a:t>Improvability</a:t>
                      </a:r>
                      <a:r>
                        <a:rPr kumimoji="1" lang="ja-JP" altLang="en-US" sz="1050">
                          <a:solidFill>
                            <a:schemeClr val="tx1"/>
                          </a:solidFill>
                          <a:latin typeface="Meiryo UI" panose="020B0604030504040204" pitchFamily="50" charset="-128"/>
                          <a:ea typeface="Meiryo UI" panose="020B0604030504040204" pitchFamily="50" charset="-128"/>
                        </a:rPr>
                        <a:t>、⑪</a:t>
                      </a:r>
                      <a:r>
                        <a:rPr kumimoji="1" lang="en-US" altLang="ja-JP" sz="1050">
                          <a:solidFill>
                            <a:schemeClr val="tx1"/>
                          </a:solidFill>
                          <a:latin typeface="Meiryo UI" panose="020B0604030504040204" pitchFamily="50" charset="-128"/>
                          <a:ea typeface="Meiryo UI" panose="020B0604030504040204" pitchFamily="50" charset="-128"/>
                        </a:rPr>
                        <a:t>Automation</a:t>
                      </a:r>
                      <a:r>
                        <a:rPr kumimoji="1" lang="ja-JP" altLang="en-US" sz="1050">
                          <a:solidFill>
                            <a:schemeClr val="tx1"/>
                          </a:solidFill>
                          <a:latin typeface="Meiryo UI" panose="020B0604030504040204" pitchFamily="50" charset="-128"/>
                          <a:ea typeface="Meiryo UI" panose="020B0604030504040204" pitchFamily="50" charset="-128"/>
                        </a:rPr>
                        <a:t>）</a:t>
                      </a:r>
                      <a:endParaRPr kumimoji="1" lang="en-US" altLang="ja-JP" sz="1050">
                        <a:solidFill>
                          <a:schemeClr val="tx1"/>
                        </a:solidFill>
                        <a:latin typeface="Meiryo UI" panose="020B0604030504040204" pitchFamily="50" charset="-128"/>
                        <a:ea typeface="Meiryo UI" panose="020B0604030504040204" pitchFamily="50" charset="-128"/>
                      </a:endParaRPr>
                    </a:p>
                  </a:txBody>
                  <a:tcPr marL="7620" marR="7620" marT="762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l" fontAlgn="ctr"/>
                      <a:r>
                        <a:rPr lang="ja-JP" altLang="en-US" sz="1050" b="0" i="0" u="none" strike="noStrike">
                          <a:solidFill>
                            <a:schemeClr val="tx1"/>
                          </a:solidFill>
                          <a:effectLst/>
                          <a:latin typeface="Meiryo UI" panose="020B0604030504040204" pitchFamily="50" charset="-128"/>
                          <a:ea typeface="Meiryo UI" panose="020B0604030504040204" pitchFamily="50" charset="-128"/>
                        </a:rPr>
                        <a:t>コードパイプラインにおけるインフラリリース時の準備時間とリリース時間を表示する。</a:t>
                      </a:r>
                    </a:p>
                  </a:txBody>
                  <a:tcPr marL="7620" marR="7620" marT="762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E7E8ED"/>
                    </a:solidFill>
                  </a:tcPr>
                </a:tc>
                <a:extLst>
                  <a:ext uri="{0D108BD9-81ED-4DB2-BD59-A6C34878D82A}">
                    <a16:rowId xmlns:a16="http://schemas.microsoft.com/office/drawing/2014/main" val="1216850855"/>
                  </a:ext>
                </a:extLst>
              </a:tr>
              <a:tr h="196336">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l" fontAlgn="ctr"/>
                      <a:r>
                        <a:rPr lang="en-US" altLang="ja-JP" sz="1050" b="0" i="0" u="none" strike="noStrike">
                          <a:solidFill>
                            <a:schemeClr val="tx1"/>
                          </a:solidFill>
                          <a:effectLst/>
                          <a:latin typeface="Meiryo UI" panose="020B0604030504040204" pitchFamily="50" charset="-128"/>
                          <a:ea typeface="Meiryo UI" panose="020B0604030504040204" pitchFamily="50" charset="-128"/>
                        </a:rPr>
                        <a:t>9</a:t>
                      </a:r>
                      <a:endParaRPr lang="ja-JP" altLang="en-US" sz="1050" b="0" i="0" u="none" strike="noStrike">
                        <a:solidFill>
                          <a:schemeClr val="tx1"/>
                        </a:solidFill>
                        <a:effectLst/>
                        <a:latin typeface="Meiryo UI" panose="020B0604030504040204" pitchFamily="50" charset="-128"/>
                        <a:ea typeface="Meiryo UI" panose="020B0604030504040204" pitchFamily="50" charset="-128"/>
                      </a:endParaRPr>
                    </a:p>
                  </a:txBody>
                  <a:tcPr marL="7620" marR="7620" marT="762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l" fontAlgn="ctr"/>
                      <a:endParaRPr lang="ja-JP" altLang="en-US" sz="1050" b="0" i="0" u="none" strike="noStrike">
                        <a:solidFill>
                          <a:schemeClr val="tx1"/>
                        </a:solidFill>
                        <a:effectLst/>
                        <a:latin typeface="Meiryo UI" panose="020B0604030504040204" pitchFamily="50" charset="-128"/>
                        <a:ea typeface="Meiryo UI" panose="020B0604030504040204" pitchFamily="50" charset="-128"/>
                      </a:endParaRPr>
                    </a:p>
                  </a:txBody>
                  <a:tcPr marL="7620" marR="7620" marT="762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r>
                        <a:rPr kumimoji="1" lang="ja-JP" altLang="en-US" sz="1050">
                          <a:solidFill>
                            <a:schemeClr val="tx1"/>
                          </a:solidFill>
                          <a:latin typeface="Meiryo UI" panose="020B0604030504040204" pitchFamily="50" charset="-128"/>
                          <a:ea typeface="Meiryo UI" panose="020B0604030504040204" pitchFamily="50" charset="-128"/>
                        </a:rPr>
                        <a:t>インフラチューニング年間</a:t>
                      </a:r>
                      <a:r>
                        <a:rPr lang="ja-JP" altLang="en-US" sz="1050">
                          <a:solidFill>
                            <a:schemeClr val="tx1"/>
                          </a:solidFill>
                          <a:latin typeface="Meiryo UI" panose="020B0604030504040204" pitchFamily="50" charset="-128"/>
                          <a:ea typeface="Meiryo UI" panose="020B0604030504040204" pitchFamily="50" charset="-128"/>
                        </a:rPr>
                        <a:t>に</a:t>
                      </a:r>
                      <a:r>
                        <a:rPr lang="en-US" altLang="ja-JP" sz="1050">
                          <a:solidFill>
                            <a:schemeClr val="tx1"/>
                          </a:solidFill>
                          <a:latin typeface="Meiryo UI" panose="020B0604030504040204" pitchFamily="50" charset="-128"/>
                          <a:ea typeface="Meiryo UI" panose="020B0604030504040204" pitchFamily="50" charset="-128"/>
                        </a:rPr>
                        <a:t>1</a:t>
                      </a:r>
                      <a:r>
                        <a:rPr lang="ja-JP" altLang="en-US" sz="1050">
                          <a:solidFill>
                            <a:schemeClr val="tx1"/>
                          </a:solidFill>
                          <a:latin typeface="Meiryo UI" panose="020B0604030504040204" pitchFamily="50" charset="-128"/>
                          <a:ea typeface="Meiryo UI" panose="020B0604030504040204" pitchFamily="50" charset="-128"/>
                        </a:rPr>
                        <a:t>度以上</a:t>
                      </a:r>
                      <a:endParaRPr lang="en-US" altLang="ja-JP" sz="1050">
                        <a:solidFill>
                          <a:schemeClr val="tx1"/>
                        </a:solidFill>
                        <a:latin typeface="Meiryo UI" panose="020B0604030504040204" pitchFamily="50" charset="-128"/>
                        <a:ea typeface="Meiryo UI" panose="020B0604030504040204" pitchFamily="50" charset="-128"/>
                      </a:endParaRPr>
                    </a:p>
                    <a:p>
                      <a:r>
                        <a:rPr kumimoji="1" lang="ja-JP" altLang="en-US" sz="1050">
                          <a:solidFill>
                            <a:schemeClr val="tx1"/>
                          </a:solidFill>
                          <a:latin typeface="Meiryo UI" panose="020B0604030504040204" pitchFamily="50" charset="-128"/>
                          <a:ea typeface="Meiryo UI" panose="020B0604030504040204" pitchFamily="50" charset="-128"/>
                        </a:rPr>
                        <a:t>（④</a:t>
                      </a:r>
                      <a:r>
                        <a:rPr kumimoji="1" lang="en-US" altLang="ja-JP" sz="1050">
                          <a:solidFill>
                            <a:schemeClr val="tx1"/>
                          </a:solidFill>
                          <a:latin typeface="Meiryo UI" panose="020B0604030504040204" pitchFamily="50" charset="-128"/>
                          <a:ea typeface="Meiryo UI" panose="020B0604030504040204" pitchFamily="50" charset="-128"/>
                        </a:rPr>
                        <a:t>Agility</a:t>
                      </a:r>
                      <a:r>
                        <a:rPr kumimoji="1" lang="ja-JP" altLang="en-US" sz="1050">
                          <a:solidFill>
                            <a:schemeClr val="tx1"/>
                          </a:solidFill>
                          <a:latin typeface="Meiryo UI" panose="020B0604030504040204" pitchFamily="50" charset="-128"/>
                          <a:ea typeface="Meiryo UI" panose="020B0604030504040204" pitchFamily="50" charset="-128"/>
                        </a:rPr>
                        <a:t>、⑤</a:t>
                      </a:r>
                      <a:r>
                        <a:rPr kumimoji="1" lang="en-US" altLang="ja-JP" sz="1050">
                          <a:solidFill>
                            <a:schemeClr val="tx1"/>
                          </a:solidFill>
                          <a:latin typeface="Meiryo UI" panose="020B0604030504040204" pitchFamily="50" charset="-128"/>
                          <a:ea typeface="Meiryo UI" panose="020B0604030504040204" pitchFamily="50" charset="-128"/>
                        </a:rPr>
                        <a:t>Velocity</a:t>
                      </a:r>
                      <a:r>
                        <a:rPr kumimoji="1" lang="ja-JP" altLang="en-US" sz="1050">
                          <a:solidFill>
                            <a:schemeClr val="tx1"/>
                          </a:solidFill>
                          <a:latin typeface="Meiryo UI" panose="020B0604030504040204" pitchFamily="50" charset="-128"/>
                          <a:ea typeface="Meiryo UI" panose="020B0604030504040204" pitchFamily="50" charset="-128"/>
                        </a:rPr>
                        <a:t>、⑩</a:t>
                      </a:r>
                      <a:r>
                        <a:rPr kumimoji="1" lang="en-US" altLang="ja-JP" sz="1050">
                          <a:solidFill>
                            <a:schemeClr val="tx1"/>
                          </a:solidFill>
                          <a:latin typeface="Meiryo UI" panose="020B0604030504040204" pitchFamily="50" charset="-128"/>
                          <a:ea typeface="Meiryo UI" panose="020B0604030504040204" pitchFamily="50" charset="-128"/>
                        </a:rPr>
                        <a:t>Improvability</a:t>
                      </a:r>
                      <a:r>
                        <a:rPr kumimoji="1" lang="ja-JP" altLang="en-US" sz="1050">
                          <a:solidFill>
                            <a:schemeClr val="tx1"/>
                          </a:solidFill>
                          <a:latin typeface="Meiryo UI" panose="020B0604030504040204" pitchFamily="50" charset="-128"/>
                          <a:ea typeface="Meiryo UI" panose="020B0604030504040204" pitchFamily="50" charset="-128"/>
                        </a:rPr>
                        <a:t>、⑪</a:t>
                      </a:r>
                      <a:r>
                        <a:rPr kumimoji="1" lang="en-US" altLang="ja-JP" sz="1050">
                          <a:solidFill>
                            <a:schemeClr val="tx1"/>
                          </a:solidFill>
                          <a:latin typeface="Meiryo UI" panose="020B0604030504040204" pitchFamily="50" charset="-128"/>
                          <a:ea typeface="Meiryo UI" panose="020B0604030504040204" pitchFamily="50" charset="-128"/>
                        </a:rPr>
                        <a:t>Automation</a:t>
                      </a:r>
                      <a:r>
                        <a:rPr kumimoji="1" lang="ja-JP" altLang="en-US" sz="1050">
                          <a:solidFill>
                            <a:schemeClr val="tx1"/>
                          </a:solidFill>
                          <a:latin typeface="Meiryo UI" panose="020B0604030504040204" pitchFamily="50" charset="-128"/>
                          <a:ea typeface="Meiryo UI" panose="020B0604030504040204" pitchFamily="50" charset="-128"/>
                        </a:rPr>
                        <a:t>）</a:t>
                      </a:r>
                      <a:endParaRPr kumimoji="1" lang="en-US" altLang="ja-JP" sz="1050">
                        <a:solidFill>
                          <a:schemeClr val="tx1"/>
                        </a:solidFill>
                        <a:latin typeface="Meiryo UI" panose="020B0604030504040204" pitchFamily="50" charset="-128"/>
                        <a:ea typeface="Meiryo UI" panose="020B0604030504040204" pitchFamily="50" charset="-128"/>
                      </a:endParaRPr>
                    </a:p>
                  </a:txBody>
                  <a:tcPr marL="7620" marR="7620" marT="762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marL="0" marR="0" lvl="0" indent="0" algn="l" defTabSz="1007772" rtl="0" eaLnBrk="1" fontAlgn="ctr" latinLnBrk="0" hangingPunct="1">
                        <a:lnSpc>
                          <a:spcPct val="100000"/>
                        </a:lnSpc>
                        <a:spcBef>
                          <a:spcPts val="0"/>
                        </a:spcBef>
                        <a:spcAft>
                          <a:spcPts val="0"/>
                        </a:spcAft>
                        <a:buClrTx/>
                        <a:buSzTx/>
                        <a:buFontTx/>
                        <a:buNone/>
                        <a:tabLst/>
                        <a:defRPr/>
                      </a:pPr>
                      <a:r>
                        <a:rPr lang="ja-JP" altLang="en-US" sz="1050" b="0" i="0" u="none" strike="noStrike">
                          <a:solidFill>
                            <a:schemeClr val="tx1"/>
                          </a:solidFill>
                          <a:effectLst/>
                          <a:latin typeface="Meiryo UI" panose="020B0604030504040204" pitchFamily="50" charset="-128"/>
                          <a:ea typeface="Meiryo UI" panose="020B0604030504040204" pitchFamily="50" charset="-128"/>
                        </a:rPr>
                        <a:t>年間のインフラチューニング回数を表示する。（インフラリリースの他、繁閑に応じた仮想サーバーの数の調整など一時的な変更も含む。）</a:t>
                      </a:r>
                    </a:p>
                  </a:txBody>
                  <a:tcPr marL="7620" marR="7620" marT="762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E7E8ED"/>
                    </a:solidFill>
                  </a:tcPr>
                </a:tc>
                <a:extLst>
                  <a:ext uri="{0D108BD9-81ED-4DB2-BD59-A6C34878D82A}">
                    <a16:rowId xmlns:a16="http://schemas.microsoft.com/office/drawing/2014/main" val="2338391575"/>
                  </a:ext>
                </a:extLst>
              </a:tr>
              <a:tr h="196336">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l" fontAlgn="ctr"/>
                      <a:r>
                        <a:rPr lang="en-US" altLang="ja-JP" sz="1050" b="0" i="0" u="none" strike="noStrike">
                          <a:solidFill>
                            <a:schemeClr val="tx1"/>
                          </a:solidFill>
                          <a:effectLst/>
                          <a:latin typeface="Meiryo UI" panose="020B0604030504040204" pitchFamily="50" charset="-128"/>
                          <a:ea typeface="Meiryo UI" panose="020B0604030504040204" pitchFamily="50" charset="-128"/>
                        </a:rPr>
                        <a:t>10</a:t>
                      </a:r>
                      <a:endParaRPr lang="ja-JP" altLang="en-US" sz="1050" b="0" i="0" u="none" strike="noStrike">
                        <a:solidFill>
                          <a:schemeClr val="tx1"/>
                        </a:solidFill>
                        <a:effectLst/>
                        <a:latin typeface="Meiryo UI" panose="020B0604030504040204" pitchFamily="50" charset="-128"/>
                        <a:ea typeface="Meiryo UI" panose="020B0604030504040204" pitchFamily="50" charset="-128"/>
                      </a:endParaRPr>
                    </a:p>
                  </a:txBody>
                  <a:tcPr marL="7620" marR="7620" marT="762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marL="0" marR="0" lvl="0" indent="0" algn="l" defTabSz="1007772" rtl="0" eaLnBrk="1" fontAlgn="ctr" latinLnBrk="0" hangingPunct="1">
                        <a:lnSpc>
                          <a:spcPct val="100000"/>
                        </a:lnSpc>
                        <a:spcBef>
                          <a:spcPts val="0"/>
                        </a:spcBef>
                        <a:spcAft>
                          <a:spcPts val="0"/>
                        </a:spcAft>
                        <a:buClrTx/>
                        <a:buSzTx/>
                        <a:buFontTx/>
                        <a:buNone/>
                        <a:tabLst/>
                        <a:defRPr/>
                      </a:pPr>
                      <a:r>
                        <a:rPr kumimoji="1" lang="ja-JP" altLang="en-US" sz="1050" b="0">
                          <a:solidFill>
                            <a:schemeClr val="tx1"/>
                          </a:solidFill>
                          <a:latin typeface="Meiryo UI" panose="020B0604030504040204" pitchFamily="50" charset="-128"/>
                          <a:ea typeface="Meiryo UI" panose="020B0604030504040204" pitchFamily="50" charset="-128"/>
                        </a:rPr>
                        <a:t>目標値達成に係る指標</a:t>
                      </a:r>
                      <a:endParaRPr kumimoji="1" lang="ja-JP" altLang="en-US" sz="1050" b="1">
                        <a:solidFill>
                          <a:schemeClr val="tx1"/>
                        </a:solidFill>
                        <a:latin typeface="Meiryo UI" panose="020B0604030504040204" pitchFamily="50" charset="-128"/>
                        <a:ea typeface="Meiryo UI" panose="020B0604030504040204" pitchFamily="50" charset="-128"/>
                      </a:endParaRPr>
                    </a:p>
                  </a:txBody>
                  <a:tcPr marL="7620" marR="7620" marT="762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r>
                        <a:rPr lang="ja-JP" altLang="en-US" sz="1050" b="0" i="0" u="none" strike="noStrike">
                          <a:solidFill>
                            <a:schemeClr val="tx1"/>
                          </a:solidFill>
                          <a:effectLst/>
                          <a:latin typeface="Meiryo UI" panose="020B0604030504040204" pitchFamily="50" charset="-128"/>
                          <a:ea typeface="Meiryo UI" panose="020B0604030504040204" pitchFamily="50" charset="-128"/>
                        </a:rPr>
                        <a:t>各指標値が目標値を達成している割合</a:t>
                      </a:r>
                      <a:endParaRPr lang="en-US" altLang="ja-JP" sz="1050" b="0" i="0" u="none" strike="noStrike">
                        <a:solidFill>
                          <a:schemeClr val="tx1"/>
                        </a:solidFill>
                        <a:effectLst/>
                        <a:latin typeface="Meiryo UI" panose="020B0604030504040204" pitchFamily="50" charset="-128"/>
                        <a:ea typeface="Meiryo UI" panose="020B0604030504040204" pitchFamily="50" charset="-128"/>
                      </a:endParaRPr>
                    </a:p>
                    <a:p>
                      <a:r>
                        <a:rPr kumimoji="1" lang="ja-JP" altLang="en-US" sz="1050">
                          <a:solidFill>
                            <a:schemeClr val="tx1"/>
                          </a:solidFill>
                          <a:latin typeface="Meiryo UI" panose="020B0604030504040204" pitchFamily="50" charset="-128"/>
                          <a:ea typeface="Meiryo UI" panose="020B0604030504040204" pitchFamily="50" charset="-128"/>
                        </a:rPr>
                        <a:t>（⑧</a:t>
                      </a:r>
                      <a:r>
                        <a:rPr kumimoji="1" lang="en-US" altLang="ja-JP" sz="1050">
                          <a:solidFill>
                            <a:schemeClr val="tx1"/>
                          </a:solidFill>
                          <a:latin typeface="Meiryo UI" panose="020B0604030504040204" pitchFamily="50" charset="-128"/>
                          <a:ea typeface="Meiryo UI" panose="020B0604030504040204" pitchFamily="50" charset="-128"/>
                        </a:rPr>
                        <a:t>Observability</a:t>
                      </a:r>
                      <a:r>
                        <a:rPr kumimoji="1" lang="ja-JP" altLang="en-US" sz="1050">
                          <a:solidFill>
                            <a:schemeClr val="tx1"/>
                          </a:solidFill>
                          <a:latin typeface="Meiryo UI" panose="020B0604030504040204" pitchFamily="50" charset="-128"/>
                          <a:ea typeface="Meiryo UI" panose="020B0604030504040204" pitchFamily="50" charset="-128"/>
                        </a:rPr>
                        <a:t>、</a:t>
                      </a:r>
                      <a:r>
                        <a:rPr lang="ja-JP" altLang="en-US" sz="1050">
                          <a:solidFill>
                            <a:schemeClr val="tx1"/>
                          </a:solidFill>
                          <a:latin typeface="Meiryo UI" panose="020B0604030504040204" pitchFamily="50" charset="-128"/>
                          <a:ea typeface="Meiryo UI" panose="020B0604030504040204" pitchFamily="50" charset="-128"/>
                        </a:rPr>
                        <a:t>⑨</a:t>
                      </a:r>
                      <a:r>
                        <a:rPr lang="en-US" altLang="ja-JP" sz="1050">
                          <a:solidFill>
                            <a:schemeClr val="tx1"/>
                          </a:solidFill>
                          <a:latin typeface="Meiryo UI" panose="020B0604030504040204" pitchFamily="50" charset="-128"/>
                          <a:ea typeface="Meiryo UI" panose="020B0604030504040204" pitchFamily="50" charset="-128"/>
                        </a:rPr>
                        <a:t>Transparency</a:t>
                      </a:r>
                      <a:r>
                        <a:rPr lang="ja-JP" altLang="en-US" sz="1050">
                          <a:solidFill>
                            <a:schemeClr val="tx1"/>
                          </a:solidFill>
                          <a:latin typeface="Meiryo UI" panose="020B0604030504040204" pitchFamily="50" charset="-128"/>
                          <a:ea typeface="Meiryo UI" panose="020B0604030504040204" pitchFamily="50" charset="-128"/>
                        </a:rPr>
                        <a:t>、</a:t>
                      </a:r>
                      <a:r>
                        <a:rPr kumimoji="1" lang="ja-JP" altLang="en-US" sz="1050">
                          <a:solidFill>
                            <a:schemeClr val="tx1"/>
                          </a:solidFill>
                          <a:latin typeface="Meiryo UI" panose="020B0604030504040204" pitchFamily="50" charset="-128"/>
                          <a:ea typeface="Meiryo UI" panose="020B0604030504040204" pitchFamily="50" charset="-128"/>
                        </a:rPr>
                        <a:t>⑩</a:t>
                      </a:r>
                      <a:r>
                        <a:rPr kumimoji="1" lang="en-US" altLang="ja-JP" sz="1050">
                          <a:solidFill>
                            <a:schemeClr val="tx1"/>
                          </a:solidFill>
                          <a:latin typeface="Meiryo UI" panose="020B0604030504040204" pitchFamily="50" charset="-128"/>
                          <a:ea typeface="Meiryo UI" panose="020B0604030504040204" pitchFamily="50" charset="-128"/>
                        </a:rPr>
                        <a:t>Improvability</a:t>
                      </a:r>
                      <a:r>
                        <a:rPr kumimoji="1" lang="ja-JP" altLang="en-US" sz="1050">
                          <a:solidFill>
                            <a:schemeClr val="tx1"/>
                          </a:solidFill>
                          <a:latin typeface="Meiryo UI" panose="020B0604030504040204" pitchFamily="50" charset="-128"/>
                          <a:ea typeface="Meiryo UI" panose="020B0604030504040204" pitchFamily="50" charset="-128"/>
                        </a:rPr>
                        <a:t>）</a:t>
                      </a:r>
                      <a:endParaRPr kumimoji="1" lang="en-US" altLang="ja-JP" sz="1050">
                        <a:solidFill>
                          <a:schemeClr val="tx1"/>
                        </a:solidFill>
                        <a:latin typeface="Meiryo UI" panose="020B0604030504040204" pitchFamily="50" charset="-128"/>
                        <a:ea typeface="Meiryo UI" panose="020B0604030504040204" pitchFamily="50" charset="-128"/>
                      </a:endParaRPr>
                    </a:p>
                  </a:txBody>
                  <a:tcPr marL="7620" marR="7620" marT="762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marL="0" marR="0" lvl="0" indent="0" algn="l" defTabSz="1007772" rtl="0" eaLnBrk="1" fontAlgn="ctr" latinLnBrk="0" hangingPunct="1">
                        <a:lnSpc>
                          <a:spcPct val="100000"/>
                        </a:lnSpc>
                        <a:spcBef>
                          <a:spcPts val="0"/>
                        </a:spcBef>
                        <a:spcAft>
                          <a:spcPts val="0"/>
                        </a:spcAft>
                        <a:buClrTx/>
                        <a:buSzTx/>
                        <a:buFontTx/>
                        <a:buNone/>
                        <a:tabLst/>
                        <a:defRPr/>
                      </a:pPr>
                      <a:r>
                        <a:rPr lang="ja-JP" altLang="en-US" sz="1050" b="0" i="0" u="none" strike="noStrike" dirty="0">
                          <a:solidFill>
                            <a:schemeClr val="tx1"/>
                          </a:solidFill>
                          <a:effectLst/>
                          <a:latin typeface="Meiryo UI" panose="020B0604030504040204" pitchFamily="50" charset="-128"/>
                          <a:ea typeface="Meiryo UI" panose="020B0604030504040204" pitchFamily="50" charset="-128"/>
                        </a:rPr>
                        <a:t>利用システムダッシュボード（サンプルテンプレートの提供あり）で可視化する指標値が目標値を達成している割合を表示する。（目標値を達成している項目数／目標値を設定している項目数）</a:t>
                      </a:r>
                      <a:endParaRPr lang="en-US" altLang="ja-JP" sz="1050" b="0" i="0" u="none" strike="noStrike" dirty="0">
                        <a:solidFill>
                          <a:schemeClr val="tx1"/>
                        </a:solidFill>
                        <a:effectLst/>
                        <a:latin typeface="Meiryo UI" panose="020B0604030504040204" pitchFamily="50" charset="-128"/>
                        <a:ea typeface="Meiryo UI" panose="020B0604030504040204" pitchFamily="50" charset="-128"/>
                      </a:endParaRPr>
                    </a:p>
                  </a:txBody>
                  <a:tcPr marL="7620" marR="7620" marT="762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E7E8ED"/>
                    </a:solidFill>
                  </a:tcPr>
                </a:tc>
                <a:extLst>
                  <a:ext uri="{0D108BD9-81ED-4DB2-BD59-A6C34878D82A}">
                    <a16:rowId xmlns:a16="http://schemas.microsoft.com/office/drawing/2014/main" val="3630663317"/>
                  </a:ext>
                </a:extLst>
              </a:tr>
            </a:tbl>
          </a:graphicData>
        </a:graphic>
      </p:graphicFrame>
      <p:sp>
        <p:nvSpPr>
          <p:cNvPr id="3" name="TextBox 475">
            <a:extLst>
              <a:ext uri="{FF2B5EF4-FFF2-40B4-BE49-F238E27FC236}">
                <a16:creationId xmlns:a16="http://schemas.microsoft.com/office/drawing/2014/main" id="{D130399B-5538-0B54-1D05-5EBF6E4FDA89}"/>
              </a:ext>
            </a:extLst>
          </p:cNvPr>
          <p:cNvSpPr txBox="1">
            <a:spLocks/>
          </p:cNvSpPr>
          <p:nvPr/>
        </p:nvSpPr>
        <p:spPr>
          <a:xfrm>
            <a:off x="2676497" y="1597373"/>
            <a:ext cx="4517146" cy="201470"/>
          </a:xfrm>
          <a:prstGeom prst="rect">
            <a:avLst/>
          </a:prstGeom>
          <a:noFill/>
          <a:ln w="9525">
            <a:noFill/>
          </a:ln>
        </p:spPr>
        <p:txBody>
          <a:bodyPr lIns="46800" tIns="46800" rIns="46800" bIns="4680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kumimoji="0" lang="ja-JP" altLang="en-US" sz="1100">
                <a:solidFill>
                  <a:srgbClr val="000000"/>
                </a:solidFill>
                <a:latin typeface="Arial"/>
              </a:rPr>
              <a:t>地方公共団体における目標管理指標（例）</a:t>
            </a:r>
            <a:endParaRPr kumimoji="0" lang="en-US" sz="1100">
              <a:solidFill>
                <a:srgbClr val="000000"/>
              </a:solidFill>
              <a:latin typeface="Arial"/>
            </a:endParaRPr>
          </a:p>
        </p:txBody>
      </p:sp>
    </p:spTree>
    <p:extLst>
      <p:ext uri="{BB962C8B-B14F-4D97-AF65-F5344CB8AC3E}">
        <p14:creationId xmlns:p14="http://schemas.microsoft.com/office/powerpoint/2010/main" val="20160077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テキスト ボックス 16">
            <a:extLst>
              <a:ext uri="{FF2B5EF4-FFF2-40B4-BE49-F238E27FC236}">
                <a16:creationId xmlns:a16="http://schemas.microsoft.com/office/drawing/2014/main" id="{5C068B83-3D6D-DFC6-2748-FFB88054774C}"/>
              </a:ext>
            </a:extLst>
          </p:cNvPr>
          <p:cNvSpPr txBox="1"/>
          <p:nvPr/>
        </p:nvSpPr>
        <p:spPr>
          <a:xfrm>
            <a:off x="967351" y="995620"/>
            <a:ext cx="7789339" cy="658788"/>
          </a:xfrm>
          <a:prstGeom prst="rect">
            <a:avLst/>
          </a:prstGeom>
          <a:noFill/>
        </p:spPr>
        <p:txBody>
          <a:bodyPr wrap="square" lIns="54610" tIns="54610" rIns="54610" bIns="54610" rtlCol="0">
            <a:noAutofit/>
          </a:bodyPr>
          <a:lstStyle/>
          <a:p>
            <a:pPr marL="285750" indent="-285750">
              <a:spcAft>
                <a:spcPts val="600"/>
              </a:spcAft>
              <a:buFont typeface="Wingdings" panose="05000000000000000000" pitchFamily="2" charset="2"/>
              <a:buChar char="n"/>
            </a:pPr>
            <a:r>
              <a:rPr kumimoji="1" lang="ja-JP" altLang="en-US" sz="1400">
                <a:latin typeface="+mj-ea"/>
                <a:ea typeface="+mj-ea"/>
              </a:rPr>
              <a:t>目標管理指標を可視化するダッシュボードは以下の想定で検討を進めている。</a:t>
            </a:r>
            <a:endParaRPr kumimoji="1" lang="ja-JP" altLang="en-US" sz="1400" strike="sngStrike">
              <a:latin typeface="+mj-ea"/>
              <a:ea typeface="+mj-ea"/>
            </a:endParaRPr>
          </a:p>
          <a:p>
            <a:pPr marL="285750" indent="-285750">
              <a:spcAft>
                <a:spcPts val="600"/>
              </a:spcAft>
              <a:buFont typeface="Wingdings" panose="05000000000000000000" pitchFamily="2" charset="2"/>
              <a:buChar char="n"/>
            </a:pPr>
            <a:r>
              <a:rPr kumimoji="1" lang="ja-JP" altLang="en-US" sz="1400">
                <a:latin typeface="+mj-ea"/>
                <a:ea typeface="+mj-ea"/>
              </a:rPr>
              <a:t>可視化するダッシュボードの内容も考慮の上、地方公共団体情報システムの</a:t>
            </a:r>
            <a:r>
              <a:rPr kumimoji="1" lang="en-US" altLang="ja-JP" sz="1400">
                <a:latin typeface="+mj-ea"/>
                <a:ea typeface="+mj-ea"/>
              </a:rPr>
              <a:t>KPI</a:t>
            </a:r>
            <a:r>
              <a:rPr kumimoji="1" lang="ja-JP" altLang="en-US" sz="1400">
                <a:latin typeface="+mj-ea"/>
                <a:ea typeface="+mj-ea"/>
              </a:rPr>
              <a:t>を検討する。</a:t>
            </a:r>
            <a:endParaRPr kumimoji="1" lang="en-US" altLang="ja-JP" sz="1400">
              <a:latin typeface="+mj-ea"/>
              <a:ea typeface="+mj-ea"/>
            </a:endParaRPr>
          </a:p>
        </p:txBody>
      </p:sp>
      <p:sp>
        <p:nvSpPr>
          <p:cNvPr id="18" name="タイトル 3">
            <a:extLst>
              <a:ext uri="{FF2B5EF4-FFF2-40B4-BE49-F238E27FC236}">
                <a16:creationId xmlns:a16="http://schemas.microsoft.com/office/drawing/2014/main" id="{289B9E2D-D219-27D2-43C9-84214F0D0B51}"/>
              </a:ext>
            </a:extLst>
          </p:cNvPr>
          <p:cNvSpPr txBox="1">
            <a:spLocks/>
          </p:cNvSpPr>
          <p:nvPr/>
        </p:nvSpPr>
        <p:spPr>
          <a:xfrm>
            <a:off x="1148465" y="501448"/>
            <a:ext cx="7789339" cy="414237"/>
          </a:xfrm>
          <a:prstGeom prst="rect">
            <a:avLst/>
          </a:prstGeom>
        </p:spPr>
        <p:txBody>
          <a:bodyPr vert="horz" lIns="0" tIns="0" rIns="0" bIns="0" rtlCol="0" anchor="ctr" anchorCtr="0">
            <a:noAutofit/>
          </a:bodyPr>
          <a:lstStyle>
            <a:lvl1pPr algn="l" defTabSz="844083" rtl="0" eaLnBrk="1" latinLnBrk="0" hangingPunct="1">
              <a:lnSpc>
                <a:spcPct val="100000"/>
              </a:lnSpc>
              <a:spcBef>
                <a:spcPct val="0"/>
              </a:spcBef>
              <a:buNone/>
              <a:defRPr kumimoji="1" sz="3323" b="1" kern="1200">
                <a:solidFill>
                  <a:schemeClr val="tx2"/>
                </a:solidFill>
                <a:latin typeface="+mj-lt"/>
                <a:ea typeface="+mj-ea"/>
                <a:cs typeface="+mj-cs"/>
              </a:defRPr>
            </a:lvl1pPr>
          </a:lstStyle>
          <a:p>
            <a:r>
              <a:rPr lang="ja-JP" altLang="en-US" sz="2400">
                <a:solidFill>
                  <a:schemeClr val="tx1"/>
                </a:solidFill>
                <a:latin typeface="+mj-ea"/>
                <a:cs typeface="+mj-lt"/>
              </a:rPr>
              <a:t>目標管理指標の可視化方法（案）</a:t>
            </a:r>
          </a:p>
        </p:txBody>
      </p:sp>
      <p:cxnSp>
        <p:nvCxnSpPr>
          <p:cNvPr id="19" name="直線コネクタ 18">
            <a:extLst>
              <a:ext uri="{FF2B5EF4-FFF2-40B4-BE49-F238E27FC236}">
                <a16:creationId xmlns:a16="http://schemas.microsoft.com/office/drawing/2014/main" id="{BF575281-F87B-6457-C867-BBB2EE47E348}"/>
              </a:ext>
            </a:extLst>
          </p:cNvPr>
          <p:cNvCxnSpPr/>
          <p:nvPr/>
        </p:nvCxnSpPr>
        <p:spPr>
          <a:xfrm>
            <a:off x="1039229" y="965125"/>
            <a:ext cx="7534914" cy="0"/>
          </a:xfrm>
          <a:prstGeom prst="line">
            <a:avLst/>
          </a:prstGeom>
          <a:l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20" name="スライド番号プレースホルダー 19">
            <a:extLst>
              <a:ext uri="{FF2B5EF4-FFF2-40B4-BE49-F238E27FC236}">
                <a16:creationId xmlns:a16="http://schemas.microsoft.com/office/drawing/2014/main" id="{AA937354-1056-0EE1-1F14-48FC871475E3}"/>
              </a:ext>
            </a:extLst>
          </p:cNvPr>
          <p:cNvSpPr>
            <a:spLocks noGrp="1"/>
          </p:cNvSpPr>
          <p:nvPr>
            <p:ph type="sldNum" sz="quarter" idx="12"/>
          </p:nvPr>
        </p:nvSpPr>
        <p:spPr/>
        <p:txBody>
          <a:bodyPr/>
          <a:lstStyle/>
          <a:p>
            <a:fld id="{DFD4F317-19D0-4848-B5EB-5B174DBE8CF9}" type="slidenum">
              <a:rPr lang="ja-JP" altLang="en-US" smtClean="0"/>
              <a:pPr/>
              <a:t>9</a:t>
            </a:fld>
            <a:endParaRPr lang="ja-JP" altLang="en-US"/>
          </a:p>
        </p:txBody>
      </p:sp>
      <p:sp>
        <p:nvSpPr>
          <p:cNvPr id="2" name="テキスト ボックス 1">
            <a:extLst>
              <a:ext uri="{FF2B5EF4-FFF2-40B4-BE49-F238E27FC236}">
                <a16:creationId xmlns:a16="http://schemas.microsoft.com/office/drawing/2014/main" id="{0A98C91F-FA19-197E-4BD6-869C8A369246}"/>
              </a:ext>
            </a:extLst>
          </p:cNvPr>
          <p:cNvSpPr txBox="1"/>
          <p:nvPr/>
        </p:nvSpPr>
        <p:spPr>
          <a:xfrm>
            <a:off x="3829804" y="1770087"/>
            <a:ext cx="1971694" cy="221599"/>
          </a:xfrm>
          <a:prstGeom prst="rect">
            <a:avLst/>
          </a:prstGeom>
          <a:noFill/>
        </p:spPr>
        <p:txBody>
          <a:bodyPr wrap="none" lIns="0" tIns="0" rIns="0" bIns="0" rtlCol="0">
            <a:spAutoFit/>
          </a:bodyPr>
          <a:lstStyle/>
          <a:p>
            <a:pPr marL="0" marR="0" lvl="0" indent="0" defTabSz="1007772" eaLnBrk="1" fontAlgn="ctr" latinLnBrk="0" hangingPunct="1">
              <a:lnSpc>
                <a:spcPct val="120000"/>
              </a:lnSpc>
              <a:spcBef>
                <a:spcPts val="0"/>
              </a:spcBef>
              <a:spcAft>
                <a:spcPts val="400"/>
              </a:spcAft>
              <a:buClr>
                <a:srgbClr val="000000"/>
              </a:buClr>
              <a:buSzTx/>
              <a:buFontTx/>
              <a:buNone/>
              <a:tabLst/>
              <a:defRPr/>
            </a:pPr>
            <a:r>
              <a:rPr kumimoji="0" lang="ja-JP" altLang="en-US" sz="1200" b="0" i="0" u="none" strike="noStrike" kern="0" cap="none" spc="100" normalizeH="0" baseline="0" noProof="0">
                <a:ln>
                  <a:noFill/>
                </a:ln>
                <a:solidFill>
                  <a:srgbClr val="000000"/>
                </a:solidFill>
                <a:effectLst/>
                <a:uLnTx/>
                <a:uFillTx/>
              </a:rPr>
              <a:t>目標管理指標の可視化方法</a:t>
            </a:r>
          </a:p>
        </p:txBody>
      </p:sp>
      <p:graphicFrame>
        <p:nvGraphicFramePr>
          <p:cNvPr id="3" name="表 18">
            <a:extLst>
              <a:ext uri="{FF2B5EF4-FFF2-40B4-BE49-F238E27FC236}">
                <a16:creationId xmlns:a16="http://schemas.microsoft.com/office/drawing/2014/main" id="{B3F1764D-7DFD-1717-3F62-893E1BA1561A}"/>
              </a:ext>
            </a:extLst>
          </p:cNvPr>
          <p:cNvGraphicFramePr>
            <a:graphicFrameLocks noGrp="1"/>
          </p:cNvGraphicFramePr>
          <p:nvPr>
            <p:extLst>
              <p:ext uri="{D42A27DB-BD31-4B8C-83A1-F6EECF244321}">
                <p14:modId xmlns:p14="http://schemas.microsoft.com/office/powerpoint/2010/main" val="1960478321"/>
              </p:ext>
            </p:extLst>
          </p:nvPr>
        </p:nvGraphicFramePr>
        <p:xfrm>
          <a:off x="135031" y="2062261"/>
          <a:ext cx="9494744" cy="4143328"/>
        </p:xfrm>
        <a:graphic>
          <a:graphicData uri="http://schemas.openxmlformats.org/drawingml/2006/table">
            <a:tbl>
              <a:tblPr firstRow="1" bandRow="1"/>
              <a:tblGrid>
                <a:gridCol w="623920">
                  <a:extLst>
                    <a:ext uri="{9D8B030D-6E8A-4147-A177-3AD203B41FA5}">
                      <a16:colId xmlns:a16="http://schemas.microsoft.com/office/drawing/2014/main" val="3791394096"/>
                    </a:ext>
                  </a:extLst>
                </a:gridCol>
                <a:gridCol w="4105124">
                  <a:extLst>
                    <a:ext uri="{9D8B030D-6E8A-4147-A177-3AD203B41FA5}">
                      <a16:colId xmlns:a16="http://schemas.microsoft.com/office/drawing/2014/main" val="1745000406"/>
                    </a:ext>
                  </a:extLst>
                </a:gridCol>
                <a:gridCol w="4765700">
                  <a:extLst>
                    <a:ext uri="{9D8B030D-6E8A-4147-A177-3AD203B41FA5}">
                      <a16:colId xmlns:a16="http://schemas.microsoft.com/office/drawing/2014/main" val="3517455395"/>
                    </a:ext>
                  </a:extLst>
                </a:gridCol>
              </a:tblGrid>
              <a:tr h="355740">
                <a:tc>
                  <a:txBody>
                    <a:bodyPr/>
                    <a:lstStyle>
                      <a:lvl1pPr marL="0" algn="l" defTabSz="742927" rtl="0" eaLnBrk="1" latinLnBrk="0" hangingPunct="1">
                        <a:defRPr kumimoji="1" sz="1462" b="1" kern="1200">
                          <a:solidFill>
                            <a:schemeClr val="lt1"/>
                          </a:solidFill>
                          <a:latin typeface="BIZ UDPゴシック"/>
                          <a:ea typeface="BIZ UDPゴシック"/>
                          <a:cs typeface="ＭＳ Ｐゴシック"/>
                        </a:defRPr>
                      </a:lvl1pPr>
                      <a:lvl2pPr marL="371464" algn="l" defTabSz="742927" rtl="0" eaLnBrk="1" latinLnBrk="0" hangingPunct="1">
                        <a:defRPr kumimoji="1" sz="1462" b="1" kern="1200">
                          <a:solidFill>
                            <a:schemeClr val="lt1"/>
                          </a:solidFill>
                          <a:latin typeface="BIZ UDPゴシック"/>
                          <a:ea typeface="BIZ UDPゴシック"/>
                          <a:cs typeface="ＭＳ Ｐゴシック"/>
                        </a:defRPr>
                      </a:lvl2pPr>
                      <a:lvl3pPr marL="742927" algn="l" defTabSz="742927" rtl="0" eaLnBrk="1" latinLnBrk="0" hangingPunct="1">
                        <a:defRPr kumimoji="1" sz="1462" b="1" kern="1200">
                          <a:solidFill>
                            <a:schemeClr val="lt1"/>
                          </a:solidFill>
                          <a:latin typeface="BIZ UDPゴシック"/>
                          <a:ea typeface="BIZ UDPゴシック"/>
                          <a:cs typeface="ＭＳ Ｐゴシック"/>
                        </a:defRPr>
                      </a:lvl3pPr>
                      <a:lvl4pPr marL="1114391" algn="l" defTabSz="742927" rtl="0" eaLnBrk="1" latinLnBrk="0" hangingPunct="1">
                        <a:defRPr kumimoji="1" sz="1462" b="1" kern="1200">
                          <a:solidFill>
                            <a:schemeClr val="lt1"/>
                          </a:solidFill>
                          <a:latin typeface="BIZ UDPゴシック"/>
                          <a:ea typeface="BIZ UDPゴシック"/>
                          <a:cs typeface="ＭＳ Ｐゴシック"/>
                        </a:defRPr>
                      </a:lvl4pPr>
                      <a:lvl5pPr marL="1485854" algn="l" defTabSz="742927" rtl="0" eaLnBrk="1" latinLnBrk="0" hangingPunct="1">
                        <a:defRPr kumimoji="1" sz="1462" b="1" kern="1200">
                          <a:solidFill>
                            <a:schemeClr val="lt1"/>
                          </a:solidFill>
                          <a:latin typeface="BIZ UDPゴシック"/>
                          <a:ea typeface="BIZ UDPゴシック"/>
                          <a:cs typeface="ＭＳ Ｐゴシック"/>
                        </a:defRPr>
                      </a:lvl5pPr>
                      <a:lvl6pPr marL="1857318" algn="l" defTabSz="742927" rtl="0" eaLnBrk="1" latinLnBrk="0" hangingPunct="1">
                        <a:defRPr kumimoji="1" sz="1462" b="1" kern="1200">
                          <a:solidFill>
                            <a:schemeClr val="lt1"/>
                          </a:solidFill>
                          <a:latin typeface="BIZ UDPゴシック"/>
                          <a:ea typeface="BIZ UDPゴシック"/>
                          <a:cs typeface="ＭＳ Ｐゴシック"/>
                        </a:defRPr>
                      </a:lvl6pPr>
                      <a:lvl7pPr marL="2228781" algn="l" defTabSz="742927" rtl="0" eaLnBrk="1" latinLnBrk="0" hangingPunct="1">
                        <a:defRPr kumimoji="1" sz="1462" b="1" kern="1200">
                          <a:solidFill>
                            <a:schemeClr val="lt1"/>
                          </a:solidFill>
                          <a:latin typeface="BIZ UDPゴシック"/>
                          <a:ea typeface="BIZ UDPゴシック"/>
                          <a:cs typeface="ＭＳ Ｐゴシック"/>
                        </a:defRPr>
                      </a:lvl7pPr>
                      <a:lvl8pPr marL="2600245" algn="l" defTabSz="742927" rtl="0" eaLnBrk="1" latinLnBrk="0" hangingPunct="1">
                        <a:defRPr kumimoji="1" sz="1462" b="1" kern="1200">
                          <a:solidFill>
                            <a:schemeClr val="lt1"/>
                          </a:solidFill>
                          <a:latin typeface="BIZ UDPゴシック"/>
                          <a:ea typeface="BIZ UDPゴシック"/>
                          <a:cs typeface="ＭＳ Ｐゴシック"/>
                        </a:defRPr>
                      </a:lvl8pPr>
                      <a:lvl9pPr marL="2971709" algn="l" defTabSz="742927" rtl="0" eaLnBrk="1" latinLnBrk="0" hangingPunct="1">
                        <a:defRPr kumimoji="1" sz="1462" b="1" kern="1200">
                          <a:solidFill>
                            <a:schemeClr val="lt1"/>
                          </a:solidFill>
                          <a:latin typeface="BIZ UDPゴシック"/>
                          <a:ea typeface="BIZ UDPゴシック"/>
                          <a:cs typeface="ＭＳ Ｐゴシック"/>
                        </a:defRPr>
                      </a:lvl9pPr>
                    </a:lstStyle>
                    <a:p>
                      <a:pPr algn="l"/>
                      <a:r>
                        <a:rPr kumimoji="1" lang="ja-JP" altLang="en-US" sz="1100">
                          <a:latin typeface="Meiryo UI" panose="020B0604030504040204" pitchFamily="50" charset="-128"/>
                          <a:ea typeface="Meiryo UI" panose="020B0604030504040204" pitchFamily="50" charset="-128"/>
                        </a:rPr>
                        <a:t>項番</a:t>
                      </a:r>
                    </a:p>
                  </a:txBody>
                  <a:tcPr anchor="ct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003B83"/>
                    </a:solidFill>
                  </a:tcPr>
                </a:tc>
                <a:tc>
                  <a:txBody>
                    <a:bodyPr/>
                    <a:lstStyle>
                      <a:lvl1pPr marL="0" algn="l" defTabSz="742927" rtl="0" eaLnBrk="1" latinLnBrk="0" hangingPunct="1">
                        <a:defRPr kumimoji="1" sz="1462" b="1" kern="1200">
                          <a:solidFill>
                            <a:schemeClr val="lt1"/>
                          </a:solidFill>
                          <a:latin typeface="BIZ UDPゴシック"/>
                          <a:ea typeface="BIZ UDPゴシック"/>
                          <a:cs typeface="ＭＳ Ｐゴシック"/>
                        </a:defRPr>
                      </a:lvl1pPr>
                      <a:lvl2pPr marL="371464" algn="l" defTabSz="742927" rtl="0" eaLnBrk="1" latinLnBrk="0" hangingPunct="1">
                        <a:defRPr kumimoji="1" sz="1462" b="1" kern="1200">
                          <a:solidFill>
                            <a:schemeClr val="lt1"/>
                          </a:solidFill>
                          <a:latin typeface="BIZ UDPゴシック"/>
                          <a:ea typeface="BIZ UDPゴシック"/>
                          <a:cs typeface="ＭＳ Ｐゴシック"/>
                        </a:defRPr>
                      </a:lvl2pPr>
                      <a:lvl3pPr marL="742927" algn="l" defTabSz="742927" rtl="0" eaLnBrk="1" latinLnBrk="0" hangingPunct="1">
                        <a:defRPr kumimoji="1" sz="1462" b="1" kern="1200">
                          <a:solidFill>
                            <a:schemeClr val="lt1"/>
                          </a:solidFill>
                          <a:latin typeface="BIZ UDPゴシック"/>
                          <a:ea typeface="BIZ UDPゴシック"/>
                          <a:cs typeface="ＭＳ Ｐゴシック"/>
                        </a:defRPr>
                      </a:lvl3pPr>
                      <a:lvl4pPr marL="1114391" algn="l" defTabSz="742927" rtl="0" eaLnBrk="1" latinLnBrk="0" hangingPunct="1">
                        <a:defRPr kumimoji="1" sz="1462" b="1" kern="1200">
                          <a:solidFill>
                            <a:schemeClr val="lt1"/>
                          </a:solidFill>
                          <a:latin typeface="BIZ UDPゴシック"/>
                          <a:ea typeface="BIZ UDPゴシック"/>
                          <a:cs typeface="ＭＳ Ｐゴシック"/>
                        </a:defRPr>
                      </a:lvl4pPr>
                      <a:lvl5pPr marL="1485854" algn="l" defTabSz="742927" rtl="0" eaLnBrk="1" latinLnBrk="0" hangingPunct="1">
                        <a:defRPr kumimoji="1" sz="1462" b="1" kern="1200">
                          <a:solidFill>
                            <a:schemeClr val="lt1"/>
                          </a:solidFill>
                          <a:latin typeface="BIZ UDPゴシック"/>
                          <a:ea typeface="BIZ UDPゴシック"/>
                          <a:cs typeface="ＭＳ Ｐゴシック"/>
                        </a:defRPr>
                      </a:lvl5pPr>
                      <a:lvl6pPr marL="1857318" algn="l" defTabSz="742927" rtl="0" eaLnBrk="1" latinLnBrk="0" hangingPunct="1">
                        <a:defRPr kumimoji="1" sz="1462" b="1" kern="1200">
                          <a:solidFill>
                            <a:schemeClr val="lt1"/>
                          </a:solidFill>
                          <a:latin typeface="BIZ UDPゴシック"/>
                          <a:ea typeface="BIZ UDPゴシック"/>
                          <a:cs typeface="ＭＳ Ｐゴシック"/>
                        </a:defRPr>
                      </a:lvl6pPr>
                      <a:lvl7pPr marL="2228781" algn="l" defTabSz="742927" rtl="0" eaLnBrk="1" latinLnBrk="0" hangingPunct="1">
                        <a:defRPr kumimoji="1" sz="1462" b="1" kern="1200">
                          <a:solidFill>
                            <a:schemeClr val="lt1"/>
                          </a:solidFill>
                          <a:latin typeface="BIZ UDPゴシック"/>
                          <a:ea typeface="BIZ UDPゴシック"/>
                          <a:cs typeface="ＭＳ Ｐゴシック"/>
                        </a:defRPr>
                      </a:lvl7pPr>
                      <a:lvl8pPr marL="2600245" algn="l" defTabSz="742927" rtl="0" eaLnBrk="1" latinLnBrk="0" hangingPunct="1">
                        <a:defRPr kumimoji="1" sz="1462" b="1" kern="1200">
                          <a:solidFill>
                            <a:schemeClr val="lt1"/>
                          </a:solidFill>
                          <a:latin typeface="BIZ UDPゴシック"/>
                          <a:ea typeface="BIZ UDPゴシック"/>
                          <a:cs typeface="ＭＳ Ｐゴシック"/>
                        </a:defRPr>
                      </a:lvl8pPr>
                      <a:lvl9pPr marL="2971709" algn="l" defTabSz="742927" rtl="0" eaLnBrk="1" latinLnBrk="0" hangingPunct="1">
                        <a:defRPr kumimoji="1" sz="1462" b="1" kern="1200">
                          <a:solidFill>
                            <a:schemeClr val="lt1"/>
                          </a:solidFill>
                          <a:latin typeface="BIZ UDPゴシック"/>
                          <a:ea typeface="BIZ UDPゴシック"/>
                          <a:cs typeface="ＭＳ Ｐゴシック"/>
                        </a:defRPr>
                      </a:lvl9pPr>
                    </a:lstStyle>
                    <a:p>
                      <a:pPr algn="l"/>
                      <a:r>
                        <a:rPr kumimoji="1" lang="ja-JP" altLang="en-US" sz="1100">
                          <a:latin typeface="Meiryo UI" panose="020B0604030504040204" pitchFamily="50" charset="-128"/>
                          <a:ea typeface="Meiryo UI" panose="020B0604030504040204" pitchFamily="50" charset="-128"/>
                        </a:rPr>
                        <a:t>目標管理指標</a:t>
                      </a:r>
                    </a:p>
                  </a:txBody>
                  <a:tcPr anchor="ct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003B83"/>
                    </a:solidFill>
                  </a:tcPr>
                </a:tc>
                <a:tc>
                  <a:txBody>
                    <a:bodyPr/>
                    <a:lstStyle>
                      <a:lvl1pPr marL="0" algn="l" defTabSz="742927" rtl="0" eaLnBrk="1" latinLnBrk="0" hangingPunct="1">
                        <a:defRPr kumimoji="1" sz="1462" b="1" kern="1200">
                          <a:solidFill>
                            <a:schemeClr val="lt1"/>
                          </a:solidFill>
                          <a:latin typeface="BIZ UDPゴシック"/>
                          <a:ea typeface="BIZ UDPゴシック"/>
                          <a:cs typeface="ＭＳ Ｐゴシック"/>
                        </a:defRPr>
                      </a:lvl1pPr>
                      <a:lvl2pPr marL="371464" algn="l" defTabSz="742927" rtl="0" eaLnBrk="1" latinLnBrk="0" hangingPunct="1">
                        <a:defRPr kumimoji="1" sz="1462" b="1" kern="1200">
                          <a:solidFill>
                            <a:schemeClr val="lt1"/>
                          </a:solidFill>
                          <a:latin typeface="BIZ UDPゴシック"/>
                          <a:ea typeface="BIZ UDPゴシック"/>
                          <a:cs typeface="ＭＳ Ｐゴシック"/>
                        </a:defRPr>
                      </a:lvl2pPr>
                      <a:lvl3pPr marL="742927" algn="l" defTabSz="742927" rtl="0" eaLnBrk="1" latinLnBrk="0" hangingPunct="1">
                        <a:defRPr kumimoji="1" sz="1462" b="1" kern="1200">
                          <a:solidFill>
                            <a:schemeClr val="lt1"/>
                          </a:solidFill>
                          <a:latin typeface="BIZ UDPゴシック"/>
                          <a:ea typeface="BIZ UDPゴシック"/>
                          <a:cs typeface="ＭＳ Ｐゴシック"/>
                        </a:defRPr>
                      </a:lvl3pPr>
                      <a:lvl4pPr marL="1114391" algn="l" defTabSz="742927" rtl="0" eaLnBrk="1" latinLnBrk="0" hangingPunct="1">
                        <a:defRPr kumimoji="1" sz="1462" b="1" kern="1200">
                          <a:solidFill>
                            <a:schemeClr val="lt1"/>
                          </a:solidFill>
                          <a:latin typeface="BIZ UDPゴシック"/>
                          <a:ea typeface="BIZ UDPゴシック"/>
                          <a:cs typeface="ＭＳ Ｐゴシック"/>
                        </a:defRPr>
                      </a:lvl4pPr>
                      <a:lvl5pPr marL="1485854" algn="l" defTabSz="742927" rtl="0" eaLnBrk="1" latinLnBrk="0" hangingPunct="1">
                        <a:defRPr kumimoji="1" sz="1462" b="1" kern="1200">
                          <a:solidFill>
                            <a:schemeClr val="lt1"/>
                          </a:solidFill>
                          <a:latin typeface="BIZ UDPゴシック"/>
                          <a:ea typeface="BIZ UDPゴシック"/>
                          <a:cs typeface="ＭＳ Ｐゴシック"/>
                        </a:defRPr>
                      </a:lvl5pPr>
                      <a:lvl6pPr marL="1857318" algn="l" defTabSz="742927" rtl="0" eaLnBrk="1" latinLnBrk="0" hangingPunct="1">
                        <a:defRPr kumimoji="1" sz="1462" b="1" kern="1200">
                          <a:solidFill>
                            <a:schemeClr val="lt1"/>
                          </a:solidFill>
                          <a:latin typeface="BIZ UDPゴシック"/>
                          <a:ea typeface="BIZ UDPゴシック"/>
                          <a:cs typeface="ＭＳ Ｐゴシック"/>
                        </a:defRPr>
                      </a:lvl6pPr>
                      <a:lvl7pPr marL="2228781" algn="l" defTabSz="742927" rtl="0" eaLnBrk="1" latinLnBrk="0" hangingPunct="1">
                        <a:defRPr kumimoji="1" sz="1462" b="1" kern="1200">
                          <a:solidFill>
                            <a:schemeClr val="lt1"/>
                          </a:solidFill>
                          <a:latin typeface="BIZ UDPゴシック"/>
                          <a:ea typeface="BIZ UDPゴシック"/>
                          <a:cs typeface="ＭＳ Ｐゴシック"/>
                        </a:defRPr>
                      </a:lvl7pPr>
                      <a:lvl8pPr marL="2600245" algn="l" defTabSz="742927" rtl="0" eaLnBrk="1" latinLnBrk="0" hangingPunct="1">
                        <a:defRPr kumimoji="1" sz="1462" b="1" kern="1200">
                          <a:solidFill>
                            <a:schemeClr val="lt1"/>
                          </a:solidFill>
                          <a:latin typeface="BIZ UDPゴシック"/>
                          <a:ea typeface="BIZ UDPゴシック"/>
                          <a:cs typeface="ＭＳ Ｐゴシック"/>
                        </a:defRPr>
                      </a:lvl8pPr>
                      <a:lvl9pPr marL="2971709" algn="l" defTabSz="742927" rtl="0" eaLnBrk="1" latinLnBrk="0" hangingPunct="1">
                        <a:defRPr kumimoji="1" sz="1462" b="1" kern="1200">
                          <a:solidFill>
                            <a:schemeClr val="lt1"/>
                          </a:solidFill>
                          <a:latin typeface="BIZ UDPゴシック"/>
                          <a:ea typeface="BIZ UDPゴシック"/>
                          <a:cs typeface="ＭＳ Ｐゴシック"/>
                        </a:defRPr>
                      </a:lvl9pPr>
                    </a:lstStyle>
                    <a:p>
                      <a:pPr algn="l"/>
                      <a:r>
                        <a:rPr kumimoji="1" lang="ja-JP" altLang="en-US" sz="1100">
                          <a:latin typeface="Meiryo UI" panose="020B0604030504040204" pitchFamily="50" charset="-128"/>
                          <a:ea typeface="Meiryo UI" panose="020B0604030504040204" pitchFamily="50" charset="-128"/>
                        </a:rPr>
                        <a:t>可視化するダッシュボード</a:t>
                      </a:r>
                    </a:p>
                  </a:txBody>
                  <a:tcPr anchor="ct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003B83"/>
                    </a:solidFill>
                  </a:tcPr>
                </a:tc>
                <a:extLst>
                  <a:ext uri="{0D108BD9-81ED-4DB2-BD59-A6C34878D82A}">
                    <a16:rowId xmlns:a16="http://schemas.microsoft.com/office/drawing/2014/main" val="2150914922"/>
                  </a:ext>
                </a:extLst>
              </a:tr>
              <a:tr h="240648">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marL="0" marR="0" lvl="0" indent="0" algn="l" defTabSz="1007772" rtl="0" eaLnBrk="1" fontAlgn="ctr" latinLnBrk="0" hangingPunct="1">
                        <a:lnSpc>
                          <a:spcPct val="100000"/>
                        </a:lnSpc>
                        <a:spcBef>
                          <a:spcPts val="0"/>
                        </a:spcBef>
                        <a:spcAft>
                          <a:spcPts val="0"/>
                        </a:spcAft>
                        <a:buClrTx/>
                        <a:buSzTx/>
                        <a:buFontTx/>
                        <a:buNone/>
                        <a:tabLst/>
                        <a:defRPr/>
                      </a:pPr>
                      <a:r>
                        <a:rPr lang="en-US" altLang="ja-JP" sz="1050">
                          <a:solidFill>
                            <a:schemeClr val="tx1"/>
                          </a:solidFill>
                          <a:latin typeface="Meiryo UI" panose="020B0604030504040204" pitchFamily="50" charset="-128"/>
                          <a:ea typeface="Meiryo UI" panose="020B0604030504040204" pitchFamily="50" charset="-128"/>
                        </a:rPr>
                        <a:t>1</a:t>
                      </a:r>
                      <a:endParaRPr lang="ja-JP" altLang="en-US" sz="1050">
                        <a:solidFill>
                          <a:schemeClr val="tx1"/>
                        </a:solidFill>
                        <a:latin typeface="Meiryo UI" panose="020B0604030504040204" pitchFamily="50" charset="-128"/>
                        <a:ea typeface="Meiryo UI" panose="020B0604030504040204" pitchFamily="50" charset="-128"/>
                      </a:endParaRPr>
                    </a:p>
                  </a:txBody>
                  <a:tcPr marL="7620" marR="7620" marT="7620" marB="0" anchor="ct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r>
                        <a:rPr lang="ja-JP" altLang="en-US" sz="1050">
                          <a:solidFill>
                            <a:schemeClr val="tx1"/>
                          </a:solidFill>
                          <a:latin typeface="Meiryo UI" panose="020B0604030504040204" pitchFamily="50" charset="-128"/>
                          <a:ea typeface="Meiryo UI" panose="020B0604030504040204" pitchFamily="50" charset="-128"/>
                        </a:rPr>
                        <a:t>運用コストを移行前から</a:t>
                      </a:r>
                      <a:r>
                        <a:rPr lang="en-US" altLang="ja-JP" sz="1050">
                          <a:solidFill>
                            <a:schemeClr val="tx1"/>
                          </a:solidFill>
                          <a:latin typeface="Meiryo UI" panose="020B0604030504040204" pitchFamily="50" charset="-128"/>
                          <a:ea typeface="Meiryo UI" panose="020B0604030504040204" pitchFamily="50" charset="-128"/>
                        </a:rPr>
                        <a:t>30</a:t>
                      </a:r>
                      <a:r>
                        <a:rPr lang="ja-JP" altLang="en-US" sz="1050">
                          <a:solidFill>
                            <a:schemeClr val="tx1"/>
                          </a:solidFill>
                          <a:latin typeface="Meiryo UI" panose="020B0604030504040204" pitchFamily="50" charset="-128"/>
                          <a:ea typeface="Meiryo UI" panose="020B0604030504040204" pitchFamily="50" charset="-128"/>
                        </a:rPr>
                        <a:t>％削減</a:t>
                      </a:r>
                      <a:endParaRPr lang="en-US" altLang="ja-JP" sz="1050">
                        <a:solidFill>
                          <a:schemeClr val="tx1"/>
                        </a:solidFill>
                        <a:latin typeface="Meiryo UI" panose="020B0604030504040204" pitchFamily="50" charset="-128"/>
                        <a:ea typeface="Meiryo UI" panose="020B0604030504040204" pitchFamily="50" charset="-128"/>
                      </a:endParaRPr>
                    </a:p>
                  </a:txBody>
                  <a:tcPr marL="7620" marR="7620" marT="7620" marB="0" anchor="ct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l" fontAlgn="ctr"/>
                      <a:r>
                        <a:rPr lang="ja-JP" altLang="en-US" sz="1050" b="0" i="0" u="none" strike="noStrike">
                          <a:solidFill>
                            <a:srgbClr val="000000"/>
                          </a:solidFill>
                          <a:effectLst/>
                          <a:latin typeface="Meiryo UI" panose="020B0604030504040204" pitchFamily="50" charset="-128"/>
                          <a:ea typeface="Meiryo UI" panose="020B0604030504040204" pitchFamily="50" charset="-128"/>
                        </a:rPr>
                        <a:t>地方公共団体向けダッシュボード</a:t>
                      </a:r>
                      <a:endParaRPr lang="en-US" altLang="ja-JP" sz="1050" b="0" i="0" u="none" strike="noStrike">
                        <a:solidFill>
                          <a:srgbClr val="000000"/>
                        </a:solidFill>
                        <a:effectLst/>
                        <a:latin typeface="Meiryo UI" panose="020B0604030504040204" pitchFamily="50" charset="-128"/>
                        <a:ea typeface="Meiryo UI" panose="020B0604030504040204" pitchFamily="50" charset="-128"/>
                      </a:endParaRPr>
                    </a:p>
                  </a:txBody>
                  <a:tcPr marL="7620" marR="7620" marT="7620" marB="0" anchor="ct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E7E8ED"/>
                    </a:solidFill>
                  </a:tcPr>
                </a:tc>
                <a:extLst>
                  <a:ext uri="{0D108BD9-81ED-4DB2-BD59-A6C34878D82A}">
                    <a16:rowId xmlns:a16="http://schemas.microsoft.com/office/drawing/2014/main" val="2446864183"/>
                  </a:ext>
                </a:extLst>
              </a:tr>
              <a:tr h="701017">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marL="0" marR="0" lvl="0" indent="0" algn="l" defTabSz="1007772" rtl="0" eaLnBrk="1" fontAlgn="ctr" latinLnBrk="0" hangingPunct="1">
                        <a:lnSpc>
                          <a:spcPct val="100000"/>
                        </a:lnSpc>
                        <a:spcBef>
                          <a:spcPts val="0"/>
                        </a:spcBef>
                        <a:spcAft>
                          <a:spcPts val="0"/>
                        </a:spcAft>
                        <a:buClrTx/>
                        <a:buSzTx/>
                        <a:buFontTx/>
                        <a:buNone/>
                        <a:tabLst/>
                        <a:defRPr/>
                      </a:pPr>
                      <a:r>
                        <a:rPr lang="en-US" altLang="ja-JP" sz="1050">
                          <a:solidFill>
                            <a:schemeClr val="tx1"/>
                          </a:solidFill>
                          <a:latin typeface="Meiryo UI" panose="020B0604030504040204" pitchFamily="50" charset="-128"/>
                          <a:ea typeface="Meiryo UI" panose="020B0604030504040204" pitchFamily="50" charset="-128"/>
                        </a:rPr>
                        <a:t>2</a:t>
                      </a:r>
                      <a:endParaRPr lang="ja-JP" altLang="en-US" sz="1050">
                        <a:solidFill>
                          <a:schemeClr val="tx1"/>
                        </a:solidFill>
                        <a:latin typeface="Meiryo UI" panose="020B0604030504040204" pitchFamily="50" charset="-128"/>
                        <a:ea typeface="Meiryo UI" panose="020B0604030504040204" pitchFamily="50" charset="-128"/>
                      </a:endParaRPr>
                    </a:p>
                  </a:txBody>
                  <a:tcPr marL="7620" marR="7620" marT="762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r>
                        <a:rPr kumimoji="1" lang="ja-JP" altLang="en-US" sz="1050">
                          <a:solidFill>
                            <a:schemeClr val="tx1"/>
                          </a:solidFill>
                          <a:latin typeface="Meiryo UI" panose="020B0604030504040204" pitchFamily="50" charset="-128"/>
                          <a:ea typeface="Meiryo UI" panose="020B0604030504040204" pitchFamily="50" charset="-128"/>
                        </a:rPr>
                        <a:t>クラウド利用料全体に占める仮想サーバー及び仮想サーバーにアタッチして利用するストレージサービス利用料・</a:t>
                      </a:r>
                      <a:r>
                        <a:rPr lang="en-US" altLang="ja-JP" sz="1050">
                          <a:solidFill>
                            <a:schemeClr val="tx1"/>
                          </a:solidFill>
                          <a:latin typeface="Meiryo UI" panose="020B0604030504040204" pitchFamily="50" charset="-128"/>
                          <a:ea typeface="Meiryo UI" panose="020B0604030504040204" pitchFamily="50" charset="-128"/>
                        </a:rPr>
                        <a:t>Level</a:t>
                      </a:r>
                      <a:r>
                        <a:rPr lang="ja-JP" altLang="en-US" sz="1050">
                          <a:solidFill>
                            <a:schemeClr val="tx1"/>
                          </a:solidFill>
                          <a:latin typeface="Meiryo UI" panose="020B0604030504040204" pitchFamily="50" charset="-128"/>
                          <a:ea typeface="Meiryo UI" panose="020B0604030504040204" pitchFamily="50" charset="-128"/>
                        </a:rPr>
                        <a:t>高：</a:t>
                      </a:r>
                      <a:r>
                        <a:rPr lang="en-US" altLang="ja-JP" sz="1050">
                          <a:solidFill>
                            <a:schemeClr val="tx1"/>
                          </a:solidFill>
                          <a:latin typeface="Meiryo UI" panose="020B0604030504040204" pitchFamily="50" charset="-128"/>
                          <a:ea typeface="Meiryo UI" panose="020B0604030504040204" pitchFamily="50" charset="-128"/>
                        </a:rPr>
                        <a:t>5%</a:t>
                      </a:r>
                      <a:r>
                        <a:rPr lang="ja-JP" altLang="en-US" sz="1050">
                          <a:solidFill>
                            <a:schemeClr val="tx1"/>
                          </a:solidFill>
                          <a:latin typeface="Meiryo UI" panose="020B0604030504040204" pitchFamily="50" charset="-128"/>
                          <a:ea typeface="Meiryo UI" panose="020B0604030504040204" pitchFamily="50" charset="-128"/>
                        </a:rPr>
                        <a:t>以下、</a:t>
                      </a:r>
                      <a:r>
                        <a:rPr lang="en-US" altLang="ja-JP" sz="1050">
                          <a:solidFill>
                            <a:schemeClr val="tx1"/>
                          </a:solidFill>
                          <a:latin typeface="Meiryo UI" panose="020B0604030504040204" pitchFamily="50" charset="-128"/>
                          <a:ea typeface="Meiryo UI" panose="020B0604030504040204" pitchFamily="50" charset="-128"/>
                        </a:rPr>
                        <a:t>Level</a:t>
                      </a:r>
                      <a:r>
                        <a:rPr lang="ja-JP" altLang="en-US" sz="1050">
                          <a:solidFill>
                            <a:schemeClr val="tx1"/>
                          </a:solidFill>
                          <a:latin typeface="Meiryo UI" panose="020B0604030504040204" pitchFamily="50" charset="-128"/>
                          <a:ea typeface="Meiryo UI" panose="020B0604030504040204" pitchFamily="50" charset="-128"/>
                        </a:rPr>
                        <a:t>中：</a:t>
                      </a:r>
                      <a:r>
                        <a:rPr lang="en-US" altLang="ja-JP" sz="1050">
                          <a:solidFill>
                            <a:schemeClr val="tx1"/>
                          </a:solidFill>
                          <a:latin typeface="Meiryo UI" panose="020B0604030504040204" pitchFamily="50" charset="-128"/>
                          <a:ea typeface="Meiryo UI" panose="020B0604030504040204" pitchFamily="50" charset="-128"/>
                        </a:rPr>
                        <a:t>30%</a:t>
                      </a:r>
                      <a:r>
                        <a:rPr lang="ja-JP" altLang="en-US" sz="1050">
                          <a:solidFill>
                            <a:schemeClr val="tx1"/>
                          </a:solidFill>
                          <a:latin typeface="Meiryo UI" panose="020B0604030504040204" pitchFamily="50" charset="-128"/>
                          <a:ea typeface="Meiryo UI" panose="020B0604030504040204" pitchFamily="50" charset="-128"/>
                        </a:rPr>
                        <a:t>以下、</a:t>
                      </a:r>
                      <a:r>
                        <a:rPr lang="en-US" altLang="ja-JP" sz="1050">
                          <a:solidFill>
                            <a:schemeClr val="tx1"/>
                          </a:solidFill>
                          <a:latin typeface="Meiryo UI" panose="020B0604030504040204" pitchFamily="50" charset="-128"/>
                          <a:ea typeface="Meiryo UI" panose="020B0604030504040204" pitchFamily="50" charset="-128"/>
                        </a:rPr>
                        <a:t>Level</a:t>
                      </a:r>
                      <a:r>
                        <a:rPr lang="ja-JP" altLang="en-US" sz="1050">
                          <a:solidFill>
                            <a:schemeClr val="tx1"/>
                          </a:solidFill>
                          <a:latin typeface="Meiryo UI" panose="020B0604030504040204" pitchFamily="50" charset="-128"/>
                          <a:ea typeface="Meiryo UI" panose="020B0604030504040204" pitchFamily="50" charset="-128"/>
                        </a:rPr>
                        <a:t>低：</a:t>
                      </a:r>
                      <a:r>
                        <a:rPr lang="en-US" altLang="ja-JP" sz="1050">
                          <a:solidFill>
                            <a:schemeClr val="tx1"/>
                          </a:solidFill>
                          <a:latin typeface="Meiryo UI" panose="020B0604030504040204" pitchFamily="50" charset="-128"/>
                          <a:ea typeface="Meiryo UI" panose="020B0604030504040204" pitchFamily="50" charset="-128"/>
                        </a:rPr>
                        <a:t>50</a:t>
                      </a:r>
                      <a:r>
                        <a:rPr lang="ja-JP" altLang="en-US" sz="1050">
                          <a:solidFill>
                            <a:schemeClr val="tx1"/>
                          </a:solidFill>
                          <a:latin typeface="Meiryo UI" panose="020B0604030504040204" pitchFamily="50" charset="-128"/>
                          <a:ea typeface="Meiryo UI" panose="020B0604030504040204" pitchFamily="50" charset="-128"/>
                        </a:rPr>
                        <a:t>％以下</a:t>
                      </a:r>
                      <a:endParaRPr lang="en-US" altLang="ja-JP" sz="1050">
                        <a:solidFill>
                          <a:schemeClr val="tx1"/>
                        </a:solidFill>
                        <a:latin typeface="Meiryo UI" panose="020B0604030504040204" pitchFamily="50" charset="-128"/>
                        <a:ea typeface="Meiryo UI" panose="020B0604030504040204" pitchFamily="50" charset="-128"/>
                      </a:endParaRPr>
                    </a:p>
                  </a:txBody>
                  <a:tcPr marL="7620" marR="7620" marT="762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marL="0" marR="0" lvl="0" indent="0" algn="l" defTabSz="1007772" rtl="0" eaLnBrk="1" fontAlgn="ctr" latinLnBrk="0" hangingPunct="1">
                        <a:lnSpc>
                          <a:spcPct val="100000"/>
                        </a:lnSpc>
                        <a:spcBef>
                          <a:spcPts val="0"/>
                        </a:spcBef>
                        <a:spcAft>
                          <a:spcPts val="0"/>
                        </a:spcAft>
                        <a:buClrTx/>
                        <a:buSzTx/>
                        <a:buFontTx/>
                        <a:buNone/>
                        <a:tabLst/>
                        <a:defRPr/>
                      </a:pPr>
                      <a:r>
                        <a:rPr lang="ja-JP" altLang="en-US" sz="1050" b="0" i="0" u="none" strike="noStrike">
                          <a:solidFill>
                            <a:srgbClr val="000000"/>
                          </a:solidFill>
                          <a:effectLst/>
                          <a:latin typeface="Meiryo UI" panose="020B0604030504040204" pitchFamily="50" charset="-128"/>
                          <a:ea typeface="Meiryo UI" panose="020B0604030504040204" pitchFamily="50" charset="-128"/>
                        </a:rPr>
                        <a:t>利用システムダッシュボード（サンプルテンプレートの提供あり）</a:t>
                      </a:r>
                      <a:endParaRPr lang="en-US" altLang="ja-JP" sz="1050" b="0" i="0" u="none" strike="noStrike">
                        <a:solidFill>
                          <a:srgbClr val="000000"/>
                        </a:solidFill>
                        <a:effectLst/>
                        <a:latin typeface="Meiryo UI" panose="020B0604030504040204" pitchFamily="50" charset="-128"/>
                        <a:ea typeface="Meiryo UI" panose="020B0604030504040204" pitchFamily="50" charset="-128"/>
                      </a:endParaRPr>
                    </a:p>
                  </a:txBody>
                  <a:tcPr marL="7620" marR="7620" marT="762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E7E8ED"/>
                    </a:solidFill>
                  </a:tcPr>
                </a:tc>
                <a:extLst>
                  <a:ext uri="{0D108BD9-81ED-4DB2-BD59-A6C34878D82A}">
                    <a16:rowId xmlns:a16="http://schemas.microsoft.com/office/drawing/2014/main" val="4216497099"/>
                  </a:ext>
                </a:extLst>
              </a:tr>
              <a:tr h="240648">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marL="0" marR="0" lvl="0" indent="0" algn="l" defTabSz="1007772" rtl="0" eaLnBrk="1" fontAlgn="ctr" latinLnBrk="0" hangingPunct="1">
                        <a:lnSpc>
                          <a:spcPct val="100000"/>
                        </a:lnSpc>
                        <a:spcBef>
                          <a:spcPts val="0"/>
                        </a:spcBef>
                        <a:spcAft>
                          <a:spcPts val="0"/>
                        </a:spcAft>
                        <a:buClrTx/>
                        <a:buSzTx/>
                        <a:buFontTx/>
                        <a:buNone/>
                        <a:tabLst/>
                        <a:defRPr/>
                      </a:pPr>
                      <a:r>
                        <a:rPr lang="en-US" altLang="ja-JP" sz="1050">
                          <a:solidFill>
                            <a:schemeClr val="tx1"/>
                          </a:solidFill>
                          <a:latin typeface="Meiryo UI" panose="020B0604030504040204" pitchFamily="50" charset="-128"/>
                          <a:ea typeface="Meiryo UI" panose="020B0604030504040204" pitchFamily="50" charset="-128"/>
                        </a:rPr>
                        <a:t>3</a:t>
                      </a:r>
                      <a:endParaRPr lang="ja-JP" altLang="en-US" sz="1050">
                        <a:solidFill>
                          <a:schemeClr val="tx1"/>
                        </a:solidFill>
                        <a:latin typeface="Meiryo UI" panose="020B0604030504040204" pitchFamily="50" charset="-128"/>
                        <a:ea typeface="Meiryo UI" panose="020B0604030504040204" pitchFamily="50" charset="-128"/>
                      </a:endParaRPr>
                    </a:p>
                  </a:txBody>
                  <a:tcPr marL="7620" marR="7620" marT="762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r>
                        <a:rPr kumimoji="1" lang="ja-JP" altLang="en-US" sz="1050">
                          <a:solidFill>
                            <a:schemeClr val="tx1"/>
                          </a:solidFill>
                          <a:latin typeface="Meiryo UI" panose="020B0604030504040204" pitchFamily="50" charset="-128"/>
                          <a:ea typeface="Meiryo UI" panose="020B0604030504040204" pitchFamily="50" charset="-128"/>
                        </a:rPr>
                        <a:t>クラウド利用経費の実績コストが予算策定時以下</a:t>
                      </a:r>
                      <a:endParaRPr lang="en-US" altLang="ja-JP" sz="1050">
                        <a:solidFill>
                          <a:schemeClr val="tx1"/>
                        </a:solidFill>
                        <a:latin typeface="Meiryo UI" panose="020B0604030504040204" pitchFamily="50" charset="-128"/>
                        <a:ea typeface="Meiryo UI" panose="020B0604030504040204" pitchFamily="50" charset="-128"/>
                      </a:endParaRPr>
                    </a:p>
                  </a:txBody>
                  <a:tcPr marL="7620" marR="7620" marT="762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marL="0" marR="0" lvl="0" indent="0" algn="l" defTabSz="1007772" rtl="0" eaLnBrk="1" fontAlgn="ctr" latinLnBrk="0" hangingPunct="1">
                        <a:lnSpc>
                          <a:spcPct val="100000"/>
                        </a:lnSpc>
                        <a:spcBef>
                          <a:spcPts val="0"/>
                        </a:spcBef>
                        <a:spcAft>
                          <a:spcPts val="0"/>
                        </a:spcAft>
                        <a:buClrTx/>
                        <a:buSzTx/>
                        <a:buFontTx/>
                        <a:buNone/>
                        <a:tabLst/>
                        <a:defRPr/>
                      </a:pPr>
                      <a:r>
                        <a:rPr lang="ja-JP" altLang="en-US" sz="1050" b="0" i="0" u="none" strike="noStrike">
                          <a:solidFill>
                            <a:srgbClr val="000000"/>
                          </a:solidFill>
                          <a:effectLst/>
                          <a:latin typeface="Meiryo UI" panose="020B0604030504040204" pitchFamily="50" charset="-128"/>
                          <a:ea typeface="Meiryo UI" panose="020B0604030504040204" pitchFamily="50" charset="-128"/>
                        </a:rPr>
                        <a:t>地方公共団体向けダッシュボード</a:t>
                      </a:r>
                      <a:endParaRPr lang="en-US" altLang="ja-JP" sz="1050" b="0" i="0" u="none" strike="noStrike">
                        <a:solidFill>
                          <a:srgbClr val="000000"/>
                        </a:solidFill>
                        <a:effectLst/>
                        <a:latin typeface="Meiryo UI" panose="020B0604030504040204" pitchFamily="50" charset="-128"/>
                        <a:ea typeface="Meiryo UI" panose="020B0604030504040204" pitchFamily="50" charset="-128"/>
                      </a:endParaRPr>
                    </a:p>
                  </a:txBody>
                  <a:tcPr marL="7620" marR="7620" marT="762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E7E8ED"/>
                    </a:solidFill>
                  </a:tcPr>
                </a:tc>
                <a:extLst>
                  <a:ext uri="{0D108BD9-81ED-4DB2-BD59-A6C34878D82A}">
                    <a16:rowId xmlns:a16="http://schemas.microsoft.com/office/drawing/2014/main" val="1515187128"/>
                  </a:ext>
                </a:extLst>
              </a:tr>
              <a:tr h="470833">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marL="0" marR="0" lvl="0" indent="0" algn="l" defTabSz="1007772" rtl="0" eaLnBrk="1" fontAlgn="ctr" latinLnBrk="0" hangingPunct="1">
                        <a:lnSpc>
                          <a:spcPct val="100000"/>
                        </a:lnSpc>
                        <a:spcBef>
                          <a:spcPts val="0"/>
                        </a:spcBef>
                        <a:spcAft>
                          <a:spcPts val="0"/>
                        </a:spcAft>
                        <a:buClrTx/>
                        <a:buSzTx/>
                        <a:buFontTx/>
                        <a:buNone/>
                        <a:tabLst/>
                        <a:defRPr/>
                      </a:pPr>
                      <a:r>
                        <a:rPr lang="en-US" altLang="ja-JP" sz="1050">
                          <a:solidFill>
                            <a:schemeClr val="tx1"/>
                          </a:solidFill>
                          <a:latin typeface="Meiryo UI" panose="020B0604030504040204" pitchFamily="50" charset="-128"/>
                          <a:ea typeface="Meiryo UI" panose="020B0604030504040204" pitchFamily="50" charset="-128"/>
                        </a:rPr>
                        <a:t>4</a:t>
                      </a:r>
                      <a:endParaRPr lang="ja-JP" altLang="en-US" sz="1050">
                        <a:solidFill>
                          <a:schemeClr val="tx1"/>
                        </a:solidFill>
                        <a:latin typeface="Meiryo UI" panose="020B0604030504040204" pitchFamily="50" charset="-128"/>
                        <a:ea typeface="Meiryo UI" panose="020B0604030504040204" pitchFamily="50" charset="-128"/>
                      </a:endParaRPr>
                    </a:p>
                  </a:txBody>
                  <a:tcPr marL="7620" marR="7620" marT="762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marL="0" marR="0" lvl="0" indent="0" algn="l" defTabSz="1007772" rtl="0" eaLnBrk="1" fontAlgn="auto" latinLnBrk="0" hangingPunct="1">
                        <a:lnSpc>
                          <a:spcPct val="100000"/>
                        </a:lnSpc>
                        <a:spcBef>
                          <a:spcPts val="0"/>
                        </a:spcBef>
                        <a:spcAft>
                          <a:spcPts val="0"/>
                        </a:spcAft>
                        <a:buClrTx/>
                        <a:buSzTx/>
                        <a:buFontTx/>
                        <a:buNone/>
                        <a:tabLst/>
                        <a:defRPr/>
                      </a:pPr>
                      <a:r>
                        <a:rPr kumimoji="1" lang="ja-JP" altLang="en-US" sz="1050">
                          <a:solidFill>
                            <a:schemeClr val="tx1"/>
                          </a:solidFill>
                          <a:latin typeface="Meiryo UI" panose="020B0604030504040204" pitchFamily="50" charset="-128"/>
                          <a:ea typeface="Meiryo UI" panose="020B0604030504040204" pitchFamily="50" charset="-128"/>
                        </a:rPr>
                        <a:t>本番運用開始後の直近</a:t>
                      </a:r>
                      <a:r>
                        <a:rPr kumimoji="1" lang="en-US" altLang="ja-JP" sz="1050">
                          <a:solidFill>
                            <a:schemeClr val="tx1"/>
                          </a:solidFill>
                          <a:latin typeface="Meiryo UI" panose="020B0604030504040204" pitchFamily="50" charset="-128"/>
                          <a:ea typeface="Meiryo UI" panose="020B0604030504040204" pitchFamily="50" charset="-128"/>
                        </a:rPr>
                        <a:t>1</a:t>
                      </a:r>
                      <a:r>
                        <a:rPr kumimoji="1" lang="ja-JP" altLang="en-US" sz="1050">
                          <a:solidFill>
                            <a:schemeClr val="tx1"/>
                          </a:solidFill>
                          <a:latin typeface="Meiryo UI" panose="020B0604030504040204" pitchFamily="50" charset="-128"/>
                          <a:ea typeface="Meiryo UI" panose="020B0604030504040204" pitchFamily="50" charset="-128"/>
                        </a:rPr>
                        <a:t>年間クラウド利用経費が前年同期間比減</a:t>
                      </a:r>
                      <a:endParaRPr lang="en-US" altLang="ja-JP" sz="1050" u="none">
                        <a:solidFill>
                          <a:schemeClr val="tx1"/>
                        </a:solidFill>
                        <a:latin typeface="Meiryo UI" panose="020B0604030504040204" pitchFamily="50" charset="-128"/>
                        <a:ea typeface="Meiryo UI" panose="020B0604030504040204" pitchFamily="50" charset="-128"/>
                      </a:endParaRPr>
                    </a:p>
                  </a:txBody>
                  <a:tcPr marL="7620" marR="7620" marT="762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marL="0" marR="0" lvl="0" indent="0" algn="l" defTabSz="1007772" rtl="0" eaLnBrk="1" fontAlgn="ctr" latinLnBrk="0" hangingPunct="1">
                        <a:lnSpc>
                          <a:spcPct val="100000"/>
                        </a:lnSpc>
                        <a:spcBef>
                          <a:spcPts val="0"/>
                        </a:spcBef>
                        <a:spcAft>
                          <a:spcPts val="0"/>
                        </a:spcAft>
                        <a:buClrTx/>
                        <a:buSzTx/>
                        <a:buFontTx/>
                        <a:buNone/>
                        <a:tabLst/>
                        <a:defRPr/>
                      </a:pPr>
                      <a:r>
                        <a:rPr lang="ja-JP" altLang="en-US" sz="1050" b="0" i="0" u="none" strike="noStrike">
                          <a:solidFill>
                            <a:srgbClr val="000000"/>
                          </a:solidFill>
                          <a:effectLst/>
                          <a:latin typeface="Meiryo UI" panose="020B0604030504040204" pitchFamily="50" charset="-128"/>
                          <a:ea typeface="Meiryo UI" panose="020B0604030504040204" pitchFamily="50" charset="-128"/>
                        </a:rPr>
                        <a:t>地方公共団体向けダッシュボード</a:t>
                      </a:r>
                      <a:endParaRPr lang="en-US" altLang="ja-JP" sz="1050" b="0" i="0" u="none" strike="noStrike">
                        <a:solidFill>
                          <a:srgbClr val="000000"/>
                        </a:solidFill>
                        <a:effectLst/>
                        <a:latin typeface="Meiryo UI" panose="020B0604030504040204" pitchFamily="50" charset="-128"/>
                        <a:ea typeface="Meiryo UI" panose="020B0604030504040204" pitchFamily="50" charset="-128"/>
                      </a:endParaRPr>
                    </a:p>
                  </a:txBody>
                  <a:tcPr marL="7620" marR="7620" marT="762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E7E8ED"/>
                    </a:solidFill>
                  </a:tcPr>
                </a:tc>
                <a:extLst>
                  <a:ext uri="{0D108BD9-81ED-4DB2-BD59-A6C34878D82A}">
                    <a16:rowId xmlns:a16="http://schemas.microsoft.com/office/drawing/2014/main" val="1077552786"/>
                  </a:ext>
                </a:extLst>
              </a:tr>
              <a:tr h="240648">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marL="0" marR="0" lvl="0" indent="0" algn="l" defTabSz="1007772" rtl="0" eaLnBrk="1" fontAlgn="ctr" latinLnBrk="0" hangingPunct="1">
                        <a:lnSpc>
                          <a:spcPct val="100000"/>
                        </a:lnSpc>
                        <a:spcBef>
                          <a:spcPts val="0"/>
                        </a:spcBef>
                        <a:spcAft>
                          <a:spcPts val="0"/>
                        </a:spcAft>
                        <a:buClrTx/>
                        <a:buSzTx/>
                        <a:buFontTx/>
                        <a:buNone/>
                        <a:tabLst/>
                        <a:defRPr/>
                      </a:pPr>
                      <a:r>
                        <a:rPr lang="en-US" altLang="ja-JP" sz="1050">
                          <a:solidFill>
                            <a:schemeClr val="tx1"/>
                          </a:solidFill>
                          <a:latin typeface="Meiryo UI" panose="020B0604030504040204" pitchFamily="50" charset="-128"/>
                          <a:ea typeface="Meiryo UI" panose="020B0604030504040204" pitchFamily="50" charset="-128"/>
                        </a:rPr>
                        <a:t>5</a:t>
                      </a:r>
                      <a:endParaRPr lang="ja-JP" altLang="en-US" sz="1050">
                        <a:solidFill>
                          <a:schemeClr val="tx1"/>
                        </a:solidFill>
                        <a:latin typeface="Meiryo UI" panose="020B0604030504040204" pitchFamily="50" charset="-128"/>
                        <a:ea typeface="Meiryo UI" panose="020B0604030504040204" pitchFamily="50" charset="-128"/>
                      </a:endParaRPr>
                    </a:p>
                  </a:txBody>
                  <a:tcPr marL="7620" marR="7620" marT="762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r>
                        <a:rPr lang="ja-JP" altLang="en-US" sz="1050">
                          <a:solidFill>
                            <a:schemeClr val="tx1"/>
                          </a:solidFill>
                          <a:latin typeface="Meiryo UI" panose="020B0604030504040204" pitchFamily="50" charset="-128"/>
                          <a:ea typeface="Meiryo UI" panose="020B0604030504040204" pitchFamily="50" charset="-128"/>
                        </a:rPr>
                        <a:t>全システムで外形監視による</a:t>
                      </a:r>
                      <a:r>
                        <a:rPr lang="ja-JP" altLang="en-US" sz="1050" u="none">
                          <a:solidFill>
                            <a:schemeClr val="tx1"/>
                          </a:solidFill>
                          <a:latin typeface="Meiryo UI" panose="020B0604030504040204" pitchFamily="50" charset="-128"/>
                          <a:ea typeface="Meiryo UI" panose="020B0604030504040204" pitchFamily="50" charset="-128"/>
                        </a:rPr>
                        <a:t>エラーレートが</a:t>
                      </a:r>
                      <a:r>
                        <a:rPr lang="en-US" altLang="ja-JP" sz="1050" u="none">
                          <a:solidFill>
                            <a:schemeClr val="tx1"/>
                          </a:solidFill>
                          <a:latin typeface="Meiryo UI" panose="020B0604030504040204" pitchFamily="50" charset="-128"/>
                          <a:ea typeface="Meiryo UI" panose="020B0604030504040204" pitchFamily="50" charset="-128"/>
                        </a:rPr>
                        <a:t>0.5%</a:t>
                      </a:r>
                      <a:r>
                        <a:rPr lang="ja-JP" altLang="en-US" sz="1050" u="none">
                          <a:solidFill>
                            <a:schemeClr val="tx1"/>
                          </a:solidFill>
                          <a:latin typeface="Meiryo UI" panose="020B0604030504040204" pitchFamily="50" charset="-128"/>
                          <a:ea typeface="Meiryo UI" panose="020B0604030504040204" pitchFamily="50" charset="-128"/>
                        </a:rPr>
                        <a:t>以下</a:t>
                      </a:r>
                      <a:endParaRPr kumimoji="1" lang="en-US" altLang="ja-JP" sz="1050">
                        <a:solidFill>
                          <a:schemeClr val="tx1"/>
                        </a:solidFill>
                        <a:latin typeface="Meiryo UI" panose="020B0604030504040204" pitchFamily="50" charset="-128"/>
                        <a:ea typeface="Meiryo UI" panose="020B0604030504040204" pitchFamily="50" charset="-128"/>
                      </a:endParaRPr>
                    </a:p>
                  </a:txBody>
                  <a:tcPr marL="7620" marR="7620" marT="762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marL="0" marR="0" lvl="0" indent="0" algn="l" defTabSz="1007772" rtl="0" eaLnBrk="1" fontAlgn="ctr" latinLnBrk="0" hangingPunct="1">
                        <a:lnSpc>
                          <a:spcPct val="100000"/>
                        </a:lnSpc>
                        <a:spcBef>
                          <a:spcPts val="0"/>
                        </a:spcBef>
                        <a:spcAft>
                          <a:spcPts val="0"/>
                        </a:spcAft>
                        <a:buClrTx/>
                        <a:buSzTx/>
                        <a:buFontTx/>
                        <a:buNone/>
                        <a:tabLst/>
                        <a:defRPr/>
                      </a:pPr>
                      <a:r>
                        <a:rPr lang="ja-JP" altLang="en-US" sz="1050" b="0" i="0" u="none" strike="noStrike">
                          <a:solidFill>
                            <a:schemeClr val="tx1"/>
                          </a:solidFill>
                          <a:effectLst/>
                          <a:latin typeface="Meiryo UI" panose="020B0604030504040204" pitchFamily="50" charset="-128"/>
                          <a:ea typeface="Meiryo UI" panose="020B0604030504040204" pitchFamily="50" charset="-128"/>
                        </a:rPr>
                        <a:t>利用システムダッシュボード（サンプルテンプレートの提供あり）</a:t>
                      </a:r>
                      <a:endParaRPr lang="en-US" altLang="ja-JP" sz="1050" b="0" i="0" u="none" strike="noStrike">
                        <a:solidFill>
                          <a:schemeClr val="tx1"/>
                        </a:solidFill>
                        <a:effectLst/>
                        <a:latin typeface="Meiryo UI" panose="020B0604030504040204" pitchFamily="50" charset="-128"/>
                        <a:ea typeface="Meiryo UI" panose="020B0604030504040204" pitchFamily="50" charset="-128"/>
                      </a:endParaRPr>
                    </a:p>
                  </a:txBody>
                  <a:tcPr marL="7620" marR="7620" marT="762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E7E8ED"/>
                    </a:solidFill>
                  </a:tcPr>
                </a:tc>
                <a:extLst>
                  <a:ext uri="{0D108BD9-81ED-4DB2-BD59-A6C34878D82A}">
                    <a16:rowId xmlns:a16="http://schemas.microsoft.com/office/drawing/2014/main" val="400392114"/>
                  </a:ext>
                </a:extLst>
              </a:tr>
              <a:tr h="240648">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l"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6</a:t>
                      </a:r>
                      <a:endParaRPr lang="ja-JP" altLang="en-US" sz="1050" b="0" i="0" u="none" strike="noStrike">
                        <a:solidFill>
                          <a:srgbClr val="000000"/>
                        </a:solidFill>
                        <a:effectLst/>
                        <a:latin typeface="Meiryo UI" panose="020B0604030504040204" pitchFamily="50" charset="-128"/>
                        <a:ea typeface="Meiryo UI" panose="020B0604030504040204" pitchFamily="50" charset="-128"/>
                      </a:endParaRPr>
                    </a:p>
                  </a:txBody>
                  <a:tcPr marL="7620" marR="7620" marT="762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r>
                        <a:rPr lang="ja-JP" altLang="en-US" sz="1050" u="none">
                          <a:solidFill>
                            <a:schemeClr val="tx1"/>
                          </a:solidFill>
                          <a:latin typeface="Meiryo UI" panose="020B0604030504040204" pitchFamily="50" charset="-128"/>
                          <a:ea typeface="Meiryo UI" panose="020B0604030504040204" pitchFamily="50" charset="-128"/>
                        </a:rPr>
                        <a:t>全システムで</a:t>
                      </a:r>
                      <a:r>
                        <a:rPr kumimoji="1" lang="ja-JP" altLang="en-US" sz="1050" u="none">
                          <a:solidFill>
                            <a:schemeClr val="tx1"/>
                          </a:solidFill>
                          <a:latin typeface="Meiryo UI" panose="020B0604030504040204" pitchFamily="50" charset="-128"/>
                          <a:ea typeface="Meiryo UI" panose="020B0604030504040204" pitchFamily="50" charset="-128"/>
                        </a:rPr>
                        <a:t>負荷分散のレスポンスタイム３秒以下が</a:t>
                      </a:r>
                      <a:r>
                        <a:rPr kumimoji="1" lang="en-US" altLang="ja-JP" sz="1050" u="none">
                          <a:solidFill>
                            <a:schemeClr val="tx1"/>
                          </a:solidFill>
                          <a:latin typeface="Meiryo UI" panose="020B0604030504040204" pitchFamily="50" charset="-128"/>
                          <a:ea typeface="Meiryo UI" panose="020B0604030504040204" pitchFamily="50" charset="-128"/>
                        </a:rPr>
                        <a:t>99.9</a:t>
                      </a:r>
                      <a:r>
                        <a:rPr kumimoji="1" lang="en-US" altLang="ja-JP" sz="1050">
                          <a:solidFill>
                            <a:schemeClr val="tx1"/>
                          </a:solidFill>
                          <a:latin typeface="Meiryo UI" panose="020B0604030504040204" pitchFamily="50" charset="-128"/>
                          <a:ea typeface="Meiryo UI" panose="020B0604030504040204" pitchFamily="50" charset="-128"/>
                        </a:rPr>
                        <a:t>%</a:t>
                      </a:r>
                    </a:p>
                  </a:txBody>
                  <a:tcPr marL="7620" marR="7620" marT="762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marL="0" marR="0" lvl="0" indent="0" algn="l" defTabSz="1007772" rtl="0" eaLnBrk="1" fontAlgn="ctr" latinLnBrk="0" hangingPunct="1">
                        <a:lnSpc>
                          <a:spcPct val="100000"/>
                        </a:lnSpc>
                        <a:spcBef>
                          <a:spcPts val="0"/>
                        </a:spcBef>
                        <a:spcAft>
                          <a:spcPts val="0"/>
                        </a:spcAft>
                        <a:buClrTx/>
                        <a:buSzTx/>
                        <a:buFontTx/>
                        <a:buNone/>
                        <a:tabLst/>
                        <a:defRPr/>
                      </a:pPr>
                      <a:r>
                        <a:rPr lang="ja-JP" altLang="en-US" sz="1050" b="0" i="0" u="none" strike="noStrike">
                          <a:solidFill>
                            <a:schemeClr val="tx1"/>
                          </a:solidFill>
                          <a:effectLst/>
                          <a:latin typeface="Meiryo UI" panose="020B0604030504040204" pitchFamily="50" charset="-128"/>
                          <a:ea typeface="Meiryo UI" panose="020B0604030504040204" pitchFamily="50" charset="-128"/>
                        </a:rPr>
                        <a:t>利用システムダッシュボード（サンプルテンプレートの提供あり）</a:t>
                      </a:r>
                      <a:endParaRPr lang="en-US" altLang="ja-JP" sz="1050" b="0" i="0" u="none" strike="noStrike">
                        <a:solidFill>
                          <a:schemeClr val="tx1"/>
                        </a:solidFill>
                        <a:effectLst/>
                        <a:latin typeface="Meiryo UI" panose="020B0604030504040204" pitchFamily="50" charset="-128"/>
                        <a:ea typeface="Meiryo UI" panose="020B0604030504040204" pitchFamily="50" charset="-128"/>
                      </a:endParaRPr>
                    </a:p>
                  </a:txBody>
                  <a:tcPr marL="7620" marR="7620" marT="762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E7E8ED"/>
                    </a:solidFill>
                  </a:tcPr>
                </a:tc>
                <a:extLst>
                  <a:ext uri="{0D108BD9-81ED-4DB2-BD59-A6C34878D82A}">
                    <a16:rowId xmlns:a16="http://schemas.microsoft.com/office/drawing/2014/main" val="2893472574"/>
                  </a:ext>
                </a:extLst>
              </a:tr>
              <a:tr h="470833">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l"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7</a:t>
                      </a:r>
                      <a:endParaRPr lang="ja-JP" altLang="en-US" sz="1050" b="0" i="0" u="none" strike="noStrike">
                        <a:solidFill>
                          <a:srgbClr val="000000"/>
                        </a:solidFill>
                        <a:effectLst/>
                        <a:latin typeface="Meiryo UI" panose="020B0604030504040204" pitchFamily="50" charset="-128"/>
                        <a:ea typeface="Meiryo UI" panose="020B0604030504040204" pitchFamily="50" charset="-128"/>
                      </a:endParaRPr>
                    </a:p>
                  </a:txBody>
                  <a:tcPr marL="7620" marR="7620" marT="762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marL="0" marR="0" lvl="0" indent="0" algn="l" defTabSz="1007772" rtl="0" eaLnBrk="1" fontAlgn="auto" latinLnBrk="0" hangingPunct="1">
                        <a:lnSpc>
                          <a:spcPct val="100000"/>
                        </a:lnSpc>
                        <a:spcBef>
                          <a:spcPts val="0"/>
                        </a:spcBef>
                        <a:spcAft>
                          <a:spcPts val="0"/>
                        </a:spcAft>
                        <a:buClrTx/>
                        <a:buSzTx/>
                        <a:buFontTx/>
                        <a:buNone/>
                        <a:tabLst/>
                        <a:defRPr/>
                      </a:pPr>
                      <a:r>
                        <a:rPr lang="ja-JP" altLang="en-US" sz="1050">
                          <a:solidFill>
                            <a:schemeClr val="tx1"/>
                          </a:solidFill>
                          <a:latin typeface="Meiryo UI" panose="020B0604030504040204" pitchFamily="50" charset="-128"/>
                          <a:ea typeface="Meiryo UI" panose="020B0604030504040204" pitchFamily="50" charset="-128"/>
                        </a:rPr>
                        <a:t>予防的・発見的統制違反・インシデント数、その対応期間が</a:t>
                      </a:r>
                      <a:r>
                        <a:rPr lang="en-US" altLang="ja-JP" sz="1050">
                          <a:solidFill>
                            <a:schemeClr val="tx1"/>
                          </a:solidFill>
                          <a:latin typeface="Meiryo UI" panose="020B0604030504040204" pitchFamily="50" charset="-128"/>
                          <a:ea typeface="Meiryo UI" panose="020B0604030504040204" pitchFamily="50" charset="-128"/>
                        </a:rPr>
                        <a:t>Critical 1</a:t>
                      </a:r>
                      <a:r>
                        <a:rPr lang="ja-JP" altLang="en-US" sz="1050">
                          <a:solidFill>
                            <a:schemeClr val="tx1"/>
                          </a:solidFill>
                          <a:latin typeface="Meiryo UI" panose="020B0604030504040204" pitchFamily="50" charset="-128"/>
                          <a:ea typeface="Meiryo UI" panose="020B0604030504040204" pitchFamily="50" charset="-128"/>
                        </a:rPr>
                        <a:t>週間、通常</a:t>
                      </a:r>
                      <a:r>
                        <a:rPr lang="en-US" altLang="ja-JP" sz="1050">
                          <a:solidFill>
                            <a:schemeClr val="tx1"/>
                          </a:solidFill>
                          <a:latin typeface="Meiryo UI" panose="020B0604030504040204" pitchFamily="50" charset="-128"/>
                          <a:ea typeface="Meiryo UI" panose="020B0604030504040204" pitchFamily="50" charset="-128"/>
                        </a:rPr>
                        <a:t>1</a:t>
                      </a:r>
                      <a:r>
                        <a:rPr lang="ja-JP" altLang="en-US" sz="1050">
                          <a:solidFill>
                            <a:schemeClr val="tx1"/>
                          </a:solidFill>
                          <a:latin typeface="Meiryo UI" panose="020B0604030504040204" pitchFamily="50" charset="-128"/>
                          <a:ea typeface="Meiryo UI" panose="020B0604030504040204" pitchFamily="50" charset="-128"/>
                        </a:rPr>
                        <a:t>ヶ月以内</a:t>
                      </a:r>
                      <a:endParaRPr lang="en-US" altLang="ja-JP" sz="1050">
                        <a:solidFill>
                          <a:schemeClr val="tx1"/>
                        </a:solidFill>
                        <a:latin typeface="Meiryo UI" panose="020B0604030504040204" pitchFamily="50" charset="-128"/>
                        <a:ea typeface="Meiryo UI" panose="020B0604030504040204" pitchFamily="50" charset="-128"/>
                      </a:endParaRPr>
                    </a:p>
                  </a:txBody>
                  <a:tcPr marL="7620" marR="7620" marT="762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marL="0" marR="0" lvl="0" indent="0" algn="l" defTabSz="1007772" rtl="0" eaLnBrk="1" fontAlgn="ctr" latinLnBrk="0" hangingPunct="1">
                        <a:lnSpc>
                          <a:spcPct val="100000"/>
                        </a:lnSpc>
                        <a:spcBef>
                          <a:spcPts val="0"/>
                        </a:spcBef>
                        <a:spcAft>
                          <a:spcPts val="0"/>
                        </a:spcAft>
                        <a:buClrTx/>
                        <a:buSzTx/>
                        <a:buFontTx/>
                        <a:buNone/>
                        <a:tabLst/>
                        <a:defRPr/>
                      </a:pPr>
                      <a:r>
                        <a:rPr lang="ja-JP" altLang="en-US" sz="1050" b="0" i="0" u="none" strike="noStrike">
                          <a:solidFill>
                            <a:schemeClr val="tx1"/>
                          </a:solidFill>
                          <a:effectLst/>
                          <a:latin typeface="Meiryo UI" panose="020B0604030504040204" pitchFamily="50" charset="-128"/>
                          <a:ea typeface="Meiryo UI" panose="020B0604030504040204" pitchFamily="50" charset="-128"/>
                        </a:rPr>
                        <a:t>利用システムダッシュボード（サンプルテンプレートの提供あり）</a:t>
                      </a:r>
                      <a:endParaRPr lang="en-US" altLang="ja-JP" sz="1050" b="0" i="0" u="none" strike="noStrike">
                        <a:solidFill>
                          <a:schemeClr val="tx1"/>
                        </a:solidFill>
                        <a:effectLst/>
                        <a:latin typeface="Meiryo UI" panose="020B0604030504040204" pitchFamily="50" charset="-128"/>
                        <a:ea typeface="Meiryo UI" panose="020B0604030504040204" pitchFamily="50" charset="-128"/>
                      </a:endParaRPr>
                    </a:p>
                  </a:txBody>
                  <a:tcPr marL="7620" marR="7620" marT="762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E7E8ED"/>
                    </a:solidFill>
                  </a:tcPr>
                </a:tc>
                <a:extLst>
                  <a:ext uri="{0D108BD9-81ED-4DB2-BD59-A6C34878D82A}">
                    <a16:rowId xmlns:a16="http://schemas.microsoft.com/office/drawing/2014/main" val="3164365447"/>
                  </a:ext>
                </a:extLst>
              </a:tr>
              <a:tr h="240648">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l"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8</a:t>
                      </a:r>
                      <a:endParaRPr lang="ja-JP" altLang="en-US" sz="1050" b="0" i="0" u="none" strike="noStrike">
                        <a:solidFill>
                          <a:srgbClr val="000000"/>
                        </a:solidFill>
                        <a:effectLst/>
                        <a:latin typeface="Meiryo UI" panose="020B0604030504040204" pitchFamily="50" charset="-128"/>
                        <a:ea typeface="Meiryo UI" panose="020B0604030504040204" pitchFamily="50" charset="-128"/>
                      </a:endParaRPr>
                    </a:p>
                  </a:txBody>
                  <a:tcPr marL="7620" marR="7620" marT="762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r>
                        <a:rPr lang="ja-JP" altLang="en-US" sz="1050">
                          <a:solidFill>
                            <a:schemeClr val="tx1"/>
                          </a:solidFill>
                          <a:latin typeface="Meiryo UI" panose="020B0604030504040204" pitchFamily="50" charset="-128"/>
                          <a:ea typeface="Meiryo UI" panose="020B0604030504040204" pitchFamily="50" charset="-128"/>
                        </a:rPr>
                        <a:t>インフラ準備</a:t>
                      </a:r>
                      <a:r>
                        <a:rPr lang="en-US" altLang="ja-JP" sz="1050">
                          <a:solidFill>
                            <a:schemeClr val="tx1"/>
                          </a:solidFill>
                          <a:latin typeface="Meiryo UI" panose="020B0604030504040204" pitchFamily="50" charset="-128"/>
                          <a:ea typeface="Meiryo UI" panose="020B0604030504040204" pitchFamily="50" charset="-128"/>
                        </a:rPr>
                        <a:t>1</a:t>
                      </a:r>
                      <a:r>
                        <a:rPr lang="ja-JP" altLang="en-US" sz="1050">
                          <a:solidFill>
                            <a:schemeClr val="tx1"/>
                          </a:solidFill>
                          <a:latin typeface="Meiryo UI" panose="020B0604030504040204" pitchFamily="50" charset="-128"/>
                          <a:ea typeface="Meiryo UI" panose="020B0604030504040204" pitchFamily="50" charset="-128"/>
                        </a:rPr>
                        <a:t>日以内、リリース</a:t>
                      </a:r>
                      <a:r>
                        <a:rPr lang="en-US" altLang="ja-JP" sz="1050">
                          <a:solidFill>
                            <a:schemeClr val="tx1"/>
                          </a:solidFill>
                          <a:latin typeface="Meiryo UI" panose="020B0604030504040204" pitchFamily="50" charset="-128"/>
                          <a:ea typeface="Meiryo UI" panose="020B0604030504040204" pitchFamily="50" charset="-128"/>
                        </a:rPr>
                        <a:t>1</a:t>
                      </a:r>
                      <a:r>
                        <a:rPr lang="ja-JP" altLang="en-US" sz="1050">
                          <a:solidFill>
                            <a:schemeClr val="tx1"/>
                          </a:solidFill>
                          <a:latin typeface="Meiryo UI" panose="020B0604030504040204" pitchFamily="50" charset="-128"/>
                          <a:ea typeface="Meiryo UI" panose="020B0604030504040204" pitchFamily="50" charset="-128"/>
                        </a:rPr>
                        <a:t>時間以内</a:t>
                      </a:r>
                      <a:endParaRPr kumimoji="1" lang="en-US" altLang="ja-JP" sz="1050">
                        <a:solidFill>
                          <a:schemeClr val="tx1"/>
                        </a:solidFill>
                        <a:latin typeface="Meiryo UI" panose="020B0604030504040204" pitchFamily="50" charset="-128"/>
                        <a:ea typeface="Meiryo UI" panose="020B0604030504040204" pitchFamily="50" charset="-128"/>
                      </a:endParaRPr>
                    </a:p>
                  </a:txBody>
                  <a:tcPr marL="7620" marR="7620" marT="762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marL="0" marR="0" lvl="0" indent="0" algn="l" defTabSz="1007772" rtl="0" eaLnBrk="1" fontAlgn="ctr" latinLnBrk="0" hangingPunct="1">
                        <a:lnSpc>
                          <a:spcPct val="100000"/>
                        </a:lnSpc>
                        <a:spcBef>
                          <a:spcPts val="0"/>
                        </a:spcBef>
                        <a:spcAft>
                          <a:spcPts val="0"/>
                        </a:spcAft>
                        <a:buClrTx/>
                        <a:buSzTx/>
                        <a:buFontTx/>
                        <a:buNone/>
                        <a:tabLst/>
                        <a:defRPr/>
                      </a:pPr>
                      <a:r>
                        <a:rPr lang="ja-JP" altLang="en-US" sz="1050" b="0" i="0" u="none" strike="noStrike">
                          <a:solidFill>
                            <a:schemeClr val="tx1"/>
                          </a:solidFill>
                          <a:effectLst/>
                          <a:latin typeface="Meiryo UI" panose="020B0604030504040204" pitchFamily="50" charset="-128"/>
                          <a:ea typeface="Meiryo UI" panose="020B0604030504040204" pitchFamily="50" charset="-128"/>
                        </a:rPr>
                        <a:t>利用システムダッシュボード（サンプルテンプレートの提供あり）</a:t>
                      </a:r>
                      <a:endParaRPr lang="en-US" altLang="ja-JP" sz="1050" b="0" i="0" u="none" strike="noStrike">
                        <a:solidFill>
                          <a:schemeClr val="tx1"/>
                        </a:solidFill>
                        <a:effectLst/>
                        <a:latin typeface="Meiryo UI" panose="020B0604030504040204" pitchFamily="50" charset="-128"/>
                        <a:ea typeface="Meiryo UI" panose="020B0604030504040204" pitchFamily="50" charset="-128"/>
                      </a:endParaRPr>
                    </a:p>
                  </a:txBody>
                  <a:tcPr marL="7620" marR="7620" marT="762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E7E8ED"/>
                    </a:solidFill>
                  </a:tcPr>
                </a:tc>
                <a:extLst>
                  <a:ext uri="{0D108BD9-81ED-4DB2-BD59-A6C34878D82A}">
                    <a16:rowId xmlns:a16="http://schemas.microsoft.com/office/drawing/2014/main" val="1170574749"/>
                  </a:ext>
                </a:extLst>
              </a:tr>
              <a:tr h="240648">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l"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9</a:t>
                      </a:r>
                      <a:endParaRPr lang="ja-JP" altLang="en-US" sz="1050" b="0" i="0" u="none" strike="noStrike">
                        <a:solidFill>
                          <a:srgbClr val="000000"/>
                        </a:solidFill>
                        <a:effectLst/>
                        <a:latin typeface="Meiryo UI" panose="020B0604030504040204" pitchFamily="50" charset="-128"/>
                        <a:ea typeface="Meiryo UI" panose="020B0604030504040204" pitchFamily="50" charset="-128"/>
                      </a:endParaRPr>
                    </a:p>
                  </a:txBody>
                  <a:tcPr marL="7620" marR="7620" marT="762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r>
                        <a:rPr kumimoji="1" lang="ja-JP" altLang="en-US" sz="1050">
                          <a:solidFill>
                            <a:schemeClr val="tx1"/>
                          </a:solidFill>
                          <a:latin typeface="Meiryo UI" panose="020B0604030504040204" pitchFamily="50" charset="-128"/>
                          <a:ea typeface="Meiryo UI" panose="020B0604030504040204" pitchFamily="50" charset="-128"/>
                        </a:rPr>
                        <a:t>インフラチューニング年間</a:t>
                      </a:r>
                      <a:r>
                        <a:rPr lang="ja-JP" altLang="en-US" sz="1050">
                          <a:solidFill>
                            <a:schemeClr val="tx1"/>
                          </a:solidFill>
                          <a:latin typeface="Meiryo UI" panose="020B0604030504040204" pitchFamily="50" charset="-128"/>
                          <a:ea typeface="Meiryo UI" panose="020B0604030504040204" pitchFamily="50" charset="-128"/>
                        </a:rPr>
                        <a:t>に</a:t>
                      </a:r>
                      <a:r>
                        <a:rPr lang="en-US" altLang="ja-JP" sz="1050">
                          <a:solidFill>
                            <a:schemeClr val="tx1"/>
                          </a:solidFill>
                          <a:latin typeface="Meiryo UI" panose="020B0604030504040204" pitchFamily="50" charset="-128"/>
                          <a:ea typeface="Meiryo UI" panose="020B0604030504040204" pitchFamily="50" charset="-128"/>
                        </a:rPr>
                        <a:t>1</a:t>
                      </a:r>
                      <a:r>
                        <a:rPr lang="ja-JP" altLang="en-US" sz="1050">
                          <a:solidFill>
                            <a:schemeClr val="tx1"/>
                          </a:solidFill>
                          <a:latin typeface="Meiryo UI" panose="020B0604030504040204" pitchFamily="50" charset="-128"/>
                          <a:ea typeface="Meiryo UI" panose="020B0604030504040204" pitchFamily="50" charset="-128"/>
                        </a:rPr>
                        <a:t>度以上</a:t>
                      </a:r>
                      <a:endParaRPr kumimoji="1" lang="en-US" altLang="ja-JP" sz="1050">
                        <a:solidFill>
                          <a:schemeClr val="tx1"/>
                        </a:solidFill>
                        <a:latin typeface="Meiryo UI" panose="020B0604030504040204" pitchFamily="50" charset="-128"/>
                        <a:ea typeface="Meiryo UI" panose="020B0604030504040204" pitchFamily="50" charset="-128"/>
                      </a:endParaRPr>
                    </a:p>
                  </a:txBody>
                  <a:tcPr marL="7620" marR="7620" marT="762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marL="0" marR="0" lvl="0" indent="0" algn="l" defTabSz="1007772" rtl="0" eaLnBrk="1" fontAlgn="ctr" latinLnBrk="0" hangingPunct="1">
                        <a:lnSpc>
                          <a:spcPct val="100000"/>
                        </a:lnSpc>
                        <a:spcBef>
                          <a:spcPts val="0"/>
                        </a:spcBef>
                        <a:spcAft>
                          <a:spcPts val="0"/>
                        </a:spcAft>
                        <a:buClrTx/>
                        <a:buSzTx/>
                        <a:buFontTx/>
                        <a:buNone/>
                        <a:tabLst/>
                        <a:defRPr/>
                      </a:pPr>
                      <a:r>
                        <a:rPr lang="ja-JP" altLang="en-US" sz="1050" b="0" i="0" u="none" strike="noStrike">
                          <a:solidFill>
                            <a:schemeClr val="tx1"/>
                          </a:solidFill>
                          <a:effectLst/>
                          <a:latin typeface="Meiryo UI" panose="020B0604030504040204" pitchFamily="50" charset="-128"/>
                          <a:ea typeface="Meiryo UI" panose="020B0604030504040204" pitchFamily="50" charset="-128"/>
                        </a:rPr>
                        <a:t>利用システムダッシュボード（サンプルテンプレートの提供あり）</a:t>
                      </a:r>
                      <a:endParaRPr lang="en-US" altLang="ja-JP" sz="1050" b="0" i="0" u="none" strike="noStrike">
                        <a:solidFill>
                          <a:schemeClr val="tx1"/>
                        </a:solidFill>
                        <a:effectLst/>
                        <a:latin typeface="Meiryo UI" panose="020B0604030504040204" pitchFamily="50" charset="-128"/>
                        <a:ea typeface="Meiryo UI" panose="020B0604030504040204" pitchFamily="50" charset="-128"/>
                      </a:endParaRPr>
                    </a:p>
                  </a:txBody>
                  <a:tcPr marL="7620" marR="7620" marT="762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E7E8ED"/>
                    </a:solidFill>
                  </a:tcPr>
                </a:tc>
                <a:extLst>
                  <a:ext uri="{0D108BD9-81ED-4DB2-BD59-A6C34878D82A}">
                    <a16:rowId xmlns:a16="http://schemas.microsoft.com/office/drawing/2014/main" val="3712138925"/>
                  </a:ext>
                </a:extLst>
              </a:tr>
              <a:tr h="701017">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l"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rPr>
                        <a:t>10</a:t>
                      </a:r>
                      <a:endParaRPr lang="ja-JP" altLang="en-US" sz="1050" b="0" i="0" u="none" strike="noStrike">
                        <a:solidFill>
                          <a:srgbClr val="000000"/>
                        </a:solidFill>
                        <a:effectLst/>
                        <a:latin typeface="Meiryo UI" panose="020B0604030504040204" pitchFamily="50" charset="-128"/>
                        <a:ea typeface="Meiryo UI" panose="020B0604030504040204" pitchFamily="50" charset="-128"/>
                      </a:endParaRPr>
                    </a:p>
                  </a:txBody>
                  <a:tcPr marL="7620" marR="7620" marT="762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r>
                        <a:rPr lang="ja-JP" altLang="en-US" sz="1050" b="0" i="0" u="none" strike="noStrike">
                          <a:solidFill>
                            <a:schemeClr val="tx1"/>
                          </a:solidFill>
                          <a:effectLst/>
                          <a:latin typeface="Meiryo UI" panose="020B0604030504040204" pitchFamily="50" charset="-128"/>
                          <a:ea typeface="Meiryo UI" panose="020B0604030504040204" pitchFamily="50" charset="-128"/>
                        </a:rPr>
                        <a:t>各指標値が目標値を達成している割合</a:t>
                      </a:r>
                      <a:endParaRPr kumimoji="1" lang="en-US" altLang="ja-JP" sz="1050">
                        <a:solidFill>
                          <a:schemeClr val="tx1"/>
                        </a:solidFill>
                        <a:latin typeface="Meiryo UI" panose="020B0604030504040204" pitchFamily="50" charset="-128"/>
                        <a:ea typeface="Meiryo UI" panose="020B0604030504040204" pitchFamily="50" charset="-128"/>
                      </a:endParaRPr>
                    </a:p>
                  </a:txBody>
                  <a:tcPr marL="7620" marR="7620" marT="762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marL="0" marR="0" lvl="0" indent="0" algn="l" defTabSz="1007772" rtl="0" eaLnBrk="1" fontAlgn="ctr" latinLnBrk="0" hangingPunct="1">
                        <a:lnSpc>
                          <a:spcPct val="100000"/>
                        </a:lnSpc>
                        <a:spcBef>
                          <a:spcPts val="0"/>
                        </a:spcBef>
                        <a:spcAft>
                          <a:spcPts val="0"/>
                        </a:spcAft>
                        <a:buClrTx/>
                        <a:buSzTx/>
                        <a:buFontTx/>
                        <a:buNone/>
                        <a:tabLst/>
                        <a:defRPr/>
                      </a:pPr>
                      <a:r>
                        <a:rPr lang="ja-JP" altLang="en-US" sz="1050" b="0" i="0" u="none" strike="noStrike" dirty="0">
                          <a:solidFill>
                            <a:schemeClr val="tx1"/>
                          </a:solidFill>
                          <a:effectLst/>
                          <a:latin typeface="Meiryo UI" panose="020B0604030504040204" pitchFamily="50" charset="-128"/>
                          <a:ea typeface="Meiryo UI" panose="020B0604030504040204" pitchFamily="50" charset="-128"/>
                        </a:rPr>
                        <a:t>利用システムダッシュボード（サンプルテンプレートの提供あり）</a:t>
                      </a:r>
                      <a:endParaRPr lang="en-US" altLang="ja-JP" sz="1050" b="0" i="0" u="none" strike="noStrike" dirty="0">
                        <a:solidFill>
                          <a:schemeClr val="tx1"/>
                        </a:solidFill>
                        <a:effectLst/>
                        <a:latin typeface="Meiryo UI" panose="020B0604030504040204" pitchFamily="50" charset="-128"/>
                        <a:ea typeface="Meiryo UI" panose="020B0604030504040204" pitchFamily="50" charset="-128"/>
                      </a:endParaRPr>
                    </a:p>
                    <a:p>
                      <a:pPr marL="0" marR="0" lvl="0" indent="0" algn="l" defTabSz="1007772" rtl="0" eaLnBrk="1" fontAlgn="ctr" latinLnBrk="0" hangingPunct="1">
                        <a:lnSpc>
                          <a:spcPct val="100000"/>
                        </a:lnSpc>
                        <a:spcBef>
                          <a:spcPts val="0"/>
                        </a:spcBef>
                        <a:spcAft>
                          <a:spcPts val="0"/>
                        </a:spcAft>
                        <a:buClrTx/>
                        <a:buSzTx/>
                        <a:buFontTx/>
                        <a:buNone/>
                        <a:tabLst/>
                        <a:defRPr/>
                      </a:pPr>
                      <a:r>
                        <a:rPr lang="en-US" altLang="ja-JP" sz="1050" b="0" i="0" u="none" strike="noStrike" dirty="0">
                          <a:solidFill>
                            <a:schemeClr val="tx1"/>
                          </a:solidFill>
                          <a:effectLst/>
                          <a:latin typeface="Meiryo UI" panose="020B0604030504040204" pitchFamily="50" charset="-128"/>
                          <a:ea typeface="Meiryo UI" panose="020B0604030504040204" pitchFamily="50" charset="-128"/>
                        </a:rPr>
                        <a:t>※</a:t>
                      </a:r>
                      <a:r>
                        <a:rPr lang="ja-JP" altLang="en-US" sz="1050" b="0" i="0" u="none" strike="noStrike" dirty="0">
                          <a:solidFill>
                            <a:schemeClr val="tx1"/>
                          </a:solidFill>
                          <a:effectLst/>
                          <a:latin typeface="Meiryo UI" panose="020B0604030504040204" pitchFamily="50" charset="-128"/>
                          <a:ea typeface="Meiryo UI" panose="020B0604030504040204" pitchFamily="50" charset="-128"/>
                        </a:rPr>
                        <a:t>利用システムダッシュボード（サンプルテンプレートの提供あり）で可視化する指標における達成割合を表示</a:t>
                      </a:r>
                      <a:endParaRPr lang="en-US" altLang="ja-JP" sz="1050" b="0" i="0" u="none" strike="noStrike" dirty="0">
                        <a:solidFill>
                          <a:schemeClr val="tx1"/>
                        </a:solidFill>
                        <a:effectLst/>
                        <a:latin typeface="Meiryo UI" panose="020B0604030504040204" pitchFamily="50" charset="-128"/>
                        <a:ea typeface="Meiryo UI" panose="020B0604030504040204" pitchFamily="50" charset="-128"/>
                      </a:endParaRPr>
                    </a:p>
                  </a:txBody>
                  <a:tcPr marL="7620" marR="7620" marT="762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E7E8ED"/>
                    </a:solidFill>
                  </a:tcPr>
                </a:tc>
                <a:extLst>
                  <a:ext uri="{0D108BD9-81ED-4DB2-BD59-A6C34878D82A}">
                    <a16:rowId xmlns:a16="http://schemas.microsoft.com/office/drawing/2014/main" val="865406742"/>
                  </a:ext>
                </a:extLst>
              </a:tr>
            </a:tbl>
          </a:graphicData>
        </a:graphic>
      </p:graphicFrame>
    </p:spTree>
    <p:extLst>
      <p:ext uri="{BB962C8B-B14F-4D97-AF65-F5344CB8AC3E}">
        <p14:creationId xmlns:p14="http://schemas.microsoft.com/office/powerpoint/2010/main" val="672099629"/>
      </p:ext>
    </p:extLst>
  </p:cSld>
  <p:clrMapOvr>
    <a:masterClrMapping/>
  </p:clrMapOvr>
</p:sld>
</file>

<file path=ppt/theme/theme1.xml><?xml version="1.0" encoding="utf-8"?>
<a:theme xmlns:a="http://schemas.openxmlformats.org/drawingml/2006/main" name="デジタル庁_20210907">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ユーザー定義 1">
      <a:majorFont>
        <a:latin typeface="Meiryo UI"/>
        <a:ea typeface="Meiryo UI"/>
        <a:cs typeface=""/>
      </a:majorFont>
      <a:minorFont>
        <a:latin typeface="Meiryo UI"/>
        <a:ea typeface="Meiryo UI"/>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rgbClr val="00338D"/>
        </a:solidFill>
      </a:spPr>
      <a:bodyPr rtlCol="0" anchor="ctr"/>
      <a:lstStyle>
        <a:defPPr algn="ctr">
          <a:defRPr sz="1000" dirty="0" smtClean="0">
            <a:latin typeface="Meiryo UI" panose="020B0604030504040204" pitchFamily="50" charset="-128"/>
            <a:ea typeface="Meiryo UI" panose="020B0604030504040204" pitchFamily="50" charset="-128"/>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ガバメントクラウド利用における推奨構成（AWS編）.pptx" id="{07025E6F-86C6-4EF5-86DD-423240AE8316}" vid="{A3DE5701-3A07-464D-8323-977087112D1F}"/>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F30E2F3A16F92B4AB9E792CF74957C4D" ma:contentTypeVersion="15" ma:contentTypeDescription="新しいドキュメントを作成します。" ma:contentTypeScope="" ma:versionID="beb6c8f70ac325f69095ea786080c458">
  <xsd:schema xmlns:xsd="http://www.w3.org/2001/XMLSchema" xmlns:xs="http://www.w3.org/2001/XMLSchema" xmlns:p="http://schemas.microsoft.com/office/2006/metadata/properties" xmlns:ns2="01154edc-d128-4cc9-8ba8-0a52feda84e1" xmlns:ns3="ed9888db-c08f-4880-8c8f-9300fabbe8b3" targetNamespace="http://schemas.microsoft.com/office/2006/metadata/properties" ma:root="true" ma:fieldsID="d0fcf87b24918917156a1ae7ec7e9955" ns2:_="" ns3:_="">
    <xsd:import namespace="01154edc-d128-4cc9-8ba8-0a52feda84e1"/>
    <xsd:import namespace="ed9888db-c08f-4880-8c8f-9300fabbe8b3"/>
    <xsd:element name="properties">
      <xsd:complexType>
        <xsd:sequence>
          <xsd:element name="documentManagement">
            <xsd:complexType>
              <xsd:all>
                <xsd:element ref="ns2:MediaServiceMetadata" minOccurs="0"/>
                <xsd:element ref="ns2:MediaServiceFastMetadata" minOccurs="0"/>
                <xsd:element ref="ns2:MediaLengthInSeconds" minOccurs="0"/>
                <xsd:element ref="ns2:lcf76f155ced4ddcb4097134ff3c332f" minOccurs="0"/>
                <xsd:element ref="ns3:TaxCatchAll" minOccurs="0"/>
                <xsd:element ref="ns2:MediaServiceDateTaken" minOccurs="0"/>
                <xsd:element ref="ns2:MediaServiceGenerationTime" minOccurs="0"/>
                <xsd:element ref="ns2:MediaServiceEventHashCode" minOccurs="0"/>
                <xsd:element ref="ns2:MediaServiceOCR" minOccurs="0"/>
                <xsd:element ref="ns2:MediaServiceLocation" minOccurs="0"/>
                <xsd:element ref="ns3:SharedWithUsers" minOccurs="0"/>
                <xsd:element ref="ns3:SharedWithDetail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1154edc-d128-4cc9-8ba8-0a52feda84e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LengthInSeconds" ma:index="10" nillable="true" ma:displayName="MediaLengthInSeconds" ma:hidden="true" ma:internalName="MediaLengthInSeconds" ma:readOnly="true">
      <xsd:simpleType>
        <xsd:restriction base="dms:Unknown"/>
      </xsd:simpleType>
    </xsd:element>
    <xsd:element name="lcf76f155ced4ddcb4097134ff3c332f" ma:index="12" nillable="true" ma:taxonomy="true" ma:internalName="lcf76f155ced4ddcb4097134ff3c332f" ma:taxonomyFieldName="MediaServiceImageTags" ma:displayName="画像タグ" ma:readOnly="false" ma:fieldId="{5cf76f15-5ced-4ddc-b409-7134ff3c332f}" ma:taxonomyMulti="true" ma:sspId="1e1c6816-2a4f-4461-93c7-8dd281d6228d" ma:termSetId="09814cd3-568e-fe90-9814-8d621ff8fb84" ma:anchorId="fba54fb3-c3e1-fe81-a776-ca4b69148c4d" ma:open="true" ma:isKeyword="false">
      <xsd:complexType>
        <xsd:sequence>
          <xsd:element ref="pc:Terms" minOccurs="0" maxOccurs="1"/>
        </xsd:sequence>
      </xsd:complexType>
    </xsd:element>
    <xsd:element name="MediaServiceDateTaken" ma:index="14" nillable="true" ma:displayName="MediaServiceDateTaken" ma:hidden="true" ma:indexed="true" ma:internalName="MediaServiceDateTaken"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Location" ma:index="18" nillable="true" ma:displayName="Location" ma:indexed="true" ma:internalName="MediaServiceLocation" ma:readOnly="true">
      <xsd:simpleType>
        <xsd:restriction base="dms:Text"/>
      </xsd:simpleType>
    </xsd:element>
    <xsd:element name="MediaServiceObjectDetectorVersions" ma:index="21" nillable="true" ma:displayName="MediaServiceObjectDetectorVersions"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ed9888db-c08f-4880-8c8f-9300fabbe8b3" elementFormDefault="qualified">
    <xsd:import namespace="http://schemas.microsoft.com/office/2006/documentManagement/types"/>
    <xsd:import namespace="http://schemas.microsoft.com/office/infopath/2007/PartnerControls"/>
    <xsd:element name="TaxCatchAll" ma:index="13" nillable="true" ma:displayName="Taxonomy Catch All Column" ma:hidden="true" ma:list="{81d3383e-2f59-4ab9-837f-b7921ffc7fe5}" ma:internalName="TaxCatchAll" ma:showField="CatchAllData" ma:web="ed9888db-c08f-4880-8c8f-9300fabbe8b3">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共有相手の詳細情報"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01154edc-d128-4cc9-8ba8-0a52feda84e1">
      <Terms xmlns="http://schemas.microsoft.com/office/infopath/2007/PartnerControls"/>
    </lcf76f155ced4ddcb4097134ff3c332f>
    <TaxCatchAll xmlns="ed9888db-c08f-4880-8c8f-9300fabbe8b3"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E7EE16A-883F-41A0-AFB8-09032C37B583}"/>
</file>

<file path=customXml/itemProps2.xml><?xml version="1.0" encoding="utf-8"?>
<ds:datastoreItem xmlns:ds="http://schemas.openxmlformats.org/officeDocument/2006/customXml" ds:itemID="{15D3366B-5E84-4459-9011-4A5F6D0F68A2}">
  <ds:schemaRefs>
    <ds:schemaRef ds:uri="http://schemas.openxmlformats.org/package/2006/metadata/core-properties"/>
    <ds:schemaRef ds:uri="http://schemas.microsoft.com/office/2006/metadata/properties"/>
    <ds:schemaRef ds:uri="http://www.w3.org/XML/1998/namespace"/>
    <ds:schemaRef ds:uri="cbaede47-1446-4072-b76a-1b5f8260e7ea"/>
    <ds:schemaRef ds:uri="http://schemas.microsoft.com/office/2006/documentManagement/types"/>
    <ds:schemaRef ds:uri="http://purl.org/dc/terms/"/>
    <ds:schemaRef ds:uri="http://purl.org/dc/elements/1.1/"/>
    <ds:schemaRef ds:uri="http://schemas.microsoft.com/office/infopath/2007/PartnerControls"/>
    <ds:schemaRef ds:uri="ed9888db-c08f-4880-8c8f-9300fabbe8b3"/>
    <ds:schemaRef ds:uri="http://purl.org/dc/dcmitype/"/>
  </ds:schemaRefs>
</ds:datastoreItem>
</file>

<file path=customXml/itemProps3.xml><?xml version="1.0" encoding="utf-8"?>
<ds:datastoreItem xmlns:ds="http://schemas.openxmlformats.org/officeDocument/2006/customXml" ds:itemID="{905D76B9-2D6A-4395-A3D3-1CDD55F5197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デジタル庁テンプレート</Template>
  <TotalTime>0</TotalTime>
  <Words>4246</Words>
  <Application>Microsoft Office PowerPoint</Application>
  <PresentationFormat>A4 210 x 297 mm</PresentationFormat>
  <Paragraphs>469</Paragraphs>
  <Slides>18</Slides>
  <Notes>12</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18</vt:i4>
      </vt:variant>
    </vt:vector>
  </HeadingPairs>
  <TitlesOfParts>
    <vt:vector size="25" baseType="lpstr">
      <vt:lpstr>BIZ UDPゴシック</vt:lpstr>
      <vt:lpstr>Meiryo UI</vt:lpstr>
      <vt:lpstr>游ゴシック</vt:lpstr>
      <vt:lpstr>Yu Gothic Medium</vt:lpstr>
      <vt:lpstr>Arial</vt:lpstr>
      <vt:lpstr>Wingdings</vt:lpstr>
      <vt:lpstr>デジタル庁_20210907</vt:lpstr>
      <vt:lpstr>令和5年度　ガバメントクラウドの先行事業（基幹業務システム）における調査研究  目標管理指標の検証 検証結果</vt:lpstr>
      <vt:lpstr>1．本資料の位置付け</vt:lpstr>
      <vt:lpstr>PowerPoint プレゼンテーション</vt:lpstr>
      <vt:lpstr>2．目標管理指標検討の根拠</vt:lpstr>
      <vt:lpstr>PowerPoint プレゼンテーション</vt:lpstr>
      <vt:lpstr>PowerPoint プレゼンテーション</vt:lpstr>
      <vt:lpstr>3．地方公共団体情報システムにおける 　　 目標管理指標</vt:lpstr>
      <vt:lpstr>PowerPoint プレゼンテーション</vt:lpstr>
      <vt:lpstr>PowerPoint プレゼンテーション</vt:lpstr>
      <vt:lpstr>4．地方公共団体におけるKPIの運用</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revision>1</cp:revision>
  <dcterms:created xsi:type="dcterms:W3CDTF">2024-09-05T05:47:18Z</dcterms:created>
  <dcterms:modified xsi:type="dcterms:W3CDTF">2024-09-05T09:05:43Z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0x010100F30E2F3A16F92B4AB9E792CF74957C4D</vt:lpwstr>
  </property>
  <property fmtid="{D5CDD505-2E9C-101B-9397-08002B2CF9AE}" pid="3" name="MediaServiceImageTags">
    <vt:lpwstr/>
  </property>
</Properties>
</file>