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1"/>
  </p:sldMasterIdLst>
  <p:notesMasterIdLst>
    <p:notesMasterId r:id="rId3"/>
  </p:notesMasterIdLst>
  <p:handoutMasterIdLst>
    <p:handoutMasterId r:id="rId4"/>
  </p:handoutMasterIdLst>
  <p:sldIdLst>
    <p:sldId id="2146848217"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02AEF4D-E03F-452F-B3BB-7EAF906F3F35}">
          <p14:sldIdLst>
            <p14:sldId id="2146848217"/>
          </p14:sldIdLst>
        </p14:section>
      </p14:sectionLst>
    </p:ext>
    <p:ext uri="{EFAFB233-063F-42B5-8137-9DF3F51BA10A}">
      <p15:sldGuideLst xmlns:p15="http://schemas.microsoft.com/office/powerpoint/2012/main">
        <p15:guide id="1" orient="horz" pos="618" userDrawn="1">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AB0D82"/>
    <a:srgbClr val="C5EBFF"/>
    <a:srgbClr val="0091DA"/>
    <a:srgbClr val="EAAA00"/>
    <a:srgbClr val="43B02A"/>
    <a:srgbClr val="ED214C"/>
    <a:srgbClr val="00338D"/>
    <a:srgbClr val="8C4FFF"/>
    <a:srgbClr val="FD34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FB4856-41D7-4551-AEA7-A2D30378CE04}" v="12" dt="2024-09-05T11:58:39.03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732" y="60"/>
      </p:cViewPr>
      <p:guideLst>
        <p:guide orient="horz" pos="618"/>
        <p:guide pos="312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1.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CE066A2-80AD-43A2-A219-2EA363DE0E2A}"/>
              </a:ext>
            </a:extLst>
          </p:cNvPr>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0F1F566-E206-4497-A045-9748E4E54D8F}"/>
              </a:ext>
            </a:extLst>
          </p:cNvPr>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20FB63DF-E160-42EB-8E2B-592BF8341029}" type="datetimeFigureOut">
              <a:rPr kumimoji="1" lang="ja-JP" altLang="en-US" smtClean="0"/>
              <a:t>2024/9/5</a:t>
            </a:fld>
            <a:endParaRPr kumimoji="1" lang="ja-JP" altLang="en-US"/>
          </a:p>
        </p:txBody>
      </p:sp>
      <p:sp>
        <p:nvSpPr>
          <p:cNvPr id="4" name="フッター プレースホルダー 3">
            <a:extLst>
              <a:ext uri="{FF2B5EF4-FFF2-40B4-BE49-F238E27FC236}">
                <a16:creationId xmlns:a16="http://schemas.microsoft.com/office/drawing/2014/main" id="{23837DE8-A473-4AF9-9810-C1A1D9F4FF5B}"/>
              </a:ext>
            </a:extLst>
          </p:cNvPr>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60060F2-222F-4090-A141-4BD7E4E55471}"/>
              </a:ext>
            </a:extLst>
          </p:cNvPr>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41D3E8D4-4D9A-4767-B4A8-F306926D80EE}" type="slidenum">
              <a:rPr kumimoji="1" lang="ja-JP" altLang="en-US" smtClean="0"/>
              <a:t>‹#›</a:t>
            </a:fld>
            <a:endParaRPr kumimoji="1" lang="ja-JP" altLang="en-US"/>
          </a:p>
        </p:txBody>
      </p:sp>
    </p:spTree>
    <p:extLst>
      <p:ext uri="{BB962C8B-B14F-4D97-AF65-F5344CB8AC3E}">
        <p14:creationId xmlns:p14="http://schemas.microsoft.com/office/powerpoint/2010/main" val="1449970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6014164F-1AF4-4168-B424-02521B930000}"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E969D58-0200-4E0D-8C47-F0B8749FCF3F}" type="slidenum">
              <a:rPr kumimoji="1" lang="ja-JP" altLang="en-US" smtClean="0"/>
              <a:t>‹#›</a:t>
            </a:fld>
            <a:endParaRPr kumimoji="1" lang="ja-JP" altLang="en-US"/>
          </a:p>
        </p:txBody>
      </p:sp>
    </p:spTree>
    <p:extLst>
      <p:ext uri="{BB962C8B-B14F-4D97-AF65-F5344CB8AC3E}">
        <p14:creationId xmlns:p14="http://schemas.microsoft.com/office/powerpoint/2010/main" val="30259525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842E95-3220-42D0-ADBD-4DD722CDA9C6}"/>
              </a:ext>
            </a:extLst>
          </p:cNvPr>
          <p:cNvSpPr>
            <a:spLocks noGrp="1"/>
          </p:cNvSpPr>
          <p:nvPr>
            <p:ph type="ctrTitle"/>
          </p:nvPr>
        </p:nvSpPr>
        <p:spPr>
          <a:xfrm>
            <a:off x="1100166" y="1725196"/>
            <a:ext cx="7705668" cy="1592744"/>
          </a:xfrm>
        </p:spPr>
        <p:txBody>
          <a:bodyPr anchor="b"/>
          <a:lstStyle>
            <a:lvl1pPr algn="l">
              <a:lnSpc>
                <a:spcPct val="100000"/>
              </a:lnSpc>
              <a:defRPr sz="4875" b="1">
                <a:latin typeface="Yu Gothic Medium" panose="020B0500000000000000" pitchFamily="34" charset="-128"/>
                <a:ea typeface="Yu Gothic Medium" panose="020B0500000000000000" pitchFamily="34" charset="-128"/>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6AC1769-CAF8-471C-80F2-350AEAEA5029}"/>
              </a:ext>
            </a:extLst>
          </p:cNvPr>
          <p:cNvSpPr>
            <a:spLocks noGrp="1"/>
          </p:cNvSpPr>
          <p:nvPr>
            <p:ph type="subTitle" idx="1"/>
          </p:nvPr>
        </p:nvSpPr>
        <p:spPr>
          <a:xfrm>
            <a:off x="1208269" y="3571616"/>
            <a:ext cx="7597565" cy="885299"/>
          </a:xfrm>
        </p:spPr>
        <p:txBody>
          <a:bodyPr/>
          <a:lstStyle>
            <a:lvl1pPr marL="0" indent="0" algn="l">
              <a:buFont typeface="Arial" panose="020B0604020202020204" pitchFamily="34" charset="0"/>
              <a:buNone/>
              <a:defRPr sz="1950" b="0">
                <a:solidFill>
                  <a:schemeClr val="bg1">
                    <a:lumMod val="50000"/>
                  </a:schemeClr>
                </a:solidFill>
              </a:defRPr>
            </a:lvl1pPr>
            <a:lvl2pPr marL="371464" indent="0" algn="ctr">
              <a:buNone/>
              <a:defRPr sz="1625"/>
            </a:lvl2pPr>
            <a:lvl3pPr marL="742927" indent="0" algn="ctr">
              <a:buNone/>
              <a:defRPr sz="1462"/>
            </a:lvl3pPr>
            <a:lvl4pPr marL="1114391" indent="0" algn="ctr">
              <a:buNone/>
              <a:defRPr sz="1300"/>
            </a:lvl4pPr>
            <a:lvl5pPr marL="1485854" indent="0" algn="ctr">
              <a:buNone/>
              <a:defRPr sz="1300"/>
            </a:lvl5pPr>
            <a:lvl6pPr marL="1857318" indent="0" algn="ctr">
              <a:buNone/>
              <a:defRPr sz="1300"/>
            </a:lvl6pPr>
            <a:lvl7pPr marL="2228781" indent="0" algn="ctr">
              <a:buNone/>
              <a:defRPr sz="1300"/>
            </a:lvl7pPr>
            <a:lvl8pPr marL="2600245" indent="0" algn="ctr">
              <a:buNone/>
              <a:defRPr sz="1300"/>
            </a:lvl8pPr>
            <a:lvl9pPr marL="2971709" indent="0" algn="ctr">
              <a:buNone/>
              <a:defRPr sz="1300"/>
            </a:lvl9pPr>
          </a:lstStyle>
          <a:p>
            <a:r>
              <a:rPr kumimoji="1" lang="ja-JP" altLang="en-US"/>
              <a:t>マスター サブタイトルの書式設定</a:t>
            </a:r>
          </a:p>
        </p:txBody>
      </p:sp>
      <p:pic>
        <p:nvPicPr>
          <p:cNvPr id="6" name="図 5" descr="ロゴ&#10;&#10;自動的に生成された説明">
            <a:extLst>
              <a:ext uri="{FF2B5EF4-FFF2-40B4-BE49-F238E27FC236}">
                <a16:creationId xmlns:a16="http://schemas.microsoft.com/office/drawing/2014/main" id="{039A5C5F-7649-46F9-BF69-CB67517E6EA6}"/>
              </a:ext>
            </a:extLst>
          </p:cNvPr>
          <p:cNvPicPr>
            <a:picLocks noChangeAspect="1"/>
          </p:cNvPicPr>
          <p:nvPr userDrawn="1"/>
        </p:nvPicPr>
        <p:blipFill>
          <a:blip r:embed="rId2"/>
          <a:stretch>
            <a:fillRect/>
          </a:stretch>
        </p:blipFill>
        <p:spPr>
          <a:xfrm>
            <a:off x="1018645" y="4658934"/>
            <a:ext cx="2915021" cy="944604"/>
          </a:xfrm>
          <a:prstGeom prst="rect">
            <a:avLst/>
          </a:prstGeom>
        </p:spPr>
      </p:pic>
    </p:spTree>
    <p:extLst>
      <p:ext uri="{BB962C8B-B14F-4D97-AF65-F5344CB8AC3E}">
        <p14:creationId xmlns:p14="http://schemas.microsoft.com/office/powerpoint/2010/main" val="1372980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セクションタイトル">
    <p:bg>
      <p:bgRef idx="1001">
        <a:schemeClr val="bg1"/>
      </p:bgRef>
    </p:bg>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40BB1C74-900B-433F-890C-085C1B5AD068}"/>
              </a:ext>
            </a:extLst>
          </p:cNvPr>
          <p:cNvSpPr>
            <a:spLocks noGrp="1"/>
          </p:cNvSpPr>
          <p:nvPr>
            <p:ph type="body" idx="1"/>
          </p:nvPr>
        </p:nvSpPr>
        <p:spPr>
          <a:xfrm>
            <a:off x="780568" y="3607309"/>
            <a:ext cx="8439235" cy="702565"/>
          </a:xfrm>
        </p:spPr>
        <p:txBody>
          <a:bodyPr/>
          <a:lstStyle>
            <a:lvl1pPr marL="0" indent="0">
              <a:buNone/>
              <a:defRPr sz="1950">
                <a:solidFill>
                  <a:schemeClr val="bg1">
                    <a:lumMod val="50000"/>
                  </a:schemeClr>
                </a:solidFill>
              </a:defRPr>
            </a:lvl1pPr>
            <a:lvl2pPr marL="371464" indent="0">
              <a:buNone/>
              <a:defRPr sz="1625">
                <a:solidFill>
                  <a:schemeClr val="tx1">
                    <a:tint val="75000"/>
                  </a:schemeClr>
                </a:solidFill>
              </a:defRPr>
            </a:lvl2pPr>
            <a:lvl3pPr marL="742927" indent="0">
              <a:buNone/>
              <a:defRPr sz="1462">
                <a:solidFill>
                  <a:schemeClr val="tx1">
                    <a:tint val="75000"/>
                  </a:schemeClr>
                </a:solidFill>
              </a:defRPr>
            </a:lvl3pPr>
            <a:lvl4pPr marL="1114391" indent="0">
              <a:buNone/>
              <a:defRPr sz="1300">
                <a:solidFill>
                  <a:schemeClr val="tx1">
                    <a:tint val="75000"/>
                  </a:schemeClr>
                </a:solidFill>
              </a:defRPr>
            </a:lvl4pPr>
            <a:lvl5pPr marL="1485854" indent="0">
              <a:buNone/>
              <a:defRPr sz="1300">
                <a:solidFill>
                  <a:schemeClr val="tx1">
                    <a:tint val="75000"/>
                  </a:schemeClr>
                </a:solidFill>
              </a:defRPr>
            </a:lvl5pPr>
            <a:lvl6pPr marL="1857318" indent="0">
              <a:buNone/>
              <a:defRPr sz="1300">
                <a:solidFill>
                  <a:schemeClr val="tx1">
                    <a:tint val="75000"/>
                  </a:schemeClr>
                </a:solidFill>
              </a:defRPr>
            </a:lvl6pPr>
            <a:lvl7pPr marL="2228781" indent="0">
              <a:buNone/>
              <a:defRPr sz="1300">
                <a:solidFill>
                  <a:schemeClr val="tx1">
                    <a:tint val="75000"/>
                  </a:schemeClr>
                </a:solidFill>
              </a:defRPr>
            </a:lvl7pPr>
            <a:lvl8pPr marL="2600245" indent="0">
              <a:buNone/>
              <a:defRPr sz="1300">
                <a:solidFill>
                  <a:schemeClr val="tx1">
                    <a:tint val="75000"/>
                  </a:schemeClr>
                </a:solidFill>
              </a:defRPr>
            </a:lvl8pPr>
            <a:lvl9pPr marL="2971709" indent="0">
              <a:buNone/>
              <a:defRPr sz="1300">
                <a:solidFill>
                  <a:schemeClr val="tx1">
                    <a:tint val="75000"/>
                  </a:schemeClr>
                </a:solidFill>
              </a:defRPr>
            </a:lvl9pPr>
          </a:lstStyle>
          <a:p>
            <a:pPr lvl="0"/>
            <a:r>
              <a:rPr kumimoji="1" lang="ja-JP" altLang="en-US"/>
              <a:t>マスター テキストの書式設定</a:t>
            </a:r>
          </a:p>
        </p:txBody>
      </p:sp>
      <p:sp>
        <p:nvSpPr>
          <p:cNvPr id="8" name="スライド番号プレースホルダー 7">
            <a:extLst>
              <a:ext uri="{FF2B5EF4-FFF2-40B4-BE49-F238E27FC236}">
                <a16:creationId xmlns:a16="http://schemas.microsoft.com/office/drawing/2014/main" id="{6492E362-A3DC-437E-BF84-EA28136E2F78}"/>
              </a:ext>
            </a:extLst>
          </p:cNvPr>
          <p:cNvSpPr>
            <a:spLocks noGrp="1"/>
          </p:cNvSpPr>
          <p:nvPr>
            <p:ph type="sldNum" sz="quarter" idx="10"/>
          </p:nvPr>
        </p:nvSpPr>
        <p:spPr>
          <a:xfrm>
            <a:off x="7290126" y="6321266"/>
            <a:ext cx="2228850" cy="365125"/>
          </a:xfrm>
          <a:prstGeom prst="rect">
            <a:avLst/>
          </a:prstGeom>
        </p:spPr>
        <p:txBody>
          <a:bodyPr/>
          <a:lstStyle>
            <a:lvl1pPr>
              <a:defRPr b="0"/>
            </a:lvl1pPr>
          </a:lstStyle>
          <a:p>
            <a:fld id="{DFD4F317-19D0-4848-B5EB-5B174DBE8CF9}" type="slidenum">
              <a:rPr lang="ja-JP" altLang="en-US" smtClean="0"/>
              <a:pPr/>
              <a:t>‹#›</a:t>
            </a:fld>
            <a:endParaRPr lang="ja-JP" altLang="en-US"/>
          </a:p>
        </p:txBody>
      </p:sp>
      <p:sp>
        <p:nvSpPr>
          <p:cNvPr id="12" name="四角形: 角を丸くする 11">
            <a:extLst>
              <a:ext uri="{FF2B5EF4-FFF2-40B4-BE49-F238E27FC236}">
                <a16:creationId xmlns:a16="http://schemas.microsoft.com/office/drawing/2014/main" id="{43627A73-0747-4D72-B2BD-4AAA11DE0439}"/>
              </a:ext>
            </a:extLst>
          </p:cNvPr>
          <p:cNvSpPr/>
          <p:nvPr userDrawn="1"/>
        </p:nvSpPr>
        <p:spPr>
          <a:xfrm flipH="1" flipV="1">
            <a:off x="-71950" y="2999808"/>
            <a:ext cx="351000" cy="72000"/>
          </a:xfrm>
          <a:prstGeom prst="roundRect">
            <a:avLst>
              <a:gd name="adj" fmla="val 50000"/>
            </a:avLst>
          </a:prstGeom>
          <a:solidFill>
            <a:srgbClr val="11A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4" name="タイトル 13">
            <a:extLst>
              <a:ext uri="{FF2B5EF4-FFF2-40B4-BE49-F238E27FC236}">
                <a16:creationId xmlns:a16="http://schemas.microsoft.com/office/drawing/2014/main" id="{61A0D176-8CFC-4AF5-8C87-029AD308E19B}"/>
              </a:ext>
            </a:extLst>
          </p:cNvPr>
          <p:cNvSpPr>
            <a:spLocks noGrp="1"/>
          </p:cNvSpPr>
          <p:nvPr>
            <p:ph type="title"/>
          </p:nvPr>
        </p:nvSpPr>
        <p:spPr>
          <a:xfrm>
            <a:off x="681038" y="2741882"/>
            <a:ext cx="8543925" cy="587853"/>
          </a:xfrm>
        </p:spPr>
        <p:txBody>
          <a:bodyPr/>
          <a:lstStyle/>
          <a:p>
            <a:r>
              <a:rPr kumimoji="1" lang="ja-JP" altLang="en-US"/>
              <a:t>マスター タイトルの書式設定</a:t>
            </a:r>
          </a:p>
        </p:txBody>
      </p:sp>
    </p:spTree>
    <p:extLst>
      <p:ext uri="{BB962C8B-B14F-4D97-AF65-F5344CB8AC3E}">
        <p14:creationId xmlns:p14="http://schemas.microsoft.com/office/powerpoint/2010/main" val="41220774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732648-477B-4A43-9D46-DAE92109370E}"/>
              </a:ext>
            </a:extLst>
          </p:cNvPr>
          <p:cNvSpPr>
            <a:spLocks noGrp="1"/>
          </p:cNvSpPr>
          <p:nvPr>
            <p:ph idx="1"/>
          </p:nvPr>
        </p:nvSpPr>
        <p:spPr>
          <a:xfrm>
            <a:off x="681038" y="1371241"/>
            <a:ext cx="8543925" cy="481599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 name="四角形: 角を丸くする 9">
            <a:extLst>
              <a:ext uri="{FF2B5EF4-FFF2-40B4-BE49-F238E27FC236}">
                <a16:creationId xmlns:a16="http://schemas.microsoft.com/office/drawing/2014/main" id="{289409F8-EA45-418E-82BE-AC3F77EFB8EA}"/>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
        <p:nvSpPr>
          <p:cNvPr id="13" name="タイトル 12">
            <a:extLst>
              <a:ext uri="{FF2B5EF4-FFF2-40B4-BE49-F238E27FC236}">
                <a16:creationId xmlns:a16="http://schemas.microsoft.com/office/drawing/2014/main" id="{380D5B96-5C60-4A67-AFCD-B21CB4FAEA04}"/>
              </a:ext>
            </a:extLst>
          </p:cNvPr>
          <p:cNvSpPr>
            <a:spLocks noGrp="1"/>
          </p:cNvSpPr>
          <p:nvPr>
            <p:ph type="title"/>
          </p:nvPr>
        </p:nvSpPr>
        <p:spPr/>
        <p:txBody>
          <a:bodyPr/>
          <a:lstStyle/>
          <a:p>
            <a:r>
              <a:rPr kumimoji="1" lang="ja-JP" altLang="en-US"/>
              <a:t>マスター タイトルの書式設定</a:t>
            </a:r>
          </a:p>
        </p:txBody>
      </p:sp>
      <p:sp>
        <p:nvSpPr>
          <p:cNvPr id="16" name="スライド番号プレースホルダー 5">
            <a:extLst>
              <a:ext uri="{FF2B5EF4-FFF2-40B4-BE49-F238E27FC236}">
                <a16:creationId xmlns:a16="http://schemas.microsoft.com/office/drawing/2014/main" id="{9D4168DF-F529-4E13-8BE3-CA221CFEC4AA}"/>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46171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とサマリ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4C7E0D-74A9-4B86-AB69-599D176FF025}"/>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EB0139A8-CC9E-4532-A515-254A86699D6F}"/>
              </a:ext>
            </a:extLst>
          </p:cNvPr>
          <p:cNvSpPr>
            <a:spLocks noGrp="1"/>
          </p:cNvSpPr>
          <p:nvPr>
            <p:ph type="sldNum" sz="quarter" idx="10"/>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
        <p:nvSpPr>
          <p:cNvPr id="5" name="コンテンツ プレースホルダー 4">
            <a:extLst>
              <a:ext uri="{FF2B5EF4-FFF2-40B4-BE49-F238E27FC236}">
                <a16:creationId xmlns:a16="http://schemas.microsoft.com/office/drawing/2014/main" id="{8206B1B8-1AF3-434B-8280-C73033673391}"/>
              </a:ext>
            </a:extLst>
          </p:cNvPr>
          <p:cNvSpPr>
            <a:spLocks noGrp="1"/>
          </p:cNvSpPr>
          <p:nvPr>
            <p:ph sz="quarter" idx="11"/>
          </p:nvPr>
        </p:nvSpPr>
        <p:spPr>
          <a:xfrm>
            <a:off x="681039" y="1333179"/>
            <a:ext cx="8543925" cy="1858852"/>
          </a:xfrm>
          <a:solidFill>
            <a:schemeClr val="bg1">
              <a:lumMod val="95000"/>
            </a:schemeClr>
          </a:solidFill>
          <a:ln>
            <a:noFill/>
          </a:ln>
        </p:spPr>
        <p:txBody>
          <a:bodyPr lIns="360000" tIns="216000" rIns="360000" bIns="216000" anchor="t" anchorCtr="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テキスト プレースホルダー 6">
            <a:extLst>
              <a:ext uri="{FF2B5EF4-FFF2-40B4-BE49-F238E27FC236}">
                <a16:creationId xmlns:a16="http://schemas.microsoft.com/office/drawing/2014/main" id="{D79A32D3-134A-4CE3-A056-4DF21D27B02B}"/>
              </a:ext>
            </a:extLst>
          </p:cNvPr>
          <p:cNvSpPr>
            <a:spLocks noGrp="1"/>
          </p:cNvSpPr>
          <p:nvPr>
            <p:ph type="body" sz="quarter" idx="12"/>
          </p:nvPr>
        </p:nvSpPr>
        <p:spPr>
          <a:xfrm>
            <a:off x="681038" y="3341714"/>
            <a:ext cx="8543925" cy="28097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四角形: 角を丸くする 5">
            <a:extLst>
              <a:ext uri="{FF2B5EF4-FFF2-40B4-BE49-F238E27FC236}">
                <a16:creationId xmlns:a16="http://schemas.microsoft.com/office/drawing/2014/main" id="{2C5074BC-E1F6-41F5-AA0E-167124EC1255}"/>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a:p>
        </p:txBody>
      </p:sp>
    </p:spTree>
    <p:extLst>
      <p:ext uri="{BB962C8B-B14F-4D97-AF65-F5344CB8AC3E}">
        <p14:creationId xmlns:p14="http://schemas.microsoft.com/office/powerpoint/2010/main" val="1489428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のみ">
    <p:spTree>
      <p:nvGrpSpPr>
        <p:cNvPr id="1" name=""/>
        <p:cNvGrpSpPr/>
        <p:nvPr/>
      </p:nvGrpSpPr>
      <p:grpSpPr>
        <a:xfrm>
          <a:off x="0" y="0"/>
          <a:ext cx="0" cy="0"/>
          <a:chOff x="0" y="0"/>
          <a:chExt cx="0" cy="0"/>
        </a:xfrm>
      </p:grpSpPr>
      <p:pic>
        <p:nvPicPr>
          <p:cNvPr id="4" name="図 3" descr="ロゴ&#10;&#10;自動的に生成された説明">
            <a:extLst>
              <a:ext uri="{FF2B5EF4-FFF2-40B4-BE49-F238E27FC236}">
                <a16:creationId xmlns:a16="http://schemas.microsoft.com/office/drawing/2014/main" id="{CE5FD01F-C2F8-4606-BFD3-25127B534B0C}"/>
              </a:ext>
            </a:extLst>
          </p:cNvPr>
          <p:cNvPicPr>
            <a:picLocks noChangeAspect="1"/>
          </p:cNvPicPr>
          <p:nvPr userDrawn="1"/>
        </p:nvPicPr>
        <p:blipFill>
          <a:blip r:embed="rId2"/>
          <a:stretch>
            <a:fillRect/>
          </a:stretch>
        </p:blipFill>
        <p:spPr>
          <a:xfrm>
            <a:off x="3055189" y="2814020"/>
            <a:ext cx="3795623" cy="1229960"/>
          </a:xfrm>
          <a:prstGeom prst="rect">
            <a:avLst/>
          </a:prstGeom>
        </p:spPr>
      </p:pic>
    </p:spTree>
    <p:extLst>
      <p:ext uri="{BB962C8B-B14F-4D97-AF65-F5344CB8AC3E}">
        <p14:creationId xmlns:p14="http://schemas.microsoft.com/office/powerpoint/2010/main" val="3109770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ONE COLUMN TEXT">
    <p:spTree>
      <p:nvGrpSpPr>
        <p:cNvPr id="1" name=""/>
        <p:cNvGrpSpPr/>
        <p:nvPr/>
      </p:nvGrpSpPr>
      <p:grpSpPr>
        <a:xfrm>
          <a:off x="0" y="0"/>
          <a:ext cx="0" cy="0"/>
          <a:chOff x="0" y="0"/>
          <a:chExt cx="0" cy="0"/>
        </a:xfrm>
      </p:grpSpPr>
      <p:sp>
        <p:nvSpPr>
          <p:cNvPr id="9" name="Text Placeholder 8"/>
          <p:cNvSpPr>
            <a:spLocks noGrp="1"/>
          </p:cNvSpPr>
          <p:nvPr>
            <p:ph type="body" sz="quarter" idx="10"/>
          </p:nvPr>
        </p:nvSpPr>
        <p:spPr>
          <a:xfrm>
            <a:off x="488951" y="1422400"/>
            <a:ext cx="8928100" cy="46044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11" hasCustomPrompt="1"/>
          </p:nvPr>
        </p:nvSpPr>
        <p:spPr>
          <a:xfrm>
            <a:off x="488952" y="203863"/>
            <a:ext cx="8591450" cy="169200"/>
          </a:xfrm>
        </p:spPr>
        <p:txBody>
          <a:bodyPr anchor="b"/>
          <a:lstStyle>
            <a:lvl1pPr>
              <a:spcAft>
                <a:spcPts val="0"/>
              </a:spcAft>
              <a:defRPr sz="1023"/>
            </a:lvl1pPr>
          </a:lstStyle>
          <a:p>
            <a:pPr lvl="0"/>
            <a:r>
              <a:rPr lang="en-US"/>
              <a:t>Super title here</a:t>
            </a:r>
          </a:p>
        </p:txBody>
      </p:sp>
      <p:sp>
        <p:nvSpPr>
          <p:cNvPr id="6" name="Title 5"/>
          <p:cNvSpPr>
            <a:spLocks noGrp="1"/>
          </p:cNvSpPr>
          <p:nvPr>
            <p:ph type="title"/>
          </p:nvPr>
        </p:nvSpPr>
        <p:spPr>
          <a:xfrm>
            <a:off x="488951" y="451575"/>
            <a:ext cx="8928100" cy="723600"/>
          </a:xfrm>
        </p:spPr>
        <p:txBody>
          <a:bodyPr/>
          <a:lstStyle/>
          <a:p>
            <a:r>
              <a:rPr lang="ja-JP" altLang="en-US"/>
              <a:t>マスター タイトルの書式設定</a:t>
            </a:r>
            <a:endParaRPr lang="en-GB"/>
          </a:p>
        </p:txBody>
      </p:sp>
      <p:sp>
        <p:nvSpPr>
          <p:cNvPr id="2" name="スライド番号プレースホルダー 2">
            <a:extLst>
              <a:ext uri="{FF2B5EF4-FFF2-40B4-BE49-F238E27FC236}">
                <a16:creationId xmlns:a16="http://schemas.microsoft.com/office/drawing/2014/main" id="{B33E92C4-CB93-F305-5A41-A4982ACD3FA1}"/>
              </a:ext>
            </a:extLst>
          </p:cNvPr>
          <p:cNvSpPr>
            <a:spLocks noGrp="1"/>
          </p:cNvSpPr>
          <p:nvPr>
            <p:ph type="sldNum" sz="quarter" idx="12"/>
          </p:nvPr>
        </p:nvSpPr>
        <p:spPr>
          <a:xfrm>
            <a:off x="7290126" y="6321266"/>
            <a:ext cx="2228850" cy="365125"/>
          </a:xfrm>
          <a:prstGeom prst="rect">
            <a:avLst/>
          </a:prstGeom>
        </p:spPr>
        <p:txBody>
          <a:body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2628862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97C095-A7F2-4984-ACC5-C9562C920942}"/>
              </a:ext>
            </a:extLst>
          </p:cNvPr>
          <p:cNvSpPr>
            <a:spLocks noGrp="1"/>
          </p:cNvSpPr>
          <p:nvPr>
            <p:ph type="title"/>
          </p:nvPr>
        </p:nvSpPr>
        <p:spPr>
          <a:xfrm>
            <a:off x="681038" y="521198"/>
            <a:ext cx="8543925" cy="587853"/>
          </a:xfrm>
          <a:prstGeom prst="rect">
            <a:avLst/>
          </a:prstGeom>
        </p:spPr>
        <p:txBody>
          <a:bodyPr vert="horz" lIns="91440" tIns="45720" rIns="91440" bIns="45720" rtlCol="0" anchor="ctr">
            <a:sp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BA1709-158A-4617-99E8-415D5F793D73}"/>
              </a:ext>
            </a:extLst>
          </p:cNvPr>
          <p:cNvSpPr>
            <a:spLocks noGrp="1"/>
          </p:cNvSpPr>
          <p:nvPr>
            <p:ph type="body" idx="1"/>
          </p:nvPr>
        </p:nvSpPr>
        <p:spPr>
          <a:xfrm>
            <a:off x="681038" y="1362076"/>
            <a:ext cx="8543925" cy="481488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四角形: 角を丸くする 6">
            <a:extLst>
              <a:ext uri="{FF2B5EF4-FFF2-40B4-BE49-F238E27FC236}">
                <a16:creationId xmlns:a16="http://schemas.microsoft.com/office/drawing/2014/main" id="{6C56D0FB-4D86-AD9C-7DF6-57BFC1F09342}"/>
              </a:ext>
            </a:extLst>
          </p:cNvPr>
          <p:cNvSpPr/>
          <p:nvPr userDrawn="1"/>
        </p:nvSpPr>
        <p:spPr>
          <a:xfrm flipH="1" flipV="1">
            <a:off x="-71950" y="779126"/>
            <a:ext cx="351000" cy="72000"/>
          </a:xfrm>
          <a:prstGeom prst="roundRect">
            <a:avLst>
              <a:gd name="adj" fmla="val 50000"/>
            </a:avLst>
          </a:prstGeom>
          <a:solidFill>
            <a:srgbClr val="1E50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2" b="0" i="0">
              <a:latin typeface="Arial" panose="020B0604020202020204" pitchFamily="34" charset="0"/>
            </a:endParaRPr>
          </a:p>
        </p:txBody>
      </p:sp>
      <p:sp>
        <p:nvSpPr>
          <p:cNvPr id="8" name="スライド番号プレースホルダー 5">
            <a:extLst>
              <a:ext uri="{FF2B5EF4-FFF2-40B4-BE49-F238E27FC236}">
                <a16:creationId xmlns:a16="http://schemas.microsoft.com/office/drawing/2014/main" id="{4FF5FE48-3001-7CDC-214B-230A24297B4C}"/>
              </a:ext>
            </a:extLst>
          </p:cNvPr>
          <p:cNvSpPr>
            <a:spLocks noGrp="1"/>
          </p:cNvSpPr>
          <p:nvPr>
            <p:ph type="sldNum" sz="quarter" idx="4"/>
          </p:nvPr>
        </p:nvSpPr>
        <p:spPr>
          <a:xfrm>
            <a:off x="7290126" y="6321266"/>
            <a:ext cx="2228850" cy="365125"/>
          </a:xfrm>
          <a:prstGeom prst="rect">
            <a:avLst/>
          </a:prstGeom>
        </p:spPr>
        <p:txBody>
          <a:bodyPr vert="horz" lIns="91440" tIns="45720" rIns="91440" bIns="45720" rtlCol="0" anchor="ctr"/>
          <a:lstStyle>
            <a:lvl1pPr algn="r">
              <a:defRPr sz="1137" b="0" i="0">
                <a:solidFill>
                  <a:schemeClr val="bg1">
                    <a:lumMod val="50000"/>
                  </a:schemeClr>
                </a:solidFill>
                <a:latin typeface="+mj-lt"/>
              </a:defRPr>
            </a:lvl1pPr>
          </a:lstStyle>
          <a:p>
            <a:fld id="{DFD4F317-19D0-4848-B5EB-5B174DBE8CF9}" type="slidenum">
              <a:rPr lang="ja-JP" altLang="en-US" smtClean="0"/>
              <a:pPr/>
              <a:t>‹#›</a:t>
            </a:fld>
            <a:endParaRPr lang="ja-JP" altLang="en-US"/>
          </a:p>
        </p:txBody>
      </p:sp>
    </p:spTree>
    <p:extLst>
      <p:ext uri="{BB962C8B-B14F-4D97-AF65-F5344CB8AC3E}">
        <p14:creationId xmlns:p14="http://schemas.microsoft.com/office/powerpoint/2010/main" val="338451619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58" r:id="rId5"/>
    <p:sldLayoutId id="2147483660" r:id="rId6"/>
  </p:sldLayoutIdLst>
  <p:hf hdr="0" ftr="0" dt="0"/>
  <p:txStyles>
    <p:titleStyle>
      <a:lvl1pPr algn="l" defTabSz="742927" rtl="0" eaLnBrk="1" latinLnBrk="0" hangingPunct="1">
        <a:lnSpc>
          <a:spcPct val="90000"/>
        </a:lnSpc>
        <a:spcBef>
          <a:spcPct val="0"/>
        </a:spcBef>
        <a:buNone/>
        <a:defRPr kumimoji="1" sz="3575" b="1" kern="1200">
          <a:solidFill>
            <a:schemeClr val="tx1"/>
          </a:solidFill>
          <a:latin typeface="+mj-lt"/>
          <a:ea typeface="+mj-ea"/>
          <a:cs typeface="+mj-cs"/>
        </a:defRPr>
      </a:lvl1pPr>
    </p:titleStyle>
    <p:body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927" rtl="0" eaLnBrk="1" latinLnBrk="0" hangingPunct="1">
        <a:defRPr kumimoji="1" sz="1462" kern="1200">
          <a:solidFill>
            <a:schemeClr val="tx1"/>
          </a:solidFill>
          <a:latin typeface="+mn-lt"/>
          <a:ea typeface="+mn-ea"/>
          <a:cs typeface="+mn-cs"/>
        </a:defRPr>
      </a:lvl1pPr>
      <a:lvl2pPr marL="371464" algn="l" defTabSz="742927" rtl="0" eaLnBrk="1" latinLnBrk="0" hangingPunct="1">
        <a:defRPr kumimoji="1" sz="1462" kern="1200">
          <a:solidFill>
            <a:schemeClr val="tx1"/>
          </a:solidFill>
          <a:latin typeface="+mn-lt"/>
          <a:ea typeface="+mn-ea"/>
          <a:cs typeface="+mn-cs"/>
        </a:defRPr>
      </a:lvl2pPr>
      <a:lvl3pPr marL="742927" algn="l" defTabSz="742927" rtl="0" eaLnBrk="1" latinLnBrk="0" hangingPunct="1">
        <a:defRPr kumimoji="1" sz="1462" kern="1200">
          <a:solidFill>
            <a:schemeClr val="tx1"/>
          </a:solidFill>
          <a:latin typeface="+mn-lt"/>
          <a:ea typeface="+mn-ea"/>
          <a:cs typeface="+mn-cs"/>
        </a:defRPr>
      </a:lvl3pPr>
      <a:lvl4pPr marL="1114391" algn="l" defTabSz="742927" rtl="0" eaLnBrk="1" latinLnBrk="0" hangingPunct="1">
        <a:defRPr kumimoji="1" sz="1462" kern="1200">
          <a:solidFill>
            <a:schemeClr val="tx1"/>
          </a:solidFill>
          <a:latin typeface="+mn-lt"/>
          <a:ea typeface="+mn-ea"/>
          <a:cs typeface="+mn-cs"/>
        </a:defRPr>
      </a:lvl4pPr>
      <a:lvl5pPr marL="1485854" algn="l" defTabSz="742927" rtl="0" eaLnBrk="1" latinLnBrk="0" hangingPunct="1">
        <a:defRPr kumimoji="1" sz="1462" kern="1200">
          <a:solidFill>
            <a:schemeClr val="tx1"/>
          </a:solidFill>
          <a:latin typeface="+mn-lt"/>
          <a:ea typeface="+mn-ea"/>
          <a:cs typeface="+mn-cs"/>
        </a:defRPr>
      </a:lvl5pPr>
      <a:lvl6pPr marL="1857318" algn="l" defTabSz="742927" rtl="0" eaLnBrk="1" latinLnBrk="0" hangingPunct="1">
        <a:defRPr kumimoji="1" sz="1462" kern="1200">
          <a:solidFill>
            <a:schemeClr val="tx1"/>
          </a:solidFill>
          <a:latin typeface="+mn-lt"/>
          <a:ea typeface="+mn-ea"/>
          <a:cs typeface="+mn-cs"/>
        </a:defRPr>
      </a:lvl6pPr>
      <a:lvl7pPr marL="2228781" algn="l" defTabSz="742927" rtl="0" eaLnBrk="1" latinLnBrk="0" hangingPunct="1">
        <a:defRPr kumimoji="1" sz="1462" kern="1200">
          <a:solidFill>
            <a:schemeClr val="tx1"/>
          </a:solidFill>
          <a:latin typeface="+mn-lt"/>
          <a:ea typeface="+mn-ea"/>
          <a:cs typeface="+mn-cs"/>
        </a:defRPr>
      </a:lvl7pPr>
      <a:lvl8pPr marL="2600245" algn="l" defTabSz="742927" rtl="0" eaLnBrk="1" latinLnBrk="0" hangingPunct="1">
        <a:defRPr kumimoji="1" sz="1462" kern="1200">
          <a:solidFill>
            <a:schemeClr val="tx1"/>
          </a:solidFill>
          <a:latin typeface="+mn-lt"/>
          <a:ea typeface="+mn-ea"/>
          <a:cs typeface="+mn-cs"/>
        </a:defRPr>
      </a:lvl8pPr>
      <a:lvl9pPr marL="2971709" algn="l" defTabSz="742927" rtl="0" eaLnBrk="1" latinLnBrk="0" hangingPunct="1">
        <a:defRPr kumimoji="1" sz="1462"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スライド番号プレースホルダー 7">
            <a:extLst>
              <a:ext uri="{FF2B5EF4-FFF2-40B4-BE49-F238E27FC236}">
                <a16:creationId xmlns:a16="http://schemas.microsoft.com/office/drawing/2014/main" id="{EED899C6-3D79-13D2-4C2B-43088A184126}"/>
              </a:ext>
            </a:extLst>
          </p:cNvPr>
          <p:cNvSpPr>
            <a:spLocks noGrp="1"/>
          </p:cNvSpPr>
          <p:nvPr>
            <p:ph type="sldNum" sz="quarter" idx="12"/>
          </p:nvPr>
        </p:nvSpPr>
        <p:spPr/>
        <p:txBody>
          <a:bodyPr/>
          <a:lstStyle/>
          <a:p>
            <a:fld id="{DFD4F317-19D0-4848-B5EB-5B174DBE8CF9}" type="slidenum">
              <a:rPr lang="ja-JP" altLang="en-US" smtClean="0"/>
              <a:pPr/>
              <a:t>1</a:t>
            </a:fld>
            <a:endParaRPr lang="ja-JP" altLang="en-US"/>
          </a:p>
        </p:txBody>
      </p:sp>
      <p:sp>
        <p:nvSpPr>
          <p:cNvPr id="82" name="四角形: 角を丸くする 81">
            <a:extLst>
              <a:ext uri="{FF2B5EF4-FFF2-40B4-BE49-F238E27FC236}">
                <a16:creationId xmlns:a16="http://schemas.microsoft.com/office/drawing/2014/main" id="{15046C3B-97E3-8ADF-9904-9B868ECD2DB0}"/>
              </a:ext>
            </a:extLst>
          </p:cNvPr>
          <p:cNvSpPr>
            <a:spLocks/>
          </p:cNvSpPr>
          <p:nvPr/>
        </p:nvSpPr>
        <p:spPr>
          <a:xfrm>
            <a:off x="543774" y="2407115"/>
            <a:ext cx="18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１</a:t>
            </a:r>
          </a:p>
        </p:txBody>
      </p:sp>
      <p:sp>
        <p:nvSpPr>
          <p:cNvPr id="83" name="四角形: 角を丸くする 82">
            <a:extLst>
              <a:ext uri="{FF2B5EF4-FFF2-40B4-BE49-F238E27FC236}">
                <a16:creationId xmlns:a16="http://schemas.microsoft.com/office/drawing/2014/main" id="{71DF2165-FD55-3CB4-3D6E-9E76A781768E}"/>
              </a:ext>
            </a:extLst>
          </p:cNvPr>
          <p:cNvSpPr>
            <a:spLocks/>
          </p:cNvSpPr>
          <p:nvPr/>
        </p:nvSpPr>
        <p:spPr>
          <a:xfrm>
            <a:off x="543774" y="2875115"/>
            <a:ext cx="18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２</a:t>
            </a:r>
          </a:p>
        </p:txBody>
      </p:sp>
      <p:sp>
        <p:nvSpPr>
          <p:cNvPr id="84" name="四角形: 角を丸くする 83">
            <a:extLst>
              <a:ext uri="{FF2B5EF4-FFF2-40B4-BE49-F238E27FC236}">
                <a16:creationId xmlns:a16="http://schemas.microsoft.com/office/drawing/2014/main" id="{89045F8D-7D6E-5807-3371-D8BDFF372A29}"/>
              </a:ext>
            </a:extLst>
          </p:cNvPr>
          <p:cNvSpPr>
            <a:spLocks/>
          </p:cNvSpPr>
          <p:nvPr/>
        </p:nvSpPr>
        <p:spPr>
          <a:xfrm>
            <a:off x="543774" y="3343115"/>
            <a:ext cx="18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３</a:t>
            </a:r>
          </a:p>
        </p:txBody>
      </p:sp>
      <p:sp>
        <p:nvSpPr>
          <p:cNvPr id="85" name="四角形: 角を丸くする 84">
            <a:extLst>
              <a:ext uri="{FF2B5EF4-FFF2-40B4-BE49-F238E27FC236}">
                <a16:creationId xmlns:a16="http://schemas.microsoft.com/office/drawing/2014/main" id="{4C2C3438-787C-3422-179A-5B2898A5569E}"/>
              </a:ext>
            </a:extLst>
          </p:cNvPr>
          <p:cNvSpPr>
            <a:spLocks/>
          </p:cNvSpPr>
          <p:nvPr/>
        </p:nvSpPr>
        <p:spPr>
          <a:xfrm>
            <a:off x="543774" y="3811115"/>
            <a:ext cx="18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４</a:t>
            </a:r>
          </a:p>
        </p:txBody>
      </p:sp>
      <p:sp>
        <p:nvSpPr>
          <p:cNvPr id="86" name="四角形: 角を丸くする 85">
            <a:extLst>
              <a:ext uri="{FF2B5EF4-FFF2-40B4-BE49-F238E27FC236}">
                <a16:creationId xmlns:a16="http://schemas.microsoft.com/office/drawing/2014/main" id="{98032B62-35F2-5DDF-9D7A-39F612EC4DDA}"/>
              </a:ext>
            </a:extLst>
          </p:cNvPr>
          <p:cNvSpPr>
            <a:spLocks/>
          </p:cNvSpPr>
          <p:nvPr/>
        </p:nvSpPr>
        <p:spPr>
          <a:xfrm>
            <a:off x="543774" y="4279115"/>
            <a:ext cx="18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５</a:t>
            </a:r>
          </a:p>
        </p:txBody>
      </p:sp>
      <p:sp>
        <p:nvSpPr>
          <p:cNvPr id="87" name="四角形: 角を丸くする 86">
            <a:extLst>
              <a:ext uri="{FF2B5EF4-FFF2-40B4-BE49-F238E27FC236}">
                <a16:creationId xmlns:a16="http://schemas.microsoft.com/office/drawing/2014/main" id="{8DC4A720-D5A2-925D-D085-E2673BC92915}"/>
              </a:ext>
            </a:extLst>
          </p:cNvPr>
          <p:cNvSpPr>
            <a:spLocks/>
          </p:cNvSpPr>
          <p:nvPr/>
        </p:nvSpPr>
        <p:spPr>
          <a:xfrm>
            <a:off x="543774" y="4747115"/>
            <a:ext cx="180000" cy="432000"/>
          </a:xfrm>
          <a:prstGeom prst="roundRect">
            <a:avLst/>
          </a:prstGeom>
          <a:solidFill>
            <a:srgbClr val="1E49E2">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６</a:t>
            </a:r>
          </a:p>
        </p:txBody>
      </p:sp>
      <p:sp>
        <p:nvSpPr>
          <p:cNvPr id="88" name="四角形: 角を丸くする 87">
            <a:extLst>
              <a:ext uri="{FF2B5EF4-FFF2-40B4-BE49-F238E27FC236}">
                <a16:creationId xmlns:a16="http://schemas.microsoft.com/office/drawing/2014/main" id="{E8A1F8A4-0103-222D-30F3-83DAA072E384}"/>
              </a:ext>
            </a:extLst>
          </p:cNvPr>
          <p:cNvSpPr>
            <a:spLocks/>
          </p:cNvSpPr>
          <p:nvPr/>
        </p:nvSpPr>
        <p:spPr>
          <a:xfrm>
            <a:off x="543774" y="5215115"/>
            <a:ext cx="180000" cy="432000"/>
          </a:xfrm>
          <a:prstGeom prst="roundRect">
            <a:avLst/>
          </a:prstGeom>
          <a:solidFill>
            <a:srgbClr val="1E49E2">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７</a:t>
            </a:r>
          </a:p>
        </p:txBody>
      </p:sp>
      <p:sp>
        <p:nvSpPr>
          <p:cNvPr id="89" name="四角形: 角を丸くする 88">
            <a:extLst>
              <a:ext uri="{FF2B5EF4-FFF2-40B4-BE49-F238E27FC236}">
                <a16:creationId xmlns:a16="http://schemas.microsoft.com/office/drawing/2014/main" id="{11E09907-21AC-4EBB-67F3-CB8FD021885F}"/>
              </a:ext>
            </a:extLst>
          </p:cNvPr>
          <p:cNvSpPr>
            <a:spLocks/>
          </p:cNvSpPr>
          <p:nvPr/>
        </p:nvSpPr>
        <p:spPr>
          <a:xfrm>
            <a:off x="546369" y="5729771"/>
            <a:ext cx="180000" cy="543600"/>
          </a:xfrm>
          <a:prstGeom prst="roundRect">
            <a:avLst/>
          </a:prstGeom>
          <a:solidFill>
            <a:srgbClr val="1E49E2">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prstClr val="white"/>
                </a:solidFill>
                <a:effectLst/>
                <a:uLnTx/>
                <a:uFillTx/>
                <a:latin typeface="Arial"/>
                <a:ea typeface="Meiryo UI"/>
                <a:cs typeface="+mn-cs"/>
              </a:rPr>
              <a:t>⑧</a:t>
            </a:r>
          </a:p>
        </p:txBody>
      </p:sp>
      <p:sp>
        <p:nvSpPr>
          <p:cNvPr id="90" name="四角形: 角を丸くする 89">
            <a:extLst>
              <a:ext uri="{FF2B5EF4-FFF2-40B4-BE49-F238E27FC236}">
                <a16:creationId xmlns:a16="http://schemas.microsoft.com/office/drawing/2014/main" id="{8489D4EA-3346-7853-928B-14EA7E63519B}"/>
              </a:ext>
            </a:extLst>
          </p:cNvPr>
          <p:cNvSpPr/>
          <p:nvPr/>
        </p:nvSpPr>
        <p:spPr>
          <a:xfrm>
            <a:off x="147774" y="2407114"/>
            <a:ext cx="360000" cy="3226945"/>
          </a:xfrm>
          <a:prstGeom prst="roundRect">
            <a:avLst/>
          </a:prstGeom>
          <a:noFill/>
          <a:ln w="12700" cap="flat" cmpd="sng" algn="ctr">
            <a:solidFill>
              <a:srgbClr val="00338D">
                <a:lumMod val="100000"/>
              </a:srgbClr>
            </a:solidFill>
            <a:prstDash val="solid"/>
            <a:miter lim="800000"/>
            <a:headEnd type="none" w="med" len="med"/>
            <a:tailEnd type="none" w="med" len="med"/>
          </a:ln>
          <a:effectLst/>
          <a:extLst>
            <a:ext uri="{909E8E84-426E-40DD-AFC4-6F175D3DCCD1}">
              <a14:hiddenFill xmlns:a14="http://schemas.microsoft.com/office/drawing/2010/main">
                <a:solidFill>
                  <a:srgbClr val="00338D"/>
                </a:solidFill>
              </a14:hiddenFill>
            </a:ext>
          </a:extLst>
        </p:spPr>
        <p:txBody>
          <a:bodyPr vert="eaVert"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kern="0">
                <a:solidFill>
                  <a:srgbClr val="00338D">
                    <a:lumMod val="100000"/>
                  </a:srgbClr>
                </a:solidFill>
                <a:latin typeface="Arial"/>
                <a:ea typeface="Meiryo UI"/>
              </a:rPr>
              <a:t>地方公共団体向け検証</a:t>
            </a:r>
            <a:r>
              <a:rPr kumimoji="0" lang="ja-JP" altLang="en-US" sz="1000" b="0" i="0" u="none" strike="noStrike" kern="0" cap="none" spc="0" normalizeH="0" baseline="0" noProof="0" dirty="0">
                <a:ln>
                  <a:noFill/>
                </a:ln>
                <a:solidFill>
                  <a:srgbClr val="00338D">
                    <a:lumMod val="100000"/>
                  </a:srgbClr>
                </a:solidFill>
                <a:effectLst/>
                <a:uLnTx/>
                <a:uFillTx/>
                <a:latin typeface="Arial"/>
                <a:ea typeface="Meiryo UI"/>
                <a:cs typeface="+mn-cs"/>
              </a:rPr>
              <a:t>事業</a:t>
            </a:r>
          </a:p>
        </p:txBody>
      </p:sp>
      <p:sp>
        <p:nvSpPr>
          <p:cNvPr id="92" name="四角形: 角を丸くする 91">
            <a:extLst>
              <a:ext uri="{FF2B5EF4-FFF2-40B4-BE49-F238E27FC236}">
                <a16:creationId xmlns:a16="http://schemas.microsoft.com/office/drawing/2014/main" id="{6D473E46-BB1C-FBCC-DF00-597DE7E99C40}"/>
              </a:ext>
            </a:extLst>
          </p:cNvPr>
          <p:cNvSpPr/>
          <p:nvPr/>
        </p:nvSpPr>
        <p:spPr>
          <a:xfrm>
            <a:off x="759774" y="4263811"/>
            <a:ext cx="216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Arial"/>
                <a:ea typeface="Meiryo UI"/>
                <a:cs typeface="+mn-cs"/>
              </a:rPr>
              <a:t>コストメリットや運用効率性が</a:t>
            </a:r>
            <a:br>
              <a:rPr kumimoji="0" lang="en-US" altLang="ja-JP" sz="1000" b="0" i="0" u="none" strike="noStrike" kern="0" cap="none" spc="0" normalizeH="0" baseline="0" noProof="0">
                <a:ln>
                  <a:noFill/>
                </a:ln>
                <a:solidFill>
                  <a:prstClr val="white"/>
                </a:solidFill>
                <a:effectLst/>
                <a:uLnTx/>
                <a:uFillTx/>
                <a:latin typeface="Arial"/>
                <a:ea typeface="Meiryo UI"/>
                <a:cs typeface="+mn-cs"/>
              </a:rPr>
            </a:br>
            <a:r>
              <a:rPr kumimoji="0" lang="ja-JP" altLang="en-US" sz="1000" b="0" i="0" u="none" strike="noStrike" kern="0" cap="none" spc="0" normalizeH="0" baseline="0" noProof="0">
                <a:ln>
                  <a:noFill/>
                </a:ln>
                <a:solidFill>
                  <a:prstClr val="white"/>
                </a:solidFill>
                <a:effectLst/>
                <a:uLnTx/>
                <a:uFillTx/>
                <a:latin typeface="Arial"/>
                <a:ea typeface="Meiryo UI"/>
                <a:cs typeface="+mn-cs"/>
              </a:rPr>
              <a:t>享受できる構成への移行検証</a:t>
            </a:r>
          </a:p>
        </p:txBody>
      </p:sp>
      <p:sp>
        <p:nvSpPr>
          <p:cNvPr id="93" name="四角形: 角を丸くする 92">
            <a:extLst>
              <a:ext uri="{FF2B5EF4-FFF2-40B4-BE49-F238E27FC236}">
                <a16:creationId xmlns:a16="http://schemas.microsoft.com/office/drawing/2014/main" id="{3A14F2C3-7FA3-05AC-E9F5-581B6EE927A0}"/>
              </a:ext>
            </a:extLst>
          </p:cNvPr>
          <p:cNvSpPr>
            <a:spLocks/>
          </p:cNvSpPr>
          <p:nvPr/>
        </p:nvSpPr>
        <p:spPr>
          <a:xfrm>
            <a:off x="759774" y="4731811"/>
            <a:ext cx="216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Arial"/>
                <a:ea typeface="Meiryo UI"/>
                <a:cs typeface="+mn-cs"/>
              </a:rPr>
              <a:t>運用における目標管理指標の検証</a:t>
            </a:r>
          </a:p>
        </p:txBody>
      </p:sp>
      <p:sp>
        <p:nvSpPr>
          <p:cNvPr id="94" name="四角形: 角を丸くする 93">
            <a:extLst>
              <a:ext uri="{FF2B5EF4-FFF2-40B4-BE49-F238E27FC236}">
                <a16:creationId xmlns:a16="http://schemas.microsoft.com/office/drawing/2014/main" id="{FD7D7FAF-789B-8931-5999-5671DA284FDA}"/>
              </a:ext>
            </a:extLst>
          </p:cNvPr>
          <p:cNvSpPr>
            <a:spLocks/>
          </p:cNvSpPr>
          <p:nvPr/>
        </p:nvSpPr>
        <p:spPr>
          <a:xfrm>
            <a:off x="759774" y="3795811"/>
            <a:ext cx="216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Arial"/>
                <a:ea typeface="Meiryo UI"/>
                <a:cs typeface="+mn-cs"/>
              </a:rPr>
              <a:t>標準準拠システムのシフト検証</a:t>
            </a:r>
          </a:p>
        </p:txBody>
      </p:sp>
      <p:sp>
        <p:nvSpPr>
          <p:cNvPr id="95" name="四角形: 角を丸くする 94">
            <a:extLst>
              <a:ext uri="{FF2B5EF4-FFF2-40B4-BE49-F238E27FC236}">
                <a16:creationId xmlns:a16="http://schemas.microsoft.com/office/drawing/2014/main" id="{E3CE574B-2448-D849-5A5C-41A1F611FF83}"/>
              </a:ext>
            </a:extLst>
          </p:cNvPr>
          <p:cNvSpPr>
            <a:spLocks/>
          </p:cNvSpPr>
          <p:nvPr/>
        </p:nvSpPr>
        <p:spPr>
          <a:xfrm>
            <a:off x="759774" y="2869126"/>
            <a:ext cx="216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Arial"/>
                <a:ea typeface="Meiryo UI"/>
                <a:cs typeface="+mn-cs"/>
              </a:rPr>
              <a:t>ネットワーク接続の</a:t>
            </a:r>
            <a:r>
              <a:rPr kumimoji="0" lang="ja-JP" altLang="en-US" sz="1000" kern="0">
                <a:solidFill>
                  <a:prstClr val="white"/>
                </a:solidFill>
                <a:latin typeface="Arial"/>
                <a:ea typeface="Meiryo UI"/>
              </a:rPr>
              <a:t>あ</a:t>
            </a:r>
            <a:r>
              <a:rPr kumimoji="0" lang="ja-JP" altLang="en-US" sz="1000" b="0" i="0" u="none" strike="noStrike" kern="0" cap="none" spc="0" normalizeH="0" baseline="0" noProof="0">
                <a:ln>
                  <a:noFill/>
                </a:ln>
                <a:solidFill>
                  <a:prstClr val="white"/>
                </a:solidFill>
                <a:effectLst/>
                <a:uLnTx/>
                <a:uFillTx/>
                <a:latin typeface="Arial"/>
                <a:ea typeface="Meiryo UI"/>
                <a:cs typeface="+mn-cs"/>
              </a:rPr>
              <a:t>り方検証</a:t>
            </a:r>
          </a:p>
        </p:txBody>
      </p:sp>
      <p:sp>
        <p:nvSpPr>
          <p:cNvPr id="96" name="四角形: 角を丸くする 95">
            <a:extLst>
              <a:ext uri="{FF2B5EF4-FFF2-40B4-BE49-F238E27FC236}">
                <a16:creationId xmlns:a16="http://schemas.microsoft.com/office/drawing/2014/main" id="{35FBA906-EC33-30F7-8374-6E6AC68DDC8C}"/>
              </a:ext>
            </a:extLst>
          </p:cNvPr>
          <p:cNvSpPr>
            <a:spLocks/>
          </p:cNvSpPr>
          <p:nvPr/>
        </p:nvSpPr>
        <p:spPr>
          <a:xfrm>
            <a:off x="759774" y="2397186"/>
            <a:ext cx="216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Arial"/>
                <a:ea typeface="Meiryo UI"/>
                <a:cs typeface="+mn-cs"/>
              </a:rPr>
              <a:t>投資対効果の検証</a:t>
            </a:r>
          </a:p>
        </p:txBody>
      </p:sp>
      <p:sp>
        <p:nvSpPr>
          <p:cNvPr id="97" name="四角形: 角を丸くする 96">
            <a:extLst>
              <a:ext uri="{FF2B5EF4-FFF2-40B4-BE49-F238E27FC236}">
                <a16:creationId xmlns:a16="http://schemas.microsoft.com/office/drawing/2014/main" id="{08270F96-F918-14D3-09EB-400F2D05B2A1}"/>
              </a:ext>
            </a:extLst>
          </p:cNvPr>
          <p:cNvSpPr>
            <a:spLocks/>
          </p:cNvSpPr>
          <p:nvPr/>
        </p:nvSpPr>
        <p:spPr>
          <a:xfrm>
            <a:off x="759774" y="3332081"/>
            <a:ext cx="2160000" cy="432000"/>
          </a:xfrm>
          <a:prstGeom prst="roundRect">
            <a:avLst/>
          </a:prstGeom>
          <a:solidFill>
            <a:srgbClr val="00338D"/>
          </a:solidFill>
          <a:ln w="12700" cap="flat" cmpd="sng" algn="ctr">
            <a:no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ja-JP" sz="1000" b="0" i="0" u="none" strike="noStrike" kern="100" cap="none" spc="0" normalizeH="0" baseline="0" noProof="0">
                <a:ln>
                  <a:noFill/>
                </a:ln>
                <a:solidFill>
                  <a:prstClr val="white"/>
                </a:solidFill>
                <a:effectLst/>
                <a:uLnTx/>
                <a:uFillTx/>
                <a:latin typeface="Arial"/>
                <a:ea typeface="Meiryo UI"/>
                <a:cs typeface="Times New Roman" panose="02020603050405020304" pitchFamily="18" charset="0"/>
              </a:rPr>
              <a:t>ガバメントクラウドの可変的な</a:t>
            </a:r>
            <a:br>
              <a:rPr kumimoji="0" lang="en-US" altLang="ja-JP" sz="1000" b="0" i="0" u="none" strike="noStrike" kern="100" cap="none" spc="0" normalizeH="0" baseline="0" noProof="0">
                <a:ln>
                  <a:noFill/>
                </a:ln>
                <a:solidFill>
                  <a:prstClr val="white"/>
                </a:solidFill>
                <a:effectLst/>
                <a:uLnTx/>
                <a:uFillTx/>
                <a:latin typeface="Arial"/>
                <a:ea typeface="Meiryo UI"/>
                <a:cs typeface="Times New Roman" panose="02020603050405020304" pitchFamily="18" charset="0"/>
              </a:rPr>
            </a:br>
            <a:r>
              <a:rPr kumimoji="0" lang="ja-JP" altLang="ja-JP" sz="1000" b="0" i="0" u="none" strike="noStrike" kern="100" cap="none" spc="0" normalizeH="0" baseline="0" noProof="0">
                <a:ln>
                  <a:noFill/>
                </a:ln>
                <a:solidFill>
                  <a:prstClr val="white"/>
                </a:solidFill>
                <a:effectLst/>
                <a:uLnTx/>
                <a:uFillTx/>
                <a:latin typeface="Arial"/>
                <a:ea typeface="Meiryo UI"/>
                <a:cs typeface="Times New Roman" panose="02020603050405020304" pitchFamily="18" charset="0"/>
              </a:rPr>
              <a:t>リソース管理のあり方の検討</a:t>
            </a:r>
          </a:p>
        </p:txBody>
      </p:sp>
      <p:sp>
        <p:nvSpPr>
          <p:cNvPr id="111" name="四角形: 角を丸くする 110">
            <a:extLst>
              <a:ext uri="{FF2B5EF4-FFF2-40B4-BE49-F238E27FC236}">
                <a16:creationId xmlns:a16="http://schemas.microsoft.com/office/drawing/2014/main" id="{FB4A9238-563D-15B2-C052-F4576C77F6D7}"/>
              </a:ext>
            </a:extLst>
          </p:cNvPr>
          <p:cNvSpPr>
            <a:spLocks/>
          </p:cNvSpPr>
          <p:nvPr/>
        </p:nvSpPr>
        <p:spPr>
          <a:xfrm>
            <a:off x="759774" y="5215115"/>
            <a:ext cx="2160000" cy="432000"/>
          </a:xfrm>
          <a:prstGeom prst="roundRect">
            <a:avLst/>
          </a:prstGeom>
          <a:solidFill>
            <a:schemeClr val="accent1"/>
          </a:solidFill>
          <a:ln w="12700" cap="flat" cmpd="sng" algn="ctr">
            <a:no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Arial"/>
                <a:ea typeface="Meiryo UI"/>
                <a:cs typeface="+mn-cs"/>
              </a:rPr>
              <a:t>早期移行団体検証の採択団体への</a:t>
            </a:r>
            <a:br>
              <a:rPr kumimoji="0" lang="en-US" altLang="ja-JP" sz="1000" b="0" i="0" u="none" strike="noStrike" kern="0" cap="none" spc="0" normalizeH="0" baseline="0" noProof="0">
                <a:ln>
                  <a:noFill/>
                </a:ln>
                <a:solidFill>
                  <a:prstClr val="white"/>
                </a:solidFill>
                <a:effectLst/>
                <a:uLnTx/>
                <a:uFillTx/>
                <a:latin typeface="Arial"/>
                <a:ea typeface="Meiryo UI"/>
                <a:cs typeface="+mn-cs"/>
              </a:rPr>
            </a:br>
            <a:r>
              <a:rPr kumimoji="0" lang="ja-JP" altLang="en-US" sz="1000" b="0" i="0" u="none" strike="noStrike" kern="0" cap="none" spc="0" normalizeH="0" baseline="0" noProof="0">
                <a:ln>
                  <a:noFill/>
                </a:ln>
                <a:solidFill>
                  <a:prstClr val="white"/>
                </a:solidFill>
                <a:effectLst/>
                <a:uLnTx/>
                <a:uFillTx/>
                <a:latin typeface="Arial"/>
                <a:ea typeface="Meiryo UI"/>
                <a:cs typeface="+mn-cs"/>
              </a:rPr>
              <a:t>調査</a:t>
            </a:r>
          </a:p>
        </p:txBody>
      </p:sp>
      <p:sp>
        <p:nvSpPr>
          <p:cNvPr id="112" name="四角形: 角を丸くする 111">
            <a:extLst>
              <a:ext uri="{FF2B5EF4-FFF2-40B4-BE49-F238E27FC236}">
                <a16:creationId xmlns:a16="http://schemas.microsoft.com/office/drawing/2014/main" id="{2E223A77-BCEE-6306-83DE-32DE3C32BFE7}"/>
              </a:ext>
            </a:extLst>
          </p:cNvPr>
          <p:cNvSpPr>
            <a:spLocks/>
          </p:cNvSpPr>
          <p:nvPr/>
        </p:nvSpPr>
        <p:spPr>
          <a:xfrm>
            <a:off x="759774" y="5729771"/>
            <a:ext cx="2160000" cy="543600"/>
          </a:xfrm>
          <a:prstGeom prst="roundRect">
            <a:avLst/>
          </a:prstGeom>
          <a:solidFill>
            <a:srgbClr val="1E49E2">
              <a:lumMod val="100000"/>
            </a:srgbClr>
          </a:solidFill>
          <a:ln w="12700" cap="flat" cmpd="sng" algn="ctr">
            <a:noFill/>
            <a:prstDash val="solid"/>
            <a:miter lim="800000"/>
            <a:headEnd type="none" w="med" len="med"/>
            <a:tailEnd type="none" w="med" len="med"/>
          </a:ln>
          <a:effectLst/>
        </p:spPr>
        <p:txBody>
          <a:bodyPr lIns="36000" tIns="54000" rIns="36000" bIns="54000" rtlCol="0" anchor="ctr"/>
          <a:lstStyle/>
          <a:p>
            <a:pPr marL="0" marR="0" lvl="0" indent="0" algn="ctr" defTabSz="844083"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white"/>
                </a:solidFill>
                <a:effectLst/>
                <a:uLnTx/>
                <a:uFillTx/>
                <a:latin typeface="Arial"/>
                <a:ea typeface="Meiryo UI"/>
                <a:cs typeface="+mn-cs"/>
              </a:rPr>
              <a:t>共同利用方式の推進及びマルチベンダーにおけるシステム間連携の検証事業</a:t>
            </a:r>
          </a:p>
        </p:txBody>
      </p:sp>
      <p:sp>
        <p:nvSpPr>
          <p:cNvPr id="113" name="正方形/長方形 112">
            <a:extLst>
              <a:ext uri="{FF2B5EF4-FFF2-40B4-BE49-F238E27FC236}">
                <a16:creationId xmlns:a16="http://schemas.microsoft.com/office/drawing/2014/main" id="{56A10707-195F-463B-B993-59D702B29656}"/>
              </a:ext>
            </a:extLst>
          </p:cNvPr>
          <p:cNvSpPr/>
          <p:nvPr/>
        </p:nvSpPr>
        <p:spPr>
          <a:xfrm>
            <a:off x="2955774" y="4263811"/>
            <a:ext cx="4356000" cy="432000"/>
          </a:xfrm>
          <a:prstGeom prst="rect">
            <a:avLst/>
          </a:prstGeom>
          <a:solidFill>
            <a:srgbClr val="E5E5E5">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採択団体の推奨構成採用状況の調査及び採用に向けた検討課題の抽出・整理</a:t>
            </a:r>
            <a:r>
              <a:rPr kumimoji="0" lang="ja-JP" altLang="en-US" sz="900" kern="0">
                <a:solidFill>
                  <a:srgbClr val="000000">
                    <a:lumMod val="100000"/>
                  </a:srgbClr>
                </a:solidFill>
                <a:latin typeface="Arial"/>
                <a:ea typeface="Meiryo UI"/>
              </a:rPr>
              <a:t>した</a:t>
            </a: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また、地方公共団体がガバメントクラウドを効率的に利用するための情報を整理</a:t>
            </a:r>
            <a:r>
              <a:rPr kumimoji="0" lang="ja-JP" altLang="en-US" sz="900" kern="0">
                <a:solidFill>
                  <a:srgbClr val="000000">
                    <a:lumMod val="100000"/>
                  </a:srgbClr>
                </a:solidFill>
                <a:latin typeface="Arial"/>
                <a:ea typeface="Meiryo UI"/>
              </a:rPr>
              <a:t>した</a:t>
            </a: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a:t>
            </a:r>
          </a:p>
        </p:txBody>
      </p:sp>
      <p:sp>
        <p:nvSpPr>
          <p:cNvPr id="114" name="正方形/長方形 113">
            <a:extLst>
              <a:ext uri="{FF2B5EF4-FFF2-40B4-BE49-F238E27FC236}">
                <a16:creationId xmlns:a16="http://schemas.microsoft.com/office/drawing/2014/main" id="{4CEFFAD6-1129-C0A1-EBA7-6AA096639E33}"/>
              </a:ext>
            </a:extLst>
          </p:cNvPr>
          <p:cNvSpPr>
            <a:spLocks/>
          </p:cNvSpPr>
          <p:nvPr/>
        </p:nvSpPr>
        <p:spPr>
          <a:xfrm>
            <a:off x="2955774" y="4731811"/>
            <a:ext cx="4356000" cy="432000"/>
          </a:xfrm>
          <a:prstGeom prst="rect">
            <a:avLst/>
          </a:prstGeom>
          <a:solidFill>
            <a:srgbClr val="E5E5E5">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effectLst/>
                <a:uLnTx/>
                <a:uFillTx/>
                <a:latin typeface="Arial"/>
                <a:ea typeface="Meiryo UI"/>
                <a:cs typeface="+mn-cs"/>
              </a:rPr>
              <a:t>ガバメントクラウドのリソース管理指標における指標値及び指標値達成状況の可視化の</a:t>
            </a:r>
            <a:br>
              <a:rPr kumimoji="0" lang="en-US" altLang="ja-JP" sz="900" b="0" i="0" u="none" strike="noStrike" kern="0" cap="none" spc="0" normalizeH="0" baseline="0" noProof="0">
                <a:ln>
                  <a:noFill/>
                </a:ln>
                <a:effectLst/>
                <a:uLnTx/>
                <a:uFillTx/>
                <a:latin typeface="Arial"/>
                <a:ea typeface="Meiryo UI"/>
                <a:cs typeface="+mn-cs"/>
              </a:rPr>
            </a:br>
            <a:r>
              <a:rPr kumimoji="0" lang="ja-JP" altLang="en-US" sz="900" b="0" i="0" u="none" strike="noStrike" kern="0" cap="none" spc="0" normalizeH="0" baseline="0" noProof="0">
                <a:ln>
                  <a:noFill/>
                </a:ln>
                <a:effectLst/>
                <a:uLnTx/>
                <a:uFillTx/>
                <a:latin typeface="Arial"/>
                <a:ea typeface="Meiryo UI"/>
                <a:cs typeface="+mn-cs"/>
              </a:rPr>
              <a:t>検討や本番運用における課題及び制約の整理を行った。</a:t>
            </a:r>
          </a:p>
        </p:txBody>
      </p:sp>
      <p:sp>
        <p:nvSpPr>
          <p:cNvPr id="115" name="正方形/長方形 114">
            <a:extLst>
              <a:ext uri="{FF2B5EF4-FFF2-40B4-BE49-F238E27FC236}">
                <a16:creationId xmlns:a16="http://schemas.microsoft.com/office/drawing/2014/main" id="{23724568-3537-AF19-2B6D-A87A3486E462}"/>
              </a:ext>
            </a:extLst>
          </p:cNvPr>
          <p:cNvSpPr>
            <a:spLocks/>
          </p:cNvSpPr>
          <p:nvPr/>
        </p:nvSpPr>
        <p:spPr>
          <a:xfrm>
            <a:off x="2955774" y="3795811"/>
            <a:ext cx="4356000" cy="432000"/>
          </a:xfrm>
          <a:prstGeom prst="rect">
            <a:avLst/>
          </a:prstGeom>
          <a:solidFill>
            <a:srgbClr val="E5E5E5">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dirty="0">
                <a:ln>
                  <a:noFill/>
                </a:ln>
                <a:solidFill>
                  <a:srgbClr val="000000">
                    <a:lumMod val="100000"/>
                  </a:srgbClr>
                </a:solidFill>
                <a:effectLst/>
                <a:uLnTx/>
                <a:uFillTx/>
                <a:latin typeface="Arial"/>
                <a:ea typeface="Meiryo UI"/>
                <a:cs typeface="+mn-cs"/>
              </a:rPr>
              <a:t>シフトにおけるアーキテクチャや移行方法についての分析・検証及びシフト移行時に</a:t>
            </a:r>
            <a:br>
              <a:rPr kumimoji="0" lang="en-US" altLang="ja-JP" sz="900" b="0" i="0" u="none" strike="noStrike" kern="0" cap="none" spc="0" normalizeH="0" baseline="0" noProof="0" dirty="0">
                <a:ln>
                  <a:noFill/>
                </a:ln>
                <a:solidFill>
                  <a:srgbClr val="000000">
                    <a:lumMod val="100000"/>
                  </a:srgbClr>
                </a:solidFill>
                <a:effectLst/>
                <a:uLnTx/>
                <a:uFillTx/>
                <a:latin typeface="Arial"/>
                <a:ea typeface="Meiryo UI"/>
                <a:cs typeface="+mn-cs"/>
              </a:rPr>
            </a:br>
            <a:r>
              <a:rPr kumimoji="0" lang="ja-JP" altLang="en-US" sz="900" b="0" i="0" u="none" strike="noStrike" kern="0" cap="none" spc="0" normalizeH="0" baseline="0" noProof="0" dirty="0">
                <a:ln>
                  <a:noFill/>
                </a:ln>
                <a:solidFill>
                  <a:srgbClr val="000000">
                    <a:lumMod val="100000"/>
                  </a:srgbClr>
                </a:solidFill>
                <a:effectLst/>
                <a:uLnTx/>
                <a:uFillTx/>
                <a:latin typeface="Arial"/>
                <a:ea typeface="Meiryo UI"/>
                <a:cs typeface="+mn-cs"/>
              </a:rPr>
              <a:t>発生した課題や対応策の整理を行った。</a:t>
            </a:r>
          </a:p>
        </p:txBody>
      </p:sp>
      <p:sp>
        <p:nvSpPr>
          <p:cNvPr id="117" name="正方形/長方形 116">
            <a:extLst>
              <a:ext uri="{FF2B5EF4-FFF2-40B4-BE49-F238E27FC236}">
                <a16:creationId xmlns:a16="http://schemas.microsoft.com/office/drawing/2014/main" id="{5F1EEF42-0A28-8526-9A16-B4E325175D29}"/>
              </a:ext>
            </a:extLst>
          </p:cNvPr>
          <p:cNvSpPr>
            <a:spLocks/>
          </p:cNvSpPr>
          <p:nvPr/>
        </p:nvSpPr>
        <p:spPr>
          <a:xfrm>
            <a:off x="2955774" y="2869126"/>
            <a:ext cx="4356000" cy="432000"/>
          </a:xfrm>
          <a:prstGeom prst="rect">
            <a:avLst/>
          </a:prstGeom>
          <a:solidFill>
            <a:srgbClr val="E5E5E5">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ネットワーク事業者や</a:t>
            </a:r>
            <a:r>
              <a:rPr kumimoji="0" lang="en-US" altLang="ja-JP" sz="900" b="0" i="0" u="none" strike="noStrike" kern="0" cap="none" spc="0" normalizeH="0" baseline="0" noProof="0">
                <a:ln>
                  <a:noFill/>
                </a:ln>
                <a:solidFill>
                  <a:srgbClr val="000000">
                    <a:lumMod val="100000"/>
                  </a:srgbClr>
                </a:solidFill>
                <a:effectLst/>
                <a:uLnTx/>
                <a:uFillTx/>
                <a:latin typeface="Arial"/>
                <a:ea typeface="Meiryo UI"/>
                <a:cs typeface="+mn-cs"/>
              </a:rPr>
              <a:t>CSP</a:t>
            </a: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の特徴を踏まえ、ネットワーク接続のあり方を検討</a:t>
            </a:r>
            <a:r>
              <a:rPr kumimoji="0" lang="ja-JP" altLang="en-US" sz="900" kern="0">
                <a:solidFill>
                  <a:srgbClr val="000000">
                    <a:lumMod val="100000"/>
                  </a:srgbClr>
                </a:solidFill>
                <a:latin typeface="Arial"/>
                <a:ea typeface="Meiryo UI"/>
              </a:rPr>
              <a:t>した</a:t>
            </a: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また、クラウド接続サービスの共同利用を見据えてナレッジ等を整理</a:t>
            </a:r>
            <a:r>
              <a:rPr kumimoji="0" lang="ja-JP" altLang="en-US" sz="900" kern="0">
                <a:solidFill>
                  <a:srgbClr val="000000">
                    <a:lumMod val="100000"/>
                  </a:srgbClr>
                </a:solidFill>
                <a:latin typeface="Arial"/>
                <a:ea typeface="Meiryo UI"/>
              </a:rPr>
              <a:t>した</a:t>
            </a: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a:t>
            </a:r>
          </a:p>
        </p:txBody>
      </p:sp>
      <p:sp>
        <p:nvSpPr>
          <p:cNvPr id="118" name="正方形/長方形 117">
            <a:extLst>
              <a:ext uri="{FF2B5EF4-FFF2-40B4-BE49-F238E27FC236}">
                <a16:creationId xmlns:a16="http://schemas.microsoft.com/office/drawing/2014/main" id="{6A4B3453-A6E9-B352-FF24-543F3B4D1BC6}"/>
              </a:ext>
            </a:extLst>
          </p:cNvPr>
          <p:cNvSpPr>
            <a:spLocks/>
          </p:cNvSpPr>
          <p:nvPr/>
        </p:nvSpPr>
        <p:spPr>
          <a:xfrm>
            <a:off x="2955774" y="2397186"/>
            <a:ext cx="4356000" cy="432000"/>
          </a:xfrm>
          <a:prstGeom prst="rect">
            <a:avLst/>
          </a:prstGeom>
          <a:solidFill>
            <a:srgbClr val="E5E5E5">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ガバメントクラウドに移行した場合の投資対効果を検証した。</a:t>
            </a:r>
            <a:endParaRPr kumimoji="0" lang="en-US" altLang="ja-JP" sz="900" b="0" i="0" u="none" strike="noStrike" kern="0" cap="none" spc="0" normalizeH="0" baseline="0" noProof="0">
              <a:ln>
                <a:noFill/>
              </a:ln>
              <a:solidFill>
                <a:srgbClr val="000000">
                  <a:lumMod val="100000"/>
                </a:srgbClr>
              </a:solidFill>
              <a:effectLst/>
              <a:uLnTx/>
              <a:uFillTx/>
              <a:latin typeface="Arial"/>
              <a:ea typeface="Meiryo UI"/>
              <a:cs typeface="+mn-cs"/>
            </a:endParaRP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kern="0">
                <a:solidFill>
                  <a:srgbClr val="000000">
                    <a:lumMod val="100000"/>
                  </a:srgbClr>
                </a:solidFill>
                <a:latin typeface="Arial"/>
                <a:ea typeface="Meiryo UI"/>
              </a:rPr>
              <a:t>費用増減の要因分析、費用逓減に向けた対応案などを検討した。</a:t>
            </a:r>
            <a:endParaRPr kumimoji="0" lang="en-US" altLang="ja-JP" sz="900" b="0" i="0" u="none" strike="noStrike" kern="0" cap="none" spc="0" normalizeH="0" baseline="0" noProof="0">
              <a:ln>
                <a:noFill/>
              </a:ln>
              <a:solidFill>
                <a:srgbClr val="000000">
                  <a:lumMod val="100000"/>
                </a:srgbClr>
              </a:solidFill>
              <a:effectLst/>
              <a:uLnTx/>
              <a:uFillTx/>
              <a:latin typeface="Arial"/>
              <a:ea typeface="Meiryo UI"/>
              <a:cs typeface="+mn-cs"/>
            </a:endParaRPr>
          </a:p>
        </p:txBody>
      </p:sp>
      <p:sp>
        <p:nvSpPr>
          <p:cNvPr id="119" name="正方形/長方形 118">
            <a:extLst>
              <a:ext uri="{FF2B5EF4-FFF2-40B4-BE49-F238E27FC236}">
                <a16:creationId xmlns:a16="http://schemas.microsoft.com/office/drawing/2014/main" id="{14C38EB4-2E02-397E-DC6C-2093EBE8AC38}"/>
              </a:ext>
            </a:extLst>
          </p:cNvPr>
          <p:cNvSpPr>
            <a:spLocks/>
          </p:cNvSpPr>
          <p:nvPr/>
        </p:nvSpPr>
        <p:spPr>
          <a:xfrm>
            <a:off x="2955774" y="3332081"/>
            <a:ext cx="4356000" cy="432000"/>
          </a:xfrm>
          <a:prstGeom prst="rect">
            <a:avLst/>
          </a:prstGeom>
          <a:solidFill>
            <a:srgbClr val="E5E5E5">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00" cap="none" spc="0" normalizeH="0" baseline="0" noProof="0">
                <a:ln>
                  <a:noFill/>
                </a:ln>
                <a:solidFill>
                  <a:srgbClr val="000000">
                    <a:lumMod val="100000"/>
                  </a:srgbClr>
                </a:solidFill>
                <a:effectLst/>
                <a:uLnTx/>
                <a:uFillTx/>
                <a:latin typeface="Arial"/>
                <a:ea typeface="Meiryo UI"/>
                <a:cs typeface="Times New Roman" panose="02020603050405020304" pitchFamily="18" charset="0"/>
              </a:rPr>
              <a:t>ガバメントクラウドの可変的なリソース管理のあり方を検討</a:t>
            </a:r>
            <a:r>
              <a:rPr kumimoji="0" lang="ja-JP" altLang="en-US" sz="900" kern="100">
                <a:solidFill>
                  <a:srgbClr val="000000">
                    <a:lumMod val="100000"/>
                  </a:srgbClr>
                </a:solidFill>
                <a:latin typeface="Arial"/>
                <a:ea typeface="Meiryo UI"/>
                <a:cs typeface="Times New Roman" panose="02020603050405020304" pitchFamily="18" charset="0"/>
              </a:rPr>
              <a:t>した</a:t>
            </a:r>
            <a:r>
              <a:rPr kumimoji="0" lang="ja-JP" altLang="en-US" sz="900" b="0" i="0" u="none" strike="noStrike" kern="100" cap="none" spc="0" normalizeH="0" baseline="0" noProof="0">
                <a:ln>
                  <a:noFill/>
                </a:ln>
                <a:solidFill>
                  <a:srgbClr val="000000">
                    <a:lumMod val="100000"/>
                  </a:srgbClr>
                </a:solidFill>
                <a:effectLst/>
                <a:uLnTx/>
                <a:uFillTx/>
                <a:latin typeface="Arial"/>
                <a:ea typeface="Meiryo UI"/>
                <a:cs typeface="Times New Roman" panose="02020603050405020304" pitchFamily="18" charset="0"/>
              </a:rPr>
              <a:t>。</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100" cap="none" spc="0" normalizeH="0" baseline="0" noProof="0">
                <a:ln>
                  <a:noFill/>
                </a:ln>
                <a:solidFill>
                  <a:srgbClr val="000000">
                    <a:lumMod val="100000"/>
                  </a:srgbClr>
                </a:solidFill>
                <a:effectLst/>
                <a:uLnTx/>
                <a:uFillTx/>
                <a:latin typeface="Arial"/>
                <a:ea typeface="Meiryo UI"/>
                <a:cs typeface="Times New Roman" panose="02020603050405020304" pitchFamily="18" charset="0"/>
              </a:rPr>
              <a:t>効率的、効果的にリソース等を利用しコスト最適な構成について検討</a:t>
            </a:r>
            <a:r>
              <a:rPr kumimoji="0" lang="ja-JP" altLang="en-US" sz="900" kern="100">
                <a:solidFill>
                  <a:srgbClr val="000000">
                    <a:lumMod val="100000"/>
                  </a:srgbClr>
                </a:solidFill>
                <a:latin typeface="Arial"/>
                <a:ea typeface="Meiryo UI"/>
                <a:cs typeface="Times New Roman" panose="02020603050405020304" pitchFamily="18" charset="0"/>
              </a:rPr>
              <a:t>した</a:t>
            </a:r>
            <a:r>
              <a:rPr kumimoji="0" lang="ja-JP" altLang="en-US" sz="900" b="0" i="0" u="none" strike="noStrike" kern="100" cap="none" spc="0" normalizeH="0" baseline="0" noProof="0">
                <a:ln>
                  <a:noFill/>
                </a:ln>
                <a:solidFill>
                  <a:srgbClr val="000000">
                    <a:lumMod val="100000"/>
                  </a:srgbClr>
                </a:solidFill>
                <a:effectLst/>
                <a:uLnTx/>
                <a:uFillTx/>
                <a:latin typeface="Arial"/>
                <a:ea typeface="Meiryo UI"/>
                <a:cs typeface="Times New Roman" panose="02020603050405020304" pitchFamily="18" charset="0"/>
              </a:rPr>
              <a:t>。</a:t>
            </a:r>
            <a:endParaRPr kumimoji="0" lang="ja-JP" altLang="ja-JP" sz="900" b="0" i="0" u="none" strike="noStrike" kern="100" cap="none" spc="0" normalizeH="0" baseline="0" noProof="0">
              <a:ln>
                <a:noFill/>
              </a:ln>
              <a:solidFill>
                <a:srgbClr val="000000">
                  <a:lumMod val="100000"/>
                </a:srgbClr>
              </a:solidFill>
              <a:effectLst/>
              <a:uLnTx/>
              <a:uFillTx/>
              <a:latin typeface="Arial"/>
              <a:ea typeface="Meiryo UI"/>
              <a:cs typeface="Times New Roman" panose="02020603050405020304" pitchFamily="18" charset="0"/>
            </a:endParaRPr>
          </a:p>
        </p:txBody>
      </p:sp>
      <p:sp>
        <p:nvSpPr>
          <p:cNvPr id="120" name="正方形/長方形 119">
            <a:extLst>
              <a:ext uri="{FF2B5EF4-FFF2-40B4-BE49-F238E27FC236}">
                <a16:creationId xmlns:a16="http://schemas.microsoft.com/office/drawing/2014/main" id="{301C4C1E-33FE-6DD1-9326-E0421C1863B2}"/>
              </a:ext>
            </a:extLst>
          </p:cNvPr>
          <p:cNvSpPr>
            <a:spLocks/>
          </p:cNvSpPr>
          <p:nvPr/>
        </p:nvSpPr>
        <p:spPr>
          <a:xfrm>
            <a:off x="2955774" y="5215115"/>
            <a:ext cx="4356000" cy="432000"/>
          </a:xfrm>
          <a:prstGeom prst="rect">
            <a:avLst/>
          </a:prstGeom>
          <a:solidFill>
            <a:srgbClr val="E5E5E5">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コスト評価の状況や早期移行団体の検証内容をキャッチアップし、地方公共団体への</a:t>
            </a:r>
            <a:br>
              <a:rPr kumimoji="0" lang="en-US" altLang="ja-JP" sz="900" b="0" i="0" u="none" strike="noStrike" kern="0" cap="none" spc="0" normalizeH="0" baseline="0" noProof="0">
                <a:ln>
                  <a:noFill/>
                </a:ln>
                <a:solidFill>
                  <a:srgbClr val="000000">
                    <a:lumMod val="100000"/>
                  </a:srgbClr>
                </a:solidFill>
                <a:effectLst/>
                <a:uLnTx/>
                <a:uFillTx/>
                <a:latin typeface="Arial"/>
                <a:ea typeface="Meiryo UI"/>
                <a:cs typeface="+mn-cs"/>
              </a:rPr>
            </a:b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情報提供に資する調査票案の作成や効率的な取りまとめを実施した。</a:t>
            </a:r>
          </a:p>
        </p:txBody>
      </p:sp>
      <p:sp>
        <p:nvSpPr>
          <p:cNvPr id="121" name="正方形/長方形 120">
            <a:extLst>
              <a:ext uri="{FF2B5EF4-FFF2-40B4-BE49-F238E27FC236}">
                <a16:creationId xmlns:a16="http://schemas.microsoft.com/office/drawing/2014/main" id="{FBC8D721-73CB-BC71-4911-76AF4321D27E}"/>
              </a:ext>
            </a:extLst>
          </p:cNvPr>
          <p:cNvSpPr>
            <a:spLocks/>
          </p:cNvSpPr>
          <p:nvPr/>
        </p:nvSpPr>
        <p:spPr>
          <a:xfrm>
            <a:off x="2955774" y="5721224"/>
            <a:ext cx="4356000" cy="543600"/>
          </a:xfrm>
          <a:prstGeom prst="rect">
            <a:avLst/>
          </a:prstGeom>
          <a:solidFill>
            <a:srgbClr val="E5E5E5">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171450" marR="0" lvl="0" indent="-171450" defTabSz="844083"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dirty="0">
                <a:ln>
                  <a:noFill/>
                </a:ln>
                <a:solidFill>
                  <a:srgbClr val="000000">
                    <a:lumMod val="100000"/>
                  </a:srgbClr>
                </a:solidFill>
                <a:effectLst/>
                <a:uLnTx/>
                <a:uFillTx/>
                <a:latin typeface="Arial"/>
                <a:ea typeface="Meiryo UI"/>
                <a:cs typeface="+mn-cs"/>
              </a:rPr>
              <a:t>ガバメントクラウド上で複数団体が同一の領域を利用する「共同利用方式」の分離構成の検証や運用管理環境、効率的な運用方法などの検証を実施した。</a:t>
            </a:r>
            <a:endParaRPr kumimoji="0" lang="en-US" altLang="ja-JP" sz="900" b="0" i="0" u="none" strike="noStrike" kern="0" cap="none" spc="0" normalizeH="0" baseline="0" noProof="0" dirty="0">
              <a:ln>
                <a:noFill/>
              </a:ln>
              <a:solidFill>
                <a:srgbClr val="000000">
                  <a:lumMod val="100000"/>
                </a:srgbClr>
              </a:solidFill>
              <a:effectLst/>
              <a:uLnTx/>
              <a:uFillTx/>
              <a:latin typeface="Arial"/>
              <a:ea typeface="Meiryo UI"/>
              <a:cs typeface="+mn-cs"/>
            </a:endParaRPr>
          </a:p>
          <a:p>
            <a:pPr marL="171450" marR="0" lvl="0" indent="-171450" defTabSz="844083"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b="0" i="0" u="none" strike="noStrike" kern="0" cap="none" spc="0" normalizeH="0" baseline="0" noProof="0" dirty="0">
                <a:ln>
                  <a:noFill/>
                </a:ln>
                <a:solidFill>
                  <a:srgbClr val="000000">
                    <a:lumMod val="100000"/>
                  </a:srgbClr>
                </a:solidFill>
                <a:effectLst/>
                <a:uLnTx/>
                <a:uFillTx/>
                <a:latin typeface="Arial"/>
                <a:ea typeface="Meiryo UI"/>
                <a:cs typeface="+mn-cs"/>
              </a:rPr>
              <a:t>マルチベンダー環境を想定したデータ連携に係る課題検証を実施した。</a:t>
            </a:r>
          </a:p>
        </p:txBody>
      </p:sp>
      <p:sp>
        <p:nvSpPr>
          <p:cNvPr id="122" name="正方形/長方形 121">
            <a:extLst>
              <a:ext uri="{FF2B5EF4-FFF2-40B4-BE49-F238E27FC236}">
                <a16:creationId xmlns:a16="http://schemas.microsoft.com/office/drawing/2014/main" id="{858A99BB-CBB0-FB5F-9291-5F88329879BA}"/>
              </a:ext>
            </a:extLst>
          </p:cNvPr>
          <p:cNvSpPr/>
          <p:nvPr/>
        </p:nvSpPr>
        <p:spPr>
          <a:xfrm>
            <a:off x="759774" y="1732188"/>
            <a:ext cx="2160000" cy="180000"/>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00338D"/>
                </a:solidFill>
              </a14:hiddenFill>
            </a:ex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sng" strike="noStrike" kern="0" cap="none" spc="0" normalizeH="0" baseline="0" noProof="0">
                <a:ln>
                  <a:noFill/>
                </a:ln>
                <a:solidFill>
                  <a:srgbClr val="000000">
                    <a:lumMod val="100000"/>
                  </a:srgbClr>
                </a:solidFill>
                <a:effectLst/>
                <a:uLnTx/>
                <a:uFillTx/>
                <a:latin typeface="Arial"/>
                <a:ea typeface="Meiryo UI"/>
                <a:cs typeface="+mn-cs"/>
              </a:rPr>
              <a:t>検証項目</a:t>
            </a:r>
            <a:r>
              <a:rPr kumimoji="0" lang="en-US" altLang="ja-JP" sz="1050" b="1" i="0" u="sng" strike="noStrike" kern="0" cap="none" spc="0" normalizeH="0" baseline="0" noProof="0">
                <a:ln>
                  <a:noFill/>
                </a:ln>
                <a:solidFill>
                  <a:srgbClr val="000000">
                    <a:lumMod val="100000"/>
                  </a:srgbClr>
                </a:solidFill>
                <a:effectLst/>
                <a:uLnTx/>
                <a:uFillTx/>
                <a:latin typeface="Arial"/>
                <a:ea typeface="Meiryo UI"/>
                <a:cs typeface="+mn-cs"/>
              </a:rPr>
              <a:t>/</a:t>
            </a:r>
            <a:r>
              <a:rPr kumimoji="0" lang="ja-JP" altLang="en-US" sz="1050" b="1" i="0" u="sng" strike="noStrike" kern="0" cap="none" spc="0" normalizeH="0" baseline="0" noProof="0">
                <a:ln>
                  <a:noFill/>
                </a:ln>
                <a:solidFill>
                  <a:srgbClr val="000000">
                    <a:lumMod val="100000"/>
                  </a:srgbClr>
                </a:solidFill>
                <a:effectLst/>
                <a:uLnTx/>
                <a:uFillTx/>
                <a:latin typeface="Arial"/>
                <a:ea typeface="Meiryo UI"/>
                <a:cs typeface="+mn-cs"/>
              </a:rPr>
              <a:t>実施業務</a:t>
            </a:r>
          </a:p>
        </p:txBody>
      </p:sp>
      <p:sp>
        <p:nvSpPr>
          <p:cNvPr id="123" name="正方形/長方形 122">
            <a:extLst>
              <a:ext uri="{FF2B5EF4-FFF2-40B4-BE49-F238E27FC236}">
                <a16:creationId xmlns:a16="http://schemas.microsoft.com/office/drawing/2014/main" id="{2521304C-4270-57EE-5DEB-FE6B90D998BB}"/>
              </a:ext>
            </a:extLst>
          </p:cNvPr>
          <p:cNvSpPr/>
          <p:nvPr/>
        </p:nvSpPr>
        <p:spPr>
          <a:xfrm>
            <a:off x="2919774" y="1744346"/>
            <a:ext cx="4356000" cy="180000"/>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00338D"/>
                </a:solidFill>
              </a14:hiddenFill>
            </a:ex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sng" strike="noStrike" kern="0" cap="none" spc="0" normalizeH="0" baseline="0" noProof="0" dirty="0">
                <a:ln>
                  <a:noFill/>
                </a:ln>
                <a:solidFill>
                  <a:srgbClr val="000000">
                    <a:lumMod val="100000"/>
                  </a:srgbClr>
                </a:solidFill>
                <a:effectLst/>
                <a:uLnTx/>
                <a:uFillTx/>
                <a:latin typeface="Arial"/>
                <a:ea typeface="Meiryo UI"/>
                <a:cs typeface="+mn-cs"/>
              </a:rPr>
              <a:t>検証</a:t>
            </a:r>
            <a:r>
              <a:rPr kumimoji="0" lang="en-US" altLang="ja-JP" sz="1050" b="1" i="0" u="sng" strike="noStrike" kern="0" cap="none" spc="0" normalizeH="0" baseline="0" noProof="0" dirty="0">
                <a:ln>
                  <a:noFill/>
                </a:ln>
                <a:solidFill>
                  <a:srgbClr val="000000">
                    <a:lumMod val="100000"/>
                  </a:srgbClr>
                </a:solidFill>
                <a:effectLst/>
                <a:uLnTx/>
                <a:uFillTx/>
                <a:latin typeface="Arial"/>
                <a:ea typeface="Meiryo UI"/>
                <a:cs typeface="+mn-cs"/>
              </a:rPr>
              <a:t>/</a:t>
            </a:r>
            <a:r>
              <a:rPr kumimoji="0" lang="ja-JP" altLang="en-US" sz="1050" b="1" i="0" u="sng" strike="noStrike" kern="0" cap="none" spc="0" normalizeH="0" baseline="0" noProof="0" dirty="0">
                <a:ln>
                  <a:noFill/>
                </a:ln>
                <a:solidFill>
                  <a:srgbClr val="000000">
                    <a:lumMod val="100000"/>
                  </a:srgbClr>
                </a:solidFill>
                <a:effectLst/>
                <a:uLnTx/>
                <a:uFillTx/>
                <a:latin typeface="Arial"/>
                <a:ea typeface="Meiryo UI"/>
                <a:cs typeface="+mn-cs"/>
              </a:rPr>
              <a:t>業務概要</a:t>
            </a:r>
          </a:p>
        </p:txBody>
      </p:sp>
      <p:sp>
        <p:nvSpPr>
          <p:cNvPr id="124" name="正方形/長方形 123">
            <a:extLst>
              <a:ext uri="{FF2B5EF4-FFF2-40B4-BE49-F238E27FC236}">
                <a16:creationId xmlns:a16="http://schemas.microsoft.com/office/drawing/2014/main" id="{EB3FA048-A01D-6C49-C286-B5029F293129}"/>
              </a:ext>
            </a:extLst>
          </p:cNvPr>
          <p:cNvSpPr>
            <a:spLocks/>
          </p:cNvSpPr>
          <p:nvPr/>
        </p:nvSpPr>
        <p:spPr>
          <a:xfrm>
            <a:off x="7347774" y="4267410"/>
            <a:ext cx="2340000" cy="432000"/>
          </a:xfrm>
          <a:prstGeom prst="rect">
            <a:avLst/>
          </a:prstGeom>
          <a:solidFill>
            <a:schemeClr val="bg1"/>
          </a:solidFill>
          <a:ln w="9525" cap="flat" cmpd="sng" algn="ctr">
            <a:solidFill>
              <a:schemeClr val="tx1"/>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kern="0">
                <a:solidFill>
                  <a:srgbClr val="000000">
                    <a:lumMod val="100000"/>
                  </a:srgbClr>
                </a:solidFill>
                <a:latin typeface="Arial"/>
                <a:ea typeface="Meiryo UI"/>
              </a:rPr>
              <a:t>コストメリットや運用効率性が享受できる構成への移行検証 </a:t>
            </a:r>
            <a:r>
              <a:rPr kumimoji="0" lang="zh-TW" altLang="en-US" sz="900" b="0" i="0" u="none" strike="noStrike" kern="0" cap="none" spc="0" normalizeH="0" baseline="0" noProof="0">
                <a:ln>
                  <a:noFill/>
                </a:ln>
                <a:solidFill>
                  <a:srgbClr val="000000">
                    <a:lumMod val="100000"/>
                  </a:srgbClr>
                </a:solidFill>
                <a:effectLst/>
                <a:uLnTx/>
                <a:uFillTx/>
                <a:latin typeface="Arial"/>
                <a:ea typeface="Meiryo UI"/>
                <a:cs typeface="+mn-cs"/>
              </a:rPr>
              <a:t>検証結果</a:t>
            </a:r>
            <a:endPar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endParaRPr>
          </a:p>
        </p:txBody>
      </p:sp>
      <p:sp>
        <p:nvSpPr>
          <p:cNvPr id="125" name="正方形/長方形 124">
            <a:extLst>
              <a:ext uri="{FF2B5EF4-FFF2-40B4-BE49-F238E27FC236}">
                <a16:creationId xmlns:a16="http://schemas.microsoft.com/office/drawing/2014/main" id="{9A32191D-68E8-1F57-1605-DA9E07FE0F81}"/>
              </a:ext>
            </a:extLst>
          </p:cNvPr>
          <p:cNvSpPr/>
          <p:nvPr/>
        </p:nvSpPr>
        <p:spPr>
          <a:xfrm>
            <a:off x="7347774" y="1725294"/>
            <a:ext cx="2340000" cy="180000"/>
          </a:xfrm>
          <a:prstGeom prst="rect">
            <a:avLst/>
          </a:prstGeom>
          <a:noFill/>
          <a:ln w="12700" cap="flat" cmpd="sng" algn="ctr">
            <a:noFill/>
            <a:prstDash val="solid"/>
            <a:miter lim="800000"/>
            <a:headEnd type="none" w="med" len="med"/>
            <a:tailEnd type="none" w="med" len="med"/>
          </a:ln>
          <a:effectLst/>
          <a:extLst>
            <a:ext uri="{909E8E84-426E-40DD-AFC4-6F175D3DCCD1}">
              <a14:hiddenFill xmlns:a14="http://schemas.microsoft.com/office/drawing/2010/main">
                <a:solidFill>
                  <a:srgbClr val="00338D"/>
                </a:solidFill>
              </a14:hiddenFill>
            </a:ex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50" b="1" i="0" u="sng" strike="noStrike" kern="0" cap="none" spc="0" normalizeH="0" baseline="0" noProof="0">
                <a:ln>
                  <a:noFill/>
                </a:ln>
                <a:solidFill>
                  <a:srgbClr val="000000">
                    <a:lumMod val="100000"/>
                  </a:srgbClr>
                </a:solidFill>
                <a:effectLst/>
                <a:uLnTx/>
                <a:uFillTx/>
                <a:latin typeface="Arial"/>
                <a:ea typeface="Meiryo UI"/>
                <a:cs typeface="+mn-cs"/>
              </a:rPr>
              <a:t>成果物名称</a:t>
            </a:r>
          </a:p>
        </p:txBody>
      </p:sp>
      <p:sp>
        <p:nvSpPr>
          <p:cNvPr id="126" name="正方形/長方形 125">
            <a:extLst>
              <a:ext uri="{FF2B5EF4-FFF2-40B4-BE49-F238E27FC236}">
                <a16:creationId xmlns:a16="http://schemas.microsoft.com/office/drawing/2014/main" id="{C9143706-1B81-9805-5F45-455290DB1B90}"/>
              </a:ext>
            </a:extLst>
          </p:cNvPr>
          <p:cNvSpPr>
            <a:spLocks/>
          </p:cNvSpPr>
          <p:nvPr/>
        </p:nvSpPr>
        <p:spPr>
          <a:xfrm>
            <a:off x="7347774" y="4735681"/>
            <a:ext cx="2340000" cy="432000"/>
          </a:xfrm>
          <a:prstGeom prst="rect">
            <a:avLst/>
          </a:prstGeom>
          <a:solidFill>
            <a:schemeClr val="bg1"/>
          </a:solidFill>
          <a:ln w="9525" cap="flat" cmpd="sng" algn="ctr">
            <a:solidFill>
              <a:schemeClr val="tx1"/>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目標管理指標の検証</a:t>
            </a:r>
            <a:r>
              <a:rPr kumimoji="0" lang="ja-JP" altLang="en-US" sz="900" kern="0">
                <a:solidFill>
                  <a:srgbClr val="000000">
                    <a:lumMod val="100000"/>
                  </a:srgbClr>
                </a:solidFill>
                <a:latin typeface="Arial"/>
                <a:ea typeface="Meiryo UI"/>
              </a:rPr>
              <a:t> </a:t>
            </a: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検証結果</a:t>
            </a:r>
          </a:p>
        </p:txBody>
      </p:sp>
      <p:sp>
        <p:nvSpPr>
          <p:cNvPr id="127" name="正方形/長方形 126">
            <a:extLst>
              <a:ext uri="{FF2B5EF4-FFF2-40B4-BE49-F238E27FC236}">
                <a16:creationId xmlns:a16="http://schemas.microsoft.com/office/drawing/2014/main" id="{04BC081C-ED15-F802-63D5-878EC4A547DC}"/>
              </a:ext>
            </a:extLst>
          </p:cNvPr>
          <p:cNvSpPr>
            <a:spLocks/>
          </p:cNvSpPr>
          <p:nvPr/>
        </p:nvSpPr>
        <p:spPr>
          <a:xfrm>
            <a:off x="7347774" y="3799140"/>
            <a:ext cx="2340000" cy="432000"/>
          </a:xfrm>
          <a:prstGeom prst="rect">
            <a:avLst/>
          </a:prstGeom>
          <a:solidFill>
            <a:schemeClr val="bg1"/>
          </a:solidFill>
          <a:ln w="9525" cap="flat" cmpd="sng" algn="ctr">
            <a:solidFill>
              <a:schemeClr val="tx1"/>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標準準拠システムのシフト検証</a:t>
            </a:r>
            <a:r>
              <a:rPr kumimoji="0" lang="ja-JP" altLang="en-US" sz="900" kern="0">
                <a:solidFill>
                  <a:srgbClr val="000000">
                    <a:lumMod val="100000"/>
                  </a:srgbClr>
                </a:solidFill>
                <a:latin typeface="Arial"/>
                <a:ea typeface="Meiryo UI"/>
              </a:rPr>
              <a:t> </a:t>
            </a: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検証結果</a:t>
            </a:r>
          </a:p>
        </p:txBody>
      </p:sp>
      <p:sp>
        <p:nvSpPr>
          <p:cNvPr id="128" name="正方形/長方形 127">
            <a:extLst>
              <a:ext uri="{FF2B5EF4-FFF2-40B4-BE49-F238E27FC236}">
                <a16:creationId xmlns:a16="http://schemas.microsoft.com/office/drawing/2014/main" id="{94C8E830-07AD-6807-81C5-F9867514AECA}"/>
              </a:ext>
            </a:extLst>
          </p:cNvPr>
          <p:cNvSpPr>
            <a:spLocks/>
          </p:cNvSpPr>
          <p:nvPr/>
        </p:nvSpPr>
        <p:spPr>
          <a:xfrm>
            <a:off x="7347774" y="2862600"/>
            <a:ext cx="2340000" cy="432000"/>
          </a:xfrm>
          <a:prstGeom prst="rect">
            <a:avLst/>
          </a:prstGeom>
          <a:solidFill>
            <a:schemeClr val="bg1"/>
          </a:solidFill>
          <a:ln w="9525" cap="flat" cmpd="sng" algn="ctr">
            <a:solidFill>
              <a:schemeClr val="tx1"/>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ネットワーク接続のあり方検証</a:t>
            </a:r>
            <a:r>
              <a:rPr kumimoji="0" lang="ja-JP" altLang="en-US" sz="900" kern="0">
                <a:solidFill>
                  <a:srgbClr val="000000">
                    <a:lumMod val="100000"/>
                  </a:srgbClr>
                </a:solidFill>
                <a:latin typeface="Arial"/>
                <a:ea typeface="Meiryo UI"/>
              </a:rPr>
              <a:t> </a:t>
            </a: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検証結果</a:t>
            </a:r>
          </a:p>
        </p:txBody>
      </p:sp>
      <p:sp>
        <p:nvSpPr>
          <p:cNvPr id="130" name="正方形/長方形 129">
            <a:extLst>
              <a:ext uri="{FF2B5EF4-FFF2-40B4-BE49-F238E27FC236}">
                <a16:creationId xmlns:a16="http://schemas.microsoft.com/office/drawing/2014/main" id="{F2347EB1-1293-D6FC-E87D-5014D62B66F4}"/>
              </a:ext>
            </a:extLst>
          </p:cNvPr>
          <p:cNvSpPr>
            <a:spLocks/>
          </p:cNvSpPr>
          <p:nvPr/>
        </p:nvSpPr>
        <p:spPr>
          <a:xfrm>
            <a:off x="7347774" y="3330870"/>
            <a:ext cx="2340000" cy="432000"/>
          </a:xfrm>
          <a:prstGeom prst="rect">
            <a:avLst/>
          </a:prstGeom>
          <a:noFill/>
          <a:ln w="9525" cap="flat" cmpd="sng" algn="ctr">
            <a:solidFill>
              <a:schemeClr val="tx1"/>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0" normalizeH="0" baseline="0" noProof="0" dirty="0">
                <a:ln>
                  <a:noFill/>
                </a:ln>
                <a:effectLst/>
                <a:uLnTx/>
                <a:uFillTx/>
                <a:latin typeface="Arial"/>
                <a:ea typeface="Meiryo UI"/>
                <a:cs typeface="+mn-cs"/>
              </a:rPr>
              <a:t>ガバメントクラウド利用における推奨構成</a:t>
            </a:r>
          </a:p>
        </p:txBody>
      </p:sp>
      <p:sp>
        <p:nvSpPr>
          <p:cNvPr id="131" name="正方形/長方形 130">
            <a:extLst>
              <a:ext uri="{FF2B5EF4-FFF2-40B4-BE49-F238E27FC236}">
                <a16:creationId xmlns:a16="http://schemas.microsoft.com/office/drawing/2014/main" id="{9F9E7CF4-867F-C051-2AC1-6FF5948361B5}"/>
              </a:ext>
            </a:extLst>
          </p:cNvPr>
          <p:cNvSpPr>
            <a:spLocks/>
          </p:cNvSpPr>
          <p:nvPr/>
        </p:nvSpPr>
        <p:spPr>
          <a:xfrm>
            <a:off x="7347774" y="5209968"/>
            <a:ext cx="2340000" cy="432000"/>
          </a:xfrm>
          <a:prstGeom prst="rect">
            <a:avLst/>
          </a:prstGeom>
          <a:solidFill>
            <a:schemeClr val="bg1"/>
          </a:solidFill>
          <a:ln w="9525" cap="flat" cmpd="sng" algn="ctr">
            <a:solidFill>
              <a:schemeClr val="tx1"/>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0" normalizeH="0" baseline="0" noProof="0" dirty="0">
                <a:ln>
                  <a:noFill/>
                </a:ln>
                <a:solidFill>
                  <a:srgbClr val="000000">
                    <a:lumMod val="100000"/>
                  </a:srgbClr>
                </a:solidFill>
                <a:effectLst/>
                <a:uLnTx/>
                <a:uFillTx/>
                <a:latin typeface="Arial"/>
                <a:ea typeface="Meiryo UI"/>
                <a:cs typeface="+mn-cs"/>
              </a:rPr>
              <a:t>早期移行団体への調査</a:t>
            </a:r>
            <a:r>
              <a:rPr kumimoji="0" lang="ja-JP" altLang="en-US" sz="900" kern="0" dirty="0">
                <a:solidFill>
                  <a:srgbClr val="000000">
                    <a:lumMod val="100000"/>
                  </a:srgbClr>
                </a:solidFill>
                <a:latin typeface="Arial"/>
                <a:ea typeface="Meiryo UI"/>
              </a:rPr>
              <a:t> </a:t>
            </a:r>
            <a:r>
              <a:rPr kumimoji="0" lang="ja-JP" altLang="en-US" sz="900" b="0" i="0" u="none" strike="noStrike" kern="0" cap="none" spc="0" normalizeH="0" baseline="0" noProof="0" dirty="0">
                <a:ln>
                  <a:noFill/>
                </a:ln>
                <a:solidFill>
                  <a:srgbClr val="000000">
                    <a:lumMod val="100000"/>
                  </a:srgbClr>
                </a:solidFill>
                <a:effectLst/>
                <a:uLnTx/>
                <a:uFillTx/>
                <a:latin typeface="Arial"/>
                <a:ea typeface="Meiryo UI"/>
                <a:cs typeface="+mn-cs"/>
              </a:rPr>
              <a:t>調査結果</a:t>
            </a:r>
            <a:endParaRPr kumimoji="0" lang="en-US" altLang="ja-JP" sz="900" b="0" i="0" u="none" strike="noStrike" kern="0" cap="none" spc="0" normalizeH="0" baseline="0" noProof="0" dirty="0">
              <a:ln>
                <a:noFill/>
              </a:ln>
              <a:solidFill>
                <a:srgbClr val="000000">
                  <a:lumMod val="100000"/>
                </a:srgbClr>
              </a:solidFill>
              <a:effectLst/>
              <a:uLnTx/>
              <a:uFillTx/>
              <a:latin typeface="Arial"/>
              <a:ea typeface="Meiryo UI"/>
              <a:cs typeface="+mn-cs"/>
            </a:endParaRPr>
          </a:p>
          <a:p>
            <a:pPr marR="0" lvl="0" defTabSz="914400" eaLnBrk="1" fontAlgn="auto" latinLnBrk="0" hangingPunct="1">
              <a:lnSpc>
                <a:spcPct val="100000"/>
              </a:lnSpc>
              <a:spcBef>
                <a:spcPts val="0"/>
              </a:spcBef>
              <a:spcAft>
                <a:spcPts val="0"/>
              </a:spcAft>
              <a:buClrTx/>
              <a:buSzTx/>
              <a:tabLst/>
              <a:defRPr/>
            </a:pPr>
            <a:r>
              <a:rPr kumimoji="0" lang="ja-JP" altLang="en-US" sz="900" b="1" kern="0" dirty="0">
                <a:solidFill>
                  <a:srgbClr val="000000">
                    <a:lumMod val="100000"/>
                  </a:srgbClr>
                </a:solidFill>
                <a:latin typeface="Arial"/>
                <a:ea typeface="Meiryo UI"/>
              </a:rPr>
              <a:t>　　 </a:t>
            </a:r>
            <a:r>
              <a:rPr kumimoji="0" lang="en-US" altLang="ja-JP" sz="900" b="1" u="sng" kern="0" dirty="0">
                <a:solidFill>
                  <a:srgbClr val="000000">
                    <a:lumMod val="100000"/>
                  </a:srgbClr>
                </a:solidFill>
                <a:latin typeface="Arial"/>
                <a:ea typeface="Meiryo UI"/>
              </a:rPr>
              <a:t>※</a:t>
            </a:r>
            <a:r>
              <a:rPr kumimoji="0" lang="zh-TW" altLang="en-US" sz="900" b="1" u="sng" kern="0" dirty="0">
                <a:solidFill>
                  <a:srgbClr val="000000">
                    <a:lumMod val="100000"/>
                  </a:srgbClr>
                </a:solidFill>
                <a:latin typeface="Arial"/>
                <a:ea typeface="Meiryo UI"/>
              </a:rPr>
              <a:t>早期移行団体検証事業</a:t>
            </a:r>
            <a:r>
              <a:rPr kumimoji="0" lang="ja-JP" altLang="en-US" sz="900" b="1" u="sng" kern="0" dirty="0">
                <a:solidFill>
                  <a:srgbClr val="000000">
                    <a:lumMod val="100000"/>
                  </a:srgbClr>
                </a:solidFill>
                <a:latin typeface="Arial"/>
                <a:ea typeface="Meiryo UI"/>
              </a:rPr>
              <a:t>のページに掲載</a:t>
            </a:r>
            <a:endParaRPr kumimoji="0" lang="ja-JP" altLang="en-US" sz="900" b="1" i="0" u="sng" strike="noStrike" kern="0" cap="none" spc="0" normalizeH="0" baseline="0" noProof="0" dirty="0">
              <a:ln>
                <a:noFill/>
              </a:ln>
              <a:solidFill>
                <a:srgbClr val="000000">
                  <a:lumMod val="100000"/>
                </a:srgbClr>
              </a:solidFill>
              <a:effectLst/>
              <a:uLnTx/>
              <a:uFillTx/>
              <a:latin typeface="Arial"/>
              <a:ea typeface="Meiryo UI"/>
              <a:cs typeface="+mn-cs"/>
            </a:endParaRPr>
          </a:p>
        </p:txBody>
      </p:sp>
      <p:sp>
        <p:nvSpPr>
          <p:cNvPr id="132" name="正方形/長方形 131">
            <a:extLst>
              <a:ext uri="{FF2B5EF4-FFF2-40B4-BE49-F238E27FC236}">
                <a16:creationId xmlns:a16="http://schemas.microsoft.com/office/drawing/2014/main" id="{D0B44002-0425-612A-DCC8-23CEDD264F2C}"/>
              </a:ext>
            </a:extLst>
          </p:cNvPr>
          <p:cNvSpPr>
            <a:spLocks/>
          </p:cNvSpPr>
          <p:nvPr/>
        </p:nvSpPr>
        <p:spPr>
          <a:xfrm>
            <a:off x="7347774" y="5721224"/>
            <a:ext cx="2340000" cy="541713"/>
          </a:xfrm>
          <a:prstGeom prst="rect">
            <a:avLst/>
          </a:prstGeom>
          <a:solidFill>
            <a:schemeClr val="bg1"/>
          </a:solidFill>
          <a:ln w="9525" cap="flat" cmpd="sng" algn="ctr">
            <a:solidFill>
              <a:schemeClr val="tx1"/>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0" normalizeH="0" baseline="0" noProof="0" dirty="0">
                <a:ln>
                  <a:noFill/>
                </a:ln>
                <a:solidFill>
                  <a:srgbClr val="000000">
                    <a:lumMod val="100000"/>
                  </a:srgbClr>
                </a:solidFill>
                <a:effectLst/>
                <a:uLnTx/>
                <a:uFillTx/>
                <a:latin typeface="Arial"/>
                <a:ea typeface="Meiryo UI"/>
                <a:cs typeface="+mn-cs"/>
              </a:rPr>
              <a:t>成果報告書</a:t>
            </a:r>
            <a:endParaRPr kumimoji="0" lang="en-US" altLang="ja-JP" sz="900" b="0" i="0" u="none" strike="noStrike" kern="0" cap="none" spc="0" normalizeH="0" baseline="0" noProof="0" dirty="0">
              <a:ln>
                <a:noFill/>
              </a:ln>
              <a:solidFill>
                <a:srgbClr val="000000">
                  <a:lumMod val="100000"/>
                </a:srgbClr>
              </a:solidFill>
              <a:effectLst/>
              <a:uLnTx/>
              <a:uFillTx/>
              <a:latin typeface="Arial"/>
              <a:ea typeface="Meiryo UI"/>
              <a:cs typeface="+mn-cs"/>
            </a:endParaRPr>
          </a:p>
          <a:p>
            <a:pPr marL="171450" indent="-171450">
              <a:buFont typeface="Wingdings" panose="05000000000000000000" pitchFamily="2" charset="2"/>
              <a:buChar char="ü"/>
              <a:defRPr/>
            </a:pPr>
            <a:r>
              <a:rPr kumimoji="0" lang="ja-JP" altLang="en-US" sz="800" b="0" i="0" u="none" strike="noStrike" kern="0" cap="none" spc="0" normalizeH="0" baseline="0" noProof="0" dirty="0">
                <a:ln>
                  <a:noFill/>
                </a:ln>
                <a:effectLst/>
                <a:uLnTx/>
                <a:uFillTx/>
                <a:latin typeface="Arial"/>
                <a:ea typeface="Meiryo UI"/>
                <a:cs typeface="+mn-cs"/>
              </a:rPr>
              <a:t>ベンダー検証</a:t>
            </a:r>
            <a:r>
              <a:rPr kumimoji="0" lang="en-US" altLang="ja-JP" sz="800" b="0" i="0" u="none" strike="noStrike" kern="0" cap="none" spc="0" normalizeH="0" baseline="0" noProof="0" dirty="0">
                <a:ln>
                  <a:noFill/>
                </a:ln>
                <a:effectLst/>
                <a:uLnTx/>
                <a:uFillTx/>
                <a:latin typeface="Arial"/>
                <a:ea typeface="Meiryo UI"/>
                <a:cs typeface="+mn-cs"/>
              </a:rPr>
              <a:t>_</a:t>
            </a:r>
            <a:r>
              <a:rPr kumimoji="0" lang="ja-JP" altLang="en-US" sz="800" b="0" i="0" u="none" strike="noStrike" kern="0" cap="none" spc="0" normalizeH="0" baseline="0" noProof="0" dirty="0">
                <a:ln>
                  <a:noFill/>
                </a:ln>
                <a:effectLst/>
                <a:uLnTx/>
                <a:uFillTx/>
                <a:latin typeface="Arial"/>
                <a:ea typeface="Meiryo UI"/>
                <a:cs typeface="+mn-cs"/>
              </a:rPr>
              <a:t>検証結果（個票）</a:t>
            </a:r>
            <a:r>
              <a:rPr kumimoji="0" lang="en-US" altLang="ja-JP" sz="800" b="0" i="0" u="none" strike="noStrike" kern="0" cap="none" spc="0" normalizeH="0" baseline="0" noProof="0" dirty="0">
                <a:ln>
                  <a:noFill/>
                </a:ln>
                <a:effectLst/>
                <a:uLnTx/>
                <a:uFillTx/>
                <a:latin typeface="Arial"/>
                <a:ea typeface="Meiryo UI"/>
                <a:cs typeface="+mn-cs"/>
              </a:rPr>
              <a:t>_</a:t>
            </a:r>
            <a:r>
              <a:rPr kumimoji="0" lang="ja-JP" altLang="en-US" sz="800" b="0" i="0" u="none" strike="noStrike" kern="0" cap="none" spc="0" normalizeH="0" baseline="0" noProof="0" dirty="0">
                <a:ln>
                  <a:noFill/>
                </a:ln>
                <a:effectLst/>
                <a:uLnTx/>
                <a:uFillTx/>
                <a:latin typeface="Arial"/>
                <a:ea typeface="Meiryo UI"/>
                <a:cs typeface="+mn-cs"/>
              </a:rPr>
              <a:t>ベンダー名</a:t>
            </a:r>
            <a:br>
              <a:rPr kumimoji="0" lang="en-US" altLang="ja-JP" sz="800" b="0" i="0" u="none" strike="noStrike" kern="0" cap="none" spc="0" normalizeH="0" baseline="0" noProof="0" dirty="0">
                <a:ln>
                  <a:noFill/>
                </a:ln>
                <a:effectLst/>
                <a:uLnTx/>
                <a:uFillTx/>
                <a:latin typeface="Arial"/>
                <a:ea typeface="Meiryo UI"/>
                <a:cs typeface="+mn-cs"/>
              </a:rPr>
            </a:br>
            <a:r>
              <a:rPr kumimoji="0" lang="en-US" altLang="ja-JP" sz="800" b="0" i="0" u="none" strike="noStrike" kern="0" cap="none" spc="0" normalizeH="0" baseline="0" noProof="0" dirty="0">
                <a:ln>
                  <a:noFill/>
                </a:ln>
                <a:effectLst/>
                <a:uLnTx/>
                <a:uFillTx/>
                <a:latin typeface="Arial"/>
                <a:ea typeface="Meiryo UI"/>
                <a:cs typeface="+mn-cs"/>
              </a:rPr>
              <a:t>※</a:t>
            </a:r>
            <a:r>
              <a:rPr kumimoji="0" lang="ja-JP" altLang="en-US" sz="800" b="0" i="0" u="none" strike="noStrike" kern="0" cap="none" spc="0" normalizeH="0" baseline="0" noProof="0" dirty="0">
                <a:ln>
                  <a:noFill/>
                </a:ln>
                <a:effectLst/>
                <a:uLnTx/>
                <a:uFillTx/>
                <a:latin typeface="Arial"/>
                <a:ea typeface="Meiryo UI"/>
                <a:cs typeface="+mn-cs"/>
              </a:rPr>
              <a:t>ベンダー毎に個票を作成</a:t>
            </a:r>
            <a:endParaRPr kumimoji="0" lang="en-US" altLang="ja-JP" sz="800" b="0" i="0" u="none" strike="noStrike" kern="0" cap="none" spc="0" normalizeH="0" baseline="0" noProof="0" dirty="0">
              <a:ln>
                <a:noFill/>
              </a:ln>
              <a:effectLst/>
              <a:uLnTx/>
              <a:uFillTx/>
              <a:latin typeface="Arial"/>
              <a:ea typeface="Meiryo UI"/>
              <a:cs typeface="+mn-cs"/>
            </a:endParaRPr>
          </a:p>
          <a:p>
            <a:pPr>
              <a:defRPr/>
            </a:pPr>
            <a:r>
              <a:rPr kumimoji="0" lang="ja-JP" altLang="en-US" sz="900" kern="0" dirty="0">
                <a:solidFill>
                  <a:srgbClr val="000000">
                    <a:lumMod val="100000"/>
                  </a:srgbClr>
                </a:solidFill>
                <a:latin typeface="Arial"/>
                <a:ea typeface="Meiryo UI"/>
              </a:rPr>
              <a:t>　   </a:t>
            </a:r>
            <a:r>
              <a:rPr kumimoji="0" lang="en-US" altLang="ja-JP" sz="900" b="1" u="sng" kern="0" dirty="0">
                <a:solidFill>
                  <a:srgbClr val="000000">
                    <a:lumMod val="100000"/>
                  </a:srgbClr>
                </a:solidFill>
                <a:latin typeface="Arial"/>
                <a:ea typeface="Meiryo UI"/>
              </a:rPr>
              <a:t>※</a:t>
            </a:r>
            <a:r>
              <a:rPr kumimoji="0" lang="ja-JP" altLang="en-US" sz="900" b="1" u="sng" kern="0" dirty="0">
                <a:solidFill>
                  <a:srgbClr val="000000">
                    <a:lumMod val="100000"/>
                  </a:srgbClr>
                </a:solidFill>
                <a:latin typeface="Arial"/>
                <a:ea typeface="Meiryo UI"/>
              </a:rPr>
              <a:t>ベンダー向け検証事業のページに掲載</a:t>
            </a:r>
            <a:endParaRPr kumimoji="0" lang="ja-JP" altLang="en-US" sz="900" b="1" i="0" u="sng" strike="noStrike" kern="0" cap="none" spc="0" normalizeH="0" baseline="0" noProof="0" dirty="0">
              <a:ln>
                <a:noFill/>
              </a:ln>
              <a:effectLst/>
              <a:uLnTx/>
              <a:uFillTx/>
              <a:latin typeface="Arial"/>
              <a:ea typeface="Meiryo UI"/>
              <a:cs typeface="+mn-cs"/>
            </a:endParaRPr>
          </a:p>
        </p:txBody>
      </p:sp>
      <p:sp>
        <p:nvSpPr>
          <p:cNvPr id="4" name="タイトル 3">
            <a:extLst>
              <a:ext uri="{FF2B5EF4-FFF2-40B4-BE49-F238E27FC236}">
                <a16:creationId xmlns:a16="http://schemas.microsoft.com/office/drawing/2014/main" id="{563753CE-E22D-A980-BBE8-80CE8EA2BA52}"/>
              </a:ext>
            </a:extLst>
          </p:cNvPr>
          <p:cNvSpPr txBox="1">
            <a:spLocks/>
          </p:cNvSpPr>
          <p:nvPr/>
        </p:nvSpPr>
        <p:spPr>
          <a:xfrm>
            <a:off x="540000" y="134111"/>
            <a:ext cx="8811784" cy="307777"/>
          </a:xfrm>
          <a:prstGeom prst="rect">
            <a:avLst/>
          </a:prstGeom>
        </p:spPr>
        <p:txBody>
          <a:bodyPr vert="horz" wrap="square" lIns="0" tIns="0" rIns="0" bIns="0" rtlCol="0" anchor="ctr" anchorCtr="0">
            <a:spAutoFit/>
          </a:bodyPr>
          <a:lstStyle>
            <a:lvl1pPr algn="l" defTabSz="844083" rtl="0" eaLnBrk="1" latinLnBrk="0" hangingPunct="1">
              <a:lnSpc>
                <a:spcPct val="100000"/>
              </a:lnSpc>
              <a:spcBef>
                <a:spcPct val="0"/>
              </a:spcBef>
              <a:buNone/>
              <a:defRPr kumimoji="1" sz="3323" b="1" kern="1200">
                <a:solidFill>
                  <a:schemeClr val="tx2"/>
                </a:solidFill>
                <a:latin typeface="+mj-lt"/>
                <a:ea typeface="+mj-ea"/>
                <a:cs typeface="+mj-cs"/>
              </a:defRPr>
            </a:lvl1pPr>
          </a:lstStyle>
          <a:p>
            <a:r>
              <a:rPr lang="ja-JP" altLang="en-US" sz="2000" dirty="0">
                <a:latin typeface="Meiryo UI"/>
                <a:ea typeface="Meiryo UI"/>
                <a:cs typeface="+mj-lt"/>
              </a:rPr>
              <a:t>令和</a:t>
            </a:r>
            <a:r>
              <a:rPr lang="en-US" altLang="ja-JP" sz="2000" dirty="0">
                <a:latin typeface="Meiryo UI"/>
                <a:ea typeface="Meiryo UI"/>
                <a:cs typeface="+mj-lt"/>
              </a:rPr>
              <a:t>5</a:t>
            </a:r>
            <a:r>
              <a:rPr lang="ja-JP" altLang="en-US" sz="2000" dirty="0">
                <a:latin typeface="Meiryo UI"/>
                <a:ea typeface="Meiryo UI"/>
                <a:cs typeface="+mj-lt"/>
              </a:rPr>
              <a:t>年度 ガバメントクラウドに係る検証事業と成果物一覧</a:t>
            </a:r>
            <a:endParaRPr lang="ja-JP" altLang="en-US" sz="2000" dirty="0">
              <a:latin typeface="+mj-ea"/>
              <a:cs typeface="+mj-lt"/>
            </a:endParaRPr>
          </a:p>
        </p:txBody>
      </p:sp>
      <p:sp>
        <p:nvSpPr>
          <p:cNvPr id="2" name="正方形/長方形 1">
            <a:extLst>
              <a:ext uri="{FF2B5EF4-FFF2-40B4-BE49-F238E27FC236}">
                <a16:creationId xmlns:a16="http://schemas.microsoft.com/office/drawing/2014/main" id="{70FA34D6-4248-77C3-910D-FAC180BF3D1F}"/>
              </a:ext>
            </a:extLst>
          </p:cNvPr>
          <p:cNvSpPr>
            <a:spLocks/>
          </p:cNvSpPr>
          <p:nvPr/>
        </p:nvSpPr>
        <p:spPr>
          <a:xfrm>
            <a:off x="7347774" y="2394330"/>
            <a:ext cx="2340000" cy="432000"/>
          </a:xfrm>
          <a:prstGeom prst="rect">
            <a:avLst/>
          </a:prstGeom>
          <a:solidFill>
            <a:schemeClr val="bg1"/>
          </a:solidFill>
          <a:ln w="9525" cap="flat" cmpd="sng" algn="ctr">
            <a:solidFill>
              <a:schemeClr val="tx1"/>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投資対効果の検証</a:t>
            </a:r>
            <a:r>
              <a:rPr kumimoji="0" lang="ja-JP" altLang="en-US" sz="900" kern="0">
                <a:solidFill>
                  <a:srgbClr val="000000">
                    <a:lumMod val="100000"/>
                  </a:srgbClr>
                </a:solidFill>
                <a:latin typeface="Arial"/>
                <a:ea typeface="Meiryo UI"/>
              </a:rPr>
              <a:t> </a:t>
            </a: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検証結果</a:t>
            </a:r>
          </a:p>
        </p:txBody>
      </p:sp>
      <p:sp>
        <p:nvSpPr>
          <p:cNvPr id="6" name="四角形: 角を丸くする 5">
            <a:extLst>
              <a:ext uri="{FF2B5EF4-FFF2-40B4-BE49-F238E27FC236}">
                <a16:creationId xmlns:a16="http://schemas.microsoft.com/office/drawing/2014/main" id="{F12074C1-BB77-37C3-AD38-CCA134A7685B}"/>
              </a:ext>
            </a:extLst>
          </p:cNvPr>
          <p:cNvSpPr>
            <a:spLocks/>
          </p:cNvSpPr>
          <p:nvPr/>
        </p:nvSpPr>
        <p:spPr>
          <a:xfrm>
            <a:off x="543774" y="1926060"/>
            <a:ext cx="180000" cy="432000"/>
          </a:xfrm>
          <a:prstGeom prst="roundRect">
            <a:avLst/>
          </a:prstGeom>
          <a:solidFill>
            <a:schemeClr val="accent6">
              <a:lumMod val="75000"/>
            </a:schemeClr>
          </a:solidFill>
          <a:ln w="12700" cap="flat" cmpd="sng" algn="ctr">
            <a:no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200" kern="0">
                <a:solidFill>
                  <a:prstClr val="white"/>
                </a:solidFill>
                <a:latin typeface="Arial"/>
                <a:ea typeface="Meiryo UI"/>
              </a:rPr>
              <a:t>#</a:t>
            </a:r>
            <a:endParaRPr kumimoji="0" lang="ja-JP" altLang="en-US" sz="1200" b="0" i="0" u="none" strike="noStrike" kern="0" cap="none" spc="0" normalizeH="0" baseline="0" noProof="0">
              <a:ln>
                <a:noFill/>
              </a:ln>
              <a:solidFill>
                <a:prstClr val="white"/>
              </a:solidFill>
              <a:effectLst/>
              <a:uLnTx/>
              <a:uFillTx/>
              <a:latin typeface="Arial"/>
              <a:ea typeface="Meiryo UI"/>
              <a:cs typeface="+mn-cs"/>
            </a:endParaRPr>
          </a:p>
        </p:txBody>
      </p:sp>
      <p:sp>
        <p:nvSpPr>
          <p:cNvPr id="7" name="四角形: 角を丸くする 6">
            <a:extLst>
              <a:ext uri="{FF2B5EF4-FFF2-40B4-BE49-F238E27FC236}">
                <a16:creationId xmlns:a16="http://schemas.microsoft.com/office/drawing/2014/main" id="{A53BC272-CBA5-1900-1372-649FFCFD9643}"/>
              </a:ext>
            </a:extLst>
          </p:cNvPr>
          <p:cNvSpPr>
            <a:spLocks/>
          </p:cNvSpPr>
          <p:nvPr/>
        </p:nvSpPr>
        <p:spPr>
          <a:xfrm>
            <a:off x="543774" y="2394060"/>
            <a:ext cx="18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kern="0">
                <a:solidFill>
                  <a:prstClr val="white"/>
                </a:solidFill>
                <a:latin typeface="Arial"/>
                <a:ea typeface="Meiryo UI"/>
              </a:rPr>
              <a:t>①</a:t>
            </a:r>
            <a:endParaRPr kumimoji="0" lang="ja-JP" altLang="en-US" sz="1200" b="0" i="0" u="none" strike="noStrike" kern="0" cap="none" spc="0" normalizeH="0" baseline="0" noProof="0">
              <a:ln>
                <a:noFill/>
              </a:ln>
              <a:solidFill>
                <a:prstClr val="white"/>
              </a:solidFill>
              <a:effectLst/>
              <a:uLnTx/>
              <a:uFillTx/>
              <a:latin typeface="Arial"/>
              <a:ea typeface="Meiryo UI"/>
              <a:cs typeface="+mn-cs"/>
            </a:endParaRPr>
          </a:p>
        </p:txBody>
      </p:sp>
      <p:sp>
        <p:nvSpPr>
          <p:cNvPr id="9" name="四角形: 角を丸くする 8">
            <a:extLst>
              <a:ext uri="{FF2B5EF4-FFF2-40B4-BE49-F238E27FC236}">
                <a16:creationId xmlns:a16="http://schemas.microsoft.com/office/drawing/2014/main" id="{9408EFC0-5734-19B3-47C3-DF4D507781D0}"/>
              </a:ext>
            </a:extLst>
          </p:cNvPr>
          <p:cNvSpPr>
            <a:spLocks/>
          </p:cNvSpPr>
          <p:nvPr/>
        </p:nvSpPr>
        <p:spPr>
          <a:xfrm>
            <a:off x="543774" y="2862060"/>
            <a:ext cx="18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②</a:t>
            </a:r>
          </a:p>
        </p:txBody>
      </p:sp>
      <p:sp>
        <p:nvSpPr>
          <p:cNvPr id="10" name="四角形: 角を丸くする 9">
            <a:extLst>
              <a:ext uri="{FF2B5EF4-FFF2-40B4-BE49-F238E27FC236}">
                <a16:creationId xmlns:a16="http://schemas.microsoft.com/office/drawing/2014/main" id="{CBC18A8D-475C-3C05-4F22-773AE40D7498}"/>
              </a:ext>
            </a:extLst>
          </p:cNvPr>
          <p:cNvSpPr>
            <a:spLocks/>
          </p:cNvSpPr>
          <p:nvPr/>
        </p:nvSpPr>
        <p:spPr>
          <a:xfrm>
            <a:off x="543774" y="3330060"/>
            <a:ext cx="18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③</a:t>
            </a:r>
          </a:p>
        </p:txBody>
      </p:sp>
      <p:sp>
        <p:nvSpPr>
          <p:cNvPr id="11" name="四角形: 角を丸くする 10">
            <a:extLst>
              <a:ext uri="{FF2B5EF4-FFF2-40B4-BE49-F238E27FC236}">
                <a16:creationId xmlns:a16="http://schemas.microsoft.com/office/drawing/2014/main" id="{16CF3D6F-B39E-C600-39C6-4D4BEC6F2846}"/>
              </a:ext>
            </a:extLst>
          </p:cNvPr>
          <p:cNvSpPr>
            <a:spLocks/>
          </p:cNvSpPr>
          <p:nvPr/>
        </p:nvSpPr>
        <p:spPr>
          <a:xfrm>
            <a:off x="543774" y="3798060"/>
            <a:ext cx="180000" cy="432000"/>
          </a:xfrm>
          <a:prstGeom prst="roundRect">
            <a:avLst/>
          </a:prstGeom>
          <a:solidFill>
            <a:srgbClr val="00338D"/>
          </a:solidFill>
          <a:ln w="12700" cap="flat" cmpd="sng" algn="ctr">
            <a:noFill/>
            <a:prstDash val="solid"/>
            <a:miter lim="800000"/>
            <a:headEnd type="none" w="med" len="med"/>
            <a:tailEnd type="none" w="med" len="med"/>
          </a:ln>
          <a:effectLst/>
          <a:extLst>
            <a:ext uri="{91240B29-F687-4F45-9708-019B960494DF}">
              <a14:hiddenLine xmlns:a14="http://schemas.microsoft.com/office/drawing/2010/main" w="12700" cap="flat" cmpd="sng" algn="ctr">
                <a:solidFill>
                  <a:schemeClr val="bg1">
                    <a:lumMod val="100000"/>
                    <a:alpha val="0"/>
                  </a:schemeClr>
                </a:solidFill>
                <a:prstDash val="solid"/>
                <a:miter lim="800000"/>
                <a:headEnd type="none" w="med" len="med"/>
                <a:tailEnd type="none" w="med" len="med"/>
              </a14:hiddenLine>
            </a:ext>
          </a:ex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④</a:t>
            </a:r>
          </a:p>
        </p:txBody>
      </p:sp>
      <p:sp>
        <p:nvSpPr>
          <p:cNvPr id="12" name="四角形: 角を丸くする 11">
            <a:extLst>
              <a:ext uri="{FF2B5EF4-FFF2-40B4-BE49-F238E27FC236}">
                <a16:creationId xmlns:a16="http://schemas.microsoft.com/office/drawing/2014/main" id="{870B857E-06E7-C13F-BFB0-901363F73BF6}"/>
              </a:ext>
            </a:extLst>
          </p:cNvPr>
          <p:cNvSpPr>
            <a:spLocks/>
          </p:cNvSpPr>
          <p:nvPr/>
        </p:nvSpPr>
        <p:spPr>
          <a:xfrm>
            <a:off x="543774" y="4266060"/>
            <a:ext cx="180000" cy="432000"/>
          </a:xfrm>
          <a:prstGeom prst="roundRect">
            <a:avLst/>
          </a:prstGeom>
          <a:solidFill>
            <a:srgbClr val="00338D"/>
          </a:solidFill>
          <a:ln w="12700" cap="flat" cmpd="sng" algn="ctr">
            <a:no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⑤</a:t>
            </a:r>
          </a:p>
        </p:txBody>
      </p:sp>
      <p:sp>
        <p:nvSpPr>
          <p:cNvPr id="13" name="四角形: 角を丸くする 12">
            <a:extLst>
              <a:ext uri="{FF2B5EF4-FFF2-40B4-BE49-F238E27FC236}">
                <a16:creationId xmlns:a16="http://schemas.microsoft.com/office/drawing/2014/main" id="{9E466AE4-53FC-4CBB-9330-837CAF657A01}"/>
              </a:ext>
            </a:extLst>
          </p:cNvPr>
          <p:cNvSpPr>
            <a:spLocks/>
          </p:cNvSpPr>
          <p:nvPr/>
        </p:nvSpPr>
        <p:spPr>
          <a:xfrm>
            <a:off x="543774" y="4734060"/>
            <a:ext cx="180000" cy="432000"/>
          </a:xfrm>
          <a:prstGeom prst="roundRect">
            <a:avLst/>
          </a:prstGeom>
          <a:solidFill>
            <a:srgbClr val="00338D"/>
          </a:solidFill>
          <a:ln w="12700" cap="flat" cmpd="sng" algn="ctr">
            <a:no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⑥</a:t>
            </a:r>
          </a:p>
        </p:txBody>
      </p:sp>
      <p:sp>
        <p:nvSpPr>
          <p:cNvPr id="14" name="四角形: 角を丸くする 13">
            <a:extLst>
              <a:ext uri="{FF2B5EF4-FFF2-40B4-BE49-F238E27FC236}">
                <a16:creationId xmlns:a16="http://schemas.microsoft.com/office/drawing/2014/main" id="{454C2D59-ABBE-C9AD-8875-D856D06F3FAB}"/>
              </a:ext>
            </a:extLst>
          </p:cNvPr>
          <p:cNvSpPr>
            <a:spLocks/>
          </p:cNvSpPr>
          <p:nvPr/>
        </p:nvSpPr>
        <p:spPr>
          <a:xfrm>
            <a:off x="543774" y="5202060"/>
            <a:ext cx="180000" cy="432000"/>
          </a:xfrm>
          <a:prstGeom prst="roundRect">
            <a:avLst/>
          </a:prstGeom>
          <a:solidFill>
            <a:schemeClr val="accent1"/>
          </a:solidFill>
          <a:ln w="12700" cap="flat" cmpd="sng" algn="ctr">
            <a:no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a:ln>
                  <a:noFill/>
                </a:ln>
                <a:solidFill>
                  <a:prstClr val="white"/>
                </a:solidFill>
                <a:effectLst/>
                <a:uLnTx/>
                <a:uFillTx/>
                <a:latin typeface="Arial"/>
                <a:ea typeface="Meiryo UI"/>
                <a:cs typeface="+mn-cs"/>
              </a:rPr>
              <a:t>⑦</a:t>
            </a:r>
          </a:p>
        </p:txBody>
      </p:sp>
      <p:sp>
        <p:nvSpPr>
          <p:cNvPr id="15" name="四角形: 角を丸くする 14">
            <a:extLst>
              <a:ext uri="{FF2B5EF4-FFF2-40B4-BE49-F238E27FC236}">
                <a16:creationId xmlns:a16="http://schemas.microsoft.com/office/drawing/2014/main" id="{DC91291F-0796-4A6D-6F41-3CB37DDE177D}"/>
              </a:ext>
            </a:extLst>
          </p:cNvPr>
          <p:cNvSpPr/>
          <p:nvPr/>
        </p:nvSpPr>
        <p:spPr>
          <a:xfrm>
            <a:off x="759774" y="1926060"/>
            <a:ext cx="2160000" cy="432000"/>
          </a:xfrm>
          <a:prstGeom prst="roundRect">
            <a:avLst/>
          </a:prstGeom>
          <a:solidFill>
            <a:schemeClr val="accent6">
              <a:lumMod val="75000"/>
            </a:schemeClr>
          </a:solidFill>
          <a:ln w="12700" cap="flat" cmpd="sng" algn="ctr">
            <a:noFill/>
            <a:prstDash val="solid"/>
            <a:miter lim="800000"/>
            <a:headEnd type="none" w="med" len="med"/>
            <a:tailEnd type="none" w="med" len="med"/>
          </a:ln>
          <a:effectLst/>
        </p:spPr>
        <p:txBody>
          <a:bodyPr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a:ln>
                  <a:noFill/>
                </a:ln>
                <a:solidFill>
                  <a:prstClr val="white"/>
                </a:solidFill>
                <a:effectLst/>
                <a:uLnTx/>
                <a:uFillTx/>
                <a:latin typeface="Arial"/>
                <a:ea typeface="Meiryo UI"/>
                <a:cs typeface="+mn-cs"/>
              </a:rPr>
              <a:t>全体概要資料</a:t>
            </a:r>
          </a:p>
        </p:txBody>
      </p:sp>
      <p:sp>
        <p:nvSpPr>
          <p:cNvPr id="16" name="正方形/長方形 15">
            <a:extLst>
              <a:ext uri="{FF2B5EF4-FFF2-40B4-BE49-F238E27FC236}">
                <a16:creationId xmlns:a16="http://schemas.microsoft.com/office/drawing/2014/main" id="{C37936EC-DBEA-B1FB-E412-EA56914D014A}"/>
              </a:ext>
            </a:extLst>
          </p:cNvPr>
          <p:cNvSpPr/>
          <p:nvPr/>
        </p:nvSpPr>
        <p:spPr>
          <a:xfrm>
            <a:off x="2955774" y="1926060"/>
            <a:ext cx="4356000" cy="432000"/>
          </a:xfrm>
          <a:prstGeom prst="rect">
            <a:avLst/>
          </a:prstGeom>
          <a:solidFill>
            <a:srgbClr val="E5E5E5">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900" kern="0">
                <a:solidFill>
                  <a:srgbClr val="000000">
                    <a:lumMod val="100000"/>
                  </a:srgbClr>
                </a:solidFill>
                <a:latin typeface="Arial"/>
                <a:ea typeface="Meiryo UI"/>
              </a:rPr>
              <a:t>今回発出する中間報告の概要を一覧として取りまとめたもの。</a:t>
            </a:r>
            <a:endPar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endParaRPr>
          </a:p>
        </p:txBody>
      </p:sp>
      <p:sp>
        <p:nvSpPr>
          <p:cNvPr id="17" name="正方形/長方形 16">
            <a:extLst>
              <a:ext uri="{FF2B5EF4-FFF2-40B4-BE49-F238E27FC236}">
                <a16:creationId xmlns:a16="http://schemas.microsoft.com/office/drawing/2014/main" id="{0E315B3B-B88B-F23A-D43D-3B77BABF0808}"/>
              </a:ext>
            </a:extLst>
          </p:cNvPr>
          <p:cNvSpPr>
            <a:spLocks/>
          </p:cNvSpPr>
          <p:nvPr/>
        </p:nvSpPr>
        <p:spPr>
          <a:xfrm>
            <a:off x="7347774" y="1926060"/>
            <a:ext cx="2340000" cy="432000"/>
          </a:xfrm>
          <a:prstGeom prst="rect">
            <a:avLst/>
          </a:prstGeom>
          <a:solidFill>
            <a:schemeClr val="bg1"/>
          </a:solidFill>
          <a:ln w="9525" cap="flat" cmpd="sng" algn="ctr">
            <a:solidFill>
              <a:schemeClr val="tx1"/>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kern="0">
                <a:solidFill>
                  <a:srgbClr val="000000">
                    <a:lumMod val="100000"/>
                  </a:srgbClr>
                </a:solidFill>
                <a:latin typeface="Arial"/>
                <a:ea typeface="Meiryo UI"/>
              </a:rPr>
              <a:t>検証事業の情報提供</a:t>
            </a:r>
            <a:endPar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endParaRPr>
          </a:p>
        </p:txBody>
      </p:sp>
      <p:sp>
        <p:nvSpPr>
          <p:cNvPr id="18" name="四角形: 角を丸くする 17">
            <a:extLst>
              <a:ext uri="{FF2B5EF4-FFF2-40B4-BE49-F238E27FC236}">
                <a16:creationId xmlns:a16="http://schemas.microsoft.com/office/drawing/2014/main" id="{69F20425-6B37-0841-F309-D61CF85509A2}"/>
              </a:ext>
            </a:extLst>
          </p:cNvPr>
          <p:cNvSpPr/>
          <p:nvPr/>
        </p:nvSpPr>
        <p:spPr>
          <a:xfrm>
            <a:off x="147774" y="5664323"/>
            <a:ext cx="360000" cy="839505"/>
          </a:xfrm>
          <a:prstGeom prst="roundRect">
            <a:avLst/>
          </a:prstGeom>
          <a:noFill/>
          <a:ln w="12700" cap="flat" cmpd="sng" algn="ctr">
            <a:solidFill>
              <a:srgbClr val="00338D">
                <a:lumMod val="100000"/>
              </a:srgbClr>
            </a:solidFill>
            <a:prstDash val="solid"/>
            <a:miter lim="800000"/>
            <a:headEnd type="none" w="med" len="med"/>
            <a:tailEnd type="none" w="med" len="med"/>
          </a:ln>
          <a:effectLst/>
          <a:extLst>
            <a:ext uri="{909E8E84-426E-40DD-AFC4-6F175D3DCCD1}">
              <a14:hiddenFill xmlns:a14="http://schemas.microsoft.com/office/drawing/2010/main">
                <a:solidFill>
                  <a:srgbClr val="00338D"/>
                </a:solidFill>
              </a14:hiddenFill>
            </a:ext>
          </a:extLst>
        </p:spPr>
        <p:txBody>
          <a:bodyPr vert="eaVert" lIns="54000" tIns="54000" rIns="54000" bIns="5400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1000" kern="0">
                <a:solidFill>
                  <a:srgbClr val="00338D">
                    <a:lumMod val="100000"/>
                  </a:srgbClr>
                </a:solidFill>
                <a:latin typeface="Arial"/>
                <a:ea typeface="Meiryo UI"/>
              </a:rPr>
              <a:t>事業者向け検証</a:t>
            </a:r>
            <a:r>
              <a:rPr kumimoji="0" lang="ja-JP" altLang="en-US" sz="1000" b="0" i="0" u="none" strike="noStrike" kern="0" cap="none" spc="0" normalizeH="0" baseline="0" noProof="0">
                <a:ln>
                  <a:noFill/>
                </a:ln>
                <a:solidFill>
                  <a:srgbClr val="00338D">
                    <a:lumMod val="100000"/>
                  </a:srgbClr>
                </a:solidFill>
                <a:effectLst/>
                <a:uLnTx/>
                <a:uFillTx/>
                <a:latin typeface="Arial"/>
                <a:ea typeface="Meiryo UI"/>
                <a:cs typeface="+mn-cs"/>
              </a:rPr>
              <a:t>事業</a:t>
            </a:r>
          </a:p>
        </p:txBody>
      </p:sp>
      <p:sp>
        <p:nvSpPr>
          <p:cNvPr id="20" name="コンテンツ プレースホルダー 2">
            <a:extLst>
              <a:ext uri="{FF2B5EF4-FFF2-40B4-BE49-F238E27FC236}">
                <a16:creationId xmlns:a16="http://schemas.microsoft.com/office/drawing/2014/main" id="{0C1A0F55-0565-8505-D657-D5BA906CAA84}"/>
              </a:ext>
            </a:extLst>
          </p:cNvPr>
          <p:cNvSpPr txBox="1">
            <a:spLocks/>
          </p:cNvSpPr>
          <p:nvPr/>
        </p:nvSpPr>
        <p:spPr>
          <a:xfrm>
            <a:off x="363000" y="593176"/>
            <a:ext cx="9180000" cy="944312"/>
          </a:xfrm>
          <a:prstGeom prst="rect">
            <a:avLst/>
          </a:prstGeom>
          <a:ln w="28575">
            <a:solidFill>
              <a:sysClr val="window" lastClr="FFFFFF">
                <a:lumMod val="65000"/>
              </a:sysClr>
            </a:solidFill>
          </a:ln>
        </p:spPr>
        <p:txBody>
          <a:bodyPr vert="horz" lIns="91440" tIns="45720" rIns="91440" bIns="45720" rtlCol="0">
            <a:noAutofit/>
          </a:bodyPr>
          <a:lstStyle>
            <a:lvl1pPr marL="185732" indent="-185732" algn="l" defTabSz="742927" rtl="0" eaLnBrk="1" latinLnBrk="0" hangingPunct="1">
              <a:lnSpc>
                <a:spcPct val="90000"/>
              </a:lnSpc>
              <a:spcBef>
                <a:spcPts val="812"/>
              </a:spcBef>
              <a:buFont typeface="Arial" panose="020B0604020202020204" pitchFamily="34" charset="0"/>
              <a:buChar char="•"/>
              <a:defRPr kumimoji="1" sz="2275" kern="1200">
                <a:solidFill>
                  <a:schemeClr val="tx1"/>
                </a:solidFill>
                <a:latin typeface="+mn-lt"/>
                <a:ea typeface="+mn-ea"/>
                <a:cs typeface="+mn-cs"/>
              </a:defRPr>
            </a:lvl1pPr>
            <a:lvl2pPr marL="557195" indent="-185732" algn="l" defTabSz="742927"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59" indent="-185732" algn="l" defTabSz="742927"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22"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1586"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305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4513"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5977"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7440" indent="-185732" algn="l" defTabSz="742927"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a:lstStyle>
          <a:p>
            <a:pPr marL="266700" indent="-266700" rtl="0">
              <a:lnSpc>
                <a:spcPct val="100000"/>
              </a:lnSpc>
              <a:spcBef>
                <a:spcPts val="600"/>
              </a:spcBef>
              <a:buFont typeface="Meiryo UI" panose="020B0604030504040204" pitchFamily="50" charset="-128"/>
              <a:buChar char="○"/>
            </a:pPr>
            <a:r>
              <a:rPr lang="ja-JP" altLang="en-US" sz="1400" b="1" u="sng" dirty="0">
                <a:latin typeface="+mj-ea"/>
                <a:ea typeface="+mj-ea"/>
              </a:rPr>
              <a:t>令和５年度ガバメントクラウドに係る検証事業として以下の多岐にわたる検証を実施。</a:t>
            </a:r>
            <a:r>
              <a:rPr lang="ja-JP" altLang="en-US" sz="1400" dirty="0">
                <a:latin typeface="+mj-ea"/>
                <a:ea typeface="+mj-ea"/>
              </a:rPr>
              <a:t>ガバメントクラウド移行に係る地方公共団体関係者及びベンダー等におかれては広く参照頂きたい。</a:t>
            </a:r>
            <a:endParaRPr lang="en-US" altLang="ja-JP" sz="1400" dirty="0">
              <a:latin typeface="+mj-ea"/>
              <a:ea typeface="+mj-ea"/>
            </a:endParaRPr>
          </a:p>
          <a:p>
            <a:pPr marL="266700" indent="-266700">
              <a:lnSpc>
                <a:spcPct val="100000"/>
              </a:lnSpc>
              <a:spcBef>
                <a:spcPts val="600"/>
              </a:spcBef>
              <a:buFont typeface="Meiryo UI" panose="020B0604030504040204" pitchFamily="50" charset="-128"/>
              <a:buChar char="○"/>
            </a:pPr>
            <a:r>
              <a:rPr lang="ja-JP" altLang="en-US" sz="1400" dirty="0">
                <a:latin typeface="+mj-ea"/>
                <a:ea typeface="+mj-ea"/>
              </a:rPr>
              <a:t>デジタル庁では、</a:t>
            </a:r>
            <a:r>
              <a:rPr lang="ja-JP" altLang="en-US" sz="1400" b="1" u="sng" dirty="0">
                <a:latin typeface="+mj-ea"/>
                <a:ea typeface="+mj-ea"/>
              </a:rPr>
              <a:t>令和６年度も検証継続を行い、ガバメントクラウド移行を推進するための様々な情報提供に努めていく</a:t>
            </a:r>
            <a:r>
              <a:rPr lang="ja-JP" altLang="en-US" sz="1400" dirty="0">
                <a:latin typeface="+mj-ea"/>
                <a:ea typeface="+mj-ea"/>
              </a:rPr>
              <a:t>。</a:t>
            </a:r>
            <a:endParaRPr lang="en-US" altLang="ja-JP" sz="1400" dirty="0">
              <a:latin typeface="+mj-ea"/>
              <a:ea typeface="+mj-ea"/>
            </a:endParaRPr>
          </a:p>
        </p:txBody>
      </p:sp>
      <p:sp>
        <p:nvSpPr>
          <p:cNvPr id="3" name="四角形: 角を丸くする 2">
            <a:extLst>
              <a:ext uri="{FF2B5EF4-FFF2-40B4-BE49-F238E27FC236}">
                <a16:creationId xmlns:a16="http://schemas.microsoft.com/office/drawing/2014/main" id="{97ABD4CB-62BE-68A4-1422-44EB2C8BCB22}"/>
              </a:ext>
            </a:extLst>
          </p:cNvPr>
          <p:cNvSpPr>
            <a:spLocks/>
          </p:cNvSpPr>
          <p:nvPr/>
        </p:nvSpPr>
        <p:spPr>
          <a:xfrm>
            <a:off x="2955774" y="6316535"/>
            <a:ext cx="4356000" cy="432000"/>
          </a:xfrm>
          <a:prstGeom prst="roundRect">
            <a:avLst/>
          </a:prstGeom>
          <a:solidFill>
            <a:srgbClr val="00B8F5">
              <a:lumMod val="100000"/>
            </a:srgbClr>
          </a:solidFill>
          <a:ln w="12700" cap="flat" cmpd="sng" algn="ctr">
            <a:noFill/>
            <a:prstDash val="solid"/>
            <a:miter lim="800000"/>
            <a:headEnd type="none" w="med" len="med"/>
            <a:tailEnd type="none" w="med" len="med"/>
          </a:ln>
          <a:effectLst/>
        </p:spPr>
        <p:txBody>
          <a:bodyPr lIns="54000" tIns="54000" rIns="54000" bIns="54000" rtlCol="0" anchor="ctr"/>
          <a:lstStyle/>
          <a:p>
            <a:pPr marL="0" marR="0" lvl="0" indent="0" algn="ctr" defTabSz="844083" eaLnBrk="1" fontAlgn="auto" latinLnBrk="0" hangingPunct="1">
              <a:lnSpc>
                <a:spcPct val="100000"/>
              </a:lnSpc>
              <a:spcBef>
                <a:spcPts val="0"/>
              </a:spcBef>
              <a:spcAft>
                <a:spcPts val="0"/>
              </a:spcAft>
              <a:buClrTx/>
              <a:buSzTx/>
              <a:buFontTx/>
              <a:buNone/>
              <a:tabLst/>
              <a:defRPr/>
            </a:pPr>
            <a:r>
              <a:rPr kumimoji="0" lang="ja-JP" altLang="en-US" sz="1000" b="1" u="sng" kern="0" dirty="0">
                <a:solidFill>
                  <a:prstClr val="white"/>
                </a:solidFill>
                <a:latin typeface="Arial"/>
                <a:ea typeface="Meiryo UI"/>
              </a:rPr>
              <a:t>⑨</a:t>
            </a:r>
            <a:r>
              <a:rPr kumimoji="0" lang="ja-JP" altLang="en-US" sz="1000" b="1" i="0" u="sng" strike="noStrike" kern="0" cap="none" spc="0" normalizeH="0" baseline="0" noProof="0" dirty="0">
                <a:ln>
                  <a:noFill/>
                </a:ln>
                <a:solidFill>
                  <a:prstClr val="white"/>
                </a:solidFill>
                <a:effectLst/>
                <a:uLnTx/>
                <a:uFillTx/>
                <a:latin typeface="Arial"/>
                <a:ea typeface="Meiryo UI"/>
                <a:cs typeface="+mn-cs"/>
              </a:rPr>
              <a:t>上記検証事業における検証項目で発生した課題を整理</a:t>
            </a:r>
          </a:p>
        </p:txBody>
      </p:sp>
      <p:sp>
        <p:nvSpPr>
          <p:cNvPr id="5" name="正方形/長方形 4">
            <a:extLst>
              <a:ext uri="{FF2B5EF4-FFF2-40B4-BE49-F238E27FC236}">
                <a16:creationId xmlns:a16="http://schemas.microsoft.com/office/drawing/2014/main" id="{78F2384A-081D-C699-187A-08A7CA83825E}"/>
              </a:ext>
            </a:extLst>
          </p:cNvPr>
          <p:cNvSpPr>
            <a:spLocks/>
          </p:cNvSpPr>
          <p:nvPr/>
        </p:nvSpPr>
        <p:spPr>
          <a:xfrm>
            <a:off x="7347774" y="6316536"/>
            <a:ext cx="2340000" cy="432000"/>
          </a:xfrm>
          <a:prstGeom prst="rect">
            <a:avLst/>
          </a:prstGeom>
          <a:solidFill>
            <a:schemeClr val="bg1"/>
          </a:solidFill>
          <a:ln w="9525" cap="flat" cmpd="sng" algn="ctr">
            <a:solidFill>
              <a:schemeClr val="tx1"/>
            </a:solidFill>
            <a:prstDash val="solid"/>
            <a:miter lim="800000"/>
            <a:headEnd type="none" w="med" len="med"/>
            <a:tailEnd type="none" w="med" len="med"/>
          </a:ln>
          <a:effectLst/>
        </p:spPr>
        <p:txBody>
          <a:bodyPr lIns="54000" tIns="54000" rIns="54000" bIns="54000" rtlCol="0" anchor="ctr"/>
          <a:lstStyle/>
          <a:p>
            <a:pPr marL="171450" marR="0" lvl="0" indent="-171450" defTabSz="91440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900" b="0" i="0" u="none" strike="noStrike" kern="0" cap="none" spc="0" normalizeH="0" baseline="0" noProof="0">
                <a:ln>
                  <a:noFill/>
                </a:ln>
                <a:solidFill>
                  <a:srgbClr val="000000">
                    <a:lumMod val="100000"/>
                  </a:srgbClr>
                </a:solidFill>
                <a:effectLst/>
                <a:uLnTx/>
                <a:uFillTx/>
                <a:latin typeface="Arial"/>
                <a:ea typeface="Meiryo UI"/>
                <a:cs typeface="+mn-cs"/>
              </a:rPr>
              <a:t>検証事業における採択団体の課題</a:t>
            </a:r>
          </a:p>
        </p:txBody>
      </p:sp>
      <p:sp>
        <p:nvSpPr>
          <p:cNvPr id="21" name="正方形/長方形 20">
            <a:extLst>
              <a:ext uri="{FF2B5EF4-FFF2-40B4-BE49-F238E27FC236}">
                <a16:creationId xmlns:a16="http://schemas.microsoft.com/office/drawing/2014/main" id="{F5977F9B-85A0-F2E1-AC23-145F0FCB36AC}"/>
              </a:ext>
            </a:extLst>
          </p:cNvPr>
          <p:cNvSpPr>
            <a:spLocks/>
          </p:cNvSpPr>
          <p:nvPr/>
        </p:nvSpPr>
        <p:spPr>
          <a:xfrm>
            <a:off x="387024" y="6557691"/>
            <a:ext cx="1428394" cy="243391"/>
          </a:xfrm>
          <a:prstGeom prst="rect">
            <a:avLst/>
          </a:prstGeom>
          <a:noFill/>
          <a:ln w="38100" cap="flat" cmpd="sng" algn="ctr">
            <a:solidFill>
              <a:srgbClr val="FF0000"/>
            </a:solidFill>
            <a:prstDash val="solid"/>
            <a:miter lim="800000"/>
            <a:headEnd type="none" w="med" len="med"/>
            <a:tailEnd type="none" w="med" len="med"/>
          </a:ln>
          <a:effectLst/>
          <a:extLst>
            <a:ext uri="{909E8E84-426E-40DD-AFC4-6F175D3DCCD1}">
              <a14:hiddenFill xmlns:a14="http://schemas.microsoft.com/office/drawing/2010/main">
                <a:solidFill>
                  <a:schemeClr val="bg2">
                    <a:lumMod val="100000"/>
                  </a:schemeClr>
                </a:solidFill>
              </a14:hiddenFill>
            </a:ext>
          </a:extLst>
        </p:spPr>
        <p:txBody>
          <a:bodyPr lIns="54000" tIns="54000" rIns="54000" bIns="54000" rtlCol="0" anchor="ctr"/>
          <a:lstStyle/>
          <a:p>
            <a:pPr marR="0" lvl="0" defTabSz="914400" eaLnBrk="1" fontAlgn="auto" latinLnBrk="0" hangingPunct="1">
              <a:lnSpc>
                <a:spcPct val="100000"/>
              </a:lnSpc>
              <a:spcBef>
                <a:spcPts val="0"/>
              </a:spcBef>
              <a:spcAft>
                <a:spcPts val="0"/>
              </a:spcAft>
              <a:buClrTx/>
              <a:buSzTx/>
              <a:tabLst/>
              <a:defRPr/>
            </a:pPr>
            <a:r>
              <a:rPr kumimoji="0" lang="en-US" altLang="ja-JP" sz="700" b="0" i="0" u="none" strike="noStrike" kern="0" cap="none" spc="0" normalizeH="0" baseline="0" noProof="0" dirty="0">
                <a:ln>
                  <a:noFill/>
                </a:ln>
                <a:solidFill>
                  <a:srgbClr val="000000">
                    <a:lumMod val="100000"/>
                  </a:srgbClr>
                </a:solidFill>
                <a:effectLst/>
                <a:uLnTx/>
                <a:uFillTx/>
                <a:latin typeface="Arial"/>
                <a:ea typeface="Meiryo UI"/>
                <a:cs typeface="+mn-cs"/>
              </a:rPr>
              <a:t>※</a:t>
            </a:r>
            <a:r>
              <a:rPr kumimoji="0" lang="ja-JP" altLang="en-US" sz="700" kern="0" dirty="0">
                <a:solidFill>
                  <a:srgbClr val="000000">
                    <a:lumMod val="100000"/>
                  </a:srgbClr>
                </a:solidFill>
                <a:latin typeface="Arial"/>
                <a:ea typeface="Meiryo UI"/>
              </a:rPr>
              <a:t>本ページで掲載している文書</a:t>
            </a:r>
            <a:endParaRPr kumimoji="0" lang="ja-JP" altLang="en-US" sz="700" b="0" i="0" u="none" strike="noStrike" kern="0" cap="none" spc="0" normalizeH="0" baseline="0" noProof="0" dirty="0">
              <a:ln>
                <a:noFill/>
              </a:ln>
              <a:solidFill>
                <a:srgbClr val="000000">
                  <a:lumMod val="100000"/>
                </a:srgbClr>
              </a:solidFill>
              <a:effectLst/>
              <a:uLnTx/>
              <a:uFillTx/>
              <a:latin typeface="Arial"/>
              <a:ea typeface="Meiryo UI"/>
              <a:cs typeface="+mn-cs"/>
            </a:endParaRPr>
          </a:p>
        </p:txBody>
      </p:sp>
      <p:sp>
        <p:nvSpPr>
          <p:cNvPr id="22" name="正方形/長方形 21">
            <a:extLst>
              <a:ext uri="{FF2B5EF4-FFF2-40B4-BE49-F238E27FC236}">
                <a16:creationId xmlns:a16="http://schemas.microsoft.com/office/drawing/2014/main" id="{A198A8AB-B2D6-1FBB-339D-C28EE430EFC8}"/>
              </a:ext>
            </a:extLst>
          </p:cNvPr>
          <p:cNvSpPr/>
          <p:nvPr/>
        </p:nvSpPr>
        <p:spPr>
          <a:xfrm>
            <a:off x="507774" y="1941599"/>
            <a:ext cx="9212226" cy="324325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BD159797-BBDD-820D-2F0A-6AB830777BE1}"/>
              </a:ext>
            </a:extLst>
          </p:cNvPr>
          <p:cNvSpPr/>
          <p:nvPr/>
        </p:nvSpPr>
        <p:spPr>
          <a:xfrm>
            <a:off x="2919774" y="6316535"/>
            <a:ext cx="6800226" cy="432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54296683"/>
      </p:ext>
    </p:extLst>
  </p:cSld>
  <p:clrMapOvr>
    <a:masterClrMapping/>
  </p:clrMapOvr>
</p:sld>
</file>

<file path=ppt/theme/theme1.xml><?xml version="1.0" encoding="utf-8"?>
<a:theme xmlns:a="http://schemas.openxmlformats.org/drawingml/2006/main" name="デジタル庁_20210907">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338D"/>
        </a:solidFill>
      </a:spPr>
      <a:bodyPr rtlCol="0" anchor="ctr"/>
      <a:lstStyle>
        <a:defPPr algn="ctr">
          <a:defRPr sz="1000" dirty="0" smtClean="0">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ガバメントクラウド利用における推奨構成（AWS編）.pptx" id="{07025E6F-86C6-4EF5-86DD-423240AE8316}" vid="{A3DE5701-3A07-464D-8323-977087112D1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30E2F3A16F92B4AB9E792CF74957C4D" ma:contentTypeVersion="15" ma:contentTypeDescription="新しいドキュメントを作成します。" ma:contentTypeScope="" ma:versionID="beb6c8f70ac325f69095ea786080c458">
  <xsd:schema xmlns:xsd="http://www.w3.org/2001/XMLSchema" xmlns:xs="http://www.w3.org/2001/XMLSchema" xmlns:p="http://schemas.microsoft.com/office/2006/metadata/properties" xmlns:ns2="01154edc-d128-4cc9-8ba8-0a52feda84e1" xmlns:ns3="ed9888db-c08f-4880-8c8f-9300fabbe8b3" targetNamespace="http://schemas.microsoft.com/office/2006/metadata/properties" ma:root="true" ma:fieldsID="d0fcf87b24918917156a1ae7ec7e9955" ns2:_="" ns3:_="">
    <xsd:import namespace="01154edc-d128-4cc9-8ba8-0a52feda84e1"/>
    <xsd:import namespace="ed9888db-c08f-4880-8c8f-9300fabbe8b3"/>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154edc-d128-4cc9-8ba8-0a52feda84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d9888db-c08f-4880-8c8f-9300fabbe8b3"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81d3383e-2f59-4ab9-837f-b7921ffc7fe5}" ma:internalName="TaxCatchAll" ma:showField="CatchAllData" ma:web="ed9888db-c08f-4880-8c8f-9300fabbe8b3">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F6832D-7F8E-4C4E-A3D9-F36A5CF86EE1}"/>
</file>

<file path=customXml/itemProps2.xml><?xml version="1.0" encoding="utf-8"?>
<ds:datastoreItem xmlns:ds="http://schemas.openxmlformats.org/officeDocument/2006/customXml" ds:itemID="{3940FBB0-E425-43F7-A62C-CC987855D744}"/>
</file>

<file path=docProps/app.xml><?xml version="1.0" encoding="utf-8"?>
<Properties xmlns="http://schemas.openxmlformats.org/officeDocument/2006/extended-properties" xmlns:vt="http://schemas.openxmlformats.org/officeDocument/2006/docPropsVTypes">
  <Template>デジタル庁テンプレート</Template>
  <TotalTime>0</TotalTime>
  <Words>613</Words>
  <Application>Microsoft Office PowerPoint</Application>
  <PresentationFormat>A4 210 x 297 mm</PresentationFormat>
  <Paragraphs>63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Yu Gothic Medium</vt:lpstr>
      <vt:lpstr>Arial</vt:lpstr>
      <vt:lpstr>Wingdings</vt:lpstr>
      <vt:lpstr>デジタル庁_20210907</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revision>1</cp:revision>
  <dcterms:created xsi:type="dcterms:W3CDTF">2024-09-05T11:58:39Z</dcterms:created>
  <dcterms:modified xsi:type="dcterms:W3CDTF">2024-09-05T13:32:35Z</dcterms:modified>
</cp:coreProperties>
</file>